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803" r:id="rId2"/>
    <p:sldId id="259" r:id="rId3"/>
    <p:sldId id="1053" r:id="rId4"/>
    <p:sldId id="1054" r:id="rId5"/>
    <p:sldId id="1056" r:id="rId6"/>
    <p:sldId id="1055" r:id="rId7"/>
    <p:sldId id="761" r:id="rId8"/>
    <p:sldId id="799" r:id="rId9"/>
    <p:sldId id="776" r:id="rId10"/>
    <p:sldId id="807" r:id="rId11"/>
    <p:sldId id="800" r:id="rId12"/>
    <p:sldId id="811" r:id="rId13"/>
    <p:sldId id="816" r:id="rId14"/>
    <p:sldId id="1033" r:id="rId15"/>
    <p:sldId id="1034" r:id="rId16"/>
    <p:sldId id="1035" r:id="rId17"/>
    <p:sldId id="809" r:id="rId18"/>
    <p:sldId id="810" r:id="rId19"/>
    <p:sldId id="1036" r:id="rId20"/>
    <p:sldId id="1037" r:id="rId21"/>
    <p:sldId id="1039" r:id="rId22"/>
    <p:sldId id="1038" r:id="rId23"/>
    <p:sldId id="812" r:id="rId24"/>
    <p:sldId id="813" r:id="rId25"/>
    <p:sldId id="1040" r:id="rId26"/>
    <p:sldId id="1041" r:id="rId27"/>
    <p:sldId id="1043" r:id="rId28"/>
    <p:sldId id="1042" r:id="rId29"/>
    <p:sldId id="1044" r:id="rId30"/>
    <p:sldId id="1045" r:id="rId31"/>
    <p:sldId id="1046" r:id="rId32"/>
    <p:sldId id="1047" r:id="rId33"/>
    <p:sldId id="1048" r:id="rId34"/>
    <p:sldId id="790" r:id="rId35"/>
  </p:sldIdLst>
  <p:sldSz cx="9144000" cy="5143500" type="screen16x9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F95DF16-B072-461B-9463-CF28750CB27B}">
          <p14:sldIdLst>
            <p14:sldId id="803"/>
            <p14:sldId id="259"/>
            <p14:sldId id="1053"/>
            <p14:sldId id="1054"/>
            <p14:sldId id="1056"/>
            <p14:sldId id="1055"/>
            <p14:sldId id="761"/>
            <p14:sldId id="799"/>
            <p14:sldId id="776"/>
            <p14:sldId id="807"/>
            <p14:sldId id="800"/>
            <p14:sldId id="811"/>
            <p14:sldId id="816"/>
            <p14:sldId id="1033"/>
            <p14:sldId id="1034"/>
            <p14:sldId id="1035"/>
            <p14:sldId id="809"/>
            <p14:sldId id="810"/>
            <p14:sldId id="1036"/>
            <p14:sldId id="1037"/>
            <p14:sldId id="1039"/>
            <p14:sldId id="1038"/>
            <p14:sldId id="812"/>
            <p14:sldId id="813"/>
            <p14:sldId id="1040"/>
            <p14:sldId id="1041"/>
            <p14:sldId id="1043"/>
            <p14:sldId id="1042"/>
            <p14:sldId id="1044"/>
            <p14:sldId id="1045"/>
            <p14:sldId id="1046"/>
            <p14:sldId id="1047"/>
            <p14:sldId id="1048"/>
            <p14:sldId id="7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23" userDrawn="1">
          <p15:clr>
            <a:srgbClr val="A4A3A4"/>
          </p15:clr>
        </p15:guide>
        <p15:guide id="5" pos="295" userDrawn="1">
          <p15:clr>
            <a:srgbClr val="A4A3A4"/>
          </p15:clr>
        </p15:guide>
        <p15:guide id="6" pos="3787" userDrawn="1">
          <p15:clr>
            <a:srgbClr val="A4A3A4"/>
          </p15:clr>
        </p15:guide>
        <p15:guide id="7" orient="horz" pos="2754" userDrawn="1">
          <p15:clr>
            <a:srgbClr val="A4A3A4"/>
          </p15:clr>
        </p15:guide>
        <p15:guide id="10" pos="204" userDrawn="1">
          <p15:clr>
            <a:srgbClr val="A4A3A4"/>
          </p15:clr>
        </p15:guide>
        <p15:guide id="11" pos="521" userDrawn="1">
          <p15:clr>
            <a:srgbClr val="A4A3A4"/>
          </p15:clr>
        </p15:guide>
        <p15:guide id="12" pos="431" userDrawn="1">
          <p15:clr>
            <a:srgbClr val="A4A3A4"/>
          </p15:clr>
        </p15:guide>
        <p15:guide id="13" orient="horz" pos="486" userDrawn="1">
          <p15:clr>
            <a:srgbClr val="A4A3A4"/>
          </p15:clr>
        </p15:guide>
        <p15:guide id="14" orient="horz" pos="758" userDrawn="1">
          <p15:clr>
            <a:srgbClr val="A4A3A4"/>
          </p15:clr>
        </p15:guide>
        <p15:guide id="15" orient="horz" pos="804" userDrawn="1">
          <p15:clr>
            <a:srgbClr val="A4A3A4"/>
          </p15:clr>
        </p15:guide>
        <p15:guide id="16" orient="horz" pos="103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0CE9C"/>
    <a:srgbClr val="0AB2BA"/>
    <a:srgbClr val="007EB0"/>
    <a:srgbClr val="0C5CA4"/>
    <a:srgbClr val="0076A3"/>
    <a:srgbClr val="1C999C"/>
    <a:srgbClr val="54A20E"/>
    <a:srgbClr val="0E6EC3"/>
    <a:srgbClr val="F2FA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4" autoAdjust="0"/>
    <p:restoredTop sz="86329" autoAdjust="0"/>
  </p:normalViewPr>
  <p:slideViewPr>
    <p:cSldViewPr>
      <p:cViewPr varScale="1">
        <p:scale>
          <a:sx n="151" d="100"/>
          <a:sy n="151" d="100"/>
        </p:scale>
        <p:origin x="328" y="184"/>
      </p:cViewPr>
      <p:guideLst>
        <p:guide orient="horz" pos="123"/>
        <p:guide pos="295"/>
        <p:guide pos="3787"/>
        <p:guide orient="horz" pos="2754"/>
        <p:guide pos="204"/>
        <p:guide pos="521"/>
        <p:guide pos="431"/>
        <p:guide orient="horz" pos="486"/>
        <p:guide orient="horz" pos="758"/>
        <p:guide orient="horz" pos="804"/>
        <p:guide orient="horz" pos="103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2832" y="184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87FED-F064-4CBC-9BBB-7623E9DD0B85}" type="datetimeFigureOut">
              <a:rPr lang="ko-KR" altLang="en-US" smtClean="0">
                <a:latin typeface="나눔바른고딕" pitchFamily="50" charset="-127"/>
                <a:ea typeface="나눔바른고딕" pitchFamily="50" charset="-127"/>
              </a:rPr>
              <a:pPr/>
              <a:t>2022. 6. 6.</a:t>
            </a:fld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AF09AB-3BE7-4AFB-8DE2-E0024338E384}" type="slidenum">
              <a:rPr lang="ko-KR" altLang="en-US" smtClean="0">
                <a:latin typeface="나눔바른고딕" pitchFamily="50" charset="-127"/>
                <a:ea typeface="나눔바른고딕" pitchFamily="50" charset="-127"/>
              </a:rPr>
              <a:pPr/>
              <a:t>‹#›</a:t>
            </a:fld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05507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fld id="{7B47AA1E-77FB-43DB-A1EF-13FD4601E1CB}" type="datetimeFigureOut">
              <a:rPr lang="ko-KR" altLang="en-US" smtClean="0"/>
              <a:pPr/>
              <a:t>2022. 6. 6.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fld id="{8D041AF3-492D-4A22-94C2-082532C36E9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71069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나눔바른고딕" pitchFamily="50" charset="-127"/>
        <a:ea typeface="나눔바른고딕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바른고딕" pitchFamily="50" charset="-127"/>
        <a:ea typeface="나눔바른고딕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바른고딕" pitchFamily="50" charset="-127"/>
        <a:ea typeface="나눔바른고딕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바른고딕" pitchFamily="50" charset="-127"/>
        <a:ea typeface="나눔바른고딕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바른고딕" pitchFamily="50" charset="-127"/>
        <a:ea typeface="나눔바른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2016_서울대\02_콘텐츠개발\02_기획\01_과정기획\02_교양강좌\PPT템플릿\2차 수정\[교양강좌,교수강의]PPT템플릿_타입B_수정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79B2E-B7C7-49F7-A595-3F5401636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760" y="63702"/>
            <a:ext cx="8064896" cy="511200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나눔바른고딕" panose="020B0603020101020101" pitchFamily="34" charset="-127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7F1339-114B-48E9-80FD-0BC2730F816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7544" y="843558"/>
            <a:ext cx="8424936" cy="4105275"/>
          </a:xfrm>
          <a:prstGeom prst="rect">
            <a:avLst/>
          </a:prstGeom>
        </p:spPr>
        <p:txBody>
          <a:bodyPr/>
          <a:lstStyle>
            <a:lvl1pPr marL="457200" indent="-457200" eaLnBrk="0" latinLnBrk="0">
              <a:lnSpc>
                <a:spcPct val="125000"/>
              </a:lnSpc>
              <a:buFont typeface="+mj-lt"/>
              <a:buAutoNum type="arabicPeriod"/>
              <a:defRPr sz="2400" b="1">
                <a:latin typeface="Times New Roman" panose="02020603050405020304" pitchFamily="18" charset="0"/>
                <a:ea typeface="나눔바른고딕" panose="020B0603020101020101" pitchFamily="34" charset="-127"/>
                <a:cs typeface="Times New Roman" panose="02020603050405020304" pitchFamily="18" charset="0"/>
              </a:defRPr>
            </a:lvl1pPr>
            <a:lvl2pPr marL="742950" indent="-285750" eaLnBrk="0" latinLnBrk="0">
              <a:lnSpc>
                <a:spcPct val="125000"/>
              </a:lnSpc>
              <a:buFontTx/>
              <a:buBlip>
                <a:blip r:embed="rId2"/>
              </a:buBlip>
              <a:defRPr sz="2000">
                <a:latin typeface="Times New Roman" panose="02020603050405020304" pitchFamily="18" charset="0"/>
                <a:ea typeface="나눔바른고딕" panose="020B0603020101020101" pitchFamily="34" charset="-127"/>
                <a:cs typeface="Times New Roman" panose="02020603050405020304" pitchFamily="18" charset="0"/>
              </a:defRPr>
            </a:lvl2pPr>
            <a:lvl3pPr marL="1143000" indent="-228600" eaLnBrk="0" latinLnBrk="0">
              <a:lnSpc>
                <a:spcPct val="125000"/>
              </a:lnSpc>
              <a:buFontTx/>
              <a:buBlip>
                <a:blip r:embed="rId3"/>
              </a:buBlip>
              <a:defRPr sz="1800">
                <a:latin typeface="Times New Roman" panose="02020603050405020304" pitchFamily="18" charset="0"/>
                <a:ea typeface="나눔바른고딕" panose="020B0603020101020101" pitchFamily="34" charset="-127"/>
                <a:cs typeface="Times New Roman" panose="02020603050405020304" pitchFamily="18" charset="0"/>
              </a:defRPr>
            </a:lvl3pPr>
            <a:lvl4pPr marL="1600200" indent="-228600" eaLnBrk="0" latinLnBrk="0">
              <a:lnSpc>
                <a:spcPct val="125000"/>
              </a:lnSpc>
              <a:buFont typeface="Wingdings" panose="05000000000000000000" pitchFamily="2" charset="2"/>
              <a:buChar char="Ø"/>
              <a:defRPr sz="1600">
                <a:latin typeface="Times New Roman" panose="02020603050405020304" pitchFamily="18" charset="0"/>
                <a:ea typeface="나눔바른고딕" panose="020B0603020101020101" pitchFamily="34" charset="-127"/>
                <a:cs typeface="Times New Roman" panose="02020603050405020304" pitchFamily="18" charset="0"/>
              </a:defRPr>
            </a:lvl4pPr>
            <a:lvl5pPr marL="2057400" indent="-228600" eaLnBrk="0" latinLnBrk="0">
              <a:lnSpc>
                <a:spcPct val="125000"/>
              </a:lnSpc>
              <a:buFont typeface="Arial" panose="020B0604020202020204" pitchFamily="34" charset="0"/>
              <a:buChar char="•"/>
              <a:defRPr sz="1600">
                <a:latin typeface="Times New Roman" panose="02020603050405020304" pitchFamily="18" charset="0"/>
                <a:ea typeface="나눔바른고딕" panose="020B0603020101020101" pitchFamily="34" charset="-127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8D8354-A65D-C047-AD81-8FE636BFF63E}"/>
              </a:ext>
            </a:extLst>
          </p:cNvPr>
          <p:cNvSpPr txBox="1"/>
          <p:nvPr userDrawn="1"/>
        </p:nvSpPr>
        <p:spPr>
          <a:xfrm>
            <a:off x="8028384" y="4731990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2FD7DC0-0036-4543-B1C3-23A408FDE266}" type="slidenum">
              <a:rPr lang="en-US" sz="1200" smtClean="0">
                <a:latin typeface="나눔바른고딕" panose="020B0603020101020101" pitchFamily="34" charset="-127"/>
                <a:ea typeface="나눔바른고딕" panose="020B0603020101020101" pitchFamily="34" charset="-127"/>
              </a:rPr>
              <a:pPr algn="r"/>
              <a:t>‹#›</a:t>
            </a:fld>
            <a:r>
              <a:rPr lang="en-US" sz="1200" dirty="0">
                <a:latin typeface="나눔바른고딕" panose="020B0603020101020101" pitchFamily="34" charset="-127"/>
                <a:ea typeface="나눔바른고딕" panose="020B0603020101020101" pitchFamily="34" charset="-127"/>
              </a:rPr>
              <a:t> / </a:t>
            </a:r>
            <a:r>
              <a:rPr lang="en-US" altLang="ko-KR" sz="1200" dirty="0">
                <a:latin typeface="나눔바른고딕" panose="020B0603020101020101" pitchFamily="34" charset="-127"/>
                <a:ea typeface="나눔바른고딕" panose="020B0603020101020101" pitchFamily="34" charset="-127"/>
              </a:rPr>
              <a:t>36</a:t>
            </a:r>
            <a:endParaRPr lang="en-US" sz="1200" dirty="0">
              <a:solidFill>
                <a:srgbClr val="55111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34" charset="-127"/>
              <a:ea typeface="나눔바른고딕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5695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79B2E-B7C7-49F7-A595-3F5401636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760" y="63702"/>
            <a:ext cx="8064896" cy="511200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나눔바른고딕" panose="020B0603020101020101" pitchFamily="34" charset="-127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7F1339-114B-48E9-80FD-0BC2730F816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7544" y="843558"/>
            <a:ext cx="8424936" cy="4105275"/>
          </a:xfrm>
          <a:prstGeom prst="rect">
            <a:avLst/>
          </a:prstGeom>
        </p:spPr>
        <p:txBody>
          <a:bodyPr/>
          <a:lstStyle>
            <a:lvl1pPr marL="457200" indent="-457200" eaLnBrk="0" latinLnBrk="0">
              <a:lnSpc>
                <a:spcPct val="125000"/>
              </a:lnSpc>
              <a:buFont typeface="+mj-lt"/>
              <a:buAutoNum type="arabicPeriod"/>
              <a:defRPr sz="2400" b="1">
                <a:latin typeface="Times New Roman" panose="02020603050405020304" pitchFamily="18" charset="0"/>
                <a:ea typeface="나눔바른고딕" panose="020B0603020101020101" pitchFamily="34" charset="-127"/>
                <a:cs typeface="Times New Roman" panose="02020603050405020304" pitchFamily="18" charset="0"/>
              </a:defRPr>
            </a:lvl1pPr>
            <a:lvl2pPr marL="742950" indent="-285750" eaLnBrk="0" latinLnBrk="0">
              <a:lnSpc>
                <a:spcPct val="125000"/>
              </a:lnSpc>
              <a:buFontTx/>
              <a:buBlip>
                <a:blip r:embed="rId2"/>
              </a:buBlip>
              <a:defRPr sz="2000">
                <a:latin typeface="Times New Roman" panose="02020603050405020304" pitchFamily="18" charset="0"/>
                <a:ea typeface="나눔바른고딕" panose="020B0603020101020101" pitchFamily="34" charset="-127"/>
                <a:cs typeface="Times New Roman" panose="02020603050405020304" pitchFamily="18" charset="0"/>
              </a:defRPr>
            </a:lvl2pPr>
            <a:lvl3pPr marL="1143000" indent="-228600" eaLnBrk="0" latinLnBrk="0">
              <a:lnSpc>
                <a:spcPct val="125000"/>
              </a:lnSpc>
              <a:buFontTx/>
              <a:buBlip>
                <a:blip r:embed="rId3"/>
              </a:buBlip>
              <a:defRPr sz="1800">
                <a:latin typeface="Times New Roman" panose="02020603050405020304" pitchFamily="18" charset="0"/>
                <a:ea typeface="나눔바른고딕" panose="020B0603020101020101" pitchFamily="34" charset="-127"/>
                <a:cs typeface="Times New Roman" panose="02020603050405020304" pitchFamily="18" charset="0"/>
              </a:defRPr>
            </a:lvl3pPr>
            <a:lvl4pPr marL="1600200" indent="-228600" eaLnBrk="0" latinLnBrk="0">
              <a:lnSpc>
                <a:spcPct val="125000"/>
              </a:lnSpc>
              <a:buFont typeface="Wingdings" panose="05000000000000000000" pitchFamily="2" charset="2"/>
              <a:buChar char="Ø"/>
              <a:defRPr sz="1600">
                <a:latin typeface="Times New Roman" panose="02020603050405020304" pitchFamily="18" charset="0"/>
                <a:ea typeface="나눔바른고딕" panose="020B0603020101020101" pitchFamily="34" charset="-127"/>
                <a:cs typeface="Times New Roman" panose="02020603050405020304" pitchFamily="18" charset="0"/>
              </a:defRPr>
            </a:lvl4pPr>
            <a:lvl5pPr marL="2057400" indent="-228600" eaLnBrk="0" latinLnBrk="0">
              <a:lnSpc>
                <a:spcPct val="125000"/>
              </a:lnSpc>
              <a:buFont typeface="Arial" panose="020B0604020202020204" pitchFamily="34" charset="0"/>
              <a:buChar char="•"/>
              <a:defRPr sz="1600">
                <a:latin typeface="Times New Roman" panose="02020603050405020304" pitchFamily="18" charset="0"/>
                <a:ea typeface="나눔바른고딕" panose="020B0603020101020101" pitchFamily="34" charset="-127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55668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79B2E-B7C7-49F7-A595-3F5401636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760" y="63702"/>
            <a:ext cx="8064896" cy="5112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fontAlgn="base"/>
            <a:endParaRPr lang="ko-KR" altLang="en-US" b="1" dirty="0">
              <a:solidFill>
                <a:prstClr val="white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FBA45F-1460-4FFC-97F4-6CEAA1B99C18}"/>
              </a:ext>
            </a:extLst>
          </p:cNvPr>
          <p:cNvSpPr txBox="1"/>
          <p:nvPr userDrawn="1"/>
        </p:nvSpPr>
        <p:spPr>
          <a:xfrm>
            <a:off x="335760" y="4835723"/>
            <a:ext cx="6480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ko-KR" sz="1100" dirty="0">
                <a:solidFill>
                  <a:prstClr val="black"/>
                </a:solidFill>
                <a:latin typeface="Times New Roman" panose="02020603050405020304" pitchFamily="18" charset="0"/>
                <a:ea typeface="나눔바른고딕" panose="020B0603020101020101" pitchFamily="34" charset="-127"/>
                <a:cs typeface="Times New Roman" panose="02020603050405020304" pitchFamily="18" charset="0"/>
              </a:rPr>
              <a:t>Stuart Russell &amp; Peter </a:t>
            </a:r>
            <a:r>
              <a:rPr kumimoji="1" lang="en-US" altLang="ko-KR" sz="1100" dirty="0" err="1">
                <a:solidFill>
                  <a:prstClr val="black"/>
                </a:solidFill>
                <a:latin typeface="Times New Roman" panose="02020603050405020304" pitchFamily="18" charset="0"/>
                <a:ea typeface="나눔바른고딕" panose="020B0603020101020101" pitchFamily="34" charset="-127"/>
                <a:cs typeface="Times New Roman" panose="02020603050405020304" pitchFamily="18" charset="0"/>
              </a:rPr>
              <a:t>Norvig</a:t>
            </a:r>
            <a:r>
              <a:rPr kumimoji="1" lang="en-US" altLang="ko-KR" sz="1100" dirty="0">
                <a:solidFill>
                  <a:prstClr val="black"/>
                </a:solidFill>
                <a:latin typeface="Times New Roman" panose="02020603050405020304" pitchFamily="18" charset="0"/>
                <a:ea typeface="나눔바른고딕" panose="020B0603020101020101" pitchFamily="34" charset="-127"/>
                <a:cs typeface="Times New Roman" panose="02020603050405020304" pitchFamily="18" charset="0"/>
              </a:rPr>
              <a:t> (2021), Artificial Intelligence: A Modern Approach (4th Edition)</a:t>
            </a:r>
            <a:endParaRPr lang="en-US" sz="1100" dirty="0">
              <a:solidFill>
                <a:srgbClr val="551111"/>
              </a:solidFill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234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940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799"/>
          <a:stretch/>
        </p:blipFill>
        <p:spPr>
          <a:xfrm>
            <a:off x="0" y="0"/>
            <a:ext cx="9144000" cy="6275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6" r:id="rId2"/>
    <p:sldLayoutId id="2147483662" r:id="rId3"/>
    <p:sldLayoutId id="2147483661" r:id="rId4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4.png"/><Relationship Id="rId7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Seoul_national_university_emble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4757" y="65175"/>
            <a:ext cx="766762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제목 9"/>
          <p:cNvSpPr txBox="1">
            <a:spLocks/>
          </p:cNvSpPr>
          <p:nvPr/>
        </p:nvSpPr>
        <p:spPr>
          <a:xfrm>
            <a:off x="467544" y="771550"/>
            <a:ext cx="6258070" cy="63718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  <a:cs typeface="+mj-cs"/>
              </a:defRPr>
            </a:lvl1pPr>
          </a:lstStyle>
          <a:p>
            <a:pPr fontAlgn="base"/>
            <a:r>
              <a:rPr lang="ko-KR" alt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인공지능</a:t>
            </a:r>
          </a:p>
        </p:txBody>
      </p:sp>
      <p:sp>
        <p:nvSpPr>
          <p:cNvPr id="8" name="제목 9"/>
          <p:cNvSpPr txBox="1">
            <a:spLocks/>
          </p:cNvSpPr>
          <p:nvPr/>
        </p:nvSpPr>
        <p:spPr>
          <a:xfrm>
            <a:off x="467544" y="1535795"/>
            <a:ext cx="6120680" cy="648072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  <a:cs typeface="+mj-cs"/>
              </a:defRPr>
            </a:lvl1pPr>
          </a:lstStyle>
          <a:p>
            <a:pPr fontAlgn="base" latinLnBrk="0">
              <a:lnSpc>
                <a:spcPct val="120000"/>
              </a:lnSpc>
              <a:spcBef>
                <a:spcPts val="600"/>
              </a:spcBef>
            </a:pPr>
            <a:r>
              <a:rPr lang="en-US" altLang="ko-KR" sz="3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</a:t>
            </a:r>
            <a:r>
              <a:rPr lang="ko-KR" altLang="en-US" sz="3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차시 </a:t>
            </a:r>
            <a:r>
              <a:rPr lang="en-US" altLang="ko-KR" sz="3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Probabilistic Reasoning</a:t>
            </a:r>
          </a:p>
        </p:txBody>
      </p:sp>
      <p:sp>
        <p:nvSpPr>
          <p:cNvPr id="10" name="직사각형 8">
            <a:extLst>
              <a:ext uri="{FF2B5EF4-FFF2-40B4-BE49-F238E27FC236}">
                <a16:creationId xmlns:a16="http://schemas.microsoft.com/office/drawing/2014/main" id="{864F5842-D0B0-4993-9B4C-8DFABBD18C65}"/>
              </a:ext>
            </a:extLst>
          </p:cNvPr>
          <p:cNvSpPr/>
          <p:nvPr/>
        </p:nvSpPr>
        <p:spPr>
          <a:xfrm>
            <a:off x="1907704" y="2153932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서울대학교 컴퓨터공학부</a:t>
            </a:r>
          </a:p>
          <a:p>
            <a:pPr algn="r"/>
            <a:r>
              <a: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담당 교수</a:t>
            </a:r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: </a:t>
            </a:r>
            <a:r>
              <a: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장병탁</a:t>
            </a:r>
            <a:endParaRPr lang="en-US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algn="r"/>
            <a:endParaRPr lang="en-US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algn="r"/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Seoul National University</a:t>
            </a:r>
          </a:p>
          <a:p>
            <a:pPr algn="r"/>
            <a:r>
              <a:rPr lang="en-US" altLang="ko-KR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Byoung-Tak</a:t>
            </a:r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 Zhang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EDA5D46-6A6C-4A4F-AA2F-F94E25AD8C89}"/>
              </a:ext>
            </a:extLst>
          </p:cNvPr>
          <p:cNvSpPr/>
          <p:nvPr/>
        </p:nvSpPr>
        <p:spPr>
          <a:xfrm>
            <a:off x="2843808" y="77949"/>
            <a:ext cx="5040560" cy="1413681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2800" b="1" dirty="0">
                <a:latin typeface="+mj-lt"/>
              </a:rPr>
              <a:t>22</a:t>
            </a:r>
            <a:r>
              <a:rPr kumimoji="1" lang="ko-KR" altLang="en-US" sz="2800" b="1" dirty="0">
                <a:latin typeface="+mj-lt"/>
              </a:rPr>
              <a:t>년 삼성 </a:t>
            </a:r>
            <a:r>
              <a:rPr kumimoji="1" lang="en-US" altLang="ko-KR" sz="2800" b="1" dirty="0">
                <a:latin typeface="+mj-lt"/>
              </a:rPr>
              <a:t>AI </a:t>
            </a:r>
            <a:r>
              <a:rPr kumimoji="1" lang="ko-KR" altLang="en-US" sz="2800" b="1" dirty="0" err="1">
                <a:latin typeface="+mj-lt"/>
              </a:rPr>
              <a:t>전문가과정</a:t>
            </a:r>
            <a:endParaRPr kumimoji="1" lang="en-US" altLang="ko-KR" sz="2800" b="1" dirty="0">
              <a:latin typeface="+mj-lt"/>
            </a:endParaRPr>
          </a:p>
          <a:p>
            <a:pPr algn="ctr"/>
            <a:r>
              <a:rPr kumimoji="1" lang="en-US" altLang="ko-KR" sz="2800" b="1" dirty="0">
                <a:latin typeface="+mj-lt"/>
              </a:rPr>
              <a:t>6</a:t>
            </a:r>
            <a:r>
              <a:rPr kumimoji="1" lang="ko-KR" altLang="en-US" sz="2800" b="1" dirty="0">
                <a:latin typeface="+mj-lt"/>
              </a:rPr>
              <a:t>월 </a:t>
            </a:r>
            <a:r>
              <a:rPr kumimoji="1" lang="en-US" altLang="ko-KR" sz="2800" b="1" dirty="0">
                <a:latin typeface="+mj-lt"/>
              </a:rPr>
              <a:t>8</a:t>
            </a:r>
            <a:r>
              <a:rPr kumimoji="1" lang="ko-KR" altLang="en-US" sz="2800" b="1" dirty="0">
                <a:latin typeface="+mj-lt"/>
              </a:rPr>
              <a:t>일 수요일 </a:t>
            </a:r>
            <a:r>
              <a:rPr kumimoji="1" lang="en-US" altLang="ko-KR" sz="2800" b="1" dirty="0">
                <a:latin typeface="+mj-lt"/>
              </a:rPr>
              <a:t>5</a:t>
            </a:r>
            <a:r>
              <a:rPr kumimoji="1" lang="ko-KR" altLang="en-US" sz="2800" b="1" dirty="0">
                <a:latin typeface="+mj-lt"/>
              </a:rPr>
              <a:t>교시</a:t>
            </a:r>
            <a:endParaRPr kumimoji="1" lang="en-US" altLang="ko-KR" sz="2800" b="1" dirty="0">
              <a:latin typeface="+mj-lt"/>
            </a:endParaRPr>
          </a:p>
          <a:p>
            <a:pPr algn="ctr"/>
            <a:r>
              <a:rPr kumimoji="1" lang="ko-KR" altLang="en-US" sz="2800" b="1" dirty="0" err="1">
                <a:latin typeface="+mj-lt"/>
              </a:rPr>
              <a:t>장병탁</a:t>
            </a:r>
            <a:endParaRPr kumimoji="1" lang="ko-KR" alt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18826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45ED9-A9DF-48FA-8F30-3838573B6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702"/>
            <a:ext cx="9324528" cy="511200"/>
          </a:xfrm>
        </p:spPr>
        <p:txBody>
          <a:bodyPr/>
          <a:lstStyle/>
          <a:p>
            <a:r>
              <a:rPr lang="en-US" dirty="0"/>
              <a:t>11.1 Representing Knowledge in an Uncertain Domain (</a:t>
            </a:r>
            <a:r>
              <a:rPr lang="en-US" altLang="ko-KR" dirty="0"/>
              <a:t>2/2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EEA02B-79F6-4ADF-BCAC-FCB3BF19D702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-180528" y="918309"/>
                <a:ext cx="5184576" cy="3672408"/>
              </a:xfrm>
            </p:spPr>
            <p:txBody>
              <a:bodyPr/>
              <a:lstStyle/>
              <a:p>
                <a:pPr lvl="1">
                  <a:lnSpc>
                    <a:spcPct val="100000"/>
                  </a:lnSpc>
                  <a:buFont typeface="Wingdings" pitchFamily="2" charset="2"/>
                  <a:buChar char="Ø"/>
                </a:pPr>
                <a:r>
                  <a:rPr lang="en-US" sz="1800" dirty="0"/>
                  <a:t>Example of Bayesian Network, with both </a:t>
                </a:r>
                <a:r>
                  <a:rPr lang="en-US" sz="1800" dirty="0">
                    <a:solidFill>
                      <a:srgbClr val="0000FF"/>
                    </a:solidFill>
                  </a:rPr>
                  <a:t>topology</a:t>
                </a:r>
                <a:r>
                  <a:rPr lang="en-US" sz="1800" dirty="0"/>
                  <a:t> and the </a:t>
                </a:r>
                <a:r>
                  <a:rPr lang="en-US" sz="1800" dirty="0">
                    <a:solidFill>
                      <a:srgbClr val="0000FF"/>
                    </a:solidFill>
                  </a:rPr>
                  <a:t>conditional probability tables</a:t>
                </a:r>
                <a:r>
                  <a:rPr lang="en-US" sz="1800" dirty="0"/>
                  <a:t> (CPTs)</a:t>
                </a:r>
              </a:p>
              <a:p>
                <a:pPr lvl="1">
                  <a:lnSpc>
                    <a:spcPct val="100000"/>
                  </a:lnSpc>
                  <a:buFont typeface="Wingdings" pitchFamily="2" charset="2"/>
                  <a:buChar char="Ø"/>
                </a:pPr>
                <a:r>
                  <a:rPr lang="en-US" sz="1800" dirty="0">
                    <a:solidFill>
                      <a:srgbClr val="0000FF"/>
                    </a:solidFill>
                  </a:rPr>
                  <a:t>Directed acyclic graph</a:t>
                </a:r>
                <a:r>
                  <a:rPr lang="en-US" sz="1800" dirty="0"/>
                  <a:t> (DAG) representing a full joint probability distribution of random variables.</a:t>
                </a:r>
              </a:p>
              <a:p>
                <a:pPr lvl="2">
                  <a:lnSpc>
                    <a:spcPct val="100000"/>
                  </a:lnSpc>
                  <a:buFont typeface="Wingdings" pitchFamily="2" charset="2"/>
                  <a:buChar char="§"/>
                </a:pPr>
                <a:r>
                  <a:rPr lang="en-US" sz="1600" dirty="0"/>
                  <a:t>Node: random variables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/>
                  <a:t>)</a:t>
                </a:r>
              </a:p>
              <a:p>
                <a:pPr lvl="2">
                  <a:lnSpc>
                    <a:spcPct val="100000"/>
                  </a:lnSpc>
                  <a:buFont typeface="Wingdings" pitchFamily="2" charset="2"/>
                  <a:buChar char="§"/>
                </a:pPr>
                <a:r>
                  <a:rPr lang="en-US" sz="1600" dirty="0"/>
                  <a:t>Edges: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600" dirty="0"/>
                  <a:t> </a:t>
                </a:r>
                <a:r>
                  <a:rPr lang="en-US" sz="1600" dirty="0"/>
                  <a:t>is a parent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lvl="1">
                  <a:lnSpc>
                    <a:spcPct val="100000"/>
                  </a:lnSpc>
                  <a:buFont typeface="Wingdings" pitchFamily="2" charset="2"/>
                  <a:buChar char="Ø"/>
                </a:pPr>
                <a:r>
                  <a:rPr lang="en-US" sz="1800" dirty="0"/>
                  <a:t>Associated with each node is a CPT representing a </a:t>
                </a:r>
                <a:r>
                  <a:rPr lang="en-US" sz="1800" dirty="0">
                    <a:solidFill>
                      <a:srgbClr val="0000FF"/>
                    </a:solidFill>
                  </a:rPr>
                  <a:t>conditional probability</a:t>
                </a:r>
                <a:r>
                  <a:rPr lang="en-US" sz="1800" dirty="0"/>
                  <a:t> distribution that quantifies the effect of the parents on the node</a:t>
                </a:r>
                <a:r>
                  <a:rPr lang="en-US" sz="1600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EEA02B-79F6-4ADF-BCAC-FCB3BF19D7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-180528" y="918309"/>
                <a:ext cx="5184576" cy="3672408"/>
              </a:xfrm>
              <a:blipFill>
                <a:blip r:embed="rId2"/>
                <a:stretch>
                  <a:fillRect t="-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AF8930C-EACE-F14B-9190-E41C05C847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78" r="4273"/>
          <a:stretch/>
        </p:blipFill>
        <p:spPr>
          <a:xfrm>
            <a:off x="5004048" y="1419622"/>
            <a:ext cx="4104456" cy="26697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4BE860-36E4-CC46-8116-8253E6C07DEF}"/>
              </a:ext>
            </a:extLst>
          </p:cNvPr>
          <p:cNvSpPr txBox="1"/>
          <p:nvPr/>
        </p:nvSpPr>
        <p:spPr>
          <a:xfrm>
            <a:off x="1223628" y="4818188"/>
            <a:ext cx="709278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&lt;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출처</a:t>
            </a: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&gt; 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Stuart J. Russell and Peter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Norvig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(2021). Artificial Intelligence: A Modern Approach (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</a:rPr>
              <a:t>4th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Edition). Pearson</a:t>
            </a:r>
            <a:endParaRPr lang="en-US" sz="11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29681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Seoul_national_university_emble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4757" y="65175"/>
            <a:ext cx="766762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E91B8B1-23D3-8D44-9327-4A0BBC5EA4E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49000"/>
            </a:schemeClr>
          </a:solidFill>
          <a:ln w="38100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1000" dirty="0">
              <a:noFill/>
            </a:endParaRPr>
          </a:p>
        </p:txBody>
      </p:sp>
      <p:sp>
        <p:nvSpPr>
          <p:cNvPr id="11" name="제목 9">
            <a:extLst>
              <a:ext uri="{FF2B5EF4-FFF2-40B4-BE49-F238E27FC236}">
                <a16:creationId xmlns:a16="http://schemas.microsoft.com/office/drawing/2014/main" id="{35B801A9-9747-8E4F-92B1-67093D5F26B1}"/>
              </a:ext>
            </a:extLst>
          </p:cNvPr>
          <p:cNvSpPr txBox="1">
            <a:spLocks/>
          </p:cNvSpPr>
          <p:nvPr/>
        </p:nvSpPr>
        <p:spPr>
          <a:xfrm>
            <a:off x="539552" y="2067694"/>
            <a:ext cx="8208912" cy="648072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  <a:cs typeface="+mj-cs"/>
              </a:defRPr>
            </a:lvl1pPr>
          </a:lstStyle>
          <a:p>
            <a:pPr fontAlgn="base" latinLnBrk="0">
              <a:lnSpc>
                <a:spcPct val="120000"/>
              </a:lnSpc>
              <a:spcBef>
                <a:spcPts val="600"/>
              </a:spcBef>
            </a:pPr>
            <a:r>
              <a:rPr lang="en-US" altLang="ko-KR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11.2</a:t>
            </a:r>
            <a:r>
              <a:rPr lang="ko-KR" altLang="en-US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The Semantics of </a:t>
            </a:r>
          </a:p>
          <a:p>
            <a:pPr fontAlgn="base" latinLnBrk="0">
              <a:lnSpc>
                <a:spcPct val="120000"/>
              </a:lnSpc>
              <a:spcBef>
                <a:spcPts val="600"/>
              </a:spcBef>
            </a:pPr>
            <a:r>
              <a:rPr lang="en-US" altLang="ko-KR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Bayesian Networks</a:t>
            </a:r>
          </a:p>
        </p:txBody>
      </p:sp>
    </p:spTree>
    <p:extLst>
      <p:ext uri="{BB962C8B-B14F-4D97-AF65-F5344CB8AC3E}">
        <p14:creationId xmlns:p14="http://schemas.microsoft.com/office/powerpoint/2010/main" val="428525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45ED9-A9DF-48FA-8F30-3838573B6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11.2 The Semantics of Bayesian Networks (1/5)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EEA02B-79F6-4ADF-BCAC-FCB3BF19D702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191744" y="751105"/>
                <a:ext cx="8352928" cy="396044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Semantics of Bayesian networks</a:t>
                </a:r>
              </a:p>
              <a:p>
                <a:pPr lvl="1">
                  <a:buFont typeface="Wingdings" pitchFamily="2" charset="2"/>
                  <a:buChar char="Ø"/>
                </a:pPr>
                <a:r>
                  <a:rPr lang="en-US" sz="1600" dirty="0">
                    <a:solidFill>
                      <a:srgbClr val="0000FF"/>
                    </a:solidFill>
                  </a:rPr>
                  <a:t>Numerical semantics</a:t>
                </a:r>
                <a:r>
                  <a:rPr lang="en-US" sz="1600" dirty="0"/>
                  <a:t>: The network as a representation of the </a:t>
                </a:r>
                <a:r>
                  <a:rPr lang="en-US" sz="1600" i="1" dirty="0">
                    <a:solidFill>
                      <a:srgbClr val="FF0000"/>
                    </a:solidFill>
                  </a:rPr>
                  <a:t>joint</a:t>
                </a:r>
                <a:r>
                  <a:rPr lang="en-US" sz="1600" dirty="0">
                    <a:solidFill>
                      <a:srgbClr val="FF0000"/>
                    </a:solidFill>
                  </a:rPr>
                  <a:t> </a:t>
                </a:r>
                <a:r>
                  <a:rPr lang="en-US" sz="1600" dirty="0"/>
                  <a:t>probability distribution.</a:t>
                </a:r>
              </a:p>
              <a:p>
                <a:pPr lvl="1">
                  <a:buFont typeface="Wingdings" pitchFamily="2" charset="2"/>
                  <a:buChar char="Ø"/>
                </a:pPr>
                <a:r>
                  <a:rPr lang="en-US" sz="1600" dirty="0">
                    <a:solidFill>
                      <a:srgbClr val="0000FF"/>
                    </a:solidFill>
                  </a:rPr>
                  <a:t>Topological semantics</a:t>
                </a:r>
                <a:r>
                  <a:rPr lang="en-US" sz="1600" dirty="0"/>
                  <a:t>: The network as an encoding of a collection of </a:t>
                </a:r>
                <a:r>
                  <a:rPr lang="en-US" sz="1600" i="1" dirty="0">
                    <a:solidFill>
                      <a:srgbClr val="FF0000"/>
                    </a:solidFill>
                  </a:rPr>
                  <a:t>conditional independence </a:t>
                </a:r>
                <a:r>
                  <a:rPr lang="en-US" sz="1600" dirty="0"/>
                  <a:t>statements.</a:t>
                </a:r>
              </a:p>
              <a:p>
                <a:pPr marL="0" indent="0">
                  <a:buNone/>
                </a:pPr>
                <a:r>
                  <a:rPr lang="en-US" sz="1800" dirty="0"/>
                  <a:t>Representing the full joint distribution</a:t>
                </a:r>
              </a:p>
              <a:p>
                <a:pPr lvl="1"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𝑃𝑎𝑟𝑒𝑛𝑡𝑠</m:t>
                        </m:r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nary>
                  </m:oMath>
                </a14:m>
                <a:endParaRPr lang="en-US" sz="1600" dirty="0">
                  <a:solidFill>
                    <a:srgbClr val="C00000"/>
                  </a:solidFill>
                </a:endParaRPr>
              </a:p>
              <a:p>
                <a:pPr lvl="1"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,¬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,¬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br>
                  <a:rPr lang="en-US" sz="16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e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e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|¬</m:t>
                    </m:r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∧¬</m:t>
                    </m:r>
                    <m:r>
                      <m:rPr>
                        <m:nor/>
                      </m:rPr>
                      <a:rPr lang="en-US" sz="1600" i="1" dirty="0">
                        <a:solidFill>
                          <a:srgbClr val="C00000"/>
                        </a:solidFill>
                      </a:rPr>
                      <m:t>e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rgbClr val="C00000"/>
                        </a:solidFill>
                      </a:rPr>
                      <m:t>)</m:t>
                    </m:r>
                    <m:r>
                      <m:rPr>
                        <m:nor/>
                      </m:rPr>
                      <a:rPr lang="en-US" sz="1600" i="1" dirty="0">
                        <a:solidFill>
                          <a:srgbClr val="C00000"/>
                        </a:solidFill>
                      </a:rPr>
                      <m:t>P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rgbClr val="C00000"/>
                        </a:solidFill>
                      </a:rPr>
                      <m:t>(</m:t>
                    </m:r>
                    <m:r>
                      <a:rPr lang="en-US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m:rPr>
                        <m:nor/>
                      </m:rPr>
                      <a:rPr lang="en-US" sz="1600" i="1" dirty="0">
                        <a:solidFill>
                          <a:srgbClr val="C00000"/>
                        </a:solidFill>
                      </a:rPr>
                      <m:t>b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rgbClr val="C00000"/>
                        </a:solidFill>
                      </a:rPr>
                      <m:t>)</m:t>
                    </m:r>
                    <m:r>
                      <m:rPr>
                        <m:nor/>
                      </m:rPr>
                      <a:rPr lang="en-US" sz="1600" i="1" dirty="0">
                        <a:solidFill>
                          <a:srgbClr val="C00000"/>
                        </a:solidFill>
                      </a:rPr>
                      <m:t>P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rgbClr val="C00000"/>
                        </a:solidFill>
                      </a:rPr>
                      <m:t>(</m:t>
                    </m:r>
                    <m:r>
                      <a:rPr lang="en-US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m:rPr>
                        <m:nor/>
                      </m:rPr>
                      <a:rPr lang="en-US" sz="1600" i="1" dirty="0">
                        <a:solidFill>
                          <a:srgbClr val="C00000"/>
                        </a:solidFill>
                      </a:rPr>
                      <m:t>e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rgbClr val="C00000"/>
                        </a:solidFill>
                      </a:rPr>
                      <m:t>)</m:t>
                    </m:r>
                  </m:oMath>
                </a14:m>
                <a:r>
                  <a:rPr lang="en-US" sz="1600" dirty="0"/>
                  <a:t> </a:t>
                </a:r>
                <a:br>
                  <a:rPr lang="en-US" sz="1600" dirty="0"/>
                </a:b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=0.90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0.70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0.001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0.999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0.998</m:t>
                    </m:r>
                  </m:oMath>
                </a14:m>
                <a:r>
                  <a:rPr lang="en-US" sz="16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br>
                  <a:rPr lang="en-US" sz="16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=0.000628</m:t>
                    </m:r>
                  </m:oMath>
                </a14:m>
                <a:r>
                  <a:rPr lang="en-US" sz="1600" dirty="0"/>
                  <a:t> </a:t>
                </a:r>
              </a:p>
              <a:p>
                <a:pPr lvl="1"/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EEA02B-79F6-4ADF-BCAC-FCB3BF19D7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191744" y="751105"/>
                <a:ext cx="8352928" cy="3960440"/>
              </a:xfrm>
              <a:blipFill>
                <a:blip r:embed="rId2"/>
                <a:stretch>
                  <a:fillRect l="-6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31F4CE1-FD98-504C-94ED-A30BA776F9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78" r="4273"/>
          <a:stretch/>
        </p:blipFill>
        <p:spPr>
          <a:xfrm>
            <a:off x="4860032" y="1995686"/>
            <a:ext cx="3684640" cy="23967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6946C7-4D25-FC43-B75D-50290F3CD327}"/>
              </a:ext>
            </a:extLst>
          </p:cNvPr>
          <p:cNvSpPr txBox="1"/>
          <p:nvPr/>
        </p:nvSpPr>
        <p:spPr>
          <a:xfrm>
            <a:off x="1223628" y="4818188"/>
            <a:ext cx="709278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&lt;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출처</a:t>
            </a: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&gt; 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Stuart J. Russell and Peter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Norvig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(2021). Artificial Intelligence: A Modern Approach (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</a:rPr>
              <a:t>4th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Edition). Pearson</a:t>
            </a:r>
            <a:endParaRPr lang="en-US" sz="11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0149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45ED9-A9DF-48FA-8F30-3838573B6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11.2 The Semantics of Bayesian Networks (2/5)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EEA02B-79F6-4ADF-BCAC-FCB3BF19D702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107504" y="699542"/>
                <a:ext cx="8928992" cy="414046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Joint probability as a product of conditional probabilities</a:t>
                </a:r>
              </a:p>
              <a:p>
                <a:pPr lvl="1">
                  <a:buFont typeface="Wingdings" pitchFamily="2" charset="2"/>
                  <a:buChar char="Ø"/>
                </a:pPr>
                <a:r>
                  <a:rPr lang="en-US" sz="1400" b="1" dirty="0">
                    <a:solidFill>
                      <a:srgbClr val="C00000"/>
                    </a:solidFill>
                  </a:rPr>
                  <a:t>Chain rule</a:t>
                </a:r>
                <a:r>
                  <a:rPr lang="en-US" sz="1400" dirty="0"/>
                  <a:t>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,..,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                          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,..,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,..,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  <a:p>
                <a:pPr marL="0" indent="0">
                  <a:buNone/>
                </a:pPr>
                <a:r>
                  <a:rPr lang="en-US" sz="1800" dirty="0"/>
                  <a:t>A Method for constructing Bayesian networks</a:t>
                </a:r>
              </a:p>
              <a:p>
                <a:pPr lvl="1">
                  <a:buFont typeface="Wingdings" pitchFamily="2" charset="2"/>
                  <a:buChar char="Ø"/>
                </a:pPr>
                <a:r>
                  <a:rPr lang="en-US" sz="1400" b="1" dirty="0">
                    <a:solidFill>
                      <a:srgbClr val="0000FF"/>
                    </a:solidFill>
                  </a:rPr>
                  <a:t>Nodes</a:t>
                </a:r>
                <a:r>
                  <a:rPr lang="en-US" sz="1400" dirty="0"/>
                  <a:t>: First determine the set of variables that are required to model the domain. Now order them,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400" dirty="0"/>
                  <a:t>. Any order will work, but the resulting network will be more compact if the variables are ordered such that causes precede effects.</a:t>
                </a:r>
              </a:p>
              <a:p>
                <a:pPr lvl="1">
                  <a:buFont typeface="Wingdings" pitchFamily="2" charset="2"/>
                  <a:buChar char="Ø"/>
                </a:pPr>
                <a:r>
                  <a:rPr lang="en-US" sz="1400" b="1" dirty="0">
                    <a:solidFill>
                      <a:srgbClr val="0000FF"/>
                    </a:solidFill>
                  </a:rPr>
                  <a:t>Links</a:t>
                </a:r>
                <a:r>
                  <a:rPr lang="en-US" sz="1400" dirty="0"/>
                  <a:t>: For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400" dirty="0"/>
                  <a:t> do:</a:t>
                </a:r>
              </a:p>
              <a:p>
                <a:pPr lvl="2">
                  <a:buFont typeface="Wingdings" pitchFamily="2" charset="2"/>
                  <a:buChar char="§"/>
                </a:pPr>
                <a:r>
                  <a:rPr lang="en-US" sz="1400" dirty="0"/>
                  <a:t>Choose a minimal set of parents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400" dirty="0"/>
                  <a:t>.</a:t>
                </a:r>
              </a:p>
              <a:p>
                <a:pPr lvl="2">
                  <a:buFont typeface="Wingdings" pitchFamily="2" charset="2"/>
                  <a:buChar char="§"/>
                </a:pPr>
                <a:r>
                  <a:rPr lang="en-US" sz="1400" dirty="0"/>
                  <a:t>For each parent insert a link from the parent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/>
                  <a:t>.</a:t>
                </a:r>
              </a:p>
              <a:p>
                <a:pPr lvl="2">
                  <a:buFont typeface="Wingdings" pitchFamily="2" charset="2"/>
                  <a:buChar char="§"/>
                </a:pPr>
                <a:r>
                  <a:rPr lang="en-US" sz="1400" dirty="0"/>
                  <a:t>CPTs: Write down the conditional probability table,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𝑃𝑎𝑟𝑒𝑛𝑡𝑠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EEA02B-79F6-4ADF-BCAC-FCB3BF19D7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107504" y="699542"/>
                <a:ext cx="8928992" cy="4140460"/>
              </a:xfrm>
              <a:blipFill>
                <a:blip r:embed="rId2"/>
                <a:stretch>
                  <a:fillRect l="-426" b="-36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2616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45ED9-A9DF-48FA-8F30-3838573B6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11.2 The Semantics of Bayesian Networks (3/5)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EA02B-79F6-4ADF-BCAC-FCB3BF19D70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23528" y="771550"/>
            <a:ext cx="8496944" cy="1296144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Compactness and node ordering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>
                <a:solidFill>
                  <a:srgbClr val="0000FF"/>
                </a:solidFill>
              </a:rPr>
              <a:t>Ordering 1 (Figure a)</a:t>
            </a:r>
            <a:r>
              <a:rPr lang="en-US" sz="1600" dirty="0"/>
              <a:t>: &lt;</a:t>
            </a:r>
            <a:r>
              <a:rPr lang="en-US" sz="1600" i="1" dirty="0" err="1"/>
              <a:t>MaryCalls</a:t>
            </a:r>
            <a:r>
              <a:rPr lang="en-US" sz="1600" i="1" dirty="0"/>
              <a:t>, </a:t>
            </a:r>
            <a:r>
              <a:rPr lang="en-US" sz="1600" i="1" dirty="0" err="1"/>
              <a:t>JohnCalls</a:t>
            </a:r>
            <a:r>
              <a:rPr lang="en-US" sz="1600" i="1" dirty="0"/>
              <a:t>, Alarm, Burglary, Earthquake</a:t>
            </a:r>
            <a:r>
              <a:rPr lang="en-US" sz="1600" dirty="0"/>
              <a:t>&gt;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>
                <a:solidFill>
                  <a:srgbClr val="0000FF"/>
                </a:solidFill>
              </a:rPr>
              <a:t>Ordering 2 (Figure b)</a:t>
            </a:r>
            <a:r>
              <a:rPr lang="en-US" sz="1600" dirty="0"/>
              <a:t>: &lt;</a:t>
            </a:r>
            <a:r>
              <a:rPr lang="en-US" sz="1600" i="1" dirty="0" err="1"/>
              <a:t>Marycalls</a:t>
            </a:r>
            <a:r>
              <a:rPr lang="en-US" sz="1600" i="1" dirty="0"/>
              <a:t>, </a:t>
            </a:r>
            <a:r>
              <a:rPr lang="en-US" sz="1600" i="1" dirty="0" err="1"/>
              <a:t>JohnCalls</a:t>
            </a:r>
            <a:r>
              <a:rPr lang="en-US" sz="1600" i="1" dirty="0"/>
              <a:t>, Earthquake, Burglary, Alarm</a:t>
            </a:r>
            <a:r>
              <a:rPr lang="en-US" sz="1600" dirty="0"/>
              <a:t>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211C90-BD06-0F4C-86D8-6A4F71042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923678"/>
            <a:ext cx="5580112" cy="28448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0A0038-7465-4544-BC9A-BA64410D1153}"/>
              </a:ext>
            </a:extLst>
          </p:cNvPr>
          <p:cNvSpPr txBox="1"/>
          <p:nvPr/>
        </p:nvSpPr>
        <p:spPr>
          <a:xfrm>
            <a:off x="1223628" y="4803998"/>
            <a:ext cx="709278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&lt;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출처</a:t>
            </a: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&gt; 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Stuart J. Russell and Peter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Norvig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(2021). Artificial Intelligence: A Modern Approach (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</a:rPr>
              <a:t>4th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Edition). Pearson</a:t>
            </a:r>
            <a:endParaRPr lang="en-US" sz="1100" b="0" dirty="0">
              <a:effectLst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9EEB6F1-DB00-DA4F-88B1-FFCABBAF91D8}"/>
              </a:ext>
            </a:extLst>
          </p:cNvPr>
          <p:cNvSpPr/>
          <p:nvPr/>
        </p:nvSpPr>
        <p:spPr>
          <a:xfrm>
            <a:off x="6955110" y="1995686"/>
            <a:ext cx="103425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/>
              <a:t>#parameters </a:t>
            </a:r>
          </a:p>
          <a:p>
            <a:r>
              <a:rPr lang="en-US" altLang="ko-KR" sz="1100" dirty="0"/>
              <a:t>required</a:t>
            </a:r>
            <a:endParaRPr lang="ko-KR" altLang="en-US" sz="11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BF9D44-BACC-F34D-B234-32EBF2CAC6D1}"/>
              </a:ext>
            </a:extLst>
          </p:cNvPr>
          <p:cNvSpPr/>
          <p:nvPr/>
        </p:nvSpPr>
        <p:spPr>
          <a:xfrm>
            <a:off x="5613864" y="4442797"/>
            <a:ext cx="155042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/>
              <a:t>Total: 31 parameters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BDAAF1-A4E8-3B48-9FE9-065D4DEDF1BC}"/>
              </a:ext>
            </a:extLst>
          </p:cNvPr>
          <p:cNvSpPr/>
          <p:nvPr/>
        </p:nvSpPr>
        <p:spPr>
          <a:xfrm>
            <a:off x="3093520" y="4449033"/>
            <a:ext cx="155042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/>
              <a:t>Total: 13 parameters </a:t>
            </a:r>
          </a:p>
        </p:txBody>
      </p:sp>
    </p:spTree>
    <p:extLst>
      <p:ext uri="{BB962C8B-B14F-4D97-AF65-F5344CB8AC3E}">
        <p14:creationId xmlns:p14="http://schemas.microsoft.com/office/powerpoint/2010/main" val="3724995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45ED9-A9DF-48FA-8F30-3838573B6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11.2 The Semantics of Bayesian Networks (4/5)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EA02B-79F6-4ADF-BCAC-FCB3BF19D70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23528" y="699542"/>
            <a:ext cx="8496944" cy="2209131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Conditional independence relations in Bayesian networks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>
                <a:solidFill>
                  <a:srgbClr val="0000FF"/>
                </a:solidFill>
              </a:rPr>
              <a:t>Numerical semantics</a:t>
            </a:r>
            <a:r>
              <a:rPr lang="en-US" sz="1600" dirty="0"/>
              <a:t>: representation of the full joint distribution </a:t>
            </a:r>
            <a:r>
              <a:rPr lang="en-US" sz="1600" i="1" dirty="0"/>
              <a:t>(previous)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>
                <a:solidFill>
                  <a:srgbClr val="0000FF"/>
                </a:solidFill>
              </a:rPr>
              <a:t>Topological semantics</a:t>
            </a:r>
            <a:r>
              <a:rPr lang="en-US" sz="1600" dirty="0"/>
              <a:t>: conditional independence relationships</a:t>
            </a:r>
          </a:p>
          <a:p>
            <a:pPr lvl="2">
              <a:buFont typeface="Wingdings" pitchFamily="2" charset="2"/>
              <a:buChar char="§"/>
            </a:pPr>
            <a:r>
              <a:rPr lang="en-US" sz="1600" dirty="0"/>
              <a:t>Each variable is conditionally independent of its </a:t>
            </a:r>
            <a:r>
              <a:rPr lang="en-US" sz="1600" dirty="0">
                <a:solidFill>
                  <a:srgbClr val="C00000"/>
                </a:solidFill>
              </a:rPr>
              <a:t>non-descendants</a:t>
            </a:r>
            <a:r>
              <a:rPr lang="en-US" sz="1600" dirty="0"/>
              <a:t>, given its parents.</a:t>
            </a:r>
          </a:p>
          <a:p>
            <a:pPr lvl="2">
              <a:buFont typeface="Wingdings" pitchFamily="2" charset="2"/>
              <a:buChar char="§"/>
            </a:pPr>
            <a:r>
              <a:rPr lang="en-US" sz="1600" dirty="0"/>
              <a:t>A node is conditionally independent of all other nodes in the network, given its parents, children, and children’s parents, that is, given its </a:t>
            </a:r>
            <a:r>
              <a:rPr lang="en-US" sz="1600" dirty="0">
                <a:solidFill>
                  <a:srgbClr val="C00000"/>
                </a:solidFill>
              </a:rPr>
              <a:t>Markov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C00000"/>
                </a:solidFill>
              </a:rPr>
              <a:t>blanket</a:t>
            </a:r>
            <a:r>
              <a:rPr lang="en-US" sz="16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8FE7CA-A6C6-A34B-BEAE-5D5126D4BC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7" r="4885"/>
          <a:stretch/>
        </p:blipFill>
        <p:spPr>
          <a:xfrm>
            <a:off x="2225970" y="2859782"/>
            <a:ext cx="4284476" cy="19915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1D9C7A-FC15-A84A-943A-41004A07D4F9}"/>
              </a:ext>
            </a:extLst>
          </p:cNvPr>
          <p:cNvSpPr txBox="1"/>
          <p:nvPr/>
        </p:nvSpPr>
        <p:spPr>
          <a:xfrm>
            <a:off x="1223628" y="4818188"/>
            <a:ext cx="709278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&lt;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출처</a:t>
            </a: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&gt; 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Stuart J. Russell and Peter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Norvig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(2021). Artificial Intelligence: A Modern Approach (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</a:rPr>
              <a:t>4th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Edition). Pearson</a:t>
            </a:r>
            <a:endParaRPr lang="en-US" sz="11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06850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45ED9-A9DF-48FA-8F30-3838573B6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11.2 The Semantics of Bayesian Networks (5/5)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EEA02B-79F6-4ADF-BCAC-FCB3BF19D702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179512" y="793047"/>
                <a:ext cx="8784976" cy="156267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Efficient representation of conditional distributions</a:t>
                </a:r>
              </a:p>
              <a:p>
                <a:pPr lvl="1">
                  <a:buFont typeface="Wingdings" pitchFamily="2" charset="2"/>
                  <a:buChar char="Ø"/>
                </a:pPr>
                <a:r>
                  <a:rPr lang="en-US" sz="1600" dirty="0"/>
                  <a:t>Even if the max number of parents </a:t>
                </a:r>
                <a:r>
                  <a:rPr lang="en-US" sz="1600" i="1" dirty="0"/>
                  <a:t>k</a:t>
                </a:r>
                <a:r>
                  <a:rPr lang="en-US" sz="1600" dirty="0"/>
                  <a:t> is small, filling in the CPT for a node requires up to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.</a:t>
                </a:r>
              </a:p>
              <a:p>
                <a:pPr lvl="1">
                  <a:buFont typeface="Wingdings" pitchFamily="2" charset="2"/>
                  <a:buChar char="Ø"/>
                </a:pPr>
                <a:r>
                  <a:rPr lang="en-US" sz="1600" dirty="0"/>
                  <a:t>Uncertain relationships can </a:t>
                </a:r>
                <a:r>
                  <a:rPr lang="en-US" sz="1600" dirty="0" err="1"/>
                  <a:t>ofen</a:t>
                </a:r>
                <a:r>
                  <a:rPr lang="en-US" sz="1600" dirty="0"/>
                  <a:t> be characterized by so-called noisy logical relationships.</a:t>
                </a:r>
              </a:p>
              <a:p>
                <a:pPr lvl="2">
                  <a:buFont typeface="Wingdings" pitchFamily="2" charset="2"/>
                  <a:buChar char="§"/>
                </a:pPr>
                <a:r>
                  <a:rPr lang="en-US" sz="1600" dirty="0">
                    <a:solidFill>
                      <a:srgbClr val="0000FF"/>
                    </a:solidFill>
                  </a:rPr>
                  <a:t>Noisy-OR</a:t>
                </a:r>
              </a:p>
              <a:p>
                <a:pPr lvl="2">
                  <a:buFont typeface="Wingdings" pitchFamily="2" charset="2"/>
                  <a:buChar char="§"/>
                </a:pPr>
                <a:r>
                  <a:rPr lang="en-US" sz="1600" i="1" dirty="0"/>
                  <a:t>Fever</a:t>
                </a:r>
                <a:r>
                  <a:rPr lang="en-US" sz="1600" dirty="0"/>
                  <a:t> is true if and only if </a:t>
                </a:r>
                <a:r>
                  <a:rPr lang="en-US" sz="1600" i="1" dirty="0"/>
                  <a:t>Cold, Flu, </a:t>
                </a:r>
                <a:r>
                  <a:rPr lang="en-US" sz="1600" dirty="0"/>
                  <a:t>or</a:t>
                </a:r>
                <a:r>
                  <a:rPr lang="en-US" sz="1600" i="1" dirty="0"/>
                  <a:t> Malaria </a:t>
                </a:r>
                <a:r>
                  <a:rPr lang="en-US" sz="1600" dirty="0"/>
                  <a:t>are true.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EEA02B-79F6-4ADF-BCAC-FCB3BF19D7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179512" y="793047"/>
                <a:ext cx="8784976" cy="1562679"/>
              </a:xfrm>
              <a:blipFill>
                <a:blip r:embed="rId2"/>
                <a:stretch>
                  <a:fillRect l="-577" r="-289" b="-2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68C1E7A-04F4-5C4D-8484-26E6A931980D}"/>
              </a:ext>
            </a:extLst>
          </p:cNvPr>
          <p:cNvSpPr txBox="1"/>
          <p:nvPr/>
        </p:nvSpPr>
        <p:spPr>
          <a:xfrm>
            <a:off x="1223628" y="4818188"/>
            <a:ext cx="709278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&lt;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출처</a:t>
            </a: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&gt; 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Stuart J. Russell and Peter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Norvig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(2021). Artificial Intelligence: A Modern Approach (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</a:rPr>
              <a:t>4th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Edition). Pearson</a:t>
            </a:r>
            <a:endParaRPr lang="en-US" sz="1100" b="0" dirty="0"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E2C000-8296-5142-865D-BFF30CEDD295}"/>
                  </a:ext>
                </a:extLst>
              </p:cNvPr>
              <p:cNvSpPr txBox="1"/>
              <p:nvPr/>
            </p:nvSpPr>
            <p:spPr>
              <a:xfrm>
                <a:off x="407768" y="3164306"/>
                <a:ext cx="4668288" cy="11553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𝑐𝑜𝑙𝑑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𝑓𝑒𝑣𝑒𝑟</m:t>
                        </m:r>
                      </m: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𝑐𝑜𝑙𝑑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,¬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𝑓𝑙𝑢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,¬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𝑚𝑎𝑙𝑎𝑟𝑖𝑎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=0.6</m:t>
                    </m:r>
                  </m:oMath>
                </a14:m>
                <a:r>
                  <a:rPr lang="en-US" sz="1600" b="0" dirty="0"/>
                  <a:t> </a:t>
                </a:r>
                <a:br>
                  <a:rPr lang="en-US" sz="1600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𝑓𝑙𝑢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𝑓𝑒𝑣𝑒𝑟</m:t>
                        </m:r>
                      </m:e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𝑐𝑜𝑙𝑑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𝑓𝑙𝑢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,¬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𝑚𝑎𝑙𝑎𝑟𝑖𝑎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=0.2</m:t>
                    </m:r>
                  </m:oMath>
                </a14:m>
                <a:r>
                  <a:rPr lang="en-US" sz="1600" b="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𝑚𝑎𝑙𝑎𝑟𝑖𝑎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𝑓𝑒𝑣𝑒𝑟</m:t>
                        </m:r>
                      </m:e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𝑐𝑜𝑙𝑑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,¬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𝑓𝑙𝑢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𝑚𝑎𝑙𝑎𝑟𝑖𝑎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600" b="0" dirty="0">
                    <a:ea typeface="Cambria Math" panose="02040503050406030204" pitchFamily="18" charset="0"/>
                  </a:rPr>
                  <a:t> </a:t>
                </a:r>
                <a:br>
                  <a:rPr lang="en-US" sz="1600" b="0" dirty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𝑝𝑎𝑟𝑒𝑛𝑡𝑠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nary>
                      <m:naryPr>
                        <m:chr m:val="∏"/>
                        <m:sup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𝑡𝑟𝑢𝑒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600" b="0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E2C000-8296-5142-865D-BFF30CEDD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68" y="3164306"/>
                <a:ext cx="4668288" cy="1155381"/>
              </a:xfrm>
              <a:prstGeom prst="rect">
                <a:avLst/>
              </a:prstGeom>
              <a:blipFill>
                <a:blip r:embed="rId3"/>
                <a:stretch>
                  <a:fillRect b="-478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D96EB479-690B-7648-A828-4125D65725C2}"/>
              </a:ext>
            </a:extLst>
          </p:cNvPr>
          <p:cNvGrpSpPr/>
          <p:nvPr/>
        </p:nvGrpSpPr>
        <p:grpSpPr>
          <a:xfrm>
            <a:off x="5063824" y="2643758"/>
            <a:ext cx="3816424" cy="1780757"/>
            <a:chOff x="4067944" y="3033313"/>
            <a:chExt cx="3581261" cy="169203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42DA496-D783-9D45-A528-9C3DD99F80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3011"/>
            <a:stretch/>
          </p:blipFill>
          <p:spPr>
            <a:xfrm>
              <a:off x="7308304" y="3033313"/>
              <a:ext cx="340901" cy="1692038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21305D1-1918-FA4A-8E28-A1C5085E43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29134"/>
            <a:stretch/>
          </p:blipFill>
          <p:spPr>
            <a:xfrm>
              <a:off x="4067944" y="3033313"/>
              <a:ext cx="3456384" cy="1692038"/>
            </a:xfrm>
            <a:prstGeom prst="rect">
              <a:avLst/>
            </a:prstGeom>
          </p:spPr>
        </p:pic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2ED5BA3C-A58C-3F48-9F88-E28B95CB1278}"/>
              </a:ext>
            </a:extLst>
          </p:cNvPr>
          <p:cNvSpPr/>
          <p:nvPr/>
        </p:nvSpPr>
        <p:spPr>
          <a:xfrm>
            <a:off x="191744" y="2787774"/>
            <a:ext cx="44088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Supposed the individual inhibition probabilities are: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41136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Seoul_national_university_emble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4757" y="65175"/>
            <a:ext cx="766762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E91B8B1-23D3-8D44-9327-4A0BBC5EA4E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49000"/>
            </a:schemeClr>
          </a:solidFill>
          <a:ln w="38100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1000" dirty="0">
              <a:noFill/>
            </a:endParaRPr>
          </a:p>
        </p:txBody>
      </p:sp>
      <p:sp>
        <p:nvSpPr>
          <p:cNvPr id="11" name="제목 9">
            <a:extLst>
              <a:ext uri="{FF2B5EF4-FFF2-40B4-BE49-F238E27FC236}">
                <a16:creationId xmlns:a16="http://schemas.microsoft.com/office/drawing/2014/main" id="{35B801A9-9747-8E4F-92B1-67093D5F26B1}"/>
              </a:ext>
            </a:extLst>
          </p:cNvPr>
          <p:cNvSpPr txBox="1">
            <a:spLocks/>
          </p:cNvSpPr>
          <p:nvPr/>
        </p:nvSpPr>
        <p:spPr>
          <a:xfrm>
            <a:off x="539552" y="2067694"/>
            <a:ext cx="5682006" cy="648072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  <a:cs typeface="+mj-cs"/>
              </a:defRPr>
            </a:lvl1pPr>
          </a:lstStyle>
          <a:p>
            <a:pPr fontAlgn="base" latinLnBrk="0">
              <a:spcBef>
                <a:spcPts val="600"/>
              </a:spcBef>
            </a:pPr>
            <a:r>
              <a:rPr lang="en-US" altLang="ko-KR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11.3</a:t>
            </a:r>
            <a:r>
              <a:rPr lang="ko-KR" altLang="en-US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Exact Inference in </a:t>
            </a:r>
          </a:p>
          <a:p>
            <a:pPr fontAlgn="base" latinLnBrk="0">
              <a:spcBef>
                <a:spcPts val="600"/>
              </a:spcBef>
            </a:pPr>
            <a:r>
              <a:rPr lang="en-US" altLang="ko-KR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Bayesian Networks</a:t>
            </a:r>
          </a:p>
        </p:txBody>
      </p:sp>
    </p:spTree>
    <p:extLst>
      <p:ext uri="{BB962C8B-B14F-4D97-AF65-F5344CB8AC3E}">
        <p14:creationId xmlns:p14="http://schemas.microsoft.com/office/powerpoint/2010/main" val="482267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45ED9-A9DF-48FA-8F30-3838573B6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11.3 Exact Inference in Bayesian Networks (1/5)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EEA02B-79F6-4ADF-BCAC-FCB3BF19D702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23528" y="771550"/>
                <a:ext cx="8568952" cy="410445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Basic concept</a:t>
                </a:r>
              </a:p>
              <a:p>
                <a:pPr lvl="1">
                  <a:buFont typeface="Wingdings" pitchFamily="2" charset="2"/>
                  <a:buChar char="Ø"/>
                </a:pPr>
                <a:r>
                  <a:rPr lang="en-US" dirty="0"/>
                  <a:t>The basic task for any probabilistic inference system is to compute the </a:t>
                </a:r>
                <a:r>
                  <a:rPr lang="en-US" dirty="0">
                    <a:solidFill>
                      <a:srgbClr val="0000FF"/>
                    </a:solidFill>
                  </a:rPr>
                  <a:t>posterior probability distribution</a:t>
                </a:r>
                <a:r>
                  <a:rPr lang="en-US" dirty="0"/>
                  <a:t> for a set of </a:t>
                </a:r>
                <a:r>
                  <a:rPr lang="en-US" dirty="0">
                    <a:solidFill>
                      <a:srgbClr val="C00000"/>
                    </a:solidFill>
                  </a:rPr>
                  <a:t>query variables</a:t>
                </a:r>
                <a:r>
                  <a:rPr lang="en-US" dirty="0"/>
                  <a:t>, given some </a:t>
                </a:r>
                <a:r>
                  <a:rPr lang="en-US" dirty="0">
                    <a:solidFill>
                      <a:srgbClr val="C00000"/>
                    </a:solidFill>
                  </a:rPr>
                  <a:t>observed event</a:t>
                </a:r>
                <a:r>
                  <a:rPr lang="en-US" dirty="0"/>
                  <a:t>, i.e. some assignment of values to a set of evidence variables.</a:t>
                </a:r>
              </a:p>
              <a:p>
                <a:pPr lvl="2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br>
                  <a:rPr lang="en-US" b="0" dirty="0">
                    <a:ea typeface="Cambria Math" panose="02040503050406030204" pitchFamily="18" charset="0"/>
                  </a:rPr>
                </a:br>
                <a:r>
                  <a:rPr lang="en-US" b="0" i="1" dirty="0">
                    <a:ea typeface="Cambria Math" panose="02040503050406030204" pitchFamily="18" charset="0"/>
                  </a:rPr>
                  <a:t>X</a:t>
                </a:r>
                <a:r>
                  <a:rPr lang="en-US" b="0" dirty="0">
                    <a:ea typeface="Cambria Math" panose="02040503050406030204" pitchFamily="18" charset="0"/>
                  </a:rPr>
                  <a:t>: query variables</a:t>
                </a: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evidence variables </a:t>
                </a:r>
                <a:br>
                  <a:rPr lang="en-US" b="0" dirty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non-evidence, non-query variables (</a:t>
                </a:r>
                <a:r>
                  <a:rPr lang="en-US" dirty="0">
                    <a:solidFill>
                      <a:srgbClr val="0000FF"/>
                    </a:solidFill>
                  </a:rPr>
                  <a:t>hidden variables</a:t>
                </a:r>
                <a:r>
                  <a:rPr lang="en-US" dirty="0"/>
                  <a:t>)</a:t>
                </a:r>
                <a:endParaRPr lang="en-US" dirty="0">
                  <a:solidFill>
                    <a:srgbClr val="0000FF"/>
                  </a:solidFill>
                </a:endParaRPr>
              </a:p>
              <a:p>
                <a:pPr lvl="1">
                  <a:buFont typeface="Wingdings" pitchFamily="2" charset="2"/>
                  <a:buChar char="Ø"/>
                </a:pPr>
                <a:r>
                  <a:rPr lang="en-US" dirty="0"/>
                  <a:t>This section will cover methods for appropriate inference.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EEA02B-79F6-4ADF-BCAC-FCB3BF19D7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23528" y="771550"/>
                <a:ext cx="8568952" cy="4104456"/>
              </a:xfrm>
              <a:blipFill>
                <a:blip r:embed="rId2"/>
                <a:stretch>
                  <a:fillRect l="-1036" b="-6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8597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45ED9-A9DF-48FA-8F30-3838573B6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11.3 Exact Inference in Bayesian Networks (2/5)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FE5CDC-B11A-EE4A-9576-8B672D2888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5" r="2302" b="503"/>
          <a:stretch/>
        </p:blipFill>
        <p:spPr>
          <a:xfrm>
            <a:off x="4932040" y="1995686"/>
            <a:ext cx="4183850" cy="28083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6F1A6D9-F42B-9442-838E-664E193B0C4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10" y="604414"/>
                <a:ext cx="6164578" cy="3672408"/>
              </a:xfrm>
              <a:prstGeom prst="rect">
                <a:avLst/>
              </a:prstGeom>
            </p:spPr>
            <p:txBody>
              <a:bodyPr/>
              <a:lstStyle>
                <a:lvl1pPr marL="457200" indent="-457200" algn="l" defTabSz="914400" rtl="0" eaLnBrk="0" latinLnBrk="0" hangingPunct="1">
                  <a:lnSpc>
                    <a:spcPct val="125000"/>
                  </a:lnSpc>
                  <a:spcBef>
                    <a:spcPct val="20000"/>
                  </a:spcBef>
                  <a:buFont typeface="+mj-lt"/>
                  <a:buAutoNum type="arabicPeriod"/>
                  <a:defRPr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나눔바른고딕" panose="020B0603020101020101" pitchFamily="34" charset="-127"/>
                    <a:cs typeface="Times New Roman" panose="02020603050405020304" pitchFamily="18" charset="0"/>
                  </a:defRPr>
                </a:lvl1pPr>
                <a:lvl2pPr marL="742950" indent="-285750" algn="l" defTabSz="914400" rtl="0" eaLnBrk="0" latinLnBrk="0" hangingPunct="1">
                  <a:lnSpc>
                    <a:spcPct val="125000"/>
                  </a:lnSpc>
                  <a:spcBef>
                    <a:spcPct val="20000"/>
                  </a:spcBef>
                  <a:buFontTx/>
                  <a:buBlip>
                    <a:blip r:embed="rId3"/>
                  </a:buBlip>
                  <a:defRPr sz="2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나눔바른고딕" panose="020B0603020101020101" pitchFamily="34" charset="-127"/>
                    <a:cs typeface="Times New Roman" panose="02020603050405020304" pitchFamily="18" charset="0"/>
                  </a:defRPr>
                </a:lvl2pPr>
                <a:lvl3pPr marL="1143000" indent="-228600" algn="l" defTabSz="914400" rtl="0" eaLnBrk="0" latinLnBrk="0" hangingPunct="1">
                  <a:lnSpc>
                    <a:spcPct val="125000"/>
                  </a:lnSpc>
                  <a:spcBef>
                    <a:spcPct val="20000"/>
                  </a:spcBef>
                  <a:buFontTx/>
                  <a:buBlip>
                    <a:blip r:embed="rId4"/>
                  </a:buBlip>
                  <a:defRPr sz="1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나눔바른고딕" panose="020B0603020101020101" pitchFamily="34" charset="-127"/>
                    <a:cs typeface="Times New Roman" panose="02020603050405020304" pitchFamily="18" charset="0"/>
                  </a:defRPr>
                </a:lvl3pPr>
                <a:lvl4pPr marL="1600200" indent="-228600" algn="l" defTabSz="914400" rtl="0" eaLnBrk="0" latinLnBrk="0" hangingPunct="1">
                  <a:lnSpc>
                    <a:spcPct val="125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16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나눔바른고딕" panose="020B0603020101020101" pitchFamily="34" charset="-127"/>
                    <a:cs typeface="Times New Roman" panose="02020603050405020304" pitchFamily="18" charset="0"/>
                  </a:defRPr>
                </a:lvl4pPr>
                <a:lvl5pPr marL="2057400" indent="-228600" algn="l" defTabSz="914400" rtl="0" eaLnBrk="0" latinLnBrk="0" hangingPunct="1">
                  <a:lnSpc>
                    <a:spcPct val="125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나눔바른고딕" panose="020B0603020101020101" pitchFamily="34" charset="-127"/>
                    <a:cs typeface="Times New Roman" panose="02020603050405020304" pitchFamily="18" charset="0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+mj-lt"/>
                  <a:buNone/>
                </a:pPr>
                <a:r>
                  <a:rPr lang="en-US" dirty="0"/>
                  <a:t>Inference by enumeration</a:t>
                </a:r>
              </a:p>
              <a:p>
                <a:pPr lvl="1">
                  <a:lnSpc>
                    <a:spcPct val="150000"/>
                  </a:lnSpc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1800" b="1" i="0" dirty="0" smtClean="0">
                        <a:latin typeface="Cambria Math" panose="02040503050406030204" pitchFamily="18" charset="0"/>
                      </a:rPr>
                      <m:t>𝐏</m:t>
                    </m:r>
                    <m:d>
                      <m:d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800" b="1" i="0" dirty="0" smtClean="0">
                        <a:latin typeface="Cambria Math" panose="02040503050406030204" pitchFamily="18" charset="0"/>
                      </a:rPr>
                      <m:t>𝐏</m:t>
                    </m:r>
                    <m:d>
                      <m:d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𝛼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r>
                          <a:rPr lang="en-US" sz="1800" b="1" i="0" dirty="0" smtClean="0">
                            <a:latin typeface="Cambria Math" panose="02040503050406030204" pitchFamily="18" charset="0"/>
                          </a:rPr>
                          <m:t>𝐏</m:t>
                        </m:r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br>
                  <a:rPr lang="en-US" sz="1800" dirty="0"/>
                </a:br>
                <a14:m>
                  <m:oMath xmlns:m="http://schemas.openxmlformats.org/officeDocument/2006/math">
                    <m:r>
                      <a:rPr lang="en-US" sz="1800" b="1" i="0" smtClean="0">
                        <a:latin typeface="Cambria Math" panose="02040503050406030204" pitchFamily="18" charset="0"/>
                      </a:rPr>
                      <m:t>𝐏</m:t>
                    </m:r>
                    <m:d>
                      <m:d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800" b="1" i="0" smtClean="0">
                        <a:latin typeface="Cambria Math" panose="02040503050406030204" pitchFamily="18" charset="0"/>
                      </a:rPr>
                      <m:t>𝐏</m:t>
                    </m:r>
                    <m:d>
                      <m:d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𝛼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/>
                          <m:e>
                            <m:r>
                              <a:rPr lang="en-US" sz="1800" b="1" i="0" smtClean="0">
                                <a:latin typeface="Cambria Math" panose="02040503050406030204" pitchFamily="18" charset="0"/>
                              </a:rPr>
                              <m:t>𝐏</m:t>
                            </m:r>
                            <m:r>
                              <a:rPr lang="en-US" sz="180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sz="180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80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sz="180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80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sz="1800" dirty="0"/>
                  <a:t> </a:t>
                </a:r>
                <a:br>
                  <a:rPr lang="en-US" sz="1800" dirty="0"/>
                </a:br>
                <a:r>
                  <a:rPr lang="en-US" sz="1800" i="1" dirty="0"/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𝛼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/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US" sz="180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d>
                            <m:r>
                              <a:rPr lang="en-US" sz="180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d>
                            <m:r>
                              <a:rPr lang="en-US" sz="180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sz="180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180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80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80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80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sz="1800" dirty="0"/>
                  <a:t> </a:t>
                </a:r>
                <a:br>
                  <a:rPr lang="en-US" sz="1800" dirty="0"/>
                </a:b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8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nary>
                      <m:naryPr>
                        <m:chr m:val="∑"/>
                        <m:supHide m:val="on"/>
                        <m:ctrlPr>
                          <a:rPr lang="en-US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/>
                      <m:e>
                        <m:r>
                          <a:rPr lang="en-US" sz="1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1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1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/>
                          <m:e>
                            <m:r>
                              <a:rPr lang="en-US" sz="1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1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sz="1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1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1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r>
                                  <a:rPr lang="en-US" sz="1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1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sz="1800" dirty="0">
                    <a:solidFill>
                      <a:srgbClr val="0000FF"/>
                    </a:solidFill>
                  </a:rPr>
                  <a:t> </a:t>
                </a:r>
                <a:br>
                  <a:rPr lang="en-US" sz="1800" dirty="0"/>
                </a:br>
                <a14:m>
                  <m:oMath xmlns:m="http://schemas.openxmlformats.org/officeDocument/2006/math">
                    <m:r>
                      <a:rPr lang="en-US" sz="1800" b="1" i="0" smtClean="0">
                        <a:latin typeface="Cambria Math" panose="02040503050406030204" pitchFamily="18" charset="0"/>
                      </a:rPr>
                      <m:t>𝐏</m:t>
                    </m:r>
                    <m:d>
                      <m:d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&lt;0.00059224, 0.0014919&gt;</m:t>
                    </m:r>
                  </m:oMath>
                </a14:m>
                <a:r>
                  <a:rPr lang="en-US" sz="1800" i="1" dirty="0">
                    <a:latin typeface="Cambria Math" panose="02040503050406030204" pitchFamily="18" charset="0"/>
                  </a:rPr>
                  <a:t> </a:t>
                </a:r>
                <a:br>
                  <a:rPr lang="en-US" sz="1800" i="1" dirty="0">
                    <a:latin typeface="Cambria Math" panose="02040503050406030204" pitchFamily="18" charset="0"/>
                  </a:rPr>
                </a:br>
                <a:r>
                  <a:rPr lang="en-US" sz="1800" i="1" dirty="0">
                    <a:latin typeface="Cambria Math" panose="02040503050406030204" pitchFamily="18" charset="0"/>
                  </a:rPr>
                  <a:t>                  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&lt;0.284, 0.716&gt;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</a:rPr>
                  <a:t> </a:t>
                </a:r>
              </a:p>
              <a:p>
                <a:pPr marL="457200" lvl="1" indent="0">
                  <a:buFontTx/>
                  <a:buNone/>
                </a:pPr>
                <a:r>
                  <a:rPr lang="en-US" sz="1800" dirty="0"/>
                  <a:t>  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6F1A6D9-F42B-9442-838E-664E193B0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10" y="604414"/>
                <a:ext cx="6164578" cy="3672408"/>
              </a:xfrm>
              <a:prstGeom prst="rect">
                <a:avLst/>
              </a:prstGeom>
              <a:blipFill>
                <a:blip r:embed="rId5"/>
                <a:stretch>
                  <a:fillRect l="-1232" t="-3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D23F05F6-5D61-6B44-8B78-B75E4CCE8A11}"/>
              </a:ext>
            </a:extLst>
          </p:cNvPr>
          <p:cNvSpPr txBox="1"/>
          <p:nvPr/>
        </p:nvSpPr>
        <p:spPr>
          <a:xfrm>
            <a:off x="1223628" y="4818188"/>
            <a:ext cx="709278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&lt;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출처</a:t>
            </a: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&gt; 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Stuart J. Russell and Peter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Norvig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(2021). Artificial Intelligence: A Modern Approach (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</a:rPr>
              <a:t>4th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Edition). Pearson</a:t>
            </a:r>
            <a:endParaRPr lang="en-US" sz="11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81662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4" descr="Seoul_national_university_emble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74757" y="65175"/>
            <a:ext cx="766762" cy="766762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4"/>
          <p:cNvSpPr txBox="1"/>
          <p:nvPr/>
        </p:nvSpPr>
        <p:spPr>
          <a:xfrm>
            <a:off x="539552" y="1131590"/>
            <a:ext cx="5682006" cy="136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4"/>
          <p:cNvSpPr/>
          <p:nvPr/>
        </p:nvSpPr>
        <p:spPr>
          <a:xfrm>
            <a:off x="0" y="713175"/>
            <a:ext cx="9144000" cy="5143500"/>
          </a:xfrm>
          <a:prstGeom prst="rect">
            <a:avLst/>
          </a:prstGeom>
          <a:solidFill>
            <a:schemeClr val="lt1">
              <a:alpha val="48627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endParaRPr sz="10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55;p4"/>
          <p:cNvSpPr txBox="1"/>
          <p:nvPr/>
        </p:nvSpPr>
        <p:spPr>
          <a:xfrm>
            <a:off x="1309527" y="65169"/>
            <a:ext cx="5682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Lecture Overview</a:t>
            </a:r>
            <a:endParaRPr sz="3200" b="1">
              <a:solidFill>
                <a:srgbClr val="FFFFFF"/>
              </a:solidFill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467544" y="771550"/>
            <a:ext cx="6258000" cy="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sz="3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인공지능</a:t>
            </a:r>
            <a:endParaRPr sz="800"/>
          </a:p>
        </p:txBody>
      </p:sp>
      <p:sp>
        <p:nvSpPr>
          <p:cNvPr id="57" name="Google Shape;57;p4"/>
          <p:cNvSpPr txBox="1"/>
          <p:nvPr/>
        </p:nvSpPr>
        <p:spPr>
          <a:xfrm>
            <a:off x="467544" y="1535795"/>
            <a:ext cx="6408712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11차시 : Probabilistic Reasoning</a:t>
            </a:r>
            <a:endParaRPr dirty="0"/>
          </a:p>
        </p:txBody>
      </p:sp>
      <p:sp>
        <p:nvSpPr>
          <p:cNvPr id="58" name="Google Shape;58;p4"/>
          <p:cNvSpPr/>
          <p:nvPr/>
        </p:nvSpPr>
        <p:spPr>
          <a:xfrm>
            <a:off x="1907704" y="2153932"/>
            <a:ext cx="4572000" cy="14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서울대학교 컴퓨터공학부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담당 교수: 장병탁</a:t>
            </a: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Seoul National University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Byoung-Tak Zhang</a:t>
            </a: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45ED9-A9DF-48FA-8F30-3838573B6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11.3 Exact Inference in Bayesian Networks (3/5)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3F05F6-5D61-6B44-8B78-B75E4CCE8A11}"/>
              </a:ext>
            </a:extLst>
          </p:cNvPr>
          <p:cNvSpPr txBox="1"/>
          <p:nvPr/>
        </p:nvSpPr>
        <p:spPr>
          <a:xfrm>
            <a:off x="1223628" y="4818188"/>
            <a:ext cx="709278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&lt;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출처</a:t>
            </a: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&gt; 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Stuart J. Russell and Peter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Norvig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(2021). Artificial Intelligence: A Modern Approach (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</a:rPr>
              <a:t>4th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Edition). Pearson</a:t>
            </a:r>
            <a:endParaRPr lang="en-US" sz="1100" b="0" dirty="0">
              <a:effectLst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7AD627A-F0DD-D94E-BB9E-85F99F4BBFC7}"/>
              </a:ext>
            </a:extLst>
          </p:cNvPr>
          <p:cNvGrpSpPr/>
          <p:nvPr/>
        </p:nvGrpSpPr>
        <p:grpSpPr>
          <a:xfrm>
            <a:off x="449796" y="788333"/>
            <a:ext cx="8244408" cy="3816424"/>
            <a:chOff x="246004" y="699542"/>
            <a:chExt cx="8244408" cy="38164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ontent Placeholder 2">
                  <a:extLst>
                    <a:ext uri="{FF2B5EF4-FFF2-40B4-BE49-F238E27FC236}">
                      <a16:creationId xmlns:a16="http://schemas.microsoft.com/office/drawing/2014/main" id="{B6F1A6D9-F42B-9442-838E-664E193B0C4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46004" y="699542"/>
                  <a:ext cx="8244408" cy="3816424"/>
                </a:xfrm>
                <a:prstGeom prst="rect">
                  <a:avLst/>
                </a:prstGeom>
              </p:spPr>
              <p:txBody>
                <a:bodyPr/>
                <a:lstStyle>
                  <a:lvl1pPr marL="457200" indent="-457200" algn="l" defTabSz="914400" rtl="0" eaLnBrk="0" latinLnBrk="0" hangingPunct="1">
                    <a:lnSpc>
                      <a:spcPct val="125000"/>
                    </a:lnSpc>
                    <a:spcBef>
                      <a:spcPct val="20000"/>
                    </a:spcBef>
                    <a:buFont typeface="+mj-lt"/>
                    <a:buAutoNum type="arabicPeriod"/>
                    <a:defRPr sz="24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나눔바른고딕" panose="020B0603020101020101" pitchFamily="34" charset="-127"/>
                      <a:cs typeface="Times New Roman" panose="02020603050405020304" pitchFamily="18" charset="0"/>
                    </a:defRPr>
                  </a:lvl1pPr>
                  <a:lvl2pPr marL="742950" indent="-285750" algn="l" defTabSz="914400" rtl="0" eaLnBrk="0" latinLnBrk="0" hangingPunct="1">
                    <a:lnSpc>
                      <a:spcPct val="125000"/>
                    </a:lnSpc>
                    <a:spcBef>
                      <a:spcPct val="20000"/>
                    </a:spcBef>
                    <a:buFontTx/>
                    <a:buBlip>
                      <a:blip r:embed="rId2"/>
                    </a:buBlip>
                    <a:defRPr sz="20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나눔바른고딕" panose="020B0603020101020101" pitchFamily="34" charset="-127"/>
                      <a:cs typeface="Times New Roman" panose="02020603050405020304" pitchFamily="18" charset="0"/>
                    </a:defRPr>
                  </a:lvl2pPr>
                  <a:lvl3pPr marL="1143000" indent="-228600" algn="l" defTabSz="914400" rtl="0" eaLnBrk="0" latinLnBrk="0" hangingPunct="1">
                    <a:lnSpc>
                      <a:spcPct val="125000"/>
                    </a:lnSpc>
                    <a:spcBef>
                      <a:spcPct val="20000"/>
                    </a:spcBef>
                    <a:buFontTx/>
                    <a:buBlip>
                      <a:blip r:embed="rId3"/>
                    </a:buBlip>
                    <a:defRPr sz="18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나눔바른고딕" panose="020B0603020101020101" pitchFamily="34" charset="-127"/>
                      <a:cs typeface="Times New Roman" panose="02020603050405020304" pitchFamily="18" charset="0"/>
                    </a:defRPr>
                  </a:lvl3pPr>
                  <a:lvl4pPr marL="1600200" indent="-228600" algn="l" defTabSz="914400" rtl="0" eaLnBrk="0" latinLnBrk="0" hangingPunct="1">
                    <a:lnSpc>
                      <a:spcPct val="125000"/>
                    </a:lnSpc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16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나눔바른고딕" panose="020B0603020101020101" pitchFamily="34" charset="-127"/>
                      <a:cs typeface="Times New Roman" panose="02020603050405020304" pitchFamily="18" charset="0"/>
                    </a:defRPr>
                  </a:lvl4pPr>
                  <a:lvl5pPr marL="2057400" indent="-228600" algn="l" defTabSz="914400" rtl="0" eaLnBrk="0" latinLnBrk="0" hangingPunct="1">
                    <a:lnSpc>
                      <a:spcPct val="125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나눔바른고딕" panose="020B0603020101020101" pitchFamily="34" charset="-127"/>
                      <a:cs typeface="Times New Roman" panose="02020603050405020304" pitchFamily="18" charset="0"/>
                    </a:defRPr>
                  </a:lvl5pPr>
                  <a:lvl6pPr marL="25146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+mj-lt"/>
                    <a:buNone/>
                  </a:pPr>
                  <a:r>
                    <a:rPr lang="en-US" dirty="0"/>
                    <a:t>The variable elimination algorithm</a:t>
                  </a:r>
                </a:p>
                <a:p>
                  <a:pPr lvl="1">
                    <a:lnSpc>
                      <a:spcPct val="150000"/>
                    </a:lnSpc>
                    <a:buFont typeface="Wingdings" pitchFamily="2" charset="2"/>
                    <a:buChar char="Ø"/>
                  </a:pPr>
                  <a14:m>
                    <m:oMath xmlns:m="http://schemas.openxmlformats.org/officeDocument/2006/math">
                      <m:r>
                        <a:rPr lang="en-US" sz="18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𝐏</m:t>
                      </m:r>
                      <m:d>
                        <m:d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8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𝐏</m:t>
                      </m:r>
                      <m:d>
                        <m:d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nary>
                        <m:naryPr>
                          <m:chr m:val="∑"/>
                          <m:supHide m:val="on"/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/>
                        <m:e>
                          <m: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  <m:e>
                              <m:r>
                                <a:rPr lang="en-US" sz="1800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𝐏</m:t>
                              </m:r>
                              <m:d>
                                <m:d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d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e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a14:m>
                  <a:endParaRPr lang="en-US" sz="1800" dirty="0">
                    <a:solidFill>
                      <a:schemeClr val="tx1"/>
                    </a:solidFill>
                  </a:endParaRPr>
                </a:p>
                <a:p>
                  <a:pPr marL="457200" lvl="1" indent="0">
                    <a:lnSpc>
                      <a:spcPct val="150000"/>
                    </a:lnSpc>
                    <a:buNone/>
                  </a:pPr>
                  <a:br>
                    <a:rPr lang="en-US" sz="1800" dirty="0">
                      <a:solidFill>
                        <a:schemeClr val="tx1"/>
                      </a:solidFill>
                    </a:rPr>
                  </a:br>
                  <a:r>
                    <a:rPr lang="en-US" sz="1800" dirty="0">
                      <a:solidFill>
                        <a:schemeClr val="tx1"/>
                      </a:solidFill>
                    </a:rPr>
                    <a:t>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d>
                        <m:d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¬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0.0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US" sz="1800" dirty="0">
                      <a:solidFill>
                        <a:schemeClr val="tx1"/>
                      </a:solidFill>
                    </a:rPr>
                    <a:t>		</a:t>
                  </a:r>
                  <a:r>
                    <a:rPr lang="en-US" sz="1800" b="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0">
                              <a:latin typeface="Cambria Math" panose="02040503050406030204" pitchFamily="18" charset="0"/>
                            </a:rPr>
                            <m:t>𝐟</m:t>
                          </m:r>
                        </m:e>
                        <m:sub>
                          <m:r>
                            <a:rPr lang="en-US" sz="1800" b="1" i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¬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0.0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en-US" sz="1800" dirty="0"/>
                </a:p>
                <a:p>
                  <a:pPr marL="457200" lvl="1" indent="0">
                    <a:lnSpc>
                      <a:spcPct val="150000"/>
                    </a:lnSpc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1" i="0" smtClean="0">
                            <a:latin typeface="Cambria Math" panose="02040503050406030204" pitchFamily="18" charset="0"/>
                          </a:rPr>
                          <m:t>𝐏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sSub>
                          <m:sSub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0" smtClean="0">
                                <a:latin typeface="Cambria Math" panose="02040503050406030204" pitchFamily="18" charset="0"/>
                              </a:rPr>
                              <m:t>𝐟</m:t>
                            </m:r>
                          </m:e>
                          <m:sub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× 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0" smtClean="0">
                                    <a:latin typeface="Cambria Math" panose="02040503050406030204" pitchFamily="18" charset="0"/>
                                  </a:rPr>
                                  <m:t>𝐟</m:t>
                                </m:r>
                              </m:e>
                              <m:sub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d>
                          </m:e>
                        </m:nary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× 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0" smtClean="0">
                                    <a:latin typeface="Cambria Math" panose="02040503050406030204" pitchFamily="18" charset="0"/>
                                  </a:rPr>
                                  <m:t>𝐟</m:t>
                                </m:r>
                              </m:e>
                              <m:sub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× </m:t>
                        </m:r>
                        <m:sSub>
                          <m:sSub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0" smtClean="0">
                                <a:latin typeface="Cambria Math" panose="02040503050406030204" pitchFamily="18" charset="0"/>
                              </a:rPr>
                              <m:t>𝐟</m:t>
                            </m:r>
                          </m:e>
                          <m:sub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× </m:t>
                        </m:r>
                        <m:sSub>
                          <m:sSub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0" smtClean="0">
                                <a:latin typeface="Cambria Math" panose="02040503050406030204" pitchFamily="18" charset="0"/>
                              </a:rPr>
                              <m:t>𝐟</m:t>
                            </m:r>
                          </m:e>
                          <m:sub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800" dirty="0">
                    <a:solidFill>
                      <a:schemeClr val="tx1"/>
                    </a:solidFill>
                    <a:ea typeface="Cambria Math" panose="02040503050406030204" pitchFamily="18" charset="0"/>
                  </a:endParaRPr>
                </a:p>
                <a:p>
                  <a:pPr marL="457200" lvl="1" indent="0">
                    <a:buFontTx/>
                    <a:buNone/>
                  </a:pPr>
                  <a:r>
                    <a:rPr lang="en-US" sz="1800" dirty="0"/>
                    <a:t>  </a:t>
                  </a:r>
                </a:p>
              </p:txBody>
            </p:sp>
          </mc:Choice>
          <mc:Fallback xmlns="">
            <p:sp>
              <p:nvSpPr>
                <p:cNvPr id="7" name="Content Placeholder 2">
                  <a:extLst>
                    <a:ext uri="{FF2B5EF4-FFF2-40B4-BE49-F238E27FC236}">
                      <a16:creationId xmlns:a16="http://schemas.microsoft.com/office/drawing/2014/main" id="{B6F1A6D9-F42B-9442-838E-664E193B0C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004" y="699542"/>
                  <a:ext cx="8244408" cy="3816424"/>
                </a:xfrm>
                <a:prstGeom prst="rect">
                  <a:avLst/>
                </a:prstGeom>
                <a:blipFill>
                  <a:blip r:embed="rId4"/>
                  <a:stretch>
                    <a:fillRect l="-1075" b="-2086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6319611F-9D4E-5549-908C-4B8E31C2DC04}"/>
                    </a:ext>
                  </a:extLst>
                </p:cNvPr>
                <p:cNvSpPr txBox="1"/>
                <p:nvPr/>
              </p:nvSpPr>
              <p:spPr>
                <a:xfrm>
                  <a:off x="2417667" y="1771349"/>
                  <a:ext cx="720080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𝐟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KR" sz="16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6319611F-9D4E-5549-908C-4B8E31C2DC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667" y="1771349"/>
                  <a:ext cx="720080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5B3AC5F-4E54-6E40-9350-6AC48358F487}"/>
                    </a:ext>
                  </a:extLst>
                </p:cNvPr>
                <p:cNvSpPr txBox="1"/>
                <p:nvPr/>
              </p:nvSpPr>
              <p:spPr>
                <a:xfrm>
                  <a:off x="3206672" y="1766623"/>
                  <a:ext cx="720080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𝐟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KR" sz="16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5B3AC5F-4E54-6E40-9350-6AC48358F4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6672" y="1766623"/>
                  <a:ext cx="720080" cy="338554"/>
                </a:xfrm>
                <a:prstGeom prst="rect">
                  <a:avLst/>
                </a:prstGeom>
                <a:blipFill>
                  <a:blip r:embed="rId6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D9EE2CF9-39CB-DC4C-BB43-719ED5481C51}"/>
                    </a:ext>
                  </a:extLst>
                </p:cNvPr>
                <p:cNvSpPr txBox="1"/>
                <p:nvPr/>
              </p:nvSpPr>
              <p:spPr>
                <a:xfrm>
                  <a:off x="3936160" y="1766623"/>
                  <a:ext cx="1187841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𝐟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KR" sz="16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D9EE2CF9-39CB-DC4C-BB43-719ED5481C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6160" y="1766623"/>
                  <a:ext cx="1187841" cy="338554"/>
                </a:xfrm>
                <a:prstGeom prst="rect">
                  <a:avLst/>
                </a:prstGeom>
                <a:blipFill>
                  <a:blip r:embed="rId7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159DAE1-E5AF-404B-B539-D9D9870A486D}"/>
                    </a:ext>
                  </a:extLst>
                </p:cNvPr>
                <p:cNvSpPr txBox="1"/>
                <p:nvPr/>
              </p:nvSpPr>
              <p:spPr>
                <a:xfrm>
                  <a:off x="5022710" y="1766623"/>
                  <a:ext cx="720080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0" smtClean="0">
                                <a:latin typeface="Cambria Math" panose="02040503050406030204" pitchFamily="18" charset="0"/>
                              </a:rPr>
                              <m:t>𝐟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KR" sz="16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159DAE1-E5AF-404B-B539-D9D9870A48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2710" y="1766623"/>
                  <a:ext cx="720080" cy="338554"/>
                </a:xfrm>
                <a:prstGeom prst="rect">
                  <a:avLst/>
                </a:prstGeom>
                <a:blipFill>
                  <a:blip r:embed="rId8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9D8C577-B7A6-3C49-A2AB-F7E071E54560}"/>
                    </a:ext>
                  </a:extLst>
                </p:cNvPr>
                <p:cNvSpPr txBox="1"/>
                <p:nvPr/>
              </p:nvSpPr>
              <p:spPr>
                <a:xfrm>
                  <a:off x="5742790" y="1774624"/>
                  <a:ext cx="720080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0" smtClean="0">
                                <a:latin typeface="Cambria Math" panose="02040503050406030204" pitchFamily="18" charset="0"/>
                              </a:rPr>
                              <m:t>𝐟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KR" sz="16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9D8C577-B7A6-3C49-A2AB-F7E071E545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2790" y="1774624"/>
                  <a:ext cx="720080" cy="338554"/>
                </a:xfrm>
                <a:prstGeom prst="rect">
                  <a:avLst/>
                </a:prstGeom>
                <a:blipFill>
                  <a:blip r:embed="rId9"/>
                  <a:stretch>
                    <a:fillRect b="-1851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C1F85414-57AF-4245-BD5D-914B7741DFF4}"/>
                </a:ext>
              </a:extLst>
            </p:cNvPr>
            <p:cNvSpPr/>
            <p:nvPr/>
          </p:nvSpPr>
          <p:spPr>
            <a:xfrm rot="5400000">
              <a:off x="2600283" y="1455816"/>
              <a:ext cx="108012" cy="523053"/>
            </a:xfrm>
            <a:prstGeom prst="rightBrace">
              <a:avLst>
                <a:gd name="adj1" fmla="val 47405"/>
                <a:gd name="adj2" fmla="val 50000"/>
              </a:avLst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KR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Right Brace 13">
              <a:extLst>
                <a:ext uri="{FF2B5EF4-FFF2-40B4-BE49-F238E27FC236}">
                  <a16:creationId xmlns:a16="http://schemas.microsoft.com/office/drawing/2014/main" id="{C1AADBC5-17CD-614C-B642-DDA89C4C8785}"/>
                </a:ext>
              </a:extLst>
            </p:cNvPr>
            <p:cNvSpPr/>
            <p:nvPr/>
          </p:nvSpPr>
          <p:spPr>
            <a:xfrm rot="5400000">
              <a:off x="3437412" y="1455816"/>
              <a:ext cx="108012" cy="523053"/>
            </a:xfrm>
            <a:prstGeom prst="rightBrace">
              <a:avLst>
                <a:gd name="adj1" fmla="val 47405"/>
                <a:gd name="adj2" fmla="val 50000"/>
              </a:avLst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KR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76A1EDD7-59D2-1445-A6B2-7E3EDF18D54D}"/>
                </a:ext>
              </a:extLst>
            </p:cNvPr>
            <p:cNvSpPr/>
            <p:nvPr/>
          </p:nvSpPr>
          <p:spPr>
            <a:xfrm rot="5400000">
              <a:off x="4397750" y="1300785"/>
              <a:ext cx="116326" cy="844626"/>
            </a:xfrm>
            <a:prstGeom prst="rightBrace">
              <a:avLst>
                <a:gd name="adj1" fmla="val 47405"/>
                <a:gd name="adj2" fmla="val 50000"/>
              </a:avLst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KR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0370A0E5-FD21-F74D-9CA2-C65CCE989F92}"/>
                </a:ext>
              </a:extLst>
            </p:cNvPr>
            <p:cNvSpPr/>
            <p:nvPr/>
          </p:nvSpPr>
          <p:spPr>
            <a:xfrm rot="5400000">
              <a:off x="5229395" y="1400041"/>
              <a:ext cx="91583" cy="621566"/>
            </a:xfrm>
            <a:prstGeom prst="rightBrace">
              <a:avLst>
                <a:gd name="adj1" fmla="val 47405"/>
                <a:gd name="adj2" fmla="val 50000"/>
              </a:avLst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KR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8B475B17-FA7B-FF4A-BCF4-B32AE2068C7E}"/>
                </a:ext>
              </a:extLst>
            </p:cNvPr>
            <p:cNvSpPr/>
            <p:nvPr/>
          </p:nvSpPr>
          <p:spPr>
            <a:xfrm rot="5400000">
              <a:off x="5900217" y="1400042"/>
              <a:ext cx="91583" cy="621566"/>
            </a:xfrm>
            <a:prstGeom prst="rightBrace">
              <a:avLst>
                <a:gd name="adj1" fmla="val 47405"/>
                <a:gd name="adj2" fmla="val 50000"/>
              </a:avLst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KR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6361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45ED9-A9DF-48FA-8F30-3838573B6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11.3 Exact Inference in Bayesian Networks (4/5)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EA02B-79F6-4ADF-BCAC-FCB3BF19D70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79512" y="807554"/>
            <a:ext cx="8712968" cy="406845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Variable ordering and variable relevance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ko-KR" dirty="0">
                <a:solidFill>
                  <a:srgbClr val="0000FF"/>
                </a:solidFill>
              </a:rPr>
              <a:t>Every choice of ordering </a:t>
            </a:r>
            <a:r>
              <a:rPr lang="en-US" altLang="ko-KR" dirty="0"/>
              <a:t>yields a valid algorithm.</a:t>
            </a:r>
            <a:endParaRPr lang="en-US" dirty="0"/>
          </a:p>
          <a:p>
            <a:pPr lvl="1">
              <a:buFont typeface="Wingdings" pitchFamily="2" charset="2"/>
              <a:buChar char="Ø"/>
            </a:pPr>
            <a:r>
              <a:rPr lang="en-US" dirty="0"/>
              <a:t>Different orderings cause different </a:t>
            </a:r>
            <a:r>
              <a:rPr lang="en-US" dirty="0">
                <a:solidFill>
                  <a:srgbClr val="0000FF"/>
                </a:solidFill>
              </a:rPr>
              <a:t>intermediate factors</a:t>
            </a:r>
            <a:r>
              <a:rPr lang="en-US" dirty="0"/>
              <a:t> to be generated during the calculation.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In general, the </a:t>
            </a:r>
            <a:r>
              <a:rPr lang="en-US" dirty="0">
                <a:solidFill>
                  <a:srgbClr val="0000FF"/>
                </a:solidFill>
              </a:rPr>
              <a:t>time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space</a:t>
            </a:r>
            <a:r>
              <a:rPr lang="en-US" dirty="0"/>
              <a:t> requirements of variable elimination are dominated by the </a:t>
            </a:r>
            <a:r>
              <a:rPr lang="en-US" dirty="0">
                <a:solidFill>
                  <a:srgbClr val="0000FF"/>
                </a:solidFill>
              </a:rPr>
              <a:t>size of the largest factor </a:t>
            </a:r>
            <a:r>
              <a:rPr lang="en-US" dirty="0"/>
              <a:t>constructed during the operation of the algorithm.</a:t>
            </a:r>
          </a:p>
          <a:p>
            <a:pPr lvl="2">
              <a:buFont typeface="Wingdings" pitchFamily="2" charset="2"/>
              <a:buChar char="§"/>
            </a:pPr>
            <a:r>
              <a:rPr lang="en-US" sz="2000" dirty="0"/>
              <a:t>Determined by the </a:t>
            </a:r>
            <a:r>
              <a:rPr lang="en-US" sz="2000" dirty="0">
                <a:solidFill>
                  <a:srgbClr val="0000FF"/>
                </a:solidFill>
              </a:rPr>
              <a:t>order of elimination</a:t>
            </a:r>
            <a:r>
              <a:rPr lang="en-US" sz="2000" dirty="0"/>
              <a:t> of variables and by the </a:t>
            </a:r>
            <a:r>
              <a:rPr lang="en-US" sz="2000" dirty="0">
                <a:solidFill>
                  <a:srgbClr val="0000FF"/>
                </a:solidFill>
              </a:rPr>
              <a:t>structure of the network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57446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45ED9-A9DF-48FA-8F30-3838573B6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11.3 Exact Inference in Bayesian Networks (5/5)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39A16F-A8B8-0746-97CF-8B6405F3E5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786"/>
          <a:stretch/>
        </p:blipFill>
        <p:spPr>
          <a:xfrm>
            <a:off x="4237965" y="1516600"/>
            <a:ext cx="4870539" cy="23512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85F6D0-9221-504B-9410-30363C2289C7}"/>
              </a:ext>
            </a:extLst>
          </p:cNvPr>
          <p:cNvSpPr txBox="1"/>
          <p:nvPr/>
        </p:nvSpPr>
        <p:spPr>
          <a:xfrm>
            <a:off x="1223628" y="4818188"/>
            <a:ext cx="709278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&lt;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출처</a:t>
            </a: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&gt; 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Stuart J. Russell and Peter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Norvig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(2021). Artificial Intelligence: A Modern Approach (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</a:rPr>
              <a:t>4th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Edition). Pearson</a:t>
            </a:r>
            <a:endParaRPr lang="en-US" sz="1100" b="0" dirty="0"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8929D201-6CB8-6C42-87A7-78AE3A3E44B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500" y="843558"/>
                <a:ext cx="4392488" cy="3876200"/>
              </a:xfrm>
              <a:prstGeom prst="rect">
                <a:avLst/>
              </a:prstGeom>
            </p:spPr>
            <p:txBody>
              <a:bodyPr/>
              <a:lstStyle>
                <a:lvl1pPr marL="457200" indent="-457200" algn="l" defTabSz="914400" rtl="0" eaLnBrk="0" latinLnBrk="0" hangingPunct="1">
                  <a:lnSpc>
                    <a:spcPct val="125000"/>
                  </a:lnSpc>
                  <a:spcBef>
                    <a:spcPct val="20000"/>
                  </a:spcBef>
                  <a:buFont typeface="+mj-lt"/>
                  <a:buAutoNum type="arabicPeriod"/>
                  <a:defRPr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나눔바른고딕" panose="020B0603020101020101" pitchFamily="34" charset="-127"/>
                    <a:cs typeface="Times New Roman" panose="02020603050405020304" pitchFamily="18" charset="0"/>
                  </a:defRPr>
                </a:lvl1pPr>
                <a:lvl2pPr marL="742950" indent="-285750" algn="l" defTabSz="914400" rtl="0" eaLnBrk="0" latinLnBrk="0" hangingPunct="1">
                  <a:lnSpc>
                    <a:spcPct val="125000"/>
                  </a:lnSpc>
                  <a:spcBef>
                    <a:spcPct val="20000"/>
                  </a:spcBef>
                  <a:buFontTx/>
                  <a:buBlip>
                    <a:blip r:embed="rId3"/>
                  </a:buBlip>
                  <a:defRPr sz="2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나눔바른고딕" panose="020B0603020101020101" pitchFamily="34" charset="-127"/>
                    <a:cs typeface="Times New Roman" panose="02020603050405020304" pitchFamily="18" charset="0"/>
                  </a:defRPr>
                </a:lvl2pPr>
                <a:lvl3pPr marL="1143000" indent="-228600" algn="l" defTabSz="914400" rtl="0" eaLnBrk="0" latinLnBrk="0" hangingPunct="1">
                  <a:lnSpc>
                    <a:spcPct val="125000"/>
                  </a:lnSpc>
                  <a:spcBef>
                    <a:spcPct val="20000"/>
                  </a:spcBef>
                  <a:buFontTx/>
                  <a:buBlip>
                    <a:blip r:embed="rId4"/>
                  </a:buBlip>
                  <a:defRPr sz="1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나눔바른고딕" panose="020B0603020101020101" pitchFamily="34" charset="-127"/>
                    <a:cs typeface="Times New Roman" panose="02020603050405020304" pitchFamily="18" charset="0"/>
                  </a:defRPr>
                </a:lvl3pPr>
                <a:lvl4pPr marL="1600200" indent="-228600" algn="l" defTabSz="914400" rtl="0" eaLnBrk="0" latinLnBrk="0" hangingPunct="1">
                  <a:lnSpc>
                    <a:spcPct val="125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16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나눔바른고딕" panose="020B0603020101020101" pitchFamily="34" charset="-127"/>
                    <a:cs typeface="Times New Roman" panose="02020603050405020304" pitchFamily="18" charset="0"/>
                  </a:defRPr>
                </a:lvl4pPr>
                <a:lvl5pPr marL="2057400" indent="-228600" algn="l" defTabSz="914400" rtl="0" eaLnBrk="0" latinLnBrk="0" hangingPunct="1">
                  <a:lnSpc>
                    <a:spcPct val="125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나눔바른고딕" panose="020B0603020101020101" pitchFamily="34" charset="-127"/>
                    <a:cs typeface="Times New Roman" panose="02020603050405020304" pitchFamily="18" charset="0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+mj-lt"/>
                  <a:buNone/>
                </a:pPr>
                <a:r>
                  <a:rPr lang="en-US" sz="2000" dirty="0"/>
                  <a:t>Complexity of exact inference</a:t>
                </a:r>
              </a:p>
              <a:p>
                <a:pPr lvl="1">
                  <a:buFont typeface="Wingdings" pitchFamily="2" charset="2"/>
                  <a:buChar char="Ø"/>
                </a:pPr>
                <a:r>
                  <a:rPr lang="en-US" sz="1600" dirty="0">
                    <a:solidFill>
                      <a:srgbClr val="0000FF"/>
                    </a:solidFill>
                  </a:rPr>
                  <a:t>Single connected networks (polytrees)</a:t>
                </a:r>
                <a:r>
                  <a:rPr lang="en-US" sz="1600" dirty="0"/>
                  <a:t>: Burglary network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6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pPr lvl="1">
                  <a:buFont typeface="Wingdings" pitchFamily="2" charset="2"/>
                  <a:buChar char="Ø"/>
                </a:pPr>
                <a:r>
                  <a:rPr lang="en-US" sz="1600" dirty="0">
                    <a:solidFill>
                      <a:srgbClr val="0000FF"/>
                    </a:solidFill>
                  </a:rPr>
                  <a:t>Multiply connected networks</a:t>
                </a:r>
                <a:r>
                  <a:rPr lang="en-US" sz="1600" dirty="0"/>
                  <a:t>:</a:t>
                </a:r>
              </a:p>
              <a:p>
                <a:pPr lvl="2">
                  <a:buFont typeface="Wingdings" pitchFamily="2" charset="2"/>
                  <a:buChar char="§"/>
                </a:pPr>
                <a:r>
                  <a:rPr lang="en-US" sz="1600" dirty="0"/>
                  <a:t>Can reduce 3SAT to exact inference </a:t>
                </a:r>
                <a:r>
                  <a:rPr lang="en-US" sz="1600" dirty="0">
                    <a:sym typeface="Wingdings" pitchFamily="2" charset="2"/>
                  </a:rPr>
                  <a:t> </a:t>
                </a:r>
                <a:r>
                  <a:rPr lang="en-US" sz="1600" dirty="0">
                    <a:solidFill>
                      <a:srgbClr val="C00000"/>
                    </a:solidFill>
                    <a:sym typeface="Wingdings" pitchFamily="2" charset="2"/>
                  </a:rPr>
                  <a:t>NP-hard</a:t>
                </a:r>
              </a:p>
              <a:p>
                <a:pPr lvl="2">
                  <a:buFont typeface="Wingdings" pitchFamily="2" charset="2"/>
                  <a:buChar char="§"/>
                </a:pPr>
                <a:r>
                  <a:rPr lang="en-US" sz="1600" dirty="0">
                    <a:sym typeface="Wingdings" pitchFamily="2" charset="2"/>
                  </a:rPr>
                  <a:t>Equivalent to </a:t>
                </a:r>
                <a:r>
                  <a:rPr lang="en-US" sz="1600" dirty="0">
                    <a:solidFill>
                      <a:srgbClr val="0000FF"/>
                    </a:solidFill>
                    <a:sym typeface="Wingdings" pitchFamily="2" charset="2"/>
                  </a:rPr>
                  <a:t>counting</a:t>
                </a:r>
                <a:r>
                  <a:rPr lang="en-US" sz="1600" dirty="0">
                    <a:sym typeface="Wingdings" pitchFamily="2" charset="2"/>
                  </a:rPr>
                  <a:t> 3SAT models  </a:t>
                </a:r>
                <a:r>
                  <a:rPr lang="en-US" sz="1600" dirty="0">
                    <a:solidFill>
                      <a:srgbClr val="C00000"/>
                    </a:solidFill>
                    <a:sym typeface="Wingdings" pitchFamily="2" charset="2"/>
                  </a:rPr>
                  <a:t>#P-complete</a:t>
                </a:r>
                <a:endParaRPr lang="en-US" sz="1600" dirty="0">
                  <a:solidFill>
                    <a:srgbClr val="C00000"/>
                  </a:solidFill>
                </a:endParaRPr>
              </a:p>
              <a:p>
                <a:pPr lvl="1">
                  <a:buFont typeface="Wingdings" pitchFamily="2" charset="2"/>
                  <a:buChar char="Ø"/>
                </a:pPr>
                <a:r>
                  <a:rPr lang="en-US" sz="1600" dirty="0"/>
                  <a:t>Polytree with </a:t>
                </a:r>
                <a:r>
                  <a:rPr lang="en-US" sz="1600" dirty="0" err="1">
                    <a:solidFill>
                      <a:srgbClr val="0000FF"/>
                    </a:solidFill>
                  </a:rPr>
                  <a:t>meganodes</a:t>
                </a:r>
                <a:br>
                  <a:rPr lang="en-US" sz="1600" dirty="0">
                    <a:solidFill>
                      <a:srgbClr val="0000FF"/>
                    </a:solidFill>
                  </a:rPr>
                </a:br>
                <a:r>
                  <a:rPr lang="en-US" sz="1600" dirty="0"/>
                  <a:t>(using </a:t>
                </a:r>
                <a:r>
                  <a:rPr lang="en-US" sz="1600" dirty="0">
                    <a:solidFill>
                      <a:srgbClr val="0000FF"/>
                    </a:solidFill>
                  </a:rPr>
                  <a:t>clustering</a:t>
                </a:r>
                <a:r>
                  <a:rPr lang="en-US" sz="1600" dirty="0"/>
                  <a:t> or </a:t>
                </a:r>
                <a:r>
                  <a:rPr lang="en-US" sz="1600" dirty="0">
                    <a:solidFill>
                      <a:srgbClr val="0000FF"/>
                    </a:solidFill>
                  </a:rPr>
                  <a:t>joint tree</a:t>
                </a:r>
                <a:r>
                  <a:rPr lang="en-US" sz="1600" dirty="0"/>
                  <a:t> algorithm)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8929D201-6CB8-6C42-87A7-78AE3A3E4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00" y="843558"/>
                <a:ext cx="4392488" cy="3876200"/>
              </a:xfrm>
              <a:prstGeom prst="rect">
                <a:avLst/>
              </a:prstGeom>
              <a:blipFill>
                <a:blip r:embed="rId5"/>
                <a:stretch>
                  <a:fillRect l="-1445" r="-5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3ECB22EA-2665-844C-B7C0-A03AE8B891FE}"/>
              </a:ext>
            </a:extLst>
          </p:cNvPr>
          <p:cNvSpPr txBox="1"/>
          <p:nvPr/>
        </p:nvSpPr>
        <p:spPr>
          <a:xfrm>
            <a:off x="4236033" y="3867894"/>
            <a:ext cx="27030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Multiply connected network</a:t>
            </a:r>
            <a:endParaRPr lang="en-KR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2588CE-920A-C748-9441-040F33DEEB05}"/>
              </a:ext>
            </a:extLst>
          </p:cNvPr>
          <p:cNvSpPr txBox="1"/>
          <p:nvPr/>
        </p:nvSpPr>
        <p:spPr>
          <a:xfrm>
            <a:off x="6440923" y="3867893"/>
            <a:ext cx="27030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K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Clustered equivalent</a:t>
            </a:r>
            <a:br>
              <a:rPr lang="en-K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K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(with meganodes)</a:t>
            </a:r>
          </a:p>
        </p:txBody>
      </p:sp>
    </p:spTree>
    <p:extLst>
      <p:ext uri="{BB962C8B-B14F-4D97-AF65-F5344CB8AC3E}">
        <p14:creationId xmlns:p14="http://schemas.microsoft.com/office/powerpoint/2010/main" val="14711320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Seoul_national_university_emble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4757" y="65175"/>
            <a:ext cx="766762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E91B8B1-23D3-8D44-9327-4A0BBC5EA4E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49000"/>
            </a:schemeClr>
          </a:solidFill>
          <a:ln w="38100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1000" dirty="0">
              <a:noFill/>
            </a:endParaRPr>
          </a:p>
        </p:txBody>
      </p:sp>
      <p:sp>
        <p:nvSpPr>
          <p:cNvPr id="11" name="제목 9">
            <a:extLst>
              <a:ext uri="{FF2B5EF4-FFF2-40B4-BE49-F238E27FC236}">
                <a16:creationId xmlns:a16="http://schemas.microsoft.com/office/drawing/2014/main" id="{35B801A9-9747-8E4F-92B1-67093D5F26B1}"/>
              </a:ext>
            </a:extLst>
          </p:cNvPr>
          <p:cNvSpPr txBox="1">
            <a:spLocks/>
          </p:cNvSpPr>
          <p:nvPr/>
        </p:nvSpPr>
        <p:spPr>
          <a:xfrm>
            <a:off x="539552" y="2067694"/>
            <a:ext cx="6120680" cy="648072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  <a:cs typeface="+mj-cs"/>
              </a:defRPr>
            </a:lvl1pPr>
          </a:lstStyle>
          <a:p>
            <a:pPr fontAlgn="base" latinLnBrk="0">
              <a:spcBef>
                <a:spcPts val="600"/>
              </a:spcBef>
            </a:pPr>
            <a:r>
              <a:rPr lang="en-US" altLang="ko-KR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11.4</a:t>
            </a:r>
            <a:r>
              <a:rPr lang="ko-KR" altLang="en-US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Approximate Inference for    </a:t>
            </a:r>
          </a:p>
          <a:p>
            <a:pPr fontAlgn="base" latinLnBrk="0">
              <a:spcBef>
                <a:spcPts val="600"/>
              </a:spcBef>
            </a:pPr>
            <a:r>
              <a:rPr lang="en-US" altLang="ko-KR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Bayesian Networks</a:t>
            </a:r>
          </a:p>
        </p:txBody>
      </p:sp>
    </p:spTree>
    <p:extLst>
      <p:ext uri="{BB962C8B-B14F-4D97-AF65-F5344CB8AC3E}">
        <p14:creationId xmlns:p14="http://schemas.microsoft.com/office/powerpoint/2010/main" val="35279032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45ED9-A9DF-48FA-8F30-3838573B6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702"/>
            <a:ext cx="8964488" cy="511200"/>
          </a:xfrm>
        </p:spPr>
        <p:txBody>
          <a:bodyPr/>
          <a:lstStyle/>
          <a:p>
            <a:r>
              <a:rPr lang="en-US" dirty="0"/>
              <a:t>11.4 Approximate Inference for Bayesian Networks (1/10)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0B72AB37-A308-D644-BFFE-994526A5AF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5576" y="699542"/>
                <a:ext cx="7218548" cy="4140460"/>
              </a:xfrm>
              <a:prstGeom prst="rect">
                <a:avLst/>
              </a:prstGeom>
            </p:spPr>
            <p:txBody>
              <a:bodyPr/>
              <a:lstStyle>
                <a:lvl1pPr marL="457200" indent="-457200" algn="l" defTabSz="914400" rtl="0" eaLnBrk="0" latinLnBrk="0" hangingPunct="1">
                  <a:lnSpc>
                    <a:spcPct val="125000"/>
                  </a:lnSpc>
                  <a:spcBef>
                    <a:spcPct val="20000"/>
                  </a:spcBef>
                  <a:buFont typeface="+mj-lt"/>
                  <a:buAutoNum type="arabicPeriod"/>
                  <a:defRPr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나눔바른고딕" panose="020B0603020101020101" pitchFamily="34" charset="-127"/>
                    <a:cs typeface="Times New Roman" panose="02020603050405020304" pitchFamily="18" charset="0"/>
                  </a:defRPr>
                </a:lvl1pPr>
                <a:lvl2pPr marL="742950" indent="-285750" algn="l" defTabSz="914400" rtl="0" eaLnBrk="0" latinLnBrk="0" hangingPunct="1">
                  <a:lnSpc>
                    <a:spcPct val="125000"/>
                  </a:lnSpc>
                  <a:spcBef>
                    <a:spcPct val="20000"/>
                  </a:spcBef>
                  <a:buFontTx/>
                  <a:buBlip>
                    <a:blip r:embed="rId2"/>
                  </a:buBlip>
                  <a:defRPr sz="2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나눔바른고딕" panose="020B0603020101020101" pitchFamily="34" charset="-127"/>
                    <a:cs typeface="Times New Roman" panose="02020603050405020304" pitchFamily="18" charset="0"/>
                  </a:defRPr>
                </a:lvl2pPr>
                <a:lvl3pPr marL="1143000" indent="-228600" algn="l" defTabSz="914400" rtl="0" eaLnBrk="0" latinLnBrk="0" hangingPunct="1">
                  <a:lnSpc>
                    <a:spcPct val="125000"/>
                  </a:lnSpc>
                  <a:spcBef>
                    <a:spcPct val="20000"/>
                  </a:spcBef>
                  <a:buFontTx/>
                  <a:buBlip>
                    <a:blip r:embed="rId3"/>
                  </a:buBlip>
                  <a:defRPr sz="1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나눔바른고딕" panose="020B0603020101020101" pitchFamily="34" charset="-127"/>
                    <a:cs typeface="Times New Roman" panose="02020603050405020304" pitchFamily="18" charset="0"/>
                  </a:defRPr>
                </a:lvl3pPr>
                <a:lvl4pPr marL="1600200" indent="-228600" algn="l" defTabSz="914400" rtl="0" eaLnBrk="0" latinLnBrk="0" hangingPunct="1">
                  <a:lnSpc>
                    <a:spcPct val="125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16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나눔바른고딕" panose="020B0603020101020101" pitchFamily="34" charset="-127"/>
                    <a:cs typeface="Times New Roman" panose="02020603050405020304" pitchFamily="18" charset="0"/>
                  </a:defRPr>
                </a:lvl4pPr>
                <a:lvl5pPr marL="2057400" indent="-228600" algn="l" defTabSz="914400" rtl="0" eaLnBrk="0" latinLnBrk="0" hangingPunct="1">
                  <a:lnSpc>
                    <a:spcPct val="125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나눔바른고딕" panose="020B0603020101020101" pitchFamily="34" charset="-127"/>
                    <a:cs typeface="Times New Roman" panose="02020603050405020304" pitchFamily="18" charset="0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+mj-lt"/>
                  <a:buNone/>
                </a:pPr>
                <a:r>
                  <a:rPr lang="en-US" sz="2000" dirty="0"/>
                  <a:t>Basic Idea</a:t>
                </a:r>
              </a:p>
              <a:p>
                <a:pPr lvl="1">
                  <a:buFont typeface="Wingdings" pitchFamily="2" charset="2"/>
                  <a:buChar char="Ø"/>
                </a:pPr>
                <a:r>
                  <a:rPr lang="en-US" altLang="ko-KR" sz="1800" dirty="0"/>
                  <a:t>Draw </a:t>
                </a:r>
                <a:r>
                  <a:rPr lang="en-US" altLang="ko-KR" sz="1800" i="1" dirty="0"/>
                  <a:t>N</a:t>
                </a:r>
                <a:r>
                  <a:rPr lang="en-US" altLang="ko-KR" sz="1800" dirty="0"/>
                  <a:t> samples from a sampling distribution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altLang="ko-KR" sz="1800" dirty="0"/>
              </a:p>
              <a:p>
                <a:pPr lvl="1">
                  <a:buFont typeface="Wingdings" pitchFamily="2" charset="2"/>
                  <a:buChar char="Ø"/>
                </a:pPr>
                <a:r>
                  <a:rPr lang="en-US" sz="1800" dirty="0"/>
                  <a:t>Compute an approximate posterior probability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sz="1800" dirty="0"/>
                  <a:t> </a:t>
                </a:r>
              </a:p>
              <a:p>
                <a:pPr lvl="1">
                  <a:buFont typeface="Wingdings" pitchFamily="2" charset="2"/>
                  <a:buChar char="Ø"/>
                </a:pPr>
                <a:r>
                  <a:rPr lang="en-US" sz="1800" dirty="0"/>
                  <a:t>Show this converges to the true probability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1800" dirty="0"/>
              </a:p>
              <a:p>
                <a:pPr lvl="1"/>
                <a:endParaRPr lang="en-US" sz="1800" dirty="0"/>
              </a:p>
              <a:p>
                <a:pPr marL="0" indent="0">
                  <a:buNone/>
                </a:pPr>
                <a:r>
                  <a:rPr lang="en-US" sz="2000" dirty="0"/>
                  <a:t>Methods</a:t>
                </a:r>
              </a:p>
              <a:p>
                <a:pPr lvl="1">
                  <a:buFont typeface="Wingdings" pitchFamily="2" charset="2"/>
                  <a:buChar char="Ø"/>
                </a:pPr>
                <a:r>
                  <a:rPr lang="en-US" altLang="ko-KR" sz="1800" dirty="0">
                    <a:solidFill>
                      <a:srgbClr val="0000FF"/>
                    </a:solidFill>
                  </a:rPr>
                  <a:t>Direct sampling</a:t>
                </a:r>
              </a:p>
              <a:p>
                <a:pPr lvl="1">
                  <a:buFont typeface="Wingdings" pitchFamily="2" charset="2"/>
                  <a:buChar char="Ø"/>
                </a:pPr>
                <a:r>
                  <a:rPr lang="en-US" sz="1800" dirty="0">
                    <a:solidFill>
                      <a:srgbClr val="0000FF"/>
                    </a:solidFill>
                  </a:rPr>
                  <a:t>Rejection sampling</a:t>
                </a:r>
              </a:p>
              <a:p>
                <a:pPr lvl="1">
                  <a:buFont typeface="Wingdings" pitchFamily="2" charset="2"/>
                  <a:buChar char="Ø"/>
                </a:pPr>
                <a:r>
                  <a:rPr lang="en-US" sz="1800" dirty="0">
                    <a:solidFill>
                      <a:srgbClr val="0000FF"/>
                    </a:solidFill>
                  </a:rPr>
                  <a:t>Likelihood weighting</a:t>
                </a:r>
              </a:p>
              <a:p>
                <a:pPr lvl="1">
                  <a:buFont typeface="Wingdings" pitchFamily="2" charset="2"/>
                  <a:buChar char="Ø"/>
                </a:pPr>
                <a:r>
                  <a:rPr lang="en-US" sz="1800" dirty="0">
                    <a:solidFill>
                      <a:srgbClr val="0000FF"/>
                    </a:solidFill>
                  </a:rPr>
                  <a:t>Markov chain Monte Carlo (MCMC)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0B72AB37-A308-D644-BFFE-994526A5A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699542"/>
                <a:ext cx="7218548" cy="4140460"/>
              </a:xfrm>
              <a:prstGeom prst="rect">
                <a:avLst/>
              </a:prstGeom>
              <a:blipFill>
                <a:blip r:embed="rId4"/>
                <a:stretch>
                  <a:fillRect l="-879" b="-612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41307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45ED9-A9DF-48FA-8F30-3838573B6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702"/>
            <a:ext cx="8964488" cy="511200"/>
          </a:xfrm>
        </p:spPr>
        <p:txBody>
          <a:bodyPr/>
          <a:lstStyle/>
          <a:p>
            <a:r>
              <a:rPr lang="en-US" dirty="0"/>
              <a:t>11.4 Approximate Inference for Bayesian Networks (2/10)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0B72AB37-A308-D644-BFFE-994526A5AF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9512" y="758117"/>
                <a:ext cx="5904656" cy="3816424"/>
              </a:xfrm>
              <a:prstGeom prst="rect">
                <a:avLst/>
              </a:prstGeom>
            </p:spPr>
            <p:txBody>
              <a:bodyPr/>
              <a:lstStyle>
                <a:lvl1pPr marL="457200" indent="-457200" algn="l" defTabSz="914400" rtl="0" eaLnBrk="0" latinLnBrk="0" hangingPunct="1">
                  <a:lnSpc>
                    <a:spcPct val="125000"/>
                  </a:lnSpc>
                  <a:spcBef>
                    <a:spcPct val="20000"/>
                  </a:spcBef>
                  <a:buFont typeface="+mj-lt"/>
                  <a:buAutoNum type="arabicPeriod"/>
                  <a:defRPr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나눔바른고딕" panose="020B0603020101020101" pitchFamily="34" charset="-127"/>
                    <a:cs typeface="Times New Roman" panose="02020603050405020304" pitchFamily="18" charset="0"/>
                  </a:defRPr>
                </a:lvl1pPr>
                <a:lvl2pPr marL="742950" indent="-285750" algn="l" defTabSz="914400" rtl="0" eaLnBrk="0" latinLnBrk="0" hangingPunct="1">
                  <a:lnSpc>
                    <a:spcPct val="125000"/>
                  </a:lnSpc>
                  <a:spcBef>
                    <a:spcPct val="20000"/>
                  </a:spcBef>
                  <a:buFontTx/>
                  <a:buBlip>
                    <a:blip r:embed="rId2"/>
                  </a:buBlip>
                  <a:defRPr sz="2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나눔바른고딕" panose="020B0603020101020101" pitchFamily="34" charset="-127"/>
                    <a:cs typeface="Times New Roman" panose="02020603050405020304" pitchFamily="18" charset="0"/>
                  </a:defRPr>
                </a:lvl2pPr>
                <a:lvl3pPr marL="1143000" indent="-228600" algn="l" defTabSz="914400" rtl="0" eaLnBrk="0" latinLnBrk="0" hangingPunct="1">
                  <a:lnSpc>
                    <a:spcPct val="125000"/>
                  </a:lnSpc>
                  <a:spcBef>
                    <a:spcPct val="20000"/>
                  </a:spcBef>
                  <a:buFontTx/>
                  <a:buBlip>
                    <a:blip r:embed="rId3"/>
                  </a:buBlip>
                  <a:defRPr sz="1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나눔바른고딕" panose="020B0603020101020101" pitchFamily="34" charset="-127"/>
                    <a:cs typeface="Times New Roman" panose="02020603050405020304" pitchFamily="18" charset="0"/>
                  </a:defRPr>
                </a:lvl3pPr>
                <a:lvl4pPr marL="1600200" indent="-228600" algn="l" defTabSz="914400" rtl="0" eaLnBrk="0" latinLnBrk="0" hangingPunct="1">
                  <a:lnSpc>
                    <a:spcPct val="125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16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나눔바른고딕" panose="020B0603020101020101" pitchFamily="34" charset="-127"/>
                    <a:cs typeface="Times New Roman" panose="02020603050405020304" pitchFamily="18" charset="0"/>
                  </a:defRPr>
                </a:lvl4pPr>
                <a:lvl5pPr marL="2057400" indent="-228600" algn="l" defTabSz="914400" rtl="0" eaLnBrk="0" latinLnBrk="0" hangingPunct="1">
                  <a:lnSpc>
                    <a:spcPct val="125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나눔바른고딕" panose="020B0603020101020101" pitchFamily="34" charset="-127"/>
                    <a:cs typeface="Times New Roman" panose="02020603050405020304" pitchFamily="18" charset="0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+mj-lt"/>
                  <a:buNone/>
                </a:pPr>
                <a:r>
                  <a:rPr lang="en-US" sz="1600" b="0" dirty="0"/>
                  <a:t>Monte Carlo algorithms are randomized sampling algorithms that provide approximate answers whose accuracy depends on the number of samples generated.</a:t>
                </a:r>
              </a:p>
              <a:p>
                <a:pPr marL="0" indent="0">
                  <a:buFont typeface="+mj-lt"/>
                  <a:buNone/>
                </a:pPr>
                <a:r>
                  <a:rPr lang="en-US" sz="1600" b="0" dirty="0"/>
                  <a:t>Two families of algorithms: </a:t>
                </a:r>
                <a:r>
                  <a:rPr lang="en-US" sz="1600" dirty="0">
                    <a:solidFill>
                      <a:srgbClr val="0000FF"/>
                    </a:solidFill>
                  </a:rPr>
                  <a:t>direct sampling</a:t>
                </a:r>
                <a:r>
                  <a:rPr lang="en-US" sz="1600" b="0" dirty="0">
                    <a:solidFill>
                      <a:srgbClr val="0000FF"/>
                    </a:solidFill>
                  </a:rPr>
                  <a:t> </a:t>
                </a:r>
                <a:r>
                  <a:rPr lang="en-US" sz="1600" b="0" dirty="0"/>
                  <a:t>and </a:t>
                </a:r>
              </a:p>
              <a:p>
                <a:pPr marL="0" indent="0">
                  <a:buFont typeface="+mj-lt"/>
                  <a:buNone/>
                </a:pPr>
                <a:r>
                  <a:rPr lang="en-US" sz="1600" dirty="0">
                    <a:solidFill>
                      <a:srgbClr val="0000FF"/>
                    </a:solidFill>
                  </a:rPr>
                  <a:t>Markov chain sampling</a:t>
                </a:r>
                <a:r>
                  <a:rPr lang="en-US" sz="1600" b="0" dirty="0"/>
                  <a:t>.</a:t>
                </a:r>
              </a:p>
              <a:p>
                <a:pPr marL="0" indent="0">
                  <a:buFont typeface="+mj-lt"/>
                  <a:buNone/>
                </a:pPr>
                <a:r>
                  <a:rPr lang="en-US" sz="2000" dirty="0"/>
                  <a:t>Direct sampling methods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ko-KR" sz="1400" b="0" dirty="0"/>
                  <a:t>Ordering: &lt;</a:t>
                </a:r>
                <a:r>
                  <a:rPr lang="en-US" altLang="ko-KR" sz="1400" b="0" i="1" dirty="0"/>
                  <a:t>Cloudy, Sprinkler, Rain, </a:t>
                </a:r>
                <a:r>
                  <a:rPr lang="en-US" altLang="ko-KR" sz="1400" b="0" i="1" dirty="0" err="1"/>
                  <a:t>WetGrass</a:t>
                </a:r>
                <a:r>
                  <a:rPr lang="en-US" altLang="ko-KR" sz="1400" b="0" dirty="0"/>
                  <a:t>&gt;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400" b="0" dirty="0"/>
                  <a:t>1. Sample from </a:t>
                </a:r>
                <a14:m>
                  <m:oMath xmlns:m="http://schemas.openxmlformats.org/officeDocument/2006/math">
                    <m:r>
                      <a:rPr lang="en-US" sz="1400" b="1" i="0" smtClean="0">
                        <a:latin typeface="Cambria Math" panose="02040503050406030204" pitchFamily="18" charset="0"/>
                      </a:rPr>
                      <m:t>𝐏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𝐶𝑙𝑜𝑢𝑑𝑦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=&lt;0.5, 0.5&gt;</m:t>
                    </m:r>
                  </m:oMath>
                </a14:m>
                <a:r>
                  <a:rPr lang="en-US" sz="1400" dirty="0"/>
                  <a:t>, value is </a:t>
                </a:r>
                <a:r>
                  <a:rPr lang="en-US" sz="1400" i="1" dirty="0"/>
                  <a:t>true</a:t>
                </a:r>
                <a:r>
                  <a:rPr lang="en-US" sz="1400" dirty="0"/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400" b="0" dirty="0"/>
                  <a:t>2. Sample from </a:t>
                </a:r>
                <a14:m>
                  <m:oMath xmlns:m="http://schemas.openxmlformats.org/officeDocument/2006/math">
                    <m:r>
                      <a:rPr lang="en-US" sz="1400" b="1" i="0" smtClean="0">
                        <a:latin typeface="Cambria Math" panose="02040503050406030204" pitchFamily="18" charset="0"/>
                      </a:rPr>
                      <m:t>𝐏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𝑆𝑝𝑟𝑖𝑛𝑘𝑙𝑒𝑟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𝐶𝑙𝑜𝑢𝑑𝑦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𝑇𝑟𝑢𝑒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=&lt;0.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, 0.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1400" dirty="0"/>
                  <a:t>, value is </a:t>
                </a:r>
                <a:r>
                  <a:rPr lang="en-US" sz="1400" i="1" dirty="0"/>
                  <a:t>false</a:t>
                </a:r>
                <a:r>
                  <a:rPr lang="en-US" sz="1400" dirty="0"/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400" b="0" dirty="0"/>
                  <a:t>3. Sample from </a:t>
                </a:r>
                <a14:m>
                  <m:oMath xmlns:m="http://schemas.openxmlformats.org/officeDocument/2006/math">
                    <m:r>
                      <a:rPr lang="en-US" sz="1400" b="1" i="0">
                        <a:latin typeface="Cambria Math" panose="02040503050406030204" pitchFamily="18" charset="0"/>
                      </a:rPr>
                      <m:t>𝐏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𝑅𝑎𝑖𝑛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𝐶𝑙𝑜𝑢𝑑𝑦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𝑇𝑟𝑢𝑒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=&lt;0.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, 0.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1400" dirty="0"/>
                  <a:t>, value is </a:t>
                </a:r>
                <a:r>
                  <a:rPr lang="en-US" sz="1400" i="1" dirty="0"/>
                  <a:t>true</a:t>
                </a:r>
                <a:r>
                  <a:rPr lang="en-US" sz="1400" dirty="0"/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400" b="0" dirty="0"/>
                  <a:t>4. Sample from </a:t>
                </a:r>
                <a14:m>
                  <m:oMath xmlns:m="http://schemas.openxmlformats.org/officeDocument/2006/math">
                    <m:r>
                      <a:rPr lang="en-US" sz="1400" b="1" i="0">
                        <a:latin typeface="Cambria Math" panose="02040503050406030204" pitchFamily="18" charset="0"/>
                      </a:rPr>
                      <m:t>𝐏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𝑊𝑒𝑡𝐺𝑟𝑎𝑠𝑠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𝑆𝑝𝑟𝑖𝑛𝑘𝑙𝑒𝑟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𝑓𝑎𝑙𝑠𝑒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𝑅𝑎𝑖𝑛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𝑡𝑟𝑢𝑒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400" b="1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400" dirty="0"/>
                  <a:t>    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&lt;0.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, 0.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1400" dirty="0"/>
                  <a:t>, value is </a:t>
                </a:r>
                <a:r>
                  <a:rPr lang="en-US" sz="1400" i="1" dirty="0"/>
                  <a:t>true</a:t>
                </a:r>
                <a:r>
                  <a:rPr lang="en-US" sz="1400" dirty="0"/>
                  <a:t>.</a:t>
                </a:r>
              </a:p>
              <a:p>
                <a:pPr lvl="1">
                  <a:lnSpc>
                    <a:spcPct val="100000"/>
                  </a:lnSpc>
                </a:pPr>
                <a:endParaRPr lang="en-US" sz="1400" dirty="0"/>
              </a:p>
              <a:p>
                <a:pPr lvl="1"/>
                <a:endParaRPr lang="en-US" sz="160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0B72AB37-A308-D644-BFFE-994526A5A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758117"/>
                <a:ext cx="5904656" cy="3816424"/>
              </a:xfrm>
              <a:prstGeom prst="rect">
                <a:avLst/>
              </a:prstGeom>
              <a:blipFill>
                <a:blip r:embed="rId4"/>
                <a:stretch>
                  <a:fillRect l="-858" r="-6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84FCDA05-ED4A-F04E-8F50-ACF4420EA58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70"/>
          <a:stretch/>
        </p:blipFill>
        <p:spPr>
          <a:xfrm>
            <a:off x="4854778" y="1465227"/>
            <a:ext cx="4211960" cy="9680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5DDE64-CFB3-2A42-85A7-F109A8803B70}"/>
              </a:ext>
            </a:extLst>
          </p:cNvPr>
          <p:cNvSpPr txBox="1"/>
          <p:nvPr/>
        </p:nvSpPr>
        <p:spPr>
          <a:xfrm>
            <a:off x="1223628" y="4818188"/>
            <a:ext cx="709278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&lt;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출처</a:t>
            </a: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&gt; 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Stuart J. Russell and Peter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Norvig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(2021). Artificial Intelligence: A Modern Approach (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</a:rPr>
              <a:t>4th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Edition). Pearson</a:t>
            </a:r>
            <a:endParaRPr lang="en-US" sz="1100" b="0" dirty="0">
              <a:effectLst/>
            </a:endParaRP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37FA999C-6456-1F46-82D9-F46CA897566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6786"/>
          <a:stretch/>
        </p:blipFill>
        <p:spPr>
          <a:xfrm>
            <a:off x="6781246" y="2466584"/>
            <a:ext cx="4366483" cy="210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1199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45ED9-A9DF-48FA-8F30-3838573B6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702"/>
            <a:ext cx="8964488" cy="511200"/>
          </a:xfrm>
        </p:spPr>
        <p:txBody>
          <a:bodyPr/>
          <a:lstStyle/>
          <a:p>
            <a:r>
              <a:rPr lang="en-US" dirty="0"/>
              <a:t>11.4 Approximate Inference for Bayesian Networks (3/10)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0B72AB37-A308-D644-BFFE-994526A5AF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3528" y="771550"/>
                <a:ext cx="8424936" cy="3888432"/>
              </a:xfrm>
              <a:prstGeom prst="rect">
                <a:avLst/>
              </a:prstGeom>
            </p:spPr>
            <p:txBody>
              <a:bodyPr/>
              <a:lstStyle>
                <a:lvl1pPr marL="457200" indent="-457200" algn="l" defTabSz="914400" rtl="0" eaLnBrk="0" latinLnBrk="0" hangingPunct="1">
                  <a:lnSpc>
                    <a:spcPct val="125000"/>
                  </a:lnSpc>
                  <a:spcBef>
                    <a:spcPct val="20000"/>
                  </a:spcBef>
                  <a:buFont typeface="+mj-lt"/>
                  <a:buAutoNum type="arabicPeriod"/>
                  <a:defRPr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나눔바른고딕" panose="020B0603020101020101" pitchFamily="34" charset="-127"/>
                    <a:cs typeface="Times New Roman" panose="02020603050405020304" pitchFamily="18" charset="0"/>
                  </a:defRPr>
                </a:lvl1pPr>
                <a:lvl2pPr marL="742950" indent="-285750" algn="l" defTabSz="914400" rtl="0" eaLnBrk="0" latinLnBrk="0" hangingPunct="1">
                  <a:lnSpc>
                    <a:spcPct val="125000"/>
                  </a:lnSpc>
                  <a:spcBef>
                    <a:spcPct val="20000"/>
                  </a:spcBef>
                  <a:buFontTx/>
                  <a:buBlip>
                    <a:blip r:embed="rId2"/>
                  </a:buBlip>
                  <a:defRPr sz="2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나눔바른고딕" panose="020B0603020101020101" pitchFamily="34" charset="-127"/>
                    <a:cs typeface="Times New Roman" panose="02020603050405020304" pitchFamily="18" charset="0"/>
                  </a:defRPr>
                </a:lvl2pPr>
                <a:lvl3pPr marL="1143000" indent="-228600" algn="l" defTabSz="914400" rtl="0" eaLnBrk="0" latinLnBrk="0" hangingPunct="1">
                  <a:lnSpc>
                    <a:spcPct val="125000"/>
                  </a:lnSpc>
                  <a:spcBef>
                    <a:spcPct val="20000"/>
                  </a:spcBef>
                  <a:buFontTx/>
                  <a:buBlip>
                    <a:blip r:embed="rId3"/>
                  </a:buBlip>
                  <a:defRPr sz="1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나눔바른고딕" panose="020B0603020101020101" pitchFamily="34" charset="-127"/>
                    <a:cs typeface="Times New Roman" panose="02020603050405020304" pitchFamily="18" charset="0"/>
                  </a:defRPr>
                </a:lvl3pPr>
                <a:lvl4pPr marL="1600200" indent="-228600" algn="l" defTabSz="914400" rtl="0" eaLnBrk="0" latinLnBrk="0" hangingPunct="1">
                  <a:lnSpc>
                    <a:spcPct val="125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16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나눔바른고딕" panose="020B0603020101020101" pitchFamily="34" charset="-127"/>
                    <a:cs typeface="Times New Roman" panose="02020603050405020304" pitchFamily="18" charset="0"/>
                  </a:defRPr>
                </a:lvl4pPr>
                <a:lvl5pPr marL="2057400" indent="-228600" algn="l" defTabSz="914400" rtl="0" eaLnBrk="0" latinLnBrk="0" hangingPunct="1">
                  <a:lnSpc>
                    <a:spcPct val="125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나눔바른고딕" panose="020B0603020101020101" pitchFamily="34" charset="-127"/>
                    <a:cs typeface="Times New Roman" panose="02020603050405020304" pitchFamily="18" charset="0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+mj-lt"/>
                  <a:buNone/>
                </a:pPr>
                <a:r>
                  <a:rPr lang="en-US" dirty="0"/>
                  <a:t>Direct sampling methods = </a:t>
                </a:r>
                <a:r>
                  <a:rPr lang="en-US" dirty="0">
                    <a:solidFill>
                      <a:srgbClr val="0000FF"/>
                    </a:solidFill>
                  </a:rPr>
                  <a:t>PRIOR-SAMPLE</a:t>
                </a:r>
                <a:r>
                  <a:rPr lang="en-US" dirty="0"/>
                  <a:t> algorithm (PS)</a:t>
                </a:r>
              </a:p>
              <a:p>
                <a:pPr lvl="1">
                  <a:lnSpc>
                    <a:spcPct val="150000"/>
                  </a:lnSpc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𝑃𝑆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𝑝𝑎𝑟𝑒𝑛𝑡𝑠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nary>
                  </m:oMath>
                </a14:m>
                <a:br>
                  <a:rPr lang="en-US" sz="1800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𝑃𝑆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b="0" dirty="0"/>
                  <a:t> </a:t>
                </a:r>
                <a:br>
                  <a:rPr lang="en-US" sz="1800" b="0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 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𝑃𝑆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𝑃𝑆</m:t>
                            </m:r>
                          </m:sub>
                        </m:sSub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1800" b="0" dirty="0"/>
                  <a:t> </a:t>
                </a:r>
                <a:br>
                  <a:rPr lang="en-US" sz="1800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𝑃𝑆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𝑡𝑟𝑢𝑒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𝑓𝑎𝑙𝑠𝑒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𝑡𝑟𝑢𝑒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𝑡𝑟𝑢𝑒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=0.5 × 0.9 × 0.8 × 0.9=0.324</m:t>
                    </m:r>
                  </m:oMath>
                </a14:m>
                <a:r>
                  <a:rPr lang="en-US" sz="1800" b="0" dirty="0"/>
                  <a:t> </a:t>
                </a:r>
                <a:br>
                  <a:rPr lang="en-US" sz="1800" b="0" dirty="0"/>
                </a:b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𝑃𝑆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sz="1800" dirty="0"/>
                  <a:t>, where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1800" dirty="0"/>
              </a:p>
              <a:p>
                <a:pPr lvl="1"/>
                <a:endParaRPr lang="en-US" sz="1800" dirty="0"/>
              </a:p>
              <a:p>
                <a:pPr lvl="1">
                  <a:buFont typeface="Wingdings" pitchFamily="2" charset="2"/>
                  <a:buChar char="Ø"/>
                </a:pPr>
                <a:r>
                  <a:rPr lang="en-US" sz="1800" dirty="0"/>
                  <a:t>Such an estimate is called </a:t>
                </a:r>
                <a:r>
                  <a:rPr lang="en-US" sz="1800" dirty="0">
                    <a:solidFill>
                      <a:srgbClr val="0000FF"/>
                    </a:solidFill>
                  </a:rPr>
                  <a:t>consistent</a:t>
                </a:r>
                <a:r>
                  <a:rPr lang="en-US" sz="1800" dirty="0"/>
                  <a:t>.</a:t>
                </a:r>
              </a:p>
              <a:p>
                <a:pPr lvl="1"/>
                <a:endParaRPr lang="en-US" sz="180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0B72AB37-A308-D644-BFFE-994526A5A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771550"/>
                <a:ext cx="8424936" cy="3888432"/>
              </a:xfrm>
              <a:prstGeom prst="rect">
                <a:avLst/>
              </a:prstGeom>
              <a:blipFill>
                <a:blip r:embed="rId4"/>
                <a:stretch>
                  <a:fillRect l="-1053" b="-9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48010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E39EFE-3F0E-554E-9547-A143C8B3D0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5" r="2397"/>
          <a:stretch/>
        </p:blipFill>
        <p:spPr>
          <a:xfrm>
            <a:off x="4283968" y="2386434"/>
            <a:ext cx="4851272" cy="23042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945ED9-A9DF-48FA-8F30-3838573B6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702"/>
            <a:ext cx="8964488" cy="511200"/>
          </a:xfrm>
        </p:spPr>
        <p:txBody>
          <a:bodyPr/>
          <a:lstStyle/>
          <a:p>
            <a:r>
              <a:rPr lang="en-US" dirty="0"/>
              <a:t>11.4 Approximate Inference for Bayesian Networks (4/10)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0B72AB37-A308-D644-BFFE-994526A5AF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9512" y="627534"/>
                <a:ext cx="4925626" cy="4063156"/>
              </a:xfrm>
              <a:prstGeom prst="rect">
                <a:avLst/>
              </a:prstGeom>
            </p:spPr>
            <p:txBody>
              <a:bodyPr/>
              <a:lstStyle>
                <a:lvl1pPr marL="457200" indent="-457200" algn="l" defTabSz="914400" rtl="0" eaLnBrk="0" latinLnBrk="0" hangingPunct="1">
                  <a:lnSpc>
                    <a:spcPct val="125000"/>
                  </a:lnSpc>
                  <a:spcBef>
                    <a:spcPct val="20000"/>
                  </a:spcBef>
                  <a:buFont typeface="+mj-lt"/>
                  <a:buAutoNum type="arabicPeriod"/>
                  <a:defRPr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나눔바른고딕" panose="020B0603020101020101" pitchFamily="34" charset="-127"/>
                    <a:cs typeface="Times New Roman" panose="02020603050405020304" pitchFamily="18" charset="0"/>
                  </a:defRPr>
                </a:lvl1pPr>
                <a:lvl2pPr marL="742950" indent="-285750" algn="l" defTabSz="914400" rtl="0" eaLnBrk="0" latinLnBrk="0" hangingPunct="1">
                  <a:lnSpc>
                    <a:spcPct val="125000"/>
                  </a:lnSpc>
                  <a:spcBef>
                    <a:spcPct val="20000"/>
                  </a:spcBef>
                  <a:buFontTx/>
                  <a:buBlip>
                    <a:blip r:embed="rId3"/>
                  </a:buBlip>
                  <a:defRPr sz="2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나눔바른고딕" panose="020B0603020101020101" pitchFamily="34" charset="-127"/>
                    <a:cs typeface="Times New Roman" panose="02020603050405020304" pitchFamily="18" charset="0"/>
                  </a:defRPr>
                </a:lvl2pPr>
                <a:lvl3pPr marL="1143000" indent="-228600" algn="l" defTabSz="914400" rtl="0" eaLnBrk="0" latinLnBrk="0" hangingPunct="1">
                  <a:lnSpc>
                    <a:spcPct val="125000"/>
                  </a:lnSpc>
                  <a:spcBef>
                    <a:spcPct val="20000"/>
                  </a:spcBef>
                  <a:buFontTx/>
                  <a:buBlip>
                    <a:blip r:embed="rId4"/>
                  </a:buBlip>
                  <a:defRPr sz="1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나눔바른고딕" panose="020B0603020101020101" pitchFamily="34" charset="-127"/>
                    <a:cs typeface="Times New Roman" panose="02020603050405020304" pitchFamily="18" charset="0"/>
                  </a:defRPr>
                </a:lvl3pPr>
                <a:lvl4pPr marL="1600200" indent="-228600" algn="l" defTabSz="914400" rtl="0" eaLnBrk="0" latinLnBrk="0" hangingPunct="1">
                  <a:lnSpc>
                    <a:spcPct val="125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16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나눔바른고딕" panose="020B0603020101020101" pitchFamily="34" charset="-127"/>
                    <a:cs typeface="Times New Roman" panose="02020603050405020304" pitchFamily="18" charset="0"/>
                  </a:defRPr>
                </a:lvl4pPr>
                <a:lvl5pPr marL="2057400" indent="-228600" algn="l" defTabSz="914400" rtl="0" eaLnBrk="0" latinLnBrk="0" hangingPunct="1">
                  <a:lnSpc>
                    <a:spcPct val="125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나눔바른고딕" panose="020B0603020101020101" pitchFamily="34" charset="-127"/>
                    <a:cs typeface="Times New Roman" panose="02020603050405020304" pitchFamily="18" charset="0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+mj-lt"/>
                  <a:buNone/>
                </a:pPr>
                <a:r>
                  <a:rPr lang="en-US" sz="2000" dirty="0"/>
                  <a:t>Rejection sampling in Bayesian networks</a:t>
                </a:r>
              </a:p>
              <a:p>
                <a:pPr lvl="1">
                  <a:buFont typeface="Wingdings" pitchFamily="2" charset="2"/>
                  <a:buChar char="Ø"/>
                </a:pPr>
                <a:r>
                  <a:rPr lang="en-US" altLang="ko-KR" sz="1600" dirty="0"/>
                  <a:t>Produce </a:t>
                </a:r>
                <a:r>
                  <a:rPr lang="en-US" altLang="ko-KR" sz="1600" dirty="0">
                    <a:solidFill>
                      <a:srgbClr val="0000FF"/>
                    </a:solidFill>
                  </a:rPr>
                  <a:t>samples</a:t>
                </a:r>
                <a:r>
                  <a:rPr lang="en-US" altLang="ko-KR" sz="1600" dirty="0"/>
                  <a:t> from a </a:t>
                </a:r>
                <a:r>
                  <a:rPr lang="en-US" altLang="ko-KR" sz="1600" dirty="0">
                    <a:solidFill>
                      <a:srgbClr val="0000FF"/>
                    </a:solidFill>
                  </a:rPr>
                  <a:t>hard-to-sample</a:t>
                </a:r>
                <a:r>
                  <a:rPr lang="en-US" altLang="ko-KR" sz="1600" dirty="0"/>
                  <a:t> </a:t>
                </a:r>
                <a:r>
                  <a:rPr lang="en-US" altLang="ko-KR" sz="1600" dirty="0">
                    <a:solidFill>
                      <a:srgbClr val="0000FF"/>
                    </a:solidFill>
                  </a:rPr>
                  <a:t>distribution</a:t>
                </a:r>
                <a:r>
                  <a:rPr lang="en-US" altLang="ko-KR" sz="1600" dirty="0"/>
                  <a:t> given an </a:t>
                </a:r>
                <a:r>
                  <a:rPr lang="en-US" altLang="ko-KR" sz="1600" dirty="0">
                    <a:solidFill>
                      <a:srgbClr val="0000FF"/>
                    </a:solidFill>
                  </a:rPr>
                  <a:t>easy-to-sample distribution</a:t>
                </a:r>
                <a:r>
                  <a:rPr lang="en-US" altLang="ko-KR" sz="1600" dirty="0"/>
                  <a:t>.</a:t>
                </a:r>
              </a:p>
              <a:p>
                <a:pPr lvl="1"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estimated from samples agreeing with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𝒆</m:t>
                    </m:r>
                    <m:r>
                      <m:rPr>
                        <m:nor/>
                      </m:rPr>
                      <a:rPr lang="en-US" altLang="ko-KR" sz="1600" dirty="0"/>
                      <m:t>.</m:t>
                    </m:r>
                  </m:oMath>
                </a14:m>
                <a:endParaRPr lang="en-US" sz="1600" b="1" dirty="0"/>
              </a:p>
              <a:p>
                <a:pPr lvl="1">
                  <a:buFont typeface="Wingdings" pitchFamily="2" charset="2"/>
                  <a:buChar char="Ø"/>
                </a:pPr>
                <a:r>
                  <a:rPr lang="en-US" sz="1600" dirty="0"/>
                  <a:t>i.e. estimate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𝑅𝑎𝑖𝑛</m:t>
                        </m:r>
                      </m: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𝑆𝑝𝑟𝑖𝑛𝑘𝑙𝑒𝑟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𝑡𝑟𝑢𝑒</m:t>
                        </m:r>
                      </m:e>
                    </m:d>
                  </m:oMath>
                </a14:m>
                <a:r>
                  <a:rPr lang="en-US" sz="1600" dirty="0"/>
                  <a:t> </a:t>
                </a:r>
                <a:br>
                  <a:rPr lang="en-US" sz="1600" dirty="0"/>
                </a:br>
                <a:r>
                  <a:rPr lang="en-US" sz="1600" dirty="0"/>
                  <a:t>using 100 samples</a:t>
                </a:r>
              </a:p>
              <a:p>
                <a:pPr lvl="2">
                  <a:buFont typeface="Wingdings" pitchFamily="2" charset="2"/>
                  <a:buChar char="§"/>
                </a:pPr>
                <a:r>
                  <a:rPr lang="en-US" sz="1600" dirty="0"/>
                  <a:t>27 samples have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𝑆𝑝𝑟𝑖𝑛𝑘𝑙𝑒𝑟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endParaRPr lang="en-US" sz="1600" dirty="0"/>
              </a:p>
              <a:p>
                <a:pPr lvl="2">
                  <a:buFont typeface="Wingdings" pitchFamily="2" charset="2"/>
                  <a:buChar char="§"/>
                </a:pPr>
                <a:r>
                  <a:rPr lang="en-US" sz="1600" dirty="0"/>
                  <a:t>Of these, 8 have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𝑅𝑎𝑖𝑛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r>
                  <a:rPr lang="en-US" sz="1600" dirty="0"/>
                  <a:t>, </a:t>
                </a:r>
                <a:br>
                  <a:rPr lang="en-US" sz="1600" dirty="0"/>
                </a:br>
                <a:r>
                  <a:rPr lang="en-US" sz="1600" dirty="0"/>
                  <a:t>               19 have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𝑅𝑎𝑖𝑛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𝑓𝑎𝑙𝑠𝑒</m:t>
                    </m:r>
                  </m:oMath>
                </a14:m>
                <a:endParaRPr lang="en-US" sz="1600" dirty="0"/>
              </a:p>
              <a:p>
                <a:pPr lvl="1"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𝑅𝑎𝑖𝑛</m:t>
                        </m:r>
                      </m: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𝑆𝑝𝑟𝑖𝑛𝑘𝑙𝑒𝑟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𝑡𝑟𝑢𝑒</m:t>
                        </m:r>
                      </m:e>
                    </m:d>
                  </m:oMath>
                </a14:m>
                <a:br>
                  <a:rPr lang="en-US" sz="16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𝑁𝑜𝑟𝑚𝑎𝑙𝑖𝑧𝑒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&lt;8,19&gt;</m:t>
                        </m:r>
                      </m:e>
                    </m:d>
                  </m:oMath>
                </a14:m>
                <a:br>
                  <a:rPr lang="en-US" sz="16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=&lt;0.296,0.704&gt;</m:t>
                    </m:r>
                  </m:oMath>
                </a14:m>
                <a:endParaRPr lang="en-US" sz="1600" dirty="0"/>
              </a:p>
              <a:p>
                <a:pPr lvl="1"/>
                <a:endParaRPr lang="en-US" sz="160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0B72AB37-A308-D644-BFFE-994526A5A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627534"/>
                <a:ext cx="4925626" cy="4063156"/>
              </a:xfrm>
              <a:prstGeom prst="rect">
                <a:avLst/>
              </a:prstGeom>
              <a:blipFill>
                <a:blip r:embed="rId5"/>
                <a:stretch>
                  <a:fillRect l="-1028" r="-7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56F2B59-7896-F340-A0F6-BEE4B35E30F4}"/>
              </a:ext>
            </a:extLst>
          </p:cNvPr>
          <p:cNvSpPr txBox="1"/>
          <p:nvPr/>
        </p:nvSpPr>
        <p:spPr>
          <a:xfrm>
            <a:off x="1223628" y="4818188"/>
            <a:ext cx="709278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&lt;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출처</a:t>
            </a: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&gt; 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Stuart J. Russell and Peter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Norvig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(2021). Artificial Intelligence: A Modern Approach (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</a:rPr>
              <a:t>4th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Edition). Pearson</a:t>
            </a:r>
            <a:endParaRPr lang="en-US" sz="11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259172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45ED9-A9DF-48FA-8F30-3838573B6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702"/>
            <a:ext cx="8964488" cy="511200"/>
          </a:xfrm>
        </p:spPr>
        <p:txBody>
          <a:bodyPr/>
          <a:lstStyle/>
          <a:p>
            <a:r>
              <a:rPr lang="en-US" dirty="0"/>
              <a:t>11.4 Approximate Inference for Bayesian Networks (5/10)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0B72AB37-A308-D644-BFFE-994526A5AF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7524" y="699542"/>
                <a:ext cx="8568952" cy="3600400"/>
              </a:xfrm>
              <a:prstGeom prst="rect">
                <a:avLst/>
              </a:prstGeom>
            </p:spPr>
            <p:txBody>
              <a:bodyPr/>
              <a:lstStyle>
                <a:lvl1pPr marL="457200" indent="-457200" algn="l" defTabSz="914400" rtl="0" eaLnBrk="0" latinLnBrk="0" hangingPunct="1">
                  <a:lnSpc>
                    <a:spcPct val="125000"/>
                  </a:lnSpc>
                  <a:spcBef>
                    <a:spcPct val="20000"/>
                  </a:spcBef>
                  <a:buFont typeface="+mj-lt"/>
                  <a:buAutoNum type="arabicPeriod"/>
                  <a:defRPr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나눔바른고딕" panose="020B0603020101020101" pitchFamily="34" charset="-127"/>
                    <a:cs typeface="Times New Roman" panose="02020603050405020304" pitchFamily="18" charset="0"/>
                  </a:defRPr>
                </a:lvl1pPr>
                <a:lvl2pPr marL="742950" indent="-285750" algn="l" defTabSz="914400" rtl="0" eaLnBrk="0" latinLnBrk="0" hangingPunct="1">
                  <a:lnSpc>
                    <a:spcPct val="125000"/>
                  </a:lnSpc>
                  <a:spcBef>
                    <a:spcPct val="20000"/>
                  </a:spcBef>
                  <a:buFontTx/>
                  <a:buBlip>
                    <a:blip r:embed="rId2"/>
                  </a:buBlip>
                  <a:defRPr sz="2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나눔바른고딕" panose="020B0603020101020101" pitchFamily="34" charset="-127"/>
                    <a:cs typeface="Times New Roman" panose="02020603050405020304" pitchFamily="18" charset="0"/>
                  </a:defRPr>
                </a:lvl2pPr>
                <a:lvl3pPr marL="1143000" indent="-228600" algn="l" defTabSz="914400" rtl="0" eaLnBrk="0" latinLnBrk="0" hangingPunct="1">
                  <a:lnSpc>
                    <a:spcPct val="125000"/>
                  </a:lnSpc>
                  <a:spcBef>
                    <a:spcPct val="20000"/>
                  </a:spcBef>
                  <a:buFontTx/>
                  <a:buBlip>
                    <a:blip r:embed="rId3"/>
                  </a:buBlip>
                  <a:defRPr sz="1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나눔바른고딕" panose="020B0603020101020101" pitchFamily="34" charset="-127"/>
                    <a:cs typeface="Times New Roman" panose="02020603050405020304" pitchFamily="18" charset="0"/>
                  </a:defRPr>
                </a:lvl3pPr>
                <a:lvl4pPr marL="1600200" indent="-228600" algn="l" defTabSz="914400" rtl="0" eaLnBrk="0" latinLnBrk="0" hangingPunct="1">
                  <a:lnSpc>
                    <a:spcPct val="125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16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나눔바른고딕" panose="020B0603020101020101" pitchFamily="34" charset="-127"/>
                    <a:cs typeface="Times New Roman" panose="02020603050405020304" pitchFamily="18" charset="0"/>
                  </a:defRPr>
                </a:lvl4pPr>
                <a:lvl5pPr marL="2057400" indent="-228600" algn="l" defTabSz="914400" rtl="0" eaLnBrk="0" latinLnBrk="0" hangingPunct="1">
                  <a:lnSpc>
                    <a:spcPct val="125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나눔바른고딕" panose="020B0603020101020101" pitchFamily="34" charset="-127"/>
                    <a:cs typeface="Times New Roman" panose="02020603050405020304" pitchFamily="18" charset="0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+mj-lt"/>
                  <a:buNone/>
                </a:pPr>
                <a:r>
                  <a:rPr lang="en-US" dirty="0"/>
                  <a:t>Importance sampling (</a:t>
                </a:r>
                <a:r>
                  <a:rPr lang="en-US" dirty="0">
                    <a:solidFill>
                      <a:srgbClr val="C00000"/>
                    </a:solidFill>
                  </a:rPr>
                  <a:t>likelihood weighting</a:t>
                </a:r>
                <a:r>
                  <a:rPr lang="en-US" dirty="0"/>
                  <a:t>)</a:t>
                </a:r>
              </a:p>
              <a:p>
                <a:pPr lvl="1">
                  <a:buFont typeface="Wingdings" pitchFamily="2" charset="2"/>
                  <a:buChar char="Ø"/>
                </a:pPr>
                <a:r>
                  <a:rPr lang="en-US" altLang="ko-KR" dirty="0"/>
                  <a:t>Fix evidence variables </a:t>
                </a:r>
                <a:r>
                  <a:rPr lang="en-US" altLang="ko-KR" b="1" dirty="0"/>
                  <a:t>E</a:t>
                </a:r>
                <a:r>
                  <a:rPr lang="en-US" altLang="ko-KR" dirty="0"/>
                  <a:t>, sample only nonevidence variables, in topological order, each conditioned on its parents.</a:t>
                </a:r>
              </a:p>
              <a:p>
                <a:pPr lvl="1">
                  <a:buFont typeface="Wingdings" pitchFamily="2" charset="2"/>
                  <a:buChar char="Ø"/>
                </a:pPr>
                <a:r>
                  <a:rPr lang="en-US" altLang="ko-KR" dirty="0"/>
                  <a:t>Each event generated is consistent with the likelihood it accords the evidence.</a:t>
                </a:r>
              </a:p>
              <a:p>
                <a:pPr lvl="1">
                  <a:buFont typeface="Wingdings" pitchFamily="2" charset="2"/>
                  <a:buChar char="Ø"/>
                </a:pPr>
                <a:endParaRPr lang="en-US" dirty="0"/>
              </a:p>
              <a:p>
                <a:pPr lvl="1">
                  <a:buFont typeface="Wingdings" pitchFamily="2" charset="2"/>
                  <a:buChar char="Ø"/>
                </a:pPr>
                <a:r>
                  <a:rPr lang="en-US" b="1" dirty="0">
                    <a:solidFill>
                      <a:srgbClr val="0000FF"/>
                    </a:solidFill>
                  </a:rPr>
                  <a:t>Query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𝑅𝑎𝑖𝑛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𝐶𝑙𝑜𝑢𝑑𝑦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𝑡𝑟𝑢𝑒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𝑊𝑒𝑡𝐺𝑟𝑎𝑠𝑠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𝑡𝑟𝑢𝑒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>
                  <a:buFont typeface="Wingdings" pitchFamily="2" charset="2"/>
                  <a:buChar char="Ø"/>
                </a:pPr>
                <a:r>
                  <a:rPr lang="en-US" b="1" dirty="0">
                    <a:solidFill>
                      <a:srgbClr val="0000FF"/>
                    </a:solidFill>
                  </a:rPr>
                  <a:t>Ordering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𝐶𝑙𝑜𝑢𝑑𝑦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𝑆𝑝𝑟𝑖𝑛𝑘𝑙𝑒𝑟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𝑅𝑎𝑖𝑛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𝑊𝑒𝑡𝐺𝑟𝑎𝑠𝑠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dirty="0"/>
              </a:p>
              <a:p>
                <a:pPr lvl="1">
                  <a:buFont typeface="Wingdings" pitchFamily="2" charset="2"/>
                  <a:buChar char="Ø"/>
                </a:pPr>
                <a:r>
                  <a:rPr lang="en-US" b="1" dirty="0">
                    <a:solidFill>
                      <a:srgbClr val="0000FF"/>
                    </a:solidFill>
                  </a:rPr>
                  <a:t>Procedure</a:t>
                </a:r>
                <a:r>
                  <a:rPr lang="en-US" dirty="0"/>
                  <a:t>: Set weight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←1.0</m:t>
                    </m:r>
                  </m:oMath>
                </a14:m>
                <a:r>
                  <a:rPr lang="en-US" dirty="0"/>
                  <a:t>. Generate an event by:</a:t>
                </a:r>
                <a:br>
                  <a:rPr lang="en-US" dirty="0"/>
                </a:br>
                <a:r>
                  <a:rPr lang="en-US" dirty="0"/>
                  <a:t>						          </a:t>
                </a:r>
                <a:r>
                  <a:rPr lang="en-US" i="1" dirty="0"/>
                  <a:t>(next slide)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0B72AB37-A308-D644-BFFE-994526A5A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24" y="699542"/>
                <a:ext cx="8568952" cy="3600400"/>
              </a:xfrm>
              <a:prstGeom prst="rect">
                <a:avLst/>
              </a:prstGeom>
              <a:blipFill>
                <a:blip r:embed="rId4"/>
                <a:stretch>
                  <a:fillRect l="-1185" b="-22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54728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45ED9-A9DF-48FA-8F30-3838573B6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702"/>
            <a:ext cx="8964488" cy="511200"/>
          </a:xfrm>
        </p:spPr>
        <p:txBody>
          <a:bodyPr/>
          <a:lstStyle/>
          <a:p>
            <a:r>
              <a:rPr lang="en-US" dirty="0"/>
              <a:t>11.4 Approximate Inference for Bayesian Networks (6/10)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0B72AB37-A308-D644-BFFE-994526A5AF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1520" y="771550"/>
                <a:ext cx="8712968" cy="3960440"/>
              </a:xfrm>
              <a:prstGeom prst="rect">
                <a:avLst/>
              </a:prstGeom>
            </p:spPr>
            <p:txBody>
              <a:bodyPr/>
              <a:lstStyle>
                <a:lvl1pPr marL="457200" indent="-457200" algn="l" defTabSz="914400" rtl="0" eaLnBrk="0" latinLnBrk="0" hangingPunct="1">
                  <a:lnSpc>
                    <a:spcPct val="125000"/>
                  </a:lnSpc>
                  <a:spcBef>
                    <a:spcPct val="20000"/>
                  </a:spcBef>
                  <a:buFont typeface="+mj-lt"/>
                  <a:buAutoNum type="arabicPeriod"/>
                  <a:defRPr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나눔바른고딕" panose="020B0603020101020101" pitchFamily="34" charset="-127"/>
                    <a:cs typeface="Times New Roman" panose="02020603050405020304" pitchFamily="18" charset="0"/>
                  </a:defRPr>
                </a:lvl1pPr>
                <a:lvl2pPr marL="742950" indent="-285750" algn="l" defTabSz="914400" rtl="0" eaLnBrk="0" latinLnBrk="0" hangingPunct="1">
                  <a:lnSpc>
                    <a:spcPct val="125000"/>
                  </a:lnSpc>
                  <a:spcBef>
                    <a:spcPct val="20000"/>
                  </a:spcBef>
                  <a:buFontTx/>
                  <a:buBlip>
                    <a:blip r:embed="rId2"/>
                  </a:buBlip>
                  <a:defRPr sz="2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나눔바른고딕" panose="020B0603020101020101" pitchFamily="34" charset="-127"/>
                    <a:cs typeface="Times New Roman" panose="02020603050405020304" pitchFamily="18" charset="0"/>
                  </a:defRPr>
                </a:lvl2pPr>
                <a:lvl3pPr marL="1143000" indent="-228600" algn="l" defTabSz="914400" rtl="0" eaLnBrk="0" latinLnBrk="0" hangingPunct="1">
                  <a:lnSpc>
                    <a:spcPct val="125000"/>
                  </a:lnSpc>
                  <a:spcBef>
                    <a:spcPct val="20000"/>
                  </a:spcBef>
                  <a:buFontTx/>
                  <a:buBlip>
                    <a:blip r:embed="rId3"/>
                  </a:buBlip>
                  <a:defRPr sz="1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나눔바른고딕" panose="020B0603020101020101" pitchFamily="34" charset="-127"/>
                    <a:cs typeface="Times New Roman" panose="02020603050405020304" pitchFamily="18" charset="0"/>
                  </a:defRPr>
                </a:lvl3pPr>
                <a:lvl4pPr marL="1600200" indent="-228600" algn="l" defTabSz="914400" rtl="0" eaLnBrk="0" latinLnBrk="0" hangingPunct="1">
                  <a:lnSpc>
                    <a:spcPct val="125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16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나눔바른고딕" panose="020B0603020101020101" pitchFamily="34" charset="-127"/>
                    <a:cs typeface="Times New Roman" panose="02020603050405020304" pitchFamily="18" charset="0"/>
                  </a:defRPr>
                </a:lvl4pPr>
                <a:lvl5pPr marL="2057400" indent="-228600" algn="l" defTabSz="914400" rtl="0" eaLnBrk="0" latinLnBrk="0" hangingPunct="1">
                  <a:lnSpc>
                    <a:spcPct val="125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나눔바른고딕" panose="020B0603020101020101" pitchFamily="34" charset="-127"/>
                    <a:cs typeface="Times New Roman" panose="02020603050405020304" pitchFamily="18" charset="0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+mj-lt"/>
                  <a:buNone/>
                </a:pPr>
                <a:r>
                  <a:rPr lang="en-US" dirty="0"/>
                  <a:t>Likelihood weighting (cont’d)</a:t>
                </a:r>
              </a:p>
              <a:p>
                <a:pPr marL="457200" lvl="1" indent="0">
                  <a:buNone/>
                </a:pPr>
                <a:r>
                  <a:rPr lang="en-US" altLang="ko-KR" sz="1600" dirty="0"/>
                  <a:t>1.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𝐶𝑙𝑜𝑢𝑑𝑦</m:t>
                    </m:r>
                  </m:oMath>
                </a14:m>
                <a:r>
                  <a:rPr lang="en-US" altLang="ko-KR" sz="1600" dirty="0"/>
                  <a:t> is an evidence variable with value </a:t>
                </a:r>
                <a:r>
                  <a:rPr lang="en-US" altLang="ko-KR" sz="1600" i="1" dirty="0">
                    <a:solidFill>
                      <a:srgbClr val="0000FF"/>
                    </a:solidFill>
                  </a:rPr>
                  <a:t>true</a:t>
                </a:r>
                <a:r>
                  <a:rPr lang="en-US" altLang="ko-KR" sz="1600" dirty="0"/>
                  <a:t>. Therefore, we set </a:t>
                </a:r>
                <a:br>
                  <a:rPr lang="en-US" altLang="ko-KR" sz="1600" dirty="0"/>
                </a:br>
                <a:r>
                  <a:rPr lang="en-US" altLang="ko-KR" sz="1600" dirty="0"/>
                  <a:t>   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𝐶𝑙𝑜𝑢𝑑𝑦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𝑡𝑟𝑢𝑒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US" sz="1600" dirty="0"/>
                  <a:t> </a:t>
                </a:r>
              </a:p>
              <a:p>
                <a:pPr marL="457200" lvl="1" indent="0">
                  <a:buNone/>
                </a:pPr>
                <a:r>
                  <a:rPr lang="en-US" sz="1600" dirty="0"/>
                  <a:t>2.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𝑆𝑝𝑟𝑖𝑛𝑘𝑙𝑒𝑟</m:t>
                    </m:r>
                  </m:oMath>
                </a14:m>
                <a:r>
                  <a:rPr lang="en-US" sz="1600" dirty="0"/>
                  <a:t> is not an evidence variable, so sample from</a:t>
                </a:r>
                <a:br>
                  <a:rPr lang="en-US" sz="1600" dirty="0"/>
                </a:br>
                <a:r>
                  <a:rPr lang="en-US" sz="1600" dirty="0"/>
                  <a:t> 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𝑆𝑝𝑟𝑖𝑛𝑘𝑙𝑒𝑟</m:t>
                        </m:r>
                      </m: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𝐶𝑙𝑜𝑢𝑑𝑦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𝑡𝑟𝑢𝑒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=&lt;0.1,0.9&gt;</m:t>
                    </m:r>
                  </m:oMath>
                </a14:m>
                <a:r>
                  <a:rPr lang="en-US" sz="1600" dirty="0"/>
                  <a:t>; suppose return </a:t>
                </a:r>
                <a:r>
                  <a:rPr lang="en-US" sz="1600" i="1" dirty="0">
                    <a:solidFill>
                      <a:srgbClr val="0000FF"/>
                    </a:solidFill>
                  </a:rPr>
                  <a:t>false</a:t>
                </a:r>
                <a:r>
                  <a:rPr lang="en-US" sz="1600" i="1" dirty="0"/>
                  <a:t>.</a:t>
                </a:r>
              </a:p>
              <a:p>
                <a:pPr marL="457200" lvl="1" indent="0">
                  <a:buNone/>
                </a:pPr>
                <a:r>
                  <a:rPr lang="en-US" sz="1600" dirty="0"/>
                  <a:t>3. Similarly, sample from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𝑅𝑎𝑖𝑛</m:t>
                        </m:r>
                      </m: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𝐶𝑙𝑜𝑢𝑑𝑦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𝑡𝑟𝑢𝑒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=&lt;0.8,0.2&gt;</m:t>
                    </m:r>
                  </m:oMath>
                </a14:m>
                <a:r>
                  <a:rPr lang="en-US" sz="1600" dirty="0"/>
                  <a:t>; </a:t>
                </a:r>
                <a:br>
                  <a:rPr lang="en-US" sz="1600" dirty="0"/>
                </a:br>
                <a:r>
                  <a:rPr lang="en-US" sz="1600" dirty="0"/>
                  <a:t>    suppose return </a:t>
                </a:r>
                <a:r>
                  <a:rPr lang="en-US" sz="1600" i="1" dirty="0">
                    <a:solidFill>
                      <a:srgbClr val="0000FF"/>
                    </a:solidFill>
                  </a:rPr>
                  <a:t>true</a:t>
                </a:r>
                <a:r>
                  <a:rPr lang="en-US" sz="1600" dirty="0"/>
                  <a:t>.</a:t>
                </a:r>
              </a:p>
              <a:p>
                <a:pPr marL="457200" lvl="1" indent="0">
                  <a:buNone/>
                </a:pPr>
                <a:r>
                  <a:rPr lang="en-US" sz="1600" dirty="0"/>
                  <a:t>4.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𝑊𝑒𝑡𝐺𝑟𝑎𝑠𝑠</m:t>
                    </m:r>
                  </m:oMath>
                </a14:m>
                <a:r>
                  <a:rPr lang="en-US" sz="1600" dirty="0"/>
                  <a:t> is an evidence variable with value true. Therefore, we set,</a:t>
                </a: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lit/>
                        </m:rPr>
                        <a:rPr lang="en-US" altLang="ko-K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𝑊𝑒𝑡𝐺𝑟𝑎𝑠𝑠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𝑡𝑟𝑢𝑒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𝑆𝑝𝑟𝑖𝑛𝑘𝑙𝑒𝑟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𝑓𝑎𝑙𝑠𝑒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𝑅𝑎𝑖𝑛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𝑡𝑟𝑢𝑒</m:t>
                          </m:r>
                        </m:e>
                      </m:d>
                      <m:r>
                        <a:rPr lang="en-US" altLang="ko-K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0.45</m:t>
                      </m:r>
                    </m:oMath>
                  </m:oMathPara>
                </a14:m>
                <a:endParaRPr lang="en-US" altLang="ko-KR" sz="1600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1600" dirty="0"/>
                  <a:t>Weighted-sample returns the event </a:t>
                </a:r>
                <a:r>
                  <a:rPr lang="en-US" sz="1600" dirty="0">
                    <a:solidFill>
                      <a:srgbClr val="0000FF"/>
                    </a:solidFill>
                  </a:rPr>
                  <a:t>[</a:t>
                </a:r>
                <a:r>
                  <a:rPr lang="en-US" sz="1600" i="1" dirty="0" err="1">
                    <a:solidFill>
                      <a:srgbClr val="0000FF"/>
                    </a:solidFill>
                  </a:rPr>
                  <a:t>true,false,true,true</a:t>
                </a:r>
                <a:r>
                  <a:rPr lang="en-US" sz="1600" dirty="0">
                    <a:solidFill>
                      <a:srgbClr val="0000FF"/>
                    </a:solidFill>
                  </a:rPr>
                  <a:t>]</a:t>
                </a:r>
                <a:r>
                  <a:rPr lang="en-US" sz="1600" dirty="0"/>
                  <a:t> with weight </a:t>
                </a:r>
                <a:r>
                  <a:rPr lang="en-US" sz="1600" i="1" dirty="0">
                    <a:solidFill>
                      <a:srgbClr val="0000FF"/>
                    </a:solidFill>
                  </a:rPr>
                  <a:t>0.45</a:t>
                </a:r>
                <a:r>
                  <a:rPr lang="en-US" sz="1600" dirty="0"/>
                  <a:t>, and this is tallied under </a:t>
                </a:r>
                <a:r>
                  <a:rPr lang="en-US" sz="1600" i="1" dirty="0">
                    <a:solidFill>
                      <a:srgbClr val="0000FF"/>
                    </a:solidFill>
                  </a:rPr>
                  <a:t>Rain=true</a:t>
                </a:r>
                <a:r>
                  <a:rPr lang="en-US" sz="1600" dirty="0"/>
                  <a:t>.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0B72AB37-A308-D644-BFFE-994526A5A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771550"/>
                <a:ext cx="8712968" cy="3960440"/>
              </a:xfrm>
              <a:prstGeom prst="rect">
                <a:avLst/>
              </a:prstGeom>
              <a:blipFill>
                <a:blip r:embed="rId4"/>
                <a:stretch>
                  <a:fillRect l="-10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AC19C6E-8858-9F4A-8682-8710E7FF903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786"/>
          <a:stretch/>
        </p:blipFill>
        <p:spPr>
          <a:xfrm>
            <a:off x="6686237" y="1275606"/>
            <a:ext cx="4366483" cy="210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228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25EBD61C-A2B8-1945-BE59-2E682BD57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760" y="63702"/>
            <a:ext cx="8064896" cy="511200"/>
          </a:xfrm>
        </p:spPr>
        <p:txBody>
          <a:bodyPr/>
          <a:lstStyle/>
          <a:p>
            <a:r>
              <a:rPr kumimoji="1" lang="en-US" altLang="ko-Kore-KR" dirty="0"/>
              <a:t>Introduction</a:t>
            </a:r>
            <a:endParaRPr kumimoji="1" lang="ko-Kore-KR" alt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8BA3606-E491-7D47-A8BA-6124D926302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-252536" y="771550"/>
            <a:ext cx="9289032" cy="4033267"/>
          </a:xfrm>
        </p:spPr>
        <p:txBody>
          <a:bodyPr/>
          <a:lstStyle/>
          <a:p>
            <a:pPr lvl="1">
              <a:lnSpc>
                <a:spcPct val="100000"/>
              </a:lnSpc>
              <a:buClr>
                <a:schemeClr val="tx1"/>
              </a:buClr>
              <a:buFont typeface="Wingdings" pitchFamily="2" charset="2"/>
              <a:buChar char="q"/>
            </a:pPr>
            <a:r>
              <a:rPr lang="en" altLang="ko-Kore-KR" b="1" dirty="0"/>
              <a:t>Quantifying Uncertainty and Information Theory </a:t>
            </a:r>
            <a:r>
              <a:rPr lang="en" altLang="ko-Kore-KR" dirty="0"/>
              <a:t>(</a:t>
            </a:r>
            <a:r>
              <a:rPr lang="en" altLang="ko-Kore-KR" dirty="0">
                <a:solidFill>
                  <a:srgbClr val="7030A0"/>
                </a:solidFill>
              </a:rPr>
              <a:t>Previous lecture</a:t>
            </a:r>
            <a:r>
              <a:rPr lang="en" altLang="ko-Kore-KR" dirty="0"/>
              <a:t>)</a:t>
            </a:r>
          </a:p>
          <a:p>
            <a:pPr lvl="2">
              <a:lnSpc>
                <a:spcPct val="10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n" altLang="ko-Kore-KR" dirty="0"/>
              <a:t>The right thing to do—the rational decision—depends on both the relative importance of various goals and the likelihood.</a:t>
            </a:r>
            <a:endParaRPr lang="en-US" altLang="ko-Kore-KR" dirty="0"/>
          </a:p>
          <a:p>
            <a:pPr lvl="2">
              <a:lnSpc>
                <a:spcPct val="10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ko-Kore-KR" sz="1600" dirty="0"/>
              <a:t>Other solutions for estimation of uncertainty: </a:t>
            </a:r>
            <a:r>
              <a:rPr lang="en-US" altLang="ko-Kore-KR" sz="1600" dirty="0">
                <a:solidFill>
                  <a:srgbClr val="0000FF"/>
                </a:solidFill>
              </a:rPr>
              <a:t>entropy</a:t>
            </a:r>
            <a:r>
              <a:rPr lang="en-US" altLang="ko-Kore-KR" sz="1600" dirty="0"/>
              <a:t>, joint entropy, </a:t>
            </a:r>
            <a:br>
              <a:rPr lang="en-US" altLang="ko-Kore-KR" sz="1600" dirty="0"/>
            </a:br>
            <a:r>
              <a:rPr lang="en-US" altLang="ko-Kore-KR" sz="1600" dirty="0"/>
              <a:t>conditional entropy, mutual information, cross entropy, relative entropy, etc.</a:t>
            </a:r>
            <a:endParaRPr lang="en" altLang="ko-Kore-KR" sz="1600" b="1" dirty="0"/>
          </a:p>
          <a:p>
            <a:pPr lvl="1">
              <a:lnSpc>
                <a:spcPct val="100000"/>
              </a:lnSpc>
              <a:buClr>
                <a:schemeClr val="tx1"/>
              </a:buClr>
              <a:buFont typeface="Wingdings" pitchFamily="2" charset="2"/>
              <a:buChar char="q"/>
            </a:pPr>
            <a:r>
              <a:rPr lang="en-US" altLang="ko-KR" b="1" dirty="0"/>
              <a:t>Probabilistic Representations of the World </a:t>
            </a:r>
            <a:r>
              <a:rPr lang="en" altLang="ko-KR" dirty="0"/>
              <a:t>(</a:t>
            </a:r>
            <a:r>
              <a:rPr lang="en" altLang="ko-KR" dirty="0">
                <a:solidFill>
                  <a:schemeClr val="accent3"/>
                </a:solidFill>
              </a:rPr>
              <a:t>This lecture</a:t>
            </a:r>
            <a:r>
              <a:rPr lang="en" altLang="ko-KR" dirty="0"/>
              <a:t>)</a:t>
            </a:r>
            <a:endParaRPr lang="en-US" altLang="ko-KR" b="1" dirty="0"/>
          </a:p>
          <a:p>
            <a:pPr lvl="2">
              <a:lnSpc>
                <a:spcPct val="100000"/>
              </a:lnSpc>
              <a:buFont typeface="Wingdings" pitchFamily="2" charset="2"/>
              <a:buChar char="§"/>
            </a:pPr>
            <a:r>
              <a:rPr lang="en" altLang="ko-Kore-KR" b="1" dirty="0">
                <a:solidFill>
                  <a:srgbClr val="0000FF"/>
                </a:solidFill>
              </a:rPr>
              <a:t>How to represent </a:t>
            </a:r>
            <a:r>
              <a:rPr lang="en" altLang="ko-Kore-KR" dirty="0"/>
              <a:t>dependency relationships explicitly in </a:t>
            </a:r>
            <a:r>
              <a:rPr lang="en" altLang="ko-Kore-KR" b="1" dirty="0">
                <a:solidFill>
                  <a:srgbClr val="0000FF"/>
                </a:solidFill>
              </a:rPr>
              <a:t>Bayesian networks. </a:t>
            </a:r>
            <a:r>
              <a:rPr lang="en" altLang="ko-Kore-KR" dirty="0"/>
              <a:t>Syntax and semantics</a:t>
            </a:r>
          </a:p>
          <a:p>
            <a:pPr lvl="2">
              <a:lnSpc>
                <a:spcPct val="100000"/>
              </a:lnSpc>
              <a:buFont typeface="Wingdings" pitchFamily="2" charset="2"/>
              <a:buChar char="§"/>
            </a:pPr>
            <a:r>
              <a:rPr lang="en" altLang="ko-Kore-KR" dirty="0"/>
              <a:t>How to </a:t>
            </a:r>
            <a:r>
              <a:rPr lang="en" altLang="ko-Kore-KR" b="1" dirty="0"/>
              <a:t>capture uncertain knowledge </a:t>
            </a:r>
            <a:r>
              <a:rPr lang="en" altLang="ko-Kore-KR" dirty="0"/>
              <a:t>in a natural and efficient way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Font typeface="Wingdings" pitchFamily="2" charset="2"/>
              <a:buChar char="q"/>
            </a:pPr>
            <a:r>
              <a:rPr lang="en" altLang="ko-Kore-KR" b="1" dirty="0"/>
              <a:t>Probabilistic Reasoning</a:t>
            </a:r>
            <a:r>
              <a:rPr lang="en" altLang="ko-Kore-KR" dirty="0"/>
              <a:t> </a:t>
            </a:r>
            <a:r>
              <a:rPr lang="en" dirty="0"/>
              <a:t>(</a:t>
            </a:r>
            <a:r>
              <a:rPr lang="en" dirty="0">
                <a:solidFill>
                  <a:schemeClr val="accent3"/>
                </a:solidFill>
              </a:rPr>
              <a:t>This lecture</a:t>
            </a:r>
            <a:r>
              <a:rPr lang="en" dirty="0"/>
              <a:t>)</a:t>
            </a:r>
          </a:p>
          <a:p>
            <a:pPr lvl="2">
              <a:lnSpc>
                <a:spcPct val="10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n" altLang="ko-Kore-KR" dirty="0"/>
              <a:t>How </a:t>
            </a:r>
            <a:r>
              <a:rPr lang="en" altLang="ko-Kore-KR" b="1" dirty="0">
                <a:solidFill>
                  <a:srgbClr val="0000FF"/>
                </a:solidFill>
              </a:rPr>
              <a:t>probabilistic inference </a:t>
            </a:r>
            <a:r>
              <a:rPr lang="en" altLang="ko-Kore-KR" dirty="0"/>
              <a:t>can be done efficiently in many practical situations</a:t>
            </a:r>
          </a:p>
          <a:p>
            <a:pPr lvl="2">
              <a:lnSpc>
                <a:spcPct val="10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n" altLang="ko-Kore-KR" dirty="0"/>
              <a:t>A variety of </a:t>
            </a:r>
            <a:r>
              <a:rPr lang="en" altLang="ko-Kore-KR" b="1" dirty="0">
                <a:solidFill>
                  <a:srgbClr val="0000FF"/>
                </a:solidFill>
              </a:rPr>
              <a:t>approximate inference </a:t>
            </a:r>
            <a:r>
              <a:rPr lang="en" altLang="ko-Kore-KR" dirty="0">
                <a:solidFill>
                  <a:srgbClr val="0000FF"/>
                </a:solidFill>
              </a:rPr>
              <a:t>algorithms (vs. exact inference)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5994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45ED9-A9DF-48FA-8F30-3838573B6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702"/>
            <a:ext cx="8964488" cy="511200"/>
          </a:xfrm>
        </p:spPr>
        <p:txBody>
          <a:bodyPr/>
          <a:lstStyle/>
          <a:p>
            <a:r>
              <a:rPr lang="en-US" dirty="0"/>
              <a:t>11.4 Approximate Inference for Bayesian Networks (7/10)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0B72AB37-A308-D644-BFFE-994526A5AF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1092" y="807554"/>
                <a:ext cx="7673275" cy="4272244"/>
              </a:xfrm>
              <a:prstGeom prst="rect">
                <a:avLst/>
              </a:prstGeom>
            </p:spPr>
            <p:txBody>
              <a:bodyPr/>
              <a:lstStyle>
                <a:lvl1pPr marL="457200" indent="-457200" algn="l" defTabSz="914400" rtl="0" eaLnBrk="0" latinLnBrk="0" hangingPunct="1">
                  <a:lnSpc>
                    <a:spcPct val="125000"/>
                  </a:lnSpc>
                  <a:spcBef>
                    <a:spcPct val="20000"/>
                  </a:spcBef>
                  <a:buFont typeface="+mj-lt"/>
                  <a:buAutoNum type="arabicPeriod"/>
                  <a:defRPr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나눔바른고딕" panose="020B0603020101020101" pitchFamily="34" charset="-127"/>
                    <a:cs typeface="Times New Roman" panose="02020603050405020304" pitchFamily="18" charset="0"/>
                  </a:defRPr>
                </a:lvl1pPr>
                <a:lvl2pPr marL="742950" indent="-285750" algn="l" defTabSz="914400" rtl="0" eaLnBrk="0" latinLnBrk="0" hangingPunct="1">
                  <a:lnSpc>
                    <a:spcPct val="125000"/>
                  </a:lnSpc>
                  <a:spcBef>
                    <a:spcPct val="20000"/>
                  </a:spcBef>
                  <a:buFontTx/>
                  <a:buBlip>
                    <a:blip r:embed="rId2"/>
                  </a:buBlip>
                  <a:defRPr sz="2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나눔바른고딕" panose="020B0603020101020101" pitchFamily="34" charset="-127"/>
                    <a:cs typeface="Times New Roman" panose="02020603050405020304" pitchFamily="18" charset="0"/>
                  </a:defRPr>
                </a:lvl2pPr>
                <a:lvl3pPr marL="1143000" indent="-228600" algn="l" defTabSz="914400" rtl="0" eaLnBrk="0" latinLnBrk="0" hangingPunct="1">
                  <a:lnSpc>
                    <a:spcPct val="125000"/>
                  </a:lnSpc>
                  <a:spcBef>
                    <a:spcPct val="20000"/>
                  </a:spcBef>
                  <a:buFontTx/>
                  <a:buBlip>
                    <a:blip r:embed="rId3"/>
                  </a:buBlip>
                  <a:defRPr sz="1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나눔바른고딕" panose="020B0603020101020101" pitchFamily="34" charset="-127"/>
                    <a:cs typeface="Times New Roman" panose="02020603050405020304" pitchFamily="18" charset="0"/>
                  </a:defRPr>
                </a:lvl3pPr>
                <a:lvl4pPr marL="1600200" indent="-228600" algn="l" defTabSz="914400" rtl="0" eaLnBrk="0" latinLnBrk="0" hangingPunct="1">
                  <a:lnSpc>
                    <a:spcPct val="125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16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나눔바른고딕" panose="020B0603020101020101" pitchFamily="34" charset="-127"/>
                    <a:cs typeface="Times New Roman" panose="02020603050405020304" pitchFamily="18" charset="0"/>
                  </a:defRPr>
                </a:lvl4pPr>
                <a:lvl5pPr marL="2057400" indent="-228600" algn="l" defTabSz="914400" rtl="0" eaLnBrk="0" latinLnBrk="0" hangingPunct="1">
                  <a:lnSpc>
                    <a:spcPct val="125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나눔바른고딕" panose="020B0603020101020101" pitchFamily="34" charset="-127"/>
                    <a:cs typeface="Times New Roman" panose="02020603050405020304" pitchFamily="18" charset="0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+mj-lt"/>
                  <a:buNone/>
                </a:pPr>
                <a:r>
                  <a:rPr lang="en-US" dirty="0"/>
                  <a:t>Gibbs sampling in Bayesian Networks</a:t>
                </a:r>
              </a:p>
              <a:p>
                <a:pPr marL="457200" lvl="1" indent="0">
                  <a:buNone/>
                </a:pPr>
                <a:r>
                  <a:rPr lang="en-US" sz="1600" dirty="0">
                    <a:solidFill>
                      <a:srgbClr val="0000FF"/>
                    </a:solidFill>
                  </a:rPr>
                  <a:t>Query</a:t>
                </a:r>
                <a:r>
                  <a:rPr lang="en-US" sz="1600" dirty="0"/>
                  <a:t>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𝑅𝑎𝑖𝑛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𝑆𝑝𝑟𝑖𝑛𝑘𝑙𝑒𝑟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𝑡𝑟𝑢𝑒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𝑊𝑒𝑡𝐺𝑟𝑎𝑠𝑠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𝑡𝑟𝑢𝑒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pPr marL="457200" lvl="1" indent="0">
                  <a:buNone/>
                </a:pPr>
                <a:r>
                  <a:rPr lang="en-US" sz="1600" dirty="0"/>
                  <a:t>Initial state: </a:t>
                </a:r>
                <a:r>
                  <a:rPr lang="en-US" sz="1600" dirty="0">
                    <a:solidFill>
                      <a:srgbClr val="C00000"/>
                    </a:solidFill>
                  </a:rPr>
                  <a:t>[</a:t>
                </a:r>
                <a:r>
                  <a:rPr lang="en-US" sz="1600" i="1" dirty="0">
                    <a:solidFill>
                      <a:srgbClr val="C00000"/>
                    </a:solidFill>
                  </a:rPr>
                  <a:t>true, </a:t>
                </a:r>
                <a:r>
                  <a:rPr lang="en-US" sz="1600" b="1" dirty="0">
                    <a:solidFill>
                      <a:srgbClr val="C00000"/>
                    </a:solidFill>
                  </a:rPr>
                  <a:t>true</a:t>
                </a:r>
                <a:r>
                  <a:rPr lang="en-US" sz="1600" i="1" dirty="0">
                    <a:solidFill>
                      <a:srgbClr val="C00000"/>
                    </a:solidFill>
                  </a:rPr>
                  <a:t>, false, </a:t>
                </a:r>
                <a:r>
                  <a:rPr lang="en-US" sz="1600" b="1" dirty="0">
                    <a:solidFill>
                      <a:srgbClr val="C00000"/>
                    </a:solidFill>
                  </a:rPr>
                  <a:t>true</a:t>
                </a:r>
                <a:r>
                  <a:rPr lang="en-US" sz="1600" dirty="0">
                    <a:solidFill>
                      <a:srgbClr val="C00000"/>
                    </a:solidFill>
                  </a:rPr>
                  <a:t>]</a:t>
                </a:r>
              </a:p>
              <a:p>
                <a:pPr marL="457200" lvl="1" indent="0">
                  <a:buNone/>
                </a:pPr>
                <a:r>
                  <a:rPr lang="en-US" sz="1600" dirty="0"/>
                  <a:t>Nonevidence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/>
                  <a:t> are sampled repeatedly in an arbitrary order.</a:t>
                </a:r>
              </a:p>
              <a:p>
                <a:pPr marL="457200" lvl="1" indent="0">
                  <a:buNone/>
                </a:pPr>
                <a:r>
                  <a:rPr lang="en-US" sz="1600" dirty="0"/>
                  <a:t>Example:</a:t>
                </a:r>
              </a:p>
              <a:p>
                <a:pPr marL="457200" lvl="1" indent="0">
                  <a:buNone/>
                </a:pPr>
                <a:r>
                  <a:rPr lang="en-US" sz="1600" dirty="0"/>
                  <a:t>1. 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𝐶𝑙𝑜𝑢𝑑𝑦</m:t>
                    </m:r>
                  </m:oMath>
                </a14:m>
                <a:r>
                  <a:rPr lang="en-US" sz="1600" dirty="0"/>
                  <a:t> is chosen and then sampled, given the current values of its Markov blanket: in this case, we sample from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𝐶𝑙𝑜𝑢𝑑𝑦</m:t>
                    </m:r>
                    <m:r>
                      <a:rPr lang="en-US" sz="1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𝑆𝑝𝑟𝑖𝑛𝑘𝑙𝑒𝑟</m:t>
                    </m:r>
                    <m:r>
                      <a:rPr lang="en-US" sz="1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𝑡𝑟𝑢𝑒</m:t>
                    </m:r>
                    <m:r>
                      <a:rPr lang="en-US" sz="1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𝑅𝑎𝑖𝑛</m:t>
                    </m:r>
                    <m:r>
                      <a:rPr lang="en-US" sz="1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𝑓𝑎𝑙𝑠𝑒</m:t>
                    </m:r>
                    <m:r>
                      <a:rPr lang="en-US" sz="1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. Suppose the result is </a:t>
                </a:r>
                <a:r>
                  <a:rPr lang="en-US" sz="1600" i="1" dirty="0">
                    <a:solidFill>
                      <a:srgbClr val="0000FF"/>
                    </a:solidFill>
                  </a:rPr>
                  <a:t>Cloudy = false</a:t>
                </a:r>
                <a:r>
                  <a:rPr lang="en-US" sz="1600" dirty="0"/>
                  <a:t>.</a:t>
                </a:r>
              </a:p>
              <a:p>
                <a:pPr marL="457200" lvl="1" indent="0">
                  <a:buNone/>
                </a:pPr>
                <a:r>
                  <a:rPr lang="en-US" sz="1600" dirty="0"/>
                  <a:t>2. 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𝑅𝑎𝑖𝑛</m:t>
                    </m:r>
                  </m:oMath>
                </a14:m>
                <a:r>
                  <a:rPr lang="en-US" sz="1600" dirty="0"/>
                  <a:t> is chose and then sampled, given the current values of its Markov blanket: in this case, we sampled from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𝑅𝑎𝑖𝑛</m:t>
                        </m:r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𝐶𝑙𝑜𝑢𝑑𝑦</m:t>
                        </m:r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𝑓𝑎𝑙𝑠𝑒</m:t>
                        </m:r>
                        <m:r>
                          <a:rPr lang="en-US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𝑆𝑝𝑟𝑖𝑛𝑘𝑙𝑒𝑟</m:t>
                        </m:r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𝑡𝑟𝑢𝑒</m:t>
                        </m:r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𝑊𝑒𝑡𝐺𝑟𝑎𝑠𝑠</m:t>
                        </m:r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𝑡𝑟𝑢𝑒</m:t>
                        </m:r>
                      </m:e>
                    </m:d>
                  </m:oMath>
                </a14:m>
                <a:r>
                  <a:rPr lang="en-US" sz="1600" dirty="0"/>
                  <a:t>. Suppose this yields </a:t>
                </a:r>
                <a:r>
                  <a:rPr lang="en-US" sz="1600" i="1" dirty="0">
                    <a:solidFill>
                      <a:srgbClr val="0000FF"/>
                    </a:solidFill>
                  </a:rPr>
                  <a:t>Rain = true</a:t>
                </a:r>
                <a:r>
                  <a:rPr lang="en-US" sz="1600" dirty="0"/>
                  <a:t>. The new current state is </a:t>
                </a:r>
                <a:r>
                  <a:rPr lang="en-US" sz="1600" dirty="0">
                    <a:solidFill>
                      <a:srgbClr val="C00000"/>
                    </a:solidFill>
                  </a:rPr>
                  <a:t>[</a:t>
                </a:r>
                <a:r>
                  <a:rPr lang="en-US" sz="1600" i="1" dirty="0">
                    <a:solidFill>
                      <a:srgbClr val="C00000"/>
                    </a:solidFill>
                  </a:rPr>
                  <a:t>false, </a:t>
                </a:r>
                <a:r>
                  <a:rPr lang="en-US" sz="1600" b="1" dirty="0">
                    <a:solidFill>
                      <a:srgbClr val="C00000"/>
                    </a:solidFill>
                  </a:rPr>
                  <a:t>true</a:t>
                </a:r>
                <a:r>
                  <a:rPr lang="en-US" sz="1600" i="1" dirty="0">
                    <a:solidFill>
                      <a:srgbClr val="C00000"/>
                    </a:solidFill>
                  </a:rPr>
                  <a:t>, true, </a:t>
                </a:r>
                <a:r>
                  <a:rPr lang="en-US" sz="1600" b="1" dirty="0">
                    <a:solidFill>
                      <a:srgbClr val="C00000"/>
                    </a:solidFill>
                  </a:rPr>
                  <a:t>true</a:t>
                </a:r>
                <a:r>
                  <a:rPr lang="en-US" sz="1600" dirty="0">
                    <a:solidFill>
                      <a:srgbClr val="C00000"/>
                    </a:solidFill>
                  </a:rPr>
                  <a:t>]</a:t>
                </a:r>
                <a:r>
                  <a:rPr lang="en-US" sz="1600" dirty="0"/>
                  <a:t>.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0B72AB37-A308-D644-BFFE-994526A5A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92" y="807554"/>
                <a:ext cx="7673275" cy="4272244"/>
              </a:xfrm>
              <a:prstGeom prst="rect">
                <a:avLst/>
              </a:prstGeom>
              <a:blipFill>
                <a:blip r:embed="rId4"/>
                <a:stretch>
                  <a:fillRect l="-11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FF9C41D-F62B-4643-9214-FED3583D36E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786"/>
          <a:stretch/>
        </p:blipFill>
        <p:spPr>
          <a:xfrm>
            <a:off x="6614229" y="627534"/>
            <a:ext cx="4366483" cy="210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8841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A30E08-7E2C-F84F-BDBA-EBC8F2ACC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049" y="1307493"/>
            <a:ext cx="5004521" cy="22009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945ED9-A9DF-48FA-8F30-3838573B6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702"/>
            <a:ext cx="8964488" cy="511200"/>
          </a:xfrm>
        </p:spPr>
        <p:txBody>
          <a:bodyPr/>
          <a:lstStyle/>
          <a:p>
            <a:r>
              <a:rPr lang="en-US" dirty="0"/>
              <a:t>11.4 Approximate Inference for Bayesian Networks (8/10)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455CE0-9D9E-354C-87A8-8B6AD09B62AB}"/>
              </a:ext>
            </a:extLst>
          </p:cNvPr>
          <p:cNvSpPr txBox="1"/>
          <p:nvPr/>
        </p:nvSpPr>
        <p:spPr>
          <a:xfrm>
            <a:off x="1549172" y="4818188"/>
            <a:ext cx="709278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&lt;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출처</a:t>
            </a: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&gt; 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Stuart J. Russell and Peter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Norvig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(2021). Artificial Intelligence: A Modern Approach (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</a:rPr>
              <a:t>4th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Edition). Pearson</a:t>
            </a:r>
            <a:endParaRPr lang="en-US" sz="1100" b="0" dirty="0">
              <a:effectLst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E77E4E4-054C-5041-815A-B0753D1A6E85}"/>
              </a:ext>
            </a:extLst>
          </p:cNvPr>
          <p:cNvSpPr txBox="1">
            <a:spLocks/>
          </p:cNvSpPr>
          <p:nvPr/>
        </p:nvSpPr>
        <p:spPr>
          <a:xfrm>
            <a:off x="91516" y="699542"/>
            <a:ext cx="4048436" cy="3824854"/>
          </a:xfrm>
          <a:prstGeom prst="rect">
            <a:avLst/>
          </a:prstGeom>
        </p:spPr>
        <p:txBody>
          <a:bodyPr/>
          <a:lstStyle>
            <a:lvl1pPr marL="457200" indent="-457200" algn="l" defTabSz="914400" rtl="0" eaLnBrk="0" latinLnBrk="0" hangingPunct="1">
              <a:lnSpc>
                <a:spcPct val="125000"/>
              </a:lnSpc>
              <a:spcBef>
                <a:spcPct val="20000"/>
              </a:spcBef>
              <a:buFont typeface="+mj-lt"/>
              <a:buAutoNum type="arabicPeriod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나눔바른고딕" panose="020B0603020101020101" pitchFamily="34" charset="-127"/>
                <a:cs typeface="Times New Roman" panose="02020603050405020304" pitchFamily="18" charset="0"/>
              </a:defRPr>
            </a:lvl1pPr>
            <a:lvl2pPr marL="742950" indent="-285750" algn="l" defTabSz="914400" rtl="0" eaLnBrk="0" latinLnBrk="0" hangingPunct="1">
              <a:lnSpc>
                <a:spcPct val="125000"/>
              </a:lnSpc>
              <a:spcBef>
                <a:spcPct val="20000"/>
              </a:spcBef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나눔바른고딕" panose="020B0603020101020101" pitchFamily="34" charset="-127"/>
                <a:cs typeface="Times New Roman" panose="02020603050405020304" pitchFamily="18" charset="0"/>
              </a:defRPr>
            </a:lvl2pPr>
            <a:lvl3pPr marL="1143000" indent="-228600" algn="l" defTabSz="914400" rtl="0" eaLnBrk="0" latinLnBrk="0" hangingPunct="1">
              <a:lnSpc>
                <a:spcPct val="125000"/>
              </a:lnSpc>
              <a:spcBef>
                <a:spcPct val="20000"/>
              </a:spcBef>
              <a:buFontTx/>
              <a:buBlip>
                <a:blip r:embed="rId4"/>
              </a:buBlip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나눔바른고딕" panose="020B0603020101020101" pitchFamily="34" charset="-127"/>
                <a:cs typeface="Times New Roman" panose="02020603050405020304" pitchFamily="18" charset="0"/>
              </a:defRPr>
            </a:lvl3pPr>
            <a:lvl4pPr marL="1600200" indent="-228600" algn="l" defTabSz="914400" rtl="0" eaLnBrk="0" latinLnBrk="0" hangingPunct="1">
              <a:lnSpc>
                <a:spcPct val="125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나눔바른고딕" panose="020B0603020101020101" pitchFamily="34" charset="-127"/>
                <a:cs typeface="Times New Roman" panose="02020603050405020304" pitchFamily="18" charset="0"/>
              </a:defRPr>
            </a:lvl4pPr>
            <a:lvl5pPr marL="2057400" indent="-228600" algn="l" defTabSz="914400" rtl="0" eaLnBrk="0" latinLnBrk="0" hangingPunct="1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나눔바른고딕" panose="020B0603020101020101" pitchFamily="34" charset="-127"/>
                <a:cs typeface="Times New Roman" panose="02020603050405020304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dirty="0"/>
              <a:t>Approximate inference using MCMC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>
                <a:solidFill>
                  <a:srgbClr val="0000FF"/>
                </a:solidFill>
              </a:rPr>
              <a:t>State of network</a:t>
            </a:r>
            <a:r>
              <a:rPr lang="en-US" sz="1600" dirty="0"/>
              <a:t> = current assignment to all variables.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/>
              <a:t>Generate next state by sampling one variable given Markov blanket.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/>
              <a:t>Sample each variable in turn, keeping evidence </a:t>
            </a:r>
            <a:r>
              <a:rPr lang="en-US" sz="1600" dirty="0">
                <a:solidFill>
                  <a:srgbClr val="0000FF"/>
                </a:solidFill>
              </a:rPr>
              <a:t>fixed</a:t>
            </a:r>
            <a:r>
              <a:rPr lang="en-US" sz="1600" dirty="0"/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/>
              <a:t>Can choose a variable to sample at </a:t>
            </a:r>
            <a:r>
              <a:rPr lang="en-US" sz="1600" dirty="0">
                <a:solidFill>
                  <a:srgbClr val="0000FF"/>
                </a:solidFill>
              </a:rPr>
              <a:t>random</a:t>
            </a:r>
            <a:r>
              <a:rPr lang="en-US" sz="1600" dirty="0"/>
              <a:t> each time.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970379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87EF04-FDF9-844E-AC33-BF20C2BA5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461" y="2978647"/>
            <a:ext cx="5574453" cy="21402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945ED9-A9DF-48FA-8F30-3838573B6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702"/>
            <a:ext cx="8964488" cy="511200"/>
          </a:xfrm>
        </p:spPr>
        <p:txBody>
          <a:bodyPr/>
          <a:lstStyle/>
          <a:p>
            <a:r>
              <a:rPr lang="en-US" dirty="0"/>
              <a:t>11.4 Approximate Inference for Bayesian Networks (9/10)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0B72AB37-A308-D644-BFFE-994526A5AF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756" y="663538"/>
                <a:ext cx="8964488" cy="3816424"/>
              </a:xfrm>
              <a:prstGeom prst="rect">
                <a:avLst/>
              </a:prstGeom>
            </p:spPr>
            <p:txBody>
              <a:bodyPr/>
              <a:lstStyle>
                <a:lvl1pPr marL="457200" indent="-457200" algn="l" defTabSz="914400" rtl="0" eaLnBrk="0" latinLnBrk="0" hangingPunct="1">
                  <a:lnSpc>
                    <a:spcPct val="125000"/>
                  </a:lnSpc>
                  <a:spcBef>
                    <a:spcPct val="20000"/>
                  </a:spcBef>
                  <a:buFont typeface="+mj-lt"/>
                  <a:buAutoNum type="arabicPeriod"/>
                  <a:defRPr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나눔바른고딕" panose="020B0603020101020101" pitchFamily="34" charset="-127"/>
                    <a:cs typeface="Times New Roman" panose="02020603050405020304" pitchFamily="18" charset="0"/>
                  </a:defRPr>
                </a:lvl1pPr>
                <a:lvl2pPr marL="742950" indent="-285750" algn="l" defTabSz="914400" rtl="0" eaLnBrk="0" latinLnBrk="0" hangingPunct="1">
                  <a:lnSpc>
                    <a:spcPct val="125000"/>
                  </a:lnSpc>
                  <a:spcBef>
                    <a:spcPct val="20000"/>
                  </a:spcBef>
                  <a:buFontTx/>
                  <a:buBlip>
                    <a:blip r:embed="rId3"/>
                  </a:buBlip>
                  <a:defRPr sz="2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나눔바른고딕" panose="020B0603020101020101" pitchFamily="34" charset="-127"/>
                    <a:cs typeface="Times New Roman" panose="02020603050405020304" pitchFamily="18" charset="0"/>
                  </a:defRPr>
                </a:lvl2pPr>
                <a:lvl3pPr marL="1143000" indent="-228600" algn="l" defTabSz="914400" rtl="0" eaLnBrk="0" latinLnBrk="0" hangingPunct="1">
                  <a:lnSpc>
                    <a:spcPct val="125000"/>
                  </a:lnSpc>
                  <a:spcBef>
                    <a:spcPct val="20000"/>
                  </a:spcBef>
                  <a:buFontTx/>
                  <a:buBlip>
                    <a:blip r:embed="rId4"/>
                  </a:buBlip>
                  <a:defRPr sz="1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나눔바른고딕" panose="020B0603020101020101" pitchFamily="34" charset="-127"/>
                    <a:cs typeface="Times New Roman" panose="02020603050405020304" pitchFamily="18" charset="0"/>
                  </a:defRPr>
                </a:lvl3pPr>
                <a:lvl4pPr marL="1600200" indent="-228600" algn="l" defTabSz="914400" rtl="0" eaLnBrk="0" latinLnBrk="0" hangingPunct="1">
                  <a:lnSpc>
                    <a:spcPct val="125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16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나눔바른고딕" panose="020B0603020101020101" pitchFamily="34" charset="-127"/>
                    <a:cs typeface="Times New Roman" panose="02020603050405020304" pitchFamily="18" charset="0"/>
                  </a:defRPr>
                </a:lvl4pPr>
                <a:lvl5pPr marL="2057400" indent="-228600" algn="l" defTabSz="914400" rtl="0" eaLnBrk="0" latinLnBrk="0" hangingPunct="1">
                  <a:lnSpc>
                    <a:spcPct val="125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나눔바른고딕" panose="020B0603020101020101" pitchFamily="34" charset="-127"/>
                    <a:cs typeface="Times New Roman" panose="02020603050405020304" pitchFamily="18" charset="0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+mj-lt"/>
                  <a:buNone/>
                </a:pPr>
                <a:r>
                  <a:rPr lang="en-US" sz="2000" dirty="0"/>
                  <a:t>Analysis of Markov chains</a:t>
                </a:r>
              </a:p>
              <a:p>
                <a:pPr lvl="1">
                  <a:buFont typeface="Wingdings" pitchFamily="2" charset="2"/>
                  <a:buChar char="Ø"/>
                </a:pPr>
                <a:r>
                  <a:rPr lang="en-US" altLang="ko-KR" sz="1600" dirty="0"/>
                  <a:t>The state and transition probabilities of the Markov chain for the query</a:t>
                </a:r>
                <a:br>
                  <a:rPr lang="en-US" altLang="ko-KR" sz="1600" dirty="0"/>
                </a:br>
                <a14:m>
                  <m:oMath xmlns:m="http://schemas.openxmlformats.org/officeDocument/2006/math">
                    <m:r>
                      <a:rPr lang="en-US" altLang="ko-KR" sz="1600" b="1" i="0" smtClean="0">
                        <a:latin typeface="Cambria Math" panose="02040503050406030204" pitchFamily="18" charset="0"/>
                      </a:rPr>
                      <m:t>𝐏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𝑅𝑎𝑖𝑛</m:t>
                        </m:r>
                      </m:e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𝑆𝑝𝑟𝑖𝑛𝑘𝑙𝑒𝑟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𝑡𝑟𝑢𝑒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𝑊𝑒𝑡𝐺𝑟𝑎𝑠𝑠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𝑡𝑟𝑢𝑒</m:t>
                        </m:r>
                      </m:e>
                    </m:d>
                  </m:oMath>
                </a14:m>
                <a:endParaRPr lang="en-US" altLang="ko-KR" sz="1600" b="0" dirty="0"/>
              </a:p>
              <a:p>
                <a:pPr lvl="1">
                  <a:buFont typeface="Wingdings" pitchFamily="2" charset="2"/>
                  <a:buChar char="Ø"/>
                </a:pPr>
                <a:r>
                  <a:rPr lang="en-US" sz="1600" i="1" dirty="0"/>
                  <a:t>(Left)</a:t>
                </a:r>
                <a:r>
                  <a:rPr lang="en-US" sz="1600" dirty="0"/>
                  <a:t> </a:t>
                </a:r>
                <a:r>
                  <a:rPr lang="en-US" sz="1600" dirty="0">
                    <a:solidFill>
                      <a:srgbClr val="0000FF"/>
                    </a:solidFill>
                  </a:rPr>
                  <a:t>Self-loops</a:t>
                </a:r>
                <a:r>
                  <a:rPr lang="en-US" sz="1600" dirty="0"/>
                  <a:t>: the state stays the same when either variable is chosen and then resamples the same value it already has.</a:t>
                </a:r>
              </a:p>
              <a:p>
                <a:pPr lvl="1">
                  <a:buFont typeface="Wingdings" pitchFamily="2" charset="2"/>
                  <a:buChar char="Ø"/>
                </a:pPr>
                <a:r>
                  <a:rPr lang="en-US" sz="1600" i="1" dirty="0"/>
                  <a:t>(Right)</a:t>
                </a:r>
                <a:r>
                  <a:rPr lang="en-US" sz="1600" dirty="0"/>
                  <a:t> The </a:t>
                </a:r>
                <a:r>
                  <a:rPr lang="en-US" sz="1600" dirty="0">
                    <a:solidFill>
                      <a:srgbClr val="0000FF"/>
                    </a:solidFill>
                  </a:rPr>
                  <a:t>transition probabilities</a:t>
                </a:r>
                <a:r>
                  <a:rPr lang="en-US" sz="1600" dirty="0"/>
                  <a:t> when the CPT for </a:t>
                </a:r>
                <a:r>
                  <a:rPr lang="en-US" sz="1600" i="1" dirty="0"/>
                  <a:t>Rain</a:t>
                </a:r>
                <a:r>
                  <a:rPr lang="en-US" sz="1600" dirty="0"/>
                  <a:t> constrains it to have the same value as </a:t>
                </a:r>
                <a:r>
                  <a:rPr lang="en-US" sz="1600" i="1" dirty="0"/>
                  <a:t>Cloudy. 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0B72AB37-A308-D644-BFFE-994526A5A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56" y="663538"/>
                <a:ext cx="8964488" cy="3816424"/>
              </a:xfrm>
              <a:prstGeom prst="rect">
                <a:avLst/>
              </a:prstGeom>
              <a:blipFill>
                <a:blip r:embed="rId5"/>
                <a:stretch>
                  <a:fillRect l="-7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D674A43-806A-BD42-9FD3-77D4897DCB5C}"/>
              </a:ext>
            </a:extLst>
          </p:cNvPr>
          <p:cNvSpPr txBox="1"/>
          <p:nvPr/>
        </p:nvSpPr>
        <p:spPr>
          <a:xfrm>
            <a:off x="6443691" y="4179880"/>
            <a:ext cx="2555776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&lt;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출처</a:t>
            </a: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&gt; 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Stuart J. Russell and Peter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Norvig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(2021). Artificial Intelligence: A Modern Approach (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</a:rPr>
              <a:t>4th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Edition). Pearson</a:t>
            </a:r>
            <a:endParaRPr lang="en-US" sz="11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976121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45ED9-A9DF-48FA-8F30-3838573B6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702"/>
            <a:ext cx="9144000" cy="511200"/>
          </a:xfrm>
        </p:spPr>
        <p:txBody>
          <a:bodyPr/>
          <a:lstStyle/>
          <a:p>
            <a:r>
              <a:rPr lang="en-US" dirty="0"/>
              <a:t>11.4 Approximate Inference for Bayesian Networks (10/10)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0B72AB37-A308-D644-BFFE-994526A5AF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756" y="663538"/>
                <a:ext cx="8964488" cy="4284476"/>
              </a:xfrm>
              <a:prstGeom prst="rect">
                <a:avLst/>
              </a:prstGeom>
            </p:spPr>
            <p:txBody>
              <a:bodyPr/>
              <a:lstStyle>
                <a:lvl1pPr marL="457200" indent="-457200" algn="l" defTabSz="914400" rtl="0" eaLnBrk="0" latinLnBrk="0" hangingPunct="1">
                  <a:lnSpc>
                    <a:spcPct val="125000"/>
                  </a:lnSpc>
                  <a:spcBef>
                    <a:spcPct val="20000"/>
                  </a:spcBef>
                  <a:buFont typeface="+mj-lt"/>
                  <a:buAutoNum type="arabicPeriod"/>
                  <a:defRPr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나눔바른고딕" panose="020B0603020101020101" pitchFamily="34" charset="-127"/>
                    <a:cs typeface="Times New Roman" panose="02020603050405020304" pitchFamily="18" charset="0"/>
                  </a:defRPr>
                </a:lvl1pPr>
                <a:lvl2pPr marL="742950" indent="-285750" algn="l" defTabSz="914400" rtl="0" eaLnBrk="0" latinLnBrk="0" hangingPunct="1">
                  <a:lnSpc>
                    <a:spcPct val="125000"/>
                  </a:lnSpc>
                  <a:spcBef>
                    <a:spcPct val="20000"/>
                  </a:spcBef>
                  <a:buFontTx/>
                  <a:buBlip>
                    <a:blip r:embed="rId2"/>
                  </a:buBlip>
                  <a:defRPr sz="2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나눔바른고딕" panose="020B0603020101020101" pitchFamily="34" charset="-127"/>
                    <a:cs typeface="Times New Roman" panose="02020603050405020304" pitchFamily="18" charset="0"/>
                  </a:defRPr>
                </a:lvl2pPr>
                <a:lvl3pPr marL="1143000" indent="-228600" algn="l" defTabSz="914400" rtl="0" eaLnBrk="0" latinLnBrk="0" hangingPunct="1">
                  <a:lnSpc>
                    <a:spcPct val="125000"/>
                  </a:lnSpc>
                  <a:spcBef>
                    <a:spcPct val="20000"/>
                  </a:spcBef>
                  <a:buFontTx/>
                  <a:buBlip>
                    <a:blip r:embed="rId3"/>
                  </a:buBlip>
                  <a:defRPr sz="1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나눔바른고딕" panose="020B0603020101020101" pitchFamily="34" charset="-127"/>
                    <a:cs typeface="Times New Roman" panose="02020603050405020304" pitchFamily="18" charset="0"/>
                  </a:defRPr>
                </a:lvl3pPr>
                <a:lvl4pPr marL="1600200" indent="-228600" algn="l" defTabSz="914400" rtl="0" eaLnBrk="0" latinLnBrk="0" hangingPunct="1">
                  <a:lnSpc>
                    <a:spcPct val="125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16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나눔바른고딕" panose="020B0603020101020101" pitchFamily="34" charset="-127"/>
                    <a:cs typeface="Times New Roman" panose="02020603050405020304" pitchFamily="18" charset="0"/>
                  </a:defRPr>
                </a:lvl4pPr>
                <a:lvl5pPr marL="2057400" indent="-228600" algn="l" defTabSz="914400" rtl="0" eaLnBrk="0" latinLnBrk="0" hangingPunct="1">
                  <a:lnSpc>
                    <a:spcPct val="125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나눔바른고딕" panose="020B0603020101020101" pitchFamily="34" charset="-127"/>
                    <a:cs typeface="Times New Roman" panose="02020603050405020304" pitchFamily="18" charset="0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+mj-lt"/>
                  <a:buNone/>
                </a:pPr>
                <a:r>
                  <a:rPr lang="en-US" sz="2000" dirty="0"/>
                  <a:t>Metropolis-Hastings (MH) sampling</a:t>
                </a:r>
              </a:p>
              <a:p>
                <a:pPr lvl="1">
                  <a:buFont typeface="Wingdings" pitchFamily="2" charset="2"/>
                  <a:buChar char="Ø"/>
                </a:pPr>
                <a:r>
                  <a:rPr lang="en-US" altLang="ko-KR" sz="1800" dirty="0"/>
                  <a:t>Most broadly applicable MCMC algorithm.</a:t>
                </a:r>
              </a:p>
              <a:p>
                <a:pPr lvl="1">
                  <a:buFont typeface="Wingdings" pitchFamily="2" charset="2"/>
                  <a:buChar char="Ø"/>
                </a:pPr>
                <a:r>
                  <a:rPr lang="en-US" sz="1800" dirty="0"/>
                  <a:t>Generate samples </a:t>
                </a:r>
                <a14:m>
                  <m:oMath xmlns:m="http://schemas.openxmlformats.org/officeDocument/2006/math">
                    <m:r>
                      <a:rPr lang="en-US" sz="1800" b="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800" dirty="0"/>
                  <a:t> according to target probabilities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lvl="1">
                  <a:buFont typeface="Wingdings" pitchFamily="2" charset="2"/>
                  <a:buChar char="Ø"/>
                </a:pPr>
                <a:endParaRPr lang="en-US" sz="1800" dirty="0"/>
              </a:p>
              <a:p>
                <a:pPr lvl="1">
                  <a:buFont typeface="Wingdings" pitchFamily="2" charset="2"/>
                  <a:buChar char="Ø"/>
                </a:pPr>
                <a:r>
                  <a:rPr lang="en-US" sz="1800" dirty="0"/>
                  <a:t>MH has two stages as follows:</a:t>
                </a:r>
              </a:p>
              <a:p>
                <a:pPr marL="457200" lvl="1" indent="0">
                  <a:buNone/>
                </a:pPr>
                <a:r>
                  <a:rPr lang="en-US" sz="1800" dirty="0"/>
                  <a:t>     1. Sample a new state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800" dirty="0"/>
                  <a:t> from a proposal distribution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800" dirty="0"/>
                  <a:t> given the current state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457200" lvl="1" indent="0">
                  <a:buNone/>
                </a:pPr>
                <a:r>
                  <a:rPr lang="en-US" sz="1800" dirty="0"/>
                  <a:t>     2. Probabilistically </a:t>
                </a:r>
                <a:r>
                  <a:rPr lang="en-US" sz="1800" dirty="0">
                    <a:solidFill>
                      <a:srgbClr val="0000FF"/>
                    </a:solidFill>
                  </a:rPr>
                  <a:t>accept</a:t>
                </a:r>
                <a:r>
                  <a:rPr lang="en-US" sz="1800" dirty="0"/>
                  <a:t> or </a:t>
                </a:r>
                <a:r>
                  <a:rPr lang="en-US" sz="1800" dirty="0">
                    <a:solidFill>
                      <a:srgbClr val="0000FF"/>
                    </a:solidFill>
                  </a:rPr>
                  <a:t>reject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800" dirty="0"/>
                  <a:t> according to acceptance probability</a:t>
                </a:r>
                <a:br>
                  <a:rPr lang="en-US" sz="18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min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f>
                            <m:f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br>
                  <a:rPr lang="en-US" sz="1800" dirty="0"/>
                </a:br>
                <a:r>
                  <a:rPr lang="en-US" sz="1800" dirty="0"/>
                  <a:t>         If the proposal is </a:t>
                </a:r>
                <a:r>
                  <a:rPr lang="en-US" sz="1800" dirty="0">
                    <a:solidFill>
                      <a:srgbClr val="0000FF"/>
                    </a:solidFill>
                  </a:rPr>
                  <a:t>rejected</a:t>
                </a:r>
                <a:r>
                  <a:rPr lang="en-US" sz="1800" dirty="0"/>
                  <a:t>, the state remains at </a:t>
                </a:r>
                <a14:m>
                  <m:oMath xmlns:m="http://schemas.openxmlformats.org/officeDocument/2006/math">
                    <m:r>
                      <a:rPr lang="en-US" sz="1800" b="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800" dirty="0"/>
                  <a:t>.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0B72AB37-A308-D644-BFFE-994526A5A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56" y="663538"/>
                <a:ext cx="8964488" cy="4284476"/>
              </a:xfrm>
              <a:prstGeom prst="rect">
                <a:avLst/>
              </a:prstGeom>
              <a:blipFill>
                <a:blip r:embed="rId4"/>
                <a:stretch>
                  <a:fillRect l="-7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04606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80B35-58CB-0A4C-B493-04E9FE978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Summary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7F7C75E8-ED29-DB4F-894D-473E4F77BBF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31540" y="915566"/>
            <a:ext cx="8280920" cy="367322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b="0" dirty="0"/>
              <a:t>A Bayesian network is a directed acyclic graph whose nodes correspond to random variables; each node has a conditional distribution for the node, given its parents </a:t>
            </a:r>
          </a:p>
          <a:p>
            <a:pPr latinLnBrk="0">
              <a:lnSpc>
                <a:spcPct val="100000"/>
              </a:lnSpc>
            </a:pPr>
            <a:r>
              <a:rPr lang="en-US" sz="1600" b="0" dirty="0"/>
              <a:t>Bayesian network provide a way to represent </a:t>
            </a:r>
            <a:r>
              <a:rPr lang="en-US" sz="1600" b="0" dirty="0">
                <a:solidFill>
                  <a:srgbClr val="0000FF"/>
                </a:solidFill>
              </a:rPr>
              <a:t>conditional independence</a:t>
            </a:r>
            <a:r>
              <a:rPr lang="en-US" sz="1600" b="0" dirty="0"/>
              <a:t> relationship and specifies a joint probability distribution over its variable.</a:t>
            </a:r>
          </a:p>
          <a:p>
            <a:pPr latinLnBrk="0">
              <a:lnSpc>
                <a:spcPct val="100000"/>
              </a:lnSpc>
            </a:pPr>
            <a:r>
              <a:rPr lang="en-US" sz="1600" b="0" dirty="0"/>
              <a:t>Inference in Bayesian networks means computing the probability distribution of a set of query variables, given a set of evidence variables. Exact inference algorithms, such as </a:t>
            </a:r>
            <a:r>
              <a:rPr lang="en-US" sz="1600" b="0" dirty="0">
                <a:solidFill>
                  <a:srgbClr val="0000FF"/>
                </a:solidFill>
              </a:rPr>
              <a:t>variable elimination</a:t>
            </a:r>
            <a:r>
              <a:rPr lang="en-US" sz="1600" b="0" dirty="0"/>
              <a:t>, evaluate sum of products of conditional probabilities as efficiently as possible.</a:t>
            </a:r>
          </a:p>
          <a:p>
            <a:pPr latinLnBrk="0">
              <a:lnSpc>
                <a:spcPct val="100000"/>
              </a:lnSpc>
            </a:pPr>
            <a:r>
              <a:rPr lang="en-US" sz="1600" b="0" dirty="0"/>
              <a:t>In </a:t>
            </a:r>
            <a:r>
              <a:rPr lang="en-US" sz="1600" b="0" dirty="0">
                <a:solidFill>
                  <a:srgbClr val="0000FF"/>
                </a:solidFill>
              </a:rPr>
              <a:t>polytrees</a:t>
            </a:r>
            <a:r>
              <a:rPr lang="en-US" sz="1600" b="0" dirty="0"/>
              <a:t>, exact inference takes time linear in the size of the network.</a:t>
            </a:r>
          </a:p>
          <a:p>
            <a:pPr latinLnBrk="0">
              <a:lnSpc>
                <a:spcPct val="100000"/>
              </a:lnSpc>
            </a:pPr>
            <a:r>
              <a:rPr lang="en-US" sz="1600" b="0" dirty="0"/>
              <a:t>Random sampling techniques such as </a:t>
            </a:r>
            <a:r>
              <a:rPr lang="en-US" sz="1600" b="0" dirty="0">
                <a:solidFill>
                  <a:srgbClr val="0000FF"/>
                </a:solidFill>
              </a:rPr>
              <a:t>likelihood weighting</a:t>
            </a:r>
            <a:r>
              <a:rPr lang="en-US" sz="1600" b="0" dirty="0"/>
              <a:t> and </a:t>
            </a:r>
            <a:r>
              <a:rPr lang="en-US" sz="1600" b="0" dirty="0">
                <a:solidFill>
                  <a:srgbClr val="0000FF"/>
                </a:solidFill>
              </a:rPr>
              <a:t>Markov chain Monte Carlo</a:t>
            </a:r>
            <a:r>
              <a:rPr lang="en-US" sz="1600" b="0" dirty="0"/>
              <a:t> can give reasonable estimates of the true posterior probabilities in a network.</a:t>
            </a:r>
          </a:p>
          <a:p>
            <a:pPr latinLnBrk="0">
              <a:lnSpc>
                <a:spcPct val="100000"/>
              </a:lnSpc>
            </a:pPr>
            <a:r>
              <a:rPr lang="en-US" sz="1600" b="0" dirty="0"/>
              <a:t>Whereas Bayes nets capture probabilistic influences, </a:t>
            </a:r>
            <a:r>
              <a:rPr lang="en-US" sz="1600" b="0" dirty="0">
                <a:solidFill>
                  <a:srgbClr val="0000FF"/>
                </a:solidFill>
              </a:rPr>
              <a:t>causal networks </a:t>
            </a:r>
            <a:r>
              <a:rPr lang="en-US" sz="1600" b="0" dirty="0"/>
              <a:t>capture causal relationships and allow prediction of the effects of interventions as well as observations.</a:t>
            </a:r>
          </a:p>
          <a:p>
            <a:pPr latinLnBrk="0">
              <a:lnSpc>
                <a:spcPct val="100000"/>
              </a:lnSpc>
            </a:pPr>
            <a:endParaRPr 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2331622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45ED9-A9DF-48FA-8F30-3838573B6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702"/>
            <a:ext cx="9324528" cy="511200"/>
          </a:xfrm>
        </p:spPr>
        <p:txBody>
          <a:bodyPr/>
          <a:lstStyle/>
          <a:p>
            <a:r>
              <a:rPr lang="en-US" dirty="0"/>
              <a:t>Bayesian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EEA02B-79F6-4ADF-BCAC-FCB3BF19D702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5496" y="843558"/>
                <a:ext cx="5616624" cy="3888432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  <a:buFont typeface="Wingdings" pitchFamily="2" charset="2"/>
                  <a:buChar char="Ø"/>
                </a:pPr>
                <a:r>
                  <a:rPr lang="en-US" altLang="ko-KR" sz="1800" b="0" dirty="0">
                    <a:solidFill>
                      <a:srgbClr val="0000FF"/>
                    </a:solidFill>
                  </a:rPr>
                  <a:t>Bayesian network </a:t>
                </a:r>
                <a:r>
                  <a:rPr lang="en-US" altLang="ko-KR" sz="1800" b="0" dirty="0"/>
                  <a:t>is</a:t>
                </a:r>
                <a:r>
                  <a:rPr lang="en-US" altLang="ko-KR" sz="1800" b="0" dirty="0">
                    <a:solidFill>
                      <a:srgbClr val="0000FF"/>
                    </a:solidFill>
                  </a:rPr>
                  <a:t> d</a:t>
                </a:r>
                <a:r>
                  <a:rPr lang="en-US" sz="1800" b="0" dirty="0">
                    <a:solidFill>
                      <a:srgbClr val="0000FF"/>
                    </a:solidFill>
                  </a:rPr>
                  <a:t>irected acyclic graph</a:t>
                </a:r>
                <a:r>
                  <a:rPr lang="en-US" sz="1800" b="0" dirty="0"/>
                  <a:t> (DAG) representing a full joint probability distribution of random variables.</a:t>
                </a:r>
              </a:p>
              <a:p>
                <a:pPr lvl="2">
                  <a:lnSpc>
                    <a:spcPct val="100000"/>
                  </a:lnSpc>
                  <a:buFont typeface="Wingdings" pitchFamily="2" charset="2"/>
                  <a:buChar char="§"/>
                </a:pPr>
                <a:r>
                  <a:rPr lang="en-US" sz="1400" dirty="0"/>
                  <a:t>Node: random variables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/>
                  <a:t>)</a:t>
                </a:r>
              </a:p>
              <a:p>
                <a:pPr lvl="2">
                  <a:lnSpc>
                    <a:spcPct val="100000"/>
                  </a:lnSpc>
                  <a:buFont typeface="Wingdings" pitchFamily="2" charset="2"/>
                  <a:buChar char="§"/>
                </a:pPr>
                <a:r>
                  <a:rPr lang="en-US" sz="1400" dirty="0"/>
                  <a:t>Edges: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sz="1400" dirty="0"/>
                  <a:t>is a parent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400" b="1" dirty="0"/>
              </a:p>
              <a:p>
                <a:pPr lvl="2">
                  <a:lnSpc>
                    <a:spcPct val="100000"/>
                  </a:lnSpc>
                  <a:buFont typeface="Wingdings" pitchFamily="2" charset="2"/>
                  <a:buChar char="§"/>
                </a:pPr>
                <a:r>
                  <a:rPr lang="en-US" sz="1400" b="0" dirty="0"/>
                  <a:t>CPT (conditional probability table)</a:t>
                </a:r>
              </a:p>
              <a:p>
                <a:pPr>
                  <a:lnSpc>
                    <a:spcPct val="100000"/>
                  </a:lnSpc>
                  <a:buFont typeface="Wingdings" pitchFamily="2" charset="2"/>
                  <a:buChar char="Ø"/>
                </a:pPr>
                <a:r>
                  <a:rPr lang="en-US" altLang="ko-KR" sz="1800" b="0" dirty="0"/>
                  <a:t>Representing the full joint distribution</a:t>
                </a:r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ko-KR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ko-KR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ko-KR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𝑃𝑎𝑟𝑒𝑛𝑡𝑠</m:t>
                        </m:r>
                        <m:r>
                          <a:rPr lang="en-US" altLang="ko-KR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nary>
                  </m:oMath>
                </a14:m>
                <a:endParaRPr lang="en-US" altLang="ko-KR" sz="1600" dirty="0">
                  <a:solidFill>
                    <a:srgbClr val="C00000"/>
                  </a:solidFill>
                </a:endParaRPr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,¬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,¬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br>
                  <a:rPr lang="en-US" altLang="ko-KR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e>
                        <m:r>
                          <a:rPr lang="en-US" altLang="ko-KR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e>
                        <m:r>
                          <a:rPr lang="en-US" altLang="ko-KR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|¬</m:t>
                    </m:r>
                    <m:r>
                      <a:rPr lang="en-US" altLang="ko-KR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ko-KR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∧¬</m:t>
                    </m:r>
                    <m:r>
                      <m:rPr>
                        <m:nor/>
                      </m:rPr>
                      <a:rPr lang="en-US" altLang="ko-KR" sz="1600" i="1" dirty="0">
                        <a:solidFill>
                          <a:srgbClr val="C00000"/>
                        </a:solidFill>
                      </a:rPr>
                      <m:t>e</m:t>
                    </m:r>
                    <m:r>
                      <m:rPr>
                        <m:nor/>
                      </m:rPr>
                      <a:rPr lang="en-US" altLang="ko-KR" sz="1600" dirty="0">
                        <a:solidFill>
                          <a:srgbClr val="C00000"/>
                        </a:solidFill>
                      </a:rPr>
                      <m:t>)</m:t>
                    </m:r>
                    <m:r>
                      <m:rPr>
                        <m:nor/>
                      </m:rPr>
                      <a:rPr lang="en-US" altLang="ko-KR" sz="1600" i="1" dirty="0">
                        <a:solidFill>
                          <a:srgbClr val="C00000"/>
                        </a:solidFill>
                      </a:rPr>
                      <m:t>P</m:t>
                    </m:r>
                    <m:r>
                      <m:rPr>
                        <m:nor/>
                      </m:rPr>
                      <a:rPr lang="en-US" altLang="ko-KR" sz="1600" dirty="0">
                        <a:solidFill>
                          <a:srgbClr val="C00000"/>
                        </a:solidFill>
                      </a:rPr>
                      <m:t>(</m:t>
                    </m:r>
                    <m:r>
                      <a:rPr lang="en-US" altLang="ko-KR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m:rPr>
                        <m:nor/>
                      </m:rPr>
                      <a:rPr lang="en-US" altLang="ko-KR" sz="1600" i="1" dirty="0">
                        <a:solidFill>
                          <a:srgbClr val="C00000"/>
                        </a:solidFill>
                      </a:rPr>
                      <m:t>b</m:t>
                    </m:r>
                    <m:r>
                      <m:rPr>
                        <m:nor/>
                      </m:rPr>
                      <a:rPr lang="en-US" altLang="ko-KR" sz="1600" dirty="0">
                        <a:solidFill>
                          <a:srgbClr val="C00000"/>
                        </a:solidFill>
                      </a:rPr>
                      <m:t>)</m:t>
                    </m:r>
                    <m:r>
                      <m:rPr>
                        <m:nor/>
                      </m:rPr>
                      <a:rPr lang="en-US" altLang="ko-KR" sz="1600" i="1" dirty="0">
                        <a:solidFill>
                          <a:srgbClr val="C00000"/>
                        </a:solidFill>
                      </a:rPr>
                      <m:t>P</m:t>
                    </m:r>
                    <m:r>
                      <m:rPr>
                        <m:nor/>
                      </m:rPr>
                      <a:rPr lang="en-US" altLang="ko-KR" sz="1600" dirty="0">
                        <a:solidFill>
                          <a:srgbClr val="C00000"/>
                        </a:solidFill>
                      </a:rPr>
                      <m:t>(</m:t>
                    </m:r>
                    <m:r>
                      <a:rPr lang="en-US" altLang="ko-KR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m:rPr>
                        <m:nor/>
                      </m:rPr>
                      <a:rPr lang="en-US" altLang="ko-KR" sz="1600" i="1" dirty="0">
                        <a:solidFill>
                          <a:srgbClr val="C00000"/>
                        </a:solidFill>
                      </a:rPr>
                      <m:t>e</m:t>
                    </m:r>
                    <m:r>
                      <m:rPr>
                        <m:nor/>
                      </m:rPr>
                      <a:rPr lang="en-US" altLang="ko-KR" sz="1600" dirty="0">
                        <a:solidFill>
                          <a:srgbClr val="C00000"/>
                        </a:solidFill>
                      </a:rPr>
                      <m:t>)</m:t>
                    </m:r>
                  </m:oMath>
                </a14:m>
                <a:r>
                  <a:rPr lang="en-US" altLang="ko-KR" sz="1600" dirty="0"/>
                  <a:t> </a:t>
                </a:r>
                <a:br>
                  <a:rPr lang="en-US" altLang="ko-KR" sz="1600" dirty="0"/>
                </a:b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=0.90 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0.70 × 0.001 × 0.999 × 0.998</m:t>
                    </m:r>
                  </m:oMath>
                </a14:m>
                <a:r>
                  <a:rPr lang="en-US" altLang="ko-KR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br>
                  <a:rPr lang="en-US" altLang="ko-KR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=0.000628</m:t>
                    </m:r>
                  </m:oMath>
                </a14:m>
                <a:r>
                  <a:rPr lang="en-US" altLang="ko-KR" sz="16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EEA02B-79F6-4ADF-BCAC-FCB3BF19D7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5496" y="843558"/>
                <a:ext cx="5616624" cy="3888432"/>
              </a:xfrm>
              <a:blipFill>
                <a:blip r:embed="rId2"/>
                <a:stretch>
                  <a:fillRect l="-451" t="-3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AF8930C-EACE-F14B-9190-E41C05C847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78" r="4273"/>
          <a:stretch/>
        </p:blipFill>
        <p:spPr>
          <a:xfrm>
            <a:off x="4738563" y="1491630"/>
            <a:ext cx="4317427" cy="28083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4BE860-36E4-CC46-8116-8253E6C07DEF}"/>
              </a:ext>
            </a:extLst>
          </p:cNvPr>
          <p:cNvSpPr txBox="1"/>
          <p:nvPr/>
        </p:nvSpPr>
        <p:spPr>
          <a:xfrm>
            <a:off x="1223628" y="4818188"/>
            <a:ext cx="709278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&lt;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출처</a:t>
            </a: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&gt; 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Stuart J. Russell and Peter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Norvig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(2021). Artificial Intelligence: A Modern Approach (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</a:rPr>
              <a:t>4th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Edition). Pearson</a:t>
            </a:r>
            <a:endParaRPr lang="en-US" sz="11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31314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45ED9-A9DF-48FA-8F30-3838573B6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702"/>
            <a:ext cx="9144000" cy="511200"/>
          </a:xfrm>
        </p:spPr>
        <p:txBody>
          <a:bodyPr/>
          <a:lstStyle/>
          <a:p>
            <a:r>
              <a:rPr lang="en-US" dirty="0"/>
              <a:t>MCMC Sampling for Bayesian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0B72AB37-A308-D644-BFFE-994526A5AF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756" y="663538"/>
                <a:ext cx="9054244" cy="4284476"/>
              </a:xfrm>
              <a:prstGeom prst="rect">
                <a:avLst/>
              </a:prstGeom>
            </p:spPr>
            <p:txBody>
              <a:bodyPr/>
              <a:lstStyle>
                <a:lvl1pPr marL="457200" indent="-457200" algn="l" defTabSz="914400" rtl="0" eaLnBrk="0" latinLnBrk="0" hangingPunct="1">
                  <a:lnSpc>
                    <a:spcPct val="125000"/>
                  </a:lnSpc>
                  <a:spcBef>
                    <a:spcPct val="20000"/>
                  </a:spcBef>
                  <a:buFont typeface="+mj-lt"/>
                  <a:buAutoNum type="arabicPeriod"/>
                  <a:defRPr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나눔바른고딕" panose="020B0603020101020101" pitchFamily="34" charset="-127"/>
                    <a:cs typeface="Times New Roman" panose="02020603050405020304" pitchFamily="18" charset="0"/>
                  </a:defRPr>
                </a:lvl1pPr>
                <a:lvl2pPr marL="742950" indent="-285750" algn="l" defTabSz="914400" rtl="0" eaLnBrk="0" latinLnBrk="0" hangingPunct="1">
                  <a:lnSpc>
                    <a:spcPct val="125000"/>
                  </a:lnSpc>
                  <a:spcBef>
                    <a:spcPct val="20000"/>
                  </a:spcBef>
                  <a:buFontTx/>
                  <a:buBlip>
                    <a:blip r:embed="rId2"/>
                  </a:buBlip>
                  <a:defRPr sz="2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나눔바른고딕" panose="020B0603020101020101" pitchFamily="34" charset="-127"/>
                    <a:cs typeface="Times New Roman" panose="02020603050405020304" pitchFamily="18" charset="0"/>
                  </a:defRPr>
                </a:lvl2pPr>
                <a:lvl3pPr marL="1143000" indent="-228600" algn="l" defTabSz="914400" rtl="0" eaLnBrk="0" latinLnBrk="0" hangingPunct="1">
                  <a:lnSpc>
                    <a:spcPct val="125000"/>
                  </a:lnSpc>
                  <a:spcBef>
                    <a:spcPct val="20000"/>
                  </a:spcBef>
                  <a:buFontTx/>
                  <a:buBlip>
                    <a:blip r:embed="rId3"/>
                  </a:buBlip>
                  <a:defRPr sz="1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나눔바른고딕" panose="020B0603020101020101" pitchFamily="34" charset="-127"/>
                    <a:cs typeface="Times New Roman" panose="02020603050405020304" pitchFamily="18" charset="0"/>
                  </a:defRPr>
                </a:lvl3pPr>
                <a:lvl4pPr marL="1600200" indent="-228600" algn="l" defTabSz="914400" rtl="0" eaLnBrk="0" latinLnBrk="0" hangingPunct="1">
                  <a:lnSpc>
                    <a:spcPct val="125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16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나눔바른고딕" panose="020B0603020101020101" pitchFamily="34" charset="-127"/>
                    <a:cs typeface="Times New Roman" panose="02020603050405020304" pitchFamily="18" charset="0"/>
                  </a:defRPr>
                </a:lvl4pPr>
                <a:lvl5pPr marL="2057400" indent="-228600" algn="l" defTabSz="914400" rtl="0" eaLnBrk="0" latinLnBrk="0" hangingPunct="1">
                  <a:lnSpc>
                    <a:spcPct val="125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나눔바른고딕" panose="020B0603020101020101" pitchFamily="34" charset="-127"/>
                    <a:cs typeface="Times New Roman" panose="02020603050405020304" pitchFamily="18" charset="0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+mj-lt"/>
                  <a:buNone/>
                </a:pPr>
                <a:r>
                  <a:rPr lang="en-US" sz="2000" dirty="0"/>
                  <a:t>Metropolis-Hastings (MH) Sampling</a:t>
                </a:r>
              </a:p>
              <a:p>
                <a:pPr lvl="1">
                  <a:buFont typeface="Wingdings" pitchFamily="2" charset="2"/>
                  <a:buChar char="Ø"/>
                </a:pPr>
                <a:r>
                  <a:rPr lang="en-US" altLang="ko-KR" sz="1800" dirty="0"/>
                  <a:t>Most broadly applicable MCMC algorithm.</a:t>
                </a:r>
              </a:p>
              <a:p>
                <a:pPr lvl="1">
                  <a:buFont typeface="Wingdings" pitchFamily="2" charset="2"/>
                  <a:buChar char="Ø"/>
                </a:pPr>
                <a:r>
                  <a:rPr lang="en-US" sz="1800" dirty="0"/>
                  <a:t>Generate samples </a:t>
                </a:r>
                <a14:m>
                  <m:oMath xmlns:m="http://schemas.openxmlformats.org/officeDocument/2006/math">
                    <m:r>
                      <a:rPr lang="en-US" sz="1800" b="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800" dirty="0"/>
                  <a:t> according to target probabilities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lvl="1">
                  <a:buFont typeface="Wingdings" pitchFamily="2" charset="2"/>
                  <a:buChar char="Ø"/>
                </a:pPr>
                <a:endParaRPr lang="en-US" sz="1800" dirty="0"/>
              </a:p>
              <a:p>
                <a:pPr lvl="1">
                  <a:buFont typeface="Wingdings" pitchFamily="2" charset="2"/>
                  <a:buChar char="Ø"/>
                </a:pPr>
                <a:r>
                  <a:rPr lang="en-US" sz="1800" dirty="0"/>
                  <a:t>MH has two stages as follows:</a:t>
                </a:r>
              </a:p>
              <a:p>
                <a:pPr marL="457200" lvl="1" indent="0">
                  <a:buNone/>
                </a:pPr>
                <a:r>
                  <a:rPr lang="en-US" sz="1800" dirty="0"/>
                  <a:t>     1. </a:t>
                </a:r>
                <a:r>
                  <a:rPr lang="en-US" sz="1800" b="1" dirty="0">
                    <a:solidFill>
                      <a:srgbClr val="0000FF"/>
                    </a:solidFill>
                  </a:rPr>
                  <a:t>Sample</a:t>
                </a:r>
                <a:r>
                  <a:rPr lang="en-US" sz="1800" b="1" dirty="0"/>
                  <a:t> </a:t>
                </a:r>
                <a:r>
                  <a:rPr lang="en-US" sz="1800" dirty="0"/>
                  <a:t>a new state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800" dirty="0"/>
                  <a:t> from a proposal distribution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800" dirty="0"/>
                  <a:t> given the current state </a:t>
                </a:r>
                <a14:m>
                  <m:oMath xmlns:m="http://schemas.openxmlformats.org/officeDocument/2006/math">
                    <m:r>
                      <a:rPr lang="en-US" sz="1800" b="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457200" lvl="1" indent="0">
                  <a:buNone/>
                </a:pPr>
                <a:r>
                  <a:rPr lang="en-US" sz="1800" dirty="0"/>
                  <a:t>     2. Probabilistically </a:t>
                </a:r>
                <a:r>
                  <a:rPr lang="en-US" sz="1800" b="1" dirty="0">
                    <a:solidFill>
                      <a:srgbClr val="0000FF"/>
                    </a:solidFill>
                  </a:rPr>
                  <a:t>accept</a:t>
                </a:r>
                <a:r>
                  <a:rPr lang="en-US" sz="1800" b="1" dirty="0"/>
                  <a:t> or </a:t>
                </a:r>
                <a:r>
                  <a:rPr lang="en-US" sz="1800" b="1" dirty="0">
                    <a:solidFill>
                      <a:srgbClr val="0000FF"/>
                    </a:solidFill>
                  </a:rPr>
                  <a:t>reject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800" dirty="0"/>
                  <a:t> according to acceptance probability</a:t>
                </a:r>
                <a:br>
                  <a:rPr lang="en-US" sz="18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min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f>
                            <m:f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br>
                  <a:rPr lang="en-US" sz="1800" dirty="0"/>
                </a:br>
                <a:r>
                  <a:rPr lang="en-US" sz="1800" dirty="0"/>
                  <a:t>         If the proposal is </a:t>
                </a:r>
                <a:r>
                  <a:rPr lang="en-US" sz="1800" dirty="0">
                    <a:solidFill>
                      <a:srgbClr val="0000FF"/>
                    </a:solidFill>
                  </a:rPr>
                  <a:t>rejected</a:t>
                </a:r>
                <a:r>
                  <a:rPr lang="en-US" sz="1800" dirty="0"/>
                  <a:t>, the state remains at </a:t>
                </a:r>
                <a14:m>
                  <m:oMath xmlns:m="http://schemas.openxmlformats.org/officeDocument/2006/math">
                    <m:r>
                      <a:rPr lang="en-US" sz="1800" b="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800" dirty="0"/>
                  <a:t>.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0B72AB37-A308-D644-BFFE-994526A5A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56" y="663538"/>
                <a:ext cx="9054244" cy="4284476"/>
              </a:xfrm>
              <a:prstGeom prst="rect">
                <a:avLst/>
              </a:prstGeom>
              <a:blipFill>
                <a:blip r:embed="rId4"/>
                <a:stretch>
                  <a:fillRect l="-7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0151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45ED9-A9DF-48FA-8F30-3838573B6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702"/>
            <a:ext cx="8964488" cy="511200"/>
          </a:xfrm>
        </p:spPr>
        <p:txBody>
          <a:bodyPr/>
          <a:lstStyle/>
          <a:p>
            <a:r>
              <a:rPr lang="en-US" dirty="0"/>
              <a:t>Approximate Inference for Bayesian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0B72AB37-A308-D644-BFFE-994526A5AF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9552" y="843558"/>
                <a:ext cx="7218548" cy="3888432"/>
              </a:xfrm>
              <a:prstGeom prst="rect">
                <a:avLst/>
              </a:prstGeom>
            </p:spPr>
            <p:txBody>
              <a:bodyPr/>
              <a:lstStyle>
                <a:lvl1pPr marL="457200" indent="-457200" algn="l" defTabSz="914400" rtl="0" eaLnBrk="0" latinLnBrk="0" hangingPunct="1">
                  <a:lnSpc>
                    <a:spcPct val="125000"/>
                  </a:lnSpc>
                  <a:spcBef>
                    <a:spcPct val="20000"/>
                  </a:spcBef>
                  <a:buFont typeface="+mj-lt"/>
                  <a:buAutoNum type="arabicPeriod"/>
                  <a:defRPr sz="24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나눔바른고딕" panose="020B0603020101020101" pitchFamily="34" charset="-127"/>
                    <a:cs typeface="Times New Roman" panose="02020603050405020304" pitchFamily="18" charset="0"/>
                  </a:defRPr>
                </a:lvl1pPr>
                <a:lvl2pPr marL="742950" indent="-285750" algn="l" defTabSz="914400" rtl="0" eaLnBrk="0" latinLnBrk="0" hangingPunct="1">
                  <a:lnSpc>
                    <a:spcPct val="125000"/>
                  </a:lnSpc>
                  <a:spcBef>
                    <a:spcPct val="20000"/>
                  </a:spcBef>
                  <a:buFontTx/>
                  <a:buBlip>
                    <a:blip r:embed="rId2"/>
                  </a:buBlip>
                  <a:defRPr sz="2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나눔바른고딕" panose="020B0603020101020101" pitchFamily="34" charset="-127"/>
                    <a:cs typeface="Times New Roman" panose="02020603050405020304" pitchFamily="18" charset="0"/>
                  </a:defRPr>
                </a:lvl2pPr>
                <a:lvl3pPr marL="1143000" indent="-228600" algn="l" defTabSz="914400" rtl="0" eaLnBrk="0" latinLnBrk="0" hangingPunct="1">
                  <a:lnSpc>
                    <a:spcPct val="125000"/>
                  </a:lnSpc>
                  <a:spcBef>
                    <a:spcPct val="20000"/>
                  </a:spcBef>
                  <a:buFontTx/>
                  <a:buBlip>
                    <a:blip r:embed="rId3"/>
                  </a:buBlip>
                  <a:defRPr sz="1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나눔바른고딕" panose="020B0603020101020101" pitchFamily="34" charset="-127"/>
                    <a:cs typeface="Times New Roman" panose="02020603050405020304" pitchFamily="18" charset="0"/>
                  </a:defRPr>
                </a:lvl3pPr>
                <a:lvl4pPr marL="1600200" indent="-228600" algn="l" defTabSz="914400" rtl="0" eaLnBrk="0" latinLnBrk="0" hangingPunct="1">
                  <a:lnSpc>
                    <a:spcPct val="125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16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나눔바른고딕" panose="020B0603020101020101" pitchFamily="34" charset="-127"/>
                    <a:cs typeface="Times New Roman" panose="02020603050405020304" pitchFamily="18" charset="0"/>
                  </a:defRPr>
                </a:lvl4pPr>
                <a:lvl5pPr marL="2057400" indent="-228600" algn="l" defTabSz="914400" rtl="0" eaLnBrk="0" latinLnBrk="0" hangingPunct="1">
                  <a:lnSpc>
                    <a:spcPct val="125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나눔바른고딕" panose="020B0603020101020101" pitchFamily="34" charset="-127"/>
                    <a:cs typeface="Times New Roman" panose="02020603050405020304" pitchFamily="18" charset="0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Font typeface="+mj-lt"/>
                  <a:buNone/>
                </a:pPr>
                <a:r>
                  <a:rPr lang="en-US" sz="2000" dirty="0"/>
                  <a:t>Basic Idea</a:t>
                </a:r>
              </a:p>
              <a:p>
                <a:pPr lvl="1">
                  <a:lnSpc>
                    <a:spcPct val="100000"/>
                  </a:lnSpc>
                  <a:buFont typeface="Wingdings" pitchFamily="2" charset="2"/>
                  <a:buChar char="Ø"/>
                </a:pPr>
                <a:r>
                  <a:rPr lang="en-US" altLang="ko-KR" sz="1800" dirty="0"/>
                  <a:t>Draw </a:t>
                </a:r>
                <a:r>
                  <a:rPr lang="en-US" altLang="ko-KR" sz="1800" i="1" dirty="0">
                    <a:solidFill>
                      <a:srgbClr val="0000FF"/>
                    </a:solidFill>
                  </a:rPr>
                  <a:t>N</a:t>
                </a:r>
                <a:r>
                  <a:rPr lang="en-US" altLang="ko-KR" sz="1800" dirty="0">
                    <a:solidFill>
                      <a:srgbClr val="0000FF"/>
                    </a:solidFill>
                  </a:rPr>
                  <a:t> samples </a:t>
                </a:r>
                <a:r>
                  <a:rPr lang="en-US" altLang="ko-KR" sz="1800" dirty="0"/>
                  <a:t>from a sampling distribution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altLang="ko-KR" sz="1800" dirty="0"/>
              </a:p>
              <a:p>
                <a:pPr lvl="1">
                  <a:lnSpc>
                    <a:spcPct val="100000"/>
                  </a:lnSpc>
                  <a:buFont typeface="Wingdings" pitchFamily="2" charset="2"/>
                  <a:buChar char="Ø"/>
                </a:pPr>
                <a:r>
                  <a:rPr lang="en-US" sz="1800" dirty="0"/>
                  <a:t>Compute an approximate posterior probability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sz="1800" dirty="0">
                    <a:solidFill>
                      <a:srgbClr val="FF0000"/>
                    </a:solidFill>
                  </a:rPr>
                  <a:t> </a:t>
                </a:r>
                <a:endParaRPr lang="en-US" sz="1800" dirty="0"/>
              </a:p>
              <a:p>
                <a:pPr lvl="1">
                  <a:lnSpc>
                    <a:spcPct val="100000"/>
                  </a:lnSpc>
                  <a:buFont typeface="Wingdings" pitchFamily="2" charset="2"/>
                  <a:buChar char="Ø"/>
                </a:pPr>
                <a:r>
                  <a:rPr lang="en-US" sz="1800" dirty="0"/>
                  <a:t>Show this converges to the true probability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18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000" dirty="0"/>
                  <a:t>Methods</a:t>
                </a:r>
              </a:p>
              <a:p>
                <a:pPr lvl="1">
                  <a:lnSpc>
                    <a:spcPct val="100000"/>
                  </a:lnSpc>
                  <a:buFont typeface="Wingdings" pitchFamily="2" charset="2"/>
                  <a:buChar char="Ø"/>
                </a:pPr>
                <a:r>
                  <a:rPr lang="en-US" altLang="ko-KR" sz="1800" dirty="0">
                    <a:solidFill>
                      <a:srgbClr val="0000FF"/>
                    </a:solidFill>
                  </a:rPr>
                  <a:t>Direct sampling</a:t>
                </a:r>
              </a:p>
              <a:p>
                <a:pPr lvl="1">
                  <a:lnSpc>
                    <a:spcPct val="100000"/>
                  </a:lnSpc>
                  <a:buFont typeface="Wingdings" pitchFamily="2" charset="2"/>
                  <a:buChar char="Ø"/>
                </a:pPr>
                <a:r>
                  <a:rPr lang="en-US" sz="1800" dirty="0">
                    <a:solidFill>
                      <a:srgbClr val="0000FF"/>
                    </a:solidFill>
                  </a:rPr>
                  <a:t>Rejection sampling</a:t>
                </a:r>
              </a:p>
              <a:p>
                <a:pPr lvl="1">
                  <a:lnSpc>
                    <a:spcPct val="100000"/>
                  </a:lnSpc>
                  <a:buFont typeface="Wingdings" pitchFamily="2" charset="2"/>
                  <a:buChar char="Ø"/>
                </a:pPr>
                <a:r>
                  <a:rPr lang="en-US" sz="1800" dirty="0">
                    <a:solidFill>
                      <a:srgbClr val="0000FF"/>
                    </a:solidFill>
                  </a:rPr>
                  <a:t>Importance sampling (</a:t>
                </a:r>
                <a:r>
                  <a:rPr lang="en-US" altLang="ko-KR" sz="1800" dirty="0">
                    <a:solidFill>
                      <a:srgbClr val="0000FF"/>
                    </a:solidFill>
                  </a:rPr>
                  <a:t>likelihood weighting) </a:t>
                </a:r>
                <a:endParaRPr lang="en-US" sz="1800" dirty="0">
                  <a:solidFill>
                    <a:srgbClr val="0000FF"/>
                  </a:solidFill>
                </a:endParaRPr>
              </a:p>
              <a:p>
                <a:pPr lvl="1">
                  <a:lnSpc>
                    <a:spcPct val="100000"/>
                  </a:lnSpc>
                  <a:buFont typeface="Wingdings" pitchFamily="2" charset="2"/>
                  <a:buChar char="Ø"/>
                </a:pPr>
                <a:r>
                  <a:rPr lang="en-US" altLang="ko-KR" sz="1800" dirty="0">
                    <a:solidFill>
                      <a:srgbClr val="0000FF"/>
                    </a:solidFill>
                  </a:rPr>
                  <a:t>Gibbs sampling</a:t>
                </a:r>
              </a:p>
              <a:p>
                <a:pPr lvl="1">
                  <a:lnSpc>
                    <a:spcPct val="100000"/>
                  </a:lnSpc>
                  <a:buFont typeface="Wingdings" pitchFamily="2" charset="2"/>
                  <a:buChar char="Ø"/>
                </a:pPr>
                <a:r>
                  <a:rPr lang="en-US" altLang="ko-KR" sz="1800" dirty="0">
                    <a:solidFill>
                      <a:srgbClr val="0000FF"/>
                    </a:solidFill>
                  </a:rPr>
                  <a:t>Markov chain Monte Carlo (MCMC)</a:t>
                </a:r>
              </a:p>
              <a:p>
                <a:pPr lvl="1">
                  <a:lnSpc>
                    <a:spcPct val="100000"/>
                  </a:lnSpc>
                  <a:buFont typeface="Wingdings" pitchFamily="2" charset="2"/>
                  <a:buChar char="Ø"/>
                </a:pPr>
                <a:r>
                  <a:rPr lang="en-US" sz="1800" dirty="0">
                    <a:solidFill>
                      <a:srgbClr val="0000FF"/>
                    </a:solidFill>
                  </a:rPr>
                  <a:t>Metropolis-Hastings algorithm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0B72AB37-A308-D644-BFFE-994526A5A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843558"/>
                <a:ext cx="7218548" cy="3888432"/>
              </a:xfrm>
              <a:prstGeom prst="rect">
                <a:avLst/>
              </a:prstGeom>
              <a:blipFill>
                <a:blip r:embed="rId4"/>
                <a:stretch>
                  <a:fillRect l="-702" t="-6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8899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A0F65-B028-49CF-8C45-508DDA987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나눔바른고딕" panose="020B0603020101020101" pitchFamily="34" charset="-127"/>
              </a:rPr>
              <a:t>Outline (Lecture </a:t>
            </a:r>
            <a:r>
              <a:rPr lang="en-US" altLang="ko-KR" dirty="0">
                <a:ea typeface="나눔바른고딕" panose="020B0603020101020101" pitchFamily="34" charset="-127"/>
              </a:rPr>
              <a:t>11</a:t>
            </a:r>
            <a:r>
              <a:rPr lang="en-US" dirty="0">
                <a:ea typeface="나눔바른고딕" panose="020B0603020101020101" pitchFamily="34" charset="-127"/>
              </a:rPr>
              <a:t>)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F127155-DECC-A747-A1BF-1FFA5B1F36E8}"/>
              </a:ext>
            </a:extLst>
          </p:cNvPr>
          <p:cNvGrpSpPr/>
          <p:nvPr/>
        </p:nvGrpSpPr>
        <p:grpSpPr>
          <a:xfrm>
            <a:off x="539552" y="915566"/>
            <a:ext cx="8064896" cy="3349956"/>
            <a:chOff x="467544" y="915566"/>
            <a:chExt cx="8064896" cy="334995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B9C16D4-211F-4157-B9DF-E7450882600C}"/>
                </a:ext>
              </a:extLst>
            </p:cNvPr>
            <p:cNvSpPr/>
            <p:nvPr/>
          </p:nvSpPr>
          <p:spPr>
            <a:xfrm>
              <a:off x="467544" y="915566"/>
              <a:ext cx="7657312" cy="33499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tabLst>
                  <a:tab pos="1440000" algn="r"/>
                </a:tabLst>
              </a:pPr>
              <a:r>
                <a:rPr kumimoji="1" lang="en-US" altLang="ko-KR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나눔바른고딕" panose="020B0603020101020101" pitchFamily="34" charset="-127"/>
                  <a:cs typeface="Times New Roman" panose="02020603050405020304" pitchFamily="18" charset="0"/>
                </a:rPr>
                <a:t>11.1 Representing Knowledge in an Uncertain Domain</a:t>
              </a:r>
              <a:r>
                <a:rPr kumimoji="1" lang="ko-KR" altLang="en-US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나눔바른고딕" panose="020B0603020101020101" pitchFamily="34" charset="-127"/>
                  <a:cs typeface="Times New Roman" panose="02020603050405020304" pitchFamily="18" charset="0"/>
                </a:rPr>
                <a:t> </a:t>
              </a:r>
              <a:r>
                <a:rPr kumimoji="1" lang="en-US" altLang="ko-KR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나눔바른고딕" panose="020B0603020101020101" pitchFamily="34" charset="-127"/>
                  <a:cs typeface="Times New Roman" panose="02020603050405020304" pitchFamily="18" charset="0"/>
                </a:rPr>
                <a:t>…….</a:t>
              </a:r>
              <a:endParaRPr kumimoji="1" lang="en-US" altLang="ja-JP" sz="2400" dirty="0">
                <a:solidFill>
                  <a:prstClr val="black"/>
                </a:solidFill>
                <a:latin typeface="Times New Roman" panose="02020603050405020304" pitchFamily="18" charset="0"/>
                <a:ea typeface="나눔바른고딕" panose="020B0603020101020101" pitchFamily="34" charset="-127"/>
                <a:cs typeface="Times New Roman" panose="02020603050405020304" pitchFamily="18" charset="0"/>
              </a:endParaRPr>
            </a:p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나눔바른고딕" panose="020B0603020101020101" pitchFamily="34" charset="-127"/>
                  <a:cs typeface="Times New Roman" panose="02020603050405020304" pitchFamily="18" charset="0"/>
                </a:rPr>
                <a:t>11.2 The Semantics of Bayesian Networks</a:t>
              </a:r>
              <a:r>
                <a:rPr kumimoji="1" lang="ko-KR" altLang="en-US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나눔바른고딕" panose="020B0603020101020101" pitchFamily="34" charset="-127"/>
                  <a:cs typeface="Times New Roman" panose="02020603050405020304" pitchFamily="18" charset="0"/>
                </a:rPr>
                <a:t> </a:t>
              </a:r>
              <a:r>
                <a:rPr kumimoji="1" lang="en-US" altLang="ko-KR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나눔바른고딕" panose="020B0603020101020101" pitchFamily="34" charset="-127"/>
                  <a:cs typeface="Times New Roman" panose="02020603050405020304" pitchFamily="18" charset="0"/>
                </a:rPr>
                <a:t>………………….</a:t>
              </a:r>
              <a:endParaRPr kumimoji="1" lang="en-US" altLang="ja-JP" sz="2400" dirty="0">
                <a:solidFill>
                  <a:prstClr val="black"/>
                </a:solidFill>
                <a:latin typeface="Times New Roman" panose="02020603050405020304" pitchFamily="18" charset="0"/>
                <a:ea typeface="나눔바른고딕" panose="020B0603020101020101" pitchFamily="34" charset="-127"/>
                <a:cs typeface="Times New Roman" panose="02020603050405020304" pitchFamily="18" charset="0"/>
              </a:endParaRPr>
            </a:p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나눔바른고딕" panose="020B0603020101020101" pitchFamily="34" charset="-127"/>
                  <a:cs typeface="Times New Roman" panose="02020603050405020304" pitchFamily="18" charset="0"/>
                </a:rPr>
                <a:t>11.3 Exact Inference in Bayesian Networks</a:t>
              </a:r>
              <a:r>
                <a:rPr kumimoji="1" lang="ko-KR" altLang="en-US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나눔바른고딕" panose="020B0603020101020101" pitchFamily="34" charset="-127"/>
                  <a:cs typeface="Times New Roman" panose="02020603050405020304" pitchFamily="18" charset="0"/>
                </a:rPr>
                <a:t> </a:t>
              </a:r>
              <a:r>
                <a:rPr kumimoji="1" lang="en-US" altLang="ko-KR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나눔바른고딕" panose="020B0603020101020101" pitchFamily="34" charset="-127"/>
                  <a:cs typeface="Times New Roman" panose="02020603050405020304" pitchFamily="18" charset="0"/>
                </a:rPr>
                <a:t>…………......…..</a:t>
              </a:r>
              <a:endParaRPr kumimoji="1" lang="en-US" altLang="ja-JP" sz="2400" dirty="0">
                <a:solidFill>
                  <a:prstClr val="black"/>
                </a:solidFill>
                <a:latin typeface="Times New Roman" panose="02020603050405020304" pitchFamily="18" charset="0"/>
                <a:ea typeface="나눔바른고딕" panose="020B0603020101020101" pitchFamily="34" charset="-127"/>
                <a:cs typeface="Times New Roman" panose="02020603050405020304" pitchFamily="18" charset="0"/>
              </a:endParaRPr>
            </a:p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나눔바른고딕" panose="020B0603020101020101" pitchFamily="34" charset="-127"/>
                  <a:cs typeface="Times New Roman" panose="02020603050405020304" pitchFamily="18" charset="0"/>
                </a:rPr>
                <a:t>11.4 Approximate Inference for Bayesian Networks</a:t>
              </a:r>
              <a:r>
                <a:rPr kumimoji="1" lang="ko-KR" altLang="en-US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나눔바른고딕" panose="020B0603020101020101" pitchFamily="34" charset="-127"/>
                  <a:cs typeface="Times New Roman" panose="02020603050405020304" pitchFamily="18" charset="0"/>
                </a:rPr>
                <a:t> </a:t>
              </a:r>
              <a:r>
                <a:rPr kumimoji="1" lang="en-US" altLang="ko-KR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나눔바른고딕" panose="020B0603020101020101" pitchFamily="34" charset="-127"/>
                  <a:cs typeface="Times New Roman" panose="02020603050405020304" pitchFamily="18" charset="0"/>
                </a:rPr>
                <a:t>…….…..</a:t>
              </a:r>
            </a:p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나눔바른고딕" panose="020B0603020101020101" pitchFamily="34" charset="-127"/>
                  <a:cs typeface="Times New Roman" panose="02020603050405020304" pitchFamily="18" charset="0"/>
                </a:rPr>
                <a:t>Summary</a:t>
              </a:r>
              <a:r>
                <a:rPr kumimoji="1" lang="ko-KR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나눔바른고딕" panose="020B0603020101020101" pitchFamily="34" charset="-127"/>
                  <a:cs typeface="Times New Roman" panose="02020603050405020304" pitchFamily="18" charset="0"/>
                </a:rPr>
                <a:t> </a:t>
              </a:r>
              <a:r>
                <a:rPr kumimoji="1" lang="en-US" altLang="ko-KR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나눔바른고딕" panose="020B0603020101020101" pitchFamily="34" charset="-127"/>
                  <a:cs typeface="Times New Roman" panose="02020603050405020304" pitchFamily="18" charset="0"/>
                </a:rPr>
                <a:t>.….…..………....................….…..………...............</a:t>
              </a:r>
              <a:endParaRPr kumimoji="1" lang="en-US" altLang="ko-KR" sz="2400" b="1" dirty="0">
                <a:solidFill>
                  <a:prstClr val="black"/>
                </a:solidFill>
                <a:latin typeface="Times New Roman" panose="02020603050405020304" pitchFamily="18" charset="0"/>
                <a:ea typeface="나눔바른고딕" panose="020B0603020101020101" pitchFamily="34" charset="-127"/>
                <a:cs typeface="Times New Roman" panose="02020603050405020304" pitchFamily="18" charset="0"/>
              </a:endParaRPr>
            </a:p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Tx/>
                <a:buBlip>
                  <a:blip r:embed="rId2"/>
                </a:buBlip>
                <a:defRPr/>
              </a:pPr>
              <a:endParaRPr kumimoji="1" lang="en-US" altLang="ja-JP" sz="2400" dirty="0">
                <a:solidFill>
                  <a:prstClr val="black"/>
                </a:solidFill>
                <a:latin typeface="Times New Roman" panose="02020603050405020304" pitchFamily="18" charset="0"/>
                <a:ea typeface="나눔바른고딕" panose="020B0603020101020101" pitchFamily="34" charset="-127"/>
                <a:cs typeface="Times New Roman" panose="02020603050405020304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49A2E3A-88F9-4395-99C6-723BB4F0F864}"/>
                </a:ext>
              </a:extLst>
            </p:cNvPr>
            <p:cNvSpPr txBox="1"/>
            <p:nvPr/>
          </p:nvSpPr>
          <p:spPr>
            <a:xfrm>
              <a:off x="7956376" y="915566"/>
              <a:ext cx="576064" cy="2795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sz="2400" dirty="0">
                  <a:latin typeface="Times New Roman" panose="02020603050405020304" pitchFamily="18" charset="0"/>
                  <a:ea typeface="나눔바른고딕" panose="020B0603020101020101"/>
                  <a:cs typeface="Times New Roman" panose="02020603050405020304" pitchFamily="18" charset="0"/>
                </a:rPr>
                <a:t>7</a:t>
              </a:r>
            </a:p>
            <a:p>
              <a:pPr algn="r">
                <a:lnSpc>
                  <a:spcPct val="150000"/>
                </a:lnSpc>
              </a:pPr>
              <a:r>
                <a:rPr lang="en-US" sz="2400" dirty="0">
                  <a:latin typeface="Times New Roman" panose="02020603050405020304" pitchFamily="18" charset="0"/>
                  <a:ea typeface="나눔바른고딕" panose="020B0603020101020101"/>
                  <a:cs typeface="Times New Roman" panose="02020603050405020304" pitchFamily="18" charset="0"/>
                </a:rPr>
                <a:t>10</a:t>
              </a:r>
            </a:p>
            <a:p>
              <a:pPr algn="r">
                <a:lnSpc>
                  <a:spcPct val="150000"/>
                </a:lnSpc>
              </a:pPr>
              <a:r>
                <a:rPr lang="en-US" sz="2400" dirty="0">
                  <a:latin typeface="Times New Roman" panose="02020603050405020304" pitchFamily="18" charset="0"/>
                  <a:ea typeface="나눔바른고딕" panose="020B0603020101020101"/>
                  <a:cs typeface="Times New Roman" panose="02020603050405020304" pitchFamily="18" charset="0"/>
                </a:rPr>
                <a:t>16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ko-KR" sz="2400" dirty="0">
                  <a:latin typeface="Times New Roman" panose="02020603050405020304" pitchFamily="18" charset="0"/>
                  <a:ea typeface="나눔바른고딕" panose="020B0603020101020101"/>
                  <a:cs typeface="Times New Roman" panose="02020603050405020304" pitchFamily="18" charset="0"/>
                </a:rPr>
                <a:t>22</a:t>
              </a:r>
              <a:endParaRPr lang="en-US" sz="2400" dirty="0">
                <a:latin typeface="Times New Roman" panose="02020603050405020304" pitchFamily="18" charset="0"/>
                <a:ea typeface="나눔바른고딕" panose="020B0603020101020101"/>
                <a:cs typeface="Times New Roman" panose="02020603050405020304" pitchFamily="18" charset="0"/>
              </a:endParaRPr>
            </a:p>
            <a:p>
              <a:pPr algn="r">
                <a:lnSpc>
                  <a:spcPct val="150000"/>
                </a:lnSpc>
              </a:pPr>
              <a:r>
                <a:rPr lang="en-US" sz="2400" dirty="0">
                  <a:latin typeface="Times New Roman" panose="02020603050405020304" pitchFamily="18" charset="0"/>
                  <a:ea typeface="나눔바른고딕" panose="020B0603020101020101"/>
                  <a:cs typeface="Times New Roman" panose="02020603050405020304" pitchFamily="18" charset="0"/>
                </a:rPr>
                <a:t>33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1844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Seoul_national_university_emble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4757" y="65175"/>
            <a:ext cx="766762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E91B8B1-23D3-8D44-9327-4A0BBC5EA4E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49000"/>
            </a:schemeClr>
          </a:solidFill>
          <a:ln w="38100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1000" dirty="0">
              <a:noFill/>
            </a:endParaRPr>
          </a:p>
        </p:txBody>
      </p:sp>
      <p:sp>
        <p:nvSpPr>
          <p:cNvPr id="11" name="제목 9">
            <a:extLst>
              <a:ext uri="{FF2B5EF4-FFF2-40B4-BE49-F238E27FC236}">
                <a16:creationId xmlns:a16="http://schemas.microsoft.com/office/drawing/2014/main" id="{35B801A9-9747-8E4F-92B1-67093D5F26B1}"/>
              </a:ext>
            </a:extLst>
          </p:cNvPr>
          <p:cNvSpPr txBox="1">
            <a:spLocks/>
          </p:cNvSpPr>
          <p:nvPr/>
        </p:nvSpPr>
        <p:spPr>
          <a:xfrm>
            <a:off x="539552" y="2067694"/>
            <a:ext cx="6552728" cy="648072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  <a:cs typeface="+mj-cs"/>
              </a:defRPr>
            </a:lvl1pPr>
          </a:lstStyle>
          <a:p>
            <a:pPr fontAlgn="base" latinLnBrk="0">
              <a:spcBef>
                <a:spcPts val="600"/>
              </a:spcBef>
            </a:pPr>
            <a:r>
              <a:rPr lang="en-US" altLang="ko-KR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11.1</a:t>
            </a:r>
            <a:r>
              <a:rPr lang="ko-KR" altLang="en-US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Representing Knowledge in </a:t>
            </a:r>
          </a:p>
          <a:p>
            <a:pPr fontAlgn="base" latinLnBrk="0">
              <a:spcBef>
                <a:spcPts val="600"/>
              </a:spcBef>
            </a:pPr>
            <a:r>
              <a:rPr lang="en-US" altLang="ko-KR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an Uncertain Domain</a:t>
            </a:r>
          </a:p>
        </p:txBody>
      </p:sp>
    </p:spTree>
    <p:extLst>
      <p:ext uri="{BB962C8B-B14F-4D97-AF65-F5344CB8AC3E}">
        <p14:creationId xmlns:p14="http://schemas.microsoft.com/office/powerpoint/2010/main" val="1523461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45ED9-A9DF-48FA-8F30-3838573B6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702"/>
            <a:ext cx="9324528" cy="511200"/>
          </a:xfrm>
        </p:spPr>
        <p:txBody>
          <a:bodyPr/>
          <a:lstStyle/>
          <a:p>
            <a:r>
              <a:rPr lang="en-US" dirty="0"/>
              <a:t>11.1 Representing Knowledge in an Uncertain Domain (1/</a:t>
            </a:r>
            <a:r>
              <a:rPr lang="en-US" altLang="ko-KR" dirty="0"/>
              <a:t>2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EA02B-79F6-4ADF-BCAC-FCB3BF19D70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1520" y="771550"/>
            <a:ext cx="8784976" cy="410445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Bayesian Network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en-US" dirty="0"/>
              <a:t>Represent the dependencies among variables.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en-US" dirty="0">
                <a:solidFill>
                  <a:srgbClr val="0000FF"/>
                </a:solidFill>
              </a:rPr>
              <a:t>Directed graph</a:t>
            </a:r>
            <a:r>
              <a:rPr lang="en-US" dirty="0"/>
              <a:t> in which each node is annotated with </a:t>
            </a:r>
            <a:r>
              <a:rPr lang="en-US" dirty="0">
                <a:solidFill>
                  <a:srgbClr val="0000FF"/>
                </a:solidFill>
              </a:rPr>
              <a:t>quantitative probability information</a:t>
            </a:r>
            <a:r>
              <a:rPr lang="en-US" dirty="0"/>
              <a:t>.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en-US" dirty="0"/>
              <a:t>Details are as follows:</a:t>
            </a:r>
          </a:p>
          <a:p>
            <a:pPr lvl="2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2000" dirty="0"/>
              <a:t>Each </a:t>
            </a:r>
            <a:r>
              <a:rPr lang="en-US" sz="2000" dirty="0">
                <a:solidFill>
                  <a:srgbClr val="C00000"/>
                </a:solidFill>
              </a:rPr>
              <a:t>node</a:t>
            </a:r>
            <a:r>
              <a:rPr lang="en-US" sz="2000" dirty="0"/>
              <a:t> corresponds to a random variable, which may be discrete or continuous.</a:t>
            </a:r>
          </a:p>
          <a:p>
            <a:pPr lvl="2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2000" dirty="0"/>
              <a:t>Directed </a:t>
            </a:r>
            <a:r>
              <a:rPr lang="en-US" sz="2000" dirty="0">
                <a:solidFill>
                  <a:srgbClr val="C00000"/>
                </a:solidFill>
              </a:rPr>
              <a:t>links</a:t>
            </a:r>
            <a:r>
              <a:rPr lang="en-US" sz="2000" dirty="0"/>
              <a:t> or </a:t>
            </a:r>
            <a:r>
              <a:rPr lang="en-US" sz="2000" dirty="0">
                <a:solidFill>
                  <a:srgbClr val="C00000"/>
                </a:solidFill>
              </a:rPr>
              <a:t>arrows</a:t>
            </a:r>
            <a:r>
              <a:rPr lang="en-US" sz="2000" dirty="0"/>
              <a:t> connect </a:t>
            </a:r>
            <a:r>
              <a:rPr lang="en-US" sz="2000" dirty="0">
                <a:solidFill>
                  <a:srgbClr val="0000FF"/>
                </a:solidFill>
              </a:rPr>
              <a:t>pairs of nodes</a:t>
            </a:r>
            <a:r>
              <a:rPr lang="en-US" sz="2000" dirty="0"/>
              <a:t>.</a:t>
            </a:r>
          </a:p>
          <a:p>
            <a:pPr lvl="2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2000" dirty="0"/>
              <a:t>Each node has associated probability information that quantifies the effect of the parents of the node using a finite number of </a:t>
            </a:r>
            <a:r>
              <a:rPr lang="en-US" sz="2000" dirty="0">
                <a:solidFill>
                  <a:srgbClr val="0000FF"/>
                </a:solidFill>
              </a:rPr>
              <a:t>parameters</a:t>
            </a:r>
            <a:r>
              <a:rPr lang="en-US" sz="2000" dirty="0"/>
              <a:t>.</a:t>
            </a:r>
          </a:p>
          <a:p>
            <a:pPr lvl="2">
              <a:lnSpc>
                <a:spcPct val="100000"/>
              </a:lnSpc>
            </a:pPr>
            <a:endParaRPr lang="en-US" sz="2000" dirty="0"/>
          </a:p>
          <a:p>
            <a:pPr marL="457200" lvl="1" indent="0">
              <a:lnSpc>
                <a:spcPct val="1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970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  <a:ln w="38100">
          <a:solidFill>
            <a:srgbClr val="FF000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000" dirty="0"/>
        </a:defPPr>
      </a:lst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55111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latin typeface="HY견고딕" pitchFamily="18" charset="-127"/>
            <a:ea typeface="HY견고딕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23896</TotalTime>
  <Words>2173</Words>
  <Application>Microsoft Macintosh PowerPoint</Application>
  <PresentationFormat>화면 슬라이드 쇼(16:9)</PresentationFormat>
  <Paragraphs>262</Paragraphs>
  <Slides>34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2" baseType="lpstr">
      <vt:lpstr>나눔바른고딕</vt:lpstr>
      <vt:lpstr>맑은 고딕</vt:lpstr>
      <vt:lpstr>맑은 고딕</vt:lpstr>
      <vt:lpstr>Arial</vt:lpstr>
      <vt:lpstr>Cambria Math</vt:lpstr>
      <vt:lpstr>Times New Roman</vt:lpstr>
      <vt:lpstr>Wingdings</vt:lpstr>
      <vt:lpstr>Office 테마</vt:lpstr>
      <vt:lpstr>PowerPoint 프레젠테이션</vt:lpstr>
      <vt:lpstr>PowerPoint 프레젠테이션</vt:lpstr>
      <vt:lpstr>Introduction</vt:lpstr>
      <vt:lpstr>Bayesian Networks</vt:lpstr>
      <vt:lpstr>MCMC Sampling for Bayesian Networks</vt:lpstr>
      <vt:lpstr>Approximate Inference for Bayesian Networks</vt:lpstr>
      <vt:lpstr>Outline (Lecture 11)</vt:lpstr>
      <vt:lpstr>PowerPoint 프레젠테이션</vt:lpstr>
      <vt:lpstr>11.1 Representing Knowledge in an Uncertain Domain (1/2)</vt:lpstr>
      <vt:lpstr>11.1 Representing Knowledge in an Uncertain Domain (2/2)</vt:lpstr>
      <vt:lpstr>PowerPoint 프레젠테이션</vt:lpstr>
      <vt:lpstr>11.2 The Semantics of Bayesian Networks (1/5)</vt:lpstr>
      <vt:lpstr>11.2 The Semantics of Bayesian Networks (2/5)</vt:lpstr>
      <vt:lpstr>11.2 The Semantics of Bayesian Networks (3/5)</vt:lpstr>
      <vt:lpstr>11.2 The Semantics of Bayesian Networks (4/5)</vt:lpstr>
      <vt:lpstr>11.2 The Semantics of Bayesian Networks (5/5)</vt:lpstr>
      <vt:lpstr>PowerPoint 프레젠테이션</vt:lpstr>
      <vt:lpstr>11.3 Exact Inference in Bayesian Networks (1/5)</vt:lpstr>
      <vt:lpstr>11.3 Exact Inference in Bayesian Networks (2/5)</vt:lpstr>
      <vt:lpstr>11.3 Exact Inference in Bayesian Networks (3/5)</vt:lpstr>
      <vt:lpstr>11.3 Exact Inference in Bayesian Networks (4/5)</vt:lpstr>
      <vt:lpstr>11.3 Exact Inference in Bayesian Networks (5/5)</vt:lpstr>
      <vt:lpstr>PowerPoint 프레젠테이션</vt:lpstr>
      <vt:lpstr>11.4 Approximate Inference for Bayesian Networks (1/10)</vt:lpstr>
      <vt:lpstr>11.4 Approximate Inference for Bayesian Networks (2/10)</vt:lpstr>
      <vt:lpstr>11.4 Approximate Inference for Bayesian Networks (3/10)</vt:lpstr>
      <vt:lpstr>11.4 Approximate Inference for Bayesian Networks (4/10)</vt:lpstr>
      <vt:lpstr>11.4 Approximate Inference for Bayesian Networks (5/10)</vt:lpstr>
      <vt:lpstr>11.4 Approximate Inference for Bayesian Networks (6/10)</vt:lpstr>
      <vt:lpstr>11.4 Approximate Inference for Bayesian Networks (7/10)</vt:lpstr>
      <vt:lpstr>11.4 Approximate Inference for Bayesian Networks (8/10)</vt:lpstr>
      <vt:lpstr>11.4 Approximate Inference for Bayesian Networks (9/10)</vt:lpstr>
      <vt:lpstr>11.4 Approximate Inference for Bayesian Networks (10/10)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EURI</dc:creator>
  <cp:lastModifiedBy>Microsoft Office User</cp:lastModifiedBy>
  <cp:revision>2278</cp:revision>
  <cp:lastPrinted>2015-05-26T08:02:34Z</cp:lastPrinted>
  <dcterms:created xsi:type="dcterms:W3CDTF">2012-06-20T06:21:11Z</dcterms:created>
  <dcterms:modified xsi:type="dcterms:W3CDTF">2022-06-06T07:21:21Z</dcterms:modified>
</cp:coreProperties>
</file>