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75" r:id="rId17"/>
    <p:sldId id="277" r:id="rId18"/>
    <p:sldId id="272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 dirty="0"/>
              <a:t>Algorithm</a:t>
            </a:r>
            <a:br>
              <a:rPr lang="en-US" altLang="ko-KR" sz="3200" dirty="0"/>
            </a:br>
            <a:r>
              <a:rPr lang="en-US" altLang="ko-KR" sz="3200" dirty="0" err="1"/>
              <a:t>Numpy</a:t>
            </a:r>
            <a:endParaRPr lang="en-US" altLang="ko-KR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김지영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jykim@islab.snu.ac.kr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7721"/>
            <a:ext cx="3764930" cy="2892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95276"/>
            <a:ext cx="4770397" cy="17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필드명 정의 및 조회</a:t>
            </a:r>
            <a:endParaRPr lang="en-US" altLang="ko-KR"/>
          </a:p>
          <a:p>
            <a:pPr lvl="1"/>
            <a:r>
              <a:rPr lang="en-US" altLang="ko-KR"/>
              <a:t>dtype</a:t>
            </a:r>
            <a:r>
              <a:rPr lang="ko-KR" altLang="en-US"/>
              <a:t>은 일반적으로 </a:t>
            </a:r>
            <a:r>
              <a:rPr lang="en-US" altLang="ko-KR"/>
              <a:t>np.int, np.float</a:t>
            </a:r>
            <a:r>
              <a:rPr lang="ko-KR" altLang="en-US"/>
              <a:t>등을 사용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dtype</a:t>
            </a:r>
            <a:r>
              <a:rPr lang="ko-KR" altLang="en-US"/>
              <a:t>을 커스텀해서 정의할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dt1 = np.dtype([(‘name’, np.int32)])</a:t>
            </a:r>
          </a:p>
          <a:p>
            <a:pPr lvl="1"/>
            <a:r>
              <a:rPr lang="en-US" altLang="ko-KR"/>
              <a:t>dtype</a:t>
            </a:r>
            <a:r>
              <a:rPr lang="ko-KR" altLang="en-US"/>
              <a:t>의 </a:t>
            </a:r>
            <a:r>
              <a:rPr lang="en-US" altLang="ko-KR"/>
              <a:t>input</a:t>
            </a:r>
            <a:r>
              <a:rPr lang="ko-KR" altLang="en-US"/>
              <a:t>에 들어가는 </a:t>
            </a:r>
            <a:r>
              <a:rPr lang="en-US" altLang="ko-KR"/>
              <a:t>list</a:t>
            </a:r>
            <a:r>
              <a:rPr lang="ko-KR" altLang="en-US"/>
              <a:t>에는 이름과 자료형의 </a:t>
            </a:r>
            <a:r>
              <a:rPr lang="en-US" altLang="ko-KR"/>
              <a:t>tuple</a:t>
            </a:r>
            <a:r>
              <a:rPr lang="ko-KR" altLang="en-US"/>
              <a:t>을 넣을 수 있는데</a:t>
            </a:r>
            <a:r>
              <a:rPr lang="en-US" altLang="ko-KR"/>
              <a:t>, </a:t>
            </a:r>
            <a:r>
              <a:rPr lang="ko-KR" altLang="en-US"/>
              <a:t>이를 더 추가할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dt2 = np.dtype([(“first”, “i4”), (“second”, “S10”), (‘third’, ‘f4’)])</a:t>
            </a:r>
          </a:p>
          <a:p>
            <a:pPr marL="457200" lvl="1" indent="0">
              <a:buNone/>
            </a:pPr>
            <a:r>
              <a:rPr lang="en-US" altLang="ko-KR"/>
              <a:t>	i</a:t>
            </a:r>
            <a:r>
              <a:rPr lang="ko-KR" altLang="en-US"/>
              <a:t>는 </a:t>
            </a:r>
            <a:r>
              <a:rPr lang="en-US" altLang="ko-KR"/>
              <a:t>int, S</a:t>
            </a:r>
            <a:r>
              <a:rPr lang="ko-KR" altLang="en-US"/>
              <a:t>는 </a:t>
            </a:r>
            <a:r>
              <a:rPr lang="en-US" altLang="ko-KR"/>
              <a:t>string, f</a:t>
            </a:r>
            <a:r>
              <a:rPr lang="ko-KR" altLang="en-US"/>
              <a:t>는 </a:t>
            </a:r>
            <a:r>
              <a:rPr lang="en-US" altLang="ko-KR"/>
              <a:t>float. </a:t>
            </a:r>
            <a:r>
              <a:rPr lang="ko-KR" altLang="en-US"/>
              <a:t>뒤의 숫자는</a:t>
            </a:r>
            <a:r>
              <a:rPr lang="en-US" altLang="ko-KR"/>
              <a:t> Byte</a:t>
            </a:r>
            <a:r>
              <a:rPr lang="ko-KR" altLang="en-US"/>
              <a:t>수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 때</a:t>
            </a:r>
            <a:r>
              <a:rPr lang="en-US" altLang="ko-KR"/>
              <a:t>, String</a:t>
            </a:r>
            <a:r>
              <a:rPr lang="ko-KR" altLang="en-US"/>
              <a:t>의 경우 </a:t>
            </a:r>
            <a:r>
              <a:rPr lang="en-US" altLang="ko-KR"/>
              <a:t>byte type</a:t>
            </a:r>
            <a:r>
              <a:rPr lang="ko-KR" altLang="en-US"/>
              <a:t>으로 </a:t>
            </a:r>
            <a:r>
              <a:rPr lang="en-US" altLang="ko-KR"/>
              <a:t>b’string’ </a:t>
            </a:r>
            <a:r>
              <a:rPr lang="ko-KR" altLang="en-US"/>
              <a:t>처럼 표기된다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numpy array</a:t>
            </a:r>
            <a:r>
              <a:rPr lang="ko-KR" altLang="en-US"/>
              <a:t>를 선언할 때 위의 </a:t>
            </a:r>
            <a:r>
              <a:rPr lang="en-US" altLang="ko-KR"/>
              <a:t>dtype</a:t>
            </a:r>
            <a:r>
              <a:rPr lang="ko-KR" altLang="en-US"/>
              <a:t>을 인가하여</a:t>
            </a:r>
            <a:r>
              <a:rPr lang="en-US" altLang="ko-KR"/>
              <a:t>, </a:t>
            </a:r>
            <a:r>
              <a:rPr lang="ko-KR" altLang="en-US"/>
              <a:t>모든 </a:t>
            </a:r>
            <a:r>
              <a:rPr lang="en-US" altLang="ko-KR"/>
              <a:t>element</a:t>
            </a:r>
            <a:r>
              <a:rPr lang="ko-KR" altLang="en-US"/>
              <a:t>가 해당 </a:t>
            </a:r>
            <a:r>
              <a:rPr lang="en-US" altLang="ko-KR"/>
              <a:t>data type </a:t>
            </a:r>
            <a:r>
              <a:rPr lang="ko-KR" altLang="en-US"/>
              <a:t>인 </a:t>
            </a:r>
            <a:r>
              <a:rPr lang="en-US" altLang="ko-KR"/>
              <a:t>numpy array</a:t>
            </a:r>
            <a:r>
              <a:rPr lang="ko-KR" altLang="en-US"/>
              <a:t>를 만들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arr = np.array([(1, ‘one’, 1.), (2, ‘two’, 2.)], dtype=dt2)</a:t>
            </a:r>
          </a:p>
          <a:p>
            <a:pPr lvl="1"/>
            <a:r>
              <a:rPr lang="en-US" altLang="ko-KR"/>
              <a:t>arr[‘field name’] </a:t>
            </a:r>
            <a:r>
              <a:rPr lang="ko-KR" altLang="en-US"/>
              <a:t>으로 해당 </a:t>
            </a:r>
            <a:r>
              <a:rPr lang="en-US" altLang="ko-KR"/>
              <a:t>field name</a:t>
            </a:r>
            <a:r>
              <a:rPr lang="ko-KR" altLang="en-US"/>
              <a:t>의 </a:t>
            </a:r>
            <a:r>
              <a:rPr lang="en-US" altLang="ko-KR"/>
              <a:t>element</a:t>
            </a:r>
            <a:r>
              <a:rPr lang="ko-KR" altLang="en-US"/>
              <a:t>들만 모을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5" y="1138912"/>
            <a:ext cx="7213570" cy="2202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5" y="3658912"/>
            <a:ext cx="3683852" cy="5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하위 모듈</a:t>
            </a:r>
            <a:endParaRPr lang="en-US" altLang="ko-KR"/>
          </a:p>
          <a:p>
            <a:pPr lvl="1"/>
            <a:r>
              <a:rPr lang="en-US" altLang="ko-KR"/>
              <a:t>linalg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행렬식</a:t>
            </a:r>
            <a:r>
              <a:rPr lang="en-US" altLang="ko-KR"/>
              <a:t>, </a:t>
            </a:r>
            <a:r>
              <a:rPr lang="ko-KR" altLang="en-US"/>
              <a:t>고윳값</a:t>
            </a:r>
            <a:r>
              <a:rPr lang="en-US" altLang="ko-KR"/>
              <a:t>, SVD </a:t>
            </a:r>
            <a:r>
              <a:rPr lang="ko-KR" altLang="en-US"/>
              <a:t>를 비롯한 함수와</a:t>
            </a:r>
            <a:r>
              <a:rPr lang="en-US" altLang="ko-KR"/>
              <a:t> </a:t>
            </a:r>
            <a:r>
              <a:rPr lang="ko-KR" altLang="en-US"/>
              <a:t>다양한 행렬 연산 제공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np.linalg.det(arr)</a:t>
            </a:r>
          </a:p>
          <a:p>
            <a:pPr marL="457200" lvl="1" indent="0">
              <a:buNone/>
            </a:pPr>
            <a:r>
              <a:rPr lang="en-US" altLang="ko-KR"/>
              <a:t>	np.linalg.eig(arr)</a:t>
            </a:r>
          </a:p>
          <a:p>
            <a:pPr marL="457200" lvl="1" indent="0">
              <a:buNone/>
            </a:pPr>
            <a:r>
              <a:rPr lang="en-US" altLang="ko-KR"/>
              <a:t>	np.linalg.inv(arr)</a:t>
            </a:r>
          </a:p>
          <a:p>
            <a:pPr marL="457200" lvl="1" indent="0">
              <a:buNone/>
            </a:pPr>
            <a:r>
              <a:rPr lang="en-US" altLang="ko-KR"/>
              <a:t>	np.linalg.svd(arr)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random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특정 범위</a:t>
            </a:r>
            <a:r>
              <a:rPr lang="en-US" altLang="ko-KR"/>
              <a:t>, </a:t>
            </a:r>
            <a:r>
              <a:rPr lang="ko-KR" altLang="en-US"/>
              <a:t>분포를 따르는 랜덤 </a:t>
            </a:r>
            <a:r>
              <a:rPr lang="en-US" altLang="ko-KR"/>
              <a:t>ndarray </a:t>
            </a:r>
            <a:r>
              <a:rPr lang="ko-KR" altLang="en-US"/>
              <a:t>제공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np.random.rand(shape)</a:t>
            </a:r>
          </a:p>
          <a:p>
            <a:pPr marL="457200" lvl="1" indent="0">
              <a:buNone/>
            </a:pPr>
            <a:r>
              <a:rPr lang="en-US" altLang="ko-KR"/>
              <a:t>	np.random.randint(start, end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, size</a:t>
            </a:r>
            <a:r>
              <a:rPr lang="en-US" altLang="ko-KR"/>
              <a:t>)</a:t>
            </a:r>
          </a:p>
          <a:p>
            <a:pPr marL="457200" lvl="1" indent="0">
              <a:buNone/>
            </a:pPr>
            <a:r>
              <a:rPr lang="en-US" altLang="ko-KR"/>
              <a:t>	np.random.normal(shape)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5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75F7-C434-4182-A9C5-F81EE00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5AE3B-1EED-442F-BB04-8BCEE194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en-US" altLang="ko-KR" dirty="0"/>
              <a:t> 2</a:t>
            </a:r>
            <a:r>
              <a:rPr lang="ko-KR" altLang="en-US" dirty="0"/>
              <a:t>개를 입력으로 받아 연산결과를 출력하는 계산기를 클래스로 만든다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add, sub, </a:t>
            </a:r>
            <a:r>
              <a:rPr lang="en-US" altLang="ko-KR" dirty="0" err="1"/>
              <a:t>mul</a:t>
            </a:r>
            <a:r>
              <a:rPr lang="en-US" altLang="ko-KR" dirty="0"/>
              <a:t>, div</a:t>
            </a:r>
            <a:r>
              <a:rPr lang="ko-KR" altLang="en-US" dirty="0"/>
              <a:t>의 네 가지 함수를 구현할 것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(3, 3) matrix </a:t>
            </a:r>
            <a:r>
              <a:rPr lang="ko-KR" altLang="en-US" dirty="0"/>
              <a:t>와 </a:t>
            </a:r>
            <a:r>
              <a:rPr lang="en-US" altLang="ko-KR" dirty="0"/>
              <a:t>(3, 3) matrix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</a:t>
            </a:r>
            <a:r>
              <a:rPr lang="en-US" altLang="ko-KR" dirty="0" err="1"/>
              <a:t>mul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(3,) vector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(add)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(3,1) vector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(sub)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scalar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(div)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97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75F7-C434-4182-A9C5-F81EE00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5AE3B-1EED-442F-BB04-8BCEE194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ko-KR" altLang="en-US" dirty="0"/>
              <a:t>위 계산기에 </a:t>
            </a:r>
            <a:r>
              <a:rPr lang="en-US" altLang="ko-KR" dirty="0" err="1"/>
              <a:t>ndarray</a:t>
            </a:r>
            <a:r>
              <a:rPr lang="en-US" altLang="ko-KR" dirty="0"/>
              <a:t> 1</a:t>
            </a:r>
            <a:r>
              <a:rPr lang="ko-KR" altLang="en-US" dirty="0"/>
              <a:t>개를 받는 연산을 추가한다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sin, cos, log </a:t>
            </a:r>
            <a:r>
              <a:rPr lang="ko-KR" altLang="en-US" dirty="0"/>
              <a:t>초월함수를 계산한다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평균과 분산을 계산한다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계산할 </a:t>
            </a:r>
            <a:r>
              <a:rPr lang="en-US" altLang="ko-KR" dirty="0"/>
              <a:t>axis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Square matrix</a:t>
            </a:r>
            <a:r>
              <a:rPr lang="ko-KR" altLang="en-US" dirty="0"/>
              <a:t>에 대해 역행렬을 계산한다</a:t>
            </a:r>
            <a:r>
              <a:rPr lang="en-US" altLang="ko-KR" dirty="0"/>
              <a:t>. (</a:t>
            </a:r>
            <a:r>
              <a:rPr lang="en-US" altLang="ko-KR" dirty="0" err="1"/>
              <a:t>np.linalg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계산한 역행렬과 원래 행렬을 곱해 </a:t>
            </a:r>
            <a:r>
              <a:rPr lang="en-US" altLang="ko-KR" dirty="0"/>
              <a:t>I</a:t>
            </a:r>
            <a:r>
              <a:rPr lang="ko-KR" altLang="en-US" dirty="0"/>
              <a:t>가 나오는지 확인한다</a:t>
            </a:r>
            <a:r>
              <a:rPr lang="en-US" altLang="ko-KR"/>
              <a:t>.</a:t>
            </a:r>
            <a:r>
              <a:rPr lang="en-US" altLang="ko-KR" dirty="0"/>
              <a:t>	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https://numpy.org/doc/stable/reference/index.html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5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3</a:t>
            </a:r>
          </a:p>
          <a:p>
            <a:pPr marL="457200" lvl="1" indent="0">
              <a:buNone/>
            </a:pPr>
            <a:r>
              <a:rPr lang="en-US" altLang="ko-KR" dirty="0"/>
              <a:t>ReLU(Rectified Linear Unit)</a:t>
            </a:r>
            <a:r>
              <a:rPr lang="ko-KR" altLang="en-US" dirty="0"/>
              <a:t>는 머신 러닝 모델에서 활성 함수</a:t>
            </a:r>
            <a:r>
              <a:rPr lang="en-US" altLang="ko-KR" dirty="0"/>
              <a:t>(activation function)</a:t>
            </a:r>
            <a:r>
              <a:rPr lang="ko-KR" altLang="en-US" dirty="0"/>
              <a:t>로 자주 사용된다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ReLU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의 각 </a:t>
            </a:r>
            <a:r>
              <a:rPr lang="en-US" altLang="ko-KR" dirty="0"/>
              <a:t>element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을 내보내고</a:t>
            </a:r>
            <a:r>
              <a:rPr lang="en-US" altLang="ko-KR" dirty="0"/>
              <a:t>, </a:t>
            </a:r>
            <a:r>
              <a:rPr lang="ko-KR" altLang="en-US" dirty="0"/>
              <a:t>양수이면 그대로 통과시킨다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	y = x (if x&gt; 0), 0 (else)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한편</a:t>
            </a:r>
            <a:r>
              <a:rPr lang="en-US" altLang="ko-KR" dirty="0"/>
              <a:t>, Leaky ReLU</a:t>
            </a:r>
            <a:r>
              <a:rPr lang="ko-KR" altLang="en-US" dirty="0"/>
              <a:t>는 음수일 때 기울기가 존재한다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y = x (if x&gt;0), ax (else)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위 계산기에 </a:t>
            </a:r>
            <a:r>
              <a:rPr lang="en-US" altLang="ko-KR" dirty="0"/>
              <a:t>ReLU,</a:t>
            </a:r>
            <a:r>
              <a:rPr lang="ko-KR" altLang="en-US" dirty="0"/>
              <a:t> </a:t>
            </a:r>
            <a:r>
              <a:rPr lang="en-US" altLang="ko-KR" dirty="0"/>
              <a:t>Leaky</a:t>
            </a:r>
            <a:r>
              <a:rPr lang="ko-KR" altLang="en-US" dirty="0"/>
              <a:t> </a:t>
            </a:r>
            <a:r>
              <a:rPr lang="en-US" altLang="ko-KR" dirty="0"/>
              <a:t>ReLU(a=0.02)</a:t>
            </a:r>
            <a:r>
              <a:rPr lang="ko-KR" altLang="en-US" dirty="0"/>
              <a:t>를 추가하여라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np.maximum</a:t>
            </a:r>
            <a:r>
              <a:rPr lang="en-US" altLang="ko-KR" dirty="0"/>
              <a:t>, </a:t>
            </a:r>
            <a:r>
              <a:rPr lang="en-US" altLang="ko-KR" dirty="0" err="1"/>
              <a:t>np.where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D0FF8-DBB3-4310-8903-B9DAF772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06135"/>
            <a:ext cx="4572000" cy="20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8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D15A3F-A977-44BC-9F0F-765488E9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61" y="109056"/>
            <a:ext cx="3531049" cy="6247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CC12F6-8451-404A-B76E-23D4B6E9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3849"/>
            <a:ext cx="3985856" cy="31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8409552" cy="5040000"/>
          </a:xfrm>
        </p:spPr>
        <p:txBody>
          <a:bodyPr>
            <a:normAutofit/>
          </a:bodyPr>
          <a:lstStyle/>
          <a:p>
            <a:r>
              <a:rPr lang="en-US" altLang="ko-KR" dirty="0"/>
              <a:t>Pooling Layer</a:t>
            </a:r>
          </a:p>
          <a:p>
            <a:pPr marL="457200" lvl="1" indent="0">
              <a:buNone/>
            </a:pPr>
            <a:r>
              <a:rPr lang="en-US" altLang="ko-KR" dirty="0"/>
              <a:t>Average pooling</a:t>
            </a:r>
            <a:r>
              <a:rPr lang="ko-KR" altLang="en-US" dirty="0"/>
              <a:t>은 </a:t>
            </a:r>
            <a:r>
              <a:rPr lang="en-US" altLang="ko-KR" dirty="0"/>
              <a:t>(s, s) </a:t>
            </a:r>
            <a:r>
              <a:rPr lang="ko-KR" altLang="en-US" dirty="0"/>
              <a:t>타일마다 평균을 계산한다</a:t>
            </a:r>
            <a:r>
              <a:rPr lang="en-US" altLang="ko-KR" dirty="0"/>
              <a:t>. (s=stride)</a:t>
            </a:r>
          </a:p>
          <a:p>
            <a:pPr marL="457200" lvl="1" indent="0">
              <a:buNone/>
            </a:pPr>
            <a:r>
              <a:rPr lang="en-US" altLang="ko-KR" dirty="0"/>
              <a:t>S=2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(100, 100) </a:t>
            </a:r>
            <a:r>
              <a:rPr lang="ko-KR" altLang="en-US" dirty="0"/>
              <a:t>크기의 </a:t>
            </a:r>
            <a:r>
              <a:rPr lang="en-US" altLang="ko-KR" dirty="0"/>
              <a:t>2D </a:t>
            </a:r>
            <a:r>
              <a:rPr lang="en-US" altLang="ko-KR" dirty="0" err="1"/>
              <a:t>ndarray</a:t>
            </a:r>
            <a:r>
              <a:rPr lang="ko-KR" altLang="en-US" dirty="0"/>
              <a:t>를 넣으면 </a:t>
            </a:r>
            <a:r>
              <a:rPr lang="en-US" altLang="ko-KR" dirty="0"/>
              <a:t>(50, 50) </a:t>
            </a:r>
            <a:r>
              <a:rPr lang="ko-KR" altLang="en-US" dirty="0"/>
              <a:t>크기의 결과값이 나와야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np.random.uniform</a:t>
            </a:r>
            <a:r>
              <a:rPr lang="ko-KR" altLang="en-US" dirty="0"/>
              <a:t>을 사용하여 </a:t>
            </a:r>
            <a:r>
              <a:rPr lang="en-US" altLang="ko-KR" dirty="0"/>
              <a:t>(100, 100) </a:t>
            </a:r>
            <a:r>
              <a:rPr lang="ko-KR" altLang="en-US" dirty="0"/>
              <a:t>크기의</a:t>
            </a:r>
            <a:br>
              <a:rPr lang="en-US" altLang="ko-KR" dirty="0"/>
            </a:br>
            <a:r>
              <a:rPr lang="en-US" altLang="ko-KR" dirty="0"/>
              <a:t>Uniform ~ [0, 1] array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S=2</a:t>
            </a:r>
            <a:r>
              <a:rPr lang="ko-KR" altLang="en-US" dirty="0"/>
              <a:t>로 </a:t>
            </a:r>
            <a:r>
              <a:rPr lang="en-US" altLang="ko-KR" dirty="0" err="1"/>
              <a:t>average_pooling</a:t>
            </a:r>
            <a:r>
              <a:rPr lang="ko-KR" altLang="en-US" dirty="0"/>
              <a:t>을 구현하라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: reshape</a:t>
            </a:r>
            <a:r>
              <a:rPr lang="ko-KR" altLang="en-US" dirty="0"/>
              <a:t>를 이용해 차원을 높인 뒤 특정 </a:t>
            </a:r>
            <a:r>
              <a:rPr lang="en-US" altLang="ko-KR" dirty="0"/>
              <a:t>axis</a:t>
            </a:r>
            <a:r>
              <a:rPr lang="ko-KR" altLang="en-US" dirty="0"/>
              <a:t>에 대해 </a:t>
            </a:r>
            <a:r>
              <a:rPr lang="en-US" altLang="ko-KR" dirty="0"/>
              <a:t>mean</a:t>
            </a:r>
            <a:r>
              <a:rPr lang="ko-KR" altLang="en-US" dirty="0"/>
              <a:t>을 구하고 다시 원래 </a:t>
            </a:r>
            <a:r>
              <a:rPr lang="en-US" altLang="ko-KR" dirty="0"/>
              <a:t>2D</a:t>
            </a:r>
            <a:r>
              <a:rPr lang="ko-KR" altLang="en-US" dirty="0"/>
              <a:t>로 돌아온다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What are Max Pooling, Average Pooling, Global Max Pooling and Global Average  Pooling? – MachineCurve">
            <a:extLst>
              <a:ext uri="{FF2B5EF4-FFF2-40B4-BE49-F238E27FC236}">
                <a16:creationId xmlns:a16="http://schemas.microsoft.com/office/drawing/2014/main" id="{08B68070-2024-4007-A3EB-C2B128A5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4757738"/>
            <a:ext cx="3819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6D58D4-5459-4776-84C3-F62279F3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96" y="1140904"/>
            <a:ext cx="6500395" cy="36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array</a:t>
            </a:r>
            <a:r>
              <a:rPr lang="ko-KR" altLang="en-US"/>
              <a:t>의 선언</a:t>
            </a:r>
            <a:endParaRPr lang="en-US" altLang="ko-KR"/>
          </a:p>
          <a:p>
            <a:pPr lvl="1"/>
            <a:r>
              <a:rPr lang="en-US" altLang="ko-KR"/>
              <a:t>import numpy as np</a:t>
            </a:r>
          </a:p>
          <a:p>
            <a:pPr lvl="1"/>
            <a:r>
              <a:rPr lang="en-US" altLang="ko-KR"/>
              <a:t>np.array( array )</a:t>
            </a:r>
          </a:p>
          <a:p>
            <a:pPr lvl="1"/>
            <a:r>
              <a:rPr lang="en-US" altLang="ko-KR"/>
              <a:t>np.arange( start, end, step )</a:t>
            </a:r>
          </a:p>
          <a:p>
            <a:pPr lvl="1"/>
            <a:r>
              <a:rPr lang="en-US" altLang="ko-KR"/>
              <a:t>np.linspace( start, end, element number )</a:t>
            </a:r>
          </a:p>
          <a:p>
            <a:pPr lvl="1"/>
            <a:r>
              <a:rPr lang="en-US" altLang="ko-KR"/>
              <a:t>np.zeros((shape)), np.ones((shape))</a:t>
            </a:r>
          </a:p>
          <a:p>
            <a:pPr lvl="1"/>
            <a:r>
              <a:rPr lang="en-US" altLang="ko-KR"/>
              <a:t>np.eye(length)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1" y="3921835"/>
            <a:ext cx="6813817" cy="22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ndarray</a:t>
            </a:r>
            <a:r>
              <a:rPr lang="ko-KR" altLang="en-US"/>
              <a:t>의 구성요소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arr.shape : numpy array</a:t>
            </a:r>
            <a:r>
              <a:rPr lang="ko-KR" altLang="en-US"/>
              <a:t>의 형태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arr.dtype : </a:t>
            </a:r>
            <a:r>
              <a:rPr lang="ko-KR" altLang="en-US"/>
              <a:t>해당 </a:t>
            </a:r>
            <a:r>
              <a:rPr lang="en-US" altLang="ko-KR"/>
              <a:t>array</a:t>
            </a:r>
            <a:r>
              <a:rPr lang="ko-KR" altLang="en-US"/>
              <a:t>의 </a:t>
            </a:r>
            <a:r>
              <a:rPr lang="en-US" altLang="ko-KR"/>
              <a:t>dtype</a:t>
            </a:r>
          </a:p>
          <a:p>
            <a:pPr marL="457200" lvl="1" indent="0">
              <a:buNone/>
            </a:pPr>
            <a:r>
              <a:rPr lang="en-US" altLang="ko-KR"/>
              <a:t>arr.ndim : numpy array</a:t>
            </a:r>
            <a:r>
              <a:rPr lang="ko-KR" altLang="en-US"/>
              <a:t>의 차원 수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arr.size : </a:t>
            </a:r>
            <a:r>
              <a:rPr lang="ko-KR" altLang="en-US"/>
              <a:t>총 </a:t>
            </a:r>
            <a:r>
              <a:rPr lang="en-US" altLang="ko-KR"/>
              <a:t>element</a:t>
            </a:r>
            <a:r>
              <a:rPr lang="ko-KR" altLang="en-US"/>
              <a:t>개수</a:t>
            </a:r>
            <a:r>
              <a:rPr lang="en-US" altLang="ko-KR"/>
              <a:t>. shape</a:t>
            </a:r>
            <a:r>
              <a:rPr lang="ko-KR" altLang="en-US"/>
              <a:t>의 모든 값의 곱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arr.itemsize : </a:t>
            </a:r>
            <a:r>
              <a:rPr lang="ko-KR" altLang="en-US"/>
              <a:t>데이터 타입의 크기</a:t>
            </a:r>
            <a:r>
              <a:rPr lang="en-US" altLang="ko-KR"/>
              <a:t>(byte)</a:t>
            </a:r>
          </a:p>
          <a:p>
            <a:pPr marL="457200" lvl="1" indent="0">
              <a:buNone/>
            </a:pPr>
            <a:r>
              <a:rPr lang="en-US" altLang="ko-KR"/>
              <a:t>arr.data : </a:t>
            </a:r>
            <a:r>
              <a:rPr lang="ko-KR" altLang="en-US"/>
              <a:t>담긴 데이터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56" y="3843685"/>
            <a:ext cx="7755577" cy="2010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95" y="4530925"/>
            <a:ext cx="947476" cy="12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Indexing, slicing</a:t>
            </a:r>
          </a:p>
          <a:p>
            <a:pPr lvl="1"/>
            <a:r>
              <a:rPr lang="en-US" altLang="ko-KR"/>
              <a:t>2Darray</a:t>
            </a:r>
            <a:r>
              <a:rPr lang="ko-KR" altLang="en-US"/>
              <a:t>의 </a:t>
            </a:r>
            <a:r>
              <a:rPr lang="en-US" altLang="ko-KR"/>
              <a:t>slicing: arr[row, column]</a:t>
            </a:r>
          </a:p>
          <a:p>
            <a:pPr lvl="1"/>
            <a:r>
              <a:rPr lang="en-US" altLang="ko-KR"/>
              <a:t>arr[n] : n-1</a:t>
            </a:r>
            <a:r>
              <a:rPr lang="ko-KR" altLang="en-US"/>
              <a:t>번째 </a:t>
            </a:r>
            <a:r>
              <a:rPr lang="en-US" altLang="ko-KR"/>
              <a:t>row</a:t>
            </a:r>
          </a:p>
          <a:p>
            <a:pPr lvl="1"/>
            <a:r>
              <a:rPr lang="en-US" altLang="ko-KR"/>
              <a:t>arr[n,k] : n-1</a:t>
            </a:r>
            <a:r>
              <a:rPr lang="ko-KR" altLang="en-US"/>
              <a:t>번째 </a:t>
            </a:r>
            <a:r>
              <a:rPr lang="en-US" altLang="ko-KR"/>
              <a:t>row, k-1</a:t>
            </a:r>
            <a:r>
              <a:rPr lang="ko-KR" altLang="en-US"/>
              <a:t>번째 </a:t>
            </a:r>
            <a:r>
              <a:rPr lang="en-US" altLang="ko-KR"/>
              <a:t>column</a:t>
            </a:r>
          </a:p>
          <a:p>
            <a:pPr lvl="1"/>
            <a:r>
              <a:rPr lang="en-US" altLang="ko-KR"/>
              <a:t>arr[n:k] : n-1</a:t>
            </a:r>
            <a:r>
              <a:rPr lang="ko-KR" altLang="en-US"/>
              <a:t>부터 </a:t>
            </a:r>
            <a:r>
              <a:rPr lang="en-US" altLang="ko-KR"/>
              <a:t>k-2</a:t>
            </a:r>
            <a:r>
              <a:rPr lang="ko-KR" altLang="en-US"/>
              <a:t>번째 </a:t>
            </a:r>
            <a:r>
              <a:rPr lang="en-US" altLang="ko-KR"/>
              <a:t>row</a:t>
            </a:r>
          </a:p>
          <a:p>
            <a:pPr lvl="1"/>
            <a:r>
              <a:rPr lang="en-US" altLang="ko-KR"/>
              <a:t>arr[start:end:step]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8" y="3494164"/>
            <a:ext cx="3007229" cy="253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1" y="3627578"/>
            <a:ext cx="2113407" cy="382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33" y="4080937"/>
            <a:ext cx="2286215" cy="5991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133" y="4750699"/>
            <a:ext cx="2728849" cy="560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975" y="5377609"/>
            <a:ext cx="1852898" cy="794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284" y="6237688"/>
            <a:ext cx="2502146" cy="6214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478" y="6044484"/>
            <a:ext cx="2562451" cy="814652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rot="10800000">
            <a:off x="2955074" y="5564460"/>
            <a:ext cx="1382751" cy="98130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</p:cNvCxnSpPr>
          <p:nvPr/>
        </p:nvCxnSpPr>
        <p:spPr>
          <a:xfrm rot="10800000">
            <a:off x="3155795" y="5311629"/>
            <a:ext cx="1527180" cy="46303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" idx="1"/>
          </p:cNvCxnSpPr>
          <p:nvPr/>
        </p:nvCxnSpPr>
        <p:spPr>
          <a:xfrm rot="10800000" flipV="1">
            <a:off x="2743615" y="3818949"/>
            <a:ext cx="1809106" cy="70396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1"/>
          </p:cNvCxnSpPr>
          <p:nvPr/>
        </p:nvCxnSpPr>
        <p:spPr>
          <a:xfrm rot="10800000" flipV="1">
            <a:off x="3155795" y="4380509"/>
            <a:ext cx="1286339" cy="38123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8" idx="1"/>
          </p:cNvCxnSpPr>
          <p:nvPr/>
        </p:nvCxnSpPr>
        <p:spPr>
          <a:xfrm rot="10800000" flipV="1">
            <a:off x="2955075" y="5031163"/>
            <a:ext cx="1487059" cy="2491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Boolean array</a:t>
            </a:r>
          </a:p>
          <a:p>
            <a:pPr lvl="1"/>
            <a:r>
              <a:rPr lang="en-US" altLang="ko-KR"/>
              <a:t>np.ndarray &gt;2 </a:t>
            </a:r>
            <a:r>
              <a:rPr lang="ko-KR" altLang="en-US"/>
              <a:t>와 같이 조건식을 부여하여 </a:t>
            </a:r>
            <a:r>
              <a:rPr lang="en-US" altLang="ko-KR"/>
              <a:t>Boolean array</a:t>
            </a:r>
            <a:r>
              <a:rPr lang="ko-KR" altLang="en-US"/>
              <a:t>를 얻을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array</a:t>
            </a:r>
            <a:r>
              <a:rPr lang="ko-KR" altLang="en-US"/>
              <a:t>합치기</a:t>
            </a:r>
            <a:endParaRPr lang="en-US" altLang="ko-KR"/>
          </a:p>
          <a:p>
            <a:pPr lvl="1"/>
            <a:r>
              <a:rPr lang="en-US" altLang="ko-KR"/>
              <a:t>np.concatenate((array1, array2, ...), axis=n) : axis </a:t>
            </a:r>
            <a:r>
              <a:rPr lang="ko-KR" altLang="en-US"/>
              <a:t>차원 방향으로 합침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np.hstack((array1, array2, ...)) : (horizontal) column </a:t>
            </a:r>
            <a:r>
              <a:rPr lang="ko-KR" altLang="en-US"/>
              <a:t>방향으로 </a:t>
            </a:r>
            <a:r>
              <a:rPr lang="en-US" altLang="ko-KR"/>
              <a:t>concat</a:t>
            </a:r>
          </a:p>
          <a:p>
            <a:pPr lvl="1"/>
            <a:r>
              <a:rPr lang="en-US" altLang="ko-KR"/>
              <a:t>np.vstack(array1, array2, ...) : (vertical) row </a:t>
            </a:r>
            <a:r>
              <a:rPr lang="ko-KR" altLang="en-US"/>
              <a:t>방향으로 </a:t>
            </a:r>
            <a:r>
              <a:rPr lang="en-US" altLang="ko-KR"/>
              <a:t>concat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95" y="2230429"/>
            <a:ext cx="2739251" cy="1070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26" y="2687608"/>
            <a:ext cx="2664637" cy="6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ndarray.__getitem__(np.array)</a:t>
            </a:r>
          </a:p>
          <a:p>
            <a:pPr lvl="1"/>
            <a:r>
              <a:rPr lang="ko-KR" altLang="en-US"/>
              <a:t>지정한 위치의 </a:t>
            </a:r>
            <a:r>
              <a:rPr lang="en-US" altLang="ko-KR"/>
              <a:t>row</a:t>
            </a:r>
            <a:r>
              <a:rPr lang="ko-KR" altLang="en-US"/>
              <a:t>들을 반환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26" y="2267141"/>
            <a:ext cx="8220593" cy="21929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4693885"/>
            <a:ext cx="3686872" cy="10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ndararay.__setitem__(position, value)</a:t>
            </a:r>
          </a:p>
          <a:p>
            <a:pPr lvl="1"/>
            <a:r>
              <a:rPr lang="en-US" altLang="ko-KR"/>
              <a:t>getitem</a:t>
            </a:r>
            <a:r>
              <a:rPr lang="ko-KR" altLang="en-US"/>
              <a:t>과 반대로 지정한 위치에 값 세팅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2" y="2148583"/>
            <a:ext cx="8568896" cy="2757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43" y="3781192"/>
            <a:ext cx="3063681" cy="18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</a:t>
            </a:r>
            <a:r>
              <a:rPr lang="ko-KR" altLang="en-US"/>
              <a:t>의 연산</a:t>
            </a:r>
            <a:endParaRPr lang="en-US" altLang="ko-KR"/>
          </a:p>
          <a:p>
            <a:pPr lvl="1"/>
            <a:r>
              <a:rPr lang="ko-KR" altLang="en-US"/>
              <a:t>일반적으로 행과 상관 없는 연산들은 </a:t>
            </a:r>
            <a:r>
              <a:rPr lang="en-US" altLang="ko-KR"/>
              <a:t>elementwise</a:t>
            </a:r>
            <a:r>
              <a:rPr lang="ko-KR" altLang="en-US"/>
              <a:t>하다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axis</a:t>
            </a:r>
            <a:r>
              <a:rPr lang="ko-KR" altLang="en-US"/>
              <a:t>를 인자로 받는 경우 </a:t>
            </a:r>
            <a:r>
              <a:rPr lang="en-US" altLang="ko-KR"/>
              <a:t>column, row</a:t>
            </a:r>
            <a:r>
              <a:rPr lang="ko-KR" altLang="en-US"/>
              <a:t>단위로 연산한다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사칙연산</a:t>
            </a:r>
            <a:r>
              <a:rPr lang="en-US" altLang="ko-KR"/>
              <a:t>, dot, crossabs, power</a:t>
            </a:r>
          </a:p>
          <a:p>
            <a:pPr lvl="1"/>
            <a:r>
              <a:rPr lang="en-US" altLang="ko-KR"/>
              <a:t>sin, exp, log</a:t>
            </a:r>
          </a:p>
          <a:p>
            <a:pPr lvl="1"/>
            <a:r>
              <a:rPr lang="en-US" altLang="ko-KR"/>
              <a:t>transpose</a:t>
            </a:r>
          </a:p>
          <a:p>
            <a:pPr lvl="1"/>
            <a:r>
              <a:rPr lang="en-US" altLang="ko-KR"/>
              <a:t>sort</a:t>
            </a:r>
          </a:p>
          <a:p>
            <a:pPr lvl="1"/>
            <a:r>
              <a:rPr lang="en-US" altLang="ko-KR"/>
              <a:t>mean, min, max </a:t>
            </a:r>
            <a:r>
              <a:rPr lang="ko-KR" altLang="en-US"/>
              <a:t>등</a:t>
            </a:r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05" y="4382894"/>
            <a:ext cx="3367295" cy="2475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89" y="4859480"/>
            <a:ext cx="4215208" cy="16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 추출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번의 </a:t>
            </a:r>
            <a:r>
              <a:rPr lang="en-US" altLang="ko-KR"/>
              <a:t>slicing </a:t>
            </a:r>
            <a:r>
              <a:rPr lang="ko-KR" altLang="en-US"/>
              <a:t>을 사용하는 방법</a:t>
            </a:r>
            <a:endParaRPr lang="en-US" altLang="ko-KR"/>
          </a:p>
          <a:p>
            <a:pPr lvl="1"/>
            <a:r>
              <a:rPr lang="en-US" altLang="ko-KR"/>
              <a:t>arr[[</a:t>
            </a:r>
            <a:r>
              <a:rPr lang="ko-KR" altLang="en-US"/>
              <a:t>조건 </a:t>
            </a:r>
            <a:r>
              <a:rPr lang="en-US" altLang="ko-KR"/>
              <a:t>1]] </a:t>
            </a:r>
            <a:r>
              <a:rPr lang="ko-KR" altLang="en-US"/>
              <a:t>로 </a:t>
            </a:r>
            <a:r>
              <a:rPr lang="en-US" altLang="ko-KR"/>
              <a:t>1</a:t>
            </a:r>
            <a:r>
              <a:rPr lang="ko-KR" altLang="en-US"/>
              <a:t>번 </a:t>
            </a:r>
            <a:r>
              <a:rPr lang="en-US" altLang="ko-KR"/>
              <a:t>slicing, </a:t>
            </a:r>
            <a:r>
              <a:rPr lang="ko-KR" altLang="en-US"/>
              <a:t>이후 </a:t>
            </a:r>
            <a:r>
              <a:rPr lang="en-US" altLang="ko-KR"/>
              <a:t>[[</a:t>
            </a:r>
            <a:r>
              <a:rPr lang="ko-KR" altLang="en-US"/>
              <a:t>조건 </a:t>
            </a:r>
            <a:r>
              <a:rPr lang="en-US" altLang="ko-KR"/>
              <a:t>2]]</a:t>
            </a:r>
            <a:r>
              <a:rPr lang="ko-KR" altLang="en-US"/>
              <a:t>로 한번 더 </a:t>
            </a:r>
            <a:r>
              <a:rPr lang="en-US" altLang="ko-KR"/>
              <a:t>slicing</a:t>
            </a:r>
          </a:p>
          <a:p>
            <a:pPr marL="457200" lvl="1" indent="0">
              <a:buNone/>
            </a:pPr>
            <a:r>
              <a:rPr lang="en-US" altLang="ko-KR"/>
              <a:t>	arr[[row]][[column]] : </a:t>
            </a:r>
            <a:r>
              <a:rPr lang="ko-KR" altLang="en-US"/>
              <a:t>해당 </a:t>
            </a:r>
            <a:r>
              <a:rPr lang="en-US" altLang="ko-KR"/>
              <a:t>row</a:t>
            </a:r>
            <a:r>
              <a:rPr lang="ko-KR" altLang="en-US"/>
              <a:t>와 해당 </a:t>
            </a:r>
            <a:r>
              <a:rPr lang="en-US" altLang="ko-KR"/>
              <a:t>column</a:t>
            </a:r>
          </a:p>
          <a:p>
            <a:pPr marL="457200" lvl="1" indent="0">
              <a:buNone/>
            </a:pPr>
            <a:r>
              <a:rPr lang="en-US" altLang="ko-KR"/>
              <a:t>	arr[[1, 2], [0,2]] : 1, 2</a:t>
            </a:r>
            <a:r>
              <a:rPr lang="ko-KR" altLang="en-US"/>
              <a:t>번째 </a:t>
            </a:r>
            <a:r>
              <a:rPr lang="en-US" altLang="ko-KR"/>
              <a:t>row</a:t>
            </a:r>
            <a:r>
              <a:rPr lang="ko-KR" altLang="en-US"/>
              <a:t>의 </a:t>
            </a:r>
            <a:r>
              <a:rPr lang="en-US" altLang="ko-KR"/>
              <a:t>0, 2</a:t>
            </a:r>
            <a:r>
              <a:rPr lang="ko-KR" altLang="en-US"/>
              <a:t>번째 </a:t>
            </a:r>
            <a:r>
              <a:rPr lang="en-US" altLang="ko-KR"/>
              <a:t>column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np.ix_ </a:t>
            </a:r>
            <a:r>
              <a:rPr lang="ko-KR" altLang="en-US"/>
              <a:t>함수를 사용하는 방법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ixgrid = np.ix([row], [column]) -&gt; get open mesh</a:t>
            </a:r>
          </a:p>
          <a:p>
            <a:pPr marL="457200" lvl="1" indent="0">
              <a:buNone/>
            </a:pPr>
            <a:r>
              <a:rPr lang="en-US" altLang="ko-KR"/>
              <a:t>	arr[ixgird] : ixgrid</a:t>
            </a:r>
            <a:r>
              <a:rPr lang="ko-KR" altLang="en-US"/>
              <a:t>에 맞는 위치의 값 획득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ko-KR" altLang="en-US"/>
              <a:t>조건을 사용하는 방법</a:t>
            </a:r>
            <a:r>
              <a:rPr lang="en-US" altLang="ko-KR"/>
              <a:t>	</a:t>
            </a:r>
          </a:p>
          <a:p>
            <a:pPr marL="914400" lvl="2" indent="0">
              <a:buNone/>
            </a:pPr>
            <a:r>
              <a:rPr lang="en-US" altLang="ko-KR"/>
              <a:t>arr[arr&gt;3] </a:t>
            </a:r>
            <a:r>
              <a:rPr lang="ko-KR" altLang="en-US"/>
              <a:t>혹은 </a:t>
            </a:r>
            <a:r>
              <a:rPr lang="en-US" altLang="ko-KR"/>
              <a:t>arr[arr.nonzero()] </a:t>
            </a:r>
            <a:r>
              <a:rPr lang="ko-KR" altLang="en-US"/>
              <a:t>와 같이 </a:t>
            </a:r>
            <a:r>
              <a:rPr lang="en-US" altLang="ko-KR"/>
              <a:t>arr</a:t>
            </a:r>
            <a:r>
              <a:rPr lang="ko-KR" altLang="en-US"/>
              <a:t>에서 조건에 맞는 값들만 추출하는 방법</a:t>
            </a:r>
            <a:r>
              <a:rPr lang="en-US" altLang="ko-KR"/>
              <a:t>.</a:t>
            </a:r>
          </a:p>
          <a:p>
            <a:pPr marL="914400" lvl="2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32885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12141</TotalTime>
  <Words>1118</Words>
  <Application>Microsoft Office PowerPoint</Application>
  <PresentationFormat>화면 슬라이드 쇼(4:3)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디자인 사용자 지정</vt:lpstr>
      <vt:lpstr>Algorithm 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연습문제 1-1</vt:lpstr>
      <vt:lpstr>연습문제 1-2</vt:lpstr>
      <vt:lpstr>연습문제 1-3</vt:lpstr>
      <vt:lpstr>PowerPoint 프레젠테이션</vt:lpstr>
      <vt:lpstr>연습문제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심 규홍</cp:lastModifiedBy>
  <cp:revision>364</cp:revision>
  <dcterms:created xsi:type="dcterms:W3CDTF">2016-11-18T06:48:03Z</dcterms:created>
  <dcterms:modified xsi:type="dcterms:W3CDTF">2022-05-12T22:59:00Z</dcterms:modified>
</cp:coreProperties>
</file>