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sldIdLst>
    <p:sldId id="256" r:id="rId3"/>
    <p:sldId id="280" r:id="rId4"/>
    <p:sldId id="258" r:id="rId5"/>
    <p:sldId id="339" r:id="rId6"/>
    <p:sldId id="340" r:id="rId7"/>
    <p:sldId id="259" r:id="rId8"/>
    <p:sldId id="283" r:id="rId9"/>
    <p:sldId id="284" r:id="rId10"/>
    <p:sldId id="260" r:id="rId11"/>
    <p:sldId id="262" r:id="rId12"/>
    <p:sldId id="263" r:id="rId13"/>
    <p:sldId id="341" r:id="rId14"/>
    <p:sldId id="342" r:id="rId15"/>
    <p:sldId id="264" r:id="rId16"/>
    <p:sldId id="265" r:id="rId17"/>
    <p:sldId id="266" r:id="rId18"/>
    <p:sldId id="302" r:id="rId19"/>
    <p:sldId id="293" r:id="rId20"/>
    <p:sldId id="368" r:id="rId21"/>
    <p:sldId id="273" r:id="rId22"/>
    <p:sldId id="378" r:id="rId23"/>
    <p:sldId id="301" r:id="rId24"/>
    <p:sldId id="270" r:id="rId25"/>
    <p:sldId id="268" r:id="rId26"/>
    <p:sldId id="372" r:id="rId27"/>
    <p:sldId id="369" r:id="rId28"/>
    <p:sldId id="269" r:id="rId29"/>
    <p:sldId id="370" r:id="rId30"/>
    <p:sldId id="334" r:id="rId31"/>
    <p:sldId id="371" r:id="rId32"/>
    <p:sldId id="366" r:id="rId33"/>
    <p:sldId id="294" r:id="rId34"/>
    <p:sldId id="365" r:id="rId35"/>
    <p:sldId id="367" r:id="rId36"/>
    <p:sldId id="335" r:id="rId37"/>
    <p:sldId id="336" r:id="rId38"/>
    <p:sldId id="337" r:id="rId39"/>
    <p:sldId id="347" r:id="rId40"/>
    <p:sldId id="274" r:id="rId41"/>
    <p:sldId id="343" r:id="rId42"/>
    <p:sldId id="344" r:id="rId43"/>
    <p:sldId id="345" r:id="rId44"/>
    <p:sldId id="346" r:id="rId45"/>
    <p:sldId id="358" r:id="rId46"/>
    <p:sldId id="375" r:id="rId47"/>
    <p:sldId id="257" r:id="rId48"/>
    <p:sldId id="351" r:id="rId49"/>
    <p:sldId id="373" r:id="rId50"/>
    <p:sldId id="374" r:id="rId51"/>
    <p:sldId id="356" r:id="rId52"/>
    <p:sldId id="357" r:id="rId53"/>
    <p:sldId id="352" r:id="rId54"/>
    <p:sldId id="353" r:id="rId55"/>
    <p:sldId id="354" r:id="rId56"/>
    <p:sldId id="295" r:id="rId57"/>
    <p:sldId id="296" r:id="rId58"/>
    <p:sldId id="377" r:id="rId59"/>
    <p:sldId id="376" r:id="rId60"/>
    <p:sldId id="297" r:id="rId61"/>
    <p:sldId id="288" r:id="rId62"/>
    <p:sldId id="289" r:id="rId63"/>
    <p:sldId id="303" r:id="rId64"/>
    <p:sldId id="300" r:id="rId65"/>
    <p:sldId id="304" r:id="rId66"/>
    <p:sldId id="305" r:id="rId67"/>
    <p:sldId id="306" r:id="rId68"/>
    <p:sldId id="311" r:id="rId69"/>
    <p:sldId id="308" r:id="rId70"/>
    <p:sldId id="348" r:id="rId71"/>
    <p:sldId id="349" r:id="rId72"/>
    <p:sldId id="350" r:id="rId73"/>
    <p:sldId id="271" r:id="rId7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5" autoAdjust="0"/>
    <p:restoredTop sz="94660"/>
  </p:normalViewPr>
  <p:slideViewPr>
    <p:cSldViewPr snapToGrid="0">
      <p:cViewPr varScale="1">
        <p:scale>
          <a:sx n="79" d="100"/>
          <a:sy n="79" d="100"/>
        </p:scale>
        <p:origin x="132"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641627" y="378816"/>
            <a:ext cx="10363200" cy="961069"/>
          </a:xfrm>
        </p:spPr>
        <p:txBody>
          <a:bodyPr/>
          <a:lstStyle/>
          <a:p>
            <a:r>
              <a:rPr lang="ko-KR" altLang="en-US" dirty="0"/>
              <a:t>마스터 제목 스타일 편집</a:t>
            </a:r>
            <a:endParaRPr lang="en-US" dirty="0"/>
          </a:p>
        </p:txBody>
      </p:sp>
      <p:sp>
        <p:nvSpPr>
          <p:cNvPr id="3" name="Content Placeholder 2"/>
          <p:cNvSpPr>
            <a:spLocks noGrp="1"/>
          </p:cNvSpPr>
          <p:nvPr>
            <p:ph idx="1" hasCustomPrompt="1"/>
          </p:nvPr>
        </p:nvSpPr>
        <p:spPr>
          <a:xfrm>
            <a:off x="638970" y="1462236"/>
            <a:ext cx="10363200" cy="4960620"/>
          </a:xfrm>
        </p:spPr>
        <p:txBody>
          <a:bodyPr>
            <a:normAutofit/>
          </a:bodyPr>
          <a:lstStyle>
            <a:lvl1pPr>
              <a:buClrTx/>
              <a:defRPr sz="2400">
                <a:solidFill>
                  <a:schemeClr val="accent5">
                    <a:lumMod val="50000"/>
                  </a:schemeClr>
                </a:solidFill>
                <a:latin typeface="Arial" panose="020B0604020202020204" pitchFamily="34" charset="0"/>
                <a:cs typeface="Arial" panose="020B0604020202020204" pitchFamily="34" charset="0"/>
              </a:defRPr>
            </a:lvl1pPr>
            <a:lvl2pPr>
              <a:buClrTx/>
              <a:defRPr sz="2400">
                <a:solidFill>
                  <a:schemeClr val="accent5">
                    <a:lumMod val="50000"/>
                  </a:schemeClr>
                </a:solidFill>
                <a:latin typeface="Arial" panose="020B0604020202020204" pitchFamily="34" charset="0"/>
                <a:cs typeface="Arial" panose="020B0604020202020204" pitchFamily="34" charset="0"/>
              </a:defRPr>
            </a:lvl2pPr>
            <a:lvl3pPr>
              <a:buClrTx/>
              <a:defRPr sz="2000">
                <a:solidFill>
                  <a:schemeClr val="accent5">
                    <a:lumMod val="50000"/>
                  </a:schemeClr>
                </a:solidFill>
                <a:latin typeface="Arial" panose="020B0604020202020204" pitchFamily="34" charset="0"/>
                <a:cs typeface="Arial" panose="020B0604020202020204" pitchFamily="34" charset="0"/>
              </a:defRPr>
            </a:lvl3pPr>
            <a:lvl4pPr>
              <a:buClrTx/>
              <a:defRPr sz="1800">
                <a:solidFill>
                  <a:schemeClr val="accent5">
                    <a:lumMod val="50000"/>
                  </a:schemeClr>
                </a:solidFill>
                <a:latin typeface="Arial" panose="020B0604020202020204" pitchFamily="34" charset="0"/>
                <a:cs typeface="Arial" panose="020B0604020202020204" pitchFamily="34" charset="0"/>
              </a:defRPr>
            </a:lvl4pPr>
            <a:lvl5pPr>
              <a:buClrTx/>
              <a:defRPr sz="1800">
                <a:solidFill>
                  <a:schemeClr val="accent5">
                    <a:lumMod val="50000"/>
                  </a:schemeClr>
                </a:solidFill>
                <a:latin typeface="Arial" panose="020B0604020202020204" pitchFamily="34" charset="0"/>
                <a:cs typeface="Arial" panose="020B0604020202020204" pitchFamily="34" charset="0"/>
              </a:defRPr>
            </a:lvl5pPr>
          </a:lstStyle>
          <a:p>
            <a:pPr lvl="0"/>
            <a:r>
              <a:rPr lang="en-US" altLang="ko-KR" dirty="0"/>
              <a:t>Arial </a:t>
            </a:r>
            <a:r>
              <a:rPr lang="ko-KR" altLang="en-US" dirty="0"/>
              <a:t>본문</a:t>
            </a:r>
          </a:p>
          <a:p>
            <a:pPr lvl="1"/>
            <a:r>
              <a:rPr lang="en-US" altLang="ko-KR" dirty="0"/>
              <a:t>Arial</a:t>
            </a:r>
            <a:r>
              <a:rPr lang="ko-KR" altLang="en-US" dirty="0"/>
              <a:t> 수준</a:t>
            </a:r>
          </a:p>
          <a:p>
            <a:pPr lvl="2"/>
            <a:r>
              <a:rPr lang="en-US" altLang="ko-KR" dirty="0"/>
              <a:t>Arial</a:t>
            </a:r>
            <a:r>
              <a:rPr lang="ko-KR" altLang="en-US" dirty="0"/>
              <a:t> 수준</a:t>
            </a:r>
          </a:p>
          <a:p>
            <a:pPr lvl="3"/>
            <a:r>
              <a:rPr lang="en-US" altLang="ko-KR" dirty="0"/>
              <a:t>Arial</a:t>
            </a:r>
            <a:r>
              <a:rPr lang="ko-KR" altLang="en-US" dirty="0"/>
              <a:t> 수준</a:t>
            </a:r>
          </a:p>
          <a:p>
            <a:pPr lvl="4"/>
            <a:r>
              <a:rPr lang="en-US" altLang="ko-KR" dirty="0"/>
              <a:t>Arial</a:t>
            </a:r>
            <a:r>
              <a:rPr lang="ko-KR" altLang="en-US" dirty="0"/>
              <a:t> 수준</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fld id="{F47F56A4-E8E5-4D4C-B0F4-C34A9E07B6F1}" type="datetimeFigureOut">
              <a:rPr kumimoji="0" lang="ko-KR" altLang="en-US" sz="1050" b="0" i="0" u="none" strike="noStrike" kern="1200" cap="none" spc="0" normalizeH="0" baseline="0" noProof="0" smtClean="0">
                <a:ln>
                  <a:noFill/>
                </a:ln>
                <a:solidFill>
                  <a:srgbClr val="099BDD"/>
                </a:solidFill>
                <a:effectLst/>
                <a:uLnTx/>
                <a:uFillTx/>
                <a:latin typeface="Corbel" panose="020B0503020204020204"/>
                <a:ea typeface="맑은 고딕" panose="020B0503020000020004" pitchFamily="50" charset="-127"/>
                <a:cs typeface="+mn-cs"/>
              </a:rPr>
              <a:pPr marL="0" marR="0" lvl="0" indent="0" algn="l" defTabSz="914400" rtl="0" eaLnBrk="1" fontAlgn="auto" latinLnBrk="1" hangingPunct="1">
                <a:lnSpc>
                  <a:spcPct val="100000"/>
                </a:lnSpc>
                <a:spcBef>
                  <a:spcPts val="0"/>
                </a:spcBef>
                <a:spcAft>
                  <a:spcPts val="0"/>
                </a:spcAft>
                <a:buClrTx/>
                <a:buSzTx/>
                <a:buFontTx/>
                <a:buNone/>
                <a:tabLst/>
                <a:defRPr/>
              </a:pPr>
              <a:t>2022-05-11</a:t>
            </a:fld>
            <a:endParaRPr kumimoji="0" lang="ko-KR" altLang="en-US" sz="105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105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fld id="{8E3F0E05-2C70-4BE3-B530-E0F42DB0AED4}" type="slidenum">
              <a:rPr kumimoji="0" lang="ko-KR" altLang="en-US" sz="1200" b="0" i="0" u="none" strike="noStrike" kern="1200" cap="none" spc="0" normalizeH="0" baseline="0" noProof="0" smtClean="0">
                <a:ln>
                  <a:noFill/>
                </a:ln>
                <a:solidFill>
                  <a:srgbClr val="099BDD"/>
                </a:solidFill>
                <a:effectLst/>
                <a:uLnTx/>
                <a:uFillTx/>
                <a:latin typeface="Corbel" panose="020B0503020204020204"/>
                <a:ea typeface="맑은 고딕" panose="020B0503020000020004" pitchFamily="50" charset="-127"/>
                <a:cs typeface="+mn-cs"/>
              </a:rPr>
              <a:pPr marL="0" marR="0" lvl="0" indent="0" algn="l" defTabSz="914400" rtl="0" eaLnBrk="1" fontAlgn="auto" latinLnBrk="1"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pic>
        <p:nvPicPr>
          <p:cNvPr id="7" name="Picture 2" descr="전용색상 - Color - 서울대학교 UI가이드">
            <a:extLst>
              <a:ext uri="{FF2B5EF4-FFF2-40B4-BE49-F238E27FC236}">
                <a16:creationId xmlns:a16="http://schemas.microsoft.com/office/drawing/2014/main" id="{0CD5DEC3-A996-40CC-B025-6388EE08C11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711103" y="206019"/>
            <a:ext cx="237172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88493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7"/>
            <a:ext cx="10363200" cy="1470025"/>
          </a:xfrm>
        </p:spPr>
        <p:txBody>
          <a:bodyPr/>
          <a:lstStyle/>
          <a:p>
            <a:r>
              <a:rPr lang="ko-KR" altLang="en-US"/>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pPr defTabSz="914378">
              <a:defRPr/>
            </a:pPr>
            <a:fld id="{8F03A508-3B5E-4187-B681-07258AD2B7FE}" type="datetimeFigureOut">
              <a:rPr lang="ko-KR" altLang="en-US" smtClean="0">
                <a:solidFill>
                  <a:srgbClr val="099BDD"/>
                </a:solidFill>
              </a:rPr>
              <a:pPr defTabSz="914378">
                <a:defRPr/>
              </a:pPr>
              <a:t>2022-05-11</a:t>
            </a:fld>
            <a:endParaRPr lang="ko-KR" altLang="en-US">
              <a:solidFill>
                <a:srgbClr val="099BDD"/>
              </a:solidFill>
            </a:endParaRPr>
          </a:p>
        </p:txBody>
      </p:sp>
      <p:sp>
        <p:nvSpPr>
          <p:cNvPr id="5" name="바닥글 개체 틀 4"/>
          <p:cNvSpPr>
            <a:spLocks noGrp="1"/>
          </p:cNvSpPr>
          <p:nvPr>
            <p:ph type="ftr" sz="quarter" idx="11"/>
          </p:nvPr>
        </p:nvSpPr>
        <p:spPr/>
        <p:txBody>
          <a:bodyPr/>
          <a:lstStyle/>
          <a:p>
            <a:pPr defTabSz="914378">
              <a:defRPr/>
            </a:pPr>
            <a:endParaRPr lang="ko-KR" altLang="en-US">
              <a:solidFill>
                <a:srgbClr val="099BDD"/>
              </a:solidFill>
            </a:endParaRPr>
          </a:p>
        </p:txBody>
      </p:sp>
      <p:sp>
        <p:nvSpPr>
          <p:cNvPr id="6" name="슬라이드 번호 개체 틀 5"/>
          <p:cNvSpPr>
            <a:spLocks noGrp="1"/>
          </p:cNvSpPr>
          <p:nvPr>
            <p:ph type="sldNum" sz="quarter" idx="12"/>
          </p:nvPr>
        </p:nvSpPr>
        <p:spPr/>
        <p:txBody>
          <a:bodyPr/>
          <a:lstStyle/>
          <a:p>
            <a:pPr defTabSz="914378">
              <a:defRPr/>
            </a:pPr>
            <a:fld id="{7EC991CF-F4F2-4105-A6EE-C2958F07B1C6}" type="slidenum">
              <a:rPr lang="ko-KR" altLang="en-US" smtClean="0">
                <a:solidFill>
                  <a:srgbClr val="099BDD"/>
                </a:solidFill>
              </a:rPr>
              <a:pPr defTabSz="914378">
                <a:defRPr/>
              </a:pPr>
              <a:t>‹#›</a:t>
            </a:fld>
            <a:endParaRPr lang="ko-KR" altLang="en-US">
              <a:solidFill>
                <a:srgbClr val="099BDD"/>
              </a:solidFill>
            </a:endParaRPr>
          </a:p>
        </p:txBody>
      </p:sp>
    </p:spTree>
    <p:extLst>
      <p:ext uri="{BB962C8B-B14F-4D97-AF65-F5344CB8AC3E}">
        <p14:creationId xmlns:p14="http://schemas.microsoft.com/office/powerpoint/2010/main" val="181208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pPr defTabSz="914378">
              <a:defRPr/>
            </a:pPr>
            <a:fld id="{8F03A508-3B5E-4187-B681-07258AD2B7FE}" type="datetimeFigureOut">
              <a:rPr lang="ko-KR" altLang="en-US" smtClean="0">
                <a:solidFill>
                  <a:srgbClr val="099BDD"/>
                </a:solidFill>
              </a:rPr>
              <a:pPr defTabSz="914378">
                <a:defRPr/>
              </a:pPr>
              <a:t>2022-05-11</a:t>
            </a:fld>
            <a:endParaRPr lang="ko-KR" altLang="en-US">
              <a:solidFill>
                <a:srgbClr val="099BDD"/>
              </a:solidFill>
            </a:endParaRPr>
          </a:p>
        </p:txBody>
      </p:sp>
      <p:sp>
        <p:nvSpPr>
          <p:cNvPr id="4" name="바닥글 개체 틀 3"/>
          <p:cNvSpPr>
            <a:spLocks noGrp="1"/>
          </p:cNvSpPr>
          <p:nvPr>
            <p:ph type="ftr" sz="quarter" idx="11"/>
          </p:nvPr>
        </p:nvSpPr>
        <p:spPr/>
        <p:txBody>
          <a:bodyPr/>
          <a:lstStyle/>
          <a:p>
            <a:pPr defTabSz="914378">
              <a:defRPr/>
            </a:pPr>
            <a:endParaRPr lang="ko-KR" altLang="en-US">
              <a:solidFill>
                <a:srgbClr val="099BDD"/>
              </a:solidFill>
            </a:endParaRPr>
          </a:p>
        </p:txBody>
      </p:sp>
      <p:sp>
        <p:nvSpPr>
          <p:cNvPr id="5" name="슬라이드 번호 개체 틀 4"/>
          <p:cNvSpPr>
            <a:spLocks noGrp="1"/>
          </p:cNvSpPr>
          <p:nvPr>
            <p:ph type="sldNum" sz="quarter" idx="12"/>
          </p:nvPr>
        </p:nvSpPr>
        <p:spPr/>
        <p:txBody>
          <a:bodyPr/>
          <a:lstStyle/>
          <a:p>
            <a:pPr defTabSz="914378">
              <a:defRPr/>
            </a:pPr>
            <a:fld id="{7EC991CF-F4F2-4105-A6EE-C2958F07B1C6}" type="slidenum">
              <a:rPr lang="ko-KR" altLang="en-US" smtClean="0">
                <a:solidFill>
                  <a:srgbClr val="099BDD"/>
                </a:solidFill>
              </a:rPr>
              <a:pPr defTabSz="914378">
                <a:defRPr/>
              </a:pPr>
              <a:t>‹#›</a:t>
            </a:fld>
            <a:endParaRPr lang="ko-KR" altLang="en-US">
              <a:solidFill>
                <a:srgbClr val="099BDD"/>
              </a:solidFill>
            </a:endParaRPr>
          </a:p>
        </p:txBody>
      </p:sp>
    </p:spTree>
    <p:extLst>
      <p:ext uri="{BB962C8B-B14F-4D97-AF65-F5344CB8AC3E}">
        <p14:creationId xmlns:p14="http://schemas.microsoft.com/office/powerpoint/2010/main" val="517565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pPr defTabSz="457189" latinLnBrk="0"/>
            <a:fld id="{FFAA3B91-9B0C-4446-8EF7-F96EC66FC5D1}" type="datetimeFigureOut">
              <a:rPr lang="ko-KR" altLang="en-US" smtClean="0">
                <a:solidFill>
                  <a:srgbClr val="099BDD"/>
                </a:solidFill>
              </a:rPr>
              <a:pPr defTabSz="457189" latinLnBrk="0"/>
              <a:t>2022-05-11</a:t>
            </a:fld>
            <a:endParaRPr lang="ko-KR" altLang="en-US">
              <a:solidFill>
                <a:srgbClr val="099BDD"/>
              </a:solidFill>
            </a:endParaRPr>
          </a:p>
        </p:txBody>
      </p:sp>
      <p:sp>
        <p:nvSpPr>
          <p:cNvPr id="6" name="Footer Placeholder 5"/>
          <p:cNvSpPr>
            <a:spLocks noGrp="1"/>
          </p:cNvSpPr>
          <p:nvPr>
            <p:ph type="ftr" sz="quarter" idx="11"/>
          </p:nvPr>
        </p:nvSpPr>
        <p:spPr/>
        <p:txBody>
          <a:bodyPr/>
          <a:lstStyle/>
          <a:p>
            <a:pPr defTabSz="457189" latinLnBrk="0"/>
            <a:endParaRPr lang="ko-KR" altLang="en-US">
              <a:solidFill>
                <a:srgbClr val="099BDD"/>
              </a:solidFill>
            </a:endParaRPr>
          </a:p>
        </p:txBody>
      </p:sp>
      <p:sp>
        <p:nvSpPr>
          <p:cNvPr id="7" name="Slide Number Placeholder 6"/>
          <p:cNvSpPr>
            <a:spLocks noGrp="1"/>
          </p:cNvSpPr>
          <p:nvPr>
            <p:ph type="sldNum" sz="quarter" idx="12"/>
          </p:nvPr>
        </p:nvSpPr>
        <p:spPr/>
        <p:txBody>
          <a:bodyPr/>
          <a:lstStyle/>
          <a:p>
            <a:pPr defTabSz="457189" latinLnBrk="0"/>
            <a:fld id="{CCC0BEA8-4181-4E4E-9743-ED02AFED8225}" type="slidenum">
              <a:rPr lang="ko-KR" altLang="en-US" smtClean="0">
                <a:solidFill>
                  <a:srgbClr val="099BDD"/>
                </a:solidFill>
              </a:rPr>
              <a:pPr defTabSz="457189" latinLnBrk="0"/>
              <a:t>‹#›</a:t>
            </a:fld>
            <a:endParaRPr lang="ko-KR" altLang="en-US">
              <a:solidFill>
                <a:srgbClr val="099BDD"/>
              </a:solidFill>
            </a:endParaRPr>
          </a:p>
        </p:txBody>
      </p:sp>
    </p:spTree>
    <p:extLst>
      <p:ext uri="{BB962C8B-B14F-4D97-AF65-F5344CB8AC3E}">
        <p14:creationId xmlns:p14="http://schemas.microsoft.com/office/powerpoint/2010/main" val="3368896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189" latinLnBrk="0"/>
            <a:fld id="{FFAA3B91-9B0C-4446-8EF7-F96EC66FC5D1}" type="datetimeFigureOut">
              <a:rPr lang="ko-KR" altLang="en-US" smtClean="0">
                <a:solidFill>
                  <a:srgbClr val="099BDD"/>
                </a:solidFill>
              </a:rPr>
              <a:pPr defTabSz="457189" latinLnBrk="0"/>
              <a:t>2022-05-11</a:t>
            </a:fld>
            <a:endParaRPr lang="ko-KR" altLang="en-US">
              <a:solidFill>
                <a:srgbClr val="099BDD"/>
              </a:solidFill>
            </a:endParaRPr>
          </a:p>
        </p:txBody>
      </p:sp>
      <p:sp>
        <p:nvSpPr>
          <p:cNvPr id="3" name="Footer Placeholder 2"/>
          <p:cNvSpPr>
            <a:spLocks noGrp="1"/>
          </p:cNvSpPr>
          <p:nvPr>
            <p:ph type="ftr" sz="quarter" idx="11"/>
          </p:nvPr>
        </p:nvSpPr>
        <p:spPr/>
        <p:txBody>
          <a:bodyPr/>
          <a:lstStyle/>
          <a:p>
            <a:pPr defTabSz="457189" latinLnBrk="0"/>
            <a:endParaRPr lang="ko-KR" altLang="en-US">
              <a:solidFill>
                <a:srgbClr val="099BDD"/>
              </a:solidFill>
            </a:endParaRPr>
          </a:p>
        </p:txBody>
      </p:sp>
      <p:sp>
        <p:nvSpPr>
          <p:cNvPr id="4" name="Slide Number Placeholder 3"/>
          <p:cNvSpPr>
            <a:spLocks noGrp="1"/>
          </p:cNvSpPr>
          <p:nvPr>
            <p:ph type="sldNum" sz="quarter" idx="12"/>
          </p:nvPr>
        </p:nvSpPr>
        <p:spPr/>
        <p:txBody>
          <a:bodyPr/>
          <a:lstStyle/>
          <a:p>
            <a:pPr defTabSz="457189" latinLnBrk="0"/>
            <a:fld id="{CCC0BEA8-4181-4E4E-9743-ED02AFED8225}" type="slidenum">
              <a:rPr lang="ko-KR" altLang="en-US" smtClean="0">
                <a:solidFill>
                  <a:srgbClr val="099BDD"/>
                </a:solidFill>
              </a:rPr>
              <a:pPr defTabSz="457189" latinLnBrk="0"/>
              <a:t>‹#›</a:t>
            </a:fld>
            <a:endParaRPr lang="ko-KR" altLang="en-US">
              <a:solidFill>
                <a:srgbClr val="099BDD"/>
              </a:solidFill>
            </a:endParaRPr>
          </a:p>
        </p:txBody>
      </p:sp>
    </p:spTree>
    <p:extLst>
      <p:ext uri="{BB962C8B-B14F-4D97-AF65-F5344CB8AC3E}">
        <p14:creationId xmlns:p14="http://schemas.microsoft.com/office/powerpoint/2010/main" val="790706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64314" y="2143507"/>
            <a:ext cx="4587239" cy="256224"/>
          </a:xfrm>
          <a:prstGeom prst="rect">
            <a:avLst/>
          </a:prstGeom>
        </p:spPr>
        <p:txBody>
          <a:bodyPr wrap="square" lIns="0" tIns="0" rIns="0" bIns="0">
            <a:spAutoFit/>
          </a:bodyPr>
          <a:lstStyle>
            <a:lvl1pPr>
              <a:defRPr sz="1800" b="0" i="0">
                <a:solidFill>
                  <a:schemeClr val="tx1"/>
                </a:solidFill>
                <a:latin typeface="Courier New"/>
                <a:cs typeface="Courier New"/>
              </a:defRPr>
            </a:lvl1pPr>
          </a:lstStyle>
          <a:p>
            <a:endParaRPr/>
          </a:p>
        </p:txBody>
      </p:sp>
      <p:sp>
        <p:nvSpPr>
          <p:cNvPr id="4" name="Holder 4"/>
          <p:cNvSpPr>
            <a:spLocks noGrp="1"/>
          </p:cNvSpPr>
          <p:nvPr>
            <p:ph sz="half" idx="3"/>
          </p:nvPr>
        </p:nvSpPr>
        <p:spPr>
          <a:xfrm>
            <a:off x="6340857" y="1818385"/>
            <a:ext cx="5220545" cy="360147"/>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bg1"/>
                </a:solidFill>
                <a:latin typeface="Calibri"/>
                <a:cs typeface="Calibri"/>
              </a:defRPr>
            </a:lvl1pPr>
          </a:lstStyle>
          <a:p>
            <a:pPr marL="12700" defTabSz="914378">
              <a:lnSpc>
                <a:spcPts val="955"/>
              </a:lnSpc>
            </a:pPr>
            <a:r>
              <a:rPr lang="en-US" spc="-5">
                <a:solidFill>
                  <a:srgbClr val="FFFFFF"/>
                </a:solidFill>
              </a:rPr>
              <a:t>6.0001 LECTURE</a:t>
            </a:r>
            <a:r>
              <a:rPr lang="en-US" spc="-100">
                <a:solidFill>
                  <a:srgbClr val="FFFFFF"/>
                </a:solidFill>
              </a:rPr>
              <a:t> </a:t>
            </a:r>
            <a:r>
              <a:rPr lang="en-US">
                <a:solidFill>
                  <a:srgbClr val="FFFFFF"/>
                </a:solidFill>
              </a:rPr>
              <a:t>4</a:t>
            </a:r>
            <a:endParaRPr lang="en-US" dirty="0">
              <a:solidFill>
                <a:srgbClr val="FFFFFF"/>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defTabSz="914378"/>
            <a:fld id="{1D8BD707-D9CF-40AE-B4C6-C98DA3205C09}" type="datetimeFigureOut">
              <a:rPr lang="en-US" smtClean="0">
                <a:solidFill>
                  <a:srgbClr val="099BDD">
                    <a:tint val="75000"/>
                  </a:srgbClr>
                </a:solidFill>
              </a:rPr>
              <a:pPr defTabSz="914378"/>
              <a:t>5/11/2022</a:t>
            </a:fld>
            <a:endParaRPr lang="en-US">
              <a:solidFill>
                <a:srgbClr val="099BDD">
                  <a:tint val="75000"/>
                </a:srgbClr>
              </a:solidFill>
            </a:endParaRPr>
          </a:p>
        </p:txBody>
      </p:sp>
      <p:sp>
        <p:nvSpPr>
          <p:cNvPr id="7" name="Holder 7"/>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099" defTabSz="914378">
              <a:spcBef>
                <a:spcPts val="330"/>
              </a:spcBef>
            </a:pPr>
            <a:fld id="{81D60167-4931-47E6-BA6A-407CBD079E47}" type="slidenum">
              <a:rPr lang="en-US" altLang="ko-KR" smtClean="0">
                <a:solidFill>
                  <a:srgbClr val="FFFFFF"/>
                </a:solidFill>
              </a:rPr>
              <a:pPr marL="38099" defTabSz="914378">
                <a:spcBef>
                  <a:spcPts val="330"/>
                </a:spcBef>
              </a:pPr>
              <a:t>‹#›</a:t>
            </a:fld>
            <a:endParaRPr lang="en-US" altLang="ko-KR" dirty="0">
              <a:solidFill>
                <a:srgbClr val="FFFFFF"/>
              </a:solidFill>
            </a:endParaRPr>
          </a:p>
        </p:txBody>
      </p:sp>
    </p:spTree>
    <p:extLst>
      <p:ext uri="{BB962C8B-B14F-4D97-AF65-F5344CB8AC3E}">
        <p14:creationId xmlns:p14="http://schemas.microsoft.com/office/powerpoint/2010/main" val="877476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94741" y="963210"/>
            <a:ext cx="10002519" cy="633395"/>
          </a:xfrm>
          <a:prstGeom prst="rect">
            <a:avLst/>
          </a:prstGeom>
        </p:spPr>
        <p:txBody>
          <a:bodyPr wrap="square" lIns="0" tIns="0" rIns="0" bIns="0">
            <a:spAutoFit/>
          </a:bodyPr>
          <a:lstStyle>
            <a:lvl1pPr>
              <a:defRPr sz="48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44324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Calibri"/>
                <a:cs typeface="Calibri"/>
              </a:defRPr>
            </a:lvl1pPr>
          </a:lstStyle>
          <a:p>
            <a:pPr marL="12700" defTabSz="914378">
              <a:lnSpc>
                <a:spcPts val="955"/>
              </a:lnSpc>
            </a:pPr>
            <a:r>
              <a:rPr lang="en-US" spc="-5">
                <a:solidFill>
                  <a:srgbClr val="FFFFFF"/>
                </a:solidFill>
              </a:rPr>
              <a:t>6.0001 LECTURE</a:t>
            </a:r>
            <a:r>
              <a:rPr lang="en-US" spc="-100">
                <a:solidFill>
                  <a:srgbClr val="FFFFFF"/>
                </a:solidFill>
              </a:rPr>
              <a:t> </a:t>
            </a:r>
            <a:r>
              <a:rPr lang="en-US">
                <a:solidFill>
                  <a:srgbClr val="FFFFFF"/>
                </a:solidFill>
              </a:rPr>
              <a:t>4</a:t>
            </a:r>
            <a:endParaRPr lang="en-US" dirty="0">
              <a:solidFill>
                <a:srgbClr val="FFFFFF"/>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914378"/>
            <a:fld id="{1D8BD707-D9CF-40AE-B4C6-C98DA3205C09}" type="datetimeFigureOut">
              <a:rPr lang="en-US" smtClean="0">
                <a:solidFill>
                  <a:srgbClr val="099BDD">
                    <a:tint val="75000"/>
                  </a:srgbClr>
                </a:solidFill>
              </a:rPr>
              <a:pPr defTabSz="914378"/>
              <a:t>5/11/2022</a:t>
            </a:fld>
            <a:endParaRPr lang="en-US">
              <a:solidFill>
                <a:srgbClr val="099BDD">
                  <a:tint val="75000"/>
                </a:srgbClr>
              </a:solidFill>
            </a:endParaRPr>
          </a:p>
        </p:txBody>
      </p:sp>
      <p:sp>
        <p:nvSpPr>
          <p:cNvPr id="6" name="Holder 6"/>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099" defTabSz="914378">
              <a:spcBef>
                <a:spcPts val="330"/>
              </a:spcBef>
            </a:pPr>
            <a:fld id="{81D60167-4931-47E6-BA6A-407CBD079E47}" type="slidenum">
              <a:rPr lang="en-US" altLang="ko-KR" smtClean="0">
                <a:solidFill>
                  <a:srgbClr val="FFFFFF"/>
                </a:solidFill>
              </a:rPr>
              <a:pPr marL="38099" defTabSz="914378">
                <a:spcBef>
                  <a:spcPts val="330"/>
                </a:spcBef>
              </a:pPr>
              <a:t>‹#›</a:t>
            </a:fld>
            <a:endParaRPr lang="en-US" altLang="ko-KR" dirty="0">
              <a:solidFill>
                <a:srgbClr val="FFFFFF"/>
              </a:solidFill>
            </a:endParaRPr>
          </a:p>
        </p:txBody>
      </p:sp>
    </p:spTree>
    <p:extLst>
      <p:ext uri="{BB962C8B-B14F-4D97-AF65-F5344CB8AC3E}">
        <p14:creationId xmlns:p14="http://schemas.microsoft.com/office/powerpoint/2010/main" val="2572902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329628" y="883445"/>
            <a:ext cx="7532747" cy="807914"/>
          </a:xfrm>
        </p:spPr>
        <p:txBody>
          <a:bodyPr lIns="0" tIns="0" rIns="0" bIns="0"/>
          <a:lstStyle>
            <a:lvl1pPr>
              <a:defRPr sz="5250" b="1" i="0">
                <a:solidFill>
                  <a:srgbClr val="174E7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5" name="Holder 5"/>
          <p:cNvSpPr>
            <a:spLocks noGrp="1"/>
          </p:cNvSpPr>
          <p:nvPr>
            <p:ph type="sldNum" sz="quarter" idx="7"/>
          </p:nvPr>
        </p:nvSpPr>
        <p:spPr/>
        <p:txBody>
          <a:bodyPr lIns="0" tIns="0" rIns="0" bIns="0"/>
          <a:lstStyle>
            <a:lvl1pPr>
              <a:defRPr sz="2000" b="0" i="0">
                <a:solidFill>
                  <a:schemeClr val="bg1"/>
                </a:solidFill>
                <a:latin typeface="Arial"/>
                <a:cs typeface="Arial"/>
              </a:defRPr>
            </a:lvl1pPr>
          </a:lstStyle>
          <a:p>
            <a:pPr marL="12700">
              <a:lnSpc>
                <a:spcPts val="2335"/>
              </a:lnSpc>
            </a:pPr>
            <a:r>
              <a:rPr lang="en-US" spc="10"/>
              <a:t>Page</a:t>
            </a:r>
            <a:r>
              <a:rPr lang="en-US" spc="-20"/>
              <a:t> </a:t>
            </a:r>
            <a:fld id="{81D60167-4931-47E6-BA6A-407CBD079E47}" type="slidenum">
              <a:rPr spc="10" smtClean="0"/>
              <a:pPr marL="12700">
                <a:lnSpc>
                  <a:spcPts val="2335"/>
                </a:lnSpc>
              </a:pPr>
              <a:t>‹#›</a:t>
            </a:fld>
            <a:r>
              <a:rPr spc="-15"/>
              <a:t> </a:t>
            </a:r>
            <a:r>
              <a:rPr spc="5"/>
              <a:t>/</a:t>
            </a:r>
            <a:r>
              <a:rPr spc="-15"/>
              <a:t> </a:t>
            </a:r>
            <a:r>
              <a:rPr spc="10"/>
              <a:t>84</a:t>
            </a:r>
            <a:endParaRPr spc="10" dirty="0"/>
          </a:p>
        </p:txBody>
      </p:sp>
    </p:spTree>
    <p:extLst>
      <p:ext uri="{BB962C8B-B14F-4D97-AF65-F5344CB8AC3E}">
        <p14:creationId xmlns:p14="http://schemas.microsoft.com/office/powerpoint/2010/main" val="1183641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4" name="Holder 4"/>
          <p:cNvSpPr>
            <a:spLocks noGrp="1"/>
          </p:cNvSpPr>
          <p:nvPr>
            <p:ph type="sldNum" sz="quarter" idx="7"/>
          </p:nvPr>
        </p:nvSpPr>
        <p:spPr/>
        <p:txBody>
          <a:bodyPr lIns="0" tIns="0" rIns="0" bIns="0"/>
          <a:lstStyle>
            <a:lvl1pPr>
              <a:defRPr sz="2000" b="0" i="0">
                <a:solidFill>
                  <a:schemeClr val="bg1"/>
                </a:solidFill>
                <a:latin typeface="Arial"/>
                <a:cs typeface="Arial"/>
              </a:defRPr>
            </a:lvl1pPr>
          </a:lstStyle>
          <a:p>
            <a:pPr marL="12700">
              <a:lnSpc>
                <a:spcPts val="2335"/>
              </a:lnSpc>
            </a:pPr>
            <a:r>
              <a:rPr lang="en-US" spc="10"/>
              <a:t>Page</a:t>
            </a:r>
            <a:r>
              <a:rPr lang="en-US" spc="-20"/>
              <a:t> </a:t>
            </a:r>
            <a:fld id="{81D60167-4931-47E6-BA6A-407CBD079E47}" type="slidenum">
              <a:rPr spc="10" smtClean="0"/>
              <a:pPr marL="12700">
                <a:lnSpc>
                  <a:spcPts val="2335"/>
                </a:lnSpc>
              </a:pPr>
              <a:t>‹#›</a:t>
            </a:fld>
            <a:r>
              <a:rPr spc="-15"/>
              <a:t> </a:t>
            </a:r>
            <a:r>
              <a:rPr spc="5"/>
              <a:t>/</a:t>
            </a:r>
            <a:r>
              <a:rPr spc="-15"/>
              <a:t> </a:t>
            </a:r>
            <a:r>
              <a:rPr spc="10"/>
              <a:t>84</a:t>
            </a:r>
            <a:endParaRPr spc="10" dirty="0"/>
          </a:p>
        </p:txBody>
      </p:sp>
    </p:spTree>
    <p:extLst>
      <p:ext uri="{BB962C8B-B14F-4D97-AF65-F5344CB8AC3E}">
        <p14:creationId xmlns:p14="http://schemas.microsoft.com/office/powerpoint/2010/main" val="369798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p>
            <a:r>
              <a:rPr lang="ko-KR" altLang="en-US"/>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fld id="{8F03A508-3B5E-4187-B681-07258AD2B7FE}" type="datetimeFigureOut">
              <a:rPr kumimoji="0" lang="ko-KR" altLang="en-US" sz="1050" b="0" i="0" u="none" strike="noStrike" kern="1200" cap="none" spc="0" normalizeH="0" baseline="0" noProof="0" smtClean="0">
                <a:ln>
                  <a:noFill/>
                </a:ln>
                <a:solidFill>
                  <a:srgbClr val="099BDD"/>
                </a:solidFill>
                <a:effectLst/>
                <a:uLnTx/>
                <a:uFillTx/>
                <a:latin typeface="Corbel" panose="020B0503020204020204"/>
                <a:ea typeface="맑은 고딕" panose="020B0503020000020004" pitchFamily="50" charset="-127"/>
                <a:cs typeface="+mn-cs"/>
              </a:rPr>
              <a:pPr marL="0" marR="0" lvl="0" indent="0" algn="l" defTabSz="914400" rtl="0" eaLnBrk="1" fontAlgn="auto" latinLnBrk="1" hangingPunct="1">
                <a:lnSpc>
                  <a:spcPct val="100000"/>
                </a:lnSpc>
                <a:spcBef>
                  <a:spcPts val="0"/>
                </a:spcBef>
                <a:spcAft>
                  <a:spcPts val="0"/>
                </a:spcAft>
                <a:buClrTx/>
                <a:buSzTx/>
                <a:buFontTx/>
                <a:buNone/>
                <a:tabLst/>
                <a:defRPr/>
              </a:pPr>
              <a:t>2022-05-11</a:t>
            </a:fld>
            <a:endParaRPr kumimoji="0" lang="ko-KR" altLang="en-US" sz="105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
        <p:nvSpPr>
          <p:cNvPr id="5" name="바닥글 개체 틀 4"/>
          <p:cNvSpPr>
            <a:spLocks noGrp="1"/>
          </p:cNvSpPr>
          <p:nvPr>
            <p:ph type="ftr" sz="quarter" idx="11"/>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105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
        <p:nvSpPr>
          <p:cNvPr id="6" name="슬라이드 번호 개체 틀 5"/>
          <p:cNvSpPr>
            <a:spLocks noGrp="1"/>
          </p:cNvSpPr>
          <p:nvPr>
            <p:ph type="sldNum" sz="quarter" idx="12"/>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fld id="{7EC991CF-F4F2-4105-A6EE-C2958F07B1C6}" type="slidenum">
              <a:rPr kumimoji="0" lang="ko-KR" altLang="en-US" sz="1200" b="0" i="0" u="none" strike="noStrike" kern="1200" cap="none" spc="0" normalizeH="0" baseline="0" noProof="0" smtClean="0">
                <a:ln>
                  <a:noFill/>
                </a:ln>
                <a:solidFill>
                  <a:srgbClr val="099BDD"/>
                </a:solidFill>
                <a:effectLst/>
                <a:uLnTx/>
                <a:uFillTx/>
                <a:latin typeface="Corbel" panose="020B0503020204020204"/>
                <a:ea typeface="맑은 고딕" panose="020B0503020000020004" pitchFamily="50" charset="-127"/>
                <a:cs typeface="+mn-cs"/>
              </a:rPr>
              <a:pPr marL="0" marR="0" lvl="0" indent="0" algn="l" defTabSz="914400" rtl="0" eaLnBrk="1" fontAlgn="auto" latinLnBrk="1"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Tree>
    <p:extLst>
      <p:ext uri="{BB962C8B-B14F-4D97-AF65-F5344CB8AC3E}">
        <p14:creationId xmlns:p14="http://schemas.microsoft.com/office/powerpoint/2010/main" val="362805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fld id="{8F03A508-3B5E-4187-B681-07258AD2B7FE}" type="datetimeFigureOut">
              <a:rPr kumimoji="0" lang="ko-KR" altLang="en-US" sz="1050" b="0" i="0" u="none" strike="noStrike" kern="1200" cap="none" spc="0" normalizeH="0" baseline="0" noProof="0" smtClean="0">
                <a:ln>
                  <a:noFill/>
                </a:ln>
                <a:solidFill>
                  <a:srgbClr val="099BDD"/>
                </a:solidFill>
                <a:effectLst/>
                <a:uLnTx/>
                <a:uFillTx/>
                <a:latin typeface="Corbel" panose="020B0503020204020204"/>
                <a:ea typeface="맑은 고딕" panose="020B0503020000020004" pitchFamily="50" charset="-127"/>
                <a:cs typeface="+mn-cs"/>
              </a:rPr>
              <a:pPr marL="0" marR="0" lvl="0" indent="0" algn="l" defTabSz="914400" rtl="0" eaLnBrk="1" fontAlgn="auto" latinLnBrk="1" hangingPunct="1">
                <a:lnSpc>
                  <a:spcPct val="100000"/>
                </a:lnSpc>
                <a:spcBef>
                  <a:spcPts val="0"/>
                </a:spcBef>
                <a:spcAft>
                  <a:spcPts val="0"/>
                </a:spcAft>
                <a:buClrTx/>
                <a:buSzTx/>
                <a:buFontTx/>
                <a:buNone/>
                <a:tabLst/>
                <a:defRPr/>
              </a:pPr>
              <a:t>2022-05-11</a:t>
            </a:fld>
            <a:endParaRPr kumimoji="0" lang="ko-KR" altLang="en-US" sz="105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
        <p:nvSpPr>
          <p:cNvPr id="4" name="바닥글 개체 틀 3"/>
          <p:cNvSpPr>
            <a:spLocks noGrp="1"/>
          </p:cNvSpPr>
          <p:nvPr>
            <p:ph type="ftr" sz="quarter" idx="11"/>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105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
        <p:nvSpPr>
          <p:cNvPr id="5" name="슬라이드 번호 개체 틀 4"/>
          <p:cNvSpPr>
            <a:spLocks noGrp="1"/>
          </p:cNvSpPr>
          <p:nvPr>
            <p:ph type="sldNum" sz="quarter" idx="12"/>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fld id="{7EC991CF-F4F2-4105-A6EE-C2958F07B1C6}" type="slidenum">
              <a:rPr kumimoji="0" lang="ko-KR" altLang="en-US" sz="1200" b="0" i="0" u="none" strike="noStrike" kern="1200" cap="none" spc="0" normalizeH="0" baseline="0" noProof="0" smtClean="0">
                <a:ln>
                  <a:noFill/>
                </a:ln>
                <a:solidFill>
                  <a:srgbClr val="099BDD"/>
                </a:solidFill>
                <a:effectLst/>
                <a:uLnTx/>
                <a:uFillTx/>
                <a:latin typeface="Corbel" panose="020B0503020204020204"/>
                <a:ea typeface="맑은 고딕" panose="020B0503020000020004" pitchFamily="50" charset="-127"/>
                <a:cs typeface="+mn-cs"/>
              </a:rPr>
              <a:pPr marL="0" marR="0" lvl="0" indent="0" algn="l" defTabSz="914400" rtl="0" eaLnBrk="1" fontAlgn="auto" latinLnBrk="1"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Tree>
    <p:extLst>
      <p:ext uri="{BB962C8B-B14F-4D97-AF65-F5344CB8AC3E}">
        <p14:creationId xmlns:p14="http://schemas.microsoft.com/office/powerpoint/2010/main" val="40308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FAA3B91-9B0C-4446-8EF7-F96EC66FC5D1}" type="datetimeFigureOut">
              <a:rPr kumimoji="0" lang="ko-KR" altLang="en-US" sz="1050" b="0" i="0" u="none" strike="noStrike" kern="1200" cap="none" spc="0" normalizeH="0" baseline="0" noProof="0" smtClean="0">
                <a:ln>
                  <a:noFill/>
                </a:ln>
                <a:solidFill>
                  <a:srgbClr val="099BDD"/>
                </a:solidFill>
                <a:effectLst/>
                <a:uLnTx/>
                <a:uFillTx/>
                <a:latin typeface="Corbel" panose="020B0503020204020204"/>
                <a:ea typeface="맑은 고딕" panose="020B0503020000020004" pitchFamily="50" charset="-127"/>
                <a:cs typeface="+mn-cs"/>
              </a:rPr>
              <a:pPr marL="0" marR="0" lvl="0" indent="0" algn="l" defTabSz="457200" rtl="0" eaLnBrk="1" fontAlgn="auto" latinLnBrk="0" hangingPunct="1">
                <a:lnSpc>
                  <a:spcPct val="100000"/>
                </a:lnSpc>
                <a:spcBef>
                  <a:spcPts val="0"/>
                </a:spcBef>
                <a:spcAft>
                  <a:spcPts val="0"/>
                </a:spcAft>
                <a:buClrTx/>
                <a:buSzTx/>
                <a:buFontTx/>
                <a:buNone/>
                <a:tabLst/>
                <a:defRPr/>
              </a:pPr>
              <a:t>2022-05-11</a:t>
            </a:fld>
            <a:endParaRPr kumimoji="0" lang="ko-KR" altLang="en-US" sz="105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
        <p:nvSpPr>
          <p:cNvPr id="6" name="Footer Placeholder 5"/>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ko-KR" altLang="en-US" sz="105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
        <p:nvSpPr>
          <p:cNvPr id="7" name="Slide Number Placeholder 6"/>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CC0BEA8-4181-4E4E-9743-ED02AFED8225}" type="slidenum">
              <a:rPr kumimoji="0" lang="ko-KR" altLang="en-US" sz="1200" b="0" i="0" u="none" strike="noStrike" kern="1200" cap="none" spc="0" normalizeH="0" baseline="0" noProof="0" smtClean="0">
                <a:ln>
                  <a:noFill/>
                </a:ln>
                <a:solidFill>
                  <a:srgbClr val="099BDD"/>
                </a:solidFill>
                <a:effectLst/>
                <a:uLnTx/>
                <a:uFillTx/>
                <a:latin typeface="Corbel" panose="020B0503020204020204"/>
                <a:ea typeface="맑은 고딕" panose="020B0503020000020004" pitchFamily="50" charset="-127"/>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Tree>
    <p:extLst>
      <p:ext uri="{BB962C8B-B14F-4D97-AF65-F5344CB8AC3E}">
        <p14:creationId xmlns:p14="http://schemas.microsoft.com/office/powerpoint/2010/main" val="145952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FAA3B91-9B0C-4446-8EF7-F96EC66FC5D1}" type="datetimeFigureOut">
              <a:rPr kumimoji="0" lang="ko-KR" altLang="en-US" sz="1050" b="0" i="0" u="none" strike="noStrike" kern="1200" cap="none" spc="0" normalizeH="0" baseline="0" noProof="0" smtClean="0">
                <a:ln>
                  <a:noFill/>
                </a:ln>
                <a:solidFill>
                  <a:srgbClr val="099BDD"/>
                </a:solidFill>
                <a:effectLst/>
                <a:uLnTx/>
                <a:uFillTx/>
                <a:latin typeface="Corbel" panose="020B0503020204020204"/>
                <a:ea typeface="맑은 고딕" panose="020B0503020000020004" pitchFamily="50" charset="-127"/>
                <a:cs typeface="+mn-cs"/>
              </a:rPr>
              <a:pPr marL="0" marR="0" lvl="0" indent="0" algn="l" defTabSz="457200" rtl="0" eaLnBrk="1" fontAlgn="auto" latinLnBrk="0" hangingPunct="1">
                <a:lnSpc>
                  <a:spcPct val="100000"/>
                </a:lnSpc>
                <a:spcBef>
                  <a:spcPts val="0"/>
                </a:spcBef>
                <a:spcAft>
                  <a:spcPts val="0"/>
                </a:spcAft>
                <a:buClrTx/>
                <a:buSzTx/>
                <a:buFontTx/>
                <a:buNone/>
                <a:tabLst/>
                <a:defRPr/>
              </a:pPr>
              <a:t>2022-05-11</a:t>
            </a:fld>
            <a:endParaRPr kumimoji="0" lang="ko-KR" altLang="en-US" sz="105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
        <p:nvSpPr>
          <p:cNvPr id="3" name="Footer Placeholder 2"/>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ko-KR" altLang="en-US" sz="105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
        <p:nvSpPr>
          <p:cNvPr id="4" name="Slide Number Placeholder 3"/>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CC0BEA8-4181-4E4E-9743-ED02AFED8225}" type="slidenum">
              <a:rPr kumimoji="0" lang="ko-KR" altLang="en-US" sz="1200" b="0" i="0" u="none" strike="noStrike" kern="1200" cap="none" spc="0" normalizeH="0" baseline="0" noProof="0" smtClean="0">
                <a:ln>
                  <a:noFill/>
                </a:ln>
                <a:solidFill>
                  <a:srgbClr val="099BDD"/>
                </a:solidFill>
                <a:effectLst/>
                <a:uLnTx/>
                <a:uFillTx/>
                <a:latin typeface="Corbel" panose="020B0503020204020204"/>
                <a:ea typeface="맑은 고딕" panose="020B0503020000020004" pitchFamily="50" charset="-127"/>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Tree>
    <p:extLst>
      <p:ext uri="{BB962C8B-B14F-4D97-AF65-F5344CB8AC3E}">
        <p14:creationId xmlns:p14="http://schemas.microsoft.com/office/powerpoint/2010/main" val="203045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64313" y="2143506"/>
            <a:ext cx="4587239" cy="276999"/>
          </a:xfrm>
          <a:prstGeom prst="rect">
            <a:avLst/>
          </a:prstGeom>
        </p:spPr>
        <p:txBody>
          <a:bodyPr wrap="square" lIns="0" tIns="0" rIns="0" bIns="0">
            <a:spAutoFit/>
          </a:bodyPr>
          <a:lstStyle>
            <a:lvl1pPr>
              <a:defRPr sz="1800" b="0" i="0">
                <a:solidFill>
                  <a:schemeClr val="tx1"/>
                </a:solidFill>
                <a:latin typeface="Courier New"/>
                <a:cs typeface="Courier New"/>
              </a:defRPr>
            </a:lvl1pPr>
          </a:lstStyle>
          <a:p>
            <a:endParaRPr/>
          </a:p>
        </p:txBody>
      </p:sp>
      <p:sp>
        <p:nvSpPr>
          <p:cNvPr id="4" name="Holder 4"/>
          <p:cNvSpPr>
            <a:spLocks noGrp="1"/>
          </p:cNvSpPr>
          <p:nvPr>
            <p:ph sz="half" idx="3"/>
          </p:nvPr>
        </p:nvSpPr>
        <p:spPr>
          <a:xfrm>
            <a:off x="6340856" y="1818385"/>
            <a:ext cx="5220545" cy="400110"/>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bg1"/>
                </a:solidFill>
                <a:latin typeface="Calibri"/>
                <a:cs typeface="Calibri"/>
              </a:defRPr>
            </a:lvl1pPr>
          </a:lstStyle>
          <a:p>
            <a:pPr marL="12700" marR="0" lvl="0" indent="0" algn="r" defTabSz="914400" rtl="0" eaLnBrk="1" fontAlgn="auto" latinLnBrk="1" hangingPunct="1">
              <a:lnSpc>
                <a:spcPts val="955"/>
              </a:lnSpc>
              <a:spcBef>
                <a:spcPts val="0"/>
              </a:spcBef>
              <a:spcAft>
                <a:spcPts val="0"/>
              </a:spcAft>
              <a:buClrTx/>
              <a:buSzTx/>
              <a:buFontTx/>
              <a:buNone/>
              <a:tabLst/>
              <a:defRPr/>
            </a:pPr>
            <a:r>
              <a:rPr kumimoji="0" lang="en-US" sz="900" b="0" i="0" u="none" strike="noStrike" kern="1200" cap="none" spc="-5" normalizeH="0" baseline="0" noProof="0">
                <a:ln>
                  <a:noFill/>
                </a:ln>
                <a:solidFill>
                  <a:srgbClr val="FFFFFF"/>
                </a:solidFill>
                <a:effectLst/>
                <a:uLnTx/>
                <a:uFillTx/>
                <a:latin typeface="Calibri"/>
                <a:ea typeface="+mn-ea"/>
                <a:cs typeface="Calibri"/>
              </a:rPr>
              <a:t>6.0001 LECTURE</a:t>
            </a:r>
            <a:r>
              <a:rPr kumimoji="0" lang="en-US" sz="900" b="0" i="0" u="none" strike="noStrike" kern="1200" cap="none" spc="-100" normalizeH="0" baseline="0" noProof="0">
                <a:ln>
                  <a:noFill/>
                </a:ln>
                <a:solidFill>
                  <a:srgbClr val="FFFFFF"/>
                </a:solidFill>
                <a:effectLst/>
                <a:uLnTx/>
                <a:uFillTx/>
                <a:latin typeface="Calibri"/>
                <a:ea typeface="+mn-ea"/>
                <a:cs typeface="Calibri"/>
              </a:rPr>
              <a:t> </a:t>
            </a:r>
            <a:r>
              <a:rPr kumimoji="0" lang="en-US" sz="900" b="0" i="0" u="none" strike="noStrike" kern="1200" cap="none" spc="0" normalizeH="0" baseline="0" noProof="0">
                <a:ln>
                  <a:noFill/>
                </a:ln>
                <a:solidFill>
                  <a:srgbClr val="FFFFFF"/>
                </a:solidFill>
                <a:effectLst/>
                <a:uLnTx/>
                <a:uFillTx/>
                <a:latin typeface="Calibri"/>
                <a:ea typeface="+mn-ea"/>
                <a:cs typeface="Calibri"/>
              </a:rPr>
              <a:t>4</a:t>
            </a:r>
            <a:endParaRPr kumimoji="0" lang="en-US" sz="900" b="0" i="0" u="none" strike="noStrike" kern="1200" cap="none" spc="0" normalizeH="0" baseline="0" noProof="0" dirty="0">
              <a:ln>
                <a:noFill/>
              </a:ln>
              <a:solidFill>
                <a:srgbClr val="FFFFFF"/>
              </a:solidFill>
              <a:effectLst/>
              <a:uLnTx/>
              <a:uFillTx/>
              <a:latin typeface="Calibri"/>
              <a:ea typeface="+mn-ea"/>
              <a:cs typeface="Calibri"/>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fld id="{1D8BD707-D9CF-40AE-B4C6-C98DA3205C09}" type="datetimeFigureOut">
              <a:rPr kumimoji="0" lang="en-US" sz="1050" b="0" i="0" u="none" strike="noStrike" kern="1200" cap="none" spc="0" normalizeH="0" baseline="0" noProof="0">
                <a:ln>
                  <a:noFill/>
                </a:ln>
                <a:solidFill>
                  <a:srgbClr val="099BDD">
                    <a:tint val="75000"/>
                  </a:srgbClr>
                </a:solidFill>
                <a:effectLst/>
                <a:uLnTx/>
                <a:uFillTx/>
                <a:latin typeface="Corbel" panose="020B0503020204020204"/>
                <a:ea typeface="+mn-ea"/>
                <a:cs typeface="+mn-cs"/>
              </a:rPr>
              <a:pPr marL="0" marR="0" lvl="0" indent="0" algn="l" defTabSz="914400" rtl="0" eaLnBrk="1" fontAlgn="auto" latinLnBrk="1" hangingPunct="1">
                <a:lnSpc>
                  <a:spcPct val="100000"/>
                </a:lnSpc>
                <a:spcBef>
                  <a:spcPts val="0"/>
                </a:spcBef>
                <a:spcAft>
                  <a:spcPts val="0"/>
                </a:spcAft>
                <a:buClrTx/>
                <a:buSzTx/>
                <a:buFontTx/>
                <a:buNone/>
                <a:tabLst/>
                <a:defRPr/>
              </a:pPr>
              <a:t>5/11/2022</a:t>
            </a:fld>
            <a:endParaRPr kumimoji="0" lang="en-US" sz="1050" b="0" i="0" u="none" strike="noStrike" kern="1200" cap="none" spc="0" normalizeH="0" baseline="0" noProof="0">
              <a:ln>
                <a:noFill/>
              </a:ln>
              <a:solidFill>
                <a:srgbClr val="099BDD">
                  <a:tint val="75000"/>
                </a:srgbClr>
              </a:solidFill>
              <a:effectLst/>
              <a:uLnTx/>
              <a:uFillTx/>
              <a:latin typeface="Corbel" panose="020B0503020204020204"/>
              <a:ea typeface="+mn-ea"/>
              <a:cs typeface="+mn-cs"/>
            </a:endParaRPr>
          </a:p>
        </p:txBody>
      </p:sp>
      <p:sp>
        <p:nvSpPr>
          <p:cNvPr id="7" name="Holder 7"/>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marR="0" lvl="0" indent="0" algn="l" defTabSz="914400" rtl="0" eaLnBrk="1" fontAlgn="auto" latinLnBrk="1" hangingPunct="1">
              <a:lnSpc>
                <a:spcPct val="100000"/>
              </a:lnSpc>
              <a:spcBef>
                <a:spcPts val="330"/>
              </a:spcBef>
              <a:spcAft>
                <a:spcPts val="0"/>
              </a:spcAft>
              <a:buClrTx/>
              <a:buSzTx/>
              <a:buFontTx/>
              <a:buNone/>
              <a:tabLst/>
              <a:defRPr/>
            </a:pPr>
            <a:fld id="{81D60167-4931-47E6-BA6A-407CBD079E47}" type="slidenum">
              <a:rPr kumimoji="0" lang="en-US" altLang="ko-KR" sz="1050" b="0" i="0" u="none" strike="noStrike" kern="1200" cap="none" spc="0" normalizeH="0" baseline="0" noProof="0" smtClean="0">
                <a:ln>
                  <a:noFill/>
                </a:ln>
                <a:solidFill>
                  <a:srgbClr val="FFFFFF"/>
                </a:solidFill>
                <a:effectLst/>
                <a:uLnTx/>
                <a:uFillTx/>
                <a:latin typeface="Calibri"/>
                <a:ea typeface="맑은 고딕" panose="020B0503020000020004" pitchFamily="50" charset="-127"/>
                <a:cs typeface="Calibri"/>
              </a:rPr>
              <a:pPr marL="38100" marR="0" lvl="0" indent="0" algn="l" defTabSz="914400" rtl="0" eaLnBrk="1" fontAlgn="auto" latinLnBrk="1" hangingPunct="1">
                <a:lnSpc>
                  <a:spcPct val="100000"/>
                </a:lnSpc>
                <a:spcBef>
                  <a:spcPts val="330"/>
                </a:spcBef>
                <a:spcAft>
                  <a:spcPts val="0"/>
                </a:spcAft>
                <a:buClrTx/>
                <a:buSzTx/>
                <a:buFontTx/>
                <a:buNone/>
                <a:tabLst/>
                <a:defRPr/>
              </a:pPr>
              <a:t>‹#›</a:t>
            </a:fld>
            <a:endParaRPr kumimoji="0" lang="en-US" altLang="ko-KR" sz="1050" b="0" i="0" u="none" strike="noStrike" kern="1200" cap="none" spc="0" normalizeH="0" baseline="0" noProof="0" dirty="0">
              <a:ln>
                <a:noFill/>
              </a:ln>
              <a:solidFill>
                <a:srgbClr val="FFFFFF"/>
              </a:solidFill>
              <a:effectLst/>
              <a:uLnTx/>
              <a:uFillTx/>
              <a:latin typeface="Calibri"/>
              <a:ea typeface="맑은 고딕" panose="020B0503020000020004" pitchFamily="50" charset="-127"/>
              <a:cs typeface="Calibri"/>
            </a:endParaRPr>
          </a:p>
        </p:txBody>
      </p:sp>
    </p:spTree>
    <p:extLst>
      <p:ext uri="{BB962C8B-B14F-4D97-AF65-F5344CB8AC3E}">
        <p14:creationId xmlns:p14="http://schemas.microsoft.com/office/powerpoint/2010/main" val="155573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94741" y="901447"/>
            <a:ext cx="10002519" cy="756919"/>
          </a:xfrm>
          <a:prstGeom prst="rect">
            <a:avLst/>
          </a:prstGeom>
        </p:spPr>
        <p:txBody>
          <a:bodyPr wrap="square" lIns="0" tIns="0" rIns="0" bIns="0">
            <a:spAutoFit/>
          </a:bodyPr>
          <a:lstStyle>
            <a:lvl1pPr>
              <a:defRPr sz="48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4001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Calibri"/>
                <a:cs typeface="Calibri"/>
              </a:defRPr>
            </a:lvl1pPr>
          </a:lstStyle>
          <a:p>
            <a:pPr marL="12700" marR="0" lvl="0" indent="0" algn="r" defTabSz="914400" rtl="0" eaLnBrk="1" fontAlgn="auto" latinLnBrk="1" hangingPunct="1">
              <a:lnSpc>
                <a:spcPts val="955"/>
              </a:lnSpc>
              <a:spcBef>
                <a:spcPts val="0"/>
              </a:spcBef>
              <a:spcAft>
                <a:spcPts val="0"/>
              </a:spcAft>
              <a:buClrTx/>
              <a:buSzTx/>
              <a:buFontTx/>
              <a:buNone/>
              <a:tabLst/>
              <a:defRPr/>
            </a:pPr>
            <a:r>
              <a:rPr kumimoji="0" lang="en-US" sz="900" b="0" i="0" u="none" strike="noStrike" kern="1200" cap="none" spc="-5" normalizeH="0" baseline="0" noProof="0">
                <a:ln>
                  <a:noFill/>
                </a:ln>
                <a:solidFill>
                  <a:srgbClr val="FFFFFF"/>
                </a:solidFill>
                <a:effectLst/>
                <a:uLnTx/>
                <a:uFillTx/>
                <a:latin typeface="Calibri"/>
                <a:ea typeface="+mn-ea"/>
                <a:cs typeface="Calibri"/>
              </a:rPr>
              <a:t>6.0001 LECTURE</a:t>
            </a:r>
            <a:r>
              <a:rPr kumimoji="0" lang="en-US" sz="900" b="0" i="0" u="none" strike="noStrike" kern="1200" cap="none" spc="-100" normalizeH="0" baseline="0" noProof="0">
                <a:ln>
                  <a:noFill/>
                </a:ln>
                <a:solidFill>
                  <a:srgbClr val="FFFFFF"/>
                </a:solidFill>
                <a:effectLst/>
                <a:uLnTx/>
                <a:uFillTx/>
                <a:latin typeface="Calibri"/>
                <a:ea typeface="+mn-ea"/>
                <a:cs typeface="Calibri"/>
              </a:rPr>
              <a:t> </a:t>
            </a:r>
            <a:r>
              <a:rPr kumimoji="0" lang="en-US" sz="900" b="0" i="0" u="none" strike="noStrike" kern="1200" cap="none" spc="0" normalizeH="0" baseline="0" noProof="0">
                <a:ln>
                  <a:noFill/>
                </a:ln>
                <a:solidFill>
                  <a:srgbClr val="FFFFFF"/>
                </a:solidFill>
                <a:effectLst/>
                <a:uLnTx/>
                <a:uFillTx/>
                <a:latin typeface="Calibri"/>
                <a:ea typeface="+mn-ea"/>
                <a:cs typeface="Calibri"/>
              </a:rPr>
              <a:t>4</a:t>
            </a:r>
            <a:endParaRPr kumimoji="0" lang="en-US" sz="900" b="0" i="0" u="none" strike="noStrike" kern="1200" cap="none" spc="0" normalizeH="0" baseline="0" noProof="0" dirty="0">
              <a:ln>
                <a:noFill/>
              </a:ln>
              <a:solidFill>
                <a:srgbClr val="FFFFFF"/>
              </a:solidFill>
              <a:effectLst/>
              <a:uLnTx/>
              <a:uFillTx/>
              <a:latin typeface="Calibri"/>
              <a:ea typeface="+mn-ea"/>
              <a:cs typeface="Calibri"/>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fld id="{1D8BD707-D9CF-40AE-B4C6-C98DA3205C09}" type="datetimeFigureOut">
              <a:rPr kumimoji="0" lang="en-US" sz="1050" b="0" i="0" u="none" strike="noStrike" kern="1200" cap="none" spc="0" normalizeH="0" baseline="0" noProof="0">
                <a:ln>
                  <a:noFill/>
                </a:ln>
                <a:solidFill>
                  <a:srgbClr val="099BDD">
                    <a:tint val="75000"/>
                  </a:srgbClr>
                </a:solidFill>
                <a:effectLst/>
                <a:uLnTx/>
                <a:uFillTx/>
                <a:latin typeface="Corbel" panose="020B0503020204020204"/>
                <a:ea typeface="+mn-ea"/>
                <a:cs typeface="+mn-cs"/>
              </a:rPr>
              <a:pPr marL="0" marR="0" lvl="0" indent="0" algn="l" defTabSz="914400" rtl="0" eaLnBrk="1" fontAlgn="auto" latinLnBrk="1" hangingPunct="1">
                <a:lnSpc>
                  <a:spcPct val="100000"/>
                </a:lnSpc>
                <a:spcBef>
                  <a:spcPts val="0"/>
                </a:spcBef>
                <a:spcAft>
                  <a:spcPts val="0"/>
                </a:spcAft>
                <a:buClrTx/>
                <a:buSzTx/>
                <a:buFontTx/>
                <a:buNone/>
                <a:tabLst/>
                <a:defRPr/>
              </a:pPr>
              <a:t>5/11/2022</a:t>
            </a:fld>
            <a:endParaRPr kumimoji="0" lang="en-US" sz="1050" b="0" i="0" u="none" strike="noStrike" kern="1200" cap="none" spc="0" normalizeH="0" baseline="0" noProof="0">
              <a:ln>
                <a:noFill/>
              </a:ln>
              <a:solidFill>
                <a:srgbClr val="099BDD">
                  <a:tint val="75000"/>
                </a:srgbClr>
              </a:solidFill>
              <a:effectLst/>
              <a:uLnTx/>
              <a:uFillTx/>
              <a:latin typeface="Corbel" panose="020B0503020204020204"/>
              <a:ea typeface="+mn-ea"/>
              <a:cs typeface="+mn-cs"/>
            </a:endParaRPr>
          </a:p>
        </p:txBody>
      </p:sp>
      <p:sp>
        <p:nvSpPr>
          <p:cNvPr id="6" name="Holder 6"/>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marR="0" lvl="0" indent="0" algn="l" defTabSz="914400" rtl="0" eaLnBrk="1" fontAlgn="auto" latinLnBrk="1" hangingPunct="1">
              <a:lnSpc>
                <a:spcPct val="100000"/>
              </a:lnSpc>
              <a:spcBef>
                <a:spcPts val="330"/>
              </a:spcBef>
              <a:spcAft>
                <a:spcPts val="0"/>
              </a:spcAft>
              <a:buClrTx/>
              <a:buSzTx/>
              <a:buFontTx/>
              <a:buNone/>
              <a:tabLst/>
              <a:defRPr/>
            </a:pPr>
            <a:fld id="{81D60167-4931-47E6-BA6A-407CBD079E47}" type="slidenum">
              <a:rPr kumimoji="0" lang="en-US" altLang="ko-KR" sz="1050" b="0" i="0" u="none" strike="noStrike" kern="1200" cap="none" spc="0" normalizeH="0" baseline="0" noProof="0" smtClean="0">
                <a:ln>
                  <a:noFill/>
                </a:ln>
                <a:solidFill>
                  <a:srgbClr val="FFFFFF"/>
                </a:solidFill>
                <a:effectLst/>
                <a:uLnTx/>
                <a:uFillTx/>
                <a:latin typeface="Calibri"/>
                <a:ea typeface="맑은 고딕" panose="020B0503020000020004" pitchFamily="50" charset="-127"/>
                <a:cs typeface="Calibri"/>
              </a:rPr>
              <a:pPr marL="38100" marR="0" lvl="0" indent="0" algn="l" defTabSz="914400" rtl="0" eaLnBrk="1" fontAlgn="auto" latinLnBrk="1" hangingPunct="1">
                <a:lnSpc>
                  <a:spcPct val="100000"/>
                </a:lnSpc>
                <a:spcBef>
                  <a:spcPts val="330"/>
                </a:spcBef>
                <a:spcAft>
                  <a:spcPts val="0"/>
                </a:spcAft>
                <a:buClrTx/>
                <a:buSzTx/>
                <a:buFontTx/>
                <a:buNone/>
                <a:tabLst/>
                <a:defRPr/>
              </a:pPr>
              <a:t>‹#›</a:t>
            </a:fld>
            <a:endParaRPr kumimoji="0" lang="en-US" altLang="ko-KR" sz="1050" b="0" i="0" u="none" strike="noStrike" kern="1200" cap="none" spc="0" normalizeH="0" baseline="0" noProof="0" dirty="0">
              <a:ln>
                <a:noFill/>
              </a:ln>
              <a:solidFill>
                <a:srgbClr val="FFFFFF"/>
              </a:solidFill>
              <a:effectLst/>
              <a:uLnTx/>
              <a:uFillTx/>
              <a:latin typeface="Calibri"/>
              <a:ea typeface="맑은 고딕" panose="020B0503020000020004" pitchFamily="50" charset="-127"/>
              <a:cs typeface="Calibri"/>
            </a:endParaRPr>
          </a:p>
        </p:txBody>
      </p:sp>
    </p:spTree>
    <p:extLst>
      <p:ext uri="{BB962C8B-B14F-4D97-AF65-F5344CB8AC3E}">
        <p14:creationId xmlns:p14="http://schemas.microsoft.com/office/powerpoint/2010/main" val="223297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82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641627" y="378817"/>
            <a:ext cx="10363200" cy="961069"/>
          </a:xfrm>
        </p:spPr>
        <p:txBody>
          <a:bodyPr/>
          <a:lstStyle/>
          <a:p>
            <a:r>
              <a:rPr lang="ko-KR" altLang="en-US" dirty="0"/>
              <a:t>마스터 제목 스타일 편집</a:t>
            </a:r>
            <a:endParaRPr lang="en-US" dirty="0"/>
          </a:p>
        </p:txBody>
      </p:sp>
      <p:sp>
        <p:nvSpPr>
          <p:cNvPr id="3" name="Content Placeholder 2"/>
          <p:cNvSpPr>
            <a:spLocks noGrp="1"/>
          </p:cNvSpPr>
          <p:nvPr>
            <p:ph idx="1" hasCustomPrompt="1"/>
          </p:nvPr>
        </p:nvSpPr>
        <p:spPr>
          <a:xfrm>
            <a:off x="638970" y="1462236"/>
            <a:ext cx="10363200" cy="4960620"/>
          </a:xfrm>
        </p:spPr>
        <p:txBody>
          <a:bodyPr>
            <a:normAutofit/>
          </a:bodyPr>
          <a:lstStyle>
            <a:lvl1pPr>
              <a:buClrTx/>
              <a:defRPr sz="2400">
                <a:solidFill>
                  <a:schemeClr val="accent5">
                    <a:lumMod val="50000"/>
                  </a:schemeClr>
                </a:solidFill>
                <a:latin typeface="Arial" panose="020B0604020202020204" pitchFamily="34" charset="0"/>
                <a:cs typeface="Arial" panose="020B0604020202020204" pitchFamily="34" charset="0"/>
              </a:defRPr>
            </a:lvl1pPr>
            <a:lvl2pPr>
              <a:buClrTx/>
              <a:defRPr sz="2400">
                <a:solidFill>
                  <a:schemeClr val="accent5">
                    <a:lumMod val="50000"/>
                  </a:schemeClr>
                </a:solidFill>
                <a:latin typeface="Arial" panose="020B0604020202020204" pitchFamily="34" charset="0"/>
                <a:cs typeface="Arial" panose="020B0604020202020204" pitchFamily="34" charset="0"/>
              </a:defRPr>
            </a:lvl2pPr>
            <a:lvl3pPr>
              <a:buClrTx/>
              <a:defRPr sz="2000">
                <a:solidFill>
                  <a:schemeClr val="accent5">
                    <a:lumMod val="50000"/>
                  </a:schemeClr>
                </a:solidFill>
                <a:latin typeface="Arial" panose="020B0604020202020204" pitchFamily="34" charset="0"/>
                <a:cs typeface="Arial" panose="020B0604020202020204" pitchFamily="34" charset="0"/>
              </a:defRPr>
            </a:lvl3pPr>
            <a:lvl4pPr>
              <a:buClrTx/>
              <a:defRPr sz="1800">
                <a:solidFill>
                  <a:schemeClr val="accent5">
                    <a:lumMod val="50000"/>
                  </a:schemeClr>
                </a:solidFill>
                <a:latin typeface="Arial" panose="020B0604020202020204" pitchFamily="34" charset="0"/>
                <a:cs typeface="Arial" panose="020B0604020202020204" pitchFamily="34" charset="0"/>
              </a:defRPr>
            </a:lvl4pPr>
            <a:lvl5pPr>
              <a:buClrTx/>
              <a:defRPr sz="1800">
                <a:solidFill>
                  <a:schemeClr val="accent5">
                    <a:lumMod val="50000"/>
                  </a:schemeClr>
                </a:solidFill>
                <a:latin typeface="Arial" panose="020B0604020202020204" pitchFamily="34" charset="0"/>
                <a:cs typeface="Arial" panose="020B0604020202020204" pitchFamily="34" charset="0"/>
              </a:defRPr>
            </a:lvl5pPr>
          </a:lstStyle>
          <a:p>
            <a:pPr lvl="0"/>
            <a:r>
              <a:rPr lang="en-US" altLang="ko-KR" dirty="0"/>
              <a:t>Arial </a:t>
            </a:r>
            <a:r>
              <a:rPr lang="ko-KR" altLang="en-US" dirty="0"/>
              <a:t>본문</a:t>
            </a:r>
          </a:p>
          <a:p>
            <a:pPr lvl="1"/>
            <a:r>
              <a:rPr lang="en-US" altLang="ko-KR" dirty="0"/>
              <a:t>Arial</a:t>
            </a:r>
            <a:r>
              <a:rPr lang="ko-KR" altLang="en-US" dirty="0"/>
              <a:t> 수준</a:t>
            </a:r>
          </a:p>
          <a:p>
            <a:pPr lvl="2"/>
            <a:r>
              <a:rPr lang="en-US" altLang="ko-KR" dirty="0"/>
              <a:t>Arial</a:t>
            </a:r>
            <a:r>
              <a:rPr lang="ko-KR" altLang="en-US" dirty="0"/>
              <a:t> 수준</a:t>
            </a:r>
          </a:p>
          <a:p>
            <a:pPr lvl="3"/>
            <a:r>
              <a:rPr lang="en-US" altLang="ko-KR" dirty="0"/>
              <a:t>Arial</a:t>
            </a:r>
            <a:r>
              <a:rPr lang="ko-KR" altLang="en-US" dirty="0"/>
              <a:t> 수준</a:t>
            </a:r>
          </a:p>
          <a:p>
            <a:pPr lvl="4"/>
            <a:r>
              <a:rPr lang="en-US" altLang="ko-KR" dirty="0"/>
              <a:t>Arial</a:t>
            </a:r>
            <a:r>
              <a:rPr lang="ko-KR" altLang="en-US" dirty="0"/>
              <a:t> 수준</a:t>
            </a:r>
            <a:endParaRPr lang="en-US" dirty="0"/>
          </a:p>
        </p:txBody>
      </p:sp>
      <p:sp>
        <p:nvSpPr>
          <p:cNvPr id="4" name="Date Placeholder 3"/>
          <p:cNvSpPr>
            <a:spLocks noGrp="1"/>
          </p:cNvSpPr>
          <p:nvPr>
            <p:ph type="dt" sz="half" idx="10"/>
          </p:nvPr>
        </p:nvSpPr>
        <p:spPr/>
        <p:txBody>
          <a:bodyPr/>
          <a:lstStyle/>
          <a:p>
            <a:pPr defTabSz="914378">
              <a:defRPr/>
            </a:pPr>
            <a:fld id="{F47F56A4-E8E5-4D4C-B0F4-C34A9E07B6F1}" type="datetimeFigureOut">
              <a:rPr lang="ko-KR" altLang="en-US" smtClean="0">
                <a:solidFill>
                  <a:srgbClr val="099BDD"/>
                </a:solidFill>
              </a:rPr>
              <a:pPr defTabSz="914378">
                <a:defRPr/>
              </a:pPr>
              <a:t>2022-05-11</a:t>
            </a:fld>
            <a:endParaRPr lang="ko-KR" altLang="en-US">
              <a:solidFill>
                <a:srgbClr val="099BDD"/>
              </a:solidFill>
            </a:endParaRPr>
          </a:p>
        </p:txBody>
      </p:sp>
      <p:sp>
        <p:nvSpPr>
          <p:cNvPr id="5" name="Footer Placeholder 4"/>
          <p:cNvSpPr>
            <a:spLocks noGrp="1"/>
          </p:cNvSpPr>
          <p:nvPr>
            <p:ph type="ftr" sz="quarter" idx="11"/>
          </p:nvPr>
        </p:nvSpPr>
        <p:spPr/>
        <p:txBody>
          <a:bodyPr/>
          <a:lstStyle/>
          <a:p>
            <a:pPr defTabSz="914378">
              <a:defRPr/>
            </a:pPr>
            <a:endParaRPr lang="ko-KR" altLang="en-US">
              <a:solidFill>
                <a:srgbClr val="099BDD"/>
              </a:solidFill>
            </a:endParaRPr>
          </a:p>
        </p:txBody>
      </p:sp>
      <p:sp>
        <p:nvSpPr>
          <p:cNvPr id="6" name="Slide Number Placeholder 5"/>
          <p:cNvSpPr>
            <a:spLocks noGrp="1"/>
          </p:cNvSpPr>
          <p:nvPr>
            <p:ph type="sldNum" sz="quarter" idx="12"/>
          </p:nvPr>
        </p:nvSpPr>
        <p:spPr/>
        <p:txBody>
          <a:bodyPr/>
          <a:lstStyle/>
          <a:p>
            <a:pPr defTabSz="914378">
              <a:defRPr/>
            </a:pPr>
            <a:fld id="{8E3F0E05-2C70-4BE3-B530-E0F42DB0AED4}" type="slidenum">
              <a:rPr lang="ko-KR" altLang="en-US" smtClean="0">
                <a:solidFill>
                  <a:srgbClr val="099BDD"/>
                </a:solidFill>
              </a:rPr>
              <a:pPr defTabSz="914378">
                <a:defRPr/>
              </a:pPr>
              <a:t>‹#›</a:t>
            </a:fld>
            <a:endParaRPr lang="ko-KR" altLang="en-US">
              <a:solidFill>
                <a:srgbClr val="099BDD"/>
              </a:solidFill>
            </a:endParaRPr>
          </a:p>
        </p:txBody>
      </p:sp>
      <p:pic>
        <p:nvPicPr>
          <p:cNvPr id="7" name="Picture 2" descr="전용색상 - Color - 서울대학교 UI가이드">
            <a:extLst>
              <a:ext uri="{FF2B5EF4-FFF2-40B4-BE49-F238E27FC236}">
                <a16:creationId xmlns:a16="http://schemas.microsoft.com/office/drawing/2014/main" id="{0CD5DEC3-A996-40CC-B025-6388EE08C11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711104" y="206020"/>
            <a:ext cx="237172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1709416"/>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1361" y="397908"/>
            <a:ext cx="12188952" cy="1007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rgbClr val="FFFFFF"/>
              </a:solidFill>
              <a:effectLst/>
              <a:uLnTx/>
              <a:uFillTx/>
              <a:latin typeface="Corbel" panose="020B0503020204020204"/>
              <a:ea typeface="맑은 고딕" panose="020B0503020000020004" pitchFamily="50" charset="-127"/>
              <a:cs typeface="+mn-cs"/>
            </a:endParaRPr>
          </a:p>
        </p:txBody>
      </p:sp>
      <p:sp>
        <p:nvSpPr>
          <p:cNvPr id="2" name="Title Placeholder 1"/>
          <p:cNvSpPr>
            <a:spLocks noGrp="1"/>
          </p:cNvSpPr>
          <p:nvPr>
            <p:ph type="title"/>
          </p:nvPr>
        </p:nvSpPr>
        <p:spPr>
          <a:xfrm>
            <a:off x="908744" y="297984"/>
            <a:ext cx="10172121" cy="1107460"/>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913359" y="1629295"/>
            <a:ext cx="8945536" cy="4588625"/>
          </a:xfrm>
          <a:prstGeom prst="rect">
            <a:avLst/>
          </a:prstGeom>
        </p:spPr>
        <p:txBody>
          <a:bodyPr vert="horz" lIns="91440" tIns="45720" rIns="91440" bIns="45720" rtlCol="0">
            <a:normAutofit/>
          </a:bodyPr>
          <a:lstStyle/>
          <a:p>
            <a:pPr lvl="0"/>
            <a:r>
              <a:rPr lang="en-US" altLang="ko-KR" dirty="0"/>
              <a:t>Arial</a:t>
            </a:r>
            <a:r>
              <a:rPr lang="ko-KR" altLang="en-US" dirty="0"/>
              <a:t>마스터 텍스트 스타일을 편집합니다</a:t>
            </a:r>
          </a:p>
          <a:p>
            <a:pPr lvl="1"/>
            <a:r>
              <a:rPr lang="en-US" altLang="ko-KR" dirty="0"/>
              <a:t>Arial </a:t>
            </a:r>
            <a:r>
              <a:rPr lang="ko-KR" altLang="en-US" dirty="0"/>
              <a:t>둘째 수준</a:t>
            </a:r>
          </a:p>
          <a:p>
            <a:pPr lvl="2"/>
            <a:r>
              <a:rPr lang="en-US" altLang="ko-KR" dirty="0"/>
              <a:t>Arial </a:t>
            </a:r>
            <a:r>
              <a:rPr lang="ko-KR" altLang="en-US" dirty="0"/>
              <a:t>셋째 수준</a:t>
            </a:r>
          </a:p>
          <a:p>
            <a:pPr lvl="3"/>
            <a:r>
              <a:rPr lang="ko-KR" altLang="en-US" dirty="0"/>
              <a:t>넷째 수준</a:t>
            </a:r>
          </a:p>
          <a:p>
            <a:pPr lvl="4"/>
            <a:r>
              <a:rPr lang="ko-KR" altLang="en-US" dirty="0"/>
              <a:t>다섯째 수준</a:t>
            </a:r>
            <a:endParaRPr lang="en-US" dirty="0"/>
          </a:p>
        </p:txBody>
      </p:sp>
      <p:sp>
        <p:nvSpPr>
          <p:cNvPr id="4" name="Date Placeholder 3"/>
          <p:cNvSpPr>
            <a:spLocks noGrp="1"/>
          </p:cNvSpPr>
          <p:nvPr>
            <p:ph type="dt" sz="half" idx="2"/>
          </p:nvPr>
        </p:nvSpPr>
        <p:spPr>
          <a:xfrm>
            <a:off x="908744" y="6422856"/>
            <a:ext cx="3460057" cy="365125"/>
          </a:xfrm>
          <a:prstGeom prst="rect">
            <a:avLst/>
          </a:prstGeom>
        </p:spPr>
        <p:txBody>
          <a:bodyPr vert="horz" lIns="91440" tIns="45720" rIns="45720" bIns="45720" rtlCol="0" anchor="ctr"/>
          <a:lstStyle>
            <a:lvl1pPr algn="l">
              <a:defRPr sz="1050">
                <a:solidFill>
                  <a:schemeClr val="tx1"/>
                </a:solidFill>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fld id="{F47F56A4-E8E5-4D4C-B0F4-C34A9E07B6F1}" type="datetimeFigureOut">
              <a:rPr kumimoji="0" lang="ko-KR" altLang="en-US" sz="1050" b="0" i="0" u="none" strike="noStrike" kern="1200" cap="none" spc="0" normalizeH="0" baseline="0" noProof="0" smtClean="0">
                <a:ln>
                  <a:noFill/>
                </a:ln>
                <a:solidFill>
                  <a:srgbClr val="099BDD"/>
                </a:solidFill>
                <a:effectLst/>
                <a:uLnTx/>
                <a:uFillTx/>
                <a:latin typeface="Corbel" panose="020B0503020204020204"/>
                <a:ea typeface="맑은 고딕" panose="020B0503020000020004" pitchFamily="50" charset="-127"/>
                <a:cs typeface="+mn-cs"/>
              </a:rPr>
              <a:pPr marL="0" marR="0" lvl="0" indent="0" algn="l" defTabSz="914400" rtl="0" eaLnBrk="1" fontAlgn="auto" latinLnBrk="1" hangingPunct="1">
                <a:lnSpc>
                  <a:spcPct val="100000"/>
                </a:lnSpc>
                <a:spcBef>
                  <a:spcPts val="0"/>
                </a:spcBef>
                <a:spcAft>
                  <a:spcPts val="0"/>
                </a:spcAft>
                <a:buClrTx/>
                <a:buSzTx/>
                <a:buFontTx/>
                <a:buNone/>
                <a:tabLst/>
                <a:defRPr/>
              </a:pPr>
              <a:t>2022-05-11</a:t>
            </a:fld>
            <a:endParaRPr kumimoji="0" lang="ko-KR" altLang="en-US" sz="105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
        <p:nvSpPr>
          <p:cNvPr id="5" name="Footer Placeholder 4"/>
          <p:cNvSpPr>
            <a:spLocks noGrp="1"/>
          </p:cNvSpPr>
          <p:nvPr>
            <p:ph type="ftr" sz="quarter" idx="3"/>
          </p:nvPr>
        </p:nvSpPr>
        <p:spPr>
          <a:xfrm>
            <a:off x="5588001" y="6422856"/>
            <a:ext cx="5414169" cy="365125"/>
          </a:xfrm>
          <a:prstGeom prst="rect">
            <a:avLst/>
          </a:prstGeom>
        </p:spPr>
        <p:txBody>
          <a:bodyPr vert="horz" lIns="91440" tIns="45720" rIns="91440" bIns="45720" rtlCol="0" anchor="ctr"/>
          <a:lstStyle>
            <a:lvl1pPr algn="r">
              <a:defRPr sz="1050">
                <a:solidFill>
                  <a:schemeClr val="tx1"/>
                </a:solidFill>
              </a:defRPr>
            </a:lvl1p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105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
        <p:nvSpPr>
          <p:cNvPr id="6" name="Slide Number Placeholder 5"/>
          <p:cNvSpPr>
            <a:spLocks noGrp="1"/>
          </p:cNvSpPr>
          <p:nvPr>
            <p:ph type="sldNum" sz="quarter" idx="4"/>
          </p:nvPr>
        </p:nvSpPr>
        <p:spPr>
          <a:xfrm>
            <a:off x="11020185" y="6422856"/>
            <a:ext cx="946264" cy="365125"/>
          </a:xfrm>
          <a:prstGeom prst="rect">
            <a:avLst/>
          </a:prstGeom>
        </p:spPr>
        <p:txBody>
          <a:bodyPr vert="horz" lIns="45720" tIns="45720" rIns="91440" bIns="45720" rtlCol="0" anchor="ctr"/>
          <a:lstStyle>
            <a:lvl1pPr algn="l">
              <a:defRPr sz="1200" b="0">
                <a:solidFill>
                  <a:schemeClr val="tx1"/>
                </a:solidFill>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fld id="{8E3F0E05-2C70-4BE3-B530-E0F42DB0AED4}" type="slidenum">
              <a:rPr kumimoji="0" lang="ko-KR" altLang="en-US" sz="1200" b="0" i="0" u="none" strike="noStrike" kern="1200" cap="none" spc="0" normalizeH="0" baseline="0" noProof="0" smtClean="0">
                <a:ln>
                  <a:noFill/>
                </a:ln>
                <a:solidFill>
                  <a:srgbClr val="099BDD"/>
                </a:solidFill>
                <a:effectLst/>
                <a:uLnTx/>
                <a:uFillTx/>
                <a:latin typeface="Corbel" panose="020B0503020204020204"/>
                <a:ea typeface="맑은 고딕" panose="020B0503020000020004" pitchFamily="50" charset="-127"/>
                <a:cs typeface="+mn-cs"/>
              </a:rPr>
              <a:pPr marL="0" marR="0" lvl="0" indent="0" algn="l" defTabSz="914400" rtl="0" eaLnBrk="1" fontAlgn="auto" latinLnBrk="1"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srgbClr val="099BDD"/>
              </a:solidFill>
              <a:effectLst/>
              <a:uLnTx/>
              <a:uFillTx/>
              <a:latin typeface="Corbel" panose="020B0503020204020204"/>
              <a:ea typeface="맑은 고딕" panose="020B0503020000020004" pitchFamily="50" charset="-127"/>
              <a:cs typeface="+mn-cs"/>
            </a:endParaRPr>
          </a:p>
        </p:txBody>
      </p:sp>
    </p:spTree>
    <p:extLst>
      <p:ext uri="{BB962C8B-B14F-4D97-AF65-F5344CB8AC3E}">
        <p14:creationId xmlns:p14="http://schemas.microsoft.com/office/powerpoint/2010/main" val="436152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8" r:id="rId8"/>
  </p:sldLayoutIdLst>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xStyles>
    <p:titleStyle>
      <a:lvl1pPr algn="l" defTabSz="914400" rtl="0" eaLnBrk="1" latinLnBrk="1"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1" hangingPunct="1">
        <a:lnSpc>
          <a:spcPct val="90000"/>
        </a:lnSpc>
        <a:spcBef>
          <a:spcPts val="1200"/>
        </a:spcBef>
        <a:spcAft>
          <a:spcPts val="200"/>
        </a:spcAft>
        <a:buClr>
          <a:schemeClr val="tx1"/>
        </a:buClr>
        <a:buFont typeface="Wingdings" pitchFamily="2" charset="2"/>
        <a:buChar char=""/>
        <a:defRPr sz="3200" kern="1200">
          <a:solidFill>
            <a:schemeClr val="tx1"/>
          </a:solidFill>
          <a:latin typeface="Arial" panose="020B0604020202020204" pitchFamily="34" charset="0"/>
          <a:ea typeface="+mn-ea"/>
          <a:cs typeface="Arial" panose="020B0604020202020204" pitchFamily="34" charset="0"/>
        </a:defRPr>
      </a:lvl1pPr>
      <a:lvl2pPr marL="411480" indent="-182880" algn="l" defTabSz="914400" rtl="0" eaLnBrk="1" latinLnBrk="1" hangingPunct="1">
        <a:lnSpc>
          <a:spcPct val="90000"/>
        </a:lnSpc>
        <a:spcBef>
          <a:spcPts val="200"/>
        </a:spcBef>
        <a:spcAft>
          <a:spcPts val="400"/>
        </a:spcAft>
        <a:buClr>
          <a:schemeClr val="tx1"/>
        </a:buClr>
        <a:buFont typeface="Wingdings" pitchFamily="2" charset="2"/>
        <a:buChar char=""/>
        <a:defRPr sz="3200" kern="1200">
          <a:solidFill>
            <a:schemeClr val="tx1"/>
          </a:solidFill>
          <a:latin typeface="Arial" panose="020B0604020202020204" pitchFamily="34" charset="0"/>
          <a:ea typeface="+mn-ea"/>
          <a:cs typeface="Arial" panose="020B0604020202020204" pitchFamily="34" charset="0"/>
        </a:defRPr>
      </a:lvl2pPr>
      <a:lvl3pPr marL="640080" indent="-182880" algn="l" defTabSz="914400" rtl="0" eaLnBrk="1" latinLnBrk="1" hangingPunct="1">
        <a:lnSpc>
          <a:spcPct val="90000"/>
        </a:lnSpc>
        <a:spcBef>
          <a:spcPts val="200"/>
        </a:spcBef>
        <a:spcAft>
          <a:spcPts val="400"/>
        </a:spcAft>
        <a:buClr>
          <a:schemeClr val="tx1"/>
        </a:buClr>
        <a:buFont typeface="Wingdings" pitchFamily="2" charset="2"/>
        <a:buChar char=""/>
        <a:defRPr sz="2800" kern="1200">
          <a:solidFill>
            <a:schemeClr val="tx1"/>
          </a:solidFill>
          <a:latin typeface="Arial" panose="020B0604020202020204" pitchFamily="34" charset="0"/>
          <a:ea typeface="+mn-ea"/>
          <a:cs typeface="Arial" panose="020B0604020202020204" pitchFamily="34" charset="0"/>
        </a:defRPr>
      </a:lvl3pPr>
      <a:lvl4pPr marL="868680" indent="-182880" algn="l" defTabSz="914400" rtl="0" eaLnBrk="1" latinLnBrk="1"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Arial" panose="020B0604020202020204" pitchFamily="34" charset="0"/>
          <a:ea typeface="+mn-ea"/>
          <a:cs typeface="Arial" panose="020B0604020202020204" pitchFamily="34" charset="0"/>
        </a:defRPr>
      </a:lvl4pPr>
      <a:lvl5pPr marL="1097280" indent="-182880" algn="l" defTabSz="914400" rtl="0" eaLnBrk="1" latinLnBrk="1"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Arial" panose="020B0604020202020204" pitchFamily="34" charset="0"/>
          <a:ea typeface="+mn-ea"/>
          <a:cs typeface="Arial" panose="020B0604020202020204" pitchFamily="34" charset="0"/>
        </a:defRPr>
      </a:lvl5pPr>
      <a:lvl6pPr marL="1284600" indent="-22860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1361" y="397908"/>
            <a:ext cx="12188952" cy="1007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378"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rgbClr val="FFFFFF"/>
              </a:solidFill>
              <a:effectLst/>
              <a:uLnTx/>
              <a:uFillTx/>
              <a:latin typeface="Corbel" panose="020B0503020204020204"/>
              <a:ea typeface="맑은 고딕" panose="020B0503020000020004" pitchFamily="50" charset="-127"/>
              <a:cs typeface="+mn-cs"/>
            </a:endParaRPr>
          </a:p>
        </p:txBody>
      </p:sp>
      <p:sp>
        <p:nvSpPr>
          <p:cNvPr id="2" name="Title Placeholder 1"/>
          <p:cNvSpPr>
            <a:spLocks noGrp="1"/>
          </p:cNvSpPr>
          <p:nvPr>
            <p:ph type="title"/>
          </p:nvPr>
        </p:nvSpPr>
        <p:spPr>
          <a:xfrm>
            <a:off x="908744" y="297984"/>
            <a:ext cx="10172121" cy="1107460"/>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913359" y="1629296"/>
            <a:ext cx="8945536" cy="4588625"/>
          </a:xfrm>
          <a:prstGeom prst="rect">
            <a:avLst/>
          </a:prstGeom>
        </p:spPr>
        <p:txBody>
          <a:bodyPr vert="horz" lIns="91440" tIns="45720" rIns="91440" bIns="45720" rtlCol="0">
            <a:normAutofit/>
          </a:bodyPr>
          <a:lstStyle/>
          <a:p>
            <a:pPr lvl="0"/>
            <a:r>
              <a:rPr lang="en-US" altLang="ko-KR" dirty="0"/>
              <a:t>Arial</a:t>
            </a:r>
            <a:r>
              <a:rPr lang="ko-KR" altLang="en-US" dirty="0"/>
              <a:t>마스터 텍스트 스타일을 편집합니다</a:t>
            </a:r>
          </a:p>
          <a:p>
            <a:pPr lvl="1"/>
            <a:r>
              <a:rPr lang="en-US" altLang="ko-KR" dirty="0"/>
              <a:t>Arial </a:t>
            </a:r>
            <a:r>
              <a:rPr lang="ko-KR" altLang="en-US" dirty="0"/>
              <a:t>둘째 수준</a:t>
            </a:r>
          </a:p>
          <a:p>
            <a:pPr lvl="2"/>
            <a:r>
              <a:rPr lang="en-US" altLang="ko-KR" dirty="0"/>
              <a:t>Arial </a:t>
            </a:r>
            <a:r>
              <a:rPr lang="ko-KR" altLang="en-US" dirty="0"/>
              <a:t>셋째 수준</a:t>
            </a:r>
          </a:p>
          <a:p>
            <a:pPr lvl="3"/>
            <a:r>
              <a:rPr lang="ko-KR" altLang="en-US" dirty="0"/>
              <a:t>넷째 수준</a:t>
            </a:r>
          </a:p>
          <a:p>
            <a:pPr lvl="4"/>
            <a:r>
              <a:rPr lang="ko-KR" altLang="en-US" dirty="0"/>
              <a:t>다섯째 수준</a:t>
            </a:r>
            <a:endParaRPr lang="en-US" dirty="0"/>
          </a:p>
        </p:txBody>
      </p:sp>
      <p:sp>
        <p:nvSpPr>
          <p:cNvPr id="4" name="Date Placeholder 3"/>
          <p:cNvSpPr>
            <a:spLocks noGrp="1"/>
          </p:cNvSpPr>
          <p:nvPr>
            <p:ph type="dt" sz="half" idx="2"/>
          </p:nvPr>
        </p:nvSpPr>
        <p:spPr>
          <a:xfrm>
            <a:off x="908745" y="6422857"/>
            <a:ext cx="3460057" cy="365125"/>
          </a:xfrm>
          <a:prstGeom prst="rect">
            <a:avLst/>
          </a:prstGeom>
        </p:spPr>
        <p:txBody>
          <a:bodyPr vert="horz" lIns="91440" tIns="45720" rIns="45720" bIns="45720" rtlCol="0" anchor="ctr"/>
          <a:lstStyle>
            <a:lvl1pPr algn="l">
              <a:defRPr sz="1050">
                <a:solidFill>
                  <a:schemeClr val="tx1"/>
                </a:solidFill>
              </a:defRPr>
            </a:lvl1pPr>
          </a:lstStyle>
          <a:p>
            <a:pPr defTabSz="914378">
              <a:defRPr/>
            </a:pPr>
            <a:fld id="{F47F56A4-E8E5-4D4C-B0F4-C34A9E07B6F1}" type="datetimeFigureOut">
              <a:rPr lang="ko-KR" altLang="en-US" smtClean="0">
                <a:solidFill>
                  <a:srgbClr val="099BDD"/>
                </a:solidFill>
              </a:rPr>
              <a:pPr defTabSz="914378">
                <a:defRPr/>
              </a:pPr>
              <a:t>2022-05-11</a:t>
            </a:fld>
            <a:endParaRPr lang="ko-KR" altLang="en-US">
              <a:solidFill>
                <a:srgbClr val="099BDD"/>
              </a:solidFill>
            </a:endParaRPr>
          </a:p>
        </p:txBody>
      </p:sp>
      <p:sp>
        <p:nvSpPr>
          <p:cNvPr id="5" name="Footer Placeholder 4"/>
          <p:cNvSpPr>
            <a:spLocks noGrp="1"/>
          </p:cNvSpPr>
          <p:nvPr>
            <p:ph type="ftr" sz="quarter" idx="3"/>
          </p:nvPr>
        </p:nvSpPr>
        <p:spPr>
          <a:xfrm>
            <a:off x="5588002" y="6422857"/>
            <a:ext cx="5414169" cy="365125"/>
          </a:xfrm>
          <a:prstGeom prst="rect">
            <a:avLst/>
          </a:prstGeom>
        </p:spPr>
        <p:txBody>
          <a:bodyPr vert="horz" lIns="91440" tIns="45720" rIns="91440" bIns="45720" rtlCol="0" anchor="ctr"/>
          <a:lstStyle>
            <a:lvl1pPr algn="r">
              <a:defRPr sz="1050">
                <a:solidFill>
                  <a:schemeClr val="tx1"/>
                </a:solidFill>
              </a:defRPr>
            </a:lvl1pPr>
          </a:lstStyle>
          <a:p>
            <a:pPr defTabSz="914378">
              <a:defRPr/>
            </a:pPr>
            <a:endParaRPr lang="ko-KR" altLang="en-US">
              <a:solidFill>
                <a:srgbClr val="099BDD"/>
              </a:solidFill>
            </a:endParaRPr>
          </a:p>
        </p:txBody>
      </p:sp>
      <p:sp>
        <p:nvSpPr>
          <p:cNvPr id="6" name="Slide Number Placeholder 5"/>
          <p:cNvSpPr>
            <a:spLocks noGrp="1"/>
          </p:cNvSpPr>
          <p:nvPr>
            <p:ph type="sldNum" sz="quarter" idx="4"/>
          </p:nvPr>
        </p:nvSpPr>
        <p:spPr>
          <a:xfrm>
            <a:off x="11020185" y="6422857"/>
            <a:ext cx="946264" cy="365125"/>
          </a:xfrm>
          <a:prstGeom prst="rect">
            <a:avLst/>
          </a:prstGeom>
        </p:spPr>
        <p:txBody>
          <a:bodyPr vert="horz" lIns="45720" tIns="45720" rIns="91440" bIns="45720" rtlCol="0" anchor="ctr"/>
          <a:lstStyle>
            <a:lvl1pPr algn="l">
              <a:defRPr sz="1200" b="0">
                <a:solidFill>
                  <a:schemeClr val="tx1"/>
                </a:solidFill>
              </a:defRPr>
            </a:lvl1pPr>
          </a:lstStyle>
          <a:p>
            <a:pPr defTabSz="914378">
              <a:defRPr/>
            </a:pPr>
            <a:fld id="{8E3F0E05-2C70-4BE3-B530-E0F42DB0AED4}" type="slidenum">
              <a:rPr lang="ko-KR" altLang="en-US" smtClean="0">
                <a:solidFill>
                  <a:srgbClr val="099BDD"/>
                </a:solidFill>
              </a:rPr>
              <a:pPr defTabSz="914378">
                <a:defRPr/>
              </a:pPr>
              <a:t>‹#›</a:t>
            </a:fld>
            <a:endParaRPr lang="ko-KR" altLang="en-US">
              <a:solidFill>
                <a:srgbClr val="099BDD"/>
              </a:solidFill>
            </a:endParaRPr>
          </a:p>
        </p:txBody>
      </p:sp>
    </p:spTree>
    <p:extLst>
      <p:ext uri="{BB962C8B-B14F-4D97-AF65-F5344CB8AC3E}">
        <p14:creationId xmlns:p14="http://schemas.microsoft.com/office/powerpoint/2010/main" val="234388318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xStyles>
    <p:titleStyle>
      <a:lvl1pPr algn="l" defTabSz="914378" rtl="0" eaLnBrk="1" latinLnBrk="1" hangingPunct="1">
        <a:lnSpc>
          <a:spcPct val="85000"/>
        </a:lnSpc>
        <a:spcBef>
          <a:spcPct val="0"/>
        </a:spcBef>
        <a:buNone/>
        <a:defRPr sz="4000" kern="1200" cap="all" baseline="0">
          <a:solidFill>
            <a:schemeClr val="bg2"/>
          </a:solidFill>
          <a:latin typeface="+mj-lt"/>
          <a:ea typeface="+mj-ea"/>
          <a:cs typeface="+mj-cs"/>
        </a:defRPr>
      </a:lvl1pPr>
    </p:titleStyle>
    <p:bodyStyle>
      <a:lvl1pPr marL="182876" indent="-182876" algn="l" defTabSz="914378" rtl="0" eaLnBrk="1" latinLnBrk="1" hangingPunct="1">
        <a:lnSpc>
          <a:spcPct val="90000"/>
        </a:lnSpc>
        <a:spcBef>
          <a:spcPts val="1200"/>
        </a:spcBef>
        <a:spcAft>
          <a:spcPts val="200"/>
        </a:spcAft>
        <a:buClr>
          <a:schemeClr val="tx1"/>
        </a:buClr>
        <a:buFont typeface="Wingdings" pitchFamily="2" charset="2"/>
        <a:buChar char=""/>
        <a:defRPr sz="3200" kern="1200">
          <a:solidFill>
            <a:schemeClr val="tx1"/>
          </a:solidFill>
          <a:latin typeface="Arial" panose="020B0604020202020204" pitchFamily="34" charset="0"/>
          <a:ea typeface="+mn-ea"/>
          <a:cs typeface="Arial" panose="020B0604020202020204" pitchFamily="34" charset="0"/>
        </a:defRPr>
      </a:lvl1pPr>
      <a:lvl2pPr marL="411470" indent="-182876" algn="l" defTabSz="914378" rtl="0" eaLnBrk="1" latinLnBrk="1" hangingPunct="1">
        <a:lnSpc>
          <a:spcPct val="90000"/>
        </a:lnSpc>
        <a:spcBef>
          <a:spcPts val="200"/>
        </a:spcBef>
        <a:spcAft>
          <a:spcPts val="400"/>
        </a:spcAft>
        <a:buClr>
          <a:schemeClr val="tx1"/>
        </a:buClr>
        <a:buFont typeface="Wingdings" pitchFamily="2" charset="2"/>
        <a:buChar char=""/>
        <a:defRPr sz="3200" kern="1200">
          <a:solidFill>
            <a:schemeClr val="tx1"/>
          </a:solidFill>
          <a:latin typeface="Arial" panose="020B0604020202020204" pitchFamily="34" charset="0"/>
          <a:ea typeface="+mn-ea"/>
          <a:cs typeface="Arial" panose="020B0604020202020204" pitchFamily="34" charset="0"/>
        </a:defRPr>
      </a:lvl2pPr>
      <a:lvl3pPr marL="640064" indent="-182876" algn="l" defTabSz="914378" rtl="0" eaLnBrk="1" latinLnBrk="1" hangingPunct="1">
        <a:lnSpc>
          <a:spcPct val="90000"/>
        </a:lnSpc>
        <a:spcBef>
          <a:spcPts val="200"/>
        </a:spcBef>
        <a:spcAft>
          <a:spcPts val="400"/>
        </a:spcAft>
        <a:buClr>
          <a:schemeClr val="tx1"/>
        </a:buClr>
        <a:buFont typeface="Wingdings" pitchFamily="2" charset="2"/>
        <a:buChar char=""/>
        <a:defRPr sz="2800" kern="1200">
          <a:solidFill>
            <a:schemeClr val="tx1"/>
          </a:solidFill>
          <a:latin typeface="Arial" panose="020B0604020202020204" pitchFamily="34" charset="0"/>
          <a:ea typeface="+mn-ea"/>
          <a:cs typeface="Arial" panose="020B0604020202020204" pitchFamily="34" charset="0"/>
        </a:defRPr>
      </a:lvl3pPr>
      <a:lvl4pPr marL="868658" indent="-182876" algn="l" defTabSz="914378" rtl="0" eaLnBrk="1" latinLnBrk="1"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Arial" panose="020B0604020202020204" pitchFamily="34" charset="0"/>
          <a:ea typeface="+mn-ea"/>
          <a:cs typeface="Arial" panose="020B0604020202020204" pitchFamily="34" charset="0"/>
        </a:defRPr>
      </a:lvl4pPr>
      <a:lvl5pPr marL="1097252" indent="-182876" algn="l" defTabSz="914378" rtl="0" eaLnBrk="1" latinLnBrk="1"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Arial" panose="020B0604020202020204" pitchFamily="34" charset="0"/>
          <a:ea typeface="+mn-ea"/>
          <a:cs typeface="Arial" panose="020B0604020202020204" pitchFamily="34" charset="0"/>
        </a:defRPr>
      </a:lvl5pPr>
      <a:lvl6pPr marL="1284568" indent="-228594" algn="l" defTabSz="914378"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763" indent="-228594" algn="l" defTabSz="914378"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8960" indent="-228594" algn="l" defTabSz="914378"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155" indent="-228594" algn="l" defTabSz="914378"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378" rtl="0" eaLnBrk="1" latinLnBrk="1" hangingPunct="1">
        <a:defRPr sz="1800" kern="1200">
          <a:solidFill>
            <a:schemeClr val="tx1"/>
          </a:solidFill>
          <a:latin typeface="+mn-lt"/>
          <a:ea typeface="+mn-ea"/>
          <a:cs typeface="+mn-cs"/>
        </a:defRPr>
      </a:lvl1pPr>
      <a:lvl2pPr marL="457189" algn="l" defTabSz="914378" rtl="0" eaLnBrk="1" latinLnBrk="1" hangingPunct="1">
        <a:defRPr sz="1800" kern="1200">
          <a:solidFill>
            <a:schemeClr val="tx1"/>
          </a:solidFill>
          <a:latin typeface="+mn-lt"/>
          <a:ea typeface="+mn-ea"/>
          <a:cs typeface="+mn-cs"/>
        </a:defRPr>
      </a:lvl2pPr>
      <a:lvl3pPr marL="914378" algn="l" defTabSz="914378" rtl="0" eaLnBrk="1" latinLnBrk="1" hangingPunct="1">
        <a:defRPr sz="1800" kern="1200">
          <a:solidFill>
            <a:schemeClr val="tx1"/>
          </a:solidFill>
          <a:latin typeface="+mn-lt"/>
          <a:ea typeface="+mn-ea"/>
          <a:cs typeface="+mn-cs"/>
        </a:defRPr>
      </a:lvl3pPr>
      <a:lvl4pPr marL="1371566" algn="l" defTabSz="914378" rtl="0" eaLnBrk="1" latinLnBrk="1" hangingPunct="1">
        <a:defRPr sz="1800" kern="1200">
          <a:solidFill>
            <a:schemeClr val="tx1"/>
          </a:solidFill>
          <a:latin typeface="+mn-lt"/>
          <a:ea typeface="+mn-ea"/>
          <a:cs typeface="+mn-cs"/>
        </a:defRPr>
      </a:lvl4pPr>
      <a:lvl5pPr marL="1828754" algn="l" defTabSz="914378" rtl="0" eaLnBrk="1" latinLnBrk="1" hangingPunct="1">
        <a:defRPr sz="1800" kern="1200">
          <a:solidFill>
            <a:schemeClr val="tx1"/>
          </a:solidFill>
          <a:latin typeface="+mn-lt"/>
          <a:ea typeface="+mn-ea"/>
          <a:cs typeface="+mn-cs"/>
        </a:defRPr>
      </a:lvl5pPr>
      <a:lvl6pPr marL="2285943" algn="l" defTabSz="914378" rtl="0" eaLnBrk="1" latinLnBrk="1" hangingPunct="1">
        <a:defRPr sz="1800" kern="1200">
          <a:solidFill>
            <a:schemeClr val="tx1"/>
          </a:solidFill>
          <a:latin typeface="+mn-lt"/>
          <a:ea typeface="+mn-ea"/>
          <a:cs typeface="+mn-cs"/>
        </a:defRPr>
      </a:lvl6pPr>
      <a:lvl7pPr marL="2743132" algn="l" defTabSz="914378" rtl="0" eaLnBrk="1" latinLnBrk="1" hangingPunct="1">
        <a:defRPr sz="1800" kern="1200">
          <a:solidFill>
            <a:schemeClr val="tx1"/>
          </a:solidFill>
          <a:latin typeface="+mn-lt"/>
          <a:ea typeface="+mn-ea"/>
          <a:cs typeface="+mn-cs"/>
        </a:defRPr>
      </a:lvl7pPr>
      <a:lvl8pPr marL="3200320" algn="l" defTabSz="914378" rtl="0" eaLnBrk="1" latinLnBrk="1" hangingPunct="1">
        <a:defRPr sz="1800" kern="1200">
          <a:solidFill>
            <a:schemeClr val="tx1"/>
          </a:solidFill>
          <a:latin typeface="+mn-lt"/>
          <a:ea typeface="+mn-ea"/>
          <a:cs typeface="+mn-cs"/>
        </a:defRPr>
      </a:lvl8pPr>
      <a:lvl9pPr marL="3657509" algn="l" defTabSz="914378"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ytorch.org/docs/stable/tensors.html"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 Id="rId5" Type="http://schemas.openxmlformats.org/officeDocument/2006/relationships/image" Target="../media/image24.png"/><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hyperlink" Target="https://pytorch.org/docs/stable/autograd.html" TargetMode="External"/><Relationship Id="rId2" Type="http://schemas.openxmlformats.org/officeDocument/2006/relationships/hyperlink" Target="https://www.youtube.com/watch?v=MswxJw-8PvE" TargetMode="Externa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50DA99-0DBB-5616-3047-82B85240DB76}"/>
              </a:ext>
            </a:extLst>
          </p:cNvPr>
          <p:cNvSpPr>
            <a:spLocks noGrp="1"/>
          </p:cNvSpPr>
          <p:nvPr>
            <p:ph type="ctrTitle"/>
          </p:nvPr>
        </p:nvSpPr>
        <p:spPr/>
        <p:txBody>
          <a:bodyPr/>
          <a:lstStyle/>
          <a:p>
            <a:pPr algn="ctr"/>
            <a:r>
              <a:rPr lang="en-US" altLang="ko-KR" sz="4000" b="1" dirty="0" err="1">
                <a:solidFill>
                  <a:schemeClr val="tx1">
                    <a:lumMod val="50000"/>
                  </a:schemeClr>
                </a:solidFill>
              </a:rPr>
              <a:t>PyTorch</a:t>
            </a:r>
            <a:r>
              <a:rPr lang="en-US" altLang="ko-KR" b="1" dirty="0">
                <a:solidFill>
                  <a:schemeClr val="tx1">
                    <a:lumMod val="50000"/>
                  </a:schemeClr>
                </a:solidFill>
              </a:rPr>
              <a:t> introduction </a:t>
            </a:r>
            <a:endParaRPr lang="ko-KR" altLang="en-US" b="1" dirty="0">
              <a:solidFill>
                <a:schemeClr val="tx1">
                  <a:lumMod val="50000"/>
                </a:schemeClr>
              </a:solidFill>
            </a:endParaRPr>
          </a:p>
        </p:txBody>
      </p:sp>
      <p:sp>
        <p:nvSpPr>
          <p:cNvPr id="3" name="부제목 2">
            <a:extLst>
              <a:ext uri="{FF2B5EF4-FFF2-40B4-BE49-F238E27FC236}">
                <a16:creationId xmlns:a16="http://schemas.microsoft.com/office/drawing/2014/main" id="{D291D59F-7DDE-C41F-AC38-C24BAE3E3B04}"/>
              </a:ext>
            </a:extLst>
          </p:cNvPr>
          <p:cNvSpPr>
            <a:spLocks noGrp="1"/>
          </p:cNvSpPr>
          <p:nvPr>
            <p:ph type="subTitle" idx="1"/>
          </p:nvPr>
        </p:nvSpPr>
        <p:spPr>
          <a:xfrm>
            <a:off x="1828800" y="3914335"/>
            <a:ext cx="8534400" cy="1752600"/>
          </a:xfrm>
        </p:spPr>
        <p:txBody>
          <a:bodyPr/>
          <a:lstStyle/>
          <a:p>
            <a:r>
              <a:rPr lang="ko-KR" altLang="en-US" sz="3200" dirty="0">
                <a:solidFill>
                  <a:schemeClr val="tx1">
                    <a:lumMod val="50000"/>
                  </a:schemeClr>
                </a:solidFill>
              </a:rPr>
              <a:t>서울대 전기정보공학부</a:t>
            </a:r>
            <a:endParaRPr lang="en-US" altLang="ko-KR" sz="3200" dirty="0">
              <a:solidFill>
                <a:schemeClr val="tx1">
                  <a:lumMod val="50000"/>
                </a:schemeClr>
              </a:solidFill>
            </a:endParaRPr>
          </a:p>
          <a:p>
            <a:r>
              <a:rPr lang="ko-KR" altLang="en-US" sz="3200" dirty="0">
                <a:solidFill>
                  <a:schemeClr val="tx1">
                    <a:lumMod val="50000"/>
                  </a:schemeClr>
                </a:solidFill>
              </a:rPr>
              <a:t>명예교수 성원용</a:t>
            </a:r>
            <a:r>
              <a:rPr lang="en-US" altLang="ko-KR" sz="3200" dirty="0">
                <a:solidFill>
                  <a:schemeClr val="tx1">
                    <a:lumMod val="50000"/>
                  </a:schemeClr>
                </a:solidFill>
              </a:rPr>
              <a:t> </a:t>
            </a:r>
            <a:endParaRPr lang="ko-KR" altLang="en-US" sz="3200" dirty="0">
              <a:solidFill>
                <a:schemeClr val="tx1">
                  <a:lumMod val="50000"/>
                </a:schemeClr>
              </a:solidFill>
            </a:endParaRPr>
          </a:p>
          <a:p>
            <a:endParaRPr lang="ko-KR" altLang="en-US" dirty="0"/>
          </a:p>
        </p:txBody>
      </p:sp>
      <p:sp>
        <p:nvSpPr>
          <p:cNvPr id="4" name="TextBox 3">
            <a:extLst>
              <a:ext uri="{FF2B5EF4-FFF2-40B4-BE49-F238E27FC236}">
                <a16:creationId xmlns:a16="http://schemas.microsoft.com/office/drawing/2014/main" id="{1053DCDF-2841-5F2C-CC27-E5F6B646107F}"/>
              </a:ext>
            </a:extLst>
          </p:cNvPr>
          <p:cNvSpPr txBox="1"/>
          <p:nvPr/>
        </p:nvSpPr>
        <p:spPr>
          <a:xfrm>
            <a:off x="7360103" y="5339618"/>
            <a:ext cx="3190667" cy="1282402"/>
          </a:xfrm>
          <a:prstGeom prst="rect">
            <a:avLst/>
          </a:prstGeom>
          <a:noFill/>
        </p:spPr>
        <p:txBody>
          <a:bodyPr wrap="square" rtlCol="0">
            <a:spAutoFit/>
          </a:bodyPr>
          <a:lstStyle/>
          <a:p>
            <a:pPr algn="ctr">
              <a:spcBef>
                <a:spcPts val="1420"/>
              </a:spcBef>
            </a:pPr>
            <a:r>
              <a:rPr lang="en-US" altLang="ko-KR" sz="1800" dirty="0">
                <a:solidFill>
                  <a:schemeClr val="tx1">
                    <a:lumMod val="50000"/>
                  </a:schemeClr>
                </a:solidFill>
                <a:latin typeface="Arial"/>
                <a:cs typeface="Arial"/>
              </a:rPr>
              <a:t>Many slide from</a:t>
            </a:r>
          </a:p>
          <a:p>
            <a:pPr algn="ctr">
              <a:spcBef>
                <a:spcPts val="1420"/>
              </a:spcBef>
            </a:pPr>
            <a:r>
              <a:rPr lang="en-US" altLang="ko-KR" sz="1800" dirty="0">
                <a:solidFill>
                  <a:schemeClr val="tx1">
                    <a:lumMod val="50000"/>
                  </a:schemeClr>
                </a:solidFill>
                <a:latin typeface="Arial"/>
                <a:cs typeface="Arial"/>
              </a:rPr>
              <a:t>David</a:t>
            </a:r>
            <a:r>
              <a:rPr lang="en-US" altLang="ko-KR" sz="1800" spc="-133" dirty="0">
                <a:solidFill>
                  <a:schemeClr val="tx1">
                    <a:lumMod val="50000"/>
                  </a:schemeClr>
                </a:solidFill>
                <a:latin typeface="Arial"/>
                <a:cs typeface="Arial"/>
              </a:rPr>
              <a:t> </a:t>
            </a:r>
            <a:r>
              <a:rPr lang="en-US" altLang="ko-KR" sz="1800" dirty="0" err="1">
                <a:solidFill>
                  <a:schemeClr val="tx1">
                    <a:lumMod val="50000"/>
                  </a:schemeClr>
                </a:solidFill>
                <a:latin typeface="Arial"/>
                <a:cs typeface="Arial"/>
              </a:rPr>
              <a:t>Völgyes</a:t>
            </a:r>
            <a:endParaRPr lang="en-US" altLang="ko-KR" sz="1800" dirty="0">
              <a:solidFill>
                <a:schemeClr val="tx1">
                  <a:lumMod val="50000"/>
                </a:schemeClr>
              </a:solidFill>
              <a:latin typeface="Arial"/>
              <a:cs typeface="Arial"/>
            </a:endParaRPr>
          </a:p>
          <a:p>
            <a:pPr algn="ctr">
              <a:spcBef>
                <a:spcPts val="1420"/>
              </a:spcBef>
            </a:pPr>
            <a:r>
              <a:rPr lang="en-US" altLang="ko-KR" sz="1800" dirty="0" err="1">
                <a:solidFill>
                  <a:schemeClr val="tx1">
                    <a:lumMod val="50000"/>
                  </a:schemeClr>
                </a:solidFill>
                <a:latin typeface="Arial"/>
                <a:cs typeface="Arial"/>
              </a:rPr>
              <a:t>Jingfeng</a:t>
            </a:r>
            <a:endParaRPr lang="ko-KR" altLang="en-US" dirty="0"/>
          </a:p>
        </p:txBody>
      </p:sp>
    </p:spTree>
    <p:extLst>
      <p:ext uri="{BB962C8B-B14F-4D97-AF65-F5344CB8AC3E}">
        <p14:creationId xmlns:p14="http://schemas.microsoft.com/office/powerpoint/2010/main" val="1783985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a:t>Installing </a:t>
            </a:r>
            <a:r>
              <a:rPr lang="en-US" altLang="ko-KR" dirty="0" err="1"/>
              <a:t>pytorch</a:t>
            </a:r>
            <a:endParaRPr lang="ko-KR" altLang="en-US" dirty="0"/>
          </a:p>
        </p:txBody>
      </p:sp>
      <p:sp>
        <p:nvSpPr>
          <p:cNvPr id="5" name="내용 개체 틀 4">
            <a:extLst>
              <a:ext uri="{FF2B5EF4-FFF2-40B4-BE49-F238E27FC236}">
                <a16:creationId xmlns:a16="http://schemas.microsoft.com/office/drawing/2014/main" id="{88C4DF0F-D1A5-EBD0-DC5B-3A5A93AB41F7}"/>
              </a:ext>
            </a:extLst>
          </p:cNvPr>
          <p:cNvSpPr>
            <a:spLocks noGrp="1"/>
          </p:cNvSpPr>
          <p:nvPr>
            <p:ph idx="1"/>
          </p:nvPr>
        </p:nvSpPr>
        <p:spPr/>
        <p:txBody>
          <a:bodyPr/>
          <a:lstStyle/>
          <a:p>
            <a:endParaRPr lang="ko-KR" altLang="en-US"/>
          </a:p>
        </p:txBody>
      </p:sp>
      <p:pic>
        <p:nvPicPr>
          <p:cNvPr id="2" name="그림 1">
            <a:extLst>
              <a:ext uri="{FF2B5EF4-FFF2-40B4-BE49-F238E27FC236}">
                <a16:creationId xmlns:a16="http://schemas.microsoft.com/office/drawing/2014/main" id="{259C0733-A7C0-23E1-DA21-06A9984A8258}"/>
              </a:ext>
            </a:extLst>
          </p:cNvPr>
          <p:cNvPicPr>
            <a:picLocks noChangeAspect="1"/>
          </p:cNvPicPr>
          <p:nvPr/>
        </p:nvPicPr>
        <p:blipFill>
          <a:blip r:embed="rId2"/>
          <a:stretch>
            <a:fillRect/>
          </a:stretch>
        </p:blipFill>
        <p:spPr>
          <a:xfrm>
            <a:off x="638970" y="1462236"/>
            <a:ext cx="8131245" cy="4572396"/>
          </a:xfrm>
          <a:prstGeom prst="rect">
            <a:avLst/>
          </a:prstGeom>
        </p:spPr>
      </p:pic>
    </p:spTree>
    <p:extLst>
      <p:ext uri="{BB962C8B-B14F-4D97-AF65-F5344CB8AC3E}">
        <p14:creationId xmlns:p14="http://schemas.microsoft.com/office/powerpoint/2010/main" val="3260222670"/>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endParaRPr lang="ko-KR" altLang="en-US"/>
          </a:p>
        </p:txBody>
      </p:sp>
      <p:sp>
        <p:nvSpPr>
          <p:cNvPr id="5" name="내용 개체 틀 4">
            <a:extLst>
              <a:ext uri="{FF2B5EF4-FFF2-40B4-BE49-F238E27FC236}">
                <a16:creationId xmlns:a16="http://schemas.microsoft.com/office/drawing/2014/main" id="{88C4DF0F-D1A5-EBD0-DC5B-3A5A93AB41F7}"/>
              </a:ext>
            </a:extLst>
          </p:cNvPr>
          <p:cNvSpPr>
            <a:spLocks noGrp="1"/>
          </p:cNvSpPr>
          <p:nvPr>
            <p:ph idx="1"/>
          </p:nvPr>
        </p:nvSpPr>
        <p:spPr/>
        <p:txBody>
          <a:bodyPr/>
          <a:lstStyle/>
          <a:p>
            <a:endParaRPr lang="ko-KR" altLang="en-US"/>
          </a:p>
        </p:txBody>
      </p:sp>
      <p:pic>
        <p:nvPicPr>
          <p:cNvPr id="6" name="object 3">
            <a:extLst>
              <a:ext uri="{FF2B5EF4-FFF2-40B4-BE49-F238E27FC236}">
                <a16:creationId xmlns:a16="http://schemas.microsoft.com/office/drawing/2014/main" id="{68786EAC-3E37-F08C-2003-45DE7C47C0EE}"/>
              </a:ext>
            </a:extLst>
          </p:cNvPr>
          <p:cNvPicPr/>
          <p:nvPr/>
        </p:nvPicPr>
        <p:blipFill>
          <a:blip r:embed="rId2" cstate="print"/>
          <a:stretch>
            <a:fillRect/>
          </a:stretch>
        </p:blipFill>
        <p:spPr>
          <a:xfrm>
            <a:off x="87682" y="652884"/>
            <a:ext cx="12016636" cy="5826300"/>
          </a:xfrm>
          <a:prstGeom prst="rect">
            <a:avLst/>
          </a:prstGeom>
        </p:spPr>
      </p:pic>
    </p:spTree>
    <p:extLst>
      <p:ext uri="{BB962C8B-B14F-4D97-AF65-F5344CB8AC3E}">
        <p14:creationId xmlns:p14="http://schemas.microsoft.com/office/powerpoint/2010/main" val="216969833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434" y="639827"/>
            <a:ext cx="3132107" cy="591551"/>
          </a:xfrm>
          <a:prstGeom prst="rect">
            <a:avLst/>
          </a:prstGeom>
        </p:spPr>
        <p:txBody>
          <a:bodyPr vert="horz" wrap="square" lIns="0" tIns="16933" rIns="0" bIns="0" rtlCol="0" anchor="ctr">
            <a:spAutoFit/>
          </a:bodyPr>
          <a:lstStyle/>
          <a:p>
            <a:pPr marL="16933">
              <a:lnSpc>
                <a:spcPct val="100000"/>
              </a:lnSpc>
              <a:spcBef>
                <a:spcPts val="133"/>
              </a:spcBef>
            </a:pPr>
            <a:r>
              <a:rPr lang="en-US" sz="3733" spc="-420" dirty="0"/>
              <a:t>2. </a:t>
            </a:r>
            <a:r>
              <a:rPr sz="3733" spc="-420" dirty="0"/>
              <a:t>T</a:t>
            </a:r>
            <a:r>
              <a:rPr sz="3733" spc="-7" dirty="0"/>
              <a:t>ensors</a:t>
            </a:r>
            <a:endParaRPr sz="3733" dirty="0"/>
          </a:p>
        </p:txBody>
      </p:sp>
      <p:sp>
        <p:nvSpPr>
          <p:cNvPr id="3" name="object 3"/>
          <p:cNvSpPr txBox="1">
            <a:spLocks noGrp="1"/>
          </p:cNvSpPr>
          <p:nvPr>
            <p:ph type="body" idx="1"/>
          </p:nvPr>
        </p:nvSpPr>
        <p:spPr>
          <a:xfrm>
            <a:off x="738434" y="1552814"/>
            <a:ext cx="10333782" cy="4665359"/>
          </a:xfrm>
          <a:prstGeom prst="rect">
            <a:avLst/>
          </a:prstGeom>
        </p:spPr>
        <p:txBody>
          <a:bodyPr vert="horz" wrap="square" lIns="0" tIns="16933" rIns="0" bIns="0" rtlCol="0">
            <a:spAutoFit/>
          </a:bodyPr>
          <a:lstStyle/>
          <a:p>
            <a:pPr marL="16933" marR="464808">
              <a:lnSpc>
                <a:spcPct val="115599"/>
              </a:lnSpc>
              <a:spcBef>
                <a:spcPts val="133"/>
              </a:spcBef>
            </a:pPr>
            <a:r>
              <a:rPr lang="en-US" altLang="ko-KR" sz="2800" dirty="0" err="1"/>
              <a:t>PyTorch</a:t>
            </a:r>
            <a:r>
              <a:rPr lang="en-US" altLang="ko-KR" sz="2800" dirty="0"/>
              <a:t> ’s tensors are very similar to NumPy’s </a:t>
            </a:r>
            <a:r>
              <a:rPr lang="en-US" altLang="ko-KR" sz="2800" dirty="0" err="1"/>
              <a:t>ndarrays</a:t>
            </a:r>
            <a:r>
              <a:rPr lang="en-US" altLang="ko-KR" sz="2800" dirty="0"/>
              <a:t>  but they have a device, '</a:t>
            </a:r>
            <a:r>
              <a:rPr lang="en-US" altLang="ko-KR" sz="2800" dirty="0" err="1"/>
              <a:t>cpu</a:t>
            </a:r>
            <a:r>
              <a:rPr lang="en-US" altLang="ko-KR" sz="2800" dirty="0"/>
              <a:t>', '</a:t>
            </a:r>
            <a:r>
              <a:rPr lang="en-US" altLang="ko-KR" sz="2800" dirty="0" err="1"/>
              <a:t>cuda</a:t>
            </a:r>
            <a:r>
              <a:rPr lang="en-US" altLang="ko-KR" sz="2800" dirty="0"/>
              <a:t>', or '</a:t>
            </a:r>
            <a:r>
              <a:rPr lang="en-US" altLang="ko-KR" sz="2800" dirty="0" err="1"/>
              <a:t>cuda:X</a:t>
            </a:r>
            <a:r>
              <a:rPr lang="en-US" altLang="ko-KR" sz="2800" dirty="0"/>
              <a:t>’  and also grad attribute supporting trainable parameters.</a:t>
            </a:r>
            <a:endParaRPr lang="en-US" sz="2667" spc="-53" dirty="0"/>
          </a:p>
          <a:p>
            <a:pPr marL="16933" marR="464808">
              <a:lnSpc>
                <a:spcPct val="115599"/>
              </a:lnSpc>
              <a:spcBef>
                <a:spcPts val="133"/>
              </a:spcBef>
            </a:pPr>
            <a:r>
              <a:rPr sz="2667" spc="-53" dirty="0"/>
              <a:t>Tensors</a:t>
            </a:r>
            <a:r>
              <a:rPr sz="2667" spc="-13" dirty="0"/>
              <a:t> </a:t>
            </a:r>
            <a:r>
              <a:rPr sz="2667" spc="-7" dirty="0"/>
              <a:t>are</a:t>
            </a:r>
            <a:r>
              <a:rPr sz="2667" spc="-13" dirty="0"/>
              <a:t> </a:t>
            </a:r>
            <a:r>
              <a:rPr sz="2667" dirty="0"/>
              <a:t>similar</a:t>
            </a:r>
            <a:r>
              <a:rPr sz="2667" spc="-7" dirty="0"/>
              <a:t> to</a:t>
            </a:r>
            <a:r>
              <a:rPr sz="2667" spc="-13" dirty="0"/>
              <a:t> NumPy’s</a:t>
            </a:r>
            <a:r>
              <a:rPr sz="2667" spc="-7" dirty="0"/>
              <a:t> </a:t>
            </a:r>
            <a:r>
              <a:rPr sz="2667" spc="-7" dirty="0" err="1"/>
              <a:t>ndar</a:t>
            </a:r>
            <a:r>
              <a:rPr lang="en-US" sz="2667" spc="-7" dirty="0" err="1"/>
              <a:t>r</a:t>
            </a:r>
            <a:r>
              <a:rPr sz="2667" spc="-7" dirty="0" err="1"/>
              <a:t>ays</a:t>
            </a:r>
            <a:r>
              <a:rPr sz="2667" spc="-7" dirty="0"/>
              <a:t>,</a:t>
            </a:r>
            <a:r>
              <a:rPr sz="2667" spc="-13" dirty="0"/>
              <a:t> </a:t>
            </a:r>
            <a:r>
              <a:rPr sz="2667" spc="-7" dirty="0"/>
              <a:t>with</a:t>
            </a:r>
            <a:r>
              <a:rPr sz="2667" spc="-13" dirty="0"/>
              <a:t> </a:t>
            </a:r>
            <a:r>
              <a:rPr sz="2667" spc="-7" dirty="0"/>
              <a:t>the addition</a:t>
            </a:r>
            <a:r>
              <a:rPr sz="2667" spc="-13" dirty="0"/>
              <a:t> </a:t>
            </a:r>
            <a:r>
              <a:rPr sz="2667" spc="-7" dirty="0"/>
              <a:t>being that </a:t>
            </a:r>
            <a:r>
              <a:rPr sz="2667" spc="-720" dirty="0"/>
              <a:t> </a:t>
            </a:r>
            <a:r>
              <a:rPr sz="2667" spc="-53" dirty="0"/>
              <a:t>Tensors</a:t>
            </a:r>
            <a:r>
              <a:rPr sz="2667" spc="-13" dirty="0"/>
              <a:t> </a:t>
            </a:r>
            <a:r>
              <a:rPr sz="2667" dirty="0"/>
              <a:t>can</a:t>
            </a:r>
            <a:r>
              <a:rPr sz="2667" spc="-7" dirty="0"/>
              <a:t> also be</a:t>
            </a:r>
            <a:r>
              <a:rPr sz="2667" spc="-13" dirty="0"/>
              <a:t> </a:t>
            </a:r>
            <a:r>
              <a:rPr sz="2667" spc="-7" dirty="0"/>
              <a:t>used on </a:t>
            </a:r>
            <a:r>
              <a:rPr sz="2667" dirty="0"/>
              <a:t>a</a:t>
            </a:r>
            <a:r>
              <a:rPr sz="2667" spc="-13" dirty="0"/>
              <a:t> </a:t>
            </a:r>
            <a:r>
              <a:rPr sz="2667" spc="-7" dirty="0"/>
              <a:t>GPU to accelerate</a:t>
            </a:r>
            <a:r>
              <a:rPr sz="2667" spc="-13" dirty="0"/>
              <a:t> </a:t>
            </a:r>
            <a:r>
              <a:rPr sz="2667" dirty="0"/>
              <a:t>computing.</a:t>
            </a:r>
          </a:p>
          <a:p>
            <a:pPr marL="16933" marR="6773">
              <a:lnSpc>
                <a:spcPct val="115599"/>
              </a:lnSpc>
              <a:spcBef>
                <a:spcPts val="2100"/>
              </a:spcBef>
            </a:pPr>
            <a:r>
              <a:rPr sz="2667" spc="-7" dirty="0"/>
              <a:t>Common operations for </a:t>
            </a:r>
            <a:r>
              <a:rPr sz="2667" dirty="0"/>
              <a:t>creation </a:t>
            </a:r>
            <a:r>
              <a:rPr sz="2667" spc="-7" dirty="0"/>
              <a:t>and </a:t>
            </a:r>
            <a:r>
              <a:rPr sz="2667" dirty="0"/>
              <a:t>manipulation </a:t>
            </a:r>
            <a:r>
              <a:rPr sz="2667" spc="-7" dirty="0"/>
              <a:t>of these </a:t>
            </a:r>
            <a:r>
              <a:rPr sz="2667" spc="-53" dirty="0"/>
              <a:t>Tensors </a:t>
            </a:r>
            <a:r>
              <a:rPr sz="2667" spc="-7" dirty="0"/>
              <a:t>are </a:t>
            </a:r>
            <a:r>
              <a:rPr sz="2667" dirty="0"/>
              <a:t> similar </a:t>
            </a:r>
            <a:r>
              <a:rPr sz="2667" spc="-7" dirty="0"/>
              <a:t>to those for ndarrays in </a:t>
            </a:r>
            <a:r>
              <a:rPr sz="2667" spc="-40" dirty="0"/>
              <a:t>NumPy. </a:t>
            </a:r>
            <a:r>
              <a:rPr sz="2667" dirty="0"/>
              <a:t>(rand, </a:t>
            </a:r>
            <a:r>
              <a:rPr sz="2667" spc="-7" dirty="0"/>
              <a:t>ones, </a:t>
            </a:r>
            <a:r>
              <a:rPr sz="2667" dirty="0"/>
              <a:t>zeros, </a:t>
            </a:r>
            <a:r>
              <a:rPr sz="2667" spc="-7" dirty="0"/>
              <a:t>indexing, </a:t>
            </a:r>
            <a:r>
              <a:rPr sz="2667" dirty="0"/>
              <a:t> slicing, reshape, </a:t>
            </a:r>
            <a:r>
              <a:rPr sz="2667" spc="-7" dirty="0"/>
              <a:t>transpose, </a:t>
            </a:r>
            <a:r>
              <a:rPr sz="2667" dirty="0"/>
              <a:t>cross </a:t>
            </a:r>
            <a:r>
              <a:rPr sz="2667" spc="-7" dirty="0"/>
              <a:t>product, </a:t>
            </a:r>
            <a:r>
              <a:rPr sz="2667" dirty="0"/>
              <a:t>matrix </a:t>
            </a:r>
            <a:r>
              <a:rPr sz="2667" spc="-7" dirty="0"/>
              <a:t>product, </a:t>
            </a:r>
            <a:r>
              <a:rPr lang="en-US" sz="2667" spc="-7" dirty="0"/>
              <a:t>element-wise</a:t>
            </a:r>
            <a:r>
              <a:rPr sz="2667" spc="-7" dirty="0"/>
              <a:t> </a:t>
            </a:r>
            <a:r>
              <a:rPr sz="2667" spc="-727" dirty="0"/>
              <a:t> </a:t>
            </a:r>
            <a:r>
              <a:rPr sz="2667" dirty="0"/>
              <a:t>multiplication)</a:t>
            </a:r>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8" y="677405"/>
            <a:ext cx="8242725" cy="591551"/>
          </a:xfrm>
          <a:prstGeom prst="rect">
            <a:avLst/>
          </a:prstGeom>
        </p:spPr>
        <p:txBody>
          <a:bodyPr vert="horz" wrap="square" lIns="0" tIns="16933" rIns="0" bIns="0" rtlCol="0" anchor="ctr">
            <a:spAutoFit/>
          </a:bodyPr>
          <a:lstStyle/>
          <a:p>
            <a:pPr marL="16933">
              <a:lnSpc>
                <a:spcPct val="100000"/>
              </a:lnSpc>
              <a:spcBef>
                <a:spcPts val="133"/>
              </a:spcBef>
            </a:pPr>
            <a:r>
              <a:rPr sz="3733" spc="-7" dirty="0"/>
              <a:t>Loading</a:t>
            </a:r>
            <a:r>
              <a:rPr sz="3733" spc="-33" dirty="0"/>
              <a:t> </a:t>
            </a:r>
            <a:r>
              <a:rPr sz="3733" spc="-7" dirty="0"/>
              <a:t>Data,</a:t>
            </a:r>
            <a:r>
              <a:rPr sz="3733" spc="-33" dirty="0"/>
              <a:t> </a:t>
            </a:r>
            <a:r>
              <a:rPr sz="3733" spc="-7" dirty="0"/>
              <a:t>Devices</a:t>
            </a:r>
            <a:r>
              <a:rPr sz="3733" spc="-33" dirty="0"/>
              <a:t> </a:t>
            </a:r>
            <a:r>
              <a:rPr sz="3733" spc="-7" dirty="0"/>
              <a:t>and</a:t>
            </a:r>
            <a:r>
              <a:rPr sz="3733" spc="-33" dirty="0"/>
              <a:t> </a:t>
            </a:r>
            <a:r>
              <a:rPr sz="3733" spc="-7" dirty="0"/>
              <a:t>CUDA</a:t>
            </a:r>
            <a:endParaRPr sz="3733" dirty="0"/>
          </a:p>
        </p:txBody>
      </p:sp>
      <p:sp>
        <p:nvSpPr>
          <p:cNvPr id="3" name="object 3"/>
          <p:cNvSpPr txBox="1"/>
          <p:nvPr/>
        </p:nvSpPr>
        <p:spPr>
          <a:xfrm>
            <a:off x="512967" y="3021518"/>
            <a:ext cx="2651760" cy="1453710"/>
          </a:xfrm>
          <a:prstGeom prst="rect">
            <a:avLst/>
          </a:prstGeom>
        </p:spPr>
        <p:txBody>
          <a:bodyPr vert="horz" wrap="square" lIns="0" tIns="16933" rIns="0" bIns="0" rtlCol="0">
            <a:spAutoFit/>
          </a:bodyPr>
          <a:lstStyle/>
          <a:p>
            <a:pPr marL="16933">
              <a:spcBef>
                <a:spcPts val="133"/>
              </a:spcBef>
            </a:pPr>
            <a:r>
              <a:rPr sz="1867" spc="-40" dirty="0">
                <a:latin typeface="Arial"/>
                <a:cs typeface="Arial"/>
              </a:rPr>
              <a:t>PyTorch</a:t>
            </a:r>
            <a:r>
              <a:rPr sz="1867" spc="-33" dirty="0">
                <a:latin typeface="Arial"/>
                <a:cs typeface="Arial"/>
              </a:rPr>
              <a:t> </a:t>
            </a:r>
            <a:r>
              <a:rPr sz="1867" spc="-7" dirty="0">
                <a:latin typeface="Arial"/>
                <a:cs typeface="Arial"/>
              </a:rPr>
              <a:t>tensor</a:t>
            </a:r>
            <a:r>
              <a:rPr sz="1867" spc="-33" dirty="0">
                <a:latin typeface="Arial"/>
                <a:cs typeface="Arial"/>
              </a:rPr>
              <a:t> </a:t>
            </a:r>
            <a:r>
              <a:rPr sz="1867" spc="-7" dirty="0">
                <a:latin typeface="Arial"/>
                <a:cs typeface="Arial"/>
              </a:rPr>
              <a:t>to</a:t>
            </a:r>
            <a:r>
              <a:rPr sz="1867" spc="-33" dirty="0">
                <a:latin typeface="Arial"/>
                <a:cs typeface="Arial"/>
              </a:rPr>
              <a:t> </a:t>
            </a:r>
            <a:r>
              <a:rPr sz="1867" spc="-7" dirty="0">
                <a:latin typeface="Arial"/>
                <a:cs typeface="Arial"/>
              </a:rPr>
              <a:t>numpy</a:t>
            </a:r>
            <a:endParaRPr sz="1867">
              <a:latin typeface="Arial"/>
              <a:cs typeface="Arial"/>
            </a:endParaRPr>
          </a:p>
          <a:p>
            <a:pPr>
              <a:spcBef>
                <a:spcPts val="13"/>
              </a:spcBef>
            </a:pPr>
            <a:endParaRPr sz="1867">
              <a:latin typeface="Arial"/>
              <a:cs typeface="Arial"/>
            </a:endParaRPr>
          </a:p>
          <a:p>
            <a:pPr marL="626518" indent="-448722">
              <a:buFont typeface="Arial"/>
              <a:buChar char="●"/>
              <a:tabLst>
                <a:tab pos="625671" algn="l"/>
                <a:tab pos="626518" algn="l"/>
              </a:tabLst>
            </a:pPr>
            <a:r>
              <a:rPr sz="1867" spc="-7" dirty="0">
                <a:latin typeface="Courier New"/>
                <a:cs typeface="Courier New"/>
              </a:rPr>
              <a:t>t.numpy()</a:t>
            </a:r>
            <a:endParaRPr sz="1867">
              <a:latin typeface="Courier New"/>
              <a:cs typeface="Courier New"/>
            </a:endParaRPr>
          </a:p>
          <a:p>
            <a:pPr>
              <a:spcBef>
                <a:spcPts val="40"/>
              </a:spcBef>
            </a:pPr>
            <a:endParaRPr sz="1867">
              <a:latin typeface="Courier New"/>
              <a:cs typeface="Courier New"/>
            </a:endParaRPr>
          </a:p>
          <a:p>
            <a:pPr marL="16933">
              <a:spcBef>
                <a:spcPts val="7"/>
              </a:spcBef>
            </a:pPr>
            <a:r>
              <a:rPr sz="1867" spc="-7" dirty="0">
                <a:latin typeface="Arial"/>
                <a:cs typeface="Arial"/>
              </a:rPr>
              <a:t>Using</a:t>
            </a:r>
            <a:r>
              <a:rPr sz="1867" spc="-67" dirty="0">
                <a:latin typeface="Arial"/>
                <a:cs typeface="Arial"/>
              </a:rPr>
              <a:t> </a:t>
            </a:r>
            <a:r>
              <a:rPr sz="1867" spc="-7" dirty="0">
                <a:latin typeface="Arial"/>
                <a:cs typeface="Arial"/>
              </a:rPr>
              <a:t>GPU</a:t>
            </a:r>
            <a:r>
              <a:rPr sz="1867" spc="-67" dirty="0">
                <a:latin typeface="Arial"/>
                <a:cs typeface="Arial"/>
              </a:rPr>
              <a:t> </a:t>
            </a:r>
            <a:r>
              <a:rPr sz="1867" spc="-7" dirty="0">
                <a:latin typeface="Arial"/>
                <a:cs typeface="Arial"/>
              </a:rPr>
              <a:t>acceleration</a:t>
            </a:r>
            <a:endParaRPr sz="1867">
              <a:latin typeface="Arial"/>
              <a:cs typeface="Arial"/>
            </a:endParaRPr>
          </a:p>
        </p:txBody>
      </p:sp>
      <p:sp>
        <p:nvSpPr>
          <p:cNvPr id="4" name="object 4"/>
          <p:cNvSpPr txBox="1"/>
          <p:nvPr/>
        </p:nvSpPr>
        <p:spPr>
          <a:xfrm>
            <a:off x="512967" y="1624517"/>
            <a:ext cx="10243820" cy="1438128"/>
          </a:xfrm>
          <a:prstGeom prst="rect">
            <a:avLst/>
          </a:prstGeom>
        </p:spPr>
        <p:txBody>
          <a:bodyPr vert="horz" wrap="square" lIns="0" tIns="16933" rIns="0" bIns="0" rtlCol="0">
            <a:spAutoFit/>
          </a:bodyPr>
          <a:lstStyle/>
          <a:p>
            <a:pPr marL="16933">
              <a:spcBef>
                <a:spcPts val="133"/>
              </a:spcBef>
              <a:tabLst>
                <a:tab pos="5922285" algn="l"/>
              </a:tabLst>
            </a:pPr>
            <a:r>
              <a:rPr sz="1867" spc="-7" dirty="0">
                <a:latin typeface="Arial"/>
                <a:cs typeface="Arial"/>
              </a:rPr>
              <a:t>Numpy</a:t>
            </a:r>
            <a:r>
              <a:rPr sz="1867" dirty="0">
                <a:latin typeface="Arial"/>
                <a:cs typeface="Arial"/>
              </a:rPr>
              <a:t> </a:t>
            </a:r>
            <a:r>
              <a:rPr sz="1867" spc="-7" dirty="0">
                <a:latin typeface="Arial"/>
                <a:cs typeface="Arial"/>
              </a:rPr>
              <a:t>arrays</a:t>
            </a:r>
            <a:r>
              <a:rPr sz="1867" dirty="0">
                <a:latin typeface="Arial"/>
                <a:cs typeface="Arial"/>
              </a:rPr>
              <a:t> </a:t>
            </a:r>
            <a:r>
              <a:rPr sz="1867" spc="-7" dirty="0">
                <a:latin typeface="Arial"/>
                <a:cs typeface="Arial"/>
              </a:rPr>
              <a:t>to</a:t>
            </a:r>
            <a:r>
              <a:rPr sz="1867" spc="7" dirty="0">
                <a:latin typeface="Arial"/>
                <a:cs typeface="Arial"/>
              </a:rPr>
              <a:t> </a:t>
            </a:r>
            <a:r>
              <a:rPr sz="1867" spc="-40" dirty="0">
                <a:latin typeface="Arial"/>
                <a:cs typeface="Arial"/>
              </a:rPr>
              <a:t>PyTorch</a:t>
            </a:r>
            <a:r>
              <a:rPr sz="1867" dirty="0">
                <a:latin typeface="Arial"/>
                <a:cs typeface="Arial"/>
              </a:rPr>
              <a:t> </a:t>
            </a:r>
            <a:r>
              <a:rPr sz="1867" spc="-7" dirty="0">
                <a:latin typeface="Arial"/>
                <a:cs typeface="Arial"/>
              </a:rPr>
              <a:t>tensors	Fallback</a:t>
            </a:r>
            <a:r>
              <a:rPr sz="1867" spc="-20" dirty="0">
                <a:latin typeface="Arial"/>
                <a:cs typeface="Arial"/>
              </a:rPr>
              <a:t> </a:t>
            </a:r>
            <a:r>
              <a:rPr sz="1867" spc="-7" dirty="0">
                <a:latin typeface="Arial"/>
                <a:cs typeface="Arial"/>
              </a:rPr>
              <a:t>to</a:t>
            </a:r>
            <a:r>
              <a:rPr sz="1867" spc="-20" dirty="0">
                <a:latin typeface="Arial"/>
                <a:cs typeface="Arial"/>
              </a:rPr>
              <a:t> </a:t>
            </a:r>
            <a:r>
              <a:rPr sz="1867" dirty="0">
                <a:latin typeface="Arial"/>
                <a:cs typeface="Arial"/>
              </a:rPr>
              <a:t>cpu</a:t>
            </a:r>
            <a:r>
              <a:rPr sz="1867" spc="-20" dirty="0">
                <a:latin typeface="Arial"/>
                <a:cs typeface="Arial"/>
              </a:rPr>
              <a:t> </a:t>
            </a:r>
            <a:r>
              <a:rPr sz="1867" spc="-7" dirty="0">
                <a:latin typeface="Arial"/>
                <a:cs typeface="Arial"/>
              </a:rPr>
              <a:t>if</a:t>
            </a:r>
            <a:r>
              <a:rPr sz="1867" spc="-20" dirty="0">
                <a:latin typeface="Arial"/>
                <a:cs typeface="Arial"/>
              </a:rPr>
              <a:t> </a:t>
            </a:r>
            <a:r>
              <a:rPr sz="1867" spc="-7" dirty="0">
                <a:latin typeface="Arial"/>
                <a:cs typeface="Arial"/>
              </a:rPr>
              <a:t>gpu</a:t>
            </a:r>
            <a:r>
              <a:rPr sz="1867" spc="-20" dirty="0">
                <a:latin typeface="Arial"/>
                <a:cs typeface="Arial"/>
              </a:rPr>
              <a:t> </a:t>
            </a:r>
            <a:r>
              <a:rPr sz="1867" spc="-7" dirty="0">
                <a:latin typeface="Arial"/>
                <a:cs typeface="Arial"/>
              </a:rPr>
              <a:t>is</a:t>
            </a:r>
            <a:r>
              <a:rPr sz="1867" spc="-20" dirty="0">
                <a:latin typeface="Arial"/>
                <a:cs typeface="Arial"/>
              </a:rPr>
              <a:t> </a:t>
            </a:r>
            <a:r>
              <a:rPr sz="1867" spc="-7" dirty="0">
                <a:latin typeface="Arial"/>
                <a:cs typeface="Arial"/>
              </a:rPr>
              <a:t>unavailable:</a:t>
            </a:r>
            <a:endParaRPr sz="1867">
              <a:latin typeface="Arial"/>
              <a:cs typeface="Arial"/>
            </a:endParaRPr>
          </a:p>
          <a:p>
            <a:pPr>
              <a:spcBef>
                <a:spcPts val="13"/>
              </a:spcBef>
            </a:pPr>
            <a:endParaRPr sz="1867">
              <a:latin typeface="Arial"/>
              <a:cs typeface="Arial"/>
            </a:endParaRPr>
          </a:p>
          <a:p>
            <a:pPr marL="626518" indent="-448722">
              <a:lnSpc>
                <a:spcPts val="2219"/>
              </a:lnSpc>
              <a:buFont typeface="Arial"/>
              <a:buChar char="●"/>
              <a:tabLst>
                <a:tab pos="625671" algn="l"/>
                <a:tab pos="626518" algn="l"/>
                <a:tab pos="6083995" algn="l"/>
                <a:tab pos="6531870" algn="l"/>
              </a:tabLst>
            </a:pPr>
            <a:r>
              <a:rPr sz="1867" spc="-7" dirty="0">
                <a:latin typeface="Courier New"/>
                <a:cs typeface="Courier New"/>
              </a:rPr>
              <a:t>torch.from_numpy(x_train)	</a:t>
            </a:r>
            <a:r>
              <a:rPr sz="1867" dirty="0">
                <a:latin typeface="Arial"/>
                <a:cs typeface="Arial"/>
              </a:rPr>
              <a:t>●	</a:t>
            </a:r>
            <a:r>
              <a:rPr sz="1867" spc="-7" dirty="0">
                <a:latin typeface="Courier New"/>
                <a:cs typeface="Courier New"/>
              </a:rPr>
              <a:t>torch.cuda.is_available()</a:t>
            </a:r>
            <a:endParaRPr sz="1867">
              <a:latin typeface="Courier New"/>
              <a:cs typeface="Courier New"/>
            </a:endParaRPr>
          </a:p>
          <a:p>
            <a:pPr marL="626518" indent="-448722">
              <a:lnSpc>
                <a:spcPts val="2200"/>
              </a:lnSpc>
              <a:buFont typeface="Arial"/>
              <a:buChar char="●"/>
              <a:tabLst>
                <a:tab pos="625671" algn="l"/>
                <a:tab pos="626518" algn="l"/>
              </a:tabLst>
            </a:pPr>
            <a:r>
              <a:rPr sz="1867" spc="-7" dirty="0">
                <a:latin typeface="Courier New"/>
                <a:cs typeface="Courier New"/>
              </a:rPr>
              <a:t>Returns</a:t>
            </a:r>
            <a:r>
              <a:rPr sz="1867" spc="-47" dirty="0">
                <a:latin typeface="Courier New"/>
                <a:cs typeface="Courier New"/>
              </a:rPr>
              <a:t> </a:t>
            </a:r>
            <a:r>
              <a:rPr sz="1867" dirty="0">
                <a:latin typeface="Courier New"/>
                <a:cs typeface="Courier New"/>
              </a:rPr>
              <a:t>a</a:t>
            </a:r>
            <a:r>
              <a:rPr sz="1867" spc="-40" dirty="0">
                <a:latin typeface="Courier New"/>
                <a:cs typeface="Courier New"/>
              </a:rPr>
              <a:t> </a:t>
            </a:r>
            <a:r>
              <a:rPr sz="1867" spc="-7" dirty="0">
                <a:latin typeface="Courier New"/>
                <a:cs typeface="Courier New"/>
              </a:rPr>
              <a:t>cpu</a:t>
            </a:r>
            <a:r>
              <a:rPr sz="1867" spc="-40" dirty="0">
                <a:latin typeface="Courier New"/>
                <a:cs typeface="Courier New"/>
              </a:rPr>
              <a:t> </a:t>
            </a:r>
            <a:r>
              <a:rPr sz="1867" spc="-7" dirty="0">
                <a:latin typeface="Courier New"/>
                <a:cs typeface="Courier New"/>
              </a:rPr>
              <a:t>tensor!</a:t>
            </a:r>
            <a:endParaRPr sz="1867">
              <a:latin typeface="Courier New"/>
              <a:cs typeface="Courier New"/>
            </a:endParaRPr>
          </a:p>
          <a:p>
            <a:pPr marL="5923132">
              <a:lnSpc>
                <a:spcPts val="2219"/>
              </a:lnSpc>
            </a:pPr>
            <a:r>
              <a:rPr sz="1867" spc="-7" dirty="0">
                <a:latin typeface="Arial"/>
                <a:cs typeface="Arial"/>
              </a:rPr>
              <a:t>Check</a:t>
            </a:r>
            <a:r>
              <a:rPr sz="1867" spc="-27" dirty="0">
                <a:latin typeface="Arial"/>
                <a:cs typeface="Arial"/>
              </a:rPr>
              <a:t> </a:t>
            </a:r>
            <a:r>
              <a:rPr sz="1867" dirty="0">
                <a:latin typeface="Arial"/>
                <a:cs typeface="Arial"/>
              </a:rPr>
              <a:t>cpu/gpu</a:t>
            </a:r>
            <a:r>
              <a:rPr sz="1867" spc="-20" dirty="0">
                <a:latin typeface="Arial"/>
                <a:cs typeface="Arial"/>
              </a:rPr>
              <a:t> </a:t>
            </a:r>
            <a:r>
              <a:rPr sz="1867" spc="-7" dirty="0">
                <a:latin typeface="Arial"/>
                <a:cs typeface="Arial"/>
              </a:rPr>
              <a:t>tensor</a:t>
            </a:r>
            <a:r>
              <a:rPr sz="1867" spc="-20" dirty="0">
                <a:latin typeface="Arial"/>
                <a:cs typeface="Arial"/>
              </a:rPr>
              <a:t> </a:t>
            </a:r>
            <a:r>
              <a:rPr sz="1867" spc="-7" dirty="0">
                <a:latin typeface="Arial"/>
                <a:cs typeface="Arial"/>
              </a:rPr>
              <a:t>OR</a:t>
            </a:r>
            <a:r>
              <a:rPr sz="1867" spc="-27" dirty="0">
                <a:latin typeface="Arial"/>
                <a:cs typeface="Arial"/>
              </a:rPr>
              <a:t> </a:t>
            </a:r>
            <a:r>
              <a:rPr sz="1867" spc="-7" dirty="0">
                <a:latin typeface="Arial"/>
                <a:cs typeface="Arial"/>
              </a:rPr>
              <a:t>numpy</a:t>
            </a:r>
            <a:r>
              <a:rPr sz="1867" spc="-20" dirty="0">
                <a:latin typeface="Arial"/>
                <a:cs typeface="Arial"/>
              </a:rPr>
              <a:t> </a:t>
            </a:r>
            <a:r>
              <a:rPr sz="1867" spc="-7" dirty="0">
                <a:latin typeface="Arial"/>
                <a:cs typeface="Arial"/>
              </a:rPr>
              <a:t>array</a:t>
            </a:r>
            <a:r>
              <a:rPr sz="1867" spc="-20" dirty="0">
                <a:latin typeface="Arial"/>
                <a:cs typeface="Arial"/>
              </a:rPr>
              <a:t> </a:t>
            </a:r>
            <a:r>
              <a:rPr sz="1867" dirty="0">
                <a:latin typeface="Arial"/>
                <a:cs typeface="Arial"/>
              </a:rPr>
              <a:t>?</a:t>
            </a:r>
            <a:endParaRPr sz="1867">
              <a:latin typeface="Arial"/>
              <a:cs typeface="Arial"/>
            </a:endParaRPr>
          </a:p>
        </p:txBody>
      </p:sp>
      <p:sp>
        <p:nvSpPr>
          <p:cNvPr id="5" name="object 5"/>
          <p:cNvSpPr txBox="1"/>
          <p:nvPr/>
        </p:nvSpPr>
        <p:spPr>
          <a:xfrm>
            <a:off x="674658" y="4697918"/>
            <a:ext cx="4654127" cy="581355"/>
          </a:xfrm>
          <a:prstGeom prst="rect">
            <a:avLst/>
          </a:prstGeom>
        </p:spPr>
        <p:txBody>
          <a:bodyPr vert="horz" wrap="square" lIns="0" tIns="16933" rIns="0" bIns="0" rtlCol="0">
            <a:spAutoFit/>
          </a:bodyPr>
          <a:lstStyle/>
          <a:p>
            <a:pPr marL="464808" indent="-448722">
              <a:lnSpc>
                <a:spcPts val="2219"/>
              </a:lnSpc>
              <a:spcBef>
                <a:spcPts val="133"/>
              </a:spcBef>
              <a:buFont typeface="Arial"/>
              <a:buChar char="●"/>
              <a:tabLst>
                <a:tab pos="463962" algn="l"/>
                <a:tab pos="465655" algn="l"/>
              </a:tabLst>
            </a:pPr>
            <a:r>
              <a:rPr sz="1867" spc="-7" dirty="0">
                <a:latin typeface="Courier New"/>
                <a:cs typeface="Courier New"/>
              </a:rPr>
              <a:t>t.to()</a:t>
            </a:r>
            <a:endParaRPr sz="1867">
              <a:latin typeface="Courier New"/>
              <a:cs typeface="Courier New"/>
            </a:endParaRPr>
          </a:p>
          <a:p>
            <a:pPr marL="464808" indent="-448722">
              <a:lnSpc>
                <a:spcPts val="2219"/>
              </a:lnSpc>
              <a:buChar char="●"/>
              <a:tabLst>
                <a:tab pos="463962" algn="l"/>
                <a:tab pos="465655" algn="l"/>
              </a:tabLst>
            </a:pPr>
            <a:r>
              <a:rPr sz="1867" spc="-7" dirty="0">
                <a:latin typeface="Arial"/>
                <a:cs typeface="Arial"/>
              </a:rPr>
              <a:t>Sends</a:t>
            </a:r>
            <a:r>
              <a:rPr sz="1867" spc="-27" dirty="0">
                <a:latin typeface="Arial"/>
                <a:cs typeface="Arial"/>
              </a:rPr>
              <a:t> </a:t>
            </a:r>
            <a:r>
              <a:rPr sz="1867" spc="-7" dirty="0">
                <a:latin typeface="Arial"/>
                <a:cs typeface="Arial"/>
              </a:rPr>
              <a:t>to</a:t>
            </a:r>
            <a:r>
              <a:rPr sz="1867" spc="-20" dirty="0">
                <a:latin typeface="Arial"/>
                <a:cs typeface="Arial"/>
              </a:rPr>
              <a:t> </a:t>
            </a:r>
            <a:r>
              <a:rPr sz="1867" spc="-7" dirty="0">
                <a:latin typeface="Arial"/>
                <a:cs typeface="Arial"/>
              </a:rPr>
              <a:t>whatever</a:t>
            </a:r>
            <a:r>
              <a:rPr sz="1867" spc="-20" dirty="0">
                <a:latin typeface="Arial"/>
                <a:cs typeface="Arial"/>
              </a:rPr>
              <a:t> </a:t>
            </a:r>
            <a:r>
              <a:rPr sz="1867" spc="-7" dirty="0">
                <a:latin typeface="Arial"/>
                <a:cs typeface="Arial"/>
              </a:rPr>
              <a:t>device</a:t>
            </a:r>
            <a:r>
              <a:rPr sz="1867" spc="-27" dirty="0">
                <a:latin typeface="Arial"/>
                <a:cs typeface="Arial"/>
              </a:rPr>
              <a:t> </a:t>
            </a:r>
            <a:r>
              <a:rPr sz="1867" dirty="0">
                <a:latin typeface="Arial"/>
                <a:cs typeface="Arial"/>
              </a:rPr>
              <a:t>(cuda</a:t>
            </a:r>
            <a:r>
              <a:rPr sz="1867" spc="-20" dirty="0">
                <a:latin typeface="Arial"/>
                <a:cs typeface="Arial"/>
              </a:rPr>
              <a:t> </a:t>
            </a:r>
            <a:r>
              <a:rPr sz="1867" spc="-7" dirty="0">
                <a:latin typeface="Arial"/>
                <a:cs typeface="Arial"/>
              </a:rPr>
              <a:t>or</a:t>
            </a:r>
            <a:r>
              <a:rPr sz="1867" spc="-20" dirty="0">
                <a:latin typeface="Arial"/>
                <a:cs typeface="Arial"/>
              </a:rPr>
              <a:t> </a:t>
            </a:r>
            <a:r>
              <a:rPr sz="1867" dirty="0">
                <a:latin typeface="Arial"/>
                <a:cs typeface="Arial"/>
              </a:rPr>
              <a:t>cpu)</a:t>
            </a:r>
            <a:endParaRPr sz="1867">
              <a:latin typeface="Arial"/>
              <a:cs typeface="Arial"/>
            </a:endParaRPr>
          </a:p>
        </p:txBody>
      </p:sp>
      <p:sp>
        <p:nvSpPr>
          <p:cNvPr id="6" name="object 6"/>
          <p:cNvSpPr txBox="1"/>
          <p:nvPr/>
        </p:nvSpPr>
        <p:spPr>
          <a:xfrm>
            <a:off x="6581025" y="3300918"/>
            <a:ext cx="3668607" cy="581355"/>
          </a:xfrm>
          <a:prstGeom prst="rect">
            <a:avLst/>
          </a:prstGeom>
        </p:spPr>
        <p:txBody>
          <a:bodyPr vert="horz" wrap="square" lIns="0" tIns="16933" rIns="0" bIns="0" rtlCol="0">
            <a:spAutoFit/>
          </a:bodyPr>
          <a:lstStyle/>
          <a:p>
            <a:pPr marL="464808" indent="-448722">
              <a:lnSpc>
                <a:spcPts val="2219"/>
              </a:lnSpc>
              <a:spcBef>
                <a:spcPts val="133"/>
              </a:spcBef>
              <a:buFont typeface="Arial"/>
              <a:buChar char="●"/>
              <a:tabLst>
                <a:tab pos="463962" algn="l"/>
                <a:tab pos="465655" algn="l"/>
              </a:tabLst>
            </a:pPr>
            <a:r>
              <a:rPr sz="1867" spc="-7" dirty="0">
                <a:latin typeface="Courier New"/>
                <a:cs typeface="Courier New"/>
              </a:rPr>
              <a:t>type(t</a:t>
            </a:r>
            <a:r>
              <a:rPr sz="1867" spc="140" dirty="0">
                <a:latin typeface="Courier New"/>
                <a:cs typeface="Courier New"/>
              </a:rPr>
              <a:t>)</a:t>
            </a:r>
            <a:r>
              <a:rPr sz="1867" spc="-7" dirty="0">
                <a:latin typeface="Arial"/>
                <a:cs typeface="Arial"/>
              </a:rPr>
              <a:t>o</a:t>
            </a:r>
            <a:r>
              <a:rPr sz="1867" dirty="0">
                <a:latin typeface="Arial"/>
                <a:cs typeface="Arial"/>
              </a:rPr>
              <a:t>r</a:t>
            </a:r>
            <a:r>
              <a:rPr sz="1867" spc="-7" dirty="0">
                <a:latin typeface="Arial"/>
                <a:cs typeface="Arial"/>
              </a:rPr>
              <a:t> </a:t>
            </a:r>
            <a:r>
              <a:rPr sz="1867" spc="-7" dirty="0">
                <a:latin typeface="Courier New"/>
                <a:cs typeface="Courier New"/>
              </a:rPr>
              <a:t>t.type(</a:t>
            </a:r>
            <a:r>
              <a:rPr sz="1867" dirty="0">
                <a:latin typeface="Courier New"/>
                <a:cs typeface="Courier New"/>
              </a:rPr>
              <a:t>)</a:t>
            </a:r>
            <a:r>
              <a:rPr sz="1867" spc="-960" dirty="0">
                <a:latin typeface="Courier New"/>
                <a:cs typeface="Courier New"/>
              </a:rPr>
              <a:t> </a:t>
            </a:r>
            <a:r>
              <a:rPr sz="1867" dirty="0">
                <a:latin typeface="Arial"/>
                <a:cs typeface="Arial"/>
              </a:rPr>
              <a:t>returns</a:t>
            </a:r>
            <a:endParaRPr sz="1867">
              <a:latin typeface="Arial"/>
              <a:cs typeface="Arial"/>
            </a:endParaRPr>
          </a:p>
          <a:p>
            <a:pPr marL="1074393" lvl="1" indent="-449569">
              <a:lnSpc>
                <a:spcPts val="2219"/>
              </a:lnSpc>
              <a:buChar char="○"/>
              <a:tabLst>
                <a:tab pos="1073546" algn="l"/>
                <a:tab pos="1075240" algn="l"/>
              </a:tabLst>
            </a:pPr>
            <a:r>
              <a:rPr sz="1867" spc="-20" dirty="0">
                <a:latin typeface="Arial"/>
                <a:cs typeface="Arial"/>
              </a:rPr>
              <a:t>numpy.ndarray</a:t>
            </a:r>
            <a:endParaRPr sz="1867">
              <a:latin typeface="Arial"/>
              <a:cs typeface="Arial"/>
            </a:endParaRPr>
          </a:p>
        </p:txBody>
      </p:sp>
      <p:sp>
        <p:nvSpPr>
          <p:cNvPr id="7" name="object 7"/>
          <p:cNvSpPr txBox="1"/>
          <p:nvPr/>
        </p:nvSpPr>
        <p:spPr>
          <a:xfrm>
            <a:off x="7190625" y="3859718"/>
            <a:ext cx="1785620" cy="304421"/>
          </a:xfrm>
          <a:prstGeom prst="rect">
            <a:avLst/>
          </a:prstGeom>
        </p:spPr>
        <p:txBody>
          <a:bodyPr vert="horz" wrap="square" lIns="0" tIns="16933" rIns="0" bIns="0" rtlCol="0">
            <a:spAutoFit/>
          </a:bodyPr>
          <a:lstStyle/>
          <a:p>
            <a:pPr marL="464808" indent="-448722">
              <a:spcBef>
                <a:spcPts val="133"/>
              </a:spcBef>
              <a:buChar char="○"/>
              <a:tabLst>
                <a:tab pos="463962" algn="l"/>
                <a:tab pos="465655" algn="l"/>
              </a:tabLst>
            </a:pPr>
            <a:r>
              <a:rPr sz="1867" spc="-27" dirty="0">
                <a:latin typeface="Arial"/>
                <a:cs typeface="Arial"/>
              </a:rPr>
              <a:t>torch.Tensor</a:t>
            </a:r>
            <a:endParaRPr sz="1867">
              <a:latin typeface="Arial"/>
              <a:cs typeface="Arial"/>
            </a:endParaRPr>
          </a:p>
        </p:txBody>
      </p:sp>
      <p:sp>
        <p:nvSpPr>
          <p:cNvPr id="8" name="object 8"/>
          <p:cNvSpPr txBox="1"/>
          <p:nvPr/>
        </p:nvSpPr>
        <p:spPr>
          <a:xfrm>
            <a:off x="7800225" y="4139117"/>
            <a:ext cx="3612727" cy="581355"/>
          </a:xfrm>
          <a:prstGeom prst="rect">
            <a:avLst/>
          </a:prstGeom>
        </p:spPr>
        <p:txBody>
          <a:bodyPr vert="horz" wrap="square" lIns="0" tIns="16933" rIns="0" bIns="0" rtlCol="0">
            <a:spAutoFit/>
          </a:bodyPr>
          <a:lstStyle/>
          <a:p>
            <a:pPr marL="464808" indent="-448722">
              <a:lnSpc>
                <a:spcPts val="2219"/>
              </a:lnSpc>
              <a:spcBef>
                <a:spcPts val="133"/>
              </a:spcBef>
              <a:buChar char="■"/>
              <a:tabLst>
                <a:tab pos="463962" algn="l"/>
                <a:tab pos="465655" algn="l"/>
              </a:tabLst>
            </a:pPr>
            <a:r>
              <a:rPr sz="1867" spc="-7" dirty="0">
                <a:latin typeface="Arial"/>
                <a:cs typeface="Arial"/>
              </a:rPr>
              <a:t>CPU</a:t>
            </a:r>
            <a:r>
              <a:rPr sz="1867" spc="-27" dirty="0">
                <a:latin typeface="Arial"/>
                <a:cs typeface="Arial"/>
              </a:rPr>
              <a:t> </a:t>
            </a:r>
            <a:r>
              <a:rPr sz="1867" dirty="0">
                <a:latin typeface="Arial"/>
                <a:cs typeface="Arial"/>
              </a:rPr>
              <a:t>-</a:t>
            </a:r>
            <a:r>
              <a:rPr sz="1867" spc="-20" dirty="0">
                <a:latin typeface="Arial"/>
                <a:cs typeface="Arial"/>
              </a:rPr>
              <a:t> torch.cpu.FloatTensor</a:t>
            </a:r>
            <a:endParaRPr sz="1867">
              <a:latin typeface="Arial"/>
              <a:cs typeface="Arial"/>
            </a:endParaRPr>
          </a:p>
          <a:p>
            <a:pPr marL="464808" indent="-448722">
              <a:lnSpc>
                <a:spcPts val="2219"/>
              </a:lnSpc>
              <a:buChar char="■"/>
              <a:tabLst>
                <a:tab pos="463962" algn="l"/>
                <a:tab pos="465655" algn="l"/>
              </a:tabLst>
            </a:pPr>
            <a:r>
              <a:rPr sz="1867" spc="-7" dirty="0">
                <a:latin typeface="Arial"/>
                <a:cs typeface="Arial"/>
              </a:rPr>
              <a:t>GPU</a:t>
            </a:r>
            <a:r>
              <a:rPr sz="1867" spc="-27" dirty="0">
                <a:latin typeface="Arial"/>
                <a:cs typeface="Arial"/>
              </a:rPr>
              <a:t> </a:t>
            </a:r>
            <a:r>
              <a:rPr sz="1867" dirty="0">
                <a:latin typeface="Arial"/>
                <a:cs typeface="Arial"/>
              </a:rPr>
              <a:t>-</a:t>
            </a:r>
            <a:r>
              <a:rPr sz="1867" spc="-20" dirty="0">
                <a:latin typeface="Arial"/>
                <a:cs typeface="Arial"/>
              </a:rPr>
              <a:t> torch.cuda.FloatTensor</a:t>
            </a:r>
            <a:endParaRPr sz="1867">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err="1"/>
              <a:t>Pytorch</a:t>
            </a:r>
            <a:r>
              <a:rPr lang="en-US" altLang="ko-KR" dirty="0"/>
              <a:t> tensor</a:t>
            </a:r>
            <a:endParaRPr lang="ko-KR" altLang="en-US" dirty="0"/>
          </a:p>
        </p:txBody>
      </p:sp>
      <p:sp>
        <p:nvSpPr>
          <p:cNvPr id="5" name="내용 개체 틀 4">
            <a:extLst>
              <a:ext uri="{FF2B5EF4-FFF2-40B4-BE49-F238E27FC236}">
                <a16:creationId xmlns:a16="http://schemas.microsoft.com/office/drawing/2014/main" id="{88C4DF0F-D1A5-EBD0-DC5B-3A5A93AB41F7}"/>
              </a:ext>
            </a:extLst>
          </p:cNvPr>
          <p:cNvSpPr>
            <a:spLocks noGrp="1"/>
          </p:cNvSpPr>
          <p:nvPr>
            <p:ph idx="1"/>
          </p:nvPr>
        </p:nvSpPr>
        <p:spPr/>
        <p:txBody>
          <a:bodyPr/>
          <a:lstStyle/>
          <a:p>
            <a:r>
              <a:rPr lang="en-US" altLang="ko-KR" dirty="0"/>
              <a:t>They might require gradients (used for backpropagation based training)</a:t>
            </a:r>
          </a:p>
          <a:p>
            <a:endParaRPr lang="ko-KR" altLang="en-US" dirty="0"/>
          </a:p>
        </p:txBody>
      </p:sp>
      <p:pic>
        <p:nvPicPr>
          <p:cNvPr id="3" name="그림 2">
            <a:extLst>
              <a:ext uri="{FF2B5EF4-FFF2-40B4-BE49-F238E27FC236}">
                <a16:creationId xmlns:a16="http://schemas.microsoft.com/office/drawing/2014/main" id="{A9E58F6C-917C-68CC-AA2A-5EE78EACD406}"/>
              </a:ext>
            </a:extLst>
          </p:cNvPr>
          <p:cNvPicPr>
            <a:picLocks noChangeAspect="1"/>
          </p:cNvPicPr>
          <p:nvPr/>
        </p:nvPicPr>
        <p:blipFill>
          <a:blip r:embed="rId2"/>
          <a:stretch>
            <a:fillRect/>
          </a:stretch>
        </p:blipFill>
        <p:spPr>
          <a:xfrm>
            <a:off x="625879" y="2490595"/>
            <a:ext cx="10376291" cy="3932261"/>
          </a:xfrm>
          <a:prstGeom prst="rect">
            <a:avLst/>
          </a:prstGeom>
        </p:spPr>
      </p:pic>
      <p:sp>
        <p:nvSpPr>
          <p:cNvPr id="6" name="TextBox 5">
            <a:extLst>
              <a:ext uri="{FF2B5EF4-FFF2-40B4-BE49-F238E27FC236}">
                <a16:creationId xmlns:a16="http://schemas.microsoft.com/office/drawing/2014/main" id="{E7706521-2589-F354-FB7B-404284CA133D}"/>
              </a:ext>
            </a:extLst>
          </p:cNvPr>
          <p:cNvSpPr txBox="1"/>
          <p:nvPr/>
        </p:nvSpPr>
        <p:spPr>
          <a:xfrm>
            <a:off x="7177414" y="3942546"/>
            <a:ext cx="4850943" cy="923330"/>
          </a:xfrm>
          <a:prstGeom prst="rect">
            <a:avLst/>
          </a:prstGeom>
          <a:noFill/>
        </p:spPr>
        <p:txBody>
          <a:bodyPr wrap="none" rtlCol="0">
            <a:spAutoFit/>
          </a:bodyPr>
          <a:lstStyle/>
          <a:p>
            <a:r>
              <a:rPr lang="en-US" altLang="ko-KR" dirty="0"/>
              <a:t>Performs Tensor </a:t>
            </a:r>
            <a:r>
              <a:rPr lang="en-US" altLang="ko-KR" dirty="0" err="1"/>
              <a:t>dtype</a:t>
            </a:r>
            <a:r>
              <a:rPr lang="en-US" altLang="ko-KR" dirty="0"/>
              <a:t> and/or device conversion. </a:t>
            </a:r>
          </a:p>
          <a:p>
            <a:r>
              <a:rPr lang="en-US" altLang="ko-KR" dirty="0"/>
              <a:t>A </a:t>
            </a:r>
            <a:r>
              <a:rPr lang="en-US" altLang="ko-KR" dirty="0" err="1"/>
              <a:t>torch.dtype</a:t>
            </a:r>
            <a:r>
              <a:rPr lang="en-US" altLang="ko-KR" dirty="0"/>
              <a:t> and </a:t>
            </a:r>
            <a:r>
              <a:rPr lang="en-US" altLang="ko-KR" dirty="0" err="1"/>
              <a:t>torch.device</a:t>
            </a:r>
            <a:r>
              <a:rPr lang="en-US" altLang="ko-KR" dirty="0"/>
              <a:t> are inferred from </a:t>
            </a:r>
          </a:p>
          <a:p>
            <a:r>
              <a:rPr lang="en-US" altLang="ko-KR" dirty="0"/>
              <a:t>the arguments of self.to(*</a:t>
            </a:r>
            <a:r>
              <a:rPr lang="en-US" altLang="ko-KR" dirty="0" err="1"/>
              <a:t>args</a:t>
            </a:r>
            <a:r>
              <a:rPr lang="en-US" altLang="ko-KR" dirty="0"/>
              <a:t>, **</a:t>
            </a:r>
            <a:r>
              <a:rPr lang="en-US" altLang="ko-KR" dirty="0" err="1"/>
              <a:t>kwargs</a:t>
            </a:r>
            <a:r>
              <a:rPr lang="en-US" altLang="ko-KR" dirty="0"/>
              <a:t>).</a:t>
            </a:r>
            <a:endParaRPr lang="ko-KR" altLang="en-US" dirty="0"/>
          </a:p>
        </p:txBody>
      </p:sp>
      <p:sp>
        <p:nvSpPr>
          <p:cNvPr id="7" name="TextBox 6">
            <a:extLst>
              <a:ext uri="{FF2B5EF4-FFF2-40B4-BE49-F238E27FC236}">
                <a16:creationId xmlns:a16="http://schemas.microsoft.com/office/drawing/2014/main" id="{B029B088-5B1C-8779-69FE-D078D93C7FCE}"/>
              </a:ext>
            </a:extLst>
          </p:cNvPr>
          <p:cNvSpPr txBox="1"/>
          <p:nvPr/>
        </p:nvSpPr>
        <p:spPr>
          <a:xfrm>
            <a:off x="5814024" y="5856162"/>
            <a:ext cx="5970673" cy="923330"/>
          </a:xfrm>
          <a:prstGeom prst="rect">
            <a:avLst/>
          </a:prstGeom>
          <a:noFill/>
        </p:spPr>
        <p:txBody>
          <a:bodyPr wrap="none" rtlCol="0">
            <a:spAutoFit/>
          </a:bodyPr>
          <a:lstStyle/>
          <a:p>
            <a:r>
              <a:rPr lang="en-US" altLang="ko-KR" b="0" i="0" dirty="0">
                <a:solidFill>
                  <a:srgbClr val="262626"/>
                </a:solidFill>
                <a:effectLst/>
                <a:latin typeface="FreightSans"/>
              </a:rPr>
              <a:t>This package adds support for CUDA tensor types, that </a:t>
            </a:r>
          </a:p>
          <a:p>
            <a:r>
              <a:rPr lang="en-US" altLang="ko-KR" b="0" i="0" dirty="0">
                <a:solidFill>
                  <a:srgbClr val="262626"/>
                </a:solidFill>
                <a:effectLst/>
                <a:latin typeface="FreightSans"/>
              </a:rPr>
              <a:t>implement the same function as CPU tensors, but they utilize </a:t>
            </a:r>
          </a:p>
          <a:p>
            <a:r>
              <a:rPr lang="en-US" altLang="ko-KR" b="0" i="0" dirty="0">
                <a:solidFill>
                  <a:srgbClr val="262626"/>
                </a:solidFill>
                <a:effectLst/>
                <a:latin typeface="FreightSans"/>
              </a:rPr>
              <a:t>GPUs for computation.</a:t>
            </a:r>
            <a:endParaRPr lang="ko-KR" altLang="en-US" dirty="0"/>
          </a:p>
        </p:txBody>
      </p:sp>
    </p:spTree>
    <p:extLst>
      <p:ext uri="{BB962C8B-B14F-4D97-AF65-F5344CB8AC3E}">
        <p14:creationId xmlns:p14="http://schemas.microsoft.com/office/powerpoint/2010/main" val="229155781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err="1"/>
              <a:t>Pytorch</a:t>
            </a:r>
            <a:r>
              <a:rPr lang="en-US" altLang="ko-KR" dirty="0"/>
              <a:t> data-types</a:t>
            </a:r>
            <a:endParaRPr lang="ko-KR" altLang="en-US" dirty="0"/>
          </a:p>
        </p:txBody>
      </p:sp>
      <p:pic>
        <p:nvPicPr>
          <p:cNvPr id="3" name="내용 개체 틀 2">
            <a:extLst>
              <a:ext uri="{FF2B5EF4-FFF2-40B4-BE49-F238E27FC236}">
                <a16:creationId xmlns:a16="http://schemas.microsoft.com/office/drawing/2014/main" id="{5F6C5685-A624-F56B-FD18-9986A9A7374D}"/>
              </a:ext>
            </a:extLst>
          </p:cNvPr>
          <p:cNvPicPr>
            <a:picLocks noGrp="1" noChangeAspect="1"/>
          </p:cNvPicPr>
          <p:nvPr>
            <p:ph idx="1"/>
          </p:nvPr>
        </p:nvPicPr>
        <p:blipFill>
          <a:blip r:embed="rId2"/>
          <a:stretch>
            <a:fillRect/>
          </a:stretch>
        </p:blipFill>
        <p:spPr>
          <a:xfrm>
            <a:off x="411163" y="1616449"/>
            <a:ext cx="10363200" cy="2328114"/>
          </a:xfrm>
        </p:spPr>
      </p:pic>
      <p:sp>
        <p:nvSpPr>
          <p:cNvPr id="6" name="TextBox 5">
            <a:extLst>
              <a:ext uri="{FF2B5EF4-FFF2-40B4-BE49-F238E27FC236}">
                <a16:creationId xmlns:a16="http://schemas.microsoft.com/office/drawing/2014/main" id="{7DB566D6-B143-8B3F-C24E-A95B6473EE7D}"/>
              </a:ext>
            </a:extLst>
          </p:cNvPr>
          <p:cNvSpPr txBox="1"/>
          <p:nvPr/>
        </p:nvSpPr>
        <p:spPr>
          <a:xfrm>
            <a:off x="422031" y="5176911"/>
            <a:ext cx="5129866" cy="646331"/>
          </a:xfrm>
          <a:prstGeom prst="rect">
            <a:avLst/>
          </a:prstGeom>
          <a:noFill/>
        </p:spPr>
        <p:txBody>
          <a:bodyPr wrap="none" rtlCol="0">
            <a:spAutoFit/>
          </a:bodyPr>
          <a:lstStyle/>
          <a:p>
            <a:r>
              <a:rPr lang="en-US" altLang="ko-KR" sz="1800" dirty="0">
                <a:solidFill>
                  <a:srgbClr val="404040"/>
                </a:solidFill>
                <a:latin typeface="Arial"/>
                <a:cs typeface="Arial"/>
              </a:rPr>
              <a:t>See:</a:t>
            </a:r>
            <a:r>
              <a:rPr lang="en-US" altLang="ko-KR" sz="1800" spc="-73" dirty="0">
                <a:solidFill>
                  <a:srgbClr val="404040"/>
                </a:solidFill>
                <a:latin typeface="Arial"/>
                <a:cs typeface="Arial"/>
              </a:rPr>
              <a:t> </a:t>
            </a:r>
            <a:r>
              <a:rPr lang="en-US" altLang="ko-KR" sz="1800" u="heavy" dirty="0">
                <a:solidFill>
                  <a:srgbClr val="173D61"/>
                </a:solidFill>
                <a:uFill>
                  <a:solidFill>
                    <a:srgbClr val="173D61"/>
                  </a:solidFill>
                </a:uFill>
                <a:latin typeface="Arial"/>
                <a:cs typeface="Arial"/>
                <a:hlinkClick r:id="rId3"/>
              </a:rPr>
              <a:t>htt</a:t>
            </a:r>
            <a:r>
              <a:rPr lang="en-US" altLang="ko-KR" sz="1800" dirty="0">
                <a:solidFill>
                  <a:srgbClr val="173D61"/>
                </a:solidFill>
                <a:latin typeface="Arial"/>
                <a:cs typeface="Arial"/>
                <a:hlinkClick r:id="rId3"/>
              </a:rPr>
              <a:t>p</a:t>
            </a:r>
            <a:r>
              <a:rPr lang="en-US" altLang="ko-KR" sz="1800" u="heavy" dirty="0">
                <a:solidFill>
                  <a:srgbClr val="173D61"/>
                </a:solidFill>
                <a:uFill>
                  <a:solidFill>
                    <a:srgbClr val="173D61"/>
                  </a:solidFill>
                </a:uFill>
                <a:latin typeface="Arial"/>
                <a:cs typeface="Arial"/>
                <a:hlinkClick r:id="rId3"/>
              </a:rPr>
              <a:t>s://pytorch.org/docs/stable/tensors.html</a:t>
            </a:r>
            <a:endParaRPr lang="en-US" altLang="ko-KR" sz="1800" dirty="0">
              <a:latin typeface="Arial"/>
              <a:cs typeface="Arial"/>
            </a:endParaRPr>
          </a:p>
          <a:p>
            <a:endParaRPr lang="ko-KR" altLang="en-US" dirty="0"/>
          </a:p>
        </p:txBody>
      </p:sp>
    </p:spTree>
    <p:extLst>
      <p:ext uri="{BB962C8B-B14F-4D97-AF65-F5344CB8AC3E}">
        <p14:creationId xmlns:p14="http://schemas.microsoft.com/office/powerpoint/2010/main" val="478781723"/>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a:t>Creating arrays/tensor</a:t>
            </a:r>
            <a:endParaRPr lang="ko-KR" altLang="en-US" dirty="0"/>
          </a:p>
        </p:txBody>
      </p:sp>
      <p:sp>
        <p:nvSpPr>
          <p:cNvPr id="5" name="내용 개체 틀 4">
            <a:extLst>
              <a:ext uri="{FF2B5EF4-FFF2-40B4-BE49-F238E27FC236}">
                <a16:creationId xmlns:a16="http://schemas.microsoft.com/office/drawing/2014/main" id="{88C4DF0F-D1A5-EBD0-DC5B-3A5A93AB41F7}"/>
              </a:ext>
            </a:extLst>
          </p:cNvPr>
          <p:cNvSpPr>
            <a:spLocks noGrp="1"/>
          </p:cNvSpPr>
          <p:nvPr>
            <p:ph idx="1"/>
          </p:nvPr>
        </p:nvSpPr>
        <p:spPr/>
        <p:txBody>
          <a:bodyPr/>
          <a:lstStyle/>
          <a:p>
            <a:r>
              <a:rPr lang="en-US" altLang="ko-KR" dirty="0"/>
              <a:t>eye: creating diagonal matrix / tensor  </a:t>
            </a:r>
          </a:p>
          <a:p>
            <a:r>
              <a:rPr lang="en-US" altLang="ko-KR" dirty="0"/>
              <a:t>zeros: creating tensor filled with zeros  </a:t>
            </a:r>
          </a:p>
          <a:p>
            <a:r>
              <a:rPr lang="en-US" altLang="ko-KR" dirty="0"/>
              <a:t>ones: creating tensor filled with ones  </a:t>
            </a:r>
          </a:p>
          <a:p>
            <a:r>
              <a:rPr lang="en-US" altLang="ko-KR" dirty="0" err="1"/>
              <a:t>linspace</a:t>
            </a:r>
            <a:r>
              <a:rPr lang="en-US" altLang="ko-KR" dirty="0"/>
              <a:t>: creating linearly increasing values  </a:t>
            </a:r>
          </a:p>
          <a:p>
            <a:r>
              <a:rPr lang="en-US" altLang="ko-KR" dirty="0" err="1"/>
              <a:t>arange</a:t>
            </a:r>
            <a:r>
              <a:rPr lang="en-US" altLang="ko-KR" dirty="0"/>
              <a:t>: linearly increasing integers</a:t>
            </a:r>
            <a:endParaRPr lang="ko-KR" altLang="en-US" dirty="0"/>
          </a:p>
        </p:txBody>
      </p:sp>
      <p:sp>
        <p:nvSpPr>
          <p:cNvPr id="7" name="TextBox 6">
            <a:extLst>
              <a:ext uri="{FF2B5EF4-FFF2-40B4-BE49-F238E27FC236}">
                <a16:creationId xmlns:a16="http://schemas.microsoft.com/office/drawing/2014/main" id="{81200F52-1589-FFFC-4854-B8BB79FAC1AD}"/>
              </a:ext>
            </a:extLst>
          </p:cNvPr>
          <p:cNvSpPr txBox="1"/>
          <p:nvPr/>
        </p:nvSpPr>
        <p:spPr>
          <a:xfrm>
            <a:off x="798341" y="4208307"/>
            <a:ext cx="7009228" cy="2308324"/>
          </a:xfrm>
          <a:prstGeom prst="rect">
            <a:avLst/>
          </a:prstGeom>
          <a:noFill/>
        </p:spPr>
        <p:txBody>
          <a:bodyPr wrap="square">
            <a:spAutoFit/>
          </a:bodyPr>
          <a:lstStyle/>
          <a:p>
            <a:r>
              <a:rPr lang="ko-KR" altLang="en-US" sz="2400" dirty="0"/>
              <a:t>&gt;&gt;&gt; </a:t>
            </a:r>
            <a:r>
              <a:rPr lang="ko-KR" altLang="en-US" sz="2400" dirty="0" err="1"/>
              <a:t>torch.eye</a:t>
            </a:r>
            <a:r>
              <a:rPr lang="ko-KR" altLang="en-US" sz="2400" dirty="0"/>
              <a:t>(3,	</a:t>
            </a:r>
            <a:r>
              <a:rPr lang="ko-KR" altLang="en-US" sz="2400" dirty="0" err="1"/>
              <a:t>dtype</a:t>
            </a:r>
            <a:r>
              <a:rPr lang="ko-KR" altLang="en-US" sz="2400" dirty="0"/>
              <a:t>=</a:t>
            </a:r>
            <a:r>
              <a:rPr lang="ko-KR" altLang="en-US" sz="2400" dirty="0" err="1"/>
              <a:t>torch.double</a:t>
            </a:r>
            <a:r>
              <a:rPr lang="ko-KR" altLang="en-US" sz="2400" dirty="0"/>
              <a:t>)  </a:t>
            </a:r>
          </a:p>
          <a:p>
            <a:r>
              <a:rPr lang="ko-KR" altLang="en-US" sz="2400" dirty="0" err="1"/>
              <a:t>tensor</a:t>
            </a:r>
            <a:r>
              <a:rPr lang="ko-KR" altLang="en-US" sz="2400" dirty="0"/>
              <a:t>([[1., 0., 0.],</a:t>
            </a:r>
          </a:p>
          <a:p>
            <a:r>
              <a:rPr lang="ko-KR" altLang="en-US" sz="2400" dirty="0"/>
              <a:t>[0., 1., 0.],</a:t>
            </a:r>
          </a:p>
          <a:p>
            <a:r>
              <a:rPr lang="ko-KR" altLang="en-US" sz="2400" dirty="0"/>
              <a:t>[0., 0., 1.]],	</a:t>
            </a:r>
            <a:r>
              <a:rPr lang="ko-KR" altLang="en-US" sz="2400" dirty="0" err="1"/>
              <a:t>dtype</a:t>
            </a:r>
            <a:r>
              <a:rPr lang="ko-KR" altLang="en-US" sz="2400" dirty="0"/>
              <a:t>=torch.float64)</a:t>
            </a:r>
          </a:p>
          <a:p>
            <a:r>
              <a:rPr lang="ko-KR" altLang="en-US" sz="2400" dirty="0"/>
              <a:t>&gt;&gt;&gt; </a:t>
            </a:r>
            <a:r>
              <a:rPr lang="ko-KR" altLang="en-US" sz="2400" dirty="0" err="1"/>
              <a:t>torch.arange</a:t>
            </a:r>
            <a:r>
              <a:rPr lang="ko-KR" altLang="en-US" sz="2400" dirty="0"/>
              <a:t>(6)  </a:t>
            </a:r>
          </a:p>
          <a:p>
            <a:r>
              <a:rPr lang="ko-KR" altLang="en-US" sz="2400" dirty="0" err="1"/>
              <a:t>tensor</a:t>
            </a:r>
            <a:r>
              <a:rPr lang="ko-KR" altLang="en-US" sz="2400" dirty="0"/>
              <a:t>([0, 1, 2, 3, 4, 5])</a:t>
            </a:r>
          </a:p>
        </p:txBody>
      </p:sp>
    </p:spTree>
    <p:extLst>
      <p:ext uri="{BB962C8B-B14F-4D97-AF65-F5344CB8AC3E}">
        <p14:creationId xmlns:p14="http://schemas.microsoft.com/office/powerpoint/2010/main" val="2264832143"/>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7"/>
          </p:nvPr>
        </p:nvSpPr>
        <p:spPr>
          <a:prstGeom prst="rect">
            <a:avLst/>
          </a:prstGeom>
        </p:spPr>
        <p:txBody>
          <a:bodyPr vert="horz" wrap="square" lIns="0" tIns="0" rIns="0" bIns="0" rtlCol="0" anchor="ctr">
            <a:spAutoFit/>
          </a:bodyPr>
          <a:lstStyle/>
          <a:p>
            <a:pPr marL="12700">
              <a:lnSpc>
                <a:spcPts val="2335"/>
              </a:lnSpc>
            </a:pPr>
            <a:r>
              <a:rPr spc="10" dirty="0"/>
              <a:t>Page</a:t>
            </a:r>
            <a:r>
              <a:rPr spc="-20" dirty="0"/>
              <a:t> </a:t>
            </a:r>
            <a:fld id="{81D60167-4931-47E6-BA6A-407CBD079E47}" type="slidenum">
              <a:rPr spc="10" dirty="0"/>
              <a:pPr marL="12700">
                <a:lnSpc>
                  <a:spcPts val="2335"/>
                </a:lnSpc>
              </a:pPr>
              <a:t>17</a:t>
            </a:fld>
            <a:r>
              <a:rPr spc="-15" dirty="0"/>
              <a:t> </a:t>
            </a:r>
            <a:r>
              <a:rPr spc="5" dirty="0"/>
              <a:t>/</a:t>
            </a:r>
            <a:r>
              <a:rPr spc="-15" dirty="0"/>
              <a:t> </a:t>
            </a:r>
            <a:r>
              <a:rPr spc="10" dirty="0"/>
              <a:t>84</a:t>
            </a:r>
          </a:p>
        </p:txBody>
      </p:sp>
      <p:sp>
        <p:nvSpPr>
          <p:cNvPr id="3" name="object 3"/>
          <p:cNvSpPr txBox="1"/>
          <p:nvPr/>
        </p:nvSpPr>
        <p:spPr>
          <a:xfrm>
            <a:off x="368302" y="692150"/>
            <a:ext cx="9454515" cy="4430700"/>
          </a:xfrm>
          <a:prstGeom prst="rect">
            <a:avLst/>
          </a:prstGeom>
        </p:spPr>
        <p:txBody>
          <a:bodyPr vert="horz" wrap="square" lIns="0" tIns="69850" rIns="0" bIns="0" rtlCol="0">
            <a:spAutoFit/>
          </a:bodyPr>
          <a:lstStyle/>
          <a:p>
            <a:pPr marL="12700" marR="7005145">
              <a:lnSpc>
                <a:spcPts val="2250"/>
              </a:lnSpc>
              <a:spcBef>
                <a:spcPts val="550"/>
              </a:spcBef>
            </a:pPr>
            <a:r>
              <a:rPr sz="2250" dirty="0">
                <a:solidFill>
                  <a:srgbClr val="808000"/>
                </a:solidFill>
                <a:latin typeface="SimSun"/>
                <a:cs typeface="SimSun"/>
              </a:rPr>
              <a:t>&gt;&gt;&gt; </a:t>
            </a:r>
            <a:r>
              <a:rPr sz="2250" spc="-5" dirty="0">
                <a:solidFill>
                  <a:srgbClr val="404040"/>
                </a:solidFill>
                <a:latin typeface="SimSun"/>
                <a:cs typeface="SimSun"/>
              </a:rPr>
              <a:t>torch.eye(</a:t>
            </a:r>
            <a:r>
              <a:rPr sz="2250" spc="-5" dirty="0">
                <a:solidFill>
                  <a:srgbClr val="0000FF"/>
                </a:solidFill>
                <a:latin typeface="SimSun"/>
                <a:cs typeface="SimSun"/>
              </a:rPr>
              <a:t>2</a:t>
            </a:r>
            <a:r>
              <a:rPr sz="2250" spc="-5" dirty="0">
                <a:solidFill>
                  <a:srgbClr val="404040"/>
                </a:solidFill>
                <a:latin typeface="SimSun"/>
                <a:cs typeface="SimSun"/>
              </a:rPr>
              <a:t>) </a:t>
            </a:r>
            <a:r>
              <a:rPr sz="2250" spc="-1110" dirty="0">
                <a:solidFill>
                  <a:srgbClr val="404040"/>
                </a:solidFill>
                <a:latin typeface="SimSun"/>
                <a:cs typeface="SimSun"/>
              </a:rPr>
              <a:t> </a:t>
            </a:r>
            <a:r>
              <a:rPr sz="2250" spc="-5" dirty="0">
                <a:solidFill>
                  <a:srgbClr val="404040"/>
                </a:solidFill>
                <a:latin typeface="SimSun"/>
                <a:cs typeface="SimSun"/>
              </a:rPr>
              <a:t>tensor([[</a:t>
            </a:r>
            <a:r>
              <a:rPr sz="2250" spc="-5" dirty="0">
                <a:solidFill>
                  <a:srgbClr val="0000FF"/>
                </a:solidFill>
                <a:latin typeface="SimSun"/>
                <a:cs typeface="SimSun"/>
              </a:rPr>
              <a:t>1.</a:t>
            </a:r>
            <a:r>
              <a:rPr sz="2250" spc="-5" dirty="0">
                <a:solidFill>
                  <a:srgbClr val="404040"/>
                </a:solidFill>
                <a:latin typeface="SimSun"/>
                <a:cs typeface="SimSun"/>
              </a:rPr>
              <a:t>,</a:t>
            </a:r>
            <a:r>
              <a:rPr sz="2250" spc="-40" dirty="0">
                <a:solidFill>
                  <a:srgbClr val="404040"/>
                </a:solidFill>
                <a:latin typeface="SimSun"/>
                <a:cs typeface="SimSun"/>
              </a:rPr>
              <a:t> </a:t>
            </a:r>
            <a:r>
              <a:rPr sz="2250" spc="-5" dirty="0">
                <a:solidFill>
                  <a:srgbClr val="0000FF"/>
                </a:solidFill>
                <a:latin typeface="SimSun"/>
                <a:cs typeface="SimSun"/>
              </a:rPr>
              <a:t>0.</a:t>
            </a:r>
            <a:r>
              <a:rPr sz="2250" spc="-5" dirty="0">
                <a:solidFill>
                  <a:srgbClr val="404040"/>
                </a:solidFill>
                <a:latin typeface="SimSun"/>
                <a:cs typeface="SimSun"/>
              </a:rPr>
              <a:t>],</a:t>
            </a:r>
            <a:endParaRPr sz="2250" dirty="0">
              <a:latin typeface="SimSun"/>
              <a:cs typeface="SimSun"/>
            </a:endParaRPr>
          </a:p>
          <a:p>
            <a:pPr marL="1155036">
              <a:lnSpc>
                <a:spcPts val="2025"/>
              </a:lnSpc>
            </a:pPr>
            <a:r>
              <a:rPr sz="2250" spc="-5" dirty="0">
                <a:solidFill>
                  <a:srgbClr val="404040"/>
                </a:solidFill>
                <a:latin typeface="SimSun"/>
                <a:cs typeface="SimSun"/>
              </a:rPr>
              <a:t>[</a:t>
            </a:r>
            <a:r>
              <a:rPr sz="2250" spc="-5" dirty="0">
                <a:solidFill>
                  <a:srgbClr val="0000FF"/>
                </a:solidFill>
                <a:latin typeface="SimSun"/>
                <a:cs typeface="SimSun"/>
              </a:rPr>
              <a:t>0.</a:t>
            </a:r>
            <a:r>
              <a:rPr sz="2250" spc="-5" dirty="0">
                <a:solidFill>
                  <a:srgbClr val="404040"/>
                </a:solidFill>
                <a:latin typeface="SimSun"/>
                <a:cs typeface="SimSun"/>
              </a:rPr>
              <a:t>,</a:t>
            </a:r>
            <a:r>
              <a:rPr sz="2250" spc="-50" dirty="0">
                <a:solidFill>
                  <a:srgbClr val="404040"/>
                </a:solidFill>
                <a:latin typeface="SimSun"/>
                <a:cs typeface="SimSun"/>
              </a:rPr>
              <a:t> </a:t>
            </a:r>
            <a:r>
              <a:rPr sz="2250" spc="-5" dirty="0">
                <a:solidFill>
                  <a:srgbClr val="0000FF"/>
                </a:solidFill>
                <a:latin typeface="SimSun"/>
                <a:cs typeface="SimSun"/>
              </a:rPr>
              <a:t>1.</a:t>
            </a:r>
            <a:r>
              <a:rPr sz="2250" spc="-5" dirty="0">
                <a:solidFill>
                  <a:srgbClr val="404040"/>
                </a:solidFill>
                <a:latin typeface="SimSun"/>
                <a:cs typeface="SimSun"/>
              </a:rPr>
              <a:t>]])</a:t>
            </a:r>
            <a:endParaRPr sz="2250" dirty="0">
              <a:latin typeface="SimSun"/>
              <a:cs typeface="SimSun"/>
            </a:endParaRPr>
          </a:p>
          <a:p>
            <a:pPr marL="12700" marR="6576530">
              <a:lnSpc>
                <a:spcPts val="2250"/>
              </a:lnSpc>
              <a:spcBef>
                <a:spcPts val="225"/>
              </a:spcBef>
            </a:pPr>
            <a:r>
              <a:rPr sz="2250" dirty="0">
                <a:solidFill>
                  <a:srgbClr val="808000"/>
                </a:solidFill>
                <a:latin typeface="SimSun"/>
                <a:cs typeface="SimSun"/>
              </a:rPr>
              <a:t>&gt;&gt;&gt;</a:t>
            </a:r>
            <a:r>
              <a:rPr sz="2250" spc="-45" dirty="0">
                <a:solidFill>
                  <a:srgbClr val="808000"/>
                </a:solidFill>
                <a:latin typeface="SimSun"/>
                <a:cs typeface="SimSun"/>
              </a:rPr>
              <a:t> </a:t>
            </a:r>
            <a:r>
              <a:rPr sz="2250" spc="-5" dirty="0">
                <a:solidFill>
                  <a:srgbClr val="404040"/>
                </a:solidFill>
                <a:latin typeface="SimSun"/>
                <a:cs typeface="SimSun"/>
              </a:rPr>
              <a:t>torch.zeros(</a:t>
            </a:r>
            <a:r>
              <a:rPr sz="2250" spc="-5" dirty="0">
                <a:solidFill>
                  <a:srgbClr val="0000FF"/>
                </a:solidFill>
                <a:latin typeface="SimSun"/>
                <a:cs typeface="SimSun"/>
              </a:rPr>
              <a:t>2</a:t>
            </a:r>
            <a:r>
              <a:rPr sz="2250" spc="-5" dirty="0">
                <a:solidFill>
                  <a:srgbClr val="404040"/>
                </a:solidFill>
                <a:latin typeface="SimSun"/>
                <a:cs typeface="SimSun"/>
              </a:rPr>
              <a:t>,</a:t>
            </a:r>
            <a:r>
              <a:rPr sz="2250" spc="-5" dirty="0">
                <a:solidFill>
                  <a:srgbClr val="0000FF"/>
                </a:solidFill>
                <a:latin typeface="SimSun"/>
                <a:cs typeface="SimSun"/>
              </a:rPr>
              <a:t>2</a:t>
            </a:r>
            <a:r>
              <a:rPr sz="2250" spc="-5" dirty="0">
                <a:solidFill>
                  <a:srgbClr val="404040"/>
                </a:solidFill>
                <a:latin typeface="SimSun"/>
                <a:cs typeface="SimSun"/>
              </a:rPr>
              <a:t>) </a:t>
            </a:r>
            <a:r>
              <a:rPr sz="2250" spc="-1110" dirty="0">
                <a:solidFill>
                  <a:srgbClr val="404040"/>
                </a:solidFill>
                <a:latin typeface="SimSun"/>
                <a:cs typeface="SimSun"/>
              </a:rPr>
              <a:t> </a:t>
            </a:r>
            <a:r>
              <a:rPr sz="2250" spc="-5" dirty="0">
                <a:solidFill>
                  <a:srgbClr val="404040"/>
                </a:solidFill>
                <a:latin typeface="SimSun"/>
                <a:cs typeface="SimSun"/>
              </a:rPr>
              <a:t>tensor([[</a:t>
            </a:r>
            <a:r>
              <a:rPr sz="2250" spc="-5" dirty="0">
                <a:solidFill>
                  <a:srgbClr val="0000FF"/>
                </a:solidFill>
                <a:latin typeface="SimSun"/>
                <a:cs typeface="SimSun"/>
              </a:rPr>
              <a:t>0.</a:t>
            </a:r>
            <a:r>
              <a:rPr sz="2250" spc="-5" dirty="0">
                <a:solidFill>
                  <a:srgbClr val="404040"/>
                </a:solidFill>
                <a:latin typeface="SimSun"/>
                <a:cs typeface="SimSun"/>
              </a:rPr>
              <a:t>,</a:t>
            </a:r>
            <a:r>
              <a:rPr sz="2250" spc="-15" dirty="0">
                <a:solidFill>
                  <a:srgbClr val="404040"/>
                </a:solidFill>
                <a:latin typeface="SimSun"/>
                <a:cs typeface="SimSun"/>
              </a:rPr>
              <a:t> </a:t>
            </a:r>
            <a:r>
              <a:rPr sz="2250" spc="-5" dirty="0">
                <a:solidFill>
                  <a:srgbClr val="0000FF"/>
                </a:solidFill>
                <a:latin typeface="SimSun"/>
                <a:cs typeface="SimSun"/>
              </a:rPr>
              <a:t>0.</a:t>
            </a:r>
            <a:r>
              <a:rPr sz="2250" spc="-5" dirty="0">
                <a:solidFill>
                  <a:srgbClr val="404040"/>
                </a:solidFill>
                <a:latin typeface="SimSun"/>
                <a:cs typeface="SimSun"/>
              </a:rPr>
              <a:t>],</a:t>
            </a:r>
            <a:endParaRPr sz="2250" dirty="0">
              <a:latin typeface="SimSun"/>
              <a:cs typeface="SimSun"/>
            </a:endParaRPr>
          </a:p>
          <a:p>
            <a:pPr marL="1155036">
              <a:lnSpc>
                <a:spcPts val="2025"/>
              </a:lnSpc>
            </a:pPr>
            <a:r>
              <a:rPr sz="2250" spc="-5" dirty="0">
                <a:solidFill>
                  <a:srgbClr val="404040"/>
                </a:solidFill>
                <a:latin typeface="SimSun"/>
                <a:cs typeface="SimSun"/>
              </a:rPr>
              <a:t>[</a:t>
            </a:r>
            <a:r>
              <a:rPr sz="2250" spc="-5" dirty="0">
                <a:solidFill>
                  <a:srgbClr val="0000FF"/>
                </a:solidFill>
                <a:latin typeface="SimSun"/>
                <a:cs typeface="SimSun"/>
              </a:rPr>
              <a:t>0.</a:t>
            </a:r>
            <a:r>
              <a:rPr sz="2250" spc="-5" dirty="0">
                <a:solidFill>
                  <a:srgbClr val="404040"/>
                </a:solidFill>
                <a:latin typeface="SimSun"/>
                <a:cs typeface="SimSun"/>
              </a:rPr>
              <a:t>,</a:t>
            </a:r>
            <a:r>
              <a:rPr sz="2250" spc="-50" dirty="0">
                <a:solidFill>
                  <a:srgbClr val="404040"/>
                </a:solidFill>
                <a:latin typeface="SimSun"/>
                <a:cs typeface="SimSun"/>
              </a:rPr>
              <a:t> </a:t>
            </a:r>
            <a:r>
              <a:rPr sz="2250" spc="-5" dirty="0">
                <a:solidFill>
                  <a:srgbClr val="0000FF"/>
                </a:solidFill>
                <a:latin typeface="SimSun"/>
                <a:cs typeface="SimSun"/>
              </a:rPr>
              <a:t>0.</a:t>
            </a:r>
            <a:r>
              <a:rPr sz="2250" spc="-5" dirty="0">
                <a:solidFill>
                  <a:srgbClr val="404040"/>
                </a:solidFill>
                <a:latin typeface="SimSun"/>
                <a:cs typeface="SimSun"/>
              </a:rPr>
              <a:t>]])</a:t>
            </a:r>
            <a:endParaRPr sz="2250" dirty="0">
              <a:latin typeface="SimSun"/>
              <a:cs typeface="SimSun"/>
            </a:endParaRPr>
          </a:p>
          <a:p>
            <a:pPr marL="12700" marR="6719402">
              <a:lnSpc>
                <a:spcPts val="2250"/>
              </a:lnSpc>
              <a:spcBef>
                <a:spcPts val="225"/>
              </a:spcBef>
            </a:pPr>
            <a:r>
              <a:rPr sz="2250" dirty="0">
                <a:solidFill>
                  <a:srgbClr val="808000"/>
                </a:solidFill>
                <a:latin typeface="SimSun"/>
                <a:cs typeface="SimSun"/>
              </a:rPr>
              <a:t>&gt;&gt;&gt;</a:t>
            </a:r>
            <a:r>
              <a:rPr sz="2250" spc="-50" dirty="0">
                <a:solidFill>
                  <a:srgbClr val="808000"/>
                </a:solidFill>
                <a:latin typeface="SimSun"/>
                <a:cs typeface="SimSun"/>
              </a:rPr>
              <a:t> </a:t>
            </a:r>
            <a:r>
              <a:rPr sz="2250" spc="-5" dirty="0">
                <a:solidFill>
                  <a:srgbClr val="404040"/>
                </a:solidFill>
                <a:latin typeface="SimSun"/>
                <a:cs typeface="SimSun"/>
              </a:rPr>
              <a:t>torch.ones(</a:t>
            </a:r>
            <a:r>
              <a:rPr sz="2250" spc="-5" dirty="0">
                <a:solidFill>
                  <a:srgbClr val="0000FF"/>
                </a:solidFill>
                <a:latin typeface="SimSun"/>
                <a:cs typeface="SimSun"/>
              </a:rPr>
              <a:t>2</a:t>
            </a:r>
            <a:r>
              <a:rPr sz="2250" spc="-5" dirty="0">
                <a:solidFill>
                  <a:srgbClr val="404040"/>
                </a:solidFill>
                <a:latin typeface="SimSun"/>
                <a:cs typeface="SimSun"/>
              </a:rPr>
              <a:t>,</a:t>
            </a:r>
            <a:r>
              <a:rPr sz="2250" spc="-5" dirty="0">
                <a:solidFill>
                  <a:srgbClr val="0000FF"/>
                </a:solidFill>
                <a:latin typeface="SimSun"/>
                <a:cs typeface="SimSun"/>
              </a:rPr>
              <a:t>2</a:t>
            </a:r>
            <a:r>
              <a:rPr sz="2250" spc="-5" dirty="0">
                <a:solidFill>
                  <a:srgbClr val="404040"/>
                </a:solidFill>
                <a:latin typeface="SimSun"/>
                <a:cs typeface="SimSun"/>
              </a:rPr>
              <a:t>) </a:t>
            </a:r>
            <a:r>
              <a:rPr sz="2250" spc="-1110" dirty="0">
                <a:solidFill>
                  <a:srgbClr val="404040"/>
                </a:solidFill>
                <a:latin typeface="SimSun"/>
                <a:cs typeface="SimSun"/>
              </a:rPr>
              <a:t> </a:t>
            </a:r>
            <a:r>
              <a:rPr sz="2250" spc="-5" dirty="0">
                <a:solidFill>
                  <a:srgbClr val="404040"/>
                </a:solidFill>
                <a:latin typeface="SimSun"/>
                <a:cs typeface="SimSun"/>
              </a:rPr>
              <a:t>tensor([[</a:t>
            </a:r>
            <a:r>
              <a:rPr sz="2250" spc="-5" dirty="0">
                <a:solidFill>
                  <a:srgbClr val="0000FF"/>
                </a:solidFill>
                <a:latin typeface="SimSun"/>
                <a:cs typeface="SimSun"/>
              </a:rPr>
              <a:t>1.</a:t>
            </a:r>
            <a:r>
              <a:rPr sz="2250" spc="-5" dirty="0">
                <a:solidFill>
                  <a:srgbClr val="404040"/>
                </a:solidFill>
                <a:latin typeface="SimSun"/>
                <a:cs typeface="SimSun"/>
              </a:rPr>
              <a:t>,</a:t>
            </a:r>
            <a:r>
              <a:rPr sz="2250" spc="-20" dirty="0">
                <a:solidFill>
                  <a:srgbClr val="404040"/>
                </a:solidFill>
                <a:latin typeface="SimSun"/>
                <a:cs typeface="SimSun"/>
              </a:rPr>
              <a:t> </a:t>
            </a:r>
            <a:r>
              <a:rPr sz="2250" spc="-5" dirty="0">
                <a:solidFill>
                  <a:srgbClr val="0000FF"/>
                </a:solidFill>
                <a:latin typeface="SimSun"/>
                <a:cs typeface="SimSun"/>
              </a:rPr>
              <a:t>1.</a:t>
            </a:r>
            <a:r>
              <a:rPr sz="2250" spc="-5" dirty="0">
                <a:solidFill>
                  <a:srgbClr val="404040"/>
                </a:solidFill>
                <a:latin typeface="SimSun"/>
                <a:cs typeface="SimSun"/>
              </a:rPr>
              <a:t>],</a:t>
            </a:r>
            <a:endParaRPr sz="2250" dirty="0">
              <a:latin typeface="SimSun"/>
              <a:cs typeface="SimSun"/>
            </a:endParaRPr>
          </a:p>
          <a:p>
            <a:pPr marL="1155036">
              <a:lnSpc>
                <a:spcPts val="2250"/>
              </a:lnSpc>
            </a:pPr>
            <a:r>
              <a:rPr sz="2250" spc="-5" dirty="0">
                <a:solidFill>
                  <a:srgbClr val="404040"/>
                </a:solidFill>
                <a:latin typeface="SimSun"/>
                <a:cs typeface="SimSun"/>
              </a:rPr>
              <a:t>[</a:t>
            </a:r>
            <a:r>
              <a:rPr sz="2250" spc="-5" dirty="0">
                <a:solidFill>
                  <a:srgbClr val="0000FF"/>
                </a:solidFill>
                <a:latin typeface="SimSun"/>
                <a:cs typeface="SimSun"/>
              </a:rPr>
              <a:t>1.</a:t>
            </a:r>
            <a:r>
              <a:rPr sz="2250" spc="-5" dirty="0">
                <a:solidFill>
                  <a:srgbClr val="404040"/>
                </a:solidFill>
                <a:latin typeface="SimSun"/>
                <a:cs typeface="SimSun"/>
              </a:rPr>
              <a:t>,</a:t>
            </a:r>
            <a:r>
              <a:rPr sz="2250" spc="-50" dirty="0">
                <a:solidFill>
                  <a:srgbClr val="404040"/>
                </a:solidFill>
                <a:latin typeface="SimSun"/>
                <a:cs typeface="SimSun"/>
              </a:rPr>
              <a:t> </a:t>
            </a:r>
            <a:r>
              <a:rPr sz="2250" spc="-5" dirty="0">
                <a:solidFill>
                  <a:srgbClr val="0000FF"/>
                </a:solidFill>
                <a:latin typeface="SimSun"/>
                <a:cs typeface="SimSun"/>
              </a:rPr>
              <a:t>1.</a:t>
            </a:r>
            <a:r>
              <a:rPr sz="2250" spc="-5" dirty="0">
                <a:solidFill>
                  <a:srgbClr val="404040"/>
                </a:solidFill>
                <a:latin typeface="SimSun"/>
                <a:cs typeface="SimSun"/>
              </a:rPr>
              <a:t>]])</a:t>
            </a:r>
            <a:endParaRPr sz="2250" dirty="0">
              <a:latin typeface="SimSun"/>
              <a:cs typeface="SimSun"/>
            </a:endParaRPr>
          </a:p>
          <a:p>
            <a:pPr>
              <a:spcBef>
                <a:spcPts val="5"/>
              </a:spcBef>
            </a:pPr>
            <a:endParaRPr sz="1750" dirty="0">
              <a:latin typeface="SimSun"/>
              <a:cs typeface="SimSun"/>
            </a:endParaRPr>
          </a:p>
          <a:p>
            <a:pPr marL="12700" marR="5862173">
              <a:lnSpc>
                <a:spcPts val="2250"/>
              </a:lnSpc>
            </a:pPr>
            <a:r>
              <a:rPr sz="2250" dirty="0">
                <a:solidFill>
                  <a:srgbClr val="808000"/>
                </a:solidFill>
                <a:latin typeface="SimSun"/>
                <a:cs typeface="SimSun"/>
              </a:rPr>
              <a:t>&gt;&gt;&gt; </a:t>
            </a:r>
            <a:r>
              <a:rPr sz="2250" spc="-5" dirty="0">
                <a:solidFill>
                  <a:srgbClr val="404040"/>
                </a:solidFill>
                <a:latin typeface="SimSun"/>
                <a:cs typeface="SimSun"/>
              </a:rPr>
              <a:t>torch.rand(</a:t>
            </a:r>
            <a:r>
              <a:rPr sz="2250" spc="-5" dirty="0">
                <a:solidFill>
                  <a:srgbClr val="0000FF"/>
                </a:solidFill>
                <a:latin typeface="SimSun"/>
                <a:cs typeface="SimSun"/>
              </a:rPr>
              <a:t>2</a:t>
            </a:r>
            <a:r>
              <a:rPr sz="2250" spc="-5" dirty="0">
                <a:solidFill>
                  <a:srgbClr val="404040"/>
                </a:solidFill>
                <a:latin typeface="SimSun"/>
                <a:cs typeface="SimSun"/>
              </a:rPr>
              <a:t>,</a:t>
            </a:r>
            <a:r>
              <a:rPr sz="2250" spc="-5" dirty="0">
                <a:solidFill>
                  <a:srgbClr val="0000FF"/>
                </a:solidFill>
                <a:latin typeface="SimSun"/>
                <a:cs typeface="SimSun"/>
              </a:rPr>
              <a:t>2</a:t>
            </a:r>
            <a:r>
              <a:rPr sz="2250" spc="-5" dirty="0">
                <a:solidFill>
                  <a:srgbClr val="404040"/>
                </a:solidFill>
                <a:latin typeface="SimSun"/>
                <a:cs typeface="SimSun"/>
              </a:rPr>
              <a:t>) </a:t>
            </a:r>
            <a:r>
              <a:rPr sz="2250" dirty="0">
                <a:solidFill>
                  <a:srgbClr val="404040"/>
                </a:solidFill>
                <a:latin typeface="SimSun"/>
                <a:cs typeface="SimSun"/>
              </a:rPr>
              <a:t> </a:t>
            </a:r>
            <a:r>
              <a:rPr sz="2250" spc="-5" dirty="0">
                <a:solidFill>
                  <a:srgbClr val="404040"/>
                </a:solidFill>
                <a:latin typeface="SimSun"/>
                <a:cs typeface="SimSun"/>
              </a:rPr>
              <a:t>tensor([[</a:t>
            </a:r>
            <a:r>
              <a:rPr sz="2250" spc="-5" dirty="0">
                <a:solidFill>
                  <a:srgbClr val="0000FF"/>
                </a:solidFill>
                <a:latin typeface="SimSun"/>
                <a:cs typeface="SimSun"/>
              </a:rPr>
              <a:t>0.6849</a:t>
            </a:r>
            <a:r>
              <a:rPr sz="2250" spc="-5" dirty="0">
                <a:solidFill>
                  <a:srgbClr val="404040"/>
                </a:solidFill>
                <a:latin typeface="SimSun"/>
                <a:cs typeface="SimSun"/>
              </a:rPr>
              <a:t>, </a:t>
            </a:r>
            <a:r>
              <a:rPr sz="2250" spc="-5" dirty="0">
                <a:solidFill>
                  <a:srgbClr val="0000FF"/>
                </a:solidFill>
                <a:latin typeface="SimSun"/>
                <a:cs typeface="SimSun"/>
              </a:rPr>
              <a:t>0.1091</a:t>
            </a:r>
            <a:r>
              <a:rPr sz="2250" spc="-5" dirty="0">
                <a:solidFill>
                  <a:srgbClr val="404040"/>
                </a:solidFill>
                <a:latin typeface="SimSun"/>
                <a:cs typeface="SimSun"/>
              </a:rPr>
              <a:t>],</a:t>
            </a:r>
            <a:endParaRPr sz="2250" dirty="0">
              <a:latin typeface="SimSun"/>
              <a:cs typeface="SimSun"/>
            </a:endParaRPr>
          </a:p>
          <a:p>
            <a:pPr marL="1155036">
              <a:lnSpc>
                <a:spcPts val="2250"/>
              </a:lnSpc>
            </a:pPr>
            <a:r>
              <a:rPr sz="2250" spc="-5" dirty="0">
                <a:solidFill>
                  <a:srgbClr val="404040"/>
                </a:solidFill>
                <a:latin typeface="SimSun"/>
                <a:cs typeface="SimSun"/>
              </a:rPr>
              <a:t>[</a:t>
            </a:r>
            <a:r>
              <a:rPr sz="2250" spc="-5" dirty="0">
                <a:solidFill>
                  <a:srgbClr val="0000FF"/>
                </a:solidFill>
                <a:latin typeface="SimSun"/>
                <a:cs typeface="SimSun"/>
              </a:rPr>
              <a:t>0.4953</a:t>
            </a:r>
            <a:r>
              <a:rPr sz="2250" spc="-5" dirty="0">
                <a:solidFill>
                  <a:srgbClr val="404040"/>
                </a:solidFill>
                <a:latin typeface="SimSun"/>
                <a:cs typeface="SimSun"/>
              </a:rPr>
              <a:t>,</a:t>
            </a:r>
            <a:r>
              <a:rPr sz="2250" spc="-25" dirty="0">
                <a:solidFill>
                  <a:srgbClr val="404040"/>
                </a:solidFill>
                <a:latin typeface="SimSun"/>
                <a:cs typeface="SimSun"/>
              </a:rPr>
              <a:t> </a:t>
            </a:r>
            <a:r>
              <a:rPr sz="2250" spc="-5" dirty="0">
                <a:solidFill>
                  <a:srgbClr val="0000FF"/>
                </a:solidFill>
                <a:latin typeface="SimSun"/>
                <a:cs typeface="SimSun"/>
              </a:rPr>
              <a:t>0.8975</a:t>
            </a:r>
            <a:r>
              <a:rPr sz="2250" spc="-5" dirty="0">
                <a:solidFill>
                  <a:srgbClr val="404040"/>
                </a:solidFill>
                <a:latin typeface="SimSun"/>
                <a:cs typeface="SimSun"/>
              </a:rPr>
              <a:t>]])</a:t>
            </a:r>
            <a:endParaRPr sz="2250" dirty="0">
              <a:latin typeface="SimSun"/>
              <a:cs typeface="SimSun"/>
            </a:endParaRPr>
          </a:p>
          <a:p>
            <a:pPr marL="12700">
              <a:spcBef>
                <a:spcPts val="1800"/>
              </a:spcBef>
            </a:pPr>
            <a:r>
              <a:rPr sz="2250" dirty="0">
                <a:solidFill>
                  <a:srgbClr val="808000"/>
                </a:solidFill>
                <a:latin typeface="SimSun"/>
                <a:cs typeface="SimSun"/>
              </a:rPr>
              <a:t>&gt;&gt;&gt;</a:t>
            </a:r>
            <a:r>
              <a:rPr sz="2250" spc="10" dirty="0">
                <a:solidFill>
                  <a:srgbClr val="808000"/>
                </a:solidFill>
                <a:latin typeface="SimSun"/>
                <a:cs typeface="SimSun"/>
              </a:rPr>
              <a:t> </a:t>
            </a:r>
            <a:r>
              <a:rPr sz="2250" spc="-5" dirty="0">
                <a:solidFill>
                  <a:srgbClr val="404040"/>
                </a:solidFill>
                <a:latin typeface="SimSun"/>
                <a:cs typeface="SimSun"/>
              </a:rPr>
              <a:t>torch.empty(</a:t>
            </a:r>
            <a:r>
              <a:rPr sz="2250" spc="-5" dirty="0">
                <a:solidFill>
                  <a:srgbClr val="0000FF"/>
                </a:solidFill>
                <a:latin typeface="SimSun"/>
                <a:cs typeface="SimSun"/>
              </a:rPr>
              <a:t>2</a:t>
            </a:r>
            <a:r>
              <a:rPr sz="2250" spc="-5" dirty="0">
                <a:solidFill>
                  <a:srgbClr val="404040"/>
                </a:solidFill>
                <a:latin typeface="SimSun"/>
                <a:cs typeface="SimSun"/>
              </a:rPr>
              <a:t>,</a:t>
            </a:r>
            <a:r>
              <a:rPr sz="2250" spc="-5" dirty="0">
                <a:solidFill>
                  <a:srgbClr val="0000FF"/>
                </a:solidFill>
                <a:latin typeface="SimSun"/>
                <a:cs typeface="SimSun"/>
              </a:rPr>
              <a:t>2</a:t>
            </a:r>
            <a:r>
              <a:rPr sz="2250" spc="-5" dirty="0">
                <a:solidFill>
                  <a:srgbClr val="404040"/>
                </a:solidFill>
                <a:latin typeface="SimSun"/>
                <a:cs typeface="SimSun"/>
              </a:rPr>
              <a:t>)</a:t>
            </a:r>
            <a:r>
              <a:rPr sz="2250" spc="15" dirty="0">
                <a:solidFill>
                  <a:srgbClr val="404040"/>
                </a:solidFill>
                <a:latin typeface="SimSun"/>
                <a:cs typeface="SimSun"/>
              </a:rPr>
              <a:t> </a:t>
            </a:r>
            <a:r>
              <a:rPr sz="2250" i="1" spc="-229" dirty="0">
                <a:solidFill>
                  <a:srgbClr val="808080"/>
                </a:solidFill>
                <a:latin typeface="Courier New"/>
                <a:cs typeface="Courier New"/>
              </a:rPr>
              <a:t>#</a:t>
            </a:r>
            <a:r>
              <a:rPr sz="2250" i="1" spc="-215" dirty="0">
                <a:solidFill>
                  <a:srgbClr val="808080"/>
                </a:solidFill>
                <a:latin typeface="Courier New"/>
                <a:cs typeface="Courier New"/>
              </a:rPr>
              <a:t> </a:t>
            </a:r>
            <a:r>
              <a:rPr sz="2250" i="1" spc="-229" dirty="0">
                <a:solidFill>
                  <a:srgbClr val="808080"/>
                </a:solidFill>
                <a:latin typeface="Courier New"/>
                <a:cs typeface="Courier New"/>
              </a:rPr>
              <a:t>NEVER</a:t>
            </a:r>
            <a:r>
              <a:rPr sz="2250" i="1" spc="-210" dirty="0">
                <a:solidFill>
                  <a:srgbClr val="808080"/>
                </a:solidFill>
                <a:latin typeface="Courier New"/>
                <a:cs typeface="Courier New"/>
              </a:rPr>
              <a:t> </a:t>
            </a:r>
            <a:r>
              <a:rPr sz="2250" i="1" spc="-229" dirty="0">
                <a:solidFill>
                  <a:srgbClr val="808080"/>
                </a:solidFill>
                <a:latin typeface="Courier New"/>
                <a:cs typeface="Courier New"/>
              </a:rPr>
              <a:t>USE</a:t>
            </a:r>
            <a:r>
              <a:rPr sz="2250" i="1" spc="-210" dirty="0">
                <a:solidFill>
                  <a:srgbClr val="808080"/>
                </a:solidFill>
                <a:latin typeface="Courier New"/>
                <a:cs typeface="Courier New"/>
              </a:rPr>
              <a:t> </a:t>
            </a:r>
            <a:r>
              <a:rPr sz="2250" i="1" spc="-229" dirty="0">
                <a:solidFill>
                  <a:srgbClr val="808080"/>
                </a:solidFill>
                <a:latin typeface="Courier New"/>
                <a:cs typeface="Courier New"/>
              </a:rPr>
              <a:t>IT!</a:t>
            </a:r>
            <a:r>
              <a:rPr sz="2250" i="1" spc="-215" dirty="0">
                <a:solidFill>
                  <a:srgbClr val="808080"/>
                </a:solidFill>
                <a:latin typeface="Courier New"/>
                <a:cs typeface="Courier New"/>
              </a:rPr>
              <a:t> </a:t>
            </a:r>
            <a:r>
              <a:rPr sz="2250" i="1" spc="-229" dirty="0">
                <a:solidFill>
                  <a:srgbClr val="808080"/>
                </a:solidFill>
                <a:latin typeface="Courier New"/>
                <a:cs typeface="Courier New"/>
              </a:rPr>
              <a:t>Creates</a:t>
            </a:r>
            <a:r>
              <a:rPr sz="2250" i="1" spc="-210" dirty="0">
                <a:solidFill>
                  <a:srgbClr val="808080"/>
                </a:solidFill>
                <a:latin typeface="Courier New"/>
                <a:cs typeface="Courier New"/>
              </a:rPr>
              <a:t> </a:t>
            </a:r>
            <a:r>
              <a:rPr sz="2250" i="1" spc="-229" dirty="0">
                <a:solidFill>
                  <a:srgbClr val="808080"/>
                </a:solidFill>
                <a:latin typeface="Courier New"/>
                <a:cs typeface="Courier New"/>
              </a:rPr>
              <a:t>uninitialized</a:t>
            </a:r>
            <a:r>
              <a:rPr sz="2250" i="1" spc="-215" dirty="0">
                <a:solidFill>
                  <a:srgbClr val="808080"/>
                </a:solidFill>
                <a:latin typeface="Courier New"/>
                <a:cs typeface="Courier New"/>
              </a:rPr>
              <a:t> </a:t>
            </a:r>
            <a:r>
              <a:rPr sz="2250" i="1" spc="-229" dirty="0">
                <a:solidFill>
                  <a:srgbClr val="808080"/>
                </a:solidFill>
                <a:latin typeface="Courier New"/>
                <a:cs typeface="Courier New"/>
              </a:rPr>
              <a:t>tensor.</a:t>
            </a:r>
            <a:endParaRPr sz="2250" dirty="0">
              <a:latin typeface="Courier New"/>
              <a:cs typeface="Courier New"/>
            </a:endParaRPr>
          </a:p>
        </p:txBody>
      </p:sp>
      <p:sp>
        <p:nvSpPr>
          <p:cNvPr id="4" name="object 4"/>
          <p:cNvSpPr txBox="1"/>
          <p:nvPr/>
        </p:nvSpPr>
        <p:spPr>
          <a:xfrm>
            <a:off x="368302" y="4978400"/>
            <a:ext cx="3025775" cy="654025"/>
          </a:xfrm>
          <a:prstGeom prst="rect">
            <a:avLst/>
          </a:prstGeom>
        </p:spPr>
        <p:txBody>
          <a:bodyPr vert="horz" wrap="square" lIns="0" tIns="12700" rIns="0" bIns="0" rtlCol="0">
            <a:spAutoFit/>
          </a:bodyPr>
          <a:lstStyle/>
          <a:p>
            <a:pPr marR="5080" algn="r">
              <a:lnSpc>
                <a:spcPts val="2475"/>
              </a:lnSpc>
              <a:spcBef>
                <a:spcPts val="100"/>
              </a:spcBef>
            </a:pPr>
            <a:r>
              <a:rPr sz="2250" spc="-5" dirty="0">
                <a:solidFill>
                  <a:srgbClr val="404040"/>
                </a:solidFill>
                <a:latin typeface="SimSun"/>
                <a:cs typeface="SimSun"/>
              </a:rPr>
              <a:t>tensor([[</a:t>
            </a:r>
            <a:r>
              <a:rPr sz="2250" spc="-5" dirty="0">
                <a:solidFill>
                  <a:srgbClr val="0000FF"/>
                </a:solidFill>
                <a:latin typeface="SimSun"/>
                <a:cs typeface="SimSun"/>
              </a:rPr>
              <a:t>-2.2112e-16</a:t>
            </a:r>
            <a:r>
              <a:rPr sz="2250" spc="-5" dirty="0">
                <a:solidFill>
                  <a:srgbClr val="404040"/>
                </a:solidFill>
                <a:latin typeface="SimSun"/>
                <a:cs typeface="SimSun"/>
              </a:rPr>
              <a:t>,</a:t>
            </a:r>
            <a:endParaRPr sz="2250" dirty="0">
              <a:latin typeface="SimSun"/>
              <a:cs typeface="SimSun"/>
            </a:endParaRPr>
          </a:p>
          <a:p>
            <a:pPr marR="5080" algn="r">
              <a:lnSpc>
                <a:spcPts val="2475"/>
              </a:lnSpc>
            </a:pPr>
            <a:r>
              <a:rPr sz="2250" spc="-5" dirty="0">
                <a:solidFill>
                  <a:srgbClr val="404040"/>
                </a:solidFill>
                <a:latin typeface="SimSun"/>
                <a:cs typeface="SimSun"/>
              </a:rPr>
              <a:t>[</a:t>
            </a:r>
            <a:r>
              <a:rPr sz="2250" spc="-5" dirty="0">
                <a:solidFill>
                  <a:srgbClr val="0000FF"/>
                </a:solidFill>
                <a:latin typeface="SimSun"/>
                <a:cs typeface="SimSun"/>
              </a:rPr>
              <a:t>-3.0981e-16</a:t>
            </a:r>
            <a:r>
              <a:rPr sz="2250" spc="-5" dirty="0">
                <a:solidFill>
                  <a:srgbClr val="404040"/>
                </a:solidFill>
                <a:latin typeface="SimSun"/>
                <a:cs typeface="SimSun"/>
              </a:rPr>
              <a:t>,</a:t>
            </a:r>
            <a:endParaRPr sz="2250" dirty="0">
              <a:latin typeface="SimSun"/>
              <a:cs typeface="SimSun"/>
            </a:endParaRPr>
          </a:p>
        </p:txBody>
      </p:sp>
      <p:sp>
        <p:nvSpPr>
          <p:cNvPr id="5" name="object 5"/>
          <p:cNvSpPr txBox="1"/>
          <p:nvPr/>
        </p:nvSpPr>
        <p:spPr>
          <a:xfrm>
            <a:off x="3653981" y="4978400"/>
            <a:ext cx="1882775" cy="654025"/>
          </a:xfrm>
          <a:prstGeom prst="rect">
            <a:avLst/>
          </a:prstGeom>
        </p:spPr>
        <p:txBody>
          <a:bodyPr vert="horz" wrap="square" lIns="0" tIns="12700" rIns="0" bIns="0" rtlCol="0">
            <a:spAutoFit/>
          </a:bodyPr>
          <a:lstStyle/>
          <a:p>
            <a:pPr marL="12700">
              <a:lnSpc>
                <a:spcPts val="2475"/>
              </a:lnSpc>
              <a:spcBef>
                <a:spcPts val="100"/>
              </a:spcBef>
            </a:pPr>
            <a:r>
              <a:rPr sz="2250" spc="-5" dirty="0">
                <a:solidFill>
                  <a:srgbClr val="0000FF"/>
                </a:solidFill>
                <a:latin typeface="SimSun"/>
                <a:cs typeface="SimSun"/>
              </a:rPr>
              <a:t>3.0693e-41</a:t>
            </a:r>
            <a:r>
              <a:rPr sz="2250" spc="-5" dirty="0">
                <a:solidFill>
                  <a:srgbClr val="404040"/>
                </a:solidFill>
                <a:latin typeface="SimSun"/>
                <a:cs typeface="SimSun"/>
              </a:rPr>
              <a:t>],</a:t>
            </a:r>
            <a:endParaRPr sz="2250">
              <a:latin typeface="SimSun"/>
              <a:cs typeface="SimSun"/>
            </a:endParaRPr>
          </a:p>
          <a:p>
            <a:pPr marL="12700">
              <a:lnSpc>
                <a:spcPts val="2475"/>
              </a:lnSpc>
            </a:pPr>
            <a:r>
              <a:rPr sz="2250" spc="-5" dirty="0">
                <a:solidFill>
                  <a:srgbClr val="0000FF"/>
                </a:solidFill>
                <a:latin typeface="SimSun"/>
                <a:cs typeface="SimSun"/>
              </a:rPr>
              <a:t>3.0693e-41</a:t>
            </a:r>
            <a:r>
              <a:rPr sz="2250" spc="-5" dirty="0">
                <a:solidFill>
                  <a:srgbClr val="404040"/>
                </a:solidFill>
                <a:latin typeface="SimSun"/>
                <a:cs typeface="SimSun"/>
              </a:rPr>
              <a:t>]])</a:t>
            </a:r>
            <a:endParaRPr sz="2250">
              <a:latin typeface="SimSun"/>
              <a:cs typeface="SimSun"/>
            </a:endParaRPr>
          </a:p>
        </p:txBody>
      </p:sp>
      <p:sp>
        <p:nvSpPr>
          <p:cNvPr id="6" name="object 6"/>
          <p:cNvSpPr txBox="1"/>
          <p:nvPr/>
        </p:nvSpPr>
        <p:spPr>
          <a:xfrm>
            <a:off x="368302" y="5835650"/>
            <a:ext cx="3890547" cy="660437"/>
          </a:xfrm>
          <a:prstGeom prst="rect">
            <a:avLst/>
          </a:prstGeom>
        </p:spPr>
        <p:txBody>
          <a:bodyPr vert="horz" wrap="square" lIns="0" tIns="69850" rIns="0" bIns="0" rtlCol="0">
            <a:spAutoFit/>
          </a:bodyPr>
          <a:lstStyle/>
          <a:p>
            <a:pPr marL="12700" marR="5080">
              <a:lnSpc>
                <a:spcPts val="2250"/>
              </a:lnSpc>
              <a:spcBef>
                <a:spcPts val="550"/>
              </a:spcBef>
            </a:pPr>
            <a:r>
              <a:rPr sz="2250" dirty="0">
                <a:solidFill>
                  <a:srgbClr val="808000"/>
                </a:solidFill>
                <a:latin typeface="SimSun"/>
                <a:cs typeface="SimSun"/>
              </a:rPr>
              <a:t>&gt;&gt;&gt; </a:t>
            </a:r>
            <a:r>
              <a:rPr sz="2250" spc="-5" dirty="0">
                <a:solidFill>
                  <a:srgbClr val="404040"/>
                </a:solidFill>
                <a:latin typeface="SimSun"/>
                <a:cs typeface="SimSun"/>
              </a:rPr>
              <a:t>torch.arange(</a:t>
            </a:r>
            <a:r>
              <a:rPr sz="2250" spc="-5" dirty="0">
                <a:solidFill>
                  <a:srgbClr val="0000FF"/>
                </a:solidFill>
                <a:latin typeface="SimSun"/>
                <a:cs typeface="SimSun"/>
              </a:rPr>
              <a:t>6</a:t>
            </a:r>
            <a:r>
              <a:rPr sz="2250" spc="-5" dirty="0">
                <a:solidFill>
                  <a:srgbClr val="404040"/>
                </a:solidFill>
                <a:latin typeface="SimSun"/>
                <a:cs typeface="SimSun"/>
              </a:rPr>
              <a:t>) </a:t>
            </a:r>
            <a:r>
              <a:rPr sz="2250" dirty="0">
                <a:solidFill>
                  <a:srgbClr val="404040"/>
                </a:solidFill>
                <a:latin typeface="SimSun"/>
                <a:cs typeface="SimSun"/>
              </a:rPr>
              <a:t> </a:t>
            </a:r>
            <a:r>
              <a:rPr sz="2250" spc="-5" dirty="0">
                <a:solidFill>
                  <a:srgbClr val="404040"/>
                </a:solidFill>
                <a:latin typeface="SimSun"/>
                <a:cs typeface="SimSun"/>
              </a:rPr>
              <a:t>tensor([</a:t>
            </a:r>
            <a:r>
              <a:rPr sz="2250" spc="-5" dirty="0">
                <a:solidFill>
                  <a:srgbClr val="0000FF"/>
                </a:solidFill>
                <a:latin typeface="SimSun"/>
                <a:cs typeface="SimSun"/>
              </a:rPr>
              <a:t>0</a:t>
            </a:r>
            <a:r>
              <a:rPr sz="2250" spc="-5" dirty="0">
                <a:solidFill>
                  <a:srgbClr val="404040"/>
                </a:solidFill>
                <a:latin typeface="SimSun"/>
                <a:cs typeface="SimSun"/>
              </a:rPr>
              <a:t>,</a:t>
            </a:r>
            <a:r>
              <a:rPr sz="2250" spc="-15" dirty="0">
                <a:solidFill>
                  <a:srgbClr val="404040"/>
                </a:solidFill>
                <a:latin typeface="SimSun"/>
                <a:cs typeface="SimSun"/>
              </a:rPr>
              <a:t> </a:t>
            </a:r>
            <a:r>
              <a:rPr sz="2250" spc="-5" dirty="0">
                <a:solidFill>
                  <a:srgbClr val="0000FF"/>
                </a:solidFill>
                <a:latin typeface="SimSun"/>
                <a:cs typeface="SimSun"/>
              </a:rPr>
              <a:t>1</a:t>
            </a:r>
            <a:r>
              <a:rPr sz="2250" spc="-5" dirty="0">
                <a:solidFill>
                  <a:srgbClr val="404040"/>
                </a:solidFill>
                <a:latin typeface="SimSun"/>
                <a:cs typeface="SimSun"/>
              </a:rPr>
              <a:t>,</a:t>
            </a:r>
            <a:r>
              <a:rPr sz="2250" spc="-10" dirty="0">
                <a:solidFill>
                  <a:srgbClr val="404040"/>
                </a:solidFill>
                <a:latin typeface="SimSun"/>
                <a:cs typeface="SimSun"/>
              </a:rPr>
              <a:t> </a:t>
            </a:r>
            <a:r>
              <a:rPr sz="2250" spc="-5" dirty="0">
                <a:solidFill>
                  <a:srgbClr val="0000FF"/>
                </a:solidFill>
                <a:latin typeface="SimSun"/>
                <a:cs typeface="SimSun"/>
              </a:rPr>
              <a:t>2</a:t>
            </a:r>
            <a:r>
              <a:rPr sz="2250" spc="-5" dirty="0">
                <a:solidFill>
                  <a:srgbClr val="404040"/>
                </a:solidFill>
                <a:latin typeface="SimSun"/>
                <a:cs typeface="SimSun"/>
              </a:rPr>
              <a:t>,</a:t>
            </a:r>
            <a:r>
              <a:rPr sz="2250" spc="-10" dirty="0">
                <a:solidFill>
                  <a:srgbClr val="404040"/>
                </a:solidFill>
                <a:latin typeface="SimSun"/>
                <a:cs typeface="SimSun"/>
              </a:rPr>
              <a:t> </a:t>
            </a:r>
            <a:r>
              <a:rPr sz="2250" spc="-5" dirty="0">
                <a:solidFill>
                  <a:srgbClr val="0000FF"/>
                </a:solidFill>
                <a:latin typeface="SimSun"/>
                <a:cs typeface="SimSun"/>
              </a:rPr>
              <a:t>3</a:t>
            </a:r>
            <a:r>
              <a:rPr sz="2250" spc="-5" dirty="0">
                <a:solidFill>
                  <a:srgbClr val="404040"/>
                </a:solidFill>
                <a:latin typeface="SimSun"/>
                <a:cs typeface="SimSun"/>
              </a:rPr>
              <a:t>,</a:t>
            </a:r>
            <a:r>
              <a:rPr sz="2250" spc="-10" dirty="0">
                <a:solidFill>
                  <a:srgbClr val="404040"/>
                </a:solidFill>
                <a:latin typeface="SimSun"/>
                <a:cs typeface="SimSun"/>
              </a:rPr>
              <a:t> </a:t>
            </a:r>
            <a:r>
              <a:rPr sz="2250" spc="-5" dirty="0">
                <a:solidFill>
                  <a:srgbClr val="0000FF"/>
                </a:solidFill>
                <a:latin typeface="SimSun"/>
                <a:cs typeface="SimSun"/>
              </a:rPr>
              <a:t>4</a:t>
            </a:r>
            <a:r>
              <a:rPr sz="2250" spc="-5" dirty="0">
                <a:solidFill>
                  <a:srgbClr val="404040"/>
                </a:solidFill>
                <a:latin typeface="SimSun"/>
                <a:cs typeface="SimSun"/>
              </a:rPr>
              <a:t>,</a:t>
            </a:r>
            <a:r>
              <a:rPr sz="2250" spc="-10" dirty="0">
                <a:solidFill>
                  <a:srgbClr val="404040"/>
                </a:solidFill>
                <a:latin typeface="SimSun"/>
                <a:cs typeface="SimSun"/>
              </a:rPr>
              <a:t> </a:t>
            </a:r>
            <a:r>
              <a:rPr sz="2250" spc="-5" dirty="0">
                <a:solidFill>
                  <a:srgbClr val="0000FF"/>
                </a:solidFill>
                <a:latin typeface="SimSun"/>
                <a:cs typeface="SimSun"/>
              </a:rPr>
              <a:t>5</a:t>
            </a:r>
            <a:r>
              <a:rPr sz="2250" spc="-5" dirty="0">
                <a:solidFill>
                  <a:srgbClr val="404040"/>
                </a:solidFill>
                <a:latin typeface="SimSun"/>
                <a:cs typeface="SimSun"/>
              </a:rPr>
              <a:t>])</a:t>
            </a:r>
            <a:endParaRPr sz="2250" dirty="0">
              <a:latin typeface="SimSun"/>
              <a:cs typeface="SimSun"/>
            </a:endParaRPr>
          </a:p>
        </p:txBody>
      </p:sp>
      <p:sp>
        <p:nvSpPr>
          <p:cNvPr id="8" name="object 8"/>
          <p:cNvSpPr txBox="1"/>
          <p:nvPr/>
        </p:nvSpPr>
        <p:spPr>
          <a:xfrm>
            <a:off x="3198713" y="-1069975"/>
            <a:ext cx="5795010" cy="289823"/>
          </a:xfrm>
          <a:prstGeom prst="rect">
            <a:avLst/>
          </a:prstGeom>
        </p:spPr>
        <p:txBody>
          <a:bodyPr vert="horz" wrap="square" lIns="0" tIns="12700" rIns="0" bIns="0" rtlCol="0">
            <a:spAutoFit/>
          </a:bodyPr>
          <a:lstStyle/>
          <a:p>
            <a:pPr marL="12700">
              <a:spcBef>
                <a:spcPts val="100"/>
              </a:spcBef>
            </a:pPr>
            <a:r>
              <a:rPr dirty="0">
                <a:solidFill>
                  <a:srgbClr val="EDEDED"/>
                </a:solidFill>
                <a:latin typeface="Arial"/>
                <a:cs typeface="Arial"/>
              </a:rPr>
              <a:t>IN5400</a:t>
            </a:r>
            <a:r>
              <a:rPr spc="-15" dirty="0">
                <a:solidFill>
                  <a:srgbClr val="EDEDED"/>
                </a:solidFill>
                <a:latin typeface="Arial"/>
                <a:cs typeface="Arial"/>
              </a:rPr>
              <a:t> </a:t>
            </a:r>
            <a:r>
              <a:rPr dirty="0">
                <a:solidFill>
                  <a:srgbClr val="EDEDED"/>
                </a:solidFill>
                <a:latin typeface="Arial"/>
                <a:cs typeface="Arial"/>
              </a:rPr>
              <a:t>Machine</a:t>
            </a:r>
            <a:r>
              <a:rPr spc="-15" dirty="0">
                <a:solidFill>
                  <a:srgbClr val="EDEDED"/>
                </a:solidFill>
                <a:latin typeface="Arial"/>
                <a:cs typeface="Arial"/>
              </a:rPr>
              <a:t> </a:t>
            </a:r>
            <a:r>
              <a:rPr dirty="0">
                <a:solidFill>
                  <a:srgbClr val="EDEDED"/>
                </a:solidFill>
                <a:latin typeface="Arial"/>
                <a:cs typeface="Arial"/>
              </a:rPr>
              <a:t>learning</a:t>
            </a:r>
            <a:r>
              <a:rPr spc="-15" dirty="0">
                <a:solidFill>
                  <a:srgbClr val="EDEDED"/>
                </a:solidFill>
                <a:latin typeface="Arial"/>
                <a:cs typeface="Arial"/>
              </a:rPr>
              <a:t> </a:t>
            </a:r>
            <a:r>
              <a:rPr dirty="0">
                <a:solidFill>
                  <a:srgbClr val="EDEDED"/>
                </a:solidFill>
                <a:latin typeface="Arial"/>
                <a:cs typeface="Arial"/>
              </a:rPr>
              <a:t>for</a:t>
            </a:r>
            <a:r>
              <a:rPr spc="-15" dirty="0">
                <a:solidFill>
                  <a:srgbClr val="EDEDED"/>
                </a:solidFill>
                <a:latin typeface="Arial"/>
                <a:cs typeface="Arial"/>
              </a:rPr>
              <a:t> </a:t>
            </a:r>
            <a:r>
              <a:rPr dirty="0">
                <a:solidFill>
                  <a:srgbClr val="EDEDED"/>
                </a:solidFill>
                <a:latin typeface="Arial"/>
                <a:cs typeface="Arial"/>
              </a:rPr>
              <a:t>image</a:t>
            </a:r>
            <a:r>
              <a:rPr spc="-10" dirty="0">
                <a:solidFill>
                  <a:srgbClr val="EDEDED"/>
                </a:solidFill>
                <a:latin typeface="Arial"/>
                <a:cs typeface="Arial"/>
              </a:rPr>
              <a:t> </a:t>
            </a:r>
            <a:r>
              <a:rPr dirty="0">
                <a:solidFill>
                  <a:srgbClr val="EDEDED"/>
                </a:solidFill>
                <a:latin typeface="Arial"/>
                <a:cs typeface="Arial"/>
              </a:rPr>
              <a:t>analysis,</a:t>
            </a:r>
            <a:r>
              <a:rPr spc="-15" dirty="0">
                <a:solidFill>
                  <a:srgbClr val="EDEDED"/>
                </a:solidFill>
                <a:latin typeface="Arial"/>
                <a:cs typeface="Arial"/>
              </a:rPr>
              <a:t> </a:t>
            </a:r>
            <a:r>
              <a:rPr dirty="0">
                <a:solidFill>
                  <a:srgbClr val="EDEDED"/>
                </a:solidFill>
                <a:latin typeface="Arial"/>
                <a:cs typeface="Arial"/>
              </a:rPr>
              <a:t>2020</a:t>
            </a:r>
            <a:r>
              <a:rPr spc="-15" dirty="0">
                <a:solidFill>
                  <a:srgbClr val="EDEDED"/>
                </a:solidFill>
                <a:latin typeface="Arial"/>
                <a:cs typeface="Arial"/>
              </a:rPr>
              <a:t> </a:t>
            </a:r>
            <a:r>
              <a:rPr dirty="0">
                <a:solidFill>
                  <a:srgbClr val="EDEDED"/>
                </a:solidFill>
                <a:latin typeface="Arial"/>
                <a:cs typeface="Arial"/>
              </a:rPr>
              <a:t>spring</a:t>
            </a:r>
            <a:endParaRPr dirty="0">
              <a:latin typeface="Arial"/>
              <a:cs typeface="Arial"/>
            </a:endParaRPr>
          </a:p>
        </p:txBody>
      </p:sp>
    </p:spTree>
    <p:extLst>
      <p:ext uri="{BB962C8B-B14F-4D97-AF65-F5344CB8AC3E}">
        <p14:creationId xmlns:p14="http://schemas.microsoft.com/office/powerpoint/2010/main" val="3495877050"/>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endParaRPr lang="ko-KR" altLang="en-US"/>
          </a:p>
        </p:txBody>
      </p:sp>
      <p:sp>
        <p:nvSpPr>
          <p:cNvPr id="5" name="내용 개체 틀 4">
            <a:extLst>
              <a:ext uri="{FF2B5EF4-FFF2-40B4-BE49-F238E27FC236}">
                <a16:creationId xmlns:a16="http://schemas.microsoft.com/office/drawing/2014/main" id="{88C4DF0F-D1A5-EBD0-DC5B-3A5A93AB41F7}"/>
              </a:ext>
            </a:extLst>
          </p:cNvPr>
          <p:cNvSpPr>
            <a:spLocks noGrp="1"/>
          </p:cNvSpPr>
          <p:nvPr>
            <p:ph idx="1"/>
          </p:nvPr>
        </p:nvSpPr>
        <p:spPr/>
        <p:txBody>
          <a:bodyPr/>
          <a:lstStyle/>
          <a:p>
            <a:r>
              <a:rPr lang="en-US" altLang="ko-KR" dirty="0"/>
              <a:t>Remarks:</a:t>
            </a:r>
          </a:p>
          <a:p>
            <a:pPr lvl="1"/>
            <a:r>
              <a:rPr lang="en-US" altLang="ko-KR" dirty="0"/>
              <a:t>arrays / tensors must be on the same device.</a:t>
            </a:r>
          </a:p>
          <a:p>
            <a:pPr lvl="1"/>
            <a:r>
              <a:rPr lang="en-US" altLang="ko-KR" dirty="0"/>
              <a:t>only detached arrays can be converted to </a:t>
            </a:r>
            <a:r>
              <a:rPr lang="en-US" altLang="ko-KR" dirty="0" err="1"/>
              <a:t>numpy</a:t>
            </a:r>
            <a:r>
              <a:rPr lang="en-US" altLang="ko-KR" dirty="0"/>
              <a:t> (see later)</a:t>
            </a:r>
          </a:p>
          <a:p>
            <a:pPr lvl="1"/>
            <a:r>
              <a:rPr lang="en-US" altLang="ko-KR" dirty="0"/>
              <a:t>if data types are not the same, casting might be needed (v1.1 or older)</a:t>
            </a:r>
          </a:p>
          <a:p>
            <a:pPr lvl="1"/>
            <a:r>
              <a:rPr lang="en-US" altLang="ko-KR" dirty="0"/>
              <a:t>E.g. adding an integer and a float tensor together.</a:t>
            </a:r>
          </a:p>
          <a:p>
            <a:pPr marL="16933">
              <a:lnSpc>
                <a:spcPts val="3300"/>
              </a:lnSpc>
              <a:spcBef>
                <a:spcPts val="133"/>
              </a:spcBef>
            </a:pPr>
            <a:r>
              <a:rPr lang="en-US" altLang="ko-KR" sz="2400" i="1" spc="-305" dirty="0">
                <a:solidFill>
                  <a:srgbClr val="808080"/>
                </a:solidFill>
                <a:latin typeface="Courier New"/>
                <a:cs typeface="Courier New"/>
              </a:rPr>
              <a:t>#</a:t>
            </a:r>
            <a:r>
              <a:rPr lang="en-US" altLang="ko-KR" sz="2400" i="1" spc="-287" dirty="0">
                <a:solidFill>
                  <a:srgbClr val="808080"/>
                </a:solidFill>
                <a:latin typeface="Courier New"/>
                <a:cs typeface="Courier New"/>
              </a:rPr>
              <a:t> </a:t>
            </a:r>
            <a:r>
              <a:rPr lang="en-US" altLang="ko-KR" sz="2400" i="1" spc="-305" dirty="0">
                <a:solidFill>
                  <a:srgbClr val="808080"/>
                </a:solidFill>
                <a:latin typeface="Courier New"/>
                <a:cs typeface="Courier New"/>
              </a:rPr>
              <a:t>tuples,</a:t>
            </a:r>
            <a:r>
              <a:rPr lang="en-US" altLang="ko-KR" sz="2400" i="1" spc="-280" dirty="0">
                <a:solidFill>
                  <a:srgbClr val="808080"/>
                </a:solidFill>
                <a:latin typeface="Courier New"/>
                <a:cs typeface="Courier New"/>
              </a:rPr>
              <a:t> </a:t>
            </a:r>
            <a:r>
              <a:rPr lang="en-US" altLang="ko-KR" sz="2400" i="1" spc="-305" dirty="0">
                <a:solidFill>
                  <a:srgbClr val="808080"/>
                </a:solidFill>
                <a:latin typeface="Courier New"/>
                <a:cs typeface="Courier New"/>
              </a:rPr>
              <a:t>lists,</a:t>
            </a:r>
            <a:r>
              <a:rPr lang="en-US" altLang="ko-KR" sz="2400" i="1" spc="-287" dirty="0">
                <a:solidFill>
                  <a:srgbClr val="808080"/>
                </a:solidFill>
                <a:latin typeface="Courier New"/>
                <a:cs typeface="Courier New"/>
              </a:rPr>
              <a:t> </a:t>
            </a:r>
            <a:r>
              <a:rPr lang="en-US" altLang="ko-KR" sz="2400" i="1" spc="-305" dirty="0">
                <a:solidFill>
                  <a:srgbClr val="808080"/>
                </a:solidFill>
                <a:latin typeface="Courier New"/>
                <a:cs typeface="Courier New"/>
              </a:rPr>
              <a:t>arrays,</a:t>
            </a:r>
            <a:r>
              <a:rPr lang="en-US" altLang="ko-KR" sz="2400" i="1" spc="-280" dirty="0">
                <a:solidFill>
                  <a:srgbClr val="808080"/>
                </a:solidFill>
                <a:latin typeface="Courier New"/>
                <a:cs typeface="Courier New"/>
              </a:rPr>
              <a:t> </a:t>
            </a:r>
            <a:r>
              <a:rPr lang="en-US" altLang="ko-KR" sz="2400" i="1" spc="-305" dirty="0">
                <a:solidFill>
                  <a:srgbClr val="808080"/>
                </a:solidFill>
                <a:latin typeface="Courier New"/>
                <a:cs typeface="Courier New"/>
              </a:rPr>
              <a:t>etc.</a:t>
            </a:r>
            <a:r>
              <a:rPr lang="en-US" altLang="ko-KR" sz="2400" i="1" spc="-287" dirty="0">
                <a:solidFill>
                  <a:srgbClr val="808080"/>
                </a:solidFill>
                <a:latin typeface="Courier New"/>
                <a:cs typeface="Courier New"/>
              </a:rPr>
              <a:t> </a:t>
            </a:r>
            <a:r>
              <a:rPr lang="en-US" altLang="ko-KR" sz="2400" i="1" spc="-305" dirty="0">
                <a:solidFill>
                  <a:srgbClr val="808080"/>
                </a:solidFill>
                <a:latin typeface="Courier New"/>
                <a:cs typeface="Courier New"/>
              </a:rPr>
              <a:t>can</a:t>
            </a:r>
            <a:r>
              <a:rPr lang="en-US" altLang="ko-KR" sz="2400" i="1" spc="-280" dirty="0">
                <a:solidFill>
                  <a:srgbClr val="808080"/>
                </a:solidFill>
                <a:latin typeface="Courier New"/>
                <a:cs typeface="Courier New"/>
              </a:rPr>
              <a:t> </a:t>
            </a:r>
            <a:r>
              <a:rPr lang="en-US" altLang="ko-KR" sz="2400" i="1" spc="-305" dirty="0">
                <a:solidFill>
                  <a:srgbClr val="808080"/>
                </a:solidFill>
                <a:latin typeface="Courier New"/>
                <a:cs typeface="Courier New"/>
              </a:rPr>
              <a:t>be</a:t>
            </a:r>
            <a:r>
              <a:rPr lang="en-US" altLang="ko-KR" sz="2400" i="1" spc="-287" dirty="0">
                <a:solidFill>
                  <a:srgbClr val="808080"/>
                </a:solidFill>
                <a:latin typeface="Courier New"/>
                <a:cs typeface="Courier New"/>
              </a:rPr>
              <a:t> </a:t>
            </a:r>
            <a:r>
              <a:rPr lang="en-US" altLang="ko-KR" sz="2400" i="1" spc="-305" dirty="0">
                <a:solidFill>
                  <a:srgbClr val="808080"/>
                </a:solidFill>
                <a:latin typeface="Courier New"/>
                <a:cs typeface="Courier New"/>
              </a:rPr>
              <a:t>converted</a:t>
            </a:r>
            <a:r>
              <a:rPr lang="en-US" altLang="ko-KR" sz="2400" i="1" spc="-280" dirty="0">
                <a:solidFill>
                  <a:srgbClr val="808080"/>
                </a:solidFill>
                <a:latin typeface="Courier New"/>
                <a:cs typeface="Courier New"/>
              </a:rPr>
              <a:t> </a:t>
            </a:r>
            <a:r>
              <a:rPr lang="en-US" altLang="ko-KR" sz="2400" i="1" spc="-305" dirty="0">
                <a:solidFill>
                  <a:srgbClr val="808080"/>
                </a:solidFill>
                <a:latin typeface="Courier New"/>
                <a:cs typeface="Courier New"/>
              </a:rPr>
              <a:t>automatically:</a:t>
            </a:r>
            <a:endParaRPr lang="en-US" altLang="ko-KR" i="1" spc="-305" dirty="0">
              <a:latin typeface="Courier New"/>
              <a:cs typeface="Courier New"/>
            </a:endParaRPr>
          </a:p>
          <a:p>
            <a:pPr marL="16933">
              <a:lnSpc>
                <a:spcPts val="3300"/>
              </a:lnSpc>
              <a:spcBef>
                <a:spcPts val="133"/>
              </a:spcBef>
            </a:pPr>
            <a:r>
              <a:rPr lang="en-US" altLang="ko-KR" sz="2400" dirty="0">
                <a:solidFill>
                  <a:srgbClr val="808000"/>
                </a:solidFill>
                <a:latin typeface="SimSun"/>
                <a:cs typeface="SimSun"/>
              </a:rPr>
              <a:t>&gt;&gt;&gt;</a:t>
            </a:r>
            <a:r>
              <a:rPr lang="en-US" altLang="ko-KR" sz="2400" spc="-7" dirty="0">
                <a:solidFill>
                  <a:srgbClr val="808000"/>
                </a:solidFill>
                <a:latin typeface="SimSun"/>
                <a:cs typeface="SimSun"/>
              </a:rPr>
              <a:t> </a:t>
            </a:r>
            <a:r>
              <a:rPr lang="en-US" altLang="ko-KR" sz="2400" dirty="0">
                <a:solidFill>
                  <a:srgbClr val="404040"/>
                </a:solidFill>
                <a:latin typeface="SimSun"/>
                <a:cs typeface="SimSun"/>
              </a:rPr>
              <a:t>t2	=	</a:t>
            </a:r>
            <a:r>
              <a:rPr lang="en-US" altLang="ko-KR" sz="2400" dirty="0" err="1">
                <a:solidFill>
                  <a:srgbClr val="404040"/>
                </a:solidFill>
                <a:latin typeface="SimSun"/>
                <a:cs typeface="SimSun"/>
              </a:rPr>
              <a:t>torch.tensor</a:t>
            </a:r>
            <a:r>
              <a:rPr lang="en-US" altLang="ko-KR" sz="2400" dirty="0">
                <a:solidFill>
                  <a:srgbClr val="404040"/>
                </a:solidFill>
                <a:latin typeface="SimSun"/>
                <a:cs typeface="SimSun"/>
              </a:rPr>
              <a:t>(...)</a:t>
            </a:r>
            <a:endParaRPr lang="en-US" altLang="ko-KR" sz="2400" dirty="0">
              <a:latin typeface="SimSun"/>
              <a:cs typeface="SimSun"/>
            </a:endParaRPr>
          </a:p>
          <a:p>
            <a:pPr lvl="1"/>
            <a:endParaRPr lang="ko-KR" altLang="en-US" dirty="0"/>
          </a:p>
        </p:txBody>
      </p:sp>
      <p:pic>
        <p:nvPicPr>
          <p:cNvPr id="2" name="그림 1">
            <a:extLst>
              <a:ext uri="{FF2B5EF4-FFF2-40B4-BE49-F238E27FC236}">
                <a16:creationId xmlns:a16="http://schemas.microsoft.com/office/drawing/2014/main" id="{F7CFEADF-62D6-AC4D-6A49-93A64BCECB03}"/>
              </a:ext>
            </a:extLst>
          </p:cNvPr>
          <p:cNvPicPr>
            <a:picLocks noChangeAspect="1"/>
          </p:cNvPicPr>
          <p:nvPr/>
        </p:nvPicPr>
        <p:blipFill>
          <a:blip r:embed="rId2"/>
          <a:stretch>
            <a:fillRect/>
          </a:stretch>
        </p:blipFill>
        <p:spPr>
          <a:xfrm>
            <a:off x="100208" y="4614177"/>
            <a:ext cx="12192000" cy="2243823"/>
          </a:xfrm>
          <a:prstGeom prst="rect">
            <a:avLst/>
          </a:prstGeom>
        </p:spPr>
      </p:pic>
    </p:spTree>
    <p:extLst>
      <p:ext uri="{BB962C8B-B14F-4D97-AF65-F5344CB8AC3E}">
        <p14:creationId xmlns:p14="http://schemas.microsoft.com/office/powerpoint/2010/main" val="650994930"/>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847AD8-5A8F-713B-F71A-217B2481B7A5}"/>
              </a:ext>
            </a:extLst>
          </p:cNvPr>
          <p:cNvSpPr txBox="1"/>
          <p:nvPr/>
        </p:nvSpPr>
        <p:spPr>
          <a:xfrm>
            <a:off x="1267968" y="904578"/>
            <a:ext cx="6096000" cy="2031325"/>
          </a:xfrm>
          <a:prstGeom prst="rect">
            <a:avLst/>
          </a:prstGeom>
          <a:noFill/>
        </p:spPr>
        <p:txBody>
          <a:bodyPr wrap="square">
            <a:spAutoFit/>
          </a:bodyPr>
          <a:lstStyle/>
          <a:p>
            <a:r>
              <a:rPr lang="en-US" altLang="ko-KR" dirty="0"/>
              <a:t>detach()</a:t>
            </a:r>
            <a:r>
              <a:rPr lang="ko-KR" altLang="en-US" dirty="0"/>
              <a:t>와 </a:t>
            </a:r>
            <a:r>
              <a:rPr lang="en-US" altLang="ko-KR" dirty="0"/>
              <a:t>clone()</a:t>
            </a:r>
            <a:r>
              <a:rPr lang="ko-KR" altLang="en-US" dirty="0"/>
              <a:t>은 기존 </a:t>
            </a:r>
            <a:r>
              <a:rPr lang="en-US" altLang="ko-KR" dirty="0"/>
              <a:t>Tensor</a:t>
            </a:r>
            <a:r>
              <a:rPr lang="ko-KR" altLang="en-US" dirty="0"/>
              <a:t>를 복사하는 방법 중 하나입니다</a:t>
            </a:r>
            <a:r>
              <a:rPr lang="en-US" altLang="ko-KR" dirty="0"/>
              <a:t>.</a:t>
            </a:r>
          </a:p>
          <a:p>
            <a:endParaRPr lang="en-US" altLang="ko-KR" dirty="0"/>
          </a:p>
          <a:p>
            <a:r>
              <a:rPr lang="en-US" altLang="ko-KR" dirty="0"/>
              <a:t>detach() : </a:t>
            </a:r>
            <a:r>
              <a:rPr lang="ko-KR" altLang="en-US" dirty="0"/>
              <a:t>기존 </a:t>
            </a:r>
            <a:r>
              <a:rPr lang="en-US" altLang="ko-KR" dirty="0"/>
              <a:t>Tensor</a:t>
            </a:r>
            <a:r>
              <a:rPr lang="ko-KR" altLang="en-US" dirty="0"/>
              <a:t>에서 </a:t>
            </a:r>
            <a:r>
              <a:rPr lang="en-US" altLang="ko-KR" dirty="0"/>
              <a:t>gradient </a:t>
            </a:r>
            <a:r>
              <a:rPr lang="ko-KR" altLang="en-US" dirty="0"/>
              <a:t>전파가 안되는 </a:t>
            </a:r>
            <a:r>
              <a:rPr lang="ko-KR" altLang="en-US" dirty="0" err="1"/>
              <a:t>텐서</a:t>
            </a:r>
            <a:r>
              <a:rPr lang="ko-KR" altLang="en-US" dirty="0"/>
              <a:t> 생성</a:t>
            </a:r>
          </a:p>
          <a:p>
            <a:r>
              <a:rPr lang="ko-KR" altLang="en-US" dirty="0"/>
              <a:t>단 </a:t>
            </a:r>
            <a:r>
              <a:rPr lang="en-US" altLang="ko-KR" dirty="0"/>
              <a:t>storage</a:t>
            </a:r>
            <a:r>
              <a:rPr lang="ko-KR" altLang="en-US" dirty="0"/>
              <a:t>를 공유하기에 </a:t>
            </a:r>
            <a:r>
              <a:rPr lang="en-US" altLang="ko-KR" dirty="0"/>
              <a:t>detach</a:t>
            </a:r>
            <a:r>
              <a:rPr lang="ko-KR" altLang="en-US" dirty="0"/>
              <a:t>로 생성한 </a:t>
            </a:r>
            <a:r>
              <a:rPr lang="en-US" altLang="ko-KR" dirty="0"/>
              <a:t>Tensor</a:t>
            </a:r>
            <a:r>
              <a:rPr lang="ko-KR" altLang="en-US" dirty="0"/>
              <a:t>가 변경되면 원본 </a:t>
            </a:r>
            <a:r>
              <a:rPr lang="en-US" altLang="ko-KR" dirty="0"/>
              <a:t>Tensor</a:t>
            </a:r>
            <a:r>
              <a:rPr lang="ko-KR" altLang="en-US" dirty="0"/>
              <a:t>도 똑같이 변합니다</a:t>
            </a:r>
            <a:r>
              <a:rPr lang="en-US" altLang="ko-KR" dirty="0"/>
              <a:t>.</a:t>
            </a:r>
          </a:p>
          <a:p>
            <a:r>
              <a:rPr lang="en-US" altLang="ko-KR" dirty="0"/>
              <a:t>clone() : </a:t>
            </a:r>
            <a:r>
              <a:rPr lang="ko-KR" altLang="en-US" dirty="0"/>
              <a:t>기존 </a:t>
            </a:r>
            <a:r>
              <a:rPr lang="en-US" altLang="ko-KR" dirty="0"/>
              <a:t>Tensor</a:t>
            </a:r>
            <a:r>
              <a:rPr lang="ko-KR" altLang="en-US" dirty="0"/>
              <a:t>와 내용을 복사한 </a:t>
            </a:r>
            <a:r>
              <a:rPr lang="ko-KR" altLang="en-US" dirty="0" err="1"/>
              <a:t>텐서</a:t>
            </a:r>
            <a:r>
              <a:rPr lang="ko-KR" altLang="en-US" dirty="0"/>
              <a:t> 생성</a:t>
            </a:r>
          </a:p>
        </p:txBody>
      </p:sp>
    </p:spTree>
    <p:extLst>
      <p:ext uri="{BB962C8B-B14F-4D97-AF65-F5344CB8AC3E}">
        <p14:creationId xmlns:p14="http://schemas.microsoft.com/office/powerpoint/2010/main" val="244616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881" y="827630"/>
            <a:ext cx="2797832" cy="507703"/>
          </a:xfrm>
          <a:prstGeom prst="rect">
            <a:avLst/>
          </a:prstGeom>
        </p:spPr>
        <p:txBody>
          <a:bodyPr vert="horz" wrap="square" lIns="0" tIns="12700" rIns="0" bIns="0" rtlCol="0" anchor="ctr">
            <a:spAutoFit/>
          </a:bodyPr>
          <a:lstStyle/>
          <a:p>
            <a:pPr marL="12700">
              <a:spcBef>
                <a:spcPts val="100"/>
              </a:spcBef>
            </a:pPr>
            <a:r>
              <a:rPr sz="3750" dirty="0"/>
              <a:t>Outline</a:t>
            </a:r>
          </a:p>
        </p:txBody>
      </p:sp>
      <p:sp>
        <p:nvSpPr>
          <p:cNvPr id="13" name="object 13"/>
          <p:cNvSpPr txBox="1"/>
          <p:nvPr/>
        </p:nvSpPr>
        <p:spPr>
          <a:xfrm>
            <a:off x="610928" y="1762370"/>
            <a:ext cx="10476172" cy="3773148"/>
          </a:xfrm>
          <a:prstGeom prst="rect">
            <a:avLst/>
          </a:prstGeom>
        </p:spPr>
        <p:txBody>
          <a:bodyPr vert="horz" wrap="square" lIns="0" tIns="39369" rIns="0" bIns="0" rtlCol="0">
            <a:spAutoFit/>
          </a:bodyPr>
          <a:lstStyle/>
          <a:p>
            <a:pPr marL="469900" marR="2578036" indent="-457200">
              <a:lnSpc>
                <a:spcPts val="2550"/>
              </a:lnSpc>
              <a:spcBef>
                <a:spcPts val="309"/>
              </a:spcBef>
              <a:buFont typeface="Arial" panose="020B0604020202020204" pitchFamily="34" charset="0"/>
              <a:buChar char="•"/>
            </a:pPr>
            <a:r>
              <a:rPr lang="en-US" sz="2800" dirty="0">
                <a:solidFill>
                  <a:srgbClr val="404040"/>
                </a:solidFill>
                <a:latin typeface="Arial"/>
                <a:cs typeface="Arial"/>
              </a:rPr>
              <a:t>GPU and </a:t>
            </a:r>
            <a:r>
              <a:rPr sz="2800" dirty="0">
                <a:solidFill>
                  <a:srgbClr val="404040"/>
                </a:solidFill>
                <a:latin typeface="Arial"/>
                <a:cs typeface="Arial"/>
              </a:rPr>
              <a:t>Deep</a:t>
            </a:r>
            <a:r>
              <a:rPr sz="2800" spc="-50" dirty="0">
                <a:solidFill>
                  <a:srgbClr val="404040"/>
                </a:solidFill>
                <a:latin typeface="Arial"/>
                <a:cs typeface="Arial"/>
              </a:rPr>
              <a:t> </a:t>
            </a:r>
            <a:r>
              <a:rPr sz="2800" dirty="0">
                <a:solidFill>
                  <a:srgbClr val="404040"/>
                </a:solidFill>
                <a:latin typeface="Arial"/>
                <a:cs typeface="Arial"/>
              </a:rPr>
              <a:t>learning</a:t>
            </a:r>
            <a:r>
              <a:rPr sz="2800" spc="-50" dirty="0">
                <a:solidFill>
                  <a:srgbClr val="404040"/>
                </a:solidFill>
                <a:latin typeface="Arial"/>
                <a:cs typeface="Arial"/>
              </a:rPr>
              <a:t> </a:t>
            </a:r>
            <a:r>
              <a:rPr sz="2800" dirty="0">
                <a:solidFill>
                  <a:srgbClr val="404040"/>
                </a:solidFill>
                <a:latin typeface="Arial"/>
                <a:cs typeface="Arial"/>
              </a:rPr>
              <a:t>frameworks </a:t>
            </a:r>
            <a:r>
              <a:rPr sz="2800" spc="-615" dirty="0">
                <a:solidFill>
                  <a:srgbClr val="404040"/>
                </a:solidFill>
                <a:latin typeface="Arial"/>
                <a:cs typeface="Arial"/>
              </a:rPr>
              <a:t> </a:t>
            </a:r>
            <a:r>
              <a:rPr sz="2800" spc="-40" dirty="0" err="1">
                <a:solidFill>
                  <a:srgbClr val="404040"/>
                </a:solidFill>
                <a:latin typeface="Arial"/>
                <a:cs typeface="Arial"/>
              </a:rPr>
              <a:t>PyTorch</a:t>
            </a:r>
            <a:endParaRPr lang="en-US" sz="2800" spc="-40" dirty="0">
              <a:solidFill>
                <a:srgbClr val="404040"/>
              </a:solidFill>
              <a:latin typeface="Arial"/>
              <a:cs typeface="Arial"/>
            </a:endParaRPr>
          </a:p>
          <a:p>
            <a:pPr marL="469900" marR="2578036" indent="-457200">
              <a:lnSpc>
                <a:spcPts val="2550"/>
              </a:lnSpc>
              <a:spcBef>
                <a:spcPts val="309"/>
              </a:spcBef>
              <a:buFont typeface="Arial" panose="020B0604020202020204" pitchFamily="34" charset="0"/>
              <a:buChar char="•"/>
            </a:pPr>
            <a:r>
              <a:rPr lang="en-US" sz="2800" spc="-40" dirty="0" err="1">
                <a:solidFill>
                  <a:srgbClr val="404040"/>
                </a:solidFill>
                <a:latin typeface="Arial"/>
                <a:cs typeface="Arial"/>
              </a:rPr>
              <a:t>PyTorch</a:t>
            </a:r>
            <a:endParaRPr lang="en-US" sz="2800" spc="-40" dirty="0">
              <a:solidFill>
                <a:srgbClr val="404040"/>
              </a:solidFill>
              <a:latin typeface="Arial"/>
              <a:cs typeface="Arial"/>
            </a:endParaRPr>
          </a:p>
          <a:p>
            <a:pPr marL="927100" marR="2578036" lvl="1" indent="-457200">
              <a:lnSpc>
                <a:spcPts val="2550"/>
              </a:lnSpc>
              <a:spcBef>
                <a:spcPts val="309"/>
              </a:spcBef>
              <a:buFont typeface="Arial" panose="020B0604020202020204" pitchFamily="34" charset="0"/>
              <a:buChar char="•"/>
            </a:pPr>
            <a:r>
              <a:rPr sz="2800" dirty="0" err="1">
                <a:solidFill>
                  <a:srgbClr val="404040"/>
                </a:solidFill>
                <a:latin typeface="Arial"/>
                <a:cs typeface="Arial"/>
              </a:rPr>
              <a:t>torch.tensor</a:t>
            </a:r>
            <a:r>
              <a:rPr sz="2800" dirty="0">
                <a:solidFill>
                  <a:srgbClr val="404040"/>
                </a:solidFill>
                <a:latin typeface="Arial"/>
                <a:cs typeface="Arial"/>
              </a:rPr>
              <a:t> </a:t>
            </a:r>
            <a:r>
              <a:rPr sz="2800" spc="5" dirty="0">
                <a:solidFill>
                  <a:srgbClr val="404040"/>
                </a:solidFill>
                <a:latin typeface="Arial"/>
                <a:cs typeface="Arial"/>
              </a:rPr>
              <a:t> </a:t>
            </a:r>
            <a:endParaRPr lang="en-US" sz="2800" spc="5" dirty="0">
              <a:solidFill>
                <a:srgbClr val="404040"/>
              </a:solidFill>
              <a:latin typeface="Arial"/>
              <a:cs typeface="Arial"/>
            </a:endParaRPr>
          </a:p>
          <a:p>
            <a:pPr marL="907406" marR="2879653" indent="-514350">
              <a:lnSpc>
                <a:spcPts val="2550"/>
              </a:lnSpc>
              <a:buFont typeface="Arial" panose="020B0604020202020204" pitchFamily="34" charset="0"/>
              <a:buChar char="•"/>
            </a:pPr>
            <a:r>
              <a:rPr sz="2800" dirty="0">
                <a:solidFill>
                  <a:srgbClr val="404040"/>
                </a:solidFill>
                <a:latin typeface="Arial"/>
                <a:cs typeface="Arial"/>
              </a:rPr>
              <a:t>Computational</a:t>
            </a:r>
            <a:r>
              <a:rPr sz="2800" spc="-100" dirty="0">
                <a:solidFill>
                  <a:srgbClr val="404040"/>
                </a:solidFill>
                <a:latin typeface="Arial"/>
                <a:cs typeface="Arial"/>
              </a:rPr>
              <a:t> </a:t>
            </a:r>
            <a:r>
              <a:rPr sz="2800" dirty="0">
                <a:solidFill>
                  <a:srgbClr val="404040"/>
                </a:solidFill>
                <a:latin typeface="Arial"/>
                <a:cs typeface="Arial"/>
              </a:rPr>
              <a:t>graph</a:t>
            </a:r>
            <a:endParaRPr sz="2800" dirty="0">
              <a:latin typeface="Arial"/>
              <a:cs typeface="Arial"/>
            </a:endParaRPr>
          </a:p>
          <a:p>
            <a:pPr marL="907406" marR="5080" indent="-514350">
              <a:lnSpc>
                <a:spcPts val="2550"/>
              </a:lnSpc>
              <a:buFont typeface="Arial" panose="020B0604020202020204" pitchFamily="34" charset="0"/>
              <a:buChar char="•"/>
            </a:pPr>
            <a:r>
              <a:rPr sz="2800" dirty="0">
                <a:solidFill>
                  <a:srgbClr val="404040"/>
                </a:solidFill>
                <a:latin typeface="Arial"/>
                <a:cs typeface="Arial"/>
              </a:rPr>
              <a:t>Automatic </a:t>
            </a:r>
            <a:r>
              <a:rPr sz="2800" spc="-5" dirty="0">
                <a:solidFill>
                  <a:srgbClr val="404040"/>
                </a:solidFill>
                <a:latin typeface="Arial"/>
                <a:cs typeface="Arial"/>
              </a:rPr>
              <a:t>differentiation </a:t>
            </a:r>
            <a:r>
              <a:rPr sz="2800" dirty="0">
                <a:solidFill>
                  <a:srgbClr val="404040"/>
                </a:solidFill>
                <a:latin typeface="Arial"/>
                <a:cs typeface="Arial"/>
              </a:rPr>
              <a:t>(torch.autograd) </a:t>
            </a:r>
            <a:r>
              <a:rPr sz="2800" spc="5" dirty="0">
                <a:solidFill>
                  <a:srgbClr val="404040"/>
                </a:solidFill>
                <a:latin typeface="Arial"/>
                <a:cs typeface="Arial"/>
              </a:rPr>
              <a:t> </a:t>
            </a:r>
            <a:endParaRPr lang="en-US" sz="2800" spc="5" dirty="0">
              <a:solidFill>
                <a:srgbClr val="404040"/>
              </a:solidFill>
              <a:latin typeface="Arial"/>
              <a:cs typeface="Arial"/>
            </a:endParaRPr>
          </a:p>
          <a:p>
            <a:pPr marL="907406" marR="5080" indent="-514350">
              <a:lnSpc>
                <a:spcPts val="2550"/>
              </a:lnSpc>
              <a:buFont typeface="Arial" panose="020B0604020202020204" pitchFamily="34" charset="0"/>
              <a:buChar char="•"/>
            </a:pPr>
            <a:r>
              <a:rPr sz="2800" dirty="0" err="1">
                <a:solidFill>
                  <a:schemeClr val="accent5">
                    <a:lumMod val="60000"/>
                    <a:lumOff val="40000"/>
                  </a:schemeClr>
                </a:solidFill>
                <a:latin typeface="Arial"/>
                <a:cs typeface="Arial"/>
              </a:rPr>
              <a:t>Creating</a:t>
            </a:r>
            <a:r>
              <a:rPr lang="en-US" altLang="ko-KR" sz="2800" dirty="0" err="1">
                <a:solidFill>
                  <a:schemeClr val="bg1">
                    <a:lumMod val="75000"/>
                  </a:schemeClr>
                </a:solidFill>
                <a:latin typeface="Arial"/>
                <a:cs typeface="Arial"/>
              </a:rPr>
              <a:t>Data</a:t>
            </a:r>
            <a:r>
              <a:rPr lang="en-US" altLang="ko-KR" sz="2800" spc="-25" dirty="0">
                <a:solidFill>
                  <a:schemeClr val="bg1">
                    <a:lumMod val="75000"/>
                  </a:schemeClr>
                </a:solidFill>
                <a:latin typeface="Arial"/>
                <a:cs typeface="Arial"/>
              </a:rPr>
              <a:t> </a:t>
            </a:r>
            <a:r>
              <a:rPr lang="en-US" altLang="ko-KR" sz="2800" dirty="0">
                <a:solidFill>
                  <a:schemeClr val="bg1">
                    <a:lumMod val="75000"/>
                  </a:schemeClr>
                </a:solidFill>
                <a:latin typeface="Arial"/>
                <a:cs typeface="Arial"/>
              </a:rPr>
              <a:t>loading</a:t>
            </a:r>
            <a:r>
              <a:rPr lang="en-US" altLang="ko-KR" sz="2800" spc="-25" dirty="0">
                <a:solidFill>
                  <a:schemeClr val="bg1">
                    <a:lumMod val="75000"/>
                  </a:schemeClr>
                </a:solidFill>
                <a:latin typeface="Arial"/>
                <a:cs typeface="Arial"/>
              </a:rPr>
              <a:t> </a:t>
            </a:r>
            <a:r>
              <a:rPr lang="en-US" altLang="ko-KR" sz="2800" dirty="0">
                <a:solidFill>
                  <a:schemeClr val="bg1">
                    <a:lumMod val="75000"/>
                  </a:schemeClr>
                </a:solidFill>
                <a:latin typeface="Arial"/>
                <a:cs typeface="Arial"/>
              </a:rPr>
              <a:t>and</a:t>
            </a:r>
            <a:r>
              <a:rPr lang="en-US" altLang="ko-KR" sz="2800" spc="-25" dirty="0">
                <a:solidFill>
                  <a:schemeClr val="bg1">
                    <a:lumMod val="75000"/>
                  </a:schemeClr>
                </a:solidFill>
                <a:latin typeface="Arial"/>
                <a:cs typeface="Arial"/>
              </a:rPr>
              <a:t> </a:t>
            </a:r>
            <a:r>
              <a:rPr lang="en-US" altLang="ko-KR" sz="2800" dirty="0">
                <a:solidFill>
                  <a:schemeClr val="bg1">
                    <a:lumMod val="75000"/>
                  </a:schemeClr>
                </a:solidFill>
                <a:latin typeface="Arial"/>
                <a:cs typeface="Arial"/>
              </a:rPr>
              <a:t>preprocessing</a:t>
            </a:r>
            <a:r>
              <a:rPr lang="en-US" altLang="ko-KR" sz="2800" spc="-25" dirty="0">
                <a:solidFill>
                  <a:schemeClr val="bg1">
                    <a:lumMod val="75000"/>
                  </a:schemeClr>
                </a:solidFill>
                <a:latin typeface="Arial"/>
                <a:cs typeface="Arial"/>
              </a:rPr>
              <a:t> </a:t>
            </a:r>
            <a:r>
              <a:rPr lang="en-US" altLang="ko-KR" sz="2800" dirty="0">
                <a:solidFill>
                  <a:schemeClr val="bg1">
                    <a:lumMod val="75000"/>
                  </a:schemeClr>
                </a:solidFill>
                <a:latin typeface="Arial"/>
                <a:cs typeface="Arial"/>
              </a:rPr>
              <a:t>(</a:t>
            </a:r>
            <a:r>
              <a:rPr lang="en-US" altLang="ko-KR" sz="2800" dirty="0" err="1">
                <a:solidFill>
                  <a:schemeClr val="bg1">
                    <a:lumMod val="75000"/>
                  </a:schemeClr>
                </a:solidFill>
                <a:latin typeface="Arial"/>
                <a:cs typeface="Arial"/>
              </a:rPr>
              <a:t>torch.utils</a:t>
            </a:r>
            <a:r>
              <a:rPr lang="en-US" altLang="ko-KR" sz="2800" dirty="0">
                <a:solidFill>
                  <a:schemeClr val="bg1">
                    <a:lumMod val="75000"/>
                  </a:schemeClr>
                </a:solidFill>
                <a:latin typeface="Arial"/>
                <a:cs typeface="Arial"/>
              </a:rPr>
              <a:t>) </a:t>
            </a:r>
            <a:r>
              <a:rPr lang="en-US" altLang="ko-KR" sz="2800" spc="-610" dirty="0">
                <a:solidFill>
                  <a:schemeClr val="bg1">
                    <a:lumMod val="75000"/>
                  </a:schemeClr>
                </a:solidFill>
                <a:latin typeface="Arial"/>
                <a:cs typeface="Arial"/>
              </a:rPr>
              <a:t> </a:t>
            </a:r>
          </a:p>
          <a:p>
            <a:pPr marL="907406" marR="5080" indent="-514350">
              <a:lnSpc>
                <a:spcPts val="2550"/>
              </a:lnSpc>
              <a:buFont typeface="Arial" panose="020B0604020202020204" pitchFamily="34" charset="0"/>
              <a:buChar char="•"/>
            </a:pPr>
            <a:r>
              <a:rPr lang="en-US" altLang="ko-KR" sz="2800" dirty="0">
                <a:solidFill>
                  <a:schemeClr val="bg1">
                    <a:lumMod val="75000"/>
                  </a:schemeClr>
                </a:solidFill>
                <a:latin typeface="Arial"/>
                <a:cs typeface="Arial"/>
              </a:rPr>
              <a:t>Useful functions (</a:t>
            </a:r>
            <a:r>
              <a:rPr lang="en-US" altLang="ko-KR" sz="2800" dirty="0" err="1">
                <a:solidFill>
                  <a:schemeClr val="bg1">
                    <a:lumMod val="75000"/>
                  </a:schemeClr>
                </a:solidFill>
                <a:latin typeface="Arial"/>
                <a:cs typeface="Arial"/>
              </a:rPr>
              <a:t>torch.nn.functional</a:t>
            </a:r>
            <a:r>
              <a:rPr lang="en-US" altLang="ko-KR" sz="2800" dirty="0">
                <a:solidFill>
                  <a:schemeClr val="bg1">
                    <a:lumMod val="75000"/>
                  </a:schemeClr>
                </a:solidFill>
                <a:latin typeface="Arial"/>
                <a:cs typeface="Arial"/>
              </a:rPr>
              <a:t>) </a:t>
            </a:r>
            <a:r>
              <a:rPr lang="en-US" altLang="ko-KR" sz="2800" spc="5" dirty="0">
                <a:solidFill>
                  <a:schemeClr val="bg1">
                    <a:lumMod val="75000"/>
                  </a:schemeClr>
                </a:solidFill>
                <a:latin typeface="Arial"/>
                <a:cs typeface="Arial"/>
              </a:rPr>
              <a:t> </a:t>
            </a:r>
          </a:p>
          <a:p>
            <a:pPr marL="907406" marR="5080" indent="-514350">
              <a:lnSpc>
                <a:spcPts val="2550"/>
              </a:lnSpc>
              <a:buFont typeface="Arial" panose="020B0604020202020204" pitchFamily="34" charset="0"/>
              <a:buChar char="•"/>
            </a:pPr>
            <a:r>
              <a:rPr sz="2800" spc="-5" dirty="0">
                <a:solidFill>
                  <a:schemeClr val="accent5">
                    <a:lumMod val="60000"/>
                    <a:lumOff val="40000"/>
                  </a:schemeClr>
                </a:solidFill>
                <a:latin typeface="Arial"/>
                <a:cs typeface="Arial"/>
              </a:rPr>
              <a:t> </a:t>
            </a:r>
            <a:r>
              <a:rPr sz="2800" dirty="0">
                <a:solidFill>
                  <a:schemeClr val="accent5">
                    <a:lumMod val="60000"/>
                    <a:lumOff val="40000"/>
                  </a:schemeClr>
                </a:solidFill>
                <a:latin typeface="Arial"/>
                <a:cs typeface="Arial"/>
              </a:rPr>
              <a:t>the</a:t>
            </a:r>
            <a:r>
              <a:rPr sz="2800" spc="-5" dirty="0">
                <a:solidFill>
                  <a:schemeClr val="accent5">
                    <a:lumMod val="60000"/>
                    <a:lumOff val="40000"/>
                  </a:schemeClr>
                </a:solidFill>
                <a:latin typeface="Arial"/>
                <a:cs typeface="Arial"/>
              </a:rPr>
              <a:t> </a:t>
            </a:r>
            <a:r>
              <a:rPr sz="2800" dirty="0">
                <a:solidFill>
                  <a:schemeClr val="accent5">
                    <a:lumMod val="60000"/>
                    <a:lumOff val="40000"/>
                  </a:schemeClr>
                </a:solidFill>
                <a:latin typeface="Arial"/>
                <a:cs typeface="Arial"/>
              </a:rPr>
              <a:t>model</a:t>
            </a:r>
            <a:r>
              <a:rPr sz="2800" spc="-5" dirty="0">
                <a:solidFill>
                  <a:schemeClr val="accent5">
                    <a:lumMod val="60000"/>
                    <a:lumOff val="40000"/>
                  </a:schemeClr>
                </a:solidFill>
                <a:latin typeface="Arial"/>
                <a:cs typeface="Arial"/>
              </a:rPr>
              <a:t> </a:t>
            </a:r>
            <a:r>
              <a:rPr sz="2800" dirty="0">
                <a:solidFill>
                  <a:schemeClr val="accent5">
                    <a:lumMod val="60000"/>
                    <a:lumOff val="40000"/>
                  </a:schemeClr>
                </a:solidFill>
                <a:latin typeface="Arial"/>
                <a:cs typeface="Arial"/>
              </a:rPr>
              <a:t>(torch.nn)</a:t>
            </a:r>
          </a:p>
          <a:p>
            <a:pPr marL="907406" marR="2483423" indent="-514350">
              <a:lnSpc>
                <a:spcPts val="2550"/>
              </a:lnSpc>
              <a:buFont typeface="Arial" panose="020B0604020202020204" pitchFamily="34" charset="0"/>
              <a:buChar char="•"/>
            </a:pPr>
            <a:r>
              <a:rPr sz="2800" dirty="0">
                <a:solidFill>
                  <a:schemeClr val="accent5">
                    <a:lumMod val="60000"/>
                    <a:lumOff val="40000"/>
                  </a:schemeClr>
                </a:solidFill>
                <a:latin typeface="Arial"/>
                <a:cs typeface="Arial"/>
              </a:rPr>
              <a:t>Optimizers</a:t>
            </a:r>
            <a:r>
              <a:rPr sz="2800" spc="-100" dirty="0">
                <a:solidFill>
                  <a:schemeClr val="accent5">
                    <a:lumMod val="60000"/>
                    <a:lumOff val="40000"/>
                  </a:schemeClr>
                </a:solidFill>
                <a:latin typeface="Arial"/>
                <a:cs typeface="Arial"/>
              </a:rPr>
              <a:t> </a:t>
            </a:r>
            <a:r>
              <a:rPr sz="2800" dirty="0">
                <a:solidFill>
                  <a:schemeClr val="accent5">
                    <a:lumMod val="60000"/>
                    <a:lumOff val="40000"/>
                  </a:schemeClr>
                </a:solidFill>
                <a:latin typeface="Arial"/>
                <a:cs typeface="Arial"/>
              </a:rPr>
              <a:t>(torch.optim) </a:t>
            </a:r>
            <a:r>
              <a:rPr sz="2800" spc="-610" dirty="0">
                <a:solidFill>
                  <a:schemeClr val="accent5">
                    <a:lumMod val="60000"/>
                    <a:lumOff val="40000"/>
                  </a:schemeClr>
                </a:solidFill>
                <a:latin typeface="Arial"/>
                <a:cs typeface="Arial"/>
              </a:rPr>
              <a:t> </a:t>
            </a:r>
            <a:endParaRPr lang="en-US" sz="2800" spc="-610" dirty="0">
              <a:solidFill>
                <a:schemeClr val="accent5">
                  <a:lumMod val="60000"/>
                  <a:lumOff val="40000"/>
                </a:schemeClr>
              </a:solidFill>
              <a:latin typeface="Arial"/>
              <a:cs typeface="Arial"/>
            </a:endParaRPr>
          </a:p>
          <a:p>
            <a:pPr marL="907406" marR="2483423" indent="-514350">
              <a:lnSpc>
                <a:spcPts val="2550"/>
              </a:lnSpc>
              <a:buFont typeface="Arial" panose="020B0604020202020204" pitchFamily="34" charset="0"/>
              <a:buChar char="•"/>
            </a:pPr>
            <a:r>
              <a:rPr sz="2800" dirty="0">
                <a:solidFill>
                  <a:schemeClr val="accent5">
                    <a:lumMod val="60000"/>
                    <a:lumOff val="40000"/>
                  </a:schemeClr>
                </a:solidFill>
                <a:latin typeface="Arial"/>
                <a:cs typeface="Arial"/>
              </a:rPr>
              <a:t>Save/load</a:t>
            </a:r>
            <a:r>
              <a:rPr sz="2800" spc="-10" dirty="0">
                <a:solidFill>
                  <a:schemeClr val="accent5">
                    <a:lumMod val="60000"/>
                    <a:lumOff val="40000"/>
                  </a:schemeClr>
                </a:solidFill>
                <a:latin typeface="Arial"/>
                <a:cs typeface="Arial"/>
              </a:rPr>
              <a:t> </a:t>
            </a:r>
            <a:r>
              <a:rPr sz="2800" dirty="0">
                <a:solidFill>
                  <a:schemeClr val="accent5">
                    <a:lumMod val="60000"/>
                    <a:lumOff val="40000"/>
                  </a:schemeClr>
                </a:solidFill>
                <a:latin typeface="Arial"/>
                <a:cs typeface="Arial"/>
              </a:rPr>
              <a:t>models</a:t>
            </a:r>
          </a:p>
          <a:p>
            <a:pPr marL="527050" indent="-514350">
              <a:lnSpc>
                <a:spcPts val="2490"/>
              </a:lnSpc>
              <a:buFont typeface="+mj-lt"/>
              <a:buAutoNum type="arabicPeriod"/>
            </a:pPr>
            <a:endParaRPr sz="2800" dirty="0">
              <a:latin typeface="Arial"/>
              <a:cs typeface="Arial"/>
            </a:endParaRPr>
          </a:p>
        </p:txBody>
      </p:sp>
      <p:sp>
        <p:nvSpPr>
          <p:cNvPr id="16" name="object 16"/>
          <p:cNvSpPr txBox="1"/>
          <p:nvPr/>
        </p:nvSpPr>
        <p:spPr>
          <a:xfrm>
            <a:off x="3198713" y="-1069975"/>
            <a:ext cx="5795010" cy="289823"/>
          </a:xfrm>
          <a:prstGeom prst="rect">
            <a:avLst/>
          </a:prstGeom>
        </p:spPr>
        <p:txBody>
          <a:bodyPr vert="horz" wrap="square" lIns="0" tIns="12700" rIns="0" bIns="0" rtlCol="0">
            <a:spAutoFit/>
          </a:bodyPr>
          <a:lstStyle/>
          <a:p>
            <a:pPr marL="12700">
              <a:spcBef>
                <a:spcPts val="100"/>
              </a:spcBef>
            </a:pPr>
            <a:r>
              <a:rPr dirty="0">
                <a:solidFill>
                  <a:srgbClr val="EDEDED"/>
                </a:solidFill>
                <a:latin typeface="Arial"/>
                <a:cs typeface="Arial"/>
              </a:rPr>
              <a:t>IN5400</a:t>
            </a:r>
            <a:r>
              <a:rPr spc="-15" dirty="0">
                <a:solidFill>
                  <a:srgbClr val="EDEDED"/>
                </a:solidFill>
                <a:latin typeface="Arial"/>
                <a:cs typeface="Arial"/>
              </a:rPr>
              <a:t> </a:t>
            </a:r>
            <a:r>
              <a:rPr dirty="0">
                <a:solidFill>
                  <a:srgbClr val="EDEDED"/>
                </a:solidFill>
                <a:latin typeface="Arial"/>
                <a:cs typeface="Arial"/>
              </a:rPr>
              <a:t>Machine</a:t>
            </a:r>
            <a:r>
              <a:rPr spc="-15" dirty="0">
                <a:solidFill>
                  <a:srgbClr val="EDEDED"/>
                </a:solidFill>
                <a:latin typeface="Arial"/>
                <a:cs typeface="Arial"/>
              </a:rPr>
              <a:t> </a:t>
            </a:r>
            <a:r>
              <a:rPr dirty="0">
                <a:solidFill>
                  <a:srgbClr val="EDEDED"/>
                </a:solidFill>
                <a:latin typeface="Arial"/>
                <a:cs typeface="Arial"/>
              </a:rPr>
              <a:t>learning</a:t>
            </a:r>
            <a:r>
              <a:rPr spc="-15" dirty="0">
                <a:solidFill>
                  <a:srgbClr val="EDEDED"/>
                </a:solidFill>
                <a:latin typeface="Arial"/>
                <a:cs typeface="Arial"/>
              </a:rPr>
              <a:t> </a:t>
            </a:r>
            <a:r>
              <a:rPr dirty="0">
                <a:solidFill>
                  <a:srgbClr val="EDEDED"/>
                </a:solidFill>
                <a:latin typeface="Arial"/>
                <a:cs typeface="Arial"/>
              </a:rPr>
              <a:t>for</a:t>
            </a:r>
            <a:r>
              <a:rPr spc="-15" dirty="0">
                <a:solidFill>
                  <a:srgbClr val="EDEDED"/>
                </a:solidFill>
                <a:latin typeface="Arial"/>
                <a:cs typeface="Arial"/>
              </a:rPr>
              <a:t> </a:t>
            </a:r>
            <a:r>
              <a:rPr dirty="0">
                <a:solidFill>
                  <a:srgbClr val="EDEDED"/>
                </a:solidFill>
                <a:latin typeface="Arial"/>
                <a:cs typeface="Arial"/>
              </a:rPr>
              <a:t>image</a:t>
            </a:r>
            <a:r>
              <a:rPr spc="-10" dirty="0">
                <a:solidFill>
                  <a:srgbClr val="EDEDED"/>
                </a:solidFill>
                <a:latin typeface="Arial"/>
                <a:cs typeface="Arial"/>
              </a:rPr>
              <a:t> </a:t>
            </a:r>
            <a:r>
              <a:rPr dirty="0">
                <a:solidFill>
                  <a:srgbClr val="EDEDED"/>
                </a:solidFill>
                <a:latin typeface="Arial"/>
                <a:cs typeface="Arial"/>
              </a:rPr>
              <a:t>analysis,</a:t>
            </a:r>
            <a:r>
              <a:rPr spc="-15" dirty="0">
                <a:solidFill>
                  <a:srgbClr val="EDEDED"/>
                </a:solidFill>
                <a:latin typeface="Arial"/>
                <a:cs typeface="Arial"/>
              </a:rPr>
              <a:t> </a:t>
            </a:r>
            <a:r>
              <a:rPr dirty="0">
                <a:solidFill>
                  <a:srgbClr val="EDEDED"/>
                </a:solidFill>
                <a:latin typeface="Arial"/>
                <a:cs typeface="Arial"/>
              </a:rPr>
              <a:t>2020</a:t>
            </a:r>
            <a:r>
              <a:rPr spc="-15" dirty="0">
                <a:solidFill>
                  <a:srgbClr val="EDEDED"/>
                </a:solidFill>
                <a:latin typeface="Arial"/>
                <a:cs typeface="Arial"/>
              </a:rPr>
              <a:t> </a:t>
            </a:r>
            <a:r>
              <a:rPr dirty="0">
                <a:solidFill>
                  <a:srgbClr val="EDEDED"/>
                </a:solidFill>
                <a:latin typeface="Arial"/>
                <a:cs typeface="Arial"/>
              </a:rPr>
              <a:t>spring</a:t>
            </a:r>
            <a:endParaRPr>
              <a:latin typeface="Arial"/>
              <a:cs typeface="Arial"/>
            </a:endParaRPr>
          </a:p>
        </p:txBody>
      </p:sp>
      <p:grpSp>
        <p:nvGrpSpPr>
          <p:cNvPr id="17" name="object 17"/>
          <p:cNvGrpSpPr/>
          <p:nvPr/>
        </p:nvGrpSpPr>
        <p:grpSpPr>
          <a:xfrm>
            <a:off x="0" y="7334249"/>
            <a:ext cx="12192000" cy="666750"/>
            <a:chOff x="0" y="8477249"/>
            <a:chExt cx="12192000" cy="666750"/>
          </a:xfrm>
        </p:grpSpPr>
        <p:sp>
          <p:nvSpPr>
            <p:cNvPr id="18" name="object 18"/>
            <p:cNvSpPr/>
            <p:nvPr/>
          </p:nvSpPr>
          <p:spPr>
            <a:xfrm>
              <a:off x="0" y="8477249"/>
              <a:ext cx="12192000" cy="666750"/>
            </a:xfrm>
            <a:custGeom>
              <a:avLst/>
              <a:gdLst/>
              <a:ahLst/>
              <a:cxnLst/>
              <a:rect l="l" t="t" r="r" b="b"/>
              <a:pathLst>
                <a:path w="12192000" h="666750">
                  <a:moveTo>
                    <a:pt x="12191999" y="666749"/>
                  </a:moveTo>
                  <a:lnTo>
                    <a:pt x="0" y="666749"/>
                  </a:lnTo>
                  <a:lnTo>
                    <a:pt x="0" y="0"/>
                  </a:lnTo>
                  <a:lnTo>
                    <a:pt x="12191999" y="0"/>
                  </a:lnTo>
                  <a:lnTo>
                    <a:pt x="12191999" y="666749"/>
                  </a:lnTo>
                  <a:close/>
                </a:path>
              </a:pathLst>
            </a:custGeom>
            <a:solidFill>
              <a:srgbClr val="000000"/>
            </a:solidFill>
          </p:spPr>
          <p:txBody>
            <a:bodyPr wrap="square" lIns="0" tIns="0" rIns="0" bIns="0" rtlCol="0"/>
            <a:lstStyle/>
            <a:p>
              <a:endParaRPr/>
            </a:p>
          </p:txBody>
        </p:sp>
        <p:pic>
          <p:nvPicPr>
            <p:cNvPr id="19" name="object 19"/>
            <p:cNvPicPr/>
            <p:nvPr/>
          </p:nvPicPr>
          <p:blipFill>
            <a:blip r:embed="rId2" cstate="print"/>
            <a:stretch>
              <a:fillRect/>
            </a:stretch>
          </p:blipFill>
          <p:spPr>
            <a:xfrm>
              <a:off x="0" y="8677274"/>
              <a:ext cx="4819649" cy="276224"/>
            </a:xfrm>
            <a:prstGeom prst="rect">
              <a:avLst/>
            </a:prstGeom>
          </p:spPr>
        </p:pic>
      </p:grpSp>
      <p:sp>
        <p:nvSpPr>
          <p:cNvPr id="20" name="object 20"/>
          <p:cNvSpPr txBox="1"/>
          <p:nvPr/>
        </p:nvSpPr>
        <p:spPr>
          <a:xfrm>
            <a:off x="10768408" y="7507838"/>
            <a:ext cx="1341120" cy="294953"/>
          </a:xfrm>
          <a:prstGeom prst="rect">
            <a:avLst/>
          </a:prstGeom>
        </p:spPr>
        <p:txBody>
          <a:bodyPr vert="horz" wrap="square" lIns="0" tIns="0" rIns="0" bIns="0" rtlCol="0">
            <a:spAutoFit/>
          </a:bodyPr>
          <a:lstStyle/>
          <a:p>
            <a:pPr marL="12700">
              <a:lnSpc>
                <a:spcPts val="2335"/>
              </a:lnSpc>
            </a:pPr>
            <a:r>
              <a:rPr sz="2000" spc="10" dirty="0">
                <a:solidFill>
                  <a:srgbClr val="FFFFFF"/>
                </a:solidFill>
                <a:latin typeface="Arial"/>
                <a:cs typeface="Arial"/>
              </a:rPr>
              <a:t>Page</a:t>
            </a:r>
            <a:r>
              <a:rPr sz="2000" spc="-20" dirty="0">
                <a:solidFill>
                  <a:srgbClr val="FFFFFF"/>
                </a:solidFill>
                <a:latin typeface="Arial"/>
                <a:cs typeface="Arial"/>
              </a:rPr>
              <a:t> </a:t>
            </a:r>
            <a:fld id="{81D60167-4931-47E6-BA6A-407CBD079E47}" type="slidenum">
              <a:rPr sz="2000" spc="10" dirty="0">
                <a:solidFill>
                  <a:srgbClr val="FFFFFF"/>
                </a:solidFill>
                <a:latin typeface="Arial"/>
                <a:cs typeface="Arial"/>
              </a:rPr>
              <a:pPr marL="12700">
                <a:lnSpc>
                  <a:spcPts val="2335"/>
                </a:lnSpc>
              </a:pPr>
              <a:t>2</a:t>
            </a:fld>
            <a:r>
              <a:rPr sz="2000" spc="-15" dirty="0">
                <a:solidFill>
                  <a:srgbClr val="FFFFFF"/>
                </a:solidFill>
                <a:latin typeface="Arial"/>
                <a:cs typeface="Arial"/>
              </a:rPr>
              <a:t> </a:t>
            </a:r>
            <a:r>
              <a:rPr sz="2000" spc="5" dirty="0">
                <a:solidFill>
                  <a:srgbClr val="FFFFFF"/>
                </a:solidFill>
                <a:latin typeface="Arial"/>
                <a:cs typeface="Arial"/>
              </a:rPr>
              <a:t>/</a:t>
            </a:r>
            <a:r>
              <a:rPr sz="2000" spc="-15" dirty="0">
                <a:solidFill>
                  <a:srgbClr val="FFFFFF"/>
                </a:solidFill>
                <a:latin typeface="Arial"/>
                <a:cs typeface="Arial"/>
              </a:rPr>
              <a:t> </a:t>
            </a:r>
            <a:r>
              <a:rPr sz="2000" spc="10" dirty="0">
                <a:solidFill>
                  <a:srgbClr val="FFFFFF"/>
                </a:solidFill>
                <a:latin typeface="Arial"/>
                <a:cs typeface="Arial"/>
              </a:rPr>
              <a:t>84</a:t>
            </a:r>
            <a:endParaRPr sz="200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a:t>Copying/creating new tensors</a:t>
            </a:r>
            <a:endParaRPr lang="ko-KR" altLang="en-US" dirty="0"/>
          </a:p>
        </p:txBody>
      </p:sp>
      <p:sp>
        <p:nvSpPr>
          <p:cNvPr id="5" name="내용 개체 틀 4">
            <a:extLst>
              <a:ext uri="{FF2B5EF4-FFF2-40B4-BE49-F238E27FC236}">
                <a16:creationId xmlns:a16="http://schemas.microsoft.com/office/drawing/2014/main" id="{88C4DF0F-D1A5-EBD0-DC5B-3A5A93AB41F7}"/>
              </a:ext>
            </a:extLst>
          </p:cNvPr>
          <p:cNvSpPr>
            <a:spLocks noGrp="1"/>
          </p:cNvSpPr>
          <p:nvPr>
            <p:ph idx="1"/>
          </p:nvPr>
        </p:nvSpPr>
        <p:spPr/>
        <p:txBody>
          <a:bodyPr>
            <a:normAutofit/>
          </a:bodyPr>
          <a:lstStyle/>
          <a:p>
            <a:r>
              <a:rPr lang="en-US" altLang="ko-KR" dirty="0"/>
              <a:t>Copy data</a:t>
            </a:r>
          </a:p>
          <a:p>
            <a:pPr lvl="1"/>
            <a:r>
              <a:rPr lang="en-US" altLang="ko-KR" dirty="0" err="1"/>
              <a:t>torch.Tensor</a:t>
            </a:r>
            <a:r>
              <a:rPr lang="en-US" altLang="ko-KR" dirty="0"/>
              <a:t>()  </a:t>
            </a:r>
          </a:p>
          <a:p>
            <a:pPr lvl="1"/>
            <a:r>
              <a:rPr lang="en-US" altLang="ko-KR" dirty="0" err="1"/>
              <a:t>torch.tensor</a:t>
            </a:r>
            <a:r>
              <a:rPr lang="en-US" altLang="ko-KR" dirty="0"/>
              <a:t>()  </a:t>
            </a:r>
          </a:p>
          <a:p>
            <a:pPr lvl="1"/>
            <a:r>
              <a:rPr lang="en-US" altLang="ko-KR" dirty="0" err="1"/>
              <a:t>torch.clone</a:t>
            </a:r>
            <a:r>
              <a:rPr lang="en-US" altLang="ko-KR" dirty="0"/>
              <a:t>()  </a:t>
            </a:r>
          </a:p>
          <a:p>
            <a:pPr lvl="1"/>
            <a:r>
              <a:rPr lang="en-US" altLang="ko-KR" dirty="0"/>
              <a:t>type casting</a:t>
            </a:r>
          </a:p>
          <a:p>
            <a:pPr lvl="1"/>
            <a:endParaRPr lang="en-US" altLang="ko-KR" dirty="0"/>
          </a:p>
          <a:p>
            <a:r>
              <a:rPr lang="en-US" altLang="ko-KR" dirty="0"/>
              <a:t>Share Data  </a:t>
            </a:r>
          </a:p>
          <a:p>
            <a:pPr lvl="1"/>
            <a:r>
              <a:rPr lang="en-US" altLang="ko-KR" dirty="0" err="1"/>
              <a:t>torch.as_tensor</a:t>
            </a:r>
            <a:r>
              <a:rPr lang="en-US" altLang="ko-KR" dirty="0"/>
              <a:t>()  </a:t>
            </a:r>
          </a:p>
          <a:p>
            <a:pPr lvl="1"/>
            <a:r>
              <a:rPr lang="en-US" altLang="ko-KR" dirty="0" err="1"/>
              <a:t>torch.from_numpy</a:t>
            </a:r>
            <a:r>
              <a:rPr lang="en-US" altLang="ko-KR" dirty="0"/>
              <a:t>()  </a:t>
            </a:r>
          </a:p>
          <a:p>
            <a:pPr lvl="1"/>
            <a:r>
              <a:rPr lang="en-US" altLang="ko-KR" dirty="0" err="1"/>
              <a:t>torch.view</a:t>
            </a:r>
            <a:r>
              <a:rPr lang="en-US" altLang="ko-KR" dirty="0"/>
              <a:t>()  </a:t>
            </a:r>
          </a:p>
          <a:p>
            <a:pPr lvl="1"/>
            <a:r>
              <a:rPr lang="en-US" altLang="ko-KR" dirty="0" err="1"/>
              <a:t>torch.reshape</a:t>
            </a:r>
            <a:r>
              <a:rPr lang="en-US" altLang="ko-KR" dirty="0"/>
              <a:t>()</a:t>
            </a:r>
          </a:p>
          <a:p>
            <a:endParaRPr lang="ko-KR" altLang="en-US" dirty="0"/>
          </a:p>
        </p:txBody>
      </p:sp>
      <p:sp>
        <p:nvSpPr>
          <p:cNvPr id="6" name="TextBox 5">
            <a:extLst>
              <a:ext uri="{FF2B5EF4-FFF2-40B4-BE49-F238E27FC236}">
                <a16:creationId xmlns:a16="http://schemas.microsoft.com/office/drawing/2014/main" id="{05124D41-24CC-A79D-B2B8-836C14FEEADF}"/>
              </a:ext>
            </a:extLst>
          </p:cNvPr>
          <p:cNvSpPr txBox="1"/>
          <p:nvPr/>
        </p:nvSpPr>
        <p:spPr>
          <a:xfrm>
            <a:off x="5696712" y="1574167"/>
            <a:ext cx="6102096" cy="3139321"/>
          </a:xfrm>
          <a:prstGeom prst="rect">
            <a:avLst/>
          </a:prstGeom>
          <a:noFill/>
        </p:spPr>
        <p:txBody>
          <a:bodyPr wrap="square">
            <a:spAutoFit/>
          </a:bodyPr>
          <a:lstStyle/>
          <a:p>
            <a:r>
              <a:rPr lang="en-US" altLang="ko-KR" dirty="0" err="1"/>
              <a:t>torch.Tensor</a:t>
            </a:r>
            <a:endParaRPr lang="en-US" altLang="ko-KR" dirty="0"/>
          </a:p>
          <a:p>
            <a:endParaRPr lang="en-US" altLang="ko-KR" dirty="0"/>
          </a:p>
          <a:p>
            <a:r>
              <a:rPr lang="en-US" altLang="ko-KR" dirty="0"/>
              <a:t>int </a:t>
            </a:r>
            <a:r>
              <a:rPr lang="ko-KR" altLang="en-US" dirty="0" err="1"/>
              <a:t>입력시</a:t>
            </a:r>
            <a:r>
              <a:rPr lang="ko-KR" altLang="en-US" dirty="0"/>
              <a:t> </a:t>
            </a:r>
            <a:r>
              <a:rPr lang="en-US" altLang="ko-KR" dirty="0"/>
              <a:t>float</a:t>
            </a:r>
            <a:r>
              <a:rPr lang="ko-KR" altLang="en-US" dirty="0"/>
              <a:t>으로 변환</a:t>
            </a:r>
          </a:p>
          <a:p>
            <a:r>
              <a:rPr lang="en-US" altLang="ko-KR" dirty="0"/>
              <a:t>torch </a:t>
            </a:r>
            <a:r>
              <a:rPr lang="ko-KR" altLang="en-US" dirty="0"/>
              <a:t>데이터 </a:t>
            </a:r>
            <a:r>
              <a:rPr lang="ko-KR" altLang="en-US" dirty="0" err="1"/>
              <a:t>입력시</a:t>
            </a:r>
            <a:r>
              <a:rPr lang="ko-KR" altLang="en-US" dirty="0"/>
              <a:t> 입력 받은 데이터의 메모리 공간을 사용</a:t>
            </a:r>
          </a:p>
          <a:p>
            <a:r>
              <a:rPr lang="en-US" altLang="ko-KR" dirty="0"/>
              <a:t>list, </a:t>
            </a:r>
            <a:r>
              <a:rPr lang="en-US" altLang="ko-KR" dirty="0" err="1"/>
              <a:t>numpy</a:t>
            </a:r>
            <a:r>
              <a:rPr lang="en-US" altLang="ko-KR" dirty="0"/>
              <a:t> </a:t>
            </a:r>
            <a:r>
              <a:rPr lang="ko-KR" altLang="en-US" dirty="0"/>
              <a:t>데이터 입력 시 입력 받은 데이터를 복사하여 새롭게 </a:t>
            </a:r>
            <a:r>
              <a:rPr lang="en-US" altLang="ko-KR" dirty="0" err="1"/>
              <a:t>torch.Tensor</a:t>
            </a:r>
            <a:r>
              <a:rPr lang="ko-KR" altLang="en-US" dirty="0"/>
              <a:t>를 만든 후 사용</a:t>
            </a:r>
          </a:p>
          <a:p>
            <a:endParaRPr lang="en-US" altLang="ko-KR" dirty="0"/>
          </a:p>
          <a:p>
            <a:r>
              <a:rPr lang="en-US" altLang="ko-KR" dirty="0" err="1"/>
              <a:t>torch.tensor</a:t>
            </a:r>
            <a:endParaRPr lang="en-US" altLang="ko-KR" dirty="0"/>
          </a:p>
          <a:p>
            <a:endParaRPr lang="en-US" altLang="ko-KR" dirty="0"/>
          </a:p>
          <a:p>
            <a:r>
              <a:rPr lang="en-US" altLang="ko-KR" dirty="0"/>
              <a:t>int </a:t>
            </a:r>
            <a:r>
              <a:rPr lang="ko-KR" altLang="en-US" dirty="0" err="1"/>
              <a:t>입력시</a:t>
            </a:r>
            <a:r>
              <a:rPr lang="ko-KR" altLang="en-US" dirty="0"/>
              <a:t> </a:t>
            </a:r>
            <a:r>
              <a:rPr lang="en-US" altLang="ko-KR" dirty="0"/>
              <a:t>int </a:t>
            </a:r>
            <a:r>
              <a:rPr lang="ko-KR" altLang="en-US" dirty="0"/>
              <a:t>그대로</a:t>
            </a:r>
          </a:p>
          <a:p>
            <a:r>
              <a:rPr lang="ko-KR" altLang="en-US" dirty="0"/>
              <a:t>입력 받은 데이터를 새로운 메모리 공간으로 복사 후 사용</a:t>
            </a:r>
          </a:p>
        </p:txBody>
      </p:sp>
      <p:sp>
        <p:nvSpPr>
          <p:cNvPr id="7" name="TextBox 6">
            <a:extLst>
              <a:ext uri="{FF2B5EF4-FFF2-40B4-BE49-F238E27FC236}">
                <a16:creationId xmlns:a16="http://schemas.microsoft.com/office/drawing/2014/main" id="{DFA95D90-AD0F-8C17-41F7-48011F0769B3}"/>
              </a:ext>
            </a:extLst>
          </p:cNvPr>
          <p:cNvSpPr txBox="1"/>
          <p:nvPr/>
        </p:nvSpPr>
        <p:spPr>
          <a:xfrm>
            <a:off x="5450934" y="5013260"/>
            <a:ext cx="6102096" cy="923330"/>
          </a:xfrm>
          <a:prstGeom prst="rect">
            <a:avLst/>
          </a:prstGeom>
          <a:noFill/>
        </p:spPr>
        <p:txBody>
          <a:bodyPr wrap="square">
            <a:spAutoFit/>
          </a:bodyPr>
          <a:lstStyle/>
          <a:p>
            <a:r>
              <a:rPr lang="en-US" altLang="ko-KR" dirty="0" err="1"/>
              <a:t>torch.clone</a:t>
            </a:r>
            <a:r>
              <a:rPr lang="en-US" altLang="ko-KR" dirty="0"/>
              <a:t> ... Returns a copy of input . ... This function is differentiable, so gradients will flow back from the result of this operation to input</a:t>
            </a:r>
            <a:endParaRPr lang="ko-KR" altLang="en-US" dirty="0"/>
          </a:p>
        </p:txBody>
      </p:sp>
      <p:sp>
        <p:nvSpPr>
          <p:cNvPr id="9" name="TextBox 8">
            <a:extLst>
              <a:ext uri="{FF2B5EF4-FFF2-40B4-BE49-F238E27FC236}">
                <a16:creationId xmlns:a16="http://schemas.microsoft.com/office/drawing/2014/main" id="{795F9712-9A2A-EBD9-829D-B4A4E131AA5D}"/>
              </a:ext>
            </a:extLst>
          </p:cNvPr>
          <p:cNvSpPr txBox="1"/>
          <p:nvPr/>
        </p:nvSpPr>
        <p:spPr>
          <a:xfrm>
            <a:off x="5450934" y="6010807"/>
            <a:ext cx="6102096" cy="646331"/>
          </a:xfrm>
          <a:prstGeom prst="rect">
            <a:avLst/>
          </a:prstGeom>
          <a:noFill/>
        </p:spPr>
        <p:txBody>
          <a:bodyPr wrap="square">
            <a:spAutoFit/>
          </a:bodyPr>
          <a:lstStyle/>
          <a:p>
            <a:r>
              <a:rPr lang="en-US" altLang="ko-KR" dirty="0"/>
              <a:t>a = </a:t>
            </a:r>
            <a:r>
              <a:rPr lang="en-US" altLang="ko-KR" dirty="0" err="1"/>
              <a:t>a.type</a:t>
            </a:r>
            <a:r>
              <a:rPr lang="en-US" altLang="ko-KR" dirty="0"/>
              <a:t>(torch.float64)</a:t>
            </a:r>
          </a:p>
          <a:p>
            <a:r>
              <a:rPr lang="en-US" altLang="ko-KR" dirty="0"/>
              <a:t>print(</a:t>
            </a:r>
            <a:r>
              <a:rPr lang="en-US" altLang="ko-KR" dirty="0" err="1"/>
              <a:t>a.dtype</a:t>
            </a:r>
            <a:r>
              <a:rPr lang="en-US" altLang="ko-KR" dirty="0"/>
              <a:t>) # torch.float64</a:t>
            </a:r>
            <a:endParaRPr lang="ko-KR" altLang="en-US" dirty="0"/>
          </a:p>
        </p:txBody>
      </p:sp>
    </p:spTree>
    <p:extLst>
      <p:ext uri="{BB962C8B-B14F-4D97-AF65-F5344CB8AC3E}">
        <p14:creationId xmlns:p14="http://schemas.microsoft.com/office/powerpoint/2010/main" val="268788371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E77107A3-057A-3DA7-F449-9DB811320097}"/>
              </a:ext>
            </a:extLst>
          </p:cNvPr>
          <p:cNvPicPr>
            <a:picLocks noChangeAspect="1"/>
          </p:cNvPicPr>
          <p:nvPr/>
        </p:nvPicPr>
        <p:blipFill>
          <a:blip r:embed="rId2"/>
          <a:stretch>
            <a:fillRect/>
          </a:stretch>
        </p:blipFill>
        <p:spPr>
          <a:xfrm>
            <a:off x="445579" y="236220"/>
            <a:ext cx="8277225" cy="2971800"/>
          </a:xfrm>
          <a:prstGeom prst="rect">
            <a:avLst/>
          </a:prstGeom>
        </p:spPr>
      </p:pic>
      <p:sp>
        <p:nvSpPr>
          <p:cNvPr id="6" name="TextBox 5">
            <a:extLst>
              <a:ext uri="{FF2B5EF4-FFF2-40B4-BE49-F238E27FC236}">
                <a16:creationId xmlns:a16="http://schemas.microsoft.com/office/drawing/2014/main" id="{FA6B95A9-D144-4454-42D2-B6F8A100FD46}"/>
              </a:ext>
            </a:extLst>
          </p:cNvPr>
          <p:cNvSpPr txBox="1"/>
          <p:nvPr/>
        </p:nvSpPr>
        <p:spPr>
          <a:xfrm>
            <a:off x="5486400" y="3077200"/>
            <a:ext cx="6096000" cy="3416320"/>
          </a:xfrm>
          <a:prstGeom prst="rect">
            <a:avLst/>
          </a:prstGeom>
          <a:noFill/>
        </p:spPr>
        <p:txBody>
          <a:bodyPr wrap="square">
            <a:spAutoFit/>
          </a:bodyPr>
          <a:lstStyle/>
          <a:p>
            <a:r>
              <a:rPr lang="en-US" altLang="ko-KR" dirty="0" err="1"/>
              <a:t>torch.tensor</a:t>
            </a:r>
            <a:endParaRPr lang="en-US" altLang="ko-KR" dirty="0"/>
          </a:p>
          <a:p>
            <a:endParaRPr lang="en-US" altLang="ko-KR" dirty="0"/>
          </a:p>
          <a:p>
            <a:r>
              <a:rPr lang="en-US" altLang="ko-KR" dirty="0"/>
              <a:t>int </a:t>
            </a:r>
            <a:r>
              <a:rPr lang="ko-KR" altLang="en-US" dirty="0" err="1"/>
              <a:t>입력시</a:t>
            </a:r>
            <a:r>
              <a:rPr lang="ko-KR" altLang="en-US" dirty="0"/>
              <a:t> </a:t>
            </a:r>
            <a:r>
              <a:rPr lang="en-US" altLang="ko-KR" dirty="0"/>
              <a:t>int </a:t>
            </a:r>
            <a:r>
              <a:rPr lang="ko-KR" altLang="en-US" dirty="0"/>
              <a:t>그대로 입력</a:t>
            </a:r>
          </a:p>
          <a:p>
            <a:r>
              <a:rPr lang="ko-KR" altLang="en-US" dirty="0" err="1"/>
              <a:t>입력받은</a:t>
            </a:r>
            <a:r>
              <a:rPr lang="ko-KR" altLang="en-US" dirty="0"/>
              <a:t> 데이터를 새로운 메모리 공간에 복사해 </a:t>
            </a:r>
            <a:r>
              <a:rPr lang="en-US" altLang="ko-KR" dirty="0"/>
              <a:t>Tensor </a:t>
            </a:r>
            <a:r>
              <a:rPr lang="ko-KR" altLang="en-US" dirty="0"/>
              <a:t>객체 생성 </a:t>
            </a:r>
            <a:r>
              <a:rPr lang="en-US" altLang="ko-KR" dirty="0"/>
              <a:t>(call by value)</a:t>
            </a:r>
          </a:p>
          <a:p>
            <a:endParaRPr lang="en-US" altLang="ko-KR" dirty="0"/>
          </a:p>
          <a:p>
            <a:r>
              <a:rPr lang="en-US" altLang="ko-KR" dirty="0" err="1"/>
              <a:t>torch.Tensor</a:t>
            </a:r>
            <a:endParaRPr lang="en-US" altLang="ko-KR" dirty="0"/>
          </a:p>
          <a:p>
            <a:r>
              <a:rPr lang="en-US" altLang="ko-KR" dirty="0"/>
              <a:t>int </a:t>
            </a:r>
            <a:r>
              <a:rPr lang="ko-KR" altLang="en-US" dirty="0" err="1"/>
              <a:t>입력시</a:t>
            </a:r>
            <a:r>
              <a:rPr lang="ko-KR" altLang="en-US" dirty="0"/>
              <a:t> </a:t>
            </a:r>
            <a:r>
              <a:rPr lang="en-US" altLang="ko-KR" dirty="0"/>
              <a:t>float</a:t>
            </a:r>
            <a:r>
              <a:rPr lang="ko-KR" altLang="en-US" dirty="0"/>
              <a:t>으로 변환</a:t>
            </a:r>
          </a:p>
          <a:p>
            <a:r>
              <a:rPr lang="ko-KR" altLang="en-US" dirty="0"/>
              <a:t>데이터 입력 시</a:t>
            </a:r>
            <a:r>
              <a:rPr lang="en-US" altLang="ko-KR" dirty="0"/>
              <a:t>(Tensor </a:t>
            </a:r>
            <a:r>
              <a:rPr lang="ko-KR" altLang="en-US" dirty="0"/>
              <a:t>객체로</a:t>
            </a:r>
            <a:r>
              <a:rPr lang="en-US" altLang="ko-KR" dirty="0"/>
              <a:t>) </a:t>
            </a:r>
            <a:r>
              <a:rPr lang="ko-KR" altLang="en-US" dirty="0"/>
              <a:t>입력 받은 메모리 공간을 그대로 사용 </a:t>
            </a:r>
            <a:r>
              <a:rPr lang="en-US" altLang="ko-KR" dirty="0"/>
              <a:t>(call by reference)</a:t>
            </a:r>
          </a:p>
          <a:p>
            <a:r>
              <a:rPr lang="ko-KR" altLang="en-US" dirty="0"/>
              <a:t>데이터 입력 시</a:t>
            </a:r>
            <a:r>
              <a:rPr lang="en-US" altLang="ko-KR" dirty="0"/>
              <a:t>(list</a:t>
            </a:r>
            <a:r>
              <a:rPr lang="ko-KR" altLang="en-US" dirty="0"/>
              <a:t>나 </a:t>
            </a:r>
            <a:r>
              <a:rPr lang="en-US" altLang="ko-KR" dirty="0" err="1"/>
              <a:t>numpy</a:t>
            </a:r>
            <a:r>
              <a:rPr lang="en-US" altLang="ko-KR" dirty="0"/>
              <a:t> </a:t>
            </a:r>
            <a:r>
              <a:rPr lang="ko-KR" altLang="en-US" dirty="0"/>
              <a:t>로</a:t>
            </a:r>
            <a:r>
              <a:rPr lang="en-US" altLang="ko-KR" dirty="0"/>
              <a:t>) </a:t>
            </a:r>
            <a:r>
              <a:rPr lang="ko-KR" altLang="en-US" dirty="0"/>
              <a:t>입력 받은 값을 복사하여 </a:t>
            </a:r>
            <a:r>
              <a:rPr lang="en-US" altLang="ko-KR" dirty="0"/>
              <a:t>Tensor </a:t>
            </a:r>
            <a:r>
              <a:rPr lang="ko-KR" altLang="en-US" dirty="0"/>
              <a:t>객체 생성</a:t>
            </a:r>
            <a:r>
              <a:rPr lang="en-US" altLang="ko-KR" dirty="0"/>
              <a:t>(call by value)</a:t>
            </a:r>
            <a:endParaRPr lang="ko-KR" altLang="en-US" dirty="0"/>
          </a:p>
        </p:txBody>
      </p:sp>
    </p:spTree>
    <p:extLst>
      <p:ext uri="{BB962C8B-B14F-4D97-AF65-F5344CB8AC3E}">
        <p14:creationId xmlns:p14="http://schemas.microsoft.com/office/powerpoint/2010/main" val="3847927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614" y="737382"/>
            <a:ext cx="9303945" cy="507703"/>
          </a:xfrm>
          <a:prstGeom prst="rect">
            <a:avLst/>
          </a:prstGeom>
        </p:spPr>
        <p:txBody>
          <a:bodyPr vert="horz" wrap="square" lIns="0" tIns="12700" rIns="0" bIns="0" rtlCol="0" anchor="ctr">
            <a:spAutoFit/>
          </a:bodyPr>
          <a:lstStyle/>
          <a:p>
            <a:pPr marL="12700">
              <a:spcBef>
                <a:spcPts val="100"/>
              </a:spcBef>
              <a:tabLst>
                <a:tab pos="2129102" algn="l"/>
                <a:tab pos="4034690" algn="l"/>
                <a:tab pos="4696343" algn="l"/>
              </a:tabLst>
            </a:pPr>
            <a:r>
              <a:rPr sz="3750" dirty="0"/>
              <a:t>Memory:	Sharing	vs	Copying</a:t>
            </a:r>
          </a:p>
        </p:txBody>
      </p:sp>
      <p:sp>
        <p:nvSpPr>
          <p:cNvPr id="16" name="object 16"/>
          <p:cNvSpPr txBox="1">
            <a:spLocks noGrp="1"/>
          </p:cNvSpPr>
          <p:nvPr>
            <p:ph type="sldNum" sz="quarter" idx="12"/>
          </p:nvPr>
        </p:nvSpPr>
        <p:spPr>
          <a:xfrm>
            <a:off x="8593385" y="7525991"/>
            <a:ext cx="1483995" cy="261867"/>
          </a:xfrm>
          <a:prstGeom prst="rect">
            <a:avLst/>
          </a:prstGeom>
        </p:spPr>
        <p:txBody>
          <a:bodyPr vert="horz" wrap="square" lIns="0" tIns="0" rIns="0" bIns="0" rtlCol="0" anchor="ctr">
            <a:spAutoFit/>
          </a:bodyPr>
          <a:lstStyle/>
          <a:p>
            <a:pPr marL="12700">
              <a:lnSpc>
                <a:spcPts val="2335"/>
              </a:lnSpc>
            </a:pPr>
            <a:r>
              <a:rPr spc="10" dirty="0"/>
              <a:t>Page</a:t>
            </a:r>
            <a:r>
              <a:rPr spc="-20" dirty="0"/>
              <a:t> </a:t>
            </a:r>
            <a:fld id="{81D60167-4931-47E6-BA6A-407CBD079E47}" type="slidenum">
              <a:rPr spc="10" dirty="0"/>
              <a:pPr marL="12700">
                <a:lnSpc>
                  <a:spcPts val="2335"/>
                </a:lnSpc>
              </a:pPr>
              <a:t>22</a:t>
            </a:fld>
            <a:r>
              <a:rPr spc="-15" dirty="0"/>
              <a:t> </a:t>
            </a:r>
            <a:r>
              <a:rPr spc="5" dirty="0"/>
              <a:t>/</a:t>
            </a:r>
            <a:r>
              <a:rPr spc="-15" dirty="0"/>
              <a:t> </a:t>
            </a:r>
            <a:r>
              <a:rPr spc="10" dirty="0"/>
              <a:t>84</a:t>
            </a:r>
          </a:p>
        </p:txBody>
      </p:sp>
      <p:graphicFrame>
        <p:nvGraphicFramePr>
          <p:cNvPr id="8" name="object 8"/>
          <p:cNvGraphicFramePr>
            <a:graphicFrameLocks noGrp="1"/>
          </p:cNvGraphicFramePr>
          <p:nvPr/>
        </p:nvGraphicFramePr>
        <p:xfrm>
          <a:off x="368302" y="1974850"/>
          <a:ext cx="10631167" cy="2423795"/>
        </p:xfrm>
        <a:graphic>
          <a:graphicData uri="http://schemas.openxmlformats.org/drawingml/2006/table">
            <a:tbl>
              <a:tblPr firstRow="1" bandRow="1">
                <a:tableStyleId>{2D5ABB26-0587-4C30-8999-92F81FD0307C}</a:tableStyleId>
              </a:tblPr>
              <a:tblGrid>
                <a:gridCol w="3959860">
                  <a:extLst>
                    <a:ext uri="{9D8B030D-6E8A-4147-A177-3AD203B41FA5}">
                      <a16:colId xmlns:a16="http://schemas.microsoft.com/office/drawing/2014/main" val="20000"/>
                    </a:ext>
                  </a:extLst>
                </a:gridCol>
                <a:gridCol w="713104">
                  <a:extLst>
                    <a:ext uri="{9D8B030D-6E8A-4147-A177-3AD203B41FA5}">
                      <a16:colId xmlns:a16="http://schemas.microsoft.com/office/drawing/2014/main" val="20001"/>
                    </a:ext>
                  </a:extLst>
                </a:gridCol>
                <a:gridCol w="285750">
                  <a:extLst>
                    <a:ext uri="{9D8B030D-6E8A-4147-A177-3AD203B41FA5}">
                      <a16:colId xmlns:a16="http://schemas.microsoft.com/office/drawing/2014/main" val="20002"/>
                    </a:ext>
                  </a:extLst>
                </a:gridCol>
                <a:gridCol w="3284854">
                  <a:extLst>
                    <a:ext uri="{9D8B030D-6E8A-4147-A177-3AD203B41FA5}">
                      <a16:colId xmlns:a16="http://schemas.microsoft.com/office/drawing/2014/main" val="20003"/>
                    </a:ext>
                  </a:extLst>
                </a:gridCol>
                <a:gridCol w="856615">
                  <a:extLst>
                    <a:ext uri="{9D8B030D-6E8A-4147-A177-3AD203B41FA5}">
                      <a16:colId xmlns:a16="http://schemas.microsoft.com/office/drawing/2014/main" val="20004"/>
                    </a:ext>
                  </a:extLst>
                </a:gridCol>
                <a:gridCol w="1530984">
                  <a:extLst>
                    <a:ext uri="{9D8B030D-6E8A-4147-A177-3AD203B41FA5}">
                      <a16:colId xmlns:a16="http://schemas.microsoft.com/office/drawing/2014/main" val="20005"/>
                    </a:ext>
                  </a:extLst>
                </a:gridCol>
              </a:tblGrid>
              <a:tr h="1143000">
                <a:tc>
                  <a:txBody>
                    <a:bodyPr/>
                    <a:lstStyle/>
                    <a:p>
                      <a:pPr marL="31750">
                        <a:lnSpc>
                          <a:spcPts val="2095"/>
                        </a:lnSpc>
                        <a:tabLst>
                          <a:tab pos="888365" algn="l"/>
                          <a:tab pos="1174115" algn="l"/>
                        </a:tabLst>
                      </a:pPr>
                      <a:r>
                        <a:rPr sz="2300" dirty="0">
                          <a:solidFill>
                            <a:srgbClr val="808000"/>
                          </a:solidFill>
                          <a:latin typeface="SimSun"/>
                          <a:cs typeface="SimSun"/>
                        </a:rPr>
                        <a:t>&gt;&gt;&gt;</a:t>
                      </a:r>
                      <a:r>
                        <a:rPr sz="2300" spc="-5" dirty="0">
                          <a:solidFill>
                            <a:srgbClr val="808000"/>
                          </a:solidFill>
                          <a:latin typeface="SimSun"/>
                          <a:cs typeface="SimSun"/>
                        </a:rPr>
                        <a:t> </a:t>
                      </a:r>
                      <a:r>
                        <a:rPr sz="2300" dirty="0">
                          <a:solidFill>
                            <a:srgbClr val="404040"/>
                          </a:solidFill>
                          <a:latin typeface="SimSun"/>
                          <a:cs typeface="SimSun"/>
                        </a:rPr>
                        <a:t>a	=	</a:t>
                      </a:r>
                      <a:r>
                        <a:rPr sz="2300" spc="-5" dirty="0">
                          <a:solidFill>
                            <a:srgbClr val="404040"/>
                          </a:solidFill>
                          <a:latin typeface="SimSun"/>
                          <a:cs typeface="SimSun"/>
                        </a:rPr>
                        <a:t>np.arange(</a:t>
                      </a:r>
                      <a:r>
                        <a:rPr sz="2300" spc="-5" dirty="0">
                          <a:solidFill>
                            <a:srgbClr val="0000FF"/>
                          </a:solidFill>
                          <a:latin typeface="SimSun"/>
                          <a:cs typeface="SimSun"/>
                        </a:rPr>
                        <a:t>6</a:t>
                      </a:r>
                      <a:r>
                        <a:rPr sz="2300" spc="-5" dirty="0">
                          <a:solidFill>
                            <a:srgbClr val="404040"/>
                          </a:solidFill>
                          <a:latin typeface="SimSun"/>
                          <a:cs typeface="SimSun"/>
                        </a:rPr>
                        <a:t>)</a:t>
                      </a:r>
                      <a:endParaRPr sz="2300" dirty="0">
                        <a:latin typeface="SimSun"/>
                        <a:cs typeface="SimSun"/>
                      </a:endParaRPr>
                    </a:p>
                    <a:p>
                      <a:pPr marL="31750">
                        <a:lnSpc>
                          <a:spcPts val="2250"/>
                        </a:lnSpc>
                        <a:tabLst>
                          <a:tab pos="888365" algn="l"/>
                          <a:tab pos="1174115" algn="l"/>
                        </a:tabLst>
                      </a:pPr>
                      <a:r>
                        <a:rPr sz="2300" dirty="0">
                          <a:solidFill>
                            <a:srgbClr val="808000"/>
                          </a:solidFill>
                          <a:latin typeface="SimSun"/>
                          <a:cs typeface="SimSun"/>
                        </a:rPr>
                        <a:t>&gt;&gt;&gt;</a:t>
                      </a:r>
                      <a:r>
                        <a:rPr sz="2300" spc="-5" dirty="0">
                          <a:solidFill>
                            <a:srgbClr val="808000"/>
                          </a:solidFill>
                          <a:latin typeface="SimSun"/>
                          <a:cs typeface="SimSun"/>
                        </a:rPr>
                        <a:t> </a:t>
                      </a:r>
                      <a:r>
                        <a:rPr sz="2300" dirty="0">
                          <a:solidFill>
                            <a:srgbClr val="404040"/>
                          </a:solidFill>
                          <a:latin typeface="SimSun"/>
                          <a:cs typeface="SimSun"/>
                        </a:rPr>
                        <a:t>t	=	torch.from_numpy(a)</a:t>
                      </a:r>
                      <a:endParaRPr sz="2300" dirty="0">
                        <a:latin typeface="SimSun"/>
                        <a:cs typeface="SimSun"/>
                      </a:endParaRPr>
                    </a:p>
                    <a:p>
                      <a:pPr marL="31750">
                        <a:lnSpc>
                          <a:spcPts val="2250"/>
                        </a:lnSpc>
                        <a:tabLst>
                          <a:tab pos="1316990" algn="l"/>
                        </a:tabLst>
                      </a:pPr>
                      <a:r>
                        <a:rPr sz="2300" dirty="0">
                          <a:solidFill>
                            <a:srgbClr val="808000"/>
                          </a:solidFill>
                          <a:latin typeface="SimSun"/>
                          <a:cs typeface="SimSun"/>
                        </a:rPr>
                        <a:t>&gt;&gt;&gt; </a:t>
                      </a:r>
                      <a:r>
                        <a:rPr sz="2300" spc="-5" dirty="0">
                          <a:solidFill>
                            <a:srgbClr val="404040"/>
                          </a:solidFill>
                          <a:latin typeface="SimSun"/>
                          <a:cs typeface="SimSun"/>
                        </a:rPr>
                        <a:t>t[</a:t>
                      </a:r>
                      <a:r>
                        <a:rPr sz="2300" spc="-5" dirty="0">
                          <a:solidFill>
                            <a:srgbClr val="0000FF"/>
                          </a:solidFill>
                          <a:latin typeface="SimSun"/>
                          <a:cs typeface="SimSun"/>
                        </a:rPr>
                        <a:t>2</a:t>
                      </a:r>
                      <a:r>
                        <a:rPr sz="2300" spc="-5" dirty="0">
                          <a:solidFill>
                            <a:srgbClr val="404040"/>
                          </a:solidFill>
                          <a:latin typeface="SimSun"/>
                          <a:cs typeface="SimSun"/>
                        </a:rPr>
                        <a:t>]	</a:t>
                      </a:r>
                      <a:r>
                        <a:rPr sz="2300" dirty="0">
                          <a:solidFill>
                            <a:srgbClr val="404040"/>
                          </a:solidFill>
                          <a:latin typeface="SimSun"/>
                          <a:cs typeface="SimSun"/>
                        </a:rPr>
                        <a:t>=</a:t>
                      </a:r>
                      <a:r>
                        <a:rPr sz="2300" spc="-65" dirty="0">
                          <a:solidFill>
                            <a:srgbClr val="404040"/>
                          </a:solidFill>
                          <a:latin typeface="SimSun"/>
                          <a:cs typeface="SimSun"/>
                        </a:rPr>
                        <a:t> </a:t>
                      </a:r>
                      <a:r>
                        <a:rPr sz="2300" dirty="0">
                          <a:solidFill>
                            <a:srgbClr val="0000FF"/>
                          </a:solidFill>
                          <a:latin typeface="SimSun"/>
                          <a:cs typeface="SimSun"/>
                        </a:rPr>
                        <a:t>11</a:t>
                      </a:r>
                      <a:endParaRPr sz="2300" dirty="0">
                        <a:latin typeface="SimSun"/>
                        <a:cs typeface="SimSun"/>
                      </a:endParaRPr>
                    </a:p>
                    <a:p>
                      <a:pPr marL="31750">
                        <a:lnSpc>
                          <a:spcPts val="2310"/>
                        </a:lnSpc>
                      </a:pPr>
                      <a:r>
                        <a:rPr sz="2300" dirty="0">
                          <a:solidFill>
                            <a:srgbClr val="808000"/>
                          </a:solidFill>
                          <a:latin typeface="SimSun"/>
                          <a:cs typeface="SimSun"/>
                        </a:rPr>
                        <a:t>&gt;&gt;&gt;</a:t>
                      </a:r>
                      <a:r>
                        <a:rPr sz="2300" spc="-65" dirty="0">
                          <a:solidFill>
                            <a:srgbClr val="808000"/>
                          </a:solidFill>
                          <a:latin typeface="SimSun"/>
                          <a:cs typeface="SimSun"/>
                        </a:rPr>
                        <a:t> </a:t>
                      </a:r>
                      <a:r>
                        <a:rPr sz="2300" dirty="0">
                          <a:solidFill>
                            <a:srgbClr val="404040"/>
                          </a:solidFill>
                          <a:latin typeface="SimSun"/>
                          <a:cs typeface="SimSun"/>
                        </a:rPr>
                        <a:t>t</a:t>
                      </a:r>
                      <a:endParaRPr sz="2300" dirty="0">
                        <a:latin typeface="SimSun"/>
                        <a:cs typeface="SimSu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marL="72390">
                        <a:lnSpc>
                          <a:spcPts val="2320"/>
                        </a:lnSpc>
                      </a:pPr>
                      <a:r>
                        <a:rPr sz="2300" i="1" dirty="0">
                          <a:solidFill>
                            <a:srgbClr val="808080"/>
                          </a:solidFill>
                          <a:latin typeface="Courier New"/>
                          <a:cs typeface="Courier New"/>
                        </a:rPr>
                        <a:t>#</a:t>
                      </a:r>
                      <a:endParaRPr sz="2300" dirty="0">
                        <a:latin typeface="Courier New"/>
                        <a:cs typeface="Courier New"/>
                      </a:endParaRPr>
                    </a:p>
                  </a:txBody>
                  <a:tcPr marL="0" marR="0" marT="0" marB="0"/>
                </a:tc>
                <a:tc>
                  <a:txBody>
                    <a:bodyPr/>
                    <a:lstStyle/>
                    <a:p>
                      <a:pPr marL="214629">
                        <a:lnSpc>
                          <a:spcPts val="2320"/>
                        </a:lnSpc>
                      </a:pPr>
                      <a:r>
                        <a:rPr sz="2300" i="1" spc="-229" dirty="0">
                          <a:solidFill>
                            <a:srgbClr val="808080"/>
                          </a:solidFill>
                          <a:latin typeface="Courier New"/>
                          <a:cs typeface="Courier New"/>
                        </a:rPr>
                        <a:t>[0,1,2,3,4,5]</a:t>
                      </a:r>
                      <a:endParaRPr sz="2300">
                        <a:latin typeface="Courier New"/>
                        <a:cs typeface="Courier New"/>
                      </a:endParaRPr>
                    </a:p>
                  </a:txBody>
                  <a:tcPr marL="0" marR="0" marT="0" marB="0"/>
                </a:tc>
                <a:tc gridSpan="2">
                  <a:txBody>
                    <a:bodyPr/>
                    <a:lstStyle/>
                    <a:p>
                      <a:pPr>
                        <a:lnSpc>
                          <a:spcPct val="100000"/>
                        </a:lnSpc>
                      </a:pPr>
                      <a:endParaRPr sz="22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19100">
                <a:tc>
                  <a:txBody>
                    <a:bodyPr/>
                    <a:lstStyle/>
                    <a:p>
                      <a:pPr marL="31750">
                        <a:lnSpc>
                          <a:spcPts val="2150"/>
                        </a:lnSpc>
                        <a:tabLst>
                          <a:tab pos="1888489" algn="l"/>
                          <a:tab pos="3030855" algn="l"/>
                          <a:tab pos="3601720" algn="l"/>
                        </a:tabLst>
                      </a:pPr>
                      <a:r>
                        <a:rPr sz="2300" dirty="0">
                          <a:solidFill>
                            <a:srgbClr val="404040"/>
                          </a:solidFill>
                          <a:latin typeface="SimSun"/>
                          <a:cs typeface="SimSun"/>
                        </a:rPr>
                        <a:t>tensor([</a:t>
                      </a:r>
                      <a:r>
                        <a:rPr sz="2300" spc="-5" dirty="0">
                          <a:solidFill>
                            <a:srgbClr val="404040"/>
                          </a:solidFill>
                          <a:latin typeface="SimSun"/>
                          <a:cs typeface="SimSun"/>
                        </a:rPr>
                        <a:t> </a:t>
                      </a:r>
                      <a:r>
                        <a:rPr sz="2300" spc="-5" dirty="0">
                          <a:solidFill>
                            <a:srgbClr val="0000FF"/>
                          </a:solidFill>
                          <a:latin typeface="SimSun"/>
                          <a:cs typeface="SimSun"/>
                        </a:rPr>
                        <a:t>0</a:t>
                      </a:r>
                      <a:r>
                        <a:rPr sz="2300" spc="-5" dirty="0">
                          <a:solidFill>
                            <a:srgbClr val="404040"/>
                          </a:solidFill>
                          <a:latin typeface="SimSun"/>
                          <a:cs typeface="SimSun"/>
                        </a:rPr>
                        <a:t>,	</a:t>
                      </a:r>
                      <a:r>
                        <a:rPr sz="2300" spc="-5" dirty="0">
                          <a:solidFill>
                            <a:srgbClr val="0000FF"/>
                          </a:solidFill>
                          <a:latin typeface="SimSun"/>
                          <a:cs typeface="SimSun"/>
                        </a:rPr>
                        <a:t>1</a:t>
                      </a:r>
                      <a:r>
                        <a:rPr sz="2300" spc="-5" dirty="0">
                          <a:solidFill>
                            <a:srgbClr val="404040"/>
                          </a:solidFill>
                          <a:latin typeface="SimSun"/>
                          <a:cs typeface="SimSun"/>
                        </a:rPr>
                        <a:t>,</a:t>
                      </a:r>
                      <a:r>
                        <a:rPr sz="2300" dirty="0">
                          <a:solidFill>
                            <a:srgbClr val="404040"/>
                          </a:solidFill>
                          <a:latin typeface="SimSun"/>
                          <a:cs typeface="SimSun"/>
                        </a:rPr>
                        <a:t> </a:t>
                      </a:r>
                      <a:r>
                        <a:rPr sz="2300" spc="-5" dirty="0">
                          <a:solidFill>
                            <a:srgbClr val="0000FF"/>
                          </a:solidFill>
                          <a:latin typeface="SimSun"/>
                          <a:cs typeface="SimSun"/>
                        </a:rPr>
                        <a:t>11</a:t>
                      </a:r>
                      <a:r>
                        <a:rPr sz="2300" spc="-5" dirty="0">
                          <a:solidFill>
                            <a:srgbClr val="404040"/>
                          </a:solidFill>
                          <a:latin typeface="SimSun"/>
                          <a:cs typeface="SimSun"/>
                        </a:rPr>
                        <a:t>,	</a:t>
                      </a:r>
                      <a:r>
                        <a:rPr sz="2300" spc="-5" dirty="0">
                          <a:solidFill>
                            <a:srgbClr val="0000FF"/>
                          </a:solidFill>
                          <a:latin typeface="SimSun"/>
                          <a:cs typeface="SimSun"/>
                        </a:rPr>
                        <a:t>3</a:t>
                      </a:r>
                      <a:r>
                        <a:rPr sz="2300" spc="-5" dirty="0">
                          <a:solidFill>
                            <a:srgbClr val="404040"/>
                          </a:solidFill>
                          <a:latin typeface="SimSun"/>
                          <a:cs typeface="SimSun"/>
                        </a:rPr>
                        <a:t>,	</a:t>
                      </a:r>
                      <a:r>
                        <a:rPr sz="2300" spc="-5" dirty="0">
                          <a:solidFill>
                            <a:srgbClr val="0000FF"/>
                          </a:solidFill>
                          <a:latin typeface="SimSun"/>
                          <a:cs typeface="SimSun"/>
                        </a:rPr>
                        <a:t>4</a:t>
                      </a:r>
                      <a:r>
                        <a:rPr sz="2300" spc="-5" dirty="0">
                          <a:solidFill>
                            <a:srgbClr val="404040"/>
                          </a:solidFill>
                          <a:latin typeface="SimSun"/>
                          <a:cs typeface="SimSun"/>
                        </a:rPr>
                        <a:t>,</a:t>
                      </a:r>
                      <a:endParaRPr sz="2300">
                        <a:latin typeface="SimSun"/>
                        <a:cs typeface="SimSun"/>
                      </a:endParaRPr>
                    </a:p>
                  </a:txBody>
                  <a:tcPr marL="0" marR="0" marT="0" marB="0"/>
                </a:tc>
                <a:tc>
                  <a:txBody>
                    <a:bodyPr/>
                    <a:lstStyle/>
                    <a:p>
                      <a:pPr marL="213360">
                        <a:lnSpc>
                          <a:spcPts val="2150"/>
                        </a:lnSpc>
                      </a:pPr>
                      <a:r>
                        <a:rPr sz="2300" spc="-5" dirty="0">
                          <a:solidFill>
                            <a:srgbClr val="0000FF"/>
                          </a:solidFill>
                          <a:latin typeface="SimSun"/>
                          <a:cs typeface="SimSun"/>
                        </a:rPr>
                        <a:t>5</a:t>
                      </a:r>
                      <a:r>
                        <a:rPr sz="2300" spc="-5" dirty="0">
                          <a:solidFill>
                            <a:srgbClr val="404040"/>
                          </a:solidFill>
                          <a:latin typeface="SimSun"/>
                          <a:cs typeface="SimSun"/>
                        </a:rPr>
                        <a:t>])</a:t>
                      </a:r>
                      <a:endParaRPr sz="2300">
                        <a:latin typeface="SimSun"/>
                        <a:cs typeface="SimSu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1"/>
                  </a:ext>
                </a:extLst>
              </a:tr>
              <a:tr h="285115">
                <a:tc>
                  <a:txBody>
                    <a:bodyPr/>
                    <a:lstStyle/>
                    <a:p>
                      <a:pPr marL="31750">
                        <a:lnSpc>
                          <a:spcPts val="2150"/>
                        </a:lnSpc>
                      </a:pPr>
                      <a:r>
                        <a:rPr sz="2300" dirty="0">
                          <a:solidFill>
                            <a:srgbClr val="808000"/>
                          </a:solidFill>
                          <a:latin typeface="SimSun"/>
                          <a:cs typeface="SimSun"/>
                        </a:rPr>
                        <a:t>&gt;&gt;&gt;</a:t>
                      </a:r>
                      <a:r>
                        <a:rPr sz="2300" spc="-65" dirty="0">
                          <a:solidFill>
                            <a:srgbClr val="808000"/>
                          </a:solidFill>
                          <a:latin typeface="SimSun"/>
                          <a:cs typeface="SimSun"/>
                        </a:rPr>
                        <a:t> </a:t>
                      </a:r>
                      <a:r>
                        <a:rPr sz="2300" dirty="0">
                          <a:solidFill>
                            <a:srgbClr val="404040"/>
                          </a:solidFill>
                          <a:latin typeface="SimSun"/>
                          <a:cs typeface="SimSun"/>
                        </a:rPr>
                        <a:t>a</a:t>
                      </a:r>
                      <a:endParaRPr sz="2300" dirty="0">
                        <a:latin typeface="SimSun"/>
                        <a:cs typeface="SimSu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dirty="0">
                        <a:latin typeface="Times New Roman"/>
                        <a:cs typeface="Times New Roman"/>
                      </a:endParaRPr>
                    </a:p>
                  </a:txBody>
                  <a:tcPr marL="0" marR="0" marT="0" marB="0"/>
                </a:tc>
                <a:extLst>
                  <a:ext uri="{0D108BD9-81ED-4DB2-BD59-A6C34878D82A}">
                    <a16:rowId xmlns:a16="http://schemas.microsoft.com/office/drawing/2014/main" val="10002"/>
                  </a:ext>
                </a:extLst>
              </a:tr>
              <a:tr h="574675">
                <a:tc>
                  <a:txBody>
                    <a:bodyPr/>
                    <a:lstStyle/>
                    <a:p>
                      <a:pPr marL="31750">
                        <a:lnSpc>
                          <a:spcPts val="2150"/>
                        </a:lnSpc>
                        <a:tabLst>
                          <a:tab pos="1745614" algn="l"/>
                          <a:tab pos="2887980" algn="l"/>
                          <a:tab pos="3458845" algn="l"/>
                        </a:tabLst>
                      </a:pPr>
                      <a:r>
                        <a:rPr sz="2300" dirty="0">
                          <a:solidFill>
                            <a:srgbClr val="404040"/>
                          </a:solidFill>
                          <a:latin typeface="SimSun"/>
                          <a:cs typeface="SimSun"/>
                        </a:rPr>
                        <a:t>array([</a:t>
                      </a:r>
                      <a:r>
                        <a:rPr sz="2300" spc="-5" dirty="0">
                          <a:solidFill>
                            <a:srgbClr val="404040"/>
                          </a:solidFill>
                          <a:latin typeface="SimSun"/>
                          <a:cs typeface="SimSun"/>
                        </a:rPr>
                        <a:t> </a:t>
                      </a:r>
                      <a:r>
                        <a:rPr sz="2300" spc="-5" dirty="0">
                          <a:solidFill>
                            <a:srgbClr val="0000FF"/>
                          </a:solidFill>
                          <a:latin typeface="SimSun"/>
                          <a:cs typeface="SimSun"/>
                        </a:rPr>
                        <a:t>0</a:t>
                      </a:r>
                      <a:r>
                        <a:rPr sz="2300" spc="-5" dirty="0">
                          <a:solidFill>
                            <a:srgbClr val="404040"/>
                          </a:solidFill>
                          <a:latin typeface="SimSun"/>
                          <a:cs typeface="SimSun"/>
                        </a:rPr>
                        <a:t>,	</a:t>
                      </a:r>
                      <a:r>
                        <a:rPr sz="2300" spc="-5" dirty="0">
                          <a:solidFill>
                            <a:srgbClr val="0000FF"/>
                          </a:solidFill>
                          <a:latin typeface="SimSun"/>
                          <a:cs typeface="SimSun"/>
                        </a:rPr>
                        <a:t>1</a:t>
                      </a:r>
                      <a:r>
                        <a:rPr sz="2300" spc="-5" dirty="0">
                          <a:solidFill>
                            <a:srgbClr val="404040"/>
                          </a:solidFill>
                          <a:latin typeface="SimSun"/>
                          <a:cs typeface="SimSun"/>
                        </a:rPr>
                        <a:t>,</a:t>
                      </a:r>
                      <a:r>
                        <a:rPr sz="2300" dirty="0">
                          <a:solidFill>
                            <a:srgbClr val="404040"/>
                          </a:solidFill>
                          <a:latin typeface="SimSun"/>
                          <a:cs typeface="SimSun"/>
                        </a:rPr>
                        <a:t> </a:t>
                      </a:r>
                      <a:r>
                        <a:rPr sz="2300" spc="-5" dirty="0">
                          <a:solidFill>
                            <a:srgbClr val="0000FF"/>
                          </a:solidFill>
                          <a:latin typeface="SimSun"/>
                          <a:cs typeface="SimSun"/>
                        </a:rPr>
                        <a:t>11</a:t>
                      </a:r>
                      <a:r>
                        <a:rPr sz="2300" spc="-5" dirty="0">
                          <a:solidFill>
                            <a:srgbClr val="404040"/>
                          </a:solidFill>
                          <a:latin typeface="SimSun"/>
                          <a:cs typeface="SimSun"/>
                        </a:rPr>
                        <a:t>,	</a:t>
                      </a:r>
                      <a:r>
                        <a:rPr sz="2300" spc="-5" dirty="0">
                          <a:solidFill>
                            <a:srgbClr val="0000FF"/>
                          </a:solidFill>
                          <a:latin typeface="SimSun"/>
                          <a:cs typeface="SimSun"/>
                        </a:rPr>
                        <a:t>3</a:t>
                      </a:r>
                      <a:r>
                        <a:rPr sz="2300" spc="-5" dirty="0">
                          <a:solidFill>
                            <a:srgbClr val="404040"/>
                          </a:solidFill>
                          <a:latin typeface="SimSun"/>
                          <a:cs typeface="SimSun"/>
                        </a:rPr>
                        <a:t>,	</a:t>
                      </a:r>
                      <a:r>
                        <a:rPr sz="2300" spc="-5" dirty="0">
                          <a:solidFill>
                            <a:srgbClr val="0000FF"/>
                          </a:solidFill>
                          <a:latin typeface="SimSun"/>
                          <a:cs typeface="SimSun"/>
                        </a:rPr>
                        <a:t>4</a:t>
                      </a:r>
                      <a:r>
                        <a:rPr sz="2300" spc="-5" dirty="0">
                          <a:solidFill>
                            <a:srgbClr val="404040"/>
                          </a:solidFill>
                          <a:latin typeface="SimSun"/>
                          <a:cs typeface="SimSun"/>
                        </a:rPr>
                        <a:t>,</a:t>
                      </a:r>
                      <a:endParaRPr sz="2300" dirty="0">
                        <a:latin typeface="SimSun"/>
                        <a:cs typeface="SimSun"/>
                      </a:endParaRPr>
                    </a:p>
                  </a:txBody>
                  <a:tcPr marL="0" marR="0" marT="0" marB="0"/>
                </a:tc>
                <a:tc>
                  <a:txBody>
                    <a:bodyPr/>
                    <a:lstStyle/>
                    <a:p>
                      <a:pPr marL="70485">
                        <a:lnSpc>
                          <a:spcPts val="2150"/>
                        </a:lnSpc>
                      </a:pPr>
                      <a:r>
                        <a:rPr sz="2300" spc="-5" dirty="0">
                          <a:solidFill>
                            <a:srgbClr val="0000FF"/>
                          </a:solidFill>
                          <a:latin typeface="SimSun"/>
                          <a:cs typeface="SimSun"/>
                        </a:rPr>
                        <a:t>5</a:t>
                      </a:r>
                      <a:r>
                        <a:rPr sz="2300" spc="-5" dirty="0">
                          <a:solidFill>
                            <a:srgbClr val="404040"/>
                          </a:solidFill>
                          <a:latin typeface="SimSun"/>
                          <a:cs typeface="SimSun"/>
                        </a:rPr>
                        <a:t>])</a:t>
                      </a:r>
                      <a:endParaRPr sz="2300" dirty="0">
                        <a:latin typeface="SimSun"/>
                        <a:cs typeface="SimSun"/>
                      </a:endParaRPr>
                    </a:p>
                  </a:txBody>
                  <a:tcPr marL="0" marR="0" marT="0" marB="0"/>
                </a:tc>
                <a:tc>
                  <a:txBody>
                    <a:bodyPr/>
                    <a:lstStyle/>
                    <a:p>
                      <a:pPr marL="71120">
                        <a:lnSpc>
                          <a:spcPts val="2150"/>
                        </a:lnSpc>
                      </a:pPr>
                      <a:r>
                        <a:rPr sz="2300" i="1" dirty="0">
                          <a:solidFill>
                            <a:srgbClr val="808080"/>
                          </a:solidFill>
                          <a:latin typeface="Courier New"/>
                          <a:cs typeface="Courier New"/>
                        </a:rPr>
                        <a:t>#</a:t>
                      </a:r>
                      <a:endParaRPr sz="2300" dirty="0">
                        <a:latin typeface="Courier New"/>
                        <a:cs typeface="Courier New"/>
                      </a:endParaRPr>
                    </a:p>
                  </a:txBody>
                  <a:tcPr marL="0" marR="0" marT="0" marB="0"/>
                </a:tc>
                <a:tc>
                  <a:txBody>
                    <a:bodyPr/>
                    <a:lstStyle/>
                    <a:p>
                      <a:pPr marL="70485">
                        <a:lnSpc>
                          <a:spcPts val="2150"/>
                        </a:lnSpc>
                      </a:pPr>
                      <a:r>
                        <a:rPr sz="2300" i="1" dirty="0">
                          <a:solidFill>
                            <a:srgbClr val="808080"/>
                          </a:solidFill>
                          <a:latin typeface="Courier New"/>
                          <a:cs typeface="Courier New"/>
                        </a:rPr>
                        <a:t>Changed</a:t>
                      </a:r>
                      <a:r>
                        <a:rPr sz="2300" i="1" spc="-229" dirty="0">
                          <a:solidFill>
                            <a:srgbClr val="808080"/>
                          </a:solidFill>
                          <a:latin typeface="Courier New"/>
                          <a:cs typeface="Courier New"/>
                        </a:rPr>
                        <a:t> </a:t>
                      </a:r>
                      <a:r>
                        <a:rPr sz="2300" i="1" dirty="0">
                          <a:solidFill>
                            <a:srgbClr val="808080"/>
                          </a:solidFill>
                          <a:latin typeface="Courier New"/>
                          <a:cs typeface="Courier New"/>
                        </a:rPr>
                        <a:t>the</a:t>
                      </a:r>
                      <a:r>
                        <a:rPr sz="2300" i="1" spc="-229" dirty="0">
                          <a:solidFill>
                            <a:srgbClr val="808080"/>
                          </a:solidFill>
                          <a:latin typeface="Courier New"/>
                          <a:cs typeface="Courier New"/>
                        </a:rPr>
                        <a:t> </a:t>
                      </a:r>
                      <a:r>
                        <a:rPr sz="2300" i="1" dirty="0">
                          <a:solidFill>
                            <a:srgbClr val="808080"/>
                          </a:solidFill>
                          <a:latin typeface="Courier New"/>
                          <a:cs typeface="Courier New"/>
                        </a:rPr>
                        <a:t>underlying</a:t>
                      </a:r>
                      <a:endParaRPr sz="2300" dirty="0">
                        <a:latin typeface="Courier New"/>
                        <a:cs typeface="Courier New"/>
                      </a:endParaRPr>
                    </a:p>
                  </a:txBody>
                  <a:tcPr marL="0" marR="0" marT="0" marB="0"/>
                </a:tc>
                <a:tc>
                  <a:txBody>
                    <a:bodyPr/>
                    <a:lstStyle/>
                    <a:p>
                      <a:pPr marL="71120">
                        <a:lnSpc>
                          <a:spcPts val="2150"/>
                        </a:lnSpc>
                      </a:pPr>
                      <a:r>
                        <a:rPr sz="2300" i="1" spc="-229" dirty="0">
                          <a:solidFill>
                            <a:srgbClr val="808080"/>
                          </a:solidFill>
                          <a:latin typeface="Courier New"/>
                          <a:cs typeface="Courier New"/>
                        </a:rPr>
                        <a:t>numpy</a:t>
                      </a:r>
                      <a:endParaRPr sz="2300" dirty="0">
                        <a:latin typeface="Courier New"/>
                        <a:cs typeface="Courier New"/>
                      </a:endParaRPr>
                    </a:p>
                  </a:txBody>
                  <a:tcPr marL="0" marR="0" marT="0" marB="0"/>
                </a:tc>
                <a:tc>
                  <a:txBody>
                    <a:bodyPr/>
                    <a:lstStyle/>
                    <a:p>
                      <a:pPr marL="71120">
                        <a:lnSpc>
                          <a:spcPts val="2150"/>
                        </a:lnSpc>
                      </a:pPr>
                      <a:r>
                        <a:rPr sz="2300" i="1" dirty="0">
                          <a:solidFill>
                            <a:srgbClr val="808080"/>
                          </a:solidFill>
                          <a:latin typeface="Courier New"/>
                          <a:cs typeface="Courier New"/>
                        </a:rPr>
                        <a:t>array</a:t>
                      </a:r>
                      <a:r>
                        <a:rPr sz="2300" i="1" spc="-229" dirty="0">
                          <a:solidFill>
                            <a:srgbClr val="808080"/>
                          </a:solidFill>
                          <a:latin typeface="Courier New"/>
                          <a:cs typeface="Courier New"/>
                        </a:rPr>
                        <a:t> </a:t>
                      </a:r>
                      <a:r>
                        <a:rPr sz="2300" i="1" dirty="0">
                          <a:solidFill>
                            <a:srgbClr val="808080"/>
                          </a:solidFill>
                          <a:latin typeface="Courier New"/>
                          <a:cs typeface="Courier New"/>
                        </a:rPr>
                        <a:t>too!</a:t>
                      </a:r>
                      <a:endParaRPr sz="2300" dirty="0">
                        <a:latin typeface="Courier New"/>
                        <a:cs typeface="Courier New"/>
                      </a:endParaRPr>
                    </a:p>
                  </a:txBody>
                  <a:tcPr marL="0" marR="0" marT="0" marB="0"/>
                </a:tc>
                <a:extLst>
                  <a:ext uri="{0D108BD9-81ED-4DB2-BD59-A6C34878D82A}">
                    <a16:rowId xmlns:a16="http://schemas.microsoft.com/office/drawing/2014/main" val="10003"/>
                  </a:ext>
                </a:extLst>
              </a:tr>
            </a:tbl>
          </a:graphicData>
        </a:graphic>
      </p:graphicFrame>
      <p:sp>
        <p:nvSpPr>
          <p:cNvPr id="9" name="object 9"/>
          <p:cNvSpPr txBox="1"/>
          <p:nvPr/>
        </p:nvSpPr>
        <p:spPr>
          <a:xfrm>
            <a:off x="368302" y="4883150"/>
            <a:ext cx="2454275" cy="948978"/>
          </a:xfrm>
          <a:prstGeom prst="rect">
            <a:avLst/>
          </a:prstGeom>
        </p:spPr>
        <p:txBody>
          <a:bodyPr vert="horz" wrap="square" lIns="0" tIns="12700" rIns="0" bIns="0" rtlCol="0">
            <a:spAutoFit/>
          </a:bodyPr>
          <a:lstStyle/>
          <a:p>
            <a:pPr marL="12700">
              <a:lnSpc>
                <a:spcPts val="2475"/>
              </a:lnSpc>
              <a:spcBef>
                <a:spcPts val="100"/>
              </a:spcBef>
              <a:tabLst>
                <a:tab pos="869294" algn="l"/>
                <a:tab pos="1155036" algn="l"/>
              </a:tabLst>
            </a:pPr>
            <a:r>
              <a:rPr sz="2250" dirty="0">
                <a:solidFill>
                  <a:srgbClr val="808000"/>
                </a:solidFill>
                <a:latin typeface="SimSun"/>
                <a:cs typeface="SimSun"/>
              </a:rPr>
              <a:t>&gt;&gt;&gt;</a:t>
            </a:r>
            <a:r>
              <a:rPr sz="2250" spc="-5" dirty="0">
                <a:solidFill>
                  <a:srgbClr val="808000"/>
                </a:solidFill>
                <a:latin typeface="SimSun"/>
                <a:cs typeface="SimSun"/>
              </a:rPr>
              <a:t> </a:t>
            </a:r>
            <a:r>
              <a:rPr sz="2250" dirty="0">
                <a:solidFill>
                  <a:srgbClr val="404040"/>
                </a:solidFill>
                <a:latin typeface="SimSun"/>
                <a:cs typeface="SimSun"/>
              </a:rPr>
              <a:t>b	=	a.copy()</a:t>
            </a:r>
            <a:endParaRPr sz="2250">
              <a:latin typeface="SimSun"/>
              <a:cs typeface="SimSun"/>
            </a:endParaRPr>
          </a:p>
          <a:p>
            <a:pPr marL="12700">
              <a:lnSpc>
                <a:spcPts val="2250"/>
              </a:lnSpc>
              <a:tabLst>
                <a:tab pos="869294" algn="l"/>
                <a:tab pos="1155036" algn="l"/>
              </a:tabLst>
            </a:pPr>
            <a:r>
              <a:rPr sz="2250" dirty="0">
                <a:solidFill>
                  <a:srgbClr val="808000"/>
                </a:solidFill>
                <a:latin typeface="SimSun"/>
                <a:cs typeface="SimSun"/>
              </a:rPr>
              <a:t>&gt;&gt;&gt;</a:t>
            </a:r>
            <a:r>
              <a:rPr sz="2250" spc="-5" dirty="0">
                <a:solidFill>
                  <a:srgbClr val="808000"/>
                </a:solidFill>
                <a:latin typeface="SimSun"/>
                <a:cs typeface="SimSun"/>
              </a:rPr>
              <a:t> </a:t>
            </a:r>
            <a:r>
              <a:rPr sz="2250" dirty="0">
                <a:solidFill>
                  <a:srgbClr val="404040"/>
                </a:solidFill>
                <a:latin typeface="SimSun"/>
                <a:cs typeface="SimSun"/>
              </a:rPr>
              <a:t>p	=	t.clone()</a:t>
            </a:r>
            <a:endParaRPr sz="2250">
              <a:latin typeface="SimSun"/>
              <a:cs typeface="SimSun"/>
            </a:endParaRPr>
          </a:p>
          <a:p>
            <a:pPr marL="12700">
              <a:lnSpc>
                <a:spcPts val="2475"/>
              </a:lnSpc>
              <a:tabLst>
                <a:tab pos="1297907" algn="l"/>
              </a:tabLst>
            </a:pPr>
            <a:r>
              <a:rPr sz="2250" dirty="0">
                <a:solidFill>
                  <a:srgbClr val="808000"/>
                </a:solidFill>
                <a:latin typeface="SimSun"/>
                <a:cs typeface="SimSun"/>
              </a:rPr>
              <a:t>&gt;&gt;&gt; </a:t>
            </a:r>
            <a:r>
              <a:rPr sz="2250" spc="-5" dirty="0">
                <a:solidFill>
                  <a:srgbClr val="404040"/>
                </a:solidFill>
                <a:latin typeface="SimSun"/>
                <a:cs typeface="SimSun"/>
              </a:rPr>
              <a:t>t[</a:t>
            </a:r>
            <a:r>
              <a:rPr sz="2250" spc="-5" dirty="0">
                <a:solidFill>
                  <a:srgbClr val="0000FF"/>
                </a:solidFill>
                <a:latin typeface="SimSun"/>
                <a:cs typeface="SimSun"/>
              </a:rPr>
              <a:t>0</a:t>
            </a:r>
            <a:r>
              <a:rPr sz="2250" spc="-5" dirty="0">
                <a:solidFill>
                  <a:srgbClr val="404040"/>
                </a:solidFill>
                <a:latin typeface="SimSun"/>
                <a:cs typeface="SimSun"/>
              </a:rPr>
              <a:t>]	</a:t>
            </a:r>
            <a:r>
              <a:rPr sz="2250" dirty="0">
                <a:solidFill>
                  <a:srgbClr val="404040"/>
                </a:solidFill>
                <a:latin typeface="SimSun"/>
                <a:cs typeface="SimSun"/>
              </a:rPr>
              <a:t>=</a:t>
            </a:r>
            <a:r>
              <a:rPr sz="2250" spc="-65" dirty="0">
                <a:solidFill>
                  <a:srgbClr val="404040"/>
                </a:solidFill>
                <a:latin typeface="SimSun"/>
                <a:cs typeface="SimSun"/>
              </a:rPr>
              <a:t> </a:t>
            </a:r>
            <a:r>
              <a:rPr sz="2250" dirty="0">
                <a:solidFill>
                  <a:srgbClr val="0000FF"/>
                </a:solidFill>
                <a:latin typeface="SimSun"/>
                <a:cs typeface="SimSun"/>
              </a:rPr>
              <a:t>7</a:t>
            </a:r>
            <a:endParaRPr sz="2250">
              <a:latin typeface="SimSun"/>
              <a:cs typeface="SimSun"/>
            </a:endParaRPr>
          </a:p>
        </p:txBody>
      </p:sp>
      <p:sp>
        <p:nvSpPr>
          <p:cNvPr id="10" name="object 10"/>
          <p:cNvSpPr txBox="1"/>
          <p:nvPr/>
        </p:nvSpPr>
        <p:spPr>
          <a:xfrm>
            <a:off x="5082284" y="5454651"/>
            <a:ext cx="4740275" cy="359073"/>
          </a:xfrm>
          <a:prstGeom prst="rect">
            <a:avLst/>
          </a:prstGeom>
        </p:spPr>
        <p:txBody>
          <a:bodyPr vert="horz" wrap="square" lIns="0" tIns="12700" rIns="0" bIns="0" rtlCol="0">
            <a:spAutoFit/>
          </a:bodyPr>
          <a:lstStyle/>
          <a:p>
            <a:pPr marL="12700">
              <a:spcBef>
                <a:spcPts val="100"/>
              </a:spcBef>
            </a:pPr>
            <a:r>
              <a:rPr sz="2250" i="1" spc="-229" dirty="0">
                <a:solidFill>
                  <a:srgbClr val="808080"/>
                </a:solidFill>
                <a:latin typeface="Courier New"/>
                <a:cs typeface="Courier New"/>
              </a:rPr>
              <a:t># a,t</a:t>
            </a:r>
            <a:r>
              <a:rPr sz="2250" i="1" spc="-225" dirty="0">
                <a:solidFill>
                  <a:srgbClr val="808080"/>
                </a:solidFill>
                <a:latin typeface="Courier New"/>
                <a:cs typeface="Courier New"/>
              </a:rPr>
              <a:t> </a:t>
            </a:r>
            <a:r>
              <a:rPr sz="2250" i="1" spc="-229" dirty="0">
                <a:solidFill>
                  <a:srgbClr val="808080"/>
                </a:solidFill>
                <a:latin typeface="Courier New"/>
                <a:cs typeface="Courier New"/>
              </a:rPr>
              <a:t>change,</a:t>
            </a:r>
            <a:r>
              <a:rPr sz="2250" i="1" spc="-225" dirty="0">
                <a:solidFill>
                  <a:srgbClr val="808080"/>
                </a:solidFill>
                <a:latin typeface="Courier New"/>
                <a:cs typeface="Courier New"/>
              </a:rPr>
              <a:t> </a:t>
            </a:r>
            <a:r>
              <a:rPr sz="2250" i="1" spc="-229" dirty="0">
                <a:solidFill>
                  <a:srgbClr val="808080"/>
                </a:solidFill>
                <a:latin typeface="Courier New"/>
                <a:cs typeface="Courier New"/>
              </a:rPr>
              <a:t>b,</a:t>
            </a:r>
            <a:r>
              <a:rPr sz="2250" i="1" spc="-225" dirty="0">
                <a:solidFill>
                  <a:srgbClr val="808080"/>
                </a:solidFill>
                <a:latin typeface="Courier New"/>
                <a:cs typeface="Courier New"/>
              </a:rPr>
              <a:t> </a:t>
            </a:r>
            <a:r>
              <a:rPr sz="2250" i="1" spc="-229" dirty="0">
                <a:solidFill>
                  <a:srgbClr val="808080"/>
                </a:solidFill>
                <a:latin typeface="Courier New"/>
                <a:cs typeface="Courier New"/>
              </a:rPr>
              <a:t>p</a:t>
            </a:r>
            <a:r>
              <a:rPr sz="2250" i="1" spc="-225" dirty="0">
                <a:solidFill>
                  <a:srgbClr val="808080"/>
                </a:solidFill>
                <a:latin typeface="Courier New"/>
                <a:cs typeface="Courier New"/>
              </a:rPr>
              <a:t> </a:t>
            </a:r>
            <a:r>
              <a:rPr sz="2250" i="1" spc="-229" dirty="0">
                <a:solidFill>
                  <a:srgbClr val="808080"/>
                </a:solidFill>
                <a:latin typeface="Courier New"/>
                <a:cs typeface="Courier New"/>
              </a:rPr>
              <a:t>remain</a:t>
            </a:r>
            <a:r>
              <a:rPr sz="2250" i="1" spc="-225" dirty="0">
                <a:solidFill>
                  <a:srgbClr val="808080"/>
                </a:solidFill>
                <a:latin typeface="Courier New"/>
                <a:cs typeface="Courier New"/>
              </a:rPr>
              <a:t> </a:t>
            </a:r>
            <a:r>
              <a:rPr sz="2250" i="1" spc="-229" dirty="0">
                <a:solidFill>
                  <a:srgbClr val="808080"/>
                </a:solidFill>
                <a:latin typeface="Courier New"/>
                <a:cs typeface="Courier New"/>
              </a:rPr>
              <a:t>intact.</a:t>
            </a:r>
            <a:endParaRPr sz="2250">
              <a:latin typeface="Courier New"/>
              <a:cs typeface="Courier New"/>
            </a:endParaRPr>
          </a:p>
        </p:txBody>
      </p:sp>
      <p:sp>
        <p:nvSpPr>
          <p:cNvPr id="12" name="object 12"/>
          <p:cNvSpPr txBox="1"/>
          <p:nvPr/>
        </p:nvSpPr>
        <p:spPr>
          <a:xfrm>
            <a:off x="3198713" y="-1069975"/>
            <a:ext cx="5795010" cy="289823"/>
          </a:xfrm>
          <a:prstGeom prst="rect">
            <a:avLst/>
          </a:prstGeom>
        </p:spPr>
        <p:txBody>
          <a:bodyPr vert="horz" wrap="square" lIns="0" tIns="12700" rIns="0" bIns="0" rtlCol="0">
            <a:spAutoFit/>
          </a:bodyPr>
          <a:lstStyle/>
          <a:p>
            <a:pPr marL="12700">
              <a:spcBef>
                <a:spcPts val="100"/>
              </a:spcBef>
            </a:pPr>
            <a:r>
              <a:rPr dirty="0">
                <a:solidFill>
                  <a:srgbClr val="EDEDED"/>
                </a:solidFill>
                <a:latin typeface="Arial"/>
                <a:cs typeface="Arial"/>
              </a:rPr>
              <a:t>IN5400</a:t>
            </a:r>
            <a:r>
              <a:rPr spc="-15" dirty="0">
                <a:solidFill>
                  <a:srgbClr val="EDEDED"/>
                </a:solidFill>
                <a:latin typeface="Arial"/>
                <a:cs typeface="Arial"/>
              </a:rPr>
              <a:t> </a:t>
            </a:r>
            <a:r>
              <a:rPr dirty="0">
                <a:solidFill>
                  <a:srgbClr val="EDEDED"/>
                </a:solidFill>
                <a:latin typeface="Arial"/>
                <a:cs typeface="Arial"/>
              </a:rPr>
              <a:t>Machine</a:t>
            </a:r>
            <a:r>
              <a:rPr spc="-15" dirty="0">
                <a:solidFill>
                  <a:srgbClr val="EDEDED"/>
                </a:solidFill>
                <a:latin typeface="Arial"/>
                <a:cs typeface="Arial"/>
              </a:rPr>
              <a:t> </a:t>
            </a:r>
            <a:r>
              <a:rPr dirty="0">
                <a:solidFill>
                  <a:srgbClr val="EDEDED"/>
                </a:solidFill>
                <a:latin typeface="Arial"/>
                <a:cs typeface="Arial"/>
              </a:rPr>
              <a:t>learning</a:t>
            </a:r>
            <a:r>
              <a:rPr spc="-15" dirty="0">
                <a:solidFill>
                  <a:srgbClr val="EDEDED"/>
                </a:solidFill>
                <a:latin typeface="Arial"/>
                <a:cs typeface="Arial"/>
              </a:rPr>
              <a:t> </a:t>
            </a:r>
            <a:r>
              <a:rPr dirty="0">
                <a:solidFill>
                  <a:srgbClr val="EDEDED"/>
                </a:solidFill>
                <a:latin typeface="Arial"/>
                <a:cs typeface="Arial"/>
              </a:rPr>
              <a:t>for</a:t>
            </a:r>
            <a:r>
              <a:rPr spc="-15" dirty="0">
                <a:solidFill>
                  <a:srgbClr val="EDEDED"/>
                </a:solidFill>
                <a:latin typeface="Arial"/>
                <a:cs typeface="Arial"/>
              </a:rPr>
              <a:t> </a:t>
            </a:r>
            <a:r>
              <a:rPr dirty="0">
                <a:solidFill>
                  <a:srgbClr val="EDEDED"/>
                </a:solidFill>
                <a:latin typeface="Arial"/>
                <a:cs typeface="Arial"/>
              </a:rPr>
              <a:t>image</a:t>
            </a:r>
            <a:r>
              <a:rPr spc="-10" dirty="0">
                <a:solidFill>
                  <a:srgbClr val="EDEDED"/>
                </a:solidFill>
                <a:latin typeface="Arial"/>
                <a:cs typeface="Arial"/>
              </a:rPr>
              <a:t> </a:t>
            </a:r>
            <a:r>
              <a:rPr dirty="0">
                <a:solidFill>
                  <a:srgbClr val="EDEDED"/>
                </a:solidFill>
                <a:latin typeface="Arial"/>
                <a:cs typeface="Arial"/>
              </a:rPr>
              <a:t>analysis,</a:t>
            </a:r>
            <a:r>
              <a:rPr spc="-15" dirty="0">
                <a:solidFill>
                  <a:srgbClr val="EDEDED"/>
                </a:solidFill>
                <a:latin typeface="Arial"/>
                <a:cs typeface="Arial"/>
              </a:rPr>
              <a:t> </a:t>
            </a:r>
            <a:r>
              <a:rPr dirty="0">
                <a:solidFill>
                  <a:srgbClr val="EDEDED"/>
                </a:solidFill>
                <a:latin typeface="Arial"/>
                <a:cs typeface="Arial"/>
              </a:rPr>
              <a:t>2020</a:t>
            </a:r>
            <a:r>
              <a:rPr spc="-15" dirty="0">
                <a:solidFill>
                  <a:srgbClr val="EDEDED"/>
                </a:solidFill>
                <a:latin typeface="Arial"/>
                <a:cs typeface="Arial"/>
              </a:rPr>
              <a:t> </a:t>
            </a:r>
            <a:r>
              <a:rPr dirty="0">
                <a:solidFill>
                  <a:srgbClr val="EDEDED"/>
                </a:solidFill>
                <a:latin typeface="Arial"/>
                <a:cs typeface="Arial"/>
              </a:rPr>
              <a:t>spring</a:t>
            </a:r>
            <a:endParaRPr>
              <a:latin typeface="Arial"/>
              <a:cs typeface="Arial"/>
            </a:endParaRPr>
          </a:p>
        </p:txBody>
      </p:sp>
    </p:spTree>
    <p:extLst>
      <p:ext uri="{BB962C8B-B14F-4D97-AF65-F5344CB8AC3E}">
        <p14:creationId xmlns:p14="http://schemas.microsoft.com/office/powerpoint/2010/main" val="266383717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a:t>Indexing – </a:t>
            </a:r>
            <a:r>
              <a:rPr lang="en-US" altLang="ko-KR" dirty="0" err="1"/>
              <a:t>numpy</a:t>
            </a:r>
            <a:r>
              <a:rPr lang="en-US" altLang="ko-KR" dirty="0"/>
              <a:t> indexing works</a:t>
            </a:r>
            <a:endParaRPr lang="ko-KR" altLang="en-US" dirty="0"/>
          </a:p>
        </p:txBody>
      </p:sp>
      <p:sp>
        <p:nvSpPr>
          <p:cNvPr id="5" name="내용 개체 틀 4">
            <a:extLst>
              <a:ext uri="{FF2B5EF4-FFF2-40B4-BE49-F238E27FC236}">
                <a16:creationId xmlns:a16="http://schemas.microsoft.com/office/drawing/2014/main" id="{88C4DF0F-D1A5-EBD0-DC5B-3A5A93AB41F7}"/>
              </a:ext>
            </a:extLst>
          </p:cNvPr>
          <p:cNvSpPr>
            <a:spLocks noGrp="1"/>
          </p:cNvSpPr>
          <p:nvPr>
            <p:ph idx="1"/>
          </p:nvPr>
        </p:nvSpPr>
        <p:spPr/>
        <p:txBody>
          <a:bodyPr>
            <a:normAutofit fontScale="92500" lnSpcReduction="10000"/>
          </a:bodyPr>
          <a:lstStyle/>
          <a:p>
            <a:pPr marL="0" indent="0">
              <a:buNone/>
            </a:pPr>
            <a:r>
              <a:rPr lang="fr-FR" altLang="ko-KR" dirty="0"/>
              <a:t>&gt;&gt;&gt; t	= torch.arange(12).reshape(3,4)</a:t>
            </a:r>
          </a:p>
          <a:p>
            <a:pPr marL="0" indent="0">
              <a:buNone/>
            </a:pPr>
            <a:r>
              <a:rPr lang="fr-FR" altLang="ko-KR" dirty="0"/>
              <a:t>tensor([[ 0, 1, 2, 3],</a:t>
            </a:r>
          </a:p>
          <a:p>
            <a:pPr marL="0" indent="0">
              <a:buNone/>
            </a:pPr>
            <a:r>
              <a:rPr lang="fr-FR" altLang="ko-KR" dirty="0"/>
              <a:t>[ 4, 5, 6, 7],</a:t>
            </a:r>
          </a:p>
          <a:p>
            <a:pPr marL="0" indent="0">
              <a:buNone/>
            </a:pPr>
            <a:r>
              <a:rPr lang="fr-FR" altLang="ko-KR" dirty="0"/>
              <a:t>[ 8, 9, 10, 11]])</a:t>
            </a:r>
          </a:p>
          <a:p>
            <a:endParaRPr lang="en-US" altLang="ko-KR" dirty="0"/>
          </a:p>
          <a:p>
            <a:pPr marL="0" indent="0">
              <a:buNone/>
            </a:pPr>
            <a:r>
              <a:rPr lang="en-US" altLang="ko-KR" dirty="0"/>
              <a:t>&gt;&gt;&gt; t[1,1:3]</a:t>
            </a:r>
          </a:p>
          <a:p>
            <a:pPr marL="0" indent="0">
              <a:buNone/>
            </a:pPr>
            <a:r>
              <a:rPr lang="en-US" altLang="ko-KR" dirty="0"/>
              <a:t>tensor([5, 6])</a:t>
            </a:r>
          </a:p>
          <a:p>
            <a:pPr marL="0" indent="0">
              <a:buNone/>
            </a:pPr>
            <a:r>
              <a:rPr lang="en-US" altLang="ko-KR" dirty="0"/>
              <a:t>&gt;&gt;&gt; t[:,:]	= 0 # fill everything with 0, a.k.a. </a:t>
            </a:r>
            <a:r>
              <a:rPr lang="en-US" altLang="ko-KR" dirty="0" err="1"/>
              <a:t>t.fill</a:t>
            </a:r>
            <a:r>
              <a:rPr lang="en-US" altLang="ko-KR" dirty="0"/>
              <a:t>_(0)</a:t>
            </a:r>
          </a:p>
          <a:p>
            <a:pPr marL="0" indent="0">
              <a:buNone/>
            </a:pPr>
            <a:r>
              <a:rPr lang="en-US" altLang="ko-KR" dirty="0"/>
              <a:t>tensor([[0, 0, 0, 0],</a:t>
            </a:r>
          </a:p>
          <a:p>
            <a:pPr marL="0" indent="0">
              <a:buNone/>
            </a:pPr>
            <a:r>
              <a:rPr lang="en-US" altLang="ko-KR" dirty="0"/>
              <a:t>[0, 0, 0, 0],</a:t>
            </a:r>
          </a:p>
          <a:p>
            <a:pPr marL="0" indent="0">
              <a:buNone/>
            </a:pPr>
            <a:r>
              <a:rPr lang="en-US" altLang="ko-KR" dirty="0"/>
              <a:t>[0, 0, 0, 0]])</a:t>
            </a:r>
            <a:endParaRPr lang="ko-KR" altLang="en-US" dirty="0"/>
          </a:p>
        </p:txBody>
      </p:sp>
    </p:spTree>
    <p:extLst>
      <p:ext uri="{BB962C8B-B14F-4D97-AF65-F5344CB8AC3E}">
        <p14:creationId xmlns:p14="http://schemas.microsoft.com/office/powerpoint/2010/main" val="226647064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endParaRPr lang="ko-KR" altLang="en-US"/>
          </a:p>
        </p:txBody>
      </p:sp>
      <p:sp>
        <p:nvSpPr>
          <p:cNvPr id="5" name="내용 개체 틀 4">
            <a:extLst>
              <a:ext uri="{FF2B5EF4-FFF2-40B4-BE49-F238E27FC236}">
                <a16:creationId xmlns:a16="http://schemas.microsoft.com/office/drawing/2014/main" id="{88C4DF0F-D1A5-EBD0-DC5B-3A5A93AB41F7}"/>
              </a:ext>
            </a:extLst>
          </p:cNvPr>
          <p:cNvSpPr>
            <a:spLocks noGrp="1"/>
          </p:cNvSpPr>
          <p:nvPr>
            <p:ph idx="1"/>
          </p:nvPr>
        </p:nvSpPr>
        <p:spPr/>
        <p:txBody>
          <a:bodyPr/>
          <a:lstStyle/>
          <a:p>
            <a:endParaRPr lang="ko-KR" altLang="en-US"/>
          </a:p>
        </p:txBody>
      </p:sp>
      <p:pic>
        <p:nvPicPr>
          <p:cNvPr id="2" name="그림 1">
            <a:extLst>
              <a:ext uri="{FF2B5EF4-FFF2-40B4-BE49-F238E27FC236}">
                <a16:creationId xmlns:a16="http://schemas.microsoft.com/office/drawing/2014/main" id="{ABC41797-2648-131F-2FDA-3C4E4B535EEC}"/>
              </a:ext>
            </a:extLst>
          </p:cNvPr>
          <p:cNvPicPr>
            <a:picLocks noChangeAspect="1"/>
          </p:cNvPicPr>
          <p:nvPr/>
        </p:nvPicPr>
        <p:blipFill>
          <a:blip r:embed="rId2"/>
          <a:stretch>
            <a:fillRect/>
          </a:stretch>
        </p:blipFill>
        <p:spPr>
          <a:xfrm>
            <a:off x="388307" y="1850698"/>
            <a:ext cx="11714310" cy="4459267"/>
          </a:xfrm>
          <a:prstGeom prst="rect">
            <a:avLst/>
          </a:prstGeom>
        </p:spPr>
      </p:pic>
    </p:spTree>
    <p:extLst>
      <p:ext uri="{BB962C8B-B14F-4D97-AF65-F5344CB8AC3E}">
        <p14:creationId xmlns:p14="http://schemas.microsoft.com/office/powerpoint/2010/main" val="389781594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B1F6E9-BBFA-1177-5E65-3398E012410E}"/>
              </a:ext>
            </a:extLst>
          </p:cNvPr>
          <p:cNvSpPr txBox="1"/>
          <p:nvPr/>
        </p:nvSpPr>
        <p:spPr>
          <a:xfrm>
            <a:off x="792480" y="1147447"/>
            <a:ext cx="6096000" cy="2862322"/>
          </a:xfrm>
          <a:prstGeom prst="rect">
            <a:avLst/>
          </a:prstGeom>
          <a:noFill/>
        </p:spPr>
        <p:txBody>
          <a:bodyPr wrap="square">
            <a:spAutoFit/>
          </a:bodyPr>
          <a:lstStyle/>
          <a:p>
            <a:r>
              <a:rPr lang="en-US" altLang="ko-KR" dirty="0"/>
              <a:t>transpose() vs permute()</a:t>
            </a:r>
          </a:p>
          <a:p>
            <a:r>
              <a:rPr lang="en-US" altLang="ko-KR" dirty="0"/>
              <a:t>permute()</a:t>
            </a:r>
            <a:r>
              <a:rPr lang="ko-KR" altLang="en-US" dirty="0"/>
              <a:t>와 </a:t>
            </a:r>
            <a:r>
              <a:rPr lang="en-US" altLang="ko-KR" dirty="0"/>
              <a:t>transpose()</a:t>
            </a:r>
            <a:r>
              <a:rPr lang="ko-KR" altLang="en-US" dirty="0"/>
              <a:t>는 유사한 방식으로 작동한다</a:t>
            </a:r>
            <a:r>
              <a:rPr lang="en-US" altLang="ko-KR" dirty="0"/>
              <a:t>. transpose()</a:t>
            </a:r>
            <a:r>
              <a:rPr lang="ko-KR" altLang="en-US" dirty="0"/>
              <a:t>는 딱 두 개의 차원을 </a:t>
            </a:r>
            <a:r>
              <a:rPr lang="ko-KR" altLang="en-US" dirty="0" err="1"/>
              <a:t>맞교환할</a:t>
            </a:r>
            <a:r>
              <a:rPr lang="ko-KR" altLang="en-US" dirty="0"/>
              <a:t> 수 있다</a:t>
            </a:r>
            <a:r>
              <a:rPr lang="en-US" altLang="ko-KR" dirty="0"/>
              <a:t>. </a:t>
            </a:r>
            <a:r>
              <a:rPr lang="ko-KR" altLang="en-US" dirty="0"/>
              <a:t>그러나 </a:t>
            </a:r>
            <a:r>
              <a:rPr lang="en-US" altLang="ko-KR" dirty="0"/>
              <a:t>permute()</a:t>
            </a:r>
            <a:r>
              <a:rPr lang="ko-KR" altLang="en-US" dirty="0"/>
              <a:t>는 모든 차원들을 </a:t>
            </a:r>
            <a:r>
              <a:rPr lang="ko-KR" altLang="en-US" dirty="0" err="1"/>
              <a:t>맞교환할</a:t>
            </a:r>
            <a:r>
              <a:rPr lang="ko-KR" altLang="en-US" dirty="0"/>
              <a:t> 수 있다</a:t>
            </a:r>
            <a:r>
              <a:rPr lang="en-US" altLang="ko-KR" dirty="0"/>
              <a:t>. </a:t>
            </a:r>
            <a:r>
              <a:rPr lang="ko-KR" altLang="en-US" dirty="0"/>
              <a:t>예를 들면</a:t>
            </a:r>
            <a:r>
              <a:rPr lang="en-US" altLang="ko-KR" dirty="0"/>
              <a:t>,</a:t>
            </a:r>
          </a:p>
          <a:p>
            <a:endParaRPr lang="en-US" altLang="ko-KR" dirty="0"/>
          </a:p>
          <a:p>
            <a:r>
              <a:rPr lang="en-US" altLang="ko-KR" dirty="0"/>
              <a:t> </a:t>
            </a:r>
          </a:p>
          <a:p>
            <a:endParaRPr lang="en-US" altLang="ko-KR" dirty="0"/>
          </a:p>
          <a:p>
            <a:r>
              <a:rPr lang="en-US" altLang="ko-KR" dirty="0"/>
              <a:t>x = </a:t>
            </a:r>
            <a:r>
              <a:rPr lang="en-US" altLang="ko-KR" dirty="0" err="1"/>
              <a:t>torch.rand</a:t>
            </a:r>
            <a:r>
              <a:rPr lang="en-US" altLang="ko-KR" dirty="0"/>
              <a:t>(16, 32, 3)</a:t>
            </a:r>
          </a:p>
          <a:p>
            <a:r>
              <a:rPr lang="en-US" altLang="ko-KR" dirty="0"/>
              <a:t>y = </a:t>
            </a:r>
            <a:r>
              <a:rPr lang="en-US" altLang="ko-KR" dirty="0" err="1"/>
              <a:t>x.tranpose</a:t>
            </a:r>
            <a:r>
              <a:rPr lang="en-US" altLang="ko-KR" dirty="0"/>
              <a:t>(0, 2)  # [3, 32, 16]</a:t>
            </a:r>
          </a:p>
          <a:p>
            <a:r>
              <a:rPr lang="en-US" altLang="ko-KR" dirty="0"/>
              <a:t>z = </a:t>
            </a:r>
            <a:r>
              <a:rPr lang="en-US" altLang="ko-KR" dirty="0" err="1"/>
              <a:t>x.permute</a:t>
            </a:r>
            <a:r>
              <a:rPr lang="en-US" altLang="ko-KR" dirty="0"/>
              <a:t>(2, 1, 0)  # [3, 32, 16]</a:t>
            </a:r>
            <a:endParaRPr lang="ko-KR" altLang="en-US" dirty="0"/>
          </a:p>
        </p:txBody>
      </p:sp>
    </p:spTree>
    <p:extLst>
      <p:ext uri="{BB962C8B-B14F-4D97-AF65-F5344CB8AC3E}">
        <p14:creationId xmlns:p14="http://schemas.microsoft.com/office/powerpoint/2010/main" val="1434694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CC3EB9-AD5A-7BA1-365F-ACD06C2CBE42}"/>
              </a:ext>
            </a:extLst>
          </p:cNvPr>
          <p:cNvSpPr txBox="1"/>
          <p:nvPr/>
        </p:nvSpPr>
        <p:spPr>
          <a:xfrm>
            <a:off x="1121664" y="629561"/>
            <a:ext cx="8607552" cy="5909310"/>
          </a:xfrm>
          <a:prstGeom prst="rect">
            <a:avLst/>
          </a:prstGeom>
          <a:noFill/>
        </p:spPr>
        <p:txBody>
          <a:bodyPr wrap="square">
            <a:spAutoFit/>
          </a:bodyPr>
          <a:lstStyle/>
          <a:p>
            <a:r>
              <a:rPr lang="en-US" altLang="ko-KR" dirty="0" err="1"/>
              <a:t>torch.view</a:t>
            </a:r>
            <a:r>
              <a:rPr lang="en-US" altLang="ko-KR" dirty="0"/>
              <a:t> has existed for a long time. It will return a tensor with the new shape. The returned tensor will share the underling data with the original tensor. See the documentation here.</a:t>
            </a:r>
          </a:p>
          <a:p>
            <a:endParaRPr lang="en-US" altLang="ko-KR" dirty="0"/>
          </a:p>
          <a:p>
            <a:r>
              <a:rPr lang="en-US" altLang="ko-KR" dirty="0"/>
              <a:t>On the other hand, it seems that </a:t>
            </a:r>
            <a:r>
              <a:rPr lang="en-US" altLang="ko-KR" dirty="0" err="1"/>
              <a:t>torch.reshape</a:t>
            </a:r>
            <a:r>
              <a:rPr lang="en-US" altLang="ko-KR" dirty="0"/>
              <a:t> has been introduced recently in version 0.4. According to the document, this method will</a:t>
            </a:r>
          </a:p>
          <a:p>
            <a:endParaRPr lang="en-US" altLang="ko-KR" dirty="0"/>
          </a:p>
          <a:p>
            <a:r>
              <a:rPr lang="en-US" altLang="ko-KR" dirty="0"/>
              <a:t>Returns a tensor with the same data and number of elements as input, but with the specified shape. When possible, the returned tensor will be a view of input. Otherwise, it will be a copy. Contiguous inputs and inputs with compatible strides can be reshaped without copying, but you should not depend on the copying vs. viewing behavior.</a:t>
            </a:r>
          </a:p>
          <a:p>
            <a:endParaRPr lang="en-US" altLang="ko-KR" dirty="0"/>
          </a:p>
          <a:p>
            <a:r>
              <a:rPr lang="en-US" altLang="ko-KR" dirty="0"/>
              <a:t>It means that </a:t>
            </a:r>
            <a:r>
              <a:rPr lang="en-US" altLang="ko-KR" dirty="0" err="1"/>
              <a:t>torch.reshape</a:t>
            </a:r>
            <a:r>
              <a:rPr lang="en-US" altLang="ko-KR" dirty="0"/>
              <a:t> may return a copy or a view of the original tensor. You can not count on that to return a view or a copy. According to the developer:</a:t>
            </a:r>
          </a:p>
          <a:p>
            <a:endParaRPr lang="en-US" altLang="ko-KR" dirty="0"/>
          </a:p>
          <a:p>
            <a:r>
              <a:rPr lang="en-US" altLang="ko-KR" dirty="0"/>
              <a:t>if you need a copy use clone() if you need the same storage use view(). The semantics of reshape() are that it may or may not share the storage and you don't know beforehand.</a:t>
            </a:r>
          </a:p>
          <a:p>
            <a:endParaRPr lang="en-US" altLang="ko-KR" dirty="0"/>
          </a:p>
          <a:p>
            <a:r>
              <a:rPr lang="en-US" altLang="ko-KR" dirty="0"/>
              <a:t>Another difference is that reshape() can operate on both contiguous and non-contiguous tensor while view() can only operate on contiguous tensor. Also see here about the meaning of contiguous.</a:t>
            </a:r>
            <a:endParaRPr lang="ko-KR" altLang="en-US" dirty="0"/>
          </a:p>
        </p:txBody>
      </p:sp>
    </p:spTree>
    <p:extLst>
      <p:ext uri="{BB962C8B-B14F-4D97-AF65-F5344CB8AC3E}">
        <p14:creationId xmlns:p14="http://schemas.microsoft.com/office/powerpoint/2010/main" val="2510003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endParaRPr lang="ko-KR" altLang="en-US"/>
          </a:p>
        </p:txBody>
      </p:sp>
      <p:sp>
        <p:nvSpPr>
          <p:cNvPr id="5" name="내용 개체 틀 4">
            <a:extLst>
              <a:ext uri="{FF2B5EF4-FFF2-40B4-BE49-F238E27FC236}">
                <a16:creationId xmlns:a16="http://schemas.microsoft.com/office/drawing/2014/main" id="{88C4DF0F-D1A5-EBD0-DC5B-3A5A93AB41F7}"/>
              </a:ext>
            </a:extLst>
          </p:cNvPr>
          <p:cNvSpPr>
            <a:spLocks noGrp="1"/>
          </p:cNvSpPr>
          <p:nvPr>
            <p:ph idx="1"/>
          </p:nvPr>
        </p:nvSpPr>
        <p:spPr/>
        <p:txBody>
          <a:bodyPr>
            <a:normAutofit lnSpcReduction="10000"/>
          </a:bodyPr>
          <a:lstStyle/>
          <a:p>
            <a:pPr marL="0" indent="0">
              <a:buNone/>
            </a:pPr>
            <a:r>
              <a:rPr lang="en-US" altLang="ko-KR" dirty="0"/>
              <a:t>&gt;&gt;&gt;t = </a:t>
            </a:r>
            <a:r>
              <a:rPr lang="en-US" altLang="ko-KR" dirty="0" err="1"/>
              <a:t>torch.arange</a:t>
            </a:r>
            <a:r>
              <a:rPr lang="en-US" altLang="ko-KR" dirty="0"/>
              <a:t>(6)  </a:t>
            </a:r>
          </a:p>
          <a:p>
            <a:pPr marL="0" indent="0">
              <a:buNone/>
            </a:pPr>
            <a:r>
              <a:rPr lang="en-US" altLang="ko-KR" dirty="0"/>
              <a:t>tensor([0, 1, 2, 3, 4, 5])</a:t>
            </a:r>
          </a:p>
          <a:p>
            <a:pPr marL="0" indent="0">
              <a:buNone/>
            </a:pPr>
            <a:r>
              <a:rPr lang="en-US" altLang="ko-KR" dirty="0"/>
              <a:t>&gt;&gt;&gt; </a:t>
            </a:r>
            <a:r>
              <a:rPr lang="en-US" altLang="ko-KR" dirty="0" err="1"/>
              <a:t>t.reshape</a:t>
            </a:r>
            <a:r>
              <a:rPr lang="en-US" altLang="ko-KR" dirty="0"/>
              <a:t>(2,3) # same as </a:t>
            </a:r>
            <a:r>
              <a:rPr lang="en-US" altLang="ko-KR" dirty="0" err="1"/>
              <a:t>t.view</a:t>
            </a:r>
            <a:r>
              <a:rPr lang="en-US" altLang="ko-KR" dirty="0"/>
              <a:t>(2,3 or </a:t>
            </a:r>
            <a:r>
              <a:rPr lang="en-US" altLang="ko-KR" dirty="0" err="1"/>
              <a:t>t.view</a:t>
            </a:r>
            <a:r>
              <a:rPr lang="en-US" altLang="ko-KR" dirty="0"/>
              <a:t>(2,-1)</a:t>
            </a:r>
          </a:p>
          <a:p>
            <a:pPr marL="0" indent="0">
              <a:buNone/>
            </a:pPr>
            <a:r>
              <a:rPr lang="en-US" altLang="ko-KR" dirty="0"/>
              <a:t>tensor([[0, 1, 2],</a:t>
            </a:r>
          </a:p>
          <a:p>
            <a:pPr marL="0" indent="0">
              <a:buNone/>
            </a:pPr>
            <a:r>
              <a:rPr lang="en-US" altLang="ko-KR" dirty="0"/>
              <a:t>[3, 4, 5]])</a:t>
            </a:r>
          </a:p>
          <a:p>
            <a:pPr marL="0" indent="0">
              <a:buNone/>
            </a:pPr>
            <a:r>
              <a:rPr lang="en-US" altLang="ko-KR" dirty="0"/>
              <a:t>&gt;&gt;&gt; </a:t>
            </a:r>
            <a:r>
              <a:rPr lang="en-US" altLang="ko-KR" dirty="0" err="1"/>
              <a:t>t.reshape</a:t>
            </a:r>
            <a:r>
              <a:rPr lang="en-US" altLang="ko-KR" dirty="0"/>
              <a:t>(2,3).</a:t>
            </a:r>
            <a:r>
              <a:rPr lang="en-US" altLang="ko-KR" dirty="0" err="1"/>
              <a:t>unsqueeze</a:t>
            </a:r>
            <a:r>
              <a:rPr lang="en-US" altLang="ko-KR" dirty="0"/>
              <a:t>(1)  </a:t>
            </a:r>
          </a:p>
          <a:p>
            <a:pPr marL="0" indent="0">
              <a:buNone/>
            </a:pPr>
            <a:r>
              <a:rPr lang="en-US" altLang="ko-KR" dirty="0"/>
              <a:t>tensor([[[0, 1, 2]],</a:t>
            </a:r>
          </a:p>
          <a:p>
            <a:pPr marL="0" indent="0">
              <a:buNone/>
            </a:pPr>
            <a:r>
              <a:rPr lang="en-US" altLang="ko-KR" dirty="0"/>
              <a:t>[[3, 4, 5]]])</a:t>
            </a:r>
          </a:p>
          <a:p>
            <a:pPr marL="0" indent="0">
              <a:buNone/>
            </a:pPr>
            <a:r>
              <a:rPr lang="en-US" altLang="ko-KR" dirty="0"/>
              <a:t>&gt;&gt;&gt; </a:t>
            </a:r>
            <a:r>
              <a:rPr lang="en-US" altLang="ko-KR" dirty="0" err="1"/>
              <a:t>t.reshape</a:t>
            </a:r>
            <a:r>
              <a:rPr lang="en-US" altLang="ko-KR" dirty="0"/>
              <a:t>(2,3).</a:t>
            </a:r>
            <a:r>
              <a:rPr lang="en-US" altLang="ko-KR" dirty="0" err="1"/>
              <a:t>unsqueeze</a:t>
            </a:r>
            <a:r>
              <a:rPr lang="en-US" altLang="ko-KR" dirty="0"/>
              <a:t>(1).shape  </a:t>
            </a:r>
          </a:p>
          <a:p>
            <a:pPr marL="0" indent="0">
              <a:buNone/>
            </a:pPr>
            <a:r>
              <a:rPr lang="en-US" altLang="ko-KR" dirty="0" err="1"/>
              <a:t>torch.Size</a:t>
            </a:r>
            <a:r>
              <a:rPr lang="en-US" altLang="ko-KR" dirty="0"/>
              <a:t>([2, 1, 3])</a:t>
            </a:r>
          </a:p>
          <a:p>
            <a:endParaRPr lang="ko-KR" altLang="en-US" dirty="0"/>
          </a:p>
        </p:txBody>
      </p:sp>
    </p:spTree>
    <p:extLst>
      <p:ext uri="{BB962C8B-B14F-4D97-AF65-F5344CB8AC3E}">
        <p14:creationId xmlns:p14="http://schemas.microsoft.com/office/powerpoint/2010/main" val="337159107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DF38BB-B8DE-531C-95FC-F85061DDD7D9}"/>
              </a:ext>
            </a:extLst>
          </p:cNvPr>
          <p:cNvSpPr txBox="1"/>
          <p:nvPr/>
        </p:nvSpPr>
        <p:spPr>
          <a:xfrm>
            <a:off x="963168" y="800713"/>
            <a:ext cx="6096000" cy="3970318"/>
          </a:xfrm>
          <a:prstGeom prst="rect">
            <a:avLst/>
          </a:prstGeom>
          <a:noFill/>
        </p:spPr>
        <p:txBody>
          <a:bodyPr wrap="square">
            <a:spAutoFit/>
          </a:bodyPr>
          <a:lstStyle/>
          <a:p>
            <a:r>
              <a:rPr lang="en-US" altLang="ko-KR" dirty="0"/>
              <a:t>TORCH.SQUEEZE</a:t>
            </a:r>
          </a:p>
          <a:p>
            <a:r>
              <a:rPr lang="en-US" altLang="ko-KR" dirty="0" err="1"/>
              <a:t>torch.squeeze</a:t>
            </a:r>
            <a:r>
              <a:rPr lang="en-US" altLang="ko-KR" dirty="0"/>
              <a:t>(input, dim=None, *, out=None) → Tensor</a:t>
            </a:r>
          </a:p>
          <a:p>
            <a:r>
              <a:rPr lang="en-US" altLang="ko-KR" dirty="0"/>
              <a:t>Returns a tensor with all the dimensions of input of size 1 removed.</a:t>
            </a:r>
          </a:p>
          <a:p>
            <a:endParaRPr lang="en-US" altLang="ko-KR" dirty="0"/>
          </a:p>
          <a:p>
            <a:r>
              <a:rPr lang="en-US" altLang="ko-KR" dirty="0"/>
              <a:t>For example, if input is of shape: (A \times 1 \times B \times C \times 1 \times D)(A×1×B×C×1×D) then the out tensor will be of shape: (A \times B \times C \times D)(A×B×C×D).</a:t>
            </a:r>
          </a:p>
          <a:p>
            <a:endParaRPr lang="en-US" altLang="ko-KR" dirty="0"/>
          </a:p>
          <a:p>
            <a:r>
              <a:rPr lang="en-US" altLang="ko-KR" dirty="0"/>
              <a:t>When dim is given, a squeeze operation is done only in the given dimension. If input is of shape: (A \times 1 \times B)(A×1×B), squeeze(input, 0) leaves the tensor unchanged, but squeeze(input, 1) will squeeze the tensor to the shape (A \times B)(A×B).</a:t>
            </a:r>
            <a:endParaRPr lang="ko-KR" altLang="en-US" dirty="0"/>
          </a:p>
        </p:txBody>
      </p:sp>
      <p:sp>
        <p:nvSpPr>
          <p:cNvPr id="7" name="TextBox 6">
            <a:extLst>
              <a:ext uri="{FF2B5EF4-FFF2-40B4-BE49-F238E27FC236}">
                <a16:creationId xmlns:a16="http://schemas.microsoft.com/office/drawing/2014/main" id="{5AF4A17F-6F2D-4948-EBDC-0AF35DA7E5B6}"/>
              </a:ext>
            </a:extLst>
          </p:cNvPr>
          <p:cNvSpPr txBox="1"/>
          <p:nvPr/>
        </p:nvSpPr>
        <p:spPr>
          <a:xfrm>
            <a:off x="2791968" y="4771031"/>
            <a:ext cx="6096000" cy="1754326"/>
          </a:xfrm>
          <a:prstGeom prst="rect">
            <a:avLst/>
          </a:prstGeom>
          <a:noFill/>
        </p:spPr>
        <p:txBody>
          <a:bodyPr wrap="square">
            <a:spAutoFit/>
          </a:bodyPr>
          <a:lstStyle/>
          <a:p>
            <a:r>
              <a:rPr lang="en-US" altLang="ko-KR" dirty="0"/>
              <a:t>&gt;&gt;&gt; x = </a:t>
            </a:r>
            <a:r>
              <a:rPr lang="en-US" altLang="ko-KR" dirty="0" err="1"/>
              <a:t>torch.zeros</a:t>
            </a:r>
            <a:r>
              <a:rPr lang="en-US" altLang="ko-KR" dirty="0"/>
              <a:t>(2, 1, 2, 1, 2)</a:t>
            </a:r>
          </a:p>
          <a:p>
            <a:r>
              <a:rPr lang="en-US" altLang="ko-KR" dirty="0"/>
              <a:t>&gt;&gt;&gt; </a:t>
            </a:r>
            <a:r>
              <a:rPr lang="en-US" altLang="ko-KR" dirty="0" err="1"/>
              <a:t>x.size</a:t>
            </a:r>
            <a:r>
              <a:rPr lang="en-US" altLang="ko-KR" dirty="0"/>
              <a:t>()</a:t>
            </a:r>
          </a:p>
          <a:p>
            <a:r>
              <a:rPr lang="en-US" altLang="ko-KR" dirty="0" err="1"/>
              <a:t>torch.Size</a:t>
            </a:r>
            <a:r>
              <a:rPr lang="en-US" altLang="ko-KR" dirty="0"/>
              <a:t>([2, 1, 2, 1, 2])</a:t>
            </a:r>
          </a:p>
          <a:p>
            <a:r>
              <a:rPr lang="en-US" altLang="ko-KR" dirty="0"/>
              <a:t>&gt;&gt;&gt; y = </a:t>
            </a:r>
            <a:r>
              <a:rPr lang="en-US" altLang="ko-KR" dirty="0" err="1"/>
              <a:t>torch.squeeze</a:t>
            </a:r>
            <a:r>
              <a:rPr lang="en-US" altLang="ko-KR" dirty="0"/>
              <a:t>(x)</a:t>
            </a:r>
          </a:p>
          <a:p>
            <a:r>
              <a:rPr lang="en-US" altLang="ko-KR" dirty="0"/>
              <a:t>&gt;&gt;&gt; </a:t>
            </a:r>
            <a:r>
              <a:rPr lang="en-US" altLang="ko-KR" dirty="0" err="1"/>
              <a:t>y.size</a:t>
            </a:r>
            <a:r>
              <a:rPr lang="en-US" altLang="ko-KR" dirty="0"/>
              <a:t>()</a:t>
            </a:r>
          </a:p>
          <a:p>
            <a:r>
              <a:rPr lang="en-US" altLang="ko-KR" dirty="0" err="1"/>
              <a:t>torch.Size</a:t>
            </a:r>
            <a:r>
              <a:rPr lang="en-US" altLang="ko-KR" dirty="0"/>
              <a:t>([2, 2, 2])</a:t>
            </a:r>
            <a:endParaRPr lang="ko-KR" altLang="en-US" dirty="0"/>
          </a:p>
        </p:txBody>
      </p:sp>
      <p:sp>
        <p:nvSpPr>
          <p:cNvPr id="9" name="TextBox 8">
            <a:extLst>
              <a:ext uri="{FF2B5EF4-FFF2-40B4-BE49-F238E27FC236}">
                <a16:creationId xmlns:a16="http://schemas.microsoft.com/office/drawing/2014/main" id="{B7F792B2-B054-19E9-1CCA-4237BD53EA65}"/>
              </a:ext>
            </a:extLst>
          </p:cNvPr>
          <p:cNvSpPr txBox="1"/>
          <p:nvPr/>
        </p:nvSpPr>
        <p:spPr>
          <a:xfrm>
            <a:off x="7461504" y="932807"/>
            <a:ext cx="6096000" cy="2308324"/>
          </a:xfrm>
          <a:prstGeom prst="rect">
            <a:avLst/>
          </a:prstGeom>
          <a:noFill/>
        </p:spPr>
        <p:txBody>
          <a:bodyPr wrap="square">
            <a:spAutoFit/>
          </a:bodyPr>
          <a:lstStyle/>
          <a:p>
            <a:r>
              <a:rPr lang="en-US" altLang="ko-KR" dirty="0"/>
              <a:t>&gt;&gt;&gt; x = </a:t>
            </a:r>
            <a:r>
              <a:rPr lang="en-US" altLang="ko-KR" dirty="0" err="1"/>
              <a:t>torch.tensor</a:t>
            </a:r>
            <a:r>
              <a:rPr lang="en-US" altLang="ko-KR" dirty="0"/>
              <a:t>([1, 2, 3, 4])</a:t>
            </a:r>
          </a:p>
          <a:p>
            <a:r>
              <a:rPr lang="en-US" altLang="ko-KR" dirty="0"/>
              <a:t>&gt;&gt;&gt; </a:t>
            </a:r>
            <a:r>
              <a:rPr lang="en-US" altLang="ko-KR" dirty="0" err="1"/>
              <a:t>torch.unsqueeze</a:t>
            </a:r>
            <a:r>
              <a:rPr lang="en-US" altLang="ko-KR" dirty="0"/>
              <a:t>(x, 0)</a:t>
            </a:r>
          </a:p>
          <a:p>
            <a:r>
              <a:rPr lang="en-US" altLang="ko-KR" dirty="0"/>
              <a:t>tensor([[ 1,  2,  3,  4]])</a:t>
            </a:r>
          </a:p>
          <a:p>
            <a:r>
              <a:rPr lang="en-US" altLang="ko-KR" dirty="0"/>
              <a:t>&gt;&gt;&gt; </a:t>
            </a:r>
            <a:r>
              <a:rPr lang="en-US" altLang="ko-KR" dirty="0" err="1"/>
              <a:t>torch.unsqueeze</a:t>
            </a:r>
            <a:r>
              <a:rPr lang="en-US" altLang="ko-KR" dirty="0"/>
              <a:t>(x, 1)</a:t>
            </a:r>
          </a:p>
          <a:p>
            <a:r>
              <a:rPr lang="en-US" altLang="ko-KR" dirty="0"/>
              <a:t>tensor([[ 1],</a:t>
            </a:r>
          </a:p>
          <a:p>
            <a:r>
              <a:rPr lang="en-US" altLang="ko-KR" dirty="0"/>
              <a:t>        [ 2],</a:t>
            </a:r>
          </a:p>
          <a:p>
            <a:r>
              <a:rPr lang="en-US" altLang="ko-KR" dirty="0"/>
              <a:t>        [ 3],</a:t>
            </a:r>
          </a:p>
          <a:p>
            <a:r>
              <a:rPr lang="en-US" altLang="ko-KR" dirty="0"/>
              <a:t>        [ 4]])</a:t>
            </a:r>
            <a:endParaRPr lang="ko-KR" altLang="en-US" dirty="0"/>
          </a:p>
        </p:txBody>
      </p:sp>
    </p:spTree>
    <p:extLst>
      <p:ext uri="{BB962C8B-B14F-4D97-AF65-F5344CB8AC3E}">
        <p14:creationId xmlns:p14="http://schemas.microsoft.com/office/powerpoint/2010/main" val="3279815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a:t>Torch </a:t>
            </a:r>
            <a:r>
              <a:rPr lang="ko-KR" altLang="en-US" dirty="0"/>
              <a:t>사칙연산  </a:t>
            </a:r>
            <a:r>
              <a:rPr lang="en-US" altLang="ko-KR" dirty="0"/>
              <a:t>‘+’, add</a:t>
            </a:r>
            <a:endParaRPr lang="ko-KR" altLang="en-US" dirty="0"/>
          </a:p>
        </p:txBody>
      </p:sp>
      <p:sp>
        <p:nvSpPr>
          <p:cNvPr id="9" name="TextBox 8">
            <a:extLst>
              <a:ext uri="{FF2B5EF4-FFF2-40B4-BE49-F238E27FC236}">
                <a16:creationId xmlns:a16="http://schemas.microsoft.com/office/drawing/2014/main" id="{363116D6-6C93-39BA-AC7C-0858235FF05F}"/>
              </a:ext>
            </a:extLst>
          </p:cNvPr>
          <p:cNvSpPr txBox="1"/>
          <p:nvPr/>
        </p:nvSpPr>
        <p:spPr>
          <a:xfrm>
            <a:off x="757824" y="1585537"/>
            <a:ext cx="6100174" cy="4893647"/>
          </a:xfrm>
          <a:prstGeom prst="rect">
            <a:avLst/>
          </a:prstGeom>
          <a:noFill/>
        </p:spPr>
        <p:txBody>
          <a:bodyPr wrap="square">
            <a:spAutoFit/>
          </a:bodyPr>
          <a:lstStyle/>
          <a:p>
            <a:r>
              <a:rPr lang="en-US" altLang="ko-KR" sz="2400" dirty="0">
                <a:solidFill>
                  <a:schemeClr val="bg2">
                    <a:lumMod val="10000"/>
                  </a:schemeClr>
                </a:solidFill>
              </a:rPr>
              <a:t>import </a:t>
            </a:r>
            <a:r>
              <a:rPr lang="en-US" altLang="ko-KR" sz="2400" dirty="0" err="1">
                <a:solidFill>
                  <a:schemeClr val="bg2">
                    <a:lumMod val="10000"/>
                  </a:schemeClr>
                </a:solidFill>
              </a:rPr>
              <a:t>numpy</a:t>
            </a:r>
            <a:r>
              <a:rPr lang="en-US" altLang="ko-KR" sz="2400" dirty="0">
                <a:solidFill>
                  <a:schemeClr val="bg2">
                    <a:lumMod val="10000"/>
                  </a:schemeClr>
                </a:solidFill>
              </a:rPr>
              <a:t> as np</a:t>
            </a:r>
          </a:p>
          <a:p>
            <a:r>
              <a:rPr lang="en-US" altLang="ko-KR" sz="2400" dirty="0">
                <a:solidFill>
                  <a:schemeClr val="bg2">
                    <a:lumMod val="10000"/>
                  </a:schemeClr>
                </a:solidFill>
              </a:rPr>
              <a:t>import torch</a:t>
            </a:r>
          </a:p>
          <a:p>
            <a:r>
              <a:rPr lang="en-US" altLang="ko-KR" sz="2400" dirty="0">
                <a:solidFill>
                  <a:schemeClr val="bg2">
                    <a:lumMod val="10000"/>
                  </a:schemeClr>
                </a:solidFill>
              </a:rPr>
              <a:t>x= </a:t>
            </a:r>
            <a:r>
              <a:rPr lang="en-US" altLang="ko-KR" sz="2400" dirty="0" err="1">
                <a:solidFill>
                  <a:schemeClr val="bg2">
                    <a:lumMod val="10000"/>
                  </a:schemeClr>
                </a:solidFill>
              </a:rPr>
              <a:t>torch.Tensor</a:t>
            </a:r>
            <a:r>
              <a:rPr lang="en-US" altLang="ko-KR" sz="2400" dirty="0">
                <a:solidFill>
                  <a:schemeClr val="bg2">
                    <a:lumMod val="10000"/>
                  </a:schemeClr>
                </a:solidFill>
              </a:rPr>
              <a:t>([[1.0, 2.0, 3.0], [4.0, 5.0, 6.0]])</a:t>
            </a:r>
          </a:p>
          <a:p>
            <a:r>
              <a:rPr lang="en-US" altLang="ko-KR" sz="2400" dirty="0">
                <a:solidFill>
                  <a:schemeClr val="bg2">
                    <a:lumMod val="10000"/>
                  </a:schemeClr>
                </a:solidFill>
              </a:rPr>
              <a:t>print(x)</a:t>
            </a:r>
          </a:p>
          <a:p>
            <a:r>
              <a:rPr lang="en-US" altLang="ko-KR" sz="2400" dirty="0">
                <a:solidFill>
                  <a:schemeClr val="bg2">
                    <a:lumMod val="10000"/>
                  </a:schemeClr>
                </a:solidFill>
              </a:rPr>
              <a:t>x1 = </a:t>
            </a:r>
            <a:r>
              <a:rPr lang="en-US" altLang="ko-KR" sz="2400" dirty="0" err="1">
                <a:solidFill>
                  <a:schemeClr val="bg2">
                    <a:lumMod val="10000"/>
                  </a:schemeClr>
                </a:solidFill>
              </a:rPr>
              <a:t>torch.randn_like</a:t>
            </a:r>
            <a:r>
              <a:rPr lang="en-US" altLang="ko-KR" sz="2400" dirty="0">
                <a:solidFill>
                  <a:schemeClr val="bg2">
                    <a:lumMod val="10000"/>
                  </a:schemeClr>
                </a:solidFill>
              </a:rPr>
              <a:t>(x, </a:t>
            </a:r>
            <a:r>
              <a:rPr lang="en-US" altLang="ko-KR" sz="2400" dirty="0" err="1">
                <a:solidFill>
                  <a:schemeClr val="bg2">
                    <a:lumMod val="10000"/>
                  </a:schemeClr>
                </a:solidFill>
              </a:rPr>
              <a:t>dtype</a:t>
            </a:r>
            <a:r>
              <a:rPr lang="en-US" altLang="ko-KR" sz="2400" dirty="0">
                <a:solidFill>
                  <a:schemeClr val="bg2">
                    <a:lumMod val="10000"/>
                  </a:schemeClr>
                </a:solidFill>
              </a:rPr>
              <a:t>=</a:t>
            </a:r>
            <a:r>
              <a:rPr lang="en-US" altLang="ko-KR" sz="2400" dirty="0" err="1">
                <a:solidFill>
                  <a:schemeClr val="bg2">
                    <a:lumMod val="10000"/>
                  </a:schemeClr>
                </a:solidFill>
              </a:rPr>
              <a:t>torch.float</a:t>
            </a:r>
            <a:r>
              <a:rPr lang="en-US" altLang="ko-KR" sz="2400" dirty="0">
                <a:solidFill>
                  <a:schemeClr val="bg2">
                    <a:lumMod val="10000"/>
                  </a:schemeClr>
                </a:solidFill>
              </a:rPr>
              <a:t>)</a:t>
            </a:r>
          </a:p>
          <a:p>
            <a:r>
              <a:rPr lang="en-US" altLang="ko-KR" sz="2400" dirty="0">
                <a:solidFill>
                  <a:schemeClr val="bg2">
                    <a:lumMod val="10000"/>
                  </a:schemeClr>
                </a:solidFill>
              </a:rPr>
              <a:t>print(x1)</a:t>
            </a:r>
          </a:p>
          <a:p>
            <a:r>
              <a:rPr lang="en-US" altLang="ko-KR" sz="2400" dirty="0">
                <a:solidFill>
                  <a:schemeClr val="bg2">
                    <a:lumMod val="10000"/>
                  </a:schemeClr>
                </a:solidFill>
              </a:rPr>
              <a:t>print(</a:t>
            </a:r>
            <a:r>
              <a:rPr lang="en-US" altLang="ko-KR" sz="2400" dirty="0" err="1">
                <a:solidFill>
                  <a:schemeClr val="bg2">
                    <a:lumMod val="10000"/>
                  </a:schemeClr>
                </a:solidFill>
              </a:rPr>
              <a:t>x.size</a:t>
            </a:r>
            <a:r>
              <a:rPr lang="en-US" altLang="ko-KR" sz="2400" dirty="0">
                <a:solidFill>
                  <a:schemeClr val="bg2">
                    <a:lumMod val="10000"/>
                  </a:schemeClr>
                </a:solidFill>
              </a:rPr>
              <a:t>())</a:t>
            </a:r>
          </a:p>
          <a:p>
            <a:r>
              <a:rPr lang="en-US" altLang="ko-KR" sz="2400" dirty="0">
                <a:solidFill>
                  <a:schemeClr val="bg2">
                    <a:lumMod val="10000"/>
                  </a:schemeClr>
                </a:solidFill>
              </a:rPr>
              <a:t>y = x + x1</a:t>
            </a:r>
          </a:p>
          <a:p>
            <a:r>
              <a:rPr lang="en-US" altLang="ko-KR" sz="2400" dirty="0">
                <a:solidFill>
                  <a:schemeClr val="bg2">
                    <a:lumMod val="10000"/>
                  </a:schemeClr>
                </a:solidFill>
              </a:rPr>
              <a:t>print(y)</a:t>
            </a:r>
          </a:p>
          <a:p>
            <a:r>
              <a:rPr lang="en-US" altLang="ko-KR" sz="2400" dirty="0" err="1">
                <a:solidFill>
                  <a:schemeClr val="bg2">
                    <a:lumMod val="10000"/>
                  </a:schemeClr>
                </a:solidFill>
              </a:rPr>
              <a:t>torch.add</a:t>
            </a:r>
            <a:r>
              <a:rPr lang="en-US" altLang="ko-KR" sz="2400" dirty="0">
                <a:solidFill>
                  <a:schemeClr val="bg2">
                    <a:lumMod val="10000"/>
                  </a:schemeClr>
                </a:solidFill>
              </a:rPr>
              <a:t>(x,x1)</a:t>
            </a:r>
          </a:p>
          <a:p>
            <a:r>
              <a:rPr lang="en-US" altLang="ko-KR" sz="2400" dirty="0">
                <a:solidFill>
                  <a:schemeClr val="bg2">
                    <a:lumMod val="10000"/>
                  </a:schemeClr>
                </a:solidFill>
              </a:rPr>
              <a:t>result = </a:t>
            </a:r>
            <a:r>
              <a:rPr lang="en-US" altLang="ko-KR" sz="2400" dirty="0" err="1">
                <a:solidFill>
                  <a:schemeClr val="bg2">
                    <a:lumMod val="10000"/>
                  </a:schemeClr>
                </a:solidFill>
              </a:rPr>
              <a:t>torch.empty</a:t>
            </a:r>
            <a:r>
              <a:rPr lang="en-US" altLang="ko-KR" sz="2400" dirty="0">
                <a:solidFill>
                  <a:schemeClr val="bg2">
                    <a:lumMod val="10000"/>
                  </a:schemeClr>
                </a:solidFill>
              </a:rPr>
              <a:t>(2, 3)</a:t>
            </a:r>
          </a:p>
          <a:p>
            <a:r>
              <a:rPr lang="en-US" altLang="ko-KR" sz="2400" dirty="0">
                <a:solidFill>
                  <a:schemeClr val="bg2">
                    <a:lumMod val="10000"/>
                  </a:schemeClr>
                </a:solidFill>
              </a:rPr>
              <a:t>print(</a:t>
            </a:r>
            <a:r>
              <a:rPr lang="en-US" altLang="ko-KR" sz="2400" dirty="0" err="1">
                <a:solidFill>
                  <a:schemeClr val="bg2">
                    <a:lumMod val="10000"/>
                  </a:schemeClr>
                </a:solidFill>
              </a:rPr>
              <a:t>y.add</a:t>
            </a:r>
            <a:r>
              <a:rPr lang="en-US" altLang="ko-KR" sz="2400" dirty="0">
                <a:solidFill>
                  <a:schemeClr val="bg2">
                    <a:lumMod val="10000"/>
                  </a:schemeClr>
                </a:solidFill>
              </a:rPr>
              <a:t>_(x))    #In_place addition</a:t>
            </a:r>
          </a:p>
          <a:p>
            <a:r>
              <a:rPr lang="en-US" altLang="ko-KR" sz="2400" dirty="0">
                <a:solidFill>
                  <a:schemeClr val="bg2">
                    <a:lumMod val="10000"/>
                  </a:schemeClr>
                </a:solidFill>
              </a:rPr>
              <a:t>print(result)</a:t>
            </a:r>
            <a:endParaRPr lang="ko-KR" altLang="en-US" sz="2400" dirty="0">
              <a:solidFill>
                <a:schemeClr val="bg2">
                  <a:lumMod val="10000"/>
                </a:schemeClr>
              </a:solidFill>
            </a:endParaRPr>
          </a:p>
        </p:txBody>
      </p:sp>
      <p:sp>
        <p:nvSpPr>
          <p:cNvPr id="11" name="TextBox 10">
            <a:extLst>
              <a:ext uri="{FF2B5EF4-FFF2-40B4-BE49-F238E27FC236}">
                <a16:creationId xmlns:a16="http://schemas.microsoft.com/office/drawing/2014/main" id="{96C47519-1C62-E8DA-8553-C8D04768543C}"/>
              </a:ext>
            </a:extLst>
          </p:cNvPr>
          <p:cNvSpPr txBox="1"/>
          <p:nvPr/>
        </p:nvSpPr>
        <p:spPr>
          <a:xfrm>
            <a:off x="6472131" y="1442448"/>
            <a:ext cx="6100174" cy="923330"/>
          </a:xfrm>
          <a:prstGeom prst="rect">
            <a:avLst/>
          </a:prstGeom>
          <a:noFill/>
        </p:spPr>
        <p:txBody>
          <a:bodyPr wrap="square">
            <a:spAutoFit/>
          </a:bodyPr>
          <a:lstStyle/>
          <a:p>
            <a:r>
              <a:rPr lang="en-US" altLang="ko-KR" dirty="0" err="1"/>
              <a:t>torch.randn_like</a:t>
            </a:r>
            <a:r>
              <a:rPr lang="en-US" altLang="ko-KR" dirty="0"/>
              <a:t> ... Returns a tensor with the same size as input that is filled with random numbers from a normal distribution with mean 0 and variance 1.</a:t>
            </a:r>
            <a:endParaRPr lang="ko-KR" altLang="en-US" dirty="0"/>
          </a:p>
        </p:txBody>
      </p:sp>
      <p:sp>
        <p:nvSpPr>
          <p:cNvPr id="13" name="TextBox 12">
            <a:extLst>
              <a:ext uri="{FF2B5EF4-FFF2-40B4-BE49-F238E27FC236}">
                <a16:creationId xmlns:a16="http://schemas.microsoft.com/office/drawing/2014/main" id="{925CB1D5-A7A3-89E8-D519-00DCE742421E}"/>
              </a:ext>
            </a:extLst>
          </p:cNvPr>
          <p:cNvSpPr txBox="1"/>
          <p:nvPr/>
        </p:nvSpPr>
        <p:spPr>
          <a:xfrm>
            <a:off x="6472131" y="2427091"/>
            <a:ext cx="5815902" cy="646331"/>
          </a:xfrm>
          <a:prstGeom prst="rect">
            <a:avLst/>
          </a:prstGeom>
          <a:noFill/>
        </p:spPr>
        <p:txBody>
          <a:bodyPr wrap="square">
            <a:spAutoFit/>
          </a:bodyPr>
          <a:lstStyle/>
          <a:p>
            <a:r>
              <a:rPr lang="en-US" altLang="ko-KR" dirty="0" err="1"/>
              <a:t>torch.empty</a:t>
            </a:r>
            <a:r>
              <a:rPr lang="en-US" altLang="ko-KR" dirty="0"/>
              <a:t> ... Returns a tensor filled with uninitialized </a:t>
            </a:r>
            <a:br>
              <a:rPr lang="en-US" altLang="ko-KR" dirty="0"/>
            </a:br>
            <a:r>
              <a:rPr lang="en-US" altLang="ko-KR" dirty="0"/>
              <a:t>data. The shape is defined by the variable argument size</a:t>
            </a:r>
            <a:endParaRPr lang="ko-KR" altLang="en-US" dirty="0"/>
          </a:p>
        </p:txBody>
      </p:sp>
      <p:sp>
        <p:nvSpPr>
          <p:cNvPr id="17" name="TextBox 16">
            <a:extLst>
              <a:ext uri="{FF2B5EF4-FFF2-40B4-BE49-F238E27FC236}">
                <a16:creationId xmlns:a16="http://schemas.microsoft.com/office/drawing/2014/main" id="{285F8B2D-29D1-37A1-9CF1-09C55AB463F2}"/>
              </a:ext>
            </a:extLst>
          </p:cNvPr>
          <p:cNvSpPr txBox="1"/>
          <p:nvPr/>
        </p:nvSpPr>
        <p:spPr>
          <a:xfrm>
            <a:off x="6976852" y="3429000"/>
            <a:ext cx="6288066" cy="3139321"/>
          </a:xfrm>
          <a:prstGeom prst="rect">
            <a:avLst/>
          </a:prstGeom>
          <a:noFill/>
        </p:spPr>
        <p:txBody>
          <a:bodyPr wrap="square">
            <a:spAutoFit/>
          </a:bodyPr>
          <a:lstStyle/>
          <a:p>
            <a:r>
              <a:rPr lang="en-US" altLang="ko-KR" dirty="0"/>
              <a:t>tensor([[1., 2., 3.],</a:t>
            </a:r>
          </a:p>
          <a:p>
            <a:r>
              <a:rPr lang="en-US" altLang="ko-KR" dirty="0"/>
              <a:t>        [4., 5., 6.]])</a:t>
            </a:r>
          </a:p>
          <a:p>
            <a:r>
              <a:rPr lang="en-US" altLang="ko-KR" dirty="0"/>
              <a:t>tensor([[ 0.1117,  0.6287, -0.8823],</a:t>
            </a:r>
          </a:p>
          <a:p>
            <a:r>
              <a:rPr lang="en-US" altLang="ko-KR" dirty="0"/>
              <a:t>        [-0.5409, -0.6151,  1.5826]])</a:t>
            </a:r>
          </a:p>
          <a:p>
            <a:r>
              <a:rPr lang="en-US" altLang="ko-KR" dirty="0" err="1"/>
              <a:t>torch.Size</a:t>
            </a:r>
            <a:r>
              <a:rPr lang="en-US" altLang="ko-KR" dirty="0"/>
              <a:t>([2, 3])</a:t>
            </a:r>
          </a:p>
          <a:p>
            <a:r>
              <a:rPr lang="en-US" altLang="ko-KR" dirty="0"/>
              <a:t>tensor([[1.1117, 2.6287, 2.1177],</a:t>
            </a:r>
          </a:p>
          <a:p>
            <a:r>
              <a:rPr lang="en-US" altLang="ko-KR" dirty="0"/>
              <a:t>        [3.4591, 4.3849, 7.5826]])</a:t>
            </a:r>
          </a:p>
          <a:p>
            <a:r>
              <a:rPr lang="en-US" altLang="ko-KR" dirty="0"/>
              <a:t>tensor([[ 2.1117,  4.6287,  5.1177],</a:t>
            </a:r>
          </a:p>
          <a:p>
            <a:r>
              <a:rPr lang="en-US" altLang="ko-KR" dirty="0"/>
              <a:t>        [ 7.4591,  9.3849, 13.5826]])</a:t>
            </a:r>
          </a:p>
          <a:p>
            <a:r>
              <a:rPr lang="en-US" altLang="ko-KR" dirty="0"/>
              <a:t>tensor([[0., 0., 0.],</a:t>
            </a:r>
          </a:p>
          <a:p>
            <a:r>
              <a:rPr lang="en-US" altLang="ko-KR" dirty="0"/>
              <a:t>        [0., 0., 0.]])</a:t>
            </a:r>
            <a:endParaRPr lang="ko-KR" altLang="en-US" dirty="0"/>
          </a:p>
        </p:txBody>
      </p:sp>
    </p:spTree>
    <p:extLst>
      <p:ext uri="{BB962C8B-B14F-4D97-AF65-F5344CB8AC3E}">
        <p14:creationId xmlns:p14="http://schemas.microsoft.com/office/powerpoint/2010/main" val="14905536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a:t>1. Deep learning framework</a:t>
            </a:r>
            <a:endParaRPr lang="ko-KR" altLang="en-US" dirty="0"/>
          </a:p>
        </p:txBody>
      </p:sp>
      <p:sp>
        <p:nvSpPr>
          <p:cNvPr id="5" name="내용 개체 틀 4">
            <a:extLst>
              <a:ext uri="{FF2B5EF4-FFF2-40B4-BE49-F238E27FC236}">
                <a16:creationId xmlns:a16="http://schemas.microsoft.com/office/drawing/2014/main" id="{88C4DF0F-D1A5-EBD0-DC5B-3A5A93AB41F7}"/>
              </a:ext>
            </a:extLst>
          </p:cNvPr>
          <p:cNvSpPr>
            <a:spLocks noGrp="1"/>
          </p:cNvSpPr>
          <p:nvPr>
            <p:ph idx="1"/>
          </p:nvPr>
        </p:nvSpPr>
        <p:spPr/>
        <p:txBody>
          <a:bodyPr/>
          <a:lstStyle/>
          <a:p>
            <a:r>
              <a:rPr lang="en-US" altLang="ko-KR" dirty="0"/>
              <a:t>Speed – deep learning requires a lot of computation </a:t>
            </a:r>
          </a:p>
          <a:p>
            <a:pPr lvl="1"/>
            <a:r>
              <a:rPr lang="en-US" altLang="ko-KR" dirty="0"/>
              <a:t>Leveraging the power of GPGPU (General Purpose Graphics Processing Unit)</a:t>
            </a:r>
          </a:p>
          <a:p>
            <a:r>
              <a:rPr lang="en-US" altLang="ko-KR" dirty="0"/>
              <a:t>Deep learning model training heavily uses backpropagation for weight updates, which is very complex for programming. </a:t>
            </a:r>
            <a:r>
              <a:rPr lang="en-US" altLang="ko-KR" dirty="0" err="1"/>
              <a:t>Autograd</a:t>
            </a:r>
            <a:r>
              <a:rPr lang="en-US" altLang="ko-KR" dirty="0"/>
              <a:t> solves this problem. </a:t>
            </a:r>
          </a:p>
          <a:p>
            <a:r>
              <a:rPr lang="en-US" altLang="ko-KR" dirty="0"/>
              <a:t>Easy of use and reuse</a:t>
            </a:r>
          </a:p>
          <a:p>
            <a:endParaRPr lang="ko-KR" altLang="en-US" dirty="0"/>
          </a:p>
        </p:txBody>
      </p:sp>
    </p:spTree>
    <p:extLst>
      <p:ext uri="{BB962C8B-B14F-4D97-AF65-F5344CB8AC3E}">
        <p14:creationId xmlns:p14="http://schemas.microsoft.com/office/powerpoint/2010/main" val="423896209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743F58-9D01-009C-327E-B2AB6468CDFD}"/>
              </a:ext>
            </a:extLst>
          </p:cNvPr>
          <p:cNvSpPr txBox="1"/>
          <p:nvPr/>
        </p:nvSpPr>
        <p:spPr>
          <a:xfrm>
            <a:off x="902208" y="354967"/>
            <a:ext cx="6096000" cy="2862322"/>
          </a:xfrm>
          <a:prstGeom prst="rect">
            <a:avLst/>
          </a:prstGeom>
          <a:noFill/>
        </p:spPr>
        <p:txBody>
          <a:bodyPr wrap="square">
            <a:spAutoFit/>
          </a:bodyPr>
          <a:lstStyle/>
          <a:p>
            <a:r>
              <a:rPr lang="es-ES" altLang="ko-KR" dirty="0"/>
              <a:t>import torch</a:t>
            </a:r>
          </a:p>
          <a:p>
            <a:endParaRPr lang="es-ES" altLang="ko-KR" dirty="0"/>
          </a:p>
          <a:p>
            <a:r>
              <a:rPr lang="es-ES" altLang="ko-KR" dirty="0"/>
              <a:t>x = torch.zeros([3, 5])</a:t>
            </a:r>
          </a:p>
          <a:p>
            <a:r>
              <a:rPr lang="es-ES" altLang="ko-KR" dirty="0"/>
              <a:t>print(x)</a:t>
            </a:r>
          </a:p>
          <a:p>
            <a:r>
              <a:rPr lang="es-ES" altLang="ko-KR" dirty="0"/>
              <a:t>y = torch.ones([3, 5])</a:t>
            </a:r>
          </a:p>
          <a:p>
            <a:r>
              <a:rPr lang="es-ES" altLang="ko-KR" dirty="0"/>
              <a:t>print(y)</a:t>
            </a:r>
          </a:p>
          <a:p>
            <a:r>
              <a:rPr lang="es-ES" altLang="ko-KR" dirty="0"/>
              <a:t>c = torch.add(x, y) + 10</a:t>
            </a:r>
          </a:p>
          <a:p>
            <a:r>
              <a:rPr lang="es-ES" altLang="ko-KR" dirty="0"/>
              <a:t>print(c)</a:t>
            </a:r>
          </a:p>
          <a:p>
            <a:r>
              <a:rPr lang="es-ES" altLang="ko-KR" dirty="0"/>
              <a:t>d = x+y +10</a:t>
            </a:r>
          </a:p>
          <a:p>
            <a:r>
              <a:rPr lang="es-ES" altLang="ko-KR" dirty="0"/>
              <a:t>print(d)</a:t>
            </a:r>
            <a:endParaRPr lang="ko-KR" altLang="en-US" dirty="0"/>
          </a:p>
        </p:txBody>
      </p:sp>
      <p:sp>
        <p:nvSpPr>
          <p:cNvPr id="7" name="TextBox 6">
            <a:extLst>
              <a:ext uri="{FF2B5EF4-FFF2-40B4-BE49-F238E27FC236}">
                <a16:creationId xmlns:a16="http://schemas.microsoft.com/office/drawing/2014/main" id="{48330B0A-3E47-8066-6491-B307B9E07012}"/>
              </a:ext>
            </a:extLst>
          </p:cNvPr>
          <p:cNvSpPr txBox="1"/>
          <p:nvPr/>
        </p:nvSpPr>
        <p:spPr>
          <a:xfrm>
            <a:off x="1036320" y="3429000"/>
            <a:ext cx="6096000" cy="3416320"/>
          </a:xfrm>
          <a:prstGeom prst="rect">
            <a:avLst/>
          </a:prstGeom>
          <a:noFill/>
        </p:spPr>
        <p:txBody>
          <a:bodyPr wrap="square">
            <a:spAutoFit/>
          </a:bodyPr>
          <a:lstStyle/>
          <a:p>
            <a:r>
              <a:rPr lang="en-US" altLang="ko-KR" dirty="0"/>
              <a:t>tensor([[0., 0., 0., 0., 0.],</a:t>
            </a:r>
          </a:p>
          <a:p>
            <a:r>
              <a:rPr lang="en-US" altLang="ko-KR" dirty="0"/>
              <a:t>        [0., 0., 0., 0., 0.],</a:t>
            </a:r>
          </a:p>
          <a:p>
            <a:r>
              <a:rPr lang="en-US" altLang="ko-KR" dirty="0"/>
              <a:t>        [0., 0., 0., 0., 0.]])</a:t>
            </a:r>
          </a:p>
          <a:p>
            <a:r>
              <a:rPr lang="en-US" altLang="ko-KR" dirty="0"/>
              <a:t>tensor([[1., 1., 1., 1., 1.],</a:t>
            </a:r>
          </a:p>
          <a:p>
            <a:r>
              <a:rPr lang="en-US" altLang="ko-KR" dirty="0"/>
              <a:t>        [1., 1., 1., 1., 1.],</a:t>
            </a:r>
          </a:p>
          <a:p>
            <a:r>
              <a:rPr lang="en-US" altLang="ko-KR" dirty="0"/>
              <a:t>        [1., 1., 1., 1., 1.]])</a:t>
            </a:r>
          </a:p>
          <a:p>
            <a:r>
              <a:rPr lang="en-US" altLang="ko-KR" dirty="0"/>
              <a:t>tensor([[11., 11., 11., 11., 11.],</a:t>
            </a:r>
          </a:p>
          <a:p>
            <a:r>
              <a:rPr lang="en-US" altLang="ko-KR" dirty="0"/>
              <a:t>        [11., 11., 11., 11., 11.],</a:t>
            </a:r>
          </a:p>
          <a:p>
            <a:r>
              <a:rPr lang="en-US" altLang="ko-KR" dirty="0"/>
              <a:t>        [11., 11., 11., 11., 11.]])</a:t>
            </a:r>
          </a:p>
          <a:p>
            <a:r>
              <a:rPr lang="en-US" altLang="ko-KR" dirty="0"/>
              <a:t>tensor([[11., 11., 11., 11., 11.],</a:t>
            </a:r>
          </a:p>
          <a:p>
            <a:r>
              <a:rPr lang="en-US" altLang="ko-KR" dirty="0"/>
              <a:t>        [11., 11., 11., 11., 11.],</a:t>
            </a:r>
          </a:p>
          <a:p>
            <a:r>
              <a:rPr lang="en-US" altLang="ko-KR" dirty="0"/>
              <a:t>        [11., 11., 11., 11., 11.]])</a:t>
            </a:r>
            <a:endParaRPr lang="ko-KR" altLang="en-US" dirty="0"/>
          </a:p>
        </p:txBody>
      </p:sp>
      <p:sp>
        <p:nvSpPr>
          <p:cNvPr id="9" name="TextBox 8">
            <a:extLst>
              <a:ext uri="{FF2B5EF4-FFF2-40B4-BE49-F238E27FC236}">
                <a16:creationId xmlns:a16="http://schemas.microsoft.com/office/drawing/2014/main" id="{EDD96908-FC35-436D-9444-346F8DFC0285}"/>
              </a:ext>
            </a:extLst>
          </p:cNvPr>
          <p:cNvSpPr txBox="1"/>
          <p:nvPr/>
        </p:nvSpPr>
        <p:spPr>
          <a:xfrm>
            <a:off x="5193792" y="783988"/>
            <a:ext cx="6096000" cy="5355312"/>
          </a:xfrm>
          <a:prstGeom prst="rect">
            <a:avLst/>
          </a:prstGeom>
          <a:noFill/>
        </p:spPr>
        <p:txBody>
          <a:bodyPr wrap="square">
            <a:spAutoFit/>
          </a:bodyPr>
          <a:lstStyle/>
          <a:p>
            <a:r>
              <a:rPr lang="en-US" altLang="ko-KR" dirty="0"/>
              <a:t>import </a:t>
            </a:r>
            <a:r>
              <a:rPr lang="en-US" altLang="ko-KR" dirty="0" err="1"/>
              <a:t>numpy</a:t>
            </a:r>
            <a:r>
              <a:rPr lang="en-US" altLang="ko-KR" dirty="0"/>
              <a:t>​</a:t>
            </a:r>
          </a:p>
          <a:p>
            <a:r>
              <a:rPr lang="en-US" altLang="ko-KR" dirty="0"/>
              <a:t>import torch</a:t>
            </a:r>
          </a:p>
          <a:p>
            <a:r>
              <a:rPr lang="en-US" altLang="ko-KR" dirty="0"/>
              <a:t>​</a:t>
            </a:r>
          </a:p>
          <a:p>
            <a:r>
              <a:rPr lang="en-US" altLang="ko-KR" dirty="0"/>
              <a:t>x = </a:t>
            </a:r>
            <a:r>
              <a:rPr lang="en-US" altLang="ko-KR" dirty="0" err="1"/>
              <a:t>numpy.zeros</a:t>
            </a:r>
            <a:r>
              <a:rPr lang="en-US" altLang="ko-KR" dirty="0"/>
              <a:t>([3, 5])</a:t>
            </a:r>
          </a:p>
          <a:p>
            <a:r>
              <a:rPr lang="en-US" altLang="ko-KR" dirty="0"/>
              <a:t>print(x)</a:t>
            </a:r>
          </a:p>
          <a:p>
            <a:r>
              <a:rPr lang="en-US" altLang="ko-KR" dirty="0"/>
              <a:t>y = </a:t>
            </a:r>
            <a:r>
              <a:rPr lang="en-US" altLang="ko-KR" dirty="0" err="1"/>
              <a:t>numpy.ones</a:t>
            </a:r>
            <a:r>
              <a:rPr lang="en-US" altLang="ko-KR" dirty="0"/>
              <a:t>([3, 5])</a:t>
            </a:r>
          </a:p>
          <a:p>
            <a:r>
              <a:rPr lang="en-US" altLang="ko-KR" dirty="0"/>
              <a:t>print(y)</a:t>
            </a:r>
          </a:p>
          <a:p>
            <a:r>
              <a:rPr lang="en-US" altLang="ko-KR" dirty="0"/>
              <a:t>c = </a:t>
            </a:r>
            <a:r>
              <a:rPr lang="en-US" altLang="ko-KR" dirty="0" err="1"/>
              <a:t>numpy.add</a:t>
            </a:r>
            <a:r>
              <a:rPr lang="en-US" altLang="ko-KR" dirty="0"/>
              <a:t>(x, y) + 10</a:t>
            </a:r>
          </a:p>
          <a:p>
            <a:r>
              <a:rPr lang="en-US" altLang="ko-KR" dirty="0"/>
              <a:t>print(c)</a:t>
            </a:r>
          </a:p>
          <a:p>
            <a:endParaRPr lang="en-US" altLang="ko-KR" dirty="0"/>
          </a:p>
          <a:p>
            <a:r>
              <a:rPr lang="en-US" altLang="ko-KR" dirty="0"/>
              <a:t>[[0. 0. 0. 0. 0.]</a:t>
            </a:r>
          </a:p>
          <a:p>
            <a:r>
              <a:rPr lang="en-US" altLang="ko-KR" dirty="0"/>
              <a:t> [0. 0. 0. 0. 0.]</a:t>
            </a:r>
          </a:p>
          <a:p>
            <a:r>
              <a:rPr lang="en-US" altLang="ko-KR" dirty="0"/>
              <a:t> [0. 0. 0. 0. 0.]]</a:t>
            </a:r>
          </a:p>
          <a:p>
            <a:r>
              <a:rPr lang="en-US" altLang="ko-KR" dirty="0"/>
              <a:t>[[1. 1. 1. 1. 1.]</a:t>
            </a:r>
          </a:p>
          <a:p>
            <a:r>
              <a:rPr lang="en-US" altLang="ko-KR" dirty="0"/>
              <a:t> [1. 1. 1. 1. 1.]</a:t>
            </a:r>
          </a:p>
          <a:p>
            <a:r>
              <a:rPr lang="en-US" altLang="ko-KR" dirty="0"/>
              <a:t> [1. 1. 1. 1. 1.]]</a:t>
            </a:r>
          </a:p>
          <a:p>
            <a:r>
              <a:rPr lang="en-US" altLang="ko-KR" dirty="0"/>
              <a:t>[[11. 11. 11. 11. 11.]</a:t>
            </a:r>
          </a:p>
          <a:p>
            <a:r>
              <a:rPr lang="en-US" altLang="ko-KR" dirty="0"/>
              <a:t> [11. 11. 11. 11. 11.]</a:t>
            </a:r>
          </a:p>
          <a:p>
            <a:r>
              <a:rPr lang="en-US" altLang="ko-KR" dirty="0"/>
              <a:t> [11. 11. 11. 11. 11.]]</a:t>
            </a:r>
            <a:endParaRPr lang="ko-KR" altLang="en-US" dirty="0"/>
          </a:p>
        </p:txBody>
      </p:sp>
    </p:spTree>
    <p:extLst>
      <p:ext uri="{BB962C8B-B14F-4D97-AF65-F5344CB8AC3E}">
        <p14:creationId xmlns:p14="http://schemas.microsoft.com/office/powerpoint/2010/main" val="2298683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D9DFF-EB1D-4C7F-D727-D1196C84C848}"/>
              </a:ext>
            </a:extLst>
          </p:cNvPr>
          <p:cNvSpPr txBox="1"/>
          <p:nvPr/>
        </p:nvSpPr>
        <p:spPr>
          <a:xfrm>
            <a:off x="6467622" y="1042630"/>
            <a:ext cx="6098344" cy="1569660"/>
          </a:xfrm>
          <a:prstGeom prst="rect">
            <a:avLst/>
          </a:prstGeom>
          <a:noFill/>
        </p:spPr>
        <p:txBody>
          <a:bodyPr wrap="square">
            <a:spAutoFit/>
          </a:bodyPr>
          <a:lstStyle/>
          <a:p>
            <a:r>
              <a:rPr lang="en-US" altLang="ko-KR" sz="2400" b="1" dirty="0"/>
              <a:t># 2 x 1 Vector + 1 x 2 Vector</a:t>
            </a:r>
          </a:p>
          <a:p>
            <a:r>
              <a:rPr lang="en-US" altLang="ko-KR" sz="2400" b="1" dirty="0"/>
              <a:t>m1 = </a:t>
            </a:r>
            <a:r>
              <a:rPr lang="en-US" altLang="ko-KR" sz="2400" b="1" dirty="0" err="1"/>
              <a:t>torch.FloatTensor</a:t>
            </a:r>
            <a:r>
              <a:rPr lang="en-US" altLang="ko-KR" sz="2400" b="1" dirty="0"/>
              <a:t>([[1, 2]])</a:t>
            </a:r>
          </a:p>
          <a:p>
            <a:r>
              <a:rPr lang="en-US" altLang="ko-KR" sz="2400" b="1" dirty="0"/>
              <a:t>m2 = </a:t>
            </a:r>
            <a:r>
              <a:rPr lang="en-US" altLang="ko-KR" sz="2400" b="1" dirty="0" err="1"/>
              <a:t>torch.FloatTensor</a:t>
            </a:r>
            <a:r>
              <a:rPr lang="en-US" altLang="ko-KR" sz="2400" b="1" dirty="0"/>
              <a:t>([[3], [4]])</a:t>
            </a:r>
          </a:p>
          <a:p>
            <a:r>
              <a:rPr lang="en-US" altLang="ko-KR" sz="2400" b="1" dirty="0"/>
              <a:t>print(m1 + m2)</a:t>
            </a:r>
            <a:endParaRPr lang="ko-KR" altLang="en-US" sz="2400" b="1" dirty="0"/>
          </a:p>
        </p:txBody>
      </p:sp>
      <p:sp>
        <p:nvSpPr>
          <p:cNvPr id="7" name="TextBox 6">
            <a:extLst>
              <a:ext uri="{FF2B5EF4-FFF2-40B4-BE49-F238E27FC236}">
                <a16:creationId xmlns:a16="http://schemas.microsoft.com/office/drawing/2014/main" id="{253B2B4C-8353-0F7A-6625-EA8029F7A52E}"/>
              </a:ext>
            </a:extLst>
          </p:cNvPr>
          <p:cNvSpPr txBox="1"/>
          <p:nvPr/>
        </p:nvSpPr>
        <p:spPr>
          <a:xfrm>
            <a:off x="6467622" y="2782669"/>
            <a:ext cx="6098344" cy="646331"/>
          </a:xfrm>
          <a:prstGeom prst="rect">
            <a:avLst/>
          </a:prstGeom>
          <a:noFill/>
        </p:spPr>
        <p:txBody>
          <a:bodyPr wrap="square">
            <a:spAutoFit/>
          </a:bodyPr>
          <a:lstStyle/>
          <a:p>
            <a:r>
              <a:rPr lang="en-US" altLang="ko-KR" dirty="0"/>
              <a:t>tensor([4., 5.],</a:t>
            </a:r>
          </a:p>
          <a:p>
            <a:r>
              <a:rPr lang="en-US" altLang="ko-KR" dirty="0"/>
              <a:t>       [5., 6.]])</a:t>
            </a:r>
            <a:endParaRPr lang="ko-KR" altLang="en-US" dirty="0"/>
          </a:p>
        </p:txBody>
      </p:sp>
      <p:sp>
        <p:nvSpPr>
          <p:cNvPr id="9" name="TextBox 8">
            <a:extLst>
              <a:ext uri="{FF2B5EF4-FFF2-40B4-BE49-F238E27FC236}">
                <a16:creationId xmlns:a16="http://schemas.microsoft.com/office/drawing/2014/main" id="{6F81E8BF-BA2E-F10D-6A9F-2D0791D1BA20}"/>
              </a:ext>
            </a:extLst>
          </p:cNvPr>
          <p:cNvSpPr txBox="1"/>
          <p:nvPr/>
        </p:nvSpPr>
        <p:spPr>
          <a:xfrm>
            <a:off x="819443" y="982058"/>
            <a:ext cx="6281224" cy="2677656"/>
          </a:xfrm>
          <a:prstGeom prst="rect">
            <a:avLst/>
          </a:prstGeom>
          <a:noFill/>
        </p:spPr>
        <p:txBody>
          <a:bodyPr wrap="square">
            <a:spAutoFit/>
          </a:bodyPr>
          <a:lstStyle/>
          <a:p>
            <a:r>
              <a:rPr lang="en-US" altLang="ko-KR" sz="2400" b="1" dirty="0"/>
              <a:t># Vector + scalar</a:t>
            </a:r>
          </a:p>
          <a:p>
            <a:r>
              <a:rPr lang="en-US" altLang="ko-KR" sz="2400" b="1" dirty="0"/>
              <a:t>m1 = </a:t>
            </a:r>
            <a:r>
              <a:rPr lang="en-US" altLang="ko-KR" sz="2400" b="1" dirty="0" err="1"/>
              <a:t>torch.FloatTensor</a:t>
            </a:r>
            <a:r>
              <a:rPr lang="en-US" altLang="ko-KR" sz="2400" b="1" dirty="0"/>
              <a:t>([[1, 2]])</a:t>
            </a:r>
          </a:p>
          <a:p>
            <a:r>
              <a:rPr lang="en-US" altLang="ko-KR" sz="2400" b="1" dirty="0"/>
              <a:t>m2 = </a:t>
            </a:r>
            <a:r>
              <a:rPr lang="en-US" altLang="ko-KR" sz="2400" b="1" dirty="0" err="1"/>
              <a:t>torch.FloatTensor</a:t>
            </a:r>
            <a:r>
              <a:rPr lang="en-US" altLang="ko-KR" sz="2400" b="1" dirty="0"/>
              <a:t>([3]) # [3] -&gt; [3, 3]</a:t>
            </a:r>
          </a:p>
          <a:p>
            <a:r>
              <a:rPr lang="en-US" altLang="ko-KR" sz="2400" b="1" dirty="0"/>
              <a:t>print(m1 + m2)</a:t>
            </a:r>
          </a:p>
          <a:p>
            <a:endParaRPr lang="en-US" altLang="ko-KR" sz="2400" dirty="0"/>
          </a:p>
          <a:p>
            <a:endParaRPr lang="en-US" altLang="ko-KR" sz="2400" dirty="0"/>
          </a:p>
          <a:p>
            <a:r>
              <a:rPr lang="en-US" altLang="ko-KR" sz="2000" dirty="0"/>
              <a:t>tensor([[4., 5.]])</a:t>
            </a:r>
            <a:endParaRPr lang="ko-KR" altLang="en-US" sz="2000" dirty="0"/>
          </a:p>
        </p:txBody>
      </p:sp>
    </p:spTree>
    <p:extLst>
      <p:ext uri="{BB962C8B-B14F-4D97-AF65-F5344CB8AC3E}">
        <p14:creationId xmlns:p14="http://schemas.microsoft.com/office/powerpoint/2010/main" val="2243684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a:t>Common tensor operations</a:t>
            </a:r>
            <a:endParaRPr lang="ko-KR" altLang="en-US" dirty="0"/>
          </a:p>
        </p:txBody>
      </p:sp>
      <p:sp>
        <p:nvSpPr>
          <p:cNvPr id="5" name="내용 개체 틀 4">
            <a:extLst>
              <a:ext uri="{FF2B5EF4-FFF2-40B4-BE49-F238E27FC236}">
                <a16:creationId xmlns:a16="http://schemas.microsoft.com/office/drawing/2014/main" id="{88C4DF0F-D1A5-EBD0-DC5B-3A5A93AB41F7}"/>
              </a:ext>
            </a:extLst>
          </p:cNvPr>
          <p:cNvSpPr>
            <a:spLocks noGrp="1"/>
          </p:cNvSpPr>
          <p:nvPr>
            <p:ph idx="1"/>
          </p:nvPr>
        </p:nvSpPr>
        <p:spPr/>
        <p:txBody>
          <a:bodyPr/>
          <a:lstStyle/>
          <a:p>
            <a:r>
              <a:rPr lang="en-US" altLang="ko-KR" dirty="0"/>
              <a:t>Common tensor operations:  </a:t>
            </a:r>
          </a:p>
          <a:p>
            <a:pPr lvl="1"/>
            <a:r>
              <a:rPr lang="en-US" altLang="ko-KR" dirty="0"/>
              <a:t>reshape</a:t>
            </a:r>
          </a:p>
          <a:p>
            <a:pPr lvl="1"/>
            <a:r>
              <a:rPr lang="en-US" altLang="ko-KR" dirty="0"/>
              <a:t>max/min  </a:t>
            </a:r>
          </a:p>
          <a:p>
            <a:pPr lvl="1"/>
            <a:r>
              <a:rPr lang="en-US" altLang="ko-KR" dirty="0"/>
              <a:t>shape/size  </a:t>
            </a:r>
          </a:p>
          <a:p>
            <a:pPr lvl="1"/>
            <a:r>
              <a:rPr lang="en-US" altLang="ko-KR" dirty="0" err="1"/>
              <a:t>etc</a:t>
            </a:r>
            <a:endParaRPr lang="en-US" altLang="ko-KR" dirty="0"/>
          </a:p>
          <a:p>
            <a:r>
              <a:rPr lang="en-US" altLang="ko-KR" dirty="0"/>
              <a:t>Arithmetic operations</a:t>
            </a:r>
          </a:p>
          <a:p>
            <a:pPr lvl="1"/>
            <a:r>
              <a:rPr lang="en-US" altLang="ko-KR" dirty="0"/>
              <a:t>Abs / round / sqrt / pow /</a:t>
            </a:r>
            <a:r>
              <a:rPr lang="en-US" altLang="ko-KR" dirty="0" err="1"/>
              <a:t>etc</a:t>
            </a:r>
            <a:r>
              <a:rPr lang="en-US" altLang="ko-KR" dirty="0"/>
              <a:t>  </a:t>
            </a:r>
          </a:p>
          <a:p>
            <a:pPr lvl="1"/>
            <a:r>
              <a:rPr lang="en-US" altLang="ko-KR" dirty="0" err="1"/>
              <a:t>torch.tensor’s</a:t>
            </a:r>
            <a:r>
              <a:rPr lang="en-US" altLang="ko-KR" dirty="0"/>
              <a:t> support broadcasting  </a:t>
            </a:r>
          </a:p>
          <a:p>
            <a:pPr lvl="1"/>
            <a:r>
              <a:rPr lang="en-US" altLang="ko-KR" dirty="0"/>
              <a:t>In-place operations</a:t>
            </a:r>
            <a:endParaRPr lang="ko-KR" altLang="en-US" dirty="0"/>
          </a:p>
        </p:txBody>
      </p:sp>
    </p:spTree>
    <p:extLst>
      <p:ext uri="{BB962C8B-B14F-4D97-AF65-F5344CB8AC3E}">
        <p14:creationId xmlns:p14="http://schemas.microsoft.com/office/powerpoint/2010/main" val="3380521130"/>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3FB672-606E-297E-39B7-2E3BFA6C9DDA}"/>
              </a:ext>
            </a:extLst>
          </p:cNvPr>
          <p:cNvSpPr txBox="1"/>
          <p:nvPr/>
        </p:nvSpPr>
        <p:spPr>
          <a:xfrm>
            <a:off x="896815" y="954316"/>
            <a:ext cx="6098344" cy="1569660"/>
          </a:xfrm>
          <a:prstGeom prst="rect">
            <a:avLst/>
          </a:prstGeom>
          <a:noFill/>
        </p:spPr>
        <p:txBody>
          <a:bodyPr wrap="square">
            <a:spAutoFit/>
          </a:bodyPr>
          <a:lstStyle/>
          <a:p>
            <a:r>
              <a:rPr lang="en-US" altLang="ko-KR" sz="2400" dirty="0">
                <a:solidFill>
                  <a:schemeClr val="bg2">
                    <a:lumMod val="10000"/>
                  </a:schemeClr>
                </a:solidFill>
              </a:rPr>
              <a:t>t = </a:t>
            </a:r>
            <a:r>
              <a:rPr lang="en-US" altLang="ko-KR" sz="2400" dirty="0" err="1">
                <a:solidFill>
                  <a:schemeClr val="bg2">
                    <a:lumMod val="10000"/>
                  </a:schemeClr>
                </a:solidFill>
              </a:rPr>
              <a:t>torch.tensor</a:t>
            </a:r>
            <a:r>
              <a:rPr lang="en-US" altLang="ko-KR" sz="2400" dirty="0">
                <a:solidFill>
                  <a:schemeClr val="bg2">
                    <a:lumMod val="10000"/>
                  </a:schemeClr>
                </a:solidFill>
              </a:rPr>
              <a:t>([[1., 2., 3.], [4., 5., 6.]])</a:t>
            </a:r>
          </a:p>
          <a:p>
            <a:r>
              <a:rPr lang="en-US" altLang="ko-KR" sz="2400" dirty="0">
                <a:solidFill>
                  <a:schemeClr val="bg2">
                    <a:lumMod val="10000"/>
                  </a:schemeClr>
                </a:solidFill>
              </a:rPr>
              <a:t>print(</a:t>
            </a:r>
            <a:r>
              <a:rPr lang="en-US" altLang="ko-KR" sz="2400" dirty="0" err="1">
                <a:solidFill>
                  <a:schemeClr val="bg2">
                    <a:lumMod val="10000"/>
                  </a:schemeClr>
                </a:solidFill>
              </a:rPr>
              <a:t>t.dim</a:t>
            </a:r>
            <a:r>
              <a:rPr lang="en-US" altLang="ko-KR" sz="2400" dirty="0">
                <a:solidFill>
                  <a:schemeClr val="bg2">
                    <a:lumMod val="10000"/>
                  </a:schemeClr>
                </a:solidFill>
              </a:rPr>
              <a:t>())  # rank. </a:t>
            </a:r>
            <a:r>
              <a:rPr lang="ko-KR" altLang="en-US" sz="2400" dirty="0">
                <a:solidFill>
                  <a:schemeClr val="bg2">
                    <a:lumMod val="10000"/>
                  </a:schemeClr>
                </a:solidFill>
              </a:rPr>
              <a:t>즉</a:t>
            </a:r>
            <a:r>
              <a:rPr lang="en-US" altLang="ko-KR" sz="2400" dirty="0">
                <a:solidFill>
                  <a:schemeClr val="bg2">
                    <a:lumMod val="10000"/>
                  </a:schemeClr>
                </a:solidFill>
              </a:rPr>
              <a:t>, </a:t>
            </a:r>
            <a:r>
              <a:rPr lang="ko-KR" altLang="en-US" sz="2400" dirty="0">
                <a:solidFill>
                  <a:schemeClr val="bg2">
                    <a:lumMod val="10000"/>
                  </a:schemeClr>
                </a:solidFill>
              </a:rPr>
              <a:t>차원</a:t>
            </a:r>
          </a:p>
          <a:p>
            <a:r>
              <a:rPr lang="en-US" altLang="ko-KR" sz="2400" dirty="0">
                <a:solidFill>
                  <a:schemeClr val="bg2">
                    <a:lumMod val="10000"/>
                  </a:schemeClr>
                </a:solidFill>
              </a:rPr>
              <a:t>print(</a:t>
            </a:r>
            <a:r>
              <a:rPr lang="en-US" altLang="ko-KR" sz="2400" dirty="0" err="1">
                <a:solidFill>
                  <a:schemeClr val="bg2">
                    <a:lumMod val="10000"/>
                  </a:schemeClr>
                </a:solidFill>
              </a:rPr>
              <a:t>t.size</a:t>
            </a:r>
            <a:r>
              <a:rPr lang="en-US" altLang="ko-KR" sz="2400" dirty="0">
                <a:solidFill>
                  <a:schemeClr val="bg2">
                    <a:lumMod val="10000"/>
                  </a:schemeClr>
                </a:solidFill>
              </a:rPr>
              <a:t>()) # shape</a:t>
            </a:r>
          </a:p>
          <a:p>
            <a:r>
              <a:rPr lang="en-US" altLang="ko-KR" sz="2400" dirty="0">
                <a:solidFill>
                  <a:schemeClr val="bg2">
                    <a:lumMod val="10000"/>
                  </a:schemeClr>
                </a:solidFill>
              </a:rPr>
              <a:t>print(</a:t>
            </a:r>
            <a:r>
              <a:rPr lang="en-US" altLang="ko-KR" sz="2400" dirty="0" err="1">
                <a:solidFill>
                  <a:schemeClr val="bg2">
                    <a:lumMod val="10000"/>
                  </a:schemeClr>
                </a:solidFill>
              </a:rPr>
              <a:t>t.shape</a:t>
            </a:r>
            <a:r>
              <a:rPr lang="en-US" altLang="ko-KR" sz="2400" dirty="0">
                <a:solidFill>
                  <a:schemeClr val="bg2">
                    <a:lumMod val="10000"/>
                  </a:schemeClr>
                </a:solidFill>
              </a:rPr>
              <a:t>)</a:t>
            </a:r>
            <a:endParaRPr lang="ko-KR" altLang="en-US" sz="2400" dirty="0">
              <a:solidFill>
                <a:schemeClr val="bg2">
                  <a:lumMod val="10000"/>
                </a:schemeClr>
              </a:solidFill>
            </a:endParaRPr>
          </a:p>
        </p:txBody>
      </p:sp>
      <p:sp>
        <p:nvSpPr>
          <p:cNvPr id="7" name="TextBox 6">
            <a:extLst>
              <a:ext uri="{FF2B5EF4-FFF2-40B4-BE49-F238E27FC236}">
                <a16:creationId xmlns:a16="http://schemas.microsoft.com/office/drawing/2014/main" id="{B9C3AA3F-B80B-B54A-AEC8-3552C0A3AC6C}"/>
              </a:ext>
            </a:extLst>
          </p:cNvPr>
          <p:cNvSpPr txBox="1"/>
          <p:nvPr/>
        </p:nvSpPr>
        <p:spPr>
          <a:xfrm>
            <a:off x="896815" y="2640261"/>
            <a:ext cx="6098344" cy="923330"/>
          </a:xfrm>
          <a:prstGeom prst="rect">
            <a:avLst/>
          </a:prstGeom>
          <a:noFill/>
        </p:spPr>
        <p:txBody>
          <a:bodyPr wrap="square">
            <a:spAutoFit/>
          </a:bodyPr>
          <a:lstStyle/>
          <a:p>
            <a:r>
              <a:rPr lang="en-US" altLang="ko-KR" dirty="0"/>
              <a:t>2</a:t>
            </a:r>
          </a:p>
          <a:p>
            <a:r>
              <a:rPr lang="en-US" altLang="ko-KR" dirty="0" err="1"/>
              <a:t>torch.Size</a:t>
            </a:r>
            <a:r>
              <a:rPr lang="en-US" altLang="ko-KR" dirty="0"/>
              <a:t>([2, 3])</a:t>
            </a:r>
          </a:p>
          <a:p>
            <a:r>
              <a:rPr lang="en-US" altLang="ko-KR" dirty="0" err="1"/>
              <a:t>torch.Size</a:t>
            </a:r>
            <a:r>
              <a:rPr lang="en-US" altLang="ko-KR" dirty="0"/>
              <a:t>([2, 3])</a:t>
            </a:r>
            <a:endParaRPr lang="ko-KR" altLang="en-US" dirty="0"/>
          </a:p>
        </p:txBody>
      </p:sp>
    </p:spTree>
    <p:extLst>
      <p:ext uri="{BB962C8B-B14F-4D97-AF65-F5344CB8AC3E}">
        <p14:creationId xmlns:p14="http://schemas.microsoft.com/office/powerpoint/2010/main" val="1439817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AB5472-6D23-95CA-EC1B-7DC5B03FFBBA}"/>
              </a:ext>
            </a:extLst>
          </p:cNvPr>
          <p:cNvSpPr>
            <a:spLocks noGrp="1"/>
          </p:cNvSpPr>
          <p:nvPr>
            <p:ph type="title" idx="4294967295"/>
          </p:nvPr>
        </p:nvSpPr>
        <p:spPr>
          <a:xfrm>
            <a:off x="270429" y="247880"/>
            <a:ext cx="10363200" cy="960437"/>
          </a:xfrm>
        </p:spPr>
        <p:txBody>
          <a:bodyPr>
            <a:normAutofit/>
          </a:bodyPr>
          <a:lstStyle/>
          <a:p>
            <a:r>
              <a:rPr lang="en-US" altLang="ko-KR" dirty="0">
                <a:solidFill>
                  <a:schemeClr val="bg2">
                    <a:lumMod val="10000"/>
                  </a:schemeClr>
                </a:solidFill>
              </a:rPr>
              <a:t>Sum, mean, max - dimension</a:t>
            </a:r>
            <a:r>
              <a:rPr lang="ko-KR" altLang="en-US" dirty="0">
                <a:solidFill>
                  <a:schemeClr val="bg2">
                    <a:lumMod val="10000"/>
                  </a:schemeClr>
                </a:solidFill>
              </a:rPr>
              <a:t>을 줄 수 있다</a:t>
            </a:r>
            <a:r>
              <a:rPr lang="en-US" altLang="ko-KR" dirty="0">
                <a:solidFill>
                  <a:schemeClr val="bg2">
                    <a:lumMod val="10000"/>
                  </a:schemeClr>
                </a:solidFill>
              </a:rPr>
              <a:t>.</a:t>
            </a:r>
            <a:endParaRPr lang="ko-KR" altLang="en-US" dirty="0">
              <a:solidFill>
                <a:schemeClr val="bg2">
                  <a:lumMod val="10000"/>
                </a:schemeClr>
              </a:solidFill>
            </a:endParaRPr>
          </a:p>
        </p:txBody>
      </p:sp>
      <p:sp>
        <p:nvSpPr>
          <p:cNvPr id="15" name="TextBox 14">
            <a:extLst>
              <a:ext uri="{FF2B5EF4-FFF2-40B4-BE49-F238E27FC236}">
                <a16:creationId xmlns:a16="http://schemas.microsoft.com/office/drawing/2014/main" id="{C21991E5-7E9B-A076-710F-498591F47E10}"/>
              </a:ext>
            </a:extLst>
          </p:cNvPr>
          <p:cNvSpPr txBox="1"/>
          <p:nvPr/>
        </p:nvSpPr>
        <p:spPr>
          <a:xfrm>
            <a:off x="641627" y="1588144"/>
            <a:ext cx="6098344" cy="4832092"/>
          </a:xfrm>
          <a:prstGeom prst="rect">
            <a:avLst/>
          </a:prstGeom>
          <a:noFill/>
        </p:spPr>
        <p:txBody>
          <a:bodyPr wrap="square">
            <a:spAutoFit/>
          </a:bodyPr>
          <a:lstStyle/>
          <a:p>
            <a:r>
              <a:rPr lang="en-US" altLang="ko-KR" sz="2800" dirty="0">
                <a:solidFill>
                  <a:schemeClr val="bg2">
                    <a:lumMod val="10000"/>
                  </a:schemeClr>
                </a:solidFill>
              </a:rPr>
              <a:t>t = </a:t>
            </a:r>
            <a:r>
              <a:rPr lang="en-US" altLang="ko-KR" sz="2800" dirty="0" err="1">
                <a:solidFill>
                  <a:schemeClr val="bg2">
                    <a:lumMod val="10000"/>
                  </a:schemeClr>
                </a:solidFill>
              </a:rPr>
              <a:t>torch.FloatTensor</a:t>
            </a:r>
            <a:r>
              <a:rPr lang="en-US" altLang="ko-KR" sz="2800" dirty="0">
                <a:solidFill>
                  <a:schemeClr val="bg2">
                    <a:lumMod val="10000"/>
                  </a:schemeClr>
                </a:solidFill>
              </a:rPr>
              <a:t>([[1, 2], [3, 4]])</a:t>
            </a:r>
          </a:p>
          <a:p>
            <a:r>
              <a:rPr lang="en-US" altLang="ko-KR" sz="2800" dirty="0">
                <a:solidFill>
                  <a:schemeClr val="bg2">
                    <a:lumMod val="10000"/>
                  </a:schemeClr>
                </a:solidFill>
              </a:rPr>
              <a:t>print(t)</a:t>
            </a:r>
          </a:p>
          <a:p>
            <a:r>
              <a:rPr lang="en-US" altLang="ko-KR" sz="2800" dirty="0">
                <a:solidFill>
                  <a:schemeClr val="bg2">
                    <a:lumMod val="10000"/>
                  </a:schemeClr>
                </a:solidFill>
              </a:rPr>
              <a:t>print(</a:t>
            </a:r>
            <a:r>
              <a:rPr lang="en-US" altLang="ko-KR" sz="2800" dirty="0" err="1">
                <a:solidFill>
                  <a:schemeClr val="bg2">
                    <a:lumMod val="10000"/>
                  </a:schemeClr>
                </a:solidFill>
              </a:rPr>
              <a:t>t.mean</a:t>
            </a:r>
            <a:r>
              <a:rPr lang="en-US" altLang="ko-KR" sz="2800" dirty="0">
                <a:solidFill>
                  <a:schemeClr val="bg2">
                    <a:lumMod val="10000"/>
                  </a:schemeClr>
                </a:solidFill>
              </a:rPr>
              <a:t>())</a:t>
            </a:r>
          </a:p>
          <a:p>
            <a:r>
              <a:rPr lang="en-US" altLang="ko-KR" sz="2800" dirty="0">
                <a:solidFill>
                  <a:schemeClr val="bg2">
                    <a:lumMod val="10000"/>
                  </a:schemeClr>
                </a:solidFill>
              </a:rPr>
              <a:t>print(</a:t>
            </a:r>
            <a:r>
              <a:rPr lang="en-US" altLang="ko-KR" sz="2800" dirty="0" err="1">
                <a:solidFill>
                  <a:schemeClr val="bg2">
                    <a:lumMod val="10000"/>
                  </a:schemeClr>
                </a:solidFill>
              </a:rPr>
              <a:t>t.mean</a:t>
            </a:r>
            <a:r>
              <a:rPr lang="en-US" altLang="ko-KR" sz="2800" dirty="0">
                <a:solidFill>
                  <a:schemeClr val="bg2">
                    <a:lumMod val="10000"/>
                  </a:schemeClr>
                </a:solidFill>
              </a:rPr>
              <a:t>(dim=0))</a:t>
            </a:r>
          </a:p>
          <a:p>
            <a:r>
              <a:rPr lang="en-US" altLang="ko-KR" sz="2800" dirty="0">
                <a:solidFill>
                  <a:schemeClr val="bg2">
                    <a:lumMod val="10000"/>
                  </a:schemeClr>
                </a:solidFill>
              </a:rPr>
              <a:t>print(</a:t>
            </a:r>
            <a:r>
              <a:rPr lang="en-US" altLang="ko-KR" sz="2800" dirty="0" err="1">
                <a:solidFill>
                  <a:schemeClr val="bg2">
                    <a:lumMod val="10000"/>
                  </a:schemeClr>
                </a:solidFill>
              </a:rPr>
              <a:t>t.mean</a:t>
            </a:r>
            <a:r>
              <a:rPr lang="en-US" altLang="ko-KR" sz="2800" dirty="0">
                <a:solidFill>
                  <a:schemeClr val="bg2">
                    <a:lumMod val="10000"/>
                  </a:schemeClr>
                </a:solidFill>
              </a:rPr>
              <a:t>(dim=1))</a:t>
            </a:r>
          </a:p>
          <a:p>
            <a:r>
              <a:rPr lang="en-US" altLang="ko-KR" sz="2800" dirty="0">
                <a:solidFill>
                  <a:schemeClr val="bg2">
                    <a:lumMod val="10000"/>
                  </a:schemeClr>
                </a:solidFill>
              </a:rPr>
              <a:t>print("")</a:t>
            </a:r>
          </a:p>
          <a:p>
            <a:r>
              <a:rPr lang="en-US" altLang="ko-KR" sz="2800" dirty="0">
                <a:solidFill>
                  <a:schemeClr val="bg2">
                    <a:lumMod val="10000"/>
                  </a:schemeClr>
                </a:solidFill>
              </a:rPr>
              <a:t>print(</a:t>
            </a:r>
            <a:r>
              <a:rPr lang="en-US" altLang="ko-KR" sz="2800" dirty="0" err="1">
                <a:solidFill>
                  <a:schemeClr val="bg2">
                    <a:lumMod val="10000"/>
                  </a:schemeClr>
                </a:solidFill>
              </a:rPr>
              <a:t>t.sum</a:t>
            </a:r>
            <a:r>
              <a:rPr lang="en-US" altLang="ko-KR" sz="2800" dirty="0">
                <a:solidFill>
                  <a:schemeClr val="bg2">
                    <a:lumMod val="10000"/>
                  </a:schemeClr>
                </a:solidFill>
              </a:rPr>
              <a:t>())</a:t>
            </a:r>
          </a:p>
          <a:p>
            <a:r>
              <a:rPr lang="en-US" altLang="ko-KR" sz="2800" dirty="0">
                <a:solidFill>
                  <a:schemeClr val="bg2">
                    <a:lumMod val="10000"/>
                  </a:schemeClr>
                </a:solidFill>
              </a:rPr>
              <a:t>print(</a:t>
            </a:r>
            <a:r>
              <a:rPr lang="en-US" altLang="ko-KR" sz="2800" dirty="0" err="1">
                <a:solidFill>
                  <a:schemeClr val="bg2">
                    <a:lumMod val="10000"/>
                  </a:schemeClr>
                </a:solidFill>
              </a:rPr>
              <a:t>t.sum</a:t>
            </a:r>
            <a:r>
              <a:rPr lang="en-US" altLang="ko-KR" sz="2800" dirty="0">
                <a:solidFill>
                  <a:schemeClr val="bg2">
                    <a:lumMod val="10000"/>
                  </a:schemeClr>
                </a:solidFill>
              </a:rPr>
              <a:t>(dim=1))   </a:t>
            </a:r>
          </a:p>
          <a:p>
            <a:r>
              <a:rPr lang="en-US" altLang="ko-KR" sz="2800" dirty="0">
                <a:solidFill>
                  <a:schemeClr val="bg2">
                    <a:lumMod val="10000"/>
                  </a:schemeClr>
                </a:solidFill>
              </a:rPr>
              <a:t>print("")</a:t>
            </a:r>
          </a:p>
          <a:p>
            <a:r>
              <a:rPr lang="en-US" altLang="ko-KR" sz="2800" dirty="0">
                <a:solidFill>
                  <a:schemeClr val="bg2">
                    <a:lumMod val="10000"/>
                  </a:schemeClr>
                </a:solidFill>
              </a:rPr>
              <a:t>print(</a:t>
            </a:r>
            <a:r>
              <a:rPr lang="en-US" altLang="ko-KR" sz="2800" dirty="0" err="1">
                <a:solidFill>
                  <a:schemeClr val="bg2">
                    <a:lumMod val="10000"/>
                  </a:schemeClr>
                </a:solidFill>
              </a:rPr>
              <a:t>t.max</a:t>
            </a:r>
            <a:r>
              <a:rPr lang="en-US" altLang="ko-KR" sz="2800" dirty="0">
                <a:solidFill>
                  <a:schemeClr val="bg2">
                    <a:lumMod val="10000"/>
                  </a:schemeClr>
                </a:solidFill>
              </a:rPr>
              <a:t>())</a:t>
            </a:r>
          </a:p>
          <a:p>
            <a:r>
              <a:rPr lang="en-US" altLang="ko-KR" sz="2800" dirty="0">
                <a:solidFill>
                  <a:schemeClr val="bg2">
                    <a:lumMod val="10000"/>
                  </a:schemeClr>
                </a:solidFill>
              </a:rPr>
              <a:t>print(</a:t>
            </a:r>
            <a:r>
              <a:rPr lang="en-US" altLang="ko-KR" sz="2800" dirty="0" err="1">
                <a:solidFill>
                  <a:schemeClr val="bg2">
                    <a:lumMod val="10000"/>
                  </a:schemeClr>
                </a:solidFill>
              </a:rPr>
              <a:t>t.max</a:t>
            </a:r>
            <a:r>
              <a:rPr lang="en-US" altLang="ko-KR" sz="2800" dirty="0">
                <a:solidFill>
                  <a:schemeClr val="bg2">
                    <a:lumMod val="10000"/>
                  </a:schemeClr>
                </a:solidFill>
              </a:rPr>
              <a:t>(dim=1))</a:t>
            </a:r>
            <a:endParaRPr lang="ko-KR" altLang="en-US" sz="2800" dirty="0">
              <a:solidFill>
                <a:schemeClr val="bg2">
                  <a:lumMod val="10000"/>
                </a:schemeClr>
              </a:solidFill>
            </a:endParaRPr>
          </a:p>
        </p:txBody>
      </p:sp>
      <p:sp>
        <p:nvSpPr>
          <p:cNvPr id="17" name="TextBox 16">
            <a:extLst>
              <a:ext uri="{FF2B5EF4-FFF2-40B4-BE49-F238E27FC236}">
                <a16:creationId xmlns:a16="http://schemas.microsoft.com/office/drawing/2014/main" id="{8E46BD94-D7CF-2F49-B052-7A5C241BF02A}"/>
              </a:ext>
            </a:extLst>
          </p:cNvPr>
          <p:cNvSpPr txBox="1"/>
          <p:nvPr/>
        </p:nvSpPr>
        <p:spPr>
          <a:xfrm>
            <a:off x="5452029" y="2347798"/>
            <a:ext cx="6098344" cy="3970318"/>
          </a:xfrm>
          <a:prstGeom prst="rect">
            <a:avLst/>
          </a:prstGeom>
          <a:noFill/>
        </p:spPr>
        <p:txBody>
          <a:bodyPr wrap="square">
            <a:spAutoFit/>
          </a:bodyPr>
          <a:lstStyle/>
          <a:p>
            <a:endParaRPr lang="en-US" altLang="ko-KR" dirty="0"/>
          </a:p>
          <a:p>
            <a:r>
              <a:rPr lang="en-US" altLang="ko-KR" dirty="0"/>
              <a:t>tensor([[1., 2.],</a:t>
            </a:r>
          </a:p>
          <a:p>
            <a:r>
              <a:rPr lang="en-US" altLang="ko-KR" dirty="0"/>
              <a:t>        [3., 4.]])</a:t>
            </a:r>
          </a:p>
          <a:p>
            <a:r>
              <a:rPr lang="en-US" altLang="ko-KR" dirty="0"/>
              <a:t>tensor(2.5000)</a:t>
            </a:r>
          </a:p>
          <a:p>
            <a:r>
              <a:rPr lang="en-US" altLang="ko-KR" dirty="0"/>
              <a:t>tensor([2., 3.])</a:t>
            </a:r>
          </a:p>
          <a:p>
            <a:r>
              <a:rPr lang="en-US" altLang="ko-KR" dirty="0"/>
              <a:t>tensor([1.5000, 3.5000])</a:t>
            </a:r>
          </a:p>
          <a:p>
            <a:endParaRPr lang="en-US" altLang="ko-KR" dirty="0"/>
          </a:p>
          <a:p>
            <a:r>
              <a:rPr lang="en-US" altLang="ko-KR" dirty="0"/>
              <a:t>tensor(10.)</a:t>
            </a:r>
          </a:p>
          <a:p>
            <a:r>
              <a:rPr lang="en-US" altLang="ko-KR" dirty="0"/>
              <a:t>tensor([3., 7.])</a:t>
            </a:r>
          </a:p>
          <a:p>
            <a:endParaRPr lang="en-US" altLang="ko-KR" dirty="0"/>
          </a:p>
          <a:p>
            <a:r>
              <a:rPr lang="en-US" altLang="ko-KR" dirty="0"/>
              <a:t>tensor(4.)</a:t>
            </a:r>
          </a:p>
          <a:p>
            <a:r>
              <a:rPr lang="en-US" altLang="ko-KR" dirty="0" err="1"/>
              <a:t>torch.return_types.max</a:t>
            </a:r>
            <a:r>
              <a:rPr lang="en-US" altLang="ko-KR" dirty="0"/>
              <a:t>(</a:t>
            </a:r>
          </a:p>
          <a:p>
            <a:r>
              <a:rPr lang="en-US" altLang="ko-KR" dirty="0"/>
              <a:t>values=tensor([2., 4.]),</a:t>
            </a:r>
          </a:p>
          <a:p>
            <a:r>
              <a:rPr lang="en-US" altLang="ko-KR" dirty="0"/>
              <a:t>indices=tensor([1, 1]))</a:t>
            </a:r>
            <a:endParaRPr lang="ko-KR" altLang="en-US" dirty="0"/>
          </a:p>
        </p:txBody>
      </p:sp>
      <p:sp>
        <p:nvSpPr>
          <p:cNvPr id="6" name="TextBox 5">
            <a:extLst>
              <a:ext uri="{FF2B5EF4-FFF2-40B4-BE49-F238E27FC236}">
                <a16:creationId xmlns:a16="http://schemas.microsoft.com/office/drawing/2014/main" id="{FB146C24-157D-314E-817F-BE934511AF19}"/>
              </a:ext>
            </a:extLst>
          </p:cNvPr>
          <p:cNvSpPr txBox="1"/>
          <p:nvPr/>
        </p:nvSpPr>
        <p:spPr>
          <a:xfrm>
            <a:off x="6400800" y="1783305"/>
            <a:ext cx="6096000" cy="369332"/>
          </a:xfrm>
          <a:prstGeom prst="rect">
            <a:avLst/>
          </a:prstGeom>
          <a:noFill/>
        </p:spPr>
        <p:txBody>
          <a:bodyPr wrap="square">
            <a:spAutoFit/>
          </a:bodyPr>
          <a:lstStyle/>
          <a:p>
            <a:r>
              <a:rPr lang="ko-KR" altLang="en-US" dirty="0"/>
              <a:t> </a:t>
            </a:r>
            <a:r>
              <a:rPr lang="en-US" altLang="ko-KR" dirty="0"/>
              <a:t>(dim</a:t>
            </a:r>
            <a:r>
              <a:rPr lang="ko-KR" altLang="en-US" dirty="0"/>
              <a:t>은 </a:t>
            </a:r>
            <a:r>
              <a:rPr lang="en-US" altLang="ko-KR" dirty="0" err="1"/>
              <a:t>pyTorch</a:t>
            </a:r>
            <a:r>
              <a:rPr lang="ko-KR" altLang="en-US" dirty="0"/>
              <a:t>에서의 </a:t>
            </a:r>
            <a:r>
              <a:rPr lang="en-US" altLang="ko-KR" dirty="0"/>
              <a:t>axis</a:t>
            </a:r>
            <a:r>
              <a:rPr lang="ko-KR" altLang="en-US" dirty="0"/>
              <a:t>와 같은 개념이다</a:t>
            </a:r>
            <a:r>
              <a:rPr lang="en-US" altLang="ko-KR" dirty="0"/>
              <a:t>.)</a:t>
            </a:r>
            <a:endParaRPr lang="ko-KR" altLang="en-US" dirty="0"/>
          </a:p>
        </p:txBody>
      </p:sp>
    </p:spTree>
    <p:extLst>
      <p:ext uri="{BB962C8B-B14F-4D97-AF65-F5344CB8AC3E}">
        <p14:creationId xmlns:p14="http://schemas.microsoft.com/office/powerpoint/2010/main" val="178595714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a:t>Multiplication – element wise</a:t>
            </a:r>
            <a:endParaRPr lang="ko-KR" altLang="en-US" dirty="0"/>
          </a:p>
        </p:txBody>
      </p:sp>
      <p:sp>
        <p:nvSpPr>
          <p:cNvPr id="10" name="TextBox 9">
            <a:extLst>
              <a:ext uri="{FF2B5EF4-FFF2-40B4-BE49-F238E27FC236}">
                <a16:creationId xmlns:a16="http://schemas.microsoft.com/office/drawing/2014/main" id="{8BC272C8-5ED4-7A4E-169F-97A528B9E93A}"/>
              </a:ext>
            </a:extLst>
          </p:cNvPr>
          <p:cNvSpPr txBox="1"/>
          <p:nvPr/>
        </p:nvSpPr>
        <p:spPr>
          <a:xfrm>
            <a:off x="757825" y="1666333"/>
            <a:ext cx="6100174" cy="1938992"/>
          </a:xfrm>
          <a:prstGeom prst="rect">
            <a:avLst/>
          </a:prstGeom>
          <a:noFill/>
        </p:spPr>
        <p:txBody>
          <a:bodyPr wrap="square">
            <a:spAutoFit/>
          </a:bodyPr>
          <a:lstStyle/>
          <a:p>
            <a:r>
              <a:rPr lang="en-US" altLang="ko-KR" sz="2400" dirty="0">
                <a:solidFill>
                  <a:schemeClr val="bg2">
                    <a:lumMod val="10000"/>
                  </a:schemeClr>
                </a:solidFill>
              </a:rPr>
              <a:t>b = </a:t>
            </a:r>
            <a:r>
              <a:rPr lang="en-US" altLang="ko-KR" sz="2400" dirty="0" err="1">
                <a:solidFill>
                  <a:schemeClr val="bg2">
                    <a:lumMod val="10000"/>
                  </a:schemeClr>
                </a:solidFill>
              </a:rPr>
              <a:t>torch.ones</a:t>
            </a:r>
            <a:r>
              <a:rPr lang="en-US" altLang="ko-KR" sz="2400" dirty="0">
                <a:solidFill>
                  <a:schemeClr val="bg2">
                    <a:lumMod val="10000"/>
                  </a:schemeClr>
                </a:solidFill>
              </a:rPr>
              <a:t>(2, 3)</a:t>
            </a:r>
          </a:p>
          <a:p>
            <a:r>
              <a:rPr lang="en-US" altLang="ko-KR" sz="2400" dirty="0">
                <a:solidFill>
                  <a:schemeClr val="bg2">
                    <a:lumMod val="10000"/>
                  </a:schemeClr>
                </a:solidFill>
              </a:rPr>
              <a:t>print(b)</a:t>
            </a:r>
          </a:p>
          <a:p>
            <a:r>
              <a:rPr lang="en-US" altLang="ko-KR" sz="2400" dirty="0">
                <a:solidFill>
                  <a:schemeClr val="bg2">
                    <a:lumMod val="10000"/>
                  </a:schemeClr>
                </a:solidFill>
              </a:rPr>
              <a:t>print(x*b)</a:t>
            </a:r>
          </a:p>
          <a:p>
            <a:r>
              <a:rPr lang="en-US" altLang="ko-KR" sz="2400" dirty="0">
                <a:solidFill>
                  <a:schemeClr val="bg2">
                    <a:lumMod val="10000"/>
                  </a:schemeClr>
                </a:solidFill>
              </a:rPr>
              <a:t>print(</a:t>
            </a:r>
            <a:r>
              <a:rPr lang="en-US" altLang="ko-KR" sz="2400" dirty="0" err="1">
                <a:solidFill>
                  <a:schemeClr val="bg2">
                    <a:lumMod val="10000"/>
                  </a:schemeClr>
                </a:solidFill>
              </a:rPr>
              <a:t>torch.mul</a:t>
            </a:r>
            <a:r>
              <a:rPr lang="en-US" altLang="ko-KR" sz="2400" dirty="0">
                <a:solidFill>
                  <a:schemeClr val="bg2">
                    <a:lumMod val="10000"/>
                  </a:schemeClr>
                </a:solidFill>
              </a:rPr>
              <a:t>(x, b))</a:t>
            </a:r>
          </a:p>
          <a:p>
            <a:r>
              <a:rPr lang="en-US" altLang="ko-KR" sz="2400" dirty="0">
                <a:solidFill>
                  <a:schemeClr val="bg2">
                    <a:lumMod val="10000"/>
                  </a:schemeClr>
                </a:solidFill>
              </a:rPr>
              <a:t>print(</a:t>
            </a:r>
            <a:r>
              <a:rPr lang="en-US" altLang="ko-KR" sz="2400" dirty="0" err="1">
                <a:solidFill>
                  <a:schemeClr val="bg2">
                    <a:lumMod val="10000"/>
                  </a:schemeClr>
                </a:solidFill>
              </a:rPr>
              <a:t>x.mul</a:t>
            </a:r>
            <a:r>
              <a:rPr lang="en-US" altLang="ko-KR" sz="2400" dirty="0">
                <a:solidFill>
                  <a:schemeClr val="bg2">
                    <a:lumMod val="10000"/>
                  </a:schemeClr>
                </a:solidFill>
              </a:rPr>
              <a:t>(b</a:t>
            </a:r>
            <a:r>
              <a:rPr lang="en-US" altLang="ko-KR" sz="2400" dirty="0"/>
              <a:t>))</a:t>
            </a:r>
            <a:endParaRPr lang="ko-KR" altLang="en-US" sz="2400" dirty="0"/>
          </a:p>
        </p:txBody>
      </p:sp>
      <p:sp>
        <p:nvSpPr>
          <p:cNvPr id="12" name="TextBox 11">
            <a:extLst>
              <a:ext uri="{FF2B5EF4-FFF2-40B4-BE49-F238E27FC236}">
                <a16:creationId xmlns:a16="http://schemas.microsoft.com/office/drawing/2014/main" id="{1096EBBB-DA40-14AF-E1FC-089660FA446B}"/>
              </a:ext>
            </a:extLst>
          </p:cNvPr>
          <p:cNvSpPr txBox="1"/>
          <p:nvPr/>
        </p:nvSpPr>
        <p:spPr>
          <a:xfrm>
            <a:off x="4904653" y="1666333"/>
            <a:ext cx="6100174" cy="2308324"/>
          </a:xfrm>
          <a:prstGeom prst="rect">
            <a:avLst/>
          </a:prstGeom>
          <a:noFill/>
        </p:spPr>
        <p:txBody>
          <a:bodyPr wrap="square">
            <a:spAutoFit/>
          </a:bodyPr>
          <a:lstStyle/>
          <a:p>
            <a:r>
              <a:rPr lang="en-US" altLang="ko-KR" dirty="0"/>
              <a:t>tensor([[1., 1., 1.],</a:t>
            </a:r>
          </a:p>
          <a:p>
            <a:r>
              <a:rPr lang="en-US" altLang="ko-KR" dirty="0"/>
              <a:t>        [1., 1., 1.]])</a:t>
            </a:r>
          </a:p>
          <a:p>
            <a:r>
              <a:rPr lang="en-US" altLang="ko-KR" dirty="0"/>
              <a:t>tensor([[1., 2., 3.],</a:t>
            </a:r>
          </a:p>
          <a:p>
            <a:r>
              <a:rPr lang="en-US" altLang="ko-KR" dirty="0"/>
              <a:t>        [4., 5., 6.]])</a:t>
            </a:r>
          </a:p>
          <a:p>
            <a:r>
              <a:rPr lang="en-US" altLang="ko-KR" dirty="0"/>
              <a:t>tensor([[1., 2., 3.],</a:t>
            </a:r>
          </a:p>
          <a:p>
            <a:r>
              <a:rPr lang="en-US" altLang="ko-KR" dirty="0"/>
              <a:t>        [4., 5., 6.]])</a:t>
            </a:r>
          </a:p>
          <a:p>
            <a:r>
              <a:rPr lang="en-US" altLang="ko-KR" dirty="0"/>
              <a:t>tensor([[1., 2., 3.],</a:t>
            </a:r>
          </a:p>
          <a:p>
            <a:r>
              <a:rPr lang="en-US" altLang="ko-KR" dirty="0"/>
              <a:t>        [4., 5., 6.]])</a:t>
            </a:r>
            <a:endParaRPr lang="ko-KR" altLang="en-US" dirty="0"/>
          </a:p>
        </p:txBody>
      </p:sp>
    </p:spTree>
    <p:extLst>
      <p:ext uri="{BB962C8B-B14F-4D97-AF65-F5344CB8AC3E}">
        <p14:creationId xmlns:p14="http://schemas.microsoft.com/office/powerpoint/2010/main" val="2115398142"/>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a:t>View</a:t>
            </a:r>
            <a:endParaRPr lang="ko-KR" altLang="en-US" dirty="0"/>
          </a:p>
        </p:txBody>
      </p:sp>
      <p:sp>
        <p:nvSpPr>
          <p:cNvPr id="5" name="내용 개체 틀 4">
            <a:extLst>
              <a:ext uri="{FF2B5EF4-FFF2-40B4-BE49-F238E27FC236}">
                <a16:creationId xmlns:a16="http://schemas.microsoft.com/office/drawing/2014/main" id="{88C4DF0F-D1A5-EBD0-DC5B-3A5A93AB41F7}"/>
              </a:ext>
            </a:extLst>
          </p:cNvPr>
          <p:cNvSpPr>
            <a:spLocks noGrp="1"/>
          </p:cNvSpPr>
          <p:nvPr>
            <p:ph idx="1"/>
          </p:nvPr>
        </p:nvSpPr>
        <p:spPr/>
        <p:txBody>
          <a:bodyPr/>
          <a:lstStyle/>
          <a:p>
            <a:endParaRPr lang="ko-KR" altLang="en-US" dirty="0"/>
          </a:p>
        </p:txBody>
      </p:sp>
      <p:sp>
        <p:nvSpPr>
          <p:cNvPr id="6" name="TextBox 5">
            <a:extLst>
              <a:ext uri="{FF2B5EF4-FFF2-40B4-BE49-F238E27FC236}">
                <a16:creationId xmlns:a16="http://schemas.microsoft.com/office/drawing/2014/main" id="{13ACE345-2844-8B9C-25E6-CC024DA0EA16}"/>
              </a:ext>
            </a:extLst>
          </p:cNvPr>
          <p:cNvSpPr txBox="1"/>
          <p:nvPr/>
        </p:nvSpPr>
        <p:spPr>
          <a:xfrm>
            <a:off x="858033" y="1674674"/>
            <a:ext cx="6100174" cy="2308324"/>
          </a:xfrm>
          <a:prstGeom prst="rect">
            <a:avLst/>
          </a:prstGeom>
          <a:noFill/>
        </p:spPr>
        <p:txBody>
          <a:bodyPr wrap="square">
            <a:spAutoFit/>
          </a:bodyPr>
          <a:lstStyle/>
          <a:p>
            <a:r>
              <a:rPr lang="en-US" altLang="ko-KR" sz="2400" dirty="0">
                <a:solidFill>
                  <a:schemeClr val="bg2">
                    <a:lumMod val="10000"/>
                  </a:schemeClr>
                </a:solidFill>
              </a:rPr>
              <a:t>#View - tensor</a:t>
            </a:r>
            <a:r>
              <a:rPr lang="ko-KR" altLang="en-US" sz="2400" dirty="0">
                <a:solidFill>
                  <a:schemeClr val="bg2">
                    <a:lumMod val="10000"/>
                  </a:schemeClr>
                </a:solidFill>
              </a:rPr>
              <a:t>의 크기</a:t>
            </a:r>
            <a:r>
              <a:rPr lang="en-US" altLang="ko-KR" sz="2400" dirty="0">
                <a:solidFill>
                  <a:schemeClr val="bg2">
                    <a:lumMod val="10000"/>
                  </a:schemeClr>
                </a:solidFill>
              </a:rPr>
              <a:t>(size), </a:t>
            </a:r>
            <a:r>
              <a:rPr lang="ko-KR" altLang="en-US" sz="2400" dirty="0">
                <a:solidFill>
                  <a:schemeClr val="bg2">
                    <a:lumMod val="10000"/>
                  </a:schemeClr>
                </a:solidFill>
              </a:rPr>
              <a:t>모양 </a:t>
            </a:r>
            <a:r>
              <a:rPr lang="en-US" altLang="ko-KR" sz="2400" dirty="0">
                <a:solidFill>
                  <a:schemeClr val="bg2">
                    <a:lumMod val="10000"/>
                  </a:schemeClr>
                </a:solidFill>
              </a:rPr>
              <a:t>(shape) </a:t>
            </a:r>
            <a:r>
              <a:rPr lang="ko-KR" altLang="en-US" sz="2400" dirty="0">
                <a:solidFill>
                  <a:schemeClr val="bg2">
                    <a:lumMod val="10000"/>
                  </a:schemeClr>
                </a:solidFill>
              </a:rPr>
              <a:t>변경</a:t>
            </a:r>
          </a:p>
          <a:p>
            <a:r>
              <a:rPr lang="en-US" altLang="ko-KR" sz="2400" dirty="0">
                <a:solidFill>
                  <a:schemeClr val="bg2">
                    <a:lumMod val="10000"/>
                  </a:schemeClr>
                </a:solidFill>
              </a:rPr>
              <a:t>y = </a:t>
            </a:r>
            <a:r>
              <a:rPr lang="en-US" altLang="ko-KR" sz="2400" dirty="0" err="1">
                <a:solidFill>
                  <a:schemeClr val="bg2">
                    <a:lumMod val="10000"/>
                  </a:schemeClr>
                </a:solidFill>
              </a:rPr>
              <a:t>x.view</a:t>
            </a:r>
            <a:r>
              <a:rPr lang="en-US" altLang="ko-KR" sz="2400" dirty="0">
                <a:solidFill>
                  <a:schemeClr val="bg2">
                    <a:lumMod val="10000"/>
                  </a:schemeClr>
                </a:solidFill>
              </a:rPr>
              <a:t>(6)</a:t>
            </a:r>
          </a:p>
          <a:p>
            <a:r>
              <a:rPr lang="en-US" altLang="ko-KR" sz="2400" dirty="0">
                <a:solidFill>
                  <a:schemeClr val="bg2">
                    <a:lumMod val="10000"/>
                  </a:schemeClr>
                </a:solidFill>
              </a:rPr>
              <a:t>z = </a:t>
            </a:r>
            <a:r>
              <a:rPr lang="en-US" altLang="ko-KR" sz="2400" dirty="0" err="1">
                <a:solidFill>
                  <a:schemeClr val="bg2">
                    <a:lumMod val="10000"/>
                  </a:schemeClr>
                </a:solidFill>
              </a:rPr>
              <a:t>x.view</a:t>
            </a:r>
            <a:r>
              <a:rPr lang="en-US" altLang="ko-KR" sz="2400" dirty="0">
                <a:solidFill>
                  <a:schemeClr val="bg2">
                    <a:lumMod val="10000"/>
                  </a:schemeClr>
                </a:solidFill>
              </a:rPr>
              <a:t>(2, -1)</a:t>
            </a:r>
          </a:p>
          <a:p>
            <a:r>
              <a:rPr lang="en-US" altLang="ko-KR" sz="2400" dirty="0">
                <a:solidFill>
                  <a:schemeClr val="bg2">
                    <a:lumMod val="10000"/>
                  </a:schemeClr>
                </a:solidFill>
              </a:rPr>
              <a:t>print(y)</a:t>
            </a:r>
          </a:p>
          <a:p>
            <a:r>
              <a:rPr lang="en-US" altLang="ko-KR" sz="2400" dirty="0">
                <a:solidFill>
                  <a:schemeClr val="bg2">
                    <a:lumMod val="10000"/>
                  </a:schemeClr>
                </a:solidFill>
              </a:rPr>
              <a:t>print(z)</a:t>
            </a:r>
          </a:p>
          <a:p>
            <a:r>
              <a:rPr lang="en-US" altLang="ko-KR" sz="2400" dirty="0">
                <a:solidFill>
                  <a:schemeClr val="bg2">
                    <a:lumMod val="10000"/>
                  </a:schemeClr>
                </a:solidFill>
              </a:rPr>
              <a:t>print(</a:t>
            </a:r>
            <a:r>
              <a:rPr lang="en-US" altLang="ko-KR" sz="2400" dirty="0" err="1">
                <a:solidFill>
                  <a:schemeClr val="bg2">
                    <a:lumMod val="10000"/>
                  </a:schemeClr>
                </a:solidFill>
              </a:rPr>
              <a:t>z.size</a:t>
            </a:r>
            <a:r>
              <a:rPr lang="en-US" altLang="ko-KR" sz="2400" dirty="0">
                <a:solidFill>
                  <a:schemeClr val="bg2">
                    <a:lumMod val="10000"/>
                  </a:schemeClr>
                </a:solidFill>
              </a:rPr>
              <a:t>())</a:t>
            </a:r>
            <a:endParaRPr lang="ko-KR" altLang="en-US" sz="2400" dirty="0">
              <a:solidFill>
                <a:schemeClr val="bg2">
                  <a:lumMod val="10000"/>
                </a:schemeClr>
              </a:solidFill>
            </a:endParaRPr>
          </a:p>
        </p:txBody>
      </p:sp>
      <p:sp>
        <p:nvSpPr>
          <p:cNvPr id="7" name="TextBox 6">
            <a:extLst>
              <a:ext uri="{FF2B5EF4-FFF2-40B4-BE49-F238E27FC236}">
                <a16:creationId xmlns:a16="http://schemas.microsoft.com/office/drawing/2014/main" id="{0AEB68DA-192C-952C-1B2B-B827A2BAC0F9}"/>
              </a:ext>
            </a:extLst>
          </p:cNvPr>
          <p:cNvSpPr txBox="1"/>
          <p:nvPr/>
        </p:nvSpPr>
        <p:spPr>
          <a:xfrm>
            <a:off x="858033" y="4347616"/>
            <a:ext cx="6100174" cy="1200329"/>
          </a:xfrm>
          <a:prstGeom prst="rect">
            <a:avLst/>
          </a:prstGeom>
          <a:noFill/>
        </p:spPr>
        <p:txBody>
          <a:bodyPr wrap="square">
            <a:spAutoFit/>
          </a:bodyPr>
          <a:lstStyle/>
          <a:p>
            <a:r>
              <a:rPr lang="en-US" altLang="ko-KR" dirty="0"/>
              <a:t>tensor([1., 2., 3., 4., 5., 6.])</a:t>
            </a:r>
          </a:p>
          <a:p>
            <a:r>
              <a:rPr lang="en-US" altLang="ko-KR" dirty="0"/>
              <a:t>tensor([[1., 2., 3.],</a:t>
            </a:r>
          </a:p>
          <a:p>
            <a:r>
              <a:rPr lang="en-US" altLang="ko-KR" dirty="0"/>
              <a:t>        [4., 5., 6.]])</a:t>
            </a:r>
          </a:p>
          <a:p>
            <a:r>
              <a:rPr lang="en-US" altLang="ko-KR" dirty="0" err="1"/>
              <a:t>torch.Size</a:t>
            </a:r>
            <a:r>
              <a:rPr lang="en-US" altLang="ko-KR" dirty="0"/>
              <a:t>([2, 3])</a:t>
            </a:r>
            <a:endParaRPr lang="ko-KR" altLang="en-US" dirty="0"/>
          </a:p>
        </p:txBody>
      </p:sp>
      <p:sp>
        <p:nvSpPr>
          <p:cNvPr id="9" name="TextBox 8">
            <a:extLst>
              <a:ext uri="{FF2B5EF4-FFF2-40B4-BE49-F238E27FC236}">
                <a16:creationId xmlns:a16="http://schemas.microsoft.com/office/drawing/2014/main" id="{8D6FE3F6-085D-AD04-1DF3-A1A0C61F8A09}"/>
              </a:ext>
            </a:extLst>
          </p:cNvPr>
          <p:cNvSpPr txBox="1"/>
          <p:nvPr/>
        </p:nvSpPr>
        <p:spPr>
          <a:xfrm>
            <a:off x="4703525" y="3608952"/>
            <a:ext cx="6100174" cy="2677656"/>
          </a:xfrm>
          <a:prstGeom prst="rect">
            <a:avLst/>
          </a:prstGeom>
          <a:noFill/>
        </p:spPr>
        <p:txBody>
          <a:bodyPr wrap="square">
            <a:spAutoFit/>
          </a:bodyPr>
          <a:lstStyle/>
          <a:p>
            <a:r>
              <a:rPr lang="en-US" altLang="ko-KR" sz="2400" dirty="0" err="1"/>
              <a:t>Tensor.view</a:t>
            </a:r>
            <a:r>
              <a:rPr lang="en-US" altLang="ko-KR" sz="2400" dirty="0"/>
              <a:t>(*shape) → Tensor</a:t>
            </a:r>
          </a:p>
          <a:p>
            <a:r>
              <a:rPr lang="en-US" altLang="ko-KR" sz="2400" dirty="0"/>
              <a:t>Returns a new tensor with the same data as the self tensor but of a different shape.</a:t>
            </a:r>
          </a:p>
          <a:p>
            <a:endParaRPr lang="en-US" altLang="ko-KR" sz="2400" dirty="0"/>
          </a:p>
          <a:p>
            <a:r>
              <a:rPr lang="en-US" altLang="ko-KR" sz="2400" dirty="0"/>
              <a:t>The returned tensor shares the same data and must have the same number of elements, but may have a different size.</a:t>
            </a:r>
            <a:endParaRPr lang="ko-KR" altLang="en-US" sz="2400" dirty="0"/>
          </a:p>
        </p:txBody>
      </p:sp>
    </p:spTree>
    <p:extLst>
      <p:ext uri="{BB962C8B-B14F-4D97-AF65-F5344CB8AC3E}">
        <p14:creationId xmlns:p14="http://schemas.microsoft.com/office/powerpoint/2010/main" val="83001249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a:t>Squeeze, </a:t>
            </a:r>
            <a:r>
              <a:rPr lang="en-US" altLang="ko-KR" dirty="0" err="1"/>
              <a:t>unsqueeze</a:t>
            </a:r>
            <a:endParaRPr lang="ko-KR" altLang="en-US" dirty="0"/>
          </a:p>
        </p:txBody>
      </p:sp>
      <p:sp>
        <p:nvSpPr>
          <p:cNvPr id="6" name="TextBox 5">
            <a:extLst>
              <a:ext uri="{FF2B5EF4-FFF2-40B4-BE49-F238E27FC236}">
                <a16:creationId xmlns:a16="http://schemas.microsoft.com/office/drawing/2014/main" id="{0CA9F7F1-6F82-FCAF-994B-3BF1C1A4B2E2}"/>
              </a:ext>
            </a:extLst>
          </p:cNvPr>
          <p:cNvSpPr txBox="1"/>
          <p:nvPr/>
        </p:nvSpPr>
        <p:spPr>
          <a:xfrm>
            <a:off x="476132" y="1507839"/>
            <a:ext cx="6100174" cy="1938992"/>
          </a:xfrm>
          <a:prstGeom prst="rect">
            <a:avLst/>
          </a:prstGeom>
          <a:noFill/>
        </p:spPr>
        <p:txBody>
          <a:bodyPr wrap="square">
            <a:spAutoFit/>
          </a:bodyPr>
          <a:lstStyle/>
          <a:p>
            <a:r>
              <a:rPr lang="en-US" altLang="ko-KR" sz="2400" dirty="0">
                <a:solidFill>
                  <a:schemeClr val="bg2">
                    <a:lumMod val="10000"/>
                  </a:schemeClr>
                </a:solidFill>
              </a:rPr>
              <a:t>#Squeeze  </a:t>
            </a:r>
            <a:r>
              <a:rPr lang="ko-KR" altLang="en-US" sz="2400" dirty="0">
                <a:solidFill>
                  <a:schemeClr val="bg2">
                    <a:lumMod val="10000"/>
                  </a:schemeClr>
                </a:solidFill>
              </a:rPr>
              <a:t>차원을 축소</a:t>
            </a:r>
          </a:p>
          <a:p>
            <a:r>
              <a:rPr lang="en-US" altLang="ko-KR" sz="2400" dirty="0">
                <a:solidFill>
                  <a:schemeClr val="bg2">
                    <a:lumMod val="10000"/>
                  </a:schemeClr>
                </a:solidFill>
              </a:rPr>
              <a:t>t1 = </a:t>
            </a:r>
            <a:r>
              <a:rPr lang="en-US" altLang="ko-KR" sz="2400" dirty="0" err="1">
                <a:solidFill>
                  <a:schemeClr val="bg2">
                    <a:lumMod val="10000"/>
                  </a:schemeClr>
                </a:solidFill>
              </a:rPr>
              <a:t>torch.rand</a:t>
            </a:r>
            <a:r>
              <a:rPr lang="en-US" altLang="ko-KR" sz="2400" dirty="0">
                <a:solidFill>
                  <a:schemeClr val="bg2">
                    <a:lumMod val="10000"/>
                  </a:schemeClr>
                </a:solidFill>
              </a:rPr>
              <a:t>(1, 2, 3)</a:t>
            </a:r>
          </a:p>
          <a:p>
            <a:r>
              <a:rPr lang="en-US" altLang="ko-KR" sz="2400" dirty="0">
                <a:solidFill>
                  <a:schemeClr val="bg2">
                    <a:lumMod val="10000"/>
                  </a:schemeClr>
                </a:solidFill>
              </a:rPr>
              <a:t>print(t1.shape)</a:t>
            </a:r>
          </a:p>
          <a:p>
            <a:r>
              <a:rPr lang="en-US" altLang="ko-KR" sz="2400" dirty="0">
                <a:solidFill>
                  <a:schemeClr val="bg2">
                    <a:lumMod val="10000"/>
                  </a:schemeClr>
                </a:solidFill>
              </a:rPr>
              <a:t>t2 = t1.squeeze()</a:t>
            </a:r>
          </a:p>
          <a:p>
            <a:r>
              <a:rPr lang="en-US" altLang="ko-KR" sz="2400" dirty="0">
                <a:solidFill>
                  <a:schemeClr val="bg2">
                    <a:lumMod val="10000"/>
                  </a:schemeClr>
                </a:solidFill>
              </a:rPr>
              <a:t>print(t2, t2.shape)</a:t>
            </a:r>
            <a:endParaRPr lang="ko-KR" altLang="en-US" sz="2400" dirty="0">
              <a:solidFill>
                <a:schemeClr val="bg2">
                  <a:lumMod val="10000"/>
                </a:schemeClr>
              </a:solidFill>
            </a:endParaRPr>
          </a:p>
        </p:txBody>
      </p:sp>
      <p:sp>
        <p:nvSpPr>
          <p:cNvPr id="7" name="TextBox 6">
            <a:extLst>
              <a:ext uri="{FF2B5EF4-FFF2-40B4-BE49-F238E27FC236}">
                <a16:creationId xmlns:a16="http://schemas.microsoft.com/office/drawing/2014/main" id="{55D5C3FA-8D5D-DC1D-9EA4-98D79C2031DC}"/>
              </a:ext>
            </a:extLst>
          </p:cNvPr>
          <p:cNvSpPr txBox="1"/>
          <p:nvPr/>
        </p:nvSpPr>
        <p:spPr>
          <a:xfrm>
            <a:off x="352889" y="3693073"/>
            <a:ext cx="6100174" cy="923330"/>
          </a:xfrm>
          <a:prstGeom prst="rect">
            <a:avLst/>
          </a:prstGeom>
          <a:noFill/>
        </p:spPr>
        <p:txBody>
          <a:bodyPr wrap="square">
            <a:spAutoFit/>
          </a:bodyPr>
          <a:lstStyle/>
          <a:p>
            <a:r>
              <a:rPr lang="en-US" altLang="ko-KR" dirty="0" err="1"/>
              <a:t>torch.Size</a:t>
            </a:r>
            <a:r>
              <a:rPr lang="en-US" altLang="ko-KR" dirty="0"/>
              <a:t>([1, 2, 3])</a:t>
            </a:r>
          </a:p>
          <a:p>
            <a:r>
              <a:rPr lang="en-US" altLang="ko-KR" dirty="0"/>
              <a:t>tensor([[0.4694, 0.4921, 0.6644],</a:t>
            </a:r>
          </a:p>
          <a:p>
            <a:r>
              <a:rPr lang="en-US" altLang="ko-KR" dirty="0"/>
              <a:t>        [0.9148, 0.9279, 0.3639]]) </a:t>
            </a:r>
            <a:r>
              <a:rPr lang="en-US" altLang="ko-KR" dirty="0" err="1"/>
              <a:t>torch.Size</a:t>
            </a:r>
            <a:r>
              <a:rPr lang="en-US" altLang="ko-KR" dirty="0"/>
              <a:t>([2, 3])</a:t>
            </a:r>
            <a:endParaRPr lang="ko-KR" altLang="en-US" dirty="0"/>
          </a:p>
        </p:txBody>
      </p:sp>
      <p:sp>
        <p:nvSpPr>
          <p:cNvPr id="17" name="TextBox 16">
            <a:extLst>
              <a:ext uri="{FF2B5EF4-FFF2-40B4-BE49-F238E27FC236}">
                <a16:creationId xmlns:a16="http://schemas.microsoft.com/office/drawing/2014/main" id="{CD11A812-2193-80D6-365F-D864FAB47233}"/>
              </a:ext>
            </a:extLst>
          </p:cNvPr>
          <p:cNvSpPr txBox="1"/>
          <p:nvPr/>
        </p:nvSpPr>
        <p:spPr>
          <a:xfrm>
            <a:off x="5451622" y="1595266"/>
            <a:ext cx="6100174" cy="3139321"/>
          </a:xfrm>
          <a:prstGeom prst="rect">
            <a:avLst/>
          </a:prstGeom>
          <a:noFill/>
        </p:spPr>
        <p:txBody>
          <a:bodyPr wrap="square">
            <a:spAutoFit/>
          </a:bodyPr>
          <a:lstStyle/>
          <a:p>
            <a:r>
              <a:rPr lang="en-US" altLang="ko-KR" dirty="0" err="1"/>
              <a:t>torch.squeeze</a:t>
            </a:r>
            <a:r>
              <a:rPr lang="en-US" altLang="ko-KR" dirty="0"/>
              <a:t> (Python function, in </a:t>
            </a:r>
            <a:r>
              <a:rPr lang="en-US" altLang="ko-KR" dirty="0" err="1"/>
              <a:t>torch.squeeze</a:t>
            </a:r>
            <a:r>
              <a:rPr lang="en-US" altLang="ko-KR" dirty="0"/>
              <a:t>)</a:t>
            </a:r>
          </a:p>
          <a:p>
            <a:r>
              <a:rPr lang="en-US" altLang="ko-KR" dirty="0" err="1"/>
              <a:t>torch.Tensor.squeeze</a:t>
            </a:r>
            <a:r>
              <a:rPr lang="en-US" altLang="ko-KR" dirty="0"/>
              <a:t> (Python method, in </a:t>
            </a:r>
            <a:r>
              <a:rPr lang="en-US" altLang="ko-KR" dirty="0" err="1"/>
              <a:t>torch.Tensor.squeeze</a:t>
            </a:r>
            <a:r>
              <a:rPr lang="en-US" altLang="ko-KR" dirty="0"/>
              <a:t>)</a:t>
            </a:r>
          </a:p>
          <a:p>
            <a:r>
              <a:rPr lang="en-US" altLang="ko-KR" dirty="0" err="1"/>
              <a:t>torch.squeeze</a:t>
            </a:r>
            <a:endParaRPr lang="en-US" altLang="ko-KR" dirty="0"/>
          </a:p>
          <a:p>
            <a:r>
              <a:rPr lang="en-US" altLang="ko-KR" dirty="0" err="1"/>
              <a:t>torch.squeeze</a:t>
            </a:r>
            <a:r>
              <a:rPr lang="en-US" altLang="ko-KR" dirty="0"/>
              <a:t> </a:t>
            </a:r>
            <a:r>
              <a:rPr lang="en-US" altLang="ko-KR" dirty="0" err="1"/>
              <a:t>torch.squeeze</a:t>
            </a:r>
            <a:r>
              <a:rPr lang="en-US" altLang="ko-KR" dirty="0"/>
              <a:t>(input, dim=None, *, out=None) → Tensor Returns a tensor with all the dimensions of input of size 1 removed. For example, if input is of shape: (A×1×B×C×1×D)(A \times 1 \times B...</a:t>
            </a:r>
          </a:p>
          <a:p>
            <a:r>
              <a:rPr lang="en-US" altLang="ko-KR" dirty="0" err="1"/>
              <a:t>torch.Tensor.squeeze</a:t>
            </a:r>
            <a:endParaRPr lang="en-US" altLang="ko-KR" dirty="0"/>
          </a:p>
          <a:p>
            <a:r>
              <a:rPr lang="en-US" altLang="ko-KR" dirty="0" err="1"/>
              <a:t>torch.Tensor.squeeze</a:t>
            </a:r>
            <a:r>
              <a:rPr lang="en-US" altLang="ko-KR" dirty="0"/>
              <a:t> </a:t>
            </a:r>
            <a:r>
              <a:rPr lang="en-US" altLang="ko-KR" dirty="0" err="1"/>
              <a:t>Tensor.squeeze</a:t>
            </a:r>
            <a:r>
              <a:rPr lang="en-US" altLang="ko-KR" dirty="0"/>
              <a:t>(dim=None) → Tensor See </a:t>
            </a:r>
            <a:r>
              <a:rPr lang="en-US" altLang="ko-KR" dirty="0" err="1"/>
              <a:t>torch.squeeze</a:t>
            </a:r>
            <a:r>
              <a:rPr lang="en-US" altLang="ko-KR" dirty="0"/>
              <a:t>()...</a:t>
            </a:r>
            <a:endParaRPr lang="ko-KR" altLang="en-US" dirty="0"/>
          </a:p>
        </p:txBody>
      </p:sp>
      <p:sp>
        <p:nvSpPr>
          <p:cNvPr id="19" name="TextBox 18">
            <a:extLst>
              <a:ext uri="{FF2B5EF4-FFF2-40B4-BE49-F238E27FC236}">
                <a16:creationId xmlns:a16="http://schemas.microsoft.com/office/drawing/2014/main" id="{60E81263-1903-387B-1B63-101232BC3E2F}"/>
              </a:ext>
            </a:extLst>
          </p:cNvPr>
          <p:cNvSpPr txBox="1"/>
          <p:nvPr/>
        </p:nvSpPr>
        <p:spPr>
          <a:xfrm>
            <a:off x="476132" y="4887446"/>
            <a:ext cx="5976931" cy="1754326"/>
          </a:xfrm>
          <a:prstGeom prst="rect">
            <a:avLst/>
          </a:prstGeom>
          <a:noFill/>
        </p:spPr>
        <p:txBody>
          <a:bodyPr wrap="square">
            <a:spAutoFit/>
          </a:bodyPr>
          <a:lstStyle/>
          <a:p>
            <a:r>
              <a:rPr lang="en-US" altLang="ko-KR" dirty="0"/>
              <a:t>Returns a tensor with all the dimensions of input of size 1 removed.</a:t>
            </a:r>
          </a:p>
          <a:p>
            <a:endParaRPr lang="en-US" altLang="ko-KR" dirty="0"/>
          </a:p>
          <a:p>
            <a:r>
              <a:rPr lang="en-US" altLang="ko-KR" dirty="0"/>
              <a:t>For example, if input is of shape: (A \times 1 \times B \times C \times 1 \times D)(A×1×B×C×1×D) then the out tensor will be of shape: (A \times B \times C \times D)(A×B×C×D)</a:t>
            </a:r>
            <a:endParaRPr lang="ko-KR" altLang="en-US" dirty="0"/>
          </a:p>
        </p:txBody>
      </p:sp>
      <p:sp>
        <p:nvSpPr>
          <p:cNvPr id="21" name="TextBox 20">
            <a:extLst>
              <a:ext uri="{FF2B5EF4-FFF2-40B4-BE49-F238E27FC236}">
                <a16:creationId xmlns:a16="http://schemas.microsoft.com/office/drawing/2014/main" id="{05256DFB-1F53-3C69-CE89-CEED245A5C19}"/>
              </a:ext>
            </a:extLst>
          </p:cNvPr>
          <p:cNvSpPr txBox="1"/>
          <p:nvPr/>
        </p:nvSpPr>
        <p:spPr>
          <a:xfrm>
            <a:off x="6356960" y="5704117"/>
            <a:ext cx="6100174" cy="923330"/>
          </a:xfrm>
          <a:prstGeom prst="rect">
            <a:avLst/>
          </a:prstGeom>
          <a:noFill/>
        </p:spPr>
        <p:txBody>
          <a:bodyPr wrap="square">
            <a:spAutoFit/>
          </a:bodyPr>
          <a:lstStyle/>
          <a:p>
            <a:r>
              <a:rPr lang="en-US" altLang="ko-KR" dirty="0"/>
              <a:t>The returned tensor shares the storage with the input tensor, so changing the contents of one will change the contents of the other.</a:t>
            </a:r>
            <a:endParaRPr lang="ko-KR" altLang="en-US" dirty="0"/>
          </a:p>
        </p:txBody>
      </p:sp>
    </p:spTree>
    <p:extLst>
      <p:ext uri="{BB962C8B-B14F-4D97-AF65-F5344CB8AC3E}">
        <p14:creationId xmlns:p14="http://schemas.microsoft.com/office/powerpoint/2010/main" val="977458653"/>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6B3D0E0-BBC8-D27D-62DD-2B10EF7AE986}"/>
              </a:ext>
            </a:extLst>
          </p:cNvPr>
          <p:cNvSpPr>
            <a:spLocks noGrp="1"/>
          </p:cNvSpPr>
          <p:nvPr>
            <p:ph type="title"/>
          </p:nvPr>
        </p:nvSpPr>
        <p:spPr/>
        <p:txBody>
          <a:bodyPr/>
          <a:lstStyle/>
          <a:p>
            <a:endParaRPr lang="ko-KR" altLang="en-US"/>
          </a:p>
        </p:txBody>
      </p:sp>
      <p:sp>
        <p:nvSpPr>
          <p:cNvPr id="9" name="TextBox 8">
            <a:extLst>
              <a:ext uri="{FF2B5EF4-FFF2-40B4-BE49-F238E27FC236}">
                <a16:creationId xmlns:a16="http://schemas.microsoft.com/office/drawing/2014/main" id="{F6132A8D-0C7A-FB66-E078-CB2BF2D4E129}"/>
              </a:ext>
            </a:extLst>
          </p:cNvPr>
          <p:cNvSpPr txBox="1"/>
          <p:nvPr/>
        </p:nvSpPr>
        <p:spPr>
          <a:xfrm>
            <a:off x="5823227" y="1859340"/>
            <a:ext cx="6100174" cy="2862322"/>
          </a:xfrm>
          <a:prstGeom prst="rect">
            <a:avLst/>
          </a:prstGeom>
          <a:noFill/>
        </p:spPr>
        <p:txBody>
          <a:bodyPr wrap="square">
            <a:spAutoFit/>
          </a:bodyPr>
          <a:lstStyle/>
          <a:p>
            <a:r>
              <a:rPr lang="en-US" altLang="ko-KR" dirty="0" err="1"/>
              <a:t>torch.unsqueeze</a:t>
            </a:r>
            <a:r>
              <a:rPr lang="en-US" altLang="ko-KR" dirty="0"/>
              <a:t>(input, dim) → Tensor</a:t>
            </a:r>
          </a:p>
          <a:p>
            <a:r>
              <a:rPr lang="en-US" altLang="ko-KR" dirty="0"/>
              <a:t>Returns a new tensor with a dimension of size one inserted at the specified position.</a:t>
            </a:r>
          </a:p>
          <a:p>
            <a:endParaRPr lang="en-US" altLang="ko-KR" dirty="0"/>
          </a:p>
          <a:p>
            <a:r>
              <a:rPr lang="en-US" altLang="ko-KR" dirty="0"/>
              <a:t>The returned tensor shares the same underlying data with this tensor.</a:t>
            </a:r>
          </a:p>
          <a:p>
            <a:endParaRPr lang="en-US" altLang="ko-KR" dirty="0"/>
          </a:p>
          <a:p>
            <a:r>
              <a:rPr lang="en-US" altLang="ko-KR" dirty="0"/>
              <a:t>A dim value within the range [-</a:t>
            </a:r>
            <a:r>
              <a:rPr lang="en-US" altLang="ko-KR" dirty="0" err="1"/>
              <a:t>input.dim</a:t>
            </a:r>
            <a:r>
              <a:rPr lang="en-US" altLang="ko-KR" dirty="0"/>
              <a:t>() - 1, </a:t>
            </a:r>
            <a:r>
              <a:rPr lang="en-US" altLang="ko-KR" dirty="0" err="1"/>
              <a:t>input.dim</a:t>
            </a:r>
            <a:r>
              <a:rPr lang="en-US" altLang="ko-KR" dirty="0"/>
              <a:t>() + 1) can be used. Negative dim will correspond to </a:t>
            </a:r>
            <a:r>
              <a:rPr lang="en-US" altLang="ko-KR" dirty="0" err="1"/>
              <a:t>unsqueeze</a:t>
            </a:r>
            <a:r>
              <a:rPr lang="en-US" altLang="ko-KR" dirty="0"/>
              <a:t>() applied at dim = dim + </a:t>
            </a:r>
            <a:r>
              <a:rPr lang="en-US" altLang="ko-KR" dirty="0" err="1"/>
              <a:t>input.dim</a:t>
            </a:r>
            <a:r>
              <a:rPr lang="en-US" altLang="ko-KR" dirty="0"/>
              <a:t>() + 1.</a:t>
            </a:r>
            <a:endParaRPr lang="ko-KR" altLang="en-US" dirty="0"/>
          </a:p>
        </p:txBody>
      </p:sp>
      <p:sp>
        <p:nvSpPr>
          <p:cNvPr id="12" name="TextBox 11">
            <a:extLst>
              <a:ext uri="{FF2B5EF4-FFF2-40B4-BE49-F238E27FC236}">
                <a16:creationId xmlns:a16="http://schemas.microsoft.com/office/drawing/2014/main" id="{EBB2621A-BBA2-8995-89EA-DFE81534BCD2}"/>
              </a:ext>
            </a:extLst>
          </p:cNvPr>
          <p:cNvSpPr txBox="1"/>
          <p:nvPr/>
        </p:nvSpPr>
        <p:spPr>
          <a:xfrm>
            <a:off x="858034" y="1859340"/>
            <a:ext cx="6100174" cy="3539430"/>
          </a:xfrm>
          <a:prstGeom prst="rect">
            <a:avLst/>
          </a:prstGeom>
          <a:noFill/>
        </p:spPr>
        <p:txBody>
          <a:bodyPr wrap="square">
            <a:spAutoFit/>
          </a:bodyPr>
          <a:lstStyle/>
          <a:p>
            <a:r>
              <a:rPr lang="en-US" altLang="ko-KR" sz="2800" dirty="0">
                <a:solidFill>
                  <a:schemeClr val="bg2">
                    <a:lumMod val="10000"/>
                  </a:schemeClr>
                </a:solidFill>
              </a:rPr>
              <a:t>&gt;&gt;&gt; x = </a:t>
            </a:r>
            <a:r>
              <a:rPr lang="en-US" altLang="ko-KR" sz="2800" dirty="0" err="1">
                <a:solidFill>
                  <a:schemeClr val="bg2">
                    <a:lumMod val="10000"/>
                  </a:schemeClr>
                </a:solidFill>
              </a:rPr>
              <a:t>torch.tensor</a:t>
            </a:r>
            <a:r>
              <a:rPr lang="en-US" altLang="ko-KR" sz="2800" dirty="0">
                <a:solidFill>
                  <a:schemeClr val="bg2">
                    <a:lumMod val="10000"/>
                  </a:schemeClr>
                </a:solidFill>
              </a:rPr>
              <a:t>([1, 2, 3, 4])</a:t>
            </a:r>
          </a:p>
          <a:p>
            <a:r>
              <a:rPr lang="en-US" altLang="ko-KR" sz="2800" dirty="0">
                <a:solidFill>
                  <a:schemeClr val="bg2">
                    <a:lumMod val="10000"/>
                  </a:schemeClr>
                </a:solidFill>
              </a:rPr>
              <a:t>&gt;&gt;&gt; </a:t>
            </a:r>
            <a:r>
              <a:rPr lang="en-US" altLang="ko-KR" sz="2800" dirty="0" err="1">
                <a:solidFill>
                  <a:schemeClr val="bg2">
                    <a:lumMod val="10000"/>
                  </a:schemeClr>
                </a:solidFill>
              </a:rPr>
              <a:t>torch.unsqueeze</a:t>
            </a:r>
            <a:r>
              <a:rPr lang="en-US" altLang="ko-KR" sz="2800" dirty="0">
                <a:solidFill>
                  <a:schemeClr val="bg2">
                    <a:lumMod val="10000"/>
                  </a:schemeClr>
                </a:solidFill>
              </a:rPr>
              <a:t>(x, 0)</a:t>
            </a:r>
          </a:p>
          <a:p>
            <a:r>
              <a:rPr lang="en-US" altLang="ko-KR" sz="2800" dirty="0">
                <a:solidFill>
                  <a:schemeClr val="bg2">
                    <a:lumMod val="10000"/>
                  </a:schemeClr>
                </a:solidFill>
              </a:rPr>
              <a:t>tensor([[ 1,  2,  3,  4]])</a:t>
            </a:r>
          </a:p>
          <a:p>
            <a:r>
              <a:rPr lang="en-US" altLang="ko-KR" sz="2800" dirty="0">
                <a:solidFill>
                  <a:schemeClr val="bg2">
                    <a:lumMod val="10000"/>
                  </a:schemeClr>
                </a:solidFill>
              </a:rPr>
              <a:t>&gt;&gt;&gt; </a:t>
            </a:r>
            <a:r>
              <a:rPr lang="en-US" altLang="ko-KR" sz="2800" dirty="0" err="1">
                <a:solidFill>
                  <a:schemeClr val="bg2">
                    <a:lumMod val="10000"/>
                  </a:schemeClr>
                </a:solidFill>
              </a:rPr>
              <a:t>torch.unsqueeze</a:t>
            </a:r>
            <a:r>
              <a:rPr lang="en-US" altLang="ko-KR" sz="2800" dirty="0">
                <a:solidFill>
                  <a:schemeClr val="bg2">
                    <a:lumMod val="10000"/>
                  </a:schemeClr>
                </a:solidFill>
              </a:rPr>
              <a:t>(x, 1)</a:t>
            </a:r>
          </a:p>
          <a:p>
            <a:r>
              <a:rPr lang="en-US" altLang="ko-KR" sz="2800" dirty="0">
                <a:solidFill>
                  <a:schemeClr val="bg2">
                    <a:lumMod val="10000"/>
                  </a:schemeClr>
                </a:solidFill>
              </a:rPr>
              <a:t>tensor([[ 1],</a:t>
            </a:r>
          </a:p>
          <a:p>
            <a:r>
              <a:rPr lang="en-US" altLang="ko-KR" sz="2800" dirty="0">
                <a:solidFill>
                  <a:schemeClr val="bg2">
                    <a:lumMod val="10000"/>
                  </a:schemeClr>
                </a:solidFill>
              </a:rPr>
              <a:t>        [ 2],</a:t>
            </a:r>
          </a:p>
          <a:p>
            <a:r>
              <a:rPr lang="en-US" altLang="ko-KR" sz="2800" dirty="0">
                <a:solidFill>
                  <a:schemeClr val="bg2">
                    <a:lumMod val="10000"/>
                  </a:schemeClr>
                </a:solidFill>
              </a:rPr>
              <a:t>        [ 3],</a:t>
            </a:r>
          </a:p>
          <a:p>
            <a:r>
              <a:rPr lang="en-US" altLang="ko-KR" sz="2800" dirty="0">
                <a:solidFill>
                  <a:schemeClr val="bg2">
                    <a:lumMod val="10000"/>
                  </a:schemeClr>
                </a:solidFill>
              </a:rPr>
              <a:t>        [ 4]])</a:t>
            </a:r>
            <a:endParaRPr lang="ko-KR" altLang="en-US" sz="2800" dirty="0">
              <a:solidFill>
                <a:schemeClr val="bg2">
                  <a:lumMod val="10000"/>
                </a:schemeClr>
              </a:solidFill>
            </a:endParaRPr>
          </a:p>
        </p:txBody>
      </p:sp>
    </p:spTree>
    <p:extLst>
      <p:ext uri="{BB962C8B-B14F-4D97-AF65-F5344CB8AC3E}">
        <p14:creationId xmlns:p14="http://schemas.microsoft.com/office/powerpoint/2010/main" val="132983801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a:t>Stack/cat </a:t>
            </a:r>
            <a:endParaRPr lang="ko-KR" altLang="en-US" dirty="0"/>
          </a:p>
        </p:txBody>
      </p:sp>
      <p:sp>
        <p:nvSpPr>
          <p:cNvPr id="6" name="TextBox 5">
            <a:extLst>
              <a:ext uri="{FF2B5EF4-FFF2-40B4-BE49-F238E27FC236}">
                <a16:creationId xmlns:a16="http://schemas.microsoft.com/office/drawing/2014/main" id="{A89EC85A-B51B-5E5B-D9D1-C22A5DA58900}"/>
              </a:ext>
            </a:extLst>
          </p:cNvPr>
          <p:cNvSpPr txBox="1"/>
          <p:nvPr/>
        </p:nvSpPr>
        <p:spPr>
          <a:xfrm>
            <a:off x="638970" y="1634222"/>
            <a:ext cx="6100174" cy="2308324"/>
          </a:xfrm>
          <a:prstGeom prst="rect">
            <a:avLst/>
          </a:prstGeom>
          <a:noFill/>
        </p:spPr>
        <p:txBody>
          <a:bodyPr wrap="square">
            <a:spAutoFit/>
          </a:bodyPr>
          <a:lstStyle/>
          <a:p>
            <a:r>
              <a:rPr lang="en-US" altLang="ko-KR" sz="2400" dirty="0">
                <a:solidFill>
                  <a:schemeClr val="bg2">
                    <a:lumMod val="10000"/>
                  </a:schemeClr>
                </a:solidFill>
              </a:rPr>
              <a:t>#stack  (</a:t>
            </a:r>
            <a:r>
              <a:rPr lang="en-US" altLang="ko-KR" sz="2400" dirty="0" err="1">
                <a:solidFill>
                  <a:schemeClr val="bg2">
                    <a:lumMod val="10000"/>
                  </a:schemeClr>
                </a:solidFill>
              </a:rPr>
              <a:t>Numpy</a:t>
            </a:r>
            <a:r>
              <a:rPr lang="ko-KR" altLang="en-US" sz="2400" dirty="0">
                <a:solidFill>
                  <a:schemeClr val="bg2">
                    <a:lumMod val="10000"/>
                  </a:schemeClr>
                </a:solidFill>
              </a:rPr>
              <a:t>와 </a:t>
            </a:r>
            <a:r>
              <a:rPr lang="ko-KR" altLang="en-US" sz="2400" dirty="0" err="1">
                <a:solidFill>
                  <a:schemeClr val="bg2">
                    <a:lumMod val="10000"/>
                  </a:schemeClr>
                </a:solidFill>
              </a:rPr>
              <a:t>비슷</a:t>
            </a:r>
            <a:r>
              <a:rPr lang="en-US" altLang="ko-KR" sz="2400" dirty="0">
                <a:solidFill>
                  <a:schemeClr val="bg2">
                    <a:lumMod val="10000"/>
                  </a:schemeClr>
                </a:solidFill>
              </a:rPr>
              <a:t>)</a:t>
            </a:r>
          </a:p>
          <a:p>
            <a:r>
              <a:rPr lang="en-US" altLang="ko-KR" sz="2400" dirty="0">
                <a:solidFill>
                  <a:schemeClr val="bg2">
                    <a:lumMod val="10000"/>
                  </a:schemeClr>
                </a:solidFill>
              </a:rPr>
              <a:t>y1 = </a:t>
            </a:r>
            <a:r>
              <a:rPr lang="en-US" altLang="ko-KR" sz="2400" dirty="0" err="1">
                <a:solidFill>
                  <a:schemeClr val="bg2">
                    <a:lumMod val="10000"/>
                  </a:schemeClr>
                </a:solidFill>
              </a:rPr>
              <a:t>torch.FloatTensor</a:t>
            </a:r>
            <a:r>
              <a:rPr lang="en-US" altLang="ko-KR" sz="2400" dirty="0">
                <a:solidFill>
                  <a:schemeClr val="bg2">
                    <a:lumMod val="10000"/>
                  </a:schemeClr>
                </a:solidFill>
              </a:rPr>
              <a:t>([1, 2])</a:t>
            </a:r>
          </a:p>
          <a:p>
            <a:r>
              <a:rPr lang="en-US" altLang="ko-KR" sz="2400" dirty="0">
                <a:solidFill>
                  <a:schemeClr val="bg2">
                    <a:lumMod val="10000"/>
                  </a:schemeClr>
                </a:solidFill>
              </a:rPr>
              <a:t>y2 = </a:t>
            </a:r>
            <a:r>
              <a:rPr lang="en-US" altLang="ko-KR" sz="2400" dirty="0" err="1">
                <a:solidFill>
                  <a:schemeClr val="bg2">
                    <a:lumMod val="10000"/>
                  </a:schemeClr>
                </a:solidFill>
              </a:rPr>
              <a:t>torch.FloatTensor</a:t>
            </a:r>
            <a:r>
              <a:rPr lang="en-US" altLang="ko-KR" sz="2400" dirty="0">
                <a:solidFill>
                  <a:schemeClr val="bg2">
                    <a:lumMod val="10000"/>
                  </a:schemeClr>
                </a:solidFill>
              </a:rPr>
              <a:t>([3, 4])</a:t>
            </a:r>
          </a:p>
          <a:p>
            <a:r>
              <a:rPr lang="en-US" altLang="ko-KR" sz="2400" dirty="0">
                <a:solidFill>
                  <a:schemeClr val="bg2">
                    <a:lumMod val="10000"/>
                  </a:schemeClr>
                </a:solidFill>
              </a:rPr>
              <a:t>y3 = </a:t>
            </a:r>
            <a:r>
              <a:rPr lang="en-US" altLang="ko-KR" sz="2400" dirty="0" err="1">
                <a:solidFill>
                  <a:schemeClr val="bg2">
                    <a:lumMod val="10000"/>
                  </a:schemeClr>
                </a:solidFill>
              </a:rPr>
              <a:t>torch.FloatTensor</a:t>
            </a:r>
            <a:r>
              <a:rPr lang="en-US" altLang="ko-KR" sz="2400" dirty="0">
                <a:solidFill>
                  <a:schemeClr val="bg2">
                    <a:lumMod val="10000"/>
                  </a:schemeClr>
                </a:solidFill>
              </a:rPr>
              <a:t>([5, 6])</a:t>
            </a:r>
          </a:p>
          <a:p>
            <a:r>
              <a:rPr lang="en-US" altLang="ko-KR" sz="2400" dirty="0">
                <a:solidFill>
                  <a:schemeClr val="bg2">
                    <a:lumMod val="10000"/>
                  </a:schemeClr>
                </a:solidFill>
              </a:rPr>
              <a:t>y4 = </a:t>
            </a:r>
            <a:r>
              <a:rPr lang="en-US" altLang="ko-KR" sz="2400" dirty="0" err="1">
                <a:solidFill>
                  <a:schemeClr val="bg2">
                    <a:lumMod val="10000"/>
                  </a:schemeClr>
                </a:solidFill>
              </a:rPr>
              <a:t>torch.stack</a:t>
            </a:r>
            <a:r>
              <a:rPr lang="en-US" altLang="ko-KR" sz="2400" dirty="0">
                <a:solidFill>
                  <a:schemeClr val="bg2">
                    <a:lumMod val="10000"/>
                  </a:schemeClr>
                </a:solidFill>
              </a:rPr>
              <a:t>([y1, y2, y3])</a:t>
            </a:r>
          </a:p>
          <a:p>
            <a:r>
              <a:rPr lang="en-US" altLang="ko-KR" sz="2400" dirty="0">
                <a:solidFill>
                  <a:schemeClr val="bg2">
                    <a:lumMod val="10000"/>
                  </a:schemeClr>
                </a:solidFill>
              </a:rPr>
              <a:t>print(y4)</a:t>
            </a:r>
            <a:endParaRPr lang="ko-KR" altLang="en-US" sz="2400" dirty="0">
              <a:solidFill>
                <a:schemeClr val="bg2">
                  <a:lumMod val="10000"/>
                </a:schemeClr>
              </a:solidFill>
            </a:endParaRPr>
          </a:p>
        </p:txBody>
      </p:sp>
      <p:sp>
        <p:nvSpPr>
          <p:cNvPr id="7" name="TextBox 6">
            <a:extLst>
              <a:ext uri="{FF2B5EF4-FFF2-40B4-BE49-F238E27FC236}">
                <a16:creationId xmlns:a16="http://schemas.microsoft.com/office/drawing/2014/main" id="{933A0F23-8AA7-7C2E-390F-EB024496B6D1}"/>
              </a:ext>
            </a:extLst>
          </p:cNvPr>
          <p:cNvSpPr txBox="1"/>
          <p:nvPr/>
        </p:nvSpPr>
        <p:spPr>
          <a:xfrm>
            <a:off x="732773" y="4033098"/>
            <a:ext cx="6100174" cy="923330"/>
          </a:xfrm>
          <a:prstGeom prst="rect">
            <a:avLst/>
          </a:prstGeom>
          <a:noFill/>
        </p:spPr>
        <p:txBody>
          <a:bodyPr wrap="square">
            <a:spAutoFit/>
          </a:bodyPr>
          <a:lstStyle/>
          <a:p>
            <a:r>
              <a:rPr lang="en-US" altLang="ko-KR" dirty="0"/>
              <a:t>tensor([[1., 2.],</a:t>
            </a:r>
          </a:p>
          <a:p>
            <a:r>
              <a:rPr lang="en-US" altLang="ko-KR" dirty="0"/>
              <a:t>        [3., 4.],</a:t>
            </a:r>
          </a:p>
          <a:p>
            <a:r>
              <a:rPr lang="en-US" altLang="ko-KR" dirty="0"/>
              <a:t>        [5., 6.]])</a:t>
            </a:r>
            <a:endParaRPr lang="ko-KR" altLang="en-US" dirty="0"/>
          </a:p>
        </p:txBody>
      </p:sp>
      <p:sp>
        <p:nvSpPr>
          <p:cNvPr id="9" name="TextBox 8">
            <a:extLst>
              <a:ext uri="{FF2B5EF4-FFF2-40B4-BE49-F238E27FC236}">
                <a16:creationId xmlns:a16="http://schemas.microsoft.com/office/drawing/2014/main" id="{6574E654-7260-90F4-0FEB-07B5B7488068}"/>
              </a:ext>
            </a:extLst>
          </p:cNvPr>
          <p:cNvSpPr txBox="1"/>
          <p:nvPr/>
        </p:nvSpPr>
        <p:spPr>
          <a:xfrm>
            <a:off x="4904652" y="2090172"/>
            <a:ext cx="7170437" cy="2308324"/>
          </a:xfrm>
          <a:prstGeom prst="rect">
            <a:avLst/>
          </a:prstGeom>
          <a:noFill/>
        </p:spPr>
        <p:txBody>
          <a:bodyPr wrap="square">
            <a:spAutoFit/>
          </a:bodyPr>
          <a:lstStyle/>
          <a:p>
            <a:r>
              <a:rPr lang="en-US" altLang="ko-KR" sz="2400" dirty="0"/>
              <a:t>#cat - tensor </a:t>
            </a:r>
            <a:r>
              <a:rPr lang="ko-KR" altLang="en-US" sz="2400" dirty="0"/>
              <a:t>를 결합하는 </a:t>
            </a:r>
            <a:r>
              <a:rPr lang="en-US" altLang="ko-KR" sz="2400" dirty="0"/>
              <a:t>method (concatenate)</a:t>
            </a:r>
          </a:p>
          <a:p>
            <a:r>
              <a:rPr lang="en-US" altLang="ko-KR" sz="2400" dirty="0"/>
              <a:t>#Numpy</a:t>
            </a:r>
            <a:r>
              <a:rPr lang="ko-KR" altLang="en-US" sz="2400" dirty="0"/>
              <a:t>의 </a:t>
            </a:r>
            <a:r>
              <a:rPr lang="en-US" altLang="ko-KR" sz="2400" dirty="0"/>
              <a:t>stack</a:t>
            </a:r>
            <a:r>
              <a:rPr lang="ko-KR" altLang="en-US" sz="2400" dirty="0"/>
              <a:t>과 유사하지만 쌓을 </a:t>
            </a:r>
            <a:r>
              <a:rPr lang="en-US" altLang="ko-KR" sz="2400" dirty="0"/>
              <a:t>dim </a:t>
            </a:r>
            <a:r>
              <a:rPr lang="ko-KR" altLang="en-US" sz="2400" dirty="0"/>
              <a:t>이 존재해야 함</a:t>
            </a:r>
            <a:r>
              <a:rPr lang="en-US" altLang="ko-KR" sz="2400" dirty="0"/>
              <a:t>. </a:t>
            </a:r>
            <a:r>
              <a:rPr lang="ko-KR" altLang="en-US" sz="2400" dirty="0"/>
              <a:t>해당 차원을 늘린 후 결합</a:t>
            </a:r>
          </a:p>
          <a:p>
            <a:r>
              <a:rPr lang="en-US" altLang="ko-KR" sz="2400" dirty="0"/>
              <a:t>y5 = torch.cat((y1, y2, y3), dim=0)</a:t>
            </a:r>
          </a:p>
          <a:p>
            <a:r>
              <a:rPr lang="en-US" altLang="ko-KR" sz="2400" dirty="0"/>
              <a:t>print(y5)</a:t>
            </a:r>
          </a:p>
          <a:p>
            <a:r>
              <a:rPr lang="en-US" altLang="ko-KR" sz="2400" dirty="0"/>
              <a:t>print(y5.size())</a:t>
            </a:r>
            <a:endParaRPr lang="ko-KR" altLang="en-US" sz="2400" dirty="0"/>
          </a:p>
        </p:txBody>
      </p:sp>
      <p:sp>
        <p:nvSpPr>
          <p:cNvPr id="11" name="TextBox 10">
            <a:extLst>
              <a:ext uri="{FF2B5EF4-FFF2-40B4-BE49-F238E27FC236}">
                <a16:creationId xmlns:a16="http://schemas.microsoft.com/office/drawing/2014/main" id="{2E0DD8D3-EC18-83F0-DACF-BE9F6B543F91}"/>
              </a:ext>
            </a:extLst>
          </p:cNvPr>
          <p:cNvSpPr txBox="1"/>
          <p:nvPr/>
        </p:nvSpPr>
        <p:spPr>
          <a:xfrm>
            <a:off x="4779392" y="4398496"/>
            <a:ext cx="6100174" cy="646331"/>
          </a:xfrm>
          <a:prstGeom prst="rect">
            <a:avLst/>
          </a:prstGeom>
          <a:noFill/>
        </p:spPr>
        <p:txBody>
          <a:bodyPr wrap="square">
            <a:spAutoFit/>
          </a:bodyPr>
          <a:lstStyle/>
          <a:p>
            <a:r>
              <a:rPr lang="en-US" altLang="ko-KR" dirty="0"/>
              <a:t>tensor([1., 2., 3., 4., 5., 6.])</a:t>
            </a:r>
          </a:p>
          <a:p>
            <a:r>
              <a:rPr lang="en-US" altLang="ko-KR" dirty="0" err="1"/>
              <a:t>torch.Size</a:t>
            </a:r>
            <a:r>
              <a:rPr lang="en-US" altLang="ko-KR" dirty="0"/>
              <a:t>([6])</a:t>
            </a:r>
            <a:endParaRPr lang="ko-KR" altLang="en-US" dirty="0"/>
          </a:p>
        </p:txBody>
      </p:sp>
      <p:sp>
        <p:nvSpPr>
          <p:cNvPr id="13" name="TextBox 12">
            <a:extLst>
              <a:ext uri="{FF2B5EF4-FFF2-40B4-BE49-F238E27FC236}">
                <a16:creationId xmlns:a16="http://schemas.microsoft.com/office/drawing/2014/main" id="{DB2EAA0E-0286-8764-8C23-9E1D1E8A811C}"/>
              </a:ext>
            </a:extLst>
          </p:cNvPr>
          <p:cNvSpPr txBox="1"/>
          <p:nvPr/>
        </p:nvSpPr>
        <p:spPr>
          <a:xfrm>
            <a:off x="347953" y="5274807"/>
            <a:ext cx="6869814" cy="707886"/>
          </a:xfrm>
          <a:prstGeom prst="rect">
            <a:avLst/>
          </a:prstGeom>
          <a:noFill/>
        </p:spPr>
        <p:txBody>
          <a:bodyPr wrap="square">
            <a:spAutoFit/>
          </a:bodyPr>
          <a:lstStyle/>
          <a:p>
            <a:r>
              <a:rPr lang="en-US" altLang="ko-KR" sz="2000" dirty="0"/>
              <a:t>Stack: Concatenates a sequence </a:t>
            </a:r>
            <a:br>
              <a:rPr lang="en-US" altLang="ko-KR" sz="2000" dirty="0"/>
            </a:br>
            <a:r>
              <a:rPr lang="en-US" altLang="ko-KR" sz="2000" dirty="0"/>
              <a:t>of tensors along a new dimension. </a:t>
            </a:r>
            <a:endParaRPr lang="ko-KR" altLang="en-US" sz="2000" dirty="0"/>
          </a:p>
        </p:txBody>
      </p:sp>
      <p:sp>
        <p:nvSpPr>
          <p:cNvPr id="15" name="TextBox 14">
            <a:extLst>
              <a:ext uri="{FF2B5EF4-FFF2-40B4-BE49-F238E27FC236}">
                <a16:creationId xmlns:a16="http://schemas.microsoft.com/office/drawing/2014/main" id="{AF2B321C-D94C-CF79-7480-99ACAC4A8830}"/>
              </a:ext>
            </a:extLst>
          </p:cNvPr>
          <p:cNvSpPr txBox="1"/>
          <p:nvPr/>
        </p:nvSpPr>
        <p:spPr>
          <a:xfrm>
            <a:off x="4904652" y="5336362"/>
            <a:ext cx="6100174" cy="1200329"/>
          </a:xfrm>
          <a:prstGeom prst="rect">
            <a:avLst/>
          </a:prstGeom>
          <a:noFill/>
        </p:spPr>
        <p:txBody>
          <a:bodyPr wrap="square">
            <a:spAutoFit/>
          </a:bodyPr>
          <a:lstStyle/>
          <a:p>
            <a:r>
              <a:rPr lang="en-US" altLang="ko-KR" dirty="0"/>
              <a:t>torch.cat(tensors, dim=0, *, out=None) → Tensor</a:t>
            </a:r>
          </a:p>
          <a:p>
            <a:r>
              <a:rPr lang="en-US" altLang="ko-KR" dirty="0"/>
              <a:t>Concatenates the given sequence of seq tensors in the given dimension. All tensors must either have the same shape (except in the concatenating dimension) or be empty.</a:t>
            </a:r>
            <a:endParaRPr lang="ko-KR" altLang="en-US" dirty="0"/>
          </a:p>
        </p:txBody>
      </p:sp>
    </p:spTree>
    <p:extLst>
      <p:ext uri="{BB962C8B-B14F-4D97-AF65-F5344CB8AC3E}">
        <p14:creationId xmlns:p14="http://schemas.microsoft.com/office/powerpoint/2010/main" val="2408385036"/>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390179"/>
            <a:ext cx="3086100" cy="1166003"/>
          </a:xfrm>
          <a:prstGeom prst="rect">
            <a:avLst/>
          </a:prstGeom>
        </p:spPr>
        <p:txBody>
          <a:bodyPr vert="horz" wrap="square" lIns="0" tIns="16933" rIns="0" bIns="0" rtlCol="0" anchor="ctr">
            <a:spAutoFit/>
          </a:bodyPr>
          <a:lstStyle/>
          <a:p>
            <a:pPr marL="16933">
              <a:lnSpc>
                <a:spcPct val="100000"/>
              </a:lnSpc>
              <a:spcBef>
                <a:spcPts val="133"/>
              </a:spcBef>
            </a:pPr>
            <a:r>
              <a:rPr sz="3733" spc="-7" dirty="0"/>
              <a:t>Why</a:t>
            </a:r>
            <a:r>
              <a:rPr sz="3733" spc="-113" dirty="0"/>
              <a:t> </a:t>
            </a:r>
            <a:r>
              <a:rPr sz="3733" spc="-60" dirty="0"/>
              <a:t>PyTorch?</a:t>
            </a:r>
            <a:endParaRPr sz="3733"/>
          </a:p>
        </p:txBody>
      </p:sp>
      <p:pic>
        <p:nvPicPr>
          <p:cNvPr id="3" name="object 3"/>
          <p:cNvPicPr/>
          <p:nvPr/>
        </p:nvPicPr>
        <p:blipFill>
          <a:blip r:embed="rId2" cstate="print"/>
          <a:stretch>
            <a:fillRect/>
          </a:stretch>
        </p:blipFill>
        <p:spPr>
          <a:xfrm>
            <a:off x="203201" y="1560166"/>
            <a:ext cx="11634113" cy="418100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2D724773-9B6F-F28E-37D6-04BE33231D4C}"/>
              </a:ext>
            </a:extLst>
          </p:cNvPr>
          <p:cNvSpPr>
            <a:spLocks noGrp="1"/>
          </p:cNvSpPr>
          <p:nvPr>
            <p:ph type="title"/>
          </p:nvPr>
        </p:nvSpPr>
        <p:spPr/>
        <p:txBody>
          <a:bodyPr/>
          <a:lstStyle/>
          <a:p>
            <a:r>
              <a:rPr lang="en-US" altLang="ko-KR" dirty="0"/>
              <a:t>chunk</a:t>
            </a:r>
            <a:endParaRPr lang="ko-KR" altLang="en-US" dirty="0"/>
          </a:p>
        </p:txBody>
      </p:sp>
      <p:sp>
        <p:nvSpPr>
          <p:cNvPr id="7" name="TextBox 6">
            <a:extLst>
              <a:ext uri="{FF2B5EF4-FFF2-40B4-BE49-F238E27FC236}">
                <a16:creationId xmlns:a16="http://schemas.microsoft.com/office/drawing/2014/main" id="{22A7EBE4-A9EF-6D2D-BFC1-6781D286E7BE}"/>
              </a:ext>
            </a:extLst>
          </p:cNvPr>
          <p:cNvSpPr txBox="1"/>
          <p:nvPr/>
        </p:nvSpPr>
        <p:spPr>
          <a:xfrm>
            <a:off x="638970" y="1462236"/>
            <a:ext cx="6100174" cy="461665"/>
          </a:xfrm>
          <a:prstGeom prst="rect">
            <a:avLst/>
          </a:prstGeom>
          <a:noFill/>
        </p:spPr>
        <p:txBody>
          <a:bodyPr wrap="square">
            <a:spAutoFit/>
          </a:bodyPr>
          <a:lstStyle/>
          <a:p>
            <a:r>
              <a:rPr lang="en-US" altLang="ko-KR" sz="2400" dirty="0">
                <a:solidFill>
                  <a:schemeClr val="bg2">
                    <a:lumMod val="10000"/>
                  </a:schemeClr>
                </a:solidFill>
              </a:rPr>
              <a:t>#Chunk - tensor</a:t>
            </a:r>
            <a:r>
              <a:rPr lang="ko-KR" altLang="en-US" sz="2400" dirty="0">
                <a:solidFill>
                  <a:schemeClr val="bg2">
                    <a:lumMod val="10000"/>
                  </a:schemeClr>
                </a:solidFill>
              </a:rPr>
              <a:t>를 나눌 때 사용</a:t>
            </a:r>
            <a:r>
              <a:rPr lang="en-US" altLang="ko-KR" sz="2400" dirty="0">
                <a:solidFill>
                  <a:schemeClr val="bg2">
                    <a:lumMod val="10000"/>
                  </a:schemeClr>
                </a:solidFill>
              </a:rPr>
              <a:t>. </a:t>
            </a:r>
            <a:r>
              <a:rPr lang="ko-KR" altLang="en-US" sz="2400" dirty="0" err="1">
                <a:solidFill>
                  <a:schemeClr val="bg2">
                    <a:lumMod val="10000"/>
                  </a:schemeClr>
                </a:solidFill>
              </a:rPr>
              <a:t>갯수를</a:t>
            </a:r>
            <a:r>
              <a:rPr lang="ko-KR" altLang="en-US" sz="2400" dirty="0">
                <a:solidFill>
                  <a:schemeClr val="bg2">
                    <a:lumMod val="10000"/>
                  </a:schemeClr>
                </a:solidFill>
              </a:rPr>
              <a:t> 지정</a:t>
            </a:r>
          </a:p>
        </p:txBody>
      </p:sp>
      <p:sp>
        <p:nvSpPr>
          <p:cNvPr id="11" name="TextBox 10">
            <a:extLst>
              <a:ext uri="{FF2B5EF4-FFF2-40B4-BE49-F238E27FC236}">
                <a16:creationId xmlns:a16="http://schemas.microsoft.com/office/drawing/2014/main" id="{EF039DED-4F41-4F72-D515-BB95BD3163CB}"/>
              </a:ext>
            </a:extLst>
          </p:cNvPr>
          <p:cNvSpPr txBox="1"/>
          <p:nvPr/>
        </p:nvSpPr>
        <p:spPr>
          <a:xfrm>
            <a:off x="638970" y="4371930"/>
            <a:ext cx="6100174" cy="1938992"/>
          </a:xfrm>
          <a:prstGeom prst="rect">
            <a:avLst/>
          </a:prstGeom>
          <a:noFill/>
        </p:spPr>
        <p:txBody>
          <a:bodyPr wrap="square">
            <a:spAutoFit/>
          </a:bodyPr>
          <a:lstStyle/>
          <a:p>
            <a:r>
              <a:rPr lang="en-US" altLang="ko-KR" sz="2400" dirty="0"/>
              <a:t>tensor = </a:t>
            </a:r>
            <a:r>
              <a:rPr lang="en-US" altLang="ko-KR" sz="2400" dirty="0" err="1"/>
              <a:t>torch.rand</a:t>
            </a:r>
            <a:r>
              <a:rPr lang="en-US" altLang="ko-KR" sz="2400" dirty="0"/>
              <a:t>(3, 6)</a:t>
            </a:r>
          </a:p>
          <a:p>
            <a:r>
              <a:rPr lang="en-US" altLang="ko-KR" sz="2400" dirty="0"/>
              <a:t>t1, t2, t3 = </a:t>
            </a:r>
            <a:r>
              <a:rPr lang="en-US" altLang="ko-KR" sz="2400" dirty="0" err="1"/>
              <a:t>torch.chunk</a:t>
            </a:r>
            <a:r>
              <a:rPr lang="en-US" altLang="ko-KR" sz="2400" dirty="0"/>
              <a:t>(tensor,3, dim=1)</a:t>
            </a:r>
          </a:p>
          <a:p>
            <a:r>
              <a:rPr lang="en-US" altLang="ko-KR" sz="2400" dirty="0"/>
              <a:t>print(tensor)</a:t>
            </a:r>
          </a:p>
          <a:p>
            <a:r>
              <a:rPr lang="en-US" altLang="ko-KR" sz="2400" dirty="0"/>
              <a:t>print(t1)</a:t>
            </a:r>
          </a:p>
          <a:p>
            <a:r>
              <a:rPr lang="en-US" altLang="ko-KR" sz="2400" dirty="0"/>
              <a:t>print(t3)</a:t>
            </a:r>
            <a:endParaRPr lang="ko-KR" altLang="en-US" sz="2400" dirty="0"/>
          </a:p>
        </p:txBody>
      </p:sp>
      <p:sp>
        <p:nvSpPr>
          <p:cNvPr id="13" name="TextBox 12">
            <a:extLst>
              <a:ext uri="{FF2B5EF4-FFF2-40B4-BE49-F238E27FC236}">
                <a16:creationId xmlns:a16="http://schemas.microsoft.com/office/drawing/2014/main" id="{0A54DD54-7EEE-2EBE-CF52-DFD0A7837F17}"/>
              </a:ext>
            </a:extLst>
          </p:cNvPr>
          <p:cNvSpPr txBox="1"/>
          <p:nvPr/>
        </p:nvSpPr>
        <p:spPr>
          <a:xfrm>
            <a:off x="6739144" y="3893861"/>
            <a:ext cx="6100174" cy="2585323"/>
          </a:xfrm>
          <a:prstGeom prst="rect">
            <a:avLst/>
          </a:prstGeom>
          <a:noFill/>
        </p:spPr>
        <p:txBody>
          <a:bodyPr wrap="square">
            <a:spAutoFit/>
          </a:bodyPr>
          <a:lstStyle/>
          <a:p>
            <a:r>
              <a:rPr lang="en-US" altLang="ko-KR" dirty="0"/>
              <a:t>tensor([[0.9330, 0.4597, 0.3355, 0.1319, 0.7919, 0.2339],</a:t>
            </a:r>
          </a:p>
          <a:p>
            <a:r>
              <a:rPr lang="en-US" altLang="ko-KR" dirty="0"/>
              <a:t>        [0.7367, 0.2848, 0.0598, 0.7489, 0.4316, 0.5963],</a:t>
            </a:r>
          </a:p>
          <a:p>
            <a:r>
              <a:rPr lang="en-US" altLang="ko-KR" dirty="0"/>
              <a:t>        [0.9323, 0.3707, 0.4433, 0.0286, 0.3752, 0.8199]])</a:t>
            </a:r>
          </a:p>
          <a:p>
            <a:r>
              <a:rPr lang="en-US" altLang="ko-KR" dirty="0"/>
              <a:t>tensor([[0.9330, 0.4597],</a:t>
            </a:r>
          </a:p>
          <a:p>
            <a:r>
              <a:rPr lang="en-US" altLang="ko-KR" dirty="0"/>
              <a:t>        [0.7367, 0.2848],</a:t>
            </a:r>
          </a:p>
          <a:p>
            <a:r>
              <a:rPr lang="en-US" altLang="ko-KR" dirty="0"/>
              <a:t>        [0.9323, 0.3707]])</a:t>
            </a:r>
          </a:p>
          <a:p>
            <a:r>
              <a:rPr lang="en-US" altLang="ko-KR" dirty="0"/>
              <a:t>tensor([[0.7919, 0.2339],</a:t>
            </a:r>
          </a:p>
          <a:p>
            <a:r>
              <a:rPr lang="en-US" altLang="ko-KR" dirty="0"/>
              <a:t>        [0.4316, 0.5963],</a:t>
            </a:r>
          </a:p>
          <a:p>
            <a:r>
              <a:rPr lang="en-US" altLang="ko-KR" dirty="0"/>
              <a:t>        [0.3752, 0.8199]])</a:t>
            </a:r>
            <a:endParaRPr lang="ko-KR" altLang="en-US" dirty="0"/>
          </a:p>
        </p:txBody>
      </p:sp>
    </p:spTree>
    <p:extLst>
      <p:ext uri="{BB962C8B-B14F-4D97-AF65-F5344CB8AC3E}">
        <p14:creationId xmlns:p14="http://schemas.microsoft.com/office/powerpoint/2010/main" val="415648320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691D8570-857C-185A-6B72-B9644ABB20AA}"/>
              </a:ext>
            </a:extLst>
          </p:cNvPr>
          <p:cNvSpPr>
            <a:spLocks noGrp="1"/>
          </p:cNvSpPr>
          <p:nvPr>
            <p:ph type="title"/>
          </p:nvPr>
        </p:nvSpPr>
        <p:spPr/>
        <p:txBody>
          <a:bodyPr/>
          <a:lstStyle/>
          <a:p>
            <a:r>
              <a:rPr lang="en-US" altLang="ko-KR" dirty="0"/>
              <a:t>split</a:t>
            </a:r>
            <a:endParaRPr lang="ko-KR" altLang="en-US" dirty="0"/>
          </a:p>
        </p:txBody>
      </p:sp>
      <p:sp>
        <p:nvSpPr>
          <p:cNvPr id="9" name="TextBox 8">
            <a:extLst>
              <a:ext uri="{FF2B5EF4-FFF2-40B4-BE49-F238E27FC236}">
                <a16:creationId xmlns:a16="http://schemas.microsoft.com/office/drawing/2014/main" id="{96A5CA95-6994-9AC4-E5F8-64BBABB0730A}"/>
              </a:ext>
            </a:extLst>
          </p:cNvPr>
          <p:cNvSpPr txBox="1"/>
          <p:nvPr/>
        </p:nvSpPr>
        <p:spPr>
          <a:xfrm>
            <a:off x="757824" y="1674674"/>
            <a:ext cx="6507271" cy="1938992"/>
          </a:xfrm>
          <a:prstGeom prst="rect">
            <a:avLst/>
          </a:prstGeom>
          <a:noFill/>
        </p:spPr>
        <p:txBody>
          <a:bodyPr wrap="square">
            <a:spAutoFit/>
          </a:bodyPr>
          <a:lstStyle/>
          <a:p>
            <a:r>
              <a:rPr lang="en-US" altLang="ko-KR" sz="2000" dirty="0">
                <a:solidFill>
                  <a:schemeClr val="bg2">
                    <a:lumMod val="10000"/>
                  </a:schemeClr>
                </a:solidFill>
              </a:rPr>
              <a:t>#Split - chunk</a:t>
            </a:r>
            <a:r>
              <a:rPr lang="ko-KR" altLang="en-US" sz="2000" dirty="0">
                <a:solidFill>
                  <a:schemeClr val="bg2">
                    <a:lumMod val="10000"/>
                  </a:schemeClr>
                </a:solidFill>
              </a:rPr>
              <a:t>와 비슷하지만 하나의 </a:t>
            </a:r>
            <a:r>
              <a:rPr lang="en-US" altLang="ko-KR" sz="2000" dirty="0">
                <a:solidFill>
                  <a:schemeClr val="bg2">
                    <a:lumMod val="10000"/>
                  </a:schemeClr>
                </a:solidFill>
              </a:rPr>
              <a:t>tensor</a:t>
            </a:r>
            <a:r>
              <a:rPr lang="ko-KR" altLang="en-US" sz="2000" dirty="0">
                <a:solidFill>
                  <a:schemeClr val="bg2">
                    <a:lumMod val="10000"/>
                  </a:schemeClr>
                </a:solidFill>
              </a:rPr>
              <a:t>당 크기를 줌</a:t>
            </a:r>
          </a:p>
          <a:p>
            <a:r>
              <a:rPr lang="en-US" altLang="ko-KR" sz="2000" dirty="0">
                <a:solidFill>
                  <a:schemeClr val="bg2">
                    <a:lumMod val="10000"/>
                  </a:schemeClr>
                </a:solidFill>
              </a:rPr>
              <a:t>tensor = </a:t>
            </a:r>
            <a:r>
              <a:rPr lang="en-US" altLang="ko-KR" sz="2000" dirty="0" err="1">
                <a:solidFill>
                  <a:schemeClr val="bg2">
                    <a:lumMod val="10000"/>
                  </a:schemeClr>
                </a:solidFill>
              </a:rPr>
              <a:t>torch.rand</a:t>
            </a:r>
            <a:r>
              <a:rPr lang="en-US" altLang="ko-KR" sz="2000" dirty="0">
                <a:solidFill>
                  <a:schemeClr val="bg2">
                    <a:lumMod val="10000"/>
                  </a:schemeClr>
                </a:solidFill>
              </a:rPr>
              <a:t>(3, 6)</a:t>
            </a:r>
          </a:p>
          <a:p>
            <a:r>
              <a:rPr lang="en-US" altLang="ko-KR" sz="2000" dirty="0">
                <a:solidFill>
                  <a:schemeClr val="bg2">
                    <a:lumMod val="10000"/>
                  </a:schemeClr>
                </a:solidFill>
              </a:rPr>
              <a:t>t1, t2 = </a:t>
            </a:r>
            <a:r>
              <a:rPr lang="en-US" altLang="ko-KR" sz="2000" dirty="0" err="1">
                <a:solidFill>
                  <a:schemeClr val="bg2">
                    <a:lumMod val="10000"/>
                  </a:schemeClr>
                </a:solidFill>
              </a:rPr>
              <a:t>torch.split</a:t>
            </a:r>
            <a:r>
              <a:rPr lang="en-US" altLang="ko-KR" sz="2000" dirty="0">
                <a:solidFill>
                  <a:schemeClr val="bg2">
                    <a:lumMod val="10000"/>
                  </a:schemeClr>
                </a:solidFill>
              </a:rPr>
              <a:t>(tensor,3, dim=1)</a:t>
            </a:r>
          </a:p>
          <a:p>
            <a:r>
              <a:rPr lang="en-US" altLang="ko-KR" sz="2000" dirty="0">
                <a:solidFill>
                  <a:schemeClr val="bg2">
                    <a:lumMod val="10000"/>
                  </a:schemeClr>
                </a:solidFill>
              </a:rPr>
              <a:t>print(tensor)</a:t>
            </a:r>
          </a:p>
          <a:p>
            <a:r>
              <a:rPr lang="en-US" altLang="ko-KR" sz="2000" dirty="0">
                <a:solidFill>
                  <a:schemeClr val="bg2">
                    <a:lumMod val="10000"/>
                  </a:schemeClr>
                </a:solidFill>
              </a:rPr>
              <a:t>print(t1)</a:t>
            </a:r>
          </a:p>
          <a:p>
            <a:r>
              <a:rPr lang="en-US" altLang="ko-KR" sz="2000" dirty="0">
                <a:solidFill>
                  <a:schemeClr val="bg2">
                    <a:lumMod val="10000"/>
                  </a:schemeClr>
                </a:solidFill>
              </a:rPr>
              <a:t>print(t2)</a:t>
            </a:r>
            <a:endParaRPr lang="ko-KR" altLang="en-US" sz="2000" dirty="0">
              <a:solidFill>
                <a:schemeClr val="bg2">
                  <a:lumMod val="10000"/>
                </a:schemeClr>
              </a:solidFill>
            </a:endParaRPr>
          </a:p>
        </p:txBody>
      </p:sp>
      <p:sp>
        <p:nvSpPr>
          <p:cNvPr id="11" name="TextBox 10">
            <a:extLst>
              <a:ext uri="{FF2B5EF4-FFF2-40B4-BE49-F238E27FC236}">
                <a16:creationId xmlns:a16="http://schemas.microsoft.com/office/drawing/2014/main" id="{AE9F3018-0AA2-46A2-1BAF-0348A32FB1A4}"/>
              </a:ext>
            </a:extLst>
          </p:cNvPr>
          <p:cNvSpPr txBox="1"/>
          <p:nvPr/>
        </p:nvSpPr>
        <p:spPr>
          <a:xfrm>
            <a:off x="641627" y="4081005"/>
            <a:ext cx="5454373" cy="2339102"/>
          </a:xfrm>
          <a:prstGeom prst="rect">
            <a:avLst/>
          </a:prstGeom>
          <a:noFill/>
        </p:spPr>
        <p:txBody>
          <a:bodyPr wrap="square">
            <a:spAutoFit/>
          </a:bodyPr>
          <a:lstStyle/>
          <a:p>
            <a:r>
              <a:rPr lang="en-US" altLang="ko-KR" sz="1600" dirty="0"/>
              <a:t>tensor([[0.4040, 0.6738, 0.3201, 0.2434, 0.1075, 0.5485],</a:t>
            </a:r>
          </a:p>
          <a:p>
            <a:r>
              <a:rPr lang="en-US" altLang="ko-KR" sz="1600" dirty="0"/>
              <a:t>        [0.2889, 0.0171, 0.0201, 0.1304, 0.4529, 0.2064],</a:t>
            </a:r>
          </a:p>
          <a:p>
            <a:r>
              <a:rPr lang="en-US" altLang="ko-KR" sz="1600" dirty="0"/>
              <a:t>        [0.4438, 0.4910, 0.7083, 0.7237, 0.2939, 0.9327]])</a:t>
            </a:r>
          </a:p>
          <a:p>
            <a:r>
              <a:rPr lang="en-US" altLang="ko-KR" sz="1600" dirty="0"/>
              <a:t>tensor([[0.4040, 0.6738, 0.3201],</a:t>
            </a:r>
          </a:p>
          <a:p>
            <a:r>
              <a:rPr lang="en-US" altLang="ko-KR" sz="1600" dirty="0"/>
              <a:t>        [0.2889, 0.0171, 0.0201],</a:t>
            </a:r>
          </a:p>
          <a:p>
            <a:r>
              <a:rPr lang="en-US" altLang="ko-KR" sz="1600" dirty="0"/>
              <a:t>        [0.4438, 0.4910, 0.7083]])</a:t>
            </a:r>
          </a:p>
          <a:p>
            <a:r>
              <a:rPr lang="en-US" altLang="ko-KR" sz="1600" dirty="0"/>
              <a:t>tensor([[0.2434, 0.1075, 0.5485],</a:t>
            </a:r>
          </a:p>
          <a:p>
            <a:r>
              <a:rPr lang="en-US" altLang="ko-KR" sz="1600" dirty="0"/>
              <a:t>        [0.1304, 0.4529, 0.2064],</a:t>
            </a:r>
          </a:p>
          <a:p>
            <a:r>
              <a:rPr lang="en-US" altLang="ko-KR" sz="1600" dirty="0"/>
              <a:t>        [0.7237, 0.2939, 0.9327]])</a:t>
            </a:r>
            <a:endParaRPr lang="ko-KR" altLang="en-US" sz="1600" dirty="0"/>
          </a:p>
        </p:txBody>
      </p:sp>
      <p:sp>
        <p:nvSpPr>
          <p:cNvPr id="17" name="TextBox 16">
            <a:extLst>
              <a:ext uri="{FF2B5EF4-FFF2-40B4-BE49-F238E27FC236}">
                <a16:creationId xmlns:a16="http://schemas.microsoft.com/office/drawing/2014/main" id="{333F59E8-9E2A-5E38-0FAF-A7552B29079A}"/>
              </a:ext>
            </a:extLst>
          </p:cNvPr>
          <p:cNvSpPr txBox="1"/>
          <p:nvPr/>
        </p:nvSpPr>
        <p:spPr>
          <a:xfrm>
            <a:off x="5823227" y="2082390"/>
            <a:ext cx="6350696" cy="2308324"/>
          </a:xfrm>
          <a:prstGeom prst="rect">
            <a:avLst/>
          </a:prstGeom>
          <a:noFill/>
        </p:spPr>
        <p:txBody>
          <a:bodyPr wrap="square">
            <a:spAutoFit/>
          </a:bodyPr>
          <a:lstStyle/>
          <a:p>
            <a:r>
              <a:rPr lang="en-US" altLang="ko-KR" dirty="0" err="1"/>
              <a:t>torch.split</a:t>
            </a:r>
            <a:r>
              <a:rPr lang="en-US" altLang="ko-KR" dirty="0"/>
              <a:t>(tensor, </a:t>
            </a:r>
            <a:r>
              <a:rPr lang="en-US" altLang="ko-KR" dirty="0" err="1"/>
              <a:t>split_size_or_sections</a:t>
            </a:r>
            <a:r>
              <a:rPr lang="en-US" altLang="ko-KR" dirty="0"/>
              <a:t>, dim=0)[SOURCE]</a:t>
            </a:r>
          </a:p>
          <a:p>
            <a:r>
              <a:rPr lang="en-US" altLang="ko-KR" dirty="0"/>
              <a:t>Splits the tensor into chunks. Each chunk is a view of the original tensor.</a:t>
            </a:r>
          </a:p>
          <a:p>
            <a:endParaRPr lang="en-US" altLang="ko-KR" dirty="0"/>
          </a:p>
          <a:p>
            <a:r>
              <a:rPr lang="en-US" altLang="ko-KR" dirty="0"/>
              <a:t>If </a:t>
            </a:r>
            <a:r>
              <a:rPr lang="en-US" altLang="ko-KR" dirty="0" err="1"/>
              <a:t>split_size_or_sections</a:t>
            </a:r>
            <a:r>
              <a:rPr lang="en-US" altLang="ko-KR" dirty="0"/>
              <a:t> is an integer type, then tensor will be split into equally sized chunks (if possible). Last chunk will be smaller if the tensor size along the given dimension dim is not divisible by </a:t>
            </a:r>
            <a:r>
              <a:rPr lang="en-US" altLang="ko-KR" dirty="0" err="1"/>
              <a:t>split_size</a:t>
            </a:r>
            <a:r>
              <a:rPr lang="en-US" altLang="ko-KR" dirty="0"/>
              <a:t>.</a:t>
            </a:r>
            <a:endParaRPr lang="ko-KR" altLang="en-US" dirty="0"/>
          </a:p>
        </p:txBody>
      </p:sp>
    </p:spTree>
    <p:extLst>
      <p:ext uri="{BB962C8B-B14F-4D97-AF65-F5344CB8AC3E}">
        <p14:creationId xmlns:p14="http://schemas.microsoft.com/office/powerpoint/2010/main" val="373858699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D690C74-0FE0-A778-E3BB-246C6C798D6A}"/>
              </a:ext>
            </a:extLst>
          </p:cNvPr>
          <p:cNvSpPr>
            <a:spLocks noGrp="1"/>
          </p:cNvSpPr>
          <p:nvPr>
            <p:ph type="title"/>
          </p:nvPr>
        </p:nvSpPr>
        <p:spPr/>
        <p:txBody>
          <a:bodyPr/>
          <a:lstStyle/>
          <a:p>
            <a:r>
              <a:rPr lang="en-US" altLang="ko-KR" dirty="0"/>
              <a:t>Torch</a:t>
            </a:r>
            <a:r>
              <a:rPr lang="ko-KR" altLang="en-US" dirty="0"/>
              <a:t>와 </a:t>
            </a:r>
            <a:r>
              <a:rPr lang="en-US" altLang="ko-KR" dirty="0" err="1"/>
              <a:t>numpy</a:t>
            </a:r>
            <a:r>
              <a:rPr lang="ko-KR" altLang="en-US" dirty="0"/>
              <a:t>간의 데이터변환</a:t>
            </a:r>
          </a:p>
        </p:txBody>
      </p:sp>
      <p:sp>
        <p:nvSpPr>
          <p:cNvPr id="7" name="TextBox 6">
            <a:extLst>
              <a:ext uri="{FF2B5EF4-FFF2-40B4-BE49-F238E27FC236}">
                <a16:creationId xmlns:a16="http://schemas.microsoft.com/office/drawing/2014/main" id="{E51C3E82-76A1-B660-7204-959201D5D4FE}"/>
              </a:ext>
            </a:extLst>
          </p:cNvPr>
          <p:cNvSpPr txBox="1"/>
          <p:nvPr/>
        </p:nvSpPr>
        <p:spPr>
          <a:xfrm>
            <a:off x="544882" y="1339885"/>
            <a:ext cx="6100174" cy="3477875"/>
          </a:xfrm>
          <a:prstGeom prst="rect">
            <a:avLst/>
          </a:prstGeom>
          <a:noFill/>
        </p:spPr>
        <p:txBody>
          <a:bodyPr wrap="square">
            <a:spAutoFit/>
          </a:bodyPr>
          <a:lstStyle/>
          <a:p>
            <a:r>
              <a:rPr lang="en-US" altLang="ko-KR" sz="2000" dirty="0"/>
              <a:t>#Torch &lt;-&gt; </a:t>
            </a:r>
            <a:r>
              <a:rPr lang="en-US" altLang="ko-KR" sz="2000" dirty="0" err="1"/>
              <a:t>Numpy</a:t>
            </a:r>
            <a:endParaRPr lang="en-US" altLang="ko-KR" sz="2000" dirty="0"/>
          </a:p>
          <a:p>
            <a:r>
              <a:rPr lang="en-US" altLang="ko-KR" sz="2000" dirty="0"/>
              <a:t># Torch tensor</a:t>
            </a:r>
            <a:r>
              <a:rPr lang="ko-KR" altLang="en-US" sz="2000" dirty="0"/>
              <a:t>를 </a:t>
            </a:r>
            <a:r>
              <a:rPr lang="en-US" altLang="ko-KR" sz="2000" dirty="0" err="1"/>
              <a:t>Numpy</a:t>
            </a:r>
            <a:r>
              <a:rPr lang="en-US" altLang="ko-KR" sz="2000" dirty="0"/>
              <a:t> array</a:t>
            </a:r>
            <a:r>
              <a:rPr lang="ko-KR" altLang="en-US" sz="2000" dirty="0"/>
              <a:t>로 변환가능  </a:t>
            </a:r>
            <a:r>
              <a:rPr lang="en-US" altLang="ko-KR" sz="2000" dirty="0" err="1"/>
              <a:t>numpy</a:t>
            </a:r>
            <a:r>
              <a:rPr lang="en-US" altLang="ko-KR" sz="2000" dirty="0"/>
              <a:t>(), </a:t>
            </a:r>
            <a:r>
              <a:rPr lang="en-US" altLang="ko-KR" sz="2000" dirty="0" err="1"/>
              <a:t>from_numpy</a:t>
            </a:r>
            <a:r>
              <a:rPr lang="en-US" altLang="ko-KR" sz="2000" dirty="0"/>
              <a:t>()</a:t>
            </a:r>
          </a:p>
          <a:p>
            <a:r>
              <a:rPr lang="en-US" altLang="ko-KR" sz="2000" dirty="0"/>
              <a:t>#Tensor</a:t>
            </a:r>
            <a:r>
              <a:rPr lang="ko-KR" altLang="en-US" sz="2000" dirty="0"/>
              <a:t>가 </a:t>
            </a:r>
            <a:r>
              <a:rPr lang="en-US" altLang="ko-KR" sz="2000" dirty="0"/>
              <a:t>CPU</a:t>
            </a:r>
            <a:r>
              <a:rPr lang="ko-KR" altLang="en-US" sz="2000" dirty="0"/>
              <a:t>상에 있다면 둘이 메모리를 공유</a:t>
            </a:r>
            <a:r>
              <a:rPr lang="en-US" altLang="ko-KR" sz="2000" dirty="0"/>
              <a:t>(</a:t>
            </a:r>
            <a:r>
              <a:rPr lang="ko-KR" altLang="en-US" sz="2000" dirty="0"/>
              <a:t>하나 변하면 다른 것도</a:t>
            </a:r>
            <a:r>
              <a:rPr lang="en-US" altLang="ko-KR" sz="2000" dirty="0"/>
              <a:t>)</a:t>
            </a:r>
          </a:p>
          <a:p>
            <a:r>
              <a:rPr lang="en-US" altLang="ko-KR" sz="2000" dirty="0">
                <a:solidFill>
                  <a:schemeClr val="bg2">
                    <a:lumMod val="10000"/>
                  </a:schemeClr>
                </a:solidFill>
              </a:rPr>
              <a:t>x = </a:t>
            </a:r>
            <a:r>
              <a:rPr lang="en-US" altLang="ko-KR" sz="2000" dirty="0" err="1">
                <a:solidFill>
                  <a:schemeClr val="bg2">
                    <a:lumMod val="10000"/>
                  </a:schemeClr>
                </a:solidFill>
              </a:rPr>
              <a:t>torch.tensor</a:t>
            </a:r>
            <a:r>
              <a:rPr lang="en-US" altLang="ko-KR" sz="2000" dirty="0">
                <a:solidFill>
                  <a:schemeClr val="bg2">
                    <a:lumMod val="10000"/>
                  </a:schemeClr>
                </a:solidFill>
              </a:rPr>
              <a:t>([[1, 2, 3], [4, 5, 6]])</a:t>
            </a:r>
          </a:p>
          <a:p>
            <a:r>
              <a:rPr lang="en-US" altLang="ko-KR" sz="2000" dirty="0" err="1">
                <a:solidFill>
                  <a:schemeClr val="bg2">
                    <a:lumMod val="10000"/>
                  </a:schemeClr>
                </a:solidFill>
              </a:rPr>
              <a:t>x_num</a:t>
            </a:r>
            <a:r>
              <a:rPr lang="en-US" altLang="ko-KR" sz="2000" dirty="0">
                <a:solidFill>
                  <a:schemeClr val="bg2">
                    <a:lumMod val="10000"/>
                  </a:schemeClr>
                </a:solidFill>
              </a:rPr>
              <a:t> = </a:t>
            </a:r>
            <a:r>
              <a:rPr lang="en-US" altLang="ko-KR" sz="2000" dirty="0" err="1">
                <a:solidFill>
                  <a:schemeClr val="bg2">
                    <a:lumMod val="10000"/>
                  </a:schemeClr>
                </a:solidFill>
              </a:rPr>
              <a:t>x.numpy</a:t>
            </a:r>
            <a:r>
              <a:rPr lang="en-US" altLang="ko-KR" sz="2000" dirty="0">
                <a:solidFill>
                  <a:schemeClr val="bg2">
                    <a:lumMod val="10000"/>
                  </a:schemeClr>
                </a:solidFill>
              </a:rPr>
              <a:t>()</a:t>
            </a:r>
          </a:p>
          <a:p>
            <a:r>
              <a:rPr lang="en-US" altLang="ko-KR" sz="2000" dirty="0">
                <a:solidFill>
                  <a:schemeClr val="bg2">
                    <a:lumMod val="10000"/>
                  </a:schemeClr>
                </a:solidFill>
              </a:rPr>
              <a:t>print(</a:t>
            </a:r>
            <a:r>
              <a:rPr lang="en-US" altLang="ko-KR" sz="2000" dirty="0" err="1">
                <a:solidFill>
                  <a:schemeClr val="bg2">
                    <a:lumMod val="10000"/>
                  </a:schemeClr>
                </a:solidFill>
              </a:rPr>
              <a:t>x_num</a:t>
            </a:r>
            <a:r>
              <a:rPr lang="en-US" altLang="ko-KR" sz="2000" dirty="0">
                <a:solidFill>
                  <a:schemeClr val="bg2">
                    <a:lumMod val="10000"/>
                  </a:schemeClr>
                </a:solidFill>
              </a:rPr>
              <a:t>)</a:t>
            </a:r>
          </a:p>
          <a:p>
            <a:r>
              <a:rPr lang="en-US" altLang="ko-KR" sz="2000" dirty="0">
                <a:solidFill>
                  <a:schemeClr val="bg2">
                    <a:lumMod val="10000"/>
                  </a:schemeClr>
                </a:solidFill>
              </a:rPr>
              <a:t># </a:t>
            </a:r>
            <a:r>
              <a:rPr lang="en-US" altLang="ko-KR" sz="2000" dirty="0" err="1">
                <a:solidFill>
                  <a:schemeClr val="bg2">
                    <a:lumMod val="10000"/>
                  </a:schemeClr>
                </a:solidFill>
              </a:rPr>
              <a:t>x_num.add</a:t>
            </a:r>
            <a:r>
              <a:rPr lang="en-US" altLang="ko-KR" sz="2000" dirty="0">
                <a:solidFill>
                  <a:schemeClr val="bg2">
                    <a:lumMod val="10000"/>
                  </a:schemeClr>
                </a:solidFill>
              </a:rPr>
              <a:t>(1) &lt;- not supported </a:t>
            </a:r>
          </a:p>
          <a:p>
            <a:r>
              <a:rPr lang="en-US" altLang="ko-KR" sz="2000" dirty="0">
                <a:solidFill>
                  <a:schemeClr val="bg2">
                    <a:lumMod val="10000"/>
                  </a:schemeClr>
                </a:solidFill>
              </a:rPr>
              <a:t>print(</a:t>
            </a:r>
            <a:r>
              <a:rPr lang="en-US" altLang="ko-KR" sz="2000" dirty="0" err="1">
                <a:solidFill>
                  <a:schemeClr val="bg2">
                    <a:lumMod val="10000"/>
                  </a:schemeClr>
                </a:solidFill>
              </a:rPr>
              <a:t>x.add</a:t>
            </a:r>
            <a:r>
              <a:rPr lang="en-US" altLang="ko-KR" sz="2000" dirty="0">
                <a:solidFill>
                  <a:schemeClr val="bg2">
                    <a:lumMod val="10000"/>
                  </a:schemeClr>
                </a:solidFill>
              </a:rPr>
              <a:t>_(1))</a:t>
            </a:r>
          </a:p>
          <a:p>
            <a:r>
              <a:rPr lang="en-US" altLang="ko-KR" sz="2000" dirty="0">
                <a:solidFill>
                  <a:schemeClr val="bg2">
                    <a:lumMod val="10000"/>
                  </a:schemeClr>
                </a:solidFill>
              </a:rPr>
              <a:t>print(</a:t>
            </a:r>
            <a:r>
              <a:rPr lang="en-US" altLang="ko-KR" sz="2000" dirty="0" err="1">
                <a:solidFill>
                  <a:schemeClr val="bg2">
                    <a:lumMod val="10000"/>
                  </a:schemeClr>
                </a:solidFill>
              </a:rPr>
              <a:t>x.numpy</a:t>
            </a:r>
            <a:r>
              <a:rPr lang="en-US" altLang="ko-KR" sz="2000" dirty="0">
                <a:solidFill>
                  <a:schemeClr val="bg2">
                    <a:lumMod val="10000"/>
                  </a:schemeClr>
                </a:solidFill>
              </a:rPr>
              <a:t>())</a:t>
            </a:r>
            <a:endParaRPr lang="ko-KR" altLang="en-US" sz="2000" dirty="0">
              <a:solidFill>
                <a:schemeClr val="bg2">
                  <a:lumMod val="10000"/>
                </a:schemeClr>
              </a:solidFill>
            </a:endParaRPr>
          </a:p>
        </p:txBody>
      </p:sp>
      <p:sp>
        <p:nvSpPr>
          <p:cNvPr id="9" name="TextBox 8">
            <a:extLst>
              <a:ext uri="{FF2B5EF4-FFF2-40B4-BE49-F238E27FC236}">
                <a16:creationId xmlns:a16="http://schemas.microsoft.com/office/drawing/2014/main" id="{083E2C0C-EA36-CE05-B335-51EC59E5A7A9}"/>
              </a:ext>
            </a:extLst>
          </p:cNvPr>
          <p:cNvSpPr txBox="1"/>
          <p:nvPr/>
        </p:nvSpPr>
        <p:spPr>
          <a:xfrm>
            <a:off x="659989" y="4901666"/>
            <a:ext cx="6100174" cy="1754326"/>
          </a:xfrm>
          <a:prstGeom prst="rect">
            <a:avLst/>
          </a:prstGeom>
          <a:noFill/>
        </p:spPr>
        <p:txBody>
          <a:bodyPr wrap="square">
            <a:spAutoFit/>
          </a:bodyPr>
          <a:lstStyle/>
          <a:p>
            <a:r>
              <a:rPr lang="en-US" altLang="ko-KR" dirty="0"/>
              <a:t>[[1 2 3]</a:t>
            </a:r>
          </a:p>
          <a:p>
            <a:r>
              <a:rPr lang="en-US" altLang="ko-KR" dirty="0"/>
              <a:t> [4 5 6]]</a:t>
            </a:r>
          </a:p>
          <a:p>
            <a:r>
              <a:rPr lang="en-US" altLang="ko-KR" dirty="0"/>
              <a:t>tensor([[2, 3, 4],</a:t>
            </a:r>
          </a:p>
          <a:p>
            <a:r>
              <a:rPr lang="en-US" altLang="ko-KR" dirty="0"/>
              <a:t>        [5, 6, 7]])</a:t>
            </a:r>
          </a:p>
          <a:p>
            <a:r>
              <a:rPr lang="en-US" altLang="ko-KR" dirty="0"/>
              <a:t>[[2 3 4]</a:t>
            </a:r>
          </a:p>
          <a:p>
            <a:r>
              <a:rPr lang="en-US" altLang="ko-KR" dirty="0"/>
              <a:t> [5 6 7]]</a:t>
            </a:r>
            <a:endParaRPr lang="ko-KR" altLang="en-US" dirty="0"/>
          </a:p>
        </p:txBody>
      </p:sp>
      <p:sp>
        <p:nvSpPr>
          <p:cNvPr id="11" name="TextBox 10">
            <a:extLst>
              <a:ext uri="{FF2B5EF4-FFF2-40B4-BE49-F238E27FC236}">
                <a16:creationId xmlns:a16="http://schemas.microsoft.com/office/drawing/2014/main" id="{D73B6AB0-D6D0-78C1-295D-F7086FE4DC4E}"/>
              </a:ext>
            </a:extLst>
          </p:cNvPr>
          <p:cNvSpPr txBox="1"/>
          <p:nvPr/>
        </p:nvSpPr>
        <p:spPr>
          <a:xfrm>
            <a:off x="6958208" y="1677433"/>
            <a:ext cx="6100174" cy="2246769"/>
          </a:xfrm>
          <a:prstGeom prst="rect">
            <a:avLst/>
          </a:prstGeom>
          <a:noFill/>
        </p:spPr>
        <p:txBody>
          <a:bodyPr wrap="square">
            <a:spAutoFit/>
          </a:bodyPr>
          <a:lstStyle/>
          <a:p>
            <a:r>
              <a:rPr lang="en-US" altLang="ko-KR" sz="2000" dirty="0">
                <a:solidFill>
                  <a:schemeClr val="bg2">
                    <a:lumMod val="10000"/>
                  </a:schemeClr>
                </a:solidFill>
              </a:rPr>
              <a:t># </a:t>
            </a:r>
            <a:r>
              <a:rPr lang="en-US" altLang="ko-KR" sz="2000" dirty="0" err="1">
                <a:solidFill>
                  <a:schemeClr val="bg2">
                    <a:lumMod val="10000"/>
                  </a:schemeClr>
                </a:solidFill>
              </a:rPr>
              <a:t>Numpy</a:t>
            </a:r>
            <a:r>
              <a:rPr lang="en-US" altLang="ko-KR" sz="2000" dirty="0">
                <a:solidFill>
                  <a:schemeClr val="bg2">
                    <a:lumMod val="10000"/>
                  </a:schemeClr>
                </a:solidFill>
              </a:rPr>
              <a:t> data into tensor</a:t>
            </a:r>
          </a:p>
          <a:p>
            <a:r>
              <a:rPr lang="en-US" altLang="ko-KR" sz="2000" dirty="0">
                <a:solidFill>
                  <a:schemeClr val="bg2">
                    <a:lumMod val="10000"/>
                  </a:schemeClr>
                </a:solidFill>
              </a:rPr>
              <a:t>import </a:t>
            </a:r>
            <a:r>
              <a:rPr lang="en-US" altLang="ko-KR" sz="2000" dirty="0" err="1">
                <a:solidFill>
                  <a:schemeClr val="bg2">
                    <a:lumMod val="10000"/>
                  </a:schemeClr>
                </a:solidFill>
              </a:rPr>
              <a:t>numpy</a:t>
            </a:r>
            <a:r>
              <a:rPr lang="en-US" altLang="ko-KR" sz="2000" dirty="0">
                <a:solidFill>
                  <a:schemeClr val="bg2">
                    <a:lumMod val="10000"/>
                  </a:schemeClr>
                </a:solidFill>
              </a:rPr>
              <a:t> as np</a:t>
            </a:r>
          </a:p>
          <a:p>
            <a:r>
              <a:rPr lang="en-US" altLang="ko-KR" sz="2000" dirty="0">
                <a:solidFill>
                  <a:schemeClr val="bg2">
                    <a:lumMod val="10000"/>
                  </a:schemeClr>
                </a:solidFill>
              </a:rPr>
              <a:t>a = </a:t>
            </a:r>
            <a:r>
              <a:rPr lang="en-US" altLang="ko-KR" sz="2000" dirty="0" err="1">
                <a:solidFill>
                  <a:schemeClr val="bg2">
                    <a:lumMod val="10000"/>
                  </a:schemeClr>
                </a:solidFill>
              </a:rPr>
              <a:t>np.ones</a:t>
            </a:r>
            <a:r>
              <a:rPr lang="en-US" altLang="ko-KR" sz="2000" dirty="0">
                <a:solidFill>
                  <a:schemeClr val="bg2">
                    <a:lumMod val="10000"/>
                  </a:schemeClr>
                </a:solidFill>
              </a:rPr>
              <a:t>(6)</a:t>
            </a:r>
          </a:p>
          <a:p>
            <a:r>
              <a:rPr lang="en-US" altLang="ko-KR" sz="2000" dirty="0">
                <a:solidFill>
                  <a:schemeClr val="bg2">
                    <a:lumMod val="10000"/>
                  </a:schemeClr>
                </a:solidFill>
              </a:rPr>
              <a:t>b = </a:t>
            </a:r>
            <a:r>
              <a:rPr lang="en-US" altLang="ko-KR" sz="2000" dirty="0" err="1">
                <a:solidFill>
                  <a:schemeClr val="bg2">
                    <a:lumMod val="10000"/>
                  </a:schemeClr>
                </a:solidFill>
              </a:rPr>
              <a:t>torch.from_numpy</a:t>
            </a:r>
            <a:r>
              <a:rPr lang="en-US" altLang="ko-KR" sz="2000" dirty="0">
                <a:solidFill>
                  <a:schemeClr val="bg2">
                    <a:lumMod val="10000"/>
                  </a:schemeClr>
                </a:solidFill>
              </a:rPr>
              <a:t>(a)</a:t>
            </a:r>
          </a:p>
          <a:p>
            <a:r>
              <a:rPr lang="en-US" altLang="ko-KR" sz="2000" dirty="0" err="1">
                <a:solidFill>
                  <a:schemeClr val="bg2">
                    <a:lumMod val="10000"/>
                  </a:schemeClr>
                </a:solidFill>
              </a:rPr>
              <a:t>np.add</a:t>
            </a:r>
            <a:r>
              <a:rPr lang="en-US" altLang="ko-KR" sz="2000" dirty="0">
                <a:solidFill>
                  <a:schemeClr val="bg2">
                    <a:lumMod val="10000"/>
                  </a:schemeClr>
                </a:solidFill>
              </a:rPr>
              <a:t>(a, 1, out=a)</a:t>
            </a:r>
          </a:p>
          <a:p>
            <a:r>
              <a:rPr lang="en-US" altLang="ko-KR" sz="2000" dirty="0">
                <a:solidFill>
                  <a:schemeClr val="bg2">
                    <a:lumMod val="10000"/>
                  </a:schemeClr>
                </a:solidFill>
              </a:rPr>
              <a:t>print(a)</a:t>
            </a:r>
          </a:p>
          <a:p>
            <a:r>
              <a:rPr lang="en-US" altLang="ko-KR" sz="2000" dirty="0">
                <a:solidFill>
                  <a:schemeClr val="bg2">
                    <a:lumMod val="10000"/>
                  </a:schemeClr>
                </a:solidFill>
              </a:rPr>
              <a:t>print(b)     </a:t>
            </a:r>
            <a:r>
              <a:rPr lang="en-US" altLang="ko-KR" sz="2000" dirty="0"/>
              <a:t># </a:t>
            </a:r>
            <a:r>
              <a:rPr lang="ko-KR" altLang="en-US" sz="2000" dirty="0"/>
              <a:t>하나를 바꾸어도 다른 것 바뀐다</a:t>
            </a:r>
            <a:r>
              <a:rPr lang="en-US" altLang="ko-KR" sz="2000" dirty="0"/>
              <a:t>.</a:t>
            </a:r>
            <a:endParaRPr lang="ko-KR" altLang="en-US" sz="2000" dirty="0"/>
          </a:p>
        </p:txBody>
      </p:sp>
      <p:sp>
        <p:nvSpPr>
          <p:cNvPr id="13" name="TextBox 12">
            <a:extLst>
              <a:ext uri="{FF2B5EF4-FFF2-40B4-BE49-F238E27FC236}">
                <a16:creationId xmlns:a16="http://schemas.microsoft.com/office/drawing/2014/main" id="{67DDBD93-9D3F-A14A-6669-EA7064D5D2BC}"/>
              </a:ext>
            </a:extLst>
          </p:cNvPr>
          <p:cNvSpPr txBox="1"/>
          <p:nvPr/>
        </p:nvSpPr>
        <p:spPr>
          <a:xfrm>
            <a:off x="6991611" y="4578500"/>
            <a:ext cx="6526060" cy="646331"/>
          </a:xfrm>
          <a:prstGeom prst="rect">
            <a:avLst/>
          </a:prstGeom>
          <a:noFill/>
        </p:spPr>
        <p:txBody>
          <a:bodyPr wrap="square">
            <a:spAutoFit/>
          </a:bodyPr>
          <a:lstStyle/>
          <a:p>
            <a:r>
              <a:rPr lang="en-US" altLang="ko-KR" dirty="0"/>
              <a:t>[2. 2. 2. 2. 2. 2.]</a:t>
            </a:r>
          </a:p>
          <a:p>
            <a:r>
              <a:rPr lang="en-US" altLang="ko-KR" dirty="0"/>
              <a:t>tensor([2., 2., 2., 2., 2., 2.], </a:t>
            </a:r>
            <a:r>
              <a:rPr lang="en-US" altLang="ko-KR" dirty="0" err="1"/>
              <a:t>dtype</a:t>
            </a:r>
            <a:r>
              <a:rPr lang="en-US" altLang="ko-KR" dirty="0"/>
              <a:t>=torch.float64)</a:t>
            </a:r>
          </a:p>
        </p:txBody>
      </p:sp>
    </p:spTree>
    <p:extLst>
      <p:ext uri="{BB962C8B-B14F-4D97-AF65-F5344CB8AC3E}">
        <p14:creationId xmlns:p14="http://schemas.microsoft.com/office/powerpoint/2010/main" val="4139373912"/>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DB4657-88FE-64C7-BED6-89C13A151FD9}"/>
              </a:ext>
            </a:extLst>
          </p:cNvPr>
          <p:cNvSpPr>
            <a:spLocks noGrp="1"/>
          </p:cNvSpPr>
          <p:nvPr>
            <p:ph type="title"/>
          </p:nvPr>
        </p:nvSpPr>
        <p:spPr/>
        <p:txBody>
          <a:bodyPr/>
          <a:lstStyle/>
          <a:p>
            <a:r>
              <a:rPr lang="en-US" altLang="ko-KR" dirty="0" err="1"/>
              <a:t>Cuda</a:t>
            </a:r>
            <a:r>
              <a:rPr lang="en-US" altLang="ko-KR" dirty="0"/>
              <a:t> </a:t>
            </a:r>
            <a:r>
              <a:rPr lang="ko-KR" altLang="en-US" dirty="0"/>
              <a:t>와 </a:t>
            </a:r>
            <a:r>
              <a:rPr lang="en-US" altLang="ko-KR" dirty="0"/>
              <a:t>data</a:t>
            </a:r>
            <a:r>
              <a:rPr lang="ko-KR" altLang="en-US" dirty="0"/>
              <a:t> 옮기기</a:t>
            </a:r>
          </a:p>
        </p:txBody>
      </p:sp>
      <p:sp>
        <p:nvSpPr>
          <p:cNvPr id="3" name="내용 개체 틀 2">
            <a:extLst>
              <a:ext uri="{FF2B5EF4-FFF2-40B4-BE49-F238E27FC236}">
                <a16:creationId xmlns:a16="http://schemas.microsoft.com/office/drawing/2014/main" id="{2D83F94F-80B2-0835-7F82-B75DFF4E2EF2}"/>
              </a:ext>
            </a:extLst>
          </p:cNvPr>
          <p:cNvSpPr>
            <a:spLocks noGrp="1"/>
          </p:cNvSpPr>
          <p:nvPr>
            <p:ph idx="1"/>
          </p:nvPr>
        </p:nvSpPr>
        <p:spPr/>
        <p:txBody>
          <a:bodyPr/>
          <a:lstStyle/>
          <a:p>
            <a:endParaRPr lang="ko-KR" altLang="en-US"/>
          </a:p>
        </p:txBody>
      </p:sp>
      <p:sp>
        <p:nvSpPr>
          <p:cNvPr id="5" name="TextBox 4">
            <a:extLst>
              <a:ext uri="{FF2B5EF4-FFF2-40B4-BE49-F238E27FC236}">
                <a16:creationId xmlns:a16="http://schemas.microsoft.com/office/drawing/2014/main" id="{E1C93FF4-FF71-493C-ADCD-DAE441F28B33}"/>
              </a:ext>
            </a:extLst>
          </p:cNvPr>
          <p:cNvSpPr txBox="1"/>
          <p:nvPr/>
        </p:nvSpPr>
        <p:spPr>
          <a:xfrm>
            <a:off x="820456" y="1638429"/>
            <a:ext cx="6100174" cy="3785652"/>
          </a:xfrm>
          <a:prstGeom prst="rect">
            <a:avLst/>
          </a:prstGeom>
          <a:noFill/>
        </p:spPr>
        <p:txBody>
          <a:bodyPr wrap="square">
            <a:spAutoFit/>
          </a:bodyPr>
          <a:lstStyle/>
          <a:p>
            <a:r>
              <a:rPr lang="en-US" altLang="ko-KR" sz="2400" dirty="0">
                <a:solidFill>
                  <a:schemeClr val="bg2">
                    <a:lumMod val="10000"/>
                  </a:schemeClr>
                </a:solidFill>
              </a:rPr>
              <a:t>#.to method</a:t>
            </a:r>
            <a:r>
              <a:rPr lang="ko-KR" altLang="en-US" sz="2400" dirty="0">
                <a:solidFill>
                  <a:schemeClr val="bg2">
                    <a:lumMod val="10000"/>
                  </a:schemeClr>
                </a:solidFill>
              </a:rPr>
              <a:t>를 이용해서 </a:t>
            </a:r>
            <a:r>
              <a:rPr lang="en-US" altLang="ko-KR" sz="2400" dirty="0">
                <a:solidFill>
                  <a:schemeClr val="bg2">
                    <a:lumMod val="10000"/>
                  </a:schemeClr>
                </a:solidFill>
              </a:rPr>
              <a:t>CUDA </a:t>
            </a:r>
            <a:r>
              <a:rPr lang="ko-KR" altLang="en-US" sz="2400" dirty="0">
                <a:solidFill>
                  <a:schemeClr val="bg2">
                    <a:lumMod val="10000"/>
                  </a:schemeClr>
                </a:solidFill>
              </a:rPr>
              <a:t>로 데이터를 옮긴다</a:t>
            </a:r>
            <a:r>
              <a:rPr lang="en-US" altLang="ko-KR" sz="2400" dirty="0">
                <a:solidFill>
                  <a:schemeClr val="bg2">
                    <a:lumMod val="10000"/>
                  </a:schemeClr>
                </a:solidFill>
              </a:rPr>
              <a:t>. </a:t>
            </a:r>
          </a:p>
          <a:p>
            <a:r>
              <a:rPr lang="en-US" altLang="ko-KR" sz="2400" dirty="0">
                <a:solidFill>
                  <a:schemeClr val="bg2">
                    <a:lumMod val="10000"/>
                  </a:schemeClr>
                </a:solidFill>
              </a:rPr>
              <a:t>x = </a:t>
            </a:r>
            <a:r>
              <a:rPr lang="en-US" altLang="ko-KR" sz="2400" dirty="0" err="1">
                <a:solidFill>
                  <a:schemeClr val="bg2">
                    <a:lumMod val="10000"/>
                  </a:schemeClr>
                </a:solidFill>
              </a:rPr>
              <a:t>torch.tensor</a:t>
            </a:r>
            <a:r>
              <a:rPr lang="en-US" altLang="ko-KR" sz="2400" dirty="0">
                <a:solidFill>
                  <a:schemeClr val="bg2">
                    <a:lumMod val="10000"/>
                  </a:schemeClr>
                </a:solidFill>
              </a:rPr>
              <a:t>([[1, 2], [3, 4]])</a:t>
            </a:r>
          </a:p>
          <a:p>
            <a:r>
              <a:rPr lang="en-US" altLang="ko-KR" sz="2400" dirty="0">
                <a:solidFill>
                  <a:schemeClr val="bg2">
                    <a:lumMod val="10000"/>
                  </a:schemeClr>
                </a:solidFill>
              </a:rPr>
              <a:t>print(x)</a:t>
            </a:r>
          </a:p>
          <a:p>
            <a:r>
              <a:rPr lang="en-US" altLang="ko-KR" sz="2400" dirty="0">
                <a:solidFill>
                  <a:schemeClr val="bg2">
                    <a:lumMod val="10000"/>
                  </a:schemeClr>
                </a:solidFill>
              </a:rPr>
              <a:t>device = </a:t>
            </a:r>
            <a:r>
              <a:rPr lang="en-US" altLang="ko-KR" sz="2400" dirty="0" err="1">
                <a:solidFill>
                  <a:schemeClr val="bg2">
                    <a:lumMod val="10000"/>
                  </a:schemeClr>
                </a:solidFill>
              </a:rPr>
              <a:t>torch.device</a:t>
            </a:r>
            <a:r>
              <a:rPr lang="en-US" altLang="ko-KR" sz="2400" dirty="0">
                <a:solidFill>
                  <a:schemeClr val="bg2">
                    <a:lumMod val="10000"/>
                  </a:schemeClr>
                </a:solidFill>
              </a:rPr>
              <a:t>("</a:t>
            </a:r>
            <a:r>
              <a:rPr lang="en-US" altLang="ko-KR" sz="2400" dirty="0" err="1">
                <a:solidFill>
                  <a:schemeClr val="bg2">
                    <a:lumMod val="10000"/>
                  </a:schemeClr>
                </a:solidFill>
              </a:rPr>
              <a:t>cuda</a:t>
            </a:r>
            <a:r>
              <a:rPr lang="en-US" altLang="ko-KR" sz="2400" dirty="0">
                <a:solidFill>
                  <a:schemeClr val="bg2">
                    <a:lumMod val="10000"/>
                  </a:schemeClr>
                </a:solidFill>
              </a:rPr>
              <a:t>" if </a:t>
            </a:r>
            <a:r>
              <a:rPr lang="en-US" altLang="ko-KR" sz="2400" dirty="0" err="1">
                <a:solidFill>
                  <a:schemeClr val="bg2">
                    <a:lumMod val="10000"/>
                  </a:schemeClr>
                </a:solidFill>
              </a:rPr>
              <a:t>torch.cuda.is_available</a:t>
            </a:r>
            <a:r>
              <a:rPr lang="en-US" altLang="ko-KR" sz="2400" dirty="0">
                <a:solidFill>
                  <a:schemeClr val="bg2">
                    <a:lumMod val="10000"/>
                  </a:schemeClr>
                </a:solidFill>
              </a:rPr>
              <a:t>() else "</a:t>
            </a:r>
            <a:r>
              <a:rPr lang="en-US" altLang="ko-KR" sz="2400" dirty="0" err="1">
                <a:solidFill>
                  <a:schemeClr val="bg2">
                    <a:lumMod val="10000"/>
                  </a:schemeClr>
                </a:solidFill>
              </a:rPr>
              <a:t>cpu</a:t>
            </a:r>
            <a:r>
              <a:rPr lang="en-US" altLang="ko-KR" sz="2400" dirty="0">
                <a:solidFill>
                  <a:schemeClr val="bg2">
                    <a:lumMod val="10000"/>
                  </a:schemeClr>
                </a:solidFill>
              </a:rPr>
              <a:t>")</a:t>
            </a:r>
          </a:p>
          <a:p>
            <a:r>
              <a:rPr lang="en-US" altLang="ko-KR" sz="2400" dirty="0">
                <a:solidFill>
                  <a:schemeClr val="bg2">
                    <a:lumMod val="10000"/>
                  </a:schemeClr>
                </a:solidFill>
              </a:rPr>
              <a:t>y = </a:t>
            </a:r>
            <a:r>
              <a:rPr lang="en-US" altLang="ko-KR" sz="2400" dirty="0" err="1">
                <a:solidFill>
                  <a:schemeClr val="bg2">
                    <a:lumMod val="10000"/>
                  </a:schemeClr>
                </a:solidFill>
              </a:rPr>
              <a:t>torch.ones_like</a:t>
            </a:r>
            <a:r>
              <a:rPr lang="en-US" altLang="ko-KR" sz="2400" dirty="0">
                <a:solidFill>
                  <a:schemeClr val="bg2">
                    <a:lumMod val="10000"/>
                  </a:schemeClr>
                </a:solidFill>
              </a:rPr>
              <a:t>(x, device = device)</a:t>
            </a:r>
          </a:p>
          <a:p>
            <a:r>
              <a:rPr lang="en-US" altLang="ko-KR" sz="2400" dirty="0">
                <a:solidFill>
                  <a:schemeClr val="bg2">
                    <a:lumMod val="10000"/>
                  </a:schemeClr>
                </a:solidFill>
              </a:rPr>
              <a:t>z = x.to(device)</a:t>
            </a:r>
          </a:p>
          <a:p>
            <a:r>
              <a:rPr lang="en-US" altLang="ko-KR" sz="2400" dirty="0">
                <a:solidFill>
                  <a:schemeClr val="bg2">
                    <a:lumMod val="10000"/>
                  </a:schemeClr>
                </a:solidFill>
              </a:rPr>
              <a:t>print(y)</a:t>
            </a:r>
          </a:p>
          <a:p>
            <a:r>
              <a:rPr lang="en-US" altLang="ko-KR" sz="2400" dirty="0">
                <a:solidFill>
                  <a:schemeClr val="bg2">
                    <a:lumMod val="10000"/>
                  </a:schemeClr>
                </a:solidFill>
              </a:rPr>
              <a:t>print(z)</a:t>
            </a:r>
            <a:endParaRPr lang="ko-KR" altLang="en-US" sz="2400" dirty="0">
              <a:solidFill>
                <a:schemeClr val="bg2">
                  <a:lumMod val="10000"/>
                </a:schemeClr>
              </a:solidFill>
            </a:endParaRPr>
          </a:p>
        </p:txBody>
      </p:sp>
      <p:sp>
        <p:nvSpPr>
          <p:cNvPr id="7" name="TextBox 6">
            <a:extLst>
              <a:ext uri="{FF2B5EF4-FFF2-40B4-BE49-F238E27FC236}">
                <a16:creationId xmlns:a16="http://schemas.microsoft.com/office/drawing/2014/main" id="{52D5BE2A-12EB-4072-BDD7-B9C465F82503}"/>
              </a:ext>
            </a:extLst>
          </p:cNvPr>
          <p:cNvSpPr txBox="1"/>
          <p:nvPr/>
        </p:nvSpPr>
        <p:spPr>
          <a:xfrm>
            <a:off x="3275557" y="4844723"/>
            <a:ext cx="6100174" cy="1754326"/>
          </a:xfrm>
          <a:prstGeom prst="rect">
            <a:avLst/>
          </a:prstGeom>
          <a:noFill/>
        </p:spPr>
        <p:txBody>
          <a:bodyPr wrap="square">
            <a:spAutoFit/>
          </a:bodyPr>
          <a:lstStyle/>
          <a:p>
            <a:r>
              <a:rPr lang="en-US" altLang="ko-KR" dirty="0"/>
              <a:t>tensor([[1, 2],</a:t>
            </a:r>
          </a:p>
          <a:p>
            <a:r>
              <a:rPr lang="en-US" altLang="ko-KR" dirty="0"/>
              <a:t>        [3, 4]])</a:t>
            </a:r>
          </a:p>
          <a:p>
            <a:r>
              <a:rPr lang="en-US" altLang="ko-KR" dirty="0"/>
              <a:t>tensor([[1, 1],</a:t>
            </a:r>
          </a:p>
          <a:p>
            <a:r>
              <a:rPr lang="en-US" altLang="ko-KR" dirty="0"/>
              <a:t>        [1, 1]])</a:t>
            </a:r>
          </a:p>
          <a:p>
            <a:r>
              <a:rPr lang="en-US" altLang="ko-KR" dirty="0"/>
              <a:t>tensor([[1, 2],</a:t>
            </a:r>
          </a:p>
          <a:p>
            <a:r>
              <a:rPr lang="en-US" altLang="ko-KR" dirty="0"/>
              <a:t>        [3, 4]])</a:t>
            </a:r>
            <a:endParaRPr lang="ko-KR" altLang="en-US" dirty="0"/>
          </a:p>
        </p:txBody>
      </p:sp>
    </p:spTree>
    <p:extLst>
      <p:ext uri="{BB962C8B-B14F-4D97-AF65-F5344CB8AC3E}">
        <p14:creationId xmlns:p14="http://schemas.microsoft.com/office/powerpoint/2010/main" val="186793953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6EA0CE9-7774-A33E-7F78-05F40FF3C3B5}"/>
              </a:ext>
            </a:extLst>
          </p:cNvPr>
          <p:cNvSpPr txBox="1"/>
          <p:nvPr/>
        </p:nvSpPr>
        <p:spPr>
          <a:xfrm>
            <a:off x="953086" y="-159306"/>
            <a:ext cx="8204982" cy="7017306"/>
          </a:xfrm>
          <a:prstGeom prst="rect">
            <a:avLst/>
          </a:prstGeom>
          <a:noFill/>
        </p:spPr>
        <p:txBody>
          <a:bodyPr wrap="square">
            <a:spAutoFit/>
          </a:bodyPr>
          <a:lstStyle/>
          <a:p>
            <a:endParaRPr lang="en-US" altLang="ko-KR" dirty="0">
              <a:solidFill>
                <a:schemeClr val="bg2">
                  <a:lumMod val="10000"/>
                </a:schemeClr>
              </a:solidFill>
            </a:endParaRPr>
          </a:p>
          <a:p>
            <a:r>
              <a:rPr lang="en-US" altLang="ko-KR" dirty="0">
                <a:solidFill>
                  <a:schemeClr val="bg2">
                    <a:lumMod val="10000"/>
                  </a:schemeClr>
                </a:solidFill>
              </a:rPr>
              <a:t># defining a </a:t>
            </a:r>
            <a:r>
              <a:rPr lang="en-US" altLang="ko-KR" dirty="0" err="1">
                <a:solidFill>
                  <a:schemeClr val="bg2">
                    <a:lumMod val="10000"/>
                  </a:schemeClr>
                </a:solidFill>
              </a:rPr>
              <a:t>PyTorch</a:t>
            </a:r>
            <a:r>
              <a:rPr lang="en-US" altLang="ko-KR" dirty="0">
                <a:solidFill>
                  <a:schemeClr val="bg2">
                    <a:lumMod val="10000"/>
                  </a:schemeClr>
                </a:solidFill>
              </a:rPr>
              <a:t> Tensor</a:t>
            </a:r>
          </a:p>
          <a:p>
            <a:r>
              <a:rPr lang="en-US" altLang="ko-KR" dirty="0">
                <a:solidFill>
                  <a:schemeClr val="bg2">
                    <a:lumMod val="10000"/>
                  </a:schemeClr>
                </a:solidFill>
              </a:rPr>
              <a:t>tensor = </a:t>
            </a:r>
            <a:r>
              <a:rPr lang="en-US" altLang="ko-KR" dirty="0" err="1">
                <a:solidFill>
                  <a:schemeClr val="bg2">
                    <a:lumMod val="10000"/>
                  </a:schemeClr>
                </a:solidFill>
              </a:rPr>
              <a:t>torch.tensor</a:t>
            </a:r>
            <a:r>
              <a:rPr lang="en-US" altLang="ko-KR" dirty="0">
                <a:solidFill>
                  <a:schemeClr val="bg2">
                    <a:lumMod val="10000"/>
                  </a:schemeClr>
                </a:solidFill>
              </a:rPr>
              <a:t>([-12, -23, 0.0, 32,</a:t>
            </a:r>
          </a:p>
          <a:p>
            <a:r>
              <a:rPr lang="en-US" altLang="ko-KR" dirty="0">
                <a:solidFill>
                  <a:schemeClr val="bg2">
                    <a:lumMod val="10000"/>
                  </a:schemeClr>
                </a:solidFill>
              </a:rPr>
              <a:t>                       1.32, 201, 5.02])</a:t>
            </a:r>
          </a:p>
          <a:p>
            <a:r>
              <a:rPr lang="en-US" altLang="ko-KR" dirty="0">
                <a:solidFill>
                  <a:schemeClr val="bg2">
                    <a:lumMod val="10000"/>
                  </a:schemeClr>
                </a:solidFill>
              </a:rPr>
              <a:t>print("Tensor:\n", tensor)</a:t>
            </a:r>
          </a:p>
          <a:p>
            <a:r>
              <a:rPr lang="en-US" altLang="ko-KR" dirty="0">
                <a:solidFill>
                  <a:schemeClr val="bg2">
                    <a:lumMod val="10000"/>
                  </a:schemeClr>
                </a:solidFill>
              </a:rPr>
              <a:t>  </a:t>
            </a:r>
          </a:p>
          <a:p>
            <a:r>
              <a:rPr lang="en-US" altLang="ko-KR" dirty="0">
                <a:solidFill>
                  <a:schemeClr val="bg2">
                    <a:lumMod val="10000"/>
                  </a:schemeClr>
                </a:solidFill>
              </a:rPr>
              <a:t># sorting the tensor in ascending order</a:t>
            </a:r>
          </a:p>
          <a:p>
            <a:r>
              <a:rPr lang="en-US" altLang="ko-KR" dirty="0">
                <a:solidFill>
                  <a:schemeClr val="bg2">
                    <a:lumMod val="10000"/>
                  </a:schemeClr>
                </a:solidFill>
              </a:rPr>
              <a:t>print("Sorting tensor in ascending order:")</a:t>
            </a:r>
          </a:p>
          <a:p>
            <a:r>
              <a:rPr lang="en-US" altLang="ko-KR" dirty="0">
                <a:solidFill>
                  <a:schemeClr val="bg2">
                    <a:lumMod val="10000"/>
                  </a:schemeClr>
                </a:solidFill>
              </a:rPr>
              <a:t>values, indices = </a:t>
            </a:r>
            <a:r>
              <a:rPr lang="en-US" altLang="ko-KR" dirty="0" err="1">
                <a:solidFill>
                  <a:schemeClr val="bg2">
                    <a:lumMod val="10000"/>
                  </a:schemeClr>
                </a:solidFill>
              </a:rPr>
              <a:t>torch.sort</a:t>
            </a:r>
            <a:r>
              <a:rPr lang="en-US" altLang="ko-KR" dirty="0">
                <a:solidFill>
                  <a:schemeClr val="bg2">
                    <a:lumMod val="10000"/>
                  </a:schemeClr>
                </a:solidFill>
              </a:rPr>
              <a:t>(tensor)</a:t>
            </a:r>
          </a:p>
          <a:p>
            <a:r>
              <a:rPr lang="en-US" altLang="ko-KR" dirty="0">
                <a:solidFill>
                  <a:schemeClr val="bg2">
                    <a:lumMod val="10000"/>
                  </a:schemeClr>
                </a:solidFill>
              </a:rPr>
              <a:t>  </a:t>
            </a:r>
          </a:p>
          <a:p>
            <a:r>
              <a:rPr lang="en-US" altLang="ko-KR" dirty="0">
                <a:solidFill>
                  <a:schemeClr val="bg2">
                    <a:lumMod val="10000"/>
                  </a:schemeClr>
                </a:solidFill>
              </a:rPr>
              <a:t># printing values of sorted tensor</a:t>
            </a:r>
          </a:p>
          <a:p>
            <a:r>
              <a:rPr lang="en-US" altLang="ko-KR" dirty="0">
                <a:solidFill>
                  <a:schemeClr val="bg2">
                    <a:lumMod val="10000"/>
                  </a:schemeClr>
                </a:solidFill>
              </a:rPr>
              <a:t>print("Sorted values:\n", values)</a:t>
            </a:r>
          </a:p>
          <a:p>
            <a:r>
              <a:rPr lang="en-US" altLang="ko-KR" dirty="0">
                <a:solidFill>
                  <a:schemeClr val="bg2">
                    <a:lumMod val="10000"/>
                  </a:schemeClr>
                </a:solidFill>
              </a:rPr>
              <a:t>  </a:t>
            </a:r>
          </a:p>
          <a:p>
            <a:r>
              <a:rPr lang="en-US" altLang="ko-KR" dirty="0">
                <a:solidFill>
                  <a:schemeClr val="bg2">
                    <a:lumMod val="10000"/>
                  </a:schemeClr>
                </a:solidFill>
              </a:rPr>
              <a:t># printing indices of sorted value</a:t>
            </a:r>
          </a:p>
          <a:p>
            <a:r>
              <a:rPr lang="en-US" altLang="ko-KR" dirty="0">
                <a:solidFill>
                  <a:schemeClr val="bg2">
                    <a:lumMod val="10000"/>
                  </a:schemeClr>
                </a:solidFill>
              </a:rPr>
              <a:t>print("Indices:\n", indices)</a:t>
            </a:r>
          </a:p>
          <a:p>
            <a:r>
              <a:rPr lang="en-US" altLang="ko-KR" dirty="0">
                <a:solidFill>
                  <a:schemeClr val="bg2">
                    <a:lumMod val="10000"/>
                  </a:schemeClr>
                </a:solidFill>
              </a:rPr>
              <a:t>  </a:t>
            </a:r>
          </a:p>
          <a:p>
            <a:r>
              <a:rPr lang="en-US" altLang="ko-KR" dirty="0">
                <a:solidFill>
                  <a:schemeClr val="bg2">
                    <a:lumMod val="10000"/>
                  </a:schemeClr>
                </a:solidFill>
              </a:rPr>
              <a:t># sorting the tensor in  descending order</a:t>
            </a:r>
          </a:p>
          <a:p>
            <a:r>
              <a:rPr lang="en-US" altLang="ko-KR" dirty="0">
                <a:solidFill>
                  <a:schemeClr val="bg2">
                    <a:lumMod val="10000"/>
                  </a:schemeClr>
                </a:solidFill>
              </a:rPr>
              <a:t>print("Sorting tensor in  descending order:")</a:t>
            </a:r>
          </a:p>
          <a:p>
            <a:r>
              <a:rPr lang="en-US" altLang="ko-KR" dirty="0">
                <a:solidFill>
                  <a:schemeClr val="bg2">
                    <a:lumMod val="10000"/>
                  </a:schemeClr>
                </a:solidFill>
              </a:rPr>
              <a:t>values, indices = </a:t>
            </a:r>
            <a:r>
              <a:rPr lang="en-US" altLang="ko-KR" dirty="0" err="1">
                <a:solidFill>
                  <a:schemeClr val="bg2">
                    <a:lumMod val="10000"/>
                  </a:schemeClr>
                </a:solidFill>
              </a:rPr>
              <a:t>torch.sort</a:t>
            </a:r>
            <a:r>
              <a:rPr lang="en-US" altLang="ko-KR" dirty="0">
                <a:solidFill>
                  <a:schemeClr val="bg2">
                    <a:lumMod val="10000"/>
                  </a:schemeClr>
                </a:solidFill>
              </a:rPr>
              <a:t>(tensor, descending=True)</a:t>
            </a:r>
          </a:p>
          <a:p>
            <a:r>
              <a:rPr lang="en-US" altLang="ko-KR" dirty="0">
                <a:solidFill>
                  <a:schemeClr val="bg2">
                    <a:lumMod val="10000"/>
                  </a:schemeClr>
                </a:solidFill>
              </a:rPr>
              <a:t>  </a:t>
            </a:r>
          </a:p>
          <a:p>
            <a:r>
              <a:rPr lang="en-US" altLang="ko-KR" dirty="0">
                <a:solidFill>
                  <a:schemeClr val="bg2">
                    <a:lumMod val="10000"/>
                  </a:schemeClr>
                </a:solidFill>
              </a:rPr>
              <a:t># printing values of sorted tensor</a:t>
            </a:r>
          </a:p>
          <a:p>
            <a:r>
              <a:rPr lang="en-US" altLang="ko-KR" dirty="0">
                <a:solidFill>
                  <a:schemeClr val="bg2">
                    <a:lumMod val="10000"/>
                  </a:schemeClr>
                </a:solidFill>
              </a:rPr>
              <a:t>print("Sorted values:\n", values)</a:t>
            </a:r>
          </a:p>
          <a:p>
            <a:r>
              <a:rPr lang="en-US" altLang="ko-KR" dirty="0">
                <a:solidFill>
                  <a:schemeClr val="bg2">
                    <a:lumMod val="10000"/>
                  </a:schemeClr>
                </a:solidFill>
              </a:rPr>
              <a:t>  </a:t>
            </a:r>
          </a:p>
          <a:p>
            <a:r>
              <a:rPr lang="en-US" altLang="ko-KR" dirty="0">
                <a:solidFill>
                  <a:schemeClr val="bg2">
                    <a:lumMod val="10000"/>
                  </a:schemeClr>
                </a:solidFill>
              </a:rPr>
              <a:t># printing indices of sorted value</a:t>
            </a:r>
          </a:p>
          <a:p>
            <a:r>
              <a:rPr lang="en-US" altLang="ko-KR" dirty="0">
                <a:solidFill>
                  <a:schemeClr val="bg2">
                    <a:lumMod val="10000"/>
                  </a:schemeClr>
                </a:solidFill>
              </a:rPr>
              <a:t>print("Indices:\n", indices)</a:t>
            </a:r>
            <a:endParaRPr lang="ko-KR" altLang="en-US" dirty="0">
              <a:solidFill>
                <a:schemeClr val="bg2">
                  <a:lumMod val="10000"/>
                </a:schemeClr>
              </a:solidFill>
            </a:endParaRPr>
          </a:p>
        </p:txBody>
      </p:sp>
      <p:sp>
        <p:nvSpPr>
          <p:cNvPr id="8" name="TextBox 7">
            <a:extLst>
              <a:ext uri="{FF2B5EF4-FFF2-40B4-BE49-F238E27FC236}">
                <a16:creationId xmlns:a16="http://schemas.microsoft.com/office/drawing/2014/main" id="{5A2BD03B-484B-F956-F64B-D0C5A58F3ACD}"/>
              </a:ext>
            </a:extLst>
          </p:cNvPr>
          <p:cNvSpPr txBox="1"/>
          <p:nvPr/>
        </p:nvSpPr>
        <p:spPr>
          <a:xfrm>
            <a:off x="5727896" y="124810"/>
            <a:ext cx="6270178" cy="2031325"/>
          </a:xfrm>
          <a:prstGeom prst="rect">
            <a:avLst/>
          </a:prstGeom>
          <a:noFill/>
        </p:spPr>
        <p:txBody>
          <a:bodyPr wrap="none" rtlCol="0">
            <a:spAutoFit/>
          </a:bodyPr>
          <a:lstStyle/>
          <a:p>
            <a:endParaRPr lang="en-US" altLang="ko-KR" dirty="0"/>
          </a:p>
          <a:p>
            <a:r>
              <a:rPr lang="en-US" altLang="ko-KR" dirty="0" err="1"/>
              <a:t>torch.sort</a:t>
            </a:r>
            <a:r>
              <a:rPr lang="en-US" altLang="ko-KR" dirty="0"/>
              <a:t>(input, dim=- 1, descending=False, stable=False, *, </a:t>
            </a:r>
            <a:br>
              <a:rPr lang="en-US" altLang="ko-KR" dirty="0"/>
            </a:br>
            <a:r>
              <a:rPr lang="en-US" altLang="ko-KR" dirty="0"/>
              <a:t>out=None)</a:t>
            </a:r>
          </a:p>
          <a:p>
            <a:r>
              <a:rPr lang="en-US" altLang="ko-KR" b="0" i="0" dirty="0">
                <a:solidFill>
                  <a:srgbClr val="262626"/>
                </a:solidFill>
                <a:effectLst/>
                <a:latin typeface="FreightSans"/>
              </a:rPr>
              <a:t>A </a:t>
            </a:r>
            <a:r>
              <a:rPr lang="en-US" altLang="ko-KR" b="0" i="0" dirty="0" err="1">
                <a:solidFill>
                  <a:srgbClr val="262626"/>
                </a:solidFill>
                <a:effectLst/>
                <a:latin typeface="FreightSans"/>
              </a:rPr>
              <a:t>namedtuple</a:t>
            </a:r>
            <a:r>
              <a:rPr lang="en-US" altLang="ko-KR" b="0" i="0" dirty="0">
                <a:solidFill>
                  <a:srgbClr val="262626"/>
                </a:solidFill>
                <a:effectLst/>
                <a:latin typeface="FreightSans"/>
              </a:rPr>
              <a:t> of (values, indices) is returned, where the </a:t>
            </a:r>
            <a:r>
              <a:rPr lang="en-US" altLang="ko-KR" b="0" i="1" dirty="0">
                <a:solidFill>
                  <a:srgbClr val="262626"/>
                </a:solidFill>
                <a:effectLst/>
                <a:latin typeface="FreightSans"/>
              </a:rPr>
              <a:t>values</a:t>
            </a:r>
            <a:r>
              <a:rPr lang="en-US" altLang="ko-KR" b="0" i="0" dirty="0">
                <a:solidFill>
                  <a:srgbClr val="262626"/>
                </a:solidFill>
                <a:effectLst/>
                <a:latin typeface="FreightSans"/>
              </a:rPr>
              <a:t> </a:t>
            </a:r>
            <a:br>
              <a:rPr lang="en-US" altLang="ko-KR" b="0" i="0" dirty="0">
                <a:solidFill>
                  <a:srgbClr val="262626"/>
                </a:solidFill>
                <a:effectLst/>
                <a:latin typeface="FreightSans"/>
              </a:rPr>
            </a:br>
            <a:r>
              <a:rPr lang="en-US" altLang="ko-KR" b="0" i="0" dirty="0">
                <a:solidFill>
                  <a:srgbClr val="262626"/>
                </a:solidFill>
                <a:effectLst/>
                <a:latin typeface="FreightSans"/>
              </a:rPr>
              <a:t>are the sorted values and </a:t>
            </a:r>
            <a:r>
              <a:rPr lang="en-US" altLang="ko-KR" b="0" i="1" dirty="0">
                <a:solidFill>
                  <a:srgbClr val="262626"/>
                </a:solidFill>
                <a:effectLst/>
                <a:latin typeface="FreightSans"/>
              </a:rPr>
              <a:t>indices</a:t>
            </a:r>
            <a:r>
              <a:rPr lang="en-US" altLang="ko-KR" b="0" i="0" dirty="0">
                <a:solidFill>
                  <a:srgbClr val="262626"/>
                </a:solidFill>
                <a:effectLst/>
                <a:latin typeface="FreightSans"/>
              </a:rPr>
              <a:t> are the indices of the elements </a:t>
            </a:r>
            <a:br>
              <a:rPr lang="en-US" altLang="ko-KR" b="0" i="0" dirty="0">
                <a:solidFill>
                  <a:srgbClr val="262626"/>
                </a:solidFill>
                <a:effectLst/>
                <a:latin typeface="FreightSans"/>
              </a:rPr>
            </a:br>
            <a:r>
              <a:rPr lang="en-US" altLang="ko-KR" b="0" i="0" dirty="0">
                <a:solidFill>
                  <a:srgbClr val="262626"/>
                </a:solidFill>
                <a:effectLst/>
                <a:latin typeface="FreightSans"/>
              </a:rPr>
              <a:t>in the original </a:t>
            </a:r>
            <a:r>
              <a:rPr lang="en-US" altLang="ko-KR" b="0" i="1" dirty="0">
                <a:solidFill>
                  <a:srgbClr val="262626"/>
                </a:solidFill>
                <a:effectLst/>
                <a:latin typeface="FreightSans"/>
              </a:rPr>
              <a:t>input</a:t>
            </a:r>
            <a:r>
              <a:rPr lang="en-US" altLang="ko-KR" b="0" i="0" dirty="0">
                <a:solidFill>
                  <a:srgbClr val="262626"/>
                </a:solidFill>
                <a:effectLst/>
                <a:latin typeface="FreightSans"/>
              </a:rPr>
              <a:t> tensor.</a:t>
            </a:r>
            <a:endParaRPr lang="en-US" altLang="ko-KR" dirty="0"/>
          </a:p>
          <a:p>
            <a:endParaRPr lang="ko-KR" altLang="en-US" dirty="0"/>
          </a:p>
        </p:txBody>
      </p:sp>
      <p:sp>
        <p:nvSpPr>
          <p:cNvPr id="10" name="TextBox 9">
            <a:extLst>
              <a:ext uri="{FF2B5EF4-FFF2-40B4-BE49-F238E27FC236}">
                <a16:creationId xmlns:a16="http://schemas.microsoft.com/office/drawing/2014/main" id="{C9A35376-0263-7D13-A6CE-AEE16E384EBF}"/>
              </a:ext>
            </a:extLst>
          </p:cNvPr>
          <p:cNvSpPr txBox="1"/>
          <p:nvPr/>
        </p:nvSpPr>
        <p:spPr>
          <a:xfrm>
            <a:off x="6093656" y="2156135"/>
            <a:ext cx="6098344" cy="4247317"/>
          </a:xfrm>
          <a:prstGeom prst="rect">
            <a:avLst/>
          </a:prstGeom>
          <a:noFill/>
        </p:spPr>
        <p:txBody>
          <a:bodyPr wrap="square">
            <a:spAutoFit/>
          </a:bodyPr>
          <a:lstStyle/>
          <a:p>
            <a:r>
              <a:rPr lang="en-US" altLang="ko-KR" dirty="0"/>
              <a:t>Tensor:</a:t>
            </a:r>
          </a:p>
          <a:p>
            <a:r>
              <a:rPr lang="en-US" altLang="ko-KR" dirty="0"/>
              <a:t> tensor([-12.0000, -23.0000,   0.0000,  32.0000,   1.3200, 201.0000,   5.0200])</a:t>
            </a:r>
          </a:p>
          <a:p>
            <a:r>
              <a:rPr lang="en-US" altLang="ko-KR" dirty="0"/>
              <a:t>Sorting tensor in ascending order:</a:t>
            </a:r>
          </a:p>
          <a:p>
            <a:r>
              <a:rPr lang="en-US" altLang="ko-KR" dirty="0"/>
              <a:t>Sorted values:</a:t>
            </a:r>
          </a:p>
          <a:p>
            <a:r>
              <a:rPr lang="en-US" altLang="ko-KR" dirty="0"/>
              <a:t> tensor([-23.0000, -12.0000,   0.0000,   1.3200,   5.0200,  32.0000, 201.0000])</a:t>
            </a:r>
          </a:p>
          <a:p>
            <a:r>
              <a:rPr lang="en-US" altLang="ko-KR" dirty="0"/>
              <a:t>Indices:</a:t>
            </a:r>
          </a:p>
          <a:p>
            <a:r>
              <a:rPr lang="en-US" altLang="ko-KR" dirty="0"/>
              <a:t> tensor([1, 0, 2, 4, 6, 3, 5])</a:t>
            </a:r>
          </a:p>
          <a:p>
            <a:r>
              <a:rPr lang="en-US" altLang="ko-KR" dirty="0"/>
              <a:t>Sorting tensor in  descending order:</a:t>
            </a:r>
          </a:p>
          <a:p>
            <a:r>
              <a:rPr lang="en-US" altLang="ko-KR" dirty="0"/>
              <a:t>Sorted values:</a:t>
            </a:r>
          </a:p>
          <a:p>
            <a:r>
              <a:rPr lang="en-US" altLang="ko-KR" dirty="0"/>
              <a:t> tensor([201.0000,  32.0000,   5.0200,   1.3200,   0.0000, -12.0000, -23.0000])</a:t>
            </a:r>
          </a:p>
          <a:p>
            <a:r>
              <a:rPr lang="en-US" altLang="ko-KR" dirty="0"/>
              <a:t>Indices:</a:t>
            </a:r>
          </a:p>
          <a:p>
            <a:r>
              <a:rPr lang="en-US" altLang="ko-KR" dirty="0"/>
              <a:t> tensor([5, 3, 6, 4, 2, 0, 1])</a:t>
            </a:r>
            <a:endParaRPr lang="ko-KR" altLang="en-US" dirty="0"/>
          </a:p>
        </p:txBody>
      </p:sp>
    </p:spTree>
    <p:extLst>
      <p:ext uri="{BB962C8B-B14F-4D97-AF65-F5344CB8AC3E}">
        <p14:creationId xmlns:p14="http://schemas.microsoft.com/office/powerpoint/2010/main" val="267953094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6A5CE5-084A-649D-18D3-472ACD4EF5EA}"/>
              </a:ext>
            </a:extLst>
          </p:cNvPr>
          <p:cNvSpPr txBox="1"/>
          <p:nvPr/>
        </p:nvSpPr>
        <p:spPr>
          <a:xfrm>
            <a:off x="1103085" y="280190"/>
            <a:ext cx="6096000" cy="5632311"/>
          </a:xfrm>
          <a:prstGeom prst="rect">
            <a:avLst/>
          </a:prstGeom>
          <a:noFill/>
        </p:spPr>
        <p:txBody>
          <a:bodyPr wrap="square">
            <a:spAutoFit/>
          </a:bodyPr>
          <a:lstStyle/>
          <a:p>
            <a:r>
              <a:rPr lang="en-US" altLang="ko-KR" dirty="0"/>
              <a:t>import </a:t>
            </a:r>
            <a:r>
              <a:rPr lang="en-US" altLang="ko-KR" dirty="0" err="1"/>
              <a:t>numpy</a:t>
            </a:r>
            <a:endParaRPr lang="en-US" altLang="ko-KR" dirty="0"/>
          </a:p>
          <a:p>
            <a:r>
              <a:rPr lang="en-US" altLang="ko-KR" dirty="0"/>
              <a:t>import time</a:t>
            </a:r>
          </a:p>
          <a:p>
            <a:r>
              <a:rPr lang="en-US" altLang="ko-KR" dirty="0"/>
              <a:t>import random</a:t>
            </a:r>
          </a:p>
          <a:p>
            <a:r>
              <a:rPr lang="en-US" altLang="ko-KR" dirty="0"/>
              <a:t>import array</a:t>
            </a:r>
          </a:p>
          <a:p>
            <a:r>
              <a:rPr lang="en-US" altLang="ko-KR" dirty="0" err="1"/>
              <a:t>n_d</a:t>
            </a:r>
            <a:r>
              <a:rPr lang="en-US" altLang="ko-KR" dirty="0"/>
              <a:t> = 1024*1024</a:t>
            </a:r>
          </a:p>
          <a:p>
            <a:r>
              <a:rPr lang="en-US" altLang="ko-KR" dirty="0"/>
              <a:t>A = </a:t>
            </a:r>
            <a:r>
              <a:rPr lang="en-US" altLang="ko-KR" dirty="0" err="1"/>
              <a:t>np.random.rand</a:t>
            </a:r>
            <a:r>
              <a:rPr lang="en-US" altLang="ko-KR" dirty="0"/>
              <a:t>(</a:t>
            </a:r>
            <a:r>
              <a:rPr lang="en-US" altLang="ko-KR" dirty="0" err="1"/>
              <a:t>n_d</a:t>
            </a:r>
            <a:r>
              <a:rPr lang="en-US" altLang="ko-KR" dirty="0"/>
              <a:t>)</a:t>
            </a:r>
          </a:p>
          <a:p>
            <a:r>
              <a:rPr lang="en-US" altLang="ko-KR" dirty="0"/>
              <a:t>C = </a:t>
            </a:r>
            <a:r>
              <a:rPr lang="en-US" altLang="ko-KR" dirty="0" err="1"/>
              <a:t>A.tolist</a:t>
            </a:r>
            <a:r>
              <a:rPr lang="en-US" altLang="ko-KR" dirty="0"/>
              <a:t>()</a:t>
            </a:r>
          </a:p>
          <a:p>
            <a:endParaRPr lang="en-US" altLang="ko-KR" dirty="0"/>
          </a:p>
          <a:p>
            <a:r>
              <a:rPr lang="en-US" altLang="ko-KR" dirty="0"/>
              <a:t>t1 = </a:t>
            </a:r>
            <a:r>
              <a:rPr lang="en-US" altLang="ko-KR" dirty="0" err="1"/>
              <a:t>time.time</a:t>
            </a:r>
            <a:r>
              <a:rPr lang="en-US" altLang="ko-KR" dirty="0"/>
              <a:t>()</a:t>
            </a:r>
          </a:p>
          <a:p>
            <a:r>
              <a:rPr lang="en-US" altLang="ko-KR" dirty="0"/>
              <a:t>for </a:t>
            </a:r>
            <a:r>
              <a:rPr lang="en-US" altLang="ko-KR" dirty="0" err="1"/>
              <a:t>i</a:t>
            </a:r>
            <a:r>
              <a:rPr lang="en-US" altLang="ko-KR" dirty="0"/>
              <a:t> in range(</a:t>
            </a:r>
            <a:r>
              <a:rPr lang="en-US" altLang="ko-KR" dirty="0" err="1"/>
              <a:t>len</a:t>
            </a:r>
            <a:r>
              <a:rPr lang="en-US" altLang="ko-KR" dirty="0"/>
              <a:t>(C)):</a:t>
            </a:r>
          </a:p>
          <a:p>
            <a:r>
              <a:rPr lang="en-US" altLang="ko-KR" dirty="0"/>
              <a:t>    C[</a:t>
            </a:r>
            <a:r>
              <a:rPr lang="en-US" altLang="ko-KR" dirty="0" err="1"/>
              <a:t>i</a:t>
            </a:r>
            <a:r>
              <a:rPr lang="en-US" altLang="ko-KR" dirty="0"/>
              <a:t>] = 9.0/5.0*C[</a:t>
            </a:r>
            <a:r>
              <a:rPr lang="en-US" altLang="ko-KR" dirty="0" err="1"/>
              <a:t>i</a:t>
            </a:r>
            <a:r>
              <a:rPr lang="en-US" altLang="ko-KR" dirty="0"/>
              <a:t>] + 32.0</a:t>
            </a:r>
          </a:p>
          <a:p>
            <a:endParaRPr lang="en-US" altLang="ko-KR" dirty="0"/>
          </a:p>
          <a:p>
            <a:r>
              <a:rPr lang="en-US" altLang="ko-KR" dirty="0"/>
              <a:t>t2 = </a:t>
            </a:r>
            <a:r>
              <a:rPr lang="en-US" altLang="ko-KR" dirty="0" err="1"/>
              <a:t>time.time</a:t>
            </a:r>
            <a:r>
              <a:rPr lang="en-US" altLang="ko-KR" dirty="0"/>
              <a:t>()</a:t>
            </a:r>
          </a:p>
          <a:p>
            <a:r>
              <a:rPr lang="en-US" altLang="ko-KR" dirty="0"/>
              <a:t>print('t2-t1=', 1000*(t2-t1))</a:t>
            </a:r>
          </a:p>
          <a:p>
            <a:endParaRPr lang="en-US" altLang="ko-KR" dirty="0"/>
          </a:p>
          <a:p>
            <a:r>
              <a:rPr lang="en-US" altLang="ko-KR" dirty="0"/>
              <a:t>t3 = </a:t>
            </a:r>
            <a:r>
              <a:rPr lang="en-US" altLang="ko-KR" dirty="0" err="1"/>
              <a:t>time.time</a:t>
            </a:r>
            <a:r>
              <a:rPr lang="en-US" altLang="ko-KR" dirty="0"/>
              <a:t>()</a:t>
            </a:r>
          </a:p>
          <a:p>
            <a:r>
              <a:rPr lang="en-US" altLang="ko-KR" dirty="0"/>
              <a:t>A = A*9.0/5.0+32.0</a:t>
            </a:r>
          </a:p>
          <a:p>
            <a:r>
              <a:rPr lang="en-US" altLang="ko-KR" dirty="0"/>
              <a:t>t4 = </a:t>
            </a:r>
            <a:r>
              <a:rPr lang="en-US" altLang="ko-KR" dirty="0" err="1"/>
              <a:t>time.time</a:t>
            </a:r>
            <a:r>
              <a:rPr lang="en-US" altLang="ko-KR" dirty="0"/>
              <a:t>()</a:t>
            </a:r>
          </a:p>
          <a:p>
            <a:r>
              <a:rPr lang="en-US" altLang="ko-KR" dirty="0"/>
              <a:t>print('t4-t3=', 1000*(t4-t3))</a:t>
            </a:r>
          </a:p>
          <a:p>
            <a:endParaRPr lang="en-US" altLang="ko-KR" dirty="0"/>
          </a:p>
        </p:txBody>
      </p:sp>
      <p:sp>
        <p:nvSpPr>
          <p:cNvPr id="7" name="TextBox 6">
            <a:extLst>
              <a:ext uri="{FF2B5EF4-FFF2-40B4-BE49-F238E27FC236}">
                <a16:creationId xmlns:a16="http://schemas.microsoft.com/office/drawing/2014/main" id="{C37E26CC-C774-CB58-10EF-A5F8A62AE6E6}"/>
              </a:ext>
            </a:extLst>
          </p:cNvPr>
          <p:cNvSpPr txBox="1"/>
          <p:nvPr/>
        </p:nvSpPr>
        <p:spPr>
          <a:xfrm>
            <a:off x="1103085" y="6039110"/>
            <a:ext cx="6096000" cy="646331"/>
          </a:xfrm>
          <a:prstGeom prst="rect">
            <a:avLst/>
          </a:prstGeom>
          <a:noFill/>
        </p:spPr>
        <p:txBody>
          <a:bodyPr wrap="square">
            <a:spAutoFit/>
          </a:bodyPr>
          <a:lstStyle/>
          <a:p>
            <a:r>
              <a:rPr lang="en-US" altLang="ko-KR" dirty="0"/>
              <a:t>t2-t1= 204.5304775238037</a:t>
            </a:r>
          </a:p>
          <a:p>
            <a:r>
              <a:rPr lang="en-US" altLang="ko-KR" dirty="0"/>
              <a:t>t4-t3= 9.982824325561523</a:t>
            </a:r>
            <a:endParaRPr lang="ko-KR" altLang="en-US" dirty="0"/>
          </a:p>
        </p:txBody>
      </p:sp>
      <p:sp>
        <p:nvSpPr>
          <p:cNvPr id="13" name="TextBox 12">
            <a:extLst>
              <a:ext uri="{FF2B5EF4-FFF2-40B4-BE49-F238E27FC236}">
                <a16:creationId xmlns:a16="http://schemas.microsoft.com/office/drawing/2014/main" id="{7D65CB03-4984-4945-614E-D2C7491E1D1E}"/>
              </a:ext>
            </a:extLst>
          </p:cNvPr>
          <p:cNvSpPr txBox="1"/>
          <p:nvPr/>
        </p:nvSpPr>
        <p:spPr>
          <a:xfrm>
            <a:off x="5631543" y="280190"/>
            <a:ext cx="6096000" cy="5909310"/>
          </a:xfrm>
          <a:prstGeom prst="rect">
            <a:avLst/>
          </a:prstGeom>
          <a:noFill/>
        </p:spPr>
        <p:txBody>
          <a:bodyPr wrap="square">
            <a:spAutoFit/>
          </a:bodyPr>
          <a:lstStyle/>
          <a:p>
            <a:r>
              <a:rPr lang="en-US" altLang="ko-KR" dirty="0" err="1"/>
              <a:t>n_d</a:t>
            </a:r>
            <a:r>
              <a:rPr lang="en-US" altLang="ko-KR" dirty="0"/>
              <a:t> = 1024*1024</a:t>
            </a:r>
          </a:p>
          <a:p>
            <a:r>
              <a:rPr lang="en-US" altLang="ko-KR" dirty="0"/>
              <a:t>A = </a:t>
            </a:r>
            <a:r>
              <a:rPr lang="en-US" altLang="ko-KR" dirty="0" err="1"/>
              <a:t>np.random.rand</a:t>
            </a:r>
            <a:r>
              <a:rPr lang="en-US" altLang="ko-KR" dirty="0"/>
              <a:t>(</a:t>
            </a:r>
            <a:r>
              <a:rPr lang="en-US" altLang="ko-KR" dirty="0" err="1"/>
              <a:t>n_d</a:t>
            </a:r>
            <a:r>
              <a:rPr lang="en-US" altLang="ko-KR" dirty="0"/>
              <a:t>)</a:t>
            </a:r>
          </a:p>
          <a:p>
            <a:r>
              <a:rPr lang="en-US" altLang="ko-KR" dirty="0"/>
              <a:t>C = </a:t>
            </a:r>
            <a:r>
              <a:rPr lang="en-US" altLang="ko-KR" dirty="0" err="1"/>
              <a:t>A.tolist</a:t>
            </a:r>
            <a:r>
              <a:rPr lang="en-US" altLang="ko-KR" dirty="0"/>
              <a:t>()</a:t>
            </a:r>
          </a:p>
          <a:p>
            <a:r>
              <a:rPr lang="en-US" altLang="ko-KR" dirty="0"/>
              <a:t># print(A)</a:t>
            </a:r>
          </a:p>
          <a:p>
            <a:endParaRPr lang="en-US" altLang="ko-KR" dirty="0"/>
          </a:p>
          <a:p>
            <a:r>
              <a:rPr lang="en-US" altLang="ko-KR" dirty="0"/>
              <a:t>t1 = </a:t>
            </a:r>
            <a:r>
              <a:rPr lang="en-US" altLang="ko-KR" dirty="0" err="1"/>
              <a:t>time.time</a:t>
            </a:r>
            <a:r>
              <a:rPr lang="en-US" altLang="ko-KR" dirty="0"/>
              <a:t>()</a:t>
            </a:r>
          </a:p>
          <a:p>
            <a:r>
              <a:rPr lang="en-US" altLang="ko-KR" dirty="0"/>
              <a:t>for </a:t>
            </a:r>
            <a:r>
              <a:rPr lang="en-US" altLang="ko-KR" dirty="0" err="1"/>
              <a:t>i</a:t>
            </a:r>
            <a:r>
              <a:rPr lang="en-US" altLang="ko-KR" dirty="0"/>
              <a:t> in range(</a:t>
            </a:r>
            <a:r>
              <a:rPr lang="en-US" altLang="ko-KR" dirty="0" err="1"/>
              <a:t>len</a:t>
            </a:r>
            <a:r>
              <a:rPr lang="en-US" altLang="ko-KR" dirty="0"/>
              <a:t>(C)):</a:t>
            </a:r>
          </a:p>
          <a:p>
            <a:r>
              <a:rPr lang="en-US" altLang="ko-KR" dirty="0"/>
              <a:t>    if C[</a:t>
            </a:r>
            <a:r>
              <a:rPr lang="en-US" altLang="ko-KR" dirty="0" err="1"/>
              <a:t>i</a:t>
            </a:r>
            <a:r>
              <a:rPr lang="en-US" altLang="ko-KR" dirty="0"/>
              <a:t>] &gt; 0.5:</a:t>
            </a:r>
          </a:p>
          <a:p>
            <a:r>
              <a:rPr lang="en-US" altLang="ko-KR" dirty="0"/>
              <a:t>        C[</a:t>
            </a:r>
            <a:r>
              <a:rPr lang="en-US" altLang="ko-KR" dirty="0" err="1"/>
              <a:t>i</a:t>
            </a:r>
            <a:r>
              <a:rPr lang="en-US" altLang="ko-KR" dirty="0"/>
              <a:t>]= 1.0</a:t>
            </a:r>
          </a:p>
          <a:p>
            <a:r>
              <a:rPr lang="en-US" altLang="ko-KR" dirty="0"/>
              <a:t>    else:</a:t>
            </a:r>
          </a:p>
          <a:p>
            <a:r>
              <a:rPr lang="en-US" altLang="ko-KR" dirty="0"/>
              <a:t>        C[</a:t>
            </a:r>
            <a:r>
              <a:rPr lang="en-US" altLang="ko-KR" dirty="0" err="1"/>
              <a:t>i</a:t>
            </a:r>
            <a:r>
              <a:rPr lang="en-US" altLang="ko-KR" dirty="0"/>
              <a:t>]=  0.0</a:t>
            </a:r>
          </a:p>
          <a:p>
            <a:r>
              <a:rPr lang="en-US" altLang="ko-KR" dirty="0"/>
              <a:t>t2 = </a:t>
            </a:r>
            <a:r>
              <a:rPr lang="en-US" altLang="ko-KR" dirty="0" err="1"/>
              <a:t>time.time</a:t>
            </a:r>
            <a:r>
              <a:rPr lang="en-US" altLang="ko-KR" dirty="0"/>
              <a:t>()</a:t>
            </a:r>
          </a:p>
          <a:p>
            <a:r>
              <a:rPr lang="en-US" altLang="ko-KR" dirty="0"/>
              <a:t>print('t2-t1=', 1000*(t2-t1))</a:t>
            </a:r>
          </a:p>
          <a:p>
            <a:endParaRPr lang="en-US" altLang="ko-KR" dirty="0"/>
          </a:p>
          <a:p>
            <a:r>
              <a:rPr lang="en-US" altLang="ko-KR" dirty="0"/>
              <a:t>t3 = </a:t>
            </a:r>
            <a:r>
              <a:rPr lang="en-US" altLang="ko-KR" dirty="0" err="1"/>
              <a:t>time.time</a:t>
            </a:r>
            <a:r>
              <a:rPr lang="en-US" altLang="ko-KR" dirty="0"/>
              <a:t>()</a:t>
            </a:r>
          </a:p>
          <a:p>
            <a:r>
              <a:rPr lang="en-US" altLang="ko-KR" dirty="0"/>
              <a:t>A[A&lt;0.5] = 0</a:t>
            </a:r>
          </a:p>
          <a:p>
            <a:r>
              <a:rPr lang="en-US" altLang="ko-KR" dirty="0"/>
              <a:t>A[A&gt;= 0.5]= 1</a:t>
            </a:r>
          </a:p>
          <a:p>
            <a:r>
              <a:rPr lang="en-US" altLang="ko-KR" dirty="0"/>
              <a:t>t4 = </a:t>
            </a:r>
            <a:r>
              <a:rPr lang="en-US" altLang="ko-KR" dirty="0" err="1"/>
              <a:t>time.time</a:t>
            </a:r>
            <a:r>
              <a:rPr lang="en-US" altLang="ko-KR" dirty="0"/>
              <a:t>()</a:t>
            </a:r>
          </a:p>
          <a:p>
            <a:r>
              <a:rPr lang="en-US" altLang="ko-KR" dirty="0"/>
              <a:t>print('t4-t3=', 1000*(t4-t3))</a:t>
            </a:r>
          </a:p>
          <a:p>
            <a:endParaRPr lang="en-US" altLang="ko-KR" dirty="0"/>
          </a:p>
          <a:p>
            <a:endParaRPr lang="en-US" altLang="ko-KR" dirty="0"/>
          </a:p>
        </p:txBody>
      </p:sp>
      <p:sp>
        <p:nvSpPr>
          <p:cNvPr id="15" name="TextBox 14">
            <a:extLst>
              <a:ext uri="{FF2B5EF4-FFF2-40B4-BE49-F238E27FC236}">
                <a16:creationId xmlns:a16="http://schemas.microsoft.com/office/drawing/2014/main" id="{39C5CF08-9328-8D64-7EF2-5330FFDE4095}"/>
              </a:ext>
            </a:extLst>
          </p:cNvPr>
          <p:cNvSpPr txBox="1"/>
          <p:nvPr/>
        </p:nvSpPr>
        <p:spPr>
          <a:xfrm>
            <a:off x="5631543" y="6039110"/>
            <a:ext cx="6096000" cy="646331"/>
          </a:xfrm>
          <a:prstGeom prst="rect">
            <a:avLst/>
          </a:prstGeom>
          <a:noFill/>
        </p:spPr>
        <p:txBody>
          <a:bodyPr wrap="square">
            <a:spAutoFit/>
          </a:bodyPr>
          <a:lstStyle/>
          <a:p>
            <a:r>
              <a:rPr lang="en-US" altLang="ko-KR" dirty="0"/>
              <a:t>t2-t1= 228.33490371704102</a:t>
            </a:r>
          </a:p>
          <a:p>
            <a:r>
              <a:rPr lang="en-US" altLang="ko-KR" dirty="0"/>
              <a:t>t4-t3= 28.885602951049805</a:t>
            </a:r>
            <a:endParaRPr lang="ko-KR" altLang="en-US" dirty="0"/>
          </a:p>
        </p:txBody>
      </p:sp>
      <p:sp>
        <p:nvSpPr>
          <p:cNvPr id="16" name="TextBox 15">
            <a:extLst>
              <a:ext uri="{FF2B5EF4-FFF2-40B4-BE49-F238E27FC236}">
                <a16:creationId xmlns:a16="http://schemas.microsoft.com/office/drawing/2014/main" id="{B27DAFEB-8EA9-2740-9483-46683D1EF3EF}"/>
              </a:ext>
            </a:extLst>
          </p:cNvPr>
          <p:cNvSpPr txBox="1"/>
          <p:nvPr/>
        </p:nvSpPr>
        <p:spPr>
          <a:xfrm>
            <a:off x="9405257" y="928914"/>
            <a:ext cx="2439579" cy="923330"/>
          </a:xfrm>
          <a:prstGeom prst="rect">
            <a:avLst/>
          </a:prstGeom>
          <a:noFill/>
        </p:spPr>
        <p:txBody>
          <a:bodyPr wrap="none" rtlCol="0">
            <a:spAutoFit/>
          </a:bodyPr>
          <a:lstStyle/>
          <a:p>
            <a:r>
              <a:rPr lang="en-US" altLang="ko-KR" dirty="0"/>
              <a:t>Run time  difference</a:t>
            </a:r>
          </a:p>
          <a:p>
            <a:r>
              <a:rPr lang="en-US" altLang="ko-KR" dirty="0"/>
              <a:t>Between Python and </a:t>
            </a:r>
          </a:p>
          <a:p>
            <a:r>
              <a:rPr lang="en-US" altLang="ko-KR" dirty="0" err="1"/>
              <a:t>Numpy</a:t>
            </a:r>
            <a:endParaRPr lang="ko-KR" altLang="en-US" dirty="0"/>
          </a:p>
        </p:txBody>
      </p:sp>
    </p:spTree>
    <p:extLst>
      <p:ext uri="{BB962C8B-B14F-4D97-AF65-F5344CB8AC3E}">
        <p14:creationId xmlns:p14="http://schemas.microsoft.com/office/powerpoint/2010/main" val="40579595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ED9931-386A-C542-B83C-37F930AAA650}"/>
              </a:ext>
            </a:extLst>
          </p:cNvPr>
          <p:cNvSpPr txBox="1"/>
          <p:nvPr/>
        </p:nvSpPr>
        <p:spPr>
          <a:xfrm>
            <a:off x="719328" y="889843"/>
            <a:ext cx="6096000" cy="5078313"/>
          </a:xfrm>
          <a:prstGeom prst="rect">
            <a:avLst/>
          </a:prstGeom>
          <a:noFill/>
        </p:spPr>
        <p:txBody>
          <a:bodyPr wrap="square">
            <a:spAutoFit/>
          </a:bodyPr>
          <a:lstStyle/>
          <a:p>
            <a:r>
              <a:rPr lang="en-US" altLang="ko-KR" dirty="0"/>
              <a:t>import </a:t>
            </a:r>
            <a:r>
              <a:rPr lang="en-US" altLang="ko-KR" dirty="0" err="1"/>
              <a:t>numpy</a:t>
            </a:r>
            <a:endParaRPr lang="en-US" altLang="ko-KR" dirty="0"/>
          </a:p>
          <a:p>
            <a:r>
              <a:rPr lang="en-US" altLang="ko-KR" dirty="0"/>
              <a:t>import time</a:t>
            </a:r>
          </a:p>
          <a:p>
            <a:r>
              <a:rPr lang="en-US" altLang="ko-KR" dirty="0"/>
              <a:t>import random</a:t>
            </a:r>
          </a:p>
          <a:p>
            <a:r>
              <a:rPr lang="en-US" altLang="ko-KR" dirty="0"/>
              <a:t>import torch</a:t>
            </a:r>
          </a:p>
          <a:p>
            <a:endParaRPr lang="en-US" altLang="ko-KR" dirty="0"/>
          </a:p>
          <a:p>
            <a:r>
              <a:rPr lang="en-US" altLang="ko-KR" dirty="0"/>
              <a:t>print('hello tensor')</a:t>
            </a:r>
          </a:p>
          <a:p>
            <a:r>
              <a:rPr lang="en-US" altLang="ko-KR" dirty="0" err="1"/>
              <a:t>n_d</a:t>
            </a:r>
            <a:r>
              <a:rPr lang="en-US" altLang="ko-KR" dirty="0"/>
              <a:t> = 1024*1024</a:t>
            </a:r>
          </a:p>
          <a:p>
            <a:r>
              <a:rPr lang="en-US" altLang="ko-KR" dirty="0"/>
              <a:t>A = </a:t>
            </a:r>
            <a:r>
              <a:rPr lang="en-US" altLang="ko-KR" dirty="0" err="1"/>
              <a:t>np.random.rand</a:t>
            </a:r>
            <a:r>
              <a:rPr lang="en-US" altLang="ko-KR" dirty="0"/>
              <a:t>(</a:t>
            </a:r>
            <a:r>
              <a:rPr lang="en-US" altLang="ko-KR" dirty="0" err="1"/>
              <a:t>n_d</a:t>
            </a:r>
            <a:r>
              <a:rPr lang="en-US" altLang="ko-KR" dirty="0"/>
              <a:t>)</a:t>
            </a:r>
          </a:p>
          <a:p>
            <a:r>
              <a:rPr lang="en-US" altLang="ko-KR" dirty="0"/>
              <a:t>t = </a:t>
            </a:r>
            <a:r>
              <a:rPr lang="en-US" altLang="ko-KR" dirty="0" err="1"/>
              <a:t>torch.tensor</a:t>
            </a:r>
            <a:r>
              <a:rPr lang="en-US" altLang="ko-KR" dirty="0"/>
              <a:t>(A, device = '</a:t>
            </a:r>
            <a:r>
              <a:rPr lang="en-US" altLang="ko-KR" dirty="0" err="1"/>
              <a:t>cpu</a:t>
            </a:r>
            <a:r>
              <a:rPr lang="en-US" altLang="ko-KR" dirty="0"/>
              <a:t>', </a:t>
            </a:r>
            <a:r>
              <a:rPr lang="en-US" altLang="ko-KR" dirty="0" err="1"/>
              <a:t>requires_grad</a:t>
            </a:r>
            <a:r>
              <a:rPr lang="en-US" altLang="ko-KR" dirty="0"/>
              <a:t>=False, </a:t>
            </a:r>
            <a:r>
              <a:rPr lang="en-US" altLang="ko-KR" dirty="0" err="1"/>
              <a:t>dtype</a:t>
            </a:r>
            <a:r>
              <a:rPr lang="en-US" altLang="ko-KR" dirty="0"/>
              <a:t> = torch.float32)</a:t>
            </a:r>
          </a:p>
          <a:p>
            <a:r>
              <a:rPr lang="en-US" altLang="ko-KR" dirty="0"/>
              <a:t>​</a:t>
            </a:r>
          </a:p>
          <a:p>
            <a:r>
              <a:rPr lang="en-US" altLang="ko-KR" dirty="0"/>
              <a:t>t3 = </a:t>
            </a:r>
            <a:r>
              <a:rPr lang="en-US" altLang="ko-KR" dirty="0" err="1"/>
              <a:t>time.time</a:t>
            </a:r>
            <a:r>
              <a:rPr lang="en-US" altLang="ko-KR" dirty="0"/>
              <a:t>()</a:t>
            </a:r>
          </a:p>
          <a:p>
            <a:r>
              <a:rPr lang="en-US" altLang="ko-KR" dirty="0"/>
              <a:t>t = t*1.8 +32.0</a:t>
            </a:r>
          </a:p>
          <a:p>
            <a:r>
              <a:rPr lang="en-US" altLang="ko-KR" dirty="0"/>
              <a:t>t4 = </a:t>
            </a:r>
            <a:r>
              <a:rPr lang="en-US" altLang="ko-KR" dirty="0" err="1"/>
              <a:t>time.time</a:t>
            </a:r>
            <a:r>
              <a:rPr lang="en-US" altLang="ko-KR" dirty="0"/>
              <a:t>()</a:t>
            </a:r>
          </a:p>
          <a:p>
            <a:r>
              <a:rPr lang="en-US" altLang="ko-KR" dirty="0"/>
              <a:t>print('t4-t3=', 1000*(t4-t3))</a:t>
            </a:r>
          </a:p>
          <a:p>
            <a:endParaRPr lang="en-US" altLang="ko-KR" dirty="0"/>
          </a:p>
          <a:p>
            <a:r>
              <a:rPr lang="en-US" altLang="ko-KR" dirty="0"/>
              <a:t>hello tensor</a:t>
            </a:r>
          </a:p>
          <a:p>
            <a:r>
              <a:rPr lang="en-US" altLang="ko-KR" dirty="0"/>
              <a:t>t4-t3= 4.986047744750977</a:t>
            </a:r>
            <a:endParaRPr lang="ko-KR" altLang="en-US" dirty="0"/>
          </a:p>
        </p:txBody>
      </p:sp>
      <p:sp>
        <p:nvSpPr>
          <p:cNvPr id="7" name="TextBox 6">
            <a:extLst>
              <a:ext uri="{FF2B5EF4-FFF2-40B4-BE49-F238E27FC236}">
                <a16:creationId xmlns:a16="http://schemas.microsoft.com/office/drawing/2014/main" id="{DBCA7C63-AE21-60F6-A0E7-6F4C64C83A7A}"/>
              </a:ext>
            </a:extLst>
          </p:cNvPr>
          <p:cNvSpPr txBox="1"/>
          <p:nvPr/>
        </p:nvSpPr>
        <p:spPr>
          <a:xfrm>
            <a:off x="6096000" y="117693"/>
            <a:ext cx="6096000" cy="6740307"/>
          </a:xfrm>
          <a:prstGeom prst="rect">
            <a:avLst/>
          </a:prstGeom>
          <a:noFill/>
        </p:spPr>
        <p:txBody>
          <a:bodyPr wrap="square">
            <a:spAutoFit/>
          </a:bodyPr>
          <a:lstStyle/>
          <a:p>
            <a:endParaRPr lang="en-US" altLang="ko-KR" dirty="0"/>
          </a:p>
          <a:p>
            <a:r>
              <a:rPr lang="en-US" altLang="ko-KR" dirty="0"/>
              <a:t>import </a:t>
            </a:r>
            <a:r>
              <a:rPr lang="en-US" altLang="ko-KR" dirty="0" err="1"/>
              <a:t>numpy</a:t>
            </a:r>
            <a:endParaRPr lang="en-US" altLang="ko-KR" dirty="0"/>
          </a:p>
          <a:p>
            <a:r>
              <a:rPr lang="en-US" altLang="ko-KR" dirty="0"/>
              <a:t>import time</a:t>
            </a:r>
          </a:p>
          <a:p>
            <a:r>
              <a:rPr lang="en-US" altLang="ko-KR" dirty="0"/>
              <a:t>import random</a:t>
            </a:r>
          </a:p>
          <a:p>
            <a:r>
              <a:rPr lang="en-US" altLang="ko-KR" dirty="0"/>
              <a:t>import torch</a:t>
            </a:r>
          </a:p>
          <a:p>
            <a:r>
              <a:rPr lang="en-US" altLang="ko-KR" dirty="0"/>
              <a:t>print('hello tensor')</a:t>
            </a:r>
          </a:p>
          <a:p>
            <a:r>
              <a:rPr lang="en-US" altLang="ko-KR" dirty="0" err="1"/>
              <a:t>n_d</a:t>
            </a:r>
            <a:r>
              <a:rPr lang="en-US" altLang="ko-KR" dirty="0"/>
              <a:t> = 6</a:t>
            </a:r>
          </a:p>
          <a:p>
            <a:r>
              <a:rPr lang="en-US" altLang="ko-KR" dirty="0"/>
              <a:t>A = </a:t>
            </a:r>
            <a:r>
              <a:rPr lang="en-US" altLang="ko-KR" dirty="0" err="1"/>
              <a:t>np.random.rand</a:t>
            </a:r>
            <a:r>
              <a:rPr lang="en-US" altLang="ko-KR" dirty="0"/>
              <a:t>(</a:t>
            </a:r>
            <a:r>
              <a:rPr lang="en-US" altLang="ko-KR" dirty="0" err="1"/>
              <a:t>n_d</a:t>
            </a:r>
            <a:r>
              <a:rPr lang="en-US" altLang="ko-KR" dirty="0"/>
              <a:t>)</a:t>
            </a:r>
          </a:p>
          <a:p>
            <a:r>
              <a:rPr lang="en-US" altLang="ko-KR" dirty="0"/>
              <a:t>t = </a:t>
            </a:r>
            <a:r>
              <a:rPr lang="en-US" altLang="ko-KR" dirty="0" err="1"/>
              <a:t>torch.tensor</a:t>
            </a:r>
            <a:r>
              <a:rPr lang="en-US" altLang="ko-KR" dirty="0"/>
              <a:t>(A, device = '</a:t>
            </a:r>
            <a:r>
              <a:rPr lang="en-US" altLang="ko-KR" dirty="0" err="1"/>
              <a:t>cpu</a:t>
            </a:r>
            <a:r>
              <a:rPr lang="en-US" altLang="ko-KR" dirty="0"/>
              <a:t>', </a:t>
            </a:r>
            <a:r>
              <a:rPr lang="en-US" altLang="ko-KR" dirty="0" err="1"/>
              <a:t>requires_grad</a:t>
            </a:r>
            <a:r>
              <a:rPr lang="en-US" altLang="ko-KR" dirty="0"/>
              <a:t>=False, </a:t>
            </a:r>
            <a:r>
              <a:rPr lang="en-US" altLang="ko-KR" dirty="0" err="1"/>
              <a:t>dtype</a:t>
            </a:r>
            <a:r>
              <a:rPr lang="en-US" altLang="ko-KR" dirty="0"/>
              <a:t> = torch.float32)</a:t>
            </a:r>
          </a:p>
          <a:p>
            <a:r>
              <a:rPr lang="en-US" altLang="ko-KR" dirty="0"/>
              <a:t>​</a:t>
            </a:r>
          </a:p>
          <a:p>
            <a:r>
              <a:rPr lang="en-US" altLang="ko-KR" dirty="0"/>
              <a:t>t3 = </a:t>
            </a:r>
            <a:r>
              <a:rPr lang="en-US" altLang="ko-KR" dirty="0" err="1"/>
              <a:t>time.time</a:t>
            </a:r>
            <a:r>
              <a:rPr lang="en-US" altLang="ko-KR" dirty="0"/>
              <a:t>()</a:t>
            </a:r>
          </a:p>
          <a:p>
            <a:r>
              <a:rPr lang="en-US" altLang="ko-KR" dirty="0"/>
              <a:t>t = t*1.8 +32.0</a:t>
            </a:r>
          </a:p>
          <a:p>
            <a:r>
              <a:rPr lang="en-US" altLang="ko-KR" dirty="0"/>
              <a:t>t4 = </a:t>
            </a:r>
            <a:r>
              <a:rPr lang="en-US" altLang="ko-KR" dirty="0" err="1"/>
              <a:t>time.time</a:t>
            </a:r>
            <a:r>
              <a:rPr lang="en-US" altLang="ko-KR" dirty="0"/>
              <a:t>()</a:t>
            </a:r>
          </a:p>
          <a:p>
            <a:r>
              <a:rPr lang="en-US" altLang="ko-KR" dirty="0"/>
              <a:t>print('t4-t3=', 1000*(t4-t3))</a:t>
            </a:r>
          </a:p>
          <a:p>
            <a:r>
              <a:rPr lang="en-US" altLang="ko-KR" dirty="0"/>
              <a:t>if </a:t>
            </a:r>
            <a:r>
              <a:rPr lang="en-US" altLang="ko-KR" dirty="0" err="1"/>
              <a:t>n_d</a:t>
            </a:r>
            <a:r>
              <a:rPr lang="en-US" altLang="ko-KR" dirty="0"/>
              <a:t> &lt; 10:</a:t>
            </a:r>
          </a:p>
          <a:p>
            <a:r>
              <a:rPr lang="en-US" altLang="ko-KR" dirty="0"/>
              <a:t>    print(t)  #test code</a:t>
            </a:r>
          </a:p>
          <a:p>
            <a:r>
              <a:rPr lang="en-US" altLang="ko-KR" dirty="0"/>
              <a:t>    print(A)</a:t>
            </a:r>
          </a:p>
          <a:p>
            <a:r>
              <a:rPr lang="en-US" altLang="ko-KR" dirty="0"/>
              <a:t>hello tensor</a:t>
            </a:r>
          </a:p>
          <a:p>
            <a:r>
              <a:rPr lang="en-US" altLang="ko-KR" dirty="0"/>
              <a:t>t4-t3= 1.9960403442382812</a:t>
            </a:r>
          </a:p>
          <a:p>
            <a:r>
              <a:rPr lang="en-US" altLang="ko-KR" dirty="0"/>
              <a:t>tensor([33.5366, 32.8331, 32.8240, 32.4005, 32.3297, 32.5646])</a:t>
            </a:r>
          </a:p>
          <a:p>
            <a:r>
              <a:rPr lang="en-US" altLang="ko-KR" dirty="0"/>
              <a:t>[0.85367155 0.46283438 0.45777846 0.22251492 0.18316694 0.31364171]</a:t>
            </a:r>
            <a:endParaRPr lang="ko-KR" altLang="en-US" dirty="0"/>
          </a:p>
        </p:txBody>
      </p:sp>
    </p:spTree>
    <p:extLst>
      <p:ext uri="{BB962C8B-B14F-4D97-AF65-F5344CB8AC3E}">
        <p14:creationId xmlns:p14="http://schemas.microsoft.com/office/powerpoint/2010/main" val="1423131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5A52A8CF-762C-18C6-F943-FDF3435B2104}"/>
              </a:ext>
            </a:extLst>
          </p:cNvPr>
          <p:cNvSpPr>
            <a:spLocks noGrp="1"/>
          </p:cNvSpPr>
          <p:nvPr>
            <p:ph type="title"/>
          </p:nvPr>
        </p:nvSpPr>
        <p:spPr/>
        <p:txBody>
          <a:bodyPr/>
          <a:lstStyle/>
          <a:p>
            <a:r>
              <a:rPr lang="en-US" altLang="ko-KR" dirty="0" err="1"/>
              <a:t>Torch.MaTMUL</a:t>
            </a:r>
            <a:r>
              <a:rPr lang="en-US" altLang="ko-KR" dirty="0"/>
              <a:t>  - </a:t>
            </a:r>
            <a:r>
              <a:rPr lang="ko-KR" altLang="en-US" dirty="0"/>
              <a:t>보편적인 </a:t>
            </a:r>
            <a:r>
              <a:rPr lang="en-US" altLang="ko-KR" dirty="0"/>
              <a:t>matrix </a:t>
            </a:r>
            <a:r>
              <a:rPr lang="en-US" altLang="ko-KR" dirty="0" err="1"/>
              <a:t>mult</a:t>
            </a:r>
            <a:r>
              <a:rPr lang="en-US" altLang="ko-KR" dirty="0"/>
              <a:t>.</a:t>
            </a:r>
            <a:endParaRPr lang="ko-KR" altLang="en-US" dirty="0"/>
          </a:p>
        </p:txBody>
      </p:sp>
      <p:sp>
        <p:nvSpPr>
          <p:cNvPr id="5" name="내용 개체 틀 4">
            <a:extLst>
              <a:ext uri="{FF2B5EF4-FFF2-40B4-BE49-F238E27FC236}">
                <a16:creationId xmlns:a16="http://schemas.microsoft.com/office/drawing/2014/main" id="{832D5357-E9CC-455B-5961-CB7F8DF49464}"/>
              </a:ext>
            </a:extLst>
          </p:cNvPr>
          <p:cNvSpPr>
            <a:spLocks noGrp="1"/>
          </p:cNvSpPr>
          <p:nvPr>
            <p:ph idx="1"/>
          </p:nvPr>
        </p:nvSpPr>
        <p:spPr>
          <a:xfrm>
            <a:off x="638970" y="1462236"/>
            <a:ext cx="8153338" cy="4960620"/>
          </a:xfrm>
        </p:spPr>
        <p:txBody>
          <a:bodyPr/>
          <a:lstStyle/>
          <a:p>
            <a:r>
              <a:rPr lang="en-US" altLang="ko-KR" dirty="0"/>
              <a:t>torch.dot(a, b)  --- a, b (1-d) vector</a:t>
            </a:r>
            <a:r>
              <a:rPr lang="ko-KR" altLang="en-US" dirty="0"/>
              <a:t> 의 </a:t>
            </a:r>
            <a:r>
              <a:rPr lang="en-US" altLang="ko-KR" dirty="0"/>
              <a:t>inner product. </a:t>
            </a:r>
            <a:r>
              <a:rPr lang="en-US" altLang="ko-KR" dirty="0" err="1"/>
              <a:t>Numpy</a:t>
            </a:r>
            <a:r>
              <a:rPr lang="ko-KR" altLang="en-US" dirty="0"/>
              <a:t>의 </a:t>
            </a:r>
            <a:r>
              <a:rPr lang="en-US" altLang="ko-KR" dirty="0"/>
              <a:t>dot()</a:t>
            </a:r>
            <a:r>
              <a:rPr lang="ko-KR" altLang="en-US" dirty="0"/>
              <a:t>처럼 자유롭지 않다</a:t>
            </a:r>
            <a:r>
              <a:rPr lang="en-US" altLang="ko-KR" dirty="0"/>
              <a:t>. </a:t>
            </a:r>
          </a:p>
          <a:p>
            <a:r>
              <a:rPr lang="en-US" altLang="ko-KR" dirty="0"/>
              <a:t>torch.mm -  [n, m] x [</a:t>
            </a:r>
            <a:r>
              <a:rPr lang="en-US" altLang="ko-KR" dirty="0" err="1"/>
              <a:t>m,p</a:t>
            </a:r>
            <a:r>
              <a:rPr lang="en-US" altLang="ko-KR" dirty="0"/>
              <a:t>] = [n, p]</a:t>
            </a:r>
          </a:p>
          <a:p>
            <a:r>
              <a:rPr lang="en-US" altLang="ko-KR" dirty="0" err="1"/>
              <a:t>Torch.bmm</a:t>
            </a:r>
            <a:r>
              <a:rPr lang="en-US" altLang="ko-KR" dirty="0"/>
              <a:t> – [B, n, m]x[B, m, p] = [B, n, p]  </a:t>
            </a:r>
          </a:p>
          <a:p>
            <a:r>
              <a:rPr lang="en-US" altLang="ko-KR" dirty="0" err="1"/>
              <a:t>torch.matmul</a:t>
            </a:r>
            <a:r>
              <a:rPr lang="en-US" altLang="ko-KR" dirty="0"/>
              <a:t>(</a:t>
            </a:r>
            <a:r>
              <a:rPr lang="en-US" altLang="ko-KR" dirty="0" err="1"/>
              <a:t>a,b</a:t>
            </a:r>
            <a:r>
              <a:rPr lang="en-US" altLang="ko-KR" dirty="0"/>
              <a:t>)</a:t>
            </a:r>
            <a:r>
              <a:rPr lang="ko-KR" altLang="en-US" dirty="0"/>
              <a:t> 를 가장 자유롭게 사용한다</a:t>
            </a:r>
            <a:r>
              <a:rPr lang="en-US" altLang="ko-KR" dirty="0"/>
              <a:t>. </a:t>
            </a:r>
          </a:p>
          <a:p>
            <a:pPr lvl="1"/>
            <a:r>
              <a:rPr lang="en-US" altLang="ko-KR" dirty="0"/>
              <a:t>Vector x vector </a:t>
            </a:r>
          </a:p>
          <a:p>
            <a:pPr lvl="1"/>
            <a:r>
              <a:rPr lang="en-US" altLang="ko-KR" dirty="0"/>
              <a:t>(2d) matrix x vector</a:t>
            </a:r>
          </a:p>
          <a:p>
            <a:pPr lvl="1"/>
            <a:r>
              <a:rPr lang="en-US" altLang="ko-KR" dirty="0"/>
              <a:t>(3d) Batched matrix x (1d) broadcasted vector</a:t>
            </a:r>
          </a:p>
          <a:p>
            <a:pPr lvl="1"/>
            <a:r>
              <a:rPr lang="en-US" altLang="ko-KR" dirty="0"/>
              <a:t>(3d) Batched matrix x (2d) broadcasted matrix</a:t>
            </a:r>
          </a:p>
          <a:p>
            <a:pPr lvl="1"/>
            <a:r>
              <a:rPr lang="en-US" altLang="ko-KR" dirty="0"/>
              <a:t>(3d) Batched matrix x (3d) batched matrix</a:t>
            </a:r>
          </a:p>
          <a:p>
            <a:pPr lvl="1"/>
            <a:endParaRPr lang="ko-KR" altLang="en-US" dirty="0"/>
          </a:p>
        </p:txBody>
      </p:sp>
    </p:spTree>
    <p:extLst>
      <p:ext uri="{BB962C8B-B14F-4D97-AF65-F5344CB8AC3E}">
        <p14:creationId xmlns:p14="http://schemas.microsoft.com/office/powerpoint/2010/main" val="95537355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DD08A926-70DA-E180-C960-BCFD57DD5BC3}"/>
              </a:ext>
            </a:extLst>
          </p:cNvPr>
          <p:cNvSpPr>
            <a:spLocks noGrp="1"/>
          </p:cNvSpPr>
          <p:nvPr>
            <p:ph type="title"/>
          </p:nvPr>
        </p:nvSpPr>
        <p:spPr/>
        <p:txBody>
          <a:bodyPr/>
          <a:lstStyle/>
          <a:p>
            <a:r>
              <a:rPr lang="en-US" altLang="ko-KR" dirty="0"/>
              <a:t>Batch processing</a:t>
            </a:r>
            <a:endParaRPr lang="ko-KR" altLang="en-US" dirty="0"/>
          </a:p>
        </p:txBody>
      </p:sp>
      <p:sp>
        <p:nvSpPr>
          <p:cNvPr id="5" name="내용 개체 틀 4">
            <a:extLst>
              <a:ext uri="{FF2B5EF4-FFF2-40B4-BE49-F238E27FC236}">
                <a16:creationId xmlns:a16="http://schemas.microsoft.com/office/drawing/2014/main" id="{B47FB1AA-F09D-2E17-97EC-905EA70A7EE6}"/>
              </a:ext>
            </a:extLst>
          </p:cNvPr>
          <p:cNvSpPr>
            <a:spLocks noGrp="1"/>
          </p:cNvSpPr>
          <p:nvPr>
            <p:ph idx="1"/>
          </p:nvPr>
        </p:nvSpPr>
        <p:spPr/>
        <p:txBody>
          <a:bodyPr/>
          <a:lstStyle/>
          <a:p>
            <a:r>
              <a:rPr lang="en-US" altLang="ko-KR" dirty="0"/>
              <a:t>GPU</a:t>
            </a:r>
            <a:r>
              <a:rPr lang="ko-KR" altLang="en-US" dirty="0"/>
              <a:t>에서 계산할 때 </a:t>
            </a:r>
            <a:r>
              <a:rPr lang="en-US" altLang="ko-KR" dirty="0"/>
              <a:t>GPU</a:t>
            </a:r>
            <a:r>
              <a:rPr lang="ko-KR" altLang="en-US" dirty="0"/>
              <a:t>에 딸린 </a:t>
            </a:r>
            <a:r>
              <a:rPr lang="en-US" altLang="ko-KR" dirty="0"/>
              <a:t>DRAM</a:t>
            </a:r>
            <a:r>
              <a:rPr lang="ko-KR" altLang="en-US" dirty="0"/>
              <a:t>에서</a:t>
            </a:r>
            <a:r>
              <a:rPr lang="en-US" altLang="ko-KR" dirty="0"/>
              <a:t> data</a:t>
            </a:r>
            <a:r>
              <a:rPr lang="ko-KR" altLang="en-US" dirty="0"/>
              <a:t>나 </a:t>
            </a:r>
            <a:r>
              <a:rPr lang="en-US" altLang="ko-KR" dirty="0"/>
              <a:t>parameter</a:t>
            </a:r>
            <a:r>
              <a:rPr lang="ko-KR" altLang="en-US" dirty="0"/>
              <a:t>를 읽어오는 시간이 많이 걸린다</a:t>
            </a:r>
            <a:r>
              <a:rPr lang="en-US" altLang="ko-KR" dirty="0"/>
              <a:t>. </a:t>
            </a:r>
            <a:r>
              <a:rPr lang="ko-KR" altLang="en-US" dirty="0"/>
              <a:t>특히 </a:t>
            </a:r>
            <a:r>
              <a:rPr lang="en-US" altLang="ko-KR" dirty="0"/>
              <a:t>deep neural </a:t>
            </a:r>
            <a:r>
              <a:rPr lang="en-US" altLang="ko-KR" dirty="0" err="1"/>
              <a:t>networ</a:t>
            </a:r>
            <a:r>
              <a:rPr lang="ko-KR" altLang="en-US" dirty="0"/>
              <a:t>은 </a:t>
            </a:r>
            <a:r>
              <a:rPr lang="en-US" altLang="ko-KR" dirty="0"/>
              <a:t>parameter size</a:t>
            </a:r>
            <a:r>
              <a:rPr lang="ko-KR" altLang="en-US" dirty="0"/>
              <a:t>가 엄청 큰 경우가 많다</a:t>
            </a:r>
            <a:r>
              <a:rPr lang="en-US" altLang="ko-KR" dirty="0"/>
              <a:t>.  </a:t>
            </a:r>
          </a:p>
          <a:p>
            <a:r>
              <a:rPr lang="en-US" altLang="ko-KR" dirty="0"/>
              <a:t>Image recognition </a:t>
            </a:r>
            <a:r>
              <a:rPr lang="ko-KR" altLang="en-US" dirty="0"/>
              <a:t>시</a:t>
            </a:r>
            <a:r>
              <a:rPr lang="en-US" altLang="ko-KR" dirty="0"/>
              <a:t>, image </a:t>
            </a:r>
            <a:r>
              <a:rPr lang="ko-KR" altLang="en-US" dirty="0" err="1"/>
              <a:t>한장</a:t>
            </a:r>
            <a:r>
              <a:rPr lang="ko-KR" altLang="en-US" dirty="0"/>
              <a:t> 가져오고</a:t>
            </a:r>
            <a:r>
              <a:rPr lang="en-US" altLang="ko-KR" dirty="0"/>
              <a:t>, parameter </a:t>
            </a:r>
            <a:r>
              <a:rPr lang="ko-KR" altLang="en-US" dirty="0" err="1"/>
              <a:t>한셋</a:t>
            </a:r>
            <a:r>
              <a:rPr lang="ko-KR" altLang="en-US" dirty="0"/>
              <a:t> 가져와서 </a:t>
            </a:r>
            <a:r>
              <a:rPr lang="ko-KR" altLang="en-US" dirty="0" err="1"/>
              <a:t>한장의</a:t>
            </a:r>
            <a:r>
              <a:rPr lang="ko-KR" altLang="en-US" dirty="0"/>
              <a:t> 인식을 반복</a:t>
            </a:r>
            <a:endParaRPr lang="en-US" altLang="ko-KR" dirty="0"/>
          </a:p>
          <a:p>
            <a:r>
              <a:rPr lang="en-US" altLang="ko-KR" dirty="0"/>
              <a:t>Image</a:t>
            </a:r>
            <a:r>
              <a:rPr lang="ko-KR" altLang="en-US" dirty="0"/>
              <a:t> </a:t>
            </a:r>
            <a:r>
              <a:rPr lang="en-US" altLang="ko-KR" dirty="0"/>
              <a:t>100</a:t>
            </a:r>
            <a:r>
              <a:rPr lang="ko-KR" altLang="en-US" dirty="0"/>
              <a:t>장 가져와서</a:t>
            </a:r>
            <a:r>
              <a:rPr lang="en-US" altLang="ko-KR" dirty="0"/>
              <a:t>, parameter </a:t>
            </a:r>
            <a:r>
              <a:rPr lang="ko-KR" altLang="en-US" dirty="0"/>
              <a:t>한 셋 가져와서</a:t>
            </a:r>
            <a:r>
              <a:rPr lang="en-US" altLang="ko-KR" dirty="0"/>
              <a:t>, 100</a:t>
            </a:r>
            <a:r>
              <a:rPr lang="ko-KR" altLang="en-US" dirty="0"/>
              <a:t>장의 인식을 한번에 </a:t>
            </a:r>
            <a:endParaRPr lang="en-US" altLang="ko-KR" dirty="0"/>
          </a:p>
          <a:p>
            <a:pPr lvl="1"/>
            <a:r>
              <a:rPr lang="en-US" altLang="ko-KR" dirty="0"/>
              <a:t>Parameter</a:t>
            </a:r>
            <a:r>
              <a:rPr lang="ko-KR" altLang="en-US" dirty="0"/>
              <a:t>를 가져오는 </a:t>
            </a:r>
            <a:r>
              <a:rPr lang="en-US" altLang="ko-KR" dirty="0"/>
              <a:t>cost</a:t>
            </a:r>
            <a:r>
              <a:rPr lang="ko-KR" altLang="en-US" dirty="0"/>
              <a:t>는 </a:t>
            </a:r>
            <a:r>
              <a:rPr lang="en-US" altLang="ko-KR" dirty="0"/>
              <a:t>1/100</a:t>
            </a:r>
            <a:r>
              <a:rPr lang="ko-KR" altLang="en-US" dirty="0"/>
              <a:t>로 준다</a:t>
            </a:r>
            <a:r>
              <a:rPr lang="en-US" altLang="ko-KR" dirty="0"/>
              <a:t>.</a:t>
            </a:r>
          </a:p>
          <a:p>
            <a:pPr lvl="1"/>
            <a:r>
              <a:rPr lang="ko-KR" altLang="en-US" dirty="0"/>
              <a:t>내부의 중간결과를 저장하는 </a:t>
            </a:r>
            <a:r>
              <a:rPr lang="en-US" altLang="ko-KR" dirty="0"/>
              <a:t>memory size</a:t>
            </a:r>
            <a:r>
              <a:rPr lang="ko-KR" altLang="en-US" dirty="0"/>
              <a:t>는 </a:t>
            </a:r>
            <a:r>
              <a:rPr lang="en-US" altLang="ko-KR" dirty="0"/>
              <a:t>100</a:t>
            </a:r>
            <a:r>
              <a:rPr lang="ko-KR" altLang="en-US" dirty="0"/>
              <a:t>배로 는다</a:t>
            </a:r>
            <a:r>
              <a:rPr lang="en-US" altLang="ko-KR" dirty="0"/>
              <a:t>. </a:t>
            </a:r>
          </a:p>
          <a:p>
            <a:pPr lvl="1"/>
            <a:r>
              <a:rPr lang="ko-KR" altLang="en-US" dirty="0"/>
              <a:t>많은 경우 상당한 </a:t>
            </a:r>
            <a:r>
              <a:rPr lang="en-US" altLang="ko-KR" dirty="0"/>
              <a:t>speed-up</a:t>
            </a:r>
            <a:r>
              <a:rPr lang="ko-KR" altLang="en-US" dirty="0"/>
              <a:t>을 올릴 수 있다</a:t>
            </a:r>
            <a:r>
              <a:rPr lang="en-US" altLang="ko-KR" dirty="0"/>
              <a:t>. </a:t>
            </a:r>
          </a:p>
          <a:p>
            <a:pPr lvl="1"/>
            <a:r>
              <a:rPr lang="en-US" altLang="ko-KR" dirty="0"/>
              <a:t>DNN </a:t>
            </a:r>
            <a:r>
              <a:rPr lang="ko-KR" altLang="en-US" dirty="0"/>
              <a:t>훈련의 경우 </a:t>
            </a:r>
            <a:r>
              <a:rPr lang="en-US" altLang="ko-KR" dirty="0"/>
              <a:t>batch size</a:t>
            </a:r>
            <a:r>
              <a:rPr lang="ko-KR" altLang="en-US" dirty="0"/>
              <a:t>를 키우면 훈련시간이 짧아지지만</a:t>
            </a:r>
            <a:r>
              <a:rPr lang="en-US" altLang="ko-KR" dirty="0"/>
              <a:t>, </a:t>
            </a:r>
            <a:r>
              <a:rPr lang="ko-KR" altLang="en-US" dirty="0"/>
              <a:t>훈련 중에는 </a:t>
            </a:r>
            <a:r>
              <a:rPr lang="en-US" altLang="ko-KR" dirty="0"/>
              <a:t>gradient </a:t>
            </a:r>
            <a:r>
              <a:rPr lang="ko-KR" altLang="en-US" dirty="0"/>
              <a:t>계산을 위한 중간결과 저장이 많기 때문에 </a:t>
            </a:r>
            <a:r>
              <a:rPr lang="en-US" altLang="ko-KR" dirty="0"/>
              <a:t>DRAM</a:t>
            </a:r>
            <a:r>
              <a:rPr lang="ko-KR" altLang="en-US" dirty="0"/>
              <a:t> </a:t>
            </a:r>
            <a:r>
              <a:rPr lang="en-US" altLang="ko-KR" dirty="0"/>
              <a:t>size</a:t>
            </a:r>
            <a:r>
              <a:rPr lang="ko-KR" altLang="en-US" dirty="0"/>
              <a:t> 가 부족해진다</a:t>
            </a:r>
            <a:r>
              <a:rPr lang="en-US" altLang="ko-KR" dirty="0"/>
              <a:t>.  </a:t>
            </a:r>
            <a:endParaRPr lang="ko-KR" altLang="en-US" dirty="0"/>
          </a:p>
        </p:txBody>
      </p:sp>
    </p:spTree>
    <p:extLst>
      <p:ext uri="{BB962C8B-B14F-4D97-AF65-F5344CB8AC3E}">
        <p14:creationId xmlns:p14="http://schemas.microsoft.com/office/powerpoint/2010/main" val="1731369970"/>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613981AF-2177-3C8C-32CA-9A442CCC023B}"/>
              </a:ext>
            </a:extLst>
          </p:cNvPr>
          <p:cNvSpPr>
            <a:spLocks noGrp="1"/>
          </p:cNvSpPr>
          <p:nvPr>
            <p:ph type="title"/>
          </p:nvPr>
        </p:nvSpPr>
        <p:spPr/>
        <p:txBody>
          <a:bodyPr/>
          <a:lstStyle/>
          <a:p>
            <a:r>
              <a:rPr lang="en-US" altLang="ko-KR" dirty="0"/>
              <a:t>Batch</a:t>
            </a:r>
            <a:r>
              <a:rPr lang="ko-KR" altLang="en-US" dirty="0"/>
              <a:t> </a:t>
            </a:r>
            <a:r>
              <a:rPr lang="en-US" altLang="ko-KR" dirty="0"/>
              <a:t>processing(2)</a:t>
            </a:r>
            <a:endParaRPr lang="ko-KR" altLang="en-US" dirty="0"/>
          </a:p>
        </p:txBody>
      </p:sp>
      <p:sp>
        <p:nvSpPr>
          <p:cNvPr id="5" name="내용 개체 틀 4">
            <a:extLst>
              <a:ext uri="{FF2B5EF4-FFF2-40B4-BE49-F238E27FC236}">
                <a16:creationId xmlns:a16="http://schemas.microsoft.com/office/drawing/2014/main" id="{0602E8BA-1B00-648E-5F68-0AF6A1C08CDD}"/>
              </a:ext>
            </a:extLst>
          </p:cNvPr>
          <p:cNvSpPr>
            <a:spLocks noGrp="1"/>
          </p:cNvSpPr>
          <p:nvPr>
            <p:ph idx="1"/>
          </p:nvPr>
        </p:nvSpPr>
        <p:spPr/>
        <p:txBody>
          <a:bodyPr/>
          <a:lstStyle/>
          <a:p>
            <a:pPr marL="228600" lvl="1" indent="0">
              <a:buNone/>
            </a:pPr>
            <a:r>
              <a:rPr lang="en-US" altLang="ko-KR" dirty="0"/>
              <a:t>Case 1:</a:t>
            </a:r>
          </a:p>
          <a:p>
            <a:pPr marL="228600" lvl="1" indent="0">
              <a:buNone/>
            </a:pPr>
            <a:r>
              <a:rPr lang="en-US" altLang="ko-KR" dirty="0"/>
              <a:t>(3d) Batched matrix x (2d) broadcasted matrix</a:t>
            </a:r>
          </a:p>
          <a:p>
            <a:pPr marL="228600" lvl="1" indent="0">
              <a:buNone/>
            </a:pPr>
            <a:r>
              <a:rPr lang="en-US" altLang="ko-KR" dirty="0"/>
              <a:t>Input image(2D, </a:t>
            </a:r>
            <a:r>
              <a:rPr lang="en-US" altLang="ko-KR" dirty="0" err="1"/>
              <a:t>NxM</a:t>
            </a:r>
            <a:r>
              <a:rPr lang="en-US" altLang="ko-KR" dirty="0"/>
              <a:t>)</a:t>
            </a:r>
            <a:r>
              <a:rPr lang="ko-KR" altLang="en-US" dirty="0"/>
              <a:t>를 </a:t>
            </a:r>
            <a:r>
              <a:rPr lang="en-US" altLang="ko-KR" dirty="0"/>
              <a:t>B</a:t>
            </a:r>
            <a:r>
              <a:rPr lang="ko-KR" altLang="en-US" dirty="0"/>
              <a:t>장 처리하는데 </a:t>
            </a:r>
            <a:r>
              <a:rPr lang="en-US" altLang="ko-KR" dirty="0"/>
              <a:t>model </a:t>
            </a:r>
            <a:r>
              <a:rPr lang="ko-KR" altLang="en-US" dirty="0"/>
              <a:t>은 하나를 공유한다</a:t>
            </a:r>
            <a:r>
              <a:rPr lang="en-US" altLang="ko-KR" dirty="0"/>
              <a:t>.</a:t>
            </a:r>
          </a:p>
          <a:p>
            <a:pPr lvl="1">
              <a:buFont typeface="Wingdings" panose="05000000000000000000" pitchFamily="2" charset="2"/>
              <a:buChar char="Ø"/>
            </a:pPr>
            <a:r>
              <a:rPr lang="en-US" altLang="ko-KR" dirty="0"/>
              <a:t>(</a:t>
            </a:r>
            <a:r>
              <a:rPr lang="en-US" altLang="ko-KR" dirty="0" err="1"/>
              <a:t>BxNxM</a:t>
            </a:r>
            <a:r>
              <a:rPr lang="en-US" altLang="ko-KR" dirty="0"/>
              <a:t>)x(</a:t>
            </a:r>
            <a:r>
              <a:rPr lang="en-US" altLang="ko-KR" dirty="0" err="1"/>
              <a:t>MxP</a:t>
            </a:r>
            <a:r>
              <a:rPr lang="en-US" altLang="ko-KR" dirty="0"/>
              <a:t>) -&gt; (</a:t>
            </a:r>
            <a:r>
              <a:rPr lang="en-US" altLang="ko-KR" dirty="0" err="1"/>
              <a:t>BxNxP</a:t>
            </a:r>
            <a:r>
              <a:rPr lang="en-US" altLang="ko-KR" dirty="0"/>
              <a:t>)  </a:t>
            </a:r>
          </a:p>
          <a:p>
            <a:pPr marL="228600" lvl="1" indent="0">
              <a:buNone/>
            </a:pPr>
            <a:r>
              <a:rPr lang="en-US" altLang="ko-KR" dirty="0"/>
              <a:t>(3d) Batched matrix x (3d) batched matrix</a:t>
            </a:r>
          </a:p>
          <a:p>
            <a:pPr lvl="1"/>
            <a:r>
              <a:rPr lang="en-US" altLang="ko-KR" dirty="0"/>
              <a:t>Input image(2D, </a:t>
            </a:r>
            <a:r>
              <a:rPr lang="en-US" altLang="ko-KR" dirty="0" err="1"/>
              <a:t>NxM</a:t>
            </a:r>
            <a:r>
              <a:rPr lang="en-US" altLang="ko-KR" dirty="0"/>
              <a:t>)</a:t>
            </a:r>
            <a:r>
              <a:rPr lang="ko-KR" altLang="en-US" dirty="0"/>
              <a:t>를 </a:t>
            </a:r>
            <a:r>
              <a:rPr lang="en-US" altLang="ko-KR" dirty="0"/>
              <a:t>B</a:t>
            </a:r>
            <a:r>
              <a:rPr lang="ko-KR" altLang="en-US" dirty="0"/>
              <a:t>장 처리하는데 </a:t>
            </a:r>
            <a:r>
              <a:rPr lang="en-US" altLang="ko-KR" dirty="0"/>
              <a:t>model </a:t>
            </a:r>
            <a:r>
              <a:rPr lang="ko-KR" altLang="en-US" dirty="0"/>
              <a:t>도 각자이다</a:t>
            </a:r>
            <a:r>
              <a:rPr lang="en-US" altLang="ko-KR" dirty="0"/>
              <a:t>. </a:t>
            </a:r>
            <a:r>
              <a:rPr lang="ko-KR" altLang="en-US" dirty="0"/>
              <a:t>모델로 </a:t>
            </a:r>
            <a:r>
              <a:rPr lang="en-US" altLang="ko-KR" dirty="0"/>
              <a:t>B</a:t>
            </a:r>
            <a:r>
              <a:rPr lang="ko-KR" altLang="en-US" dirty="0"/>
              <a:t>개이다</a:t>
            </a:r>
            <a:r>
              <a:rPr lang="en-US" altLang="ko-KR" dirty="0"/>
              <a:t>. </a:t>
            </a:r>
          </a:p>
          <a:p>
            <a:pPr lvl="2"/>
            <a:r>
              <a:rPr lang="en-US" altLang="ko-KR" dirty="0"/>
              <a:t>(</a:t>
            </a:r>
            <a:r>
              <a:rPr lang="en-US" altLang="ko-KR" dirty="0" err="1"/>
              <a:t>BxNxM</a:t>
            </a:r>
            <a:r>
              <a:rPr lang="en-US" altLang="ko-KR" dirty="0"/>
              <a:t>)x(</a:t>
            </a:r>
            <a:r>
              <a:rPr lang="en-US" altLang="ko-KR" dirty="0" err="1"/>
              <a:t>BxMxP</a:t>
            </a:r>
            <a:r>
              <a:rPr lang="en-US" altLang="ko-KR" dirty="0"/>
              <a:t>) -&gt; (</a:t>
            </a:r>
            <a:r>
              <a:rPr lang="en-US" altLang="ko-KR" dirty="0" err="1"/>
              <a:t>BxNxP</a:t>
            </a:r>
            <a:r>
              <a:rPr lang="en-US" altLang="ko-KR" dirty="0"/>
              <a:t>)  </a:t>
            </a:r>
          </a:p>
          <a:p>
            <a:pPr lvl="1"/>
            <a:endParaRPr lang="en-US" altLang="ko-KR" dirty="0"/>
          </a:p>
          <a:p>
            <a:pPr lvl="1"/>
            <a:endParaRPr lang="en-US" altLang="ko-KR" dirty="0"/>
          </a:p>
          <a:p>
            <a:endParaRPr lang="ko-KR" altLang="en-US" dirty="0"/>
          </a:p>
        </p:txBody>
      </p:sp>
    </p:spTree>
    <p:extLst>
      <p:ext uri="{BB962C8B-B14F-4D97-AF65-F5344CB8AC3E}">
        <p14:creationId xmlns:p14="http://schemas.microsoft.com/office/powerpoint/2010/main" val="110277283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89931"/>
            <a:ext cx="7253170" cy="591551"/>
          </a:xfrm>
          <a:prstGeom prst="rect">
            <a:avLst/>
          </a:prstGeom>
        </p:spPr>
        <p:txBody>
          <a:bodyPr vert="horz" wrap="square" lIns="0" tIns="16933" rIns="0" bIns="0" rtlCol="0" anchor="ctr">
            <a:spAutoFit/>
          </a:bodyPr>
          <a:lstStyle/>
          <a:p>
            <a:pPr marL="16933">
              <a:lnSpc>
                <a:spcPct val="100000"/>
              </a:lnSpc>
              <a:spcBef>
                <a:spcPts val="133"/>
              </a:spcBef>
            </a:pPr>
            <a:r>
              <a:rPr sz="3733" spc="-7" dirty="0"/>
              <a:t>Getting</a:t>
            </a:r>
            <a:r>
              <a:rPr sz="3733" spc="-47" dirty="0"/>
              <a:t> </a:t>
            </a:r>
            <a:r>
              <a:rPr sz="3733" spc="-13" dirty="0"/>
              <a:t>Started</a:t>
            </a:r>
            <a:r>
              <a:rPr sz="3733" spc="-47" dirty="0"/>
              <a:t> </a:t>
            </a:r>
            <a:r>
              <a:rPr sz="3733" spc="-7" dirty="0"/>
              <a:t>with</a:t>
            </a:r>
            <a:r>
              <a:rPr sz="3733" spc="-33" dirty="0"/>
              <a:t> </a:t>
            </a:r>
            <a:r>
              <a:rPr sz="3733" spc="-67" dirty="0"/>
              <a:t>PyTorch</a:t>
            </a:r>
            <a:endParaRPr sz="3733" dirty="0"/>
          </a:p>
        </p:txBody>
      </p:sp>
      <p:sp>
        <p:nvSpPr>
          <p:cNvPr id="3" name="object 3"/>
          <p:cNvSpPr txBox="1"/>
          <p:nvPr/>
        </p:nvSpPr>
        <p:spPr>
          <a:xfrm>
            <a:off x="512967" y="1621807"/>
            <a:ext cx="5764107" cy="3505104"/>
          </a:xfrm>
          <a:prstGeom prst="rect">
            <a:avLst/>
          </a:prstGeom>
        </p:spPr>
        <p:txBody>
          <a:bodyPr vert="horz" wrap="square" lIns="0" tIns="16933" rIns="0" bIns="0" rtlCol="0">
            <a:spAutoFit/>
          </a:bodyPr>
          <a:lstStyle/>
          <a:p>
            <a:pPr marL="16933">
              <a:spcBef>
                <a:spcPts val="133"/>
              </a:spcBef>
            </a:pPr>
            <a:r>
              <a:rPr sz="2400" b="1" spc="-7" dirty="0">
                <a:solidFill>
                  <a:srgbClr val="666666"/>
                </a:solidFill>
                <a:latin typeface="Arial"/>
                <a:cs typeface="Arial"/>
              </a:rPr>
              <a:t>Installation</a:t>
            </a:r>
            <a:endParaRPr sz="2400">
              <a:latin typeface="Arial"/>
              <a:cs typeface="Arial"/>
            </a:endParaRPr>
          </a:p>
          <a:p>
            <a:pPr>
              <a:spcBef>
                <a:spcPts val="33"/>
              </a:spcBef>
            </a:pPr>
            <a:endParaRPr sz="2133">
              <a:latin typeface="Arial"/>
              <a:cs typeface="Arial"/>
            </a:endParaRPr>
          </a:p>
          <a:p>
            <a:pPr marL="626518"/>
            <a:r>
              <a:rPr sz="3200" spc="-67" dirty="0">
                <a:solidFill>
                  <a:srgbClr val="666666"/>
                </a:solidFill>
                <a:latin typeface="Arial"/>
                <a:cs typeface="Arial"/>
              </a:rPr>
              <a:t>V</a:t>
            </a:r>
            <a:r>
              <a:rPr sz="3200" spc="-7" dirty="0">
                <a:solidFill>
                  <a:srgbClr val="666666"/>
                </a:solidFill>
                <a:latin typeface="Arial"/>
                <a:cs typeface="Arial"/>
              </a:rPr>
              <a:t>i</a:t>
            </a:r>
            <a:r>
              <a:rPr sz="3200" dirty="0">
                <a:solidFill>
                  <a:srgbClr val="666666"/>
                </a:solidFill>
                <a:latin typeface="Arial"/>
                <a:cs typeface="Arial"/>
              </a:rPr>
              <a:t>a</a:t>
            </a:r>
            <a:r>
              <a:rPr sz="3200" spc="-180" dirty="0">
                <a:solidFill>
                  <a:srgbClr val="666666"/>
                </a:solidFill>
                <a:latin typeface="Arial"/>
                <a:cs typeface="Arial"/>
              </a:rPr>
              <a:t> </a:t>
            </a:r>
            <a:r>
              <a:rPr sz="3200" spc="-7" dirty="0">
                <a:solidFill>
                  <a:srgbClr val="666666"/>
                </a:solidFill>
                <a:latin typeface="Arial"/>
                <a:cs typeface="Arial"/>
              </a:rPr>
              <a:t>Anaconda/Miniconda:</a:t>
            </a:r>
            <a:endParaRPr sz="3200">
              <a:latin typeface="Arial"/>
              <a:cs typeface="Arial"/>
            </a:endParaRPr>
          </a:p>
          <a:p>
            <a:pPr marL="626518">
              <a:spcBef>
                <a:spcPts val="560"/>
              </a:spcBef>
            </a:pPr>
            <a:r>
              <a:rPr sz="3200" spc="-7" dirty="0">
                <a:solidFill>
                  <a:srgbClr val="666666"/>
                </a:solidFill>
                <a:latin typeface="Courier New"/>
                <a:cs typeface="Courier New"/>
              </a:rPr>
              <a:t>conda</a:t>
            </a:r>
            <a:r>
              <a:rPr sz="3200" spc="-67" dirty="0">
                <a:solidFill>
                  <a:srgbClr val="666666"/>
                </a:solidFill>
                <a:latin typeface="Courier New"/>
                <a:cs typeface="Courier New"/>
              </a:rPr>
              <a:t> </a:t>
            </a:r>
            <a:r>
              <a:rPr sz="3200" spc="-7" dirty="0">
                <a:solidFill>
                  <a:srgbClr val="666666"/>
                </a:solidFill>
                <a:latin typeface="Courier New"/>
                <a:cs typeface="Courier New"/>
              </a:rPr>
              <a:t>install</a:t>
            </a:r>
            <a:r>
              <a:rPr sz="3200" spc="-60" dirty="0">
                <a:solidFill>
                  <a:srgbClr val="666666"/>
                </a:solidFill>
                <a:latin typeface="Courier New"/>
                <a:cs typeface="Courier New"/>
              </a:rPr>
              <a:t> </a:t>
            </a:r>
            <a:r>
              <a:rPr sz="3200" spc="-7" dirty="0">
                <a:solidFill>
                  <a:srgbClr val="666666"/>
                </a:solidFill>
                <a:latin typeface="Courier New"/>
                <a:cs typeface="Courier New"/>
              </a:rPr>
              <a:t>pytorch</a:t>
            </a:r>
            <a:endParaRPr sz="3200">
              <a:latin typeface="Courier New"/>
              <a:cs typeface="Courier New"/>
            </a:endParaRPr>
          </a:p>
          <a:p>
            <a:pPr>
              <a:spcBef>
                <a:spcPts val="47"/>
              </a:spcBef>
            </a:pPr>
            <a:endParaRPr sz="4333">
              <a:latin typeface="Courier New"/>
              <a:cs typeface="Courier New"/>
            </a:endParaRPr>
          </a:p>
          <a:p>
            <a:pPr marL="626518">
              <a:spcBef>
                <a:spcPts val="7"/>
              </a:spcBef>
            </a:pPr>
            <a:r>
              <a:rPr sz="3200" spc="-27" dirty="0">
                <a:solidFill>
                  <a:srgbClr val="666666"/>
                </a:solidFill>
                <a:latin typeface="Arial"/>
                <a:cs typeface="Arial"/>
              </a:rPr>
              <a:t>Via</a:t>
            </a:r>
            <a:r>
              <a:rPr sz="3200" spc="-67" dirty="0">
                <a:solidFill>
                  <a:srgbClr val="666666"/>
                </a:solidFill>
                <a:latin typeface="Arial"/>
                <a:cs typeface="Arial"/>
              </a:rPr>
              <a:t> </a:t>
            </a:r>
            <a:r>
              <a:rPr sz="3200" spc="-7" dirty="0">
                <a:solidFill>
                  <a:srgbClr val="666666"/>
                </a:solidFill>
                <a:latin typeface="Arial"/>
                <a:cs typeface="Arial"/>
              </a:rPr>
              <a:t>pip:</a:t>
            </a:r>
            <a:endParaRPr sz="3200">
              <a:latin typeface="Arial"/>
              <a:cs typeface="Arial"/>
            </a:endParaRPr>
          </a:p>
          <a:p>
            <a:pPr marL="626518">
              <a:spcBef>
                <a:spcPts val="560"/>
              </a:spcBef>
            </a:pPr>
            <a:r>
              <a:rPr sz="3200" spc="-7" dirty="0">
                <a:solidFill>
                  <a:srgbClr val="666666"/>
                </a:solidFill>
                <a:latin typeface="Courier New"/>
                <a:cs typeface="Courier New"/>
              </a:rPr>
              <a:t>pip3</a:t>
            </a:r>
            <a:r>
              <a:rPr sz="3200" spc="-60" dirty="0">
                <a:solidFill>
                  <a:srgbClr val="666666"/>
                </a:solidFill>
                <a:latin typeface="Courier New"/>
                <a:cs typeface="Courier New"/>
              </a:rPr>
              <a:t> </a:t>
            </a:r>
            <a:r>
              <a:rPr sz="3200" spc="-7" dirty="0">
                <a:solidFill>
                  <a:srgbClr val="666666"/>
                </a:solidFill>
                <a:latin typeface="Courier New"/>
                <a:cs typeface="Courier New"/>
              </a:rPr>
              <a:t>install</a:t>
            </a:r>
            <a:r>
              <a:rPr sz="3200" spc="-53" dirty="0">
                <a:solidFill>
                  <a:srgbClr val="666666"/>
                </a:solidFill>
                <a:latin typeface="Courier New"/>
                <a:cs typeface="Courier New"/>
              </a:rPr>
              <a:t> </a:t>
            </a:r>
            <a:r>
              <a:rPr sz="3200" spc="-7" dirty="0">
                <a:solidFill>
                  <a:srgbClr val="666666"/>
                </a:solidFill>
                <a:latin typeface="Courier New"/>
                <a:cs typeface="Courier New"/>
              </a:rPr>
              <a:t>torch</a:t>
            </a:r>
            <a:endParaRPr sz="3200">
              <a:latin typeface="Courier New"/>
              <a:cs typeface="Courier New"/>
            </a:endParaRPr>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DDAE5C-0FCF-4218-F423-70DECABAFB26}"/>
              </a:ext>
            </a:extLst>
          </p:cNvPr>
          <p:cNvSpPr txBox="1"/>
          <p:nvPr/>
        </p:nvSpPr>
        <p:spPr>
          <a:xfrm>
            <a:off x="488852" y="3680269"/>
            <a:ext cx="6098344" cy="2585323"/>
          </a:xfrm>
          <a:prstGeom prst="rect">
            <a:avLst/>
          </a:prstGeom>
          <a:noFill/>
        </p:spPr>
        <p:txBody>
          <a:bodyPr wrap="square">
            <a:spAutoFit/>
          </a:bodyPr>
          <a:lstStyle/>
          <a:p>
            <a:endParaRPr lang="en-US" altLang="ko-KR" dirty="0"/>
          </a:p>
          <a:p>
            <a:r>
              <a:rPr lang="en-US" altLang="ko-KR" dirty="0"/>
              <a:t>tensor([[1., 1.],</a:t>
            </a:r>
          </a:p>
          <a:p>
            <a:r>
              <a:rPr lang="en-US" altLang="ko-KR" dirty="0"/>
              <a:t>        [1., 1.],</a:t>
            </a:r>
          </a:p>
          <a:p>
            <a:r>
              <a:rPr lang="en-US" altLang="ko-KR" dirty="0"/>
              <a:t>        [1., 1.]])</a:t>
            </a:r>
          </a:p>
          <a:p>
            <a:r>
              <a:rPr lang="en-US" altLang="ko-KR" dirty="0"/>
              <a:t>tensor([[-1.5497, -0.2812, -1.4817],</a:t>
            </a:r>
          </a:p>
          <a:p>
            <a:r>
              <a:rPr lang="en-US" altLang="ko-KR" dirty="0"/>
              <a:t>        [ 1.8720,  0.0073, -2.2898]])</a:t>
            </a:r>
          </a:p>
          <a:p>
            <a:r>
              <a:rPr lang="en-US" altLang="ko-KR" dirty="0"/>
              <a:t>tensor([[ 0.3223, -0.2739, -3.7715],</a:t>
            </a:r>
          </a:p>
          <a:p>
            <a:r>
              <a:rPr lang="en-US" altLang="ko-KR" dirty="0"/>
              <a:t>        [ 0.3223, -0.2739, -3.7715],</a:t>
            </a:r>
          </a:p>
          <a:p>
            <a:r>
              <a:rPr lang="en-US" altLang="ko-KR" dirty="0"/>
              <a:t>        [ 0.3223, -0.2739, -3.7715]])</a:t>
            </a:r>
            <a:endParaRPr lang="ko-KR" altLang="en-US" dirty="0"/>
          </a:p>
        </p:txBody>
      </p:sp>
      <p:sp>
        <p:nvSpPr>
          <p:cNvPr id="7" name="TextBox 6">
            <a:extLst>
              <a:ext uri="{FF2B5EF4-FFF2-40B4-BE49-F238E27FC236}">
                <a16:creationId xmlns:a16="http://schemas.microsoft.com/office/drawing/2014/main" id="{78404EAF-BAAB-EA5D-09A5-7AB53FF46245}"/>
              </a:ext>
            </a:extLst>
          </p:cNvPr>
          <p:cNvSpPr txBox="1"/>
          <p:nvPr/>
        </p:nvSpPr>
        <p:spPr>
          <a:xfrm>
            <a:off x="488852" y="440344"/>
            <a:ext cx="6098344" cy="3108543"/>
          </a:xfrm>
          <a:prstGeom prst="rect">
            <a:avLst/>
          </a:prstGeom>
          <a:noFill/>
        </p:spPr>
        <p:txBody>
          <a:bodyPr wrap="square">
            <a:spAutoFit/>
          </a:bodyPr>
          <a:lstStyle/>
          <a:p>
            <a:r>
              <a:rPr lang="fr-FR" altLang="ko-KR" sz="2800" dirty="0">
                <a:solidFill>
                  <a:schemeClr val="bg2">
                    <a:lumMod val="10000"/>
                  </a:schemeClr>
                </a:solidFill>
              </a:rPr>
              <a:t>#matrix multiplication with torch.mm</a:t>
            </a:r>
          </a:p>
          <a:p>
            <a:r>
              <a:rPr lang="fr-FR" altLang="ko-KR" sz="2800" dirty="0">
                <a:solidFill>
                  <a:schemeClr val="bg2">
                    <a:lumMod val="10000"/>
                  </a:schemeClr>
                </a:solidFill>
              </a:rPr>
              <a:t>t1 = torch.ones(3, 2)</a:t>
            </a:r>
          </a:p>
          <a:p>
            <a:r>
              <a:rPr lang="fr-FR" altLang="ko-KR" sz="2800" dirty="0">
                <a:solidFill>
                  <a:schemeClr val="bg2">
                    <a:lumMod val="10000"/>
                  </a:schemeClr>
                </a:solidFill>
              </a:rPr>
              <a:t>t2 = torch.randn(2, 3)</a:t>
            </a:r>
          </a:p>
          <a:p>
            <a:r>
              <a:rPr lang="fr-FR" altLang="ko-KR" sz="2800" dirty="0">
                <a:solidFill>
                  <a:schemeClr val="bg2">
                    <a:lumMod val="10000"/>
                  </a:schemeClr>
                </a:solidFill>
              </a:rPr>
              <a:t>t3 = torch.mm(t1, t2)</a:t>
            </a:r>
          </a:p>
          <a:p>
            <a:r>
              <a:rPr lang="fr-FR" altLang="ko-KR" sz="2800" dirty="0">
                <a:solidFill>
                  <a:schemeClr val="bg2">
                    <a:lumMod val="10000"/>
                  </a:schemeClr>
                </a:solidFill>
              </a:rPr>
              <a:t>print(t1)</a:t>
            </a:r>
          </a:p>
          <a:p>
            <a:r>
              <a:rPr lang="fr-FR" altLang="ko-KR" sz="2800" dirty="0">
                <a:solidFill>
                  <a:schemeClr val="bg2">
                    <a:lumMod val="10000"/>
                  </a:schemeClr>
                </a:solidFill>
              </a:rPr>
              <a:t>print(t2)</a:t>
            </a:r>
          </a:p>
          <a:p>
            <a:r>
              <a:rPr lang="fr-FR" altLang="ko-KR" sz="2800" dirty="0">
                <a:solidFill>
                  <a:schemeClr val="bg2">
                    <a:lumMod val="10000"/>
                  </a:schemeClr>
                </a:solidFill>
              </a:rPr>
              <a:t>print(t3)</a:t>
            </a:r>
            <a:endParaRPr lang="ko-KR" altLang="en-US" sz="2800" dirty="0">
              <a:solidFill>
                <a:schemeClr val="bg2">
                  <a:lumMod val="10000"/>
                </a:schemeClr>
              </a:solidFill>
            </a:endParaRPr>
          </a:p>
        </p:txBody>
      </p:sp>
      <p:sp>
        <p:nvSpPr>
          <p:cNvPr id="9" name="TextBox 8">
            <a:extLst>
              <a:ext uri="{FF2B5EF4-FFF2-40B4-BE49-F238E27FC236}">
                <a16:creationId xmlns:a16="http://schemas.microsoft.com/office/drawing/2014/main" id="{C216FD76-410B-0B74-D7CF-B4513B882E6F}"/>
              </a:ext>
            </a:extLst>
          </p:cNvPr>
          <p:cNvSpPr txBox="1"/>
          <p:nvPr/>
        </p:nvSpPr>
        <p:spPr>
          <a:xfrm>
            <a:off x="5792370" y="1014805"/>
            <a:ext cx="6098344" cy="2677656"/>
          </a:xfrm>
          <a:prstGeom prst="rect">
            <a:avLst/>
          </a:prstGeom>
          <a:noFill/>
        </p:spPr>
        <p:txBody>
          <a:bodyPr wrap="square">
            <a:spAutoFit/>
          </a:bodyPr>
          <a:lstStyle/>
          <a:p>
            <a:r>
              <a:rPr lang="en-US" altLang="ko-KR" sz="2400" dirty="0">
                <a:solidFill>
                  <a:schemeClr val="bg2">
                    <a:lumMod val="10000"/>
                  </a:schemeClr>
                </a:solidFill>
              </a:rPr>
              <a:t>#batch matrix multiplication with </a:t>
            </a:r>
            <a:r>
              <a:rPr lang="en-US" altLang="ko-KR" sz="2400" dirty="0" err="1">
                <a:solidFill>
                  <a:schemeClr val="bg2">
                    <a:lumMod val="10000"/>
                  </a:schemeClr>
                </a:solidFill>
              </a:rPr>
              <a:t>torch.bmm</a:t>
            </a:r>
            <a:endParaRPr lang="en-US" altLang="ko-KR" sz="2400" dirty="0">
              <a:solidFill>
                <a:schemeClr val="bg2">
                  <a:lumMod val="10000"/>
                </a:schemeClr>
              </a:solidFill>
            </a:endParaRPr>
          </a:p>
          <a:p>
            <a:r>
              <a:rPr lang="en-US" altLang="ko-KR" sz="2400" dirty="0">
                <a:solidFill>
                  <a:schemeClr val="bg2">
                    <a:lumMod val="10000"/>
                  </a:schemeClr>
                </a:solidFill>
              </a:rPr>
              <a:t># batched matrix x batched matrix</a:t>
            </a:r>
          </a:p>
          <a:p>
            <a:r>
              <a:rPr lang="en-US" altLang="ko-KR" sz="2400" dirty="0">
                <a:solidFill>
                  <a:schemeClr val="bg2">
                    <a:lumMod val="10000"/>
                  </a:schemeClr>
                </a:solidFill>
              </a:rPr>
              <a:t>tensor1 = </a:t>
            </a:r>
            <a:r>
              <a:rPr lang="en-US" altLang="ko-KR" sz="2400" dirty="0" err="1">
                <a:solidFill>
                  <a:schemeClr val="bg2">
                    <a:lumMod val="10000"/>
                  </a:schemeClr>
                </a:solidFill>
              </a:rPr>
              <a:t>torch.ones</a:t>
            </a:r>
            <a:r>
              <a:rPr lang="en-US" altLang="ko-KR" sz="2400" dirty="0">
                <a:solidFill>
                  <a:schemeClr val="bg2">
                    <a:lumMod val="10000"/>
                  </a:schemeClr>
                </a:solidFill>
              </a:rPr>
              <a:t>(2, 3, 4)</a:t>
            </a:r>
          </a:p>
          <a:p>
            <a:r>
              <a:rPr lang="en-US" altLang="ko-KR" sz="2400" dirty="0">
                <a:solidFill>
                  <a:schemeClr val="bg2">
                    <a:lumMod val="10000"/>
                  </a:schemeClr>
                </a:solidFill>
              </a:rPr>
              <a:t>tensor2 = </a:t>
            </a:r>
            <a:r>
              <a:rPr lang="en-US" altLang="ko-KR" sz="2400" dirty="0" err="1">
                <a:solidFill>
                  <a:schemeClr val="bg2">
                    <a:lumMod val="10000"/>
                  </a:schemeClr>
                </a:solidFill>
              </a:rPr>
              <a:t>torch.randn</a:t>
            </a:r>
            <a:r>
              <a:rPr lang="en-US" altLang="ko-KR" sz="2400" dirty="0">
                <a:solidFill>
                  <a:schemeClr val="bg2">
                    <a:lumMod val="10000"/>
                  </a:schemeClr>
                </a:solidFill>
              </a:rPr>
              <a:t>(2, 4, 5)</a:t>
            </a:r>
          </a:p>
          <a:p>
            <a:endParaRPr lang="en-US" altLang="ko-KR" sz="2400" dirty="0">
              <a:solidFill>
                <a:schemeClr val="bg2">
                  <a:lumMod val="10000"/>
                </a:schemeClr>
              </a:solidFill>
            </a:endParaRPr>
          </a:p>
          <a:p>
            <a:r>
              <a:rPr lang="en-US" altLang="ko-KR" sz="2400" dirty="0">
                <a:solidFill>
                  <a:schemeClr val="bg2">
                    <a:lumMod val="10000"/>
                  </a:schemeClr>
                </a:solidFill>
              </a:rPr>
              <a:t>t = </a:t>
            </a:r>
            <a:r>
              <a:rPr lang="en-US" altLang="ko-KR" sz="2400" dirty="0" err="1">
                <a:solidFill>
                  <a:schemeClr val="bg2">
                    <a:lumMod val="10000"/>
                  </a:schemeClr>
                </a:solidFill>
              </a:rPr>
              <a:t>torch.bmm</a:t>
            </a:r>
            <a:r>
              <a:rPr lang="en-US" altLang="ko-KR" sz="2400" dirty="0">
                <a:solidFill>
                  <a:schemeClr val="bg2">
                    <a:lumMod val="10000"/>
                  </a:schemeClr>
                </a:solidFill>
              </a:rPr>
              <a:t>(tensor1, tensor2)</a:t>
            </a:r>
          </a:p>
          <a:p>
            <a:r>
              <a:rPr lang="en-US" altLang="ko-KR" sz="2400" dirty="0">
                <a:solidFill>
                  <a:schemeClr val="bg2">
                    <a:lumMod val="10000"/>
                  </a:schemeClr>
                </a:solidFill>
              </a:rPr>
              <a:t>print(</a:t>
            </a:r>
            <a:r>
              <a:rPr lang="en-US" altLang="ko-KR" sz="2400" dirty="0" err="1">
                <a:solidFill>
                  <a:schemeClr val="bg2">
                    <a:lumMod val="10000"/>
                  </a:schemeClr>
                </a:solidFill>
              </a:rPr>
              <a:t>t.size</a:t>
            </a:r>
            <a:r>
              <a:rPr lang="en-US" altLang="ko-KR" sz="2400" dirty="0">
                <a:solidFill>
                  <a:schemeClr val="bg2">
                    <a:lumMod val="10000"/>
                  </a:schemeClr>
                </a:solidFill>
              </a:rPr>
              <a:t>(), t)</a:t>
            </a:r>
            <a:endParaRPr lang="ko-KR" altLang="en-US" sz="2400" dirty="0">
              <a:solidFill>
                <a:schemeClr val="bg2">
                  <a:lumMod val="10000"/>
                </a:schemeClr>
              </a:solidFill>
            </a:endParaRPr>
          </a:p>
        </p:txBody>
      </p:sp>
      <p:sp>
        <p:nvSpPr>
          <p:cNvPr id="11" name="TextBox 10">
            <a:extLst>
              <a:ext uri="{FF2B5EF4-FFF2-40B4-BE49-F238E27FC236}">
                <a16:creationId xmlns:a16="http://schemas.microsoft.com/office/drawing/2014/main" id="{53CA0D76-246B-6C6D-7012-D83C515150C0}"/>
              </a:ext>
            </a:extLst>
          </p:cNvPr>
          <p:cNvSpPr txBox="1"/>
          <p:nvPr/>
        </p:nvSpPr>
        <p:spPr>
          <a:xfrm>
            <a:off x="5604804" y="3957268"/>
            <a:ext cx="6098344" cy="2308324"/>
          </a:xfrm>
          <a:prstGeom prst="rect">
            <a:avLst/>
          </a:prstGeom>
          <a:noFill/>
        </p:spPr>
        <p:txBody>
          <a:bodyPr wrap="square">
            <a:spAutoFit/>
          </a:bodyPr>
          <a:lstStyle/>
          <a:p>
            <a:r>
              <a:rPr lang="en-US" altLang="ko-KR" dirty="0" err="1"/>
              <a:t>torch.Size</a:t>
            </a:r>
            <a:r>
              <a:rPr lang="en-US" altLang="ko-KR" dirty="0"/>
              <a:t>([2, 3, 5]) tensor([[[ 1.8015, -0.3524,  1.9060,  3.4736,  0.0603],</a:t>
            </a:r>
          </a:p>
          <a:p>
            <a:r>
              <a:rPr lang="en-US" altLang="ko-KR" dirty="0"/>
              <a:t>         [ 1.8015, -0.3524,  1.9060,  3.4736,  0.0603],</a:t>
            </a:r>
          </a:p>
          <a:p>
            <a:r>
              <a:rPr lang="en-US" altLang="ko-KR" dirty="0"/>
              <a:t>         [ 1.8015, -0.3524,  1.9060,  3.4736,  0.0603]],</a:t>
            </a:r>
          </a:p>
          <a:p>
            <a:endParaRPr lang="en-US" altLang="ko-KR" dirty="0"/>
          </a:p>
          <a:p>
            <a:r>
              <a:rPr lang="en-US" altLang="ko-KR" dirty="0"/>
              <a:t>        [[-0.8835, -0.2584,  1.8103,  2.1970, -0.6962],</a:t>
            </a:r>
          </a:p>
          <a:p>
            <a:r>
              <a:rPr lang="en-US" altLang="ko-KR" dirty="0"/>
              <a:t>         [-0.8835, -0.2584,  1.8103,  2.1970, -0.6962],</a:t>
            </a:r>
          </a:p>
          <a:p>
            <a:r>
              <a:rPr lang="en-US" altLang="ko-KR" dirty="0"/>
              <a:t>         [-0.8835, -0.2584,  1.8103,  2.1970, -0.6962]]])</a:t>
            </a:r>
            <a:endParaRPr lang="ko-KR" altLang="en-US" dirty="0"/>
          </a:p>
        </p:txBody>
      </p:sp>
    </p:spTree>
    <p:extLst>
      <p:ext uri="{BB962C8B-B14F-4D97-AF65-F5344CB8AC3E}">
        <p14:creationId xmlns:p14="http://schemas.microsoft.com/office/powerpoint/2010/main" val="22845793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15E9CA-8C15-1037-34E6-C173A26C40F4}"/>
              </a:ext>
            </a:extLst>
          </p:cNvPr>
          <p:cNvSpPr txBox="1"/>
          <p:nvPr/>
        </p:nvSpPr>
        <p:spPr>
          <a:xfrm>
            <a:off x="703385" y="1026165"/>
            <a:ext cx="6446518" cy="5262979"/>
          </a:xfrm>
          <a:prstGeom prst="rect">
            <a:avLst/>
          </a:prstGeom>
          <a:noFill/>
        </p:spPr>
        <p:txBody>
          <a:bodyPr wrap="square">
            <a:spAutoFit/>
          </a:bodyPr>
          <a:lstStyle/>
          <a:p>
            <a:r>
              <a:rPr lang="en-US" altLang="ko-KR" sz="2400" dirty="0">
                <a:solidFill>
                  <a:schemeClr val="bg2">
                    <a:lumMod val="10000"/>
                  </a:schemeClr>
                </a:solidFill>
              </a:rPr>
              <a:t>import </a:t>
            </a:r>
            <a:r>
              <a:rPr lang="en-US" altLang="ko-KR" sz="2400" dirty="0" err="1">
                <a:solidFill>
                  <a:schemeClr val="bg2">
                    <a:lumMod val="10000"/>
                  </a:schemeClr>
                </a:solidFill>
              </a:rPr>
              <a:t>numpy</a:t>
            </a:r>
            <a:r>
              <a:rPr lang="en-US" altLang="ko-KR" sz="2400" dirty="0">
                <a:solidFill>
                  <a:schemeClr val="bg2">
                    <a:lumMod val="10000"/>
                  </a:schemeClr>
                </a:solidFill>
              </a:rPr>
              <a:t> as np</a:t>
            </a:r>
          </a:p>
          <a:p>
            <a:r>
              <a:rPr lang="en-US" altLang="ko-KR" sz="2400" dirty="0">
                <a:solidFill>
                  <a:schemeClr val="bg2">
                    <a:lumMod val="10000"/>
                  </a:schemeClr>
                </a:solidFill>
              </a:rPr>
              <a:t>import torch</a:t>
            </a:r>
          </a:p>
          <a:p>
            <a:r>
              <a:rPr lang="en-US" altLang="ko-KR" sz="2400" dirty="0">
                <a:solidFill>
                  <a:schemeClr val="bg2">
                    <a:lumMod val="10000"/>
                  </a:schemeClr>
                </a:solidFill>
              </a:rPr>
              <a:t>​</a:t>
            </a:r>
          </a:p>
          <a:p>
            <a:r>
              <a:rPr lang="en-US" altLang="ko-KR" sz="2400" dirty="0">
                <a:solidFill>
                  <a:schemeClr val="bg2">
                    <a:lumMod val="10000"/>
                  </a:schemeClr>
                </a:solidFill>
              </a:rPr>
              <a:t># vector x vector</a:t>
            </a:r>
          </a:p>
          <a:p>
            <a:r>
              <a:rPr lang="en-US" altLang="ko-KR" sz="2400" dirty="0">
                <a:solidFill>
                  <a:schemeClr val="bg2">
                    <a:lumMod val="10000"/>
                  </a:schemeClr>
                </a:solidFill>
              </a:rPr>
              <a:t>tensor1 = </a:t>
            </a:r>
            <a:r>
              <a:rPr lang="en-US" altLang="ko-KR" sz="2400" dirty="0" err="1">
                <a:solidFill>
                  <a:schemeClr val="bg2">
                    <a:lumMod val="10000"/>
                  </a:schemeClr>
                </a:solidFill>
              </a:rPr>
              <a:t>torch.ones</a:t>
            </a:r>
            <a:r>
              <a:rPr lang="en-US" altLang="ko-KR" sz="2400" dirty="0">
                <a:solidFill>
                  <a:schemeClr val="bg2">
                    <a:lumMod val="10000"/>
                  </a:schemeClr>
                </a:solidFill>
              </a:rPr>
              <a:t>(3)</a:t>
            </a:r>
          </a:p>
          <a:p>
            <a:r>
              <a:rPr lang="en-US" altLang="ko-KR" sz="2400" dirty="0">
                <a:solidFill>
                  <a:schemeClr val="bg2">
                    <a:lumMod val="10000"/>
                  </a:schemeClr>
                </a:solidFill>
              </a:rPr>
              <a:t>tensor2 = </a:t>
            </a:r>
            <a:r>
              <a:rPr lang="en-US" altLang="ko-KR" sz="2400" dirty="0" err="1">
                <a:solidFill>
                  <a:schemeClr val="bg2">
                    <a:lumMod val="10000"/>
                  </a:schemeClr>
                </a:solidFill>
              </a:rPr>
              <a:t>torch.randn</a:t>
            </a:r>
            <a:r>
              <a:rPr lang="en-US" altLang="ko-KR" sz="2400" dirty="0">
                <a:solidFill>
                  <a:schemeClr val="bg2">
                    <a:lumMod val="10000"/>
                  </a:schemeClr>
                </a:solidFill>
              </a:rPr>
              <a:t>(3)</a:t>
            </a:r>
          </a:p>
          <a:p>
            <a:r>
              <a:rPr lang="en-US" altLang="ko-KR" sz="2400" dirty="0">
                <a:solidFill>
                  <a:schemeClr val="bg2">
                    <a:lumMod val="10000"/>
                  </a:schemeClr>
                </a:solidFill>
              </a:rPr>
              <a:t>print(tensor1, tensor2)</a:t>
            </a:r>
          </a:p>
          <a:p>
            <a:r>
              <a:rPr lang="en-US" altLang="ko-KR" sz="2400" dirty="0">
                <a:solidFill>
                  <a:schemeClr val="bg2">
                    <a:lumMod val="10000"/>
                  </a:schemeClr>
                </a:solidFill>
              </a:rPr>
              <a:t>t = </a:t>
            </a:r>
            <a:r>
              <a:rPr lang="en-US" altLang="ko-KR" sz="2400" dirty="0" err="1">
                <a:solidFill>
                  <a:schemeClr val="bg2">
                    <a:lumMod val="10000"/>
                  </a:schemeClr>
                </a:solidFill>
              </a:rPr>
              <a:t>torch.matmul</a:t>
            </a:r>
            <a:r>
              <a:rPr lang="en-US" altLang="ko-KR" sz="2400" dirty="0">
                <a:solidFill>
                  <a:schemeClr val="bg2">
                    <a:lumMod val="10000"/>
                  </a:schemeClr>
                </a:solidFill>
              </a:rPr>
              <a:t>(tensor1, tensor2)</a:t>
            </a:r>
          </a:p>
          <a:p>
            <a:r>
              <a:rPr lang="en-US" altLang="ko-KR" sz="2400" dirty="0">
                <a:solidFill>
                  <a:schemeClr val="bg2">
                    <a:lumMod val="10000"/>
                  </a:schemeClr>
                </a:solidFill>
              </a:rPr>
              <a:t>print(t, </a:t>
            </a:r>
            <a:r>
              <a:rPr lang="en-US" altLang="ko-KR" sz="2400" dirty="0" err="1">
                <a:solidFill>
                  <a:schemeClr val="bg2">
                    <a:lumMod val="10000"/>
                  </a:schemeClr>
                </a:solidFill>
              </a:rPr>
              <a:t>t.size</a:t>
            </a:r>
            <a:r>
              <a:rPr lang="en-US" altLang="ko-KR" sz="2400" dirty="0">
                <a:solidFill>
                  <a:schemeClr val="bg2">
                    <a:lumMod val="10000"/>
                  </a:schemeClr>
                </a:solidFill>
              </a:rPr>
              <a:t>())</a:t>
            </a:r>
          </a:p>
          <a:p>
            <a:r>
              <a:rPr lang="en-US" altLang="ko-KR" sz="2400" dirty="0">
                <a:solidFill>
                  <a:schemeClr val="bg2">
                    <a:lumMod val="10000"/>
                  </a:schemeClr>
                </a:solidFill>
              </a:rPr>
              <a:t>t1 = torch.dot(tensor1, tensor2)</a:t>
            </a:r>
          </a:p>
          <a:p>
            <a:r>
              <a:rPr lang="en-US" altLang="ko-KR" sz="2400" dirty="0">
                <a:solidFill>
                  <a:schemeClr val="bg2">
                    <a:lumMod val="10000"/>
                  </a:schemeClr>
                </a:solidFill>
              </a:rPr>
              <a:t>print(t1, t1.size())</a:t>
            </a:r>
          </a:p>
          <a:p>
            <a:endParaRPr lang="en-US" altLang="ko-KR" dirty="0"/>
          </a:p>
          <a:p>
            <a:r>
              <a:rPr lang="en-US" altLang="ko-KR" dirty="0"/>
              <a:t>tensor([1., 1., 1.]) tensor([1.2402, 0.1121, 0.2668])</a:t>
            </a:r>
          </a:p>
          <a:p>
            <a:r>
              <a:rPr lang="en-US" altLang="ko-KR" dirty="0"/>
              <a:t>tensor(1.6192) </a:t>
            </a:r>
            <a:r>
              <a:rPr lang="en-US" altLang="ko-KR" dirty="0" err="1"/>
              <a:t>torch.Size</a:t>
            </a:r>
            <a:r>
              <a:rPr lang="en-US" altLang="ko-KR" dirty="0"/>
              <a:t>([])</a:t>
            </a:r>
          </a:p>
          <a:p>
            <a:r>
              <a:rPr lang="en-US" altLang="ko-KR" dirty="0"/>
              <a:t>tensor(1.6192) </a:t>
            </a:r>
            <a:r>
              <a:rPr lang="en-US" altLang="ko-KR" dirty="0" err="1"/>
              <a:t>torch.Size</a:t>
            </a:r>
            <a:r>
              <a:rPr lang="en-US" altLang="ko-KR" dirty="0"/>
              <a:t>([])</a:t>
            </a:r>
            <a:endParaRPr lang="ko-KR" altLang="en-US" dirty="0"/>
          </a:p>
        </p:txBody>
      </p:sp>
    </p:spTree>
    <p:extLst>
      <p:ext uri="{BB962C8B-B14F-4D97-AF65-F5344CB8AC3E}">
        <p14:creationId xmlns:p14="http://schemas.microsoft.com/office/powerpoint/2010/main" val="2197535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6C2340-E35D-DFF7-21A4-1E0183B9032F}"/>
              </a:ext>
            </a:extLst>
          </p:cNvPr>
          <p:cNvSpPr txBox="1"/>
          <p:nvPr/>
        </p:nvSpPr>
        <p:spPr>
          <a:xfrm>
            <a:off x="502920" y="1465107"/>
            <a:ext cx="6098344" cy="2308324"/>
          </a:xfrm>
          <a:prstGeom prst="rect">
            <a:avLst/>
          </a:prstGeom>
          <a:noFill/>
        </p:spPr>
        <p:txBody>
          <a:bodyPr wrap="square">
            <a:spAutoFit/>
          </a:bodyPr>
          <a:lstStyle/>
          <a:p>
            <a:r>
              <a:rPr lang="en-US" altLang="ko-KR" sz="2400" dirty="0">
                <a:solidFill>
                  <a:schemeClr val="bg2">
                    <a:lumMod val="10000"/>
                  </a:schemeClr>
                </a:solidFill>
              </a:rPr>
              <a:t># matrix x vector</a:t>
            </a:r>
          </a:p>
          <a:p>
            <a:r>
              <a:rPr lang="en-US" altLang="ko-KR" sz="2400" dirty="0">
                <a:solidFill>
                  <a:schemeClr val="bg2">
                    <a:lumMod val="10000"/>
                  </a:schemeClr>
                </a:solidFill>
              </a:rPr>
              <a:t>tensor1 = </a:t>
            </a:r>
            <a:r>
              <a:rPr lang="en-US" altLang="ko-KR" sz="2400" dirty="0" err="1">
                <a:solidFill>
                  <a:schemeClr val="bg2">
                    <a:lumMod val="10000"/>
                  </a:schemeClr>
                </a:solidFill>
              </a:rPr>
              <a:t>torch.ones</a:t>
            </a:r>
            <a:r>
              <a:rPr lang="en-US" altLang="ko-KR" sz="2400" dirty="0">
                <a:solidFill>
                  <a:schemeClr val="bg2">
                    <a:lumMod val="10000"/>
                  </a:schemeClr>
                </a:solidFill>
              </a:rPr>
              <a:t>(3, 4)</a:t>
            </a:r>
          </a:p>
          <a:p>
            <a:r>
              <a:rPr lang="en-US" altLang="ko-KR" sz="2400" dirty="0">
                <a:solidFill>
                  <a:schemeClr val="bg2">
                    <a:lumMod val="10000"/>
                  </a:schemeClr>
                </a:solidFill>
              </a:rPr>
              <a:t>tensor2 = </a:t>
            </a:r>
            <a:r>
              <a:rPr lang="en-US" altLang="ko-KR" sz="2400" dirty="0" err="1">
                <a:solidFill>
                  <a:schemeClr val="bg2">
                    <a:lumMod val="10000"/>
                  </a:schemeClr>
                </a:solidFill>
              </a:rPr>
              <a:t>torch.randn</a:t>
            </a:r>
            <a:r>
              <a:rPr lang="en-US" altLang="ko-KR" sz="2400" dirty="0">
                <a:solidFill>
                  <a:schemeClr val="bg2">
                    <a:lumMod val="10000"/>
                  </a:schemeClr>
                </a:solidFill>
              </a:rPr>
              <a:t>(4)</a:t>
            </a:r>
          </a:p>
          <a:p>
            <a:r>
              <a:rPr lang="en-US" altLang="ko-KR" sz="2400" dirty="0">
                <a:solidFill>
                  <a:schemeClr val="bg2">
                    <a:lumMod val="10000"/>
                  </a:schemeClr>
                </a:solidFill>
              </a:rPr>
              <a:t>print(tensor1, tensor2)</a:t>
            </a:r>
          </a:p>
          <a:p>
            <a:r>
              <a:rPr lang="en-US" altLang="ko-KR" sz="2400" dirty="0">
                <a:solidFill>
                  <a:schemeClr val="bg2">
                    <a:lumMod val="10000"/>
                  </a:schemeClr>
                </a:solidFill>
              </a:rPr>
              <a:t>t = </a:t>
            </a:r>
            <a:r>
              <a:rPr lang="en-US" altLang="ko-KR" sz="2400" dirty="0" err="1">
                <a:solidFill>
                  <a:schemeClr val="bg2">
                    <a:lumMod val="10000"/>
                  </a:schemeClr>
                </a:solidFill>
              </a:rPr>
              <a:t>torch.matmul</a:t>
            </a:r>
            <a:r>
              <a:rPr lang="en-US" altLang="ko-KR" sz="2400" dirty="0">
                <a:solidFill>
                  <a:schemeClr val="bg2">
                    <a:lumMod val="10000"/>
                  </a:schemeClr>
                </a:solidFill>
              </a:rPr>
              <a:t>(tensor1, tensor2)</a:t>
            </a:r>
          </a:p>
          <a:p>
            <a:r>
              <a:rPr lang="en-US" altLang="ko-KR" sz="2400" dirty="0">
                <a:solidFill>
                  <a:schemeClr val="bg2">
                    <a:lumMod val="10000"/>
                  </a:schemeClr>
                </a:solidFill>
              </a:rPr>
              <a:t>print(t, </a:t>
            </a:r>
            <a:r>
              <a:rPr lang="en-US" altLang="ko-KR" sz="2400" dirty="0" err="1">
                <a:solidFill>
                  <a:schemeClr val="bg2">
                    <a:lumMod val="10000"/>
                  </a:schemeClr>
                </a:solidFill>
              </a:rPr>
              <a:t>t.size</a:t>
            </a:r>
            <a:r>
              <a:rPr lang="en-US" altLang="ko-KR" sz="2400" dirty="0">
                <a:solidFill>
                  <a:schemeClr val="bg2">
                    <a:lumMod val="10000"/>
                  </a:schemeClr>
                </a:solidFill>
              </a:rPr>
              <a:t>())</a:t>
            </a:r>
            <a:endParaRPr lang="ko-KR" altLang="en-US" sz="2400" dirty="0">
              <a:solidFill>
                <a:schemeClr val="bg2">
                  <a:lumMod val="10000"/>
                </a:schemeClr>
              </a:solidFill>
            </a:endParaRPr>
          </a:p>
        </p:txBody>
      </p:sp>
      <p:sp>
        <p:nvSpPr>
          <p:cNvPr id="9" name="TextBox 8">
            <a:extLst>
              <a:ext uri="{FF2B5EF4-FFF2-40B4-BE49-F238E27FC236}">
                <a16:creationId xmlns:a16="http://schemas.microsoft.com/office/drawing/2014/main" id="{CC2F810A-8B92-8600-E23B-F68720C4A48A}"/>
              </a:ext>
            </a:extLst>
          </p:cNvPr>
          <p:cNvSpPr txBox="1"/>
          <p:nvPr/>
        </p:nvSpPr>
        <p:spPr>
          <a:xfrm>
            <a:off x="502920" y="4077344"/>
            <a:ext cx="6098344" cy="1200329"/>
          </a:xfrm>
          <a:prstGeom prst="rect">
            <a:avLst/>
          </a:prstGeom>
          <a:noFill/>
        </p:spPr>
        <p:txBody>
          <a:bodyPr wrap="square">
            <a:spAutoFit/>
          </a:bodyPr>
          <a:lstStyle/>
          <a:p>
            <a:r>
              <a:rPr lang="en-US" altLang="ko-KR" dirty="0"/>
              <a:t>tensor([[1., 1., 1., 1.],</a:t>
            </a:r>
          </a:p>
          <a:p>
            <a:r>
              <a:rPr lang="en-US" altLang="ko-KR" dirty="0"/>
              <a:t>        [1., 1., 1., 1.],</a:t>
            </a:r>
          </a:p>
          <a:p>
            <a:r>
              <a:rPr lang="en-US" altLang="ko-KR" dirty="0"/>
              <a:t>        [1., 1., 1., 1.]]) tensor([-1.2745,  0.3913, -0.1453, -0.7014])</a:t>
            </a:r>
          </a:p>
          <a:p>
            <a:r>
              <a:rPr lang="en-US" altLang="ko-KR" dirty="0"/>
              <a:t>tensor([-1.7300, -1.7300, -1.7300]) </a:t>
            </a:r>
            <a:r>
              <a:rPr lang="en-US" altLang="ko-KR" dirty="0" err="1"/>
              <a:t>torch.Size</a:t>
            </a:r>
            <a:r>
              <a:rPr lang="en-US" altLang="ko-KR" dirty="0"/>
              <a:t>([3])</a:t>
            </a:r>
            <a:endParaRPr lang="ko-KR" altLang="en-US" dirty="0"/>
          </a:p>
        </p:txBody>
      </p:sp>
      <p:sp>
        <p:nvSpPr>
          <p:cNvPr id="11" name="TextBox 10">
            <a:extLst>
              <a:ext uri="{FF2B5EF4-FFF2-40B4-BE49-F238E27FC236}">
                <a16:creationId xmlns:a16="http://schemas.microsoft.com/office/drawing/2014/main" id="{B82F9F11-AD76-7417-761D-F6205486E2BD}"/>
              </a:ext>
            </a:extLst>
          </p:cNvPr>
          <p:cNvSpPr txBox="1"/>
          <p:nvPr/>
        </p:nvSpPr>
        <p:spPr>
          <a:xfrm>
            <a:off x="6562577" y="1702747"/>
            <a:ext cx="6098344" cy="2308324"/>
          </a:xfrm>
          <a:prstGeom prst="rect">
            <a:avLst/>
          </a:prstGeom>
          <a:noFill/>
        </p:spPr>
        <p:txBody>
          <a:bodyPr wrap="square">
            <a:spAutoFit/>
          </a:bodyPr>
          <a:lstStyle/>
          <a:p>
            <a:r>
              <a:rPr lang="en-US" altLang="ko-KR" sz="2400" dirty="0">
                <a:solidFill>
                  <a:schemeClr val="bg2">
                    <a:lumMod val="10000"/>
                  </a:schemeClr>
                </a:solidFill>
              </a:rPr>
              <a:t># batched matrix x broadcasted vector</a:t>
            </a:r>
          </a:p>
          <a:p>
            <a:r>
              <a:rPr lang="en-US" altLang="ko-KR" sz="2400" dirty="0">
                <a:solidFill>
                  <a:schemeClr val="bg2">
                    <a:lumMod val="10000"/>
                  </a:schemeClr>
                </a:solidFill>
              </a:rPr>
              <a:t>tensor1 = </a:t>
            </a:r>
            <a:r>
              <a:rPr lang="en-US" altLang="ko-KR" sz="2400" dirty="0" err="1">
                <a:solidFill>
                  <a:schemeClr val="bg2">
                    <a:lumMod val="10000"/>
                  </a:schemeClr>
                </a:solidFill>
              </a:rPr>
              <a:t>torch.ones</a:t>
            </a:r>
            <a:r>
              <a:rPr lang="en-US" altLang="ko-KR" sz="2400" dirty="0">
                <a:solidFill>
                  <a:schemeClr val="bg2">
                    <a:lumMod val="10000"/>
                  </a:schemeClr>
                </a:solidFill>
              </a:rPr>
              <a:t>(2, 3, 4)</a:t>
            </a:r>
          </a:p>
          <a:p>
            <a:r>
              <a:rPr lang="en-US" altLang="ko-KR" sz="2400" dirty="0">
                <a:solidFill>
                  <a:schemeClr val="bg2">
                    <a:lumMod val="10000"/>
                  </a:schemeClr>
                </a:solidFill>
              </a:rPr>
              <a:t>tensor2 = </a:t>
            </a:r>
            <a:r>
              <a:rPr lang="en-US" altLang="ko-KR" sz="2400" dirty="0" err="1">
                <a:solidFill>
                  <a:schemeClr val="bg2">
                    <a:lumMod val="10000"/>
                  </a:schemeClr>
                </a:solidFill>
              </a:rPr>
              <a:t>torch.tensor</a:t>
            </a:r>
            <a:r>
              <a:rPr lang="en-US" altLang="ko-KR" sz="2400" dirty="0">
                <a:solidFill>
                  <a:schemeClr val="bg2">
                    <a:lumMod val="10000"/>
                  </a:schemeClr>
                </a:solidFill>
              </a:rPr>
              <a:t>([1., 0., 2., -1.])</a:t>
            </a:r>
          </a:p>
          <a:p>
            <a:r>
              <a:rPr lang="en-US" altLang="ko-KR" sz="2400" dirty="0">
                <a:solidFill>
                  <a:schemeClr val="bg2">
                    <a:lumMod val="10000"/>
                  </a:schemeClr>
                </a:solidFill>
              </a:rPr>
              <a:t>print(tensor1, tensor2)</a:t>
            </a:r>
          </a:p>
          <a:p>
            <a:r>
              <a:rPr lang="en-US" altLang="ko-KR" sz="2400" dirty="0">
                <a:solidFill>
                  <a:schemeClr val="bg2">
                    <a:lumMod val="10000"/>
                  </a:schemeClr>
                </a:solidFill>
              </a:rPr>
              <a:t>t = </a:t>
            </a:r>
            <a:r>
              <a:rPr lang="en-US" altLang="ko-KR" sz="2400" dirty="0" err="1">
                <a:solidFill>
                  <a:schemeClr val="bg2">
                    <a:lumMod val="10000"/>
                  </a:schemeClr>
                </a:solidFill>
              </a:rPr>
              <a:t>torch.matmul</a:t>
            </a:r>
            <a:r>
              <a:rPr lang="en-US" altLang="ko-KR" sz="2400" dirty="0">
                <a:solidFill>
                  <a:schemeClr val="bg2">
                    <a:lumMod val="10000"/>
                  </a:schemeClr>
                </a:solidFill>
              </a:rPr>
              <a:t>(tensor1, tensor2)</a:t>
            </a:r>
          </a:p>
          <a:p>
            <a:r>
              <a:rPr lang="en-US" altLang="ko-KR" sz="2400" dirty="0">
                <a:solidFill>
                  <a:schemeClr val="bg2">
                    <a:lumMod val="10000"/>
                  </a:schemeClr>
                </a:solidFill>
              </a:rPr>
              <a:t>print(t, </a:t>
            </a:r>
            <a:r>
              <a:rPr lang="en-US" altLang="ko-KR" sz="2400" dirty="0" err="1">
                <a:solidFill>
                  <a:schemeClr val="bg2">
                    <a:lumMod val="10000"/>
                  </a:schemeClr>
                </a:solidFill>
              </a:rPr>
              <a:t>t.size</a:t>
            </a:r>
            <a:r>
              <a:rPr lang="en-US" altLang="ko-KR" sz="2400" dirty="0">
                <a:solidFill>
                  <a:schemeClr val="bg2">
                    <a:lumMod val="10000"/>
                  </a:schemeClr>
                </a:solidFill>
              </a:rPr>
              <a:t>())</a:t>
            </a:r>
            <a:endParaRPr lang="ko-KR" altLang="en-US" sz="2400" dirty="0">
              <a:solidFill>
                <a:schemeClr val="bg2">
                  <a:lumMod val="10000"/>
                </a:schemeClr>
              </a:solidFill>
            </a:endParaRPr>
          </a:p>
        </p:txBody>
      </p:sp>
      <p:sp>
        <p:nvSpPr>
          <p:cNvPr id="13" name="TextBox 12">
            <a:extLst>
              <a:ext uri="{FF2B5EF4-FFF2-40B4-BE49-F238E27FC236}">
                <a16:creationId xmlns:a16="http://schemas.microsoft.com/office/drawing/2014/main" id="{F1CB2BD3-87AB-D39F-5C43-C34B8F71502F}"/>
              </a:ext>
            </a:extLst>
          </p:cNvPr>
          <p:cNvSpPr txBox="1"/>
          <p:nvPr/>
        </p:nvSpPr>
        <p:spPr>
          <a:xfrm>
            <a:off x="6580536" y="4077344"/>
            <a:ext cx="6330460" cy="2585323"/>
          </a:xfrm>
          <a:prstGeom prst="rect">
            <a:avLst/>
          </a:prstGeom>
          <a:noFill/>
        </p:spPr>
        <p:txBody>
          <a:bodyPr wrap="square">
            <a:spAutoFit/>
          </a:bodyPr>
          <a:lstStyle/>
          <a:p>
            <a:r>
              <a:rPr lang="en-US" altLang="ko-KR" dirty="0"/>
              <a:t>tensor([[[1., 1., 1., 1.],</a:t>
            </a:r>
          </a:p>
          <a:p>
            <a:r>
              <a:rPr lang="en-US" altLang="ko-KR" dirty="0"/>
              <a:t>         [1., 1., 1., 1.],</a:t>
            </a:r>
          </a:p>
          <a:p>
            <a:r>
              <a:rPr lang="en-US" altLang="ko-KR" dirty="0"/>
              <a:t>         [1., 1., 1., 1.]],</a:t>
            </a:r>
          </a:p>
          <a:p>
            <a:endParaRPr lang="en-US" altLang="ko-KR" dirty="0"/>
          </a:p>
          <a:p>
            <a:r>
              <a:rPr lang="en-US" altLang="ko-KR" dirty="0"/>
              <a:t>        [[1., 1., 1., 1.],</a:t>
            </a:r>
          </a:p>
          <a:p>
            <a:r>
              <a:rPr lang="en-US" altLang="ko-KR" dirty="0"/>
              <a:t>         [1., 1., 1., 1.],</a:t>
            </a:r>
          </a:p>
          <a:p>
            <a:r>
              <a:rPr lang="en-US" altLang="ko-KR" dirty="0"/>
              <a:t>         [1., 1., 1., 1.]]]) tensor([ 1.,  0.,  2., -1.])</a:t>
            </a:r>
          </a:p>
          <a:p>
            <a:r>
              <a:rPr lang="en-US" altLang="ko-KR" dirty="0"/>
              <a:t>tensor([[2., 2., 2.],</a:t>
            </a:r>
          </a:p>
          <a:p>
            <a:r>
              <a:rPr lang="en-US" altLang="ko-KR" dirty="0"/>
              <a:t>        [2., 2., 2.]]) </a:t>
            </a:r>
            <a:r>
              <a:rPr lang="en-US" altLang="ko-KR" dirty="0" err="1"/>
              <a:t>torch.Size</a:t>
            </a:r>
            <a:r>
              <a:rPr lang="en-US" altLang="ko-KR" dirty="0"/>
              <a:t>([2, 3])</a:t>
            </a:r>
            <a:endParaRPr lang="ko-KR" altLang="en-US" dirty="0"/>
          </a:p>
        </p:txBody>
      </p:sp>
    </p:spTree>
    <p:extLst>
      <p:ext uri="{BB962C8B-B14F-4D97-AF65-F5344CB8AC3E}">
        <p14:creationId xmlns:p14="http://schemas.microsoft.com/office/powerpoint/2010/main" val="381675838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ABE464-666C-934C-93DF-BA9DB317F0A5}"/>
              </a:ext>
            </a:extLst>
          </p:cNvPr>
          <p:cNvSpPr txBox="1"/>
          <p:nvPr/>
        </p:nvSpPr>
        <p:spPr>
          <a:xfrm>
            <a:off x="641627" y="1547335"/>
            <a:ext cx="6098344" cy="2308324"/>
          </a:xfrm>
          <a:prstGeom prst="rect">
            <a:avLst/>
          </a:prstGeom>
          <a:noFill/>
        </p:spPr>
        <p:txBody>
          <a:bodyPr wrap="square">
            <a:spAutoFit/>
          </a:bodyPr>
          <a:lstStyle/>
          <a:p>
            <a:r>
              <a:rPr lang="en-US" altLang="ko-KR" sz="2400" dirty="0">
                <a:solidFill>
                  <a:schemeClr val="bg2">
                    <a:lumMod val="10000"/>
                  </a:schemeClr>
                </a:solidFill>
              </a:rPr>
              <a:t># batched matrix x broadcasted matrix</a:t>
            </a:r>
          </a:p>
          <a:p>
            <a:r>
              <a:rPr lang="en-US" altLang="ko-KR" sz="2400" dirty="0">
                <a:solidFill>
                  <a:schemeClr val="bg2">
                    <a:lumMod val="10000"/>
                  </a:schemeClr>
                </a:solidFill>
              </a:rPr>
              <a:t>tensor1 = </a:t>
            </a:r>
            <a:r>
              <a:rPr lang="en-US" altLang="ko-KR" sz="2400" dirty="0" err="1">
                <a:solidFill>
                  <a:schemeClr val="bg2">
                    <a:lumMod val="10000"/>
                  </a:schemeClr>
                </a:solidFill>
              </a:rPr>
              <a:t>torch.randn</a:t>
            </a:r>
            <a:r>
              <a:rPr lang="en-US" altLang="ko-KR" sz="2400" dirty="0">
                <a:solidFill>
                  <a:schemeClr val="bg2">
                    <a:lumMod val="10000"/>
                  </a:schemeClr>
                </a:solidFill>
              </a:rPr>
              <a:t>(4, 3, 2)</a:t>
            </a:r>
          </a:p>
          <a:p>
            <a:r>
              <a:rPr lang="en-US" altLang="ko-KR" sz="2400" dirty="0">
                <a:solidFill>
                  <a:schemeClr val="bg2">
                    <a:lumMod val="10000"/>
                  </a:schemeClr>
                </a:solidFill>
              </a:rPr>
              <a:t>tensor2 = </a:t>
            </a:r>
            <a:r>
              <a:rPr lang="en-US" altLang="ko-KR" sz="2400" dirty="0" err="1">
                <a:solidFill>
                  <a:schemeClr val="bg2">
                    <a:lumMod val="10000"/>
                  </a:schemeClr>
                </a:solidFill>
              </a:rPr>
              <a:t>torch.tensor</a:t>
            </a:r>
            <a:r>
              <a:rPr lang="en-US" altLang="ko-KR" sz="2400" dirty="0">
                <a:solidFill>
                  <a:schemeClr val="bg2">
                    <a:lumMod val="10000"/>
                  </a:schemeClr>
                </a:solidFill>
              </a:rPr>
              <a:t>([[1.], [-1.]])  #(2.1) dimension</a:t>
            </a:r>
          </a:p>
          <a:p>
            <a:r>
              <a:rPr lang="en-US" altLang="ko-KR" sz="2400" dirty="0">
                <a:solidFill>
                  <a:schemeClr val="bg2">
                    <a:lumMod val="10000"/>
                  </a:schemeClr>
                </a:solidFill>
              </a:rPr>
              <a:t>t = </a:t>
            </a:r>
            <a:r>
              <a:rPr lang="en-US" altLang="ko-KR" sz="2400" dirty="0" err="1">
                <a:solidFill>
                  <a:schemeClr val="bg2">
                    <a:lumMod val="10000"/>
                  </a:schemeClr>
                </a:solidFill>
              </a:rPr>
              <a:t>torch.matmul</a:t>
            </a:r>
            <a:r>
              <a:rPr lang="en-US" altLang="ko-KR" sz="2400" dirty="0">
                <a:solidFill>
                  <a:schemeClr val="bg2">
                    <a:lumMod val="10000"/>
                  </a:schemeClr>
                </a:solidFill>
              </a:rPr>
              <a:t>(tensor1, tensor2)</a:t>
            </a:r>
          </a:p>
          <a:p>
            <a:r>
              <a:rPr lang="en-US" altLang="ko-KR" sz="2400" dirty="0">
                <a:solidFill>
                  <a:schemeClr val="bg2">
                    <a:lumMod val="10000"/>
                  </a:schemeClr>
                </a:solidFill>
              </a:rPr>
              <a:t>print(t, </a:t>
            </a:r>
            <a:r>
              <a:rPr lang="en-US" altLang="ko-KR" sz="2400" dirty="0" err="1">
                <a:solidFill>
                  <a:schemeClr val="bg2">
                    <a:lumMod val="10000"/>
                  </a:schemeClr>
                </a:solidFill>
              </a:rPr>
              <a:t>t.size</a:t>
            </a:r>
            <a:r>
              <a:rPr lang="en-US" altLang="ko-KR" sz="2400" dirty="0">
                <a:solidFill>
                  <a:schemeClr val="bg2">
                    <a:lumMod val="10000"/>
                  </a:schemeClr>
                </a:solidFill>
              </a:rPr>
              <a:t>())</a:t>
            </a:r>
            <a:endParaRPr lang="ko-KR" altLang="en-US" sz="2400" dirty="0">
              <a:solidFill>
                <a:schemeClr val="bg2">
                  <a:lumMod val="10000"/>
                </a:schemeClr>
              </a:solidFill>
            </a:endParaRPr>
          </a:p>
        </p:txBody>
      </p:sp>
      <p:sp>
        <p:nvSpPr>
          <p:cNvPr id="7" name="TextBox 6">
            <a:extLst>
              <a:ext uri="{FF2B5EF4-FFF2-40B4-BE49-F238E27FC236}">
                <a16:creationId xmlns:a16="http://schemas.microsoft.com/office/drawing/2014/main" id="{7ED01D70-3DD3-D4D5-B3C2-BA36A0AB6B2B}"/>
              </a:ext>
            </a:extLst>
          </p:cNvPr>
          <p:cNvSpPr txBox="1"/>
          <p:nvPr/>
        </p:nvSpPr>
        <p:spPr>
          <a:xfrm>
            <a:off x="7295271" y="1856824"/>
            <a:ext cx="6098344" cy="4247317"/>
          </a:xfrm>
          <a:prstGeom prst="rect">
            <a:avLst/>
          </a:prstGeom>
          <a:noFill/>
        </p:spPr>
        <p:txBody>
          <a:bodyPr wrap="square">
            <a:spAutoFit/>
          </a:bodyPr>
          <a:lstStyle/>
          <a:p>
            <a:r>
              <a:rPr lang="en-US" altLang="ko-KR" dirty="0"/>
              <a:t>tensor([[[-0.7888],</a:t>
            </a:r>
          </a:p>
          <a:p>
            <a:r>
              <a:rPr lang="en-US" altLang="ko-KR" dirty="0"/>
              <a:t>         [ 2.0835],</a:t>
            </a:r>
          </a:p>
          <a:p>
            <a:r>
              <a:rPr lang="en-US" altLang="ko-KR" dirty="0"/>
              <a:t>         [ 0.3500]],</a:t>
            </a:r>
          </a:p>
          <a:p>
            <a:endParaRPr lang="en-US" altLang="ko-KR" dirty="0"/>
          </a:p>
          <a:p>
            <a:r>
              <a:rPr lang="en-US" altLang="ko-KR" dirty="0"/>
              <a:t>        [[-0.7603],</a:t>
            </a:r>
          </a:p>
          <a:p>
            <a:r>
              <a:rPr lang="en-US" altLang="ko-KR" dirty="0"/>
              <a:t>         [ 1.7824],</a:t>
            </a:r>
          </a:p>
          <a:p>
            <a:r>
              <a:rPr lang="en-US" altLang="ko-KR" dirty="0"/>
              <a:t>         [-0.4314]],</a:t>
            </a:r>
          </a:p>
          <a:p>
            <a:endParaRPr lang="en-US" altLang="ko-KR" dirty="0"/>
          </a:p>
          <a:p>
            <a:r>
              <a:rPr lang="en-US" altLang="ko-KR" dirty="0"/>
              <a:t>        [[ 0.7845],</a:t>
            </a:r>
          </a:p>
          <a:p>
            <a:r>
              <a:rPr lang="en-US" altLang="ko-KR" dirty="0"/>
              <a:t>         [ 0.3543],</a:t>
            </a:r>
          </a:p>
          <a:p>
            <a:r>
              <a:rPr lang="en-US" altLang="ko-KR" dirty="0"/>
              <a:t>         [-0.7257]],</a:t>
            </a:r>
          </a:p>
          <a:p>
            <a:endParaRPr lang="en-US" altLang="ko-KR" dirty="0"/>
          </a:p>
          <a:p>
            <a:r>
              <a:rPr lang="en-US" altLang="ko-KR" dirty="0"/>
              <a:t>        [[ 0.7852],</a:t>
            </a:r>
          </a:p>
          <a:p>
            <a:r>
              <a:rPr lang="en-US" altLang="ko-KR" dirty="0"/>
              <a:t>         [ 0.3909],</a:t>
            </a:r>
          </a:p>
          <a:p>
            <a:r>
              <a:rPr lang="en-US" altLang="ko-KR" dirty="0"/>
              <a:t>         [-0.7192]]]) </a:t>
            </a:r>
            <a:r>
              <a:rPr lang="en-US" altLang="ko-KR" dirty="0" err="1"/>
              <a:t>torch.Size</a:t>
            </a:r>
            <a:r>
              <a:rPr lang="en-US" altLang="ko-KR" dirty="0"/>
              <a:t>([4, 3, 1])</a:t>
            </a:r>
            <a:endParaRPr lang="ko-KR" altLang="en-US" dirty="0"/>
          </a:p>
        </p:txBody>
      </p:sp>
    </p:spTree>
    <p:extLst>
      <p:ext uri="{BB962C8B-B14F-4D97-AF65-F5344CB8AC3E}">
        <p14:creationId xmlns:p14="http://schemas.microsoft.com/office/powerpoint/2010/main" val="82108346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3FF5DF-75A7-14C6-6F52-B607507171FB}"/>
              </a:ext>
            </a:extLst>
          </p:cNvPr>
          <p:cNvSpPr txBox="1"/>
          <p:nvPr/>
        </p:nvSpPr>
        <p:spPr>
          <a:xfrm>
            <a:off x="641627" y="1521378"/>
            <a:ext cx="6098344" cy="2308324"/>
          </a:xfrm>
          <a:prstGeom prst="rect">
            <a:avLst/>
          </a:prstGeom>
          <a:noFill/>
        </p:spPr>
        <p:txBody>
          <a:bodyPr wrap="square">
            <a:spAutoFit/>
          </a:bodyPr>
          <a:lstStyle/>
          <a:p>
            <a:r>
              <a:rPr lang="en-US" altLang="ko-KR" sz="2400" dirty="0">
                <a:solidFill>
                  <a:schemeClr val="bg2">
                    <a:lumMod val="10000"/>
                  </a:schemeClr>
                </a:solidFill>
              </a:rPr>
              <a:t># batched matrix x batched matrix</a:t>
            </a:r>
          </a:p>
          <a:p>
            <a:r>
              <a:rPr lang="en-US" altLang="ko-KR" sz="2400" dirty="0">
                <a:solidFill>
                  <a:schemeClr val="bg2">
                    <a:lumMod val="10000"/>
                  </a:schemeClr>
                </a:solidFill>
              </a:rPr>
              <a:t>tensor1 = </a:t>
            </a:r>
            <a:r>
              <a:rPr lang="en-US" altLang="ko-KR" sz="2400" dirty="0" err="1">
                <a:solidFill>
                  <a:schemeClr val="bg2">
                    <a:lumMod val="10000"/>
                  </a:schemeClr>
                </a:solidFill>
              </a:rPr>
              <a:t>torch.randn</a:t>
            </a:r>
            <a:r>
              <a:rPr lang="en-US" altLang="ko-KR" sz="2400" dirty="0">
                <a:solidFill>
                  <a:schemeClr val="bg2">
                    <a:lumMod val="10000"/>
                  </a:schemeClr>
                </a:solidFill>
              </a:rPr>
              <a:t>(2, 3, 4)</a:t>
            </a:r>
          </a:p>
          <a:p>
            <a:r>
              <a:rPr lang="en-US" altLang="ko-KR" sz="2400" dirty="0">
                <a:solidFill>
                  <a:schemeClr val="bg2">
                    <a:lumMod val="10000"/>
                  </a:schemeClr>
                </a:solidFill>
              </a:rPr>
              <a:t>tensor2 = </a:t>
            </a:r>
            <a:r>
              <a:rPr lang="en-US" altLang="ko-KR" sz="2400" dirty="0" err="1">
                <a:solidFill>
                  <a:schemeClr val="bg2">
                    <a:lumMod val="10000"/>
                  </a:schemeClr>
                </a:solidFill>
              </a:rPr>
              <a:t>torch.randn</a:t>
            </a:r>
            <a:r>
              <a:rPr lang="en-US" altLang="ko-KR" sz="2400" dirty="0">
                <a:solidFill>
                  <a:schemeClr val="bg2">
                    <a:lumMod val="10000"/>
                  </a:schemeClr>
                </a:solidFill>
              </a:rPr>
              <a:t>(2, 4, 5)</a:t>
            </a:r>
          </a:p>
          <a:p>
            <a:r>
              <a:rPr lang="en-US" altLang="ko-KR" sz="2400" dirty="0">
                <a:solidFill>
                  <a:schemeClr val="bg2">
                    <a:lumMod val="10000"/>
                  </a:schemeClr>
                </a:solidFill>
              </a:rPr>
              <a:t>print(tensor1, tensor2)</a:t>
            </a:r>
          </a:p>
          <a:p>
            <a:r>
              <a:rPr lang="en-US" altLang="ko-KR" sz="2400" dirty="0">
                <a:solidFill>
                  <a:schemeClr val="bg2">
                    <a:lumMod val="10000"/>
                  </a:schemeClr>
                </a:solidFill>
              </a:rPr>
              <a:t>t = </a:t>
            </a:r>
            <a:r>
              <a:rPr lang="en-US" altLang="ko-KR" sz="2400" dirty="0" err="1">
                <a:solidFill>
                  <a:schemeClr val="bg2">
                    <a:lumMod val="10000"/>
                  </a:schemeClr>
                </a:solidFill>
              </a:rPr>
              <a:t>torch.matmul</a:t>
            </a:r>
            <a:r>
              <a:rPr lang="en-US" altLang="ko-KR" sz="2400" dirty="0">
                <a:solidFill>
                  <a:schemeClr val="bg2">
                    <a:lumMod val="10000"/>
                  </a:schemeClr>
                </a:solidFill>
              </a:rPr>
              <a:t>(tensor1, tensor2)</a:t>
            </a:r>
          </a:p>
          <a:p>
            <a:r>
              <a:rPr lang="en-US" altLang="ko-KR" sz="2400" dirty="0">
                <a:solidFill>
                  <a:schemeClr val="bg2">
                    <a:lumMod val="10000"/>
                  </a:schemeClr>
                </a:solidFill>
              </a:rPr>
              <a:t>print(t, </a:t>
            </a:r>
            <a:r>
              <a:rPr lang="en-US" altLang="ko-KR" sz="2400" dirty="0" err="1">
                <a:solidFill>
                  <a:schemeClr val="bg2">
                    <a:lumMod val="10000"/>
                  </a:schemeClr>
                </a:solidFill>
              </a:rPr>
              <a:t>t.size</a:t>
            </a:r>
            <a:r>
              <a:rPr lang="en-US" altLang="ko-KR" sz="2400" dirty="0">
                <a:solidFill>
                  <a:schemeClr val="bg2">
                    <a:lumMod val="10000"/>
                  </a:schemeClr>
                </a:solidFill>
              </a:rPr>
              <a:t>())</a:t>
            </a:r>
            <a:endParaRPr lang="ko-KR" altLang="en-US" sz="2400" dirty="0">
              <a:solidFill>
                <a:schemeClr val="bg2">
                  <a:lumMod val="10000"/>
                </a:schemeClr>
              </a:solidFill>
            </a:endParaRPr>
          </a:p>
        </p:txBody>
      </p:sp>
      <p:sp>
        <p:nvSpPr>
          <p:cNvPr id="7" name="TextBox 6">
            <a:extLst>
              <a:ext uri="{FF2B5EF4-FFF2-40B4-BE49-F238E27FC236}">
                <a16:creationId xmlns:a16="http://schemas.microsoft.com/office/drawing/2014/main" id="{CC011F27-AEF0-C4A2-9C1E-FFEC134E5724}"/>
              </a:ext>
            </a:extLst>
          </p:cNvPr>
          <p:cNvSpPr txBox="1"/>
          <p:nvPr/>
        </p:nvSpPr>
        <p:spPr>
          <a:xfrm>
            <a:off x="5635284" y="35965"/>
            <a:ext cx="6098344" cy="6740307"/>
          </a:xfrm>
          <a:prstGeom prst="rect">
            <a:avLst/>
          </a:prstGeom>
          <a:noFill/>
        </p:spPr>
        <p:txBody>
          <a:bodyPr wrap="square">
            <a:spAutoFit/>
          </a:bodyPr>
          <a:lstStyle/>
          <a:p>
            <a:r>
              <a:rPr lang="en-US" altLang="ko-KR" dirty="0"/>
              <a:t>tensor([[[ 1.1631, -1.1644, -0.5849,  0.1162],</a:t>
            </a:r>
          </a:p>
          <a:p>
            <a:r>
              <a:rPr lang="en-US" altLang="ko-KR" dirty="0"/>
              <a:t>         [ 1.1636,  1.7263,  0.3073,  1.0364],</a:t>
            </a:r>
          </a:p>
          <a:p>
            <a:r>
              <a:rPr lang="en-US" altLang="ko-KR" dirty="0"/>
              <a:t>         [-2.1449, -0.0396,  0.9080, -0.0368]],</a:t>
            </a:r>
          </a:p>
          <a:p>
            <a:endParaRPr lang="en-US" altLang="ko-KR" dirty="0"/>
          </a:p>
          <a:p>
            <a:r>
              <a:rPr lang="en-US" altLang="ko-KR" dirty="0"/>
              <a:t>        [[ 0.6111, -1.1104, -0.1103, -1.2444],</a:t>
            </a:r>
          </a:p>
          <a:p>
            <a:r>
              <a:rPr lang="en-US" altLang="ko-KR" dirty="0"/>
              <a:t>         [ 0.4317, -0.8696,  0.5541,  0.4554],</a:t>
            </a:r>
          </a:p>
          <a:p>
            <a:r>
              <a:rPr lang="en-US" altLang="ko-KR" dirty="0"/>
              <a:t>         [ 0.9930, -0.3079, -1.3046, -0.2256]]]) tensor([[[ 1.5313, -0.3276,  2.7772, -0.4481,  0.1965],</a:t>
            </a:r>
          </a:p>
          <a:p>
            <a:r>
              <a:rPr lang="en-US" altLang="ko-KR" dirty="0"/>
              <a:t>         [ 1.5952, -0.0919,  1.1515, -0.3580, -1.6283],</a:t>
            </a:r>
          </a:p>
          <a:p>
            <a:r>
              <a:rPr lang="en-US" altLang="ko-KR" dirty="0"/>
              <a:t>         [-0.4292, -1.2339,  0.6714, -0.7756, -1.6151],</a:t>
            </a:r>
          </a:p>
          <a:p>
            <a:r>
              <a:rPr lang="en-US" altLang="ko-KR" dirty="0"/>
              <a:t>         [ 1.2285, -0.2973,  1.0524,  1.2427,  0.0254]],</a:t>
            </a:r>
          </a:p>
          <a:p>
            <a:endParaRPr lang="en-US" altLang="ko-KR" dirty="0"/>
          </a:p>
          <a:p>
            <a:r>
              <a:rPr lang="en-US" altLang="ko-KR" dirty="0"/>
              <a:t>        [[-0.7885, -0.3905, -1.6923,  1.9778,  0.0136],</a:t>
            </a:r>
          </a:p>
          <a:p>
            <a:r>
              <a:rPr lang="en-US" altLang="ko-KR" dirty="0"/>
              <a:t>         [-2.1463, -0.4651, -0.5532, -0.7155, -0.7816],</a:t>
            </a:r>
          </a:p>
          <a:p>
            <a:r>
              <a:rPr lang="en-US" altLang="ko-KR" dirty="0"/>
              <a:t>         [-0.2973, -0.4352,  1.3212, -0.2860, -2.0298],</a:t>
            </a:r>
          </a:p>
          <a:p>
            <a:r>
              <a:rPr lang="en-US" altLang="ko-KR" dirty="0"/>
              <a:t>         [-1.3526, -0.4848,  0.7136, -0.5906, -0.7557]]])</a:t>
            </a:r>
          </a:p>
          <a:p>
            <a:r>
              <a:rPr lang="en-US" altLang="ko-KR" dirty="0"/>
              <a:t>tensor([[[ 0.3174,  0.4132,  1.6188,  0.4937,  3.0720],</a:t>
            </a:r>
          </a:p>
          <a:p>
            <a:r>
              <a:rPr lang="en-US" altLang="ko-KR" dirty="0"/>
              <a:t>         [ 5.6770, -1.2271,  6.5166, -0.0897, -3.0522],</a:t>
            </a:r>
          </a:p>
          <a:p>
            <a:r>
              <a:rPr lang="en-US" altLang="ko-KR" dirty="0"/>
              <a:t>         [-3.7826, -0.4032, -5.4315,  0.2252, -1.8244]],</a:t>
            </a:r>
          </a:p>
          <a:p>
            <a:endParaRPr lang="en-US" altLang="ko-KR" dirty="0"/>
          </a:p>
          <a:p>
            <a:r>
              <a:rPr lang="en-US" altLang="ko-KR" dirty="0"/>
              <a:t>        [[ 3.6173,  0.9290, -1.4537,  2.7697,  2.0405],</a:t>
            </a:r>
          </a:p>
          <a:p>
            <a:r>
              <a:rPr lang="en-US" altLang="ko-KR" dirty="0"/>
              <a:t>         [ 0.7453, -0.2261,  0.8075,  1.0487, -0.7834],</a:t>
            </a:r>
          </a:p>
          <a:p>
            <a:r>
              <a:rPr lang="en-US" altLang="ko-KR" dirty="0"/>
              <a:t>         [ 0.5709,  0.4325, -3.3947,  2.6907,  3.0726]]]) </a:t>
            </a:r>
            <a:r>
              <a:rPr lang="en-US" altLang="ko-KR" dirty="0" err="1"/>
              <a:t>torch.Size</a:t>
            </a:r>
            <a:r>
              <a:rPr lang="en-US" altLang="ko-KR" dirty="0"/>
              <a:t>([2, 3, 5])</a:t>
            </a:r>
            <a:endParaRPr lang="ko-KR" altLang="en-US" dirty="0"/>
          </a:p>
        </p:txBody>
      </p:sp>
    </p:spTree>
    <p:extLst>
      <p:ext uri="{BB962C8B-B14F-4D97-AF65-F5344CB8AC3E}">
        <p14:creationId xmlns:p14="http://schemas.microsoft.com/office/powerpoint/2010/main" val="2085293986"/>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a:t>Torch tensor summary</a:t>
            </a:r>
            <a:endParaRPr lang="ko-KR" altLang="en-US" dirty="0"/>
          </a:p>
        </p:txBody>
      </p:sp>
      <p:sp>
        <p:nvSpPr>
          <p:cNvPr id="5" name="내용 개체 틀 4">
            <a:extLst>
              <a:ext uri="{FF2B5EF4-FFF2-40B4-BE49-F238E27FC236}">
                <a16:creationId xmlns:a16="http://schemas.microsoft.com/office/drawing/2014/main" id="{88C4DF0F-D1A5-EBD0-DC5B-3A5A93AB41F7}"/>
              </a:ext>
            </a:extLst>
          </p:cNvPr>
          <p:cNvSpPr>
            <a:spLocks noGrp="1"/>
          </p:cNvSpPr>
          <p:nvPr>
            <p:ph idx="1"/>
          </p:nvPr>
        </p:nvSpPr>
        <p:spPr/>
        <p:txBody>
          <a:bodyPr/>
          <a:lstStyle/>
          <a:p>
            <a:r>
              <a:rPr lang="en-US" altLang="ko-KR" dirty="0"/>
              <a:t>Very similar to </a:t>
            </a:r>
            <a:r>
              <a:rPr lang="en-US" altLang="ko-KR" dirty="0" err="1"/>
              <a:t>numpy</a:t>
            </a:r>
            <a:r>
              <a:rPr lang="en-US" altLang="ko-KR" dirty="0"/>
              <a:t> (indexing, main functions)</a:t>
            </a:r>
          </a:p>
          <a:p>
            <a:r>
              <a:rPr lang="en-US" altLang="ko-KR" dirty="0"/>
              <a:t>Every tensor has a device, a type, and a </a:t>
            </a:r>
            <a:r>
              <a:rPr lang="en-US" altLang="ko-KR" dirty="0" err="1"/>
              <a:t>required_grad</a:t>
            </a:r>
            <a:r>
              <a:rPr lang="en-US" altLang="ko-KR" dirty="0"/>
              <a:t> attribute  Conversion and/or device transfer might be needed.</a:t>
            </a:r>
          </a:p>
          <a:p>
            <a:r>
              <a:rPr lang="en-US" altLang="ko-KR" dirty="0"/>
              <a:t>In-place operations end in underscore, e.g. .fill_() </a:t>
            </a:r>
          </a:p>
          <a:p>
            <a:r>
              <a:rPr lang="en-US" altLang="ko-KR" dirty="0"/>
              <a:t>Some operations create new tensors, some share data.  Careful with the broadcasting semantics.</a:t>
            </a:r>
          </a:p>
          <a:p>
            <a:r>
              <a:rPr lang="en-US" altLang="ko-KR" dirty="0"/>
              <a:t>Remark: not just tensors are similar to </a:t>
            </a:r>
            <a:r>
              <a:rPr lang="en-US" altLang="ko-KR" dirty="0" err="1"/>
              <a:t>ndarrays</a:t>
            </a:r>
            <a:r>
              <a:rPr lang="en-US" altLang="ko-KR" dirty="0"/>
              <a:t>, but torch functions are also similar to </a:t>
            </a:r>
            <a:r>
              <a:rPr lang="en-US" altLang="ko-KR" dirty="0" err="1"/>
              <a:t>numpy</a:t>
            </a:r>
            <a:r>
              <a:rPr lang="en-US" altLang="ko-KR" dirty="0"/>
              <a:t> functions.</a:t>
            </a:r>
            <a:endParaRPr lang="ko-KR" altLang="en-US" dirty="0"/>
          </a:p>
        </p:txBody>
      </p:sp>
    </p:spTree>
    <p:extLst>
      <p:ext uri="{BB962C8B-B14F-4D97-AF65-F5344CB8AC3E}">
        <p14:creationId xmlns:p14="http://schemas.microsoft.com/office/powerpoint/2010/main" val="2732577553"/>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A8498D-F31B-6963-628A-F3615D148505}"/>
              </a:ext>
            </a:extLst>
          </p:cNvPr>
          <p:cNvSpPr>
            <a:spLocks noGrp="1"/>
          </p:cNvSpPr>
          <p:nvPr>
            <p:ph type="ctrTitle"/>
          </p:nvPr>
        </p:nvSpPr>
        <p:spPr/>
        <p:txBody>
          <a:bodyPr/>
          <a:lstStyle/>
          <a:p>
            <a:r>
              <a:rPr lang="en-US" altLang="ko-KR" dirty="0">
                <a:solidFill>
                  <a:schemeClr val="tx1">
                    <a:lumMod val="50000"/>
                  </a:schemeClr>
                </a:solidFill>
              </a:rPr>
              <a:t>3. Computational graph and </a:t>
            </a:r>
            <a:r>
              <a:rPr lang="en-US" altLang="ko-KR" dirty="0" err="1">
                <a:solidFill>
                  <a:schemeClr val="tx1">
                    <a:lumMod val="50000"/>
                  </a:schemeClr>
                </a:solidFill>
              </a:rPr>
              <a:t>autograd</a:t>
            </a:r>
            <a:endParaRPr lang="ko-KR" altLang="en-US" dirty="0">
              <a:solidFill>
                <a:schemeClr val="tx1">
                  <a:lumMod val="50000"/>
                </a:schemeClr>
              </a:solidFill>
            </a:endParaRPr>
          </a:p>
        </p:txBody>
      </p:sp>
      <p:sp>
        <p:nvSpPr>
          <p:cNvPr id="3" name="부제목 2">
            <a:extLst>
              <a:ext uri="{FF2B5EF4-FFF2-40B4-BE49-F238E27FC236}">
                <a16:creationId xmlns:a16="http://schemas.microsoft.com/office/drawing/2014/main" id="{BE2B3D26-059C-7FE7-2AEB-DA4CC915A685}"/>
              </a:ext>
            </a:extLst>
          </p:cNvPr>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34182186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274876AA-C9CB-B589-ED30-053AE24C46C1}"/>
              </a:ext>
            </a:extLst>
          </p:cNvPr>
          <p:cNvSpPr>
            <a:spLocks noGrp="1"/>
          </p:cNvSpPr>
          <p:nvPr>
            <p:ph type="title"/>
          </p:nvPr>
        </p:nvSpPr>
        <p:spPr/>
        <p:txBody>
          <a:bodyPr/>
          <a:lstStyle/>
          <a:p>
            <a:r>
              <a:rPr lang="ko-KR" altLang="en-US" dirty="0"/>
              <a:t>인공신경망의 훈련</a:t>
            </a:r>
          </a:p>
        </p:txBody>
      </p:sp>
      <p:sp>
        <p:nvSpPr>
          <p:cNvPr id="5" name="내용 개체 틀 4">
            <a:extLst>
              <a:ext uri="{FF2B5EF4-FFF2-40B4-BE49-F238E27FC236}">
                <a16:creationId xmlns:a16="http://schemas.microsoft.com/office/drawing/2014/main" id="{9A03C4E2-9E9E-87F1-50CB-3A8DDBE03D7C}"/>
              </a:ext>
            </a:extLst>
          </p:cNvPr>
          <p:cNvSpPr>
            <a:spLocks noGrp="1"/>
          </p:cNvSpPr>
          <p:nvPr>
            <p:ph idx="1"/>
          </p:nvPr>
        </p:nvSpPr>
        <p:spPr/>
        <p:txBody>
          <a:bodyPr/>
          <a:lstStyle/>
          <a:p>
            <a:r>
              <a:rPr lang="en-US" altLang="ko-KR" dirty="0"/>
              <a:t>DNN</a:t>
            </a:r>
            <a:r>
              <a:rPr lang="ko-KR" altLang="en-US" dirty="0"/>
              <a:t>은 내부에 매우 많은 </a:t>
            </a:r>
            <a:r>
              <a:rPr lang="en-US" altLang="ko-KR" dirty="0"/>
              <a:t>parameter (weight </a:t>
            </a:r>
            <a:r>
              <a:rPr lang="ko-KR" altLang="en-US" dirty="0"/>
              <a:t>라 함</a:t>
            </a:r>
            <a:r>
              <a:rPr lang="en-US" altLang="ko-KR" dirty="0"/>
              <a:t>)</a:t>
            </a:r>
            <a:r>
              <a:rPr lang="ko-KR" altLang="en-US" dirty="0"/>
              <a:t>를 가지고 있다</a:t>
            </a:r>
            <a:r>
              <a:rPr lang="en-US" altLang="ko-KR" dirty="0"/>
              <a:t>.</a:t>
            </a:r>
          </a:p>
          <a:p>
            <a:r>
              <a:rPr lang="ko-KR" altLang="en-US" dirty="0"/>
              <a:t>초기에 일정크기의 </a:t>
            </a:r>
            <a:r>
              <a:rPr lang="en-US" altLang="ko-KR" dirty="0"/>
              <a:t>random number</a:t>
            </a:r>
            <a:r>
              <a:rPr lang="ko-KR" altLang="en-US" dirty="0"/>
              <a:t> 로 초기화된다</a:t>
            </a:r>
            <a:r>
              <a:rPr lang="en-US" altLang="ko-KR" dirty="0"/>
              <a:t>. </a:t>
            </a:r>
          </a:p>
          <a:p>
            <a:r>
              <a:rPr lang="en-US" altLang="ko-KR" dirty="0"/>
              <a:t>Supervised learning </a:t>
            </a:r>
            <a:r>
              <a:rPr lang="ko-KR" altLang="en-US" dirty="0"/>
              <a:t>에서는 입력 </a:t>
            </a:r>
            <a:r>
              <a:rPr lang="en-US" altLang="ko-KR" dirty="0"/>
              <a:t>data</a:t>
            </a:r>
            <a:r>
              <a:rPr lang="ko-KR" altLang="en-US" dirty="0"/>
              <a:t>를 넣었을 때 해당 </a:t>
            </a:r>
            <a:r>
              <a:rPr lang="en-US" altLang="ko-KR" dirty="0"/>
              <a:t>weight </a:t>
            </a:r>
            <a:r>
              <a:rPr lang="ko-KR" altLang="en-US" dirty="0"/>
              <a:t>로 얻은 결과가 </a:t>
            </a:r>
            <a:r>
              <a:rPr lang="en-US" altLang="ko-KR" dirty="0"/>
              <a:t>desired value </a:t>
            </a:r>
            <a:r>
              <a:rPr lang="ko-KR" altLang="en-US" dirty="0"/>
              <a:t>와 다른 값인 </a:t>
            </a:r>
            <a:r>
              <a:rPr lang="en-US" altLang="ko-KR" dirty="0"/>
              <a:t>cost </a:t>
            </a:r>
            <a:r>
              <a:rPr lang="ko-KR" altLang="en-US" dirty="0"/>
              <a:t>를 구한다</a:t>
            </a:r>
            <a:r>
              <a:rPr lang="en-US" altLang="ko-KR" dirty="0"/>
              <a:t>. </a:t>
            </a:r>
          </a:p>
          <a:p>
            <a:r>
              <a:rPr lang="ko-KR" altLang="en-US" dirty="0"/>
              <a:t>이 </a:t>
            </a:r>
            <a:r>
              <a:rPr lang="en-US" altLang="ko-KR" dirty="0"/>
              <a:t>cost </a:t>
            </a:r>
            <a:r>
              <a:rPr lang="ko-KR" altLang="en-US" dirty="0"/>
              <a:t>값이 작아지도록 </a:t>
            </a:r>
            <a:r>
              <a:rPr lang="en-US" altLang="ko-KR" dirty="0"/>
              <a:t>weight </a:t>
            </a:r>
            <a:r>
              <a:rPr lang="ko-KR" altLang="en-US" dirty="0"/>
              <a:t>를 조금씩 바꾼다</a:t>
            </a:r>
            <a:r>
              <a:rPr lang="en-US" altLang="ko-KR" dirty="0"/>
              <a:t>. </a:t>
            </a:r>
          </a:p>
          <a:p>
            <a:r>
              <a:rPr lang="en-US" altLang="ko-KR" dirty="0"/>
              <a:t>Weight (W) </a:t>
            </a:r>
            <a:r>
              <a:rPr lang="ko-KR" altLang="en-US" dirty="0"/>
              <a:t>를 바꾸려면 </a:t>
            </a:r>
            <a:r>
              <a:rPr lang="en-US" altLang="ko-KR" dirty="0"/>
              <a:t>derivate cost/derivate weight </a:t>
            </a:r>
            <a:r>
              <a:rPr lang="ko-KR" altLang="en-US" dirty="0"/>
              <a:t>의 값을 알아야 한다</a:t>
            </a:r>
            <a:r>
              <a:rPr lang="en-US" altLang="ko-KR" dirty="0"/>
              <a:t>.</a:t>
            </a:r>
          </a:p>
          <a:p>
            <a:r>
              <a:rPr lang="ko-KR" altLang="en-US" dirty="0"/>
              <a:t>문제 </a:t>
            </a:r>
            <a:r>
              <a:rPr lang="en-US" altLang="ko-KR" dirty="0"/>
              <a:t>– </a:t>
            </a:r>
            <a:r>
              <a:rPr lang="ko-KR" altLang="en-US" dirty="0"/>
              <a:t>신경망의 깊이가 깊은 것</a:t>
            </a:r>
            <a:r>
              <a:rPr lang="en-US" altLang="ko-KR" dirty="0"/>
              <a:t>.   </a:t>
            </a:r>
            <a:endParaRPr lang="ko-KR" altLang="en-US" dirty="0"/>
          </a:p>
        </p:txBody>
      </p:sp>
      <p:pic>
        <p:nvPicPr>
          <p:cNvPr id="7" name="그림 6">
            <a:extLst>
              <a:ext uri="{FF2B5EF4-FFF2-40B4-BE49-F238E27FC236}">
                <a16:creationId xmlns:a16="http://schemas.microsoft.com/office/drawing/2014/main" id="{6767C5FE-F309-1D0B-E8A5-87FDEBAB7ED9}"/>
              </a:ext>
            </a:extLst>
          </p:cNvPr>
          <p:cNvPicPr>
            <a:picLocks noChangeAspect="1"/>
          </p:cNvPicPr>
          <p:nvPr/>
        </p:nvPicPr>
        <p:blipFill>
          <a:blip r:embed="rId2"/>
          <a:stretch>
            <a:fillRect/>
          </a:stretch>
        </p:blipFill>
        <p:spPr>
          <a:xfrm>
            <a:off x="1198560" y="4841706"/>
            <a:ext cx="5562600" cy="1581150"/>
          </a:xfrm>
          <a:prstGeom prst="rect">
            <a:avLst/>
          </a:prstGeom>
        </p:spPr>
      </p:pic>
    </p:spTree>
    <p:extLst>
      <p:ext uri="{BB962C8B-B14F-4D97-AF65-F5344CB8AC3E}">
        <p14:creationId xmlns:p14="http://schemas.microsoft.com/office/powerpoint/2010/main" val="15284182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D217C0-A76B-10FA-FCFA-1D6746F6A46E}"/>
              </a:ext>
            </a:extLst>
          </p:cNvPr>
          <p:cNvSpPr>
            <a:spLocks noGrp="1"/>
          </p:cNvSpPr>
          <p:nvPr>
            <p:ph type="ctrTitle"/>
          </p:nvPr>
        </p:nvSpPr>
        <p:spPr/>
        <p:txBody>
          <a:bodyPr/>
          <a:lstStyle/>
          <a:p>
            <a:endParaRPr lang="ko-KR" altLang="en-US"/>
          </a:p>
        </p:txBody>
      </p:sp>
      <p:sp>
        <p:nvSpPr>
          <p:cNvPr id="3" name="부제목 2">
            <a:extLst>
              <a:ext uri="{FF2B5EF4-FFF2-40B4-BE49-F238E27FC236}">
                <a16:creationId xmlns:a16="http://schemas.microsoft.com/office/drawing/2014/main" id="{1D34D135-858C-6FA9-FA18-52DF503BAD1F}"/>
              </a:ext>
            </a:extLst>
          </p:cNvPr>
          <p:cNvSpPr>
            <a:spLocks noGrp="1"/>
          </p:cNvSpPr>
          <p:nvPr>
            <p:ph type="subTitle" idx="1"/>
          </p:nvPr>
        </p:nvSpPr>
        <p:spPr/>
        <p:txBody>
          <a:bodyPr/>
          <a:lstStyle/>
          <a:p>
            <a:endParaRPr lang="ko-KR" altLang="en-US"/>
          </a:p>
        </p:txBody>
      </p:sp>
      <p:pic>
        <p:nvPicPr>
          <p:cNvPr id="5" name="그림 4">
            <a:extLst>
              <a:ext uri="{FF2B5EF4-FFF2-40B4-BE49-F238E27FC236}">
                <a16:creationId xmlns:a16="http://schemas.microsoft.com/office/drawing/2014/main" id="{A5B5B662-9B42-A4BB-FF6A-98E144F38D02}"/>
              </a:ext>
            </a:extLst>
          </p:cNvPr>
          <p:cNvPicPr>
            <a:picLocks noChangeAspect="1"/>
          </p:cNvPicPr>
          <p:nvPr/>
        </p:nvPicPr>
        <p:blipFill>
          <a:blip r:embed="rId2"/>
          <a:stretch>
            <a:fillRect/>
          </a:stretch>
        </p:blipFill>
        <p:spPr>
          <a:xfrm>
            <a:off x="6509046" y="0"/>
            <a:ext cx="5269907" cy="6858000"/>
          </a:xfrm>
          <a:prstGeom prst="rect">
            <a:avLst/>
          </a:prstGeom>
        </p:spPr>
      </p:pic>
      <p:pic>
        <p:nvPicPr>
          <p:cNvPr id="7" name="그림 6">
            <a:extLst>
              <a:ext uri="{FF2B5EF4-FFF2-40B4-BE49-F238E27FC236}">
                <a16:creationId xmlns:a16="http://schemas.microsoft.com/office/drawing/2014/main" id="{37FDF959-5E4F-4B99-50C8-9F49531A7C12}"/>
              </a:ext>
            </a:extLst>
          </p:cNvPr>
          <p:cNvPicPr>
            <a:picLocks noChangeAspect="1"/>
          </p:cNvPicPr>
          <p:nvPr/>
        </p:nvPicPr>
        <p:blipFill>
          <a:blip r:embed="rId3"/>
          <a:stretch>
            <a:fillRect/>
          </a:stretch>
        </p:blipFill>
        <p:spPr>
          <a:xfrm>
            <a:off x="-283640" y="0"/>
            <a:ext cx="6792686" cy="6858000"/>
          </a:xfrm>
          <a:prstGeom prst="rect">
            <a:avLst/>
          </a:prstGeom>
        </p:spPr>
      </p:pic>
    </p:spTree>
    <p:extLst>
      <p:ext uri="{BB962C8B-B14F-4D97-AF65-F5344CB8AC3E}">
        <p14:creationId xmlns:p14="http://schemas.microsoft.com/office/powerpoint/2010/main" val="1845678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a:t>Computational graph</a:t>
            </a:r>
            <a:endParaRPr lang="ko-KR" altLang="en-US" dirty="0"/>
          </a:p>
        </p:txBody>
      </p:sp>
      <p:pic>
        <p:nvPicPr>
          <p:cNvPr id="6" name="object 5">
            <a:extLst>
              <a:ext uri="{FF2B5EF4-FFF2-40B4-BE49-F238E27FC236}">
                <a16:creationId xmlns:a16="http://schemas.microsoft.com/office/drawing/2014/main" id="{E6074B2C-8578-16A7-F9C8-7A6BE01C1890}"/>
              </a:ext>
            </a:extLst>
          </p:cNvPr>
          <p:cNvPicPr/>
          <p:nvPr/>
        </p:nvPicPr>
        <p:blipFill>
          <a:blip r:embed="rId2" cstate="print"/>
          <a:stretch>
            <a:fillRect/>
          </a:stretch>
        </p:blipFill>
        <p:spPr>
          <a:xfrm>
            <a:off x="776614" y="2260906"/>
            <a:ext cx="9285962" cy="4284301"/>
          </a:xfrm>
          <a:prstGeom prst="rect">
            <a:avLst/>
          </a:prstGeom>
        </p:spPr>
      </p:pic>
      <p:pic>
        <p:nvPicPr>
          <p:cNvPr id="7" name="object 3">
            <a:extLst>
              <a:ext uri="{FF2B5EF4-FFF2-40B4-BE49-F238E27FC236}">
                <a16:creationId xmlns:a16="http://schemas.microsoft.com/office/drawing/2014/main" id="{4D476DF3-1D5A-974D-6221-5FC5AA3FA5E7}"/>
              </a:ext>
            </a:extLst>
          </p:cNvPr>
          <p:cNvPicPr/>
          <p:nvPr/>
        </p:nvPicPr>
        <p:blipFill>
          <a:blip r:embed="rId3" cstate="print"/>
          <a:stretch>
            <a:fillRect/>
          </a:stretch>
        </p:blipFill>
        <p:spPr>
          <a:xfrm>
            <a:off x="638970" y="1480571"/>
            <a:ext cx="3746499" cy="381000"/>
          </a:xfrm>
          <a:prstGeom prst="rect">
            <a:avLst/>
          </a:prstGeom>
        </p:spPr>
      </p:pic>
      <p:pic>
        <p:nvPicPr>
          <p:cNvPr id="8" name="object 4">
            <a:extLst>
              <a:ext uri="{FF2B5EF4-FFF2-40B4-BE49-F238E27FC236}">
                <a16:creationId xmlns:a16="http://schemas.microsoft.com/office/drawing/2014/main" id="{F54DEED2-4735-49A7-4344-AE4EF76CEA4A}"/>
              </a:ext>
            </a:extLst>
          </p:cNvPr>
          <p:cNvPicPr>
            <a:picLocks noGrp="1"/>
          </p:cNvPicPr>
          <p:nvPr>
            <p:ph idx="1"/>
          </p:nvPr>
        </p:nvPicPr>
        <p:blipFill>
          <a:blip r:embed="rId4" cstate="print"/>
          <a:stretch>
            <a:fillRect/>
          </a:stretch>
        </p:blipFill>
        <p:spPr>
          <a:xfrm>
            <a:off x="5010285" y="1558267"/>
            <a:ext cx="2171429" cy="361905"/>
          </a:xfrm>
          <a:prstGeom prst="rect">
            <a:avLst/>
          </a:prstGeom>
        </p:spPr>
      </p:pic>
    </p:spTree>
    <p:extLst>
      <p:ext uri="{BB962C8B-B14F-4D97-AF65-F5344CB8AC3E}">
        <p14:creationId xmlns:p14="http://schemas.microsoft.com/office/powerpoint/2010/main" val="120749125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normAutofit/>
          </a:bodyPr>
          <a:lstStyle/>
          <a:p>
            <a:r>
              <a:rPr lang="en-US" altLang="ko-KR" dirty="0"/>
              <a:t>Deep Neural network model</a:t>
            </a:r>
            <a:endParaRPr lang="ko-KR" altLang="en-US" dirty="0"/>
          </a:p>
        </p:txBody>
      </p:sp>
      <p:sp>
        <p:nvSpPr>
          <p:cNvPr id="5" name="내용 개체 틀 4">
            <a:extLst>
              <a:ext uri="{FF2B5EF4-FFF2-40B4-BE49-F238E27FC236}">
                <a16:creationId xmlns:a16="http://schemas.microsoft.com/office/drawing/2014/main" id="{88C4DF0F-D1A5-EBD0-DC5B-3A5A93AB41F7}"/>
              </a:ext>
            </a:extLst>
          </p:cNvPr>
          <p:cNvSpPr>
            <a:spLocks noGrp="1"/>
          </p:cNvSpPr>
          <p:nvPr>
            <p:ph idx="1"/>
          </p:nvPr>
        </p:nvSpPr>
        <p:spPr>
          <a:xfrm>
            <a:off x="638970" y="1339885"/>
            <a:ext cx="10363200" cy="4960620"/>
          </a:xfrm>
        </p:spPr>
        <p:txBody>
          <a:bodyPr/>
          <a:lstStyle/>
          <a:p>
            <a:r>
              <a:rPr lang="en-US" altLang="ko-KR" dirty="0"/>
              <a:t>Matrix-vector or matrix-matrix operations</a:t>
            </a:r>
          </a:p>
          <a:p>
            <a:r>
              <a:rPr lang="en-US" altLang="ko-KR" dirty="0"/>
              <a:t>The dimension is around 1K (1024) -&gt; millions of </a:t>
            </a:r>
            <a:r>
              <a:rPr lang="en-US" altLang="ko-KR" u="sng" dirty="0"/>
              <a:t>trainable</a:t>
            </a:r>
            <a:r>
              <a:rPr lang="en-US" altLang="ko-KR" dirty="0"/>
              <a:t> weights</a:t>
            </a:r>
          </a:p>
          <a:p>
            <a:pPr marL="0" indent="0">
              <a:buNone/>
            </a:pPr>
            <a:r>
              <a:rPr lang="en-US" altLang="ko-KR" dirty="0"/>
              <a:t> </a:t>
            </a:r>
            <a:endParaRPr lang="ko-KR" altLang="en-US" dirty="0"/>
          </a:p>
        </p:txBody>
      </p:sp>
      <p:pic>
        <p:nvPicPr>
          <p:cNvPr id="6" name="object 4">
            <a:extLst>
              <a:ext uri="{FF2B5EF4-FFF2-40B4-BE49-F238E27FC236}">
                <a16:creationId xmlns:a16="http://schemas.microsoft.com/office/drawing/2014/main" id="{D6F0A5D2-DDFA-6201-268E-F257E43F6F09}"/>
              </a:ext>
            </a:extLst>
          </p:cNvPr>
          <p:cNvPicPr/>
          <p:nvPr/>
        </p:nvPicPr>
        <p:blipFill>
          <a:blip r:embed="rId2" cstate="print"/>
          <a:stretch>
            <a:fillRect/>
          </a:stretch>
        </p:blipFill>
        <p:spPr>
          <a:xfrm>
            <a:off x="638970" y="2239119"/>
            <a:ext cx="10621929" cy="4449779"/>
          </a:xfrm>
          <a:prstGeom prst="rect">
            <a:avLst/>
          </a:prstGeom>
        </p:spPr>
      </p:pic>
    </p:spTree>
    <p:extLst>
      <p:ext uri="{BB962C8B-B14F-4D97-AF65-F5344CB8AC3E}">
        <p14:creationId xmlns:p14="http://schemas.microsoft.com/office/powerpoint/2010/main" val="76670350"/>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87504"/>
            <a:ext cx="6884096" cy="503343"/>
          </a:xfrm>
          <a:prstGeom prst="rect">
            <a:avLst/>
          </a:prstGeom>
        </p:spPr>
        <p:txBody>
          <a:bodyPr vert="horz" wrap="square" lIns="0" tIns="12700" rIns="0" bIns="0" rtlCol="0" anchor="ctr">
            <a:spAutoFit/>
          </a:bodyPr>
          <a:lstStyle/>
          <a:p>
            <a:pPr marL="12700">
              <a:spcBef>
                <a:spcPts val="100"/>
              </a:spcBef>
              <a:tabLst>
                <a:tab pos="2023060" algn="l"/>
              </a:tabLst>
            </a:pPr>
            <a:r>
              <a:rPr sz="3750" dirty="0"/>
              <a:t>Forward	propagation</a:t>
            </a:r>
          </a:p>
        </p:txBody>
      </p:sp>
      <p:sp>
        <p:nvSpPr>
          <p:cNvPr id="11" name="object 11"/>
          <p:cNvSpPr txBox="1">
            <a:spLocks noGrp="1"/>
          </p:cNvSpPr>
          <p:nvPr>
            <p:ph type="sldNum" sz="quarter" idx="7"/>
          </p:nvPr>
        </p:nvSpPr>
        <p:spPr>
          <a:xfrm>
            <a:off x="8593385" y="7509447"/>
            <a:ext cx="1483995" cy="294953"/>
          </a:xfrm>
          <a:prstGeom prst="rect">
            <a:avLst/>
          </a:prstGeom>
        </p:spPr>
        <p:txBody>
          <a:bodyPr vert="horz" wrap="square" lIns="0" tIns="0" rIns="0" bIns="0" rtlCol="0" anchor="ctr">
            <a:spAutoFit/>
          </a:bodyPr>
          <a:lstStyle/>
          <a:p>
            <a:pPr marL="12700" defTabSz="685800">
              <a:lnSpc>
                <a:spcPts val="2335"/>
              </a:lnSpc>
            </a:pPr>
            <a:r>
              <a:rPr spc="10" dirty="0">
                <a:solidFill>
                  <a:srgbClr val="FFFFFF"/>
                </a:solidFill>
              </a:rPr>
              <a:t>Page</a:t>
            </a:r>
            <a:r>
              <a:rPr spc="-20" dirty="0">
                <a:solidFill>
                  <a:srgbClr val="FFFFFF"/>
                </a:solidFill>
              </a:rPr>
              <a:t> </a:t>
            </a:r>
            <a:fld id="{81D60167-4931-47E6-BA6A-407CBD079E47}" type="slidenum">
              <a:rPr spc="10" dirty="0">
                <a:solidFill>
                  <a:srgbClr val="FFFFFF"/>
                </a:solidFill>
              </a:rPr>
              <a:pPr marL="12700" defTabSz="685800">
                <a:lnSpc>
                  <a:spcPts val="2335"/>
                </a:lnSpc>
              </a:pPr>
              <a:t>60</a:t>
            </a:fld>
            <a:r>
              <a:rPr spc="-15" dirty="0">
                <a:solidFill>
                  <a:srgbClr val="FFFFFF"/>
                </a:solidFill>
              </a:rPr>
              <a:t> </a:t>
            </a:r>
            <a:r>
              <a:rPr spc="5" dirty="0">
                <a:solidFill>
                  <a:srgbClr val="FFFFFF"/>
                </a:solidFill>
              </a:rPr>
              <a:t>/</a:t>
            </a:r>
            <a:r>
              <a:rPr spc="-15" dirty="0">
                <a:solidFill>
                  <a:srgbClr val="FFFFFF"/>
                </a:solidFill>
              </a:rPr>
              <a:t> </a:t>
            </a:r>
            <a:r>
              <a:rPr spc="10" dirty="0">
                <a:solidFill>
                  <a:srgbClr val="FFFFFF"/>
                </a:solidFill>
              </a:rPr>
              <a:t>84</a:t>
            </a:r>
          </a:p>
        </p:txBody>
      </p:sp>
      <p:pic>
        <p:nvPicPr>
          <p:cNvPr id="5" name="object 5"/>
          <p:cNvPicPr/>
          <p:nvPr/>
        </p:nvPicPr>
        <p:blipFill>
          <a:blip r:embed="rId2" cstate="print"/>
          <a:stretch>
            <a:fillRect/>
          </a:stretch>
        </p:blipFill>
        <p:spPr>
          <a:xfrm>
            <a:off x="381000" y="1276349"/>
            <a:ext cx="9048750" cy="5495925"/>
          </a:xfrm>
          <a:prstGeom prst="rect">
            <a:avLst/>
          </a:prstGeom>
        </p:spPr>
      </p:pic>
      <p:sp>
        <p:nvSpPr>
          <p:cNvPr id="7" name="object 7"/>
          <p:cNvSpPr txBox="1"/>
          <p:nvPr/>
        </p:nvSpPr>
        <p:spPr>
          <a:xfrm>
            <a:off x="3198713" y="-1069975"/>
            <a:ext cx="5795010" cy="289823"/>
          </a:xfrm>
          <a:prstGeom prst="rect">
            <a:avLst/>
          </a:prstGeom>
        </p:spPr>
        <p:txBody>
          <a:bodyPr vert="horz" wrap="square" lIns="0" tIns="12700" rIns="0" bIns="0" rtlCol="0">
            <a:spAutoFit/>
          </a:bodyPr>
          <a:lstStyle/>
          <a:p>
            <a:pPr marL="12700" defTabSz="685800">
              <a:spcBef>
                <a:spcPts val="100"/>
              </a:spcBef>
            </a:pPr>
            <a:r>
              <a:rPr dirty="0">
                <a:solidFill>
                  <a:srgbClr val="EDEDED"/>
                </a:solidFill>
                <a:latin typeface="Arial"/>
                <a:cs typeface="Arial"/>
              </a:rPr>
              <a:t>IN5400</a:t>
            </a:r>
            <a:r>
              <a:rPr spc="-15" dirty="0">
                <a:solidFill>
                  <a:srgbClr val="EDEDED"/>
                </a:solidFill>
                <a:latin typeface="Arial"/>
                <a:cs typeface="Arial"/>
              </a:rPr>
              <a:t> </a:t>
            </a:r>
            <a:r>
              <a:rPr dirty="0">
                <a:solidFill>
                  <a:srgbClr val="EDEDED"/>
                </a:solidFill>
                <a:latin typeface="Arial"/>
                <a:cs typeface="Arial"/>
              </a:rPr>
              <a:t>Machine</a:t>
            </a:r>
            <a:r>
              <a:rPr spc="-15" dirty="0">
                <a:solidFill>
                  <a:srgbClr val="EDEDED"/>
                </a:solidFill>
                <a:latin typeface="Arial"/>
                <a:cs typeface="Arial"/>
              </a:rPr>
              <a:t> </a:t>
            </a:r>
            <a:r>
              <a:rPr dirty="0">
                <a:solidFill>
                  <a:srgbClr val="EDEDED"/>
                </a:solidFill>
                <a:latin typeface="Arial"/>
                <a:cs typeface="Arial"/>
              </a:rPr>
              <a:t>learning</a:t>
            </a:r>
            <a:r>
              <a:rPr spc="-15" dirty="0">
                <a:solidFill>
                  <a:srgbClr val="EDEDED"/>
                </a:solidFill>
                <a:latin typeface="Arial"/>
                <a:cs typeface="Arial"/>
              </a:rPr>
              <a:t> </a:t>
            </a:r>
            <a:r>
              <a:rPr dirty="0">
                <a:solidFill>
                  <a:srgbClr val="EDEDED"/>
                </a:solidFill>
                <a:latin typeface="Arial"/>
                <a:cs typeface="Arial"/>
              </a:rPr>
              <a:t>for</a:t>
            </a:r>
            <a:r>
              <a:rPr spc="-15" dirty="0">
                <a:solidFill>
                  <a:srgbClr val="EDEDED"/>
                </a:solidFill>
                <a:latin typeface="Arial"/>
                <a:cs typeface="Arial"/>
              </a:rPr>
              <a:t> </a:t>
            </a:r>
            <a:r>
              <a:rPr dirty="0">
                <a:solidFill>
                  <a:srgbClr val="EDEDED"/>
                </a:solidFill>
                <a:latin typeface="Arial"/>
                <a:cs typeface="Arial"/>
              </a:rPr>
              <a:t>image</a:t>
            </a:r>
            <a:r>
              <a:rPr spc="-10" dirty="0">
                <a:solidFill>
                  <a:srgbClr val="EDEDED"/>
                </a:solidFill>
                <a:latin typeface="Arial"/>
                <a:cs typeface="Arial"/>
              </a:rPr>
              <a:t> </a:t>
            </a:r>
            <a:r>
              <a:rPr dirty="0">
                <a:solidFill>
                  <a:srgbClr val="EDEDED"/>
                </a:solidFill>
                <a:latin typeface="Arial"/>
                <a:cs typeface="Arial"/>
              </a:rPr>
              <a:t>analysis,</a:t>
            </a:r>
            <a:r>
              <a:rPr spc="-15" dirty="0">
                <a:solidFill>
                  <a:srgbClr val="EDEDED"/>
                </a:solidFill>
                <a:latin typeface="Arial"/>
                <a:cs typeface="Arial"/>
              </a:rPr>
              <a:t> </a:t>
            </a:r>
            <a:r>
              <a:rPr dirty="0">
                <a:solidFill>
                  <a:srgbClr val="EDEDED"/>
                </a:solidFill>
                <a:latin typeface="Arial"/>
                <a:cs typeface="Arial"/>
              </a:rPr>
              <a:t>2020</a:t>
            </a:r>
            <a:r>
              <a:rPr spc="-15" dirty="0">
                <a:solidFill>
                  <a:srgbClr val="EDEDED"/>
                </a:solidFill>
                <a:latin typeface="Arial"/>
                <a:cs typeface="Arial"/>
              </a:rPr>
              <a:t> </a:t>
            </a:r>
            <a:r>
              <a:rPr dirty="0">
                <a:solidFill>
                  <a:srgbClr val="EDEDED"/>
                </a:solidFill>
                <a:latin typeface="Arial"/>
                <a:cs typeface="Arial"/>
              </a:rPr>
              <a:t>spring</a:t>
            </a:r>
            <a:endParaRPr dirty="0">
              <a:solidFill>
                <a:srgbClr val="099BDD"/>
              </a:solidFill>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920" y="-105094"/>
            <a:ext cx="5159375" cy="589905"/>
          </a:xfrm>
          <a:prstGeom prst="rect">
            <a:avLst/>
          </a:prstGeom>
        </p:spPr>
        <p:txBody>
          <a:bodyPr vert="horz" wrap="square" lIns="0" tIns="12700" rIns="0" bIns="0" rtlCol="0">
            <a:spAutoFit/>
          </a:bodyPr>
          <a:lstStyle/>
          <a:p>
            <a:pPr marL="12700" defTabSz="685800">
              <a:spcBef>
                <a:spcPts val="100"/>
              </a:spcBef>
              <a:tabLst>
                <a:tab pos="2394525" algn="l"/>
              </a:tabLst>
            </a:pPr>
            <a:r>
              <a:rPr sz="3750" b="1" dirty="0">
                <a:solidFill>
                  <a:srgbClr val="174E72"/>
                </a:solidFill>
                <a:latin typeface="Arial"/>
                <a:cs typeface="Arial"/>
              </a:rPr>
              <a:t>Backward	propagation</a:t>
            </a:r>
            <a:endParaRPr sz="3750" dirty="0">
              <a:solidFill>
                <a:srgbClr val="099BDD"/>
              </a:solidFill>
              <a:latin typeface="Arial"/>
              <a:cs typeface="Arial"/>
            </a:endParaRPr>
          </a:p>
        </p:txBody>
      </p:sp>
      <p:sp>
        <p:nvSpPr>
          <p:cNvPr id="3" name="object 3"/>
          <p:cNvSpPr txBox="1"/>
          <p:nvPr/>
        </p:nvSpPr>
        <p:spPr>
          <a:xfrm>
            <a:off x="368302" y="387351"/>
            <a:ext cx="8030845" cy="359073"/>
          </a:xfrm>
          <a:prstGeom prst="rect">
            <a:avLst/>
          </a:prstGeom>
        </p:spPr>
        <p:txBody>
          <a:bodyPr vert="horz" wrap="square" lIns="0" tIns="12700" rIns="0" bIns="0" rtlCol="0">
            <a:spAutoFit/>
          </a:bodyPr>
          <a:lstStyle/>
          <a:p>
            <a:pPr marL="12700" defTabSz="685800">
              <a:spcBef>
                <a:spcPts val="100"/>
              </a:spcBef>
            </a:pPr>
            <a:r>
              <a:rPr sz="2250" dirty="0">
                <a:solidFill>
                  <a:srgbClr val="404040"/>
                </a:solidFill>
                <a:latin typeface="Arial"/>
                <a:cs typeface="Arial"/>
              </a:rPr>
              <a:t>What</a:t>
            </a:r>
            <a:r>
              <a:rPr sz="2250" spc="-10" dirty="0">
                <a:solidFill>
                  <a:srgbClr val="404040"/>
                </a:solidFill>
                <a:latin typeface="Arial"/>
                <a:cs typeface="Arial"/>
              </a:rPr>
              <a:t> </a:t>
            </a:r>
            <a:r>
              <a:rPr sz="2250" dirty="0">
                <a:solidFill>
                  <a:srgbClr val="404040"/>
                </a:solidFill>
                <a:latin typeface="Arial"/>
                <a:cs typeface="Arial"/>
              </a:rPr>
              <a:t>if</a:t>
            </a:r>
            <a:r>
              <a:rPr sz="2250" spc="-5" dirty="0">
                <a:solidFill>
                  <a:srgbClr val="404040"/>
                </a:solidFill>
                <a:latin typeface="Arial"/>
                <a:cs typeface="Arial"/>
              </a:rPr>
              <a:t> </a:t>
            </a:r>
            <a:r>
              <a:rPr sz="2250" dirty="0">
                <a:solidFill>
                  <a:srgbClr val="404040"/>
                </a:solidFill>
                <a:latin typeface="Arial"/>
                <a:cs typeface="Arial"/>
              </a:rPr>
              <a:t>we</a:t>
            </a:r>
            <a:r>
              <a:rPr sz="2250" spc="-5" dirty="0">
                <a:solidFill>
                  <a:srgbClr val="404040"/>
                </a:solidFill>
                <a:latin typeface="Arial"/>
                <a:cs typeface="Arial"/>
              </a:rPr>
              <a:t> </a:t>
            </a:r>
            <a:r>
              <a:rPr sz="2250" dirty="0">
                <a:solidFill>
                  <a:srgbClr val="404040"/>
                </a:solidFill>
                <a:latin typeface="Arial"/>
                <a:cs typeface="Arial"/>
              </a:rPr>
              <a:t>want</a:t>
            </a:r>
            <a:r>
              <a:rPr sz="2250" spc="-10" dirty="0">
                <a:solidFill>
                  <a:srgbClr val="404040"/>
                </a:solidFill>
                <a:latin typeface="Arial"/>
                <a:cs typeface="Arial"/>
              </a:rPr>
              <a:t> </a:t>
            </a:r>
            <a:r>
              <a:rPr sz="2250" dirty="0">
                <a:solidFill>
                  <a:srgbClr val="404040"/>
                </a:solidFill>
                <a:latin typeface="Arial"/>
                <a:cs typeface="Arial"/>
              </a:rPr>
              <a:t>to</a:t>
            </a:r>
            <a:r>
              <a:rPr sz="2250" spc="-5" dirty="0">
                <a:solidFill>
                  <a:srgbClr val="404040"/>
                </a:solidFill>
                <a:latin typeface="Arial"/>
                <a:cs typeface="Arial"/>
              </a:rPr>
              <a:t> </a:t>
            </a:r>
            <a:r>
              <a:rPr sz="2250" dirty="0">
                <a:solidFill>
                  <a:srgbClr val="404040"/>
                </a:solidFill>
                <a:latin typeface="Arial"/>
                <a:cs typeface="Arial"/>
              </a:rPr>
              <a:t>get</a:t>
            </a:r>
            <a:r>
              <a:rPr sz="2250" spc="-5" dirty="0">
                <a:solidFill>
                  <a:srgbClr val="404040"/>
                </a:solidFill>
                <a:latin typeface="Arial"/>
                <a:cs typeface="Arial"/>
              </a:rPr>
              <a:t> </a:t>
            </a:r>
            <a:r>
              <a:rPr sz="2250" dirty="0">
                <a:solidFill>
                  <a:srgbClr val="404040"/>
                </a:solidFill>
                <a:latin typeface="Arial"/>
                <a:cs typeface="Arial"/>
              </a:rPr>
              <a:t>the</a:t>
            </a:r>
            <a:r>
              <a:rPr sz="2250" spc="-5" dirty="0">
                <a:solidFill>
                  <a:srgbClr val="404040"/>
                </a:solidFill>
                <a:latin typeface="Arial"/>
                <a:cs typeface="Arial"/>
              </a:rPr>
              <a:t> </a:t>
            </a:r>
            <a:r>
              <a:rPr sz="2250" dirty="0">
                <a:solidFill>
                  <a:srgbClr val="404040"/>
                </a:solidFill>
                <a:latin typeface="Arial"/>
                <a:cs typeface="Arial"/>
              </a:rPr>
              <a:t>derivative</a:t>
            </a:r>
            <a:r>
              <a:rPr sz="2250" spc="-10" dirty="0">
                <a:solidFill>
                  <a:srgbClr val="404040"/>
                </a:solidFill>
                <a:latin typeface="Arial"/>
                <a:cs typeface="Arial"/>
              </a:rPr>
              <a:t> </a:t>
            </a:r>
            <a:r>
              <a:rPr sz="2250" dirty="0">
                <a:solidFill>
                  <a:srgbClr val="404040"/>
                </a:solidFill>
                <a:latin typeface="Arial"/>
                <a:cs typeface="Arial"/>
              </a:rPr>
              <a:t>of</a:t>
            </a:r>
            <a:r>
              <a:rPr sz="2250" spc="-5" dirty="0">
                <a:solidFill>
                  <a:srgbClr val="404040"/>
                </a:solidFill>
                <a:latin typeface="Arial"/>
                <a:cs typeface="Arial"/>
              </a:rPr>
              <a:t> </a:t>
            </a:r>
            <a:r>
              <a:rPr sz="2250" i="1" dirty="0">
                <a:solidFill>
                  <a:srgbClr val="404040"/>
                </a:solidFill>
                <a:latin typeface="Arial"/>
                <a:cs typeface="Arial"/>
              </a:rPr>
              <a:t>f</a:t>
            </a:r>
            <a:r>
              <a:rPr sz="2250" i="1" spc="-10" dirty="0">
                <a:solidFill>
                  <a:srgbClr val="404040"/>
                </a:solidFill>
                <a:latin typeface="Arial"/>
                <a:cs typeface="Arial"/>
              </a:rPr>
              <a:t> </a:t>
            </a:r>
            <a:r>
              <a:rPr sz="2250" dirty="0">
                <a:solidFill>
                  <a:srgbClr val="404040"/>
                </a:solidFill>
                <a:latin typeface="Arial"/>
                <a:cs typeface="Arial"/>
              </a:rPr>
              <a:t>with</a:t>
            </a:r>
            <a:r>
              <a:rPr sz="2250" spc="-5" dirty="0">
                <a:solidFill>
                  <a:srgbClr val="404040"/>
                </a:solidFill>
                <a:latin typeface="Arial"/>
                <a:cs typeface="Arial"/>
              </a:rPr>
              <a:t> </a:t>
            </a:r>
            <a:r>
              <a:rPr sz="2250" dirty="0">
                <a:solidFill>
                  <a:srgbClr val="404040"/>
                </a:solidFill>
                <a:latin typeface="Arial"/>
                <a:cs typeface="Arial"/>
              </a:rPr>
              <a:t>respect</a:t>
            </a:r>
            <a:r>
              <a:rPr sz="2250" spc="-10" dirty="0">
                <a:solidFill>
                  <a:srgbClr val="404040"/>
                </a:solidFill>
                <a:latin typeface="Arial"/>
                <a:cs typeface="Arial"/>
              </a:rPr>
              <a:t> </a:t>
            </a:r>
            <a:r>
              <a:rPr sz="2250" dirty="0">
                <a:solidFill>
                  <a:srgbClr val="404040"/>
                </a:solidFill>
                <a:latin typeface="Arial"/>
                <a:cs typeface="Arial"/>
              </a:rPr>
              <a:t>to</a:t>
            </a:r>
            <a:r>
              <a:rPr sz="2250" spc="-5" dirty="0">
                <a:solidFill>
                  <a:srgbClr val="404040"/>
                </a:solidFill>
                <a:latin typeface="Arial"/>
                <a:cs typeface="Arial"/>
              </a:rPr>
              <a:t> </a:t>
            </a:r>
            <a:r>
              <a:rPr sz="2250" dirty="0">
                <a:solidFill>
                  <a:srgbClr val="404040"/>
                </a:solidFill>
                <a:latin typeface="Arial"/>
                <a:cs typeface="Arial"/>
              </a:rPr>
              <a:t>the</a:t>
            </a:r>
            <a:r>
              <a:rPr sz="2250" spc="-10" dirty="0">
                <a:solidFill>
                  <a:srgbClr val="404040"/>
                </a:solidFill>
                <a:latin typeface="Arial"/>
                <a:cs typeface="Arial"/>
              </a:rPr>
              <a:t> </a:t>
            </a:r>
            <a:r>
              <a:rPr sz="2250" i="1" spc="-5" dirty="0">
                <a:solidFill>
                  <a:srgbClr val="404040"/>
                </a:solidFill>
                <a:latin typeface="Arial"/>
                <a:cs typeface="Arial"/>
              </a:rPr>
              <a:t>x1</a:t>
            </a:r>
            <a:r>
              <a:rPr sz="2250" spc="-5" dirty="0">
                <a:solidFill>
                  <a:srgbClr val="404040"/>
                </a:solidFill>
                <a:latin typeface="Arial"/>
                <a:cs typeface="Arial"/>
              </a:rPr>
              <a:t>?</a:t>
            </a:r>
            <a:endParaRPr sz="2250" dirty="0">
              <a:solidFill>
                <a:srgbClr val="099BDD"/>
              </a:solidFill>
              <a:latin typeface="Arial"/>
              <a:cs typeface="Arial"/>
            </a:endParaRPr>
          </a:p>
        </p:txBody>
      </p:sp>
      <p:pic>
        <p:nvPicPr>
          <p:cNvPr id="4" name="object 4"/>
          <p:cNvPicPr/>
          <p:nvPr/>
        </p:nvPicPr>
        <p:blipFill>
          <a:blip r:embed="rId2" cstate="print"/>
          <a:stretch>
            <a:fillRect/>
          </a:stretch>
        </p:blipFill>
        <p:spPr>
          <a:xfrm>
            <a:off x="381000" y="1038224"/>
            <a:ext cx="2809874" cy="285750"/>
          </a:xfrm>
          <a:prstGeom prst="rect">
            <a:avLst/>
          </a:prstGeom>
        </p:spPr>
      </p:pic>
      <p:pic>
        <p:nvPicPr>
          <p:cNvPr id="5" name="object 5"/>
          <p:cNvPicPr/>
          <p:nvPr/>
        </p:nvPicPr>
        <p:blipFill>
          <a:blip r:embed="rId3" cstate="print"/>
          <a:stretch>
            <a:fillRect/>
          </a:stretch>
        </p:blipFill>
        <p:spPr>
          <a:xfrm>
            <a:off x="3752853" y="1038224"/>
            <a:ext cx="1714499" cy="285750"/>
          </a:xfrm>
          <a:prstGeom prst="rect">
            <a:avLst/>
          </a:prstGeom>
        </p:spPr>
      </p:pic>
      <p:pic>
        <p:nvPicPr>
          <p:cNvPr id="6" name="object 6"/>
          <p:cNvPicPr/>
          <p:nvPr/>
        </p:nvPicPr>
        <p:blipFill>
          <a:blip r:embed="rId4" cstate="print"/>
          <a:stretch>
            <a:fillRect/>
          </a:stretch>
        </p:blipFill>
        <p:spPr>
          <a:xfrm>
            <a:off x="6019799" y="752474"/>
            <a:ext cx="2247900" cy="571500"/>
          </a:xfrm>
          <a:prstGeom prst="rect">
            <a:avLst/>
          </a:prstGeom>
        </p:spPr>
      </p:pic>
      <p:pic>
        <p:nvPicPr>
          <p:cNvPr id="7" name="object 7"/>
          <p:cNvPicPr/>
          <p:nvPr/>
        </p:nvPicPr>
        <p:blipFill>
          <a:blip r:embed="rId5" cstate="print"/>
          <a:stretch>
            <a:fillRect/>
          </a:stretch>
        </p:blipFill>
        <p:spPr>
          <a:xfrm>
            <a:off x="380999" y="1390652"/>
            <a:ext cx="9048750" cy="5495925"/>
          </a:xfrm>
          <a:prstGeom prst="rect">
            <a:avLst/>
          </a:prstGeom>
        </p:spPr>
      </p:pic>
      <p:sp>
        <p:nvSpPr>
          <p:cNvPr id="9" name="object 9"/>
          <p:cNvSpPr txBox="1"/>
          <p:nvPr/>
        </p:nvSpPr>
        <p:spPr>
          <a:xfrm>
            <a:off x="3198713" y="-1069975"/>
            <a:ext cx="5795010" cy="289823"/>
          </a:xfrm>
          <a:prstGeom prst="rect">
            <a:avLst/>
          </a:prstGeom>
        </p:spPr>
        <p:txBody>
          <a:bodyPr vert="horz" wrap="square" lIns="0" tIns="12700" rIns="0" bIns="0" rtlCol="0">
            <a:spAutoFit/>
          </a:bodyPr>
          <a:lstStyle/>
          <a:p>
            <a:pPr marL="12700" defTabSz="685800">
              <a:spcBef>
                <a:spcPts val="100"/>
              </a:spcBef>
            </a:pPr>
            <a:r>
              <a:rPr dirty="0">
                <a:solidFill>
                  <a:srgbClr val="EDEDED"/>
                </a:solidFill>
                <a:latin typeface="Arial"/>
                <a:cs typeface="Arial"/>
              </a:rPr>
              <a:t>IN5400</a:t>
            </a:r>
            <a:r>
              <a:rPr spc="-15" dirty="0">
                <a:solidFill>
                  <a:srgbClr val="EDEDED"/>
                </a:solidFill>
                <a:latin typeface="Arial"/>
                <a:cs typeface="Arial"/>
              </a:rPr>
              <a:t> </a:t>
            </a:r>
            <a:r>
              <a:rPr dirty="0">
                <a:solidFill>
                  <a:srgbClr val="EDEDED"/>
                </a:solidFill>
                <a:latin typeface="Arial"/>
                <a:cs typeface="Arial"/>
              </a:rPr>
              <a:t>Machine</a:t>
            </a:r>
            <a:r>
              <a:rPr spc="-15" dirty="0">
                <a:solidFill>
                  <a:srgbClr val="EDEDED"/>
                </a:solidFill>
                <a:latin typeface="Arial"/>
                <a:cs typeface="Arial"/>
              </a:rPr>
              <a:t> </a:t>
            </a:r>
            <a:r>
              <a:rPr dirty="0">
                <a:solidFill>
                  <a:srgbClr val="EDEDED"/>
                </a:solidFill>
                <a:latin typeface="Arial"/>
                <a:cs typeface="Arial"/>
              </a:rPr>
              <a:t>learning</a:t>
            </a:r>
            <a:r>
              <a:rPr spc="-15" dirty="0">
                <a:solidFill>
                  <a:srgbClr val="EDEDED"/>
                </a:solidFill>
                <a:latin typeface="Arial"/>
                <a:cs typeface="Arial"/>
              </a:rPr>
              <a:t> </a:t>
            </a:r>
            <a:r>
              <a:rPr dirty="0">
                <a:solidFill>
                  <a:srgbClr val="EDEDED"/>
                </a:solidFill>
                <a:latin typeface="Arial"/>
                <a:cs typeface="Arial"/>
              </a:rPr>
              <a:t>for</a:t>
            </a:r>
            <a:r>
              <a:rPr spc="-15" dirty="0">
                <a:solidFill>
                  <a:srgbClr val="EDEDED"/>
                </a:solidFill>
                <a:latin typeface="Arial"/>
                <a:cs typeface="Arial"/>
              </a:rPr>
              <a:t> </a:t>
            </a:r>
            <a:r>
              <a:rPr dirty="0">
                <a:solidFill>
                  <a:srgbClr val="EDEDED"/>
                </a:solidFill>
                <a:latin typeface="Arial"/>
                <a:cs typeface="Arial"/>
              </a:rPr>
              <a:t>image</a:t>
            </a:r>
            <a:r>
              <a:rPr spc="-10" dirty="0">
                <a:solidFill>
                  <a:srgbClr val="EDEDED"/>
                </a:solidFill>
                <a:latin typeface="Arial"/>
                <a:cs typeface="Arial"/>
              </a:rPr>
              <a:t> </a:t>
            </a:r>
            <a:r>
              <a:rPr dirty="0">
                <a:solidFill>
                  <a:srgbClr val="EDEDED"/>
                </a:solidFill>
                <a:latin typeface="Arial"/>
                <a:cs typeface="Arial"/>
              </a:rPr>
              <a:t>analysis,</a:t>
            </a:r>
            <a:r>
              <a:rPr spc="-15" dirty="0">
                <a:solidFill>
                  <a:srgbClr val="EDEDED"/>
                </a:solidFill>
                <a:latin typeface="Arial"/>
                <a:cs typeface="Arial"/>
              </a:rPr>
              <a:t> </a:t>
            </a:r>
            <a:r>
              <a:rPr dirty="0">
                <a:solidFill>
                  <a:srgbClr val="EDEDED"/>
                </a:solidFill>
                <a:latin typeface="Arial"/>
                <a:cs typeface="Arial"/>
              </a:rPr>
              <a:t>2020</a:t>
            </a:r>
            <a:r>
              <a:rPr spc="-15" dirty="0">
                <a:solidFill>
                  <a:srgbClr val="EDEDED"/>
                </a:solidFill>
                <a:latin typeface="Arial"/>
                <a:cs typeface="Arial"/>
              </a:rPr>
              <a:t> </a:t>
            </a:r>
            <a:r>
              <a:rPr dirty="0">
                <a:solidFill>
                  <a:srgbClr val="EDEDED"/>
                </a:solidFill>
                <a:latin typeface="Arial"/>
                <a:cs typeface="Arial"/>
              </a:rPr>
              <a:t>spring</a:t>
            </a:r>
            <a:endParaRPr>
              <a:solidFill>
                <a:srgbClr val="099BDD"/>
              </a:solidFill>
              <a:latin typeface="Arial"/>
              <a:cs typeface="Arial"/>
            </a:endParaRPr>
          </a:p>
        </p:txBody>
      </p:sp>
      <p:sp>
        <p:nvSpPr>
          <p:cNvPr id="13" name="object 13"/>
          <p:cNvSpPr txBox="1">
            <a:spLocks noGrp="1"/>
          </p:cNvSpPr>
          <p:nvPr>
            <p:ph type="sldNum" sz="quarter" idx="7"/>
          </p:nvPr>
        </p:nvSpPr>
        <p:spPr>
          <a:xfrm>
            <a:off x="8593385" y="7528555"/>
            <a:ext cx="1483995" cy="256737"/>
          </a:xfrm>
          <a:prstGeom prst="rect">
            <a:avLst/>
          </a:prstGeom>
        </p:spPr>
        <p:txBody>
          <a:bodyPr vert="horz" wrap="square" lIns="0" tIns="0" rIns="0" bIns="0" rtlCol="0" anchor="ctr">
            <a:spAutoFit/>
          </a:bodyPr>
          <a:lstStyle/>
          <a:p>
            <a:pPr marL="12700" defTabSz="685800">
              <a:lnSpc>
                <a:spcPts val="2335"/>
              </a:lnSpc>
            </a:pPr>
            <a:r>
              <a:rPr spc="10" dirty="0">
                <a:solidFill>
                  <a:srgbClr val="FFFFFF"/>
                </a:solidFill>
              </a:rPr>
              <a:t>Page</a:t>
            </a:r>
            <a:r>
              <a:rPr spc="-20" dirty="0">
                <a:solidFill>
                  <a:srgbClr val="FFFFFF"/>
                </a:solidFill>
              </a:rPr>
              <a:t> </a:t>
            </a:r>
            <a:fld id="{81D60167-4931-47E6-BA6A-407CBD079E47}" type="slidenum">
              <a:rPr spc="10" dirty="0">
                <a:solidFill>
                  <a:srgbClr val="FFFFFF"/>
                </a:solidFill>
              </a:rPr>
              <a:pPr marL="12700" defTabSz="685800">
                <a:lnSpc>
                  <a:spcPts val="2335"/>
                </a:lnSpc>
              </a:pPr>
              <a:t>61</a:t>
            </a:fld>
            <a:r>
              <a:rPr spc="-15" dirty="0">
                <a:solidFill>
                  <a:srgbClr val="FFFFFF"/>
                </a:solidFill>
              </a:rPr>
              <a:t> </a:t>
            </a:r>
            <a:r>
              <a:rPr spc="5" dirty="0">
                <a:solidFill>
                  <a:srgbClr val="FFFFFF"/>
                </a:solidFill>
              </a:rPr>
              <a:t>/</a:t>
            </a:r>
            <a:r>
              <a:rPr spc="-15" dirty="0">
                <a:solidFill>
                  <a:srgbClr val="FFFFFF"/>
                </a:solidFill>
              </a:rPr>
              <a:t> </a:t>
            </a:r>
            <a:r>
              <a:rPr spc="10" dirty="0">
                <a:solidFill>
                  <a:srgbClr val="FFFFFF"/>
                </a:solidFill>
              </a:rPr>
              <a:t>84</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a:spLocks noGrp="1"/>
          </p:cNvSpPr>
          <p:nvPr>
            <p:ph type="sldNum" sz="quarter" idx="12"/>
          </p:nvPr>
        </p:nvSpPr>
        <p:spPr>
          <a:xfrm>
            <a:off x="8593385" y="7525991"/>
            <a:ext cx="1483995" cy="261867"/>
          </a:xfrm>
          <a:prstGeom prst="rect">
            <a:avLst/>
          </a:prstGeom>
        </p:spPr>
        <p:txBody>
          <a:bodyPr vert="horz" wrap="square" lIns="0" tIns="0" rIns="0" bIns="0" rtlCol="0" anchor="ctr">
            <a:spAutoFit/>
          </a:bodyPr>
          <a:lstStyle/>
          <a:p>
            <a:pPr marL="12700" defTabSz="685800">
              <a:lnSpc>
                <a:spcPts val="2335"/>
              </a:lnSpc>
            </a:pPr>
            <a:r>
              <a:rPr spc="10" dirty="0">
                <a:solidFill>
                  <a:srgbClr val="099BDD"/>
                </a:solidFill>
                <a:latin typeface="Corbel" panose="020B0503020204020204"/>
              </a:rPr>
              <a:t>Page</a:t>
            </a:r>
            <a:r>
              <a:rPr spc="-20" dirty="0">
                <a:solidFill>
                  <a:srgbClr val="099BDD"/>
                </a:solidFill>
                <a:latin typeface="Corbel" panose="020B0503020204020204"/>
              </a:rPr>
              <a:t> </a:t>
            </a:r>
            <a:fld id="{81D60167-4931-47E6-BA6A-407CBD079E47}" type="slidenum">
              <a:rPr spc="10" dirty="0">
                <a:solidFill>
                  <a:srgbClr val="099BDD"/>
                </a:solidFill>
                <a:latin typeface="Corbel" panose="020B0503020204020204"/>
              </a:rPr>
              <a:pPr marL="12700" defTabSz="685800">
                <a:lnSpc>
                  <a:spcPts val="2335"/>
                </a:lnSpc>
              </a:pPr>
              <a:t>62</a:t>
            </a:fld>
            <a:r>
              <a:rPr spc="-15" dirty="0">
                <a:solidFill>
                  <a:srgbClr val="099BDD"/>
                </a:solidFill>
                <a:latin typeface="Corbel" panose="020B0503020204020204"/>
              </a:rPr>
              <a:t> </a:t>
            </a:r>
            <a:r>
              <a:rPr spc="5" dirty="0">
                <a:solidFill>
                  <a:srgbClr val="099BDD"/>
                </a:solidFill>
                <a:latin typeface="Corbel" panose="020B0503020204020204"/>
              </a:rPr>
              <a:t>/</a:t>
            </a:r>
            <a:r>
              <a:rPr spc="-15" dirty="0">
                <a:solidFill>
                  <a:srgbClr val="099BDD"/>
                </a:solidFill>
                <a:latin typeface="Corbel" panose="020B0503020204020204"/>
              </a:rPr>
              <a:t> </a:t>
            </a:r>
            <a:r>
              <a:rPr spc="10" dirty="0">
                <a:solidFill>
                  <a:srgbClr val="099BDD"/>
                </a:solidFill>
                <a:latin typeface="Corbel" panose="020B0503020204020204"/>
              </a:rPr>
              <a:t>84</a:t>
            </a:r>
          </a:p>
        </p:txBody>
      </p:sp>
      <p:pic>
        <p:nvPicPr>
          <p:cNvPr id="3" name="object 3"/>
          <p:cNvPicPr/>
          <p:nvPr/>
        </p:nvPicPr>
        <p:blipFill>
          <a:blip r:embed="rId2" cstate="print"/>
          <a:stretch>
            <a:fillRect/>
          </a:stretch>
        </p:blipFill>
        <p:spPr>
          <a:xfrm>
            <a:off x="523877" y="552474"/>
            <a:ext cx="85725" cy="85724"/>
          </a:xfrm>
          <a:prstGeom prst="rect">
            <a:avLst/>
          </a:prstGeom>
        </p:spPr>
      </p:pic>
      <p:pic>
        <p:nvPicPr>
          <p:cNvPr id="4" name="object 4"/>
          <p:cNvPicPr/>
          <p:nvPr/>
        </p:nvPicPr>
        <p:blipFill>
          <a:blip r:embed="rId3" cstate="print"/>
          <a:stretch>
            <a:fillRect/>
          </a:stretch>
        </p:blipFill>
        <p:spPr>
          <a:xfrm>
            <a:off x="900112" y="871564"/>
            <a:ext cx="95250" cy="95249"/>
          </a:xfrm>
          <a:prstGeom prst="rect">
            <a:avLst/>
          </a:prstGeom>
        </p:spPr>
      </p:pic>
      <p:pic>
        <p:nvPicPr>
          <p:cNvPr id="5" name="object 5"/>
          <p:cNvPicPr/>
          <p:nvPr/>
        </p:nvPicPr>
        <p:blipFill>
          <a:blip r:embed="rId3" cstate="print"/>
          <a:stretch>
            <a:fillRect/>
          </a:stretch>
        </p:blipFill>
        <p:spPr>
          <a:xfrm>
            <a:off x="900112" y="1195414"/>
            <a:ext cx="95250" cy="95249"/>
          </a:xfrm>
          <a:prstGeom prst="rect">
            <a:avLst/>
          </a:prstGeom>
        </p:spPr>
      </p:pic>
      <p:sp>
        <p:nvSpPr>
          <p:cNvPr id="6" name="object 6"/>
          <p:cNvSpPr txBox="1"/>
          <p:nvPr/>
        </p:nvSpPr>
        <p:spPr>
          <a:xfrm>
            <a:off x="749298" y="387375"/>
            <a:ext cx="10430765" cy="1347804"/>
          </a:xfrm>
          <a:prstGeom prst="rect">
            <a:avLst/>
          </a:prstGeom>
        </p:spPr>
        <p:txBody>
          <a:bodyPr vert="horz" wrap="square" lIns="0" tIns="39369" rIns="0" bIns="0" rtlCol="0">
            <a:spAutoFit/>
          </a:bodyPr>
          <a:lstStyle/>
          <a:p>
            <a:pPr marL="393056" marR="5080" indent="-380990" defTabSz="685800">
              <a:lnSpc>
                <a:spcPts val="2550"/>
              </a:lnSpc>
              <a:spcBef>
                <a:spcPts val="309"/>
              </a:spcBef>
            </a:pPr>
            <a:r>
              <a:rPr sz="2250" dirty="0">
                <a:solidFill>
                  <a:srgbClr val="404040"/>
                </a:solidFill>
                <a:latin typeface="Arial"/>
                <a:cs typeface="Arial"/>
              </a:rPr>
              <a:t>Autograd</a:t>
            </a:r>
            <a:r>
              <a:rPr sz="2250" spc="-5" dirty="0">
                <a:solidFill>
                  <a:srgbClr val="404040"/>
                </a:solidFill>
                <a:latin typeface="Arial"/>
                <a:cs typeface="Arial"/>
              </a:rPr>
              <a:t> </a:t>
            </a:r>
            <a:r>
              <a:rPr sz="2250" dirty="0">
                <a:solidFill>
                  <a:srgbClr val="404040"/>
                </a:solidFill>
                <a:latin typeface="Arial"/>
                <a:cs typeface="Arial"/>
              </a:rPr>
              <a:t>-</a:t>
            </a:r>
            <a:r>
              <a:rPr sz="2250" spc="-5" dirty="0">
                <a:solidFill>
                  <a:srgbClr val="404040"/>
                </a:solidFill>
                <a:latin typeface="Arial"/>
                <a:cs typeface="Arial"/>
              </a:rPr>
              <a:t> </a:t>
            </a:r>
            <a:r>
              <a:rPr sz="2250" dirty="0">
                <a:solidFill>
                  <a:srgbClr val="404040"/>
                </a:solidFill>
                <a:latin typeface="Arial"/>
                <a:cs typeface="Arial"/>
              </a:rPr>
              <a:t>Automatic</a:t>
            </a:r>
            <a:r>
              <a:rPr sz="2250" spc="-5" dirty="0">
                <a:solidFill>
                  <a:srgbClr val="404040"/>
                </a:solidFill>
                <a:latin typeface="Arial"/>
                <a:cs typeface="Arial"/>
              </a:rPr>
              <a:t> differentiation </a:t>
            </a:r>
            <a:r>
              <a:rPr sz="2250" dirty="0">
                <a:solidFill>
                  <a:srgbClr val="404040"/>
                </a:solidFill>
                <a:latin typeface="Arial"/>
                <a:cs typeface="Arial"/>
              </a:rPr>
              <a:t>for</a:t>
            </a:r>
            <a:r>
              <a:rPr sz="2250" spc="-5" dirty="0">
                <a:solidFill>
                  <a:srgbClr val="404040"/>
                </a:solidFill>
                <a:latin typeface="Arial"/>
                <a:cs typeface="Arial"/>
              </a:rPr>
              <a:t> </a:t>
            </a:r>
            <a:r>
              <a:rPr sz="2250" dirty="0">
                <a:solidFill>
                  <a:srgbClr val="404040"/>
                </a:solidFill>
                <a:latin typeface="Arial"/>
                <a:cs typeface="Arial"/>
              </a:rPr>
              <a:t>all</a:t>
            </a:r>
            <a:r>
              <a:rPr sz="2250" spc="-5" dirty="0">
                <a:solidFill>
                  <a:srgbClr val="404040"/>
                </a:solidFill>
                <a:latin typeface="Arial"/>
                <a:cs typeface="Arial"/>
              </a:rPr>
              <a:t> </a:t>
            </a:r>
            <a:r>
              <a:rPr sz="2250" dirty="0">
                <a:solidFill>
                  <a:srgbClr val="404040"/>
                </a:solidFill>
                <a:latin typeface="Arial"/>
                <a:cs typeface="Arial"/>
              </a:rPr>
              <a:t>operations</a:t>
            </a:r>
            <a:r>
              <a:rPr sz="2250" spc="-5" dirty="0">
                <a:solidFill>
                  <a:srgbClr val="404040"/>
                </a:solidFill>
                <a:latin typeface="Arial"/>
                <a:cs typeface="Arial"/>
              </a:rPr>
              <a:t> </a:t>
            </a:r>
            <a:r>
              <a:rPr sz="2250" dirty="0">
                <a:solidFill>
                  <a:srgbClr val="404040"/>
                </a:solidFill>
                <a:latin typeface="Arial"/>
                <a:cs typeface="Arial"/>
              </a:rPr>
              <a:t>on</a:t>
            </a:r>
            <a:r>
              <a:rPr sz="2250" spc="-5" dirty="0">
                <a:solidFill>
                  <a:srgbClr val="404040"/>
                </a:solidFill>
                <a:latin typeface="Arial"/>
                <a:cs typeface="Arial"/>
              </a:rPr>
              <a:t> </a:t>
            </a:r>
            <a:r>
              <a:rPr sz="2250" spc="-40" dirty="0">
                <a:solidFill>
                  <a:srgbClr val="404040"/>
                </a:solidFill>
                <a:latin typeface="Arial"/>
                <a:cs typeface="Arial"/>
              </a:rPr>
              <a:t>Tensors </a:t>
            </a:r>
            <a:r>
              <a:rPr sz="2250" spc="-610" dirty="0">
                <a:solidFill>
                  <a:srgbClr val="404040"/>
                </a:solidFill>
                <a:latin typeface="Arial"/>
                <a:cs typeface="Arial"/>
              </a:rPr>
              <a:t> </a:t>
            </a:r>
            <a:r>
              <a:rPr sz="2250" dirty="0">
                <a:solidFill>
                  <a:srgbClr val="404040"/>
                </a:solidFill>
                <a:latin typeface="Arial"/>
                <a:cs typeface="Arial"/>
              </a:rPr>
              <a:t>Static</a:t>
            </a:r>
            <a:r>
              <a:rPr sz="2250" spc="-5" dirty="0">
                <a:solidFill>
                  <a:srgbClr val="404040"/>
                </a:solidFill>
                <a:latin typeface="Arial"/>
                <a:cs typeface="Arial"/>
              </a:rPr>
              <a:t> </a:t>
            </a:r>
            <a:r>
              <a:rPr sz="2250" dirty="0">
                <a:solidFill>
                  <a:srgbClr val="404040"/>
                </a:solidFill>
                <a:latin typeface="Arial"/>
                <a:cs typeface="Arial"/>
              </a:rPr>
              <a:t>computational graph</a:t>
            </a:r>
            <a:r>
              <a:rPr sz="2250" spc="-5" dirty="0">
                <a:solidFill>
                  <a:srgbClr val="404040"/>
                </a:solidFill>
                <a:latin typeface="Arial"/>
                <a:cs typeface="Arial"/>
              </a:rPr>
              <a:t> </a:t>
            </a:r>
            <a:r>
              <a:rPr sz="2250" spc="-25" dirty="0">
                <a:solidFill>
                  <a:srgbClr val="404040"/>
                </a:solidFill>
                <a:latin typeface="Arial"/>
                <a:cs typeface="Arial"/>
              </a:rPr>
              <a:t>(TensorFlow</a:t>
            </a:r>
            <a:r>
              <a:rPr sz="2250" dirty="0">
                <a:solidFill>
                  <a:srgbClr val="404040"/>
                </a:solidFill>
                <a:latin typeface="Arial"/>
                <a:cs typeface="Arial"/>
              </a:rPr>
              <a:t> 1.0)</a:t>
            </a:r>
            <a:endParaRPr sz="2250" dirty="0">
              <a:solidFill>
                <a:srgbClr val="099BDD"/>
              </a:solidFill>
              <a:latin typeface="Arial"/>
              <a:cs typeface="Arial"/>
            </a:endParaRPr>
          </a:p>
          <a:p>
            <a:pPr marL="393056" defTabSz="685800">
              <a:lnSpc>
                <a:spcPts val="2415"/>
              </a:lnSpc>
            </a:pPr>
            <a:r>
              <a:rPr sz="2250" dirty="0">
                <a:solidFill>
                  <a:srgbClr val="404040"/>
                </a:solidFill>
                <a:latin typeface="Arial"/>
                <a:cs typeface="Arial"/>
              </a:rPr>
              <a:t>Dynamic</a:t>
            </a:r>
            <a:r>
              <a:rPr sz="2250" spc="-20" dirty="0">
                <a:solidFill>
                  <a:srgbClr val="404040"/>
                </a:solidFill>
                <a:latin typeface="Arial"/>
                <a:cs typeface="Arial"/>
              </a:rPr>
              <a:t> </a:t>
            </a:r>
            <a:r>
              <a:rPr sz="2250" dirty="0">
                <a:solidFill>
                  <a:srgbClr val="404040"/>
                </a:solidFill>
                <a:latin typeface="Arial"/>
                <a:cs typeface="Arial"/>
              </a:rPr>
              <a:t>computational</a:t>
            </a:r>
            <a:r>
              <a:rPr sz="2250" spc="-20" dirty="0">
                <a:solidFill>
                  <a:srgbClr val="404040"/>
                </a:solidFill>
                <a:latin typeface="Arial"/>
                <a:cs typeface="Arial"/>
              </a:rPr>
              <a:t> </a:t>
            </a:r>
            <a:r>
              <a:rPr sz="2250" dirty="0">
                <a:solidFill>
                  <a:srgbClr val="404040"/>
                </a:solidFill>
                <a:latin typeface="Arial"/>
                <a:cs typeface="Arial"/>
              </a:rPr>
              <a:t>graph</a:t>
            </a:r>
            <a:r>
              <a:rPr sz="2250" spc="-20" dirty="0">
                <a:solidFill>
                  <a:srgbClr val="404040"/>
                </a:solidFill>
                <a:latin typeface="Arial"/>
                <a:cs typeface="Arial"/>
              </a:rPr>
              <a:t> </a:t>
            </a:r>
            <a:r>
              <a:rPr sz="2250" spc="-30" dirty="0">
                <a:solidFill>
                  <a:srgbClr val="404040"/>
                </a:solidFill>
                <a:latin typeface="Arial"/>
                <a:cs typeface="Arial"/>
              </a:rPr>
              <a:t>(</a:t>
            </a:r>
            <a:r>
              <a:rPr sz="2250" spc="-30" dirty="0" err="1">
                <a:solidFill>
                  <a:srgbClr val="404040"/>
                </a:solidFill>
                <a:latin typeface="Arial"/>
                <a:cs typeface="Arial"/>
              </a:rPr>
              <a:t>PyTorch</a:t>
            </a:r>
            <a:r>
              <a:rPr sz="2250" spc="-30" dirty="0">
                <a:solidFill>
                  <a:srgbClr val="404040"/>
                </a:solidFill>
                <a:latin typeface="Arial"/>
                <a:cs typeface="Arial"/>
              </a:rPr>
              <a:t>)</a:t>
            </a:r>
            <a:r>
              <a:rPr lang="en-US" sz="2250" spc="-30" dirty="0">
                <a:solidFill>
                  <a:srgbClr val="404040"/>
                </a:solidFill>
                <a:latin typeface="Arial"/>
                <a:cs typeface="Arial"/>
              </a:rPr>
              <a:t> – </a:t>
            </a:r>
            <a:r>
              <a:rPr lang="ko-KR" altLang="en-US" sz="2250" spc="-30" dirty="0">
                <a:solidFill>
                  <a:srgbClr val="404040"/>
                </a:solidFill>
                <a:latin typeface="Arial"/>
                <a:cs typeface="Arial"/>
              </a:rPr>
              <a:t>매 </a:t>
            </a:r>
            <a:r>
              <a:rPr lang="en-US" altLang="ko-KR" sz="2250" spc="-30" dirty="0">
                <a:solidFill>
                  <a:srgbClr val="404040"/>
                </a:solidFill>
                <a:latin typeface="Arial"/>
                <a:cs typeface="Arial"/>
              </a:rPr>
              <a:t>iteration</a:t>
            </a:r>
            <a:r>
              <a:rPr lang="ko-KR" altLang="en-US" sz="2250" spc="-30" dirty="0">
                <a:solidFill>
                  <a:srgbClr val="404040"/>
                </a:solidFill>
                <a:latin typeface="Arial"/>
                <a:cs typeface="Arial"/>
              </a:rPr>
              <a:t>마다 바뀔 수 있다</a:t>
            </a:r>
            <a:r>
              <a:rPr lang="en-US" altLang="ko-KR" sz="2250" spc="-30" dirty="0">
                <a:solidFill>
                  <a:srgbClr val="404040"/>
                </a:solidFill>
                <a:latin typeface="Arial"/>
                <a:cs typeface="Arial"/>
              </a:rPr>
              <a:t>.</a:t>
            </a:r>
            <a:endParaRPr sz="2250" dirty="0">
              <a:solidFill>
                <a:srgbClr val="099BDD"/>
              </a:solidFill>
              <a:latin typeface="Arial"/>
              <a:cs typeface="Arial"/>
            </a:endParaRPr>
          </a:p>
          <a:p>
            <a:pPr marL="12700" defTabSz="685800">
              <a:lnSpc>
                <a:spcPts val="2625"/>
              </a:lnSpc>
            </a:pPr>
            <a:r>
              <a:rPr sz="2250" dirty="0">
                <a:solidFill>
                  <a:srgbClr val="404040"/>
                </a:solidFill>
                <a:latin typeface="Arial"/>
                <a:cs typeface="Arial"/>
              </a:rPr>
              <a:t>The</a:t>
            </a:r>
            <a:r>
              <a:rPr sz="2250" spc="-15" dirty="0">
                <a:solidFill>
                  <a:srgbClr val="404040"/>
                </a:solidFill>
                <a:latin typeface="Arial"/>
                <a:cs typeface="Arial"/>
              </a:rPr>
              <a:t> </a:t>
            </a:r>
            <a:r>
              <a:rPr sz="2250" dirty="0">
                <a:solidFill>
                  <a:srgbClr val="404040"/>
                </a:solidFill>
                <a:latin typeface="Arial"/>
                <a:cs typeface="Arial"/>
              </a:rPr>
              <a:t>backward</a:t>
            </a:r>
            <a:r>
              <a:rPr sz="2250" spc="-10" dirty="0">
                <a:solidFill>
                  <a:srgbClr val="404040"/>
                </a:solidFill>
                <a:latin typeface="Arial"/>
                <a:cs typeface="Arial"/>
              </a:rPr>
              <a:t> </a:t>
            </a:r>
            <a:r>
              <a:rPr sz="2250" dirty="0">
                <a:solidFill>
                  <a:srgbClr val="404040"/>
                </a:solidFill>
                <a:latin typeface="Arial"/>
                <a:cs typeface="Arial"/>
              </a:rPr>
              <a:t>graph</a:t>
            </a:r>
            <a:r>
              <a:rPr sz="2250" spc="-10" dirty="0">
                <a:solidFill>
                  <a:srgbClr val="404040"/>
                </a:solidFill>
                <a:latin typeface="Arial"/>
                <a:cs typeface="Arial"/>
              </a:rPr>
              <a:t> </a:t>
            </a:r>
            <a:r>
              <a:rPr sz="2250" dirty="0">
                <a:solidFill>
                  <a:srgbClr val="404040"/>
                </a:solidFill>
                <a:latin typeface="Arial"/>
                <a:cs typeface="Arial"/>
              </a:rPr>
              <a:t>is</a:t>
            </a:r>
            <a:r>
              <a:rPr sz="2250" spc="-10" dirty="0">
                <a:solidFill>
                  <a:srgbClr val="404040"/>
                </a:solidFill>
                <a:latin typeface="Arial"/>
                <a:cs typeface="Arial"/>
              </a:rPr>
              <a:t> </a:t>
            </a:r>
            <a:r>
              <a:rPr sz="2250" dirty="0">
                <a:solidFill>
                  <a:srgbClr val="404040"/>
                </a:solidFill>
                <a:latin typeface="Arial"/>
                <a:cs typeface="Arial"/>
              </a:rPr>
              <a:t>defined</a:t>
            </a:r>
            <a:r>
              <a:rPr sz="2250" spc="-10" dirty="0">
                <a:solidFill>
                  <a:srgbClr val="404040"/>
                </a:solidFill>
                <a:latin typeface="Arial"/>
                <a:cs typeface="Arial"/>
              </a:rPr>
              <a:t> </a:t>
            </a:r>
            <a:r>
              <a:rPr sz="2250" dirty="0">
                <a:solidFill>
                  <a:srgbClr val="404040"/>
                </a:solidFill>
                <a:latin typeface="Arial"/>
                <a:cs typeface="Arial"/>
              </a:rPr>
              <a:t>by</a:t>
            </a:r>
            <a:r>
              <a:rPr sz="2250" spc="-15" dirty="0">
                <a:solidFill>
                  <a:srgbClr val="404040"/>
                </a:solidFill>
                <a:latin typeface="Arial"/>
                <a:cs typeface="Arial"/>
              </a:rPr>
              <a:t> </a:t>
            </a:r>
            <a:r>
              <a:rPr sz="2250" dirty="0">
                <a:solidFill>
                  <a:srgbClr val="404040"/>
                </a:solidFill>
                <a:latin typeface="Arial"/>
                <a:cs typeface="Arial"/>
              </a:rPr>
              <a:t>the</a:t>
            </a:r>
            <a:r>
              <a:rPr sz="2250" spc="-10" dirty="0">
                <a:solidFill>
                  <a:srgbClr val="404040"/>
                </a:solidFill>
                <a:latin typeface="Arial"/>
                <a:cs typeface="Arial"/>
              </a:rPr>
              <a:t> </a:t>
            </a:r>
            <a:r>
              <a:rPr sz="2250" dirty="0">
                <a:solidFill>
                  <a:srgbClr val="404040"/>
                </a:solidFill>
                <a:latin typeface="Arial"/>
                <a:cs typeface="Arial"/>
              </a:rPr>
              <a:t>forward</a:t>
            </a:r>
            <a:r>
              <a:rPr sz="2250" spc="-10" dirty="0">
                <a:solidFill>
                  <a:srgbClr val="404040"/>
                </a:solidFill>
                <a:latin typeface="Arial"/>
                <a:cs typeface="Arial"/>
              </a:rPr>
              <a:t> </a:t>
            </a:r>
            <a:r>
              <a:rPr sz="2250" dirty="0">
                <a:solidFill>
                  <a:srgbClr val="404040"/>
                </a:solidFill>
                <a:latin typeface="Arial"/>
                <a:cs typeface="Arial"/>
              </a:rPr>
              <a:t>run!</a:t>
            </a:r>
            <a:endParaRPr sz="2250" dirty="0">
              <a:solidFill>
                <a:srgbClr val="099BDD"/>
              </a:solidFill>
              <a:latin typeface="Arial"/>
              <a:cs typeface="Arial"/>
            </a:endParaRPr>
          </a:p>
        </p:txBody>
      </p:sp>
      <p:pic>
        <p:nvPicPr>
          <p:cNvPr id="7" name="object 7"/>
          <p:cNvPicPr/>
          <p:nvPr/>
        </p:nvPicPr>
        <p:blipFill>
          <a:blip r:embed="rId2" cstate="print"/>
          <a:stretch>
            <a:fillRect/>
          </a:stretch>
        </p:blipFill>
        <p:spPr>
          <a:xfrm>
            <a:off x="523877" y="1524024"/>
            <a:ext cx="85725" cy="85724"/>
          </a:xfrm>
          <a:prstGeom prst="rect">
            <a:avLst/>
          </a:prstGeom>
        </p:spPr>
      </p:pic>
      <p:pic>
        <p:nvPicPr>
          <p:cNvPr id="8" name="object 8"/>
          <p:cNvPicPr/>
          <p:nvPr/>
        </p:nvPicPr>
        <p:blipFill>
          <a:blip r:embed="rId4" cstate="print"/>
          <a:stretch>
            <a:fillRect/>
          </a:stretch>
        </p:blipFill>
        <p:spPr>
          <a:xfrm>
            <a:off x="381002" y="2009801"/>
            <a:ext cx="7619999" cy="4629149"/>
          </a:xfrm>
          <a:prstGeom prst="rect">
            <a:avLst/>
          </a:prstGeom>
        </p:spPr>
      </p:pic>
      <p:sp>
        <p:nvSpPr>
          <p:cNvPr id="10" name="object 10"/>
          <p:cNvSpPr txBox="1"/>
          <p:nvPr/>
        </p:nvSpPr>
        <p:spPr>
          <a:xfrm>
            <a:off x="3198713" y="-1069951"/>
            <a:ext cx="5795010" cy="289823"/>
          </a:xfrm>
          <a:prstGeom prst="rect">
            <a:avLst/>
          </a:prstGeom>
        </p:spPr>
        <p:txBody>
          <a:bodyPr vert="horz" wrap="square" lIns="0" tIns="12700" rIns="0" bIns="0" rtlCol="0">
            <a:spAutoFit/>
          </a:bodyPr>
          <a:lstStyle/>
          <a:p>
            <a:pPr marL="12700" defTabSz="685800">
              <a:spcBef>
                <a:spcPts val="100"/>
              </a:spcBef>
            </a:pPr>
            <a:r>
              <a:rPr dirty="0">
                <a:solidFill>
                  <a:srgbClr val="EDEDED"/>
                </a:solidFill>
                <a:latin typeface="Arial"/>
                <a:cs typeface="Arial"/>
              </a:rPr>
              <a:t>IN5400</a:t>
            </a:r>
            <a:r>
              <a:rPr spc="-15" dirty="0">
                <a:solidFill>
                  <a:srgbClr val="EDEDED"/>
                </a:solidFill>
                <a:latin typeface="Arial"/>
                <a:cs typeface="Arial"/>
              </a:rPr>
              <a:t> </a:t>
            </a:r>
            <a:r>
              <a:rPr dirty="0">
                <a:solidFill>
                  <a:srgbClr val="EDEDED"/>
                </a:solidFill>
                <a:latin typeface="Arial"/>
                <a:cs typeface="Arial"/>
              </a:rPr>
              <a:t>Machine</a:t>
            </a:r>
            <a:r>
              <a:rPr spc="-15" dirty="0">
                <a:solidFill>
                  <a:srgbClr val="EDEDED"/>
                </a:solidFill>
                <a:latin typeface="Arial"/>
                <a:cs typeface="Arial"/>
              </a:rPr>
              <a:t> </a:t>
            </a:r>
            <a:r>
              <a:rPr dirty="0">
                <a:solidFill>
                  <a:srgbClr val="EDEDED"/>
                </a:solidFill>
                <a:latin typeface="Arial"/>
                <a:cs typeface="Arial"/>
              </a:rPr>
              <a:t>learning</a:t>
            </a:r>
            <a:r>
              <a:rPr spc="-15" dirty="0">
                <a:solidFill>
                  <a:srgbClr val="EDEDED"/>
                </a:solidFill>
                <a:latin typeface="Arial"/>
                <a:cs typeface="Arial"/>
              </a:rPr>
              <a:t> </a:t>
            </a:r>
            <a:r>
              <a:rPr dirty="0">
                <a:solidFill>
                  <a:srgbClr val="EDEDED"/>
                </a:solidFill>
                <a:latin typeface="Arial"/>
                <a:cs typeface="Arial"/>
              </a:rPr>
              <a:t>for</a:t>
            </a:r>
            <a:r>
              <a:rPr spc="-15" dirty="0">
                <a:solidFill>
                  <a:srgbClr val="EDEDED"/>
                </a:solidFill>
                <a:latin typeface="Arial"/>
                <a:cs typeface="Arial"/>
              </a:rPr>
              <a:t> </a:t>
            </a:r>
            <a:r>
              <a:rPr dirty="0">
                <a:solidFill>
                  <a:srgbClr val="EDEDED"/>
                </a:solidFill>
                <a:latin typeface="Arial"/>
                <a:cs typeface="Arial"/>
              </a:rPr>
              <a:t>image</a:t>
            </a:r>
            <a:r>
              <a:rPr spc="-10" dirty="0">
                <a:solidFill>
                  <a:srgbClr val="EDEDED"/>
                </a:solidFill>
                <a:latin typeface="Arial"/>
                <a:cs typeface="Arial"/>
              </a:rPr>
              <a:t> </a:t>
            </a:r>
            <a:r>
              <a:rPr dirty="0">
                <a:solidFill>
                  <a:srgbClr val="EDEDED"/>
                </a:solidFill>
                <a:latin typeface="Arial"/>
                <a:cs typeface="Arial"/>
              </a:rPr>
              <a:t>analysis,</a:t>
            </a:r>
            <a:r>
              <a:rPr spc="-15" dirty="0">
                <a:solidFill>
                  <a:srgbClr val="EDEDED"/>
                </a:solidFill>
                <a:latin typeface="Arial"/>
                <a:cs typeface="Arial"/>
              </a:rPr>
              <a:t> </a:t>
            </a:r>
            <a:r>
              <a:rPr dirty="0">
                <a:solidFill>
                  <a:srgbClr val="EDEDED"/>
                </a:solidFill>
                <a:latin typeface="Arial"/>
                <a:cs typeface="Arial"/>
              </a:rPr>
              <a:t>2020</a:t>
            </a:r>
            <a:r>
              <a:rPr spc="-15" dirty="0">
                <a:solidFill>
                  <a:srgbClr val="EDEDED"/>
                </a:solidFill>
                <a:latin typeface="Arial"/>
                <a:cs typeface="Arial"/>
              </a:rPr>
              <a:t> </a:t>
            </a:r>
            <a:r>
              <a:rPr dirty="0">
                <a:solidFill>
                  <a:srgbClr val="EDEDED"/>
                </a:solidFill>
                <a:latin typeface="Arial"/>
                <a:cs typeface="Arial"/>
              </a:rPr>
              <a:t>spring</a:t>
            </a:r>
            <a:endParaRPr dirty="0">
              <a:solidFill>
                <a:srgbClr val="099BDD"/>
              </a:solidFill>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a:t>Example of </a:t>
            </a:r>
            <a:r>
              <a:rPr lang="en-US" altLang="ko-KR" dirty="0" err="1"/>
              <a:t>autograd</a:t>
            </a:r>
            <a:endParaRPr lang="ko-KR" altLang="en-US" dirty="0"/>
          </a:p>
        </p:txBody>
      </p:sp>
      <p:sp>
        <p:nvSpPr>
          <p:cNvPr id="5" name="내용 개체 틀 4">
            <a:extLst>
              <a:ext uri="{FF2B5EF4-FFF2-40B4-BE49-F238E27FC236}">
                <a16:creationId xmlns:a16="http://schemas.microsoft.com/office/drawing/2014/main" id="{88C4DF0F-D1A5-EBD0-DC5B-3A5A93AB41F7}"/>
              </a:ext>
            </a:extLst>
          </p:cNvPr>
          <p:cNvSpPr>
            <a:spLocks noGrp="1"/>
          </p:cNvSpPr>
          <p:nvPr>
            <p:ph idx="1"/>
          </p:nvPr>
        </p:nvSpPr>
        <p:spPr/>
        <p:txBody>
          <a:bodyPr/>
          <a:lstStyle/>
          <a:p>
            <a:endParaRPr lang="ko-KR" altLang="en-US" dirty="0"/>
          </a:p>
        </p:txBody>
      </p:sp>
      <p:pic>
        <p:nvPicPr>
          <p:cNvPr id="2" name="그림 1">
            <a:extLst>
              <a:ext uri="{FF2B5EF4-FFF2-40B4-BE49-F238E27FC236}">
                <a16:creationId xmlns:a16="http://schemas.microsoft.com/office/drawing/2014/main" id="{4D1C306C-05A2-2373-9833-0C86136F04F3}"/>
              </a:ext>
            </a:extLst>
          </p:cNvPr>
          <p:cNvPicPr>
            <a:picLocks noChangeAspect="1"/>
          </p:cNvPicPr>
          <p:nvPr/>
        </p:nvPicPr>
        <p:blipFill>
          <a:blip r:embed="rId2"/>
          <a:stretch>
            <a:fillRect/>
          </a:stretch>
        </p:blipFill>
        <p:spPr>
          <a:xfrm>
            <a:off x="0" y="1325492"/>
            <a:ext cx="12192000" cy="4207015"/>
          </a:xfrm>
          <a:prstGeom prst="rect">
            <a:avLst/>
          </a:prstGeom>
        </p:spPr>
      </p:pic>
      <p:pic>
        <p:nvPicPr>
          <p:cNvPr id="3" name="그림 2">
            <a:extLst>
              <a:ext uri="{FF2B5EF4-FFF2-40B4-BE49-F238E27FC236}">
                <a16:creationId xmlns:a16="http://schemas.microsoft.com/office/drawing/2014/main" id="{EEC8087E-D83A-8AFA-3E11-457B4C694F85}"/>
              </a:ext>
            </a:extLst>
          </p:cNvPr>
          <p:cNvPicPr>
            <a:picLocks noChangeAspect="1"/>
          </p:cNvPicPr>
          <p:nvPr/>
        </p:nvPicPr>
        <p:blipFill>
          <a:blip r:embed="rId3"/>
          <a:stretch>
            <a:fillRect/>
          </a:stretch>
        </p:blipFill>
        <p:spPr>
          <a:xfrm>
            <a:off x="346462" y="5242420"/>
            <a:ext cx="10772566" cy="1615580"/>
          </a:xfrm>
          <a:prstGeom prst="rect">
            <a:avLst/>
          </a:prstGeom>
        </p:spPr>
      </p:pic>
    </p:spTree>
    <p:extLst>
      <p:ext uri="{BB962C8B-B14F-4D97-AF65-F5344CB8AC3E}">
        <p14:creationId xmlns:p14="http://schemas.microsoft.com/office/powerpoint/2010/main" val="412472981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sldNum" sz="quarter" idx="12"/>
          </p:nvPr>
        </p:nvSpPr>
        <p:spPr>
          <a:xfrm>
            <a:off x="8593385" y="7525991"/>
            <a:ext cx="1483995" cy="261867"/>
          </a:xfrm>
          <a:prstGeom prst="rect">
            <a:avLst/>
          </a:prstGeom>
        </p:spPr>
        <p:txBody>
          <a:bodyPr vert="horz" wrap="square" lIns="0" tIns="0" rIns="0" bIns="0" rtlCol="0" anchor="ctr">
            <a:spAutoFit/>
          </a:bodyPr>
          <a:lstStyle/>
          <a:p>
            <a:pPr marL="12700" defTabSz="685800">
              <a:lnSpc>
                <a:spcPts val="2335"/>
              </a:lnSpc>
            </a:pPr>
            <a:r>
              <a:rPr spc="10" dirty="0">
                <a:solidFill>
                  <a:srgbClr val="099BDD"/>
                </a:solidFill>
                <a:latin typeface="Corbel" panose="020B0503020204020204"/>
              </a:rPr>
              <a:t>Page</a:t>
            </a:r>
            <a:r>
              <a:rPr spc="-20" dirty="0">
                <a:solidFill>
                  <a:srgbClr val="099BDD"/>
                </a:solidFill>
                <a:latin typeface="Corbel" panose="020B0503020204020204"/>
              </a:rPr>
              <a:t> </a:t>
            </a:r>
            <a:fld id="{81D60167-4931-47E6-BA6A-407CBD079E47}" type="slidenum">
              <a:rPr spc="10" dirty="0">
                <a:solidFill>
                  <a:srgbClr val="099BDD"/>
                </a:solidFill>
                <a:latin typeface="Corbel" panose="020B0503020204020204"/>
              </a:rPr>
              <a:pPr marL="12700" defTabSz="685800">
                <a:lnSpc>
                  <a:spcPts val="2335"/>
                </a:lnSpc>
              </a:pPr>
              <a:t>64</a:t>
            </a:fld>
            <a:r>
              <a:rPr spc="-15" dirty="0">
                <a:solidFill>
                  <a:srgbClr val="099BDD"/>
                </a:solidFill>
                <a:latin typeface="Corbel" panose="020B0503020204020204"/>
              </a:rPr>
              <a:t> </a:t>
            </a:r>
            <a:r>
              <a:rPr spc="5" dirty="0">
                <a:solidFill>
                  <a:srgbClr val="099BDD"/>
                </a:solidFill>
                <a:latin typeface="Corbel" panose="020B0503020204020204"/>
              </a:rPr>
              <a:t>/</a:t>
            </a:r>
            <a:r>
              <a:rPr spc="-15" dirty="0">
                <a:solidFill>
                  <a:srgbClr val="099BDD"/>
                </a:solidFill>
                <a:latin typeface="Corbel" panose="020B0503020204020204"/>
              </a:rPr>
              <a:t> </a:t>
            </a:r>
            <a:r>
              <a:rPr spc="10" dirty="0">
                <a:solidFill>
                  <a:srgbClr val="099BDD"/>
                </a:solidFill>
                <a:latin typeface="Corbel" panose="020B0503020204020204"/>
              </a:rPr>
              <a:t>84</a:t>
            </a:r>
          </a:p>
        </p:txBody>
      </p:sp>
      <p:sp>
        <p:nvSpPr>
          <p:cNvPr id="3" name="object 3"/>
          <p:cNvSpPr txBox="1"/>
          <p:nvPr/>
        </p:nvSpPr>
        <p:spPr>
          <a:xfrm>
            <a:off x="368299" y="692174"/>
            <a:ext cx="7740650" cy="948978"/>
          </a:xfrm>
          <a:prstGeom prst="rect">
            <a:avLst/>
          </a:prstGeom>
        </p:spPr>
        <p:txBody>
          <a:bodyPr vert="horz" wrap="square" lIns="0" tIns="12700" rIns="0" bIns="0" rtlCol="0">
            <a:spAutoFit/>
          </a:bodyPr>
          <a:lstStyle/>
          <a:p>
            <a:pPr marL="12700" defTabSz="685800">
              <a:lnSpc>
                <a:spcPts val="2475"/>
              </a:lnSpc>
              <a:spcBef>
                <a:spcPts val="100"/>
              </a:spcBef>
              <a:tabLst>
                <a:tab pos="1440779" algn="l"/>
                <a:tab pos="1726521" algn="l"/>
                <a:tab pos="4012465" algn="l"/>
                <a:tab pos="5012565" algn="l"/>
                <a:tab pos="5298308" algn="l"/>
                <a:tab pos="6012665" algn="l"/>
                <a:tab pos="6584150" algn="l"/>
                <a:tab pos="7155636" algn="l"/>
              </a:tabLst>
            </a:pPr>
            <a:r>
              <a:rPr sz="2250" dirty="0">
                <a:solidFill>
                  <a:srgbClr val="808000"/>
                </a:solidFill>
                <a:latin typeface="SimSun"/>
                <a:cs typeface="SimSun"/>
              </a:rPr>
              <a:t>&gt;&gt;&gt;</a:t>
            </a:r>
            <a:r>
              <a:rPr sz="2250" spc="-5" dirty="0">
                <a:solidFill>
                  <a:srgbClr val="808000"/>
                </a:solidFill>
                <a:latin typeface="SimSun"/>
                <a:cs typeface="SimSun"/>
              </a:rPr>
              <a:t> </a:t>
            </a:r>
            <a:r>
              <a:rPr sz="2250" dirty="0">
                <a:solidFill>
                  <a:srgbClr val="404040"/>
                </a:solidFill>
                <a:latin typeface="SimSun"/>
                <a:cs typeface="SimSun"/>
              </a:rPr>
              <a:t>df_dx	=	grad(outputs=f,	inputs	=	[x1,	x2,	x3,	x4])</a:t>
            </a:r>
            <a:endParaRPr sz="2250">
              <a:solidFill>
                <a:srgbClr val="099BDD"/>
              </a:solidFill>
              <a:latin typeface="SimSun"/>
              <a:cs typeface="SimSun"/>
            </a:endParaRPr>
          </a:p>
          <a:p>
            <a:pPr marL="12700" defTabSz="685800">
              <a:lnSpc>
                <a:spcPts val="2250"/>
              </a:lnSpc>
            </a:pPr>
            <a:r>
              <a:rPr sz="2250" dirty="0">
                <a:solidFill>
                  <a:srgbClr val="808000"/>
                </a:solidFill>
                <a:latin typeface="SimSun"/>
                <a:cs typeface="SimSun"/>
              </a:rPr>
              <a:t>&gt;&gt;&gt;</a:t>
            </a:r>
            <a:r>
              <a:rPr sz="2250" spc="-65" dirty="0">
                <a:solidFill>
                  <a:srgbClr val="808000"/>
                </a:solidFill>
                <a:latin typeface="SimSun"/>
                <a:cs typeface="SimSun"/>
              </a:rPr>
              <a:t> </a:t>
            </a:r>
            <a:r>
              <a:rPr sz="2250" dirty="0">
                <a:solidFill>
                  <a:srgbClr val="404040"/>
                </a:solidFill>
                <a:latin typeface="SimSun"/>
                <a:cs typeface="SimSun"/>
              </a:rPr>
              <a:t>df_dx</a:t>
            </a:r>
            <a:endParaRPr sz="2250">
              <a:solidFill>
                <a:srgbClr val="099BDD"/>
              </a:solidFill>
              <a:latin typeface="SimSun"/>
              <a:cs typeface="SimSun"/>
            </a:endParaRPr>
          </a:p>
          <a:p>
            <a:pPr marL="12700" defTabSz="685800">
              <a:lnSpc>
                <a:spcPts val="2475"/>
              </a:lnSpc>
              <a:tabLst>
                <a:tab pos="1869392" algn="l"/>
                <a:tab pos="3583214" algn="l"/>
                <a:tab pos="5297672" algn="l"/>
              </a:tabLst>
            </a:pPr>
            <a:r>
              <a:rPr sz="2250" spc="-5" dirty="0">
                <a:solidFill>
                  <a:srgbClr val="404040"/>
                </a:solidFill>
                <a:latin typeface="SimSun"/>
                <a:cs typeface="SimSun"/>
              </a:rPr>
              <a:t>(tensor(</a:t>
            </a:r>
            <a:r>
              <a:rPr sz="2250" spc="-5" dirty="0">
                <a:solidFill>
                  <a:srgbClr val="0000FF"/>
                </a:solidFill>
                <a:latin typeface="SimSun"/>
                <a:cs typeface="SimSun"/>
              </a:rPr>
              <a:t>3.</a:t>
            </a:r>
            <a:r>
              <a:rPr sz="2250" spc="-5" dirty="0">
                <a:solidFill>
                  <a:srgbClr val="404040"/>
                </a:solidFill>
                <a:latin typeface="SimSun"/>
                <a:cs typeface="SimSun"/>
              </a:rPr>
              <a:t>),	tensor(</a:t>
            </a:r>
            <a:r>
              <a:rPr sz="2250" spc="-5" dirty="0">
                <a:solidFill>
                  <a:srgbClr val="0000FF"/>
                </a:solidFill>
                <a:latin typeface="SimSun"/>
                <a:cs typeface="SimSun"/>
              </a:rPr>
              <a:t>2.</a:t>
            </a:r>
            <a:r>
              <a:rPr sz="2250" spc="-5" dirty="0">
                <a:solidFill>
                  <a:srgbClr val="404040"/>
                </a:solidFill>
                <a:latin typeface="SimSun"/>
                <a:cs typeface="SimSun"/>
              </a:rPr>
              <a:t>),	tensor(</a:t>
            </a:r>
            <a:r>
              <a:rPr sz="2250" spc="-5" dirty="0">
                <a:solidFill>
                  <a:srgbClr val="0000FF"/>
                </a:solidFill>
                <a:latin typeface="SimSun"/>
                <a:cs typeface="SimSun"/>
              </a:rPr>
              <a:t>4.</a:t>
            </a:r>
            <a:r>
              <a:rPr sz="2250" spc="-5" dirty="0">
                <a:solidFill>
                  <a:srgbClr val="404040"/>
                </a:solidFill>
                <a:latin typeface="SimSun"/>
                <a:cs typeface="SimSun"/>
              </a:rPr>
              <a:t>),	tensor(</a:t>
            </a:r>
            <a:r>
              <a:rPr sz="2250" spc="-5" dirty="0">
                <a:solidFill>
                  <a:srgbClr val="0000FF"/>
                </a:solidFill>
                <a:latin typeface="SimSun"/>
                <a:cs typeface="SimSun"/>
              </a:rPr>
              <a:t>1.</a:t>
            </a:r>
            <a:r>
              <a:rPr sz="2250" spc="-5" dirty="0">
                <a:solidFill>
                  <a:srgbClr val="404040"/>
                </a:solidFill>
                <a:latin typeface="SimSun"/>
                <a:cs typeface="SimSun"/>
              </a:rPr>
              <a:t>))</a:t>
            </a:r>
            <a:endParaRPr sz="2250">
              <a:solidFill>
                <a:srgbClr val="099BDD"/>
              </a:solidFill>
              <a:latin typeface="SimSun"/>
              <a:cs typeface="SimSun"/>
            </a:endParaRPr>
          </a:p>
        </p:txBody>
      </p:sp>
      <p:pic>
        <p:nvPicPr>
          <p:cNvPr id="4" name="object 4"/>
          <p:cNvPicPr/>
          <p:nvPr/>
        </p:nvPicPr>
        <p:blipFill>
          <a:blip r:embed="rId2" cstate="print"/>
          <a:stretch>
            <a:fillRect/>
          </a:stretch>
        </p:blipFill>
        <p:spPr>
          <a:xfrm>
            <a:off x="381002" y="2219351"/>
            <a:ext cx="7619999" cy="4629149"/>
          </a:xfrm>
          <a:prstGeom prst="rect">
            <a:avLst/>
          </a:prstGeom>
        </p:spPr>
      </p:pic>
      <p:sp>
        <p:nvSpPr>
          <p:cNvPr id="6" name="object 6"/>
          <p:cNvSpPr txBox="1"/>
          <p:nvPr/>
        </p:nvSpPr>
        <p:spPr>
          <a:xfrm>
            <a:off x="3198713" y="-1069951"/>
            <a:ext cx="5795010" cy="289823"/>
          </a:xfrm>
          <a:prstGeom prst="rect">
            <a:avLst/>
          </a:prstGeom>
        </p:spPr>
        <p:txBody>
          <a:bodyPr vert="horz" wrap="square" lIns="0" tIns="12700" rIns="0" bIns="0" rtlCol="0">
            <a:spAutoFit/>
          </a:bodyPr>
          <a:lstStyle/>
          <a:p>
            <a:pPr marL="12700" defTabSz="685800">
              <a:spcBef>
                <a:spcPts val="100"/>
              </a:spcBef>
            </a:pPr>
            <a:r>
              <a:rPr dirty="0">
                <a:solidFill>
                  <a:srgbClr val="EDEDED"/>
                </a:solidFill>
                <a:latin typeface="Arial"/>
                <a:cs typeface="Arial"/>
              </a:rPr>
              <a:t>IN5400</a:t>
            </a:r>
            <a:r>
              <a:rPr spc="-15" dirty="0">
                <a:solidFill>
                  <a:srgbClr val="EDEDED"/>
                </a:solidFill>
                <a:latin typeface="Arial"/>
                <a:cs typeface="Arial"/>
              </a:rPr>
              <a:t> </a:t>
            </a:r>
            <a:r>
              <a:rPr dirty="0">
                <a:solidFill>
                  <a:srgbClr val="EDEDED"/>
                </a:solidFill>
                <a:latin typeface="Arial"/>
                <a:cs typeface="Arial"/>
              </a:rPr>
              <a:t>Machine</a:t>
            </a:r>
            <a:r>
              <a:rPr spc="-15" dirty="0">
                <a:solidFill>
                  <a:srgbClr val="EDEDED"/>
                </a:solidFill>
                <a:latin typeface="Arial"/>
                <a:cs typeface="Arial"/>
              </a:rPr>
              <a:t> </a:t>
            </a:r>
            <a:r>
              <a:rPr dirty="0">
                <a:solidFill>
                  <a:srgbClr val="EDEDED"/>
                </a:solidFill>
                <a:latin typeface="Arial"/>
                <a:cs typeface="Arial"/>
              </a:rPr>
              <a:t>learning</a:t>
            </a:r>
            <a:r>
              <a:rPr spc="-15" dirty="0">
                <a:solidFill>
                  <a:srgbClr val="EDEDED"/>
                </a:solidFill>
                <a:latin typeface="Arial"/>
                <a:cs typeface="Arial"/>
              </a:rPr>
              <a:t> </a:t>
            </a:r>
            <a:r>
              <a:rPr dirty="0">
                <a:solidFill>
                  <a:srgbClr val="EDEDED"/>
                </a:solidFill>
                <a:latin typeface="Arial"/>
                <a:cs typeface="Arial"/>
              </a:rPr>
              <a:t>for</a:t>
            </a:r>
            <a:r>
              <a:rPr spc="-15" dirty="0">
                <a:solidFill>
                  <a:srgbClr val="EDEDED"/>
                </a:solidFill>
                <a:latin typeface="Arial"/>
                <a:cs typeface="Arial"/>
              </a:rPr>
              <a:t> </a:t>
            </a:r>
            <a:r>
              <a:rPr dirty="0">
                <a:solidFill>
                  <a:srgbClr val="EDEDED"/>
                </a:solidFill>
                <a:latin typeface="Arial"/>
                <a:cs typeface="Arial"/>
              </a:rPr>
              <a:t>image</a:t>
            </a:r>
            <a:r>
              <a:rPr spc="-10" dirty="0">
                <a:solidFill>
                  <a:srgbClr val="EDEDED"/>
                </a:solidFill>
                <a:latin typeface="Arial"/>
                <a:cs typeface="Arial"/>
              </a:rPr>
              <a:t> </a:t>
            </a:r>
            <a:r>
              <a:rPr dirty="0">
                <a:solidFill>
                  <a:srgbClr val="EDEDED"/>
                </a:solidFill>
                <a:latin typeface="Arial"/>
                <a:cs typeface="Arial"/>
              </a:rPr>
              <a:t>analysis,</a:t>
            </a:r>
            <a:r>
              <a:rPr spc="-15" dirty="0">
                <a:solidFill>
                  <a:srgbClr val="EDEDED"/>
                </a:solidFill>
                <a:latin typeface="Arial"/>
                <a:cs typeface="Arial"/>
              </a:rPr>
              <a:t> </a:t>
            </a:r>
            <a:r>
              <a:rPr dirty="0">
                <a:solidFill>
                  <a:srgbClr val="EDEDED"/>
                </a:solidFill>
                <a:latin typeface="Arial"/>
                <a:cs typeface="Arial"/>
              </a:rPr>
              <a:t>2020</a:t>
            </a:r>
            <a:r>
              <a:rPr spc="-15" dirty="0">
                <a:solidFill>
                  <a:srgbClr val="EDEDED"/>
                </a:solidFill>
                <a:latin typeface="Arial"/>
                <a:cs typeface="Arial"/>
              </a:rPr>
              <a:t> </a:t>
            </a:r>
            <a:r>
              <a:rPr dirty="0">
                <a:solidFill>
                  <a:srgbClr val="EDEDED"/>
                </a:solidFill>
                <a:latin typeface="Arial"/>
                <a:cs typeface="Arial"/>
              </a:rPr>
              <a:t>spring</a:t>
            </a:r>
            <a:endParaRPr>
              <a:solidFill>
                <a:srgbClr val="099BDD"/>
              </a:solidFill>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459" y="410430"/>
            <a:ext cx="6560960" cy="507703"/>
          </a:xfrm>
          <a:prstGeom prst="rect">
            <a:avLst/>
          </a:prstGeom>
        </p:spPr>
        <p:txBody>
          <a:bodyPr vert="horz" wrap="square" lIns="0" tIns="12700" rIns="0" bIns="0" rtlCol="0" anchor="ctr">
            <a:spAutoFit/>
          </a:bodyPr>
          <a:lstStyle/>
          <a:p>
            <a:pPr marL="12700">
              <a:spcBef>
                <a:spcPts val="100"/>
              </a:spcBef>
              <a:tabLst>
                <a:tab pos="1123922" algn="l"/>
              </a:tabLst>
            </a:pPr>
            <a:r>
              <a:rPr sz="3750" dirty="0">
                <a:solidFill>
                  <a:schemeClr val="tx1">
                    <a:lumMod val="50000"/>
                  </a:schemeClr>
                </a:solidFill>
              </a:rPr>
              <a:t>Leaf	tensor</a:t>
            </a:r>
          </a:p>
        </p:txBody>
      </p:sp>
      <p:sp>
        <p:nvSpPr>
          <p:cNvPr id="12" name="object 12"/>
          <p:cNvSpPr txBox="1">
            <a:spLocks noGrp="1"/>
          </p:cNvSpPr>
          <p:nvPr>
            <p:ph type="sldNum" sz="quarter" idx="12"/>
          </p:nvPr>
        </p:nvSpPr>
        <p:spPr>
          <a:xfrm>
            <a:off x="8593385" y="7525991"/>
            <a:ext cx="1483995" cy="261867"/>
          </a:xfrm>
          <a:prstGeom prst="rect">
            <a:avLst/>
          </a:prstGeom>
        </p:spPr>
        <p:txBody>
          <a:bodyPr vert="horz" wrap="square" lIns="0" tIns="0" rIns="0" bIns="0" rtlCol="0" anchor="ctr">
            <a:spAutoFit/>
          </a:bodyPr>
          <a:lstStyle/>
          <a:p>
            <a:pPr marL="12700" defTabSz="685800">
              <a:lnSpc>
                <a:spcPts val="2335"/>
              </a:lnSpc>
            </a:pPr>
            <a:r>
              <a:rPr spc="10" dirty="0">
                <a:solidFill>
                  <a:srgbClr val="099BDD"/>
                </a:solidFill>
                <a:latin typeface="Corbel" panose="020B0503020204020204"/>
              </a:rPr>
              <a:t>Page</a:t>
            </a:r>
            <a:r>
              <a:rPr spc="-20" dirty="0">
                <a:solidFill>
                  <a:srgbClr val="099BDD"/>
                </a:solidFill>
                <a:latin typeface="Corbel" panose="020B0503020204020204"/>
              </a:rPr>
              <a:t> </a:t>
            </a:r>
            <a:fld id="{81D60167-4931-47E6-BA6A-407CBD079E47}" type="slidenum">
              <a:rPr spc="10" dirty="0">
                <a:solidFill>
                  <a:srgbClr val="099BDD"/>
                </a:solidFill>
                <a:latin typeface="Corbel" panose="020B0503020204020204"/>
              </a:rPr>
              <a:pPr marL="12700" defTabSz="685800">
                <a:lnSpc>
                  <a:spcPts val="2335"/>
                </a:lnSpc>
              </a:pPr>
              <a:t>65</a:t>
            </a:fld>
            <a:r>
              <a:rPr spc="-15" dirty="0">
                <a:solidFill>
                  <a:srgbClr val="099BDD"/>
                </a:solidFill>
                <a:latin typeface="Corbel" panose="020B0503020204020204"/>
              </a:rPr>
              <a:t> </a:t>
            </a:r>
            <a:r>
              <a:rPr spc="5" dirty="0">
                <a:solidFill>
                  <a:srgbClr val="099BDD"/>
                </a:solidFill>
                <a:latin typeface="Corbel" panose="020B0503020204020204"/>
              </a:rPr>
              <a:t>/</a:t>
            </a:r>
            <a:r>
              <a:rPr spc="-15" dirty="0">
                <a:solidFill>
                  <a:srgbClr val="099BDD"/>
                </a:solidFill>
                <a:latin typeface="Corbel" panose="020B0503020204020204"/>
              </a:rPr>
              <a:t> </a:t>
            </a:r>
            <a:r>
              <a:rPr spc="10" dirty="0">
                <a:solidFill>
                  <a:srgbClr val="099BDD"/>
                </a:solidFill>
                <a:latin typeface="Corbel" panose="020B0503020204020204"/>
              </a:rPr>
              <a:t>84</a:t>
            </a:r>
          </a:p>
        </p:txBody>
      </p:sp>
      <p:sp>
        <p:nvSpPr>
          <p:cNvPr id="3" name="object 3"/>
          <p:cNvSpPr txBox="1"/>
          <p:nvPr/>
        </p:nvSpPr>
        <p:spPr>
          <a:xfrm>
            <a:off x="280617" y="1353894"/>
            <a:ext cx="10138410" cy="359073"/>
          </a:xfrm>
          <a:prstGeom prst="rect">
            <a:avLst/>
          </a:prstGeom>
        </p:spPr>
        <p:txBody>
          <a:bodyPr vert="horz" wrap="square" lIns="0" tIns="12700" rIns="0" bIns="0" rtlCol="0">
            <a:spAutoFit/>
          </a:bodyPr>
          <a:lstStyle/>
          <a:p>
            <a:pPr marL="12700" defTabSz="685800">
              <a:spcBef>
                <a:spcPts val="100"/>
              </a:spcBef>
            </a:pPr>
            <a:r>
              <a:rPr sz="2250" dirty="0">
                <a:solidFill>
                  <a:srgbClr val="404040"/>
                </a:solidFill>
                <a:latin typeface="Arial"/>
                <a:cs typeface="Arial"/>
              </a:rPr>
              <a:t>A</a:t>
            </a:r>
            <a:r>
              <a:rPr sz="2250" spc="-10" dirty="0">
                <a:solidFill>
                  <a:srgbClr val="404040"/>
                </a:solidFill>
                <a:latin typeface="Arial"/>
                <a:cs typeface="Arial"/>
              </a:rPr>
              <a:t> </a:t>
            </a:r>
            <a:r>
              <a:rPr sz="2250" dirty="0">
                <a:solidFill>
                  <a:srgbClr val="404040"/>
                </a:solidFill>
                <a:latin typeface="Arial"/>
                <a:cs typeface="Arial"/>
              </a:rPr>
              <a:t>«leaf</a:t>
            </a:r>
            <a:r>
              <a:rPr sz="2250" spc="-5" dirty="0">
                <a:solidFill>
                  <a:srgbClr val="404040"/>
                </a:solidFill>
                <a:latin typeface="Arial"/>
                <a:cs typeface="Arial"/>
              </a:rPr>
              <a:t> </a:t>
            </a:r>
            <a:r>
              <a:rPr sz="2250" dirty="0">
                <a:solidFill>
                  <a:srgbClr val="404040"/>
                </a:solidFill>
                <a:latin typeface="Arial"/>
                <a:cs typeface="Arial"/>
              </a:rPr>
              <a:t>tensor»</a:t>
            </a:r>
            <a:r>
              <a:rPr sz="2250" spc="-5" dirty="0">
                <a:solidFill>
                  <a:srgbClr val="404040"/>
                </a:solidFill>
                <a:latin typeface="Arial"/>
                <a:cs typeface="Arial"/>
              </a:rPr>
              <a:t> </a:t>
            </a:r>
            <a:r>
              <a:rPr sz="2250" dirty="0">
                <a:solidFill>
                  <a:srgbClr val="404040"/>
                </a:solidFill>
                <a:latin typeface="Arial"/>
                <a:cs typeface="Arial"/>
              </a:rPr>
              <a:t>is</a:t>
            </a:r>
            <a:r>
              <a:rPr sz="2250" spc="-5" dirty="0">
                <a:solidFill>
                  <a:srgbClr val="404040"/>
                </a:solidFill>
                <a:latin typeface="Arial"/>
                <a:cs typeface="Arial"/>
              </a:rPr>
              <a:t> </a:t>
            </a:r>
            <a:r>
              <a:rPr sz="2250" dirty="0">
                <a:solidFill>
                  <a:srgbClr val="404040"/>
                </a:solidFill>
                <a:latin typeface="Arial"/>
                <a:cs typeface="Arial"/>
              </a:rPr>
              <a:t>a</a:t>
            </a:r>
            <a:r>
              <a:rPr sz="2250" spc="-5" dirty="0">
                <a:solidFill>
                  <a:srgbClr val="404040"/>
                </a:solidFill>
                <a:latin typeface="Arial"/>
                <a:cs typeface="Arial"/>
              </a:rPr>
              <a:t> </a:t>
            </a:r>
            <a:r>
              <a:rPr sz="2250" dirty="0">
                <a:solidFill>
                  <a:srgbClr val="404040"/>
                </a:solidFill>
                <a:latin typeface="Arial"/>
                <a:cs typeface="Arial"/>
              </a:rPr>
              <a:t>tensor</a:t>
            </a:r>
            <a:r>
              <a:rPr sz="2250" spc="-10" dirty="0">
                <a:solidFill>
                  <a:srgbClr val="404040"/>
                </a:solidFill>
                <a:latin typeface="Arial"/>
                <a:cs typeface="Arial"/>
              </a:rPr>
              <a:t> </a:t>
            </a:r>
            <a:r>
              <a:rPr sz="2250" dirty="0">
                <a:solidFill>
                  <a:srgbClr val="404040"/>
                </a:solidFill>
                <a:latin typeface="Arial"/>
                <a:cs typeface="Arial"/>
              </a:rPr>
              <a:t>you</a:t>
            </a:r>
            <a:r>
              <a:rPr sz="2250" spc="-5" dirty="0">
                <a:solidFill>
                  <a:srgbClr val="404040"/>
                </a:solidFill>
                <a:latin typeface="Arial"/>
                <a:cs typeface="Arial"/>
              </a:rPr>
              <a:t> </a:t>
            </a:r>
            <a:r>
              <a:rPr sz="2250" dirty="0">
                <a:solidFill>
                  <a:srgbClr val="404040"/>
                </a:solidFill>
                <a:latin typeface="Arial"/>
                <a:cs typeface="Arial"/>
              </a:rPr>
              <a:t>created</a:t>
            </a:r>
            <a:r>
              <a:rPr sz="2250" spc="-5" dirty="0">
                <a:solidFill>
                  <a:srgbClr val="404040"/>
                </a:solidFill>
                <a:latin typeface="Arial"/>
                <a:cs typeface="Arial"/>
              </a:rPr>
              <a:t> </a:t>
            </a:r>
            <a:r>
              <a:rPr sz="2250" spc="-20" dirty="0">
                <a:solidFill>
                  <a:srgbClr val="404040"/>
                </a:solidFill>
                <a:latin typeface="Arial"/>
                <a:cs typeface="Arial"/>
              </a:rPr>
              <a:t>directly,</a:t>
            </a:r>
            <a:r>
              <a:rPr sz="2250" spc="-5" dirty="0">
                <a:solidFill>
                  <a:srgbClr val="404040"/>
                </a:solidFill>
                <a:latin typeface="Arial"/>
                <a:cs typeface="Arial"/>
              </a:rPr>
              <a:t> </a:t>
            </a:r>
            <a:r>
              <a:rPr sz="2250" dirty="0">
                <a:solidFill>
                  <a:srgbClr val="404040"/>
                </a:solidFill>
                <a:latin typeface="Arial"/>
                <a:cs typeface="Arial"/>
              </a:rPr>
              <a:t>not</a:t>
            </a:r>
            <a:r>
              <a:rPr sz="2250" spc="-5" dirty="0">
                <a:solidFill>
                  <a:srgbClr val="404040"/>
                </a:solidFill>
                <a:latin typeface="Arial"/>
                <a:cs typeface="Arial"/>
              </a:rPr>
              <a:t> </a:t>
            </a:r>
            <a:r>
              <a:rPr sz="2250" dirty="0">
                <a:solidFill>
                  <a:srgbClr val="404040"/>
                </a:solidFill>
                <a:latin typeface="Arial"/>
                <a:cs typeface="Arial"/>
              </a:rPr>
              <a:t>as</a:t>
            </a:r>
            <a:r>
              <a:rPr sz="2250" spc="-10" dirty="0">
                <a:solidFill>
                  <a:srgbClr val="404040"/>
                </a:solidFill>
                <a:latin typeface="Arial"/>
                <a:cs typeface="Arial"/>
              </a:rPr>
              <a:t> </a:t>
            </a:r>
            <a:r>
              <a:rPr sz="2250" dirty="0">
                <a:solidFill>
                  <a:srgbClr val="404040"/>
                </a:solidFill>
                <a:latin typeface="Arial"/>
                <a:cs typeface="Arial"/>
              </a:rPr>
              <a:t>the</a:t>
            </a:r>
            <a:r>
              <a:rPr sz="2250" spc="-5" dirty="0">
                <a:solidFill>
                  <a:srgbClr val="404040"/>
                </a:solidFill>
                <a:latin typeface="Arial"/>
                <a:cs typeface="Arial"/>
              </a:rPr>
              <a:t> </a:t>
            </a:r>
            <a:r>
              <a:rPr sz="2250" dirty="0">
                <a:solidFill>
                  <a:srgbClr val="404040"/>
                </a:solidFill>
                <a:latin typeface="Arial"/>
                <a:cs typeface="Arial"/>
              </a:rPr>
              <a:t>result</a:t>
            </a:r>
            <a:r>
              <a:rPr sz="2250" spc="-5" dirty="0">
                <a:solidFill>
                  <a:srgbClr val="404040"/>
                </a:solidFill>
                <a:latin typeface="Arial"/>
                <a:cs typeface="Arial"/>
              </a:rPr>
              <a:t> </a:t>
            </a:r>
            <a:r>
              <a:rPr sz="2250" dirty="0">
                <a:solidFill>
                  <a:srgbClr val="404040"/>
                </a:solidFill>
                <a:latin typeface="Arial"/>
                <a:cs typeface="Arial"/>
              </a:rPr>
              <a:t>of</a:t>
            </a:r>
            <a:r>
              <a:rPr sz="2250" spc="-5" dirty="0">
                <a:solidFill>
                  <a:srgbClr val="404040"/>
                </a:solidFill>
                <a:latin typeface="Arial"/>
                <a:cs typeface="Arial"/>
              </a:rPr>
              <a:t> </a:t>
            </a:r>
            <a:r>
              <a:rPr sz="2250" dirty="0">
                <a:solidFill>
                  <a:srgbClr val="404040"/>
                </a:solidFill>
                <a:latin typeface="Arial"/>
                <a:cs typeface="Arial"/>
              </a:rPr>
              <a:t>an</a:t>
            </a:r>
            <a:r>
              <a:rPr sz="2250" spc="-5" dirty="0">
                <a:solidFill>
                  <a:srgbClr val="404040"/>
                </a:solidFill>
                <a:latin typeface="Arial"/>
                <a:cs typeface="Arial"/>
              </a:rPr>
              <a:t> </a:t>
            </a:r>
            <a:r>
              <a:rPr sz="2250" dirty="0">
                <a:solidFill>
                  <a:srgbClr val="404040"/>
                </a:solidFill>
                <a:latin typeface="Arial"/>
                <a:cs typeface="Arial"/>
              </a:rPr>
              <a:t>operation.</a:t>
            </a:r>
            <a:endParaRPr sz="2250" dirty="0">
              <a:solidFill>
                <a:srgbClr val="099BDD"/>
              </a:solidFill>
              <a:latin typeface="Arial"/>
              <a:cs typeface="Arial"/>
            </a:endParaRPr>
          </a:p>
        </p:txBody>
      </p:sp>
      <p:sp>
        <p:nvSpPr>
          <p:cNvPr id="4" name="object 4"/>
          <p:cNvSpPr txBox="1"/>
          <p:nvPr/>
        </p:nvSpPr>
        <p:spPr>
          <a:xfrm>
            <a:off x="368299" y="2183566"/>
            <a:ext cx="3311525" cy="654025"/>
          </a:xfrm>
          <a:prstGeom prst="rect">
            <a:avLst/>
          </a:prstGeom>
        </p:spPr>
        <p:txBody>
          <a:bodyPr vert="horz" wrap="square" lIns="0" tIns="12700" rIns="0" bIns="0" rtlCol="0">
            <a:spAutoFit/>
          </a:bodyPr>
          <a:lstStyle/>
          <a:p>
            <a:pPr marL="12700" defTabSz="685800">
              <a:lnSpc>
                <a:spcPts val="2475"/>
              </a:lnSpc>
              <a:spcBef>
                <a:spcPts val="100"/>
              </a:spcBef>
              <a:tabLst>
                <a:tab pos="869294" algn="l"/>
                <a:tab pos="1155036" algn="l"/>
              </a:tabLst>
            </a:pPr>
            <a:r>
              <a:rPr sz="2250" dirty="0">
                <a:solidFill>
                  <a:srgbClr val="808000"/>
                </a:solidFill>
                <a:latin typeface="SimSun"/>
                <a:cs typeface="SimSun"/>
              </a:rPr>
              <a:t>&gt;&gt;&gt;</a:t>
            </a:r>
            <a:r>
              <a:rPr sz="2250" spc="-5" dirty="0">
                <a:solidFill>
                  <a:srgbClr val="808000"/>
                </a:solidFill>
                <a:latin typeface="SimSun"/>
                <a:cs typeface="SimSun"/>
              </a:rPr>
              <a:t> </a:t>
            </a:r>
            <a:r>
              <a:rPr sz="2250" dirty="0">
                <a:solidFill>
                  <a:srgbClr val="404040"/>
                </a:solidFill>
                <a:latin typeface="SimSun"/>
                <a:cs typeface="SimSun"/>
              </a:rPr>
              <a:t>x	=	</a:t>
            </a:r>
            <a:r>
              <a:rPr sz="2250" spc="-5" dirty="0">
                <a:solidFill>
                  <a:srgbClr val="404040"/>
                </a:solidFill>
                <a:latin typeface="SimSun"/>
                <a:cs typeface="SimSun"/>
              </a:rPr>
              <a:t>torch.tensor(</a:t>
            </a:r>
            <a:r>
              <a:rPr sz="2250" spc="-5" dirty="0">
                <a:solidFill>
                  <a:srgbClr val="0000FF"/>
                </a:solidFill>
                <a:latin typeface="SimSun"/>
                <a:cs typeface="SimSun"/>
              </a:rPr>
              <a:t>2</a:t>
            </a:r>
            <a:r>
              <a:rPr sz="2250" spc="-5" dirty="0">
                <a:solidFill>
                  <a:srgbClr val="404040"/>
                </a:solidFill>
                <a:latin typeface="SimSun"/>
                <a:cs typeface="SimSun"/>
              </a:rPr>
              <a:t>)</a:t>
            </a:r>
            <a:endParaRPr sz="2250" dirty="0">
              <a:solidFill>
                <a:srgbClr val="099BDD"/>
              </a:solidFill>
              <a:latin typeface="SimSun"/>
              <a:cs typeface="SimSun"/>
            </a:endParaRPr>
          </a:p>
          <a:p>
            <a:pPr marL="12700" defTabSz="685800">
              <a:lnSpc>
                <a:spcPts val="2475"/>
              </a:lnSpc>
              <a:tabLst>
                <a:tab pos="869294" algn="l"/>
                <a:tab pos="1155036" algn="l"/>
                <a:tab pos="1440779" algn="l"/>
              </a:tabLst>
            </a:pPr>
            <a:r>
              <a:rPr sz="2250" dirty="0">
                <a:solidFill>
                  <a:srgbClr val="808000"/>
                </a:solidFill>
                <a:latin typeface="SimSun"/>
                <a:cs typeface="SimSun"/>
              </a:rPr>
              <a:t>&gt;&gt;&gt;</a:t>
            </a:r>
            <a:r>
              <a:rPr sz="2250" spc="-5" dirty="0">
                <a:solidFill>
                  <a:srgbClr val="808000"/>
                </a:solidFill>
                <a:latin typeface="SimSun"/>
                <a:cs typeface="SimSun"/>
              </a:rPr>
              <a:t> </a:t>
            </a:r>
            <a:r>
              <a:rPr sz="2250" dirty="0">
                <a:solidFill>
                  <a:srgbClr val="404040"/>
                </a:solidFill>
                <a:latin typeface="SimSun"/>
                <a:cs typeface="SimSun"/>
              </a:rPr>
              <a:t>y	=	x	+</a:t>
            </a:r>
            <a:r>
              <a:rPr sz="2250" spc="-65" dirty="0">
                <a:solidFill>
                  <a:srgbClr val="404040"/>
                </a:solidFill>
                <a:latin typeface="SimSun"/>
                <a:cs typeface="SimSun"/>
              </a:rPr>
              <a:t> </a:t>
            </a:r>
            <a:r>
              <a:rPr sz="2250" dirty="0">
                <a:solidFill>
                  <a:srgbClr val="0000FF"/>
                </a:solidFill>
                <a:latin typeface="SimSun"/>
                <a:cs typeface="SimSun"/>
              </a:rPr>
              <a:t>1</a:t>
            </a:r>
            <a:endParaRPr sz="2250" dirty="0">
              <a:solidFill>
                <a:srgbClr val="099BDD"/>
              </a:solidFill>
              <a:latin typeface="SimSun"/>
              <a:cs typeface="SimSun"/>
            </a:endParaRPr>
          </a:p>
        </p:txBody>
      </p:sp>
      <p:sp>
        <p:nvSpPr>
          <p:cNvPr id="5" name="object 5"/>
          <p:cNvSpPr txBox="1"/>
          <p:nvPr/>
        </p:nvSpPr>
        <p:spPr>
          <a:xfrm>
            <a:off x="3939577" y="2183566"/>
            <a:ext cx="3454400" cy="660437"/>
          </a:xfrm>
          <a:prstGeom prst="rect">
            <a:avLst/>
          </a:prstGeom>
        </p:spPr>
        <p:txBody>
          <a:bodyPr vert="horz" wrap="square" lIns="0" tIns="12700" rIns="0" bIns="0" rtlCol="0">
            <a:spAutoFit/>
          </a:bodyPr>
          <a:lstStyle/>
          <a:p>
            <a:pPr marL="12700" defTabSz="685800">
              <a:lnSpc>
                <a:spcPts val="2475"/>
              </a:lnSpc>
              <a:spcBef>
                <a:spcPts val="100"/>
              </a:spcBef>
            </a:pPr>
            <a:r>
              <a:rPr sz="2250" i="1" spc="-229" dirty="0">
                <a:solidFill>
                  <a:srgbClr val="808080"/>
                </a:solidFill>
                <a:latin typeface="Courier New"/>
                <a:cs typeface="Courier New"/>
              </a:rPr>
              <a:t># x is a leaf tensor</a:t>
            </a:r>
            <a:endParaRPr sz="2250">
              <a:solidFill>
                <a:srgbClr val="099BDD"/>
              </a:solidFill>
              <a:latin typeface="Courier New"/>
              <a:cs typeface="Courier New"/>
            </a:endParaRPr>
          </a:p>
          <a:p>
            <a:pPr marL="12700" defTabSz="685800">
              <a:lnSpc>
                <a:spcPts val="2475"/>
              </a:lnSpc>
            </a:pPr>
            <a:r>
              <a:rPr sz="2250" i="1" spc="-229" dirty="0">
                <a:solidFill>
                  <a:srgbClr val="808080"/>
                </a:solidFill>
                <a:latin typeface="Courier New"/>
                <a:cs typeface="Courier New"/>
              </a:rPr>
              <a:t># y is not a leaf tensor</a:t>
            </a:r>
            <a:endParaRPr sz="2250">
              <a:solidFill>
                <a:srgbClr val="099BDD"/>
              </a:solidFill>
              <a:latin typeface="Courier New"/>
              <a:cs typeface="Courier New"/>
            </a:endParaRPr>
          </a:p>
        </p:txBody>
      </p:sp>
      <p:sp>
        <p:nvSpPr>
          <p:cNvPr id="6" name="object 6"/>
          <p:cNvSpPr txBox="1"/>
          <p:nvPr/>
        </p:nvSpPr>
        <p:spPr>
          <a:xfrm>
            <a:off x="378459" y="3479869"/>
            <a:ext cx="4441190" cy="679673"/>
          </a:xfrm>
          <a:prstGeom prst="rect">
            <a:avLst/>
          </a:prstGeom>
        </p:spPr>
        <p:txBody>
          <a:bodyPr vert="horz" wrap="square" lIns="0" tIns="12700" rIns="0" bIns="0" rtlCol="0">
            <a:spAutoFit/>
          </a:bodyPr>
          <a:lstStyle/>
          <a:p>
            <a:pPr marL="12700" defTabSz="685800">
              <a:lnSpc>
                <a:spcPts val="2625"/>
              </a:lnSpc>
              <a:spcBef>
                <a:spcPts val="100"/>
              </a:spcBef>
            </a:pPr>
            <a:r>
              <a:rPr sz="2250" dirty="0">
                <a:solidFill>
                  <a:srgbClr val="404040"/>
                </a:solidFill>
                <a:latin typeface="Arial"/>
                <a:cs typeface="Arial"/>
              </a:rPr>
              <a:t>Remember</a:t>
            </a:r>
            <a:r>
              <a:rPr sz="2250" spc="-35" dirty="0">
                <a:solidFill>
                  <a:srgbClr val="404040"/>
                </a:solidFill>
                <a:latin typeface="Arial"/>
                <a:cs typeface="Arial"/>
              </a:rPr>
              <a:t> </a:t>
            </a:r>
            <a:r>
              <a:rPr sz="2250" dirty="0">
                <a:solidFill>
                  <a:srgbClr val="404040"/>
                </a:solidFill>
                <a:latin typeface="Arial"/>
                <a:cs typeface="Arial"/>
              </a:rPr>
              <a:t>the</a:t>
            </a:r>
            <a:r>
              <a:rPr sz="2250" spc="-35" dirty="0">
                <a:solidFill>
                  <a:srgbClr val="404040"/>
                </a:solidFill>
                <a:latin typeface="Arial"/>
                <a:cs typeface="Arial"/>
              </a:rPr>
              <a:t> </a:t>
            </a:r>
            <a:r>
              <a:rPr sz="2250" dirty="0">
                <a:solidFill>
                  <a:srgbClr val="404040"/>
                </a:solidFill>
                <a:latin typeface="Arial"/>
                <a:cs typeface="Arial"/>
              </a:rPr>
              <a:t>computation</a:t>
            </a:r>
            <a:r>
              <a:rPr sz="2250" spc="-30" dirty="0">
                <a:solidFill>
                  <a:srgbClr val="404040"/>
                </a:solidFill>
                <a:latin typeface="Arial"/>
                <a:cs typeface="Arial"/>
              </a:rPr>
              <a:t> </a:t>
            </a:r>
            <a:r>
              <a:rPr sz="2250" dirty="0">
                <a:solidFill>
                  <a:srgbClr val="404040"/>
                </a:solidFill>
                <a:latin typeface="Arial"/>
                <a:cs typeface="Arial"/>
              </a:rPr>
              <a:t>graph:</a:t>
            </a:r>
            <a:endParaRPr sz="2250" dirty="0">
              <a:solidFill>
                <a:srgbClr val="099BDD"/>
              </a:solidFill>
              <a:latin typeface="Arial"/>
              <a:cs typeface="Arial"/>
            </a:endParaRPr>
          </a:p>
          <a:p>
            <a:pPr marL="12700" defTabSz="685800">
              <a:lnSpc>
                <a:spcPts val="2625"/>
              </a:lnSpc>
            </a:pPr>
            <a:r>
              <a:rPr sz="2250" i="1" dirty="0">
                <a:solidFill>
                  <a:srgbClr val="404040"/>
                </a:solidFill>
                <a:latin typeface="Arial"/>
                <a:cs typeface="Arial"/>
              </a:rPr>
              <a:t>x1,</a:t>
            </a:r>
            <a:r>
              <a:rPr sz="2250" i="1" spc="-15" dirty="0">
                <a:solidFill>
                  <a:srgbClr val="404040"/>
                </a:solidFill>
                <a:latin typeface="Arial"/>
                <a:cs typeface="Arial"/>
              </a:rPr>
              <a:t> </a:t>
            </a:r>
            <a:r>
              <a:rPr sz="2250" i="1" dirty="0">
                <a:solidFill>
                  <a:srgbClr val="404040"/>
                </a:solidFill>
                <a:latin typeface="Arial"/>
                <a:cs typeface="Arial"/>
              </a:rPr>
              <a:t>x2,</a:t>
            </a:r>
            <a:r>
              <a:rPr sz="2250" i="1" spc="-15" dirty="0">
                <a:solidFill>
                  <a:srgbClr val="404040"/>
                </a:solidFill>
                <a:latin typeface="Arial"/>
                <a:cs typeface="Arial"/>
              </a:rPr>
              <a:t> </a:t>
            </a:r>
            <a:r>
              <a:rPr sz="2250" i="1" dirty="0">
                <a:solidFill>
                  <a:srgbClr val="404040"/>
                </a:solidFill>
                <a:latin typeface="Arial"/>
                <a:cs typeface="Arial"/>
              </a:rPr>
              <a:t>x3,</a:t>
            </a:r>
            <a:r>
              <a:rPr sz="2250" i="1" spc="-15" dirty="0">
                <a:solidFill>
                  <a:srgbClr val="404040"/>
                </a:solidFill>
                <a:latin typeface="Arial"/>
                <a:cs typeface="Arial"/>
              </a:rPr>
              <a:t> </a:t>
            </a:r>
            <a:r>
              <a:rPr sz="2250" i="1" dirty="0">
                <a:solidFill>
                  <a:srgbClr val="404040"/>
                </a:solidFill>
                <a:latin typeface="Arial"/>
                <a:cs typeface="Arial"/>
              </a:rPr>
              <a:t>x4</a:t>
            </a:r>
            <a:r>
              <a:rPr sz="2250" i="1" spc="-20" dirty="0">
                <a:solidFill>
                  <a:srgbClr val="404040"/>
                </a:solidFill>
                <a:latin typeface="Arial"/>
                <a:cs typeface="Arial"/>
              </a:rPr>
              <a:t> </a:t>
            </a:r>
            <a:r>
              <a:rPr sz="2250" dirty="0">
                <a:solidFill>
                  <a:srgbClr val="404040"/>
                </a:solidFill>
                <a:latin typeface="Arial"/>
                <a:cs typeface="Arial"/>
              </a:rPr>
              <a:t>are</a:t>
            </a:r>
            <a:r>
              <a:rPr sz="2250" spc="-15" dirty="0">
                <a:solidFill>
                  <a:srgbClr val="404040"/>
                </a:solidFill>
                <a:latin typeface="Arial"/>
                <a:cs typeface="Arial"/>
              </a:rPr>
              <a:t> </a:t>
            </a:r>
            <a:r>
              <a:rPr sz="2250" dirty="0">
                <a:solidFill>
                  <a:srgbClr val="404040"/>
                </a:solidFill>
                <a:latin typeface="Arial"/>
                <a:cs typeface="Arial"/>
              </a:rPr>
              <a:t>the</a:t>
            </a:r>
            <a:r>
              <a:rPr sz="2250" spc="-15" dirty="0">
                <a:solidFill>
                  <a:srgbClr val="404040"/>
                </a:solidFill>
                <a:latin typeface="Arial"/>
                <a:cs typeface="Arial"/>
              </a:rPr>
              <a:t> </a:t>
            </a:r>
            <a:r>
              <a:rPr sz="2250" dirty="0">
                <a:solidFill>
                  <a:srgbClr val="404040"/>
                </a:solidFill>
                <a:latin typeface="Arial"/>
                <a:cs typeface="Arial"/>
              </a:rPr>
              <a:t>leaf</a:t>
            </a:r>
            <a:r>
              <a:rPr sz="2250" spc="-10" dirty="0">
                <a:solidFill>
                  <a:srgbClr val="404040"/>
                </a:solidFill>
                <a:latin typeface="Arial"/>
                <a:cs typeface="Arial"/>
              </a:rPr>
              <a:t> </a:t>
            </a:r>
            <a:r>
              <a:rPr sz="2250" dirty="0">
                <a:solidFill>
                  <a:srgbClr val="404040"/>
                </a:solidFill>
                <a:latin typeface="Arial"/>
                <a:cs typeface="Arial"/>
              </a:rPr>
              <a:t>tensors.</a:t>
            </a:r>
            <a:endParaRPr sz="2250" dirty="0">
              <a:solidFill>
                <a:srgbClr val="099BDD"/>
              </a:solidFill>
              <a:latin typeface="Arial"/>
              <a:cs typeface="Arial"/>
            </a:endParaRPr>
          </a:p>
        </p:txBody>
      </p:sp>
      <p:sp>
        <p:nvSpPr>
          <p:cNvPr id="8" name="object 8"/>
          <p:cNvSpPr txBox="1"/>
          <p:nvPr/>
        </p:nvSpPr>
        <p:spPr>
          <a:xfrm>
            <a:off x="3198713" y="-1069951"/>
            <a:ext cx="5795010" cy="289823"/>
          </a:xfrm>
          <a:prstGeom prst="rect">
            <a:avLst/>
          </a:prstGeom>
        </p:spPr>
        <p:txBody>
          <a:bodyPr vert="horz" wrap="square" lIns="0" tIns="12700" rIns="0" bIns="0" rtlCol="0">
            <a:spAutoFit/>
          </a:bodyPr>
          <a:lstStyle/>
          <a:p>
            <a:pPr marL="12700" defTabSz="685800">
              <a:spcBef>
                <a:spcPts val="100"/>
              </a:spcBef>
            </a:pPr>
            <a:r>
              <a:rPr dirty="0">
                <a:solidFill>
                  <a:srgbClr val="EDEDED"/>
                </a:solidFill>
                <a:latin typeface="Arial"/>
                <a:cs typeface="Arial"/>
              </a:rPr>
              <a:t>IN5400</a:t>
            </a:r>
            <a:r>
              <a:rPr spc="-15" dirty="0">
                <a:solidFill>
                  <a:srgbClr val="EDEDED"/>
                </a:solidFill>
                <a:latin typeface="Arial"/>
                <a:cs typeface="Arial"/>
              </a:rPr>
              <a:t> </a:t>
            </a:r>
            <a:r>
              <a:rPr dirty="0">
                <a:solidFill>
                  <a:srgbClr val="EDEDED"/>
                </a:solidFill>
                <a:latin typeface="Arial"/>
                <a:cs typeface="Arial"/>
              </a:rPr>
              <a:t>Machine</a:t>
            </a:r>
            <a:r>
              <a:rPr spc="-15" dirty="0">
                <a:solidFill>
                  <a:srgbClr val="EDEDED"/>
                </a:solidFill>
                <a:latin typeface="Arial"/>
                <a:cs typeface="Arial"/>
              </a:rPr>
              <a:t> </a:t>
            </a:r>
            <a:r>
              <a:rPr dirty="0">
                <a:solidFill>
                  <a:srgbClr val="EDEDED"/>
                </a:solidFill>
                <a:latin typeface="Arial"/>
                <a:cs typeface="Arial"/>
              </a:rPr>
              <a:t>learning</a:t>
            </a:r>
            <a:r>
              <a:rPr spc="-15" dirty="0">
                <a:solidFill>
                  <a:srgbClr val="EDEDED"/>
                </a:solidFill>
                <a:latin typeface="Arial"/>
                <a:cs typeface="Arial"/>
              </a:rPr>
              <a:t> </a:t>
            </a:r>
            <a:r>
              <a:rPr dirty="0">
                <a:solidFill>
                  <a:srgbClr val="EDEDED"/>
                </a:solidFill>
                <a:latin typeface="Arial"/>
                <a:cs typeface="Arial"/>
              </a:rPr>
              <a:t>for</a:t>
            </a:r>
            <a:r>
              <a:rPr spc="-15" dirty="0">
                <a:solidFill>
                  <a:srgbClr val="EDEDED"/>
                </a:solidFill>
                <a:latin typeface="Arial"/>
                <a:cs typeface="Arial"/>
              </a:rPr>
              <a:t> </a:t>
            </a:r>
            <a:r>
              <a:rPr dirty="0">
                <a:solidFill>
                  <a:srgbClr val="EDEDED"/>
                </a:solidFill>
                <a:latin typeface="Arial"/>
                <a:cs typeface="Arial"/>
              </a:rPr>
              <a:t>image</a:t>
            </a:r>
            <a:r>
              <a:rPr spc="-10" dirty="0">
                <a:solidFill>
                  <a:srgbClr val="EDEDED"/>
                </a:solidFill>
                <a:latin typeface="Arial"/>
                <a:cs typeface="Arial"/>
              </a:rPr>
              <a:t> </a:t>
            </a:r>
            <a:r>
              <a:rPr dirty="0">
                <a:solidFill>
                  <a:srgbClr val="EDEDED"/>
                </a:solidFill>
                <a:latin typeface="Arial"/>
                <a:cs typeface="Arial"/>
              </a:rPr>
              <a:t>analysis,</a:t>
            </a:r>
            <a:r>
              <a:rPr spc="-15" dirty="0">
                <a:solidFill>
                  <a:srgbClr val="EDEDED"/>
                </a:solidFill>
                <a:latin typeface="Arial"/>
                <a:cs typeface="Arial"/>
              </a:rPr>
              <a:t> </a:t>
            </a:r>
            <a:r>
              <a:rPr dirty="0">
                <a:solidFill>
                  <a:srgbClr val="EDEDED"/>
                </a:solidFill>
                <a:latin typeface="Arial"/>
                <a:cs typeface="Arial"/>
              </a:rPr>
              <a:t>2020</a:t>
            </a:r>
            <a:r>
              <a:rPr spc="-15" dirty="0">
                <a:solidFill>
                  <a:srgbClr val="EDEDED"/>
                </a:solidFill>
                <a:latin typeface="Arial"/>
                <a:cs typeface="Arial"/>
              </a:rPr>
              <a:t> </a:t>
            </a:r>
            <a:r>
              <a:rPr dirty="0">
                <a:solidFill>
                  <a:srgbClr val="EDEDED"/>
                </a:solidFill>
                <a:latin typeface="Arial"/>
                <a:cs typeface="Arial"/>
              </a:rPr>
              <a:t>spring</a:t>
            </a:r>
            <a:endParaRPr>
              <a:solidFill>
                <a:srgbClr val="099BDD"/>
              </a:solidFill>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xfrm>
            <a:off x="8593385" y="7525991"/>
            <a:ext cx="1483995" cy="261867"/>
          </a:xfrm>
          <a:prstGeom prst="rect">
            <a:avLst/>
          </a:prstGeom>
        </p:spPr>
        <p:txBody>
          <a:bodyPr vert="horz" wrap="square" lIns="0" tIns="0" rIns="0" bIns="0" rtlCol="0" anchor="ctr">
            <a:spAutoFit/>
          </a:bodyPr>
          <a:lstStyle/>
          <a:p>
            <a:pPr marL="12700" defTabSz="685800">
              <a:lnSpc>
                <a:spcPts val="2335"/>
              </a:lnSpc>
            </a:pPr>
            <a:r>
              <a:rPr spc="10" dirty="0">
                <a:solidFill>
                  <a:srgbClr val="099BDD"/>
                </a:solidFill>
                <a:latin typeface="Corbel" panose="020B0503020204020204"/>
              </a:rPr>
              <a:t>Page</a:t>
            </a:r>
            <a:r>
              <a:rPr spc="-20" dirty="0">
                <a:solidFill>
                  <a:srgbClr val="099BDD"/>
                </a:solidFill>
                <a:latin typeface="Corbel" panose="020B0503020204020204"/>
              </a:rPr>
              <a:t> </a:t>
            </a:r>
            <a:fld id="{81D60167-4931-47E6-BA6A-407CBD079E47}" type="slidenum">
              <a:rPr spc="10" dirty="0">
                <a:solidFill>
                  <a:srgbClr val="099BDD"/>
                </a:solidFill>
                <a:latin typeface="Corbel" panose="020B0503020204020204"/>
              </a:rPr>
              <a:pPr marL="12700" defTabSz="685800">
                <a:lnSpc>
                  <a:spcPts val="2335"/>
                </a:lnSpc>
              </a:pPr>
              <a:t>66</a:t>
            </a:fld>
            <a:r>
              <a:rPr spc="-15" dirty="0">
                <a:solidFill>
                  <a:srgbClr val="099BDD"/>
                </a:solidFill>
                <a:latin typeface="Corbel" panose="020B0503020204020204"/>
              </a:rPr>
              <a:t> </a:t>
            </a:r>
            <a:r>
              <a:rPr spc="5" dirty="0">
                <a:solidFill>
                  <a:srgbClr val="099BDD"/>
                </a:solidFill>
                <a:latin typeface="Corbel" panose="020B0503020204020204"/>
              </a:rPr>
              <a:t>/</a:t>
            </a:r>
            <a:r>
              <a:rPr spc="-15" dirty="0">
                <a:solidFill>
                  <a:srgbClr val="099BDD"/>
                </a:solidFill>
                <a:latin typeface="Corbel" panose="020B0503020204020204"/>
              </a:rPr>
              <a:t> </a:t>
            </a:r>
            <a:r>
              <a:rPr spc="10" dirty="0">
                <a:solidFill>
                  <a:srgbClr val="099BDD"/>
                </a:solidFill>
                <a:latin typeface="Corbel" panose="020B0503020204020204"/>
              </a:rPr>
              <a:t>84</a:t>
            </a:r>
          </a:p>
        </p:txBody>
      </p:sp>
      <p:sp>
        <p:nvSpPr>
          <p:cNvPr id="3" name="object 3"/>
          <p:cNvSpPr txBox="1"/>
          <p:nvPr/>
        </p:nvSpPr>
        <p:spPr>
          <a:xfrm>
            <a:off x="368302" y="387375"/>
            <a:ext cx="6426835" cy="359073"/>
          </a:xfrm>
          <a:prstGeom prst="rect">
            <a:avLst/>
          </a:prstGeom>
        </p:spPr>
        <p:txBody>
          <a:bodyPr vert="horz" wrap="square" lIns="0" tIns="12700" rIns="0" bIns="0" rtlCol="0">
            <a:spAutoFit/>
          </a:bodyPr>
          <a:lstStyle/>
          <a:p>
            <a:pPr marL="12700" defTabSz="685800">
              <a:spcBef>
                <a:spcPts val="100"/>
              </a:spcBef>
            </a:pPr>
            <a:r>
              <a:rPr sz="2250" dirty="0">
                <a:solidFill>
                  <a:srgbClr val="404040"/>
                </a:solidFill>
                <a:latin typeface="Arial"/>
                <a:cs typeface="Arial"/>
              </a:rPr>
              <a:t>The</a:t>
            </a:r>
            <a:r>
              <a:rPr sz="2250" spc="-15" dirty="0">
                <a:solidFill>
                  <a:srgbClr val="404040"/>
                </a:solidFill>
                <a:latin typeface="Arial"/>
                <a:cs typeface="Arial"/>
              </a:rPr>
              <a:t> </a:t>
            </a:r>
            <a:r>
              <a:rPr sz="2250" dirty="0">
                <a:solidFill>
                  <a:srgbClr val="404040"/>
                </a:solidFill>
                <a:latin typeface="Arial"/>
                <a:cs typeface="Arial"/>
              </a:rPr>
              <a:t>need</a:t>
            </a:r>
            <a:r>
              <a:rPr sz="2250" spc="-15" dirty="0">
                <a:solidFill>
                  <a:srgbClr val="404040"/>
                </a:solidFill>
                <a:latin typeface="Arial"/>
                <a:cs typeface="Arial"/>
              </a:rPr>
              <a:t> </a:t>
            </a:r>
            <a:r>
              <a:rPr sz="2250" dirty="0">
                <a:solidFill>
                  <a:srgbClr val="404040"/>
                </a:solidFill>
                <a:latin typeface="Arial"/>
                <a:cs typeface="Arial"/>
              </a:rPr>
              <a:t>for</a:t>
            </a:r>
            <a:r>
              <a:rPr sz="2250" spc="-15" dirty="0">
                <a:solidFill>
                  <a:srgbClr val="404040"/>
                </a:solidFill>
                <a:latin typeface="Arial"/>
                <a:cs typeface="Arial"/>
              </a:rPr>
              <a:t> </a:t>
            </a:r>
            <a:r>
              <a:rPr sz="2250" dirty="0">
                <a:solidFill>
                  <a:srgbClr val="404040"/>
                </a:solidFill>
                <a:latin typeface="Arial"/>
                <a:cs typeface="Arial"/>
              </a:rPr>
              <a:t>specifying</a:t>
            </a:r>
            <a:r>
              <a:rPr sz="2250" spc="-15" dirty="0">
                <a:solidFill>
                  <a:srgbClr val="404040"/>
                </a:solidFill>
                <a:latin typeface="Arial"/>
                <a:cs typeface="Arial"/>
              </a:rPr>
              <a:t> </a:t>
            </a:r>
            <a:r>
              <a:rPr sz="2250" dirty="0">
                <a:solidFill>
                  <a:srgbClr val="404040"/>
                </a:solidFill>
                <a:latin typeface="Arial"/>
                <a:cs typeface="Arial"/>
              </a:rPr>
              <a:t>all</a:t>
            </a:r>
            <a:r>
              <a:rPr sz="2250" spc="-10" dirty="0">
                <a:solidFill>
                  <a:srgbClr val="404040"/>
                </a:solidFill>
                <a:latin typeface="Arial"/>
                <a:cs typeface="Arial"/>
              </a:rPr>
              <a:t> </a:t>
            </a:r>
            <a:r>
              <a:rPr sz="2250" dirty="0">
                <a:solidFill>
                  <a:srgbClr val="404040"/>
                </a:solidFill>
                <a:latin typeface="Arial"/>
                <a:cs typeface="Arial"/>
              </a:rPr>
              <a:t>tensors</a:t>
            </a:r>
            <a:r>
              <a:rPr sz="2250" spc="-15" dirty="0">
                <a:solidFill>
                  <a:srgbClr val="404040"/>
                </a:solidFill>
                <a:latin typeface="Arial"/>
                <a:cs typeface="Arial"/>
              </a:rPr>
              <a:t> </a:t>
            </a:r>
            <a:r>
              <a:rPr sz="2250" dirty="0">
                <a:solidFill>
                  <a:srgbClr val="404040"/>
                </a:solidFill>
                <a:latin typeface="Arial"/>
                <a:cs typeface="Arial"/>
              </a:rPr>
              <a:t>is</a:t>
            </a:r>
            <a:r>
              <a:rPr sz="2250" spc="-15" dirty="0">
                <a:solidFill>
                  <a:srgbClr val="404040"/>
                </a:solidFill>
                <a:latin typeface="Arial"/>
                <a:cs typeface="Arial"/>
              </a:rPr>
              <a:t> </a:t>
            </a:r>
            <a:r>
              <a:rPr sz="2250" dirty="0">
                <a:solidFill>
                  <a:srgbClr val="404040"/>
                </a:solidFill>
                <a:latin typeface="Arial"/>
                <a:cs typeface="Arial"/>
              </a:rPr>
              <a:t>inconvenient.</a:t>
            </a:r>
            <a:endParaRPr sz="2250">
              <a:solidFill>
                <a:srgbClr val="099BDD"/>
              </a:solidFill>
              <a:latin typeface="Arial"/>
              <a:cs typeface="Arial"/>
            </a:endParaRPr>
          </a:p>
        </p:txBody>
      </p:sp>
      <p:graphicFrame>
        <p:nvGraphicFramePr>
          <p:cNvPr id="4" name="object 4"/>
          <p:cNvGraphicFramePr>
            <a:graphicFrameLocks noGrp="1"/>
          </p:cNvGraphicFramePr>
          <p:nvPr>
            <p:extLst>
              <p:ext uri="{D42A27DB-BD31-4B8C-83A1-F6EECF244321}">
                <p14:modId xmlns:p14="http://schemas.microsoft.com/office/powerpoint/2010/main" val="797293943"/>
              </p:ext>
            </p:extLst>
          </p:nvPr>
        </p:nvGraphicFramePr>
        <p:xfrm>
          <a:off x="349252" y="1363052"/>
          <a:ext cx="11842747" cy="3932622"/>
        </p:xfrm>
        <a:graphic>
          <a:graphicData uri="http://schemas.openxmlformats.org/drawingml/2006/table">
            <a:tbl>
              <a:tblPr firstRow="1" bandRow="1">
                <a:tableStyleId>{2D5ABB26-0587-4C30-8999-92F81FD0307C}</a:tableStyleId>
              </a:tblPr>
              <a:tblGrid>
                <a:gridCol w="584008">
                  <a:extLst>
                    <a:ext uri="{9D8B030D-6E8A-4147-A177-3AD203B41FA5}">
                      <a16:colId xmlns:a16="http://schemas.microsoft.com/office/drawing/2014/main" val="20000"/>
                    </a:ext>
                  </a:extLst>
                </a:gridCol>
                <a:gridCol w="6435957">
                  <a:extLst>
                    <a:ext uri="{9D8B030D-6E8A-4147-A177-3AD203B41FA5}">
                      <a16:colId xmlns:a16="http://schemas.microsoft.com/office/drawing/2014/main" val="20001"/>
                    </a:ext>
                  </a:extLst>
                </a:gridCol>
                <a:gridCol w="4822782">
                  <a:extLst>
                    <a:ext uri="{9D8B030D-6E8A-4147-A177-3AD203B41FA5}">
                      <a16:colId xmlns:a16="http://schemas.microsoft.com/office/drawing/2014/main" val="20002"/>
                    </a:ext>
                  </a:extLst>
                </a:gridCol>
              </a:tblGrid>
              <a:tr h="290386">
                <a:tc>
                  <a:txBody>
                    <a:bodyPr/>
                    <a:lstStyle/>
                    <a:p>
                      <a:pPr marL="31750">
                        <a:lnSpc>
                          <a:spcPts val="2150"/>
                        </a:lnSpc>
                      </a:pPr>
                      <a:r>
                        <a:rPr sz="2300" dirty="0">
                          <a:solidFill>
                            <a:srgbClr val="808000"/>
                          </a:solidFill>
                          <a:latin typeface="SimSun"/>
                          <a:cs typeface="SimSun"/>
                        </a:rPr>
                        <a:t>&gt;&gt;&gt;</a:t>
                      </a:r>
                      <a:endParaRPr sz="2300">
                        <a:latin typeface="SimSun"/>
                        <a:cs typeface="SimSun"/>
                      </a:endParaRPr>
                    </a:p>
                  </a:txBody>
                  <a:tcPr marL="0" marR="0" marT="0" marB="0"/>
                </a:tc>
                <a:tc>
                  <a:txBody>
                    <a:bodyPr/>
                    <a:lstStyle/>
                    <a:p>
                      <a:pPr marL="71120">
                        <a:lnSpc>
                          <a:spcPts val="2150"/>
                        </a:lnSpc>
                      </a:pPr>
                      <a:r>
                        <a:rPr sz="2300" b="1" dirty="0">
                          <a:solidFill>
                            <a:srgbClr val="008000"/>
                          </a:solidFill>
                          <a:latin typeface="Courier New"/>
                          <a:cs typeface="Courier New"/>
                        </a:rPr>
                        <a:t>import</a:t>
                      </a:r>
                      <a:r>
                        <a:rPr sz="2300" b="1" spc="-229" dirty="0">
                          <a:solidFill>
                            <a:srgbClr val="008000"/>
                          </a:solidFill>
                          <a:latin typeface="Courier New"/>
                          <a:cs typeface="Courier New"/>
                        </a:rPr>
                        <a:t> </a:t>
                      </a:r>
                      <a:r>
                        <a:rPr sz="2300" dirty="0">
                          <a:solidFill>
                            <a:srgbClr val="404040"/>
                          </a:solidFill>
                          <a:latin typeface="SimSun"/>
                          <a:cs typeface="SimSun"/>
                        </a:rPr>
                        <a:t>torch</a:t>
                      </a:r>
                      <a:endParaRPr sz="2300">
                        <a:latin typeface="SimSun"/>
                        <a:cs typeface="SimSun"/>
                      </a:endParaRPr>
                    </a:p>
                  </a:txBody>
                  <a:tcPr marL="0" marR="0" marT="0" marB="0"/>
                </a:tc>
                <a:tc rowSpan="2">
                  <a:txBody>
                    <a:bodyPr/>
                    <a:lstStyle/>
                    <a:p>
                      <a:pPr>
                        <a:lnSpc>
                          <a:spcPct val="100000"/>
                        </a:lnSpc>
                      </a:pPr>
                      <a:endParaRPr sz="2200">
                        <a:latin typeface="Times New Roman"/>
                        <a:cs typeface="Times New Roman"/>
                      </a:endParaRPr>
                    </a:p>
                  </a:txBody>
                  <a:tcPr marL="0" marR="0" marT="0" marB="0"/>
                </a:tc>
                <a:extLst>
                  <a:ext uri="{0D108BD9-81ED-4DB2-BD59-A6C34878D82A}">
                    <a16:rowId xmlns:a16="http://schemas.microsoft.com/office/drawing/2014/main" val="10000"/>
                  </a:ext>
                </a:extLst>
              </a:tr>
              <a:tr h="290386">
                <a:tc>
                  <a:txBody>
                    <a:bodyPr/>
                    <a:lstStyle/>
                    <a:p>
                      <a:pPr marL="31750">
                        <a:lnSpc>
                          <a:spcPts val="2150"/>
                        </a:lnSpc>
                      </a:pPr>
                      <a:r>
                        <a:rPr sz="2300" dirty="0">
                          <a:solidFill>
                            <a:srgbClr val="808000"/>
                          </a:solidFill>
                          <a:latin typeface="SimSun"/>
                          <a:cs typeface="SimSun"/>
                        </a:rPr>
                        <a:t>&gt;&gt;&gt;</a:t>
                      </a:r>
                      <a:endParaRPr sz="2300">
                        <a:latin typeface="SimSun"/>
                        <a:cs typeface="SimSun"/>
                      </a:endParaRPr>
                    </a:p>
                  </a:txBody>
                  <a:tcPr marL="0" marR="0" marT="0" marB="0"/>
                </a:tc>
                <a:tc>
                  <a:txBody>
                    <a:bodyPr/>
                    <a:lstStyle/>
                    <a:p>
                      <a:pPr marL="71120">
                        <a:lnSpc>
                          <a:spcPts val="2150"/>
                        </a:lnSpc>
                      </a:pPr>
                      <a:r>
                        <a:rPr sz="2300" b="1" dirty="0">
                          <a:solidFill>
                            <a:srgbClr val="008000"/>
                          </a:solidFill>
                          <a:latin typeface="Courier New"/>
                          <a:cs typeface="Courier New"/>
                        </a:rPr>
                        <a:t>from</a:t>
                      </a:r>
                      <a:r>
                        <a:rPr sz="2300" b="1" spc="-229" dirty="0">
                          <a:solidFill>
                            <a:srgbClr val="008000"/>
                          </a:solidFill>
                          <a:latin typeface="Courier New"/>
                          <a:cs typeface="Courier New"/>
                        </a:rPr>
                        <a:t> </a:t>
                      </a:r>
                      <a:r>
                        <a:rPr sz="2300" dirty="0">
                          <a:solidFill>
                            <a:srgbClr val="404040"/>
                          </a:solidFill>
                          <a:latin typeface="SimSun"/>
                          <a:cs typeface="SimSun"/>
                        </a:rPr>
                        <a:t>torch</a:t>
                      </a:r>
                      <a:r>
                        <a:rPr sz="2300" spc="-5" dirty="0">
                          <a:solidFill>
                            <a:srgbClr val="404040"/>
                          </a:solidFill>
                          <a:latin typeface="SimSun"/>
                          <a:cs typeface="SimSun"/>
                        </a:rPr>
                        <a:t> </a:t>
                      </a:r>
                      <a:r>
                        <a:rPr sz="2300" b="1" dirty="0">
                          <a:solidFill>
                            <a:srgbClr val="008000"/>
                          </a:solidFill>
                          <a:latin typeface="Courier New"/>
                          <a:cs typeface="Courier New"/>
                        </a:rPr>
                        <a:t>import</a:t>
                      </a:r>
                      <a:r>
                        <a:rPr sz="2300" b="1" spc="-229" dirty="0">
                          <a:solidFill>
                            <a:srgbClr val="008000"/>
                          </a:solidFill>
                          <a:latin typeface="Courier New"/>
                          <a:cs typeface="Courier New"/>
                        </a:rPr>
                        <a:t> </a:t>
                      </a:r>
                      <a:r>
                        <a:rPr sz="2300" dirty="0">
                          <a:solidFill>
                            <a:srgbClr val="404040"/>
                          </a:solidFill>
                          <a:latin typeface="SimSun"/>
                          <a:cs typeface="SimSun"/>
                        </a:rPr>
                        <a:t>autograd</a:t>
                      </a:r>
                      <a:endParaRPr sz="2300">
                        <a:latin typeface="SimSun"/>
                        <a:cs typeface="SimSun"/>
                      </a:endParaRPr>
                    </a:p>
                  </a:txBody>
                  <a:tcPr marL="0" marR="0" marT="0" marB="0"/>
                </a:tc>
                <a:tc vMerge="1">
                  <a:txBody>
                    <a:bodyPr/>
                    <a:lstStyle/>
                    <a:p>
                      <a:endParaRPr/>
                    </a:p>
                  </a:txBody>
                  <a:tcPr marL="0" marR="0" marT="0" marB="0"/>
                </a:tc>
                <a:extLst>
                  <a:ext uri="{0D108BD9-81ED-4DB2-BD59-A6C34878D82A}">
                    <a16:rowId xmlns:a16="http://schemas.microsoft.com/office/drawing/2014/main" val="10001"/>
                  </a:ext>
                </a:extLst>
              </a:tr>
              <a:tr h="290386">
                <a:tc>
                  <a:txBody>
                    <a:bodyPr/>
                    <a:lstStyle/>
                    <a:p>
                      <a:pPr marL="31750">
                        <a:lnSpc>
                          <a:spcPts val="2150"/>
                        </a:lnSpc>
                      </a:pPr>
                      <a:r>
                        <a:rPr sz="2300" dirty="0">
                          <a:solidFill>
                            <a:srgbClr val="808000"/>
                          </a:solidFill>
                          <a:latin typeface="SimSun"/>
                          <a:cs typeface="SimSun"/>
                        </a:rPr>
                        <a:t>&gt;&gt;&gt;</a:t>
                      </a:r>
                      <a:endParaRPr sz="2300">
                        <a:latin typeface="SimSun"/>
                        <a:cs typeface="SimSun"/>
                      </a:endParaRPr>
                    </a:p>
                  </a:txBody>
                  <a:tcPr marL="0" marR="0" marT="0" marB="0"/>
                </a:tc>
                <a:tc>
                  <a:txBody>
                    <a:bodyPr/>
                    <a:lstStyle/>
                    <a:p>
                      <a:pPr marL="71120">
                        <a:lnSpc>
                          <a:spcPts val="2150"/>
                        </a:lnSpc>
                        <a:tabLst>
                          <a:tab pos="499745" algn="l"/>
                          <a:tab pos="785495" algn="l"/>
                          <a:tab pos="3070860" algn="l"/>
                        </a:tabLst>
                      </a:pPr>
                      <a:r>
                        <a:rPr sz="2300" dirty="0">
                          <a:solidFill>
                            <a:srgbClr val="404040"/>
                          </a:solidFill>
                          <a:latin typeface="SimSun"/>
                          <a:cs typeface="SimSun"/>
                        </a:rPr>
                        <a:t>x1	=	</a:t>
                      </a:r>
                      <a:r>
                        <a:rPr sz="2300" spc="-5" dirty="0">
                          <a:solidFill>
                            <a:srgbClr val="404040"/>
                          </a:solidFill>
                          <a:latin typeface="SimSun"/>
                          <a:cs typeface="SimSun"/>
                        </a:rPr>
                        <a:t>torch.tensor(</a:t>
                      </a:r>
                      <a:r>
                        <a:rPr sz="2300" spc="-5" dirty="0">
                          <a:solidFill>
                            <a:srgbClr val="0000FF"/>
                          </a:solidFill>
                          <a:latin typeface="SimSun"/>
                          <a:cs typeface="SimSun"/>
                        </a:rPr>
                        <a:t>2</a:t>
                      </a:r>
                      <a:r>
                        <a:rPr sz="2300" spc="-5" dirty="0">
                          <a:solidFill>
                            <a:srgbClr val="404040"/>
                          </a:solidFill>
                          <a:latin typeface="SimSun"/>
                          <a:cs typeface="SimSun"/>
                        </a:rPr>
                        <a:t>,	</a:t>
                      </a:r>
                      <a:r>
                        <a:rPr sz="2300" spc="-50" dirty="0">
                          <a:solidFill>
                            <a:srgbClr val="404040"/>
                          </a:solidFill>
                          <a:latin typeface="SimSun"/>
                          <a:cs typeface="SimSun"/>
                        </a:rPr>
                        <a:t>requires_grad=</a:t>
                      </a:r>
                      <a:r>
                        <a:rPr sz="2300" b="1" spc="-50" dirty="0">
                          <a:solidFill>
                            <a:srgbClr val="008000"/>
                          </a:solidFill>
                          <a:latin typeface="Courier New"/>
                          <a:cs typeface="Courier New"/>
                        </a:rPr>
                        <a:t>True</a:t>
                      </a:r>
                      <a:r>
                        <a:rPr sz="2300" spc="-50" dirty="0">
                          <a:solidFill>
                            <a:srgbClr val="404040"/>
                          </a:solidFill>
                          <a:latin typeface="SimSun"/>
                          <a:cs typeface="SimSun"/>
                        </a:rPr>
                        <a:t>,</a:t>
                      </a:r>
                      <a:endParaRPr sz="2300">
                        <a:latin typeface="SimSun"/>
                        <a:cs typeface="SimSun"/>
                      </a:endParaRPr>
                    </a:p>
                  </a:txBody>
                  <a:tcPr marL="0" marR="0" marT="0" marB="0"/>
                </a:tc>
                <a:tc>
                  <a:txBody>
                    <a:bodyPr/>
                    <a:lstStyle/>
                    <a:p>
                      <a:pPr marL="71120">
                        <a:lnSpc>
                          <a:spcPts val="2150"/>
                        </a:lnSpc>
                      </a:pPr>
                      <a:r>
                        <a:rPr sz="2300" dirty="0">
                          <a:solidFill>
                            <a:srgbClr val="404040"/>
                          </a:solidFill>
                          <a:latin typeface="SimSun"/>
                          <a:cs typeface="SimSun"/>
                        </a:rPr>
                        <a:t>dtype=torch.float32)</a:t>
                      </a:r>
                      <a:endParaRPr sz="2300">
                        <a:latin typeface="SimSun"/>
                        <a:cs typeface="SimSun"/>
                      </a:endParaRPr>
                    </a:p>
                  </a:txBody>
                  <a:tcPr marL="0" marR="0" marT="0" marB="0"/>
                </a:tc>
                <a:extLst>
                  <a:ext uri="{0D108BD9-81ED-4DB2-BD59-A6C34878D82A}">
                    <a16:rowId xmlns:a16="http://schemas.microsoft.com/office/drawing/2014/main" val="10002"/>
                  </a:ext>
                </a:extLst>
              </a:tr>
              <a:tr h="290386">
                <a:tc>
                  <a:txBody>
                    <a:bodyPr/>
                    <a:lstStyle/>
                    <a:p>
                      <a:pPr marL="31750">
                        <a:lnSpc>
                          <a:spcPts val="2150"/>
                        </a:lnSpc>
                      </a:pPr>
                      <a:r>
                        <a:rPr sz="2300" dirty="0">
                          <a:solidFill>
                            <a:srgbClr val="808000"/>
                          </a:solidFill>
                          <a:latin typeface="SimSun"/>
                          <a:cs typeface="SimSun"/>
                        </a:rPr>
                        <a:t>&gt;&gt;&gt;</a:t>
                      </a:r>
                      <a:endParaRPr sz="2300">
                        <a:latin typeface="SimSun"/>
                        <a:cs typeface="SimSun"/>
                      </a:endParaRPr>
                    </a:p>
                  </a:txBody>
                  <a:tcPr marL="0" marR="0" marT="0" marB="0"/>
                </a:tc>
                <a:tc>
                  <a:txBody>
                    <a:bodyPr/>
                    <a:lstStyle/>
                    <a:p>
                      <a:pPr marL="71120">
                        <a:lnSpc>
                          <a:spcPts val="2150"/>
                        </a:lnSpc>
                        <a:tabLst>
                          <a:tab pos="499745" algn="l"/>
                          <a:tab pos="785495" algn="l"/>
                          <a:tab pos="3070860" algn="l"/>
                        </a:tabLst>
                      </a:pPr>
                      <a:r>
                        <a:rPr sz="2300" dirty="0">
                          <a:solidFill>
                            <a:srgbClr val="404040"/>
                          </a:solidFill>
                          <a:latin typeface="SimSun"/>
                          <a:cs typeface="SimSun"/>
                        </a:rPr>
                        <a:t>x2	=	</a:t>
                      </a:r>
                      <a:r>
                        <a:rPr sz="2300" spc="-5" dirty="0">
                          <a:solidFill>
                            <a:srgbClr val="404040"/>
                          </a:solidFill>
                          <a:latin typeface="SimSun"/>
                          <a:cs typeface="SimSun"/>
                        </a:rPr>
                        <a:t>torch.tensor(</a:t>
                      </a:r>
                      <a:r>
                        <a:rPr sz="2300" spc="-5" dirty="0">
                          <a:solidFill>
                            <a:srgbClr val="0000FF"/>
                          </a:solidFill>
                          <a:latin typeface="SimSun"/>
                          <a:cs typeface="SimSun"/>
                        </a:rPr>
                        <a:t>3</a:t>
                      </a:r>
                      <a:r>
                        <a:rPr sz="2300" spc="-5" dirty="0">
                          <a:solidFill>
                            <a:srgbClr val="404040"/>
                          </a:solidFill>
                          <a:latin typeface="SimSun"/>
                          <a:cs typeface="SimSun"/>
                        </a:rPr>
                        <a:t>,	</a:t>
                      </a:r>
                      <a:r>
                        <a:rPr sz="2300" spc="-50" dirty="0">
                          <a:solidFill>
                            <a:srgbClr val="404040"/>
                          </a:solidFill>
                          <a:latin typeface="SimSun"/>
                          <a:cs typeface="SimSun"/>
                        </a:rPr>
                        <a:t>requires_grad=</a:t>
                      </a:r>
                      <a:r>
                        <a:rPr sz="2300" b="1" spc="-50" dirty="0">
                          <a:solidFill>
                            <a:srgbClr val="008000"/>
                          </a:solidFill>
                          <a:latin typeface="Courier New"/>
                          <a:cs typeface="Courier New"/>
                        </a:rPr>
                        <a:t>True</a:t>
                      </a:r>
                      <a:r>
                        <a:rPr sz="2300" spc="-50" dirty="0">
                          <a:solidFill>
                            <a:srgbClr val="404040"/>
                          </a:solidFill>
                          <a:latin typeface="SimSun"/>
                          <a:cs typeface="SimSun"/>
                        </a:rPr>
                        <a:t>,</a:t>
                      </a:r>
                      <a:endParaRPr sz="2300" dirty="0">
                        <a:latin typeface="SimSun"/>
                        <a:cs typeface="SimSun"/>
                      </a:endParaRPr>
                    </a:p>
                  </a:txBody>
                  <a:tcPr marL="0" marR="0" marT="0" marB="0"/>
                </a:tc>
                <a:tc>
                  <a:txBody>
                    <a:bodyPr/>
                    <a:lstStyle/>
                    <a:p>
                      <a:pPr marL="71120">
                        <a:lnSpc>
                          <a:spcPts val="2150"/>
                        </a:lnSpc>
                      </a:pPr>
                      <a:r>
                        <a:rPr sz="2300" dirty="0">
                          <a:solidFill>
                            <a:srgbClr val="404040"/>
                          </a:solidFill>
                          <a:latin typeface="SimSun"/>
                          <a:cs typeface="SimSun"/>
                        </a:rPr>
                        <a:t>dtype=torch.float32)</a:t>
                      </a:r>
                      <a:endParaRPr sz="2300">
                        <a:latin typeface="SimSun"/>
                        <a:cs typeface="SimSun"/>
                      </a:endParaRPr>
                    </a:p>
                  </a:txBody>
                  <a:tcPr marL="0" marR="0" marT="0" marB="0"/>
                </a:tc>
                <a:extLst>
                  <a:ext uri="{0D108BD9-81ED-4DB2-BD59-A6C34878D82A}">
                    <a16:rowId xmlns:a16="http://schemas.microsoft.com/office/drawing/2014/main" val="10003"/>
                  </a:ext>
                </a:extLst>
              </a:tr>
              <a:tr h="290386">
                <a:tc>
                  <a:txBody>
                    <a:bodyPr/>
                    <a:lstStyle/>
                    <a:p>
                      <a:pPr marL="31750">
                        <a:lnSpc>
                          <a:spcPts val="2150"/>
                        </a:lnSpc>
                      </a:pPr>
                      <a:r>
                        <a:rPr sz="2300" dirty="0">
                          <a:solidFill>
                            <a:srgbClr val="808000"/>
                          </a:solidFill>
                          <a:latin typeface="SimSun"/>
                          <a:cs typeface="SimSun"/>
                        </a:rPr>
                        <a:t>&gt;&gt;&gt;</a:t>
                      </a:r>
                      <a:endParaRPr sz="2300">
                        <a:latin typeface="SimSun"/>
                        <a:cs typeface="SimSun"/>
                      </a:endParaRPr>
                    </a:p>
                  </a:txBody>
                  <a:tcPr marL="0" marR="0" marT="0" marB="0"/>
                </a:tc>
                <a:tc>
                  <a:txBody>
                    <a:bodyPr/>
                    <a:lstStyle/>
                    <a:p>
                      <a:pPr marL="71120">
                        <a:lnSpc>
                          <a:spcPts val="2150"/>
                        </a:lnSpc>
                        <a:tabLst>
                          <a:tab pos="499745" algn="l"/>
                          <a:tab pos="785495" algn="l"/>
                          <a:tab pos="3070860" algn="l"/>
                        </a:tabLst>
                      </a:pPr>
                      <a:r>
                        <a:rPr sz="2300" dirty="0">
                          <a:solidFill>
                            <a:srgbClr val="404040"/>
                          </a:solidFill>
                          <a:latin typeface="SimSun"/>
                          <a:cs typeface="SimSun"/>
                        </a:rPr>
                        <a:t>x3	=	</a:t>
                      </a:r>
                      <a:r>
                        <a:rPr sz="2300" spc="-5" dirty="0">
                          <a:solidFill>
                            <a:srgbClr val="404040"/>
                          </a:solidFill>
                          <a:latin typeface="SimSun"/>
                          <a:cs typeface="SimSun"/>
                        </a:rPr>
                        <a:t>torch.tensor(</a:t>
                      </a:r>
                      <a:r>
                        <a:rPr sz="2300" spc="-5" dirty="0">
                          <a:solidFill>
                            <a:srgbClr val="0000FF"/>
                          </a:solidFill>
                          <a:latin typeface="SimSun"/>
                          <a:cs typeface="SimSun"/>
                        </a:rPr>
                        <a:t>1</a:t>
                      </a:r>
                      <a:r>
                        <a:rPr sz="2300" spc="-5" dirty="0">
                          <a:solidFill>
                            <a:srgbClr val="404040"/>
                          </a:solidFill>
                          <a:latin typeface="SimSun"/>
                          <a:cs typeface="SimSun"/>
                        </a:rPr>
                        <a:t>,	</a:t>
                      </a:r>
                      <a:r>
                        <a:rPr sz="2300" spc="-50" dirty="0">
                          <a:solidFill>
                            <a:srgbClr val="404040"/>
                          </a:solidFill>
                          <a:latin typeface="SimSun"/>
                          <a:cs typeface="SimSun"/>
                        </a:rPr>
                        <a:t>requires_grad=</a:t>
                      </a:r>
                      <a:r>
                        <a:rPr sz="2300" b="1" spc="-50" dirty="0">
                          <a:solidFill>
                            <a:srgbClr val="008000"/>
                          </a:solidFill>
                          <a:latin typeface="Courier New"/>
                          <a:cs typeface="Courier New"/>
                        </a:rPr>
                        <a:t>True</a:t>
                      </a:r>
                      <a:r>
                        <a:rPr sz="2300" spc="-50" dirty="0">
                          <a:solidFill>
                            <a:srgbClr val="404040"/>
                          </a:solidFill>
                          <a:latin typeface="SimSun"/>
                          <a:cs typeface="SimSun"/>
                        </a:rPr>
                        <a:t>,</a:t>
                      </a:r>
                      <a:endParaRPr sz="2300">
                        <a:latin typeface="SimSun"/>
                        <a:cs typeface="SimSun"/>
                      </a:endParaRPr>
                    </a:p>
                  </a:txBody>
                  <a:tcPr marL="0" marR="0" marT="0" marB="0"/>
                </a:tc>
                <a:tc>
                  <a:txBody>
                    <a:bodyPr/>
                    <a:lstStyle/>
                    <a:p>
                      <a:pPr marL="71120">
                        <a:lnSpc>
                          <a:spcPts val="2150"/>
                        </a:lnSpc>
                      </a:pPr>
                      <a:r>
                        <a:rPr sz="2300" dirty="0">
                          <a:solidFill>
                            <a:srgbClr val="404040"/>
                          </a:solidFill>
                          <a:latin typeface="SimSun"/>
                          <a:cs typeface="SimSun"/>
                        </a:rPr>
                        <a:t>dtype=torch.float32)</a:t>
                      </a:r>
                      <a:endParaRPr sz="2300">
                        <a:latin typeface="SimSun"/>
                        <a:cs typeface="SimSun"/>
                      </a:endParaRPr>
                    </a:p>
                  </a:txBody>
                  <a:tcPr marL="0" marR="0" marT="0" marB="0"/>
                </a:tc>
                <a:extLst>
                  <a:ext uri="{0D108BD9-81ED-4DB2-BD59-A6C34878D82A}">
                    <a16:rowId xmlns:a16="http://schemas.microsoft.com/office/drawing/2014/main" val="10004"/>
                  </a:ext>
                </a:extLst>
              </a:tr>
              <a:tr h="290386">
                <a:tc>
                  <a:txBody>
                    <a:bodyPr/>
                    <a:lstStyle/>
                    <a:p>
                      <a:pPr marL="31750">
                        <a:lnSpc>
                          <a:spcPts val="2150"/>
                        </a:lnSpc>
                      </a:pPr>
                      <a:r>
                        <a:rPr sz="2300" dirty="0">
                          <a:solidFill>
                            <a:srgbClr val="808000"/>
                          </a:solidFill>
                          <a:latin typeface="SimSun"/>
                          <a:cs typeface="SimSun"/>
                        </a:rPr>
                        <a:t>&gt;&gt;&gt;</a:t>
                      </a:r>
                      <a:endParaRPr sz="2300">
                        <a:latin typeface="SimSun"/>
                        <a:cs typeface="SimSun"/>
                      </a:endParaRPr>
                    </a:p>
                  </a:txBody>
                  <a:tcPr marL="0" marR="0" marT="0" marB="0"/>
                </a:tc>
                <a:tc>
                  <a:txBody>
                    <a:bodyPr/>
                    <a:lstStyle/>
                    <a:p>
                      <a:pPr marL="71120">
                        <a:lnSpc>
                          <a:spcPts val="2150"/>
                        </a:lnSpc>
                        <a:tabLst>
                          <a:tab pos="499745" algn="l"/>
                          <a:tab pos="785495" algn="l"/>
                          <a:tab pos="3070860" algn="l"/>
                        </a:tabLst>
                      </a:pPr>
                      <a:r>
                        <a:rPr sz="2300" dirty="0">
                          <a:solidFill>
                            <a:srgbClr val="404040"/>
                          </a:solidFill>
                          <a:latin typeface="SimSun"/>
                          <a:cs typeface="SimSun"/>
                        </a:rPr>
                        <a:t>x4	=	</a:t>
                      </a:r>
                      <a:r>
                        <a:rPr sz="2300" spc="-5" dirty="0">
                          <a:solidFill>
                            <a:srgbClr val="404040"/>
                          </a:solidFill>
                          <a:latin typeface="SimSun"/>
                          <a:cs typeface="SimSun"/>
                        </a:rPr>
                        <a:t>torch.tensor(</a:t>
                      </a:r>
                      <a:r>
                        <a:rPr sz="2300" spc="-5" dirty="0">
                          <a:solidFill>
                            <a:srgbClr val="0000FF"/>
                          </a:solidFill>
                          <a:latin typeface="SimSun"/>
                          <a:cs typeface="SimSun"/>
                        </a:rPr>
                        <a:t>4</a:t>
                      </a:r>
                      <a:r>
                        <a:rPr sz="2300" spc="-5" dirty="0">
                          <a:solidFill>
                            <a:srgbClr val="404040"/>
                          </a:solidFill>
                          <a:latin typeface="SimSun"/>
                          <a:cs typeface="SimSun"/>
                        </a:rPr>
                        <a:t>,	</a:t>
                      </a:r>
                      <a:r>
                        <a:rPr sz="2300" spc="-50" dirty="0">
                          <a:solidFill>
                            <a:srgbClr val="404040"/>
                          </a:solidFill>
                          <a:latin typeface="SimSun"/>
                          <a:cs typeface="SimSun"/>
                        </a:rPr>
                        <a:t>requires_grad=</a:t>
                      </a:r>
                      <a:r>
                        <a:rPr sz="2300" b="1" spc="-50" dirty="0">
                          <a:solidFill>
                            <a:srgbClr val="008000"/>
                          </a:solidFill>
                          <a:latin typeface="Courier New"/>
                          <a:cs typeface="Courier New"/>
                        </a:rPr>
                        <a:t>True</a:t>
                      </a:r>
                      <a:r>
                        <a:rPr sz="2300" spc="-50" dirty="0">
                          <a:solidFill>
                            <a:srgbClr val="404040"/>
                          </a:solidFill>
                          <a:latin typeface="SimSun"/>
                          <a:cs typeface="SimSun"/>
                        </a:rPr>
                        <a:t>,</a:t>
                      </a:r>
                      <a:endParaRPr sz="2300">
                        <a:latin typeface="SimSun"/>
                        <a:cs typeface="SimSun"/>
                      </a:endParaRPr>
                    </a:p>
                  </a:txBody>
                  <a:tcPr marL="0" marR="0" marT="0" marB="0"/>
                </a:tc>
                <a:tc>
                  <a:txBody>
                    <a:bodyPr/>
                    <a:lstStyle/>
                    <a:p>
                      <a:pPr marL="71120">
                        <a:lnSpc>
                          <a:spcPts val="2150"/>
                        </a:lnSpc>
                      </a:pPr>
                      <a:r>
                        <a:rPr sz="2300" dirty="0">
                          <a:solidFill>
                            <a:srgbClr val="404040"/>
                          </a:solidFill>
                          <a:latin typeface="SimSun"/>
                          <a:cs typeface="SimSun"/>
                        </a:rPr>
                        <a:t>dtype=torch.float32)</a:t>
                      </a:r>
                      <a:endParaRPr sz="2300">
                        <a:latin typeface="SimSun"/>
                        <a:cs typeface="SimSun"/>
                      </a:endParaRPr>
                    </a:p>
                  </a:txBody>
                  <a:tcPr marL="0" marR="0" marT="0" marB="0"/>
                </a:tc>
                <a:extLst>
                  <a:ext uri="{0D108BD9-81ED-4DB2-BD59-A6C34878D82A}">
                    <a16:rowId xmlns:a16="http://schemas.microsoft.com/office/drawing/2014/main" val="10005"/>
                  </a:ext>
                </a:extLst>
              </a:tr>
              <a:tr h="295275">
                <a:tc>
                  <a:txBody>
                    <a:bodyPr/>
                    <a:lstStyle/>
                    <a:p>
                      <a:pPr marL="31750">
                        <a:lnSpc>
                          <a:spcPts val="2150"/>
                        </a:lnSpc>
                      </a:pPr>
                      <a:r>
                        <a:rPr sz="2300" dirty="0">
                          <a:solidFill>
                            <a:srgbClr val="808000"/>
                          </a:solidFill>
                          <a:latin typeface="SimSun"/>
                          <a:cs typeface="SimSun"/>
                        </a:rPr>
                        <a:t>&gt;&gt;&gt;</a:t>
                      </a:r>
                      <a:endParaRPr sz="2300">
                        <a:latin typeface="SimSun"/>
                        <a:cs typeface="SimSun"/>
                      </a:endParaRPr>
                    </a:p>
                  </a:txBody>
                  <a:tcPr marL="0" marR="0" marT="0" marB="0"/>
                </a:tc>
                <a:tc>
                  <a:txBody>
                    <a:bodyPr/>
                    <a:lstStyle/>
                    <a:p>
                      <a:pPr marL="71120">
                        <a:lnSpc>
                          <a:spcPts val="2150"/>
                        </a:lnSpc>
                      </a:pPr>
                      <a:r>
                        <a:rPr sz="2300" i="1" dirty="0">
                          <a:solidFill>
                            <a:srgbClr val="808080"/>
                          </a:solidFill>
                          <a:latin typeface="Courier New"/>
                          <a:cs typeface="Courier New"/>
                        </a:rPr>
                        <a:t>#</a:t>
                      </a:r>
                      <a:r>
                        <a:rPr sz="2300" i="1" spc="-229" dirty="0">
                          <a:solidFill>
                            <a:srgbClr val="808080"/>
                          </a:solidFill>
                          <a:latin typeface="Courier New"/>
                          <a:cs typeface="Courier New"/>
                        </a:rPr>
                        <a:t> </a:t>
                      </a:r>
                      <a:r>
                        <a:rPr sz="2300" i="1" dirty="0">
                          <a:solidFill>
                            <a:srgbClr val="808080"/>
                          </a:solidFill>
                          <a:latin typeface="Courier New"/>
                          <a:cs typeface="Courier New"/>
                        </a:rPr>
                        <a:t>Forward</a:t>
                      </a:r>
                      <a:r>
                        <a:rPr sz="2300" i="1" spc="-229" dirty="0">
                          <a:solidFill>
                            <a:srgbClr val="808080"/>
                          </a:solidFill>
                          <a:latin typeface="Courier New"/>
                          <a:cs typeface="Courier New"/>
                        </a:rPr>
                        <a:t> </a:t>
                      </a:r>
                      <a:r>
                        <a:rPr sz="2300" i="1" dirty="0">
                          <a:solidFill>
                            <a:srgbClr val="808080"/>
                          </a:solidFill>
                          <a:latin typeface="Courier New"/>
                          <a:cs typeface="Courier New"/>
                        </a:rPr>
                        <a:t>propagation</a:t>
                      </a:r>
                      <a:endParaRPr sz="2300">
                        <a:latin typeface="Courier New"/>
                        <a:cs typeface="Courier New"/>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6"/>
                  </a:ext>
                </a:extLst>
              </a:tr>
              <a:tr h="285115">
                <a:tc>
                  <a:txBody>
                    <a:bodyPr/>
                    <a:lstStyle/>
                    <a:p>
                      <a:pPr marL="31750">
                        <a:lnSpc>
                          <a:spcPts val="2150"/>
                        </a:lnSpc>
                      </a:pPr>
                      <a:r>
                        <a:rPr sz="2300" dirty="0">
                          <a:solidFill>
                            <a:srgbClr val="808000"/>
                          </a:solidFill>
                          <a:latin typeface="SimSun"/>
                          <a:cs typeface="SimSun"/>
                        </a:rPr>
                        <a:t>&gt;&gt;&gt;</a:t>
                      </a:r>
                      <a:endParaRPr sz="2300">
                        <a:latin typeface="SimSun"/>
                        <a:cs typeface="SimSun"/>
                      </a:endParaRPr>
                    </a:p>
                  </a:txBody>
                  <a:tcPr marL="0" marR="0" marT="0" marB="0"/>
                </a:tc>
                <a:tc>
                  <a:txBody>
                    <a:bodyPr/>
                    <a:lstStyle/>
                    <a:p>
                      <a:pPr marL="71120">
                        <a:lnSpc>
                          <a:spcPts val="2150"/>
                        </a:lnSpc>
                        <a:tabLst>
                          <a:tab pos="499745" algn="l"/>
                          <a:tab pos="785495" algn="l"/>
                          <a:tab pos="1214120" algn="l"/>
                          <a:tab pos="1499870" algn="l"/>
                        </a:tabLst>
                      </a:pPr>
                      <a:r>
                        <a:rPr sz="2300" dirty="0">
                          <a:solidFill>
                            <a:srgbClr val="404040"/>
                          </a:solidFill>
                          <a:latin typeface="SimSun"/>
                          <a:cs typeface="SimSun"/>
                        </a:rPr>
                        <a:t>z1	=	x1	*	x2</a:t>
                      </a:r>
                      <a:endParaRPr sz="2300">
                        <a:latin typeface="SimSun"/>
                        <a:cs typeface="SimSun"/>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7"/>
                  </a:ext>
                </a:extLst>
              </a:tr>
              <a:tr h="285115">
                <a:tc>
                  <a:txBody>
                    <a:bodyPr/>
                    <a:lstStyle/>
                    <a:p>
                      <a:pPr marL="31750">
                        <a:lnSpc>
                          <a:spcPts val="2150"/>
                        </a:lnSpc>
                      </a:pPr>
                      <a:r>
                        <a:rPr sz="2300" dirty="0">
                          <a:solidFill>
                            <a:srgbClr val="808000"/>
                          </a:solidFill>
                          <a:latin typeface="SimSun"/>
                          <a:cs typeface="SimSun"/>
                        </a:rPr>
                        <a:t>&gt;&gt;&gt;</a:t>
                      </a:r>
                      <a:endParaRPr sz="2300">
                        <a:latin typeface="SimSun"/>
                        <a:cs typeface="SimSun"/>
                      </a:endParaRPr>
                    </a:p>
                  </a:txBody>
                  <a:tcPr marL="0" marR="0" marT="0" marB="0"/>
                </a:tc>
                <a:tc>
                  <a:txBody>
                    <a:bodyPr/>
                    <a:lstStyle/>
                    <a:p>
                      <a:pPr marL="71120">
                        <a:lnSpc>
                          <a:spcPts val="2150"/>
                        </a:lnSpc>
                        <a:tabLst>
                          <a:tab pos="499745" algn="l"/>
                          <a:tab pos="785495" algn="l"/>
                          <a:tab pos="1214120" algn="l"/>
                          <a:tab pos="1499870" algn="l"/>
                        </a:tabLst>
                      </a:pPr>
                      <a:r>
                        <a:rPr sz="2300" dirty="0">
                          <a:solidFill>
                            <a:srgbClr val="404040"/>
                          </a:solidFill>
                          <a:latin typeface="SimSun"/>
                          <a:cs typeface="SimSun"/>
                        </a:rPr>
                        <a:t>z2	=	x3	*	x4</a:t>
                      </a:r>
                      <a:endParaRPr sz="2300">
                        <a:latin typeface="SimSun"/>
                        <a:cs typeface="SimSun"/>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8"/>
                  </a:ext>
                </a:extLst>
              </a:tr>
              <a:tr h="285115">
                <a:tc>
                  <a:txBody>
                    <a:bodyPr/>
                    <a:lstStyle/>
                    <a:p>
                      <a:pPr marL="31750">
                        <a:lnSpc>
                          <a:spcPts val="2150"/>
                        </a:lnSpc>
                      </a:pPr>
                      <a:r>
                        <a:rPr sz="2300" dirty="0">
                          <a:solidFill>
                            <a:srgbClr val="808000"/>
                          </a:solidFill>
                          <a:latin typeface="SimSun"/>
                          <a:cs typeface="SimSun"/>
                        </a:rPr>
                        <a:t>&gt;&gt;&gt;</a:t>
                      </a:r>
                      <a:endParaRPr sz="2300">
                        <a:latin typeface="SimSun"/>
                        <a:cs typeface="SimSun"/>
                      </a:endParaRPr>
                    </a:p>
                  </a:txBody>
                  <a:tcPr marL="0" marR="0" marT="0" marB="0"/>
                </a:tc>
                <a:tc>
                  <a:txBody>
                    <a:bodyPr/>
                    <a:lstStyle/>
                    <a:p>
                      <a:pPr marL="71120">
                        <a:lnSpc>
                          <a:spcPts val="2150"/>
                        </a:lnSpc>
                        <a:tabLst>
                          <a:tab pos="356870" algn="l"/>
                          <a:tab pos="642620" algn="l"/>
                          <a:tab pos="1071245" algn="l"/>
                          <a:tab pos="1356995" algn="l"/>
                        </a:tabLst>
                      </a:pPr>
                      <a:r>
                        <a:rPr sz="2300" dirty="0">
                          <a:solidFill>
                            <a:srgbClr val="404040"/>
                          </a:solidFill>
                          <a:latin typeface="SimSun"/>
                          <a:cs typeface="SimSun"/>
                        </a:rPr>
                        <a:t>f	=	z1	+	z2</a:t>
                      </a:r>
                      <a:endParaRPr sz="2300">
                        <a:latin typeface="SimSun"/>
                        <a:cs typeface="SimSun"/>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9"/>
                  </a:ext>
                </a:extLst>
              </a:tr>
              <a:tr h="452438">
                <a:tc>
                  <a:txBody>
                    <a:bodyPr/>
                    <a:lstStyle/>
                    <a:p>
                      <a:pPr marL="31750">
                        <a:lnSpc>
                          <a:spcPts val="2150"/>
                        </a:lnSpc>
                      </a:pPr>
                      <a:r>
                        <a:rPr sz="2300" dirty="0">
                          <a:solidFill>
                            <a:srgbClr val="808000"/>
                          </a:solidFill>
                          <a:latin typeface="SimSun"/>
                          <a:cs typeface="SimSun"/>
                        </a:rPr>
                        <a:t>&gt;&gt;&gt;</a:t>
                      </a:r>
                      <a:endParaRPr sz="2300">
                        <a:latin typeface="SimSun"/>
                        <a:cs typeface="SimSun"/>
                      </a:endParaRPr>
                    </a:p>
                  </a:txBody>
                  <a:tcPr marL="0" marR="0" marT="0" marB="0"/>
                </a:tc>
                <a:tc>
                  <a:txBody>
                    <a:bodyPr/>
                    <a:lstStyle/>
                    <a:p>
                      <a:pPr marL="71120">
                        <a:lnSpc>
                          <a:spcPts val="2150"/>
                        </a:lnSpc>
                        <a:tabLst>
                          <a:tab pos="499745" algn="l"/>
                        </a:tabLst>
                      </a:pPr>
                      <a:r>
                        <a:rPr sz="2300" i="1" spc="-229" dirty="0">
                          <a:solidFill>
                            <a:srgbClr val="808080"/>
                          </a:solidFill>
                          <a:latin typeface="Courier New"/>
                          <a:cs typeface="Courier New"/>
                        </a:rPr>
                        <a:t>#	df_dx</a:t>
                      </a:r>
                      <a:r>
                        <a:rPr sz="2300" i="1" spc="-225" dirty="0">
                          <a:solidFill>
                            <a:srgbClr val="808080"/>
                          </a:solidFill>
                          <a:latin typeface="Courier New"/>
                          <a:cs typeface="Courier New"/>
                        </a:rPr>
                        <a:t> </a:t>
                      </a:r>
                      <a:r>
                        <a:rPr sz="2300" i="1" spc="-229" dirty="0">
                          <a:solidFill>
                            <a:srgbClr val="808080"/>
                          </a:solidFill>
                          <a:latin typeface="Courier New"/>
                          <a:cs typeface="Courier New"/>
                        </a:rPr>
                        <a:t>=</a:t>
                      </a:r>
                      <a:r>
                        <a:rPr sz="2300" i="1" spc="-220" dirty="0">
                          <a:solidFill>
                            <a:srgbClr val="808080"/>
                          </a:solidFill>
                          <a:latin typeface="Courier New"/>
                          <a:cs typeface="Courier New"/>
                        </a:rPr>
                        <a:t> </a:t>
                      </a:r>
                      <a:r>
                        <a:rPr sz="2300" i="1" spc="-229" dirty="0">
                          <a:solidFill>
                            <a:srgbClr val="808080"/>
                          </a:solidFill>
                          <a:latin typeface="Courier New"/>
                          <a:cs typeface="Courier New"/>
                        </a:rPr>
                        <a:t>grad(outputs=f,</a:t>
                      </a:r>
                      <a:r>
                        <a:rPr sz="2300" i="1" spc="-220" dirty="0">
                          <a:solidFill>
                            <a:srgbClr val="808080"/>
                          </a:solidFill>
                          <a:latin typeface="Courier New"/>
                          <a:cs typeface="Courier New"/>
                        </a:rPr>
                        <a:t> </a:t>
                      </a:r>
                      <a:r>
                        <a:rPr sz="2300" i="1" spc="-229" dirty="0">
                          <a:solidFill>
                            <a:srgbClr val="808080"/>
                          </a:solidFill>
                          <a:latin typeface="Courier New"/>
                          <a:cs typeface="Courier New"/>
                        </a:rPr>
                        <a:t>inputs</a:t>
                      </a:r>
                      <a:r>
                        <a:rPr sz="2300" i="1" spc="-220" dirty="0">
                          <a:solidFill>
                            <a:srgbClr val="808080"/>
                          </a:solidFill>
                          <a:latin typeface="Courier New"/>
                          <a:cs typeface="Courier New"/>
                        </a:rPr>
                        <a:t> </a:t>
                      </a:r>
                      <a:r>
                        <a:rPr sz="2300" i="1" spc="-229" dirty="0">
                          <a:solidFill>
                            <a:srgbClr val="808080"/>
                          </a:solidFill>
                          <a:latin typeface="Courier New"/>
                          <a:cs typeface="Courier New"/>
                        </a:rPr>
                        <a:t>=</a:t>
                      </a:r>
                      <a:r>
                        <a:rPr sz="2300" i="1" spc="-220" dirty="0">
                          <a:solidFill>
                            <a:srgbClr val="808080"/>
                          </a:solidFill>
                          <a:latin typeface="Courier New"/>
                          <a:cs typeface="Courier New"/>
                        </a:rPr>
                        <a:t> </a:t>
                      </a:r>
                      <a:r>
                        <a:rPr sz="2300" i="1" spc="-229" dirty="0">
                          <a:solidFill>
                            <a:srgbClr val="808080"/>
                          </a:solidFill>
                          <a:latin typeface="Courier New"/>
                          <a:cs typeface="Courier New"/>
                        </a:rPr>
                        <a:t>[x1,</a:t>
                      </a:r>
                      <a:endParaRPr sz="2300">
                        <a:latin typeface="Courier New"/>
                        <a:cs typeface="Courier New"/>
                      </a:endParaRPr>
                    </a:p>
                  </a:txBody>
                  <a:tcPr marL="0" marR="0" marT="0" marB="0"/>
                </a:tc>
                <a:tc>
                  <a:txBody>
                    <a:bodyPr/>
                    <a:lstStyle/>
                    <a:p>
                      <a:pPr marL="71120">
                        <a:lnSpc>
                          <a:spcPts val="2150"/>
                        </a:lnSpc>
                      </a:pPr>
                      <a:r>
                        <a:rPr sz="2300" i="1" spc="-229" dirty="0">
                          <a:solidFill>
                            <a:srgbClr val="808080"/>
                          </a:solidFill>
                          <a:latin typeface="Courier New"/>
                          <a:cs typeface="Courier New"/>
                        </a:rPr>
                        <a:t>x2, x3, x4])</a:t>
                      </a:r>
                      <a:r>
                        <a:rPr sz="2300" i="1" spc="-225" dirty="0">
                          <a:solidFill>
                            <a:srgbClr val="808080"/>
                          </a:solidFill>
                          <a:latin typeface="Courier New"/>
                          <a:cs typeface="Courier New"/>
                        </a:rPr>
                        <a:t> </a:t>
                      </a:r>
                      <a:r>
                        <a:rPr sz="2300" i="1" spc="-229" dirty="0">
                          <a:solidFill>
                            <a:srgbClr val="808080"/>
                          </a:solidFill>
                          <a:latin typeface="Courier New"/>
                          <a:cs typeface="Courier New"/>
                        </a:rPr>
                        <a:t># inconvenient</a:t>
                      </a:r>
                      <a:endParaRPr sz="2300">
                        <a:latin typeface="Courier New"/>
                        <a:cs typeface="Courier New"/>
                      </a:endParaRPr>
                    </a:p>
                  </a:txBody>
                  <a:tcPr marL="0" marR="0" marT="0" marB="0"/>
                </a:tc>
                <a:extLst>
                  <a:ext uri="{0D108BD9-81ED-4DB2-BD59-A6C34878D82A}">
                    <a16:rowId xmlns:a16="http://schemas.microsoft.com/office/drawing/2014/main" val="10010"/>
                  </a:ext>
                </a:extLst>
              </a:tr>
              <a:tr h="574675">
                <a:tc>
                  <a:txBody>
                    <a:bodyPr/>
                    <a:lstStyle/>
                    <a:p>
                      <a:pPr marL="31750">
                        <a:lnSpc>
                          <a:spcPts val="2150"/>
                        </a:lnSpc>
                      </a:pPr>
                      <a:r>
                        <a:rPr sz="2300" dirty="0">
                          <a:solidFill>
                            <a:srgbClr val="808000"/>
                          </a:solidFill>
                          <a:latin typeface="SimSun"/>
                          <a:cs typeface="SimSun"/>
                        </a:rPr>
                        <a:t>&gt;&gt;&gt;</a:t>
                      </a:r>
                      <a:endParaRPr sz="2300">
                        <a:latin typeface="SimSun"/>
                        <a:cs typeface="SimSun"/>
                      </a:endParaRPr>
                    </a:p>
                  </a:txBody>
                  <a:tcPr marL="0" marR="0" marT="0" marB="0"/>
                </a:tc>
                <a:tc>
                  <a:txBody>
                    <a:bodyPr/>
                    <a:lstStyle/>
                    <a:p>
                      <a:pPr marL="71120">
                        <a:lnSpc>
                          <a:spcPts val="2150"/>
                        </a:lnSpc>
                      </a:pPr>
                      <a:r>
                        <a:rPr sz="2300" dirty="0">
                          <a:solidFill>
                            <a:srgbClr val="404040"/>
                          </a:solidFill>
                          <a:latin typeface="SimSun"/>
                          <a:cs typeface="SimSun"/>
                        </a:rPr>
                        <a:t>f.backward()</a:t>
                      </a:r>
                      <a:endParaRPr sz="2300">
                        <a:latin typeface="SimSun"/>
                        <a:cs typeface="SimSun"/>
                      </a:endParaRPr>
                    </a:p>
                  </a:txBody>
                  <a:tcPr marL="0" marR="0" marT="0" marB="0"/>
                </a:tc>
                <a:tc>
                  <a:txBody>
                    <a:bodyPr/>
                    <a:lstStyle/>
                    <a:p>
                      <a:pPr marL="1928495">
                        <a:lnSpc>
                          <a:spcPts val="2150"/>
                        </a:lnSpc>
                      </a:pPr>
                      <a:r>
                        <a:rPr sz="2300" i="1" dirty="0">
                          <a:solidFill>
                            <a:srgbClr val="808080"/>
                          </a:solidFill>
                          <a:latin typeface="Courier New"/>
                          <a:cs typeface="Courier New"/>
                        </a:rPr>
                        <a:t>#</a:t>
                      </a:r>
                      <a:r>
                        <a:rPr sz="2300" i="1" spc="-229" dirty="0">
                          <a:solidFill>
                            <a:srgbClr val="808080"/>
                          </a:solidFill>
                          <a:latin typeface="Courier New"/>
                          <a:cs typeface="Courier New"/>
                        </a:rPr>
                        <a:t> </a:t>
                      </a:r>
                      <a:r>
                        <a:rPr sz="2300" i="1" dirty="0">
                          <a:solidFill>
                            <a:srgbClr val="808080"/>
                          </a:solidFill>
                          <a:latin typeface="Courier New"/>
                          <a:cs typeface="Courier New"/>
                        </a:rPr>
                        <a:t>that</a:t>
                      </a:r>
                      <a:r>
                        <a:rPr sz="2300" i="1" spc="-229" dirty="0">
                          <a:solidFill>
                            <a:srgbClr val="808080"/>
                          </a:solidFill>
                          <a:latin typeface="Courier New"/>
                          <a:cs typeface="Courier New"/>
                        </a:rPr>
                        <a:t> </a:t>
                      </a:r>
                      <a:r>
                        <a:rPr sz="2300" i="1" dirty="0">
                          <a:solidFill>
                            <a:srgbClr val="808080"/>
                          </a:solidFill>
                          <a:latin typeface="Courier New"/>
                          <a:cs typeface="Courier New"/>
                        </a:rPr>
                        <a:t>is</a:t>
                      </a:r>
                      <a:r>
                        <a:rPr sz="2300" i="1" spc="-229" dirty="0">
                          <a:solidFill>
                            <a:srgbClr val="808080"/>
                          </a:solidFill>
                          <a:latin typeface="Courier New"/>
                          <a:cs typeface="Courier New"/>
                        </a:rPr>
                        <a:t> </a:t>
                      </a:r>
                      <a:r>
                        <a:rPr sz="2300" i="1" dirty="0">
                          <a:solidFill>
                            <a:srgbClr val="808080"/>
                          </a:solidFill>
                          <a:latin typeface="Courier New"/>
                          <a:cs typeface="Courier New"/>
                        </a:rPr>
                        <a:t>better!</a:t>
                      </a:r>
                      <a:endParaRPr sz="2300" dirty="0">
                        <a:latin typeface="Courier New"/>
                        <a:cs typeface="Courier New"/>
                      </a:endParaRPr>
                    </a:p>
                  </a:txBody>
                  <a:tcPr marL="0" marR="0" marT="0" marB="0"/>
                </a:tc>
                <a:extLst>
                  <a:ext uri="{0D108BD9-81ED-4DB2-BD59-A6C34878D82A}">
                    <a16:rowId xmlns:a16="http://schemas.microsoft.com/office/drawing/2014/main" val="10011"/>
                  </a:ext>
                </a:extLst>
              </a:tr>
            </a:tbl>
          </a:graphicData>
        </a:graphic>
      </p:graphicFrame>
      <p:sp>
        <p:nvSpPr>
          <p:cNvPr id="5" name="object 5"/>
          <p:cNvSpPr txBox="1"/>
          <p:nvPr/>
        </p:nvSpPr>
        <p:spPr>
          <a:xfrm>
            <a:off x="368302" y="5219289"/>
            <a:ext cx="9177020" cy="1545295"/>
          </a:xfrm>
          <a:prstGeom prst="rect">
            <a:avLst/>
          </a:prstGeom>
        </p:spPr>
        <p:txBody>
          <a:bodyPr vert="horz" wrap="square" lIns="0" tIns="69850" rIns="0" bIns="0" rtlCol="0">
            <a:spAutoFit/>
          </a:bodyPr>
          <a:lstStyle/>
          <a:p>
            <a:pPr marL="12700" marR="1870664" defTabSz="685800">
              <a:lnSpc>
                <a:spcPts val="2250"/>
              </a:lnSpc>
              <a:spcBef>
                <a:spcPts val="550"/>
              </a:spcBef>
            </a:pPr>
            <a:r>
              <a:rPr sz="2250" dirty="0">
                <a:solidFill>
                  <a:srgbClr val="808000"/>
                </a:solidFill>
                <a:latin typeface="SimSun"/>
                <a:cs typeface="SimSun"/>
              </a:rPr>
              <a:t>&gt;&gt;&gt; </a:t>
            </a:r>
            <a:r>
              <a:rPr sz="2250" spc="-60" dirty="0">
                <a:solidFill>
                  <a:srgbClr val="404040"/>
                </a:solidFill>
                <a:latin typeface="SimSun"/>
                <a:cs typeface="SimSun"/>
              </a:rPr>
              <a:t>print(</a:t>
            </a:r>
            <a:r>
              <a:rPr sz="2250" b="1" spc="-60" dirty="0">
                <a:solidFill>
                  <a:srgbClr val="000080"/>
                </a:solidFill>
                <a:latin typeface="Courier New"/>
                <a:cs typeface="Courier New"/>
              </a:rPr>
              <a:t>f"</a:t>
            </a:r>
            <a:r>
              <a:rPr sz="2250" b="1" spc="-225" dirty="0">
                <a:solidFill>
                  <a:srgbClr val="000080"/>
                </a:solidFill>
                <a:latin typeface="Courier New"/>
                <a:cs typeface="Courier New"/>
              </a:rPr>
              <a:t> </a:t>
            </a:r>
            <a:r>
              <a:rPr sz="2250" b="1" spc="-229" dirty="0">
                <a:solidFill>
                  <a:srgbClr val="000080"/>
                </a:solidFill>
                <a:latin typeface="Courier New"/>
                <a:cs typeface="Courier New"/>
              </a:rPr>
              <a:t>f's</a:t>
            </a:r>
            <a:r>
              <a:rPr sz="2250" b="1" spc="-220" dirty="0">
                <a:solidFill>
                  <a:srgbClr val="000080"/>
                </a:solidFill>
                <a:latin typeface="Courier New"/>
                <a:cs typeface="Courier New"/>
              </a:rPr>
              <a:t> </a:t>
            </a:r>
            <a:r>
              <a:rPr sz="2250" b="1" spc="-229" dirty="0">
                <a:solidFill>
                  <a:srgbClr val="000080"/>
                </a:solidFill>
                <a:latin typeface="Courier New"/>
                <a:cs typeface="Courier New"/>
              </a:rPr>
              <a:t>derivative</a:t>
            </a:r>
            <a:r>
              <a:rPr sz="2250" b="1" spc="-225" dirty="0">
                <a:solidFill>
                  <a:srgbClr val="000080"/>
                </a:solidFill>
                <a:latin typeface="Courier New"/>
                <a:cs typeface="Courier New"/>
              </a:rPr>
              <a:t> </a:t>
            </a:r>
            <a:r>
              <a:rPr sz="2250" b="1" spc="-229" dirty="0">
                <a:solidFill>
                  <a:srgbClr val="000080"/>
                </a:solidFill>
                <a:latin typeface="Courier New"/>
                <a:cs typeface="Courier New"/>
              </a:rPr>
              <a:t>w.r.t.</a:t>
            </a:r>
            <a:r>
              <a:rPr sz="2250" b="1" spc="-220" dirty="0">
                <a:solidFill>
                  <a:srgbClr val="000080"/>
                </a:solidFill>
                <a:latin typeface="Courier New"/>
                <a:cs typeface="Courier New"/>
              </a:rPr>
              <a:t> </a:t>
            </a:r>
            <a:r>
              <a:rPr sz="2250" b="1" spc="-229" dirty="0">
                <a:solidFill>
                  <a:srgbClr val="000080"/>
                </a:solidFill>
                <a:latin typeface="Courier New"/>
                <a:cs typeface="Courier New"/>
              </a:rPr>
              <a:t>x1</a:t>
            </a:r>
            <a:r>
              <a:rPr sz="2250" b="1" spc="-225" dirty="0">
                <a:solidFill>
                  <a:srgbClr val="000080"/>
                </a:solidFill>
                <a:latin typeface="Courier New"/>
                <a:cs typeface="Courier New"/>
              </a:rPr>
              <a:t> </a:t>
            </a:r>
            <a:r>
              <a:rPr sz="2250" b="1" spc="-229" dirty="0">
                <a:solidFill>
                  <a:srgbClr val="000080"/>
                </a:solidFill>
                <a:latin typeface="Courier New"/>
                <a:cs typeface="Courier New"/>
              </a:rPr>
              <a:t>is</a:t>
            </a:r>
            <a:r>
              <a:rPr sz="2250" b="1" spc="-225" dirty="0">
                <a:solidFill>
                  <a:srgbClr val="000080"/>
                </a:solidFill>
                <a:latin typeface="Courier New"/>
                <a:cs typeface="Courier New"/>
              </a:rPr>
              <a:t> </a:t>
            </a:r>
            <a:r>
              <a:rPr sz="2250" spc="-25" dirty="0">
                <a:solidFill>
                  <a:srgbClr val="099BDD"/>
                </a:solidFill>
                <a:latin typeface="SimSun"/>
                <a:cs typeface="SimSun"/>
              </a:rPr>
              <a:t>{x.grad}</a:t>
            </a:r>
            <a:r>
              <a:rPr sz="2250" b="1" spc="-25" dirty="0">
                <a:solidFill>
                  <a:srgbClr val="000080"/>
                </a:solidFill>
                <a:latin typeface="Courier New"/>
                <a:cs typeface="Courier New"/>
              </a:rPr>
              <a:t>"</a:t>
            </a:r>
            <a:r>
              <a:rPr sz="2250" spc="-25" dirty="0">
                <a:solidFill>
                  <a:srgbClr val="404040"/>
                </a:solidFill>
                <a:latin typeface="SimSun"/>
                <a:cs typeface="SimSun"/>
              </a:rPr>
              <a:t>) </a:t>
            </a:r>
            <a:r>
              <a:rPr sz="2250" spc="-1110" dirty="0">
                <a:solidFill>
                  <a:srgbClr val="404040"/>
                </a:solidFill>
                <a:latin typeface="SimSun"/>
                <a:cs typeface="SimSun"/>
              </a:rPr>
              <a:t> </a:t>
            </a:r>
            <a:r>
              <a:rPr sz="2250" spc="-5" dirty="0">
                <a:solidFill>
                  <a:srgbClr val="404040"/>
                </a:solidFill>
                <a:latin typeface="SimSun"/>
                <a:cs typeface="SimSun"/>
              </a:rPr>
              <a:t>tensor(</a:t>
            </a:r>
            <a:r>
              <a:rPr sz="2250" spc="-5" dirty="0">
                <a:solidFill>
                  <a:srgbClr val="0000FF"/>
                </a:solidFill>
                <a:latin typeface="SimSun"/>
                <a:cs typeface="SimSun"/>
              </a:rPr>
              <a:t>3.</a:t>
            </a:r>
            <a:r>
              <a:rPr sz="2250" spc="-5" dirty="0">
                <a:solidFill>
                  <a:srgbClr val="404040"/>
                </a:solidFill>
                <a:latin typeface="SimSun"/>
                <a:cs typeface="SimSun"/>
              </a:rPr>
              <a:t>)</a:t>
            </a:r>
            <a:endParaRPr sz="2200" dirty="0">
              <a:solidFill>
                <a:srgbClr val="099BDD"/>
              </a:solidFill>
              <a:latin typeface="SimSun"/>
              <a:cs typeface="SimSun"/>
            </a:endParaRPr>
          </a:p>
          <a:p>
            <a:pPr marL="12700" defTabSz="685800">
              <a:lnSpc>
                <a:spcPts val="2625"/>
              </a:lnSpc>
              <a:spcBef>
                <a:spcPts val="1680"/>
              </a:spcBef>
            </a:pPr>
            <a:r>
              <a:rPr sz="2250" dirty="0">
                <a:solidFill>
                  <a:srgbClr val="404040"/>
                </a:solidFill>
                <a:latin typeface="Arial"/>
                <a:cs typeface="Arial"/>
              </a:rPr>
              <a:t>Chain</a:t>
            </a:r>
            <a:r>
              <a:rPr sz="2250" spc="-10" dirty="0">
                <a:solidFill>
                  <a:srgbClr val="404040"/>
                </a:solidFill>
                <a:latin typeface="Arial"/>
                <a:cs typeface="Arial"/>
              </a:rPr>
              <a:t> </a:t>
            </a:r>
            <a:r>
              <a:rPr sz="2250" dirty="0">
                <a:solidFill>
                  <a:srgbClr val="404040"/>
                </a:solidFill>
                <a:latin typeface="Arial"/>
                <a:cs typeface="Arial"/>
              </a:rPr>
              <a:t>rule</a:t>
            </a:r>
            <a:r>
              <a:rPr sz="2250" spc="-10" dirty="0">
                <a:solidFill>
                  <a:srgbClr val="404040"/>
                </a:solidFill>
                <a:latin typeface="Arial"/>
                <a:cs typeface="Arial"/>
              </a:rPr>
              <a:t> </a:t>
            </a:r>
            <a:r>
              <a:rPr sz="2250" dirty="0">
                <a:solidFill>
                  <a:srgbClr val="404040"/>
                </a:solidFill>
                <a:latin typeface="Arial"/>
                <a:cs typeface="Arial"/>
              </a:rPr>
              <a:t>is</a:t>
            </a:r>
            <a:r>
              <a:rPr sz="2250" spc="-5" dirty="0">
                <a:solidFill>
                  <a:srgbClr val="404040"/>
                </a:solidFill>
                <a:latin typeface="Arial"/>
                <a:cs typeface="Arial"/>
              </a:rPr>
              <a:t> </a:t>
            </a:r>
            <a:r>
              <a:rPr sz="2250" dirty="0">
                <a:solidFill>
                  <a:srgbClr val="404040"/>
                </a:solidFill>
                <a:latin typeface="Arial"/>
                <a:cs typeface="Arial"/>
              </a:rPr>
              <a:t>applied</a:t>
            </a:r>
            <a:r>
              <a:rPr sz="2250" spc="-10" dirty="0">
                <a:solidFill>
                  <a:srgbClr val="404040"/>
                </a:solidFill>
                <a:latin typeface="Arial"/>
                <a:cs typeface="Arial"/>
              </a:rPr>
              <a:t> </a:t>
            </a:r>
            <a:r>
              <a:rPr sz="2250" dirty="0">
                <a:solidFill>
                  <a:srgbClr val="404040"/>
                </a:solidFill>
                <a:latin typeface="Arial"/>
                <a:cs typeface="Arial"/>
              </a:rPr>
              <a:t>back</a:t>
            </a:r>
            <a:r>
              <a:rPr sz="2250" spc="-10" dirty="0">
                <a:solidFill>
                  <a:srgbClr val="404040"/>
                </a:solidFill>
                <a:latin typeface="Arial"/>
                <a:cs typeface="Arial"/>
              </a:rPr>
              <a:t> </a:t>
            </a:r>
            <a:r>
              <a:rPr sz="2250" dirty="0">
                <a:solidFill>
                  <a:srgbClr val="404040"/>
                </a:solidFill>
                <a:latin typeface="Arial"/>
                <a:cs typeface="Arial"/>
              </a:rPr>
              <a:t>to</a:t>
            </a:r>
            <a:r>
              <a:rPr sz="2250" spc="-5" dirty="0">
                <a:solidFill>
                  <a:srgbClr val="404040"/>
                </a:solidFill>
                <a:latin typeface="Arial"/>
                <a:cs typeface="Arial"/>
              </a:rPr>
              <a:t> </a:t>
            </a:r>
            <a:r>
              <a:rPr sz="2250" dirty="0">
                <a:solidFill>
                  <a:srgbClr val="404040"/>
                </a:solidFill>
                <a:latin typeface="Arial"/>
                <a:cs typeface="Arial"/>
              </a:rPr>
              <a:t>all</a:t>
            </a:r>
            <a:r>
              <a:rPr sz="2250" spc="-10" dirty="0">
                <a:solidFill>
                  <a:srgbClr val="404040"/>
                </a:solidFill>
                <a:latin typeface="Arial"/>
                <a:cs typeface="Arial"/>
              </a:rPr>
              <a:t> </a:t>
            </a:r>
            <a:r>
              <a:rPr sz="2250" dirty="0">
                <a:solidFill>
                  <a:srgbClr val="404040"/>
                </a:solidFill>
                <a:latin typeface="Arial"/>
                <a:cs typeface="Arial"/>
              </a:rPr>
              <a:t>the</a:t>
            </a:r>
            <a:r>
              <a:rPr sz="2250" spc="-5" dirty="0">
                <a:solidFill>
                  <a:srgbClr val="404040"/>
                </a:solidFill>
                <a:latin typeface="Arial"/>
                <a:cs typeface="Arial"/>
              </a:rPr>
              <a:t> </a:t>
            </a:r>
            <a:r>
              <a:rPr sz="2250" dirty="0">
                <a:solidFill>
                  <a:srgbClr val="404040"/>
                </a:solidFill>
                <a:latin typeface="Arial"/>
                <a:cs typeface="Arial"/>
              </a:rPr>
              <a:t>leaf</a:t>
            </a:r>
            <a:r>
              <a:rPr sz="2250" spc="-10" dirty="0">
                <a:solidFill>
                  <a:srgbClr val="404040"/>
                </a:solidFill>
                <a:latin typeface="Arial"/>
                <a:cs typeface="Arial"/>
              </a:rPr>
              <a:t> </a:t>
            </a:r>
            <a:r>
              <a:rPr sz="2250" dirty="0">
                <a:solidFill>
                  <a:srgbClr val="404040"/>
                </a:solidFill>
                <a:latin typeface="Arial"/>
                <a:cs typeface="Arial"/>
              </a:rPr>
              <a:t>tensors</a:t>
            </a:r>
            <a:r>
              <a:rPr sz="2250" spc="-10" dirty="0">
                <a:solidFill>
                  <a:srgbClr val="404040"/>
                </a:solidFill>
                <a:latin typeface="Arial"/>
                <a:cs typeface="Arial"/>
              </a:rPr>
              <a:t> </a:t>
            </a:r>
            <a:r>
              <a:rPr sz="2250" dirty="0">
                <a:solidFill>
                  <a:srgbClr val="404040"/>
                </a:solidFill>
                <a:latin typeface="Arial"/>
                <a:cs typeface="Arial"/>
              </a:rPr>
              <a:t>with</a:t>
            </a:r>
            <a:r>
              <a:rPr sz="2250" spc="-10" dirty="0">
                <a:solidFill>
                  <a:srgbClr val="404040"/>
                </a:solidFill>
                <a:latin typeface="Arial"/>
                <a:cs typeface="Arial"/>
              </a:rPr>
              <a:t> </a:t>
            </a:r>
            <a:r>
              <a:rPr sz="2250" i="1" spc="-10" dirty="0">
                <a:solidFill>
                  <a:srgbClr val="404040"/>
                </a:solidFill>
                <a:latin typeface="Arial"/>
                <a:cs typeface="Arial"/>
              </a:rPr>
              <a:t>requires_grad=True</a:t>
            </a:r>
            <a:endParaRPr sz="2250" dirty="0">
              <a:solidFill>
                <a:srgbClr val="099BDD"/>
              </a:solidFill>
              <a:latin typeface="Arial"/>
              <a:cs typeface="Arial"/>
            </a:endParaRPr>
          </a:p>
          <a:p>
            <a:pPr marL="12700" defTabSz="685800">
              <a:lnSpc>
                <a:spcPts val="2625"/>
              </a:lnSpc>
            </a:pPr>
            <a:r>
              <a:rPr sz="2250" dirty="0">
                <a:solidFill>
                  <a:srgbClr val="404040"/>
                </a:solidFill>
                <a:latin typeface="Arial"/>
                <a:cs typeface="Arial"/>
              </a:rPr>
              <a:t>attribute.</a:t>
            </a:r>
            <a:endParaRPr sz="2250" dirty="0">
              <a:solidFill>
                <a:srgbClr val="099BDD"/>
              </a:solidFill>
              <a:latin typeface="Arial"/>
              <a:cs typeface="Arial"/>
            </a:endParaRPr>
          </a:p>
        </p:txBody>
      </p:sp>
      <p:sp>
        <p:nvSpPr>
          <p:cNvPr id="7" name="object 7"/>
          <p:cNvSpPr txBox="1"/>
          <p:nvPr/>
        </p:nvSpPr>
        <p:spPr>
          <a:xfrm>
            <a:off x="3198713" y="-1069951"/>
            <a:ext cx="5795010" cy="289823"/>
          </a:xfrm>
          <a:prstGeom prst="rect">
            <a:avLst/>
          </a:prstGeom>
        </p:spPr>
        <p:txBody>
          <a:bodyPr vert="horz" wrap="square" lIns="0" tIns="12700" rIns="0" bIns="0" rtlCol="0">
            <a:spAutoFit/>
          </a:bodyPr>
          <a:lstStyle/>
          <a:p>
            <a:pPr marL="12700" defTabSz="685800">
              <a:spcBef>
                <a:spcPts val="100"/>
              </a:spcBef>
            </a:pPr>
            <a:r>
              <a:rPr dirty="0">
                <a:solidFill>
                  <a:srgbClr val="EDEDED"/>
                </a:solidFill>
                <a:latin typeface="Arial"/>
                <a:cs typeface="Arial"/>
              </a:rPr>
              <a:t>IN5400</a:t>
            </a:r>
            <a:r>
              <a:rPr spc="-15" dirty="0">
                <a:solidFill>
                  <a:srgbClr val="EDEDED"/>
                </a:solidFill>
                <a:latin typeface="Arial"/>
                <a:cs typeface="Arial"/>
              </a:rPr>
              <a:t> </a:t>
            </a:r>
            <a:r>
              <a:rPr dirty="0">
                <a:solidFill>
                  <a:srgbClr val="EDEDED"/>
                </a:solidFill>
                <a:latin typeface="Arial"/>
                <a:cs typeface="Arial"/>
              </a:rPr>
              <a:t>Machine</a:t>
            </a:r>
            <a:r>
              <a:rPr spc="-15" dirty="0">
                <a:solidFill>
                  <a:srgbClr val="EDEDED"/>
                </a:solidFill>
                <a:latin typeface="Arial"/>
                <a:cs typeface="Arial"/>
              </a:rPr>
              <a:t> </a:t>
            </a:r>
            <a:r>
              <a:rPr dirty="0">
                <a:solidFill>
                  <a:srgbClr val="EDEDED"/>
                </a:solidFill>
                <a:latin typeface="Arial"/>
                <a:cs typeface="Arial"/>
              </a:rPr>
              <a:t>learning</a:t>
            </a:r>
            <a:r>
              <a:rPr spc="-15" dirty="0">
                <a:solidFill>
                  <a:srgbClr val="EDEDED"/>
                </a:solidFill>
                <a:latin typeface="Arial"/>
                <a:cs typeface="Arial"/>
              </a:rPr>
              <a:t> </a:t>
            </a:r>
            <a:r>
              <a:rPr dirty="0">
                <a:solidFill>
                  <a:srgbClr val="EDEDED"/>
                </a:solidFill>
                <a:latin typeface="Arial"/>
                <a:cs typeface="Arial"/>
              </a:rPr>
              <a:t>for</a:t>
            </a:r>
            <a:r>
              <a:rPr spc="-15" dirty="0">
                <a:solidFill>
                  <a:srgbClr val="EDEDED"/>
                </a:solidFill>
                <a:latin typeface="Arial"/>
                <a:cs typeface="Arial"/>
              </a:rPr>
              <a:t> </a:t>
            </a:r>
            <a:r>
              <a:rPr dirty="0">
                <a:solidFill>
                  <a:srgbClr val="EDEDED"/>
                </a:solidFill>
                <a:latin typeface="Arial"/>
                <a:cs typeface="Arial"/>
              </a:rPr>
              <a:t>image</a:t>
            </a:r>
            <a:r>
              <a:rPr spc="-10" dirty="0">
                <a:solidFill>
                  <a:srgbClr val="EDEDED"/>
                </a:solidFill>
                <a:latin typeface="Arial"/>
                <a:cs typeface="Arial"/>
              </a:rPr>
              <a:t> </a:t>
            </a:r>
            <a:r>
              <a:rPr dirty="0">
                <a:solidFill>
                  <a:srgbClr val="EDEDED"/>
                </a:solidFill>
                <a:latin typeface="Arial"/>
                <a:cs typeface="Arial"/>
              </a:rPr>
              <a:t>analysis,</a:t>
            </a:r>
            <a:r>
              <a:rPr spc="-15" dirty="0">
                <a:solidFill>
                  <a:srgbClr val="EDEDED"/>
                </a:solidFill>
                <a:latin typeface="Arial"/>
                <a:cs typeface="Arial"/>
              </a:rPr>
              <a:t> </a:t>
            </a:r>
            <a:r>
              <a:rPr dirty="0">
                <a:solidFill>
                  <a:srgbClr val="EDEDED"/>
                </a:solidFill>
                <a:latin typeface="Arial"/>
                <a:cs typeface="Arial"/>
              </a:rPr>
              <a:t>2020</a:t>
            </a:r>
            <a:r>
              <a:rPr spc="-15" dirty="0">
                <a:solidFill>
                  <a:srgbClr val="EDEDED"/>
                </a:solidFill>
                <a:latin typeface="Arial"/>
                <a:cs typeface="Arial"/>
              </a:rPr>
              <a:t> </a:t>
            </a:r>
            <a:r>
              <a:rPr dirty="0">
                <a:solidFill>
                  <a:srgbClr val="EDEDED"/>
                </a:solidFill>
                <a:latin typeface="Arial"/>
                <a:cs typeface="Arial"/>
              </a:rPr>
              <a:t>spring</a:t>
            </a:r>
            <a:endParaRPr>
              <a:solidFill>
                <a:srgbClr val="099BDD"/>
              </a:solidFill>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a:spLocks noGrp="1"/>
          </p:cNvSpPr>
          <p:nvPr>
            <p:ph type="sldNum" sz="quarter" idx="12"/>
          </p:nvPr>
        </p:nvSpPr>
        <p:spPr>
          <a:xfrm>
            <a:off x="8593385" y="7525991"/>
            <a:ext cx="1483995" cy="261867"/>
          </a:xfrm>
          <a:prstGeom prst="rect">
            <a:avLst/>
          </a:prstGeom>
        </p:spPr>
        <p:txBody>
          <a:bodyPr vert="horz" wrap="square" lIns="0" tIns="0" rIns="0" bIns="0" rtlCol="0" anchor="ctr">
            <a:spAutoFit/>
          </a:bodyPr>
          <a:lstStyle/>
          <a:p>
            <a:pPr marL="12700" defTabSz="685800">
              <a:lnSpc>
                <a:spcPts val="2335"/>
              </a:lnSpc>
            </a:pPr>
            <a:r>
              <a:rPr spc="10" dirty="0">
                <a:solidFill>
                  <a:srgbClr val="099BDD"/>
                </a:solidFill>
                <a:latin typeface="Corbel" panose="020B0503020204020204"/>
              </a:rPr>
              <a:t>Page</a:t>
            </a:r>
            <a:r>
              <a:rPr spc="-20" dirty="0">
                <a:solidFill>
                  <a:srgbClr val="099BDD"/>
                </a:solidFill>
                <a:latin typeface="Corbel" panose="020B0503020204020204"/>
              </a:rPr>
              <a:t> </a:t>
            </a:r>
            <a:fld id="{81D60167-4931-47E6-BA6A-407CBD079E47}" type="slidenum">
              <a:rPr spc="10" dirty="0">
                <a:solidFill>
                  <a:srgbClr val="099BDD"/>
                </a:solidFill>
                <a:latin typeface="Corbel" panose="020B0503020204020204"/>
              </a:rPr>
              <a:pPr marL="12700" defTabSz="685800">
                <a:lnSpc>
                  <a:spcPts val="2335"/>
                </a:lnSpc>
              </a:pPr>
              <a:t>67</a:t>
            </a:fld>
            <a:r>
              <a:rPr spc="-15" dirty="0">
                <a:solidFill>
                  <a:srgbClr val="099BDD"/>
                </a:solidFill>
                <a:latin typeface="Corbel" panose="020B0503020204020204"/>
              </a:rPr>
              <a:t> </a:t>
            </a:r>
            <a:r>
              <a:rPr spc="5" dirty="0">
                <a:solidFill>
                  <a:srgbClr val="099BDD"/>
                </a:solidFill>
                <a:latin typeface="Corbel" panose="020B0503020204020204"/>
              </a:rPr>
              <a:t>/</a:t>
            </a:r>
            <a:r>
              <a:rPr spc="-15" dirty="0">
                <a:solidFill>
                  <a:srgbClr val="099BDD"/>
                </a:solidFill>
                <a:latin typeface="Corbel" panose="020B0503020204020204"/>
              </a:rPr>
              <a:t> </a:t>
            </a:r>
            <a:r>
              <a:rPr spc="10" dirty="0">
                <a:solidFill>
                  <a:srgbClr val="099BDD"/>
                </a:solidFill>
                <a:latin typeface="Corbel" panose="020B0503020204020204"/>
              </a:rPr>
              <a:t>84</a:t>
            </a:r>
          </a:p>
        </p:txBody>
      </p:sp>
      <p:pic>
        <p:nvPicPr>
          <p:cNvPr id="3" name="object 3"/>
          <p:cNvPicPr/>
          <p:nvPr/>
        </p:nvPicPr>
        <p:blipFill>
          <a:blip r:embed="rId2" cstate="print"/>
          <a:stretch>
            <a:fillRect/>
          </a:stretch>
        </p:blipFill>
        <p:spPr>
          <a:xfrm>
            <a:off x="523877" y="552474"/>
            <a:ext cx="85725" cy="85724"/>
          </a:xfrm>
          <a:prstGeom prst="rect">
            <a:avLst/>
          </a:prstGeom>
        </p:spPr>
      </p:pic>
      <p:pic>
        <p:nvPicPr>
          <p:cNvPr id="4" name="object 4"/>
          <p:cNvPicPr/>
          <p:nvPr/>
        </p:nvPicPr>
        <p:blipFill>
          <a:blip r:embed="rId3" cstate="print"/>
          <a:stretch>
            <a:fillRect/>
          </a:stretch>
        </p:blipFill>
        <p:spPr>
          <a:xfrm>
            <a:off x="900112" y="871564"/>
            <a:ext cx="95250" cy="95249"/>
          </a:xfrm>
          <a:prstGeom prst="rect">
            <a:avLst/>
          </a:prstGeom>
        </p:spPr>
      </p:pic>
      <p:pic>
        <p:nvPicPr>
          <p:cNvPr id="5" name="object 5"/>
          <p:cNvPicPr/>
          <p:nvPr/>
        </p:nvPicPr>
        <p:blipFill>
          <a:blip r:embed="rId3" cstate="print"/>
          <a:stretch>
            <a:fillRect/>
          </a:stretch>
        </p:blipFill>
        <p:spPr>
          <a:xfrm>
            <a:off x="900112" y="1195414"/>
            <a:ext cx="95250" cy="95249"/>
          </a:xfrm>
          <a:prstGeom prst="rect">
            <a:avLst/>
          </a:prstGeom>
        </p:spPr>
      </p:pic>
      <p:pic>
        <p:nvPicPr>
          <p:cNvPr id="6" name="object 6"/>
          <p:cNvPicPr/>
          <p:nvPr/>
        </p:nvPicPr>
        <p:blipFill>
          <a:blip r:embed="rId2" cstate="print"/>
          <a:stretch>
            <a:fillRect/>
          </a:stretch>
        </p:blipFill>
        <p:spPr>
          <a:xfrm>
            <a:off x="523877" y="1524024"/>
            <a:ext cx="85725" cy="85724"/>
          </a:xfrm>
          <a:prstGeom prst="rect">
            <a:avLst/>
          </a:prstGeom>
        </p:spPr>
      </p:pic>
      <p:sp>
        <p:nvSpPr>
          <p:cNvPr id="7" name="object 7"/>
          <p:cNvSpPr txBox="1"/>
          <p:nvPr/>
        </p:nvSpPr>
        <p:spPr>
          <a:xfrm>
            <a:off x="368300" y="387375"/>
            <a:ext cx="8134984" cy="6174766"/>
          </a:xfrm>
          <a:prstGeom prst="rect">
            <a:avLst/>
          </a:prstGeom>
        </p:spPr>
        <p:txBody>
          <a:bodyPr vert="horz" wrap="square" lIns="0" tIns="39369" rIns="0" bIns="0" rtlCol="0">
            <a:spAutoFit/>
          </a:bodyPr>
          <a:lstStyle/>
          <a:p>
            <a:pPr marL="774046" marR="844529" indent="-380990" defTabSz="685800">
              <a:lnSpc>
                <a:spcPts val="2550"/>
              </a:lnSpc>
              <a:spcBef>
                <a:spcPts val="309"/>
              </a:spcBef>
            </a:pPr>
            <a:r>
              <a:rPr sz="2250" spc="-25" dirty="0">
                <a:solidFill>
                  <a:srgbClr val="404040"/>
                </a:solidFill>
                <a:latin typeface="Arial"/>
                <a:cs typeface="Arial"/>
              </a:rPr>
              <a:t>We</a:t>
            </a:r>
            <a:r>
              <a:rPr sz="2250" spc="-20" dirty="0">
                <a:solidFill>
                  <a:srgbClr val="404040"/>
                </a:solidFill>
                <a:latin typeface="Arial"/>
                <a:cs typeface="Arial"/>
              </a:rPr>
              <a:t> </a:t>
            </a:r>
            <a:r>
              <a:rPr sz="2250" dirty="0">
                <a:solidFill>
                  <a:srgbClr val="404040"/>
                </a:solidFill>
                <a:latin typeface="Arial"/>
                <a:cs typeface="Arial"/>
              </a:rPr>
              <a:t>can</a:t>
            </a:r>
            <a:r>
              <a:rPr sz="2250" spc="-15" dirty="0">
                <a:solidFill>
                  <a:srgbClr val="404040"/>
                </a:solidFill>
                <a:latin typeface="Arial"/>
                <a:cs typeface="Arial"/>
              </a:rPr>
              <a:t> </a:t>
            </a:r>
            <a:r>
              <a:rPr sz="2250" dirty="0">
                <a:solidFill>
                  <a:srgbClr val="404040"/>
                </a:solidFill>
                <a:latin typeface="Arial"/>
                <a:cs typeface="Arial"/>
              </a:rPr>
              <a:t>locally</a:t>
            </a:r>
            <a:r>
              <a:rPr sz="2250" spc="-15" dirty="0">
                <a:solidFill>
                  <a:srgbClr val="404040"/>
                </a:solidFill>
                <a:latin typeface="Arial"/>
                <a:cs typeface="Arial"/>
              </a:rPr>
              <a:t> </a:t>
            </a:r>
            <a:r>
              <a:rPr sz="2250" dirty="0">
                <a:solidFill>
                  <a:srgbClr val="404040"/>
                </a:solidFill>
                <a:latin typeface="Arial"/>
                <a:cs typeface="Arial"/>
              </a:rPr>
              <a:t>disable/enable</a:t>
            </a:r>
            <a:r>
              <a:rPr sz="2250" spc="-15" dirty="0">
                <a:solidFill>
                  <a:srgbClr val="404040"/>
                </a:solidFill>
                <a:latin typeface="Arial"/>
                <a:cs typeface="Arial"/>
              </a:rPr>
              <a:t> </a:t>
            </a:r>
            <a:r>
              <a:rPr sz="2250" dirty="0">
                <a:solidFill>
                  <a:srgbClr val="404040"/>
                </a:solidFill>
                <a:latin typeface="Arial"/>
                <a:cs typeface="Arial"/>
              </a:rPr>
              <a:t>gradient</a:t>
            </a:r>
            <a:r>
              <a:rPr sz="2250" spc="-15" dirty="0">
                <a:solidFill>
                  <a:srgbClr val="404040"/>
                </a:solidFill>
                <a:latin typeface="Arial"/>
                <a:cs typeface="Arial"/>
              </a:rPr>
              <a:t> </a:t>
            </a:r>
            <a:r>
              <a:rPr sz="2250" dirty="0">
                <a:solidFill>
                  <a:srgbClr val="404040"/>
                </a:solidFill>
                <a:latin typeface="Arial"/>
                <a:cs typeface="Arial"/>
              </a:rPr>
              <a:t>calculation</a:t>
            </a:r>
            <a:r>
              <a:rPr sz="2250" spc="-15" dirty="0">
                <a:solidFill>
                  <a:srgbClr val="404040"/>
                </a:solidFill>
                <a:latin typeface="Arial"/>
                <a:cs typeface="Arial"/>
              </a:rPr>
              <a:t> </a:t>
            </a:r>
            <a:r>
              <a:rPr sz="2250" dirty="0">
                <a:solidFill>
                  <a:srgbClr val="404040"/>
                </a:solidFill>
                <a:latin typeface="Arial"/>
                <a:cs typeface="Arial"/>
              </a:rPr>
              <a:t>with </a:t>
            </a:r>
            <a:r>
              <a:rPr sz="2250" spc="-610" dirty="0">
                <a:solidFill>
                  <a:srgbClr val="404040"/>
                </a:solidFill>
                <a:latin typeface="Arial"/>
                <a:cs typeface="Arial"/>
              </a:rPr>
              <a:t> </a:t>
            </a:r>
            <a:r>
              <a:rPr sz="2250" dirty="0">
                <a:solidFill>
                  <a:srgbClr val="404040"/>
                </a:solidFill>
                <a:latin typeface="Arial"/>
                <a:cs typeface="Arial"/>
              </a:rPr>
              <a:t>torch.no_grad()</a:t>
            </a:r>
            <a:endParaRPr sz="2250">
              <a:solidFill>
                <a:srgbClr val="099BDD"/>
              </a:solidFill>
              <a:latin typeface="Arial"/>
              <a:cs typeface="Arial"/>
            </a:endParaRPr>
          </a:p>
          <a:p>
            <a:pPr marL="774046" defTabSz="685800">
              <a:lnSpc>
                <a:spcPts val="2415"/>
              </a:lnSpc>
            </a:pPr>
            <a:r>
              <a:rPr sz="2250" dirty="0">
                <a:solidFill>
                  <a:srgbClr val="404040"/>
                </a:solidFill>
                <a:latin typeface="Arial"/>
                <a:cs typeface="Arial"/>
              </a:rPr>
              <a:t>torch.enable_grad()</a:t>
            </a:r>
            <a:endParaRPr sz="2250">
              <a:solidFill>
                <a:srgbClr val="099BDD"/>
              </a:solidFill>
              <a:latin typeface="Arial"/>
              <a:cs typeface="Arial"/>
            </a:endParaRPr>
          </a:p>
          <a:p>
            <a:pPr marL="393056" defTabSz="685800">
              <a:lnSpc>
                <a:spcPts val="2625"/>
              </a:lnSpc>
            </a:pPr>
            <a:r>
              <a:rPr sz="2250" dirty="0">
                <a:solidFill>
                  <a:srgbClr val="404040"/>
                </a:solidFill>
                <a:latin typeface="Arial"/>
                <a:cs typeface="Arial"/>
              </a:rPr>
              <a:t>or</a:t>
            </a:r>
            <a:r>
              <a:rPr sz="2250" spc="-20" dirty="0">
                <a:solidFill>
                  <a:srgbClr val="404040"/>
                </a:solidFill>
                <a:latin typeface="Arial"/>
                <a:cs typeface="Arial"/>
              </a:rPr>
              <a:t> </a:t>
            </a:r>
            <a:r>
              <a:rPr sz="2250" dirty="0">
                <a:solidFill>
                  <a:srgbClr val="404040"/>
                </a:solidFill>
                <a:latin typeface="Arial"/>
                <a:cs typeface="Arial"/>
              </a:rPr>
              <a:t>using</a:t>
            </a:r>
            <a:r>
              <a:rPr sz="2250" spc="-20" dirty="0">
                <a:solidFill>
                  <a:srgbClr val="404040"/>
                </a:solidFill>
                <a:latin typeface="Arial"/>
                <a:cs typeface="Arial"/>
              </a:rPr>
              <a:t> </a:t>
            </a:r>
            <a:r>
              <a:rPr sz="2250" dirty="0">
                <a:solidFill>
                  <a:srgbClr val="404040"/>
                </a:solidFill>
                <a:latin typeface="Arial"/>
                <a:cs typeface="Arial"/>
              </a:rPr>
              <a:t>the</a:t>
            </a:r>
            <a:r>
              <a:rPr sz="2250" spc="-20" dirty="0">
                <a:solidFill>
                  <a:srgbClr val="404040"/>
                </a:solidFill>
                <a:latin typeface="Arial"/>
                <a:cs typeface="Arial"/>
              </a:rPr>
              <a:t> </a:t>
            </a:r>
            <a:r>
              <a:rPr sz="2250" dirty="0">
                <a:solidFill>
                  <a:srgbClr val="404040"/>
                </a:solidFill>
                <a:latin typeface="Arial"/>
                <a:cs typeface="Arial"/>
              </a:rPr>
              <a:t>@torch.no_grad</a:t>
            </a:r>
            <a:r>
              <a:rPr sz="2250" spc="-20" dirty="0">
                <a:solidFill>
                  <a:srgbClr val="404040"/>
                </a:solidFill>
                <a:latin typeface="Arial"/>
                <a:cs typeface="Arial"/>
              </a:rPr>
              <a:t> </a:t>
            </a:r>
            <a:r>
              <a:rPr sz="2250" dirty="0">
                <a:solidFill>
                  <a:srgbClr val="404040"/>
                </a:solidFill>
                <a:latin typeface="Arial"/>
                <a:cs typeface="Arial"/>
              </a:rPr>
              <a:t>@torch.enable_grad</a:t>
            </a:r>
            <a:r>
              <a:rPr sz="2250" spc="-20" dirty="0">
                <a:solidFill>
                  <a:srgbClr val="404040"/>
                </a:solidFill>
                <a:latin typeface="Arial"/>
                <a:cs typeface="Arial"/>
              </a:rPr>
              <a:t> </a:t>
            </a:r>
            <a:r>
              <a:rPr sz="2250" dirty="0">
                <a:solidFill>
                  <a:srgbClr val="404040"/>
                </a:solidFill>
                <a:latin typeface="Arial"/>
                <a:cs typeface="Arial"/>
              </a:rPr>
              <a:t>decorators</a:t>
            </a:r>
            <a:endParaRPr sz="2250">
              <a:solidFill>
                <a:srgbClr val="099BDD"/>
              </a:solidFill>
              <a:latin typeface="Arial"/>
              <a:cs typeface="Arial"/>
            </a:endParaRPr>
          </a:p>
          <a:p>
            <a:pPr defTabSz="685800"/>
            <a:endParaRPr sz="2500">
              <a:solidFill>
                <a:srgbClr val="099BDD"/>
              </a:solidFill>
              <a:latin typeface="Arial"/>
              <a:cs typeface="Arial"/>
            </a:endParaRPr>
          </a:p>
          <a:p>
            <a:pPr marL="12700" defTabSz="685800">
              <a:lnSpc>
                <a:spcPts val="2475"/>
              </a:lnSpc>
              <a:spcBef>
                <a:spcPts val="1625"/>
              </a:spcBef>
              <a:tabLst>
                <a:tab pos="869294" algn="l"/>
                <a:tab pos="1155036" algn="l"/>
                <a:tab pos="3726722" algn="l"/>
              </a:tabLst>
            </a:pPr>
            <a:r>
              <a:rPr sz="2250" dirty="0">
                <a:solidFill>
                  <a:srgbClr val="808000"/>
                </a:solidFill>
                <a:latin typeface="SimSun"/>
                <a:cs typeface="SimSun"/>
              </a:rPr>
              <a:t>&gt;&gt;&gt;</a:t>
            </a:r>
            <a:r>
              <a:rPr sz="2250" spc="-5" dirty="0">
                <a:solidFill>
                  <a:srgbClr val="808000"/>
                </a:solidFill>
                <a:latin typeface="SimSun"/>
                <a:cs typeface="SimSun"/>
              </a:rPr>
              <a:t> </a:t>
            </a:r>
            <a:r>
              <a:rPr sz="2250" dirty="0">
                <a:solidFill>
                  <a:srgbClr val="404040"/>
                </a:solidFill>
                <a:latin typeface="SimSun"/>
                <a:cs typeface="SimSun"/>
              </a:rPr>
              <a:t>x	=	</a:t>
            </a:r>
            <a:r>
              <a:rPr sz="2250" spc="-5" dirty="0">
                <a:solidFill>
                  <a:srgbClr val="404040"/>
                </a:solidFill>
                <a:latin typeface="SimSun"/>
                <a:cs typeface="SimSun"/>
              </a:rPr>
              <a:t>torch.tensor([</a:t>
            </a:r>
            <a:r>
              <a:rPr sz="2250" spc="-5" dirty="0">
                <a:solidFill>
                  <a:srgbClr val="0000FF"/>
                </a:solidFill>
                <a:latin typeface="SimSun"/>
                <a:cs typeface="SimSun"/>
              </a:rPr>
              <a:t>1</a:t>
            </a:r>
            <a:r>
              <a:rPr sz="2250" spc="-5" dirty="0">
                <a:solidFill>
                  <a:srgbClr val="404040"/>
                </a:solidFill>
                <a:latin typeface="SimSun"/>
                <a:cs typeface="SimSun"/>
              </a:rPr>
              <a:t>],	</a:t>
            </a:r>
            <a:r>
              <a:rPr sz="2250" spc="-50" dirty="0">
                <a:solidFill>
                  <a:srgbClr val="404040"/>
                </a:solidFill>
                <a:latin typeface="SimSun"/>
                <a:cs typeface="SimSun"/>
              </a:rPr>
              <a:t>requires_grad=</a:t>
            </a:r>
            <a:r>
              <a:rPr sz="2250" b="1" spc="-50" dirty="0">
                <a:solidFill>
                  <a:srgbClr val="008000"/>
                </a:solidFill>
                <a:latin typeface="Courier New"/>
                <a:cs typeface="Courier New"/>
              </a:rPr>
              <a:t>True</a:t>
            </a:r>
            <a:r>
              <a:rPr sz="2250" spc="-50" dirty="0">
                <a:solidFill>
                  <a:srgbClr val="404040"/>
                </a:solidFill>
                <a:latin typeface="SimSun"/>
                <a:cs typeface="SimSun"/>
              </a:rPr>
              <a:t>)</a:t>
            </a:r>
            <a:endParaRPr sz="2250">
              <a:solidFill>
                <a:srgbClr val="099BDD"/>
              </a:solidFill>
              <a:latin typeface="SimSun"/>
              <a:cs typeface="SimSun"/>
            </a:endParaRPr>
          </a:p>
          <a:p>
            <a:pPr marL="12700" defTabSz="685800">
              <a:lnSpc>
                <a:spcPts val="2250"/>
              </a:lnSpc>
            </a:pPr>
            <a:r>
              <a:rPr sz="2250" dirty="0">
                <a:solidFill>
                  <a:srgbClr val="808000"/>
                </a:solidFill>
                <a:latin typeface="SimSun"/>
                <a:cs typeface="SimSun"/>
              </a:rPr>
              <a:t>&gt;&gt;&gt;</a:t>
            </a:r>
            <a:r>
              <a:rPr sz="2250" spc="-5" dirty="0">
                <a:solidFill>
                  <a:srgbClr val="808000"/>
                </a:solidFill>
                <a:latin typeface="SimSun"/>
                <a:cs typeface="SimSun"/>
              </a:rPr>
              <a:t> </a:t>
            </a:r>
            <a:r>
              <a:rPr sz="2250" b="1" spc="-229" dirty="0">
                <a:solidFill>
                  <a:srgbClr val="008000"/>
                </a:solidFill>
                <a:latin typeface="Courier New"/>
                <a:cs typeface="Courier New"/>
              </a:rPr>
              <a:t>with </a:t>
            </a:r>
            <a:r>
              <a:rPr sz="2250" dirty="0">
                <a:solidFill>
                  <a:srgbClr val="404040"/>
                </a:solidFill>
                <a:latin typeface="SimSun"/>
                <a:cs typeface="SimSun"/>
              </a:rPr>
              <a:t>torch.no_grad():</a:t>
            </a:r>
            <a:endParaRPr sz="2250">
              <a:solidFill>
                <a:srgbClr val="099BDD"/>
              </a:solidFill>
              <a:latin typeface="SimSun"/>
              <a:cs typeface="SimSun"/>
            </a:endParaRPr>
          </a:p>
          <a:p>
            <a:pPr marL="12700" defTabSz="685800">
              <a:lnSpc>
                <a:spcPts val="2250"/>
              </a:lnSpc>
              <a:tabLst>
                <a:tab pos="869294" algn="l"/>
                <a:tab pos="1155036" algn="l"/>
                <a:tab pos="1440779" algn="l"/>
                <a:tab pos="1726521" algn="l"/>
              </a:tabLst>
            </a:pPr>
            <a:r>
              <a:rPr sz="2250" dirty="0">
                <a:solidFill>
                  <a:srgbClr val="808000"/>
                </a:solidFill>
                <a:latin typeface="SimSun"/>
                <a:cs typeface="SimSun"/>
              </a:rPr>
              <a:t>...	</a:t>
            </a:r>
            <a:r>
              <a:rPr sz="2250" dirty="0">
                <a:solidFill>
                  <a:srgbClr val="404040"/>
                </a:solidFill>
                <a:latin typeface="SimSun"/>
                <a:cs typeface="SimSun"/>
              </a:rPr>
              <a:t>y	=	x	*</a:t>
            </a:r>
            <a:r>
              <a:rPr sz="2250" spc="-65" dirty="0">
                <a:solidFill>
                  <a:srgbClr val="404040"/>
                </a:solidFill>
                <a:latin typeface="SimSun"/>
                <a:cs typeface="SimSun"/>
              </a:rPr>
              <a:t> </a:t>
            </a:r>
            <a:r>
              <a:rPr sz="2250" dirty="0">
                <a:solidFill>
                  <a:srgbClr val="0000FF"/>
                </a:solidFill>
                <a:latin typeface="SimSun"/>
                <a:cs typeface="SimSun"/>
              </a:rPr>
              <a:t>2</a:t>
            </a:r>
            <a:endParaRPr sz="2250">
              <a:solidFill>
                <a:srgbClr val="099BDD"/>
              </a:solidFill>
              <a:latin typeface="SimSun"/>
              <a:cs typeface="SimSun"/>
            </a:endParaRPr>
          </a:p>
          <a:p>
            <a:pPr marL="12700" defTabSz="685800">
              <a:lnSpc>
                <a:spcPts val="2250"/>
              </a:lnSpc>
            </a:pPr>
            <a:r>
              <a:rPr sz="2250" dirty="0">
                <a:solidFill>
                  <a:srgbClr val="808000"/>
                </a:solidFill>
                <a:latin typeface="SimSun"/>
                <a:cs typeface="SimSun"/>
              </a:rPr>
              <a:t>&gt;&gt;&gt;</a:t>
            </a:r>
            <a:r>
              <a:rPr sz="2250" spc="-65" dirty="0">
                <a:solidFill>
                  <a:srgbClr val="808000"/>
                </a:solidFill>
                <a:latin typeface="SimSun"/>
                <a:cs typeface="SimSun"/>
              </a:rPr>
              <a:t> </a:t>
            </a:r>
            <a:r>
              <a:rPr sz="2250" dirty="0">
                <a:solidFill>
                  <a:srgbClr val="404040"/>
                </a:solidFill>
                <a:latin typeface="SimSun"/>
                <a:cs typeface="SimSun"/>
              </a:rPr>
              <a:t>y.requires_grad</a:t>
            </a:r>
            <a:endParaRPr sz="2250">
              <a:solidFill>
                <a:srgbClr val="099BDD"/>
              </a:solidFill>
              <a:latin typeface="SimSun"/>
              <a:cs typeface="SimSun"/>
            </a:endParaRPr>
          </a:p>
          <a:p>
            <a:pPr marL="12700" defTabSz="685800">
              <a:lnSpc>
                <a:spcPts val="2475"/>
              </a:lnSpc>
            </a:pPr>
            <a:r>
              <a:rPr sz="2250" b="1" spc="-229" dirty="0">
                <a:solidFill>
                  <a:srgbClr val="008000"/>
                </a:solidFill>
                <a:latin typeface="Courier New"/>
                <a:cs typeface="Courier New"/>
              </a:rPr>
              <a:t>False</a:t>
            </a:r>
            <a:endParaRPr sz="2250">
              <a:solidFill>
                <a:srgbClr val="099BDD"/>
              </a:solidFill>
              <a:latin typeface="Courier New"/>
              <a:cs typeface="Courier New"/>
            </a:endParaRPr>
          </a:p>
          <a:p>
            <a:pPr marL="12700" defTabSz="685800">
              <a:lnSpc>
                <a:spcPts val="2475"/>
              </a:lnSpc>
              <a:spcBef>
                <a:spcPts val="1800"/>
              </a:spcBef>
            </a:pPr>
            <a:r>
              <a:rPr sz="2250" dirty="0">
                <a:solidFill>
                  <a:srgbClr val="808000"/>
                </a:solidFill>
                <a:latin typeface="SimSun"/>
                <a:cs typeface="SimSun"/>
              </a:rPr>
              <a:t>&gt;&gt;&gt;</a:t>
            </a:r>
            <a:r>
              <a:rPr sz="2250" spc="-5" dirty="0">
                <a:solidFill>
                  <a:srgbClr val="808000"/>
                </a:solidFill>
                <a:latin typeface="SimSun"/>
                <a:cs typeface="SimSun"/>
              </a:rPr>
              <a:t> </a:t>
            </a:r>
            <a:r>
              <a:rPr sz="2250" b="1" spc="-229" dirty="0">
                <a:solidFill>
                  <a:srgbClr val="008000"/>
                </a:solidFill>
                <a:latin typeface="Courier New"/>
                <a:cs typeface="Courier New"/>
              </a:rPr>
              <a:t>with </a:t>
            </a:r>
            <a:r>
              <a:rPr sz="2250" dirty="0">
                <a:solidFill>
                  <a:srgbClr val="404040"/>
                </a:solidFill>
                <a:latin typeface="SimSun"/>
                <a:cs typeface="SimSun"/>
              </a:rPr>
              <a:t>torch.no_grad():</a:t>
            </a:r>
            <a:endParaRPr sz="2250">
              <a:solidFill>
                <a:srgbClr val="099BDD"/>
              </a:solidFill>
              <a:latin typeface="SimSun"/>
              <a:cs typeface="SimSun"/>
            </a:endParaRPr>
          </a:p>
          <a:p>
            <a:pPr marL="12700" defTabSz="685800">
              <a:lnSpc>
                <a:spcPts val="2250"/>
              </a:lnSpc>
              <a:tabLst>
                <a:tab pos="869294" algn="l"/>
              </a:tabLst>
            </a:pPr>
            <a:r>
              <a:rPr sz="2250" dirty="0">
                <a:solidFill>
                  <a:srgbClr val="808000"/>
                </a:solidFill>
                <a:latin typeface="SimSun"/>
                <a:cs typeface="SimSun"/>
              </a:rPr>
              <a:t>...	</a:t>
            </a:r>
            <a:r>
              <a:rPr sz="2250" b="1" spc="-229" dirty="0">
                <a:solidFill>
                  <a:srgbClr val="008000"/>
                </a:solidFill>
                <a:latin typeface="Courier New"/>
                <a:cs typeface="Courier New"/>
              </a:rPr>
              <a:t>with </a:t>
            </a:r>
            <a:r>
              <a:rPr sz="2250" dirty="0">
                <a:solidFill>
                  <a:srgbClr val="404040"/>
                </a:solidFill>
                <a:latin typeface="SimSun"/>
                <a:cs typeface="SimSun"/>
              </a:rPr>
              <a:t>torch.enable_grad():</a:t>
            </a:r>
            <a:endParaRPr sz="2250">
              <a:solidFill>
                <a:srgbClr val="099BDD"/>
              </a:solidFill>
              <a:latin typeface="SimSun"/>
              <a:cs typeface="SimSun"/>
            </a:endParaRPr>
          </a:p>
          <a:p>
            <a:pPr marL="12700" defTabSz="685800">
              <a:lnSpc>
                <a:spcPts val="2250"/>
              </a:lnSpc>
              <a:tabLst>
                <a:tab pos="1155036" algn="l"/>
                <a:tab pos="1440779" algn="l"/>
                <a:tab pos="1726521" algn="l"/>
                <a:tab pos="2012264" algn="l"/>
              </a:tabLst>
            </a:pPr>
            <a:r>
              <a:rPr sz="2250" dirty="0">
                <a:solidFill>
                  <a:srgbClr val="808000"/>
                </a:solidFill>
                <a:latin typeface="SimSun"/>
                <a:cs typeface="SimSun"/>
              </a:rPr>
              <a:t>...	</a:t>
            </a:r>
            <a:r>
              <a:rPr sz="2250" dirty="0">
                <a:solidFill>
                  <a:srgbClr val="404040"/>
                </a:solidFill>
                <a:latin typeface="SimSun"/>
                <a:cs typeface="SimSun"/>
              </a:rPr>
              <a:t>y	=	x	*</a:t>
            </a:r>
            <a:r>
              <a:rPr sz="2250" spc="-65" dirty="0">
                <a:solidFill>
                  <a:srgbClr val="404040"/>
                </a:solidFill>
                <a:latin typeface="SimSun"/>
                <a:cs typeface="SimSun"/>
              </a:rPr>
              <a:t> </a:t>
            </a:r>
            <a:r>
              <a:rPr sz="2250" dirty="0">
                <a:solidFill>
                  <a:srgbClr val="0000FF"/>
                </a:solidFill>
                <a:latin typeface="SimSun"/>
                <a:cs typeface="SimSun"/>
              </a:rPr>
              <a:t>2</a:t>
            </a:r>
            <a:endParaRPr sz="2250">
              <a:solidFill>
                <a:srgbClr val="099BDD"/>
              </a:solidFill>
              <a:latin typeface="SimSun"/>
              <a:cs typeface="SimSun"/>
            </a:endParaRPr>
          </a:p>
          <a:p>
            <a:pPr marL="12700" defTabSz="685800">
              <a:lnSpc>
                <a:spcPts val="2250"/>
              </a:lnSpc>
            </a:pPr>
            <a:r>
              <a:rPr sz="2250" dirty="0">
                <a:solidFill>
                  <a:srgbClr val="808000"/>
                </a:solidFill>
                <a:latin typeface="SimSun"/>
                <a:cs typeface="SimSun"/>
              </a:rPr>
              <a:t>&gt;&gt;&gt;</a:t>
            </a:r>
            <a:r>
              <a:rPr sz="2250" spc="-65" dirty="0">
                <a:solidFill>
                  <a:srgbClr val="808000"/>
                </a:solidFill>
                <a:latin typeface="SimSun"/>
                <a:cs typeface="SimSun"/>
              </a:rPr>
              <a:t> </a:t>
            </a:r>
            <a:r>
              <a:rPr sz="2250" dirty="0">
                <a:solidFill>
                  <a:srgbClr val="404040"/>
                </a:solidFill>
                <a:latin typeface="SimSun"/>
                <a:cs typeface="SimSun"/>
              </a:rPr>
              <a:t>y.requires_grad</a:t>
            </a:r>
            <a:endParaRPr sz="2250">
              <a:solidFill>
                <a:srgbClr val="099BDD"/>
              </a:solidFill>
              <a:latin typeface="SimSun"/>
              <a:cs typeface="SimSun"/>
            </a:endParaRPr>
          </a:p>
          <a:p>
            <a:pPr marL="12700" defTabSz="685800">
              <a:lnSpc>
                <a:spcPts val="2475"/>
              </a:lnSpc>
            </a:pPr>
            <a:r>
              <a:rPr sz="2250" b="1" spc="-229" dirty="0">
                <a:solidFill>
                  <a:srgbClr val="008000"/>
                </a:solidFill>
                <a:latin typeface="Courier New"/>
                <a:cs typeface="Courier New"/>
              </a:rPr>
              <a:t>True</a:t>
            </a:r>
            <a:endParaRPr sz="2250">
              <a:solidFill>
                <a:srgbClr val="099BDD"/>
              </a:solidFill>
              <a:latin typeface="Courier New"/>
              <a:cs typeface="Courier New"/>
            </a:endParaRPr>
          </a:p>
          <a:p>
            <a:pPr defTabSz="685800"/>
            <a:endParaRPr sz="2200">
              <a:solidFill>
                <a:srgbClr val="099BDD"/>
              </a:solidFill>
              <a:latin typeface="Courier New"/>
              <a:cs typeface="Courier New"/>
            </a:endParaRPr>
          </a:p>
          <a:p>
            <a:pPr defTabSz="685800">
              <a:spcBef>
                <a:spcPts val="25"/>
              </a:spcBef>
            </a:pPr>
            <a:endParaRPr sz="1750">
              <a:solidFill>
                <a:srgbClr val="099BDD"/>
              </a:solidFill>
              <a:latin typeface="Courier New"/>
              <a:cs typeface="Courier New"/>
            </a:endParaRPr>
          </a:p>
          <a:p>
            <a:pPr marL="12700" defTabSz="685800"/>
            <a:r>
              <a:rPr sz="2250" dirty="0">
                <a:solidFill>
                  <a:srgbClr val="404040"/>
                </a:solidFill>
                <a:latin typeface="Arial"/>
                <a:cs typeface="Arial"/>
              </a:rPr>
              <a:t>Note:</a:t>
            </a:r>
            <a:r>
              <a:rPr sz="2250" spc="-20" dirty="0">
                <a:solidFill>
                  <a:srgbClr val="404040"/>
                </a:solidFill>
                <a:latin typeface="Arial"/>
                <a:cs typeface="Arial"/>
              </a:rPr>
              <a:t> </a:t>
            </a:r>
            <a:r>
              <a:rPr sz="2250" dirty="0">
                <a:solidFill>
                  <a:srgbClr val="404040"/>
                </a:solidFill>
                <a:latin typeface="Arial"/>
                <a:cs typeface="Arial"/>
              </a:rPr>
              <a:t>Use</a:t>
            </a:r>
            <a:r>
              <a:rPr sz="2250" spc="-20" dirty="0">
                <a:solidFill>
                  <a:srgbClr val="404040"/>
                </a:solidFill>
                <a:latin typeface="Arial"/>
                <a:cs typeface="Arial"/>
              </a:rPr>
              <a:t> </a:t>
            </a:r>
            <a:r>
              <a:rPr sz="2250" dirty="0">
                <a:solidFill>
                  <a:srgbClr val="404040"/>
                </a:solidFill>
                <a:latin typeface="Arial"/>
                <a:cs typeface="Arial"/>
              </a:rPr>
              <a:t>«torch.no_grad()»</a:t>
            </a:r>
            <a:r>
              <a:rPr sz="2250" spc="-20" dirty="0">
                <a:solidFill>
                  <a:srgbClr val="404040"/>
                </a:solidFill>
                <a:latin typeface="Arial"/>
                <a:cs typeface="Arial"/>
              </a:rPr>
              <a:t> </a:t>
            </a:r>
            <a:r>
              <a:rPr sz="2250" dirty="0">
                <a:solidFill>
                  <a:srgbClr val="404040"/>
                </a:solidFill>
                <a:latin typeface="Arial"/>
                <a:cs typeface="Arial"/>
              </a:rPr>
              <a:t>during</a:t>
            </a:r>
            <a:r>
              <a:rPr sz="2250" spc="-20" dirty="0">
                <a:solidFill>
                  <a:srgbClr val="404040"/>
                </a:solidFill>
                <a:latin typeface="Arial"/>
                <a:cs typeface="Arial"/>
              </a:rPr>
              <a:t> </a:t>
            </a:r>
            <a:r>
              <a:rPr sz="2250" dirty="0">
                <a:solidFill>
                  <a:srgbClr val="404040"/>
                </a:solidFill>
                <a:latin typeface="Arial"/>
                <a:cs typeface="Arial"/>
              </a:rPr>
              <a:t>inference</a:t>
            </a:r>
            <a:endParaRPr sz="2250">
              <a:solidFill>
                <a:srgbClr val="099BDD"/>
              </a:solidFill>
              <a:latin typeface="Arial"/>
              <a:cs typeface="Arial"/>
            </a:endParaRPr>
          </a:p>
        </p:txBody>
      </p:sp>
      <p:sp>
        <p:nvSpPr>
          <p:cNvPr id="9" name="object 9"/>
          <p:cNvSpPr txBox="1"/>
          <p:nvPr/>
        </p:nvSpPr>
        <p:spPr>
          <a:xfrm>
            <a:off x="3198713" y="-1069951"/>
            <a:ext cx="5795010" cy="289823"/>
          </a:xfrm>
          <a:prstGeom prst="rect">
            <a:avLst/>
          </a:prstGeom>
        </p:spPr>
        <p:txBody>
          <a:bodyPr vert="horz" wrap="square" lIns="0" tIns="12700" rIns="0" bIns="0" rtlCol="0">
            <a:spAutoFit/>
          </a:bodyPr>
          <a:lstStyle/>
          <a:p>
            <a:pPr marL="12700" defTabSz="685800">
              <a:spcBef>
                <a:spcPts val="100"/>
              </a:spcBef>
            </a:pPr>
            <a:r>
              <a:rPr dirty="0">
                <a:solidFill>
                  <a:srgbClr val="EDEDED"/>
                </a:solidFill>
                <a:latin typeface="Arial"/>
                <a:cs typeface="Arial"/>
              </a:rPr>
              <a:t>IN5400</a:t>
            </a:r>
            <a:r>
              <a:rPr spc="-15" dirty="0">
                <a:solidFill>
                  <a:srgbClr val="EDEDED"/>
                </a:solidFill>
                <a:latin typeface="Arial"/>
                <a:cs typeface="Arial"/>
              </a:rPr>
              <a:t> </a:t>
            </a:r>
            <a:r>
              <a:rPr dirty="0">
                <a:solidFill>
                  <a:srgbClr val="EDEDED"/>
                </a:solidFill>
                <a:latin typeface="Arial"/>
                <a:cs typeface="Arial"/>
              </a:rPr>
              <a:t>Machine</a:t>
            </a:r>
            <a:r>
              <a:rPr spc="-15" dirty="0">
                <a:solidFill>
                  <a:srgbClr val="EDEDED"/>
                </a:solidFill>
                <a:latin typeface="Arial"/>
                <a:cs typeface="Arial"/>
              </a:rPr>
              <a:t> </a:t>
            </a:r>
            <a:r>
              <a:rPr dirty="0">
                <a:solidFill>
                  <a:srgbClr val="EDEDED"/>
                </a:solidFill>
                <a:latin typeface="Arial"/>
                <a:cs typeface="Arial"/>
              </a:rPr>
              <a:t>learning</a:t>
            </a:r>
            <a:r>
              <a:rPr spc="-15" dirty="0">
                <a:solidFill>
                  <a:srgbClr val="EDEDED"/>
                </a:solidFill>
                <a:latin typeface="Arial"/>
                <a:cs typeface="Arial"/>
              </a:rPr>
              <a:t> </a:t>
            </a:r>
            <a:r>
              <a:rPr dirty="0">
                <a:solidFill>
                  <a:srgbClr val="EDEDED"/>
                </a:solidFill>
                <a:latin typeface="Arial"/>
                <a:cs typeface="Arial"/>
              </a:rPr>
              <a:t>for</a:t>
            </a:r>
            <a:r>
              <a:rPr spc="-15" dirty="0">
                <a:solidFill>
                  <a:srgbClr val="EDEDED"/>
                </a:solidFill>
                <a:latin typeface="Arial"/>
                <a:cs typeface="Arial"/>
              </a:rPr>
              <a:t> </a:t>
            </a:r>
            <a:r>
              <a:rPr dirty="0">
                <a:solidFill>
                  <a:srgbClr val="EDEDED"/>
                </a:solidFill>
                <a:latin typeface="Arial"/>
                <a:cs typeface="Arial"/>
              </a:rPr>
              <a:t>image</a:t>
            </a:r>
            <a:r>
              <a:rPr spc="-10" dirty="0">
                <a:solidFill>
                  <a:srgbClr val="EDEDED"/>
                </a:solidFill>
                <a:latin typeface="Arial"/>
                <a:cs typeface="Arial"/>
              </a:rPr>
              <a:t> </a:t>
            </a:r>
            <a:r>
              <a:rPr dirty="0">
                <a:solidFill>
                  <a:srgbClr val="EDEDED"/>
                </a:solidFill>
                <a:latin typeface="Arial"/>
                <a:cs typeface="Arial"/>
              </a:rPr>
              <a:t>analysis,</a:t>
            </a:r>
            <a:r>
              <a:rPr spc="-15" dirty="0">
                <a:solidFill>
                  <a:srgbClr val="EDEDED"/>
                </a:solidFill>
                <a:latin typeface="Arial"/>
                <a:cs typeface="Arial"/>
              </a:rPr>
              <a:t> </a:t>
            </a:r>
            <a:r>
              <a:rPr dirty="0">
                <a:solidFill>
                  <a:srgbClr val="EDEDED"/>
                </a:solidFill>
                <a:latin typeface="Arial"/>
                <a:cs typeface="Arial"/>
              </a:rPr>
              <a:t>2020</a:t>
            </a:r>
            <a:r>
              <a:rPr spc="-15" dirty="0">
                <a:solidFill>
                  <a:srgbClr val="EDEDED"/>
                </a:solidFill>
                <a:latin typeface="Arial"/>
                <a:cs typeface="Arial"/>
              </a:rPr>
              <a:t> </a:t>
            </a:r>
            <a:r>
              <a:rPr dirty="0">
                <a:solidFill>
                  <a:srgbClr val="EDEDED"/>
                </a:solidFill>
                <a:latin typeface="Arial"/>
                <a:cs typeface="Arial"/>
              </a:rPr>
              <a:t>spring</a:t>
            </a:r>
            <a:endParaRPr>
              <a:solidFill>
                <a:srgbClr val="099BDD"/>
              </a:solidFill>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71AD3307-9A5C-CAE9-2F16-D2691D4C1630}"/>
              </a:ext>
            </a:extLst>
          </p:cNvPr>
          <p:cNvSpPr>
            <a:spLocks noGrp="1"/>
          </p:cNvSpPr>
          <p:nvPr>
            <p:ph type="title"/>
          </p:nvPr>
        </p:nvSpPr>
        <p:spPr/>
        <p:txBody>
          <a:bodyPr/>
          <a:lstStyle/>
          <a:p>
            <a:endParaRPr lang="ko-KR" altLang="en-US"/>
          </a:p>
        </p:txBody>
      </p:sp>
      <p:sp>
        <p:nvSpPr>
          <p:cNvPr id="5" name="내용 개체 틀 4">
            <a:extLst>
              <a:ext uri="{FF2B5EF4-FFF2-40B4-BE49-F238E27FC236}">
                <a16:creationId xmlns:a16="http://schemas.microsoft.com/office/drawing/2014/main" id="{17D3312F-CDC8-E83F-8716-F6C9898A937B}"/>
              </a:ext>
            </a:extLst>
          </p:cNvPr>
          <p:cNvSpPr>
            <a:spLocks noGrp="1"/>
          </p:cNvSpPr>
          <p:nvPr>
            <p:ph idx="1"/>
          </p:nvPr>
        </p:nvSpPr>
        <p:spPr/>
        <p:txBody>
          <a:bodyPr/>
          <a:lstStyle/>
          <a:p>
            <a:pPr marL="16933">
              <a:spcBef>
                <a:spcPts val="133"/>
              </a:spcBef>
            </a:pPr>
            <a:r>
              <a:rPr lang="en-US" altLang="ko-KR" sz="2400" u="heavy" spc="-7" dirty="0">
                <a:solidFill>
                  <a:srgbClr val="173D61"/>
                </a:solidFill>
                <a:uFill>
                  <a:solidFill>
                    <a:srgbClr val="173D61"/>
                  </a:solidFill>
                </a:uFill>
                <a:latin typeface="Arial"/>
                <a:cs typeface="Arial"/>
                <a:hlinkClick r:id="rId2"/>
              </a:rPr>
              <a:t>htt</a:t>
            </a:r>
            <a:r>
              <a:rPr lang="en-US" altLang="ko-KR" sz="2400" spc="-7" dirty="0">
                <a:solidFill>
                  <a:srgbClr val="173D61"/>
                </a:solidFill>
                <a:latin typeface="Arial"/>
                <a:cs typeface="Arial"/>
                <a:hlinkClick r:id="rId2"/>
              </a:rPr>
              <a:t>p</a:t>
            </a:r>
            <a:r>
              <a:rPr lang="en-US" altLang="ko-KR" sz="2400" u="heavy" spc="-7" dirty="0">
                <a:solidFill>
                  <a:srgbClr val="173D61"/>
                </a:solidFill>
                <a:uFill>
                  <a:solidFill>
                    <a:srgbClr val="173D61"/>
                  </a:solidFill>
                </a:uFill>
                <a:latin typeface="Arial"/>
                <a:cs typeface="Arial"/>
                <a:hlinkClick r:id="rId2"/>
              </a:rPr>
              <a:t>s://www.youtube.com/watch?v=MswxJw-8PvE</a:t>
            </a:r>
            <a:endParaRPr lang="en-US" altLang="ko-KR" sz="2400" dirty="0">
              <a:latin typeface="Arial"/>
              <a:cs typeface="Arial"/>
            </a:endParaRPr>
          </a:p>
          <a:p>
            <a:pPr marL="16933">
              <a:spcBef>
                <a:spcPts val="2800"/>
              </a:spcBef>
            </a:pPr>
            <a:r>
              <a:rPr lang="en-US" altLang="ko-KR" sz="2400" u="heavy" dirty="0">
                <a:solidFill>
                  <a:srgbClr val="173D61"/>
                </a:solidFill>
                <a:uFill>
                  <a:solidFill>
                    <a:srgbClr val="173D61"/>
                  </a:solidFill>
                </a:uFill>
                <a:latin typeface="Arial"/>
                <a:cs typeface="Arial"/>
                <a:hlinkClick r:id="rId3"/>
              </a:rPr>
              <a:t>htt</a:t>
            </a:r>
            <a:r>
              <a:rPr lang="en-US" altLang="ko-KR" sz="2400" dirty="0">
                <a:solidFill>
                  <a:srgbClr val="173D61"/>
                </a:solidFill>
                <a:latin typeface="Arial"/>
                <a:cs typeface="Arial"/>
                <a:hlinkClick r:id="rId3"/>
              </a:rPr>
              <a:t>p</a:t>
            </a:r>
            <a:r>
              <a:rPr lang="en-US" altLang="ko-KR" sz="2400" u="heavy" dirty="0">
                <a:solidFill>
                  <a:srgbClr val="173D61"/>
                </a:solidFill>
                <a:uFill>
                  <a:solidFill>
                    <a:srgbClr val="173D61"/>
                  </a:solidFill>
                </a:uFill>
                <a:latin typeface="Arial"/>
                <a:cs typeface="Arial"/>
                <a:hlinkClick r:id="rId3"/>
              </a:rPr>
              <a:t>s://pytorch.org/docs/stable/autograd.html</a:t>
            </a:r>
            <a:endParaRPr lang="en-US" altLang="ko-KR" sz="2400" dirty="0">
              <a:latin typeface="Arial"/>
              <a:cs typeface="Arial"/>
            </a:endParaRPr>
          </a:p>
          <a:p>
            <a:endParaRPr lang="ko-KR" altLang="en-US" dirty="0"/>
          </a:p>
        </p:txBody>
      </p:sp>
    </p:spTree>
    <p:extLst>
      <p:ext uri="{BB962C8B-B14F-4D97-AF65-F5344CB8AC3E}">
        <p14:creationId xmlns:p14="http://schemas.microsoft.com/office/powerpoint/2010/main" val="3209770392"/>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8" y="677405"/>
            <a:ext cx="8117465" cy="591551"/>
          </a:xfrm>
          <a:prstGeom prst="rect">
            <a:avLst/>
          </a:prstGeom>
        </p:spPr>
        <p:txBody>
          <a:bodyPr vert="horz" wrap="square" lIns="0" tIns="16933" rIns="0" bIns="0" rtlCol="0" anchor="ctr">
            <a:spAutoFit/>
          </a:bodyPr>
          <a:lstStyle/>
          <a:p>
            <a:pPr marL="16933">
              <a:lnSpc>
                <a:spcPct val="100000"/>
              </a:lnSpc>
              <a:spcBef>
                <a:spcPts val="133"/>
              </a:spcBef>
            </a:pPr>
            <a:r>
              <a:rPr sz="3733" spc="-7" dirty="0"/>
              <a:t>Loading</a:t>
            </a:r>
            <a:r>
              <a:rPr sz="3733" spc="-33" dirty="0"/>
              <a:t> </a:t>
            </a:r>
            <a:r>
              <a:rPr sz="3733" spc="-7" dirty="0"/>
              <a:t>Data,</a:t>
            </a:r>
            <a:r>
              <a:rPr sz="3733" spc="-33" dirty="0"/>
              <a:t> </a:t>
            </a:r>
            <a:r>
              <a:rPr sz="3733" spc="-7" dirty="0"/>
              <a:t>Devices</a:t>
            </a:r>
            <a:r>
              <a:rPr sz="3733" spc="-33" dirty="0"/>
              <a:t> </a:t>
            </a:r>
            <a:r>
              <a:rPr sz="3733" spc="-7" dirty="0"/>
              <a:t>and</a:t>
            </a:r>
            <a:r>
              <a:rPr sz="3733" spc="-33" dirty="0"/>
              <a:t> </a:t>
            </a:r>
            <a:r>
              <a:rPr sz="3733" spc="-7" dirty="0"/>
              <a:t>CUDA</a:t>
            </a:r>
            <a:endParaRPr sz="3733" dirty="0"/>
          </a:p>
        </p:txBody>
      </p:sp>
      <p:sp>
        <p:nvSpPr>
          <p:cNvPr id="3" name="object 3"/>
          <p:cNvSpPr txBox="1"/>
          <p:nvPr/>
        </p:nvSpPr>
        <p:spPr>
          <a:xfrm>
            <a:off x="512967" y="3021518"/>
            <a:ext cx="2651760" cy="1453710"/>
          </a:xfrm>
          <a:prstGeom prst="rect">
            <a:avLst/>
          </a:prstGeom>
        </p:spPr>
        <p:txBody>
          <a:bodyPr vert="horz" wrap="square" lIns="0" tIns="16933" rIns="0" bIns="0" rtlCol="0">
            <a:spAutoFit/>
          </a:bodyPr>
          <a:lstStyle/>
          <a:p>
            <a:pPr marL="16933">
              <a:spcBef>
                <a:spcPts val="133"/>
              </a:spcBef>
            </a:pPr>
            <a:r>
              <a:rPr sz="1867" spc="-40" dirty="0">
                <a:latin typeface="Arial"/>
                <a:cs typeface="Arial"/>
              </a:rPr>
              <a:t>PyTorch</a:t>
            </a:r>
            <a:r>
              <a:rPr sz="1867" spc="-33" dirty="0">
                <a:latin typeface="Arial"/>
                <a:cs typeface="Arial"/>
              </a:rPr>
              <a:t> </a:t>
            </a:r>
            <a:r>
              <a:rPr sz="1867" spc="-7" dirty="0">
                <a:latin typeface="Arial"/>
                <a:cs typeface="Arial"/>
              </a:rPr>
              <a:t>tensor</a:t>
            </a:r>
            <a:r>
              <a:rPr sz="1867" spc="-33" dirty="0">
                <a:latin typeface="Arial"/>
                <a:cs typeface="Arial"/>
              </a:rPr>
              <a:t> </a:t>
            </a:r>
            <a:r>
              <a:rPr sz="1867" spc="-7" dirty="0">
                <a:latin typeface="Arial"/>
                <a:cs typeface="Arial"/>
              </a:rPr>
              <a:t>to</a:t>
            </a:r>
            <a:r>
              <a:rPr sz="1867" spc="-33" dirty="0">
                <a:latin typeface="Arial"/>
                <a:cs typeface="Arial"/>
              </a:rPr>
              <a:t> </a:t>
            </a:r>
            <a:r>
              <a:rPr sz="1867" spc="-7" dirty="0">
                <a:latin typeface="Arial"/>
                <a:cs typeface="Arial"/>
              </a:rPr>
              <a:t>numpy</a:t>
            </a:r>
            <a:endParaRPr sz="1867">
              <a:latin typeface="Arial"/>
              <a:cs typeface="Arial"/>
            </a:endParaRPr>
          </a:p>
          <a:p>
            <a:pPr>
              <a:spcBef>
                <a:spcPts val="13"/>
              </a:spcBef>
            </a:pPr>
            <a:endParaRPr sz="1867">
              <a:latin typeface="Arial"/>
              <a:cs typeface="Arial"/>
            </a:endParaRPr>
          </a:p>
          <a:p>
            <a:pPr marL="626518" indent="-448722">
              <a:buFont typeface="Arial"/>
              <a:buChar char="●"/>
              <a:tabLst>
                <a:tab pos="625671" algn="l"/>
                <a:tab pos="626518" algn="l"/>
              </a:tabLst>
            </a:pPr>
            <a:r>
              <a:rPr sz="1867" spc="-7" dirty="0">
                <a:latin typeface="Courier New"/>
                <a:cs typeface="Courier New"/>
              </a:rPr>
              <a:t>t.numpy()</a:t>
            </a:r>
            <a:endParaRPr sz="1867">
              <a:latin typeface="Courier New"/>
              <a:cs typeface="Courier New"/>
            </a:endParaRPr>
          </a:p>
          <a:p>
            <a:pPr>
              <a:spcBef>
                <a:spcPts val="40"/>
              </a:spcBef>
            </a:pPr>
            <a:endParaRPr sz="1867">
              <a:latin typeface="Courier New"/>
              <a:cs typeface="Courier New"/>
            </a:endParaRPr>
          </a:p>
          <a:p>
            <a:pPr marL="16933">
              <a:spcBef>
                <a:spcPts val="7"/>
              </a:spcBef>
            </a:pPr>
            <a:r>
              <a:rPr sz="1867" spc="-7" dirty="0">
                <a:latin typeface="Arial"/>
                <a:cs typeface="Arial"/>
              </a:rPr>
              <a:t>Using</a:t>
            </a:r>
            <a:r>
              <a:rPr sz="1867" spc="-67" dirty="0">
                <a:latin typeface="Arial"/>
                <a:cs typeface="Arial"/>
              </a:rPr>
              <a:t> </a:t>
            </a:r>
            <a:r>
              <a:rPr sz="1867" spc="-7" dirty="0">
                <a:latin typeface="Arial"/>
                <a:cs typeface="Arial"/>
              </a:rPr>
              <a:t>GPU</a:t>
            </a:r>
            <a:r>
              <a:rPr sz="1867" spc="-67" dirty="0">
                <a:latin typeface="Arial"/>
                <a:cs typeface="Arial"/>
              </a:rPr>
              <a:t> </a:t>
            </a:r>
            <a:r>
              <a:rPr sz="1867" spc="-7" dirty="0">
                <a:latin typeface="Arial"/>
                <a:cs typeface="Arial"/>
              </a:rPr>
              <a:t>acceleration</a:t>
            </a:r>
            <a:endParaRPr sz="1867">
              <a:latin typeface="Arial"/>
              <a:cs typeface="Arial"/>
            </a:endParaRPr>
          </a:p>
        </p:txBody>
      </p:sp>
      <p:sp>
        <p:nvSpPr>
          <p:cNvPr id="4" name="object 4"/>
          <p:cNvSpPr txBox="1"/>
          <p:nvPr/>
        </p:nvSpPr>
        <p:spPr>
          <a:xfrm>
            <a:off x="512967" y="1624517"/>
            <a:ext cx="10243820" cy="1438128"/>
          </a:xfrm>
          <a:prstGeom prst="rect">
            <a:avLst/>
          </a:prstGeom>
        </p:spPr>
        <p:txBody>
          <a:bodyPr vert="horz" wrap="square" lIns="0" tIns="16933" rIns="0" bIns="0" rtlCol="0">
            <a:spAutoFit/>
          </a:bodyPr>
          <a:lstStyle/>
          <a:p>
            <a:pPr marL="16933">
              <a:spcBef>
                <a:spcPts val="133"/>
              </a:spcBef>
              <a:tabLst>
                <a:tab pos="5922285" algn="l"/>
              </a:tabLst>
            </a:pPr>
            <a:r>
              <a:rPr sz="1867" spc="-7" dirty="0">
                <a:latin typeface="Arial"/>
                <a:cs typeface="Arial"/>
              </a:rPr>
              <a:t>Numpy</a:t>
            </a:r>
            <a:r>
              <a:rPr sz="1867" dirty="0">
                <a:latin typeface="Arial"/>
                <a:cs typeface="Arial"/>
              </a:rPr>
              <a:t> </a:t>
            </a:r>
            <a:r>
              <a:rPr sz="1867" spc="-7" dirty="0">
                <a:latin typeface="Arial"/>
                <a:cs typeface="Arial"/>
              </a:rPr>
              <a:t>arrays</a:t>
            </a:r>
            <a:r>
              <a:rPr sz="1867" dirty="0">
                <a:latin typeface="Arial"/>
                <a:cs typeface="Arial"/>
              </a:rPr>
              <a:t> </a:t>
            </a:r>
            <a:r>
              <a:rPr sz="1867" spc="-7" dirty="0">
                <a:latin typeface="Arial"/>
                <a:cs typeface="Arial"/>
              </a:rPr>
              <a:t>to</a:t>
            </a:r>
            <a:r>
              <a:rPr sz="1867" spc="7" dirty="0">
                <a:latin typeface="Arial"/>
                <a:cs typeface="Arial"/>
              </a:rPr>
              <a:t> </a:t>
            </a:r>
            <a:r>
              <a:rPr sz="1867" spc="-40" dirty="0">
                <a:latin typeface="Arial"/>
                <a:cs typeface="Arial"/>
              </a:rPr>
              <a:t>PyTorch</a:t>
            </a:r>
            <a:r>
              <a:rPr sz="1867" dirty="0">
                <a:latin typeface="Arial"/>
                <a:cs typeface="Arial"/>
              </a:rPr>
              <a:t> </a:t>
            </a:r>
            <a:r>
              <a:rPr sz="1867" spc="-7" dirty="0">
                <a:latin typeface="Arial"/>
                <a:cs typeface="Arial"/>
              </a:rPr>
              <a:t>tensors	Fallback</a:t>
            </a:r>
            <a:r>
              <a:rPr sz="1867" spc="-20" dirty="0">
                <a:latin typeface="Arial"/>
                <a:cs typeface="Arial"/>
              </a:rPr>
              <a:t> </a:t>
            </a:r>
            <a:r>
              <a:rPr sz="1867" spc="-7" dirty="0">
                <a:latin typeface="Arial"/>
                <a:cs typeface="Arial"/>
              </a:rPr>
              <a:t>to</a:t>
            </a:r>
            <a:r>
              <a:rPr sz="1867" spc="-20" dirty="0">
                <a:latin typeface="Arial"/>
                <a:cs typeface="Arial"/>
              </a:rPr>
              <a:t> </a:t>
            </a:r>
            <a:r>
              <a:rPr sz="1867" dirty="0">
                <a:latin typeface="Arial"/>
                <a:cs typeface="Arial"/>
              </a:rPr>
              <a:t>cpu</a:t>
            </a:r>
            <a:r>
              <a:rPr sz="1867" spc="-20" dirty="0">
                <a:latin typeface="Arial"/>
                <a:cs typeface="Arial"/>
              </a:rPr>
              <a:t> </a:t>
            </a:r>
            <a:r>
              <a:rPr sz="1867" spc="-7" dirty="0">
                <a:latin typeface="Arial"/>
                <a:cs typeface="Arial"/>
              </a:rPr>
              <a:t>if</a:t>
            </a:r>
            <a:r>
              <a:rPr sz="1867" spc="-20" dirty="0">
                <a:latin typeface="Arial"/>
                <a:cs typeface="Arial"/>
              </a:rPr>
              <a:t> </a:t>
            </a:r>
            <a:r>
              <a:rPr sz="1867" spc="-7" dirty="0">
                <a:latin typeface="Arial"/>
                <a:cs typeface="Arial"/>
              </a:rPr>
              <a:t>gpu</a:t>
            </a:r>
            <a:r>
              <a:rPr sz="1867" spc="-20" dirty="0">
                <a:latin typeface="Arial"/>
                <a:cs typeface="Arial"/>
              </a:rPr>
              <a:t> </a:t>
            </a:r>
            <a:r>
              <a:rPr sz="1867" spc="-7" dirty="0">
                <a:latin typeface="Arial"/>
                <a:cs typeface="Arial"/>
              </a:rPr>
              <a:t>is</a:t>
            </a:r>
            <a:r>
              <a:rPr sz="1867" spc="-20" dirty="0">
                <a:latin typeface="Arial"/>
                <a:cs typeface="Arial"/>
              </a:rPr>
              <a:t> </a:t>
            </a:r>
            <a:r>
              <a:rPr sz="1867" spc="-7" dirty="0">
                <a:latin typeface="Arial"/>
                <a:cs typeface="Arial"/>
              </a:rPr>
              <a:t>unavailable:</a:t>
            </a:r>
            <a:endParaRPr sz="1867">
              <a:latin typeface="Arial"/>
              <a:cs typeface="Arial"/>
            </a:endParaRPr>
          </a:p>
          <a:p>
            <a:pPr>
              <a:spcBef>
                <a:spcPts val="13"/>
              </a:spcBef>
            </a:pPr>
            <a:endParaRPr sz="1867">
              <a:latin typeface="Arial"/>
              <a:cs typeface="Arial"/>
            </a:endParaRPr>
          </a:p>
          <a:p>
            <a:pPr marL="626518" indent="-448722">
              <a:lnSpc>
                <a:spcPts val="2219"/>
              </a:lnSpc>
              <a:buFont typeface="Arial"/>
              <a:buChar char="●"/>
              <a:tabLst>
                <a:tab pos="625671" algn="l"/>
                <a:tab pos="626518" algn="l"/>
                <a:tab pos="6083995" algn="l"/>
                <a:tab pos="6531870" algn="l"/>
              </a:tabLst>
            </a:pPr>
            <a:r>
              <a:rPr sz="1867" spc="-7" dirty="0">
                <a:latin typeface="Courier New"/>
                <a:cs typeface="Courier New"/>
              </a:rPr>
              <a:t>torch.from_numpy(x_train)	</a:t>
            </a:r>
            <a:r>
              <a:rPr sz="1867" dirty="0">
                <a:latin typeface="Arial"/>
                <a:cs typeface="Arial"/>
              </a:rPr>
              <a:t>●	</a:t>
            </a:r>
            <a:r>
              <a:rPr sz="1867" spc="-7" dirty="0">
                <a:latin typeface="Courier New"/>
                <a:cs typeface="Courier New"/>
              </a:rPr>
              <a:t>torch.cuda.is_available()</a:t>
            </a:r>
            <a:endParaRPr sz="1867">
              <a:latin typeface="Courier New"/>
              <a:cs typeface="Courier New"/>
            </a:endParaRPr>
          </a:p>
          <a:p>
            <a:pPr marL="626518" indent="-448722">
              <a:lnSpc>
                <a:spcPts val="2200"/>
              </a:lnSpc>
              <a:buFont typeface="Arial"/>
              <a:buChar char="●"/>
              <a:tabLst>
                <a:tab pos="625671" algn="l"/>
                <a:tab pos="626518" algn="l"/>
              </a:tabLst>
            </a:pPr>
            <a:r>
              <a:rPr sz="1867" spc="-7" dirty="0">
                <a:latin typeface="Courier New"/>
                <a:cs typeface="Courier New"/>
              </a:rPr>
              <a:t>Returns</a:t>
            </a:r>
            <a:r>
              <a:rPr sz="1867" spc="-47" dirty="0">
                <a:latin typeface="Courier New"/>
                <a:cs typeface="Courier New"/>
              </a:rPr>
              <a:t> </a:t>
            </a:r>
            <a:r>
              <a:rPr sz="1867" dirty="0">
                <a:latin typeface="Courier New"/>
                <a:cs typeface="Courier New"/>
              </a:rPr>
              <a:t>a</a:t>
            </a:r>
            <a:r>
              <a:rPr sz="1867" spc="-40" dirty="0">
                <a:latin typeface="Courier New"/>
                <a:cs typeface="Courier New"/>
              </a:rPr>
              <a:t> </a:t>
            </a:r>
            <a:r>
              <a:rPr sz="1867" spc="-7" dirty="0">
                <a:latin typeface="Courier New"/>
                <a:cs typeface="Courier New"/>
              </a:rPr>
              <a:t>cpu</a:t>
            </a:r>
            <a:r>
              <a:rPr sz="1867" spc="-40" dirty="0">
                <a:latin typeface="Courier New"/>
                <a:cs typeface="Courier New"/>
              </a:rPr>
              <a:t> </a:t>
            </a:r>
            <a:r>
              <a:rPr sz="1867" spc="-7" dirty="0">
                <a:latin typeface="Courier New"/>
                <a:cs typeface="Courier New"/>
              </a:rPr>
              <a:t>tensor!</a:t>
            </a:r>
            <a:endParaRPr sz="1867">
              <a:latin typeface="Courier New"/>
              <a:cs typeface="Courier New"/>
            </a:endParaRPr>
          </a:p>
          <a:p>
            <a:pPr marL="5923132">
              <a:lnSpc>
                <a:spcPts val="2219"/>
              </a:lnSpc>
            </a:pPr>
            <a:r>
              <a:rPr sz="1867" spc="-7" dirty="0">
                <a:latin typeface="Arial"/>
                <a:cs typeface="Arial"/>
              </a:rPr>
              <a:t>Check</a:t>
            </a:r>
            <a:r>
              <a:rPr sz="1867" spc="-27" dirty="0">
                <a:latin typeface="Arial"/>
                <a:cs typeface="Arial"/>
              </a:rPr>
              <a:t> </a:t>
            </a:r>
            <a:r>
              <a:rPr sz="1867" dirty="0">
                <a:latin typeface="Arial"/>
                <a:cs typeface="Arial"/>
              </a:rPr>
              <a:t>cpu/gpu</a:t>
            </a:r>
            <a:r>
              <a:rPr sz="1867" spc="-20" dirty="0">
                <a:latin typeface="Arial"/>
                <a:cs typeface="Arial"/>
              </a:rPr>
              <a:t> </a:t>
            </a:r>
            <a:r>
              <a:rPr sz="1867" spc="-7" dirty="0">
                <a:latin typeface="Arial"/>
                <a:cs typeface="Arial"/>
              </a:rPr>
              <a:t>tensor</a:t>
            </a:r>
            <a:r>
              <a:rPr sz="1867" spc="-20" dirty="0">
                <a:latin typeface="Arial"/>
                <a:cs typeface="Arial"/>
              </a:rPr>
              <a:t> </a:t>
            </a:r>
            <a:r>
              <a:rPr sz="1867" spc="-7" dirty="0">
                <a:latin typeface="Arial"/>
                <a:cs typeface="Arial"/>
              </a:rPr>
              <a:t>OR</a:t>
            </a:r>
            <a:r>
              <a:rPr sz="1867" spc="-27" dirty="0">
                <a:latin typeface="Arial"/>
                <a:cs typeface="Arial"/>
              </a:rPr>
              <a:t> </a:t>
            </a:r>
            <a:r>
              <a:rPr sz="1867" spc="-7" dirty="0">
                <a:latin typeface="Arial"/>
                <a:cs typeface="Arial"/>
              </a:rPr>
              <a:t>numpy</a:t>
            </a:r>
            <a:r>
              <a:rPr sz="1867" spc="-20" dirty="0">
                <a:latin typeface="Arial"/>
                <a:cs typeface="Arial"/>
              </a:rPr>
              <a:t> </a:t>
            </a:r>
            <a:r>
              <a:rPr sz="1867" spc="-7" dirty="0">
                <a:latin typeface="Arial"/>
                <a:cs typeface="Arial"/>
              </a:rPr>
              <a:t>array</a:t>
            </a:r>
            <a:r>
              <a:rPr sz="1867" spc="-20" dirty="0">
                <a:latin typeface="Arial"/>
                <a:cs typeface="Arial"/>
              </a:rPr>
              <a:t> </a:t>
            </a:r>
            <a:r>
              <a:rPr sz="1867" dirty="0">
                <a:latin typeface="Arial"/>
                <a:cs typeface="Arial"/>
              </a:rPr>
              <a:t>?</a:t>
            </a:r>
            <a:endParaRPr sz="1867">
              <a:latin typeface="Arial"/>
              <a:cs typeface="Arial"/>
            </a:endParaRPr>
          </a:p>
        </p:txBody>
      </p:sp>
      <p:sp>
        <p:nvSpPr>
          <p:cNvPr id="5" name="object 5"/>
          <p:cNvSpPr txBox="1"/>
          <p:nvPr/>
        </p:nvSpPr>
        <p:spPr>
          <a:xfrm>
            <a:off x="674658" y="4697918"/>
            <a:ext cx="4654127" cy="581355"/>
          </a:xfrm>
          <a:prstGeom prst="rect">
            <a:avLst/>
          </a:prstGeom>
        </p:spPr>
        <p:txBody>
          <a:bodyPr vert="horz" wrap="square" lIns="0" tIns="16933" rIns="0" bIns="0" rtlCol="0">
            <a:spAutoFit/>
          </a:bodyPr>
          <a:lstStyle/>
          <a:p>
            <a:pPr marL="464808" indent="-448722">
              <a:lnSpc>
                <a:spcPts val="2219"/>
              </a:lnSpc>
              <a:spcBef>
                <a:spcPts val="133"/>
              </a:spcBef>
              <a:buFont typeface="Arial"/>
              <a:buChar char="●"/>
              <a:tabLst>
                <a:tab pos="463962" algn="l"/>
                <a:tab pos="465655" algn="l"/>
              </a:tabLst>
            </a:pPr>
            <a:r>
              <a:rPr sz="1867" spc="-7" dirty="0">
                <a:latin typeface="Courier New"/>
                <a:cs typeface="Courier New"/>
              </a:rPr>
              <a:t>t.to()</a:t>
            </a:r>
            <a:endParaRPr sz="1867">
              <a:latin typeface="Courier New"/>
              <a:cs typeface="Courier New"/>
            </a:endParaRPr>
          </a:p>
          <a:p>
            <a:pPr marL="464808" indent="-448722">
              <a:lnSpc>
                <a:spcPts val="2219"/>
              </a:lnSpc>
              <a:buChar char="●"/>
              <a:tabLst>
                <a:tab pos="463962" algn="l"/>
                <a:tab pos="465655" algn="l"/>
              </a:tabLst>
            </a:pPr>
            <a:r>
              <a:rPr sz="1867" spc="-7" dirty="0">
                <a:latin typeface="Arial"/>
                <a:cs typeface="Arial"/>
              </a:rPr>
              <a:t>Sends</a:t>
            </a:r>
            <a:r>
              <a:rPr sz="1867" spc="-27" dirty="0">
                <a:latin typeface="Arial"/>
                <a:cs typeface="Arial"/>
              </a:rPr>
              <a:t> </a:t>
            </a:r>
            <a:r>
              <a:rPr sz="1867" spc="-7" dirty="0">
                <a:latin typeface="Arial"/>
                <a:cs typeface="Arial"/>
              </a:rPr>
              <a:t>to</a:t>
            </a:r>
            <a:r>
              <a:rPr sz="1867" spc="-20" dirty="0">
                <a:latin typeface="Arial"/>
                <a:cs typeface="Arial"/>
              </a:rPr>
              <a:t> </a:t>
            </a:r>
            <a:r>
              <a:rPr sz="1867" spc="-7" dirty="0">
                <a:latin typeface="Arial"/>
                <a:cs typeface="Arial"/>
              </a:rPr>
              <a:t>whatever</a:t>
            </a:r>
            <a:r>
              <a:rPr sz="1867" spc="-20" dirty="0">
                <a:latin typeface="Arial"/>
                <a:cs typeface="Arial"/>
              </a:rPr>
              <a:t> </a:t>
            </a:r>
            <a:r>
              <a:rPr sz="1867" spc="-7" dirty="0">
                <a:latin typeface="Arial"/>
                <a:cs typeface="Arial"/>
              </a:rPr>
              <a:t>device</a:t>
            </a:r>
            <a:r>
              <a:rPr sz="1867" spc="-27" dirty="0">
                <a:latin typeface="Arial"/>
                <a:cs typeface="Arial"/>
              </a:rPr>
              <a:t> </a:t>
            </a:r>
            <a:r>
              <a:rPr sz="1867" dirty="0">
                <a:latin typeface="Arial"/>
                <a:cs typeface="Arial"/>
              </a:rPr>
              <a:t>(cuda</a:t>
            </a:r>
            <a:r>
              <a:rPr sz="1867" spc="-20" dirty="0">
                <a:latin typeface="Arial"/>
                <a:cs typeface="Arial"/>
              </a:rPr>
              <a:t> </a:t>
            </a:r>
            <a:r>
              <a:rPr sz="1867" spc="-7" dirty="0">
                <a:latin typeface="Arial"/>
                <a:cs typeface="Arial"/>
              </a:rPr>
              <a:t>or</a:t>
            </a:r>
            <a:r>
              <a:rPr sz="1867" spc="-20" dirty="0">
                <a:latin typeface="Arial"/>
                <a:cs typeface="Arial"/>
              </a:rPr>
              <a:t> </a:t>
            </a:r>
            <a:r>
              <a:rPr sz="1867" dirty="0">
                <a:latin typeface="Arial"/>
                <a:cs typeface="Arial"/>
              </a:rPr>
              <a:t>cpu)</a:t>
            </a:r>
            <a:endParaRPr sz="1867">
              <a:latin typeface="Arial"/>
              <a:cs typeface="Arial"/>
            </a:endParaRPr>
          </a:p>
        </p:txBody>
      </p:sp>
      <p:sp>
        <p:nvSpPr>
          <p:cNvPr id="6" name="object 6"/>
          <p:cNvSpPr txBox="1"/>
          <p:nvPr/>
        </p:nvSpPr>
        <p:spPr>
          <a:xfrm>
            <a:off x="6581025" y="3300918"/>
            <a:ext cx="3668607" cy="581355"/>
          </a:xfrm>
          <a:prstGeom prst="rect">
            <a:avLst/>
          </a:prstGeom>
        </p:spPr>
        <p:txBody>
          <a:bodyPr vert="horz" wrap="square" lIns="0" tIns="16933" rIns="0" bIns="0" rtlCol="0">
            <a:spAutoFit/>
          </a:bodyPr>
          <a:lstStyle/>
          <a:p>
            <a:pPr marL="464808" indent="-448722">
              <a:lnSpc>
                <a:spcPts val="2219"/>
              </a:lnSpc>
              <a:spcBef>
                <a:spcPts val="133"/>
              </a:spcBef>
              <a:buFont typeface="Arial"/>
              <a:buChar char="●"/>
              <a:tabLst>
                <a:tab pos="463962" algn="l"/>
                <a:tab pos="465655" algn="l"/>
              </a:tabLst>
            </a:pPr>
            <a:r>
              <a:rPr sz="1867" spc="-7" dirty="0">
                <a:latin typeface="Courier New"/>
                <a:cs typeface="Courier New"/>
              </a:rPr>
              <a:t>type(t</a:t>
            </a:r>
            <a:r>
              <a:rPr sz="1867" spc="140" dirty="0">
                <a:latin typeface="Courier New"/>
                <a:cs typeface="Courier New"/>
              </a:rPr>
              <a:t>)</a:t>
            </a:r>
            <a:r>
              <a:rPr sz="1867" spc="-7" dirty="0">
                <a:latin typeface="Arial"/>
                <a:cs typeface="Arial"/>
              </a:rPr>
              <a:t>o</a:t>
            </a:r>
            <a:r>
              <a:rPr sz="1867" dirty="0">
                <a:latin typeface="Arial"/>
                <a:cs typeface="Arial"/>
              </a:rPr>
              <a:t>r</a:t>
            </a:r>
            <a:r>
              <a:rPr sz="1867" spc="-7" dirty="0">
                <a:latin typeface="Arial"/>
                <a:cs typeface="Arial"/>
              </a:rPr>
              <a:t> </a:t>
            </a:r>
            <a:r>
              <a:rPr sz="1867" spc="-7" dirty="0">
                <a:latin typeface="Courier New"/>
                <a:cs typeface="Courier New"/>
              </a:rPr>
              <a:t>t.type(</a:t>
            </a:r>
            <a:r>
              <a:rPr sz="1867" dirty="0">
                <a:latin typeface="Courier New"/>
                <a:cs typeface="Courier New"/>
              </a:rPr>
              <a:t>)</a:t>
            </a:r>
            <a:r>
              <a:rPr sz="1867" spc="-960" dirty="0">
                <a:latin typeface="Courier New"/>
                <a:cs typeface="Courier New"/>
              </a:rPr>
              <a:t> </a:t>
            </a:r>
            <a:r>
              <a:rPr sz="1867" dirty="0">
                <a:latin typeface="Arial"/>
                <a:cs typeface="Arial"/>
              </a:rPr>
              <a:t>returns</a:t>
            </a:r>
            <a:endParaRPr sz="1867">
              <a:latin typeface="Arial"/>
              <a:cs typeface="Arial"/>
            </a:endParaRPr>
          </a:p>
          <a:p>
            <a:pPr marL="1074393" lvl="1" indent="-449569">
              <a:lnSpc>
                <a:spcPts val="2219"/>
              </a:lnSpc>
              <a:buChar char="○"/>
              <a:tabLst>
                <a:tab pos="1073546" algn="l"/>
                <a:tab pos="1075240" algn="l"/>
              </a:tabLst>
            </a:pPr>
            <a:r>
              <a:rPr sz="1867" spc="-20" dirty="0">
                <a:latin typeface="Arial"/>
                <a:cs typeface="Arial"/>
              </a:rPr>
              <a:t>numpy.ndarray</a:t>
            </a:r>
            <a:endParaRPr sz="1867">
              <a:latin typeface="Arial"/>
              <a:cs typeface="Arial"/>
            </a:endParaRPr>
          </a:p>
        </p:txBody>
      </p:sp>
      <p:sp>
        <p:nvSpPr>
          <p:cNvPr id="7" name="object 7"/>
          <p:cNvSpPr txBox="1"/>
          <p:nvPr/>
        </p:nvSpPr>
        <p:spPr>
          <a:xfrm>
            <a:off x="7190625" y="3859718"/>
            <a:ext cx="1785620" cy="304421"/>
          </a:xfrm>
          <a:prstGeom prst="rect">
            <a:avLst/>
          </a:prstGeom>
        </p:spPr>
        <p:txBody>
          <a:bodyPr vert="horz" wrap="square" lIns="0" tIns="16933" rIns="0" bIns="0" rtlCol="0">
            <a:spAutoFit/>
          </a:bodyPr>
          <a:lstStyle/>
          <a:p>
            <a:pPr marL="464808" indent="-448722">
              <a:spcBef>
                <a:spcPts val="133"/>
              </a:spcBef>
              <a:buChar char="○"/>
              <a:tabLst>
                <a:tab pos="463962" algn="l"/>
                <a:tab pos="465655" algn="l"/>
              </a:tabLst>
            </a:pPr>
            <a:r>
              <a:rPr sz="1867" spc="-27" dirty="0">
                <a:latin typeface="Arial"/>
                <a:cs typeface="Arial"/>
              </a:rPr>
              <a:t>torch.Tensor</a:t>
            </a:r>
            <a:endParaRPr sz="1867">
              <a:latin typeface="Arial"/>
              <a:cs typeface="Arial"/>
            </a:endParaRPr>
          </a:p>
        </p:txBody>
      </p:sp>
      <p:sp>
        <p:nvSpPr>
          <p:cNvPr id="8" name="object 8"/>
          <p:cNvSpPr txBox="1"/>
          <p:nvPr/>
        </p:nvSpPr>
        <p:spPr>
          <a:xfrm>
            <a:off x="7800225" y="4139117"/>
            <a:ext cx="3612727" cy="581355"/>
          </a:xfrm>
          <a:prstGeom prst="rect">
            <a:avLst/>
          </a:prstGeom>
        </p:spPr>
        <p:txBody>
          <a:bodyPr vert="horz" wrap="square" lIns="0" tIns="16933" rIns="0" bIns="0" rtlCol="0">
            <a:spAutoFit/>
          </a:bodyPr>
          <a:lstStyle/>
          <a:p>
            <a:pPr marL="464808" indent="-448722">
              <a:lnSpc>
                <a:spcPts val="2219"/>
              </a:lnSpc>
              <a:spcBef>
                <a:spcPts val="133"/>
              </a:spcBef>
              <a:buChar char="■"/>
              <a:tabLst>
                <a:tab pos="463962" algn="l"/>
                <a:tab pos="465655" algn="l"/>
              </a:tabLst>
            </a:pPr>
            <a:r>
              <a:rPr sz="1867" spc="-7" dirty="0">
                <a:latin typeface="Arial"/>
                <a:cs typeface="Arial"/>
              </a:rPr>
              <a:t>CPU</a:t>
            </a:r>
            <a:r>
              <a:rPr sz="1867" spc="-27" dirty="0">
                <a:latin typeface="Arial"/>
                <a:cs typeface="Arial"/>
              </a:rPr>
              <a:t> </a:t>
            </a:r>
            <a:r>
              <a:rPr sz="1867" dirty="0">
                <a:latin typeface="Arial"/>
                <a:cs typeface="Arial"/>
              </a:rPr>
              <a:t>-</a:t>
            </a:r>
            <a:r>
              <a:rPr sz="1867" spc="-20" dirty="0">
                <a:latin typeface="Arial"/>
                <a:cs typeface="Arial"/>
              </a:rPr>
              <a:t> torch.cpu.FloatTensor</a:t>
            </a:r>
            <a:endParaRPr sz="1867">
              <a:latin typeface="Arial"/>
              <a:cs typeface="Arial"/>
            </a:endParaRPr>
          </a:p>
          <a:p>
            <a:pPr marL="464808" indent="-448722">
              <a:lnSpc>
                <a:spcPts val="2219"/>
              </a:lnSpc>
              <a:buChar char="■"/>
              <a:tabLst>
                <a:tab pos="463962" algn="l"/>
                <a:tab pos="465655" algn="l"/>
              </a:tabLst>
            </a:pPr>
            <a:r>
              <a:rPr sz="1867" spc="-7" dirty="0">
                <a:latin typeface="Arial"/>
                <a:cs typeface="Arial"/>
              </a:rPr>
              <a:t>GPU</a:t>
            </a:r>
            <a:r>
              <a:rPr sz="1867" spc="-27" dirty="0">
                <a:latin typeface="Arial"/>
                <a:cs typeface="Arial"/>
              </a:rPr>
              <a:t> </a:t>
            </a:r>
            <a:r>
              <a:rPr sz="1867" dirty="0">
                <a:latin typeface="Arial"/>
                <a:cs typeface="Arial"/>
              </a:rPr>
              <a:t>-</a:t>
            </a:r>
            <a:r>
              <a:rPr sz="1867" spc="-20" dirty="0">
                <a:latin typeface="Arial"/>
                <a:cs typeface="Arial"/>
              </a:rPr>
              <a:t> torch.cuda.FloatTensor</a:t>
            </a:r>
            <a:endParaRPr sz="1867">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ko-KR">
                <a:ea typeface="굴림" panose="020B0600000101010101" pitchFamily="50" charset="-127"/>
              </a:rPr>
              <a:t>GPU and CPU</a:t>
            </a:r>
            <a:endParaRPr lang="en-IN" altLang="ko-KR"/>
          </a:p>
        </p:txBody>
      </p:sp>
      <p:sp>
        <p:nvSpPr>
          <p:cNvPr id="5123" name="Content Placeholder 2"/>
          <p:cNvSpPr>
            <a:spLocks noGrp="1"/>
          </p:cNvSpPr>
          <p:nvPr>
            <p:ph idx="1"/>
          </p:nvPr>
        </p:nvSpPr>
        <p:spPr>
          <a:xfrm>
            <a:off x="679798" y="1563688"/>
            <a:ext cx="8229600" cy="4530725"/>
          </a:xfrm>
        </p:spPr>
        <p:txBody>
          <a:bodyPr/>
          <a:lstStyle/>
          <a:p>
            <a:r>
              <a:rPr lang="en-US" altLang="ko-KR" sz="2400" dirty="0">
                <a:ea typeface="굴림" panose="020B0600000101010101" pitchFamily="50" charset="-127"/>
              </a:rPr>
              <a:t>Typically GPU and CPU coexist in a heterogeneous setting (GPU is called a device, device 0, 1, …)</a:t>
            </a:r>
          </a:p>
          <a:p>
            <a:r>
              <a:rPr lang="en-US" altLang="ko-KR" sz="2400" dirty="0">
                <a:ea typeface="굴림" panose="020B0600000101010101" pitchFamily="50" charset="-127"/>
              </a:rPr>
              <a:t>Control oriented part runs on CPU, and more arithmetic intensive parts run on GPU (fine-grained parallelism)</a:t>
            </a:r>
          </a:p>
          <a:p>
            <a:r>
              <a:rPr lang="en-US" altLang="ko-KR" sz="2400" dirty="0">
                <a:ea typeface="굴림" panose="020B0600000101010101" pitchFamily="50" charset="-127"/>
              </a:rPr>
              <a:t>NVIDIA’s GPU architecture is called CUDA (Compute Unified Device Architecture) architecture, accompanied by CUDA programming model, and CUDA C language</a:t>
            </a:r>
          </a:p>
          <a:p>
            <a:endParaRPr lang="en-IN" altLang="ko-KR" sz="2400" dirty="0"/>
          </a:p>
        </p:txBody>
      </p:sp>
      <p:pic>
        <p:nvPicPr>
          <p:cNvPr id="5124" name="Picture 2" descr="Heterogeneous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6" y="4356101"/>
            <a:ext cx="3657215"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그림 2">
            <a:extLst>
              <a:ext uri="{FF2B5EF4-FFF2-40B4-BE49-F238E27FC236}">
                <a16:creationId xmlns:a16="http://schemas.microsoft.com/office/drawing/2014/main" id="{5F573AFC-7823-47A1-8A7F-0BC6D5ACED2C}"/>
              </a:ext>
            </a:extLst>
          </p:cNvPr>
          <p:cNvPicPr>
            <a:picLocks noChangeAspect="1"/>
          </p:cNvPicPr>
          <p:nvPr/>
        </p:nvPicPr>
        <p:blipFill>
          <a:blip r:embed="rId3"/>
          <a:stretch>
            <a:fillRect/>
          </a:stretch>
        </p:blipFill>
        <p:spPr>
          <a:xfrm>
            <a:off x="8969229" y="1240435"/>
            <a:ext cx="3005138" cy="3005138"/>
          </a:xfrm>
          <a:prstGeom prst="rect">
            <a:avLst/>
          </a:prstGeom>
        </p:spPr>
      </p:pic>
      <p:cxnSp>
        <p:nvCxnSpPr>
          <p:cNvPr id="5" name="직선 화살표 연결선 4">
            <a:extLst>
              <a:ext uri="{FF2B5EF4-FFF2-40B4-BE49-F238E27FC236}">
                <a16:creationId xmlns:a16="http://schemas.microsoft.com/office/drawing/2014/main" id="{6EBE93F3-680E-4EC0-934D-CB5EC01F5C0B}"/>
              </a:ext>
            </a:extLst>
          </p:cNvPr>
          <p:cNvCxnSpPr/>
          <p:nvPr/>
        </p:nvCxnSpPr>
        <p:spPr>
          <a:xfrm flipV="1">
            <a:off x="3581400" y="5267325"/>
            <a:ext cx="0" cy="933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B15FC60-8246-41A2-913A-80DE773F0B88}"/>
              </a:ext>
            </a:extLst>
          </p:cNvPr>
          <p:cNvSpPr txBox="1"/>
          <p:nvPr/>
        </p:nvSpPr>
        <p:spPr>
          <a:xfrm>
            <a:off x="3090863" y="6224588"/>
            <a:ext cx="1628907" cy="369332"/>
          </a:xfrm>
          <a:prstGeom prst="rect">
            <a:avLst/>
          </a:prstGeom>
          <a:noFill/>
        </p:spPr>
        <p:txBody>
          <a:bodyPr wrap="none" rtlCol="0">
            <a:spAutoFit/>
          </a:bodyPr>
          <a:lstStyle/>
          <a:p>
            <a:r>
              <a:rPr lang="en-US" altLang="ko-KR" dirty="0"/>
              <a:t>PCI express bus</a:t>
            </a:r>
            <a:endParaRPr lang="ko-KR" altLang="en-US" dirty="0"/>
          </a:p>
        </p:txBody>
      </p:sp>
      <p:sp>
        <p:nvSpPr>
          <p:cNvPr id="7" name="직사각형 6">
            <a:extLst>
              <a:ext uri="{FF2B5EF4-FFF2-40B4-BE49-F238E27FC236}">
                <a16:creationId xmlns:a16="http://schemas.microsoft.com/office/drawing/2014/main" id="{D9EFA76E-35E8-4EEC-B6C3-0AA1DCB741D0}"/>
              </a:ext>
            </a:extLst>
          </p:cNvPr>
          <p:cNvSpPr/>
          <p:nvPr/>
        </p:nvSpPr>
        <p:spPr>
          <a:xfrm>
            <a:off x="5481638" y="4693444"/>
            <a:ext cx="1038225" cy="933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Graphic</a:t>
            </a:r>
          </a:p>
          <a:p>
            <a:pPr algn="ctr"/>
            <a:r>
              <a:rPr lang="en-US" altLang="ko-KR" dirty="0"/>
              <a:t>DRAM</a:t>
            </a:r>
            <a:endParaRPr lang="ko-KR" altLang="en-US" dirty="0"/>
          </a:p>
        </p:txBody>
      </p:sp>
      <p:sp>
        <p:nvSpPr>
          <p:cNvPr id="11" name="직사각형 10">
            <a:extLst>
              <a:ext uri="{FF2B5EF4-FFF2-40B4-BE49-F238E27FC236}">
                <a16:creationId xmlns:a16="http://schemas.microsoft.com/office/drawing/2014/main" id="{E0902538-765A-46D3-90E4-9F4B0101A160}"/>
              </a:ext>
            </a:extLst>
          </p:cNvPr>
          <p:cNvSpPr/>
          <p:nvPr/>
        </p:nvSpPr>
        <p:spPr>
          <a:xfrm>
            <a:off x="2052638" y="5669499"/>
            <a:ext cx="1038225" cy="933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Main memory</a:t>
            </a:r>
          </a:p>
          <a:p>
            <a:pPr algn="ctr"/>
            <a:r>
              <a:rPr lang="en-US" altLang="ko-KR" dirty="0"/>
              <a:t>DRAM</a:t>
            </a:r>
            <a:endParaRPr lang="ko-KR" altLang="en-US" dirty="0"/>
          </a:p>
        </p:txBody>
      </p:sp>
    </p:spTree>
    <p:extLst>
      <p:ext uri="{BB962C8B-B14F-4D97-AF65-F5344CB8AC3E}">
        <p14:creationId xmlns:p14="http://schemas.microsoft.com/office/powerpoint/2010/main" val="96115414"/>
      </p:ext>
    </p:extLst>
  </p:cSld>
  <p:clrMapOvr>
    <a:masterClrMapping/>
  </p:clrMapOvr>
  <mc:AlternateContent xmlns:mc="http://schemas.openxmlformats.org/markup-compatibility/2006" xmlns:p14="http://schemas.microsoft.com/office/powerpoint/2010/main">
    <mc:Choice Requires="p14">
      <p:transition p14:dur="250" advTm="277180">
        <p14:reveal/>
      </p:transition>
    </mc:Choice>
    <mc:Fallback xmlns="">
      <p:transition advTm="277180">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8" y="677405"/>
            <a:ext cx="3006846" cy="591551"/>
          </a:xfrm>
          <a:prstGeom prst="rect">
            <a:avLst/>
          </a:prstGeom>
        </p:spPr>
        <p:txBody>
          <a:bodyPr vert="horz" wrap="square" lIns="0" tIns="16933" rIns="0" bIns="0" rtlCol="0" anchor="ctr">
            <a:spAutoFit/>
          </a:bodyPr>
          <a:lstStyle/>
          <a:p>
            <a:pPr marL="16933">
              <a:lnSpc>
                <a:spcPct val="100000"/>
              </a:lnSpc>
              <a:spcBef>
                <a:spcPts val="133"/>
              </a:spcBef>
            </a:pPr>
            <a:r>
              <a:rPr sz="3733" spc="-7" dirty="0"/>
              <a:t>Autograd</a:t>
            </a:r>
            <a:endParaRPr sz="3733" dirty="0"/>
          </a:p>
        </p:txBody>
      </p:sp>
      <p:sp>
        <p:nvSpPr>
          <p:cNvPr id="3" name="object 3"/>
          <p:cNvSpPr txBox="1"/>
          <p:nvPr/>
        </p:nvSpPr>
        <p:spPr>
          <a:xfrm>
            <a:off x="674657" y="1624518"/>
            <a:ext cx="5916507" cy="2570426"/>
          </a:xfrm>
          <a:prstGeom prst="rect">
            <a:avLst/>
          </a:prstGeom>
        </p:spPr>
        <p:txBody>
          <a:bodyPr vert="horz" wrap="square" lIns="0" tIns="16933" rIns="0" bIns="0" rtlCol="0">
            <a:spAutoFit/>
          </a:bodyPr>
          <a:lstStyle/>
          <a:p>
            <a:pPr marL="464808" indent="-448722">
              <a:spcBef>
                <a:spcPts val="133"/>
              </a:spcBef>
              <a:buChar char="●"/>
              <a:tabLst>
                <a:tab pos="463962" algn="l"/>
                <a:tab pos="465655" algn="l"/>
              </a:tabLst>
            </a:pPr>
            <a:r>
              <a:rPr sz="1867" spc="-7" dirty="0">
                <a:latin typeface="Arial"/>
                <a:cs typeface="Arial"/>
              </a:rPr>
              <a:t>Automatic</a:t>
            </a:r>
            <a:r>
              <a:rPr sz="1867" spc="-27" dirty="0">
                <a:latin typeface="Arial"/>
                <a:cs typeface="Arial"/>
              </a:rPr>
              <a:t> </a:t>
            </a:r>
            <a:r>
              <a:rPr sz="1867" spc="-13" dirty="0">
                <a:latin typeface="Arial"/>
                <a:cs typeface="Arial"/>
              </a:rPr>
              <a:t>Differentiation</a:t>
            </a:r>
            <a:r>
              <a:rPr sz="1867" spc="-20" dirty="0">
                <a:latin typeface="Arial"/>
                <a:cs typeface="Arial"/>
              </a:rPr>
              <a:t> </a:t>
            </a:r>
            <a:r>
              <a:rPr sz="1867" spc="-7" dirty="0">
                <a:latin typeface="Arial"/>
                <a:cs typeface="Arial"/>
              </a:rPr>
              <a:t>Package</a:t>
            </a:r>
            <a:endParaRPr sz="1867">
              <a:latin typeface="Arial"/>
              <a:cs typeface="Arial"/>
            </a:endParaRPr>
          </a:p>
          <a:p>
            <a:pPr>
              <a:spcBef>
                <a:spcPts val="40"/>
              </a:spcBef>
              <a:buFont typeface="Arial"/>
              <a:buChar char="●"/>
            </a:pPr>
            <a:endParaRPr sz="1933">
              <a:latin typeface="Arial"/>
              <a:cs typeface="Arial"/>
            </a:endParaRPr>
          </a:p>
          <a:p>
            <a:pPr marL="464808" marR="473275" indent="-448722">
              <a:lnSpc>
                <a:spcPts val="2200"/>
              </a:lnSpc>
              <a:buChar char="●"/>
              <a:tabLst>
                <a:tab pos="463962" algn="l"/>
                <a:tab pos="465655" algn="l"/>
              </a:tabLst>
            </a:pPr>
            <a:r>
              <a:rPr sz="1867" spc="-7" dirty="0">
                <a:latin typeface="Arial"/>
                <a:cs typeface="Arial"/>
              </a:rPr>
              <a:t>Don’t need to worry about partial </a:t>
            </a:r>
            <a:r>
              <a:rPr sz="1867" spc="-13" dirty="0">
                <a:latin typeface="Arial"/>
                <a:cs typeface="Arial"/>
              </a:rPr>
              <a:t>differentiation, </a:t>
            </a:r>
            <a:r>
              <a:rPr sz="1867" spc="-500" dirty="0">
                <a:latin typeface="Arial"/>
                <a:cs typeface="Arial"/>
              </a:rPr>
              <a:t> </a:t>
            </a:r>
            <a:r>
              <a:rPr sz="1867" dirty="0">
                <a:latin typeface="Arial"/>
                <a:cs typeface="Arial"/>
              </a:rPr>
              <a:t>chain</a:t>
            </a:r>
            <a:r>
              <a:rPr sz="1867" spc="-13" dirty="0">
                <a:latin typeface="Arial"/>
                <a:cs typeface="Arial"/>
              </a:rPr>
              <a:t> </a:t>
            </a:r>
            <a:r>
              <a:rPr sz="1867" dirty="0">
                <a:latin typeface="Arial"/>
                <a:cs typeface="Arial"/>
              </a:rPr>
              <a:t>rule</a:t>
            </a:r>
            <a:r>
              <a:rPr sz="1867" spc="-7" dirty="0">
                <a:latin typeface="Arial"/>
                <a:cs typeface="Arial"/>
              </a:rPr>
              <a:t> etc.</a:t>
            </a:r>
            <a:endParaRPr sz="1867">
              <a:latin typeface="Arial"/>
              <a:cs typeface="Arial"/>
            </a:endParaRPr>
          </a:p>
          <a:p>
            <a:pPr marL="1074393" lvl="1" indent="-449569">
              <a:lnSpc>
                <a:spcPts val="2133"/>
              </a:lnSpc>
              <a:buFont typeface="Arial"/>
              <a:buChar char="○"/>
              <a:tabLst>
                <a:tab pos="1073546" algn="l"/>
                <a:tab pos="1075240" algn="l"/>
              </a:tabLst>
            </a:pPr>
            <a:r>
              <a:rPr sz="1867" spc="-7" dirty="0">
                <a:latin typeface="Courier New"/>
                <a:cs typeface="Courier New"/>
              </a:rPr>
              <a:t>backward(</a:t>
            </a:r>
            <a:r>
              <a:rPr sz="1867" dirty="0">
                <a:latin typeface="Courier New"/>
                <a:cs typeface="Courier New"/>
              </a:rPr>
              <a:t>)</a:t>
            </a:r>
            <a:r>
              <a:rPr sz="1867" spc="-920" dirty="0">
                <a:latin typeface="Courier New"/>
                <a:cs typeface="Courier New"/>
              </a:rPr>
              <a:t> </a:t>
            </a:r>
            <a:r>
              <a:rPr sz="1867" spc="-7" dirty="0">
                <a:latin typeface="Arial"/>
                <a:cs typeface="Arial"/>
              </a:rPr>
              <a:t>doe</a:t>
            </a:r>
            <a:r>
              <a:rPr sz="1867" dirty="0">
                <a:latin typeface="Arial"/>
                <a:cs typeface="Arial"/>
              </a:rPr>
              <a:t>s</a:t>
            </a:r>
            <a:r>
              <a:rPr sz="1867" spc="-7" dirty="0">
                <a:latin typeface="Arial"/>
                <a:cs typeface="Arial"/>
              </a:rPr>
              <a:t> that</a:t>
            </a:r>
            <a:endParaRPr sz="1867">
              <a:latin typeface="Arial"/>
              <a:cs typeface="Arial"/>
            </a:endParaRPr>
          </a:p>
          <a:p>
            <a:pPr lvl="1">
              <a:spcBef>
                <a:spcPts val="13"/>
              </a:spcBef>
              <a:buFont typeface="Arial"/>
              <a:buChar char="○"/>
            </a:pPr>
            <a:endParaRPr sz="1867">
              <a:latin typeface="Arial"/>
              <a:cs typeface="Arial"/>
            </a:endParaRPr>
          </a:p>
          <a:p>
            <a:pPr marL="464808" indent="-448722">
              <a:lnSpc>
                <a:spcPts val="2219"/>
              </a:lnSpc>
              <a:buChar char="●"/>
              <a:tabLst>
                <a:tab pos="463962" algn="l"/>
                <a:tab pos="465655" algn="l"/>
              </a:tabLst>
            </a:pPr>
            <a:r>
              <a:rPr sz="1867" spc="-7" dirty="0">
                <a:latin typeface="Arial"/>
                <a:cs typeface="Arial"/>
              </a:rPr>
              <a:t>Gradients</a:t>
            </a:r>
            <a:r>
              <a:rPr sz="1867" spc="-20" dirty="0">
                <a:latin typeface="Arial"/>
                <a:cs typeface="Arial"/>
              </a:rPr>
              <a:t> </a:t>
            </a:r>
            <a:r>
              <a:rPr sz="1867" spc="-7" dirty="0">
                <a:latin typeface="Arial"/>
                <a:cs typeface="Arial"/>
              </a:rPr>
              <a:t>are</a:t>
            </a:r>
            <a:r>
              <a:rPr sz="1867" spc="-20" dirty="0">
                <a:latin typeface="Arial"/>
                <a:cs typeface="Arial"/>
              </a:rPr>
              <a:t> </a:t>
            </a:r>
            <a:r>
              <a:rPr sz="1867" spc="-7" dirty="0">
                <a:latin typeface="Arial"/>
                <a:cs typeface="Arial"/>
              </a:rPr>
              <a:t>accumulated</a:t>
            </a:r>
            <a:r>
              <a:rPr sz="1867" spc="-20" dirty="0">
                <a:latin typeface="Arial"/>
                <a:cs typeface="Arial"/>
              </a:rPr>
              <a:t> </a:t>
            </a:r>
            <a:r>
              <a:rPr sz="1867" spc="-7" dirty="0">
                <a:latin typeface="Arial"/>
                <a:cs typeface="Arial"/>
              </a:rPr>
              <a:t>for</a:t>
            </a:r>
            <a:r>
              <a:rPr sz="1867" spc="-20" dirty="0">
                <a:latin typeface="Arial"/>
                <a:cs typeface="Arial"/>
              </a:rPr>
              <a:t> </a:t>
            </a:r>
            <a:r>
              <a:rPr sz="1867" spc="-7" dirty="0">
                <a:latin typeface="Arial"/>
                <a:cs typeface="Arial"/>
              </a:rPr>
              <a:t>each</a:t>
            </a:r>
            <a:r>
              <a:rPr sz="1867" spc="-20" dirty="0">
                <a:latin typeface="Arial"/>
                <a:cs typeface="Arial"/>
              </a:rPr>
              <a:t> </a:t>
            </a:r>
            <a:r>
              <a:rPr sz="1867" dirty="0">
                <a:latin typeface="Arial"/>
                <a:cs typeface="Arial"/>
              </a:rPr>
              <a:t>step</a:t>
            </a:r>
            <a:r>
              <a:rPr sz="1867" spc="-13" dirty="0">
                <a:latin typeface="Arial"/>
                <a:cs typeface="Arial"/>
              </a:rPr>
              <a:t> </a:t>
            </a:r>
            <a:r>
              <a:rPr sz="1867" spc="-7" dirty="0">
                <a:latin typeface="Arial"/>
                <a:cs typeface="Arial"/>
              </a:rPr>
              <a:t>by</a:t>
            </a:r>
            <a:r>
              <a:rPr sz="1867" spc="-20" dirty="0">
                <a:latin typeface="Arial"/>
                <a:cs typeface="Arial"/>
              </a:rPr>
              <a:t> </a:t>
            </a:r>
            <a:r>
              <a:rPr sz="1867" spc="-7" dirty="0">
                <a:latin typeface="Arial"/>
                <a:cs typeface="Arial"/>
              </a:rPr>
              <a:t>default:</a:t>
            </a:r>
            <a:endParaRPr sz="1867">
              <a:latin typeface="Arial"/>
              <a:cs typeface="Arial"/>
            </a:endParaRPr>
          </a:p>
          <a:p>
            <a:pPr marL="1074393" lvl="1" indent="-449569">
              <a:lnSpc>
                <a:spcPts val="2200"/>
              </a:lnSpc>
              <a:buChar char="○"/>
              <a:tabLst>
                <a:tab pos="1073546" algn="l"/>
                <a:tab pos="1075240" algn="l"/>
              </a:tabLst>
            </a:pPr>
            <a:r>
              <a:rPr sz="1867" spc="-7" dirty="0">
                <a:latin typeface="Arial"/>
                <a:cs typeface="Arial"/>
              </a:rPr>
              <a:t>Need</a:t>
            </a:r>
            <a:r>
              <a:rPr sz="1867" spc="-20" dirty="0">
                <a:latin typeface="Arial"/>
                <a:cs typeface="Arial"/>
              </a:rPr>
              <a:t> </a:t>
            </a:r>
            <a:r>
              <a:rPr sz="1867" spc="-7" dirty="0">
                <a:latin typeface="Arial"/>
                <a:cs typeface="Arial"/>
              </a:rPr>
              <a:t>to</a:t>
            </a:r>
            <a:r>
              <a:rPr sz="1867" spc="-20" dirty="0">
                <a:latin typeface="Arial"/>
                <a:cs typeface="Arial"/>
              </a:rPr>
              <a:t> </a:t>
            </a:r>
            <a:r>
              <a:rPr sz="1867" dirty="0">
                <a:latin typeface="Arial"/>
                <a:cs typeface="Arial"/>
              </a:rPr>
              <a:t>zero</a:t>
            </a:r>
            <a:r>
              <a:rPr sz="1867" spc="-20" dirty="0">
                <a:latin typeface="Arial"/>
                <a:cs typeface="Arial"/>
              </a:rPr>
              <a:t> </a:t>
            </a:r>
            <a:r>
              <a:rPr sz="1867" spc="-7" dirty="0">
                <a:latin typeface="Arial"/>
                <a:cs typeface="Arial"/>
              </a:rPr>
              <a:t>out</a:t>
            </a:r>
            <a:r>
              <a:rPr sz="1867" spc="-13" dirty="0">
                <a:latin typeface="Arial"/>
                <a:cs typeface="Arial"/>
              </a:rPr>
              <a:t> </a:t>
            </a:r>
            <a:r>
              <a:rPr sz="1867" spc="-7" dirty="0">
                <a:latin typeface="Arial"/>
                <a:cs typeface="Arial"/>
              </a:rPr>
              <a:t>gradients</a:t>
            </a:r>
            <a:r>
              <a:rPr sz="1867" spc="-20" dirty="0">
                <a:latin typeface="Arial"/>
                <a:cs typeface="Arial"/>
              </a:rPr>
              <a:t> </a:t>
            </a:r>
            <a:r>
              <a:rPr sz="1867" spc="-7" dirty="0">
                <a:latin typeface="Arial"/>
                <a:cs typeface="Arial"/>
              </a:rPr>
              <a:t>after</a:t>
            </a:r>
            <a:r>
              <a:rPr sz="1867" spc="-20" dirty="0">
                <a:latin typeface="Arial"/>
                <a:cs typeface="Arial"/>
              </a:rPr>
              <a:t> </a:t>
            </a:r>
            <a:r>
              <a:rPr sz="1867" spc="-7" dirty="0">
                <a:latin typeface="Arial"/>
                <a:cs typeface="Arial"/>
              </a:rPr>
              <a:t>each</a:t>
            </a:r>
            <a:r>
              <a:rPr sz="1867" spc="-13" dirty="0">
                <a:latin typeface="Arial"/>
                <a:cs typeface="Arial"/>
              </a:rPr>
              <a:t> </a:t>
            </a:r>
            <a:r>
              <a:rPr sz="1867" spc="-7" dirty="0">
                <a:latin typeface="Arial"/>
                <a:cs typeface="Arial"/>
              </a:rPr>
              <a:t>update</a:t>
            </a:r>
            <a:endParaRPr sz="1867">
              <a:latin typeface="Arial"/>
              <a:cs typeface="Arial"/>
            </a:endParaRPr>
          </a:p>
          <a:p>
            <a:pPr marL="1074393" lvl="1" indent="-449569">
              <a:lnSpc>
                <a:spcPts val="2219"/>
              </a:lnSpc>
              <a:buFont typeface="Arial"/>
              <a:buChar char="○"/>
              <a:tabLst>
                <a:tab pos="1073546" algn="l"/>
                <a:tab pos="1075240" algn="l"/>
              </a:tabLst>
            </a:pPr>
            <a:r>
              <a:rPr sz="1867" spc="-7" dirty="0">
                <a:latin typeface="Courier New"/>
                <a:cs typeface="Courier New"/>
              </a:rPr>
              <a:t>tensor.grad_zero()</a:t>
            </a:r>
            <a:endParaRPr sz="1867">
              <a:latin typeface="Courier New"/>
              <a:cs typeface="Courier New"/>
            </a:endParaRPr>
          </a:p>
        </p:txBody>
      </p:sp>
      <p:pic>
        <p:nvPicPr>
          <p:cNvPr id="4" name="object 4"/>
          <p:cNvPicPr/>
          <p:nvPr/>
        </p:nvPicPr>
        <p:blipFill>
          <a:blip r:embed="rId2" cstate="print"/>
          <a:stretch>
            <a:fillRect/>
          </a:stretch>
        </p:blipFill>
        <p:spPr>
          <a:xfrm>
            <a:off x="6871967" y="1011301"/>
            <a:ext cx="4090383" cy="446223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7405"/>
            <a:ext cx="5583033" cy="591551"/>
          </a:xfrm>
          <a:prstGeom prst="rect">
            <a:avLst/>
          </a:prstGeom>
        </p:spPr>
        <p:txBody>
          <a:bodyPr vert="horz" wrap="square" lIns="0" tIns="16933" rIns="0" bIns="0" rtlCol="0" anchor="ctr">
            <a:spAutoFit/>
          </a:bodyPr>
          <a:lstStyle/>
          <a:p>
            <a:pPr marL="16933">
              <a:lnSpc>
                <a:spcPct val="100000"/>
              </a:lnSpc>
              <a:spcBef>
                <a:spcPts val="133"/>
              </a:spcBef>
            </a:pPr>
            <a:r>
              <a:rPr sz="3733" spc="-7" dirty="0"/>
              <a:t>Optimizer</a:t>
            </a:r>
            <a:r>
              <a:rPr sz="3733" spc="-73" dirty="0"/>
              <a:t> </a:t>
            </a:r>
            <a:r>
              <a:rPr sz="3733" spc="-7" dirty="0"/>
              <a:t>and</a:t>
            </a:r>
            <a:r>
              <a:rPr sz="3733" spc="-60" dirty="0"/>
              <a:t> </a:t>
            </a:r>
            <a:r>
              <a:rPr sz="3733" spc="-7" dirty="0"/>
              <a:t>Loss</a:t>
            </a:r>
            <a:endParaRPr sz="3733" dirty="0"/>
          </a:p>
        </p:txBody>
      </p:sp>
      <p:sp>
        <p:nvSpPr>
          <p:cNvPr id="3" name="object 3"/>
          <p:cNvSpPr txBox="1"/>
          <p:nvPr/>
        </p:nvSpPr>
        <p:spPr>
          <a:xfrm>
            <a:off x="512968" y="1624518"/>
            <a:ext cx="4408593" cy="4102769"/>
          </a:xfrm>
          <a:prstGeom prst="rect">
            <a:avLst/>
          </a:prstGeom>
        </p:spPr>
        <p:txBody>
          <a:bodyPr vert="horz" wrap="square" lIns="0" tIns="16933" rIns="0" bIns="0" rtlCol="0">
            <a:spAutoFit/>
          </a:bodyPr>
          <a:lstStyle/>
          <a:p>
            <a:pPr marL="16933">
              <a:spcBef>
                <a:spcPts val="133"/>
              </a:spcBef>
            </a:pPr>
            <a:r>
              <a:rPr sz="1867" b="1" spc="-7" dirty="0">
                <a:latin typeface="Arial"/>
                <a:cs typeface="Arial"/>
              </a:rPr>
              <a:t>Optimizer</a:t>
            </a:r>
            <a:endParaRPr sz="1867">
              <a:latin typeface="Arial"/>
              <a:cs typeface="Arial"/>
            </a:endParaRPr>
          </a:p>
          <a:p>
            <a:pPr>
              <a:spcBef>
                <a:spcPts val="13"/>
              </a:spcBef>
            </a:pPr>
            <a:endParaRPr sz="1867">
              <a:latin typeface="Arial"/>
              <a:cs typeface="Arial"/>
            </a:endParaRPr>
          </a:p>
          <a:p>
            <a:pPr marL="626518" indent="-448722">
              <a:lnSpc>
                <a:spcPts val="2219"/>
              </a:lnSpc>
              <a:buChar char="●"/>
              <a:tabLst>
                <a:tab pos="625671" algn="l"/>
                <a:tab pos="626518" algn="l"/>
              </a:tabLst>
            </a:pPr>
            <a:r>
              <a:rPr sz="1867" spc="-7" dirty="0">
                <a:latin typeface="Arial"/>
                <a:cs typeface="Arial"/>
              </a:rPr>
              <a:t>Adam,</a:t>
            </a:r>
            <a:r>
              <a:rPr sz="1867" spc="-47" dirty="0">
                <a:latin typeface="Arial"/>
                <a:cs typeface="Arial"/>
              </a:rPr>
              <a:t> </a:t>
            </a:r>
            <a:r>
              <a:rPr sz="1867" spc="-7" dirty="0">
                <a:latin typeface="Arial"/>
                <a:cs typeface="Arial"/>
              </a:rPr>
              <a:t>SGD</a:t>
            </a:r>
            <a:r>
              <a:rPr sz="1867" spc="-47" dirty="0">
                <a:latin typeface="Arial"/>
                <a:cs typeface="Arial"/>
              </a:rPr>
              <a:t> </a:t>
            </a:r>
            <a:r>
              <a:rPr sz="1867" spc="-7" dirty="0">
                <a:latin typeface="Arial"/>
                <a:cs typeface="Arial"/>
              </a:rPr>
              <a:t>etc.</a:t>
            </a:r>
            <a:endParaRPr sz="1867">
              <a:latin typeface="Arial"/>
              <a:cs typeface="Arial"/>
            </a:endParaRPr>
          </a:p>
          <a:p>
            <a:pPr marL="626518" marR="6773" indent="-448722">
              <a:lnSpc>
                <a:spcPts val="2200"/>
              </a:lnSpc>
              <a:spcBef>
                <a:spcPts val="87"/>
              </a:spcBef>
              <a:buChar char="●"/>
              <a:tabLst>
                <a:tab pos="625671" algn="l"/>
                <a:tab pos="626518" algn="l"/>
              </a:tabLst>
            </a:pPr>
            <a:r>
              <a:rPr sz="1867" spc="-7" dirty="0">
                <a:latin typeface="Arial"/>
                <a:cs typeface="Arial"/>
              </a:rPr>
              <a:t>An optimizer takes the parameters </a:t>
            </a:r>
            <a:r>
              <a:rPr sz="1867" dirty="0">
                <a:latin typeface="Arial"/>
                <a:cs typeface="Arial"/>
              </a:rPr>
              <a:t> </a:t>
            </a:r>
            <a:r>
              <a:rPr sz="1867" spc="-7" dirty="0">
                <a:latin typeface="Arial"/>
                <a:cs typeface="Arial"/>
              </a:rPr>
              <a:t>we want to update, the learning </a:t>
            </a:r>
            <a:r>
              <a:rPr sz="1867" dirty="0">
                <a:latin typeface="Arial"/>
                <a:cs typeface="Arial"/>
              </a:rPr>
              <a:t>rate </a:t>
            </a:r>
            <a:r>
              <a:rPr sz="1867" spc="-500" dirty="0">
                <a:latin typeface="Arial"/>
                <a:cs typeface="Arial"/>
              </a:rPr>
              <a:t> </a:t>
            </a:r>
            <a:r>
              <a:rPr sz="1867" spc="-7" dirty="0">
                <a:latin typeface="Arial"/>
                <a:cs typeface="Arial"/>
              </a:rPr>
              <a:t>we want to use along with other </a:t>
            </a:r>
            <a:r>
              <a:rPr sz="1867" dirty="0">
                <a:latin typeface="Arial"/>
                <a:cs typeface="Arial"/>
              </a:rPr>
              <a:t> </a:t>
            </a:r>
            <a:r>
              <a:rPr sz="1867" spc="-7" dirty="0">
                <a:latin typeface="Arial"/>
                <a:cs typeface="Arial"/>
              </a:rPr>
              <a:t>hyper-parameters and performs the </a:t>
            </a:r>
            <a:r>
              <a:rPr sz="1867" spc="-500" dirty="0">
                <a:latin typeface="Arial"/>
                <a:cs typeface="Arial"/>
              </a:rPr>
              <a:t> </a:t>
            </a:r>
            <a:r>
              <a:rPr sz="1867" spc="-7" dirty="0">
                <a:latin typeface="Arial"/>
                <a:cs typeface="Arial"/>
              </a:rPr>
              <a:t>updates</a:t>
            </a:r>
            <a:endParaRPr sz="1867">
              <a:latin typeface="Arial"/>
              <a:cs typeface="Arial"/>
            </a:endParaRPr>
          </a:p>
          <a:p>
            <a:pPr>
              <a:spcBef>
                <a:spcPts val="20"/>
              </a:spcBef>
              <a:buFont typeface="Arial"/>
              <a:buChar char="●"/>
            </a:pPr>
            <a:endParaRPr>
              <a:latin typeface="Arial"/>
              <a:cs typeface="Arial"/>
            </a:endParaRPr>
          </a:p>
          <a:p>
            <a:pPr marL="16933"/>
            <a:r>
              <a:rPr sz="1867" b="1" spc="-7" dirty="0">
                <a:latin typeface="Arial"/>
                <a:cs typeface="Arial"/>
              </a:rPr>
              <a:t>Loss</a:t>
            </a:r>
            <a:endParaRPr sz="1867">
              <a:latin typeface="Arial"/>
              <a:cs typeface="Arial"/>
            </a:endParaRPr>
          </a:p>
          <a:p>
            <a:pPr>
              <a:spcBef>
                <a:spcPts val="33"/>
              </a:spcBef>
            </a:pPr>
            <a:endParaRPr sz="1533">
              <a:latin typeface="Arial"/>
              <a:cs typeface="Arial"/>
            </a:endParaRPr>
          </a:p>
          <a:p>
            <a:pPr marL="626518" marR="40639" indent="-448722">
              <a:lnSpc>
                <a:spcPct val="116100"/>
              </a:lnSpc>
              <a:spcBef>
                <a:spcPts val="7"/>
              </a:spcBef>
              <a:buChar char="●"/>
              <a:tabLst>
                <a:tab pos="625671" algn="l"/>
                <a:tab pos="626518" algn="l"/>
              </a:tabLst>
            </a:pPr>
            <a:r>
              <a:rPr sz="1867" spc="-27" dirty="0">
                <a:latin typeface="Arial"/>
                <a:cs typeface="Arial"/>
              </a:rPr>
              <a:t>Various </a:t>
            </a:r>
            <a:r>
              <a:rPr sz="1867" spc="-7" dirty="0">
                <a:latin typeface="Arial"/>
                <a:cs typeface="Arial"/>
              </a:rPr>
              <a:t>predefined loss functions to </a:t>
            </a:r>
            <a:r>
              <a:rPr sz="1867" spc="-500" dirty="0">
                <a:latin typeface="Arial"/>
                <a:cs typeface="Arial"/>
              </a:rPr>
              <a:t> </a:t>
            </a:r>
            <a:r>
              <a:rPr sz="1867" dirty="0">
                <a:latin typeface="Arial"/>
                <a:cs typeface="Arial"/>
              </a:rPr>
              <a:t>choose</a:t>
            </a:r>
            <a:r>
              <a:rPr sz="1867" spc="-13" dirty="0">
                <a:latin typeface="Arial"/>
                <a:cs typeface="Arial"/>
              </a:rPr>
              <a:t> </a:t>
            </a:r>
            <a:r>
              <a:rPr sz="1867" spc="-7" dirty="0">
                <a:latin typeface="Arial"/>
                <a:cs typeface="Arial"/>
              </a:rPr>
              <a:t>from</a:t>
            </a:r>
            <a:endParaRPr sz="1867">
              <a:latin typeface="Arial"/>
              <a:cs typeface="Arial"/>
            </a:endParaRPr>
          </a:p>
          <a:p>
            <a:pPr marL="626518" indent="-448722">
              <a:spcBef>
                <a:spcPts val="360"/>
              </a:spcBef>
              <a:buChar char="●"/>
              <a:tabLst>
                <a:tab pos="625671" algn="l"/>
                <a:tab pos="626518" algn="l"/>
              </a:tabLst>
            </a:pPr>
            <a:r>
              <a:rPr sz="1867" spc="-7" dirty="0">
                <a:latin typeface="Arial"/>
                <a:cs typeface="Arial"/>
              </a:rPr>
              <a:t>L1,</a:t>
            </a:r>
            <a:r>
              <a:rPr sz="1867" spc="-40" dirty="0">
                <a:latin typeface="Arial"/>
                <a:cs typeface="Arial"/>
              </a:rPr>
              <a:t> </a:t>
            </a:r>
            <a:r>
              <a:rPr sz="1867" dirty="0">
                <a:latin typeface="Arial"/>
                <a:cs typeface="Arial"/>
              </a:rPr>
              <a:t>MSE,</a:t>
            </a:r>
            <a:r>
              <a:rPr sz="1867" spc="-33" dirty="0">
                <a:latin typeface="Arial"/>
                <a:cs typeface="Arial"/>
              </a:rPr>
              <a:t> </a:t>
            </a:r>
            <a:r>
              <a:rPr sz="1867" spc="-7" dirty="0">
                <a:latin typeface="Arial"/>
                <a:cs typeface="Arial"/>
              </a:rPr>
              <a:t>Cross</a:t>
            </a:r>
            <a:r>
              <a:rPr sz="1867" spc="-33" dirty="0">
                <a:latin typeface="Arial"/>
                <a:cs typeface="Arial"/>
              </a:rPr>
              <a:t> </a:t>
            </a:r>
            <a:r>
              <a:rPr sz="1867" spc="-7" dirty="0">
                <a:latin typeface="Arial"/>
                <a:cs typeface="Arial"/>
              </a:rPr>
              <a:t>Entropy</a:t>
            </a:r>
            <a:endParaRPr sz="1867">
              <a:latin typeface="Arial"/>
              <a:cs typeface="Arial"/>
            </a:endParaRPr>
          </a:p>
        </p:txBody>
      </p:sp>
      <p:pic>
        <p:nvPicPr>
          <p:cNvPr id="4" name="object 4"/>
          <p:cNvPicPr/>
          <p:nvPr/>
        </p:nvPicPr>
        <p:blipFill>
          <a:blip r:embed="rId2" cstate="print"/>
          <a:stretch>
            <a:fillRect/>
          </a:stretch>
        </p:blipFill>
        <p:spPr>
          <a:xfrm>
            <a:off x="5176400" y="1479100"/>
            <a:ext cx="6600032" cy="373085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7405"/>
            <a:ext cx="3532940" cy="591551"/>
          </a:xfrm>
          <a:prstGeom prst="rect">
            <a:avLst/>
          </a:prstGeom>
        </p:spPr>
        <p:txBody>
          <a:bodyPr vert="horz" wrap="square" lIns="0" tIns="16933" rIns="0" bIns="0" rtlCol="0" anchor="ctr">
            <a:spAutoFit/>
          </a:bodyPr>
          <a:lstStyle/>
          <a:p>
            <a:pPr marL="16933">
              <a:lnSpc>
                <a:spcPct val="100000"/>
              </a:lnSpc>
              <a:spcBef>
                <a:spcPts val="133"/>
              </a:spcBef>
            </a:pPr>
            <a:r>
              <a:rPr sz="3733" dirty="0"/>
              <a:t>Model</a:t>
            </a:r>
          </a:p>
        </p:txBody>
      </p:sp>
      <p:sp>
        <p:nvSpPr>
          <p:cNvPr id="3" name="object 3"/>
          <p:cNvSpPr txBox="1"/>
          <p:nvPr/>
        </p:nvSpPr>
        <p:spPr>
          <a:xfrm>
            <a:off x="512967" y="1624517"/>
            <a:ext cx="11089640" cy="2224369"/>
          </a:xfrm>
          <a:prstGeom prst="rect">
            <a:avLst/>
          </a:prstGeom>
        </p:spPr>
        <p:txBody>
          <a:bodyPr vert="horz" wrap="square" lIns="0" tIns="16933" rIns="0" bIns="0" rtlCol="0">
            <a:spAutoFit/>
          </a:bodyPr>
          <a:lstStyle/>
          <a:p>
            <a:pPr marL="16933">
              <a:spcBef>
                <a:spcPts val="133"/>
              </a:spcBef>
            </a:pPr>
            <a:r>
              <a:rPr sz="1867" spc="-7" dirty="0">
                <a:latin typeface="Arial"/>
                <a:cs typeface="Arial"/>
              </a:rPr>
              <a:t>In</a:t>
            </a:r>
            <a:r>
              <a:rPr sz="1867" spc="-13" dirty="0">
                <a:latin typeface="Arial"/>
                <a:cs typeface="Arial"/>
              </a:rPr>
              <a:t> </a:t>
            </a:r>
            <a:r>
              <a:rPr sz="1867" spc="-33" dirty="0">
                <a:latin typeface="Arial"/>
                <a:cs typeface="Arial"/>
              </a:rPr>
              <a:t>PyTorch,</a:t>
            </a:r>
            <a:r>
              <a:rPr sz="1867" spc="-13" dirty="0">
                <a:latin typeface="Arial"/>
                <a:cs typeface="Arial"/>
              </a:rPr>
              <a:t> </a:t>
            </a:r>
            <a:r>
              <a:rPr sz="1867" dirty="0">
                <a:latin typeface="Arial"/>
                <a:cs typeface="Arial"/>
              </a:rPr>
              <a:t>a</a:t>
            </a:r>
            <a:r>
              <a:rPr sz="1867" spc="-7" dirty="0">
                <a:latin typeface="Arial"/>
                <a:cs typeface="Arial"/>
              </a:rPr>
              <a:t> </a:t>
            </a:r>
            <a:r>
              <a:rPr sz="1867" dirty="0">
                <a:latin typeface="Arial"/>
                <a:cs typeface="Arial"/>
              </a:rPr>
              <a:t>model</a:t>
            </a:r>
            <a:r>
              <a:rPr sz="1867" spc="-13" dirty="0">
                <a:latin typeface="Arial"/>
                <a:cs typeface="Arial"/>
              </a:rPr>
              <a:t> </a:t>
            </a:r>
            <a:r>
              <a:rPr sz="1867" spc="-7" dirty="0">
                <a:latin typeface="Arial"/>
                <a:cs typeface="Arial"/>
              </a:rPr>
              <a:t>is </a:t>
            </a:r>
            <a:r>
              <a:rPr sz="1867" dirty="0">
                <a:latin typeface="Arial"/>
                <a:cs typeface="Arial"/>
              </a:rPr>
              <a:t>represented</a:t>
            </a:r>
            <a:r>
              <a:rPr sz="1867" spc="-13" dirty="0">
                <a:latin typeface="Arial"/>
                <a:cs typeface="Arial"/>
              </a:rPr>
              <a:t> </a:t>
            </a:r>
            <a:r>
              <a:rPr sz="1867" spc="-7" dirty="0">
                <a:latin typeface="Arial"/>
                <a:cs typeface="Arial"/>
              </a:rPr>
              <a:t>by</a:t>
            </a:r>
            <a:r>
              <a:rPr sz="1867" spc="-13" dirty="0">
                <a:latin typeface="Arial"/>
                <a:cs typeface="Arial"/>
              </a:rPr>
              <a:t> </a:t>
            </a:r>
            <a:r>
              <a:rPr sz="1867" dirty="0">
                <a:latin typeface="Arial"/>
                <a:cs typeface="Arial"/>
              </a:rPr>
              <a:t>a</a:t>
            </a:r>
            <a:r>
              <a:rPr sz="1867" spc="-7" dirty="0">
                <a:latin typeface="Arial"/>
                <a:cs typeface="Arial"/>
              </a:rPr>
              <a:t> </a:t>
            </a:r>
            <a:r>
              <a:rPr sz="1867" dirty="0">
                <a:latin typeface="Arial"/>
                <a:cs typeface="Arial"/>
              </a:rPr>
              <a:t>regular</a:t>
            </a:r>
            <a:r>
              <a:rPr sz="1867" spc="-13" dirty="0">
                <a:latin typeface="Arial"/>
                <a:cs typeface="Arial"/>
              </a:rPr>
              <a:t> </a:t>
            </a:r>
            <a:r>
              <a:rPr sz="1867" spc="-7" dirty="0">
                <a:latin typeface="Arial"/>
                <a:cs typeface="Arial"/>
              </a:rPr>
              <a:t>Python </a:t>
            </a:r>
            <a:r>
              <a:rPr sz="1867" dirty="0">
                <a:latin typeface="Arial"/>
                <a:cs typeface="Arial"/>
              </a:rPr>
              <a:t>class</a:t>
            </a:r>
            <a:r>
              <a:rPr sz="1867" spc="-13" dirty="0">
                <a:latin typeface="Arial"/>
                <a:cs typeface="Arial"/>
              </a:rPr>
              <a:t> </a:t>
            </a:r>
            <a:r>
              <a:rPr sz="1867" spc="-7" dirty="0">
                <a:latin typeface="Arial"/>
                <a:cs typeface="Arial"/>
              </a:rPr>
              <a:t>that inherits</a:t>
            </a:r>
            <a:r>
              <a:rPr sz="1867" spc="-13" dirty="0">
                <a:latin typeface="Arial"/>
                <a:cs typeface="Arial"/>
              </a:rPr>
              <a:t> </a:t>
            </a:r>
            <a:r>
              <a:rPr sz="1867" spc="-7" dirty="0">
                <a:latin typeface="Arial"/>
                <a:cs typeface="Arial"/>
              </a:rPr>
              <a:t>from</a:t>
            </a:r>
            <a:r>
              <a:rPr sz="1867" spc="-13" dirty="0">
                <a:latin typeface="Arial"/>
                <a:cs typeface="Arial"/>
              </a:rPr>
              <a:t> </a:t>
            </a:r>
            <a:r>
              <a:rPr sz="1867" spc="-7" dirty="0">
                <a:latin typeface="Arial"/>
                <a:cs typeface="Arial"/>
              </a:rPr>
              <a:t>the </a:t>
            </a:r>
            <a:r>
              <a:rPr sz="1867" dirty="0">
                <a:latin typeface="Arial"/>
                <a:cs typeface="Arial"/>
              </a:rPr>
              <a:t>Module</a:t>
            </a:r>
            <a:r>
              <a:rPr sz="1867" spc="-13" dirty="0">
                <a:latin typeface="Arial"/>
                <a:cs typeface="Arial"/>
              </a:rPr>
              <a:t> </a:t>
            </a:r>
            <a:r>
              <a:rPr sz="1867" dirty="0">
                <a:latin typeface="Arial"/>
                <a:cs typeface="Arial"/>
              </a:rPr>
              <a:t>class.</a:t>
            </a:r>
            <a:endParaRPr sz="1867">
              <a:latin typeface="Arial"/>
              <a:cs typeface="Arial"/>
            </a:endParaRPr>
          </a:p>
          <a:p>
            <a:pPr>
              <a:spcBef>
                <a:spcPts val="7"/>
              </a:spcBef>
            </a:pPr>
            <a:endParaRPr sz="2133">
              <a:latin typeface="Arial"/>
              <a:cs typeface="Arial"/>
            </a:endParaRPr>
          </a:p>
          <a:p>
            <a:pPr marL="626518" indent="-448722">
              <a:buChar char="●"/>
              <a:tabLst>
                <a:tab pos="625671" algn="l"/>
                <a:tab pos="626518" algn="l"/>
              </a:tabLst>
            </a:pPr>
            <a:r>
              <a:rPr sz="1867" spc="-40" dirty="0">
                <a:latin typeface="Arial"/>
                <a:cs typeface="Arial"/>
              </a:rPr>
              <a:t>Two</a:t>
            </a:r>
            <a:r>
              <a:rPr sz="1867" spc="-67" dirty="0">
                <a:latin typeface="Arial"/>
                <a:cs typeface="Arial"/>
              </a:rPr>
              <a:t> </a:t>
            </a:r>
            <a:r>
              <a:rPr sz="1867" dirty="0">
                <a:latin typeface="Arial"/>
                <a:cs typeface="Arial"/>
              </a:rPr>
              <a:t>components</a:t>
            </a:r>
            <a:endParaRPr sz="1867">
              <a:latin typeface="Arial"/>
              <a:cs typeface="Arial"/>
            </a:endParaRPr>
          </a:p>
          <a:p>
            <a:pPr marL="1845687" marR="783994" lvl="1" indent="-448722">
              <a:lnSpc>
                <a:spcPct val="116100"/>
              </a:lnSpc>
              <a:buFont typeface="Arial"/>
              <a:buChar char="○"/>
              <a:tabLst>
                <a:tab pos="1844841" algn="l"/>
                <a:tab pos="1845687" algn="l"/>
                <a:tab pos="2129313" algn="l"/>
                <a:tab pos="2982732" algn="l"/>
              </a:tabLst>
            </a:pPr>
            <a:r>
              <a:rPr sz="1867" u="sng" dirty="0">
                <a:uFill>
                  <a:solidFill>
                    <a:srgbClr val="000000"/>
                  </a:solidFill>
                </a:uFill>
                <a:latin typeface="Times New Roman"/>
                <a:cs typeface="Times New Roman"/>
              </a:rPr>
              <a:t> 	</a:t>
            </a:r>
            <a:r>
              <a:rPr sz="1867" spc="-7" dirty="0">
                <a:latin typeface="Courier New"/>
                <a:cs typeface="Courier New"/>
              </a:rPr>
              <a:t>init</a:t>
            </a:r>
            <a:r>
              <a:rPr sz="1867" u="sng" dirty="0">
                <a:uFill>
                  <a:solidFill>
                    <a:srgbClr val="000000"/>
                  </a:solidFill>
                </a:uFill>
                <a:latin typeface="Times New Roman"/>
                <a:cs typeface="Times New Roman"/>
              </a:rPr>
              <a:t> 	</a:t>
            </a:r>
            <a:r>
              <a:rPr sz="1867" spc="-7" dirty="0">
                <a:latin typeface="Courier New"/>
                <a:cs typeface="Courier New"/>
              </a:rPr>
              <a:t>(self)</a:t>
            </a:r>
            <a:r>
              <a:rPr sz="1867" dirty="0">
                <a:latin typeface="Courier New"/>
                <a:cs typeface="Courier New"/>
              </a:rPr>
              <a:t>:</a:t>
            </a:r>
            <a:r>
              <a:rPr sz="1867" spc="-820" dirty="0">
                <a:latin typeface="Courier New"/>
                <a:cs typeface="Courier New"/>
              </a:rPr>
              <a:t> </a:t>
            </a:r>
            <a:r>
              <a:rPr sz="1867" spc="-7" dirty="0">
                <a:latin typeface="Arial"/>
                <a:cs typeface="Arial"/>
              </a:rPr>
              <a:t>i</a:t>
            </a:r>
            <a:r>
              <a:rPr sz="1867" dirty="0">
                <a:latin typeface="Arial"/>
                <a:cs typeface="Arial"/>
              </a:rPr>
              <a:t>t</a:t>
            </a:r>
            <a:r>
              <a:rPr sz="1867" spc="-7" dirty="0">
                <a:latin typeface="Arial"/>
                <a:cs typeface="Arial"/>
              </a:rPr>
              <a:t> define</a:t>
            </a:r>
            <a:r>
              <a:rPr sz="1867" dirty="0">
                <a:latin typeface="Arial"/>
                <a:cs typeface="Arial"/>
              </a:rPr>
              <a:t>s</a:t>
            </a:r>
            <a:r>
              <a:rPr sz="1867" spc="-7" dirty="0">
                <a:latin typeface="Arial"/>
                <a:cs typeface="Arial"/>
              </a:rPr>
              <a:t> th</a:t>
            </a:r>
            <a:r>
              <a:rPr sz="1867" dirty="0">
                <a:latin typeface="Arial"/>
                <a:cs typeface="Arial"/>
              </a:rPr>
              <a:t>e</a:t>
            </a:r>
            <a:r>
              <a:rPr sz="1867" spc="-7" dirty="0">
                <a:latin typeface="Arial"/>
                <a:cs typeface="Arial"/>
              </a:rPr>
              <a:t> part</a:t>
            </a:r>
            <a:r>
              <a:rPr sz="1867" dirty="0">
                <a:latin typeface="Arial"/>
                <a:cs typeface="Arial"/>
              </a:rPr>
              <a:t>s</a:t>
            </a:r>
            <a:r>
              <a:rPr sz="1867" spc="-7" dirty="0">
                <a:latin typeface="Arial"/>
                <a:cs typeface="Arial"/>
              </a:rPr>
              <a:t> tha</a:t>
            </a:r>
            <a:r>
              <a:rPr sz="1867" dirty="0">
                <a:latin typeface="Arial"/>
                <a:cs typeface="Arial"/>
              </a:rPr>
              <a:t>t</a:t>
            </a:r>
            <a:r>
              <a:rPr sz="1867" spc="-7" dirty="0">
                <a:latin typeface="Arial"/>
                <a:cs typeface="Arial"/>
              </a:rPr>
              <a:t> </a:t>
            </a:r>
            <a:r>
              <a:rPr sz="1867" dirty="0">
                <a:latin typeface="Arial"/>
                <a:cs typeface="Arial"/>
              </a:rPr>
              <a:t>make</a:t>
            </a:r>
            <a:r>
              <a:rPr sz="1867" spc="-7" dirty="0">
                <a:latin typeface="Arial"/>
                <a:cs typeface="Arial"/>
              </a:rPr>
              <a:t> u</a:t>
            </a:r>
            <a:r>
              <a:rPr sz="1867" dirty="0">
                <a:latin typeface="Arial"/>
                <a:cs typeface="Arial"/>
              </a:rPr>
              <a:t>p</a:t>
            </a:r>
            <a:r>
              <a:rPr sz="1867" spc="-7" dirty="0">
                <a:latin typeface="Arial"/>
                <a:cs typeface="Arial"/>
              </a:rPr>
              <a:t> th</a:t>
            </a:r>
            <a:r>
              <a:rPr sz="1867" dirty="0">
                <a:latin typeface="Arial"/>
                <a:cs typeface="Arial"/>
              </a:rPr>
              <a:t>e</a:t>
            </a:r>
            <a:r>
              <a:rPr sz="1867" spc="-7" dirty="0">
                <a:latin typeface="Arial"/>
                <a:cs typeface="Arial"/>
              </a:rPr>
              <a:t> </a:t>
            </a:r>
            <a:r>
              <a:rPr sz="1867" dirty="0">
                <a:latin typeface="Arial"/>
                <a:cs typeface="Arial"/>
              </a:rPr>
              <a:t>model-</a:t>
            </a:r>
            <a:r>
              <a:rPr sz="1867" spc="-7" dirty="0">
                <a:latin typeface="Arial"/>
                <a:cs typeface="Arial"/>
              </a:rPr>
              <a:t> i</a:t>
            </a:r>
            <a:r>
              <a:rPr sz="1867" dirty="0">
                <a:latin typeface="Arial"/>
                <a:cs typeface="Arial"/>
              </a:rPr>
              <a:t>n</a:t>
            </a:r>
            <a:r>
              <a:rPr sz="1867" spc="-7" dirty="0">
                <a:latin typeface="Arial"/>
                <a:cs typeface="Arial"/>
              </a:rPr>
              <a:t> ou</a:t>
            </a:r>
            <a:r>
              <a:rPr sz="1867" dirty="0">
                <a:latin typeface="Arial"/>
                <a:cs typeface="Arial"/>
              </a:rPr>
              <a:t>r</a:t>
            </a:r>
            <a:r>
              <a:rPr sz="1867" spc="-7" dirty="0">
                <a:latin typeface="Arial"/>
                <a:cs typeface="Arial"/>
              </a:rPr>
              <a:t> </a:t>
            </a:r>
            <a:r>
              <a:rPr sz="1867" dirty="0">
                <a:latin typeface="Arial"/>
                <a:cs typeface="Arial"/>
              </a:rPr>
              <a:t>case,</a:t>
            </a:r>
            <a:r>
              <a:rPr sz="1867" spc="-7" dirty="0">
                <a:latin typeface="Arial"/>
                <a:cs typeface="Arial"/>
              </a:rPr>
              <a:t> two  parameters,</a:t>
            </a:r>
            <a:r>
              <a:rPr sz="1867" spc="-13" dirty="0">
                <a:latin typeface="Arial"/>
                <a:cs typeface="Arial"/>
              </a:rPr>
              <a:t> </a:t>
            </a:r>
            <a:r>
              <a:rPr sz="1867" dirty="0">
                <a:latin typeface="Arial"/>
                <a:cs typeface="Arial"/>
              </a:rPr>
              <a:t>a</a:t>
            </a:r>
            <a:r>
              <a:rPr sz="1867" spc="-7" dirty="0">
                <a:latin typeface="Arial"/>
                <a:cs typeface="Arial"/>
              </a:rPr>
              <a:t> and </a:t>
            </a:r>
            <a:r>
              <a:rPr sz="1867" dirty="0">
                <a:latin typeface="Arial"/>
                <a:cs typeface="Arial"/>
              </a:rPr>
              <a:t>b</a:t>
            </a:r>
            <a:endParaRPr sz="1867">
              <a:latin typeface="Arial"/>
              <a:cs typeface="Arial"/>
            </a:endParaRPr>
          </a:p>
          <a:p>
            <a:pPr marL="1845687" marR="6773" lvl="1" indent="-448722">
              <a:lnSpc>
                <a:spcPct val="116100"/>
              </a:lnSpc>
              <a:buFont typeface="Arial"/>
              <a:buChar char="○"/>
              <a:tabLst>
                <a:tab pos="1844841" algn="l"/>
                <a:tab pos="1845687" algn="l"/>
              </a:tabLst>
            </a:pPr>
            <a:r>
              <a:rPr sz="1867" spc="-7" dirty="0">
                <a:latin typeface="Courier New"/>
                <a:cs typeface="Courier New"/>
              </a:rPr>
              <a:t>forward(self</a:t>
            </a:r>
            <a:r>
              <a:rPr sz="1867" dirty="0">
                <a:latin typeface="Courier New"/>
                <a:cs typeface="Courier New"/>
              </a:rPr>
              <a:t>,</a:t>
            </a:r>
            <a:r>
              <a:rPr sz="1867" spc="-7" dirty="0">
                <a:latin typeface="Courier New"/>
                <a:cs typeface="Courier New"/>
              </a:rPr>
              <a:t> x</a:t>
            </a:r>
            <a:r>
              <a:rPr sz="1867" dirty="0">
                <a:latin typeface="Courier New"/>
                <a:cs typeface="Courier New"/>
              </a:rPr>
              <a:t>)</a:t>
            </a:r>
            <a:r>
              <a:rPr sz="1867" spc="-800" dirty="0">
                <a:latin typeface="Courier New"/>
                <a:cs typeface="Courier New"/>
              </a:rPr>
              <a:t> </a:t>
            </a:r>
            <a:r>
              <a:rPr sz="1867" dirty="0">
                <a:latin typeface="Arial"/>
                <a:cs typeface="Arial"/>
              </a:rPr>
              <a:t>:</a:t>
            </a:r>
            <a:r>
              <a:rPr sz="1867" spc="-7" dirty="0">
                <a:latin typeface="Arial"/>
                <a:cs typeface="Arial"/>
              </a:rPr>
              <a:t> i</a:t>
            </a:r>
            <a:r>
              <a:rPr sz="1867" dirty="0">
                <a:latin typeface="Arial"/>
                <a:cs typeface="Arial"/>
              </a:rPr>
              <a:t>t</a:t>
            </a:r>
            <a:r>
              <a:rPr sz="1867" spc="-7" dirty="0">
                <a:latin typeface="Arial"/>
                <a:cs typeface="Arial"/>
              </a:rPr>
              <a:t> perform</a:t>
            </a:r>
            <a:r>
              <a:rPr sz="1867" dirty="0">
                <a:latin typeface="Arial"/>
                <a:cs typeface="Arial"/>
              </a:rPr>
              <a:t>s</a:t>
            </a:r>
            <a:r>
              <a:rPr sz="1867" spc="-7" dirty="0">
                <a:latin typeface="Arial"/>
                <a:cs typeface="Arial"/>
              </a:rPr>
              <a:t> th</a:t>
            </a:r>
            <a:r>
              <a:rPr sz="1867" dirty="0">
                <a:latin typeface="Arial"/>
                <a:cs typeface="Arial"/>
              </a:rPr>
              <a:t>e</a:t>
            </a:r>
            <a:r>
              <a:rPr sz="1867" spc="-7" dirty="0">
                <a:latin typeface="Arial"/>
                <a:cs typeface="Arial"/>
              </a:rPr>
              <a:t> actua</a:t>
            </a:r>
            <a:r>
              <a:rPr sz="1867" dirty="0">
                <a:latin typeface="Arial"/>
                <a:cs typeface="Arial"/>
              </a:rPr>
              <a:t>l</a:t>
            </a:r>
            <a:r>
              <a:rPr sz="1867" spc="-7" dirty="0">
                <a:latin typeface="Arial"/>
                <a:cs typeface="Arial"/>
              </a:rPr>
              <a:t> </a:t>
            </a:r>
            <a:r>
              <a:rPr sz="1867" dirty="0">
                <a:latin typeface="Arial"/>
                <a:cs typeface="Arial"/>
              </a:rPr>
              <a:t>computation,</a:t>
            </a:r>
            <a:r>
              <a:rPr sz="1867" spc="-7" dirty="0">
                <a:latin typeface="Arial"/>
                <a:cs typeface="Arial"/>
              </a:rPr>
              <a:t> tha</a:t>
            </a:r>
            <a:r>
              <a:rPr sz="1867" dirty="0">
                <a:latin typeface="Arial"/>
                <a:cs typeface="Arial"/>
              </a:rPr>
              <a:t>t</a:t>
            </a:r>
            <a:r>
              <a:rPr sz="1867" spc="-7" dirty="0">
                <a:latin typeface="Arial"/>
                <a:cs typeface="Arial"/>
              </a:rPr>
              <a:t> is</a:t>
            </a:r>
            <a:r>
              <a:rPr sz="1867" dirty="0">
                <a:latin typeface="Arial"/>
                <a:cs typeface="Arial"/>
              </a:rPr>
              <a:t>,</a:t>
            </a:r>
            <a:r>
              <a:rPr sz="1867" spc="-7" dirty="0">
                <a:latin typeface="Arial"/>
                <a:cs typeface="Arial"/>
              </a:rPr>
              <a:t> i</a:t>
            </a:r>
            <a:r>
              <a:rPr sz="1867" dirty="0">
                <a:latin typeface="Arial"/>
                <a:cs typeface="Arial"/>
              </a:rPr>
              <a:t>t</a:t>
            </a:r>
            <a:r>
              <a:rPr sz="1867" spc="-7" dirty="0">
                <a:latin typeface="Arial"/>
                <a:cs typeface="Arial"/>
              </a:rPr>
              <a:t> output</a:t>
            </a:r>
            <a:r>
              <a:rPr sz="1867" dirty="0">
                <a:latin typeface="Arial"/>
                <a:cs typeface="Arial"/>
              </a:rPr>
              <a:t>s</a:t>
            </a:r>
            <a:r>
              <a:rPr sz="1867" spc="-7" dirty="0">
                <a:latin typeface="Arial"/>
                <a:cs typeface="Arial"/>
              </a:rPr>
              <a:t> </a:t>
            </a:r>
            <a:r>
              <a:rPr sz="1867" dirty="0">
                <a:latin typeface="Arial"/>
                <a:cs typeface="Arial"/>
              </a:rPr>
              <a:t>a</a:t>
            </a:r>
            <a:r>
              <a:rPr sz="1867" spc="-7" dirty="0">
                <a:latin typeface="Arial"/>
                <a:cs typeface="Arial"/>
              </a:rPr>
              <a:t> prediction,  given</a:t>
            </a:r>
            <a:r>
              <a:rPr sz="1867" spc="-13" dirty="0">
                <a:latin typeface="Arial"/>
                <a:cs typeface="Arial"/>
              </a:rPr>
              <a:t> </a:t>
            </a:r>
            <a:r>
              <a:rPr sz="1867" spc="-7" dirty="0">
                <a:latin typeface="Arial"/>
                <a:cs typeface="Arial"/>
              </a:rPr>
              <a:t>the inputx</a:t>
            </a:r>
            <a:endParaRPr sz="1867">
              <a:latin typeface="Arial"/>
              <a:cs typeface="Arial"/>
            </a:endParaRPr>
          </a:p>
        </p:txBody>
      </p:sp>
      <p:pic>
        <p:nvPicPr>
          <p:cNvPr id="4" name="object 4"/>
          <p:cNvPicPr/>
          <p:nvPr/>
        </p:nvPicPr>
        <p:blipFill>
          <a:blip r:embed="rId2" cstate="print"/>
          <a:stretch>
            <a:fillRect/>
          </a:stretch>
        </p:blipFill>
        <p:spPr>
          <a:xfrm>
            <a:off x="565016" y="4030001"/>
            <a:ext cx="11061965" cy="2420400"/>
          </a:xfrm>
          <a:prstGeom prst="rect">
            <a:avLst/>
          </a:prstGeom>
        </p:spPr>
      </p:pic>
      <p:sp>
        <p:nvSpPr>
          <p:cNvPr id="6" name="TextBox 5">
            <a:extLst>
              <a:ext uri="{FF2B5EF4-FFF2-40B4-BE49-F238E27FC236}">
                <a16:creationId xmlns:a16="http://schemas.microsoft.com/office/drawing/2014/main" id="{964177DF-9555-98DC-F331-CEA0A0C7063E}"/>
              </a:ext>
            </a:extLst>
          </p:cNvPr>
          <p:cNvSpPr txBox="1"/>
          <p:nvPr/>
        </p:nvSpPr>
        <p:spPr>
          <a:xfrm>
            <a:off x="6306312" y="5938998"/>
            <a:ext cx="6102096" cy="369332"/>
          </a:xfrm>
          <a:prstGeom prst="rect">
            <a:avLst/>
          </a:prstGeom>
          <a:noFill/>
        </p:spPr>
        <p:txBody>
          <a:bodyPr wrap="square">
            <a:spAutoFit/>
          </a:bodyPr>
          <a:lstStyle/>
          <a:p>
            <a:r>
              <a:rPr lang="ko-KR" altLang="en-US" dirty="0"/>
              <a:t>파이썬 클래스 상속  </a:t>
            </a:r>
            <a:r>
              <a:rPr lang="en-US" altLang="ko-KR" dirty="0"/>
              <a:t>: super().__</a:t>
            </a:r>
            <a:r>
              <a:rPr lang="en-US" altLang="ko-KR" dirty="0" err="1"/>
              <a:t>init</a:t>
            </a:r>
            <a:r>
              <a:rPr lang="en-US" altLang="ko-KR" dirty="0"/>
              <a:t>__()</a:t>
            </a:r>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23519" y="332656"/>
            <a:ext cx="9622033" cy="1066800"/>
          </a:xfrm>
        </p:spPr>
        <p:txBody>
          <a:bodyPr>
            <a:noAutofit/>
          </a:bodyPr>
          <a:lstStyle/>
          <a:p>
            <a:r>
              <a:rPr lang="en-US" altLang="zh-CN" sz="3600" dirty="0">
                <a:ea typeface="宋体" pitchFamily="2" charset="-122"/>
              </a:rPr>
              <a:t>CUDA Programming Model:</a:t>
            </a:r>
            <a:br>
              <a:rPr lang="en-US" altLang="zh-CN" sz="3600" dirty="0">
                <a:ea typeface="宋体" pitchFamily="2" charset="-122"/>
              </a:rPr>
            </a:br>
            <a:r>
              <a:rPr lang="en-US" altLang="zh-CN" sz="3600" dirty="0">
                <a:ea typeface="宋体" pitchFamily="2" charset="-122"/>
              </a:rPr>
              <a:t>A Highly Multithreaded Coprocessor</a:t>
            </a:r>
          </a:p>
        </p:txBody>
      </p:sp>
      <p:sp>
        <p:nvSpPr>
          <p:cNvPr id="45059" name="Rectangle 3"/>
          <p:cNvSpPr>
            <a:spLocks noGrp="1" noChangeArrowheads="1"/>
          </p:cNvSpPr>
          <p:nvPr>
            <p:ph idx="1"/>
          </p:nvPr>
        </p:nvSpPr>
        <p:spPr>
          <a:xfrm>
            <a:off x="823519" y="1399456"/>
            <a:ext cx="6754121" cy="5005387"/>
          </a:xfrm>
        </p:spPr>
        <p:txBody>
          <a:bodyPr>
            <a:normAutofit fontScale="92500" lnSpcReduction="10000"/>
          </a:bodyPr>
          <a:lstStyle/>
          <a:p>
            <a:pPr>
              <a:buFont typeface="Arial" panose="020B0604020202020204" pitchFamily="34" charset="0"/>
              <a:buChar char="•"/>
            </a:pPr>
            <a:r>
              <a:rPr lang="en-US" altLang="zh-CN" dirty="0">
                <a:ea typeface="宋体" pitchFamily="2" charset="-122"/>
              </a:rPr>
              <a:t>The GPU is viewed as a compute device that:</a:t>
            </a:r>
          </a:p>
          <a:p>
            <a:pPr lvl="1">
              <a:buFont typeface="Arial" panose="020B0604020202020204" pitchFamily="34" charset="0"/>
              <a:buChar char="•"/>
            </a:pPr>
            <a:r>
              <a:rPr lang="en-US" altLang="zh-CN" dirty="0">
                <a:ea typeface="宋体" pitchFamily="2" charset="-122"/>
              </a:rPr>
              <a:t>Is a coprocessor to the CPU or host</a:t>
            </a:r>
          </a:p>
          <a:p>
            <a:pPr lvl="1">
              <a:buFont typeface="Arial" panose="020B0604020202020204" pitchFamily="34" charset="0"/>
              <a:buChar char="•"/>
            </a:pPr>
            <a:r>
              <a:rPr lang="en-US" altLang="zh-CN" dirty="0">
                <a:ea typeface="宋体" pitchFamily="2" charset="-122"/>
              </a:rPr>
              <a:t>Has its own DRAM (device memory)</a:t>
            </a:r>
          </a:p>
          <a:p>
            <a:pPr lvl="1">
              <a:buFont typeface="Arial" panose="020B0604020202020204" pitchFamily="34" charset="0"/>
              <a:buChar char="•"/>
            </a:pPr>
            <a:r>
              <a:rPr lang="en-US" altLang="zh-CN" dirty="0">
                <a:ea typeface="宋体" pitchFamily="2" charset="-122"/>
              </a:rPr>
              <a:t>Runs many threads in parallel</a:t>
            </a:r>
          </a:p>
          <a:p>
            <a:pPr>
              <a:buFont typeface="Arial" panose="020B0604020202020204" pitchFamily="34" charset="0"/>
              <a:buChar char="•"/>
            </a:pPr>
            <a:r>
              <a:rPr lang="en-US" altLang="zh-CN" dirty="0">
                <a:ea typeface="宋体" pitchFamily="2" charset="-122"/>
              </a:rPr>
              <a:t>Data-parallel portions of an application are </a:t>
            </a:r>
            <a:br>
              <a:rPr lang="en-US" altLang="zh-CN" dirty="0">
                <a:ea typeface="宋体" pitchFamily="2" charset="-122"/>
              </a:rPr>
            </a:br>
            <a:r>
              <a:rPr lang="en-US" altLang="zh-CN" dirty="0">
                <a:ea typeface="宋体" pitchFamily="2" charset="-122"/>
              </a:rPr>
              <a:t>executed on the device as kernels which run </a:t>
            </a:r>
            <a:br>
              <a:rPr lang="en-US" altLang="zh-CN" dirty="0">
                <a:ea typeface="宋体" pitchFamily="2" charset="-122"/>
              </a:rPr>
            </a:br>
            <a:r>
              <a:rPr lang="en-US" altLang="zh-CN" dirty="0">
                <a:ea typeface="宋体" pitchFamily="2" charset="-122"/>
              </a:rPr>
              <a:t>in parallel on many threads</a:t>
            </a:r>
          </a:p>
          <a:p>
            <a:pPr>
              <a:buFont typeface="Arial" panose="020B0604020202020204" pitchFamily="34" charset="0"/>
              <a:buChar char="•"/>
            </a:pPr>
            <a:r>
              <a:rPr lang="en-US" altLang="zh-CN" dirty="0">
                <a:ea typeface="宋体" pitchFamily="2" charset="-122"/>
              </a:rPr>
              <a:t>GPU runs a kernel at a time. GPU is not intended to run a complex program </a:t>
            </a:r>
          </a:p>
          <a:p>
            <a:pPr lvl="1">
              <a:buFont typeface="Arial" panose="020B0604020202020204" pitchFamily="34" charset="0"/>
              <a:buChar char="•"/>
              <a:defRPr/>
            </a:pPr>
            <a:r>
              <a:rPr lang="en-US" altLang="ko-KR" dirty="0"/>
              <a:t>Copy data from CPU to GPU</a:t>
            </a:r>
          </a:p>
          <a:p>
            <a:pPr lvl="1">
              <a:buFont typeface="Arial" panose="020B0604020202020204" pitchFamily="34" charset="0"/>
              <a:buChar char="•"/>
              <a:defRPr/>
            </a:pPr>
            <a:r>
              <a:rPr lang="en-US" altLang="ko-KR" dirty="0"/>
              <a:t>Compute on GPU</a:t>
            </a:r>
          </a:p>
          <a:p>
            <a:pPr lvl="1">
              <a:buFont typeface="Arial" panose="020B0604020202020204" pitchFamily="34" charset="0"/>
              <a:buChar char="•"/>
              <a:defRPr/>
            </a:pPr>
            <a:r>
              <a:rPr lang="en-US" altLang="ko-KR" dirty="0"/>
              <a:t>Copy data back from GPU to CPU</a:t>
            </a:r>
          </a:p>
          <a:p>
            <a:pPr>
              <a:buFont typeface="Arial" panose="020B0604020202020204" pitchFamily="34" charset="0"/>
              <a:buChar char="•"/>
              <a:defRPr/>
            </a:pPr>
            <a:r>
              <a:rPr lang="en-US" altLang="ko-KR" dirty="0"/>
              <a:t>By default, execution on host doesn’t wait for kernel to finish</a:t>
            </a:r>
          </a:p>
          <a:p>
            <a:pPr marL="457200" indent="-457200"/>
            <a:endParaRPr lang="en-US" altLang="zh-CN" dirty="0">
              <a:ea typeface="宋体" pitchFamily="2" charset="-122"/>
            </a:endParaRPr>
          </a:p>
        </p:txBody>
      </p:sp>
      <p:sp>
        <p:nvSpPr>
          <p:cNvPr id="4" name="바닥글 개체 틀 3"/>
          <p:cNvSpPr>
            <a:spLocks noGrp="1"/>
          </p:cNvSpPr>
          <p:nvPr>
            <p:ph type="ftr" sz="quarter" idx="11"/>
          </p:nvPr>
        </p:nvSpPr>
        <p:spPr/>
        <p:txBody>
          <a:bodyPr/>
          <a:lstStyle/>
          <a:p>
            <a:r>
              <a:rPr lang="en-US" altLang="zh-CN"/>
              <a:t>© David Kirk/NVIDIA and Wen-mei W. Hwu, 2007</a:t>
            </a:r>
          </a:p>
          <a:p>
            <a:r>
              <a:rPr lang="en-US" altLang="zh-CN"/>
              <a:t>ECE 498AL, University of Illinois, Urbana-Champaign</a:t>
            </a:r>
          </a:p>
        </p:txBody>
      </p:sp>
      <p:grpSp>
        <p:nvGrpSpPr>
          <p:cNvPr id="7" name="Group 4">
            <a:extLst>
              <a:ext uri="{FF2B5EF4-FFF2-40B4-BE49-F238E27FC236}">
                <a16:creationId xmlns:a16="http://schemas.microsoft.com/office/drawing/2014/main" id="{F2E90753-67B8-8774-DEBD-69F63F16AAB2}"/>
              </a:ext>
            </a:extLst>
          </p:cNvPr>
          <p:cNvGrpSpPr>
            <a:grpSpLocks/>
          </p:cNvGrpSpPr>
          <p:nvPr/>
        </p:nvGrpSpPr>
        <p:grpSpPr bwMode="auto">
          <a:xfrm>
            <a:off x="7860215" y="1406356"/>
            <a:ext cx="4071938" cy="5381625"/>
            <a:chOff x="3024" y="690"/>
            <a:chExt cx="2565" cy="3390"/>
          </a:xfrm>
        </p:grpSpPr>
        <p:sp>
          <p:nvSpPr>
            <p:cNvPr id="8" name="AutoShape 5">
              <a:extLst>
                <a:ext uri="{FF2B5EF4-FFF2-40B4-BE49-F238E27FC236}">
                  <a16:creationId xmlns:a16="http://schemas.microsoft.com/office/drawing/2014/main" id="{8ED8729C-806B-F326-AC21-D65B1F2ED30D}"/>
                </a:ext>
              </a:extLst>
            </p:cNvPr>
            <p:cNvSpPr>
              <a:spLocks noChangeAspect="1" noChangeArrowheads="1"/>
            </p:cNvSpPr>
            <p:nvPr/>
          </p:nvSpPr>
          <p:spPr bwMode="auto">
            <a:xfrm>
              <a:off x="3034" y="690"/>
              <a:ext cx="2555" cy="3390"/>
            </a:xfrm>
            <a:prstGeom prst="rect">
              <a:avLst/>
            </a:prstGeom>
            <a:noFill/>
            <a:ln w="9525">
              <a:noFill/>
              <a:miter lim="800000"/>
              <a:headEnd/>
              <a:tailEnd/>
            </a:ln>
          </p:spPr>
          <p:txBody>
            <a:bodyPr/>
            <a:lstStyle/>
            <a:p>
              <a:endParaRPr lang="ko-KR" altLang="en-US"/>
            </a:p>
          </p:txBody>
        </p:sp>
        <p:sp>
          <p:nvSpPr>
            <p:cNvPr id="9" name="Text Box 6">
              <a:extLst>
                <a:ext uri="{FF2B5EF4-FFF2-40B4-BE49-F238E27FC236}">
                  <a16:creationId xmlns:a16="http://schemas.microsoft.com/office/drawing/2014/main" id="{77B34258-C6F3-2C47-0B39-207DA1116A00}"/>
                </a:ext>
              </a:extLst>
            </p:cNvPr>
            <p:cNvSpPr txBox="1">
              <a:spLocks noChangeArrowheads="1"/>
            </p:cNvSpPr>
            <p:nvPr/>
          </p:nvSpPr>
          <p:spPr bwMode="auto">
            <a:xfrm>
              <a:off x="3037" y="693"/>
              <a:ext cx="671" cy="2864"/>
            </a:xfrm>
            <a:prstGeom prst="rect">
              <a:avLst/>
            </a:prstGeom>
            <a:solidFill>
              <a:srgbClr val="99CCFF"/>
            </a:solidFill>
            <a:ln w="9525">
              <a:solidFill>
                <a:srgbClr val="969696"/>
              </a:solidFill>
              <a:miter lim="800000"/>
              <a:headEnd/>
              <a:tailEnd/>
            </a:ln>
          </p:spPr>
          <p:txBody>
            <a:bodyPr/>
            <a:lstStyle/>
            <a:p>
              <a:r>
                <a:rPr lang="en-US" altLang="zh-CN" sz="1200" b="1">
                  <a:solidFill>
                    <a:srgbClr val="003300"/>
                  </a:solidFill>
                  <a:latin typeface="Arial" pitchFamily="34" charset="0"/>
                  <a:ea typeface="宋体" pitchFamily="2" charset="-122"/>
                </a:rPr>
                <a:t>Host</a:t>
              </a:r>
              <a:endParaRPr lang="en-US" altLang="zh-CN">
                <a:solidFill>
                  <a:srgbClr val="003300"/>
                </a:solidFill>
                <a:latin typeface="Arial" pitchFamily="34" charset="0"/>
                <a:ea typeface="宋体" pitchFamily="2" charset="-122"/>
              </a:endParaRPr>
            </a:p>
          </p:txBody>
        </p:sp>
        <p:sp>
          <p:nvSpPr>
            <p:cNvPr id="10" name="Text Box 7">
              <a:extLst>
                <a:ext uri="{FF2B5EF4-FFF2-40B4-BE49-F238E27FC236}">
                  <a16:creationId xmlns:a16="http://schemas.microsoft.com/office/drawing/2014/main" id="{EB06225A-402E-49C3-5FBB-4CF3019AE3F6}"/>
                </a:ext>
              </a:extLst>
            </p:cNvPr>
            <p:cNvSpPr txBox="1">
              <a:spLocks noChangeArrowheads="1"/>
            </p:cNvSpPr>
            <p:nvPr/>
          </p:nvSpPr>
          <p:spPr bwMode="auto">
            <a:xfrm>
              <a:off x="3199" y="1171"/>
              <a:ext cx="432" cy="336"/>
            </a:xfrm>
            <a:prstGeom prst="rect">
              <a:avLst/>
            </a:prstGeom>
            <a:solidFill>
              <a:srgbClr val="99FF66"/>
            </a:solidFill>
            <a:ln w="9525">
              <a:solidFill>
                <a:srgbClr val="969696"/>
              </a:solidFill>
              <a:miter lim="800000"/>
              <a:headEnd/>
              <a:tailEnd/>
            </a:ln>
          </p:spPr>
          <p:txBody>
            <a:bodyPr/>
            <a:lstStyle/>
            <a:p>
              <a:pPr algn="ctr"/>
              <a:r>
                <a:rPr lang="en-US" altLang="zh-CN" sz="1200" b="1">
                  <a:solidFill>
                    <a:srgbClr val="003300"/>
                  </a:solidFill>
                  <a:latin typeface="Arial" pitchFamily="34" charset="0"/>
                  <a:ea typeface="宋体" pitchFamily="2" charset="-122"/>
                </a:rPr>
                <a:t>Kernel 1</a:t>
              </a:r>
              <a:endParaRPr lang="en-US" altLang="zh-CN">
                <a:solidFill>
                  <a:srgbClr val="003300"/>
                </a:solidFill>
                <a:latin typeface="Arial" pitchFamily="34" charset="0"/>
                <a:ea typeface="宋体" pitchFamily="2" charset="-122"/>
              </a:endParaRPr>
            </a:p>
          </p:txBody>
        </p:sp>
        <p:sp>
          <p:nvSpPr>
            <p:cNvPr id="11" name="Text Box 8">
              <a:extLst>
                <a:ext uri="{FF2B5EF4-FFF2-40B4-BE49-F238E27FC236}">
                  <a16:creationId xmlns:a16="http://schemas.microsoft.com/office/drawing/2014/main" id="{D1C790F9-4B7C-8DD0-ECF6-2066EC47CBD0}"/>
                </a:ext>
              </a:extLst>
            </p:cNvPr>
            <p:cNvSpPr txBox="1">
              <a:spLocks noChangeArrowheads="1"/>
            </p:cNvSpPr>
            <p:nvPr/>
          </p:nvSpPr>
          <p:spPr bwMode="auto">
            <a:xfrm>
              <a:off x="3024" y="2278"/>
              <a:ext cx="430" cy="334"/>
            </a:xfrm>
            <a:prstGeom prst="rect">
              <a:avLst/>
            </a:prstGeom>
            <a:solidFill>
              <a:srgbClr val="99FF66"/>
            </a:solidFill>
            <a:ln w="9525">
              <a:solidFill>
                <a:srgbClr val="969696"/>
              </a:solidFill>
              <a:miter lim="800000"/>
              <a:headEnd/>
              <a:tailEnd/>
            </a:ln>
          </p:spPr>
          <p:txBody>
            <a:bodyPr/>
            <a:lstStyle/>
            <a:p>
              <a:pPr algn="ctr"/>
              <a:r>
                <a:rPr lang="en-US" altLang="zh-CN" sz="1200" b="1">
                  <a:solidFill>
                    <a:srgbClr val="003300"/>
                  </a:solidFill>
                  <a:latin typeface="Arial" pitchFamily="34" charset="0"/>
                  <a:ea typeface="宋体" pitchFamily="2" charset="-122"/>
                </a:rPr>
                <a:t>Kernel 2</a:t>
              </a:r>
              <a:endParaRPr lang="en-US" altLang="zh-CN">
                <a:solidFill>
                  <a:srgbClr val="003300"/>
                </a:solidFill>
                <a:latin typeface="Arial" pitchFamily="34" charset="0"/>
                <a:ea typeface="宋体" pitchFamily="2" charset="-122"/>
              </a:endParaRPr>
            </a:p>
          </p:txBody>
        </p:sp>
        <p:sp>
          <p:nvSpPr>
            <p:cNvPr id="12" name="Line 9">
              <a:extLst>
                <a:ext uri="{FF2B5EF4-FFF2-40B4-BE49-F238E27FC236}">
                  <a16:creationId xmlns:a16="http://schemas.microsoft.com/office/drawing/2014/main" id="{A8C524CE-584C-D42B-8228-5CA31866EB52}"/>
                </a:ext>
              </a:extLst>
            </p:cNvPr>
            <p:cNvSpPr>
              <a:spLocks noChangeShapeType="1"/>
            </p:cNvSpPr>
            <p:nvPr/>
          </p:nvSpPr>
          <p:spPr bwMode="auto">
            <a:xfrm>
              <a:off x="3118" y="1110"/>
              <a:ext cx="1" cy="1699"/>
            </a:xfrm>
            <a:prstGeom prst="line">
              <a:avLst/>
            </a:prstGeom>
            <a:noFill/>
            <a:ln w="12700">
              <a:solidFill>
                <a:schemeClr val="bg1"/>
              </a:solidFill>
              <a:round/>
              <a:headEnd/>
              <a:tailEnd type="triangle" w="med" len="lg"/>
            </a:ln>
          </p:spPr>
          <p:txBody>
            <a:bodyPr/>
            <a:lstStyle/>
            <a:p>
              <a:endParaRPr lang="ko-KR" altLang="en-US"/>
            </a:p>
          </p:txBody>
        </p:sp>
        <p:sp>
          <p:nvSpPr>
            <p:cNvPr id="13" name="Text Box 10">
              <a:extLst>
                <a:ext uri="{FF2B5EF4-FFF2-40B4-BE49-F238E27FC236}">
                  <a16:creationId xmlns:a16="http://schemas.microsoft.com/office/drawing/2014/main" id="{35600D42-09AF-C746-5418-03ACC3A2967C}"/>
                </a:ext>
              </a:extLst>
            </p:cNvPr>
            <p:cNvSpPr txBox="1">
              <a:spLocks noChangeArrowheads="1"/>
            </p:cNvSpPr>
            <p:nvPr/>
          </p:nvSpPr>
          <p:spPr bwMode="auto">
            <a:xfrm>
              <a:off x="3827" y="698"/>
              <a:ext cx="1759" cy="2864"/>
            </a:xfrm>
            <a:prstGeom prst="rect">
              <a:avLst/>
            </a:prstGeom>
            <a:solidFill>
              <a:srgbClr val="99CCFF"/>
            </a:solidFill>
            <a:ln w="9525">
              <a:solidFill>
                <a:srgbClr val="969696"/>
              </a:solidFill>
              <a:miter lim="800000"/>
              <a:headEnd/>
              <a:tailEnd/>
            </a:ln>
          </p:spPr>
          <p:txBody>
            <a:bodyPr/>
            <a:lstStyle/>
            <a:p>
              <a:r>
                <a:rPr lang="en-US" altLang="zh-CN" sz="1200" b="1" dirty="0">
                  <a:solidFill>
                    <a:srgbClr val="003300"/>
                  </a:solidFill>
                  <a:latin typeface="Arial" pitchFamily="34" charset="0"/>
                  <a:ea typeface="宋体" pitchFamily="2" charset="-122"/>
                </a:rPr>
                <a:t>Device</a:t>
              </a:r>
              <a:endParaRPr lang="en-US" altLang="zh-CN" dirty="0">
                <a:solidFill>
                  <a:srgbClr val="003300"/>
                </a:solidFill>
                <a:latin typeface="Arial" pitchFamily="34" charset="0"/>
                <a:ea typeface="宋体" pitchFamily="2" charset="-122"/>
              </a:endParaRPr>
            </a:p>
          </p:txBody>
        </p:sp>
        <p:grpSp>
          <p:nvGrpSpPr>
            <p:cNvPr id="14" name="Group 11">
              <a:extLst>
                <a:ext uri="{FF2B5EF4-FFF2-40B4-BE49-F238E27FC236}">
                  <a16:creationId xmlns:a16="http://schemas.microsoft.com/office/drawing/2014/main" id="{57592F89-4734-16B3-7565-792E927727F5}"/>
                </a:ext>
              </a:extLst>
            </p:cNvPr>
            <p:cNvGrpSpPr>
              <a:grpSpLocks/>
            </p:cNvGrpSpPr>
            <p:nvPr/>
          </p:nvGrpSpPr>
          <p:grpSpPr bwMode="auto">
            <a:xfrm>
              <a:off x="3927" y="957"/>
              <a:ext cx="1554" cy="1004"/>
              <a:chOff x="3820" y="4577"/>
              <a:chExt cx="4116" cy="2660"/>
            </a:xfrm>
          </p:grpSpPr>
          <p:sp>
            <p:nvSpPr>
              <p:cNvPr id="69" name="Text Box 12">
                <a:extLst>
                  <a:ext uri="{FF2B5EF4-FFF2-40B4-BE49-F238E27FC236}">
                    <a16:creationId xmlns:a16="http://schemas.microsoft.com/office/drawing/2014/main" id="{EC040589-D4A2-652F-B1B2-FAAE4732B987}"/>
                  </a:ext>
                </a:extLst>
              </p:cNvPr>
              <p:cNvSpPr txBox="1">
                <a:spLocks noChangeArrowheads="1"/>
              </p:cNvSpPr>
              <p:nvPr/>
            </p:nvSpPr>
            <p:spPr bwMode="auto">
              <a:xfrm>
                <a:off x="3820" y="4577"/>
                <a:ext cx="4116" cy="2660"/>
              </a:xfrm>
              <a:prstGeom prst="rect">
                <a:avLst/>
              </a:prstGeom>
              <a:solidFill>
                <a:srgbClr val="99FF66"/>
              </a:solidFill>
              <a:ln w="9525">
                <a:solidFill>
                  <a:srgbClr val="969696"/>
                </a:solidFill>
                <a:miter lim="800000"/>
                <a:headEnd/>
                <a:tailEnd/>
              </a:ln>
            </p:spPr>
            <p:txBody>
              <a:bodyPr/>
              <a:lstStyle/>
              <a:p>
                <a:r>
                  <a:rPr lang="en-US" altLang="zh-CN" sz="1200" b="1">
                    <a:solidFill>
                      <a:srgbClr val="003300"/>
                    </a:solidFill>
                    <a:latin typeface="Arial" pitchFamily="34" charset="0"/>
                    <a:ea typeface="宋体" pitchFamily="2" charset="-122"/>
                  </a:rPr>
                  <a:t>Grid 1</a:t>
                </a:r>
                <a:endParaRPr lang="en-US" altLang="zh-CN">
                  <a:solidFill>
                    <a:srgbClr val="003300"/>
                  </a:solidFill>
                  <a:latin typeface="Arial" pitchFamily="34" charset="0"/>
                  <a:ea typeface="宋体" pitchFamily="2" charset="-122"/>
                </a:endParaRPr>
              </a:p>
            </p:txBody>
          </p:sp>
          <p:grpSp>
            <p:nvGrpSpPr>
              <p:cNvPr id="70" name="Group 13">
                <a:extLst>
                  <a:ext uri="{FF2B5EF4-FFF2-40B4-BE49-F238E27FC236}">
                    <a16:creationId xmlns:a16="http://schemas.microsoft.com/office/drawing/2014/main" id="{87D0BE6D-03F8-8045-5768-5E0056F1915D}"/>
                  </a:ext>
                </a:extLst>
              </p:cNvPr>
              <p:cNvGrpSpPr>
                <a:grpSpLocks/>
              </p:cNvGrpSpPr>
              <p:nvPr/>
            </p:nvGrpSpPr>
            <p:grpSpPr bwMode="auto">
              <a:xfrm>
                <a:off x="3985" y="5169"/>
                <a:ext cx="3785" cy="864"/>
                <a:chOff x="3997" y="5169"/>
                <a:chExt cx="3785" cy="864"/>
              </a:xfrm>
            </p:grpSpPr>
            <p:sp>
              <p:nvSpPr>
                <p:cNvPr id="75" name="Text Box 14">
                  <a:extLst>
                    <a:ext uri="{FF2B5EF4-FFF2-40B4-BE49-F238E27FC236}">
                      <a16:creationId xmlns:a16="http://schemas.microsoft.com/office/drawing/2014/main" id="{82DF88E2-CE85-5F3F-B2F3-E99EAC69C5D1}"/>
                    </a:ext>
                  </a:extLst>
                </p:cNvPr>
                <p:cNvSpPr txBox="1">
                  <a:spLocks noChangeArrowheads="1"/>
                </p:cNvSpPr>
                <p:nvPr/>
              </p:nvSpPr>
              <p:spPr bwMode="auto">
                <a:xfrm>
                  <a:off x="3997" y="5169"/>
                  <a:ext cx="1181" cy="864"/>
                </a:xfrm>
                <a:prstGeom prst="rect">
                  <a:avLst/>
                </a:prstGeom>
                <a:solidFill>
                  <a:srgbClr val="FFCC00"/>
                </a:solidFill>
                <a:ln w="9525">
                  <a:solidFill>
                    <a:srgbClr val="969696"/>
                  </a:solidFill>
                  <a:miter lim="800000"/>
                  <a:headEnd/>
                  <a:tailEnd/>
                </a:ln>
              </p:spPr>
              <p:txBody>
                <a:bodyPr lIns="0" tIns="91440" rIns="0" bIns="0"/>
                <a:lstStyle/>
                <a:p>
                  <a:pPr algn="ctr"/>
                  <a:r>
                    <a:rPr lang="en-US" altLang="zh-CN" sz="1200" b="1">
                      <a:solidFill>
                        <a:srgbClr val="003300"/>
                      </a:solidFill>
                      <a:latin typeface="Arial" pitchFamily="34" charset="0"/>
                      <a:ea typeface="宋体" pitchFamily="2" charset="-122"/>
                    </a:rPr>
                    <a:t>Block</a:t>
                  </a:r>
                </a:p>
                <a:p>
                  <a:pPr algn="ctr"/>
                  <a:r>
                    <a:rPr lang="en-US" altLang="zh-CN" sz="1200" b="1">
                      <a:solidFill>
                        <a:srgbClr val="003300"/>
                      </a:solidFill>
                      <a:latin typeface="Arial" pitchFamily="34" charset="0"/>
                      <a:ea typeface="宋体" pitchFamily="2" charset="-122"/>
                    </a:rPr>
                    <a:t>(0, 0)</a:t>
                  </a:r>
                  <a:endParaRPr lang="en-US" altLang="zh-CN">
                    <a:solidFill>
                      <a:srgbClr val="003300"/>
                    </a:solidFill>
                    <a:latin typeface="Arial" pitchFamily="34" charset="0"/>
                    <a:ea typeface="宋体" pitchFamily="2" charset="-122"/>
                  </a:endParaRPr>
                </a:p>
              </p:txBody>
            </p:sp>
            <p:sp>
              <p:nvSpPr>
                <p:cNvPr id="76" name="Text Box 15">
                  <a:extLst>
                    <a:ext uri="{FF2B5EF4-FFF2-40B4-BE49-F238E27FC236}">
                      <a16:creationId xmlns:a16="http://schemas.microsoft.com/office/drawing/2014/main" id="{73D8BBF0-ADC6-548E-6723-DCD773E2D48A}"/>
                    </a:ext>
                  </a:extLst>
                </p:cNvPr>
                <p:cNvSpPr txBox="1">
                  <a:spLocks noChangeArrowheads="1"/>
                </p:cNvSpPr>
                <p:nvPr/>
              </p:nvSpPr>
              <p:spPr bwMode="auto">
                <a:xfrm>
                  <a:off x="5299" y="5169"/>
                  <a:ext cx="1181" cy="864"/>
                </a:xfrm>
                <a:prstGeom prst="rect">
                  <a:avLst/>
                </a:prstGeom>
                <a:solidFill>
                  <a:srgbClr val="FFCC00"/>
                </a:solidFill>
                <a:ln w="9525">
                  <a:solidFill>
                    <a:srgbClr val="969696"/>
                  </a:solidFill>
                  <a:miter lim="800000"/>
                  <a:headEnd/>
                  <a:tailEnd/>
                </a:ln>
              </p:spPr>
              <p:txBody>
                <a:bodyPr lIns="0" tIns="91440" rIns="0" bIns="0"/>
                <a:lstStyle/>
                <a:p>
                  <a:pPr algn="ctr"/>
                  <a:r>
                    <a:rPr lang="en-US" altLang="zh-CN" sz="1200" b="1">
                      <a:solidFill>
                        <a:srgbClr val="003300"/>
                      </a:solidFill>
                      <a:latin typeface="Arial" pitchFamily="34" charset="0"/>
                      <a:ea typeface="宋体" pitchFamily="2" charset="-122"/>
                    </a:rPr>
                    <a:t>Block</a:t>
                  </a:r>
                </a:p>
                <a:p>
                  <a:pPr algn="ctr"/>
                  <a:r>
                    <a:rPr lang="en-US" altLang="zh-CN" sz="1200" b="1">
                      <a:solidFill>
                        <a:srgbClr val="003300"/>
                      </a:solidFill>
                      <a:latin typeface="Arial" pitchFamily="34" charset="0"/>
                      <a:ea typeface="宋体" pitchFamily="2" charset="-122"/>
                    </a:rPr>
                    <a:t>(1, 0)</a:t>
                  </a:r>
                  <a:endParaRPr lang="en-US" altLang="zh-CN">
                    <a:solidFill>
                      <a:srgbClr val="003300"/>
                    </a:solidFill>
                    <a:latin typeface="Arial" pitchFamily="34" charset="0"/>
                    <a:ea typeface="宋体" pitchFamily="2" charset="-122"/>
                  </a:endParaRPr>
                </a:p>
              </p:txBody>
            </p:sp>
            <p:sp>
              <p:nvSpPr>
                <p:cNvPr id="77" name="Text Box 16">
                  <a:extLst>
                    <a:ext uri="{FF2B5EF4-FFF2-40B4-BE49-F238E27FC236}">
                      <a16:creationId xmlns:a16="http://schemas.microsoft.com/office/drawing/2014/main" id="{F7A7A7EC-3E41-CE45-B030-A69C28B906AA}"/>
                    </a:ext>
                  </a:extLst>
                </p:cNvPr>
                <p:cNvSpPr txBox="1">
                  <a:spLocks noChangeArrowheads="1"/>
                </p:cNvSpPr>
                <p:nvPr/>
              </p:nvSpPr>
              <p:spPr bwMode="auto">
                <a:xfrm>
                  <a:off x="6601" y="5169"/>
                  <a:ext cx="1181" cy="864"/>
                </a:xfrm>
                <a:prstGeom prst="rect">
                  <a:avLst/>
                </a:prstGeom>
                <a:solidFill>
                  <a:srgbClr val="FFCC00"/>
                </a:solidFill>
                <a:ln w="9525">
                  <a:solidFill>
                    <a:srgbClr val="969696"/>
                  </a:solidFill>
                  <a:miter lim="800000"/>
                  <a:headEnd/>
                  <a:tailEnd/>
                </a:ln>
              </p:spPr>
              <p:txBody>
                <a:bodyPr lIns="0" tIns="91440" rIns="0" bIns="0"/>
                <a:lstStyle/>
                <a:p>
                  <a:pPr algn="ctr"/>
                  <a:r>
                    <a:rPr lang="en-US" altLang="zh-CN" sz="1200" b="1">
                      <a:solidFill>
                        <a:srgbClr val="003300"/>
                      </a:solidFill>
                      <a:latin typeface="Arial" pitchFamily="34" charset="0"/>
                      <a:ea typeface="宋体" pitchFamily="2" charset="-122"/>
                    </a:rPr>
                    <a:t>Block</a:t>
                  </a:r>
                </a:p>
                <a:p>
                  <a:pPr algn="ctr"/>
                  <a:r>
                    <a:rPr lang="en-US" altLang="zh-CN" sz="1200" b="1">
                      <a:solidFill>
                        <a:srgbClr val="003300"/>
                      </a:solidFill>
                      <a:latin typeface="Arial" pitchFamily="34" charset="0"/>
                      <a:ea typeface="宋体" pitchFamily="2" charset="-122"/>
                    </a:rPr>
                    <a:t>(2, 0)</a:t>
                  </a:r>
                  <a:endParaRPr lang="en-US" altLang="zh-CN">
                    <a:solidFill>
                      <a:srgbClr val="003300"/>
                    </a:solidFill>
                    <a:latin typeface="Arial" pitchFamily="34" charset="0"/>
                    <a:ea typeface="宋体" pitchFamily="2" charset="-122"/>
                  </a:endParaRPr>
                </a:p>
              </p:txBody>
            </p:sp>
          </p:grpSp>
          <p:grpSp>
            <p:nvGrpSpPr>
              <p:cNvPr id="71" name="Group 17">
                <a:extLst>
                  <a:ext uri="{FF2B5EF4-FFF2-40B4-BE49-F238E27FC236}">
                    <a16:creationId xmlns:a16="http://schemas.microsoft.com/office/drawing/2014/main" id="{B304B3F5-F8A7-20ED-955F-9E00E69A1E2E}"/>
                  </a:ext>
                </a:extLst>
              </p:cNvPr>
              <p:cNvGrpSpPr>
                <a:grpSpLocks/>
              </p:cNvGrpSpPr>
              <p:nvPr/>
            </p:nvGrpSpPr>
            <p:grpSpPr bwMode="auto">
              <a:xfrm>
                <a:off x="3985" y="6187"/>
                <a:ext cx="3785" cy="864"/>
                <a:chOff x="3997" y="5169"/>
                <a:chExt cx="3785" cy="864"/>
              </a:xfrm>
            </p:grpSpPr>
            <p:sp>
              <p:nvSpPr>
                <p:cNvPr id="72" name="Text Box 18">
                  <a:extLst>
                    <a:ext uri="{FF2B5EF4-FFF2-40B4-BE49-F238E27FC236}">
                      <a16:creationId xmlns:a16="http://schemas.microsoft.com/office/drawing/2014/main" id="{EA5D1B7E-C87D-CCC2-FF7A-FBEC016535B7}"/>
                    </a:ext>
                  </a:extLst>
                </p:cNvPr>
                <p:cNvSpPr txBox="1">
                  <a:spLocks noChangeArrowheads="1"/>
                </p:cNvSpPr>
                <p:nvPr/>
              </p:nvSpPr>
              <p:spPr bwMode="auto">
                <a:xfrm>
                  <a:off x="3997" y="5169"/>
                  <a:ext cx="1181" cy="864"/>
                </a:xfrm>
                <a:prstGeom prst="rect">
                  <a:avLst/>
                </a:prstGeom>
                <a:solidFill>
                  <a:srgbClr val="FFCC00"/>
                </a:solidFill>
                <a:ln w="9525">
                  <a:solidFill>
                    <a:srgbClr val="969696"/>
                  </a:solidFill>
                  <a:miter lim="800000"/>
                  <a:headEnd/>
                  <a:tailEnd/>
                </a:ln>
              </p:spPr>
              <p:txBody>
                <a:bodyPr lIns="0" tIns="91440" rIns="0" bIns="0"/>
                <a:lstStyle/>
                <a:p>
                  <a:pPr algn="ctr"/>
                  <a:r>
                    <a:rPr lang="en-US" altLang="zh-CN" sz="1200" b="1">
                      <a:solidFill>
                        <a:srgbClr val="003300"/>
                      </a:solidFill>
                      <a:latin typeface="Arial" pitchFamily="34" charset="0"/>
                      <a:ea typeface="宋体" pitchFamily="2" charset="-122"/>
                    </a:rPr>
                    <a:t>Block</a:t>
                  </a:r>
                </a:p>
                <a:p>
                  <a:pPr algn="ctr"/>
                  <a:r>
                    <a:rPr lang="en-US" altLang="zh-CN" sz="1200" b="1">
                      <a:solidFill>
                        <a:srgbClr val="003300"/>
                      </a:solidFill>
                      <a:latin typeface="Arial" pitchFamily="34" charset="0"/>
                      <a:ea typeface="宋体" pitchFamily="2" charset="-122"/>
                    </a:rPr>
                    <a:t>(0, 1)</a:t>
                  </a:r>
                  <a:endParaRPr lang="en-US" altLang="zh-CN">
                    <a:solidFill>
                      <a:srgbClr val="003300"/>
                    </a:solidFill>
                    <a:latin typeface="Arial" pitchFamily="34" charset="0"/>
                    <a:ea typeface="宋体" pitchFamily="2" charset="-122"/>
                  </a:endParaRPr>
                </a:p>
              </p:txBody>
            </p:sp>
            <p:sp>
              <p:nvSpPr>
                <p:cNvPr id="73" name="Text Box 19">
                  <a:extLst>
                    <a:ext uri="{FF2B5EF4-FFF2-40B4-BE49-F238E27FC236}">
                      <a16:creationId xmlns:a16="http://schemas.microsoft.com/office/drawing/2014/main" id="{95EFE88B-F7DB-814B-BD23-A72D2F8C810C}"/>
                    </a:ext>
                  </a:extLst>
                </p:cNvPr>
                <p:cNvSpPr txBox="1">
                  <a:spLocks noChangeArrowheads="1"/>
                </p:cNvSpPr>
                <p:nvPr/>
              </p:nvSpPr>
              <p:spPr bwMode="auto">
                <a:xfrm>
                  <a:off x="5299" y="5169"/>
                  <a:ext cx="1181" cy="864"/>
                </a:xfrm>
                <a:prstGeom prst="rect">
                  <a:avLst/>
                </a:prstGeom>
                <a:solidFill>
                  <a:srgbClr val="FFCC00"/>
                </a:solidFill>
                <a:ln w="9525">
                  <a:solidFill>
                    <a:srgbClr val="969696"/>
                  </a:solidFill>
                  <a:miter lim="800000"/>
                  <a:headEnd/>
                  <a:tailEnd/>
                </a:ln>
              </p:spPr>
              <p:txBody>
                <a:bodyPr lIns="0" tIns="91440" rIns="0" bIns="0"/>
                <a:lstStyle/>
                <a:p>
                  <a:pPr algn="ctr"/>
                  <a:r>
                    <a:rPr lang="en-US" altLang="zh-CN" sz="1200" b="1">
                      <a:solidFill>
                        <a:srgbClr val="003300"/>
                      </a:solidFill>
                      <a:latin typeface="Arial" pitchFamily="34" charset="0"/>
                      <a:ea typeface="宋体" pitchFamily="2" charset="-122"/>
                    </a:rPr>
                    <a:t>Block</a:t>
                  </a:r>
                </a:p>
                <a:p>
                  <a:pPr algn="ctr"/>
                  <a:r>
                    <a:rPr lang="en-US" altLang="zh-CN" sz="1200" b="1">
                      <a:solidFill>
                        <a:srgbClr val="003300"/>
                      </a:solidFill>
                      <a:latin typeface="Arial" pitchFamily="34" charset="0"/>
                      <a:ea typeface="宋体" pitchFamily="2" charset="-122"/>
                    </a:rPr>
                    <a:t>(1, 1)</a:t>
                  </a:r>
                  <a:endParaRPr lang="en-US" altLang="zh-CN">
                    <a:solidFill>
                      <a:srgbClr val="003300"/>
                    </a:solidFill>
                    <a:latin typeface="Arial" pitchFamily="34" charset="0"/>
                    <a:ea typeface="宋体" pitchFamily="2" charset="-122"/>
                  </a:endParaRPr>
                </a:p>
              </p:txBody>
            </p:sp>
            <p:sp>
              <p:nvSpPr>
                <p:cNvPr id="74" name="Text Box 20">
                  <a:extLst>
                    <a:ext uri="{FF2B5EF4-FFF2-40B4-BE49-F238E27FC236}">
                      <a16:creationId xmlns:a16="http://schemas.microsoft.com/office/drawing/2014/main" id="{D6335145-332A-AB5F-EE3D-A17693B2F234}"/>
                    </a:ext>
                  </a:extLst>
                </p:cNvPr>
                <p:cNvSpPr txBox="1">
                  <a:spLocks noChangeArrowheads="1"/>
                </p:cNvSpPr>
                <p:nvPr/>
              </p:nvSpPr>
              <p:spPr bwMode="auto">
                <a:xfrm>
                  <a:off x="6601" y="5169"/>
                  <a:ext cx="1181" cy="864"/>
                </a:xfrm>
                <a:prstGeom prst="rect">
                  <a:avLst/>
                </a:prstGeom>
                <a:solidFill>
                  <a:srgbClr val="FFCC00"/>
                </a:solidFill>
                <a:ln w="9525">
                  <a:solidFill>
                    <a:srgbClr val="969696"/>
                  </a:solidFill>
                  <a:miter lim="800000"/>
                  <a:headEnd/>
                  <a:tailEnd/>
                </a:ln>
              </p:spPr>
              <p:txBody>
                <a:bodyPr lIns="0" tIns="91440" rIns="0" bIns="0"/>
                <a:lstStyle/>
                <a:p>
                  <a:pPr algn="ctr"/>
                  <a:r>
                    <a:rPr lang="en-US" altLang="zh-CN" sz="1200" b="1">
                      <a:solidFill>
                        <a:srgbClr val="003300"/>
                      </a:solidFill>
                      <a:latin typeface="Arial" pitchFamily="34" charset="0"/>
                      <a:ea typeface="宋体" pitchFamily="2" charset="-122"/>
                    </a:rPr>
                    <a:t>Block</a:t>
                  </a:r>
                </a:p>
                <a:p>
                  <a:pPr algn="ctr"/>
                  <a:r>
                    <a:rPr lang="en-US" altLang="zh-CN" sz="1200" b="1">
                      <a:solidFill>
                        <a:srgbClr val="003300"/>
                      </a:solidFill>
                      <a:latin typeface="Arial" pitchFamily="34" charset="0"/>
                      <a:ea typeface="宋体" pitchFamily="2" charset="-122"/>
                    </a:rPr>
                    <a:t>(2, 1)</a:t>
                  </a:r>
                  <a:endParaRPr lang="en-US" altLang="zh-CN">
                    <a:solidFill>
                      <a:srgbClr val="003300"/>
                    </a:solidFill>
                    <a:latin typeface="Arial" pitchFamily="34" charset="0"/>
                    <a:ea typeface="宋体" pitchFamily="2" charset="-122"/>
                  </a:endParaRPr>
                </a:p>
              </p:txBody>
            </p:sp>
          </p:grpSp>
        </p:grpSp>
        <p:grpSp>
          <p:nvGrpSpPr>
            <p:cNvPr id="15" name="Group 21">
              <a:extLst>
                <a:ext uri="{FF2B5EF4-FFF2-40B4-BE49-F238E27FC236}">
                  <a16:creationId xmlns:a16="http://schemas.microsoft.com/office/drawing/2014/main" id="{D3C51D21-D6D7-A62B-ADFC-1972138BF2FA}"/>
                </a:ext>
              </a:extLst>
            </p:cNvPr>
            <p:cNvGrpSpPr>
              <a:grpSpLocks/>
            </p:cNvGrpSpPr>
            <p:nvPr/>
          </p:nvGrpSpPr>
          <p:grpSpPr bwMode="auto">
            <a:xfrm>
              <a:off x="4051" y="2056"/>
              <a:ext cx="1306" cy="1416"/>
              <a:chOff x="4730" y="7615"/>
              <a:chExt cx="3458" cy="3752"/>
            </a:xfrm>
          </p:grpSpPr>
          <p:sp>
            <p:nvSpPr>
              <p:cNvPr id="53" name="Text Box 22">
                <a:extLst>
                  <a:ext uri="{FF2B5EF4-FFF2-40B4-BE49-F238E27FC236}">
                    <a16:creationId xmlns:a16="http://schemas.microsoft.com/office/drawing/2014/main" id="{12AC025A-E997-4F35-5044-8CEA35BED4B6}"/>
                  </a:ext>
                </a:extLst>
              </p:cNvPr>
              <p:cNvSpPr txBox="1">
                <a:spLocks noChangeArrowheads="1"/>
              </p:cNvSpPr>
              <p:nvPr/>
            </p:nvSpPr>
            <p:spPr bwMode="auto">
              <a:xfrm>
                <a:off x="4730" y="7615"/>
                <a:ext cx="3458" cy="3752"/>
              </a:xfrm>
              <a:prstGeom prst="rect">
                <a:avLst/>
              </a:prstGeom>
              <a:solidFill>
                <a:srgbClr val="99FF66"/>
              </a:solidFill>
              <a:ln w="9525">
                <a:solidFill>
                  <a:srgbClr val="969696"/>
                </a:solidFill>
                <a:miter lim="800000"/>
                <a:headEnd/>
                <a:tailEnd/>
              </a:ln>
            </p:spPr>
            <p:txBody>
              <a:bodyPr/>
              <a:lstStyle/>
              <a:p>
                <a:r>
                  <a:rPr lang="en-US" altLang="zh-CN" sz="1200" b="1">
                    <a:solidFill>
                      <a:srgbClr val="003300"/>
                    </a:solidFill>
                    <a:latin typeface="Arial" pitchFamily="34" charset="0"/>
                    <a:ea typeface="宋体" pitchFamily="2" charset="-122"/>
                  </a:rPr>
                  <a:t>Grid 2</a:t>
                </a:r>
                <a:endParaRPr lang="en-US" altLang="zh-CN">
                  <a:solidFill>
                    <a:srgbClr val="003300"/>
                  </a:solidFill>
                  <a:latin typeface="Arial" pitchFamily="34" charset="0"/>
                  <a:ea typeface="宋体" pitchFamily="2" charset="-122"/>
                </a:endParaRPr>
              </a:p>
            </p:txBody>
          </p:sp>
          <p:grpSp>
            <p:nvGrpSpPr>
              <p:cNvPr id="54" name="Group 23">
                <a:extLst>
                  <a:ext uri="{FF2B5EF4-FFF2-40B4-BE49-F238E27FC236}">
                    <a16:creationId xmlns:a16="http://schemas.microsoft.com/office/drawing/2014/main" id="{C4805601-829B-461F-428D-BA7C8A52DB7E}"/>
                  </a:ext>
                </a:extLst>
              </p:cNvPr>
              <p:cNvGrpSpPr>
                <a:grpSpLocks/>
              </p:cNvGrpSpPr>
              <p:nvPr/>
            </p:nvGrpSpPr>
            <p:grpSpPr bwMode="auto">
              <a:xfrm>
                <a:off x="4902" y="8203"/>
                <a:ext cx="3114" cy="892"/>
                <a:chOff x="4391" y="8441"/>
                <a:chExt cx="3114" cy="892"/>
              </a:xfrm>
            </p:grpSpPr>
            <p:sp>
              <p:nvSpPr>
                <p:cNvPr id="65" name="Text Box 24">
                  <a:extLst>
                    <a:ext uri="{FF2B5EF4-FFF2-40B4-BE49-F238E27FC236}">
                      <a16:creationId xmlns:a16="http://schemas.microsoft.com/office/drawing/2014/main" id="{F8FAC52C-0E13-7CDF-633C-3106535B11D6}"/>
                    </a:ext>
                  </a:extLst>
                </p:cNvPr>
                <p:cNvSpPr txBox="1">
                  <a:spLocks noChangeArrowheads="1"/>
                </p:cNvSpPr>
                <p:nvPr/>
              </p:nvSpPr>
              <p:spPr bwMode="auto">
                <a:xfrm>
                  <a:off x="4391" y="8441"/>
                  <a:ext cx="689" cy="892"/>
                </a:xfrm>
                <a:prstGeom prst="rect">
                  <a:avLst/>
                </a:prstGeom>
                <a:solidFill>
                  <a:srgbClr val="FFCC00"/>
                </a:solidFill>
                <a:ln w="9525">
                  <a:solidFill>
                    <a:srgbClr val="969696"/>
                  </a:solidFill>
                  <a:miter lim="800000"/>
                  <a:headEnd/>
                  <a:tailEnd/>
                </a:ln>
              </p:spPr>
              <p:txBody>
                <a:bodyPr lIns="0" tIns="91440" rIns="0" bIns="0"/>
                <a:lstStyle/>
                <a:p>
                  <a:endParaRPr lang="zh-CN" altLang="en-US">
                    <a:solidFill>
                      <a:srgbClr val="003300"/>
                    </a:solidFill>
                    <a:latin typeface="Arial" pitchFamily="34" charset="0"/>
                    <a:ea typeface="宋体" pitchFamily="2" charset="-122"/>
                  </a:endParaRPr>
                </a:p>
              </p:txBody>
            </p:sp>
            <p:sp>
              <p:nvSpPr>
                <p:cNvPr id="66" name="Text Box 25">
                  <a:extLst>
                    <a:ext uri="{FF2B5EF4-FFF2-40B4-BE49-F238E27FC236}">
                      <a16:creationId xmlns:a16="http://schemas.microsoft.com/office/drawing/2014/main" id="{5F86FA70-81C3-D832-4AB6-20948EDF3E2E}"/>
                    </a:ext>
                  </a:extLst>
                </p:cNvPr>
                <p:cNvSpPr txBox="1">
                  <a:spLocks noChangeArrowheads="1"/>
                </p:cNvSpPr>
                <p:nvPr/>
              </p:nvSpPr>
              <p:spPr bwMode="auto">
                <a:xfrm>
                  <a:off x="5199" y="8441"/>
                  <a:ext cx="689" cy="892"/>
                </a:xfrm>
                <a:prstGeom prst="rect">
                  <a:avLst/>
                </a:prstGeom>
                <a:solidFill>
                  <a:srgbClr val="FFCC00"/>
                </a:solidFill>
                <a:ln w="9525">
                  <a:solidFill>
                    <a:srgbClr val="969696"/>
                  </a:solidFill>
                  <a:miter lim="800000"/>
                  <a:headEnd/>
                  <a:tailEnd/>
                </a:ln>
              </p:spPr>
              <p:txBody>
                <a:bodyPr lIns="0" tIns="91440" rIns="0" bIns="0"/>
                <a:lstStyle/>
                <a:p>
                  <a:endParaRPr lang="zh-CN" altLang="en-US">
                    <a:solidFill>
                      <a:srgbClr val="003300"/>
                    </a:solidFill>
                    <a:latin typeface="Arial" pitchFamily="34" charset="0"/>
                    <a:ea typeface="宋体" pitchFamily="2" charset="-122"/>
                  </a:endParaRPr>
                </a:p>
              </p:txBody>
            </p:sp>
            <p:sp>
              <p:nvSpPr>
                <p:cNvPr id="67" name="Text Box 26">
                  <a:extLst>
                    <a:ext uri="{FF2B5EF4-FFF2-40B4-BE49-F238E27FC236}">
                      <a16:creationId xmlns:a16="http://schemas.microsoft.com/office/drawing/2014/main" id="{37B2DA51-B6F0-2D8F-61D4-62C5A9F32045}"/>
                    </a:ext>
                  </a:extLst>
                </p:cNvPr>
                <p:cNvSpPr txBox="1">
                  <a:spLocks noChangeArrowheads="1"/>
                </p:cNvSpPr>
                <p:nvPr/>
              </p:nvSpPr>
              <p:spPr bwMode="auto">
                <a:xfrm>
                  <a:off x="6007" y="8441"/>
                  <a:ext cx="689" cy="892"/>
                </a:xfrm>
                <a:prstGeom prst="rect">
                  <a:avLst/>
                </a:prstGeom>
                <a:solidFill>
                  <a:srgbClr val="FFCC00"/>
                </a:solidFill>
                <a:ln w="9525">
                  <a:solidFill>
                    <a:srgbClr val="969696"/>
                  </a:solidFill>
                  <a:miter lim="800000"/>
                  <a:headEnd/>
                  <a:tailEnd/>
                </a:ln>
              </p:spPr>
              <p:txBody>
                <a:bodyPr lIns="0" tIns="91440" rIns="0" bIns="0"/>
                <a:lstStyle/>
                <a:p>
                  <a:endParaRPr lang="zh-CN" altLang="en-US">
                    <a:solidFill>
                      <a:srgbClr val="003300"/>
                    </a:solidFill>
                    <a:latin typeface="Arial" pitchFamily="34" charset="0"/>
                    <a:ea typeface="宋体" pitchFamily="2" charset="-122"/>
                  </a:endParaRPr>
                </a:p>
              </p:txBody>
            </p:sp>
            <p:sp>
              <p:nvSpPr>
                <p:cNvPr id="68" name="Text Box 27">
                  <a:extLst>
                    <a:ext uri="{FF2B5EF4-FFF2-40B4-BE49-F238E27FC236}">
                      <a16:creationId xmlns:a16="http://schemas.microsoft.com/office/drawing/2014/main" id="{853A1851-D1D2-3629-8D20-D8D55B3FB06D}"/>
                    </a:ext>
                  </a:extLst>
                </p:cNvPr>
                <p:cNvSpPr txBox="1">
                  <a:spLocks noChangeArrowheads="1"/>
                </p:cNvSpPr>
                <p:nvPr/>
              </p:nvSpPr>
              <p:spPr bwMode="auto">
                <a:xfrm>
                  <a:off x="6816" y="8441"/>
                  <a:ext cx="689" cy="892"/>
                </a:xfrm>
                <a:prstGeom prst="rect">
                  <a:avLst/>
                </a:prstGeom>
                <a:solidFill>
                  <a:srgbClr val="FFCC00"/>
                </a:solidFill>
                <a:ln w="9525">
                  <a:solidFill>
                    <a:srgbClr val="969696"/>
                  </a:solidFill>
                  <a:miter lim="800000"/>
                  <a:headEnd/>
                  <a:tailEnd/>
                </a:ln>
              </p:spPr>
              <p:txBody>
                <a:bodyPr lIns="0" tIns="91440" rIns="0" bIns="0"/>
                <a:lstStyle/>
                <a:p>
                  <a:endParaRPr lang="zh-CN" altLang="en-US">
                    <a:solidFill>
                      <a:srgbClr val="003300"/>
                    </a:solidFill>
                    <a:latin typeface="Arial" pitchFamily="34" charset="0"/>
                    <a:ea typeface="宋体" pitchFamily="2" charset="-122"/>
                  </a:endParaRPr>
                </a:p>
              </p:txBody>
            </p:sp>
          </p:grpSp>
          <p:grpSp>
            <p:nvGrpSpPr>
              <p:cNvPr id="55" name="Group 28">
                <a:extLst>
                  <a:ext uri="{FF2B5EF4-FFF2-40B4-BE49-F238E27FC236}">
                    <a16:creationId xmlns:a16="http://schemas.microsoft.com/office/drawing/2014/main" id="{B0A7BC44-1426-C1C3-AB18-D91EF71A61A5}"/>
                  </a:ext>
                </a:extLst>
              </p:cNvPr>
              <p:cNvGrpSpPr>
                <a:grpSpLocks/>
              </p:cNvGrpSpPr>
              <p:nvPr/>
            </p:nvGrpSpPr>
            <p:grpSpPr bwMode="auto">
              <a:xfrm>
                <a:off x="4902" y="9253"/>
                <a:ext cx="3114" cy="892"/>
                <a:chOff x="4391" y="8441"/>
                <a:chExt cx="3114" cy="892"/>
              </a:xfrm>
            </p:grpSpPr>
            <p:sp>
              <p:nvSpPr>
                <p:cNvPr id="61" name="Text Box 29">
                  <a:extLst>
                    <a:ext uri="{FF2B5EF4-FFF2-40B4-BE49-F238E27FC236}">
                      <a16:creationId xmlns:a16="http://schemas.microsoft.com/office/drawing/2014/main" id="{2B7A7962-1682-6DBC-9E84-80275EF3B449}"/>
                    </a:ext>
                  </a:extLst>
                </p:cNvPr>
                <p:cNvSpPr txBox="1">
                  <a:spLocks noChangeArrowheads="1"/>
                </p:cNvSpPr>
                <p:nvPr/>
              </p:nvSpPr>
              <p:spPr bwMode="auto">
                <a:xfrm>
                  <a:off x="4391" y="8441"/>
                  <a:ext cx="689" cy="892"/>
                </a:xfrm>
                <a:prstGeom prst="rect">
                  <a:avLst/>
                </a:prstGeom>
                <a:solidFill>
                  <a:srgbClr val="FFCC00"/>
                </a:solidFill>
                <a:ln w="9525">
                  <a:solidFill>
                    <a:srgbClr val="969696"/>
                  </a:solidFill>
                  <a:miter lim="800000"/>
                  <a:headEnd/>
                  <a:tailEnd/>
                </a:ln>
              </p:spPr>
              <p:txBody>
                <a:bodyPr lIns="0" tIns="91440" rIns="0" bIns="0"/>
                <a:lstStyle/>
                <a:p>
                  <a:endParaRPr lang="zh-CN" altLang="en-US">
                    <a:solidFill>
                      <a:srgbClr val="003300"/>
                    </a:solidFill>
                    <a:latin typeface="Arial" pitchFamily="34" charset="0"/>
                    <a:ea typeface="宋体" pitchFamily="2" charset="-122"/>
                  </a:endParaRPr>
                </a:p>
              </p:txBody>
            </p:sp>
            <p:sp>
              <p:nvSpPr>
                <p:cNvPr id="62" name="Text Box 30">
                  <a:extLst>
                    <a:ext uri="{FF2B5EF4-FFF2-40B4-BE49-F238E27FC236}">
                      <a16:creationId xmlns:a16="http://schemas.microsoft.com/office/drawing/2014/main" id="{A0C24D8B-2CAA-E839-2B93-D19D26FC0DF2}"/>
                    </a:ext>
                  </a:extLst>
                </p:cNvPr>
                <p:cNvSpPr txBox="1">
                  <a:spLocks noChangeArrowheads="1"/>
                </p:cNvSpPr>
                <p:nvPr/>
              </p:nvSpPr>
              <p:spPr bwMode="auto">
                <a:xfrm>
                  <a:off x="5199" y="8441"/>
                  <a:ext cx="689" cy="892"/>
                </a:xfrm>
                <a:prstGeom prst="rect">
                  <a:avLst/>
                </a:prstGeom>
                <a:solidFill>
                  <a:srgbClr val="FFCC00"/>
                </a:solidFill>
                <a:ln w="9525">
                  <a:solidFill>
                    <a:srgbClr val="969696"/>
                  </a:solidFill>
                  <a:miter lim="800000"/>
                  <a:headEnd/>
                  <a:tailEnd/>
                </a:ln>
              </p:spPr>
              <p:txBody>
                <a:bodyPr lIns="0" tIns="91440" rIns="0" bIns="0"/>
                <a:lstStyle/>
                <a:p>
                  <a:endParaRPr lang="zh-CN" altLang="en-US">
                    <a:solidFill>
                      <a:srgbClr val="003300"/>
                    </a:solidFill>
                    <a:latin typeface="Arial" pitchFamily="34" charset="0"/>
                    <a:ea typeface="宋体" pitchFamily="2" charset="-122"/>
                  </a:endParaRPr>
                </a:p>
              </p:txBody>
            </p:sp>
            <p:sp>
              <p:nvSpPr>
                <p:cNvPr id="63" name="Text Box 31">
                  <a:extLst>
                    <a:ext uri="{FF2B5EF4-FFF2-40B4-BE49-F238E27FC236}">
                      <a16:creationId xmlns:a16="http://schemas.microsoft.com/office/drawing/2014/main" id="{D63E7EB4-276D-975C-4BA5-1D2B9B3E1ECC}"/>
                    </a:ext>
                  </a:extLst>
                </p:cNvPr>
                <p:cNvSpPr txBox="1">
                  <a:spLocks noChangeArrowheads="1"/>
                </p:cNvSpPr>
                <p:nvPr/>
              </p:nvSpPr>
              <p:spPr bwMode="auto">
                <a:xfrm>
                  <a:off x="6007" y="8441"/>
                  <a:ext cx="689" cy="892"/>
                </a:xfrm>
                <a:prstGeom prst="rect">
                  <a:avLst/>
                </a:prstGeom>
                <a:solidFill>
                  <a:srgbClr val="FFCC00"/>
                </a:solidFill>
                <a:ln w="9525">
                  <a:solidFill>
                    <a:srgbClr val="969696"/>
                  </a:solidFill>
                  <a:miter lim="800000"/>
                  <a:headEnd/>
                  <a:tailEnd/>
                </a:ln>
              </p:spPr>
              <p:txBody>
                <a:bodyPr lIns="0" tIns="91440" rIns="0" bIns="0"/>
                <a:lstStyle/>
                <a:p>
                  <a:endParaRPr lang="zh-CN" altLang="en-US">
                    <a:solidFill>
                      <a:srgbClr val="003300"/>
                    </a:solidFill>
                    <a:latin typeface="Arial" pitchFamily="34" charset="0"/>
                    <a:ea typeface="宋体" pitchFamily="2" charset="-122"/>
                  </a:endParaRPr>
                </a:p>
              </p:txBody>
            </p:sp>
            <p:sp>
              <p:nvSpPr>
                <p:cNvPr id="64" name="Text Box 32">
                  <a:extLst>
                    <a:ext uri="{FF2B5EF4-FFF2-40B4-BE49-F238E27FC236}">
                      <a16:creationId xmlns:a16="http://schemas.microsoft.com/office/drawing/2014/main" id="{D0E9351E-FC1B-FDF5-DB2A-A0EA04CE8C21}"/>
                    </a:ext>
                  </a:extLst>
                </p:cNvPr>
                <p:cNvSpPr txBox="1">
                  <a:spLocks noChangeArrowheads="1"/>
                </p:cNvSpPr>
                <p:nvPr/>
              </p:nvSpPr>
              <p:spPr bwMode="auto">
                <a:xfrm>
                  <a:off x="6816" y="8441"/>
                  <a:ext cx="689" cy="892"/>
                </a:xfrm>
                <a:prstGeom prst="rect">
                  <a:avLst/>
                </a:prstGeom>
                <a:solidFill>
                  <a:srgbClr val="FFCC00"/>
                </a:solidFill>
                <a:ln w="9525">
                  <a:solidFill>
                    <a:srgbClr val="969696"/>
                  </a:solidFill>
                  <a:miter lim="800000"/>
                  <a:headEnd/>
                  <a:tailEnd/>
                </a:ln>
              </p:spPr>
              <p:txBody>
                <a:bodyPr lIns="0" tIns="91440" rIns="0" bIns="0"/>
                <a:lstStyle/>
                <a:p>
                  <a:endParaRPr lang="zh-CN" altLang="en-US">
                    <a:solidFill>
                      <a:srgbClr val="003300"/>
                    </a:solidFill>
                    <a:latin typeface="Arial" pitchFamily="34" charset="0"/>
                    <a:ea typeface="宋体" pitchFamily="2" charset="-122"/>
                  </a:endParaRPr>
                </a:p>
              </p:txBody>
            </p:sp>
          </p:grpSp>
          <p:grpSp>
            <p:nvGrpSpPr>
              <p:cNvPr id="56" name="Group 33">
                <a:extLst>
                  <a:ext uri="{FF2B5EF4-FFF2-40B4-BE49-F238E27FC236}">
                    <a16:creationId xmlns:a16="http://schemas.microsoft.com/office/drawing/2014/main" id="{D409E96F-2810-2117-F731-239C331E9418}"/>
                  </a:ext>
                </a:extLst>
              </p:cNvPr>
              <p:cNvGrpSpPr>
                <a:grpSpLocks/>
              </p:cNvGrpSpPr>
              <p:nvPr/>
            </p:nvGrpSpPr>
            <p:grpSpPr bwMode="auto">
              <a:xfrm>
                <a:off x="4902" y="10303"/>
                <a:ext cx="3114" cy="892"/>
                <a:chOff x="4391" y="8441"/>
                <a:chExt cx="3114" cy="892"/>
              </a:xfrm>
            </p:grpSpPr>
            <p:sp>
              <p:nvSpPr>
                <p:cNvPr id="57" name="Text Box 34">
                  <a:extLst>
                    <a:ext uri="{FF2B5EF4-FFF2-40B4-BE49-F238E27FC236}">
                      <a16:creationId xmlns:a16="http://schemas.microsoft.com/office/drawing/2014/main" id="{7CD8146D-E839-D31A-7524-8E42CAF05DED}"/>
                    </a:ext>
                  </a:extLst>
                </p:cNvPr>
                <p:cNvSpPr txBox="1">
                  <a:spLocks noChangeArrowheads="1"/>
                </p:cNvSpPr>
                <p:nvPr/>
              </p:nvSpPr>
              <p:spPr bwMode="auto">
                <a:xfrm>
                  <a:off x="4391" y="8441"/>
                  <a:ext cx="689" cy="892"/>
                </a:xfrm>
                <a:prstGeom prst="rect">
                  <a:avLst/>
                </a:prstGeom>
                <a:solidFill>
                  <a:srgbClr val="FFCC00"/>
                </a:solidFill>
                <a:ln w="9525">
                  <a:solidFill>
                    <a:srgbClr val="969696"/>
                  </a:solidFill>
                  <a:miter lim="800000"/>
                  <a:headEnd/>
                  <a:tailEnd/>
                </a:ln>
              </p:spPr>
              <p:txBody>
                <a:bodyPr lIns="0" tIns="91440" rIns="0" bIns="0"/>
                <a:lstStyle/>
                <a:p>
                  <a:endParaRPr lang="zh-CN" altLang="en-US">
                    <a:solidFill>
                      <a:srgbClr val="003300"/>
                    </a:solidFill>
                    <a:latin typeface="Arial" pitchFamily="34" charset="0"/>
                    <a:ea typeface="宋体" pitchFamily="2" charset="-122"/>
                  </a:endParaRPr>
                </a:p>
              </p:txBody>
            </p:sp>
            <p:sp>
              <p:nvSpPr>
                <p:cNvPr id="58" name="Text Box 35">
                  <a:extLst>
                    <a:ext uri="{FF2B5EF4-FFF2-40B4-BE49-F238E27FC236}">
                      <a16:creationId xmlns:a16="http://schemas.microsoft.com/office/drawing/2014/main" id="{D1F836FB-9A94-79C6-DDED-7B40E9058145}"/>
                    </a:ext>
                  </a:extLst>
                </p:cNvPr>
                <p:cNvSpPr txBox="1">
                  <a:spLocks noChangeArrowheads="1"/>
                </p:cNvSpPr>
                <p:nvPr/>
              </p:nvSpPr>
              <p:spPr bwMode="auto">
                <a:xfrm>
                  <a:off x="5199" y="8441"/>
                  <a:ext cx="689" cy="892"/>
                </a:xfrm>
                <a:prstGeom prst="rect">
                  <a:avLst/>
                </a:prstGeom>
                <a:solidFill>
                  <a:srgbClr val="FFCC00"/>
                </a:solidFill>
                <a:ln w="9525">
                  <a:solidFill>
                    <a:srgbClr val="969696"/>
                  </a:solidFill>
                  <a:miter lim="800000"/>
                  <a:headEnd/>
                  <a:tailEnd/>
                </a:ln>
              </p:spPr>
              <p:txBody>
                <a:bodyPr lIns="0" tIns="91440" rIns="0" bIns="0"/>
                <a:lstStyle/>
                <a:p>
                  <a:endParaRPr lang="zh-CN" altLang="en-US">
                    <a:solidFill>
                      <a:srgbClr val="003300"/>
                    </a:solidFill>
                    <a:latin typeface="Arial" pitchFamily="34" charset="0"/>
                    <a:ea typeface="宋体" pitchFamily="2" charset="-122"/>
                  </a:endParaRPr>
                </a:p>
              </p:txBody>
            </p:sp>
            <p:sp>
              <p:nvSpPr>
                <p:cNvPr id="59" name="Text Box 36">
                  <a:extLst>
                    <a:ext uri="{FF2B5EF4-FFF2-40B4-BE49-F238E27FC236}">
                      <a16:creationId xmlns:a16="http://schemas.microsoft.com/office/drawing/2014/main" id="{74E9F19F-FB6B-445F-7259-4354AADC101F}"/>
                    </a:ext>
                  </a:extLst>
                </p:cNvPr>
                <p:cNvSpPr txBox="1">
                  <a:spLocks noChangeArrowheads="1"/>
                </p:cNvSpPr>
                <p:nvPr/>
              </p:nvSpPr>
              <p:spPr bwMode="auto">
                <a:xfrm>
                  <a:off x="6007" y="8441"/>
                  <a:ext cx="689" cy="892"/>
                </a:xfrm>
                <a:prstGeom prst="rect">
                  <a:avLst/>
                </a:prstGeom>
                <a:solidFill>
                  <a:srgbClr val="FFCC00"/>
                </a:solidFill>
                <a:ln w="9525">
                  <a:solidFill>
                    <a:srgbClr val="969696"/>
                  </a:solidFill>
                  <a:miter lim="800000"/>
                  <a:headEnd/>
                  <a:tailEnd/>
                </a:ln>
              </p:spPr>
              <p:txBody>
                <a:bodyPr lIns="0" tIns="91440" rIns="0" bIns="0"/>
                <a:lstStyle/>
                <a:p>
                  <a:endParaRPr lang="zh-CN" altLang="en-US">
                    <a:solidFill>
                      <a:srgbClr val="003300"/>
                    </a:solidFill>
                    <a:latin typeface="Arial" pitchFamily="34" charset="0"/>
                    <a:ea typeface="宋体" pitchFamily="2" charset="-122"/>
                  </a:endParaRPr>
                </a:p>
              </p:txBody>
            </p:sp>
            <p:sp>
              <p:nvSpPr>
                <p:cNvPr id="60" name="Text Box 37">
                  <a:extLst>
                    <a:ext uri="{FF2B5EF4-FFF2-40B4-BE49-F238E27FC236}">
                      <a16:creationId xmlns:a16="http://schemas.microsoft.com/office/drawing/2014/main" id="{9A7006AF-6DB1-2D1A-A901-BF3BCB13A9B2}"/>
                    </a:ext>
                  </a:extLst>
                </p:cNvPr>
                <p:cNvSpPr txBox="1">
                  <a:spLocks noChangeArrowheads="1"/>
                </p:cNvSpPr>
                <p:nvPr/>
              </p:nvSpPr>
              <p:spPr bwMode="auto">
                <a:xfrm>
                  <a:off x="6816" y="8441"/>
                  <a:ext cx="689" cy="892"/>
                </a:xfrm>
                <a:prstGeom prst="rect">
                  <a:avLst/>
                </a:prstGeom>
                <a:solidFill>
                  <a:srgbClr val="FFCC00"/>
                </a:solidFill>
                <a:ln w="9525">
                  <a:solidFill>
                    <a:srgbClr val="969696"/>
                  </a:solidFill>
                  <a:miter lim="800000"/>
                  <a:headEnd/>
                  <a:tailEnd/>
                </a:ln>
              </p:spPr>
              <p:txBody>
                <a:bodyPr lIns="0" tIns="91440" rIns="0" bIns="0"/>
                <a:lstStyle/>
                <a:p>
                  <a:endParaRPr lang="zh-CN" altLang="en-US">
                    <a:solidFill>
                      <a:srgbClr val="003300"/>
                    </a:solidFill>
                    <a:latin typeface="Arial" pitchFamily="34" charset="0"/>
                    <a:ea typeface="宋体" pitchFamily="2" charset="-122"/>
                  </a:endParaRPr>
                </a:p>
              </p:txBody>
            </p:sp>
          </p:grpSp>
        </p:grpSp>
        <p:grpSp>
          <p:nvGrpSpPr>
            <p:cNvPr id="16" name="Group 38">
              <a:extLst>
                <a:ext uri="{FF2B5EF4-FFF2-40B4-BE49-F238E27FC236}">
                  <a16:creationId xmlns:a16="http://schemas.microsoft.com/office/drawing/2014/main" id="{5DC764AA-6802-E6C8-5BC9-F619A7B6B9E2}"/>
                </a:ext>
              </a:extLst>
            </p:cNvPr>
            <p:cNvGrpSpPr>
              <a:grpSpLocks/>
            </p:cNvGrpSpPr>
            <p:nvPr/>
          </p:nvGrpSpPr>
          <p:grpSpPr bwMode="auto">
            <a:xfrm>
              <a:off x="3414" y="2782"/>
              <a:ext cx="1765" cy="1295"/>
              <a:chOff x="1972" y="8931"/>
              <a:chExt cx="4676" cy="3430"/>
            </a:xfrm>
          </p:grpSpPr>
          <p:sp>
            <p:nvSpPr>
              <p:cNvPr id="25" name="Text Box 39">
                <a:extLst>
                  <a:ext uri="{FF2B5EF4-FFF2-40B4-BE49-F238E27FC236}">
                    <a16:creationId xmlns:a16="http://schemas.microsoft.com/office/drawing/2014/main" id="{12F706F4-5F68-3DDF-7FFB-B2C711F345EE}"/>
                  </a:ext>
                </a:extLst>
              </p:cNvPr>
              <p:cNvSpPr txBox="1">
                <a:spLocks noChangeArrowheads="1"/>
              </p:cNvSpPr>
              <p:nvPr/>
            </p:nvSpPr>
            <p:spPr bwMode="auto">
              <a:xfrm>
                <a:off x="1972" y="8931"/>
                <a:ext cx="4676" cy="3430"/>
              </a:xfrm>
              <a:prstGeom prst="rect">
                <a:avLst/>
              </a:prstGeom>
              <a:solidFill>
                <a:srgbClr val="FFCC00"/>
              </a:solidFill>
              <a:ln w="9525">
                <a:solidFill>
                  <a:srgbClr val="969696"/>
                </a:solidFill>
                <a:miter lim="800000"/>
                <a:headEnd/>
                <a:tailEnd/>
              </a:ln>
            </p:spPr>
            <p:txBody>
              <a:bodyPr/>
              <a:lstStyle/>
              <a:p>
                <a:r>
                  <a:rPr lang="en-US" altLang="zh-CN" sz="1200" b="1">
                    <a:solidFill>
                      <a:srgbClr val="003300"/>
                    </a:solidFill>
                    <a:latin typeface="Arial" pitchFamily="34" charset="0"/>
                    <a:ea typeface="宋体" pitchFamily="2" charset="-122"/>
                  </a:rPr>
                  <a:t>Block (1, 1)</a:t>
                </a:r>
                <a:endParaRPr lang="en-US" altLang="zh-CN">
                  <a:solidFill>
                    <a:srgbClr val="003300"/>
                  </a:solidFill>
                  <a:latin typeface="Arial" pitchFamily="34" charset="0"/>
                  <a:ea typeface="宋体" pitchFamily="2" charset="-122"/>
                </a:endParaRPr>
              </a:p>
            </p:txBody>
          </p:sp>
          <p:grpSp>
            <p:nvGrpSpPr>
              <p:cNvPr id="26" name="Group 40">
                <a:extLst>
                  <a:ext uri="{FF2B5EF4-FFF2-40B4-BE49-F238E27FC236}">
                    <a16:creationId xmlns:a16="http://schemas.microsoft.com/office/drawing/2014/main" id="{A660F5B1-B1AB-49C3-BCBB-7EA886FEF8CF}"/>
                  </a:ext>
                </a:extLst>
              </p:cNvPr>
              <p:cNvGrpSpPr>
                <a:grpSpLocks/>
              </p:cNvGrpSpPr>
              <p:nvPr/>
            </p:nvGrpSpPr>
            <p:grpSpPr bwMode="auto">
              <a:xfrm>
                <a:off x="2147" y="9559"/>
                <a:ext cx="4325" cy="2592"/>
                <a:chOff x="2630" y="11267"/>
                <a:chExt cx="4325" cy="2592"/>
              </a:xfrm>
            </p:grpSpPr>
            <p:grpSp>
              <p:nvGrpSpPr>
                <p:cNvPr id="27" name="Group 41">
                  <a:extLst>
                    <a:ext uri="{FF2B5EF4-FFF2-40B4-BE49-F238E27FC236}">
                      <a16:creationId xmlns:a16="http://schemas.microsoft.com/office/drawing/2014/main" id="{E0086C41-8D89-4C9C-A090-9905BEFE5A97}"/>
                    </a:ext>
                  </a:extLst>
                </p:cNvPr>
                <p:cNvGrpSpPr>
                  <a:grpSpLocks/>
                </p:cNvGrpSpPr>
                <p:nvPr/>
              </p:nvGrpSpPr>
              <p:grpSpPr bwMode="auto">
                <a:xfrm>
                  <a:off x="2630" y="11267"/>
                  <a:ext cx="4325" cy="2592"/>
                  <a:chOff x="2160" y="10769"/>
                  <a:chExt cx="4325" cy="2592"/>
                </a:xfrm>
              </p:grpSpPr>
              <p:sp>
                <p:nvSpPr>
                  <p:cNvPr id="46" name="Rectangle 42">
                    <a:extLst>
                      <a:ext uri="{FF2B5EF4-FFF2-40B4-BE49-F238E27FC236}">
                        <a16:creationId xmlns:a16="http://schemas.microsoft.com/office/drawing/2014/main" id="{C4D7B831-55D8-E2FD-201C-0AB25DA1D9F4}"/>
                      </a:ext>
                    </a:extLst>
                  </p:cNvPr>
                  <p:cNvSpPr>
                    <a:spLocks noChangeArrowheads="1"/>
                  </p:cNvSpPr>
                  <p:nvPr/>
                </p:nvSpPr>
                <p:spPr bwMode="auto">
                  <a:xfrm>
                    <a:off x="2160" y="10769"/>
                    <a:ext cx="4320" cy="2592"/>
                  </a:xfrm>
                  <a:prstGeom prst="rect">
                    <a:avLst/>
                  </a:prstGeom>
                  <a:solidFill>
                    <a:srgbClr val="FF6600"/>
                  </a:solidFill>
                  <a:ln w="12700">
                    <a:solidFill>
                      <a:srgbClr val="000000"/>
                    </a:solidFill>
                    <a:miter lim="800000"/>
                    <a:headEnd/>
                    <a:tailEnd/>
                  </a:ln>
                </p:spPr>
                <p:txBody>
                  <a:bodyPr/>
                  <a:lstStyle/>
                  <a:p>
                    <a:endParaRPr lang="ko-KR" altLang="en-US"/>
                  </a:p>
                </p:txBody>
              </p:sp>
              <p:sp>
                <p:nvSpPr>
                  <p:cNvPr id="47" name="Line 43">
                    <a:extLst>
                      <a:ext uri="{FF2B5EF4-FFF2-40B4-BE49-F238E27FC236}">
                        <a16:creationId xmlns:a16="http://schemas.microsoft.com/office/drawing/2014/main" id="{AFCE829E-5743-F4C2-B0F1-DC52F897EEA7}"/>
                      </a:ext>
                    </a:extLst>
                  </p:cNvPr>
                  <p:cNvSpPr>
                    <a:spLocks noChangeShapeType="1"/>
                  </p:cNvSpPr>
                  <p:nvPr/>
                </p:nvSpPr>
                <p:spPr bwMode="auto">
                  <a:xfrm flipV="1">
                    <a:off x="2160" y="11631"/>
                    <a:ext cx="4325" cy="2"/>
                  </a:xfrm>
                  <a:prstGeom prst="line">
                    <a:avLst/>
                  </a:prstGeom>
                  <a:noFill/>
                  <a:ln w="12700">
                    <a:solidFill>
                      <a:srgbClr val="000000"/>
                    </a:solidFill>
                    <a:round/>
                    <a:headEnd/>
                    <a:tailEnd/>
                  </a:ln>
                  <a:effectLst/>
                </p:spPr>
                <p:txBody>
                  <a:bodyPr/>
                  <a:lstStyle/>
                  <a:p>
                    <a:endParaRPr lang="ko-KR" altLang="en-US"/>
                  </a:p>
                </p:txBody>
              </p:sp>
              <p:sp>
                <p:nvSpPr>
                  <p:cNvPr id="48" name="Line 44">
                    <a:extLst>
                      <a:ext uri="{FF2B5EF4-FFF2-40B4-BE49-F238E27FC236}">
                        <a16:creationId xmlns:a16="http://schemas.microsoft.com/office/drawing/2014/main" id="{B33F5313-BD5B-BB33-FE7A-B4D5561DF09E}"/>
                      </a:ext>
                    </a:extLst>
                  </p:cNvPr>
                  <p:cNvSpPr>
                    <a:spLocks noChangeShapeType="1"/>
                  </p:cNvSpPr>
                  <p:nvPr/>
                </p:nvSpPr>
                <p:spPr bwMode="auto">
                  <a:xfrm>
                    <a:off x="2161" y="12497"/>
                    <a:ext cx="4324" cy="4"/>
                  </a:xfrm>
                  <a:prstGeom prst="line">
                    <a:avLst/>
                  </a:prstGeom>
                  <a:noFill/>
                  <a:ln w="12700">
                    <a:solidFill>
                      <a:srgbClr val="000000"/>
                    </a:solidFill>
                    <a:round/>
                    <a:headEnd/>
                    <a:tailEnd/>
                  </a:ln>
                  <a:effectLst/>
                </p:spPr>
                <p:txBody>
                  <a:bodyPr/>
                  <a:lstStyle/>
                  <a:p>
                    <a:endParaRPr lang="ko-KR" altLang="en-US"/>
                  </a:p>
                </p:txBody>
              </p:sp>
              <p:sp>
                <p:nvSpPr>
                  <p:cNvPr id="49" name="Line 45">
                    <a:extLst>
                      <a:ext uri="{FF2B5EF4-FFF2-40B4-BE49-F238E27FC236}">
                        <a16:creationId xmlns:a16="http://schemas.microsoft.com/office/drawing/2014/main" id="{ADF15F3D-DD8E-A7F3-1250-4B6007F9D2D3}"/>
                      </a:ext>
                    </a:extLst>
                  </p:cNvPr>
                  <p:cNvSpPr>
                    <a:spLocks noChangeShapeType="1"/>
                  </p:cNvSpPr>
                  <p:nvPr/>
                </p:nvSpPr>
                <p:spPr bwMode="auto">
                  <a:xfrm>
                    <a:off x="3024" y="10769"/>
                    <a:ext cx="1" cy="2592"/>
                  </a:xfrm>
                  <a:prstGeom prst="line">
                    <a:avLst/>
                  </a:prstGeom>
                  <a:noFill/>
                  <a:ln w="12700">
                    <a:solidFill>
                      <a:srgbClr val="000000"/>
                    </a:solidFill>
                    <a:round/>
                    <a:headEnd/>
                    <a:tailEnd/>
                  </a:ln>
                  <a:effectLst/>
                </p:spPr>
                <p:txBody>
                  <a:bodyPr/>
                  <a:lstStyle/>
                  <a:p>
                    <a:endParaRPr lang="ko-KR" altLang="en-US"/>
                  </a:p>
                </p:txBody>
              </p:sp>
              <p:sp>
                <p:nvSpPr>
                  <p:cNvPr id="50" name="Line 46">
                    <a:extLst>
                      <a:ext uri="{FF2B5EF4-FFF2-40B4-BE49-F238E27FC236}">
                        <a16:creationId xmlns:a16="http://schemas.microsoft.com/office/drawing/2014/main" id="{4664E418-FEC1-6651-9F8B-AB1BD5A2E7B8}"/>
                      </a:ext>
                    </a:extLst>
                  </p:cNvPr>
                  <p:cNvSpPr>
                    <a:spLocks noChangeShapeType="1"/>
                  </p:cNvSpPr>
                  <p:nvPr/>
                </p:nvSpPr>
                <p:spPr bwMode="auto">
                  <a:xfrm>
                    <a:off x="3888" y="10769"/>
                    <a:ext cx="1" cy="2592"/>
                  </a:xfrm>
                  <a:prstGeom prst="line">
                    <a:avLst/>
                  </a:prstGeom>
                  <a:noFill/>
                  <a:ln w="12700">
                    <a:solidFill>
                      <a:srgbClr val="000000"/>
                    </a:solidFill>
                    <a:round/>
                    <a:headEnd/>
                    <a:tailEnd/>
                  </a:ln>
                  <a:effectLst/>
                </p:spPr>
                <p:txBody>
                  <a:bodyPr/>
                  <a:lstStyle/>
                  <a:p>
                    <a:endParaRPr lang="ko-KR" altLang="en-US"/>
                  </a:p>
                </p:txBody>
              </p:sp>
              <p:sp>
                <p:nvSpPr>
                  <p:cNvPr id="51" name="Line 47">
                    <a:extLst>
                      <a:ext uri="{FF2B5EF4-FFF2-40B4-BE49-F238E27FC236}">
                        <a16:creationId xmlns:a16="http://schemas.microsoft.com/office/drawing/2014/main" id="{B69F6CBC-2E59-EE4F-E158-71B8A9C72D89}"/>
                      </a:ext>
                    </a:extLst>
                  </p:cNvPr>
                  <p:cNvSpPr>
                    <a:spLocks noChangeShapeType="1"/>
                  </p:cNvSpPr>
                  <p:nvPr/>
                </p:nvSpPr>
                <p:spPr bwMode="auto">
                  <a:xfrm>
                    <a:off x="4752" y="10769"/>
                    <a:ext cx="1" cy="2592"/>
                  </a:xfrm>
                  <a:prstGeom prst="line">
                    <a:avLst/>
                  </a:prstGeom>
                  <a:noFill/>
                  <a:ln w="12700">
                    <a:solidFill>
                      <a:srgbClr val="000000"/>
                    </a:solidFill>
                    <a:round/>
                    <a:headEnd/>
                    <a:tailEnd/>
                  </a:ln>
                  <a:effectLst/>
                </p:spPr>
                <p:txBody>
                  <a:bodyPr/>
                  <a:lstStyle/>
                  <a:p>
                    <a:endParaRPr lang="ko-KR" altLang="en-US"/>
                  </a:p>
                </p:txBody>
              </p:sp>
              <p:sp>
                <p:nvSpPr>
                  <p:cNvPr id="52" name="Line 48">
                    <a:extLst>
                      <a:ext uri="{FF2B5EF4-FFF2-40B4-BE49-F238E27FC236}">
                        <a16:creationId xmlns:a16="http://schemas.microsoft.com/office/drawing/2014/main" id="{A5247EF2-E52A-CCE9-9408-BFDE86A3C47A}"/>
                      </a:ext>
                    </a:extLst>
                  </p:cNvPr>
                  <p:cNvSpPr>
                    <a:spLocks noChangeShapeType="1"/>
                  </p:cNvSpPr>
                  <p:nvPr/>
                </p:nvSpPr>
                <p:spPr bwMode="auto">
                  <a:xfrm>
                    <a:off x="5616" y="10769"/>
                    <a:ext cx="1" cy="2592"/>
                  </a:xfrm>
                  <a:prstGeom prst="line">
                    <a:avLst/>
                  </a:prstGeom>
                  <a:noFill/>
                  <a:ln w="12700">
                    <a:solidFill>
                      <a:srgbClr val="000000"/>
                    </a:solidFill>
                    <a:round/>
                    <a:headEnd/>
                    <a:tailEnd/>
                  </a:ln>
                  <a:effectLst/>
                </p:spPr>
                <p:txBody>
                  <a:bodyPr/>
                  <a:lstStyle/>
                  <a:p>
                    <a:endParaRPr lang="ko-KR" altLang="en-US"/>
                  </a:p>
                </p:txBody>
              </p:sp>
            </p:grpSp>
            <p:grpSp>
              <p:nvGrpSpPr>
                <p:cNvPr id="28" name="Group 49">
                  <a:extLst>
                    <a:ext uri="{FF2B5EF4-FFF2-40B4-BE49-F238E27FC236}">
                      <a16:creationId xmlns:a16="http://schemas.microsoft.com/office/drawing/2014/main" id="{D99FBC54-F6D2-39E9-62EC-9C844A1B82C9}"/>
                    </a:ext>
                  </a:extLst>
                </p:cNvPr>
                <p:cNvGrpSpPr>
                  <a:grpSpLocks/>
                </p:cNvGrpSpPr>
                <p:nvPr/>
              </p:nvGrpSpPr>
              <p:grpSpPr bwMode="auto">
                <a:xfrm>
                  <a:off x="2756" y="12340"/>
                  <a:ext cx="4075" cy="448"/>
                  <a:chOff x="2364" y="10793"/>
                  <a:chExt cx="4075" cy="448"/>
                </a:xfrm>
              </p:grpSpPr>
              <p:sp>
                <p:nvSpPr>
                  <p:cNvPr id="41" name="Text Box 50">
                    <a:extLst>
                      <a:ext uri="{FF2B5EF4-FFF2-40B4-BE49-F238E27FC236}">
                        <a16:creationId xmlns:a16="http://schemas.microsoft.com/office/drawing/2014/main" id="{031A4828-EA3D-5028-C70C-09668F1993B3}"/>
                      </a:ext>
                    </a:extLst>
                  </p:cNvPr>
                  <p:cNvSpPr txBox="1">
                    <a:spLocks noChangeArrowheads="1"/>
                  </p:cNvSpPr>
                  <p:nvPr/>
                </p:nvSpPr>
                <p:spPr bwMode="auto">
                  <a:xfrm>
                    <a:off x="2364" y="10793"/>
                    <a:ext cx="617" cy="448"/>
                  </a:xfrm>
                  <a:prstGeom prst="rect">
                    <a:avLst/>
                  </a:prstGeom>
                  <a:noFill/>
                  <a:ln w="9525">
                    <a:noFill/>
                    <a:miter lim="800000"/>
                    <a:headEnd/>
                    <a:tailEnd/>
                  </a:ln>
                </p:spPr>
                <p:txBody>
                  <a:bodyPr wrap="none" lIns="0" tIns="0" rIns="0" bIns="0"/>
                  <a:lstStyle/>
                  <a:p>
                    <a:pPr algn="ctr"/>
                    <a:r>
                      <a:rPr lang="en-US" altLang="zh-CN" sz="1000" b="1">
                        <a:solidFill>
                          <a:srgbClr val="003300"/>
                        </a:solidFill>
                        <a:latin typeface="Times New Roman" pitchFamily="18" charset="0"/>
                        <a:ea typeface="宋体" pitchFamily="2" charset="-122"/>
                      </a:rPr>
                      <a:t>Thread</a:t>
                    </a:r>
                  </a:p>
                  <a:p>
                    <a:pPr algn="ctr"/>
                    <a:r>
                      <a:rPr lang="en-US" altLang="zh-CN" sz="1000" b="1">
                        <a:solidFill>
                          <a:srgbClr val="003300"/>
                        </a:solidFill>
                        <a:latin typeface="Times New Roman" pitchFamily="18" charset="0"/>
                        <a:ea typeface="宋体" pitchFamily="2" charset="-122"/>
                      </a:rPr>
                      <a:t>(0, 1)</a:t>
                    </a:r>
                    <a:endParaRPr lang="en-US" altLang="zh-CN">
                      <a:solidFill>
                        <a:srgbClr val="003300"/>
                      </a:solidFill>
                      <a:latin typeface="Arial" pitchFamily="34" charset="0"/>
                      <a:ea typeface="宋体" pitchFamily="2" charset="-122"/>
                    </a:endParaRPr>
                  </a:p>
                </p:txBody>
              </p:sp>
              <p:sp>
                <p:nvSpPr>
                  <p:cNvPr id="42" name="Text Box 51">
                    <a:extLst>
                      <a:ext uri="{FF2B5EF4-FFF2-40B4-BE49-F238E27FC236}">
                        <a16:creationId xmlns:a16="http://schemas.microsoft.com/office/drawing/2014/main" id="{9189C953-4B62-2FC7-F571-8A52AA618C9E}"/>
                      </a:ext>
                    </a:extLst>
                  </p:cNvPr>
                  <p:cNvSpPr txBox="1">
                    <a:spLocks noChangeArrowheads="1"/>
                  </p:cNvSpPr>
                  <p:nvPr/>
                </p:nvSpPr>
                <p:spPr bwMode="auto">
                  <a:xfrm>
                    <a:off x="3228" y="10793"/>
                    <a:ext cx="617" cy="448"/>
                  </a:xfrm>
                  <a:prstGeom prst="rect">
                    <a:avLst/>
                  </a:prstGeom>
                  <a:noFill/>
                  <a:ln w="9525">
                    <a:noFill/>
                    <a:miter lim="800000"/>
                    <a:headEnd/>
                    <a:tailEnd/>
                  </a:ln>
                </p:spPr>
                <p:txBody>
                  <a:bodyPr wrap="none" lIns="0" tIns="0" rIns="0" bIns="0"/>
                  <a:lstStyle/>
                  <a:p>
                    <a:pPr algn="ctr"/>
                    <a:r>
                      <a:rPr lang="en-US" altLang="zh-CN" sz="1000" b="1">
                        <a:solidFill>
                          <a:srgbClr val="003300"/>
                        </a:solidFill>
                        <a:latin typeface="Times New Roman" pitchFamily="18" charset="0"/>
                        <a:ea typeface="宋体" pitchFamily="2" charset="-122"/>
                      </a:rPr>
                      <a:t>Thread</a:t>
                    </a:r>
                  </a:p>
                  <a:p>
                    <a:pPr algn="ctr"/>
                    <a:r>
                      <a:rPr lang="en-US" altLang="zh-CN" sz="1000" b="1">
                        <a:solidFill>
                          <a:srgbClr val="003300"/>
                        </a:solidFill>
                        <a:latin typeface="Times New Roman" pitchFamily="18" charset="0"/>
                        <a:ea typeface="宋体" pitchFamily="2" charset="-122"/>
                      </a:rPr>
                      <a:t>(1, 1)</a:t>
                    </a:r>
                    <a:endParaRPr lang="en-US" altLang="zh-CN">
                      <a:solidFill>
                        <a:srgbClr val="003300"/>
                      </a:solidFill>
                      <a:latin typeface="Arial" pitchFamily="34" charset="0"/>
                      <a:ea typeface="宋体" pitchFamily="2" charset="-122"/>
                    </a:endParaRPr>
                  </a:p>
                </p:txBody>
              </p:sp>
              <p:sp>
                <p:nvSpPr>
                  <p:cNvPr id="43" name="Text Box 52">
                    <a:extLst>
                      <a:ext uri="{FF2B5EF4-FFF2-40B4-BE49-F238E27FC236}">
                        <a16:creationId xmlns:a16="http://schemas.microsoft.com/office/drawing/2014/main" id="{96D7B1FA-A54F-70F0-AB85-47927B33CD28}"/>
                      </a:ext>
                    </a:extLst>
                  </p:cNvPr>
                  <p:cNvSpPr txBox="1">
                    <a:spLocks noChangeArrowheads="1"/>
                  </p:cNvSpPr>
                  <p:nvPr/>
                </p:nvSpPr>
                <p:spPr bwMode="auto">
                  <a:xfrm>
                    <a:off x="4093" y="10793"/>
                    <a:ext cx="617" cy="448"/>
                  </a:xfrm>
                  <a:prstGeom prst="rect">
                    <a:avLst/>
                  </a:prstGeom>
                  <a:noFill/>
                  <a:ln w="9525">
                    <a:noFill/>
                    <a:miter lim="800000"/>
                    <a:headEnd/>
                    <a:tailEnd/>
                  </a:ln>
                </p:spPr>
                <p:txBody>
                  <a:bodyPr wrap="none" lIns="0" tIns="0" rIns="0" bIns="0"/>
                  <a:lstStyle/>
                  <a:p>
                    <a:pPr algn="ctr"/>
                    <a:r>
                      <a:rPr lang="en-US" altLang="zh-CN" sz="1000" b="1">
                        <a:solidFill>
                          <a:srgbClr val="003300"/>
                        </a:solidFill>
                        <a:latin typeface="Times New Roman" pitchFamily="18" charset="0"/>
                        <a:ea typeface="宋体" pitchFamily="2" charset="-122"/>
                      </a:rPr>
                      <a:t>Thread</a:t>
                    </a:r>
                  </a:p>
                  <a:p>
                    <a:pPr algn="ctr"/>
                    <a:r>
                      <a:rPr lang="en-US" altLang="zh-CN" sz="1000" b="1">
                        <a:solidFill>
                          <a:srgbClr val="003300"/>
                        </a:solidFill>
                        <a:latin typeface="Times New Roman" pitchFamily="18" charset="0"/>
                        <a:ea typeface="宋体" pitchFamily="2" charset="-122"/>
                      </a:rPr>
                      <a:t>(2, 1)</a:t>
                    </a:r>
                    <a:endParaRPr lang="en-US" altLang="zh-CN">
                      <a:solidFill>
                        <a:srgbClr val="003300"/>
                      </a:solidFill>
                      <a:latin typeface="Arial" pitchFamily="34" charset="0"/>
                      <a:ea typeface="宋体" pitchFamily="2" charset="-122"/>
                    </a:endParaRPr>
                  </a:p>
                </p:txBody>
              </p:sp>
              <p:sp>
                <p:nvSpPr>
                  <p:cNvPr id="44" name="Text Box 53">
                    <a:extLst>
                      <a:ext uri="{FF2B5EF4-FFF2-40B4-BE49-F238E27FC236}">
                        <a16:creationId xmlns:a16="http://schemas.microsoft.com/office/drawing/2014/main" id="{AEE1AB0C-0019-CDA1-35CB-745FE2D9A4C6}"/>
                      </a:ext>
                    </a:extLst>
                  </p:cNvPr>
                  <p:cNvSpPr txBox="1">
                    <a:spLocks noChangeArrowheads="1"/>
                  </p:cNvSpPr>
                  <p:nvPr/>
                </p:nvSpPr>
                <p:spPr bwMode="auto">
                  <a:xfrm>
                    <a:off x="4957" y="10793"/>
                    <a:ext cx="617" cy="448"/>
                  </a:xfrm>
                  <a:prstGeom prst="rect">
                    <a:avLst/>
                  </a:prstGeom>
                  <a:noFill/>
                  <a:ln w="9525">
                    <a:noFill/>
                    <a:miter lim="800000"/>
                    <a:headEnd/>
                    <a:tailEnd/>
                  </a:ln>
                </p:spPr>
                <p:txBody>
                  <a:bodyPr wrap="none" lIns="0" tIns="0" rIns="0" bIns="0"/>
                  <a:lstStyle/>
                  <a:p>
                    <a:pPr algn="ctr"/>
                    <a:r>
                      <a:rPr lang="en-US" altLang="zh-CN" sz="1000" b="1">
                        <a:solidFill>
                          <a:srgbClr val="003300"/>
                        </a:solidFill>
                        <a:latin typeface="Times New Roman" pitchFamily="18" charset="0"/>
                        <a:ea typeface="宋体" pitchFamily="2" charset="-122"/>
                      </a:rPr>
                      <a:t>Thread</a:t>
                    </a:r>
                  </a:p>
                  <a:p>
                    <a:pPr algn="ctr"/>
                    <a:r>
                      <a:rPr lang="en-US" altLang="zh-CN" sz="1000" b="1">
                        <a:solidFill>
                          <a:srgbClr val="003300"/>
                        </a:solidFill>
                        <a:latin typeface="Times New Roman" pitchFamily="18" charset="0"/>
                        <a:ea typeface="宋体" pitchFamily="2" charset="-122"/>
                      </a:rPr>
                      <a:t>(3, 1)</a:t>
                    </a:r>
                    <a:endParaRPr lang="en-US" altLang="zh-CN">
                      <a:solidFill>
                        <a:srgbClr val="003300"/>
                      </a:solidFill>
                      <a:latin typeface="Arial" pitchFamily="34" charset="0"/>
                      <a:ea typeface="宋体" pitchFamily="2" charset="-122"/>
                    </a:endParaRPr>
                  </a:p>
                </p:txBody>
              </p:sp>
              <p:sp>
                <p:nvSpPr>
                  <p:cNvPr id="45" name="Text Box 54">
                    <a:extLst>
                      <a:ext uri="{FF2B5EF4-FFF2-40B4-BE49-F238E27FC236}">
                        <a16:creationId xmlns:a16="http://schemas.microsoft.com/office/drawing/2014/main" id="{74691A41-A513-5A6B-E3B5-4DC488089B19}"/>
                      </a:ext>
                    </a:extLst>
                  </p:cNvPr>
                  <p:cNvSpPr txBox="1">
                    <a:spLocks noChangeArrowheads="1"/>
                  </p:cNvSpPr>
                  <p:nvPr/>
                </p:nvSpPr>
                <p:spPr bwMode="auto">
                  <a:xfrm>
                    <a:off x="5822" y="10793"/>
                    <a:ext cx="617" cy="448"/>
                  </a:xfrm>
                  <a:prstGeom prst="rect">
                    <a:avLst/>
                  </a:prstGeom>
                  <a:noFill/>
                  <a:ln w="9525">
                    <a:noFill/>
                    <a:miter lim="800000"/>
                    <a:headEnd/>
                    <a:tailEnd/>
                  </a:ln>
                </p:spPr>
                <p:txBody>
                  <a:bodyPr wrap="none" lIns="0" tIns="0" rIns="0" bIns="0"/>
                  <a:lstStyle/>
                  <a:p>
                    <a:pPr algn="ctr"/>
                    <a:r>
                      <a:rPr lang="en-US" altLang="zh-CN" sz="1000" b="1">
                        <a:solidFill>
                          <a:srgbClr val="003300"/>
                        </a:solidFill>
                        <a:latin typeface="Times New Roman" pitchFamily="18" charset="0"/>
                        <a:ea typeface="宋体" pitchFamily="2" charset="-122"/>
                      </a:rPr>
                      <a:t>Thread</a:t>
                    </a:r>
                  </a:p>
                  <a:p>
                    <a:pPr algn="ctr"/>
                    <a:r>
                      <a:rPr lang="en-US" altLang="zh-CN" sz="1000" b="1">
                        <a:solidFill>
                          <a:srgbClr val="003300"/>
                        </a:solidFill>
                        <a:latin typeface="Times New Roman" pitchFamily="18" charset="0"/>
                        <a:ea typeface="宋体" pitchFamily="2" charset="-122"/>
                      </a:rPr>
                      <a:t>(4, 1)</a:t>
                    </a:r>
                    <a:endParaRPr lang="en-US" altLang="zh-CN">
                      <a:solidFill>
                        <a:srgbClr val="003300"/>
                      </a:solidFill>
                      <a:latin typeface="Arial" pitchFamily="34" charset="0"/>
                      <a:ea typeface="宋体" pitchFamily="2" charset="-122"/>
                    </a:endParaRPr>
                  </a:p>
                </p:txBody>
              </p:sp>
            </p:grpSp>
            <p:grpSp>
              <p:nvGrpSpPr>
                <p:cNvPr id="29" name="Group 55">
                  <a:extLst>
                    <a:ext uri="{FF2B5EF4-FFF2-40B4-BE49-F238E27FC236}">
                      <a16:creationId xmlns:a16="http://schemas.microsoft.com/office/drawing/2014/main" id="{BC2BEC75-F4A9-5CD1-63AE-F857E738E7E9}"/>
                    </a:ext>
                  </a:extLst>
                </p:cNvPr>
                <p:cNvGrpSpPr>
                  <a:grpSpLocks/>
                </p:cNvGrpSpPr>
                <p:nvPr/>
              </p:nvGrpSpPr>
              <p:grpSpPr bwMode="auto">
                <a:xfrm>
                  <a:off x="2756" y="13201"/>
                  <a:ext cx="4075" cy="448"/>
                  <a:chOff x="2364" y="10793"/>
                  <a:chExt cx="4075" cy="448"/>
                </a:xfrm>
              </p:grpSpPr>
              <p:sp>
                <p:nvSpPr>
                  <p:cNvPr id="36" name="Text Box 56">
                    <a:extLst>
                      <a:ext uri="{FF2B5EF4-FFF2-40B4-BE49-F238E27FC236}">
                        <a16:creationId xmlns:a16="http://schemas.microsoft.com/office/drawing/2014/main" id="{2D154C08-2DE9-E1B8-7D55-7EE73D4E73C5}"/>
                      </a:ext>
                    </a:extLst>
                  </p:cNvPr>
                  <p:cNvSpPr txBox="1">
                    <a:spLocks noChangeArrowheads="1"/>
                  </p:cNvSpPr>
                  <p:nvPr/>
                </p:nvSpPr>
                <p:spPr bwMode="auto">
                  <a:xfrm>
                    <a:off x="2364" y="10793"/>
                    <a:ext cx="617" cy="448"/>
                  </a:xfrm>
                  <a:prstGeom prst="rect">
                    <a:avLst/>
                  </a:prstGeom>
                  <a:noFill/>
                  <a:ln w="9525">
                    <a:noFill/>
                    <a:miter lim="800000"/>
                    <a:headEnd/>
                    <a:tailEnd/>
                  </a:ln>
                </p:spPr>
                <p:txBody>
                  <a:bodyPr wrap="none" lIns="0" tIns="0" rIns="0" bIns="0"/>
                  <a:lstStyle/>
                  <a:p>
                    <a:pPr algn="ctr"/>
                    <a:r>
                      <a:rPr lang="en-US" altLang="zh-CN" sz="1000" b="1">
                        <a:solidFill>
                          <a:srgbClr val="003300"/>
                        </a:solidFill>
                        <a:latin typeface="Times New Roman" pitchFamily="18" charset="0"/>
                        <a:ea typeface="宋体" pitchFamily="2" charset="-122"/>
                      </a:rPr>
                      <a:t>Thread</a:t>
                    </a:r>
                  </a:p>
                  <a:p>
                    <a:pPr algn="ctr"/>
                    <a:r>
                      <a:rPr lang="en-US" altLang="zh-CN" sz="1000" b="1">
                        <a:solidFill>
                          <a:srgbClr val="003300"/>
                        </a:solidFill>
                        <a:latin typeface="Times New Roman" pitchFamily="18" charset="0"/>
                        <a:ea typeface="宋体" pitchFamily="2" charset="-122"/>
                      </a:rPr>
                      <a:t>(0, 2)</a:t>
                    </a:r>
                    <a:endParaRPr lang="en-US" altLang="zh-CN">
                      <a:solidFill>
                        <a:srgbClr val="003300"/>
                      </a:solidFill>
                      <a:latin typeface="Arial" pitchFamily="34" charset="0"/>
                      <a:ea typeface="宋体" pitchFamily="2" charset="-122"/>
                    </a:endParaRPr>
                  </a:p>
                </p:txBody>
              </p:sp>
              <p:sp>
                <p:nvSpPr>
                  <p:cNvPr id="37" name="Text Box 57">
                    <a:extLst>
                      <a:ext uri="{FF2B5EF4-FFF2-40B4-BE49-F238E27FC236}">
                        <a16:creationId xmlns:a16="http://schemas.microsoft.com/office/drawing/2014/main" id="{BA5B51C9-CBB5-03D0-47D0-DFC62289B6C3}"/>
                      </a:ext>
                    </a:extLst>
                  </p:cNvPr>
                  <p:cNvSpPr txBox="1">
                    <a:spLocks noChangeArrowheads="1"/>
                  </p:cNvSpPr>
                  <p:nvPr/>
                </p:nvSpPr>
                <p:spPr bwMode="auto">
                  <a:xfrm>
                    <a:off x="3228" y="10793"/>
                    <a:ext cx="617" cy="448"/>
                  </a:xfrm>
                  <a:prstGeom prst="rect">
                    <a:avLst/>
                  </a:prstGeom>
                  <a:noFill/>
                  <a:ln w="9525">
                    <a:noFill/>
                    <a:miter lim="800000"/>
                    <a:headEnd/>
                    <a:tailEnd/>
                  </a:ln>
                </p:spPr>
                <p:txBody>
                  <a:bodyPr wrap="none" lIns="0" tIns="0" rIns="0" bIns="0"/>
                  <a:lstStyle/>
                  <a:p>
                    <a:pPr algn="ctr"/>
                    <a:r>
                      <a:rPr lang="en-US" altLang="zh-CN" sz="1000" b="1">
                        <a:solidFill>
                          <a:srgbClr val="003300"/>
                        </a:solidFill>
                        <a:latin typeface="Times New Roman" pitchFamily="18" charset="0"/>
                        <a:ea typeface="宋体" pitchFamily="2" charset="-122"/>
                      </a:rPr>
                      <a:t>Thread</a:t>
                    </a:r>
                  </a:p>
                  <a:p>
                    <a:pPr algn="ctr"/>
                    <a:r>
                      <a:rPr lang="en-US" altLang="zh-CN" sz="1000" b="1">
                        <a:solidFill>
                          <a:srgbClr val="003300"/>
                        </a:solidFill>
                        <a:latin typeface="Times New Roman" pitchFamily="18" charset="0"/>
                        <a:ea typeface="宋体" pitchFamily="2" charset="-122"/>
                      </a:rPr>
                      <a:t>(1, 2)</a:t>
                    </a:r>
                    <a:endParaRPr lang="en-US" altLang="zh-CN">
                      <a:solidFill>
                        <a:srgbClr val="003300"/>
                      </a:solidFill>
                      <a:latin typeface="Arial" pitchFamily="34" charset="0"/>
                      <a:ea typeface="宋体" pitchFamily="2" charset="-122"/>
                    </a:endParaRPr>
                  </a:p>
                </p:txBody>
              </p:sp>
              <p:sp>
                <p:nvSpPr>
                  <p:cNvPr id="38" name="Text Box 58">
                    <a:extLst>
                      <a:ext uri="{FF2B5EF4-FFF2-40B4-BE49-F238E27FC236}">
                        <a16:creationId xmlns:a16="http://schemas.microsoft.com/office/drawing/2014/main" id="{89BA035C-77DF-56CB-9446-51047DF7D716}"/>
                      </a:ext>
                    </a:extLst>
                  </p:cNvPr>
                  <p:cNvSpPr txBox="1">
                    <a:spLocks noChangeArrowheads="1"/>
                  </p:cNvSpPr>
                  <p:nvPr/>
                </p:nvSpPr>
                <p:spPr bwMode="auto">
                  <a:xfrm>
                    <a:off x="4093" y="10793"/>
                    <a:ext cx="617" cy="448"/>
                  </a:xfrm>
                  <a:prstGeom prst="rect">
                    <a:avLst/>
                  </a:prstGeom>
                  <a:noFill/>
                  <a:ln w="9525">
                    <a:noFill/>
                    <a:miter lim="800000"/>
                    <a:headEnd/>
                    <a:tailEnd/>
                  </a:ln>
                </p:spPr>
                <p:txBody>
                  <a:bodyPr wrap="none" lIns="0" tIns="0" rIns="0" bIns="0"/>
                  <a:lstStyle/>
                  <a:p>
                    <a:pPr algn="ctr"/>
                    <a:r>
                      <a:rPr lang="en-US" altLang="zh-CN" sz="1000" b="1">
                        <a:solidFill>
                          <a:srgbClr val="003300"/>
                        </a:solidFill>
                        <a:latin typeface="Times New Roman" pitchFamily="18" charset="0"/>
                        <a:ea typeface="宋体" pitchFamily="2" charset="-122"/>
                      </a:rPr>
                      <a:t>Thread</a:t>
                    </a:r>
                  </a:p>
                  <a:p>
                    <a:pPr algn="ctr"/>
                    <a:r>
                      <a:rPr lang="en-US" altLang="zh-CN" sz="1000" b="1">
                        <a:solidFill>
                          <a:srgbClr val="003300"/>
                        </a:solidFill>
                        <a:latin typeface="Times New Roman" pitchFamily="18" charset="0"/>
                        <a:ea typeface="宋体" pitchFamily="2" charset="-122"/>
                      </a:rPr>
                      <a:t>(2, 2)</a:t>
                    </a:r>
                    <a:endParaRPr lang="en-US" altLang="zh-CN">
                      <a:solidFill>
                        <a:srgbClr val="003300"/>
                      </a:solidFill>
                      <a:latin typeface="Arial" pitchFamily="34" charset="0"/>
                      <a:ea typeface="宋体" pitchFamily="2" charset="-122"/>
                    </a:endParaRPr>
                  </a:p>
                </p:txBody>
              </p:sp>
              <p:sp>
                <p:nvSpPr>
                  <p:cNvPr id="39" name="Text Box 59">
                    <a:extLst>
                      <a:ext uri="{FF2B5EF4-FFF2-40B4-BE49-F238E27FC236}">
                        <a16:creationId xmlns:a16="http://schemas.microsoft.com/office/drawing/2014/main" id="{1C3EB0AA-D369-77E2-0460-54796DA48454}"/>
                      </a:ext>
                    </a:extLst>
                  </p:cNvPr>
                  <p:cNvSpPr txBox="1">
                    <a:spLocks noChangeArrowheads="1"/>
                  </p:cNvSpPr>
                  <p:nvPr/>
                </p:nvSpPr>
                <p:spPr bwMode="auto">
                  <a:xfrm>
                    <a:off x="4957" y="10793"/>
                    <a:ext cx="617" cy="448"/>
                  </a:xfrm>
                  <a:prstGeom prst="rect">
                    <a:avLst/>
                  </a:prstGeom>
                  <a:noFill/>
                  <a:ln w="9525">
                    <a:noFill/>
                    <a:miter lim="800000"/>
                    <a:headEnd/>
                    <a:tailEnd/>
                  </a:ln>
                </p:spPr>
                <p:txBody>
                  <a:bodyPr wrap="none" lIns="0" tIns="0" rIns="0" bIns="0"/>
                  <a:lstStyle/>
                  <a:p>
                    <a:pPr algn="ctr"/>
                    <a:r>
                      <a:rPr lang="en-US" altLang="zh-CN" sz="1000" b="1">
                        <a:solidFill>
                          <a:srgbClr val="003300"/>
                        </a:solidFill>
                        <a:latin typeface="Times New Roman" pitchFamily="18" charset="0"/>
                        <a:ea typeface="宋体" pitchFamily="2" charset="-122"/>
                      </a:rPr>
                      <a:t>Thread</a:t>
                    </a:r>
                  </a:p>
                  <a:p>
                    <a:pPr algn="ctr"/>
                    <a:r>
                      <a:rPr lang="en-US" altLang="zh-CN" sz="1000" b="1">
                        <a:solidFill>
                          <a:srgbClr val="003300"/>
                        </a:solidFill>
                        <a:latin typeface="Times New Roman" pitchFamily="18" charset="0"/>
                        <a:ea typeface="宋体" pitchFamily="2" charset="-122"/>
                      </a:rPr>
                      <a:t>(3, 2)</a:t>
                    </a:r>
                    <a:endParaRPr lang="en-US" altLang="zh-CN">
                      <a:solidFill>
                        <a:srgbClr val="003300"/>
                      </a:solidFill>
                      <a:latin typeface="Arial" pitchFamily="34" charset="0"/>
                      <a:ea typeface="宋体" pitchFamily="2" charset="-122"/>
                    </a:endParaRPr>
                  </a:p>
                </p:txBody>
              </p:sp>
              <p:sp>
                <p:nvSpPr>
                  <p:cNvPr id="40" name="Text Box 60">
                    <a:extLst>
                      <a:ext uri="{FF2B5EF4-FFF2-40B4-BE49-F238E27FC236}">
                        <a16:creationId xmlns:a16="http://schemas.microsoft.com/office/drawing/2014/main" id="{43360D6F-98C3-E8B1-35E6-1A9213227669}"/>
                      </a:ext>
                    </a:extLst>
                  </p:cNvPr>
                  <p:cNvSpPr txBox="1">
                    <a:spLocks noChangeArrowheads="1"/>
                  </p:cNvSpPr>
                  <p:nvPr/>
                </p:nvSpPr>
                <p:spPr bwMode="auto">
                  <a:xfrm>
                    <a:off x="5822" y="10793"/>
                    <a:ext cx="617" cy="448"/>
                  </a:xfrm>
                  <a:prstGeom prst="rect">
                    <a:avLst/>
                  </a:prstGeom>
                  <a:noFill/>
                  <a:ln w="9525">
                    <a:noFill/>
                    <a:miter lim="800000"/>
                    <a:headEnd/>
                    <a:tailEnd/>
                  </a:ln>
                </p:spPr>
                <p:txBody>
                  <a:bodyPr wrap="none" lIns="0" tIns="0" rIns="0" bIns="0"/>
                  <a:lstStyle/>
                  <a:p>
                    <a:pPr algn="ctr"/>
                    <a:r>
                      <a:rPr lang="en-US" altLang="zh-CN" sz="1000" b="1">
                        <a:solidFill>
                          <a:srgbClr val="003300"/>
                        </a:solidFill>
                        <a:latin typeface="Times New Roman" pitchFamily="18" charset="0"/>
                        <a:ea typeface="宋体" pitchFamily="2" charset="-122"/>
                      </a:rPr>
                      <a:t>Thread</a:t>
                    </a:r>
                  </a:p>
                  <a:p>
                    <a:pPr algn="ctr"/>
                    <a:r>
                      <a:rPr lang="en-US" altLang="zh-CN" sz="1000" b="1">
                        <a:solidFill>
                          <a:srgbClr val="003300"/>
                        </a:solidFill>
                        <a:latin typeface="Times New Roman" pitchFamily="18" charset="0"/>
                        <a:ea typeface="宋体" pitchFamily="2" charset="-122"/>
                      </a:rPr>
                      <a:t>(4, 2)</a:t>
                    </a:r>
                    <a:endParaRPr lang="en-US" altLang="zh-CN">
                      <a:solidFill>
                        <a:srgbClr val="003300"/>
                      </a:solidFill>
                      <a:latin typeface="Arial" pitchFamily="34" charset="0"/>
                      <a:ea typeface="宋体" pitchFamily="2" charset="-122"/>
                    </a:endParaRPr>
                  </a:p>
                </p:txBody>
              </p:sp>
            </p:grpSp>
            <p:grpSp>
              <p:nvGrpSpPr>
                <p:cNvPr id="30" name="Group 61">
                  <a:extLst>
                    <a:ext uri="{FF2B5EF4-FFF2-40B4-BE49-F238E27FC236}">
                      <a16:creationId xmlns:a16="http://schemas.microsoft.com/office/drawing/2014/main" id="{1351500B-16D5-CE16-F430-F48976850560}"/>
                    </a:ext>
                  </a:extLst>
                </p:cNvPr>
                <p:cNvGrpSpPr>
                  <a:grpSpLocks/>
                </p:cNvGrpSpPr>
                <p:nvPr/>
              </p:nvGrpSpPr>
              <p:grpSpPr bwMode="auto">
                <a:xfrm>
                  <a:off x="2755" y="11479"/>
                  <a:ext cx="4075" cy="448"/>
                  <a:chOff x="2364" y="10793"/>
                  <a:chExt cx="4075" cy="448"/>
                </a:xfrm>
              </p:grpSpPr>
              <p:sp>
                <p:nvSpPr>
                  <p:cNvPr id="31" name="Text Box 62">
                    <a:extLst>
                      <a:ext uri="{FF2B5EF4-FFF2-40B4-BE49-F238E27FC236}">
                        <a16:creationId xmlns:a16="http://schemas.microsoft.com/office/drawing/2014/main" id="{614F536F-B31A-55CC-37BC-E378C004C158}"/>
                      </a:ext>
                    </a:extLst>
                  </p:cNvPr>
                  <p:cNvSpPr txBox="1">
                    <a:spLocks noChangeArrowheads="1"/>
                  </p:cNvSpPr>
                  <p:nvPr/>
                </p:nvSpPr>
                <p:spPr bwMode="auto">
                  <a:xfrm>
                    <a:off x="2364" y="10793"/>
                    <a:ext cx="617" cy="448"/>
                  </a:xfrm>
                  <a:prstGeom prst="rect">
                    <a:avLst/>
                  </a:prstGeom>
                  <a:noFill/>
                  <a:ln w="9525">
                    <a:noFill/>
                    <a:miter lim="800000"/>
                    <a:headEnd/>
                    <a:tailEnd/>
                  </a:ln>
                </p:spPr>
                <p:txBody>
                  <a:bodyPr wrap="none" lIns="0" tIns="0" rIns="0" bIns="0"/>
                  <a:lstStyle/>
                  <a:p>
                    <a:pPr algn="ctr"/>
                    <a:r>
                      <a:rPr lang="en-US" altLang="zh-CN" sz="1000" b="1">
                        <a:solidFill>
                          <a:srgbClr val="003300"/>
                        </a:solidFill>
                        <a:latin typeface="Times New Roman" pitchFamily="18" charset="0"/>
                        <a:ea typeface="宋体" pitchFamily="2" charset="-122"/>
                      </a:rPr>
                      <a:t>Thread</a:t>
                    </a:r>
                  </a:p>
                  <a:p>
                    <a:pPr algn="ctr"/>
                    <a:r>
                      <a:rPr lang="en-US" altLang="zh-CN" sz="1000" b="1">
                        <a:solidFill>
                          <a:srgbClr val="003300"/>
                        </a:solidFill>
                        <a:latin typeface="Times New Roman" pitchFamily="18" charset="0"/>
                        <a:ea typeface="宋体" pitchFamily="2" charset="-122"/>
                      </a:rPr>
                      <a:t>(0, 0)</a:t>
                    </a:r>
                    <a:endParaRPr lang="en-US" altLang="zh-CN">
                      <a:solidFill>
                        <a:srgbClr val="003300"/>
                      </a:solidFill>
                      <a:latin typeface="Arial" pitchFamily="34" charset="0"/>
                      <a:ea typeface="宋体" pitchFamily="2" charset="-122"/>
                    </a:endParaRPr>
                  </a:p>
                </p:txBody>
              </p:sp>
              <p:sp>
                <p:nvSpPr>
                  <p:cNvPr id="32" name="Text Box 63">
                    <a:extLst>
                      <a:ext uri="{FF2B5EF4-FFF2-40B4-BE49-F238E27FC236}">
                        <a16:creationId xmlns:a16="http://schemas.microsoft.com/office/drawing/2014/main" id="{88B0C8A1-7ADE-6BCB-C648-F3F44CE57A05}"/>
                      </a:ext>
                    </a:extLst>
                  </p:cNvPr>
                  <p:cNvSpPr txBox="1">
                    <a:spLocks noChangeArrowheads="1"/>
                  </p:cNvSpPr>
                  <p:nvPr/>
                </p:nvSpPr>
                <p:spPr bwMode="auto">
                  <a:xfrm>
                    <a:off x="3228" y="10793"/>
                    <a:ext cx="617" cy="448"/>
                  </a:xfrm>
                  <a:prstGeom prst="rect">
                    <a:avLst/>
                  </a:prstGeom>
                  <a:noFill/>
                  <a:ln w="9525">
                    <a:noFill/>
                    <a:miter lim="800000"/>
                    <a:headEnd/>
                    <a:tailEnd/>
                  </a:ln>
                </p:spPr>
                <p:txBody>
                  <a:bodyPr wrap="none" lIns="0" tIns="0" rIns="0" bIns="0"/>
                  <a:lstStyle/>
                  <a:p>
                    <a:pPr algn="ctr"/>
                    <a:r>
                      <a:rPr lang="en-US" altLang="zh-CN" sz="1000" b="1">
                        <a:solidFill>
                          <a:srgbClr val="003300"/>
                        </a:solidFill>
                        <a:latin typeface="Times New Roman" pitchFamily="18" charset="0"/>
                        <a:ea typeface="宋体" pitchFamily="2" charset="-122"/>
                      </a:rPr>
                      <a:t>Thread</a:t>
                    </a:r>
                  </a:p>
                  <a:p>
                    <a:pPr algn="ctr"/>
                    <a:r>
                      <a:rPr lang="en-US" altLang="zh-CN" sz="1000" b="1">
                        <a:solidFill>
                          <a:srgbClr val="003300"/>
                        </a:solidFill>
                        <a:latin typeface="Times New Roman" pitchFamily="18" charset="0"/>
                        <a:ea typeface="宋体" pitchFamily="2" charset="-122"/>
                      </a:rPr>
                      <a:t>(1, 0)</a:t>
                    </a:r>
                    <a:endParaRPr lang="en-US" altLang="zh-CN">
                      <a:solidFill>
                        <a:srgbClr val="003300"/>
                      </a:solidFill>
                      <a:latin typeface="Arial" pitchFamily="34" charset="0"/>
                      <a:ea typeface="宋体" pitchFamily="2" charset="-122"/>
                    </a:endParaRPr>
                  </a:p>
                </p:txBody>
              </p:sp>
              <p:sp>
                <p:nvSpPr>
                  <p:cNvPr id="33" name="Text Box 64">
                    <a:extLst>
                      <a:ext uri="{FF2B5EF4-FFF2-40B4-BE49-F238E27FC236}">
                        <a16:creationId xmlns:a16="http://schemas.microsoft.com/office/drawing/2014/main" id="{27278DB7-8B20-5404-F788-3C3C6F243AE3}"/>
                      </a:ext>
                    </a:extLst>
                  </p:cNvPr>
                  <p:cNvSpPr txBox="1">
                    <a:spLocks noChangeArrowheads="1"/>
                  </p:cNvSpPr>
                  <p:nvPr/>
                </p:nvSpPr>
                <p:spPr bwMode="auto">
                  <a:xfrm>
                    <a:off x="4093" y="10793"/>
                    <a:ext cx="617" cy="448"/>
                  </a:xfrm>
                  <a:prstGeom prst="rect">
                    <a:avLst/>
                  </a:prstGeom>
                  <a:noFill/>
                  <a:ln w="9525">
                    <a:noFill/>
                    <a:miter lim="800000"/>
                    <a:headEnd/>
                    <a:tailEnd/>
                  </a:ln>
                </p:spPr>
                <p:txBody>
                  <a:bodyPr wrap="none" lIns="0" tIns="0" rIns="0" bIns="0"/>
                  <a:lstStyle/>
                  <a:p>
                    <a:pPr algn="ctr"/>
                    <a:r>
                      <a:rPr lang="en-US" altLang="zh-CN" sz="1000" b="1">
                        <a:solidFill>
                          <a:srgbClr val="003300"/>
                        </a:solidFill>
                        <a:latin typeface="Times New Roman" pitchFamily="18" charset="0"/>
                        <a:ea typeface="宋体" pitchFamily="2" charset="-122"/>
                      </a:rPr>
                      <a:t>Thread</a:t>
                    </a:r>
                  </a:p>
                  <a:p>
                    <a:pPr algn="ctr"/>
                    <a:r>
                      <a:rPr lang="en-US" altLang="zh-CN" sz="1000" b="1">
                        <a:solidFill>
                          <a:srgbClr val="003300"/>
                        </a:solidFill>
                        <a:latin typeface="Times New Roman" pitchFamily="18" charset="0"/>
                        <a:ea typeface="宋体" pitchFamily="2" charset="-122"/>
                      </a:rPr>
                      <a:t>(2, 0)</a:t>
                    </a:r>
                    <a:endParaRPr lang="en-US" altLang="zh-CN">
                      <a:solidFill>
                        <a:srgbClr val="003300"/>
                      </a:solidFill>
                      <a:latin typeface="Arial" pitchFamily="34" charset="0"/>
                      <a:ea typeface="宋体" pitchFamily="2" charset="-122"/>
                    </a:endParaRPr>
                  </a:p>
                </p:txBody>
              </p:sp>
              <p:sp>
                <p:nvSpPr>
                  <p:cNvPr id="34" name="Text Box 65">
                    <a:extLst>
                      <a:ext uri="{FF2B5EF4-FFF2-40B4-BE49-F238E27FC236}">
                        <a16:creationId xmlns:a16="http://schemas.microsoft.com/office/drawing/2014/main" id="{10016B0F-9C95-19EE-F2C8-FA5DA8CC1DD5}"/>
                      </a:ext>
                    </a:extLst>
                  </p:cNvPr>
                  <p:cNvSpPr txBox="1">
                    <a:spLocks noChangeArrowheads="1"/>
                  </p:cNvSpPr>
                  <p:nvPr/>
                </p:nvSpPr>
                <p:spPr bwMode="auto">
                  <a:xfrm>
                    <a:off x="4957" y="10793"/>
                    <a:ext cx="617" cy="448"/>
                  </a:xfrm>
                  <a:prstGeom prst="rect">
                    <a:avLst/>
                  </a:prstGeom>
                  <a:noFill/>
                  <a:ln w="9525">
                    <a:noFill/>
                    <a:miter lim="800000"/>
                    <a:headEnd/>
                    <a:tailEnd/>
                  </a:ln>
                </p:spPr>
                <p:txBody>
                  <a:bodyPr wrap="none" lIns="0" tIns="0" rIns="0" bIns="0"/>
                  <a:lstStyle/>
                  <a:p>
                    <a:pPr algn="ctr"/>
                    <a:r>
                      <a:rPr lang="en-US" altLang="zh-CN" sz="1000" b="1" dirty="0">
                        <a:solidFill>
                          <a:srgbClr val="003300"/>
                        </a:solidFill>
                        <a:latin typeface="Times New Roman" pitchFamily="18" charset="0"/>
                        <a:ea typeface="宋体" pitchFamily="2" charset="-122"/>
                      </a:rPr>
                      <a:t>Thread</a:t>
                    </a:r>
                  </a:p>
                  <a:p>
                    <a:pPr algn="ctr"/>
                    <a:r>
                      <a:rPr lang="en-US" altLang="zh-CN" sz="1000" b="1" dirty="0">
                        <a:solidFill>
                          <a:srgbClr val="003300"/>
                        </a:solidFill>
                        <a:latin typeface="Times New Roman" pitchFamily="18" charset="0"/>
                        <a:ea typeface="宋体" pitchFamily="2" charset="-122"/>
                      </a:rPr>
                      <a:t>(3, 0)</a:t>
                    </a:r>
                    <a:endParaRPr lang="en-US" altLang="zh-CN" dirty="0">
                      <a:solidFill>
                        <a:srgbClr val="003300"/>
                      </a:solidFill>
                      <a:latin typeface="Arial" pitchFamily="34" charset="0"/>
                      <a:ea typeface="宋体" pitchFamily="2" charset="-122"/>
                    </a:endParaRPr>
                  </a:p>
                </p:txBody>
              </p:sp>
              <p:sp>
                <p:nvSpPr>
                  <p:cNvPr id="35" name="Text Box 66">
                    <a:extLst>
                      <a:ext uri="{FF2B5EF4-FFF2-40B4-BE49-F238E27FC236}">
                        <a16:creationId xmlns:a16="http://schemas.microsoft.com/office/drawing/2014/main" id="{8A03C15B-FCD3-9AE9-B702-A0492896B7B8}"/>
                      </a:ext>
                    </a:extLst>
                  </p:cNvPr>
                  <p:cNvSpPr txBox="1">
                    <a:spLocks noChangeArrowheads="1"/>
                  </p:cNvSpPr>
                  <p:nvPr/>
                </p:nvSpPr>
                <p:spPr bwMode="auto">
                  <a:xfrm>
                    <a:off x="5822" y="10793"/>
                    <a:ext cx="617" cy="448"/>
                  </a:xfrm>
                  <a:prstGeom prst="rect">
                    <a:avLst/>
                  </a:prstGeom>
                  <a:noFill/>
                  <a:ln w="9525">
                    <a:noFill/>
                    <a:miter lim="800000"/>
                    <a:headEnd/>
                    <a:tailEnd/>
                  </a:ln>
                </p:spPr>
                <p:txBody>
                  <a:bodyPr wrap="none" lIns="0" tIns="0" rIns="0" bIns="0"/>
                  <a:lstStyle/>
                  <a:p>
                    <a:pPr algn="ctr"/>
                    <a:r>
                      <a:rPr lang="en-US" altLang="zh-CN" sz="1000" b="1">
                        <a:solidFill>
                          <a:srgbClr val="003300"/>
                        </a:solidFill>
                        <a:latin typeface="Times New Roman" pitchFamily="18" charset="0"/>
                        <a:ea typeface="宋体" pitchFamily="2" charset="-122"/>
                      </a:rPr>
                      <a:t>Thread</a:t>
                    </a:r>
                  </a:p>
                  <a:p>
                    <a:pPr algn="ctr"/>
                    <a:r>
                      <a:rPr lang="en-US" altLang="zh-CN" sz="1000" b="1">
                        <a:solidFill>
                          <a:srgbClr val="003300"/>
                        </a:solidFill>
                        <a:latin typeface="Times New Roman" pitchFamily="18" charset="0"/>
                        <a:ea typeface="宋体" pitchFamily="2" charset="-122"/>
                      </a:rPr>
                      <a:t>(4, 0)</a:t>
                    </a:r>
                    <a:endParaRPr lang="en-US" altLang="zh-CN">
                      <a:solidFill>
                        <a:srgbClr val="003300"/>
                      </a:solidFill>
                      <a:latin typeface="Arial" pitchFamily="34" charset="0"/>
                      <a:ea typeface="宋体" pitchFamily="2" charset="-122"/>
                    </a:endParaRPr>
                  </a:p>
                </p:txBody>
              </p:sp>
            </p:grpSp>
          </p:grpSp>
        </p:grpSp>
        <p:sp>
          <p:nvSpPr>
            <p:cNvPr id="17" name="Line 67">
              <a:extLst>
                <a:ext uri="{FF2B5EF4-FFF2-40B4-BE49-F238E27FC236}">
                  <a16:creationId xmlns:a16="http://schemas.microsoft.com/office/drawing/2014/main" id="{9E595E2E-CBFF-F6E4-50CC-0EB5D57BCDE6}"/>
                </a:ext>
              </a:extLst>
            </p:cNvPr>
            <p:cNvSpPr>
              <a:spLocks noChangeShapeType="1"/>
            </p:cNvSpPr>
            <p:nvPr/>
          </p:nvSpPr>
          <p:spPr bwMode="auto">
            <a:xfrm>
              <a:off x="3605" y="1277"/>
              <a:ext cx="322" cy="0"/>
            </a:xfrm>
            <a:prstGeom prst="line">
              <a:avLst/>
            </a:prstGeom>
            <a:noFill/>
            <a:ln w="19050">
              <a:solidFill>
                <a:schemeClr val="tx1"/>
              </a:solidFill>
              <a:round/>
              <a:headEnd/>
              <a:tailEnd type="triangle" w="lg" len="med"/>
            </a:ln>
            <a:effectLst/>
          </p:spPr>
          <p:txBody>
            <a:bodyPr/>
            <a:lstStyle/>
            <a:p>
              <a:endParaRPr lang="ko-KR" altLang="en-US"/>
            </a:p>
          </p:txBody>
        </p:sp>
        <p:sp>
          <p:nvSpPr>
            <p:cNvPr id="18" name="Line 68">
              <a:extLst>
                <a:ext uri="{FF2B5EF4-FFF2-40B4-BE49-F238E27FC236}">
                  <a16:creationId xmlns:a16="http://schemas.microsoft.com/office/drawing/2014/main" id="{1A50ACF2-0732-96B2-0F8A-ACAE891A01EF}"/>
                </a:ext>
              </a:extLst>
            </p:cNvPr>
            <p:cNvSpPr>
              <a:spLocks noChangeShapeType="1"/>
            </p:cNvSpPr>
            <p:nvPr/>
          </p:nvSpPr>
          <p:spPr bwMode="auto">
            <a:xfrm>
              <a:off x="3615" y="2380"/>
              <a:ext cx="433" cy="1"/>
            </a:xfrm>
            <a:prstGeom prst="line">
              <a:avLst/>
            </a:prstGeom>
            <a:noFill/>
            <a:ln w="19050">
              <a:solidFill>
                <a:schemeClr val="tx1"/>
              </a:solidFill>
              <a:round/>
              <a:headEnd/>
              <a:tailEnd type="triangle" w="lg" len="med"/>
            </a:ln>
            <a:effectLst/>
          </p:spPr>
          <p:txBody>
            <a:bodyPr/>
            <a:lstStyle/>
            <a:p>
              <a:endParaRPr lang="ko-KR" altLang="en-US"/>
            </a:p>
          </p:txBody>
        </p:sp>
        <p:sp>
          <p:nvSpPr>
            <p:cNvPr id="19" name="Line 69">
              <a:extLst>
                <a:ext uri="{FF2B5EF4-FFF2-40B4-BE49-F238E27FC236}">
                  <a16:creationId xmlns:a16="http://schemas.microsoft.com/office/drawing/2014/main" id="{AE37774C-2F25-986F-1203-A74D5DE08CB8}"/>
                </a:ext>
              </a:extLst>
            </p:cNvPr>
            <p:cNvSpPr>
              <a:spLocks noChangeShapeType="1"/>
            </p:cNvSpPr>
            <p:nvPr/>
          </p:nvSpPr>
          <p:spPr bwMode="auto">
            <a:xfrm flipH="1">
              <a:off x="3414" y="1562"/>
              <a:ext cx="1068" cy="1220"/>
            </a:xfrm>
            <a:prstGeom prst="line">
              <a:avLst/>
            </a:prstGeom>
            <a:noFill/>
            <a:ln w="9525">
              <a:solidFill>
                <a:srgbClr val="000000"/>
              </a:solidFill>
              <a:prstDash val="dash"/>
              <a:round/>
              <a:headEnd/>
              <a:tailEnd/>
            </a:ln>
          </p:spPr>
          <p:txBody>
            <a:bodyPr/>
            <a:lstStyle/>
            <a:p>
              <a:endParaRPr lang="ko-KR" altLang="en-US"/>
            </a:p>
          </p:txBody>
        </p:sp>
        <p:sp>
          <p:nvSpPr>
            <p:cNvPr id="20" name="Line 70">
              <a:extLst>
                <a:ext uri="{FF2B5EF4-FFF2-40B4-BE49-F238E27FC236}">
                  <a16:creationId xmlns:a16="http://schemas.microsoft.com/office/drawing/2014/main" id="{0E60AD16-7484-2100-1792-473D2604017E}"/>
                </a:ext>
              </a:extLst>
            </p:cNvPr>
            <p:cNvSpPr>
              <a:spLocks noChangeShapeType="1"/>
            </p:cNvSpPr>
            <p:nvPr/>
          </p:nvSpPr>
          <p:spPr bwMode="auto">
            <a:xfrm>
              <a:off x="4926" y="1562"/>
              <a:ext cx="243" cy="1215"/>
            </a:xfrm>
            <a:prstGeom prst="line">
              <a:avLst/>
            </a:prstGeom>
            <a:noFill/>
            <a:ln w="9525">
              <a:solidFill>
                <a:srgbClr val="000000"/>
              </a:solidFill>
              <a:prstDash val="dash"/>
              <a:round/>
              <a:headEnd/>
              <a:tailEnd/>
            </a:ln>
          </p:spPr>
          <p:txBody>
            <a:bodyPr/>
            <a:lstStyle/>
            <a:p>
              <a:endParaRPr lang="ko-KR" altLang="en-US"/>
            </a:p>
          </p:txBody>
        </p:sp>
        <p:sp>
          <p:nvSpPr>
            <p:cNvPr id="21" name="Line 71">
              <a:extLst>
                <a:ext uri="{FF2B5EF4-FFF2-40B4-BE49-F238E27FC236}">
                  <a16:creationId xmlns:a16="http://schemas.microsoft.com/office/drawing/2014/main" id="{F80ED3B5-FFA8-EC29-BFCC-28B0BC5A0ACF}"/>
                </a:ext>
              </a:extLst>
            </p:cNvPr>
            <p:cNvSpPr>
              <a:spLocks noChangeShapeType="1"/>
            </p:cNvSpPr>
            <p:nvPr/>
          </p:nvSpPr>
          <p:spPr bwMode="auto">
            <a:xfrm flipH="1">
              <a:off x="4048" y="1889"/>
              <a:ext cx="434" cy="883"/>
            </a:xfrm>
            <a:prstGeom prst="line">
              <a:avLst/>
            </a:prstGeom>
            <a:noFill/>
            <a:ln w="9525">
              <a:solidFill>
                <a:srgbClr val="000000"/>
              </a:solidFill>
              <a:prstDash val="dash"/>
              <a:round/>
              <a:headEnd/>
              <a:tailEnd/>
            </a:ln>
          </p:spPr>
          <p:txBody>
            <a:bodyPr/>
            <a:lstStyle/>
            <a:p>
              <a:endParaRPr lang="ko-KR" altLang="en-US"/>
            </a:p>
          </p:txBody>
        </p:sp>
        <p:sp>
          <p:nvSpPr>
            <p:cNvPr id="22" name="Line 72">
              <a:extLst>
                <a:ext uri="{FF2B5EF4-FFF2-40B4-BE49-F238E27FC236}">
                  <a16:creationId xmlns:a16="http://schemas.microsoft.com/office/drawing/2014/main" id="{FCDE1647-A828-6CA3-190D-B5BDC7875DD4}"/>
                </a:ext>
              </a:extLst>
            </p:cNvPr>
            <p:cNvSpPr>
              <a:spLocks noChangeShapeType="1"/>
            </p:cNvSpPr>
            <p:nvPr/>
          </p:nvSpPr>
          <p:spPr bwMode="auto">
            <a:xfrm>
              <a:off x="4926" y="1895"/>
              <a:ext cx="100" cy="893"/>
            </a:xfrm>
            <a:prstGeom prst="line">
              <a:avLst/>
            </a:prstGeom>
            <a:noFill/>
            <a:ln w="9525">
              <a:solidFill>
                <a:srgbClr val="000000"/>
              </a:solidFill>
              <a:prstDash val="dash"/>
              <a:round/>
              <a:headEnd/>
              <a:tailEnd/>
            </a:ln>
          </p:spPr>
          <p:txBody>
            <a:bodyPr/>
            <a:lstStyle/>
            <a:p>
              <a:endParaRPr lang="ko-KR" altLang="en-US"/>
            </a:p>
          </p:txBody>
        </p:sp>
        <p:sp>
          <p:nvSpPr>
            <p:cNvPr id="23" name="Line 73">
              <a:extLst>
                <a:ext uri="{FF2B5EF4-FFF2-40B4-BE49-F238E27FC236}">
                  <a16:creationId xmlns:a16="http://schemas.microsoft.com/office/drawing/2014/main" id="{4117BFF6-F50A-5E4D-CAF3-85B6C6FC8BC4}"/>
                </a:ext>
              </a:extLst>
            </p:cNvPr>
            <p:cNvSpPr>
              <a:spLocks noChangeShapeType="1"/>
            </p:cNvSpPr>
            <p:nvPr/>
          </p:nvSpPr>
          <p:spPr bwMode="auto">
            <a:xfrm flipH="1">
              <a:off x="3420" y="2777"/>
              <a:ext cx="623" cy="1295"/>
            </a:xfrm>
            <a:prstGeom prst="line">
              <a:avLst/>
            </a:prstGeom>
            <a:noFill/>
            <a:ln w="9525">
              <a:solidFill>
                <a:srgbClr val="000000">
                  <a:alpha val="10001"/>
                </a:srgbClr>
              </a:solidFill>
              <a:prstDash val="dash"/>
              <a:round/>
              <a:headEnd/>
              <a:tailEnd/>
            </a:ln>
          </p:spPr>
          <p:txBody>
            <a:bodyPr/>
            <a:lstStyle/>
            <a:p>
              <a:endParaRPr lang="ko-KR" altLang="en-US"/>
            </a:p>
          </p:txBody>
        </p:sp>
        <p:sp>
          <p:nvSpPr>
            <p:cNvPr id="24" name="Line 74">
              <a:extLst>
                <a:ext uri="{FF2B5EF4-FFF2-40B4-BE49-F238E27FC236}">
                  <a16:creationId xmlns:a16="http://schemas.microsoft.com/office/drawing/2014/main" id="{6BF5F23D-752F-4264-2BEC-8D0E2D7A325C}"/>
                </a:ext>
              </a:extLst>
            </p:cNvPr>
            <p:cNvSpPr>
              <a:spLocks noChangeShapeType="1"/>
            </p:cNvSpPr>
            <p:nvPr/>
          </p:nvSpPr>
          <p:spPr bwMode="auto">
            <a:xfrm>
              <a:off x="5026" y="2777"/>
              <a:ext cx="153" cy="1300"/>
            </a:xfrm>
            <a:prstGeom prst="line">
              <a:avLst/>
            </a:prstGeom>
            <a:noFill/>
            <a:ln w="9525">
              <a:solidFill>
                <a:srgbClr val="000000">
                  <a:alpha val="10001"/>
                </a:srgbClr>
              </a:solidFill>
              <a:prstDash val="dash"/>
              <a:round/>
              <a:headEnd/>
              <a:tailEnd/>
            </a:ln>
          </p:spPr>
          <p:txBody>
            <a:bodyPr/>
            <a:lstStyle/>
            <a:p>
              <a:endParaRPr lang="ko-KR" altLang="en-US"/>
            </a:p>
          </p:txBody>
        </p:sp>
      </p:grpSp>
    </p:spTree>
    <p:extLst>
      <p:ext uri="{BB962C8B-B14F-4D97-AF65-F5344CB8AC3E}">
        <p14:creationId xmlns:p14="http://schemas.microsoft.com/office/powerpoint/2010/main" val="3527061997"/>
      </p:ext>
    </p:extLst>
  </p:cSld>
  <p:clrMapOvr>
    <a:masterClrMapping/>
  </p:clrMapOvr>
  <p:transition advTm="14365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9ADC839-4D7A-961D-0DA5-AABF1BB159F4}"/>
              </a:ext>
            </a:extLst>
          </p:cNvPr>
          <p:cNvSpPr>
            <a:spLocks noGrp="1"/>
          </p:cNvSpPr>
          <p:nvPr>
            <p:ph type="title"/>
          </p:nvPr>
        </p:nvSpPr>
        <p:spPr/>
        <p:txBody>
          <a:bodyPr/>
          <a:lstStyle/>
          <a:p>
            <a:r>
              <a:rPr lang="en-US" altLang="ko-KR" dirty="0"/>
              <a:t>Major deep learning frameworks</a:t>
            </a:r>
            <a:endParaRPr lang="ko-KR" altLang="en-US" dirty="0"/>
          </a:p>
        </p:txBody>
      </p:sp>
      <p:sp>
        <p:nvSpPr>
          <p:cNvPr id="5" name="내용 개체 틀 4">
            <a:extLst>
              <a:ext uri="{FF2B5EF4-FFF2-40B4-BE49-F238E27FC236}">
                <a16:creationId xmlns:a16="http://schemas.microsoft.com/office/drawing/2014/main" id="{88C4DF0F-D1A5-EBD0-DC5B-3A5A93AB41F7}"/>
              </a:ext>
            </a:extLst>
          </p:cNvPr>
          <p:cNvSpPr>
            <a:spLocks noGrp="1"/>
          </p:cNvSpPr>
          <p:nvPr>
            <p:ph idx="1"/>
          </p:nvPr>
        </p:nvSpPr>
        <p:spPr>
          <a:xfrm>
            <a:off x="638970" y="1462236"/>
            <a:ext cx="5173107" cy="4960620"/>
          </a:xfrm>
        </p:spPr>
        <p:txBody>
          <a:bodyPr/>
          <a:lstStyle/>
          <a:p>
            <a:r>
              <a:rPr lang="en-US" altLang="ko-KR" dirty="0" err="1"/>
              <a:t>pytorch</a:t>
            </a:r>
            <a:r>
              <a:rPr lang="en-US" altLang="ko-KR" dirty="0"/>
              <a:t> (developed by Facebook) – good for model development (easy to learn) </a:t>
            </a:r>
          </a:p>
          <a:p>
            <a:r>
              <a:rPr lang="en-US" altLang="ko-KR" dirty="0" err="1"/>
              <a:t>Tensorflow</a:t>
            </a:r>
            <a:r>
              <a:rPr lang="en-US" altLang="ko-KR" dirty="0"/>
              <a:t>/</a:t>
            </a:r>
            <a:r>
              <a:rPr lang="en-US" altLang="ko-KR" dirty="0" err="1"/>
              <a:t>Keras</a:t>
            </a:r>
            <a:r>
              <a:rPr lang="en-US" altLang="ko-KR" dirty="0"/>
              <a:t> (developed by Google)  - good for embedded implementations through TensorFlow Lite</a:t>
            </a:r>
          </a:p>
          <a:p>
            <a:r>
              <a:rPr lang="en-US" altLang="ko-KR" dirty="0"/>
              <a:t>Caffe (developed by Facebook)</a:t>
            </a:r>
          </a:p>
          <a:p>
            <a:endParaRPr lang="en-US" altLang="ko-KR" dirty="0"/>
          </a:p>
          <a:p>
            <a:r>
              <a:rPr lang="en-US" altLang="ko-KR" dirty="0"/>
              <a:t>All opensource </a:t>
            </a:r>
            <a:endParaRPr lang="ko-KR" altLang="en-US" dirty="0"/>
          </a:p>
        </p:txBody>
      </p:sp>
      <p:pic>
        <p:nvPicPr>
          <p:cNvPr id="2" name="그림 1">
            <a:extLst>
              <a:ext uri="{FF2B5EF4-FFF2-40B4-BE49-F238E27FC236}">
                <a16:creationId xmlns:a16="http://schemas.microsoft.com/office/drawing/2014/main" id="{BC3FE73B-DD32-DD47-2337-73D0DA31CB65}"/>
              </a:ext>
            </a:extLst>
          </p:cNvPr>
          <p:cNvPicPr>
            <a:picLocks noChangeAspect="1"/>
          </p:cNvPicPr>
          <p:nvPr/>
        </p:nvPicPr>
        <p:blipFill>
          <a:blip r:embed="rId2"/>
          <a:stretch>
            <a:fillRect/>
          </a:stretch>
        </p:blipFill>
        <p:spPr>
          <a:xfrm>
            <a:off x="5958827" y="2154077"/>
            <a:ext cx="6045281" cy="3833364"/>
          </a:xfrm>
          <a:prstGeom prst="rect">
            <a:avLst/>
          </a:prstGeom>
        </p:spPr>
      </p:pic>
    </p:spTree>
    <p:extLst>
      <p:ext uri="{BB962C8B-B14F-4D97-AF65-F5344CB8AC3E}">
        <p14:creationId xmlns:p14="http://schemas.microsoft.com/office/powerpoint/2010/main" val="216288731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_template">
  <a:themeElements>
    <a:clrScheme name="사용자 지정 3">
      <a:dk1>
        <a:srgbClr val="099BDD"/>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줄무늬">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줄무늬">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my_template" id="{E4E1FC20-89A4-4B3B-8DC2-722A7395272E}" vid="{3E165FBC-A0DE-4745-ADA1-848A20E9FF87}"/>
    </a:ext>
  </a:extLst>
</a:theme>
</file>

<file path=ppt/theme/theme2.xml><?xml version="1.0" encoding="utf-8"?>
<a:theme xmlns:a="http://schemas.openxmlformats.org/drawingml/2006/main" name="1_my_template">
  <a:themeElements>
    <a:clrScheme name="사용자 지정 3">
      <a:dk1>
        <a:srgbClr val="099BDD"/>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줄무늬">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줄무늬">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my_template" id="{E4E1FC20-89A4-4B3B-8DC2-722A7395272E}" vid="{3E165FBC-A0DE-4745-ADA1-848A20E9FF87}"/>
    </a:ext>
  </a:extLst>
</a:theme>
</file>

<file path=docProps/app.xml><?xml version="1.0" encoding="utf-8"?>
<Properties xmlns="http://schemas.openxmlformats.org/officeDocument/2006/extended-properties" xmlns:vt="http://schemas.openxmlformats.org/officeDocument/2006/docPropsVTypes">
  <Template/>
  <TotalTime>5481</TotalTime>
  <Words>8263</Words>
  <Application>Microsoft Office PowerPoint</Application>
  <PresentationFormat>와이드스크린</PresentationFormat>
  <Paragraphs>1001</Paragraphs>
  <Slides>72</Slides>
  <Notes>0</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72</vt:i4>
      </vt:variant>
    </vt:vector>
  </HeadingPairs>
  <TitlesOfParts>
    <vt:vector size="83" baseType="lpstr">
      <vt:lpstr>FreightSans</vt:lpstr>
      <vt:lpstr>SimSun</vt:lpstr>
      <vt:lpstr>Arial</vt:lpstr>
      <vt:lpstr>Calibri</vt:lpstr>
      <vt:lpstr>Calibri Light</vt:lpstr>
      <vt:lpstr>Corbel</vt:lpstr>
      <vt:lpstr>Courier New</vt:lpstr>
      <vt:lpstr>Times New Roman</vt:lpstr>
      <vt:lpstr>Wingdings</vt:lpstr>
      <vt:lpstr>my_template</vt:lpstr>
      <vt:lpstr>1_my_template</vt:lpstr>
      <vt:lpstr>PyTorch introduction </vt:lpstr>
      <vt:lpstr>Outline</vt:lpstr>
      <vt:lpstr>1. Deep learning framework</vt:lpstr>
      <vt:lpstr>Why PyTorch?</vt:lpstr>
      <vt:lpstr>Getting Started with PyTorch</vt:lpstr>
      <vt:lpstr>Deep Neural network model</vt:lpstr>
      <vt:lpstr>GPU and CPU</vt:lpstr>
      <vt:lpstr>CUDA Programming Model: A Highly Multithreaded Coprocessor</vt:lpstr>
      <vt:lpstr>Major deep learning frameworks</vt:lpstr>
      <vt:lpstr>Installing pytorch</vt:lpstr>
      <vt:lpstr>PowerPoint 프레젠테이션</vt:lpstr>
      <vt:lpstr>2. Tensors</vt:lpstr>
      <vt:lpstr>Loading Data, Devices and CUDA</vt:lpstr>
      <vt:lpstr>Pytorch tensor</vt:lpstr>
      <vt:lpstr>Pytorch data-types</vt:lpstr>
      <vt:lpstr>Creating arrays/tensor</vt:lpstr>
      <vt:lpstr>PowerPoint 프레젠테이션</vt:lpstr>
      <vt:lpstr>PowerPoint 프레젠테이션</vt:lpstr>
      <vt:lpstr>PowerPoint 프레젠테이션</vt:lpstr>
      <vt:lpstr>Copying/creating new tensors</vt:lpstr>
      <vt:lpstr>PowerPoint 프레젠테이션</vt:lpstr>
      <vt:lpstr>Memory: Sharing vs Copying</vt:lpstr>
      <vt:lpstr>Indexing – numpy indexing works</vt:lpstr>
      <vt:lpstr>PowerPoint 프레젠테이션</vt:lpstr>
      <vt:lpstr>PowerPoint 프레젠테이션</vt:lpstr>
      <vt:lpstr>PowerPoint 프레젠테이션</vt:lpstr>
      <vt:lpstr>PowerPoint 프레젠테이션</vt:lpstr>
      <vt:lpstr>PowerPoint 프레젠테이션</vt:lpstr>
      <vt:lpstr>Torch 사칙연산  ‘+’, add</vt:lpstr>
      <vt:lpstr>PowerPoint 프레젠테이션</vt:lpstr>
      <vt:lpstr>PowerPoint 프레젠테이션</vt:lpstr>
      <vt:lpstr>Common tensor operations</vt:lpstr>
      <vt:lpstr>PowerPoint 프레젠테이션</vt:lpstr>
      <vt:lpstr>Sum, mean, max - dimension을 줄 수 있다.</vt:lpstr>
      <vt:lpstr>Multiplication – element wise</vt:lpstr>
      <vt:lpstr>View</vt:lpstr>
      <vt:lpstr>Squeeze, unsqueeze</vt:lpstr>
      <vt:lpstr>PowerPoint 프레젠테이션</vt:lpstr>
      <vt:lpstr>Stack/cat </vt:lpstr>
      <vt:lpstr>chunk</vt:lpstr>
      <vt:lpstr>split</vt:lpstr>
      <vt:lpstr>Torch와 numpy간의 데이터변환</vt:lpstr>
      <vt:lpstr>Cuda 와 data 옮기기</vt:lpstr>
      <vt:lpstr>PowerPoint 프레젠테이션</vt:lpstr>
      <vt:lpstr>PowerPoint 프레젠테이션</vt:lpstr>
      <vt:lpstr>PowerPoint 프레젠테이션</vt:lpstr>
      <vt:lpstr>Torch.MaTMUL  - 보편적인 matrix mult.</vt:lpstr>
      <vt:lpstr>Batch processing</vt:lpstr>
      <vt:lpstr>Batch processing(2)</vt:lpstr>
      <vt:lpstr>PowerPoint 프레젠테이션</vt:lpstr>
      <vt:lpstr>PowerPoint 프레젠테이션</vt:lpstr>
      <vt:lpstr>PowerPoint 프레젠테이션</vt:lpstr>
      <vt:lpstr>PowerPoint 프레젠테이션</vt:lpstr>
      <vt:lpstr>PowerPoint 프레젠테이션</vt:lpstr>
      <vt:lpstr>Torch tensor summary</vt:lpstr>
      <vt:lpstr>3. Computational graph and autograd</vt:lpstr>
      <vt:lpstr>인공신경망의 훈련</vt:lpstr>
      <vt:lpstr>PowerPoint 프레젠테이션</vt:lpstr>
      <vt:lpstr>Computational graph</vt:lpstr>
      <vt:lpstr>Forward propagation</vt:lpstr>
      <vt:lpstr>PowerPoint 프레젠테이션</vt:lpstr>
      <vt:lpstr>PowerPoint 프레젠테이션</vt:lpstr>
      <vt:lpstr>Example of autograd</vt:lpstr>
      <vt:lpstr>PowerPoint 프레젠테이션</vt:lpstr>
      <vt:lpstr>Leaf tensor</vt:lpstr>
      <vt:lpstr>PowerPoint 프레젠테이션</vt:lpstr>
      <vt:lpstr>PowerPoint 프레젠테이션</vt:lpstr>
      <vt:lpstr>PowerPoint 프레젠테이션</vt:lpstr>
      <vt:lpstr>Loading Data, Devices and CUDA</vt:lpstr>
      <vt:lpstr>Autograd</vt:lpstr>
      <vt:lpstr>Optimizer and Loss</vt:lpstr>
      <vt:lpstr>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 introduction </dc:title>
  <dc:creator>Sung Wonyong</dc:creator>
  <cp:lastModifiedBy>Sung Wonyong</cp:lastModifiedBy>
  <cp:revision>6</cp:revision>
  <dcterms:created xsi:type="dcterms:W3CDTF">2022-05-05T01:44:53Z</dcterms:created>
  <dcterms:modified xsi:type="dcterms:W3CDTF">2022-05-12T23:23:29Z</dcterms:modified>
</cp:coreProperties>
</file>