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8" r:id="rId9"/>
    <p:sldId id="284" r:id="rId10"/>
    <p:sldId id="276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규홍 심" initials="규심" lastIdx="1" clrIdx="0">
    <p:extLst>
      <p:ext uri="{19B8F6BF-5375-455C-9EA6-DF929625EA0E}">
        <p15:presenceInfo xmlns:p15="http://schemas.microsoft.com/office/powerpoint/2012/main" userId="7f57367cbbd905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24"/>
    <a:srgbClr val="61890F"/>
    <a:srgbClr val="8E4F1C"/>
    <a:srgbClr val="CC0000"/>
    <a:srgbClr val="E49494"/>
    <a:srgbClr val="FFFF66"/>
    <a:srgbClr val="FAF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3" autoAdjust="0"/>
    <p:restoredTop sz="87529" autoAdjust="0"/>
  </p:normalViewPr>
  <p:slideViewPr>
    <p:cSldViewPr snapToGrid="0">
      <p:cViewPr varScale="1">
        <p:scale>
          <a:sx n="97" d="100"/>
          <a:sy n="97" d="100"/>
        </p:scale>
        <p:origin x="3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8CA0C4-A910-465B-BDD5-D5FE7577A3EA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C1BD313-D7B0-4714-9ABB-07B5924F0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0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D313-D7B0-4714-9ABB-07B5924F05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8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9356"/>
            <a:ext cx="9144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58C5F7-A8B7-45BB-B67E-0B0B96145746}"/>
              </a:ext>
            </a:extLst>
          </p:cNvPr>
          <p:cNvSpPr/>
          <p:nvPr userDrawn="1"/>
        </p:nvSpPr>
        <p:spPr>
          <a:xfrm>
            <a:off x="74815" y="826940"/>
            <a:ext cx="1203682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AC751-35B8-4515-B88F-85E3083994E1}"/>
              </a:ext>
            </a:extLst>
          </p:cNvPr>
          <p:cNvSpPr/>
          <p:nvPr userDrawn="1"/>
        </p:nvSpPr>
        <p:spPr>
          <a:xfrm>
            <a:off x="74815" y="826940"/>
            <a:ext cx="1203682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843044"/>
            <a:ext cx="105156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4453" y="365126"/>
            <a:ext cx="11623091" cy="413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4453" y="947091"/>
            <a:ext cx="11623091" cy="550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08371"/>
            <a:ext cx="2880000" cy="149629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사각형 12"/>
          <p:cNvSpPr/>
          <p:nvPr userDrawn="1"/>
        </p:nvSpPr>
        <p:spPr>
          <a:xfrm>
            <a:off x="3094399" y="6708371"/>
            <a:ext cx="2880000" cy="149629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직사각형 13"/>
          <p:cNvSpPr/>
          <p:nvPr userDrawn="1"/>
        </p:nvSpPr>
        <p:spPr>
          <a:xfrm>
            <a:off x="6217601" y="6708371"/>
            <a:ext cx="2880000" cy="149629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 userDrawn="1"/>
        </p:nvSpPr>
        <p:spPr>
          <a:xfrm>
            <a:off x="9312000" y="6708371"/>
            <a:ext cx="2880000" cy="149629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E60B9-70FA-4BAF-97CE-5C59AA99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01653" y="6463146"/>
            <a:ext cx="2105891" cy="21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1C96-D8E0-47B8-9B16-CE66F6739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hu20@sn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google.cn/machine-learning/testing-debugging/pipeline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65F1-BD09-43F0-955E-B33411706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127"/>
            <a:ext cx="9144000" cy="3750906"/>
          </a:xfrm>
        </p:spPr>
        <p:txBody>
          <a:bodyPr/>
          <a:lstStyle/>
          <a:p>
            <a:r>
              <a:rPr lang="en-US" altLang="ko-KR" sz="4400" dirty="0"/>
              <a:t>PyTorch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en-US" altLang="ko-KR" sz="4400" dirty="0"/>
              <a:t>Module &amp; Functional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17A9A-30D1-41D4-ACC4-A1D4B5763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6718"/>
            <a:ext cx="9144000" cy="1611232"/>
          </a:xfrm>
        </p:spPr>
        <p:txBody>
          <a:bodyPr>
            <a:normAutofit/>
          </a:bodyPr>
          <a:lstStyle/>
          <a:p>
            <a:r>
              <a:rPr lang="en-US" altLang="ko-KR" dirty="0"/>
              <a:t>Kyuhong</a:t>
            </a:r>
            <a:r>
              <a:rPr lang="ko-KR" altLang="en-US" dirty="0"/>
              <a:t> </a:t>
            </a:r>
            <a:r>
              <a:rPr lang="en-US" altLang="ko-KR" dirty="0"/>
              <a:t>Shim</a:t>
            </a:r>
          </a:p>
          <a:p>
            <a:r>
              <a:rPr lang="en-US" altLang="ko-KR" dirty="0"/>
              <a:t>2022-05-13</a:t>
            </a:r>
          </a:p>
          <a:p>
            <a:r>
              <a:rPr lang="en-US" altLang="ko-KR" dirty="0">
                <a:hlinkClick r:id="rId3"/>
              </a:rPr>
              <a:t>skhu20@snu.ac.kr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78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9A1D9B9-C4E0-4F09-AC7B-5D602A0F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30FA6A-D78E-49AF-A389-722A1E470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Kyuhong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Shim</a:t>
            </a:r>
          </a:p>
        </p:txBody>
      </p:sp>
    </p:spTree>
    <p:extLst>
      <p:ext uri="{BB962C8B-B14F-4D97-AF65-F5344CB8AC3E}">
        <p14:creationId xmlns:p14="http://schemas.microsoft.com/office/powerpoint/2010/main" val="55638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F4E4D-6163-66ED-BB12-1DC4AC64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 is a part of Deep Learning Pipeline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EA48B-49B2-05C7-B6C5-871D2BE8616C}"/>
              </a:ext>
            </a:extLst>
          </p:cNvPr>
          <p:cNvSpPr txBox="1"/>
          <p:nvPr/>
        </p:nvSpPr>
        <p:spPr>
          <a:xfrm>
            <a:off x="5093110" y="6338985"/>
            <a:ext cx="7098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https://developers.google.cn/machine-learning/testing-debugging/pipeline/overview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A11B8F-7911-F836-D94A-92F34307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90" y="1230551"/>
            <a:ext cx="8204216" cy="46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8F2B-E5FD-96BF-7B8A-862190A7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= Architecture + 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AABB2-FAAB-3BB8-ABC7-414A3D41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Successful model</a:t>
            </a:r>
          </a:p>
          <a:p>
            <a:r>
              <a:rPr lang="en-US" altLang="ko-KR" sz="2200" dirty="0"/>
              <a:t>Deep learning model is black-box.</a:t>
            </a:r>
            <a:br>
              <a:rPr lang="en-US" altLang="ko-KR" sz="2200" dirty="0"/>
            </a:br>
            <a:r>
              <a:rPr lang="en-US" altLang="ko-KR" sz="2200" dirty="0"/>
              <a:t>→ It does not mean model is unknown.</a:t>
            </a:r>
          </a:p>
          <a:p>
            <a:r>
              <a:rPr lang="en-US" altLang="ko-KR" sz="2200" dirty="0"/>
              <a:t>When parameter changes, behave changes.</a:t>
            </a:r>
          </a:p>
          <a:p>
            <a:r>
              <a:rPr lang="en-US" altLang="ko-KR" sz="2200" dirty="0"/>
              <a:t>Garbage-in, garbage-out.</a:t>
            </a:r>
          </a:p>
          <a:p>
            <a:r>
              <a:rPr lang="en-US" altLang="ko-KR" sz="2200" dirty="0"/>
              <a:t>Inference is NOT training, should be generalize.</a:t>
            </a:r>
          </a:p>
          <a:p>
            <a:r>
              <a:rPr lang="en-US" altLang="ko-KR" sz="2200" dirty="0"/>
              <a:t>To serve model, always both should be deployed.</a:t>
            </a:r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Although deep learning doesn’t like human-based rules…</a:t>
            </a:r>
          </a:p>
          <a:p>
            <a:r>
              <a:rPr lang="en-US" altLang="ko-KR" sz="2200" dirty="0"/>
              <a:t>“Good” models are based on human intuitions</a:t>
            </a:r>
          </a:p>
          <a:p>
            <a:r>
              <a:rPr lang="en-US" altLang="ko-KR" sz="2200" dirty="0"/>
              <a:t>“Good” input format is designed by humans</a:t>
            </a:r>
          </a:p>
          <a:p>
            <a:r>
              <a:rPr lang="en-US" altLang="ko-KR" sz="2200" dirty="0"/>
              <a:t>How to use output properly is human decision.</a:t>
            </a:r>
            <a:endParaRPr lang="ko-KR" altLang="en-US" sz="2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9AFF64-055A-BDD7-7D22-CA6B57C06206}"/>
              </a:ext>
            </a:extLst>
          </p:cNvPr>
          <p:cNvGrpSpPr/>
          <p:nvPr/>
        </p:nvGrpSpPr>
        <p:grpSpPr>
          <a:xfrm>
            <a:off x="8455742" y="1974137"/>
            <a:ext cx="3269622" cy="3081791"/>
            <a:chOff x="8455742" y="1974137"/>
            <a:chExt cx="3269622" cy="30817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F41C8E-83AA-8900-656C-2BD0F4ABCFBF}"/>
                </a:ext>
              </a:extLst>
            </p:cNvPr>
            <p:cNvSpPr/>
            <p:nvPr/>
          </p:nvSpPr>
          <p:spPr>
            <a:xfrm>
              <a:off x="8455742" y="2812026"/>
              <a:ext cx="1691148" cy="14060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Model</a:t>
              </a:r>
              <a:endParaRPr lang="ko-KR" altLang="en-US" sz="3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65F472-A07A-F25C-285D-03B2B71DF088}"/>
                </a:ext>
              </a:extLst>
            </p:cNvPr>
            <p:cNvSpPr txBox="1"/>
            <p:nvPr/>
          </p:nvSpPr>
          <p:spPr>
            <a:xfrm>
              <a:off x="8643988" y="1974137"/>
              <a:ext cx="13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 (Data)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A90E39-A1A9-2BA0-187B-59B6C0810393}"/>
                </a:ext>
              </a:extLst>
            </p:cNvPr>
            <p:cNvSpPr txBox="1"/>
            <p:nvPr/>
          </p:nvSpPr>
          <p:spPr>
            <a:xfrm>
              <a:off x="8643988" y="4686596"/>
              <a:ext cx="1486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 (Data)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807D91-DDA5-492A-E3D6-07FE379FF96C}"/>
                </a:ext>
              </a:extLst>
            </p:cNvPr>
            <p:cNvSpPr txBox="1"/>
            <p:nvPr/>
          </p:nvSpPr>
          <p:spPr>
            <a:xfrm>
              <a:off x="10561840" y="3331312"/>
              <a:ext cx="116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Parameter</a:t>
              </a:r>
              <a:endParaRPr lang="ko-KR" altLang="en-US" dirty="0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6C192A41-2776-E9C6-8716-5B8C092370FD}"/>
                </a:ext>
              </a:extLst>
            </p:cNvPr>
            <p:cNvSpPr/>
            <p:nvPr/>
          </p:nvSpPr>
          <p:spPr>
            <a:xfrm>
              <a:off x="9109586" y="2343469"/>
              <a:ext cx="383458" cy="46855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CA9031F5-5F4D-BE53-7170-5372D59BCD46}"/>
                </a:ext>
              </a:extLst>
            </p:cNvPr>
            <p:cNvSpPr/>
            <p:nvPr/>
          </p:nvSpPr>
          <p:spPr>
            <a:xfrm>
              <a:off x="9109586" y="4208404"/>
              <a:ext cx="383458" cy="46855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1CA07813-722F-648D-8A83-33FD792C2A0A}"/>
                </a:ext>
              </a:extLst>
            </p:cNvPr>
            <p:cNvSpPr/>
            <p:nvPr/>
          </p:nvSpPr>
          <p:spPr>
            <a:xfrm rot="5400000">
              <a:off x="10135832" y="3283214"/>
              <a:ext cx="383458" cy="46855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2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91566-C3B7-4102-A95F-F61633CC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 Models are just Layers</a:t>
            </a:r>
            <a:endParaRPr lang="ko-KR" altLang="en-US" dirty="0"/>
          </a:p>
        </p:txBody>
      </p:sp>
      <p:pic>
        <p:nvPicPr>
          <p:cNvPr id="2050" name="Picture 2" descr="Review: ResNet — Winner of ILSVRC 2015 (Image Classification, Localization,  Detection) | by Sik-Ho Tsang | Towards Data Science">
            <a:extLst>
              <a:ext uri="{FF2B5EF4-FFF2-40B4-BE49-F238E27FC236}">
                <a16:creationId xmlns:a16="http://schemas.microsoft.com/office/drawing/2014/main" id="{5FC6A917-8554-CC32-6F28-BC021E5B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042219"/>
            <a:ext cx="11430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61E101-91D2-E970-96CE-2958DA5D81C1}"/>
              </a:ext>
            </a:extLst>
          </p:cNvPr>
          <p:cNvSpPr txBox="1"/>
          <p:nvPr/>
        </p:nvSpPr>
        <p:spPr>
          <a:xfrm>
            <a:off x="823449" y="1768604"/>
            <a:ext cx="115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/>
              <a:t>ResNet-34</a:t>
            </a:r>
            <a:endParaRPr lang="ko-KR" alt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372C0-397F-B39B-BFBD-F1FFBCC7C17F}"/>
              </a:ext>
            </a:extLst>
          </p:cNvPr>
          <p:cNvSpPr txBox="1"/>
          <p:nvPr/>
        </p:nvSpPr>
        <p:spPr>
          <a:xfrm>
            <a:off x="833067" y="3233653"/>
            <a:ext cx="1146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/>
              <a:t>ResNet-34</a:t>
            </a:r>
            <a:br>
              <a:rPr lang="en-US" altLang="ko-KR" i="1" dirty="0"/>
            </a:br>
            <a:r>
              <a:rPr lang="en-US" altLang="ko-KR" i="1" dirty="0"/>
              <a:t>(w/o res.)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388C1-6790-F960-4A11-9C2C5B8353B1}"/>
              </a:ext>
            </a:extLst>
          </p:cNvPr>
          <p:cNvSpPr txBox="1"/>
          <p:nvPr/>
        </p:nvSpPr>
        <p:spPr>
          <a:xfrm>
            <a:off x="3158302" y="6175454"/>
            <a:ext cx="587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Same layers are stacked, but their parameters are different.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91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8147B31D-A49E-C07F-A7E6-7A7EB8B7FCBF}"/>
              </a:ext>
            </a:extLst>
          </p:cNvPr>
          <p:cNvSpPr/>
          <p:nvPr/>
        </p:nvSpPr>
        <p:spPr>
          <a:xfrm>
            <a:off x="126288" y="3709222"/>
            <a:ext cx="8073815" cy="27836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FE7F63B-DD17-0D5F-DE16-1E484411B923}"/>
              </a:ext>
            </a:extLst>
          </p:cNvPr>
          <p:cNvSpPr/>
          <p:nvPr/>
        </p:nvSpPr>
        <p:spPr>
          <a:xfrm>
            <a:off x="445373" y="4072701"/>
            <a:ext cx="5414653" cy="21412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F0FA1DD-C6BF-15C3-3C76-1F5D98EB3D61}"/>
              </a:ext>
            </a:extLst>
          </p:cNvPr>
          <p:cNvSpPr/>
          <p:nvPr/>
        </p:nvSpPr>
        <p:spPr>
          <a:xfrm>
            <a:off x="609600" y="4379649"/>
            <a:ext cx="3746090" cy="1531260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15D7C5-FAE5-2A53-743E-9F4FFE39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= Operation(s) + (optional) Parameters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D2E61-2CA7-09C9-4D79-5BDBEEB4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Layer is ambiguous and conventional concept</a:t>
            </a:r>
          </a:p>
          <a:p>
            <a:r>
              <a:rPr lang="en-US" altLang="ko-KR" sz="2200" dirty="0"/>
              <a:t>OOP design, to match the human understanding and code</a:t>
            </a:r>
          </a:p>
          <a:p>
            <a:r>
              <a:rPr lang="en-US" altLang="ko-KR" sz="2200" dirty="0"/>
              <a:t>Single operation can be a single layer</a:t>
            </a:r>
          </a:p>
          <a:p>
            <a:r>
              <a:rPr lang="en-US" altLang="ko-KR" sz="2200" dirty="0"/>
              <a:t>Multiple operation can be combined for a single layer</a:t>
            </a:r>
          </a:p>
          <a:p>
            <a:r>
              <a:rPr lang="en-US" altLang="ko-KR" sz="2200" dirty="0"/>
              <a:t>Any number of parameters is OK</a:t>
            </a:r>
          </a:p>
          <a:p>
            <a:endParaRPr lang="en-US" altLang="ko-KR" sz="2200" dirty="0"/>
          </a:p>
          <a:p>
            <a:endParaRPr lang="ko-KR" altLang="en-US" sz="2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117584-0865-0B7F-286E-2C671C4713CF}"/>
              </a:ext>
            </a:extLst>
          </p:cNvPr>
          <p:cNvGrpSpPr/>
          <p:nvPr/>
        </p:nvGrpSpPr>
        <p:grpSpPr>
          <a:xfrm>
            <a:off x="8637922" y="1022553"/>
            <a:ext cx="3269622" cy="3081791"/>
            <a:chOff x="8455742" y="1974137"/>
            <a:chExt cx="3269622" cy="30817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80165E-A0C7-D4C7-D0E8-68200AF992D3}"/>
                </a:ext>
              </a:extLst>
            </p:cNvPr>
            <p:cNvSpPr/>
            <p:nvPr/>
          </p:nvSpPr>
          <p:spPr>
            <a:xfrm>
              <a:off x="8455742" y="2812026"/>
              <a:ext cx="1691148" cy="140601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Layer</a:t>
              </a:r>
              <a:endParaRPr lang="ko-KR" altLang="en-US" sz="3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F84F65-0C8E-399D-5E5E-7AF21A7BFCDE}"/>
                </a:ext>
              </a:extLst>
            </p:cNvPr>
            <p:cNvSpPr txBox="1"/>
            <p:nvPr/>
          </p:nvSpPr>
          <p:spPr>
            <a:xfrm>
              <a:off x="8643988" y="1974137"/>
              <a:ext cx="131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 (Data)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2FD12A-8C23-1E9C-8AE4-BFA876134289}"/>
                </a:ext>
              </a:extLst>
            </p:cNvPr>
            <p:cNvSpPr txBox="1"/>
            <p:nvPr/>
          </p:nvSpPr>
          <p:spPr>
            <a:xfrm>
              <a:off x="8643988" y="4686596"/>
              <a:ext cx="1486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 (Data)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619414-5F43-E74E-E12F-C276B79C422E}"/>
                </a:ext>
              </a:extLst>
            </p:cNvPr>
            <p:cNvSpPr txBox="1"/>
            <p:nvPr/>
          </p:nvSpPr>
          <p:spPr>
            <a:xfrm>
              <a:off x="10561840" y="3331312"/>
              <a:ext cx="116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Parameter</a:t>
              </a:r>
              <a:endParaRPr lang="ko-KR" altLang="en-US" dirty="0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D1F03906-3D19-FA9F-EB93-7B3ACAF20A4E}"/>
                </a:ext>
              </a:extLst>
            </p:cNvPr>
            <p:cNvSpPr/>
            <p:nvPr/>
          </p:nvSpPr>
          <p:spPr>
            <a:xfrm>
              <a:off x="9109586" y="2343469"/>
              <a:ext cx="383458" cy="46855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4CCD1365-BF9E-4230-9FFF-45334170A300}"/>
                </a:ext>
              </a:extLst>
            </p:cNvPr>
            <p:cNvSpPr/>
            <p:nvPr/>
          </p:nvSpPr>
          <p:spPr>
            <a:xfrm>
              <a:off x="9109586" y="4208404"/>
              <a:ext cx="383458" cy="46855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C5DD1E22-1E45-4013-A7D6-035C2C1271D3}"/>
                </a:ext>
              </a:extLst>
            </p:cNvPr>
            <p:cNvSpPr/>
            <p:nvPr/>
          </p:nvSpPr>
          <p:spPr>
            <a:xfrm rot="5400000">
              <a:off x="10135832" y="3283214"/>
              <a:ext cx="383458" cy="46855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14D66005-48CE-896D-D04E-A17499BCE8C3}"/>
              </a:ext>
            </a:extLst>
          </p:cNvPr>
          <p:cNvSpPr/>
          <p:nvPr/>
        </p:nvSpPr>
        <p:spPr>
          <a:xfrm>
            <a:off x="860323" y="4564315"/>
            <a:ext cx="1838633" cy="983226"/>
          </a:xfrm>
          <a:prstGeom prst="ellips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ABAE1-CF7C-682E-8154-AF8C0EBC8B49}"/>
              </a:ext>
            </a:extLst>
          </p:cNvPr>
          <p:cNvSpPr txBox="1"/>
          <p:nvPr/>
        </p:nvSpPr>
        <p:spPr>
          <a:xfrm>
            <a:off x="1779639" y="4871262"/>
            <a:ext cx="85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Layer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92482-B57C-BD23-4054-EE1C5054D0C3}"/>
              </a:ext>
            </a:extLst>
          </p:cNvPr>
          <p:cNvSpPr txBox="1"/>
          <p:nvPr/>
        </p:nvSpPr>
        <p:spPr>
          <a:xfrm>
            <a:off x="3342048" y="487126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Block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9FAE3-E48B-BA29-4BD9-BD32936C8DB3}"/>
              </a:ext>
            </a:extLst>
          </p:cNvPr>
          <p:cNvSpPr txBox="1"/>
          <p:nvPr/>
        </p:nvSpPr>
        <p:spPr>
          <a:xfrm>
            <a:off x="4778632" y="487126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Model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32CC0D-C122-079D-4E43-A65122747360}"/>
              </a:ext>
            </a:extLst>
          </p:cNvPr>
          <p:cNvSpPr txBox="1"/>
          <p:nvPr/>
        </p:nvSpPr>
        <p:spPr>
          <a:xfrm>
            <a:off x="6911111" y="4871262"/>
            <a:ext cx="107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System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949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9F4E9-C18B-4A9F-C34A-F5934FFC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PyTorch: Layers = Modules, Operations = Functionals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339A5-FCBF-13A6-8899-4E607F84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53" y="3175819"/>
            <a:ext cx="11623091" cy="3278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PyTorch supports many commonly used layers.</a:t>
            </a:r>
          </a:p>
          <a:p>
            <a:r>
              <a:rPr lang="en-US" altLang="ko-KR" sz="2200" dirty="0"/>
              <a:t>Conv2d, Linear, ReLU, Softmax, Sigmoid, …</a:t>
            </a:r>
          </a:p>
          <a:p>
            <a:r>
              <a:rPr lang="en-US" altLang="ko-KR" sz="2200" dirty="0"/>
              <a:t>Every layer should inherit </a:t>
            </a:r>
            <a:r>
              <a:rPr lang="en-US" altLang="ko-KR" sz="2200" dirty="0" err="1">
                <a:solidFill>
                  <a:srgbClr val="0070C0"/>
                </a:solidFill>
              </a:rPr>
              <a:t>nn.Module</a:t>
            </a:r>
            <a:r>
              <a:rPr lang="en-US" altLang="ko-KR" sz="2200" dirty="0"/>
              <a:t> class.</a:t>
            </a:r>
          </a:p>
          <a:p>
            <a:r>
              <a:rPr lang="en-US" altLang="ko-KR" sz="2200" dirty="0"/>
              <a:t>Every parameter should inherit </a:t>
            </a:r>
            <a:r>
              <a:rPr lang="en-US" altLang="ko-KR" sz="2200" dirty="0" err="1">
                <a:solidFill>
                  <a:srgbClr val="0070C0"/>
                </a:solidFill>
              </a:rPr>
              <a:t>nn.Parameter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en-US" altLang="ko-KR" sz="2200" dirty="0"/>
              <a:t>class.</a:t>
            </a:r>
          </a:p>
          <a:p>
            <a:r>
              <a:rPr lang="en-US" altLang="ko-KR" sz="2200" dirty="0" err="1"/>
              <a:t>nn.Module</a:t>
            </a:r>
            <a:r>
              <a:rPr lang="en-US" altLang="ko-KR" sz="2200" dirty="0"/>
              <a:t> needs at least two methods:</a:t>
            </a:r>
          </a:p>
          <a:p>
            <a:pPr lvl="1"/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__(…)	set up parameters (and optional sub-layers)</a:t>
            </a:r>
          </a:p>
          <a:p>
            <a:pPr lvl="1"/>
            <a:r>
              <a:rPr lang="en-US" altLang="ko-KR" sz="2000" dirty="0"/>
              <a:t>forward(…)	set up operations = how input will be transformed to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C5C2F-646A-7B51-6827-3C0C6F55E061}"/>
              </a:ext>
            </a:extLst>
          </p:cNvPr>
          <p:cNvSpPr txBox="1"/>
          <p:nvPr/>
        </p:nvSpPr>
        <p:spPr>
          <a:xfrm>
            <a:off x="2722697" y="1249382"/>
            <a:ext cx="7324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import </a:t>
            </a:r>
            <a:r>
              <a:rPr lang="en-US" altLang="ko-KR" sz="2400" i="1" dirty="0">
                <a:solidFill>
                  <a:srgbClr val="FF0000"/>
                </a:solidFill>
              </a:rPr>
              <a:t>torch</a:t>
            </a:r>
          </a:p>
          <a:p>
            <a:r>
              <a:rPr lang="en-US" altLang="ko-KR" sz="2400" i="1" dirty="0"/>
              <a:t>import </a:t>
            </a:r>
            <a:r>
              <a:rPr lang="en-US" altLang="ko-KR" sz="2400" i="1" dirty="0" err="1">
                <a:solidFill>
                  <a:srgbClr val="FF0000"/>
                </a:solidFill>
              </a:rPr>
              <a:t>torch.nn</a:t>
            </a:r>
            <a:r>
              <a:rPr lang="en-US" altLang="ko-KR" sz="2400" i="1" dirty="0">
                <a:solidFill>
                  <a:srgbClr val="FF0000"/>
                </a:solidFill>
              </a:rPr>
              <a:t> </a:t>
            </a:r>
            <a:r>
              <a:rPr lang="en-US" altLang="ko-KR" sz="2400" i="1" dirty="0"/>
              <a:t>as </a:t>
            </a:r>
            <a:r>
              <a:rPr lang="en-US" altLang="ko-KR" sz="2400" i="1" dirty="0" err="1">
                <a:solidFill>
                  <a:srgbClr val="FF0000"/>
                </a:solidFill>
              </a:rPr>
              <a:t>nn</a:t>
            </a:r>
            <a:r>
              <a:rPr lang="en-US" altLang="ko-KR" sz="2400" i="1" dirty="0"/>
              <a:t>					</a:t>
            </a:r>
            <a:r>
              <a:rPr lang="en-US" altLang="ko-KR" sz="2400" dirty="0"/>
              <a:t>← modules inside</a:t>
            </a:r>
          </a:p>
          <a:p>
            <a:r>
              <a:rPr lang="en-US" altLang="ko-KR" sz="2400" i="1" dirty="0"/>
              <a:t>import </a:t>
            </a:r>
            <a:r>
              <a:rPr lang="en-US" altLang="ko-KR" sz="2400" i="1" dirty="0" err="1">
                <a:solidFill>
                  <a:srgbClr val="FF0000"/>
                </a:solidFill>
              </a:rPr>
              <a:t>torch.nn.functional</a:t>
            </a:r>
            <a:r>
              <a:rPr lang="en-US" altLang="ko-KR" sz="2400" i="1" dirty="0">
                <a:solidFill>
                  <a:srgbClr val="FF0000"/>
                </a:solidFill>
              </a:rPr>
              <a:t> </a:t>
            </a:r>
            <a:r>
              <a:rPr lang="en-US" altLang="ko-KR" sz="2400" i="1" dirty="0"/>
              <a:t>as </a:t>
            </a:r>
            <a:r>
              <a:rPr lang="en-US" altLang="ko-KR" sz="2400" i="1" dirty="0">
                <a:solidFill>
                  <a:srgbClr val="FF0000"/>
                </a:solidFill>
              </a:rPr>
              <a:t>F</a:t>
            </a:r>
            <a:r>
              <a:rPr lang="en-US" altLang="ko-KR" sz="2400" i="1" dirty="0"/>
              <a:t>		</a:t>
            </a:r>
            <a:r>
              <a:rPr lang="en-US" altLang="ko-KR" sz="2400" dirty="0"/>
              <a:t>← functionals inside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706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E243C-27DA-3C66-F37E-7C4B38D7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nn.Linear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A5C3A-F623-0618-35E4-5FDBDC7492DE}"/>
              </a:ext>
            </a:extLst>
          </p:cNvPr>
          <p:cNvSpPr txBox="1"/>
          <p:nvPr/>
        </p:nvSpPr>
        <p:spPr>
          <a:xfrm>
            <a:off x="3165486" y="3005960"/>
            <a:ext cx="1578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</a:t>
            </a:r>
            <a:r>
              <a:rPr lang="en-US" altLang="ko-KR" sz="2000" dirty="0" err="1"/>
              <a:t>dimX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7A55B-9A84-FC14-31EF-87188E0415C9}"/>
              </a:ext>
            </a:extLst>
          </p:cNvPr>
          <p:cNvSpPr txBox="1"/>
          <p:nvPr/>
        </p:nvSpPr>
        <p:spPr>
          <a:xfrm>
            <a:off x="1990323" y="4029688"/>
            <a:ext cx="288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dim1, dim2, </a:t>
            </a:r>
            <a:r>
              <a:rPr lang="en-US" altLang="ko-KR" sz="2000" dirty="0" err="1"/>
              <a:t>dimX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3824A-1520-8337-E5C9-8DC7FC44ABAF}"/>
              </a:ext>
            </a:extLst>
          </p:cNvPr>
          <p:cNvSpPr txBox="1"/>
          <p:nvPr/>
        </p:nvSpPr>
        <p:spPr>
          <a:xfrm>
            <a:off x="7447935" y="2999450"/>
            <a:ext cx="1570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</a:t>
            </a:r>
            <a:r>
              <a:rPr lang="en-US" altLang="ko-KR" sz="2000" dirty="0" err="1"/>
              <a:t>dimY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3E00-3AB0-CF64-46B5-3C007064DD5D}"/>
              </a:ext>
            </a:extLst>
          </p:cNvPr>
          <p:cNvSpPr txBox="1"/>
          <p:nvPr/>
        </p:nvSpPr>
        <p:spPr>
          <a:xfrm>
            <a:off x="7447935" y="4029688"/>
            <a:ext cx="287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dim1, dim2, </a:t>
            </a:r>
            <a:r>
              <a:rPr lang="en-US" altLang="ko-KR" sz="2000" dirty="0" err="1"/>
              <a:t>dimY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740CD0-B240-DF70-22AF-2D24973B3973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4744060" y="3199505"/>
            <a:ext cx="2703875" cy="6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010354-CBD7-88D4-A270-1ADC2524013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870535" y="4229743"/>
            <a:ext cx="2577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20A5E0-1059-4DEF-3936-FDCA5D7CA9CC}"/>
              </a:ext>
            </a:extLst>
          </p:cNvPr>
          <p:cNvSpPr/>
          <p:nvPr/>
        </p:nvSpPr>
        <p:spPr>
          <a:xfrm>
            <a:off x="5437236" y="2146811"/>
            <a:ext cx="1317523" cy="292018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Linear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E4CF3A-9C75-8144-DB7D-13265F8ACE76}"/>
                  </a:ext>
                </a:extLst>
              </p:cNvPr>
              <p:cNvSpPr txBox="1"/>
              <p:nvPr/>
            </p:nvSpPr>
            <p:spPr>
              <a:xfrm>
                <a:off x="3565264" y="1175456"/>
                <a:ext cx="48184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: project input dimension to output dimension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E4CF3A-9C75-8144-DB7D-13265F8A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64" y="1175456"/>
                <a:ext cx="4818435" cy="615553"/>
              </a:xfrm>
              <a:prstGeom prst="rect">
                <a:avLst/>
              </a:prstGeom>
              <a:blipFill>
                <a:blip r:embed="rId2"/>
                <a:stretch>
                  <a:fillRect l="-3291" t="-1980" r="-2405" b="-23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7AD486-48FD-7582-F299-DE95C0212D7E}"/>
                  </a:ext>
                </a:extLst>
              </p:cNvPr>
              <p:cNvSpPr txBox="1"/>
              <p:nvPr/>
            </p:nvSpPr>
            <p:spPr>
              <a:xfrm>
                <a:off x="4659289" y="5323037"/>
                <a:ext cx="28734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Parameters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(weight):	(</a:t>
                </a:r>
                <a:r>
                  <a:rPr lang="en-US" altLang="ko-KR" sz="2000" dirty="0" err="1"/>
                  <a:t>dimY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dimX</a:t>
                </a:r>
                <a:r>
                  <a:rPr lang="en-US" altLang="ko-KR" sz="2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 dirty="0"/>
                  <a:t> (bias):		(</a:t>
                </a:r>
                <a:r>
                  <a:rPr lang="en-US" altLang="ko-KR" sz="2000" dirty="0" err="1"/>
                  <a:t>dimY</a:t>
                </a:r>
                <a:r>
                  <a:rPr lang="en-US" altLang="ko-KR" sz="2000" dirty="0"/>
                  <a:t>,)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7AD486-48FD-7582-F299-DE95C021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289" y="5323037"/>
                <a:ext cx="2873415" cy="1015663"/>
              </a:xfrm>
              <a:prstGeom prst="rect">
                <a:avLst/>
              </a:prstGeom>
              <a:blipFill>
                <a:blip r:embed="rId3"/>
                <a:stretch>
                  <a:fillRect l="-2119" t="-2994" r="-1695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13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E243C-27DA-3C66-F37E-7C4B38D7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nn.ReLU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A5C3A-F623-0618-35E4-5FDBDC7492DE}"/>
              </a:ext>
            </a:extLst>
          </p:cNvPr>
          <p:cNvSpPr txBox="1"/>
          <p:nvPr/>
        </p:nvSpPr>
        <p:spPr>
          <a:xfrm>
            <a:off x="3298536" y="2999450"/>
            <a:ext cx="1445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dim)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7A55B-9A84-FC14-31EF-87188E0415C9}"/>
              </a:ext>
            </a:extLst>
          </p:cNvPr>
          <p:cNvSpPr txBox="1"/>
          <p:nvPr/>
        </p:nvSpPr>
        <p:spPr>
          <a:xfrm>
            <a:off x="1990323" y="4029688"/>
            <a:ext cx="2877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dim1, dim2, dim3)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3824A-1520-8337-E5C9-8DC7FC44ABAF}"/>
              </a:ext>
            </a:extLst>
          </p:cNvPr>
          <p:cNvSpPr txBox="1"/>
          <p:nvPr/>
        </p:nvSpPr>
        <p:spPr>
          <a:xfrm>
            <a:off x="7447935" y="2999450"/>
            <a:ext cx="1445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dim)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3E00-3AB0-CF64-46B5-3C007064DD5D}"/>
              </a:ext>
            </a:extLst>
          </p:cNvPr>
          <p:cNvSpPr txBox="1"/>
          <p:nvPr/>
        </p:nvSpPr>
        <p:spPr>
          <a:xfrm>
            <a:off x="7447935" y="4029688"/>
            <a:ext cx="2877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dim1, dim2, dim3)</a:t>
            </a:r>
            <a:endParaRPr lang="ko-KR" altLang="en-US" sz="2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740CD0-B240-DF70-22AF-2D24973B397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44060" y="3199505"/>
            <a:ext cx="2703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010354-CBD7-88D4-A270-1ADC2524013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867329" y="4229743"/>
            <a:ext cx="25806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20A5E0-1059-4DEF-3936-FDCA5D7CA9CC}"/>
              </a:ext>
            </a:extLst>
          </p:cNvPr>
          <p:cNvSpPr/>
          <p:nvPr/>
        </p:nvSpPr>
        <p:spPr>
          <a:xfrm>
            <a:off x="5437236" y="2146811"/>
            <a:ext cx="1317523" cy="292018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ReLU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E4CF3A-9C75-8144-DB7D-13265F8ACE76}"/>
                  </a:ext>
                </a:extLst>
              </p:cNvPr>
              <p:cNvSpPr txBox="1"/>
              <p:nvPr/>
            </p:nvSpPr>
            <p:spPr>
              <a:xfrm>
                <a:off x="2123694" y="1162185"/>
                <a:ext cx="794461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: non-linear activation function, designed to ignore opposite vector dot-prod.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E4CF3A-9C75-8144-DB7D-13265F8A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94" y="1162185"/>
                <a:ext cx="7944611" cy="615553"/>
              </a:xfrm>
              <a:prstGeom prst="rect">
                <a:avLst/>
              </a:prstGeom>
              <a:blipFill>
                <a:blip r:embed="rId2"/>
                <a:stretch>
                  <a:fillRect l="-1917" r="-1917" b="-23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57AD486-48FD-7582-F299-DE95C0212D7E}"/>
              </a:ext>
            </a:extLst>
          </p:cNvPr>
          <p:cNvSpPr txBox="1"/>
          <p:nvPr/>
        </p:nvSpPr>
        <p:spPr>
          <a:xfrm>
            <a:off x="5291850" y="5497065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No Parameters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E25BFC4-5193-E53A-B3CA-6BA5CF91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66" y="4574551"/>
            <a:ext cx="3799987" cy="21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92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FAD44-42FD-37CF-ADB7-0EF46F76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nn.Conv2d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9E0AF-8BCC-2CA4-C3B5-6DF67ADFB996}"/>
              </a:ext>
            </a:extLst>
          </p:cNvPr>
          <p:cNvSpPr txBox="1"/>
          <p:nvPr/>
        </p:nvSpPr>
        <p:spPr>
          <a:xfrm>
            <a:off x="553361" y="2604010"/>
            <a:ext cx="419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in-channel, in-height, in-width)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A465D-4FB7-3934-E77E-A5023A689819}"/>
              </a:ext>
            </a:extLst>
          </p:cNvPr>
          <p:cNvSpPr txBox="1"/>
          <p:nvPr/>
        </p:nvSpPr>
        <p:spPr>
          <a:xfrm>
            <a:off x="7447935" y="2604010"/>
            <a:ext cx="4676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(batch, out-channel, out-height, out-width)</a:t>
            </a:r>
            <a:endParaRPr lang="ko-KR" altLang="en-US" sz="2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3CD6A5-4DEC-BA8F-5F0A-57D106C73E8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744060" y="2804065"/>
            <a:ext cx="27038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C5FCE-304E-0AFE-8904-927D62B9AB96}"/>
              </a:ext>
            </a:extLst>
          </p:cNvPr>
          <p:cNvSpPr/>
          <p:nvPr/>
        </p:nvSpPr>
        <p:spPr>
          <a:xfrm>
            <a:off x="5437236" y="2146812"/>
            <a:ext cx="1317523" cy="14321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Conv2d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3B3E47-5B3C-6797-3365-B092378EA06D}"/>
                  </a:ext>
                </a:extLst>
              </p:cNvPr>
              <p:cNvSpPr txBox="1"/>
              <p:nvPr/>
            </p:nvSpPr>
            <p:spPr>
              <a:xfrm>
                <a:off x="3444661" y="1187088"/>
                <a:ext cx="531228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: weighted sum of convolution, add input channels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3B3E47-5B3C-6797-3365-B092378E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661" y="1187088"/>
                <a:ext cx="5312288" cy="615553"/>
              </a:xfrm>
              <a:prstGeom prst="rect">
                <a:avLst/>
              </a:prstGeom>
              <a:blipFill>
                <a:blip r:embed="rId2"/>
                <a:stretch>
                  <a:fillRect l="-2867" r="-917" b="-23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CE1AA3-0421-A33C-7FF7-27603404A970}"/>
                  </a:ext>
                </a:extLst>
              </p:cNvPr>
              <p:cNvSpPr txBox="1"/>
              <p:nvPr/>
            </p:nvSpPr>
            <p:spPr>
              <a:xfrm>
                <a:off x="2648710" y="3778997"/>
                <a:ext cx="7161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Parameters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(weight):	(out-channel, in-channel, kernel-height, kernel-width)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 dirty="0"/>
                  <a:t> (bias):		(out-channel,)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CE1AA3-0421-A33C-7FF7-27603404A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10" y="3778997"/>
                <a:ext cx="7161256" cy="1015663"/>
              </a:xfrm>
              <a:prstGeom prst="rect">
                <a:avLst/>
              </a:prstGeom>
              <a:blipFill>
                <a:blip r:embed="rId3"/>
                <a:stretch>
                  <a:fillRect l="-851" t="-3593" r="-170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C2FF29-CB20-7EA7-6618-336725AEA061}"/>
              </a:ext>
            </a:extLst>
          </p:cNvPr>
          <p:cNvGrpSpPr/>
          <p:nvPr/>
        </p:nvGrpSpPr>
        <p:grpSpPr>
          <a:xfrm>
            <a:off x="6096000" y="4668059"/>
            <a:ext cx="4124168" cy="1882880"/>
            <a:chOff x="6096000" y="4668059"/>
            <a:chExt cx="4124168" cy="1882880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B87DE83E-A6EC-A16C-5745-02B182E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159" y="4668059"/>
              <a:ext cx="3370009" cy="1802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F73FEE-6715-21B6-5787-206D66741739}"/>
                </a:ext>
              </a:extLst>
            </p:cNvPr>
            <p:cNvSpPr txBox="1"/>
            <p:nvPr/>
          </p:nvSpPr>
          <p:spPr>
            <a:xfrm>
              <a:off x="6955107" y="6181607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/>
                <a:t>channel</a:t>
              </a:r>
              <a:endParaRPr lang="ko-KR" altLang="en-US" i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C0DED9-60B5-CB6C-D49B-B87CE4F4390E}"/>
                </a:ext>
              </a:extLst>
            </p:cNvPr>
            <p:cNvSpPr txBox="1"/>
            <p:nvPr/>
          </p:nvSpPr>
          <p:spPr>
            <a:xfrm>
              <a:off x="6096000" y="5569536"/>
              <a:ext cx="778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/>
                <a:t>height</a:t>
              </a:r>
              <a:endParaRPr lang="ko-KR" altLang="en-US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8561AC-D009-C084-A1A2-277336C5FD7A}"/>
                </a:ext>
              </a:extLst>
            </p:cNvPr>
            <p:cNvSpPr txBox="1"/>
            <p:nvPr/>
          </p:nvSpPr>
          <p:spPr>
            <a:xfrm>
              <a:off x="6304935" y="4749465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/>
                <a:t>width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90944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7277</TotalTime>
  <Words>521</Words>
  <Application>Microsoft Office PowerPoint</Application>
  <PresentationFormat>와이드스크린</PresentationFormat>
  <Paragraphs>86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Cambria Math</vt:lpstr>
      <vt:lpstr>Wingdings</vt:lpstr>
      <vt:lpstr>디자인 사용자 지정</vt:lpstr>
      <vt:lpstr>PyTorch  Module &amp; Functional</vt:lpstr>
      <vt:lpstr>Modeling is a part of Deep Learning Pipeline</vt:lpstr>
      <vt:lpstr>Model = Architecture + Parameter</vt:lpstr>
      <vt:lpstr>Deep Learning Models are just Layers</vt:lpstr>
      <vt:lpstr>Layer = Operation(s) + (optional) Parameters</vt:lpstr>
      <vt:lpstr>PyTorch: Layers = Modules, Operations = Functionals</vt:lpstr>
      <vt:lpstr>nn.Linear</vt:lpstr>
      <vt:lpstr>nn.ReLU</vt:lpstr>
      <vt:lpstr>nn.Conv2d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심 규홍</cp:lastModifiedBy>
  <cp:revision>471</cp:revision>
  <cp:lastPrinted>2022-05-12T22:54:47Z</cp:lastPrinted>
  <dcterms:created xsi:type="dcterms:W3CDTF">2016-11-18T06:48:03Z</dcterms:created>
  <dcterms:modified xsi:type="dcterms:W3CDTF">2022-05-12T22:54:52Z</dcterms:modified>
</cp:coreProperties>
</file>