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sldIdLst>
    <p:sldId id="256" r:id="rId2"/>
    <p:sldId id="287" r:id="rId3"/>
    <p:sldId id="286" r:id="rId4"/>
    <p:sldId id="289" r:id="rId5"/>
    <p:sldId id="290" r:id="rId6"/>
    <p:sldId id="298" r:id="rId7"/>
    <p:sldId id="291" r:id="rId8"/>
    <p:sldId id="276" r:id="rId9"/>
    <p:sldId id="278" r:id="rId10"/>
    <p:sldId id="292" r:id="rId11"/>
    <p:sldId id="280" r:id="rId12"/>
    <p:sldId id="282" r:id="rId13"/>
    <p:sldId id="283" r:id="rId14"/>
    <p:sldId id="300" r:id="rId15"/>
    <p:sldId id="285" r:id="rId16"/>
    <p:sldId id="301" r:id="rId17"/>
    <p:sldId id="302" r:id="rId18"/>
    <p:sldId id="296" r:id="rId19"/>
    <p:sldId id="284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Recursion</a:t>
            </a:r>
            <a:br>
              <a:rPr lang="en-US" altLang="ko-KR" sz="3200"/>
            </a:br>
            <a:r>
              <a:rPr lang="en-US" altLang="ko-KR" sz="3200"/>
              <a:t>Dictionary</a:t>
            </a:r>
            <a:br>
              <a:rPr lang="en-US" altLang="ko-KR" sz="3200"/>
            </a:br>
            <a:r>
              <a:rPr lang="en-US" altLang="ko-KR" sz="3200"/>
              <a:t>Class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z="1800" dirty="0"/>
              <a:t>김지섭</a:t>
            </a:r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jskim@islab.snu.ac.kr</a:t>
            </a:r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367990"/>
            <a:ext cx="7891580" cy="5653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92" y="4653311"/>
            <a:ext cx="1238616" cy="933450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>
            <a:off x="3501484" y="4560849"/>
            <a:ext cx="2615311" cy="2341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 flipV="1">
            <a:off x="3501484" y="5408341"/>
            <a:ext cx="2615309" cy="3568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0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메소드</a:t>
            </a:r>
            <a:r>
              <a:rPr lang="en-US" altLang="ko-KR" dirty="0"/>
              <a:t>(function)</a:t>
            </a:r>
          </a:p>
          <a:p>
            <a:pPr lvl="1"/>
            <a:r>
              <a:rPr lang="ko-KR" altLang="en-US" dirty="0"/>
              <a:t>클래스 내에서 </a:t>
            </a:r>
            <a:r>
              <a:rPr lang="en-US" altLang="ko-KR" dirty="0"/>
              <a:t>def</a:t>
            </a:r>
            <a:r>
              <a:rPr lang="ko-KR" altLang="en-US" dirty="0"/>
              <a:t>를 사용해 정의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  <a:r>
              <a:rPr lang="ko-KR" altLang="en-US" dirty="0"/>
              <a:t>로 </a:t>
            </a:r>
            <a:r>
              <a:rPr lang="en-US" altLang="ko-KR" dirty="0"/>
              <a:t>self</a:t>
            </a:r>
            <a:r>
              <a:rPr lang="ko-KR" altLang="en-US" dirty="0"/>
              <a:t>를 받아 </a:t>
            </a:r>
            <a:r>
              <a:rPr lang="en-US" altLang="ko-KR" dirty="0"/>
              <a:t>self.&lt;variable&gt; </a:t>
            </a:r>
            <a:r>
              <a:rPr lang="ko-KR" altLang="en-US" dirty="0"/>
              <a:t>로 인스턴스 변수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9EE6C8-66DB-4D3F-82CD-5FEC7905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9862"/>
            <a:ext cx="6829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3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en-US" altLang="ko-KR" dirty="0"/>
          </a:p>
          <a:p>
            <a:pPr lvl="1"/>
            <a:r>
              <a:rPr lang="ko-KR" altLang="en-US" dirty="0"/>
              <a:t>상위 클래스의 기능을 물려받기 위해 사용</a:t>
            </a:r>
            <a:endParaRPr lang="en-US" altLang="ko-KR" dirty="0"/>
          </a:p>
          <a:p>
            <a:pPr lvl="1"/>
            <a:r>
              <a:rPr lang="ko-KR" altLang="en-US" dirty="0"/>
              <a:t>기존 클래스를 수정하지 않고 쉽게 기능을 추가하거나 변경 가능</a:t>
            </a:r>
            <a:endParaRPr lang="en-US" altLang="ko-KR" dirty="0"/>
          </a:p>
          <a:p>
            <a:pPr lvl="1"/>
            <a:r>
              <a:rPr lang="ko-KR" altLang="en-US" dirty="0"/>
              <a:t>하위 클래스에서 </a:t>
            </a:r>
            <a:r>
              <a:rPr lang="en-US" altLang="ko-KR" dirty="0"/>
              <a:t>super()</a:t>
            </a:r>
            <a:r>
              <a:rPr lang="ko-KR" altLang="en-US" dirty="0"/>
              <a:t>을 통해 상위 클래스 메소드 호출 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&lt;child&gt;(&lt;parent&gt;):</a:t>
            </a:r>
          </a:p>
          <a:p>
            <a:pPr marL="457200" lvl="1" indent="0">
              <a:buNone/>
            </a:pPr>
            <a:r>
              <a:rPr lang="en-US" altLang="ko-KR" dirty="0"/>
              <a:t>	...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18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467350"/>
            <a:ext cx="7153275" cy="3162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FF87AA-112C-4EB2-A3E1-CCDCC598A9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24"/>
          <a:stretch/>
        </p:blipFill>
        <p:spPr>
          <a:xfrm>
            <a:off x="881062" y="807062"/>
            <a:ext cx="6829425" cy="26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부모 클래스의 메소드를 동일한 이름으로 만들어 덮어씀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58D82-09EE-4385-AF1D-760CC02EF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19"/>
          <a:stretch/>
        </p:blipFill>
        <p:spPr>
          <a:xfrm>
            <a:off x="397669" y="2062163"/>
            <a:ext cx="3971925" cy="3767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2CE99F-1046-4B43-ADAB-344385902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82"/>
          <a:stretch/>
        </p:blipFill>
        <p:spPr>
          <a:xfrm>
            <a:off x="4774406" y="2838450"/>
            <a:ext cx="3971925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(@</a:t>
            </a:r>
            <a:r>
              <a:rPr lang="en-US" altLang="ko-KR" dirty="0" err="1"/>
              <a:t>classmethod</a:t>
            </a:r>
            <a:r>
              <a:rPr lang="en-US" altLang="ko-KR" dirty="0"/>
              <a:t>, @</a:t>
            </a:r>
            <a:r>
              <a:rPr lang="en-US" altLang="ko-KR" dirty="0" err="1"/>
              <a:t>staticmethod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인스턴스에서는 둘 다 접근이 가능함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부모 클래스에서 </a:t>
            </a:r>
            <a:r>
              <a:rPr lang="en-US" altLang="ko-KR" dirty="0"/>
              <a:t>@</a:t>
            </a:r>
            <a:r>
              <a:rPr lang="en-US" altLang="ko-KR" dirty="0" err="1"/>
              <a:t>staticmethod</a:t>
            </a:r>
            <a:r>
              <a:rPr lang="ko-KR" altLang="en-US" dirty="0"/>
              <a:t>로 정했을 경우 부모 클래스의 속성을 가져옴</a:t>
            </a:r>
            <a:endParaRPr lang="en-US" altLang="ko-KR" dirty="0"/>
          </a:p>
          <a:p>
            <a:pPr lvl="1"/>
            <a:r>
              <a:rPr lang="ko-KR" altLang="en-US" dirty="0"/>
              <a:t>부모 클래스에서 </a:t>
            </a:r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ko-KR" altLang="en-US" dirty="0"/>
              <a:t>로 정했을 경우 자식 클래스의 속성을 가져옴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9BA98-499F-44B0-A507-10FC317B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6"/>
          <a:stretch/>
        </p:blipFill>
        <p:spPr>
          <a:xfrm>
            <a:off x="257175" y="3086100"/>
            <a:ext cx="4067175" cy="2466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69EA93-6151-464D-90CC-3B260E915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1"/>
          <a:stretch/>
        </p:blipFill>
        <p:spPr>
          <a:xfrm>
            <a:off x="4667250" y="3086100"/>
            <a:ext cx="4067175" cy="1257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FFBC9A-FD02-482A-A18B-42B937EBA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12"/>
          <a:stretch/>
        </p:blipFill>
        <p:spPr>
          <a:xfrm>
            <a:off x="252413" y="5681829"/>
            <a:ext cx="3952875" cy="540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FDF306-4DE4-4599-9B02-5918EE2739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802"/>
          <a:stretch/>
        </p:blipFill>
        <p:spPr>
          <a:xfrm>
            <a:off x="4695825" y="4876800"/>
            <a:ext cx="3952875" cy="12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 class (@</a:t>
            </a:r>
            <a:r>
              <a:rPr lang="en-US" altLang="ko-KR" dirty="0" err="1"/>
              <a:t>abstractmethod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미구현</a:t>
            </a:r>
            <a:r>
              <a:rPr lang="ko-KR" altLang="en-US" dirty="0"/>
              <a:t> 된 </a:t>
            </a:r>
            <a:r>
              <a:rPr lang="en-US" altLang="ko-KR" dirty="0"/>
              <a:t>abstract method</a:t>
            </a:r>
            <a:r>
              <a:rPr lang="ko-KR" altLang="en-US" dirty="0"/>
              <a:t>를 가짐</a:t>
            </a:r>
            <a:r>
              <a:rPr lang="en-US" altLang="ko-KR" dirty="0"/>
              <a:t>. </a:t>
            </a:r>
            <a:r>
              <a:rPr lang="ko-KR" altLang="en-US" dirty="0"/>
              <a:t>오직 상속에만 사용됨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자식 클래스에서 이 </a:t>
            </a:r>
            <a:r>
              <a:rPr lang="en-US" altLang="ko-KR" dirty="0"/>
              <a:t>method</a:t>
            </a:r>
            <a:r>
              <a:rPr lang="ko-KR" altLang="en-US" dirty="0"/>
              <a:t>들이 구현되어야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모듈이 필요함</a:t>
            </a:r>
            <a:r>
              <a:rPr lang="en-US" altLang="ko-KR" dirty="0"/>
              <a:t>. (from </a:t>
            </a:r>
            <a:r>
              <a:rPr lang="en-US" altLang="ko-KR" dirty="0" err="1"/>
              <a:t>abc</a:t>
            </a:r>
            <a:r>
              <a:rPr lang="en-US" altLang="ko-KR" dirty="0"/>
              <a:t> import *)</a:t>
            </a:r>
          </a:p>
          <a:p>
            <a:pPr marL="457200" lvl="1" indent="0">
              <a:buNone/>
            </a:pPr>
            <a:r>
              <a:rPr lang="en-US" altLang="ko-KR" dirty="0"/>
              <a:t>class &lt;</a:t>
            </a:r>
            <a:r>
              <a:rPr lang="en-US" altLang="ko-KR" dirty="0" err="1"/>
              <a:t>abstract_class_name</a:t>
            </a:r>
            <a:r>
              <a:rPr lang="en-US" altLang="ko-KR" dirty="0"/>
              <a:t>&gt;(</a:t>
            </a:r>
            <a:r>
              <a:rPr lang="en-US" altLang="ko-KR" dirty="0" err="1"/>
              <a:t>metaclass</a:t>
            </a:r>
            <a:r>
              <a:rPr lang="en-US" altLang="ko-KR" dirty="0"/>
              <a:t> = </a:t>
            </a:r>
            <a:r>
              <a:rPr lang="en-US" altLang="ko-KR" dirty="0" err="1"/>
              <a:t>ABCMeta</a:t>
            </a:r>
            <a:r>
              <a:rPr lang="en-US" altLang="ko-KR" dirty="0"/>
              <a:t>):</a:t>
            </a:r>
          </a:p>
          <a:p>
            <a:pPr marL="457200" lvl="1" indent="0">
              <a:buNone/>
            </a:pPr>
            <a:r>
              <a:rPr lang="en-US" altLang="ko-KR" dirty="0"/>
              <a:t>	~</a:t>
            </a:r>
          </a:p>
          <a:p>
            <a:pPr marL="457200" lvl="1" indent="0">
              <a:buNone/>
            </a:pPr>
            <a:r>
              <a:rPr lang="en-US" altLang="ko-KR" dirty="0"/>
              <a:t>class &lt;</a:t>
            </a:r>
            <a:r>
              <a:rPr lang="en-US" altLang="ko-KR" dirty="0" err="1"/>
              <a:t>class_name</a:t>
            </a:r>
            <a:r>
              <a:rPr lang="en-US" altLang="ko-KR" dirty="0"/>
              <a:t>&gt;(&lt;</a:t>
            </a:r>
            <a:r>
              <a:rPr lang="en-US" altLang="ko-KR" dirty="0" err="1"/>
              <a:t>abstract_class_name</a:t>
            </a:r>
            <a:r>
              <a:rPr lang="en-US" altLang="ko-KR" dirty="0"/>
              <a:t>&gt;):</a:t>
            </a:r>
          </a:p>
          <a:p>
            <a:pPr marL="457200" lvl="1" indent="0">
              <a:buNone/>
            </a:pPr>
            <a:r>
              <a:rPr lang="en-US" altLang="ko-KR" dirty="0"/>
              <a:t>	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2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161C1-4A84-44F5-A42C-E82079602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508"/>
          <a:stretch/>
        </p:blipFill>
        <p:spPr>
          <a:xfrm>
            <a:off x="295275" y="1153932"/>
            <a:ext cx="4857750" cy="1282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6E148B-980D-4DBD-BB6C-B8F093FD4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55"/>
          <a:stretch/>
        </p:blipFill>
        <p:spPr>
          <a:xfrm>
            <a:off x="295275" y="2436632"/>
            <a:ext cx="4857750" cy="17878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639AD4-66C0-48E2-B75B-76A4E010F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852"/>
          <a:stretch/>
        </p:blipFill>
        <p:spPr>
          <a:xfrm>
            <a:off x="295275" y="4224519"/>
            <a:ext cx="8715375" cy="823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B4803-FCAC-468D-83FA-A9EDE87B2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87"/>
          <a:stretch/>
        </p:blipFill>
        <p:spPr>
          <a:xfrm>
            <a:off x="295275" y="5141666"/>
            <a:ext cx="8715375" cy="7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F0B9E-51FE-4238-B891-5627749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35920-B18E-48E6-BB78-C7A67B30A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Factorial</a:t>
            </a:r>
          </a:p>
          <a:p>
            <a:pPr marL="457200" lvl="1" indent="0">
              <a:buNone/>
            </a:pPr>
            <a:r>
              <a:rPr lang="ko-KR" altLang="en-US" dirty="0" err="1"/>
              <a:t>팩토리얼</a:t>
            </a:r>
            <a:r>
              <a:rPr lang="ko-KR" altLang="en-US" dirty="0"/>
              <a:t> </a:t>
            </a:r>
            <a:r>
              <a:rPr lang="en-US" altLang="ko-KR" dirty="0"/>
              <a:t>n!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정수의 곱이다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recursion</a:t>
            </a:r>
            <a:r>
              <a:rPr lang="ko-KR" altLang="en-US" dirty="0"/>
              <a:t>을 이용하여 </a:t>
            </a:r>
            <a:r>
              <a:rPr lang="en-US" altLang="ko-KR" dirty="0"/>
              <a:t>n!</a:t>
            </a:r>
            <a:r>
              <a:rPr lang="ko-KR" altLang="en-US" dirty="0"/>
              <a:t>을 구하는 함수를 만들어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41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 대출 프로그램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Dictionary </a:t>
            </a:r>
            <a:r>
              <a:rPr lang="ko-KR" altLang="en-US" dirty="0"/>
              <a:t>와 </a:t>
            </a:r>
            <a:r>
              <a:rPr lang="en-US" altLang="ko-KR" dirty="0"/>
              <a:t>class</a:t>
            </a:r>
            <a:r>
              <a:rPr lang="ko-KR" altLang="en-US" dirty="0"/>
              <a:t>를 이용하여 잔여 도서를 </a:t>
            </a:r>
            <a:r>
              <a:rPr lang="en-US" altLang="ko-KR" dirty="0"/>
              <a:t>count</a:t>
            </a:r>
            <a:r>
              <a:rPr lang="ko-KR" altLang="en-US" dirty="0"/>
              <a:t>하고 대출하는 모듈을 구성한다</a:t>
            </a:r>
            <a:r>
              <a:rPr lang="en-US" altLang="ko-KR" dirty="0"/>
              <a:t>. </a:t>
            </a:r>
            <a:r>
              <a:rPr lang="ko-KR" altLang="en-US" dirty="0"/>
              <a:t>구현해야 할 기능은 이러하다</a:t>
            </a:r>
            <a:r>
              <a:rPr lang="en-US" altLang="ko-KR" dirty="0"/>
              <a:t>. </a:t>
            </a:r>
            <a:r>
              <a:rPr lang="ko-KR" altLang="en-US" dirty="0"/>
              <a:t>대출자의 이름에 중복은 없다고 가정한다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클래스를 만들어 멤버 변수와 메소드로 도서를 관리한다</a:t>
            </a:r>
            <a:r>
              <a:rPr lang="en-US" altLang="ko-KR" dirty="0"/>
              <a:t>. 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각 도서별로 이름과 수량을 </a:t>
            </a:r>
            <a:r>
              <a:rPr lang="en-US" altLang="ko-KR" dirty="0"/>
              <a:t>dictionary</a:t>
            </a:r>
            <a:r>
              <a:rPr lang="ko-KR" altLang="en-US" dirty="0"/>
              <a:t>로 구현한다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이름을 </a:t>
            </a:r>
            <a:r>
              <a:rPr lang="en-US" altLang="ko-KR" dirty="0"/>
              <a:t>input</a:t>
            </a:r>
            <a:r>
              <a:rPr lang="ko-KR" altLang="en-US" dirty="0"/>
              <a:t>으로 받아 도서를 색인하는 함수를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대출자의 이름과 책의 이름을 받아 책을 대출하는 함수를 구현한다</a:t>
            </a:r>
            <a:r>
              <a:rPr lang="en-US" altLang="ko-KR" dirty="0"/>
              <a:t>. </a:t>
            </a:r>
            <a:r>
              <a:rPr lang="ko-KR" altLang="en-US" dirty="0"/>
              <a:t>대출자가</a:t>
            </a:r>
            <a:r>
              <a:rPr lang="en-US" altLang="ko-KR" dirty="0"/>
              <a:t> </a:t>
            </a:r>
            <a:r>
              <a:rPr lang="ko-KR" altLang="en-US" dirty="0"/>
              <a:t>이미 대출하고 있는 책이 없고</a:t>
            </a:r>
            <a:r>
              <a:rPr lang="en-US" altLang="ko-KR" dirty="0"/>
              <a:t>, </a:t>
            </a:r>
            <a:r>
              <a:rPr lang="ko-KR" altLang="en-US" dirty="0"/>
              <a:t>책의 수량이 </a:t>
            </a:r>
            <a:r>
              <a:rPr lang="en-US" altLang="ko-KR" dirty="0"/>
              <a:t>0</a:t>
            </a:r>
            <a:r>
              <a:rPr lang="ko-KR" altLang="en-US" dirty="0"/>
              <a:t>이 아니라면 책을 대출할 수 있다</a:t>
            </a:r>
            <a:r>
              <a:rPr lang="en-US" altLang="ko-KR" dirty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/>
              <a:t>대출자의 이름을 받아</a:t>
            </a:r>
            <a:r>
              <a:rPr lang="en-US" altLang="ko-KR" dirty="0"/>
              <a:t> </a:t>
            </a:r>
            <a:r>
              <a:rPr lang="ko-KR" altLang="en-US" dirty="0"/>
              <a:t>대출자가 가진 책을 반납하는 함수를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Recursion</a:t>
            </a:r>
          </a:p>
          <a:p>
            <a:pPr lvl="1"/>
            <a:r>
              <a:rPr lang="en-US" altLang="ko-KR" dirty="0"/>
              <a:t>Self function call </a:t>
            </a:r>
          </a:p>
          <a:p>
            <a:pPr lvl="1"/>
            <a:r>
              <a:rPr lang="ko-KR" altLang="en-US" dirty="0"/>
              <a:t>함수 내부에서 자신을 불러 이어지는 </a:t>
            </a:r>
            <a:r>
              <a:rPr lang="en-US" altLang="ko-KR" dirty="0"/>
              <a:t>Loop</a:t>
            </a:r>
            <a:r>
              <a:rPr lang="ko-KR" altLang="en-US" dirty="0"/>
              <a:t>를 구성한다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종료 조건</a:t>
            </a:r>
            <a:r>
              <a:rPr lang="en-US" altLang="ko-KR" dirty="0"/>
              <a:t>, </a:t>
            </a:r>
            <a:r>
              <a:rPr lang="ko-KR" altLang="en-US" dirty="0"/>
              <a:t>인자를 명시한다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0C7695-956A-40DD-8E58-F88E8537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6812"/>
            <a:ext cx="5334716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괴물 사냥 게임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가지 종류의 괴물 </a:t>
            </a:r>
            <a:r>
              <a:rPr lang="en-US" altLang="ko-KR" dirty="0"/>
              <a:t>(</a:t>
            </a:r>
            <a:r>
              <a:rPr lang="ko-KR" altLang="en-US" dirty="0"/>
              <a:t>거미</a:t>
            </a:r>
            <a:r>
              <a:rPr lang="en-US" altLang="ko-KR" dirty="0"/>
              <a:t>, </a:t>
            </a:r>
            <a:r>
              <a:rPr lang="ko-KR" altLang="en-US" dirty="0"/>
              <a:t>뱀</a:t>
            </a:r>
            <a:r>
              <a:rPr lang="en-US" altLang="ko-KR" dirty="0"/>
              <a:t>, </a:t>
            </a:r>
            <a:r>
              <a:rPr lang="ko-KR" altLang="en-US" dirty="0"/>
              <a:t>박쥐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각각의 체력</a:t>
            </a:r>
            <a:r>
              <a:rPr lang="en-US" altLang="ko-KR" dirty="0"/>
              <a:t>(HP)</a:t>
            </a:r>
            <a:r>
              <a:rPr lang="ko-KR" altLang="en-US" dirty="0"/>
              <a:t>은 </a:t>
            </a:r>
            <a:r>
              <a:rPr lang="en-US" altLang="ko-KR" dirty="0"/>
              <a:t>5, 10, 20 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HP</a:t>
            </a:r>
            <a:r>
              <a:rPr lang="ko-KR" altLang="en-US" dirty="0"/>
              <a:t>가 다 사라지면 죽는다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각각의 공격력</a:t>
            </a:r>
            <a:r>
              <a:rPr lang="en-US" altLang="ko-KR" dirty="0"/>
              <a:t>(ATK)</a:t>
            </a:r>
            <a:r>
              <a:rPr lang="ko-KR" altLang="en-US" dirty="0"/>
              <a:t>은 </a:t>
            </a:r>
            <a:r>
              <a:rPr lang="en-US" altLang="ko-KR" dirty="0"/>
              <a:t>1, 2, 3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ko-KR" altLang="en-US" dirty="0"/>
              <a:t>턴이 </a:t>
            </a:r>
            <a:r>
              <a:rPr lang="en-US" altLang="ko-KR" dirty="0"/>
              <a:t>1 </a:t>
            </a:r>
            <a:r>
              <a:rPr lang="ko-KR" altLang="en-US" dirty="0"/>
              <a:t>지날 때마다 체력이 </a:t>
            </a:r>
            <a:r>
              <a:rPr lang="en-US" altLang="ko-KR" dirty="0"/>
              <a:t>1 </a:t>
            </a:r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사용자는 </a:t>
            </a:r>
            <a:r>
              <a:rPr lang="en-US" altLang="ko-KR" dirty="0"/>
              <a:t>HP 25, </a:t>
            </a:r>
            <a:r>
              <a:rPr lang="ko-KR" altLang="en-US" dirty="0"/>
              <a:t>공격력은</a:t>
            </a:r>
            <a:r>
              <a:rPr lang="en-US" altLang="ko-KR" dirty="0"/>
              <a:t> 4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턴이 </a:t>
            </a:r>
            <a:r>
              <a:rPr lang="en-US" altLang="ko-KR" dirty="0"/>
              <a:t>1 </a:t>
            </a:r>
            <a:r>
              <a:rPr lang="ko-KR" altLang="en-US" dirty="0"/>
              <a:t>지날 때마다 공격력이 </a:t>
            </a:r>
            <a:r>
              <a:rPr lang="en-US" altLang="ko-KR" dirty="0"/>
              <a:t>1 </a:t>
            </a:r>
            <a:r>
              <a:rPr lang="ko-KR" altLang="en-US" dirty="0"/>
              <a:t>증가한다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괴물 </a:t>
            </a:r>
            <a:r>
              <a:rPr lang="en-US" altLang="ko-KR" dirty="0"/>
              <a:t>6</a:t>
            </a:r>
            <a:r>
              <a:rPr lang="ko-KR" altLang="en-US" dirty="0"/>
              <a:t>마리 </a:t>
            </a:r>
            <a:r>
              <a:rPr lang="en-US" altLang="ko-KR" dirty="0"/>
              <a:t>(</a:t>
            </a:r>
            <a:r>
              <a:rPr lang="ko-KR" altLang="en-US" dirty="0"/>
              <a:t>거미</a:t>
            </a:r>
            <a:r>
              <a:rPr lang="en-US" altLang="ko-KR" dirty="0"/>
              <a:t>x3, </a:t>
            </a:r>
            <a:r>
              <a:rPr lang="ko-KR" altLang="en-US" dirty="0"/>
              <a:t>뱀</a:t>
            </a:r>
            <a:r>
              <a:rPr lang="en-US" altLang="ko-KR" dirty="0"/>
              <a:t>x2, </a:t>
            </a:r>
            <a:r>
              <a:rPr lang="ko-KR" altLang="en-US" dirty="0"/>
              <a:t>박쥐</a:t>
            </a:r>
            <a:r>
              <a:rPr lang="en-US" altLang="ko-KR" dirty="0"/>
              <a:t>x1) </a:t>
            </a:r>
            <a:r>
              <a:rPr lang="ko-KR" altLang="en-US" dirty="0"/>
              <a:t>을 상대로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사용자 </a:t>
            </a:r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/>
              <a:t>– </a:t>
            </a:r>
            <a:r>
              <a:rPr lang="ko-KR" altLang="en-US" dirty="0"/>
              <a:t>괴물</a:t>
            </a:r>
            <a:r>
              <a:rPr lang="en-US" altLang="ko-KR" dirty="0"/>
              <a:t>(</a:t>
            </a:r>
            <a:r>
              <a:rPr lang="ko-KR" altLang="en-US" dirty="0"/>
              <a:t>순서대로</a:t>
            </a:r>
            <a:r>
              <a:rPr lang="en-US" altLang="ko-KR" dirty="0"/>
              <a:t>) 1</a:t>
            </a:r>
            <a:r>
              <a:rPr lang="ko-KR" altLang="en-US" dirty="0"/>
              <a:t>번 </a:t>
            </a:r>
            <a:r>
              <a:rPr lang="en-US" altLang="ko-KR" dirty="0"/>
              <a:t>- … </a:t>
            </a:r>
            <a:r>
              <a:rPr lang="ko-KR" altLang="en-US" dirty="0"/>
              <a:t> 순서로 공격한다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사용자는 매 턴 공격할 괴물을 입력한다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괴물을 다 잡아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30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en-US" altLang="ko-KR" dirty="0" err="1"/>
              <a:t>key:value</a:t>
            </a:r>
            <a:r>
              <a:rPr lang="en-US" altLang="ko-KR" dirty="0"/>
              <a:t> </a:t>
            </a:r>
            <a:r>
              <a:rPr lang="ko-KR" altLang="en-US" dirty="0"/>
              <a:t>의 쌍으로 이루어진 자료구조</a:t>
            </a:r>
            <a:r>
              <a:rPr lang="en-US" altLang="ko-KR" dirty="0"/>
              <a:t>(hash)</a:t>
            </a:r>
          </a:p>
          <a:p>
            <a:pPr lvl="1"/>
            <a:r>
              <a:rPr lang="en-US" altLang="ko-KR" dirty="0"/>
              <a:t>{&lt;key1&gt;:&lt;value1&gt;, &lt;key2&gt;:&lt;valu2&gt;} </a:t>
            </a:r>
          </a:p>
          <a:p>
            <a:pPr lvl="1"/>
            <a:r>
              <a:rPr lang="ko-KR" altLang="en-US" dirty="0"/>
              <a:t>순서가 아니라 </a:t>
            </a:r>
            <a:r>
              <a:rPr lang="en-US" altLang="ko-KR" dirty="0"/>
              <a:t>key</a:t>
            </a:r>
            <a:r>
              <a:rPr lang="ko-KR" altLang="en-US" dirty="0"/>
              <a:t>를 통해 </a:t>
            </a:r>
            <a:r>
              <a:rPr lang="en-US" altLang="ko-KR" dirty="0"/>
              <a:t>value</a:t>
            </a:r>
            <a:r>
              <a:rPr lang="ko-KR" altLang="en-US" dirty="0"/>
              <a:t>를 얻는 방식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Key: string, int, tuple </a:t>
            </a:r>
            <a:r>
              <a:rPr lang="ko-KR" altLang="en-US" dirty="0"/>
              <a:t>등 변하지 않는 고유한 값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Value: Object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Key</a:t>
            </a:r>
            <a:r>
              <a:rPr lang="ko-KR" altLang="en-US" dirty="0"/>
              <a:t>는 중복될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선언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C58CB0-19A1-4CE2-9A03-948CC35AE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390274"/>
            <a:ext cx="1676400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A76069-D95D-4524-AC84-E918C8FB6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466474"/>
            <a:ext cx="38576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9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추가</a:t>
            </a:r>
            <a:r>
              <a:rPr lang="en-US" altLang="ko-KR"/>
              <a:t>/</a:t>
            </a:r>
            <a:r>
              <a:rPr lang="ko-KR" altLang="en-US"/>
              <a:t>삭제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추가</a:t>
            </a:r>
            <a:r>
              <a:rPr lang="en-US" altLang="ko-KR"/>
              <a:t>: &lt;dict_name&gt;[&lt;key&gt;] = &lt;value&gt;</a:t>
            </a:r>
          </a:p>
          <a:p>
            <a:pPr marL="457200" lvl="1" indent="0">
              <a:buNone/>
            </a:pPr>
            <a:r>
              <a:rPr lang="ko-KR" altLang="en-US"/>
              <a:t>삭제</a:t>
            </a:r>
            <a:r>
              <a:rPr lang="en-US" altLang="ko-KR"/>
              <a:t>: del &lt;dict_name&gt;[&lt;key&gt;]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24" y="2512703"/>
            <a:ext cx="2874576" cy="2503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52925"/>
            <a:ext cx="3327509" cy="5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dict.keys</a:t>
            </a:r>
            <a:r>
              <a:rPr lang="en-US" altLang="ko-KR" sz="2000" dirty="0"/>
              <a:t>() :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</a:t>
            </a:r>
            <a:r>
              <a:rPr lang="en-US" altLang="ko-KR" sz="2000" dirty="0"/>
              <a:t>key</a:t>
            </a:r>
            <a:r>
              <a:rPr lang="ko-KR" altLang="en-US" sz="2000" dirty="0"/>
              <a:t>들을 </a:t>
            </a:r>
            <a:r>
              <a:rPr lang="en-US" altLang="ko-KR" sz="2000" dirty="0" err="1"/>
              <a:t>dict_keys</a:t>
            </a:r>
            <a:r>
              <a:rPr lang="en-US" altLang="ko-KR" sz="2000" dirty="0"/>
              <a:t> object</a:t>
            </a:r>
            <a:r>
              <a:rPr lang="ko-KR" altLang="en-US" sz="2000" dirty="0"/>
              <a:t>로 반환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		list(</a:t>
            </a:r>
            <a:r>
              <a:rPr lang="en-US" altLang="ko-KR" sz="1800" dirty="0" err="1"/>
              <a:t>dict_keys</a:t>
            </a:r>
            <a:r>
              <a:rPr lang="en-US" altLang="ko-KR" sz="1800" dirty="0"/>
              <a:t>) </a:t>
            </a:r>
            <a:r>
              <a:rPr lang="ko-KR" altLang="en-US" sz="1800" dirty="0"/>
              <a:t>로 </a:t>
            </a:r>
            <a:r>
              <a:rPr lang="en-US" altLang="ko-KR" sz="1800" dirty="0"/>
              <a:t>list</a:t>
            </a:r>
            <a:r>
              <a:rPr lang="ko-KR" altLang="en-US" sz="1800" dirty="0"/>
              <a:t>로 바꿀 수 있음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 err="1"/>
              <a:t>dict.values</a:t>
            </a:r>
            <a:r>
              <a:rPr lang="en-US" altLang="ko-KR" sz="2000" dirty="0"/>
              <a:t>() :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</a:t>
            </a:r>
            <a:r>
              <a:rPr lang="en-US" altLang="ko-KR" sz="2000" dirty="0"/>
              <a:t>value</a:t>
            </a:r>
            <a:r>
              <a:rPr lang="ko-KR" altLang="en-US" sz="2000" dirty="0"/>
              <a:t>들을 </a:t>
            </a:r>
            <a:r>
              <a:rPr lang="en-US" altLang="ko-KR" sz="2000" dirty="0" err="1"/>
              <a:t>dict_values</a:t>
            </a:r>
            <a:r>
              <a:rPr lang="ko-KR" altLang="en-US" sz="2000" dirty="0"/>
              <a:t>로 반환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dict.items</a:t>
            </a:r>
            <a:r>
              <a:rPr lang="en-US" altLang="ko-KR" sz="2000" dirty="0"/>
              <a:t>() :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쌍을 </a:t>
            </a:r>
            <a:r>
              <a:rPr lang="en-US" altLang="ko-KR" sz="2000" dirty="0" err="1"/>
              <a:t>dict_items</a:t>
            </a:r>
            <a:r>
              <a:rPr lang="ko-KR" altLang="en-US" sz="2000" dirty="0"/>
              <a:t>로 반환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dict.clear</a:t>
            </a:r>
            <a:r>
              <a:rPr lang="en-US" altLang="ko-KR" sz="2000" dirty="0"/>
              <a:t>() : </a:t>
            </a:r>
            <a:r>
              <a:rPr lang="ko-KR" altLang="en-US" sz="2000" dirty="0" err="1"/>
              <a:t>딕셔너리</a:t>
            </a:r>
            <a:r>
              <a:rPr lang="ko-KR" altLang="en-US" sz="2000" dirty="0"/>
              <a:t> 비우기</a:t>
            </a:r>
            <a:r>
              <a:rPr lang="en-US" altLang="ko-KR" sz="2000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5959A-BB2C-49FA-AC72-1B8D9429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1890712"/>
            <a:ext cx="3133725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B8808-0663-4C86-9A72-25DF98BB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57386"/>
            <a:ext cx="2124075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AD2C0A-2713-4B95-9A68-7CA15F5388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454"/>
          <a:stretch/>
        </p:blipFill>
        <p:spPr>
          <a:xfrm>
            <a:off x="881062" y="3275280"/>
            <a:ext cx="3343275" cy="567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B26611-E8E5-4792-832F-09E5AE3706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341"/>
          <a:stretch/>
        </p:blipFill>
        <p:spPr>
          <a:xfrm>
            <a:off x="4572000" y="3248257"/>
            <a:ext cx="3343275" cy="7093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5AA5A9-8A77-4693-AB13-8821ADFB6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06" b="56174"/>
          <a:stretch/>
        </p:blipFill>
        <p:spPr>
          <a:xfrm>
            <a:off x="881062" y="4506772"/>
            <a:ext cx="3238500" cy="5677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6ECB44-8CCE-4470-85DF-4D68164F00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711"/>
          <a:stretch/>
        </p:blipFill>
        <p:spPr>
          <a:xfrm>
            <a:off x="4572000" y="4506772"/>
            <a:ext cx="4467225" cy="6384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2E2661-538F-41E9-BF51-4E306D07B0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296"/>
          <a:stretch/>
        </p:blipFill>
        <p:spPr>
          <a:xfrm>
            <a:off x="881062" y="5738264"/>
            <a:ext cx="1028700" cy="567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E26247-9FCF-44C6-9AEE-9063D4977D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0859"/>
          <a:stretch/>
        </p:blipFill>
        <p:spPr>
          <a:xfrm>
            <a:off x="2162174" y="6030414"/>
            <a:ext cx="1028700" cy="2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dict.get</a:t>
            </a:r>
            <a:r>
              <a:rPr lang="en-US" altLang="ko-KR" sz="2000" dirty="0"/>
              <a:t>() : </a:t>
            </a:r>
            <a:r>
              <a:rPr lang="ko-KR" altLang="en-US" sz="2000" dirty="0" err="1"/>
              <a:t>딕셔너리</a:t>
            </a:r>
            <a:r>
              <a:rPr lang="ko-KR" altLang="en-US" sz="2000" dirty="0"/>
              <a:t> 호출과 동일 기능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key</a:t>
            </a:r>
            <a:r>
              <a:rPr lang="ko-KR" altLang="en-US" sz="2000" dirty="0"/>
              <a:t>가 없을 경우 에러가 뜨는 대신 </a:t>
            </a:r>
            <a:r>
              <a:rPr lang="en-US" altLang="ko-KR" sz="2000" dirty="0"/>
              <a:t>None</a:t>
            </a:r>
            <a:r>
              <a:rPr lang="ko-KR" altLang="en-US" sz="2000" dirty="0"/>
              <a:t>을 반환함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&lt;key&gt; in &lt;</a:t>
            </a:r>
            <a:r>
              <a:rPr lang="en-US" altLang="ko-KR" sz="2000" dirty="0" err="1"/>
              <a:t>dict_name</a:t>
            </a:r>
            <a:r>
              <a:rPr lang="en-US" altLang="ko-KR" sz="2000" dirty="0"/>
              <a:t>&gt; : dictionary</a:t>
            </a:r>
            <a:r>
              <a:rPr lang="ko-KR" altLang="en-US" sz="2000" dirty="0"/>
              <a:t>에 </a:t>
            </a:r>
            <a:r>
              <a:rPr lang="en-US" altLang="ko-KR" sz="2000" dirty="0"/>
              <a:t>key </a:t>
            </a:r>
            <a:r>
              <a:rPr lang="ko-KR" altLang="en-US" sz="2000" dirty="0"/>
              <a:t>가 있다면 </a:t>
            </a:r>
            <a:r>
              <a:rPr lang="en-US" altLang="ko-KR" sz="2000" dirty="0"/>
              <a:t>True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72384-DB2F-474A-9EC2-9966FAEE4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851" b="54621"/>
          <a:stretch/>
        </p:blipFill>
        <p:spPr>
          <a:xfrm>
            <a:off x="628650" y="1850351"/>
            <a:ext cx="3095625" cy="13096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C8CA18-E617-4AD9-B50E-0E704A3A8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30851"/>
          <a:stretch/>
        </p:blipFill>
        <p:spPr>
          <a:xfrm>
            <a:off x="4238625" y="1850351"/>
            <a:ext cx="3095625" cy="1443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7C1A13-13E4-4EA0-AD05-6DFCBAEF0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07"/>
          <a:stretch/>
        </p:blipFill>
        <p:spPr>
          <a:xfrm>
            <a:off x="628650" y="4126152"/>
            <a:ext cx="3086100" cy="798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01C484-8BFE-471E-BD99-234D1151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78"/>
          <a:stretch/>
        </p:blipFill>
        <p:spPr>
          <a:xfrm>
            <a:off x="4238625" y="4416150"/>
            <a:ext cx="3086100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0" y="1571625"/>
            <a:ext cx="5037133" cy="33230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78" y="3666436"/>
            <a:ext cx="1438740" cy="12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&lt;class name&gt;:</a:t>
            </a:r>
          </a:p>
          <a:p>
            <a:pPr marL="457200" lvl="1" indent="0">
              <a:buNone/>
            </a:pPr>
            <a:r>
              <a:rPr lang="en-US" altLang="ko-KR" dirty="0"/>
              <a:t>	functions, statements ...</a:t>
            </a:r>
          </a:p>
          <a:p>
            <a:endParaRPr lang="en-US" altLang="ko-KR" dirty="0"/>
          </a:p>
          <a:p>
            <a:r>
              <a:rPr lang="ko-KR" altLang="en-US" dirty="0"/>
              <a:t>클래스 생성자</a:t>
            </a:r>
            <a:endParaRPr lang="en-US" altLang="ko-KR" dirty="0"/>
          </a:p>
          <a:p>
            <a:pPr lvl="1"/>
            <a:r>
              <a:rPr lang="ko-KR" altLang="en-US" dirty="0"/>
              <a:t>객체를 생성하는 생성자</a:t>
            </a:r>
            <a:r>
              <a:rPr lang="en-US" altLang="ko-KR" dirty="0"/>
              <a:t>, </a:t>
            </a:r>
            <a:r>
              <a:rPr lang="ko-KR" altLang="en-US" dirty="0"/>
              <a:t>초기화자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자동으로 부른다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클래스의 각 객체가 새로 생성될 때 자동으로 동작하는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__(self) </a:t>
            </a:r>
            <a:r>
              <a:rPr lang="ko-KR" altLang="en-US" dirty="0"/>
              <a:t>를 주로 사용한다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class &lt;class name&gt;:</a:t>
            </a:r>
          </a:p>
          <a:p>
            <a:pPr marL="457200" lvl="1" indent="0">
              <a:buNone/>
            </a:pPr>
            <a:r>
              <a:rPr lang="en-US" altLang="ko-KR" dirty="0"/>
              <a:t>	__</a:t>
            </a:r>
            <a:r>
              <a:rPr lang="en-US" altLang="ko-KR" dirty="0" err="1"/>
              <a:t>init</a:t>
            </a:r>
            <a:r>
              <a:rPr lang="en-US" altLang="ko-KR" dirty="0"/>
              <a:t>__(self, &lt;arguments&gt;):</a:t>
            </a:r>
          </a:p>
          <a:p>
            <a:pPr marL="457200" lvl="1" indent="0">
              <a:buNone/>
            </a:pPr>
            <a:r>
              <a:rPr lang="en-US" altLang="ko-KR" dirty="0"/>
              <a:t>	        statements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8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</a:t>
            </a:r>
            <a:endParaRPr lang="en-US" altLang="ko-KR" dirty="0"/>
          </a:p>
          <a:p>
            <a:pPr lvl="1"/>
            <a:r>
              <a:rPr lang="ko-KR" altLang="en-US" dirty="0"/>
              <a:t>정의한 클래스의 각 객체</a:t>
            </a:r>
            <a:endParaRPr lang="en-US" altLang="ko-KR" dirty="0"/>
          </a:p>
          <a:p>
            <a:pPr lvl="1"/>
            <a:r>
              <a:rPr lang="ko-KR" altLang="en-US" dirty="0"/>
              <a:t>클래스에서 정의한 멤버 변수 및 메소드를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모든 객체는 각자 특정 </a:t>
            </a:r>
            <a:r>
              <a:rPr lang="en-US" altLang="ko-KR" dirty="0"/>
              <a:t>class</a:t>
            </a:r>
            <a:r>
              <a:rPr lang="ko-KR" altLang="en-US" dirty="0"/>
              <a:t>의 인스턴스다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클래스 변수와 인스턴스 변수의 차이</a:t>
            </a:r>
            <a:endParaRPr lang="en-US" altLang="ko-KR" dirty="0"/>
          </a:p>
          <a:p>
            <a:pPr lvl="1"/>
            <a:r>
              <a:rPr lang="ko-KR" altLang="en-US" dirty="0"/>
              <a:t>일반적인 인스턴스 변수는 생성자로 만들어진 후 </a:t>
            </a:r>
            <a:r>
              <a:rPr lang="en-US" altLang="ko-KR" dirty="0"/>
              <a:t>self.&lt;</a:t>
            </a:r>
            <a:r>
              <a:rPr lang="ko-KR" altLang="en-US" dirty="0" err="1"/>
              <a:t>변수명</a:t>
            </a:r>
            <a:r>
              <a:rPr lang="en-US" altLang="ko-KR" dirty="0"/>
              <a:t>&gt;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변수는 클래스 고유의 것으로</a:t>
            </a:r>
            <a:r>
              <a:rPr lang="en-US" altLang="ko-KR" dirty="0"/>
              <a:t>, </a:t>
            </a:r>
            <a:r>
              <a:rPr lang="ko-KR" altLang="en-US" dirty="0"/>
              <a:t>모든 인스턴스가 공유한다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인스턴스 변수는 각 인스턴스 객체가 따로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5983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12575</TotalTime>
  <Words>762</Words>
  <Application>Microsoft Office PowerPoint</Application>
  <PresentationFormat>화면 슬라이드 쇼(4:3)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Wingdings</vt:lpstr>
      <vt:lpstr>디자인 사용자 지정</vt:lpstr>
      <vt:lpstr>Recursion Dictionary Class</vt:lpstr>
      <vt:lpstr>Function</vt:lpstr>
      <vt:lpstr>Dictionary</vt:lpstr>
      <vt:lpstr>Dictionary</vt:lpstr>
      <vt:lpstr>Dictionary</vt:lpstr>
      <vt:lpstr>Dictionary</vt:lpstr>
      <vt:lpstr>PowerPoint 프레젠테이션</vt:lpstr>
      <vt:lpstr>Class</vt:lpstr>
      <vt:lpstr>Class</vt:lpstr>
      <vt:lpstr>PowerPoint 프레젠테이션</vt:lpstr>
      <vt:lpstr>Class</vt:lpstr>
      <vt:lpstr>Class</vt:lpstr>
      <vt:lpstr>Class</vt:lpstr>
      <vt:lpstr>Class</vt:lpstr>
      <vt:lpstr>Class</vt:lpstr>
      <vt:lpstr>Class</vt:lpstr>
      <vt:lpstr>Class</vt:lpstr>
      <vt:lpstr>연습문제1</vt:lpstr>
      <vt:lpstr>연습문제2</vt:lpstr>
      <vt:lpstr>연습문제3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JS</cp:lastModifiedBy>
  <cp:revision>338</cp:revision>
  <dcterms:created xsi:type="dcterms:W3CDTF">2016-11-18T06:48:03Z</dcterms:created>
  <dcterms:modified xsi:type="dcterms:W3CDTF">2022-05-10T11:40:36Z</dcterms:modified>
</cp:coreProperties>
</file>