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37"/>
  </p:notesMasterIdLst>
  <p:handoutMasterIdLst>
    <p:handoutMasterId r:id="rId38"/>
  </p:handoutMasterIdLst>
  <p:sldIdLst>
    <p:sldId id="827" r:id="rId2"/>
    <p:sldId id="826" r:id="rId3"/>
    <p:sldId id="828" r:id="rId4"/>
    <p:sldId id="805" r:id="rId5"/>
    <p:sldId id="806" r:id="rId6"/>
    <p:sldId id="761" r:id="rId7"/>
    <p:sldId id="799" r:id="rId8"/>
    <p:sldId id="829" r:id="rId9"/>
    <p:sldId id="767" r:id="rId10"/>
    <p:sldId id="807" r:id="rId11"/>
    <p:sldId id="808" r:id="rId12"/>
    <p:sldId id="809" r:id="rId13"/>
    <p:sldId id="800" r:id="rId14"/>
    <p:sldId id="778" r:id="rId15"/>
    <p:sldId id="810" r:id="rId16"/>
    <p:sldId id="811" r:id="rId17"/>
    <p:sldId id="812" r:id="rId18"/>
    <p:sldId id="801" r:id="rId19"/>
    <p:sldId id="779" r:id="rId20"/>
    <p:sldId id="813" r:id="rId21"/>
    <p:sldId id="814" r:id="rId22"/>
    <p:sldId id="815" r:id="rId23"/>
    <p:sldId id="816" r:id="rId24"/>
    <p:sldId id="817" r:id="rId25"/>
    <p:sldId id="802" r:id="rId26"/>
    <p:sldId id="786" r:id="rId27"/>
    <p:sldId id="818" r:id="rId28"/>
    <p:sldId id="819" r:id="rId29"/>
    <p:sldId id="820" r:id="rId30"/>
    <p:sldId id="803" r:id="rId31"/>
    <p:sldId id="821" r:id="rId32"/>
    <p:sldId id="822" r:id="rId33"/>
    <p:sldId id="823" r:id="rId34"/>
    <p:sldId id="824" r:id="rId35"/>
    <p:sldId id="790" r:id="rId36"/>
  </p:sldIdLst>
  <p:sldSz cx="9144000" cy="5143500" type="screen16x9"/>
  <p:notesSz cx="6807200" cy="99393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F95DF16-B072-461B-9463-CF28750CB27B}">
          <p14:sldIdLst>
            <p14:sldId id="827"/>
            <p14:sldId id="826"/>
            <p14:sldId id="828"/>
            <p14:sldId id="805"/>
            <p14:sldId id="806"/>
            <p14:sldId id="761"/>
            <p14:sldId id="799"/>
            <p14:sldId id="829"/>
            <p14:sldId id="767"/>
            <p14:sldId id="807"/>
            <p14:sldId id="808"/>
            <p14:sldId id="809"/>
            <p14:sldId id="800"/>
            <p14:sldId id="778"/>
            <p14:sldId id="810"/>
            <p14:sldId id="811"/>
            <p14:sldId id="812"/>
            <p14:sldId id="801"/>
            <p14:sldId id="779"/>
            <p14:sldId id="813"/>
            <p14:sldId id="814"/>
            <p14:sldId id="815"/>
            <p14:sldId id="816"/>
            <p14:sldId id="817"/>
            <p14:sldId id="802"/>
            <p14:sldId id="786"/>
            <p14:sldId id="818"/>
            <p14:sldId id="819"/>
            <p14:sldId id="820"/>
            <p14:sldId id="803"/>
            <p14:sldId id="821"/>
            <p14:sldId id="822"/>
            <p14:sldId id="823"/>
            <p14:sldId id="824"/>
            <p14:sldId id="790"/>
          </p14:sldIdLst>
        </p14:section>
      </p14:sectionLst>
    </p:ext>
    <p:ext uri="{EFAFB233-063F-42B5-8137-9DF3F51BA10A}">
      <p15:sldGuideLst xmlns:p15="http://schemas.microsoft.com/office/powerpoint/2012/main">
        <p15:guide id="1" orient="horz" pos="123" userDrawn="1">
          <p15:clr>
            <a:srgbClr val="A4A3A4"/>
          </p15:clr>
        </p15:guide>
        <p15:guide id="5" pos="295" userDrawn="1">
          <p15:clr>
            <a:srgbClr val="A4A3A4"/>
          </p15:clr>
        </p15:guide>
        <p15:guide id="6" pos="3787" userDrawn="1">
          <p15:clr>
            <a:srgbClr val="A4A3A4"/>
          </p15:clr>
        </p15:guide>
        <p15:guide id="7" orient="horz" pos="2754" userDrawn="1">
          <p15:clr>
            <a:srgbClr val="A4A3A4"/>
          </p15:clr>
        </p15:guide>
        <p15:guide id="10" pos="204" userDrawn="1">
          <p15:clr>
            <a:srgbClr val="A4A3A4"/>
          </p15:clr>
        </p15:guide>
        <p15:guide id="11" pos="521" userDrawn="1">
          <p15:clr>
            <a:srgbClr val="A4A3A4"/>
          </p15:clr>
        </p15:guide>
        <p15:guide id="12" pos="431" userDrawn="1">
          <p15:clr>
            <a:srgbClr val="A4A3A4"/>
          </p15:clr>
        </p15:guide>
        <p15:guide id="13" orient="horz" pos="486" userDrawn="1">
          <p15:clr>
            <a:srgbClr val="A4A3A4"/>
          </p15:clr>
        </p15:guide>
        <p15:guide id="14" orient="horz" pos="758" userDrawn="1">
          <p15:clr>
            <a:srgbClr val="A4A3A4"/>
          </p15:clr>
        </p15:guide>
        <p15:guide id="15" orient="horz" pos="804" userDrawn="1">
          <p15:clr>
            <a:srgbClr val="A4A3A4"/>
          </p15:clr>
        </p15:guide>
        <p15:guide id="16" orient="horz" pos="1030"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10CE9C"/>
    <a:srgbClr val="0AB2BA"/>
    <a:srgbClr val="007EB0"/>
    <a:srgbClr val="0C5CA4"/>
    <a:srgbClr val="0076A3"/>
    <a:srgbClr val="1C999C"/>
    <a:srgbClr val="54A20E"/>
    <a:srgbClr val="0E6EC3"/>
    <a:srgbClr val="F2FA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D27102A9-8310-4765-A935-A1911B00CA55}" styleName="밝은 스타일 1 - 강조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밝은 스타일 1 - 강조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12C8C85-51F0-491E-9774-3900AFEF0FD7}" styleName="밝은 스타일 2 - 강조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2838BEF-8BB2-4498-84A7-C5851F593DF1}" styleName="보통 스타일 4 - 강조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9D7B26C5-4107-4FEC-AEDC-1716B250A1EF}" styleName="밝은 스타일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3" autoAdjust="0"/>
    <p:restoredTop sz="86329" autoAdjust="0"/>
  </p:normalViewPr>
  <p:slideViewPr>
    <p:cSldViewPr>
      <p:cViewPr varScale="1">
        <p:scale>
          <a:sx n="151" d="100"/>
          <a:sy n="151" d="100"/>
        </p:scale>
        <p:origin x="496" y="184"/>
      </p:cViewPr>
      <p:guideLst>
        <p:guide orient="horz" pos="123"/>
        <p:guide pos="295"/>
        <p:guide pos="3787"/>
        <p:guide orient="horz" pos="2754"/>
        <p:guide pos="204"/>
        <p:guide pos="521"/>
        <p:guide pos="431"/>
        <p:guide orient="horz" pos="486"/>
        <p:guide orient="horz" pos="758"/>
        <p:guide orient="horz" pos="804"/>
        <p:guide orient="horz" pos="103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1" d="100"/>
          <a:sy n="81" d="100"/>
        </p:scale>
        <p:origin x="3990" y="90"/>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9575" cy="496888"/>
          </a:xfrm>
          <a:prstGeom prst="rect">
            <a:avLst/>
          </a:prstGeom>
        </p:spPr>
        <p:txBody>
          <a:bodyPr vert="horz" lIns="91440" tIns="45720" rIns="91440" bIns="45720" rtlCol="0"/>
          <a:lstStyle>
            <a:lvl1pPr algn="l">
              <a:defRPr sz="1200"/>
            </a:lvl1pPr>
          </a:lstStyle>
          <a:p>
            <a:endParaRPr lang="ko-KR" altLang="en-US" dirty="0">
              <a:latin typeface="나눔바른고딕" pitchFamily="50" charset="-127"/>
              <a:ea typeface="나눔바른고딕" pitchFamily="50" charset="-127"/>
            </a:endParaRPr>
          </a:p>
        </p:txBody>
      </p:sp>
      <p:sp>
        <p:nvSpPr>
          <p:cNvPr id="3" name="날짜 개체 틀 2"/>
          <p:cNvSpPr>
            <a:spLocks noGrp="1"/>
          </p:cNvSpPr>
          <p:nvPr>
            <p:ph type="dt" sz="quarter" idx="1"/>
          </p:nvPr>
        </p:nvSpPr>
        <p:spPr>
          <a:xfrm>
            <a:off x="3856038" y="0"/>
            <a:ext cx="2949575" cy="496888"/>
          </a:xfrm>
          <a:prstGeom prst="rect">
            <a:avLst/>
          </a:prstGeom>
        </p:spPr>
        <p:txBody>
          <a:bodyPr vert="horz" lIns="91440" tIns="45720" rIns="91440" bIns="45720" rtlCol="0"/>
          <a:lstStyle>
            <a:lvl1pPr algn="r">
              <a:defRPr sz="1200"/>
            </a:lvl1pPr>
          </a:lstStyle>
          <a:p>
            <a:fld id="{5B087FED-F064-4CBC-9BBB-7623E9DD0B85}" type="datetimeFigureOut">
              <a:rPr lang="ko-KR" altLang="en-US" smtClean="0">
                <a:latin typeface="나눔바른고딕" pitchFamily="50" charset="-127"/>
                <a:ea typeface="나눔바른고딕" pitchFamily="50" charset="-127"/>
              </a:rPr>
              <a:pPr/>
              <a:t>2022. 6. 6.</a:t>
            </a:fld>
            <a:endParaRPr lang="ko-KR" altLang="en-US" dirty="0">
              <a:latin typeface="나눔바른고딕" pitchFamily="50" charset="-127"/>
              <a:ea typeface="나눔바른고딕" pitchFamily="50" charset="-127"/>
            </a:endParaRPr>
          </a:p>
        </p:txBody>
      </p:sp>
      <p:sp>
        <p:nvSpPr>
          <p:cNvPr id="4" name="바닥글 개체 틀 3"/>
          <p:cNvSpPr>
            <a:spLocks noGrp="1"/>
          </p:cNvSpPr>
          <p:nvPr>
            <p:ph type="ftr" sz="quarter" idx="2"/>
          </p:nvPr>
        </p:nvSpPr>
        <p:spPr>
          <a:xfrm>
            <a:off x="0" y="9440863"/>
            <a:ext cx="2949575" cy="496887"/>
          </a:xfrm>
          <a:prstGeom prst="rect">
            <a:avLst/>
          </a:prstGeom>
        </p:spPr>
        <p:txBody>
          <a:bodyPr vert="horz" lIns="91440" tIns="45720" rIns="91440" bIns="45720" rtlCol="0" anchor="b"/>
          <a:lstStyle>
            <a:lvl1pPr algn="l">
              <a:defRPr sz="1200"/>
            </a:lvl1pPr>
          </a:lstStyle>
          <a:p>
            <a:endParaRPr lang="ko-KR" altLang="en-US" dirty="0">
              <a:latin typeface="나눔바른고딕" pitchFamily="50" charset="-127"/>
              <a:ea typeface="나눔바른고딕" pitchFamily="50" charset="-127"/>
            </a:endParaRPr>
          </a:p>
        </p:txBody>
      </p:sp>
      <p:sp>
        <p:nvSpPr>
          <p:cNvPr id="5" name="슬라이드 번호 개체 틀 4"/>
          <p:cNvSpPr>
            <a:spLocks noGrp="1"/>
          </p:cNvSpPr>
          <p:nvPr>
            <p:ph type="sldNum" sz="quarter" idx="3"/>
          </p:nvPr>
        </p:nvSpPr>
        <p:spPr>
          <a:xfrm>
            <a:off x="3856038" y="9440863"/>
            <a:ext cx="2949575" cy="496887"/>
          </a:xfrm>
          <a:prstGeom prst="rect">
            <a:avLst/>
          </a:prstGeom>
        </p:spPr>
        <p:txBody>
          <a:bodyPr vert="horz" lIns="91440" tIns="45720" rIns="91440" bIns="45720" rtlCol="0" anchor="b"/>
          <a:lstStyle>
            <a:lvl1pPr algn="r">
              <a:defRPr sz="1200"/>
            </a:lvl1pPr>
          </a:lstStyle>
          <a:p>
            <a:fld id="{3CAF09AB-3BE7-4AFB-8DE2-E0024338E384}" type="slidenum">
              <a:rPr lang="ko-KR" altLang="en-US" smtClean="0">
                <a:latin typeface="나눔바른고딕" pitchFamily="50" charset="-127"/>
                <a:ea typeface="나눔바른고딕" pitchFamily="50" charset="-127"/>
              </a:rPr>
              <a:pPr/>
              <a:t>‹#›</a:t>
            </a:fld>
            <a:endParaRPr lang="ko-KR" altLang="en-US" dirty="0">
              <a:latin typeface="나눔바른고딕" pitchFamily="50" charset="-127"/>
              <a:ea typeface="나눔바른고딕" pitchFamily="50" charset="-127"/>
            </a:endParaRPr>
          </a:p>
        </p:txBody>
      </p:sp>
    </p:spTree>
    <p:extLst>
      <p:ext uri="{BB962C8B-B14F-4D97-AF65-F5344CB8AC3E}">
        <p14:creationId xmlns:p14="http://schemas.microsoft.com/office/powerpoint/2010/main" val="191055075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atin typeface="나눔바른고딕" pitchFamily="50" charset="-127"/>
                <a:ea typeface="나눔바른고딕" pitchFamily="50" charset="-127"/>
              </a:defRPr>
            </a:lvl1pPr>
          </a:lstStyle>
          <a:p>
            <a:endParaRPr lang="ko-KR" altLang="en-US" dirty="0"/>
          </a:p>
        </p:txBody>
      </p:sp>
      <p:sp>
        <p:nvSpPr>
          <p:cNvPr id="3" name="날짜 개체 틀 2"/>
          <p:cNvSpPr>
            <a:spLocks noGrp="1"/>
          </p:cNvSpPr>
          <p:nvPr>
            <p:ph type="dt" idx="1"/>
          </p:nvPr>
        </p:nvSpPr>
        <p:spPr>
          <a:xfrm>
            <a:off x="3855838" y="0"/>
            <a:ext cx="2949787" cy="496967"/>
          </a:xfrm>
          <a:prstGeom prst="rect">
            <a:avLst/>
          </a:prstGeom>
        </p:spPr>
        <p:txBody>
          <a:bodyPr vert="horz" lIns="91440" tIns="45720" rIns="91440" bIns="45720" rtlCol="0"/>
          <a:lstStyle>
            <a:lvl1pPr algn="r">
              <a:defRPr sz="1200">
                <a:latin typeface="나눔바른고딕" pitchFamily="50" charset="-127"/>
                <a:ea typeface="나눔바른고딕" pitchFamily="50" charset="-127"/>
              </a:defRPr>
            </a:lvl1pPr>
          </a:lstStyle>
          <a:p>
            <a:fld id="{7B47AA1E-77FB-43DB-A1EF-13FD4601E1CB}" type="datetimeFigureOut">
              <a:rPr lang="ko-KR" altLang="en-US" smtClean="0"/>
              <a:pPr/>
              <a:t>2022. 6. 6.</a:t>
            </a:fld>
            <a:endParaRPr lang="ko-KR" altLang="en-US" dirty="0"/>
          </a:p>
        </p:txBody>
      </p:sp>
      <p:sp>
        <p:nvSpPr>
          <p:cNvPr id="4" name="슬라이드 이미지 개체 틀 3"/>
          <p:cNvSpPr>
            <a:spLocks noGrp="1" noRot="1" noChangeAspect="1"/>
          </p:cNvSpPr>
          <p:nvPr>
            <p:ph type="sldImg" idx="2"/>
          </p:nvPr>
        </p:nvSpPr>
        <p:spPr>
          <a:xfrm>
            <a:off x="92075" y="746125"/>
            <a:ext cx="6623050" cy="3725863"/>
          </a:xfrm>
          <a:prstGeom prst="rect">
            <a:avLst/>
          </a:prstGeom>
          <a:noFill/>
          <a:ln w="12700">
            <a:solidFill>
              <a:prstClr val="black"/>
            </a:solidFill>
          </a:ln>
        </p:spPr>
        <p:txBody>
          <a:bodyPr vert="horz" lIns="91440" tIns="45720" rIns="91440" bIns="45720" rtlCol="0" anchor="ctr"/>
          <a:lstStyle/>
          <a:p>
            <a:endParaRPr lang="ko-KR" altLang="en-US" dirty="0"/>
          </a:p>
        </p:txBody>
      </p:sp>
      <p:sp>
        <p:nvSpPr>
          <p:cNvPr id="5" name="슬라이드 노트 개체 틀 4"/>
          <p:cNvSpPr>
            <a:spLocks noGrp="1"/>
          </p:cNvSpPr>
          <p:nvPr>
            <p:ph type="body" sz="quarter" idx="3"/>
          </p:nvPr>
        </p:nvSpPr>
        <p:spPr>
          <a:xfrm>
            <a:off x="680720" y="4721186"/>
            <a:ext cx="5445760" cy="4472702"/>
          </a:xfrm>
          <a:prstGeom prst="rect">
            <a:avLst/>
          </a:prstGeom>
        </p:spPr>
        <p:txBody>
          <a:bodyPr vert="horz" lIns="91440" tIns="45720" rIns="91440" bIns="45720" rtlCol="0"/>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6" name="바닥글 개체 틀 5"/>
          <p:cNvSpPr>
            <a:spLocks noGrp="1"/>
          </p:cNvSpPr>
          <p:nvPr>
            <p:ph type="ftr" sz="quarter" idx="4"/>
          </p:nvPr>
        </p:nvSpPr>
        <p:spPr>
          <a:xfrm>
            <a:off x="0" y="9440646"/>
            <a:ext cx="2949787" cy="496967"/>
          </a:xfrm>
          <a:prstGeom prst="rect">
            <a:avLst/>
          </a:prstGeom>
        </p:spPr>
        <p:txBody>
          <a:bodyPr vert="horz" lIns="91440" tIns="45720" rIns="91440" bIns="45720" rtlCol="0" anchor="b"/>
          <a:lstStyle>
            <a:lvl1pPr algn="l">
              <a:defRPr sz="1200">
                <a:latin typeface="나눔바른고딕" pitchFamily="50" charset="-127"/>
                <a:ea typeface="나눔바른고딕" pitchFamily="50" charset="-127"/>
              </a:defRPr>
            </a:lvl1pPr>
          </a:lstStyle>
          <a:p>
            <a:endParaRPr lang="ko-KR" altLang="en-US" dirty="0"/>
          </a:p>
        </p:txBody>
      </p:sp>
      <p:sp>
        <p:nvSpPr>
          <p:cNvPr id="7" name="슬라이드 번호 개체 틀 6"/>
          <p:cNvSpPr>
            <a:spLocks noGrp="1"/>
          </p:cNvSpPr>
          <p:nvPr>
            <p:ph type="sldNum" sz="quarter" idx="5"/>
          </p:nvPr>
        </p:nvSpPr>
        <p:spPr>
          <a:xfrm>
            <a:off x="3855838" y="9440646"/>
            <a:ext cx="2949787" cy="496967"/>
          </a:xfrm>
          <a:prstGeom prst="rect">
            <a:avLst/>
          </a:prstGeom>
        </p:spPr>
        <p:txBody>
          <a:bodyPr vert="horz" lIns="91440" tIns="45720" rIns="91440" bIns="45720" rtlCol="0" anchor="b"/>
          <a:lstStyle>
            <a:lvl1pPr algn="r">
              <a:defRPr sz="1200">
                <a:latin typeface="나눔바른고딕" pitchFamily="50" charset="-127"/>
                <a:ea typeface="나눔바른고딕" pitchFamily="50" charset="-127"/>
              </a:defRPr>
            </a:lvl1pPr>
          </a:lstStyle>
          <a:p>
            <a:fld id="{8D041AF3-492D-4A22-94C2-082532C36E9A}" type="slidenum">
              <a:rPr lang="ko-KR" altLang="en-US" smtClean="0"/>
              <a:pPr/>
              <a:t>‹#›</a:t>
            </a:fld>
            <a:endParaRPr lang="ko-KR" altLang="en-US" dirty="0"/>
          </a:p>
        </p:txBody>
      </p:sp>
    </p:spTree>
    <p:extLst>
      <p:ext uri="{BB962C8B-B14F-4D97-AF65-F5344CB8AC3E}">
        <p14:creationId xmlns:p14="http://schemas.microsoft.com/office/powerpoint/2010/main" val="2487106926"/>
      </p:ext>
    </p:extLst>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나눔바른고딕" pitchFamily="50" charset="-127"/>
        <a:ea typeface="나눔바른고딕" pitchFamily="50" charset="-127"/>
        <a:cs typeface="+mn-cs"/>
      </a:defRPr>
    </a:lvl1pPr>
    <a:lvl2pPr marL="457200" algn="l" defTabSz="914400" rtl="0" eaLnBrk="1" latinLnBrk="1" hangingPunct="1">
      <a:defRPr sz="1200" kern="1200">
        <a:solidFill>
          <a:schemeClr val="tx1"/>
        </a:solidFill>
        <a:latin typeface="나눔바른고딕" pitchFamily="50" charset="-127"/>
        <a:ea typeface="나눔바른고딕" pitchFamily="50" charset="-127"/>
        <a:cs typeface="+mn-cs"/>
      </a:defRPr>
    </a:lvl2pPr>
    <a:lvl3pPr marL="914400" algn="l" defTabSz="914400" rtl="0" eaLnBrk="1" latinLnBrk="1" hangingPunct="1">
      <a:defRPr sz="1200" kern="1200">
        <a:solidFill>
          <a:schemeClr val="tx1"/>
        </a:solidFill>
        <a:latin typeface="나눔바른고딕" pitchFamily="50" charset="-127"/>
        <a:ea typeface="나눔바른고딕" pitchFamily="50" charset="-127"/>
        <a:cs typeface="+mn-cs"/>
      </a:defRPr>
    </a:lvl3pPr>
    <a:lvl4pPr marL="1371600" algn="l" defTabSz="914400" rtl="0" eaLnBrk="1" latinLnBrk="1" hangingPunct="1">
      <a:defRPr sz="1200" kern="1200">
        <a:solidFill>
          <a:schemeClr val="tx1"/>
        </a:solidFill>
        <a:latin typeface="나눔바른고딕" pitchFamily="50" charset="-127"/>
        <a:ea typeface="나눔바른고딕" pitchFamily="50" charset="-127"/>
        <a:cs typeface="+mn-cs"/>
      </a:defRPr>
    </a:lvl4pPr>
    <a:lvl5pPr marL="1828800" algn="l" defTabSz="914400" rtl="0" eaLnBrk="1" latinLnBrk="1" hangingPunct="1">
      <a:defRPr sz="1200" kern="1200">
        <a:solidFill>
          <a:schemeClr val="tx1"/>
        </a:solidFill>
        <a:latin typeface="나눔바른고딕" pitchFamily="50" charset="-127"/>
        <a:ea typeface="나눔바른고딕" pitchFamily="50" charset="-127"/>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p1:notes"/>
          <p:cNvSpPr txBox="1">
            <a:spLocks noGrp="1"/>
          </p:cNvSpPr>
          <p:nvPr>
            <p:ph type="body" idx="1"/>
          </p:nvPr>
        </p:nvSpPr>
        <p:spPr>
          <a:xfrm>
            <a:off x="680720" y="4721186"/>
            <a:ext cx="5445760" cy="447270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 name="Google Shape;25;p1:notes"/>
          <p:cNvSpPr>
            <a:spLocks noGrp="1" noRot="1" noChangeAspect="1"/>
          </p:cNvSpPr>
          <p:nvPr>
            <p:ph type="sldImg" idx="2"/>
          </p:nvPr>
        </p:nvSpPr>
        <p:spPr>
          <a:xfrm>
            <a:off x="92075" y="746125"/>
            <a:ext cx="6623050" cy="37258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0115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4:notes"/>
          <p:cNvSpPr txBox="1">
            <a:spLocks noGrp="1"/>
          </p:cNvSpPr>
          <p:nvPr>
            <p:ph type="body" idx="1"/>
          </p:nvPr>
        </p:nvSpPr>
        <p:spPr>
          <a:xfrm>
            <a:off x="680720" y="4721186"/>
            <a:ext cx="5445760" cy="447270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 name="Google Shape;50;p4:notes"/>
          <p:cNvSpPr>
            <a:spLocks noGrp="1" noRot="1" noChangeAspect="1"/>
          </p:cNvSpPr>
          <p:nvPr>
            <p:ph type="sldImg" idx="2"/>
          </p:nvPr>
        </p:nvSpPr>
        <p:spPr>
          <a:xfrm>
            <a:off x="92075" y="746125"/>
            <a:ext cx="6623050" cy="37258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783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041AF3-492D-4A22-94C2-082532C36E9A}" type="slidenum">
              <a:rPr lang="ko-KR" altLang="en-US" smtClean="0"/>
              <a:pPr/>
              <a:t>18</a:t>
            </a:fld>
            <a:endParaRPr lang="ko-KR" altLang="en-US" dirty="0"/>
          </a:p>
        </p:txBody>
      </p:sp>
    </p:spTree>
    <p:extLst>
      <p:ext uri="{BB962C8B-B14F-4D97-AF65-F5344CB8AC3E}">
        <p14:creationId xmlns:p14="http://schemas.microsoft.com/office/powerpoint/2010/main" val="353313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041AF3-492D-4A22-94C2-082532C36E9A}" type="slidenum">
              <a:rPr lang="ko-KR" altLang="en-US" smtClean="0"/>
              <a:pPr/>
              <a:t>19</a:t>
            </a:fld>
            <a:endParaRPr lang="ko-KR" altLang="en-US" dirty="0"/>
          </a:p>
        </p:txBody>
      </p:sp>
    </p:spTree>
    <p:extLst>
      <p:ext uri="{BB962C8B-B14F-4D97-AF65-F5344CB8AC3E}">
        <p14:creationId xmlns:p14="http://schemas.microsoft.com/office/powerpoint/2010/main" val="24202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041AF3-492D-4A22-94C2-082532C36E9A}" type="slidenum">
              <a:rPr lang="ko-KR" altLang="en-US" smtClean="0"/>
              <a:pPr/>
              <a:t>20</a:t>
            </a:fld>
            <a:endParaRPr lang="ko-KR" altLang="en-US" dirty="0"/>
          </a:p>
        </p:txBody>
      </p:sp>
    </p:spTree>
    <p:extLst>
      <p:ext uri="{BB962C8B-B14F-4D97-AF65-F5344CB8AC3E}">
        <p14:creationId xmlns:p14="http://schemas.microsoft.com/office/powerpoint/2010/main" val="1924428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041AF3-492D-4A22-94C2-082532C36E9A}" type="slidenum">
              <a:rPr lang="ko-KR" altLang="en-US" smtClean="0"/>
              <a:pPr/>
              <a:t>21</a:t>
            </a:fld>
            <a:endParaRPr lang="ko-KR" altLang="en-US" dirty="0"/>
          </a:p>
        </p:txBody>
      </p:sp>
    </p:spTree>
    <p:extLst>
      <p:ext uri="{BB962C8B-B14F-4D97-AF65-F5344CB8AC3E}">
        <p14:creationId xmlns:p14="http://schemas.microsoft.com/office/powerpoint/2010/main" val="42902096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041AF3-492D-4A22-94C2-082532C36E9A}" type="slidenum">
              <a:rPr lang="ko-KR" altLang="en-US" smtClean="0"/>
              <a:pPr/>
              <a:t>22</a:t>
            </a:fld>
            <a:endParaRPr lang="ko-KR" altLang="en-US" dirty="0"/>
          </a:p>
        </p:txBody>
      </p:sp>
    </p:spTree>
    <p:extLst>
      <p:ext uri="{BB962C8B-B14F-4D97-AF65-F5344CB8AC3E}">
        <p14:creationId xmlns:p14="http://schemas.microsoft.com/office/powerpoint/2010/main" val="5842941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041AF3-492D-4A22-94C2-082532C36E9A}" type="slidenum">
              <a:rPr lang="ko-KR" altLang="en-US" smtClean="0"/>
              <a:pPr/>
              <a:t>23</a:t>
            </a:fld>
            <a:endParaRPr lang="ko-KR" altLang="en-US" dirty="0"/>
          </a:p>
        </p:txBody>
      </p:sp>
    </p:spTree>
    <p:extLst>
      <p:ext uri="{BB962C8B-B14F-4D97-AF65-F5344CB8AC3E}">
        <p14:creationId xmlns:p14="http://schemas.microsoft.com/office/powerpoint/2010/main" val="4680847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제목 슬라이드">
    <p:spTree>
      <p:nvGrpSpPr>
        <p:cNvPr id="1" name=""/>
        <p:cNvGrpSpPr/>
        <p:nvPr/>
      </p:nvGrpSpPr>
      <p:grpSpPr>
        <a:xfrm>
          <a:off x="0" y="0"/>
          <a:ext cx="0" cy="0"/>
          <a:chOff x="0" y="0"/>
          <a:chExt cx="0" cy="0"/>
        </a:xfrm>
      </p:grpSpPr>
      <p:pic>
        <p:nvPicPr>
          <p:cNvPr id="1026" name="Picture 2" descr="D:\2016_서울대\02_콘텐츠개발\02_기획\01_과정기획\02_교양강좌\PPT템플릿\2차 수정\[교양강좌,교수강의]PPT템플릿_타입B_수정.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사용자 지정 레이아웃">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79B2E-B7C7-49F7-A595-3F5401636DCE}"/>
              </a:ext>
            </a:extLst>
          </p:cNvPr>
          <p:cNvSpPr>
            <a:spLocks noGrp="1"/>
          </p:cNvSpPr>
          <p:nvPr>
            <p:ph type="title"/>
          </p:nvPr>
        </p:nvSpPr>
        <p:spPr>
          <a:xfrm>
            <a:off x="335760" y="63702"/>
            <a:ext cx="8064896" cy="511200"/>
          </a:xfrm>
          <a:prstGeom prst="rect">
            <a:avLst/>
          </a:prstGeom>
        </p:spPr>
        <p:txBody>
          <a:bodyPr/>
          <a:lstStyle>
            <a:lvl1pPr algn="l">
              <a:defRPr sz="2800" b="1">
                <a:solidFill>
                  <a:schemeClr val="bg1"/>
                </a:solidFill>
                <a:latin typeface="Times New Roman" panose="02020603050405020304" pitchFamily="18" charset="0"/>
                <a:ea typeface="나눔바른고딕" panose="020B0603020101020101" pitchFamily="34" charset="-127"/>
                <a:cs typeface="Times New Roman" panose="02020603050405020304" pitchFamily="18" charset="0"/>
              </a:defRPr>
            </a:lvl1pPr>
          </a:lstStyle>
          <a:p>
            <a:endParaRPr lang="en-US" dirty="0"/>
          </a:p>
        </p:txBody>
      </p:sp>
      <p:sp>
        <p:nvSpPr>
          <p:cNvPr id="5" name="Content Placeholder 4">
            <a:extLst>
              <a:ext uri="{FF2B5EF4-FFF2-40B4-BE49-F238E27FC236}">
                <a16:creationId xmlns:a16="http://schemas.microsoft.com/office/drawing/2014/main" id="{C47F1339-114B-48E9-80FD-0BC2730F8166}"/>
              </a:ext>
            </a:extLst>
          </p:cNvPr>
          <p:cNvSpPr>
            <a:spLocks noGrp="1"/>
          </p:cNvSpPr>
          <p:nvPr>
            <p:ph sz="quarter" idx="10"/>
          </p:nvPr>
        </p:nvSpPr>
        <p:spPr>
          <a:xfrm>
            <a:off x="467544" y="843558"/>
            <a:ext cx="8424936" cy="4105275"/>
          </a:xfrm>
          <a:prstGeom prst="rect">
            <a:avLst/>
          </a:prstGeom>
        </p:spPr>
        <p:txBody>
          <a:bodyPr/>
          <a:lstStyle>
            <a:lvl1pPr marL="457200" indent="-457200" eaLnBrk="0" latinLnBrk="0">
              <a:lnSpc>
                <a:spcPct val="125000"/>
              </a:lnSpc>
              <a:buFont typeface="+mj-lt"/>
              <a:buAutoNum type="arabicPeriod"/>
              <a:defRPr sz="2400" b="1">
                <a:latin typeface="Times New Roman" panose="02020603050405020304" pitchFamily="18" charset="0"/>
                <a:ea typeface="나눔바른고딕" panose="020B0603020101020101" pitchFamily="34" charset="-127"/>
                <a:cs typeface="Times New Roman" panose="02020603050405020304" pitchFamily="18" charset="0"/>
              </a:defRPr>
            </a:lvl1pPr>
            <a:lvl2pPr marL="742950" indent="-285750" eaLnBrk="0" latinLnBrk="0">
              <a:lnSpc>
                <a:spcPct val="125000"/>
              </a:lnSpc>
              <a:buFontTx/>
              <a:buBlip>
                <a:blip r:embed="rId2"/>
              </a:buBlip>
              <a:defRPr sz="2000">
                <a:latin typeface="Times New Roman" panose="02020603050405020304" pitchFamily="18" charset="0"/>
                <a:ea typeface="나눔바른고딕" panose="020B0603020101020101" pitchFamily="34" charset="-127"/>
                <a:cs typeface="Times New Roman" panose="02020603050405020304" pitchFamily="18" charset="0"/>
              </a:defRPr>
            </a:lvl2pPr>
            <a:lvl3pPr marL="1143000" indent="-228600" eaLnBrk="0" latinLnBrk="0">
              <a:lnSpc>
                <a:spcPct val="125000"/>
              </a:lnSpc>
              <a:buFontTx/>
              <a:buBlip>
                <a:blip r:embed="rId3"/>
              </a:buBlip>
              <a:defRPr sz="1800">
                <a:latin typeface="Times New Roman" panose="02020603050405020304" pitchFamily="18" charset="0"/>
                <a:ea typeface="나눔바른고딕" panose="020B0603020101020101" pitchFamily="34" charset="-127"/>
                <a:cs typeface="Times New Roman" panose="02020603050405020304" pitchFamily="18" charset="0"/>
              </a:defRPr>
            </a:lvl3pPr>
            <a:lvl4pPr marL="1600200" indent="-228600" eaLnBrk="0" latinLnBrk="0">
              <a:lnSpc>
                <a:spcPct val="125000"/>
              </a:lnSpc>
              <a:buFont typeface="Wingdings" panose="05000000000000000000" pitchFamily="2" charset="2"/>
              <a:buChar char="Ø"/>
              <a:defRPr sz="1600">
                <a:latin typeface="Times New Roman" panose="02020603050405020304" pitchFamily="18" charset="0"/>
                <a:ea typeface="나눔바른고딕" panose="020B0603020101020101" pitchFamily="34" charset="-127"/>
                <a:cs typeface="Times New Roman" panose="02020603050405020304" pitchFamily="18" charset="0"/>
              </a:defRPr>
            </a:lvl4pPr>
            <a:lvl5pPr marL="2057400" indent="-228600" eaLnBrk="0" latinLnBrk="0">
              <a:lnSpc>
                <a:spcPct val="125000"/>
              </a:lnSpc>
              <a:buFont typeface="Arial" panose="020B0604020202020204" pitchFamily="34" charset="0"/>
              <a:buChar char="•"/>
              <a:defRPr sz="1600">
                <a:latin typeface="Times New Roman" panose="02020603050405020304" pitchFamily="18" charset="0"/>
                <a:ea typeface="나눔바른고딕" panose="020B0603020101020101" pitchFamily="34" charset="-127"/>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a:extLst>
              <a:ext uri="{FF2B5EF4-FFF2-40B4-BE49-F238E27FC236}">
                <a16:creationId xmlns:a16="http://schemas.microsoft.com/office/drawing/2014/main" id="{748D8354-A65D-C047-AD81-8FE636BFF63E}"/>
              </a:ext>
            </a:extLst>
          </p:cNvPr>
          <p:cNvSpPr txBox="1"/>
          <p:nvPr userDrawn="1"/>
        </p:nvSpPr>
        <p:spPr>
          <a:xfrm>
            <a:off x="8028384" y="4731990"/>
            <a:ext cx="936104" cy="276999"/>
          </a:xfrm>
          <a:prstGeom prst="rect">
            <a:avLst/>
          </a:prstGeom>
          <a:noFill/>
        </p:spPr>
        <p:txBody>
          <a:bodyPr wrap="square" rtlCol="0">
            <a:spAutoFit/>
          </a:bodyPr>
          <a:lstStyle/>
          <a:p>
            <a:pPr algn="r"/>
            <a:fld id="{12FD7DC0-0036-4543-B1C3-23A408FDE266}" type="slidenum">
              <a:rPr lang="en-US" sz="1200" smtClean="0">
                <a:latin typeface="나눔바른고딕" panose="020B0603020101020101" pitchFamily="34" charset="-127"/>
                <a:ea typeface="나눔바른고딕" panose="020B0603020101020101" pitchFamily="34" charset="-127"/>
              </a:rPr>
              <a:pPr algn="r"/>
              <a:t>‹#›</a:t>
            </a:fld>
            <a:r>
              <a:rPr lang="en-US" sz="1200" dirty="0">
                <a:latin typeface="나눔바른고딕" panose="020B0603020101020101" pitchFamily="34" charset="-127"/>
                <a:ea typeface="나눔바른고딕" panose="020B0603020101020101" pitchFamily="34" charset="-127"/>
              </a:rPr>
              <a:t> / 34</a:t>
            </a:r>
            <a:endParaRPr lang="en-US" sz="1200" dirty="0">
              <a:solidFill>
                <a:srgbClr val="551111"/>
              </a:solidFill>
              <a:effectLst>
                <a:outerShdw blurRad="50800" dist="38100" dir="2700000" algn="tl" rotWithShape="0">
                  <a:prstClr val="black">
                    <a:alpha val="40000"/>
                  </a:prstClr>
                </a:outerShdw>
              </a:effectLst>
              <a:latin typeface="나눔바른고딕" panose="020B0603020101020101" pitchFamily="34" charset="-127"/>
              <a:ea typeface="나눔바른고딕" panose="020B0603020101020101" pitchFamily="34" charset="-127"/>
            </a:endParaRPr>
          </a:p>
        </p:txBody>
      </p:sp>
    </p:spTree>
    <p:extLst>
      <p:ext uri="{BB962C8B-B14F-4D97-AF65-F5344CB8AC3E}">
        <p14:creationId xmlns:p14="http://schemas.microsoft.com/office/powerpoint/2010/main" val="2455695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사용자 지정 레이아웃">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79B2E-B7C7-49F7-A595-3F5401636DCE}"/>
              </a:ext>
            </a:extLst>
          </p:cNvPr>
          <p:cNvSpPr>
            <a:spLocks noGrp="1"/>
          </p:cNvSpPr>
          <p:nvPr>
            <p:ph type="title"/>
          </p:nvPr>
        </p:nvSpPr>
        <p:spPr>
          <a:xfrm>
            <a:off x="335760" y="63702"/>
            <a:ext cx="8064896" cy="511200"/>
          </a:xfrm>
          <a:prstGeom prst="rect">
            <a:avLst/>
          </a:prstGeom>
        </p:spPr>
        <p:txBody>
          <a:bodyPr/>
          <a:lstStyle>
            <a:lvl1pPr algn="l">
              <a:defRPr sz="2800" b="1">
                <a:solidFill>
                  <a:schemeClr val="bg1"/>
                </a:solidFill>
                <a:latin typeface="Times New Roman" panose="02020603050405020304" pitchFamily="18" charset="0"/>
                <a:ea typeface="나눔바른고딕" panose="020B0603020101020101" pitchFamily="34" charset="-127"/>
                <a:cs typeface="Times New Roman" panose="02020603050405020304" pitchFamily="18" charset="0"/>
              </a:defRPr>
            </a:lvl1pPr>
          </a:lstStyle>
          <a:p>
            <a:endParaRPr lang="en-US" dirty="0"/>
          </a:p>
        </p:txBody>
      </p:sp>
      <p:sp>
        <p:nvSpPr>
          <p:cNvPr id="5" name="Content Placeholder 4">
            <a:extLst>
              <a:ext uri="{FF2B5EF4-FFF2-40B4-BE49-F238E27FC236}">
                <a16:creationId xmlns:a16="http://schemas.microsoft.com/office/drawing/2014/main" id="{C47F1339-114B-48E9-80FD-0BC2730F8166}"/>
              </a:ext>
            </a:extLst>
          </p:cNvPr>
          <p:cNvSpPr>
            <a:spLocks noGrp="1"/>
          </p:cNvSpPr>
          <p:nvPr>
            <p:ph sz="quarter" idx="10"/>
          </p:nvPr>
        </p:nvSpPr>
        <p:spPr>
          <a:xfrm>
            <a:off x="467544" y="843558"/>
            <a:ext cx="8424936" cy="4105275"/>
          </a:xfrm>
          <a:prstGeom prst="rect">
            <a:avLst/>
          </a:prstGeom>
        </p:spPr>
        <p:txBody>
          <a:bodyPr/>
          <a:lstStyle>
            <a:lvl1pPr marL="457200" indent="-457200" eaLnBrk="0" latinLnBrk="0">
              <a:lnSpc>
                <a:spcPct val="125000"/>
              </a:lnSpc>
              <a:buFont typeface="+mj-lt"/>
              <a:buAutoNum type="arabicPeriod"/>
              <a:defRPr sz="2400" b="1">
                <a:latin typeface="Times New Roman" panose="02020603050405020304" pitchFamily="18" charset="0"/>
                <a:ea typeface="나눔바른고딕" panose="020B0603020101020101" pitchFamily="34" charset="-127"/>
                <a:cs typeface="Times New Roman" panose="02020603050405020304" pitchFamily="18" charset="0"/>
              </a:defRPr>
            </a:lvl1pPr>
            <a:lvl2pPr marL="742950" indent="-285750" eaLnBrk="0" latinLnBrk="0">
              <a:lnSpc>
                <a:spcPct val="125000"/>
              </a:lnSpc>
              <a:buFontTx/>
              <a:buBlip>
                <a:blip r:embed="rId2"/>
              </a:buBlip>
              <a:defRPr sz="2000">
                <a:latin typeface="Times New Roman" panose="02020603050405020304" pitchFamily="18" charset="0"/>
                <a:ea typeface="나눔바른고딕" panose="020B0603020101020101" pitchFamily="34" charset="-127"/>
                <a:cs typeface="Times New Roman" panose="02020603050405020304" pitchFamily="18" charset="0"/>
              </a:defRPr>
            </a:lvl2pPr>
            <a:lvl3pPr marL="1143000" indent="-228600" eaLnBrk="0" latinLnBrk="0">
              <a:lnSpc>
                <a:spcPct val="125000"/>
              </a:lnSpc>
              <a:buFontTx/>
              <a:buBlip>
                <a:blip r:embed="rId3"/>
              </a:buBlip>
              <a:defRPr sz="1800">
                <a:latin typeface="Times New Roman" panose="02020603050405020304" pitchFamily="18" charset="0"/>
                <a:ea typeface="나눔바른고딕" panose="020B0603020101020101" pitchFamily="34" charset="-127"/>
                <a:cs typeface="Times New Roman" panose="02020603050405020304" pitchFamily="18" charset="0"/>
              </a:defRPr>
            </a:lvl3pPr>
            <a:lvl4pPr marL="1600200" indent="-228600" eaLnBrk="0" latinLnBrk="0">
              <a:lnSpc>
                <a:spcPct val="125000"/>
              </a:lnSpc>
              <a:buFont typeface="Wingdings" panose="05000000000000000000" pitchFamily="2" charset="2"/>
              <a:buChar char="Ø"/>
              <a:defRPr sz="1600">
                <a:latin typeface="Times New Roman" panose="02020603050405020304" pitchFamily="18" charset="0"/>
                <a:ea typeface="나눔바른고딕" panose="020B0603020101020101" pitchFamily="34" charset="-127"/>
                <a:cs typeface="Times New Roman" panose="02020603050405020304" pitchFamily="18" charset="0"/>
              </a:defRPr>
            </a:lvl4pPr>
            <a:lvl5pPr marL="2057400" indent="-228600" eaLnBrk="0" latinLnBrk="0">
              <a:lnSpc>
                <a:spcPct val="125000"/>
              </a:lnSpc>
              <a:buFont typeface="Arial" panose="020B0604020202020204" pitchFamily="34" charset="0"/>
              <a:buChar char="•"/>
              <a:defRPr sz="1600">
                <a:latin typeface="Times New Roman" panose="02020603050405020304" pitchFamily="18" charset="0"/>
                <a:ea typeface="나눔바른고딕" panose="020B0603020101020101" pitchFamily="34" charset="-127"/>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55668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사용자 지정 레이아웃">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79B2E-B7C7-49F7-A595-3F5401636DCE}"/>
              </a:ext>
            </a:extLst>
          </p:cNvPr>
          <p:cNvSpPr>
            <a:spLocks noGrp="1"/>
          </p:cNvSpPr>
          <p:nvPr>
            <p:ph type="title"/>
          </p:nvPr>
        </p:nvSpPr>
        <p:spPr>
          <a:xfrm>
            <a:off x="335760" y="63702"/>
            <a:ext cx="8064896" cy="511200"/>
          </a:xfrm>
          <a:prstGeom prst="rect">
            <a:avLst/>
          </a:prstGeom>
        </p:spPr>
        <p:txBody>
          <a:bodyPr/>
          <a:lstStyle>
            <a:lvl1pPr marL="0" marR="0" indent="0" algn="l" defTabSz="914400" rtl="0" eaLnBrk="1" fontAlgn="auto" latinLnBrk="1" hangingPunct="1">
              <a:lnSpc>
                <a:spcPct val="100000"/>
              </a:lnSpc>
              <a:spcBef>
                <a:spcPct val="0"/>
              </a:spcBef>
              <a:spcAft>
                <a:spcPts val="0"/>
              </a:spcAft>
              <a:buClrTx/>
              <a:buSzTx/>
              <a:buFontTx/>
              <a:buNone/>
              <a:tabLst/>
              <a:defRPr sz="2800" b="1">
                <a:solidFill>
                  <a:schemeClr val="bg1"/>
                </a:solidFill>
                <a:latin typeface="Times New Roman" panose="02020603050405020304" pitchFamily="18" charset="0"/>
                <a:cs typeface="Times New Roman" panose="02020603050405020304" pitchFamily="18" charset="0"/>
              </a:defRPr>
            </a:lvl1pPr>
          </a:lstStyle>
          <a:p>
            <a:pPr fontAlgn="base"/>
            <a:endParaRPr lang="ko-KR" altLang="en-US" b="1" dirty="0">
              <a:solidFill>
                <a:prstClr val="white"/>
              </a:solidFill>
              <a:latin typeface="나눔바른고딕" pitchFamily="50" charset="-127"/>
              <a:ea typeface="나눔바른고딕" pitchFamily="50" charset="-127"/>
            </a:endParaRPr>
          </a:p>
        </p:txBody>
      </p:sp>
      <p:sp>
        <p:nvSpPr>
          <p:cNvPr id="3" name="TextBox 2">
            <a:extLst>
              <a:ext uri="{FF2B5EF4-FFF2-40B4-BE49-F238E27FC236}">
                <a16:creationId xmlns:a16="http://schemas.microsoft.com/office/drawing/2014/main" id="{FAFBA45F-1460-4FFC-97F4-6CEAA1B99C18}"/>
              </a:ext>
            </a:extLst>
          </p:cNvPr>
          <p:cNvSpPr txBox="1"/>
          <p:nvPr userDrawn="1"/>
        </p:nvSpPr>
        <p:spPr>
          <a:xfrm>
            <a:off x="335760" y="4835723"/>
            <a:ext cx="6480720" cy="261610"/>
          </a:xfrm>
          <a:prstGeom prst="rect">
            <a:avLst/>
          </a:prstGeom>
          <a:noFill/>
        </p:spPr>
        <p:txBody>
          <a:bodyPr wrap="square" rtlCol="0">
            <a:spAutoFit/>
          </a:bodyPr>
          <a:lstStyle/>
          <a:p>
            <a:pPr algn="l"/>
            <a:r>
              <a:rPr kumimoji="1" lang="en-US" altLang="ko-KR" sz="1100" dirty="0">
                <a:solidFill>
                  <a:prstClr val="black"/>
                </a:solidFill>
                <a:latin typeface="Times New Roman" panose="02020603050405020304" pitchFamily="18" charset="0"/>
                <a:ea typeface="나눔바른고딕" panose="020B0603020101020101" pitchFamily="34" charset="-127"/>
                <a:cs typeface="Times New Roman" panose="02020603050405020304" pitchFamily="18" charset="0"/>
              </a:rPr>
              <a:t>Stuart Russell &amp; Peter </a:t>
            </a:r>
            <a:r>
              <a:rPr kumimoji="1" lang="en-US" altLang="ko-KR" sz="1100" dirty="0" err="1">
                <a:solidFill>
                  <a:prstClr val="black"/>
                </a:solidFill>
                <a:latin typeface="Times New Roman" panose="02020603050405020304" pitchFamily="18" charset="0"/>
                <a:ea typeface="나눔바른고딕" panose="020B0603020101020101" pitchFamily="34" charset="-127"/>
                <a:cs typeface="Times New Roman" panose="02020603050405020304" pitchFamily="18" charset="0"/>
              </a:rPr>
              <a:t>Norvig</a:t>
            </a:r>
            <a:r>
              <a:rPr kumimoji="1" lang="en-US" altLang="ko-KR" sz="1100" dirty="0">
                <a:solidFill>
                  <a:prstClr val="black"/>
                </a:solidFill>
                <a:latin typeface="Times New Roman" panose="02020603050405020304" pitchFamily="18" charset="0"/>
                <a:ea typeface="나눔바른고딕" panose="020B0603020101020101" pitchFamily="34" charset="-127"/>
                <a:cs typeface="Times New Roman" panose="02020603050405020304" pitchFamily="18" charset="0"/>
              </a:rPr>
              <a:t> (2021), Artificial Intelligence: A Modern Approach (4th Edition)</a:t>
            </a:r>
            <a:endParaRPr lang="en-US" sz="1100" dirty="0">
              <a:solidFill>
                <a:srgbClr val="551111"/>
              </a:solidFill>
              <a:latin typeface="Times New Roman" panose="02020603050405020304" pitchFamily="18" charset="0"/>
              <a:ea typeface="HY견고딕" pitchFamily="18" charset="-127"/>
              <a:cs typeface="Times New Roman" panose="02020603050405020304" pitchFamily="18" charset="0"/>
            </a:endParaRPr>
          </a:p>
        </p:txBody>
      </p:sp>
    </p:spTree>
    <p:extLst>
      <p:ext uri="{BB962C8B-B14F-4D97-AF65-F5344CB8AC3E}">
        <p14:creationId xmlns:p14="http://schemas.microsoft.com/office/powerpoint/2010/main" val="799234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제목 슬라이드">
  <p:cSld name="2_제목 슬라이드">
    <p:spTree>
      <p:nvGrpSpPr>
        <p:cNvPr id="1" name="Shape 11"/>
        <p:cNvGrpSpPr/>
        <p:nvPr/>
      </p:nvGrpSpPr>
      <p:grpSpPr>
        <a:xfrm>
          <a:off x="0" y="0"/>
          <a:ext cx="0" cy="0"/>
          <a:chOff x="0" y="0"/>
          <a:chExt cx="0" cy="0"/>
        </a:xfrm>
      </p:grpSpPr>
      <p:pic>
        <p:nvPicPr>
          <p:cNvPr id="12" name="Google Shape;12;p29" descr="D:\2016_서울대\02_콘텐츠개발\02_기획\01_과정기획\02_교양강좌\PPT템플릿\2차 수정\[교양강좌,교수강의]PPT템플릿_타입B_수정.jpg"/>
          <p:cNvPicPr preferRelativeResize="0"/>
          <p:nvPr/>
        </p:nvPicPr>
        <p:blipFill rotWithShape="1">
          <a:blip r:embed="rId2">
            <a:alphaModFix/>
          </a:blip>
          <a:srcRect/>
          <a:stretch/>
        </p:blipFill>
        <p:spPr>
          <a:xfrm>
            <a:off x="0" y="0"/>
            <a:ext cx="9144000" cy="5143501"/>
          </a:xfrm>
          <a:prstGeom prst="rect">
            <a:avLst/>
          </a:prstGeom>
          <a:noFill/>
          <a:ln>
            <a:noFill/>
          </a:ln>
        </p:spPr>
      </p:pic>
    </p:spTree>
    <p:extLst>
      <p:ext uri="{BB962C8B-B14F-4D97-AF65-F5344CB8AC3E}">
        <p14:creationId xmlns:p14="http://schemas.microsoft.com/office/powerpoint/2010/main" val="42767059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29409"/>
          </a:schemeClr>
        </a:solidFill>
        <a:effectLst/>
      </p:bgPr>
    </p:bg>
    <p:spTree>
      <p:nvGrpSpPr>
        <p:cNvPr id="1" name=""/>
        <p:cNvGrpSpPr/>
        <p:nvPr/>
      </p:nvGrpSpPr>
      <p:grpSpPr>
        <a:xfrm>
          <a:off x="0" y="0"/>
          <a:ext cx="0" cy="0"/>
          <a:chOff x="0" y="0"/>
          <a:chExt cx="0" cy="0"/>
        </a:xfrm>
      </p:grpSpPr>
      <p:pic>
        <p:nvPicPr>
          <p:cNvPr id="2" name="그림 1"/>
          <p:cNvPicPr>
            <a:picLocks noChangeAspect="1"/>
          </p:cNvPicPr>
          <p:nvPr userDrawn="1"/>
        </p:nvPicPr>
        <p:blipFill rotWithShape="1">
          <a:blip r:embed="rId7">
            <a:extLst>
              <a:ext uri="{28A0092B-C50C-407E-A947-70E740481C1C}">
                <a14:useLocalDpi xmlns:a14="http://schemas.microsoft.com/office/drawing/2010/main" val="0"/>
              </a:ext>
            </a:extLst>
          </a:blip>
          <a:srcRect b="87799"/>
          <a:stretch/>
        </p:blipFill>
        <p:spPr>
          <a:xfrm>
            <a:off x="0" y="0"/>
            <a:ext cx="9144000" cy="627534"/>
          </a:xfrm>
          <a:prstGeom prst="rect">
            <a:avLst/>
          </a:prstGeom>
        </p:spPr>
      </p:pic>
    </p:spTree>
  </p:cSld>
  <p:clrMap bg1="lt1" tx1="dk1" bg2="lt2" tx2="dk2" accent1="accent1" accent2="accent2" accent3="accent3" accent4="accent4" accent5="accent5" accent6="accent6" hlink="hlink" folHlink="folHlink"/>
  <p:sldLayoutIdLst>
    <p:sldLayoutId id="2147483650" r:id="rId1"/>
    <p:sldLayoutId id="2147483656" r:id="rId2"/>
    <p:sldLayoutId id="2147483662" r:id="rId3"/>
    <p:sldLayoutId id="2147483661" r:id="rId4"/>
    <p:sldLayoutId id="2147483663" r:id="rId5"/>
  </p:sldLayoutIdLst>
  <p:hf sldNum="0"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pic>
        <p:nvPicPr>
          <p:cNvPr id="27" name="Google Shape;27;p1" descr="Seoul_national_university_emblem.png"/>
          <p:cNvPicPr preferRelativeResize="0"/>
          <p:nvPr/>
        </p:nvPicPr>
        <p:blipFill rotWithShape="1">
          <a:blip r:embed="rId3">
            <a:alphaModFix/>
          </a:blip>
          <a:srcRect/>
          <a:stretch/>
        </p:blipFill>
        <p:spPr>
          <a:xfrm>
            <a:off x="8274757" y="65175"/>
            <a:ext cx="766762" cy="766762"/>
          </a:xfrm>
          <a:prstGeom prst="rect">
            <a:avLst/>
          </a:prstGeom>
          <a:noFill/>
          <a:ln>
            <a:noFill/>
          </a:ln>
        </p:spPr>
      </p:pic>
      <p:sp>
        <p:nvSpPr>
          <p:cNvPr id="28" name="Google Shape;28;p1"/>
          <p:cNvSpPr txBox="1"/>
          <p:nvPr/>
        </p:nvSpPr>
        <p:spPr>
          <a:xfrm>
            <a:off x="467544" y="771550"/>
            <a:ext cx="6258070" cy="6371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4400"/>
              <a:buFont typeface="Arial"/>
              <a:buNone/>
            </a:pPr>
            <a:r>
              <a:rPr lang="en-US" sz="4400" b="1" i="0" u="none" strike="noStrike" cap="none" dirty="0" err="1">
                <a:solidFill>
                  <a:schemeClr val="lt1"/>
                </a:solidFill>
                <a:latin typeface="Arial"/>
                <a:ea typeface="Arial"/>
                <a:cs typeface="Arial"/>
                <a:sym typeface="Arial"/>
              </a:rPr>
              <a:t>인공지능</a:t>
            </a:r>
            <a:endParaRPr dirty="0"/>
          </a:p>
        </p:txBody>
      </p:sp>
      <p:sp>
        <p:nvSpPr>
          <p:cNvPr id="29" name="Google Shape;29;p1"/>
          <p:cNvSpPr txBox="1"/>
          <p:nvPr/>
        </p:nvSpPr>
        <p:spPr>
          <a:xfrm>
            <a:off x="467544" y="1535795"/>
            <a:ext cx="5682006" cy="648072"/>
          </a:xfrm>
          <a:prstGeom prst="rect">
            <a:avLst/>
          </a:prstGeom>
          <a:noFill/>
          <a:ln>
            <a:noFill/>
          </a:ln>
        </p:spPr>
        <p:txBody>
          <a:bodyPr spcFirstLastPara="1" wrap="square" lIns="91425" tIns="45700" rIns="91425" bIns="45700" anchor="t" anchorCtr="0">
            <a:noAutofit/>
          </a:bodyPr>
          <a:lstStyle/>
          <a:p>
            <a:pPr fontAlgn="base" latinLnBrk="0">
              <a:lnSpc>
                <a:spcPct val="120000"/>
              </a:lnSpc>
              <a:spcBef>
                <a:spcPts val="600"/>
              </a:spcBef>
            </a:pPr>
            <a:r>
              <a:rPr lang="en-US" altLang="ko-KR" sz="3000" b="1" dirty="0">
                <a:solidFill>
                  <a:prstClr val="white"/>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6</a:t>
            </a:r>
            <a:r>
              <a:rPr lang="ko-KR" altLang="en-US" sz="3000" b="1" dirty="0">
                <a:solidFill>
                  <a:prstClr val="white"/>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차시 </a:t>
            </a:r>
            <a:r>
              <a:rPr lang="en-US" altLang="ko-KR" sz="3000" b="1" dirty="0">
                <a:solidFill>
                  <a:prstClr val="white"/>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 Logical Inference</a:t>
            </a:r>
          </a:p>
        </p:txBody>
      </p:sp>
      <p:sp>
        <p:nvSpPr>
          <p:cNvPr id="30" name="Google Shape;30;p1"/>
          <p:cNvSpPr/>
          <p:nvPr/>
        </p:nvSpPr>
        <p:spPr>
          <a:xfrm>
            <a:off x="1907704" y="2153932"/>
            <a:ext cx="4572000" cy="1477328"/>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b="1" i="0" u="none" strike="noStrike" cap="none">
                <a:solidFill>
                  <a:schemeClr val="lt1"/>
                </a:solidFill>
                <a:latin typeface="Arial"/>
                <a:ea typeface="Arial"/>
                <a:cs typeface="Arial"/>
                <a:sym typeface="Arial"/>
              </a:rPr>
              <a:t>서울대학교 컴퓨터공학부</a:t>
            </a:r>
            <a:endParaRPr/>
          </a:p>
          <a:p>
            <a:pPr marL="0" marR="0" lvl="0" indent="0" algn="r" rtl="0">
              <a:spcBef>
                <a:spcPts val="0"/>
              </a:spcBef>
              <a:spcAft>
                <a:spcPts val="0"/>
              </a:spcAft>
              <a:buNone/>
            </a:pPr>
            <a:r>
              <a:rPr lang="en-US" sz="1800" b="1" i="0" u="none" strike="noStrike" cap="none">
                <a:solidFill>
                  <a:schemeClr val="lt1"/>
                </a:solidFill>
                <a:latin typeface="Arial"/>
                <a:ea typeface="Arial"/>
                <a:cs typeface="Arial"/>
                <a:sym typeface="Arial"/>
              </a:rPr>
              <a:t>담당 교수: 장병탁</a:t>
            </a:r>
            <a:endParaRPr sz="1800" b="1" i="0" u="none" strike="noStrike" cap="none">
              <a:solidFill>
                <a:schemeClr val="lt1"/>
              </a:solidFill>
              <a:latin typeface="Arial"/>
              <a:ea typeface="Arial"/>
              <a:cs typeface="Arial"/>
              <a:sym typeface="Arial"/>
            </a:endParaRPr>
          </a:p>
          <a:p>
            <a:pPr marL="0" marR="0" lvl="0" indent="0" algn="r" rtl="0">
              <a:spcBef>
                <a:spcPts val="0"/>
              </a:spcBef>
              <a:spcAft>
                <a:spcPts val="0"/>
              </a:spcAft>
              <a:buNone/>
            </a:pPr>
            <a:endParaRPr sz="1800" b="1" i="0" u="none" strike="noStrike" cap="none">
              <a:solidFill>
                <a:schemeClr val="lt1"/>
              </a:solidFill>
              <a:latin typeface="Arial"/>
              <a:ea typeface="Arial"/>
              <a:cs typeface="Arial"/>
              <a:sym typeface="Arial"/>
            </a:endParaRPr>
          </a:p>
          <a:p>
            <a:pPr marL="0" marR="0" lvl="0" indent="0" algn="r" rtl="0">
              <a:spcBef>
                <a:spcPts val="0"/>
              </a:spcBef>
              <a:spcAft>
                <a:spcPts val="0"/>
              </a:spcAft>
              <a:buNone/>
            </a:pPr>
            <a:r>
              <a:rPr lang="en-US" sz="1800" b="1" i="0" u="none" strike="noStrike" cap="none">
                <a:solidFill>
                  <a:schemeClr val="lt1"/>
                </a:solidFill>
                <a:latin typeface="Arial"/>
                <a:ea typeface="Arial"/>
                <a:cs typeface="Arial"/>
                <a:sym typeface="Arial"/>
              </a:rPr>
              <a:t>Seoul National University</a:t>
            </a:r>
            <a:endParaRPr/>
          </a:p>
          <a:p>
            <a:pPr marL="0" marR="0" lvl="0" indent="0" algn="r" rtl="0">
              <a:spcBef>
                <a:spcPts val="0"/>
              </a:spcBef>
              <a:spcAft>
                <a:spcPts val="0"/>
              </a:spcAft>
              <a:buNone/>
            </a:pPr>
            <a:r>
              <a:rPr lang="en-US" sz="1800" b="1" i="0" u="none" strike="noStrike" cap="none">
                <a:solidFill>
                  <a:schemeClr val="lt1"/>
                </a:solidFill>
                <a:latin typeface="Arial"/>
                <a:ea typeface="Arial"/>
                <a:cs typeface="Arial"/>
                <a:sym typeface="Arial"/>
              </a:rPr>
              <a:t>Byoung-Tak Zhang</a:t>
            </a:r>
            <a:endParaRPr sz="1800" b="1" i="0" u="none" strike="noStrike" cap="none">
              <a:solidFill>
                <a:schemeClr val="lt1"/>
              </a:solidFill>
              <a:latin typeface="Arial"/>
              <a:ea typeface="Arial"/>
              <a:cs typeface="Arial"/>
              <a:sym typeface="Arial"/>
            </a:endParaRPr>
          </a:p>
        </p:txBody>
      </p:sp>
      <p:sp>
        <p:nvSpPr>
          <p:cNvPr id="6" name="직사각형 5">
            <a:extLst>
              <a:ext uri="{FF2B5EF4-FFF2-40B4-BE49-F238E27FC236}">
                <a16:creationId xmlns:a16="http://schemas.microsoft.com/office/drawing/2014/main" id="{6015558F-3E28-914E-B1E6-15C8419BA0A0}"/>
              </a:ext>
            </a:extLst>
          </p:cNvPr>
          <p:cNvSpPr/>
          <p:nvPr/>
        </p:nvSpPr>
        <p:spPr>
          <a:xfrm>
            <a:off x="2843808" y="77949"/>
            <a:ext cx="5040560" cy="1413681"/>
          </a:xfrm>
          <a:prstGeom prst="rect">
            <a:avLst/>
          </a:prstGeom>
          <a:solidFill>
            <a:srgbClr val="FFFF00"/>
          </a:solidFill>
          <a:ln w="38100">
            <a:solidFill>
              <a:srgbClr val="FF0000"/>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ko-KR" sz="2800" b="1" dirty="0">
                <a:latin typeface="+mj-lt"/>
              </a:rPr>
              <a:t>22</a:t>
            </a:r>
            <a:r>
              <a:rPr kumimoji="1" lang="ko-KR" altLang="en-US" sz="2800" b="1" dirty="0">
                <a:latin typeface="+mj-lt"/>
              </a:rPr>
              <a:t>년 삼성 </a:t>
            </a:r>
            <a:r>
              <a:rPr kumimoji="1" lang="en-US" altLang="ko-KR" sz="2800" b="1" dirty="0">
                <a:latin typeface="+mj-lt"/>
              </a:rPr>
              <a:t>AI </a:t>
            </a:r>
            <a:r>
              <a:rPr kumimoji="1" lang="ko-KR" altLang="en-US" sz="2800" b="1" dirty="0" err="1">
                <a:latin typeface="+mj-lt"/>
              </a:rPr>
              <a:t>전문가과정</a:t>
            </a:r>
            <a:endParaRPr kumimoji="1" lang="en-US" altLang="ko-KR" sz="2800" b="1" dirty="0">
              <a:latin typeface="+mj-lt"/>
            </a:endParaRPr>
          </a:p>
          <a:p>
            <a:pPr algn="ctr"/>
            <a:r>
              <a:rPr kumimoji="1" lang="en-US" altLang="ko-KR" sz="2800" b="1" dirty="0">
                <a:latin typeface="+mj-lt"/>
              </a:rPr>
              <a:t>6</a:t>
            </a:r>
            <a:r>
              <a:rPr kumimoji="1" lang="ko-KR" altLang="en-US" sz="2800" b="1" dirty="0">
                <a:latin typeface="+mj-lt"/>
              </a:rPr>
              <a:t>월 </a:t>
            </a:r>
            <a:r>
              <a:rPr kumimoji="1" lang="en-US" altLang="ko-KR" sz="2800" b="1" dirty="0">
                <a:latin typeface="+mj-lt"/>
              </a:rPr>
              <a:t>7</a:t>
            </a:r>
            <a:r>
              <a:rPr kumimoji="1" lang="ko-KR" altLang="en-US" sz="2800" b="1" dirty="0">
                <a:latin typeface="+mj-lt"/>
              </a:rPr>
              <a:t>일 화요일 </a:t>
            </a:r>
            <a:r>
              <a:rPr kumimoji="1" lang="en-US" altLang="ko-KR" sz="2800" b="1" dirty="0">
                <a:latin typeface="+mj-lt"/>
              </a:rPr>
              <a:t>5</a:t>
            </a:r>
            <a:r>
              <a:rPr kumimoji="1" lang="ko-KR" altLang="en-US" sz="2800" b="1" dirty="0">
                <a:latin typeface="+mj-lt"/>
              </a:rPr>
              <a:t>교시</a:t>
            </a:r>
            <a:endParaRPr kumimoji="1" lang="en-US" altLang="ko-KR" sz="2800" b="1" dirty="0">
              <a:latin typeface="+mj-lt"/>
            </a:endParaRPr>
          </a:p>
          <a:p>
            <a:pPr algn="ctr"/>
            <a:r>
              <a:rPr kumimoji="1" lang="ko-KR" altLang="en-US" sz="2800" b="1" dirty="0" err="1">
                <a:latin typeface="+mj-lt"/>
              </a:rPr>
              <a:t>장병탁</a:t>
            </a:r>
            <a:endParaRPr kumimoji="1" lang="ko-KR" altLang="en-US" sz="2800" b="1" dirty="0">
              <a:latin typeface="+mj-lt"/>
            </a:endParaRPr>
          </a:p>
        </p:txBody>
      </p:sp>
    </p:spTree>
    <p:extLst>
      <p:ext uri="{BB962C8B-B14F-4D97-AF65-F5344CB8AC3E}">
        <p14:creationId xmlns:p14="http://schemas.microsoft.com/office/powerpoint/2010/main" val="635034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91CC2-C683-42D3-9783-40F68F6D2EA3}"/>
              </a:ext>
            </a:extLst>
          </p:cNvPr>
          <p:cNvSpPr>
            <a:spLocks noGrp="1"/>
          </p:cNvSpPr>
          <p:nvPr>
            <p:ph type="title"/>
          </p:nvPr>
        </p:nvSpPr>
        <p:spPr/>
        <p:txBody>
          <a:bodyPr/>
          <a:lstStyle/>
          <a:p>
            <a:r>
              <a:rPr lang="en-US" altLang="ko-KR" dirty="0"/>
              <a:t>6.1 Propositional vs. First-Order Inference (3/5)</a:t>
            </a:r>
            <a:endParaRPr lang="en-US" dirty="0">
              <a:latin typeface="Times" pitchFamily="2"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A89826-544E-4C21-8392-2BD506A84B84}"/>
                  </a:ext>
                </a:extLst>
              </p:cNvPr>
              <p:cNvSpPr>
                <a:spLocks noGrp="1"/>
              </p:cNvSpPr>
              <p:nvPr>
                <p:ph sz="quarter" idx="10"/>
              </p:nvPr>
            </p:nvSpPr>
            <p:spPr>
              <a:xfrm>
                <a:off x="335759" y="699542"/>
                <a:ext cx="8610559" cy="4249291"/>
              </a:xfrm>
            </p:spPr>
            <p:txBody>
              <a:bodyPr/>
              <a:lstStyle/>
              <a:p>
                <a:pPr marL="0" indent="0">
                  <a:buNone/>
                </a:pPr>
                <a:r>
                  <a:rPr lang="en-US" altLang="ko-KR" dirty="0">
                    <a:latin typeface="Times" pitchFamily="2" charset="0"/>
                  </a:rPr>
                  <a:t>2)</a:t>
                </a:r>
                <a:r>
                  <a:rPr lang="en-US" dirty="0">
                    <a:latin typeface="Times" pitchFamily="2" charset="0"/>
                  </a:rPr>
                  <a:t> </a:t>
                </a:r>
                <a:r>
                  <a:rPr lang="en-US" altLang="ko-KR" dirty="0"/>
                  <a:t>Existential instantiation (EI)</a:t>
                </a:r>
                <a:endParaRPr lang="en-US" dirty="0">
                  <a:latin typeface="Times" pitchFamily="2" charset="0"/>
                </a:endParaRPr>
              </a:p>
              <a:p>
                <a:pPr lvl="1">
                  <a:lnSpc>
                    <a:spcPct val="100000"/>
                  </a:lnSpc>
                  <a:buFont typeface="Wingdings" panose="05000000000000000000" pitchFamily="2" charset="2"/>
                  <a:buChar char="Ø"/>
                </a:pPr>
                <a:r>
                  <a:rPr lang="en-US" altLang="ko-KR" sz="1800" b="0" dirty="0"/>
                  <a:t>The variable </a:t>
                </a:r>
                <a:r>
                  <a:rPr lang="en-US" altLang="ko-KR" sz="1800" b="0" i="1" dirty="0">
                    <a:solidFill>
                      <a:srgbClr val="0000FF"/>
                    </a:solidFill>
                  </a:rPr>
                  <a:t>v</a:t>
                </a:r>
                <a:r>
                  <a:rPr lang="en-US" altLang="ko-KR" sz="1800" b="0" i="1" dirty="0"/>
                  <a:t> </a:t>
                </a:r>
                <a:r>
                  <a:rPr lang="en-US" altLang="ko-KR" sz="1800" b="0" dirty="0"/>
                  <a:t>in the sentence </a:t>
                </a:r>
                <a14:m>
                  <m:oMath xmlns:m="http://schemas.openxmlformats.org/officeDocument/2006/math">
                    <m:r>
                      <a:rPr lang="en-US" altLang="ko-KR" sz="1800" i="1">
                        <a:solidFill>
                          <a:srgbClr val="FF0000"/>
                        </a:solidFill>
                        <a:latin typeface="Cambria Math" panose="02040503050406030204" pitchFamily="18" charset="0"/>
                      </a:rPr>
                      <m:t>𝛼</m:t>
                    </m:r>
                    <m:r>
                      <a:rPr lang="en-US" altLang="ko-KR" sz="1800" i="1">
                        <a:latin typeface="Cambria Math" panose="02040503050406030204" pitchFamily="18" charset="0"/>
                      </a:rPr>
                      <m:t> </m:t>
                    </m:r>
                  </m:oMath>
                </a14:m>
                <a:r>
                  <a:rPr lang="en-US" altLang="ko-KR" sz="1800" b="0" dirty="0"/>
                  <a:t>is replaced by a single </a:t>
                </a:r>
                <a:r>
                  <a:rPr lang="en-US" altLang="ko-KR" sz="1800" b="0" dirty="0">
                    <a:solidFill>
                      <a:srgbClr val="0000FF"/>
                    </a:solidFill>
                  </a:rPr>
                  <a:t>new constant</a:t>
                </a:r>
                <a:r>
                  <a:rPr lang="en-US" altLang="ko-KR" sz="1800" b="0" dirty="0"/>
                  <a:t> symbol </a:t>
                </a:r>
                <a14:m>
                  <m:oMath xmlns:m="http://schemas.openxmlformats.org/officeDocument/2006/math">
                    <m:r>
                      <a:rPr lang="en-US" altLang="ko-KR" sz="1800" i="1">
                        <a:solidFill>
                          <a:srgbClr val="FF0000"/>
                        </a:solidFill>
                        <a:latin typeface="Cambria Math" charset="0"/>
                      </a:rPr>
                      <m:t>𝑘</m:t>
                    </m:r>
                    <m:r>
                      <a:rPr lang="en-US" altLang="ko-KR" sz="1600" b="0">
                        <a:latin typeface="Cambria Math" charset="0"/>
                      </a:rPr>
                      <m:t>:</m:t>
                    </m:r>
                    <m:r>
                      <a:rPr lang="en-US" altLang="ko-KR" sz="1600" b="0">
                        <a:solidFill>
                          <a:srgbClr val="0000FF"/>
                        </a:solidFill>
                        <a:latin typeface="Cambria Math" charset="0"/>
                      </a:rPr>
                      <m:t> </m:t>
                    </m:r>
                  </m:oMath>
                </a14:m>
                <a:r>
                  <a:rPr lang="en-US" altLang="ko-KR" sz="1600" b="0" dirty="0"/>
                  <a:t> </a:t>
                </a:r>
                <a14:m>
                  <m:oMath xmlns:m="http://schemas.openxmlformats.org/officeDocument/2006/math">
                    <m:f>
                      <m:fPr>
                        <m:ctrlPr>
                          <a:rPr lang="en-US" altLang="ko-KR" i="1">
                            <a:latin typeface="Cambria Math" panose="02040503050406030204" pitchFamily="18" charset="0"/>
                          </a:rPr>
                        </m:ctrlPr>
                      </m:fPr>
                      <m:num>
                        <m:r>
                          <m:rPr>
                            <m:nor/>
                          </m:rPr>
                          <a:rPr lang="en" altLang="ko-KR" dirty="0"/>
                          <m:t>∃</m:t>
                        </m:r>
                        <m:r>
                          <a:rPr lang="en-US" altLang="ko-KR" i="1">
                            <a:solidFill>
                              <a:srgbClr val="0000FF"/>
                            </a:solidFill>
                            <a:latin typeface="Cambria Math" panose="02040503050406030204" pitchFamily="18" charset="0"/>
                          </a:rPr>
                          <m:t>𝑣</m:t>
                        </m:r>
                        <m:r>
                          <a:rPr lang="en-US" altLang="ko-KR" i="1" dirty="0">
                            <a:latin typeface="Cambria Math" charset="0"/>
                          </a:rPr>
                          <m:t> </m:t>
                        </m:r>
                        <m:r>
                          <a:rPr lang="en-US" altLang="ko-KR" i="1">
                            <a:solidFill>
                              <a:srgbClr val="FF0000"/>
                            </a:solidFill>
                            <a:latin typeface="Cambria Math" panose="02040503050406030204" pitchFamily="18" charset="0"/>
                          </a:rPr>
                          <m:t>𝛼</m:t>
                        </m:r>
                      </m:num>
                      <m:den>
                        <m:r>
                          <a:rPr lang="en-US" altLang="ko-KR" i="1">
                            <a:latin typeface="Cambria Math" panose="02040503050406030204" pitchFamily="18" charset="0"/>
                          </a:rPr>
                          <m:t>𝑆𝑢𝑏</m:t>
                        </m:r>
                        <m:r>
                          <a:rPr lang="en-US" altLang="ko-KR" i="1">
                            <a:latin typeface="Cambria Math" charset="0"/>
                          </a:rPr>
                          <m:t>𝑠𝑡</m:t>
                        </m:r>
                        <m:r>
                          <a:rPr lang="en-US" altLang="ko-KR" i="1">
                            <a:latin typeface="Cambria Math" panose="02040503050406030204" pitchFamily="18" charset="0"/>
                          </a:rPr>
                          <m:t>(</m:t>
                        </m:r>
                        <m:d>
                          <m:dPr>
                            <m:begChr m:val="{"/>
                            <m:endChr m:val="}"/>
                            <m:ctrlPr>
                              <a:rPr lang="en-US" altLang="ko-KR" i="1">
                                <a:latin typeface="Cambria Math" panose="02040503050406030204" pitchFamily="18" charset="0"/>
                              </a:rPr>
                            </m:ctrlPr>
                          </m:dPr>
                          <m:e>
                            <m:r>
                              <a:rPr lang="en-US" altLang="ko-KR" i="1">
                                <a:solidFill>
                                  <a:srgbClr val="0000FF"/>
                                </a:solidFill>
                                <a:latin typeface="Cambria Math" panose="02040503050406030204" pitchFamily="18" charset="0"/>
                              </a:rPr>
                              <m:t>𝑣</m:t>
                            </m:r>
                            <m:r>
                              <m:rPr>
                                <m:lit/>
                              </m:rPr>
                              <a:rPr lang="en-US" altLang="ko-KR" i="1">
                                <a:latin typeface="Cambria Math" panose="02040503050406030204" pitchFamily="18" charset="0"/>
                              </a:rPr>
                              <m:t>/</m:t>
                            </m:r>
                            <m:r>
                              <a:rPr lang="en-US" altLang="ko-KR" i="1">
                                <a:solidFill>
                                  <a:srgbClr val="FF0000"/>
                                </a:solidFill>
                                <a:latin typeface="Cambria Math" charset="0"/>
                              </a:rPr>
                              <m:t>𝑘</m:t>
                            </m:r>
                          </m:e>
                        </m:d>
                        <m:r>
                          <a:rPr lang="en-US" altLang="ko-KR" i="1">
                            <a:latin typeface="Cambria Math" panose="02040503050406030204" pitchFamily="18" charset="0"/>
                          </a:rPr>
                          <m:t>, </m:t>
                        </m:r>
                        <m:r>
                          <a:rPr lang="en-US" altLang="ko-KR" i="1">
                            <a:latin typeface="Cambria Math" charset="0"/>
                          </a:rPr>
                          <m:t> </m:t>
                        </m:r>
                        <m:r>
                          <a:rPr lang="en-US" altLang="ko-KR" i="1">
                            <a:solidFill>
                              <a:srgbClr val="FF0000"/>
                            </a:solidFill>
                            <a:latin typeface="Cambria Math" panose="02040503050406030204" pitchFamily="18" charset="0"/>
                          </a:rPr>
                          <m:t>𝛼</m:t>
                        </m:r>
                        <m:r>
                          <a:rPr lang="en-US" altLang="ko-KR" i="1">
                            <a:latin typeface="Cambria Math" panose="02040503050406030204" pitchFamily="18" charset="0"/>
                          </a:rPr>
                          <m:t>)</m:t>
                        </m:r>
                      </m:den>
                    </m:f>
                  </m:oMath>
                </a14:m>
                <a:endParaRPr lang="en-US" altLang="ko-KR" dirty="0"/>
              </a:p>
              <a:p>
                <a:pPr lvl="1">
                  <a:lnSpc>
                    <a:spcPct val="100000"/>
                  </a:lnSpc>
                  <a:buFont typeface="Wingdings" panose="05000000000000000000" pitchFamily="2" charset="2"/>
                  <a:buChar char="Ø"/>
                </a:pPr>
                <a:r>
                  <a:rPr lang="en-US" altLang="ko-KR" sz="1800" b="0" dirty="0"/>
                  <a:t>From the sentence </a:t>
                </a:r>
                <a:endParaRPr lang="en-US" altLang="ko-KR" b="0" dirty="0"/>
              </a:p>
              <a:p>
                <a:pPr marL="914400" lvl="2" indent="0">
                  <a:lnSpc>
                    <a:spcPct val="100000"/>
                  </a:lnSpc>
                  <a:buNone/>
                </a:pPr>
                <a:r>
                  <a:rPr lang="en-US" altLang="ko-KR" sz="2000" dirty="0"/>
                  <a:t>             </a:t>
                </a:r>
                <a:r>
                  <a:rPr lang="en" altLang="ko-KR" sz="2000" dirty="0"/>
                  <a:t>∃</a:t>
                </a:r>
                <a:r>
                  <a:rPr lang="ko-KR" altLang="en" sz="2000" dirty="0"/>
                  <a:t>𝑥  </a:t>
                </a:r>
                <a:r>
                  <a:rPr lang="en-US" altLang="ko-KR" sz="2000" i="1" dirty="0"/>
                  <a:t>Crown</a:t>
                </a:r>
                <a:r>
                  <a:rPr lang="en-US" altLang="ko-KR" sz="2000" dirty="0"/>
                  <a:t>(</a:t>
                </a:r>
                <a:r>
                  <a:rPr lang="en-US" altLang="ko-KR" sz="2000" i="1" dirty="0"/>
                  <a:t>x</a:t>
                </a:r>
                <a:r>
                  <a:rPr lang="en-US" altLang="ko-KR" sz="2000" dirty="0"/>
                  <a:t>)</a:t>
                </a:r>
                <a:r>
                  <a:rPr lang="ko-KR" altLang="en-US" sz="2000" i="1" dirty="0"/>
                  <a:t> </a:t>
                </a:r>
                <a:r>
                  <a:rPr lang="ko-KR" altLang="en-US" sz="2000" dirty="0"/>
                  <a:t>∧</a:t>
                </a:r>
                <a:r>
                  <a:rPr lang="en" altLang="ko-KR" sz="2000" dirty="0"/>
                  <a:t> </a:t>
                </a:r>
                <a:r>
                  <a:rPr lang="en" altLang="ko-KR" sz="2000" i="1" dirty="0"/>
                  <a:t>OnHead</a:t>
                </a:r>
                <a:r>
                  <a:rPr lang="en" altLang="ko-KR" sz="2000" dirty="0"/>
                  <a:t>(</a:t>
                </a:r>
                <a:r>
                  <a:rPr lang="en" altLang="ko-KR" sz="2000" i="1" dirty="0"/>
                  <a:t>x, John</a:t>
                </a:r>
                <a:r>
                  <a:rPr lang="en" altLang="ko-KR" sz="2000" dirty="0"/>
                  <a:t>)</a:t>
                </a:r>
                <a:r>
                  <a:rPr lang="ko-KR" altLang="en" sz="2000" dirty="0"/>
                  <a:t> </a:t>
                </a:r>
                <a:r>
                  <a:rPr lang="en" altLang="ko-KR" sz="2000" dirty="0">
                    <a:solidFill>
                      <a:srgbClr val="7030A0"/>
                    </a:solidFill>
                  </a:rPr>
                  <a:t>		</a:t>
                </a:r>
                <a:endParaRPr lang="en-US" altLang="ko-KR" sz="2000" dirty="0">
                  <a:solidFill>
                    <a:srgbClr val="0000FF"/>
                  </a:solidFill>
                </a:endParaRPr>
              </a:p>
              <a:p>
                <a:pPr marL="514350" lvl="1" indent="0">
                  <a:lnSpc>
                    <a:spcPct val="100000"/>
                  </a:lnSpc>
                  <a:buNone/>
                </a:pPr>
                <a:r>
                  <a:rPr lang="en-US" altLang="ko-KR" b="0" dirty="0"/>
                  <a:t>     	we can infer the sentence</a:t>
                </a:r>
                <a:endParaRPr lang="en" altLang="ko-KR" b="0" dirty="0"/>
              </a:p>
              <a:p>
                <a:pPr marL="1828800" lvl="4" indent="0">
                  <a:lnSpc>
                    <a:spcPct val="100000"/>
                  </a:lnSpc>
                  <a:buNone/>
                </a:pPr>
                <a:r>
                  <a:rPr lang="en-US" altLang="ko-KR" sz="2000" i="1" dirty="0"/>
                  <a:t>Crown</a:t>
                </a:r>
                <a:r>
                  <a:rPr lang="en-US" altLang="ko-KR" sz="2000" dirty="0"/>
                  <a:t>(</a:t>
                </a:r>
                <a:r>
                  <a:rPr lang="en-US" altLang="ko-KR" sz="2000" i="1" dirty="0">
                    <a:solidFill>
                      <a:srgbClr val="0000FF"/>
                    </a:solidFill>
                  </a:rPr>
                  <a:t>C</a:t>
                </a:r>
                <a:r>
                  <a:rPr lang="en-US" altLang="ko-KR" sz="2000" i="1" baseline="-25000" dirty="0">
                    <a:solidFill>
                      <a:srgbClr val="0000FF"/>
                    </a:solidFill>
                  </a:rPr>
                  <a:t>1</a:t>
                </a:r>
                <a:r>
                  <a:rPr lang="en-US" altLang="ko-KR" sz="2000" dirty="0"/>
                  <a:t>)</a:t>
                </a:r>
                <a:r>
                  <a:rPr lang="en-US" altLang="ko-KR" sz="2000" i="1" dirty="0"/>
                  <a:t> </a:t>
                </a:r>
                <a:r>
                  <a:rPr lang="en-US" altLang="ko-KR" sz="2000" dirty="0"/>
                  <a:t>∧</a:t>
                </a:r>
                <a:r>
                  <a:rPr lang="en" altLang="ko-KR" sz="2000" dirty="0"/>
                  <a:t> </a:t>
                </a:r>
                <a:r>
                  <a:rPr lang="en" altLang="ko-KR" sz="2000" i="1" dirty="0" err="1">
                    <a:latin typeface="Times" panose="02020603050405020304" pitchFamily="18" charset="0"/>
                    <a:cs typeface="Times" panose="02020603050405020304" pitchFamily="18" charset="0"/>
                  </a:rPr>
                  <a:t>OnHead</a:t>
                </a:r>
                <a:r>
                  <a:rPr lang="en" altLang="ko-KR" sz="2000" i="1" dirty="0">
                    <a:latin typeface="Times" panose="02020603050405020304" pitchFamily="18" charset="0"/>
                    <a:cs typeface="Times" panose="02020603050405020304" pitchFamily="18" charset="0"/>
                  </a:rPr>
                  <a:t>(</a:t>
                </a:r>
                <a:r>
                  <a:rPr lang="en-US" altLang="ko-KR" sz="2000" i="1" dirty="0">
                    <a:solidFill>
                      <a:srgbClr val="0000FF"/>
                    </a:solidFill>
                    <a:latin typeface="Times" panose="02020603050405020304" pitchFamily="18" charset="0"/>
                    <a:cs typeface="Times" panose="02020603050405020304" pitchFamily="18" charset="0"/>
                  </a:rPr>
                  <a:t>C</a:t>
                </a:r>
                <a:r>
                  <a:rPr lang="en-US" altLang="ko-KR" sz="2000" i="1" baseline="-25000" dirty="0">
                    <a:solidFill>
                      <a:srgbClr val="0000FF"/>
                    </a:solidFill>
                    <a:latin typeface="Times" panose="02020603050405020304" pitchFamily="18" charset="0"/>
                    <a:cs typeface="Times" panose="02020603050405020304" pitchFamily="18" charset="0"/>
                  </a:rPr>
                  <a:t>1</a:t>
                </a:r>
                <a:r>
                  <a:rPr lang="en-US" altLang="ko-KR" sz="2000" i="1" dirty="0">
                    <a:latin typeface="Times" panose="02020603050405020304" pitchFamily="18" charset="0"/>
                    <a:cs typeface="Times" panose="02020603050405020304" pitchFamily="18" charset="0"/>
                  </a:rPr>
                  <a:t>, John</a:t>
                </a:r>
                <a:r>
                  <a:rPr lang="en-US" altLang="ko-KR" sz="2000" dirty="0">
                    <a:latin typeface="Times" panose="02020603050405020304" pitchFamily="18" charset="0"/>
                    <a:cs typeface="Times" panose="02020603050405020304" pitchFamily="18" charset="0"/>
                  </a:rPr>
                  <a:t>)</a:t>
                </a:r>
              </a:p>
              <a:p>
                <a:pPr marL="514350" lvl="1" indent="0">
                  <a:lnSpc>
                    <a:spcPct val="100000"/>
                  </a:lnSpc>
                  <a:buNone/>
                </a:pPr>
                <a:r>
                  <a:rPr lang="en-US" altLang="ko-KR" b="0" dirty="0"/>
                  <a:t>     	</a:t>
                </a:r>
                <a:r>
                  <a:rPr lang="en" altLang="ko-KR" b="0" dirty="0"/>
                  <a:t>provided </a:t>
                </a:r>
                <a14:m>
                  <m:oMath xmlns:m="http://schemas.openxmlformats.org/officeDocument/2006/math">
                    <m:sSub>
                      <m:sSubPr>
                        <m:ctrlPr>
                          <a:rPr lang="ko-KR" altLang="ko-KR" i="1">
                            <a:latin typeface="Cambria Math" panose="02040503050406030204" pitchFamily="18" charset="0"/>
                          </a:rPr>
                        </m:ctrlPr>
                      </m:sSubPr>
                      <m:e>
                        <m:r>
                          <a:rPr lang="en-US" altLang="ko-KR" i="1">
                            <a:latin typeface="Cambria Math" panose="02040503050406030204" pitchFamily="18" charset="0"/>
                          </a:rPr>
                          <m:t>𝐶</m:t>
                        </m:r>
                      </m:e>
                      <m:sub>
                        <m:r>
                          <a:rPr lang="en-US" altLang="ko-KR" i="1">
                            <a:latin typeface="Cambria Math" panose="02040503050406030204" pitchFamily="18" charset="0"/>
                          </a:rPr>
                          <m:t>1</m:t>
                        </m:r>
                      </m:sub>
                    </m:sSub>
                  </m:oMath>
                </a14:m>
                <a:r>
                  <a:rPr lang="en" altLang="ko-KR" b="0" dirty="0"/>
                  <a:t> is a new constant symbol, called a </a:t>
                </a:r>
                <a:r>
                  <a:rPr lang="en" altLang="ko-KR" dirty="0">
                    <a:solidFill>
                      <a:srgbClr val="0000FF"/>
                    </a:solidFill>
                  </a:rPr>
                  <a:t>Skolem</a:t>
                </a:r>
                <a:r>
                  <a:rPr lang="en" altLang="ko-KR" dirty="0"/>
                  <a:t> </a:t>
                </a:r>
                <a:r>
                  <a:rPr lang="en" altLang="ko-KR" b="0" dirty="0"/>
                  <a:t>constant</a:t>
                </a:r>
                <a:r>
                  <a:rPr lang="en-US" altLang="ko-KR" b="0" dirty="0"/>
                  <a:t>.</a:t>
                </a:r>
              </a:p>
              <a:p>
                <a:pPr marL="857250" lvl="1" indent="-342900">
                  <a:lnSpc>
                    <a:spcPct val="100000"/>
                  </a:lnSpc>
                  <a:buFont typeface="Wingdings" panose="05000000000000000000" pitchFamily="2" charset="2"/>
                  <a:buChar char="Ø"/>
                </a:pPr>
                <a:r>
                  <a:rPr lang="en-US" altLang="ko-KR" sz="1800" b="0" dirty="0">
                    <a:solidFill>
                      <a:srgbClr val="0000FF"/>
                    </a:solidFill>
                  </a:rPr>
                  <a:t>Inferentially equivalent </a:t>
                </a:r>
                <a:r>
                  <a:rPr lang="en-US" altLang="ko-KR" sz="1800" b="0" dirty="0"/>
                  <a:t>(but </a:t>
                </a:r>
                <a:r>
                  <a:rPr lang="en-US" altLang="ko-KR" sz="1800" b="0" dirty="0">
                    <a:solidFill>
                      <a:srgbClr val="0000FF"/>
                    </a:solidFill>
                  </a:rPr>
                  <a:t>not logically equivalent</a:t>
                </a:r>
                <a:r>
                  <a:rPr lang="en-US" altLang="ko-KR" sz="1800" b="0" dirty="0"/>
                  <a:t>) in the sense that it is </a:t>
                </a:r>
                <a:r>
                  <a:rPr lang="en-US" altLang="ko-KR" sz="1800" b="0" dirty="0" err="1"/>
                  <a:t>satisfiable</a:t>
                </a:r>
                <a:r>
                  <a:rPr lang="en-US" altLang="ko-KR" sz="1800" b="0" dirty="0"/>
                  <a:t> exactly when the original KB is </a:t>
                </a:r>
                <a:r>
                  <a:rPr lang="en-US" altLang="ko-KR" sz="1800" b="0" dirty="0" err="1"/>
                  <a:t>satisfiable</a:t>
                </a:r>
                <a:r>
                  <a:rPr lang="en-US" altLang="ko-KR" sz="1800" b="0" dirty="0"/>
                  <a:t>.</a:t>
                </a:r>
                <a:r>
                  <a:rPr lang="en" altLang="ko-KR" sz="1800" b="0" dirty="0"/>
                  <a:t> </a:t>
                </a:r>
              </a:p>
            </p:txBody>
          </p:sp>
        </mc:Choice>
        <mc:Fallback xmlns="">
          <p:sp>
            <p:nvSpPr>
              <p:cNvPr id="3" name="Content Placeholder 2">
                <a:extLst>
                  <a:ext uri="{FF2B5EF4-FFF2-40B4-BE49-F238E27FC236}">
                    <a16:creationId xmlns:a16="http://schemas.microsoft.com/office/drawing/2014/main" id="{5DA89826-544E-4C21-8392-2BD506A84B84}"/>
                  </a:ext>
                </a:extLst>
              </p:cNvPr>
              <p:cNvSpPr>
                <a:spLocks noGrp="1" noRot="1" noChangeAspect="1" noMove="1" noResize="1" noEditPoints="1" noAdjustHandles="1" noChangeArrowheads="1" noChangeShapeType="1" noTextEdit="1"/>
              </p:cNvSpPr>
              <p:nvPr>
                <p:ph sz="quarter" idx="10"/>
              </p:nvPr>
            </p:nvSpPr>
            <p:spPr>
              <a:xfrm>
                <a:off x="335759" y="699542"/>
                <a:ext cx="8610559" cy="4249291"/>
              </a:xfrm>
              <a:blipFill>
                <a:blip r:embed="rId2"/>
                <a:stretch>
                  <a:fillRect l="-1031"/>
                </a:stretch>
              </a:blipFill>
            </p:spPr>
            <p:txBody>
              <a:bodyPr/>
              <a:lstStyle/>
              <a:p>
                <a:r>
                  <a:rPr lang="ko-KR" altLang="en-US">
                    <a:noFill/>
                  </a:rPr>
                  <a:t> </a:t>
                </a:r>
              </a:p>
            </p:txBody>
          </p:sp>
        </mc:Fallback>
      </mc:AlternateContent>
      <p:sp>
        <p:nvSpPr>
          <p:cNvPr id="4" name="Rectangle 5"/>
          <p:cNvSpPr/>
          <p:nvPr/>
        </p:nvSpPr>
        <p:spPr>
          <a:xfrm>
            <a:off x="6084168" y="1707654"/>
            <a:ext cx="1425390" cy="369332"/>
          </a:xfrm>
          <a:prstGeom prst="rect">
            <a:avLst/>
          </a:prstGeom>
          <a:ln>
            <a:solidFill>
              <a:srgbClr val="C00000"/>
            </a:solidFill>
          </a:ln>
        </p:spPr>
        <p:txBody>
          <a:bodyPr wrap="none">
            <a:spAutoFit/>
          </a:bodyPr>
          <a:lstStyle/>
          <a:p>
            <a:r>
              <a:rPr lang="en" altLang="ko-KR" dirty="0">
                <a:latin typeface="Times New Roman" panose="02020603050405020304" pitchFamily="18" charset="0"/>
                <a:ea typeface="나눔바른고딕" panose="020B0603020101020101" pitchFamily="34" charset="-127"/>
                <a:cs typeface="Times New Roman" panose="02020603050405020304" pitchFamily="18" charset="0"/>
              </a:rPr>
              <a:t>∃</a:t>
            </a:r>
            <a:r>
              <a:rPr lang="ko-KR" altLang="en" dirty="0">
                <a:latin typeface="Times New Roman" panose="02020603050405020304" pitchFamily="18" charset="0"/>
                <a:ea typeface="나눔바른고딕" panose="020B0603020101020101" pitchFamily="34" charset="-127"/>
                <a:cs typeface="Times New Roman" panose="02020603050405020304" pitchFamily="18" charset="0"/>
              </a:rPr>
              <a:t>𝑥  </a:t>
            </a:r>
            <a:r>
              <a:rPr lang="en-US" altLang="ko-KR" dirty="0">
                <a:latin typeface="Times New Roman" panose="02020603050405020304" pitchFamily="18" charset="0"/>
                <a:ea typeface="나눔바른고딕" panose="020B0603020101020101" pitchFamily="34" charset="-127"/>
                <a:cs typeface="Times New Roman" panose="02020603050405020304" pitchFamily="18" charset="0"/>
              </a:rPr>
              <a:t>Smart(</a:t>
            </a:r>
            <a:r>
              <a:rPr lang="en-US" altLang="ko-KR" i="1" dirty="0">
                <a:latin typeface="Times New Roman" panose="02020603050405020304" pitchFamily="18" charset="0"/>
                <a:ea typeface="나눔바른고딕" panose="020B0603020101020101" pitchFamily="34" charset="-127"/>
                <a:cs typeface="Times New Roman" panose="02020603050405020304" pitchFamily="18" charset="0"/>
              </a:rPr>
              <a:t>x</a:t>
            </a:r>
            <a:r>
              <a:rPr lang="en-US" altLang="ko-KR" dirty="0">
                <a:latin typeface="Times New Roman" panose="02020603050405020304" pitchFamily="18" charset="0"/>
                <a:ea typeface="나눔바른고딕" panose="020B0603020101020101" pitchFamily="34" charset="-127"/>
                <a:cs typeface="Times New Roman" panose="02020603050405020304" pitchFamily="18" charset="0"/>
              </a:rPr>
              <a:t>)</a:t>
            </a:r>
            <a:r>
              <a:rPr lang="ko-KR" altLang="en-US" dirty="0">
                <a:latin typeface="Times New Roman" panose="02020603050405020304" pitchFamily="18" charset="0"/>
                <a:ea typeface="나눔바른고딕" panose="020B0603020101020101" pitchFamily="34" charset="-127"/>
                <a:cs typeface="Times New Roman" panose="02020603050405020304" pitchFamily="18" charset="0"/>
              </a:rPr>
              <a:t> </a:t>
            </a:r>
            <a:endParaRPr lang="en-US" dirty="0">
              <a:latin typeface="Times New Roman" panose="02020603050405020304" pitchFamily="18" charset="0"/>
              <a:ea typeface="나눔바른고딕" panose="020B0603020101020101" pitchFamily="34" charset="-127"/>
              <a:cs typeface="Times New Roman" panose="02020603050405020304" pitchFamily="18" charset="0"/>
            </a:endParaRPr>
          </a:p>
        </p:txBody>
      </p:sp>
    </p:spTree>
    <p:extLst>
      <p:ext uri="{BB962C8B-B14F-4D97-AF65-F5344CB8AC3E}">
        <p14:creationId xmlns:p14="http://schemas.microsoft.com/office/powerpoint/2010/main" val="1565780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91CC2-C683-42D3-9783-40F68F6D2EA3}"/>
              </a:ext>
            </a:extLst>
          </p:cNvPr>
          <p:cNvSpPr>
            <a:spLocks noGrp="1"/>
          </p:cNvSpPr>
          <p:nvPr>
            <p:ph type="title"/>
          </p:nvPr>
        </p:nvSpPr>
        <p:spPr/>
        <p:txBody>
          <a:bodyPr/>
          <a:lstStyle/>
          <a:p>
            <a:r>
              <a:rPr lang="en-US" altLang="ko-KR" dirty="0"/>
              <a:t>6.1 Propositional vs. First-Order Inference (4/5)</a:t>
            </a:r>
            <a:endParaRPr lang="en-US" dirty="0">
              <a:latin typeface="Times" pitchFamily="2" charset="0"/>
            </a:endParaRPr>
          </a:p>
        </p:txBody>
      </p:sp>
      <p:sp>
        <p:nvSpPr>
          <p:cNvPr id="3" name="Content Placeholder 2">
            <a:extLst>
              <a:ext uri="{FF2B5EF4-FFF2-40B4-BE49-F238E27FC236}">
                <a16:creationId xmlns:a16="http://schemas.microsoft.com/office/drawing/2014/main" id="{5DA89826-544E-4C21-8392-2BD506A84B84}"/>
              </a:ext>
            </a:extLst>
          </p:cNvPr>
          <p:cNvSpPr>
            <a:spLocks noGrp="1"/>
          </p:cNvSpPr>
          <p:nvPr>
            <p:ph sz="quarter" idx="10"/>
          </p:nvPr>
        </p:nvSpPr>
        <p:spPr>
          <a:xfrm>
            <a:off x="335759" y="699542"/>
            <a:ext cx="8610559" cy="4249291"/>
          </a:xfrm>
        </p:spPr>
        <p:txBody>
          <a:bodyPr/>
          <a:lstStyle/>
          <a:p>
            <a:pPr marL="0" indent="0">
              <a:lnSpc>
                <a:spcPct val="100000"/>
              </a:lnSpc>
              <a:buNone/>
            </a:pPr>
            <a:r>
              <a:rPr lang="en" altLang="ko-KR" dirty="0"/>
              <a:t>Reduction to </a:t>
            </a:r>
            <a:r>
              <a:rPr lang="en-US" altLang="ko-KR" dirty="0"/>
              <a:t>P</a:t>
            </a:r>
            <a:r>
              <a:rPr lang="en" altLang="ko-KR" dirty="0"/>
              <a:t>ropositional </a:t>
            </a:r>
            <a:r>
              <a:rPr lang="en-US" altLang="ko-KR" dirty="0"/>
              <a:t>I</a:t>
            </a:r>
            <a:r>
              <a:rPr lang="en" altLang="ko-KR" dirty="0"/>
              <a:t>nferenc</a:t>
            </a:r>
            <a:r>
              <a:rPr lang="en-US" altLang="ko-KR" dirty="0"/>
              <a:t>e</a:t>
            </a:r>
          </a:p>
          <a:p>
            <a:pPr lvl="1">
              <a:lnSpc>
                <a:spcPct val="100000"/>
              </a:lnSpc>
              <a:buFont typeface="Wingdings" panose="05000000000000000000" pitchFamily="2" charset="2"/>
              <a:buChar char="Ø"/>
            </a:pPr>
            <a:r>
              <a:rPr lang="en" altLang="ko-KR" sz="1800" dirty="0"/>
              <a:t>Suppose the KB contains just the following</a:t>
            </a:r>
          </a:p>
          <a:p>
            <a:pPr marL="914400" lvl="2" indent="0">
              <a:lnSpc>
                <a:spcPct val="100000"/>
              </a:lnSpc>
              <a:buNone/>
            </a:pPr>
            <a:r>
              <a:rPr lang="ko-KR" altLang="en-US" dirty="0"/>
              <a:t>∀</a:t>
            </a:r>
            <a:r>
              <a:rPr lang="en-US" altLang="ko-KR" i="1" dirty="0"/>
              <a:t>x</a:t>
            </a:r>
            <a:r>
              <a:rPr lang="en-US" altLang="ko-KR" dirty="0"/>
              <a:t> </a:t>
            </a:r>
            <a:r>
              <a:rPr lang="en" altLang="ko-KR" i="1" dirty="0"/>
              <a:t>King</a:t>
            </a:r>
            <a:r>
              <a:rPr lang="en" altLang="ko-KR" dirty="0"/>
              <a:t>(</a:t>
            </a:r>
            <a:r>
              <a:rPr lang="en" altLang="ko-KR" i="1" dirty="0"/>
              <a:t>x</a:t>
            </a:r>
            <a:r>
              <a:rPr lang="en" altLang="ko-KR" dirty="0"/>
              <a:t>)</a:t>
            </a:r>
            <a:r>
              <a:rPr lang="en" altLang="ko-KR" i="1" dirty="0"/>
              <a:t> </a:t>
            </a:r>
            <a:r>
              <a:rPr lang="ko-KR" altLang="en-US" dirty="0"/>
              <a:t>∧</a:t>
            </a:r>
            <a:r>
              <a:rPr lang="ko-KR" altLang="en-US" i="1" dirty="0"/>
              <a:t> </a:t>
            </a:r>
            <a:r>
              <a:rPr lang="en-US" altLang="ko-KR" i="1" dirty="0"/>
              <a:t>Greedy</a:t>
            </a:r>
            <a:r>
              <a:rPr lang="en-US" altLang="ko-KR" dirty="0"/>
              <a:t>(</a:t>
            </a:r>
            <a:r>
              <a:rPr lang="en-US" altLang="ko-KR" i="1" dirty="0"/>
              <a:t>x</a:t>
            </a:r>
            <a:r>
              <a:rPr lang="en-US" altLang="ko-KR" dirty="0"/>
              <a:t>)</a:t>
            </a:r>
            <a:r>
              <a:rPr lang="en-US" altLang="ko-KR" i="1" dirty="0"/>
              <a:t> </a:t>
            </a:r>
            <a:r>
              <a:rPr lang="en" altLang="ko-KR" dirty="0"/>
              <a:t>⟹</a:t>
            </a:r>
            <a:r>
              <a:rPr lang="en" altLang="ko-KR" i="1" dirty="0"/>
              <a:t> </a:t>
            </a:r>
            <a:r>
              <a:rPr lang="en-US" altLang="ko-KR" i="1" dirty="0"/>
              <a:t>Evil</a:t>
            </a:r>
            <a:r>
              <a:rPr lang="en-US" altLang="ko-KR" dirty="0"/>
              <a:t>(</a:t>
            </a:r>
            <a:r>
              <a:rPr lang="en-US" altLang="ko-KR" i="1" dirty="0"/>
              <a:t>x</a:t>
            </a:r>
            <a:r>
              <a:rPr lang="en-US" altLang="ko-KR" dirty="0"/>
              <a:t>)</a:t>
            </a:r>
            <a:endParaRPr lang="en" altLang="ko-KR" dirty="0"/>
          </a:p>
          <a:p>
            <a:pPr marL="914400" lvl="2" indent="0">
              <a:lnSpc>
                <a:spcPct val="100000"/>
              </a:lnSpc>
              <a:buNone/>
            </a:pPr>
            <a:r>
              <a:rPr lang="en-US" altLang="ko-KR" i="1" dirty="0"/>
              <a:t>King</a:t>
            </a:r>
            <a:r>
              <a:rPr lang="en-US" altLang="ko-KR" dirty="0"/>
              <a:t>(</a:t>
            </a:r>
            <a:r>
              <a:rPr lang="en-US" altLang="ko-KR" i="1" dirty="0"/>
              <a:t>John</a:t>
            </a:r>
            <a:r>
              <a:rPr lang="en-US" altLang="ko-KR" dirty="0"/>
              <a:t>)</a:t>
            </a:r>
          </a:p>
          <a:p>
            <a:pPr marL="914400" lvl="2" indent="0">
              <a:lnSpc>
                <a:spcPct val="100000"/>
              </a:lnSpc>
              <a:buNone/>
            </a:pPr>
            <a:r>
              <a:rPr lang="en-US" altLang="ko-KR" i="1" dirty="0"/>
              <a:t>Greedy</a:t>
            </a:r>
            <a:r>
              <a:rPr lang="en-US" altLang="ko-KR" dirty="0"/>
              <a:t>(</a:t>
            </a:r>
            <a:r>
              <a:rPr lang="en-US" altLang="ko-KR" i="1" dirty="0"/>
              <a:t>John</a:t>
            </a:r>
            <a:r>
              <a:rPr lang="en-US" altLang="ko-KR" dirty="0"/>
              <a:t>)</a:t>
            </a:r>
          </a:p>
          <a:p>
            <a:pPr marL="914400" lvl="2" indent="0">
              <a:lnSpc>
                <a:spcPct val="100000"/>
              </a:lnSpc>
              <a:buNone/>
            </a:pPr>
            <a:r>
              <a:rPr lang="en-US" altLang="ko-KR" i="1" dirty="0"/>
              <a:t>Brother</a:t>
            </a:r>
            <a:r>
              <a:rPr lang="en-US" altLang="ko-KR" dirty="0"/>
              <a:t>(</a:t>
            </a:r>
            <a:r>
              <a:rPr lang="en-US" altLang="ko-KR" i="1" dirty="0"/>
              <a:t>Richard, John</a:t>
            </a:r>
            <a:r>
              <a:rPr lang="en-US" altLang="ko-KR" dirty="0"/>
              <a:t>)</a:t>
            </a:r>
            <a:endParaRPr lang="en" altLang="ko-KR" dirty="0"/>
          </a:p>
          <a:p>
            <a:pPr lvl="1">
              <a:lnSpc>
                <a:spcPct val="100000"/>
              </a:lnSpc>
              <a:buFont typeface="Wingdings" panose="05000000000000000000" pitchFamily="2" charset="2"/>
              <a:buChar char="Ø"/>
            </a:pPr>
            <a:r>
              <a:rPr lang="en" altLang="ko-KR" sz="1800" dirty="0">
                <a:solidFill>
                  <a:srgbClr val="0000FF"/>
                </a:solidFill>
              </a:rPr>
              <a:t>Instantiating the universal sentence </a:t>
            </a:r>
            <a:r>
              <a:rPr lang="en" altLang="ko-KR" sz="1800" dirty="0"/>
              <a:t>in all possible ways, </a:t>
            </a:r>
            <a:r>
              <a:rPr lang="en-US" altLang="ko-KR" sz="1800" dirty="0"/>
              <a:t>{</a:t>
            </a:r>
            <a:r>
              <a:rPr lang="en-US" altLang="ko-KR" sz="1800" i="1" dirty="0"/>
              <a:t>x</a:t>
            </a:r>
            <a:r>
              <a:rPr lang="en-US" altLang="ko-KR" sz="1800" dirty="0"/>
              <a:t>/</a:t>
            </a:r>
            <a:r>
              <a:rPr lang="en-US" altLang="ko-KR" sz="1800" i="1" dirty="0"/>
              <a:t>John</a:t>
            </a:r>
            <a:r>
              <a:rPr lang="en-US" altLang="ko-KR" sz="1800" dirty="0"/>
              <a:t>} and {</a:t>
            </a:r>
            <a:r>
              <a:rPr lang="en-US" altLang="ko-KR" sz="1800" i="1" dirty="0"/>
              <a:t>x</a:t>
            </a:r>
            <a:r>
              <a:rPr lang="en-US" altLang="ko-KR" sz="1800" dirty="0"/>
              <a:t>/</a:t>
            </a:r>
            <a:r>
              <a:rPr lang="en-US" altLang="ko-KR" sz="1800" i="1" dirty="0"/>
              <a:t>Richard</a:t>
            </a:r>
            <a:r>
              <a:rPr lang="en-US" altLang="ko-KR" sz="1800" dirty="0"/>
              <a:t>}, </a:t>
            </a:r>
            <a:r>
              <a:rPr lang="en" altLang="ko-KR" sz="1800" dirty="0"/>
              <a:t>we have</a:t>
            </a:r>
          </a:p>
          <a:p>
            <a:pPr marL="914400" lvl="2" indent="0">
              <a:lnSpc>
                <a:spcPct val="100000"/>
              </a:lnSpc>
              <a:buNone/>
            </a:pPr>
            <a:r>
              <a:rPr lang="en-US" altLang="ko-KR" i="1" dirty="0"/>
              <a:t>King</a:t>
            </a:r>
            <a:r>
              <a:rPr lang="en-US" altLang="ko-KR" dirty="0"/>
              <a:t>(</a:t>
            </a:r>
            <a:r>
              <a:rPr lang="en-US" altLang="ko-KR" i="1" dirty="0"/>
              <a:t>John</a:t>
            </a:r>
            <a:r>
              <a:rPr lang="en-US" altLang="ko-KR" dirty="0"/>
              <a:t>)</a:t>
            </a:r>
            <a:r>
              <a:rPr lang="en" altLang="ko-KR" dirty="0"/>
              <a:t> ⋀ </a:t>
            </a:r>
            <a:r>
              <a:rPr lang="en-US" altLang="ko-KR" i="1" dirty="0"/>
              <a:t>Greedy</a:t>
            </a:r>
            <a:r>
              <a:rPr lang="en-US" altLang="ko-KR" dirty="0"/>
              <a:t>(</a:t>
            </a:r>
            <a:r>
              <a:rPr lang="en-US" altLang="ko-KR" i="1" dirty="0"/>
              <a:t>John</a:t>
            </a:r>
            <a:r>
              <a:rPr lang="en-US" altLang="ko-KR" dirty="0"/>
              <a:t>)</a:t>
            </a:r>
            <a:r>
              <a:rPr lang="ko-KR" altLang="en-US" dirty="0"/>
              <a:t>  </a:t>
            </a:r>
            <a:r>
              <a:rPr lang="en" altLang="ko-KR" dirty="0"/>
              <a:t>⟹</a:t>
            </a:r>
            <a:r>
              <a:rPr lang="en-US" altLang="ko-KR" dirty="0"/>
              <a:t> </a:t>
            </a:r>
            <a:r>
              <a:rPr lang="en-US" altLang="ko-KR" i="1" dirty="0"/>
              <a:t>Evil</a:t>
            </a:r>
            <a:r>
              <a:rPr lang="en-US" altLang="ko-KR" dirty="0"/>
              <a:t>(</a:t>
            </a:r>
            <a:r>
              <a:rPr lang="en-US" altLang="ko-KR" i="1" dirty="0"/>
              <a:t>John</a:t>
            </a:r>
            <a:r>
              <a:rPr lang="en-US" altLang="ko-KR" dirty="0"/>
              <a:t>)</a:t>
            </a:r>
            <a:endParaRPr lang="en" altLang="ko-KR" dirty="0"/>
          </a:p>
          <a:p>
            <a:pPr marL="914400" lvl="2" indent="0">
              <a:lnSpc>
                <a:spcPct val="100000"/>
              </a:lnSpc>
              <a:buNone/>
            </a:pPr>
            <a:r>
              <a:rPr lang="en-US" altLang="ko-KR" i="1" dirty="0"/>
              <a:t>King</a:t>
            </a:r>
            <a:r>
              <a:rPr lang="en-US" altLang="ko-KR" dirty="0"/>
              <a:t>(</a:t>
            </a:r>
            <a:r>
              <a:rPr lang="en-US" altLang="ko-KR" i="1" dirty="0"/>
              <a:t>Richard</a:t>
            </a:r>
            <a:r>
              <a:rPr lang="en-US" altLang="ko-KR" dirty="0"/>
              <a:t>)</a:t>
            </a:r>
            <a:r>
              <a:rPr lang="ko-KR" altLang="en-US" dirty="0"/>
              <a:t>  </a:t>
            </a:r>
            <a:r>
              <a:rPr lang="en" altLang="ko-KR" dirty="0"/>
              <a:t>⋀ </a:t>
            </a:r>
            <a:r>
              <a:rPr lang="en-US" altLang="ko-KR" i="1" dirty="0"/>
              <a:t>Greedy</a:t>
            </a:r>
            <a:r>
              <a:rPr lang="en-US" altLang="ko-KR" dirty="0"/>
              <a:t>(</a:t>
            </a:r>
            <a:r>
              <a:rPr lang="en-US" altLang="ko-KR" i="1" dirty="0"/>
              <a:t>Richard</a:t>
            </a:r>
            <a:r>
              <a:rPr lang="en-US" altLang="ko-KR" dirty="0"/>
              <a:t>)</a:t>
            </a:r>
            <a:r>
              <a:rPr lang="en-US" altLang="ko-KR" i="1" dirty="0"/>
              <a:t> </a:t>
            </a:r>
            <a:r>
              <a:rPr lang="en" altLang="ko-KR" dirty="0"/>
              <a:t> ⟹</a:t>
            </a:r>
            <a:r>
              <a:rPr lang="en-US" altLang="ko-KR" dirty="0"/>
              <a:t> </a:t>
            </a:r>
            <a:r>
              <a:rPr lang="en-US" altLang="ko-KR" i="1" dirty="0"/>
              <a:t>Evil</a:t>
            </a:r>
            <a:r>
              <a:rPr lang="en-US" altLang="ko-KR" dirty="0"/>
              <a:t>(</a:t>
            </a:r>
            <a:r>
              <a:rPr lang="en-US" altLang="ko-KR" i="1" dirty="0"/>
              <a:t>Richard</a:t>
            </a:r>
            <a:r>
              <a:rPr lang="en-US" altLang="ko-KR" dirty="0"/>
              <a:t>)</a:t>
            </a:r>
            <a:endParaRPr lang="en" altLang="ko-KR" dirty="0"/>
          </a:p>
          <a:p>
            <a:pPr lvl="1">
              <a:lnSpc>
                <a:spcPct val="100000"/>
              </a:lnSpc>
              <a:buFont typeface="Wingdings" panose="05000000000000000000" pitchFamily="2" charset="2"/>
              <a:buChar char="Ø"/>
            </a:pPr>
            <a:r>
              <a:rPr lang="en" altLang="ko-KR" sz="1800" dirty="0">
                <a:solidFill>
                  <a:srgbClr val="0000FF"/>
                </a:solidFill>
              </a:rPr>
              <a:t>The new KB is propositionalized:</a:t>
            </a:r>
          </a:p>
          <a:p>
            <a:pPr marL="914400" lvl="2" indent="0">
              <a:lnSpc>
                <a:spcPct val="100000"/>
              </a:lnSpc>
              <a:buNone/>
            </a:pPr>
            <a:r>
              <a:rPr lang="en-US" altLang="ko-KR" i="1" dirty="0"/>
              <a:t>King</a:t>
            </a:r>
            <a:r>
              <a:rPr lang="en-US" altLang="ko-KR" dirty="0"/>
              <a:t>(</a:t>
            </a:r>
            <a:r>
              <a:rPr lang="en-US" altLang="ko-KR" i="1" dirty="0"/>
              <a:t>John</a:t>
            </a:r>
            <a:r>
              <a:rPr lang="en-US" altLang="ko-KR" dirty="0"/>
              <a:t>)</a:t>
            </a:r>
            <a:r>
              <a:rPr lang="en-US" altLang="ko-KR" i="1" dirty="0"/>
              <a:t>, Greedy</a:t>
            </a:r>
            <a:r>
              <a:rPr lang="en-US" altLang="ko-KR" dirty="0"/>
              <a:t>(</a:t>
            </a:r>
            <a:r>
              <a:rPr lang="en-US" altLang="ko-KR" i="1" dirty="0"/>
              <a:t>John</a:t>
            </a:r>
            <a:r>
              <a:rPr lang="en-US" altLang="ko-KR" dirty="0"/>
              <a:t>)</a:t>
            </a:r>
            <a:r>
              <a:rPr lang="en-US" altLang="ko-KR" i="1" dirty="0"/>
              <a:t>,</a:t>
            </a:r>
            <a:r>
              <a:rPr lang="ko-KR" altLang="en-US" i="1" dirty="0"/>
              <a:t> </a:t>
            </a:r>
            <a:r>
              <a:rPr lang="en-US" altLang="ko-KR" i="1" dirty="0"/>
              <a:t>Evil</a:t>
            </a:r>
            <a:r>
              <a:rPr lang="en-US" altLang="ko-KR" dirty="0"/>
              <a:t>(</a:t>
            </a:r>
            <a:r>
              <a:rPr lang="en-US" altLang="ko-KR" i="1" dirty="0"/>
              <a:t>John</a:t>
            </a:r>
            <a:r>
              <a:rPr lang="en-US" altLang="ko-KR" dirty="0"/>
              <a:t>)</a:t>
            </a:r>
            <a:r>
              <a:rPr lang="en-US" altLang="ko-KR" i="1" dirty="0"/>
              <a:t>, King</a:t>
            </a:r>
            <a:r>
              <a:rPr lang="en-US" altLang="ko-KR" dirty="0"/>
              <a:t>(</a:t>
            </a:r>
            <a:r>
              <a:rPr lang="en-US" altLang="ko-KR" i="1" dirty="0"/>
              <a:t>Richard</a:t>
            </a:r>
            <a:r>
              <a:rPr lang="en-US" altLang="ko-KR" dirty="0"/>
              <a:t>)</a:t>
            </a:r>
            <a:r>
              <a:rPr lang="en-US" altLang="ko-KR" i="1" dirty="0"/>
              <a:t>, etc.</a:t>
            </a:r>
          </a:p>
        </p:txBody>
      </p:sp>
    </p:spTree>
    <p:extLst>
      <p:ext uri="{BB962C8B-B14F-4D97-AF65-F5344CB8AC3E}">
        <p14:creationId xmlns:p14="http://schemas.microsoft.com/office/powerpoint/2010/main" val="3645579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91CC2-C683-42D3-9783-40F68F6D2EA3}"/>
              </a:ext>
            </a:extLst>
          </p:cNvPr>
          <p:cNvSpPr>
            <a:spLocks noGrp="1"/>
          </p:cNvSpPr>
          <p:nvPr>
            <p:ph type="title"/>
          </p:nvPr>
        </p:nvSpPr>
        <p:spPr/>
        <p:txBody>
          <a:bodyPr/>
          <a:lstStyle/>
          <a:p>
            <a:r>
              <a:rPr lang="en-US" altLang="ko-KR" dirty="0"/>
              <a:t>6.1 Propositional vs. First-Order Inference (5/5)</a:t>
            </a:r>
            <a:endParaRPr lang="en-US" dirty="0">
              <a:latin typeface="Times" pitchFamily="2" charset="0"/>
            </a:endParaRPr>
          </a:p>
        </p:txBody>
      </p:sp>
      <p:sp>
        <p:nvSpPr>
          <p:cNvPr id="3" name="Content Placeholder 2">
            <a:extLst>
              <a:ext uri="{FF2B5EF4-FFF2-40B4-BE49-F238E27FC236}">
                <a16:creationId xmlns:a16="http://schemas.microsoft.com/office/drawing/2014/main" id="{5DA89826-544E-4C21-8392-2BD506A84B84}"/>
              </a:ext>
            </a:extLst>
          </p:cNvPr>
          <p:cNvSpPr>
            <a:spLocks noGrp="1"/>
          </p:cNvSpPr>
          <p:nvPr>
            <p:ph sz="quarter" idx="10"/>
          </p:nvPr>
        </p:nvSpPr>
        <p:spPr>
          <a:xfrm>
            <a:off x="335759" y="699542"/>
            <a:ext cx="8610559" cy="4249291"/>
          </a:xfrm>
        </p:spPr>
        <p:txBody>
          <a:bodyPr/>
          <a:lstStyle/>
          <a:p>
            <a:pPr marL="0" indent="0">
              <a:lnSpc>
                <a:spcPct val="100000"/>
              </a:lnSpc>
              <a:buNone/>
            </a:pPr>
            <a:r>
              <a:rPr lang="en-US" altLang="ko-KR" dirty="0"/>
              <a:t>Technique of </a:t>
            </a:r>
            <a:r>
              <a:rPr lang="en-US" altLang="ko-KR" dirty="0" err="1"/>
              <a:t>Propositionalization</a:t>
            </a:r>
            <a:endParaRPr lang="en-US" altLang="ko-KR" dirty="0"/>
          </a:p>
          <a:p>
            <a:pPr lvl="1">
              <a:lnSpc>
                <a:spcPct val="150000"/>
              </a:lnSpc>
              <a:buFont typeface="Wingdings" panose="05000000000000000000" pitchFamily="2" charset="2"/>
              <a:buChar char="Ø"/>
            </a:pPr>
            <a:r>
              <a:rPr lang="en-US" altLang="ko-KR" sz="1800" dirty="0">
                <a:solidFill>
                  <a:srgbClr val="0000FF"/>
                </a:solidFill>
              </a:rPr>
              <a:t>First-order inference via </a:t>
            </a:r>
            <a:r>
              <a:rPr lang="en" altLang="ko-KR" sz="1800" dirty="0">
                <a:solidFill>
                  <a:srgbClr val="0000FF"/>
                </a:solidFill>
              </a:rPr>
              <a:t>propositionaliz</a:t>
            </a:r>
            <a:r>
              <a:rPr lang="en-US" altLang="ko-KR" sz="1800" dirty="0" err="1">
                <a:solidFill>
                  <a:srgbClr val="0000FF"/>
                </a:solidFill>
              </a:rPr>
              <a:t>ation</a:t>
            </a:r>
            <a:r>
              <a:rPr lang="en-US" altLang="ko-KR" sz="1800" dirty="0">
                <a:solidFill>
                  <a:srgbClr val="0000FF"/>
                </a:solidFill>
              </a:rPr>
              <a:t> is complete</a:t>
            </a:r>
            <a:r>
              <a:rPr lang="en-US" altLang="ko-KR" sz="1800" dirty="0"/>
              <a:t>– that is, any entailed sentence can be proved. </a:t>
            </a:r>
          </a:p>
          <a:p>
            <a:pPr lvl="1">
              <a:lnSpc>
                <a:spcPct val="150000"/>
              </a:lnSpc>
              <a:buFont typeface="Wingdings" panose="05000000000000000000" pitchFamily="2" charset="2"/>
              <a:buChar char="Ø"/>
            </a:pPr>
            <a:r>
              <a:rPr lang="en-US" altLang="ko-KR" sz="1800" dirty="0"/>
              <a:t>What happens when the sentence is not entailed? We cannot tell.</a:t>
            </a:r>
          </a:p>
          <a:p>
            <a:pPr lvl="1">
              <a:lnSpc>
                <a:spcPct val="150000"/>
              </a:lnSpc>
              <a:buFont typeface="Wingdings" panose="05000000000000000000" pitchFamily="2" charset="2"/>
              <a:buChar char="Ø"/>
            </a:pPr>
            <a:r>
              <a:rPr lang="en-US" altLang="ko-KR" sz="1800" dirty="0"/>
              <a:t>The question of entailment for first-order logic is </a:t>
            </a:r>
            <a:r>
              <a:rPr lang="en-US" altLang="ko-KR" sz="1800" dirty="0" err="1">
                <a:solidFill>
                  <a:srgbClr val="0000FF"/>
                </a:solidFill>
              </a:rPr>
              <a:t>semidecidable</a:t>
            </a:r>
            <a:r>
              <a:rPr lang="en-US" altLang="ko-KR" sz="1800" dirty="0"/>
              <a:t>—that is, algorithms exist that say yes to every entailed sentence, but no algorithm exists that also says no to every non-entailed sentence.</a:t>
            </a:r>
          </a:p>
          <a:p>
            <a:pPr lvl="1">
              <a:lnSpc>
                <a:spcPct val="150000"/>
              </a:lnSpc>
              <a:buFont typeface="Wingdings" panose="05000000000000000000" pitchFamily="2" charset="2"/>
              <a:buChar char="Ø"/>
            </a:pPr>
            <a:r>
              <a:rPr lang="en-US" altLang="ko-KR" sz="1800" dirty="0"/>
              <a:t>Cf. The halting problem for Turing machines.</a:t>
            </a:r>
          </a:p>
        </p:txBody>
      </p:sp>
    </p:spTree>
    <p:extLst>
      <p:ext uri="{BB962C8B-B14F-4D97-AF65-F5344CB8AC3E}">
        <p14:creationId xmlns:p14="http://schemas.microsoft.com/office/powerpoint/2010/main" val="3521988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7" descr="Seoul_national_university_emblem.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4757" y="65175"/>
            <a:ext cx="766762"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직사각형 4">
            <a:extLst>
              <a:ext uri="{FF2B5EF4-FFF2-40B4-BE49-F238E27FC236}">
                <a16:creationId xmlns:a16="http://schemas.microsoft.com/office/drawing/2014/main" id="{AE91B8B1-23D3-8D44-9327-4A0BBC5EA4EF}"/>
              </a:ext>
            </a:extLst>
          </p:cNvPr>
          <p:cNvSpPr/>
          <p:nvPr/>
        </p:nvSpPr>
        <p:spPr>
          <a:xfrm>
            <a:off x="0" y="0"/>
            <a:ext cx="9144000" cy="5143500"/>
          </a:xfrm>
          <a:prstGeom prst="rect">
            <a:avLst/>
          </a:prstGeom>
          <a:solidFill>
            <a:schemeClr val="bg1">
              <a:alpha val="49000"/>
            </a:schemeClr>
          </a:solidFill>
          <a:ln w="3810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ko-Kore-KR" altLang="en-US" sz="1000" dirty="0">
              <a:noFill/>
            </a:endParaRPr>
          </a:p>
        </p:txBody>
      </p:sp>
      <p:sp>
        <p:nvSpPr>
          <p:cNvPr id="11" name="제목 9">
            <a:extLst>
              <a:ext uri="{FF2B5EF4-FFF2-40B4-BE49-F238E27FC236}">
                <a16:creationId xmlns:a16="http://schemas.microsoft.com/office/drawing/2014/main" id="{35B801A9-9747-8E4F-92B1-67093D5F26B1}"/>
              </a:ext>
            </a:extLst>
          </p:cNvPr>
          <p:cNvSpPr txBox="1">
            <a:spLocks/>
          </p:cNvSpPr>
          <p:nvPr/>
        </p:nvSpPr>
        <p:spPr>
          <a:xfrm>
            <a:off x="539552" y="2067694"/>
            <a:ext cx="5682006" cy="648072"/>
          </a:xfrm>
          <a:prstGeom prst="rect">
            <a:avLst/>
          </a:prstGeom>
        </p:spPr>
        <p:txBody>
          <a:bodyPr anchor="t"/>
          <a:lstStyle>
            <a:lvl1pPr algn="l" defTabSz="914400" rtl="0" eaLnBrk="1" latinLnBrk="1" hangingPunct="1">
              <a:spcBef>
                <a:spcPct val="0"/>
              </a:spcBef>
              <a:buNone/>
              <a:defRPr sz="2000" kern="1200">
                <a:solidFill>
                  <a:schemeClr val="tx1"/>
                </a:solidFill>
                <a:latin typeface="나눔고딕 ExtraBold" pitchFamily="50" charset="-127"/>
                <a:ea typeface="나눔고딕 ExtraBold" pitchFamily="50" charset="-127"/>
                <a:cs typeface="+mj-cs"/>
              </a:defRPr>
            </a:lvl1pPr>
          </a:lstStyle>
          <a:p>
            <a:pPr fontAlgn="base" latinLnBrk="0">
              <a:lnSpc>
                <a:spcPct val="120000"/>
              </a:lnSpc>
              <a:spcBef>
                <a:spcPts val="600"/>
              </a:spcBef>
            </a:pPr>
            <a:r>
              <a:rPr lang="en-US" altLang="ko-KR" sz="3200" b="1" dirty="0">
                <a:solidFill>
                  <a:prstClr val="white"/>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6.2</a:t>
            </a:r>
            <a:r>
              <a:rPr lang="ko-KR" altLang="en-US" sz="3200" b="1" dirty="0">
                <a:solidFill>
                  <a:prstClr val="white"/>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 </a:t>
            </a:r>
            <a:r>
              <a:rPr lang="en-US" altLang="ko-KR" sz="3200" b="1" dirty="0">
                <a:solidFill>
                  <a:prstClr val="white"/>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Unification and Lifting</a:t>
            </a:r>
          </a:p>
        </p:txBody>
      </p:sp>
    </p:spTree>
    <p:extLst>
      <p:ext uri="{BB962C8B-B14F-4D97-AF65-F5344CB8AC3E}">
        <p14:creationId xmlns:p14="http://schemas.microsoft.com/office/powerpoint/2010/main" val="428525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45ED9-A9DF-48FA-8F30-3838573B6C30}"/>
              </a:ext>
            </a:extLst>
          </p:cNvPr>
          <p:cNvSpPr>
            <a:spLocks noGrp="1"/>
          </p:cNvSpPr>
          <p:nvPr>
            <p:ph type="title"/>
          </p:nvPr>
        </p:nvSpPr>
        <p:spPr/>
        <p:txBody>
          <a:bodyPr/>
          <a:lstStyle/>
          <a:p>
            <a:r>
              <a:rPr lang="en-US" dirty="0"/>
              <a:t>6.2 Unification and Lifting (1/4)</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EEA02B-79F6-4ADF-BCAC-FCB3BF19D702}"/>
                  </a:ext>
                </a:extLst>
              </p:cNvPr>
              <p:cNvSpPr>
                <a:spLocks noGrp="1"/>
              </p:cNvSpPr>
              <p:nvPr>
                <p:ph sz="quarter" idx="10"/>
              </p:nvPr>
            </p:nvSpPr>
            <p:spPr>
              <a:xfrm>
                <a:off x="467544" y="843558"/>
                <a:ext cx="8568952" cy="4105275"/>
              </a:xfrm>
            </p:spPr>
            <p:txBody>
              <a:bodyPr/>
              <a:lstStyle/>
              <a:p>
                <a:pPr marL="0" indent="0">
                  <a:lnSpc>
                    <a:spcPct val="100000"/>
                  </a:lnSpc>
                  <a:buNone/>
                </a:pPr>
                <a:r>
                  <a:rPr lang="en-US" altLang="ko-KR" dirty="0"/>
                  <a:t>Motivating Example</a:t>
                </a:r>
              </a:p>
              <a:p>
                <a:pPr marL="914400" lvl="2" indent="0">
                  <a:lnSpc>
                    <a:spcPct val="100000"/>
                  </a:lnSpc>
                  <a:buNone/>
                </a:pPr>
                <a:r>
                  <a:rPr lang="ko-KR" altLang="en-US" dirty="0"/>
                  <a:t>∀</a:t>
                </a:r>
                <a:r>
                  <a:rPr lang="en-US" altLang="ko-KR" i="1" dirty="0"/>
                  <a:t>x</a:t>
                </a:r>
                <a:r>
                  <a:rPr lang="en-US" altLang="ko-KR" dirty="0"/>
                  <a:t> </a:t>
                </a:r>
                <a:r>
                  <a:rPr lang="en" altLang="ko-KR" i="1" dirty="0"/>
                  <a:t>King</a:t>
                </a:r>
                <a:r>
                  <a:rPr lang="en" altLang="ko-KR" dirty="0"/>
                  <a:t>(</a:t>
                </a:r>
                <a:r>
                  <a:rPr lang="en" altLang="ko-KR" i="1" dirty="0"/>
                  <a:t>x</a:t>
                </a:r>
                <a:r>
                  <a:rPr lang="en" altLang="ko-KR" dirty="0"/>
                  <a:t>)</a:t>
                </a:r>
                <a:r>
                  <a:rPr lang="en" altLang="ko-KR" i="1" dirty="0"/>
                  <a:t> </a:t>
                </a:r>
                <a:r>
                  <a:rPr lang="ko-KR" altLang="en-US" dirty="0"/>
                  <a:t>∧</a:t>
                </a:r>
                <a:r>
                  <a:rPr lang="ko-KR" altLang="en-US" i="1" dirty="0"/>
                  <a:t> </a:t>
                </a:r>
                <a:r>
                  <a:rPr lang="en-US" altLang="ko-KR" i="1" dirty="0"/>
                  <a:t>Greedy</a:t>
                </a:r>
                <a:r>
                  <a:rPr lang="en-US" altLang="ko-KR" dirty="0"/>
                  <a:t>(</a:t>
                </a:r>
                <a:r>
                  <a:rPr lang="en-US" altLang="ko-KR" i="1" dirty="0"/>
                  <a:t>x</a:t>
                </a:r>
                <a:r>
                  <a:rPr lang="en-US" altLang="ko-KR" dirty="0"/>
                  <a:t>)</a:t>
                </a:r>
                <a:r>
                  <a:rPr lang="en-US" altLang="ko-KR" i="1" dirty="0"/>
                  <a:t> </a:t>
                </a:r>
                <a:r>
                  <a:rPr lang="en" altLang="ko-KR" dirty="0"/>
                  <a:t>⟹</a:t>
                </a:r>
                <a:r>
                  <a:rPr lang="en" altLang="ko-KR" i="1" dirty="0"/>
                  <a:t> </a:t>
                </a:r>
                <a:r>
                  <a:rPr lang="en-US" altLang="ko-KR" i="1" dirty="0"/>
                  <a:t>Evil</a:t>
                </a:r>
                <a:r>
                  <a:rPr lang="en-US" altLang="ko-KR" dirty="0"/>
                  <a:t>(</a:t>
                </a:r>
                <a:r>
                  <a:rPr lang="en-US" altLang="ko-KR" i="1" dirty="0"/>
                  <a:t>x</a:t>
                </a:r>
                <a:r>
                  <a:rPr lang="en-US" altLang="ko-KR" dirty="0"/>
                  <a:t>)</a:t>
                </a:r>
                <a:endParaRPr lang="en" altLang="ko-KR" dirty="0"/>
              </a:p>
              <a:p>
                <a:pPr marL="914400" lvl="2" indent="0">
                  <a:lnSpc>
                    <a:spcPct val="100000"/>
                  </a:lnSpc>
                  <a:buNone/>
                </a:pPr>
                <a:r>
                  <a:rPr lang="en-US" altLang="ko-KR" i="1" dirty="0"/>
                  <a:t>King</a:t>
                </a:r>
                <a:r>
                  <a:rPr lang="en-US" altLang="ko-KR" dirty="0"/>
                  <a:t>(</a:t>
                </a:r>
                <a:r>
                  <a:rPr lang="en-US" altLang="ko-KR" i="1" dirty="0"/>
                  <a:t>John</a:t>
                </a:r>
                <a:r>
                  <a:rPr lang="en-US" altLang="ko-KR" dirty="0"/>
                  <a:t>)</a:t>
                </a:r>
              </a:p>
              <a:p>
                <a:pPr marL="0" indent="0">
                  <a:lnSpc>
                    <a:spcPct val="100000"/>
                  </a:lnSpc>
                  <a:buNone/>
                </a:pPr>
                <a:r>
                  <a:rPr lang="en-US" altLang="ko-KR" sz="1800" b="0" dirty="0"/>
                  <a:t>	</a:t>
                </a:r>
                <a:r>
                  <a:rPr lang="ko-KR" altLang="en-US" sz="1800" b="0" dirty="0"/>
                  <a:t>∀</a:t>
                </a:r>
                <a:r>
                  <a:rPr lang="en-US" altLang="ko-KR" sz="1800" b="0" i="1" dirty="0"/>
                  <a:t>y</a:t>
                </a:r>
                <a:r>
                  <a:rPr lang="en-US" altLang="ko-KR" sz="1800" b="0" dirty="0"/>
                  <a:t> </a:t>
                </a:r>
                <a:r>
                  <a:rPr lang="en-US" altLang="ko-KR" sz="1800" b="0" i="1" dirty="0"/>
                  <a:t>Greedy</a:t>
                </a:r>
                <a:r>
                  <a:rPr lang="en-US" altLang="ko-KR" sz="1800" b="0" dirty="0"/>
                  <a:t>(</a:t>
                </a:r>
                <a:r>
                  <a:rPr lang="en-US" altLang="ko-KR" sz="1800" b="0" i="1" dirty="0"/>
                  <a:t>y</a:t>
                </a:r>
                <a:r>
                  <a:rPr lang="en-US" altLang="ko-KR" sz="1800" b="0" dirty="0"/>
                  <a:t>)</a:t>
                </a:r>
              </a:p>
              <a:p>
                <a:pPr lvl="1">
                  <a:buFont typeface="Wingdings" panose="05000000000000000000" pitchFamily="2" charset="2"/>
                  <a:buChar char="Ø"/>
                </a:pPr>
                <a:r>
                  <a:rPr lang="en-US" altLang="ko-KR" sz="1800" dirty="0" err="1">
                    <a:solidFill>
                      <a:srgbClr val="0000FF"/>
                    </a:solidFill>
                  </a:rPr>
                  <a:t>Propositionalization</a:t>
                </a:r>
                <a:r>
                  <a:rPr lang="en-US" altLang="ko-KR" sz="1800" dirty="0">
                    <a:solidFill>
                      <a:srgbClr val="0000FF"/>
                    </a:solidFill>
                  </a:rPr>
                  <a:t> approach may generate</a:t>
                </a:r>
              </a:p>
              <a:p>
                <a:pPr marL="457200" lvl="1" indent="0">
                  <a:buNone/>
                </a:pPr>
                <a:r>
                  <a:rPr lang="en-US" altLang="ko-KR" sz="1800" i="1" dirty="0"/>
                  <a:t>         </a:t>
                </a:r>
                <a:r>
                  <a:rPr lang="en" altLang="ko-KR" sz="1800" i="1" dirty="0"/>
                  <a:t>King</a:t>
                </a:r>
                <a:r>
                  <a:rPr lang="en" altLang="ko-KR" sz="1800" dirty="0"/>
                  <a:t>(</a:t>
                </a:r>
                <a:r>
                  <a:rPr lang="en-US" altLang="ko-KR" sz="1800" i="1" dirty="0"/>
                  <a:t>Richard</a:t>
                </a:r>
                <a:r>
                  <a:rPr lang="en" altLang="ko-KR" sz="1800" dirty="0"/>
                  <a:t>)</a:t>
                </a:r>
                <a:r>
                  <a:rPr lang="en" altLang="ko-KR" sz="1800" i="1" dirty="0"/>
                  <a:t> </a:t>
                </a:r>
                <a:r>
                  <a:rPr lang="ko-KR" altLang="en-US" sz="1800" dirty="0"/>
                  <a:t>∧</a:t>
                </a:r>
                <a:r>
                  <a:rPr lang="ko-KR" altLang="en-US" sz="1800" i="1" dirty="0"/>
                  <a:t> </a:t>
                </a:r>
                <a:r>
                  <a:rPr lang="en-US" altLang="ko-KR" sz="1800" i="1" dirty="0"/>
                  <a:t>Greedy</a:t>
                </a:r>
                <a:r>
                  <a:rPr lang="en-US" altLang="ko-KR" sz="1800" dirty="0"/>
                  <a:t>(</a:t>
                </a:r>
                <a:r>
                  <a:rPr lang="en-US" altLang="ko-KR" sz="1800" i="1" dirty="0"/>
                  <a:t>Richard</a:t>
                </a:r>
                <a:r>
                  <a:rPr lang="en-US" altLang="ko-KR" sz="1800" dirty="0"/>
                  <a:t>)</a:t>
                </a:r>
                <a:r>
                  <a:rPr lang="en-US" altLang="ko-KR" sz="1800" i="1" dirty="0"/>
                  <a:t> </a:t>
                </a:r>
                <a:r>
                  <a:rPr lang="en" altLang="ko-KR" sz="1800" dirty="0"/>
                  <a:t>⟹</a:t>
                </a:r>
                <a:r>
                  <a:rPr lang="en" altLang="ko-KR" sz="1800" i="1" dirty="0"/>
                  <a:t> </a:t>
                </a:r>
                <a:r>
                  <a:rPr lang="en-US" altLang="ko-KR" sz="1800" i="1" dirty="0">
                    <a:solidFill>
                      <a:srgbClr val="0000FF"/>
                    </a:solidFill>
                  </a:rPr>
                  <a:t>Evil</a:t>
                </a:r>
                <a:r>
                  <a:rPr lang="en-US" altLang="ko-KR" sz="1800" dirty="0">
                    <a:solidFill>
                      <a:srgbClr val="0000FF"/>
                    </a:solidFill>
                  </a:rPr>
                  <a:t>(</a:t>
                </a:r>
                <a:r>
                  <a:rPr lang="en-US" altLang="ko-KR" sz="1800" i="1" dirty="0">
                    <a:solidFill>
                      <a:srgbClr val="0000FF"/>
                    </a:solidFill>
                  </a:rPr>
                  <a:t>Richard</a:t>
                </a:r>
                <a:r>
                  <a:rPr lang="en-US" altLang="ko-KR" sz="1800" dirty="0">
                    <a:solidFill>
                      <a:srgbClr val="0000FF"/>
                    </a:solidFill>
                  </a:rPr>
                  <a:t>)</a:t>
                </a:r>
              </a:p>
              <a:p>
                <a:pPr marL="457200" lvl="1" indent="0">
                  <a:buNone/>
                </a:pPr>
                <a:r>
                  <a:rPr lang="en-US" altLang="ko-KR" sz="1800" dirty="0"/>
                  <a:t>     which does not match the KB and, thus, </a:t>
                </a:r>
                <a:r>
                  <a:rPr lang="en-US" altLang="ko-KR" sz="1800" dirty="0">
                    <a:solidFill>
                      <a:srgbClr val="0000FF"/>
                    </a:solidFill>
                  </a:rPr>
                  <a:t>useless</a:t>
                </a:r>
                <a:r>
                  <a:rPr lang="en-US" altLang="ko-KR" sz="1800" dirty="0"/>
                  <a:t> for proving </a:t>
                </a:r>
                <a:r>
                  <a:rPr lang="en-US" altLang="ko-KR" sz="1800" i="1" dirty="0">
                    <a:solidFill>
                      <a:srgbClr val="0000FF"/>
                    </a:solidFill>
                  </a:rPr>
                  <a:t>Evil</a:t>
                </a:r>
                <a:r>
                  <a:rPr lang="en-US" altLang="ko-KR" sz="1800" dirty="0">
                    <a:solidFill>
                      <a:srgbClr val="0000FF"/>
                    </a:solidFill>
                  </a:rPr>
                  <a:t>(</a:t>
                </a:r>
                <a:r>
                  <a:rPr lang="en-US" altLang="ko-KR" sz="1800" i="1" dirty="0">
                    <a:solidFill>
                      <a:srgbClr val="0000FF"/>
                    </a:solidFill>
                  </a:rPr>
                  <a:t>John</a:t>
                </a:r>
                <a:r>
                  <a:rPr lang="en-US" altLang="ko-KR" sz="1800" dirty="0">
                    <a:solidFill>
                      <a:srgbClr val="0000FF"/>
                    </a:solidFill>
                  </a:rPr>
                  <a:t>)</a:t>
                </a:r>
                <a:r>
                  <a:rPr lang="en-US" altLang="ko-KR" sz="1800" dirty="0"/>
                  <a:t>.</a:t>
                </a:r>
                <a:endParaRPr lang="en-US" altLang="ko-KR" dirty="0"/>
              </a:p>
              <a:p>
                <a:pPr lvl="1">
                  <a:lnSpc>
                    <a:spcPct val="100000"/>
                  </a:lnSpc>
                  <a:buFont typeface="Wingdings" panose="05000000000000000000" pitchFamily="2" charset="2"/>
                  <a:buChar char="Ø"/>
                </a:pPr>
                <a:r>
                  <a:rPr lang="en" altLang="ko-KR" sz="1800" dirty="0"/>
                  <a:t>We can get the inference immediately if we can find a </a:t>
                </a:r>
                <a:r>
                  <a:rPr lang="en" altLang="ko-KR" sz="1800" dirty="0">
                    <a:solidFill>
                      <a:srgbClr val="0000FF"/>
                    </a:solidFill>
                  </a:rPr>
                  <a:t>substitution </a:t>
                </a:r>
                <a:r>
                  <a:rPr lang="el-GR" altLang="ko-KR" sz="1800" i="1" dirty="0">
                    <a:solidFill>
                      <a:srgbClr val="0000FF"/>
                    </a:solidFill>
                  </a:rPr>
                  <a:t>θ</a:t>
                </a:r>
                <a:r>
                  <a:rPr lang="el-GR" altLang="ko-KR" sz="1800" dirty="0">
                    <a:solidFill>
                      <a:srgbClr val="0000FF"/>
                    </a:solidFill>
                  </a:rPr>
                  <a:t> </a:t>
                </a:r>
                <a:r>
                  <a:rPr lang="en" altLang="ko-KR" sz="1800" dirty="0"/>
                  <a:t>such that </a:t>
                </a:r>
                <a:r>
                  <a:rPr lang="en" altLang="ko-KR" sz="1800" i="1" dirty="0"/>
                  <a:t>King</a:t>
                </a:r>
                <a:r>
                  <a:rPr lang="en" altLang="ko-KR" sz="1800" dirty="0"/>
                  <a:t>(</a:t>
                </a:r>
                <a:r>
                  <a:rPr lang="en" altLang="ko-KR" sz="1800" i="1" dirty="0"/>
                  <a:t>x</a:t>
                </a:r>
                <a:r>
                  <a:rPr lang="en" altLang="ko-KR" sz="1800" dirty="0"/>
                  <a:t>)</a:t>
                </a:r>
                <a:r>
                  <a:rPr lang="en" altLang="ko-KR" sz="1800" i="1" dirty="0"/>
                  <a:t> </a:t>
                </a:r>
                <a:r>
                  <a:rPr lang="en" altLang="ko-KR" sz="1800" dirty="0"/>
                  <a:t>and </a:t>
                </a:r>
                <a:r>
                  <a:rPr lang="en" altLang="ko-KR" sz="1800" i="1" dirty="0"/>
                  <a:t>Greedy</a:t>
                </a:r>
                <a:r>
                  <a:rPr lang="en" altLang="ko-KR" sz="1800" dirty="0"/>
                  <a:t>(</a:t>
                </a:r>
                <a:r>
                  <a:rPr lang="en" altLang="ko-KR" sz="1800" i="1" dirty="0"/>
                  <a:t>x</a:t>
                </a:r>
                <a:r>
                  <a:rPr lang="en" altLang="ko-KR" sz="1800" dirty="0"/>
                  <a:t>)</a:t>
                </a:r>
                <a14:m>
                  <m:oMath xmlns:m="http://schemas.openxmlformats.org/officeDocument/2006/math">
                    <m:r>
                      <a:rPr lang="en" altLang="ko-KR" sz="1800" i="1" dirty="0">
                        <a:latin typeface="Cambria Math" panose="02040503050406030204" pitchFamily="18" charset="0"/>
                      </a:rPr>
                      <m:t> </m:t>
                    </m:r>
                  </m:oMath>
                </a14:m>
                <a:r>
                  <a:rPr lang="en" altLang="ko-KR" sz="1800" dirty="0"/>
                  <a:t>match </a:t>
                </a:r>
                <a:r>
                  <a:rPr lang="en" altLang="ko-KR" sz="1800" i="1" dirty="0"/>
                  <a:t>King</a:t>
                </a:r>
                <a:r>
                  <a:rPr lang="en" altLang="ko-KR" sz="1800" dirty="0"/>
                  <a:t>(</a:t>
                </a:r>
                <a:r>
                  <a:rPr lang="en" altLang="ko-KR" sz="1800" i="1" dirty="0"/>
                  <a:t>John</a:t>
                </a:r>
                <a:r>
                  <a:rPr lang="en" altLang="ko-KR" sz="1800" dirty="0"/>
                  <a:t>)</a:t>
                </a:r>
                <a14:m>
                  <m:oMath xmlns:m="http://schemas.openxmlformats.org/officeDocument/2006/math">
                    <m:r>
                      <a:rPr lang="en" altLang="ko-KR" sz="1800" i="1" dirty="0">
                        <a:latin typeface="Cambria Math" charset="0"/>
                      </a:rPr>
                      <m:t> </m:t>
                    </m:r>
                  </m:oMath>
                </a14:m>
                <a:r>
                  <a:rPr lang="en" altLang="ko-KR" sz="1800" dirty="0"/>
                  <a:t>and </a:t>
                </a:r>
                <a:r>
                  <a:rPr lang="en" altLang="ko-KR" sz="1800" i="1" dirty="0"/>
                  <a:t>Greedy</a:t>
                </a:r>
                <a:r>
                  <a:rPr lang="en" altLang="ko-KR" sz="1800" dirty="0"/>
                  <a:t>(</a:t>
                </a:r>
                <a:r>
                  <a:rPr lang="en" altLang="ko-KR" sz="1800" i="1" dirty="0"/>
                  <a:t>John</a:t>
                </a:r>
                <a:r>
                  <a:rPr lang="en" altLang="ko-KR" sz="1800" dirty="0"/>
                  <a:t>)</a:t>
                </a:r>
              </a:p>
              <a:p>
                <a:pPr lvl="1">
                  <a:lnSpc>
                    <a:spcPct val="100000"/>
                  </a:lnSpc>
                  <a:buFont typeface="Wingdings" panose="05000000000000000000" pitchFamily="2" charset="2"/>
                  <a:buChar char="Ø"/>
                </a:pPr>
                <a14:m>
                  <m:oMath xmlns:m="http://schemas.openxmlformats.org/officeDocument/2006/math">
                    <m:r>
                      <a:rPr lang="en-US" altLang="ko-KR" sz="1800">
                        <a:solidFill>
                          <a:srgbClr val="0000FF"/>
                        </a:solidFill>
                        <a:latin typeface="Cambria Math" charset="0"/>
                      </a:rPr>
                      <m:t>𝜃</m:t>
                    </m:r>
                    <m:r>
                      <a:rPr lang="en-US" altLang="ko-KR" sz="1800">
                        <a:latin typeface="Cambria Math" charset="0"/>
                      </a:rPr>
                      <m:t>=</m:t>
                    </m:r>
                    <m:d>
                      <m:dPr>
                        <m:begChr m:val="{"/>
                        <m:endChr m:val="}"/>
                        <m:ctrlPr>
                          <a:rPr lang="en-US" altLang="ko-KR" sz="1800" i="1">
                            <a:latin typeface="Cambria Math" panose="02040503050406030204" pitchFamily="18" charset="0"/>
                          </a:rPr>
                        </m:ctrlPr>
                      </m:dPr>
                      <m:e>
                        <m:r>
                          <a:rPr lang="en-US" altLang="ko-KR" sz="1800">
                            <a:solidFill>
                              <a:srgbClr val="0000FF"/>
                            </a:solidFill>
                            <a:latin typeface="Cambria Math" charset="0"/>
                          </a:rPr>
                          <m:t>𝑥</m:t>
                        </m:r>
                        <m:r>
                          <m:rPr>
                            <m:lit/>
                          </m:rPr>
                          <a:rPr lang="en-US" altLang="ko-KR" sz="1800">
                            <a:solidFill>
                              <a:srgbClr val="0000FF"/>
                            </a:solidFill>
                            <a:latin typeface="Cambria Math" charset="0"/>
                          </a:rPr>
                          <m:t>/</m:t>
                        </m:r>
                        <m:r>
                          <m:rPr>
                            <m:nor/>
                          </m:rPr>
                          <a:rPr lang="en" altLang="ko-KR" sz="1800" i="1" dirty="0">
                            <a:solidFill>
                              <a:srgbClr val="0000FF"/>
                            </a:solidFill>
                          </a:rPr>
                          <m:t>John</m:t>
                        </m:r>
                        <m:r>
                          <a:rPr lang="en-US" altLang="ko-KR" sz="1800">
                            <a:solidFill>
                              <a:srgbClr val="0000FF"/>
                            </a:solidFill>
                            <a:latin typeface="Cambria Math" charset="0"/>
                          </a:rPr>
                          <m:t>, </m:t>
                        </m:r>
                        <m:r>
                          <a:rPr lang="en-US" altLang="ko-KR" sz="1800">
                            <a:solidFill>
                              <a:srgbClr val="0000FF"/>
                            </a:solidFill>
                            <a:latin typeface="Cambria Math" charset="0"/>
                          </a:rPr>
                          <m:t>𝑦</m:t>
                        </m:r>
                        <m:r>
                          <m:rPr>
                            <m:lit/>
                          </m:rPr>
                          <a:rPr lang="en-US" altLang="ko-KR" sz="1800">
                            <a:solidFill>
                              <a:srgbClr val="0000FF"/>
                            </a:solidFill>
                            <a:latin typeface="Cambria Math" charset="0"/>
                          </a:rPr>
                          <m:t>/</m:t>
                        </m:r>
                        <m:r>
                          <m:rPr>
                            <m:nor/>
                          </m:rPr>
                          <a:rPr lang="en" altLang="ko-KR" sz="1800" i="1" dirty="0">
                            <a:solidFill>
                              <a:srgbClr val="0000FF"/>
                            </a:solidFill>
                          </a:rPr>
                          <m:t>John</m:t>
                        </m:r>
                      </m:e>
                    </m:d>
                  </m:oMath>
                </a14:m>
                <a:r>
                  <a:rPr lang="en-US" altLang="ko-KR" sz="1800" dirty="0"/>
                  <a:t> works</a:t>
                </a:r>
                <a:endParaRPr lang="en" altLang="ko-KR" sz="1800" dirty="0"/>
              </a:p>
            </p:txBody>
          </p:sp>
        </mc:Choice>
        <mc:Fallback xmlns="">
          <p:sp>
            <p:nvSpPr>
              <p:cNvPr id="3" name="Content Placeholder 2">
                <a:extLst>
                  <a:ext uri="{FF2B5EF4-FFF2-40B4-BE49-F238E27FC236}">
                    <a16:creationId xmlns:a16="http://schemas.microsoft.com/office/drawing/2014/main" id="{90EEA02B-79F6-4ADF-BCAC-FCB3BF19D702}"/>
                  </a:ext>
                </a:extLst>
              </p:cNvPr>
              <p:cNvSpPr>
                <a:spLocks noGrp="1" noRot="1" noChangeAspect="1" noMove="1" noResize="1" noEditPoints="1" noAdjustHandles="1" noChangeArrowheads="1" noChangeShapeType="1" noTextEdit="1"/>
              </p:cNvSpPr>
              <p:nvPr>
                <p:ph sz="quarter" idx="10"/>
              </p:nvPr>
            </p:nvSpPr>
            <p:spPr>
              <a:xfrm>
                <a:off x="467544" y="843558"/>
                <a:ext cx="8568952" cy="4105275"/>
              </a:xfrm>
              <a:blipFill>
                <a:blip r:embed="rId2"/>
                <a:stretch>
                  <a:fillRect l="-1139" t="-1187"/>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311059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45ED9-A9DF-48FA-8F30-3838573B6C30}"/>
              </a:ext>
            </a:extLst>
          </p:cNvPr>
          <p:cNvSpPr>
            <a:spLocks noGrp="1"/>
          </p:cNvSpPr>
          <p:nvPr>
            <p:ph type="title"/>
          </p:nvPr>
        </p:nvSpPr>
        <p:spPr/>
        <p:txBody>
          <a:bodyPr/>
          <a:lstStyle/>
          <a:p>
            <a:r>
              <a:rPr lang="en-US" dirty="0"/>
              <a:t>6.2 Unification and Lifting (2/4)</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EEA02B-79F6-4ADF-BCAC-FCB3BF19D702}"/>
                  </a:ext>
                </a:extLst>
              </p:cNvPr>
              <p:cNvSpPr>
                <a:spLocks noGrp="1"/>
              </p:cNvSpPr>
              <p:nvPr>
                <p:ph sz="quarter" idx="10"/>
              </p:nvPr>
            </p:nvSpPr>
            <p:spPr>
              <a:xfrm>
                <a:off x="179512" y="807144"/>
                <a:ext cx="8568952" cy="4105275"/>
              </a:xfrm>
            </p:spPr>
            <p:txBody>
              <a:bodyPr/>
              <a:lstStyle/>
              <a:p>
                <a:pPr marL="0" indent="0">
                  <a:lnSpc>
                    <a:spcPct val="100000"/>
                  </a:lnSpc>
                  <a:buNone/>
                </a:pPr>
                <a:r>
                  <a:rPr lang="en-US" altLang="ko-KR" dirty="0"/>
                  <a:t>Unification</a:t>
                </a:r>
              </a:p>
              <a:p>
                <a:pPr lvl="1">
                  <a:lnSpc>
                    <a:spcPct val="150000"/>
                  </a:lnSpc>
                  <a:buFont typeface="Wingdings" panose="05000000000000000000" pitchFamily="2" charset="2"/>
                  <a:buChar char="Ø"/>
                </a:pPr>
                <a14:m>
                  <m:oMath xmlns:m="http://schemas.openxmlformats.org/officeDocument/2006/math">
                    <m:r>
                      <m:rPr>
                        <m:nor/>
                      </m:rPr>
                      <a:rPr lang="en-US" altLang="ko-KR" i="1" dirty="0">
                        <a:solidFill>
                          <a:srgbClr val="0000FF"/>
                        </a:solidFill>
                      </a:rPr>
                      <m:t>Unify</m:t>
                    </m:r>
                    <m:d>
                      <m:dPr>
                        <m:ctrlPr>
                          <a:rPr lang="en-US" altLang="ko-KR" i="1">
                            <a:solidFill>
                              <a:srgbClr val="0000FF"/>
                            </a:solidFill>
                            <a:latin typeface="Cambria Math" panose="02040503050406030204" pitchFamily="18" charset="0"/>
                          </a:rPr>
                        </m:ctrlPr>
                      </m:dPr>
                      <m:e>
                        <m:r>
                          <a:rPr lang="en-US" altLang="ko-KR" i="1">
                            <a:solidFill>
                              <a:srgbClr val="0000FF"/>
                            </a:solidFill>
                            <a:latin typeface="Cambria Math" panose="02040503050406030204" pitchFamily="18" charset="0"/>
                          </a:rPr>
                          <m:t>𝑝</m:t>
                        </m:r>
                        <m:r>
                          <a:rPr lang="en-US" altLang="ko-KR">
                            <a:solidFill>
                              <a:srgbClr val="0000FF"/>
                            </a:solidFill>
                            <a:latin typeface="Cambria Math" panose="02040503050406030204" pitchFamily="18" charset="0"/>
                          </a:rPr>
                          <m:t>, </m:t>
                        </m:r>
                        <m:r>
                          <a:rPr lang="en-US" altLang="ko-KR" i="1">
                            <a:solidFill>
                              <a:srgbClr val="0000FF"/>
                            </a:solidFill>
                            <a:latin typeface="Cambria Math" panose="02040503050406030204" pitchFamily="18" charset="0"/>
                          </a:rPr>
                          <m:t>𝑞</m:t>
                        </m:r>
                      </m:e>
                    </m:d>
                    <m:r>
                      <a:rPr lang="en-US" altLang="ko-KR">
                        <a:solidFill>
                          <a:srgbClr val="0000FF"/>
                        </a:solidFill>
                        <a:latin typeface="Cambria Math" panose="02040503050406030204" pitchFamily="18" charset="0"/>
                      </a:rPr>
                      <m:t>=</m:t>
                    </m:r>
                    <m:r>
                      <a:rPr lang="en-US" altLang="ko-KR">
                        <a:solidFill>
                          <a:srgbClr val="0000FF"/>
                        </a:solidFill>
                        <a:latin typeface="Cambria Math" panose="02040503050406030204" pitchFamily="18" charset="0"/>
                      </a:rPr>
                      <m:t>𝜃</m:t>
                    </m:r>
                    <m:r>
                      <a:rPr lang="en-US" altLang="ko-KR">
                        <a:solidFill>
                          <a:srgbClr val="0000FF"/>
                        </a:solidFill>
                        <a:latin typeface="Cambria Math" charset="0"/>
                      </a:rPr>
                      <m:t>  </m:t>
                    </m:r>
                    <m:r>
                      <m:rPr>
                        <m:nor/>
                      </m:rPr>
                      <a:rPr lang="en-US" altLang="ko-KR" dirty="0"/>
                      <m:t>where</m:t>
                    </m:r>
                    <m:r>
                      <a:rPr lang="en-US" altLang="ko-KR" dirty="0">
                        <a:latin typeface="Cambria Math" charset="0"/>
                      </a:rPr>
                      <m:t>  </m:t>
                    </m:r>
                    <m:r>
                      <a:rPr lang="en-US" altLang="ko-KR" i="1">
                        <a:latin typeface="Cambria Math" charset="0"/>
                      </a:rPr>
                      <m:t>𝑝</m:t>
                    </m:r>
                    <m:r>
                      <a:rPr lang="en-US" altLang="ko-KR">
                        <a:latin typeface="Cambria Math" panose="02040503050406030204" pitchFamily="18" charset="0"/>
                      </a:rPr>
                      <m:t>𝜃</m:t>
                    </m:r>
                    <m:r>
                      <a:rPr lang="en-US" altLang="ko-KR">
                        <a:latin typeface="Cambria Math" panose="02040503050406030204" pitchFamily="18" charset="0"/>
                      </a:rPr>
                      <m:t>=</m:t>
                    </m:r>
                    <m:r>
                      <a:rPr lang="en-US" altLang="ko-KR" i="1">
                        <a:latin typeface="Cambria Math" charset="0"/>
                      </a:rPr>
                      <m:t>𝑞</m:t>
                    </m:r>
                    <m:r>
                      <a:rPr lang="en-US" altLang="ko-KR">
                        <a:latin typeface="Cambria Math" panose="02040503050406030204" pitchFamily="18" charset="0"/>
                      </a:rPr>
                      <m:t>𝜃</m:t>
                    </m:r>
                  </m:oMath>
                </a14:m>
                <a:r>
                  <a:rPr lang="en-US" altLang="ko-KR" dirty="0"/>
                  <a:t>  (</a:t>
                </a:r>
                <a14:m>
                  <m:oMath xmlns:m="http://schemas.openxmlformats.org/officeDocument/2006/math">
                    <m:r>
                      <a:rPr lang="en-US" altLang="ko-KR">
                        <a:latin typeface="Cambria Math" panose="02040503050406030204" pitchFamily="18" charset="0"/>
                      </a:rPr>
                      <m:t>𝜃</m:t>
                    </m:r>
                    <m:r>
                      <a:rPr lang="en-US" altLang="ko-KR" i="1">
                        <a:latin typeface="Cambria Math" charset="0"/>
                      </a:rPr>
                      <m:t>:</m:t>
                    </m:r>
                    <m:r>
                      <m:rPr>
                        <m:sty m:val="p"/>
                      </m:rPr>
                      <a:rPr lang="en-US" altLang="ko-KR">
                        <a:latin typeface="Cambria Math" charset="0"/>
                      </a:rPr>
                      <m:t>m</m:t>
                    </m:r>
                  </m:oMath>
                </a14:m>
                <a:r>
                  <a:rPr lang="en-US" altLang="ko-KR" dirty="0"/>
                  <a:t>ost general unifier (MGU))</a:t>
                </a:r>
              </a:p>
              <a:p>
                <a:pPr lvl="1">
                  <a:lnSpc>
                    <a:spcPct val="150000"/>
                  </a:lnSpc>
                  <a:buFont typeface="Wingdings" panose="05000000000000000000" pitchFamily="2" charset="2"/>
                  <a:buChar char="Ø"/>
                </a:pPr>
                <a:r>
                  <a:rPr lang="en-US" altLang="ko-KR" dirty="0"/>
                  <a:t>Lifted inference rules require finding</a:t>
                </a:r>
                <a:r>
                  <a:rPr lang="en-US" altLang="ko-KR" dirty="0">
                    <a:solidFill>
                      <a:srgbClr val="0000FF"/>
                    </a:solidFill>
                  </a:rPr>
                  <a:t> substitutions </a:t>
                </a:r>
                <a:r>
                  <a:rPr lang="en-US" altLang="ko-KR" dirty="0"/>
                  <a:t>that </a:t>
                </a:r>
                <a:r>
                  <a:rPr lang="en-US" altLang="ko-KR" dirty="0">
                    <a:solidFill>
                      <a:srgbClr val="0000FF"/>
                    </a:solidFill>
                  </a:rPr>
                  <a:t>make different logical expressions look identical.</a:t>
                </a:r>
                <a:r>
                  <a:rPr lang="en-US" altLang="ko-KR" dirty="0"/>
                  <a:t> This process is called unification.</a:t>
                </a:r>
              </a:p>
            </p:txBody>
          </p:sp>
        </mc:Choice>
        <mc:Fallback xmlns="">
          <p:sp>
            <p:nvSpPr>
              <p:cNvPr id="3" name="Content Placeholder 2">
                <a:extLst>
                  <a:ext uri="{FF2B5EF4-FFF2-40B4-BE49-F238E27FC236}">
                    <a16:creationId xmlns:a16="http://schemas.microsoft.com/office/drawing/2014/main" id="{90EEA02B-79F6-4ADF-BCAC-FCB3BF19D702}"/>
                  </a:ext>
                </a:extLst>
              </p:cNvPr>
              <p:cNvSpPr>
                <a:spLocks noGrp="1" noRot="1" noChangeAspect="1" noMove="1" noResize="1" noEditPoints="1" noAdjustHandles="1" noChangeArrowheads="1" noChangeShapeType="1" noTextEdit="1"/>
              </p:cNvSpPr>
              <p:nvPr>
                <p:ph sz="quarter" idx="10"/>
              </p:nvPr>
            </p:nvSpPr>
            <p:spPr>
              <a:xfrm>
                <a:off x="179512" y="807144"/>
                <a:ext cx="8568952" cy="4105275"/>
              </a:xfrm>
              <a:blipFill>
                <a:blip r:embed="rId2"/>
                <a:stretch>
                  <a:fillRect l="-1036" t="-1235"/>
                </a:stretch>
              </a:blipFill>
            </p:spPr>
            <p:txBody>
              <a:bodyPr/>
              <a:lstStyle/>
              <a:p>
                <a:r>
                  <a:rPr lang="ko-Kore-KR" alt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11">
                <a:extLst>
                  <a:ext uri="{FF2B5EF4-FFF2-40B4-BE49-F238E27FC236}">
                    <a16:creationId xmlns:a16="http://schemas.microsoft.com/office/drawing/2014/main" id="{4A1FD5F0-9082-4599-985A-7406E22B36BD}"/>
                  </a:ext>
                </a:extLst>
              </p:cNvPr>
              <p:cNvGraphicFramePr>
                <a:graphicFrameLocks noGrp="1"/>
              </p:cNvGraphicFramePr>
              <p:nvPr>
                <p:extLst>
                  <p:ext uri="{D42A27DB-BD31-4B8C-83A1-F6EECF244321}">
                    <p14:modId xmlns:p14="http://schemas.microsoft.com/office/powerpoint/2010/main" val="2064104332"/>
                  </p:ext>
                </p:extLst>
              </p:nvPr>
            </p:nvGraphicFramePr>
            <p:xfrm>
              <a:off x="1229572" y="2859782"/>
              <a:ext cx="7776864" cy="1854200"/>
            </p:xfrm>
            <a:graphic>
              <a:graphicData uri="http://schemas.openxmlformats.org/drawingml/2006/table">
                <a:tbl>
                  <a:tblPr firstRow="1" bandRow="1">
                    <a:tableStyleId>{2D5ABB26-0587-4C30-8999-92F81FD0307C}</a:tableStyleId>
                  </a:tblPr>
                  <a:tblGrid>
                    <a:gridCol w="2100647">
                      <a:extLst>
                        <a:ext uri="{9D8B030D-6E8A-4147-A177-3AD203B41FA5}">
                          <a16:colId xmlns:a16="http://schemas.microsoft.com/office/drawing/2014/main" val="700447666"/>
                        </a:ext>
                      </a:extLst>
                    </a:gridCol>
                    <a:gridCol w="2514673">
                      <a:extLst>
                        <a:ext uri="{9D8B030D-6E8A-4147-A177-3AD203B41FA5}">
                          <a16:colId xmlns:a16="http://schemas.microsoft.com/office/drawing/2014/main" val="3316725370"/>
                        </a:ext>
                      </a:extLst>
                    </a:gridCol>
                    <a:gridCol w="3161544">
                      <a:extLst>
                        <a:ext uri="{9D8B030D-6E8A-4147-A177-3AD203B41FA5}">
                          <a16:colId xmlns:a16="http://schemas.microsoft.com/office/drawing/2014/main" val="2027254828"/>
                        </a:ext>
                      </a:extLst>
                    </a:gridCol>
                  </a:tblGrid>
                  <a:tr h="370840">
                    <a:tc>
                      <a:txBody>
                        <a:bodyPr/>
                        <a:lstStyle/>
                        <a:p>
                          <a:pPr algn="l"/>
                          <a14:m>
                            <m:oMathPara xmlns:m="http://schemas.openxmlformats.org/officeDocument/2006/math">
                              <m:oMathParaPr>
                                <m:jc m:val="left"/>
                              </m:oMathParaPr>
                              <m:oMath xmlns:m="http://schemas.openxmlformats.org/officeDocument/2006/math">
                                <m:r>
                                  <a:rPr lang="en-US" sz="1800" i="1" kern="1200" smtClean="0">
                                    <a:solidFill>
                                      <a:schemeClr val="tx1"/>
                                    </a:solidFill>
                                    <a:latin typeface="Cambria Math" panose="02040503050406030204" pitchFamily="18" charset="0"/>
                                    <a:ea typeface="나눔바른고딕" panose="020B0603020101020101" pitchFamily="34" charset="-127"/>
                                    <a:cs typeface="+mn-cs"/>
                                  </a:rPr>
                                  <m:t>𝑝</m:t>
                                </m:r>
                              </m:oMath>
                            </m:oMathPara>
                          </a14:m>
                          <a:endParaRPr lang="en-US" sz="1800" i="1" kern="120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endParaRPr>
                        </a:p>
                      </a:txBody>
                      <a:tcPr/>
                    </a:tc>
                    <a:tc>
                      <a:txBody>
                        <a:bodyPr/>
                        <a:lstStyle/>
                        <a:p>
                          <a:pPr algn="l"/>
                          <a14:m>
                            <m:oMathPara xmlns:m="http://schemas.openxmlformats.org/officeDocument/2006/math">
                              <m:oMathParaPr>
                                <m:jc m:val="left"/>
                              </m:oMathParaPr>
                              <m:oMath xmlns:m="http://schemas.openxmlformats.org/officeDocument/2006/math">
                                <m:r>
                                  <a:rPr lang="en-US" sz="1800" i="1" kern="1200" dirty="0" smtClean="0">
                                    <a:solidFill>
                                      <a:schemeClr val="tx1"/>
                                    </a:solidFill>
                                    <a:latin typeface="Cambria Math" panose="02040503050406030204" pitchFamily="18" charset="0"/>
                                    <a:ea typeface="나눔바른고딕" panose="020B0603020101020101" pitchFamily="34" charset="-127"/>
                                    <a:cs typeface="+mn-cs"/>
                                  </a:rPr>
                                  <m:t>𝑞</m:t>
                                </m:r>
                              </m:oMath>
                            </m:oMathPara>
                          </a14:m>
                          <a:endParaRPr lang="en-US" sz="1800" i="1" kern="120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endParaRPr>
                        </a:p>
                      </a:txBody>
                      <a:tcPr/>
                    </a:tc>
                    <a:tc>
                      <a:txBody>
                        <a:bodyPr/>
                        <a:lstStyle/>
                        <a:p>
                          <a:pPr algn="l"/>
                          <a14:m>
                            <m:oMathPara xmlns:m="http://schemas.openxmlformats.org/officeDocument/2006/math">
                              <m:oMathParaPr>
                                <m:jc m:val="left"/>
                              </m:oMathParaPr>
                              <m:oMath xmlns:m="http://schemas.openxmlformats.org/officeDocument/2006/math">
                                <m:r>
                                  <a:rPr lang="en-US" sz="1800" i="1" kern="1200" smtClean="0">
                                    <a:solidFill>
                                      <a:schemeClr val="tx1"/>
                                    </a:solidFill>
                                    <a:latin typeface="Cambria Math" panose="02040503050406030204" pitchFamily="18" charset="0"/>
                                    <a:ea typeface="나눔바른고딕" panose="020B0603020101020101" pitchFamily="34" charset="-127"/>
                                    <a:cs typeface="+mn-cs"/>
                                  </a:rPr>
                                  <m:t>𝜃</m:t>
                                </m:r>
                              </m:oMath>
                            </m:oMathPara>
                          </a14:m>
                          <a:endParaRPr lang="en-US" sz="1800" i="1" kern="120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endParaRPr>
                        </a:p>
                      </a:txBody>
                      <a:tcPr/>
                    </a:tc>
                    <a:extLst>
                      <a:ext uri="{0D108BD9-81ED-4DB2-BD59-A6C34878D82A}">
                        <a16:rowId xmlns:a16="http://schemas.microsoft.com/office/drawing/2014/main" val="1189763297"/>
                      </a:ext>
                    </a:extLst>
                  </a:tr>
                  <a:tr h="37084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800" i="1" kern="120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rPr>
                            <a:t>Knows</a:t>
                          </a:r>
                          <a:r>
                            <a:rPr lang="en-US" sz="1800" i="0" kern="120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rPr>
                            <a:t>(</a:t>
                          </a:r>
                          <a:r>
                            <a:rPr lang="en-US" sz="1800" i="1" kern="120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rPr>
                            <a:t>John, x</a:t>
                          </a:r>
                          <a:r>
                            <a:rPr lang="en-US" sz="1800" i="0" kern="120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rPr>
                            <a:t>)</a:t>
                          </a:r>
                        </a:p>
                      </a:txBody>
                      <a:tcPr/>
                    </a:tc>
                    <a:tc>
                      <a:txBody>
                        <a:bodyPr/>
                        <a:lstStyle/>
                        <a:p>
                          <a:pPr algn="l"/>
                          <a:r>
                            <a:rPr lang="en-US" sz="1800" i="1" kern="120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rPr>
                            <a:t>Knows</a:t>
                          </a:r>
                          <a:r>
                            <a:rPr lang="en-US" sz="1800" i="0" kern="120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rPr>
                            <a:t>(</a:t>
                          </a:r>
                          <a:r>
                            <a:rPr lang="en-US" sz="1800" i="1" kern="120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rPr>
                            <a:t>John, Jane</a:t>
                          </a:r>
                          <a:r>
                            <a:rPr lang="en-US" sz="1800" i="0" kern="120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rPr>
                            <a:t>)</a:t>
                          </a:r>
                        </a:p>
                      </a:txBody>
                      <a:tcPr/>
                    </a:tc>
                    <a:tc>
                      <a:txBody>
                        <a:bodyPr/>
                        <a:lstStyle/>
                        <a:p>
                          <a:pPr algn="l"/>
                          <a:r>
                            <a:rPr lang="en-US" sz="1800" i="0" kern="120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rPr>
                            <a:t>{</a:t>
                          </a:r>
                          <a:r>
                            <a:rPr lang="en-US" sz="1800" i="1" kern="120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rPr>
                            <a:t>x / Jane </a:t>
                          </a:r>
                          <a:r>
                            <a:rPr lang="en-US" sz="1800" i="0" kern="120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rPr>
                            <a:t>}</a:t>
                          </a:r>
                        </a:p>
                      </a:txBody>
                      <a:tcPr/>
                    </a:tc>
                    <a:extLst>
                      <a:ext uri="{0D108BD9-81ED-4DB2-BD59-A6C34878D82A}">
                        <a16:rowId xmlns:a16="http://schemas.microsoft.com/office/drawing/2014/main" val="481316848"/>
                      </a:ext>
                    </a:extLst>
                  </a:tr>
                  <a:tr h="37084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800" i="1" kern="120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rPr>
                            <a:t>Knows</a:t>
                          </a:r>
                          <a:r>
                            <a:rPr lang="en-US" sz="1800" i="0" kern="120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rPr>
                            <a:t>(</a:t>
                          </a:r>
                          <a:r>
                            <a:rPr lang="en-US" sz="1800" i="1" kern="120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rPr>
                            <a:t>John, x</a:t>
                          </a:r>
                          <a:r>
                            <a:rPr lang="en-US" sz="1800" i="0" kern="120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rPr>
                            <a:t>)</a:t>
                          </a:r>
                        </a:p>
                      </a:txBody>
                      <a:tcPr/>
                    </a:tc>
                    <a:tc>
                      <a:txBody>
                        <a:bodyPr/>
                        <a:lstStyle/>
                        <a:p>
                          <a:pPr algn="l"/>
                          <a:r>
                            <a:rPr lang="en-US" sz="1800" i="1" kern="120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rPr>
                            <a:t>Knows</a:t>
                          </a:r>
                          <a:r>
                            <a:rPr lang="en-US" sz="1800" i="0" kern="120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rPr>
                            <a:t>(</a:t>
                          </a:r>
                          <a:r>
                            <a:rPr lang="en-US" sz="1800" i="1" kern="120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rPr>
                            <a:t>y, Bill</a:t>
                          </a:r>
                          <a:r>
                            <a:rPr lang="en-US" sz="1800" i="0" kern="120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rPr>
                            <a:t>)</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800" i="0" kern="120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rPr>
                            <a:t>{</a:t>
                          </a:r>
                          <a:r>
                            <a:rPr lang="en-US" sz="1800" i="1" kern="120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rPr>
                            <a:t>x / OJ, y / Jane </a:t>
                          </a:r>
                          <a:r>
                            <a:rPr lang="en-US" sz="1800" i="0" kern="120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rPr>
                            <a:t>}</a:t>
                          </a:r>
                        </a:p>
                      </a:txBody>
                      <a:tcPr/>
                    </a:tc>
                    <a:extLst>
                      <a:ext uri="{0D108BD9-81ED-4DB2-BD59-A6C34878D82A}">
                        <a16:rowId xmlns:a16="http://schemas.microsoft.com/office/drawing/2014/main" val="2767617132"/>
                      </a:ext>
                    </a:extLst>
                  </a:tr>
                  <a:tr h="370840">
                    <a:tc>
                      <a:txBody>
                        <a:bodyPr/>
                        <a:lstStyle/>
                        <a:p>
                          <a:pPr algn="l"/>
                          <a:r>
                            <a:rPr lang="en-US" sz="1800" i="1" kern="120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rPr>
                            <a:t>Knows</a:t>
                          </a:r>
                          <a:r>
                            <a:rPr lang="en-US" sz="1800" i="0" kern="120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rPr>
                            <a:t>(</a:t>
                          </a:r>
                          <a:r>
                            <a:rPr lang="en-US" sz="1800" i="1" kern="120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rPr>
                            <a:t>John, x</a:t>
                          </a:r>
                          <a:r>
                            <a:rPr lang="en-US" sz="1800" i="0" kern="120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rPr>
                            <a:t>)</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800" i="1" kern="120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rPr>
                            <a:t>Knows</a:t>
                          </a:r>
                          <a:r>
                            <a:rPr lang="en-US" sz="1800" i="0" kern="120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rPr>
                            <a:t>(</a:t>
                          </a:r>
                          <a:r>
                            <a:rPr lang="en-US" sz="1800" i="1" kern="120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rPr>
                            <a:t>y, Mother</a:t>
                          </a:r>
                          <a:r>
                            <a:rPr lang="en-US" sz="1800" i="0" kern="120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rPr>
                            <a:t>(</a:t>
                          </a:r>
                          <a:r>
                            <a:rPr lang="en-US" sz="1800" i="1" kern="120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rPr>
                            <a:t>y</a:t>
                          </a:r>
                          <a:r>
                            <a:rPr lang="en-US" sz="1800" i="0" kern="120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rPr>
                            <a:t>))</a:t>
                          </a:r>
                        </a:p>
                      </a:txBody>
                      <a:tcPr/>
                    </a:tc>
                    <a:tc>
                      <a:txBody>
                        <a:bodyPr/>
                        <a:lstStyle/>
                        <a:p>
                          <a:pPr algn="l"/>
                          <a:r>
                            <a:rPr lang="en-US" sz="1800" i="0" kern="120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rPr>
                            <a:t>{</a:t>
                          </a:r>
                          <a:r>
                            <a:rPr lang="en-US" sz="1800" i="1" kern="120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rPr>
                            <a:t>y / </a:t>
                          </a:r>
                          <a:r>
                            <a:rPr lang="en-US" sz="1800" i="1" kern="1200" dirty="0" err="1">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rPr>
                            <a:t>Jone</a:t>
                          </a:r>
                          <a:r>
                            <a:rPr lang="en-US" sz="1800" i="1" kern="120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rPr>
                            <a:t>, x / Mother</a:t>
                          </a:r>
                          <a:r>
                            <a:rPr lang="en-US" sz="1800" i="0" kern="120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rPr>
                            <a:t>(</a:t>
                          </a:r>
                          <a:r>
                            <a:rPr lang="en-US" sz="1800" i="1" kern="120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rPr>
                            <a:t>John</a:t>
                          </a:r>
                          <a:r>
                            <a:rPr lang="en-US" sz="1800" i="0" kern="120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rPr>
                            <a:t>)}</a:t>
                          </a:r>
                        </a:p>
                      </a:txBody>
                      <a:tcPr/>
                    </a:tc>
                    <a:extLst>
                      <a:ext uri="{0D108BD9-81ED-4DB2-BD59-A6C34878D82A}">
                        <a16:rowId xmlns:a16="http://schemas.microsoft.com/office/drawing/2014/main" val="1506638704"/>
                      </a:ext>
                    </a:extLst>
                  </a:tr>
                  <a:tr h="370840">
                    <a:tc>
                      <a:txBody>
                        <a:bodyPr/>
                        <a:lstStyle/>
                        <a:p>
                          <a:pPr algn="l"/>
                          <a:r>
                            <a:rPr lang="en-US" sz="1800" i="1" kern="120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rPr>
                            <a:t>Knows</a:t>
                          </a:r>
                          <a:r>
                            <a:rPr lang="en-US" sz="1800" i="0" kern="120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rPr>
                            <a:t>(</a:t>
                          </a:r>
                          <a:r>
                            <a:rPr lang="en-US" sz="1800" i="1" kern="120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rPr>
                            <a:t>John, x</a:t>
                          </a:r>
                          <a:r>
                            <a:rPr lang="en-US" sz="1800" i="0" kern="120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rPr>
                            <a:t>)</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800" i="1" kern="120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rPr>
                            <a:t>Knows</a:t>
                          </a:r>
                          <a:r>
                            <a:rPr lang="en-US" sz="1800" i="0" kern="120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rPr>
                            <a:t>(</a:t>
                          </a:r>
                          <a:r>
                            <a:rPr lang="en-US" sz="1800" i="1" kern="120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rPr>
                            <a:t>x, Elizabeth</a:t>
                          </a:r>
                          <a:r>
                            <a:rPr lang="en-US" sz="1800" i="0" kern="120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rPr>
                            <a:t>)</a:t>
                          </a:r>
                        </a:p>
                      </a:txBody>
                      <a:tcPr/>
                    </a:tc>
                    <a:tc>
                      <a:txBody>
                        <a:bodyPr/>
                        <a:lstStyle/>
                        <a:p>
                          <a:pPr algn="l"/>
                          <a:r>
                            <a:rPr lang="en-US" sz="1800" i="1" kern="120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rPr>
                            <a:t>fail</a:t>
                          </a:r>
                        </a:p>
                      </a:txBody>
                      <a:tcPr/>
                    </a:tc>
                    <a:extLst>
                      <a:ext uri="{0D108BD9-81ED-4DB2-BD59-A6C34878D82A}">
                        <a16:rowId xmlns:a16="http://schemas.microsoft.com/office/drawing/2014/main" val="3609458073"/>
                      </a:ext>
                    </a:extLst>
                  </a:tr>
                </a:tbl>
              </a:graphicData>
            </a:graphic>
          </p:graphicFrame>
        </mc:Choice>
        <mc:Fallback xmlns="">
          <p:graphicFrame>
            <p:nvGraphicFramePr>
              <p:cNvPr id="4" name="Table 11">
                <a:extLst>
                  <a:ext uri="{FF2B5EF4-FFF2-40B4-BE49-F238E27FC236}">
                    <a16:creationId xmlns:a16="http://schemas.microsoft.com/office/drawing/2014/main" id="{4A1FD5F0-9082-4599-985A-7406E22B36BD}"/>
                  </a:ext>
                </a:extLst>
              </p:cNvPr>
              <p:cNvGraphicFramePr>
                <a:graphicFrameLocks noGrp="1"/>
              </p:cNvGraphicFramePr>
              <p:nvPr>
                <p:extLst>
                  <p:ext uri="{D42A27DB-BD31-4B8C-83A1-F6EECF244321}">
                    <p14:modId xmlns:p14="http://schemas.microsoft.com/office/powerpoint/2010/main" val="2064104332"/>
                  </p:ext>
                </p:extLst>
              </p:nvPr>
            </p:nvGraphicFramePr>
            <p:xfrm>
              <a:off x="1229572" y="2859782"/>
              <a:ext cx="7776864" cy="1854200"/>
            </p:xfrm>
            <a:graphic>
              <a:graphicData uri="http://schemas.openxmlformats.org/drawingml/2006/table">
                <a:tbl>
                  <a:tblPr firstRow="1" bandRow="1">
                    <a:tableStyleId>{2D5ABB26-0587-4C30-8999-92F81FD0307C}</a:tableStyleId>
                  </a:tblPr>
                  <a:tblGrid>
                    <a:gridCol w="2100647">
                      <a:extLst>
                        <a:ext uri="{9D8B030D-6E8A-4147-A177-3AD203B41FA5}">
                          <a16:colId xmlns:a16="http://schemas.microsoft.com/office/drawing/2014/main" val="700447666"/>
                        </a:ext>
                      </a:extLst>
                    </a:gridCol>
                    <a:gridCol w="2514673">
                      <a:extLst>
                        <a:ext uri="{9D8B030D-6E8A-4147-A177-3AD203B41FA5}">
                          <a16:colId xmlns:a16="http://schemas.microsoft.com/office/drawing/2014/main" val="3316725370"/>
                        </a:ext>
                      </a:extLst>
                    </a:gridCol>
                    <a:gridCol w="3161544">
                      <a:extLst>
                        <a:ext uri="{9D8B030D-6E8A-4147-A177-3AD203B41FA5}">
                          <a16:colId xmlns:a16="http://schemas.microsoft.com/office/drawing/2014/main" val="2027254828"/>
                        </a:ext>
                      </a:extLst>
                    </a:gridCol>
                  </a:tblGrid>
                  <a:tr h="370840">
                    <a:tc>
                      <a:txBody>
                        <a:bodyPr/>
                        <a:lstStyle/>
                        <a:p>
                          <a:endParaRPr lang="ko-KR"/>
                        </a:p>
                      </a:txBody>
                      <a:tcPr>
                        <a:blipFill>
                          <a:blip r:embed="rId3"/>
                          <a:stretch>
                            <a:fillRect r="-269277" b="-424138"/>
                          </a:stretch>
                        </a:blipFill>
                      </a:tcPr>
                    </a:tc>
                    <a:tc>
                      <a:txBody>
                        <a:bodyPr/>
                        <a:lstStyle/>
                        <a:p>
                          <a:endParaRPr lang="ko-KR"/>
                        </a:p>
                      </a:txBody>
                      <a:tcPr>
                        <a:blipFill>
                          <a:blip r:embed="rId3"/>
                          <a:stretch>
                            <a:fillRect l="-83838" r="-125758" b="-424138"/>
                          </a:stretch>
                        </a:blipFill>
                      </a:tcPr>
                    </a:tc>
                    <a:tc>
                      <a:txBody>
                        <a:bodyPr/>
                        <a:lstStyle/>
                        <a:p>
                          <a:endParaRPr lang="ko-KR"/>
                        </a:p>
                      </a:txBody>
                      <a:tcPr>
                        <a:blipFill>
                          <a:blip r:embed="rId3"/>
                          <a:stretch>
                            <a:fillRect l="-145600" r="400" b="-424138"/>
                          </a:stretch>
                        </a:blipFill>
                      </a:tcPr>
                    </a:tc>
                    <a:extLst>
                      <a:ext uri="{0D108BD9-81ED-4DB2-BD59-A6C34878D82A}">
                        <a16:rowId xmlns:a16="http://schemas.microsoft.com/office/drawing/2014/main" val="1189763297"/>
                      </a:ext>
                    </a:extLst>
                  </a:tr>
                  <a:tr h="37084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800" i="1" kern="120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rPr>
                            <a:t>Knows</a:t>
                          </a:r>
                          <a:r>
                            <a:rPr lang="en-US" sz="1800" i="0" kern="120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rPr>
                            <a:t>(</a:t>
                          </a:r>
                          <a:r>
                            <a:rPr lang="en-US" sz="1800" i="1" kern="120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rPr>
                            <a:t>John, x</a:t>
                          </a:r>
                          <a:r>
                            <a:rPr lang="en-US" sz="1800" i="0" kern="120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rPr>
                            <a:t>)</a:t>
                          </a:r>
                        </a:p>
                      </a:txBody>
                      <a:tcPr/>
                    </a:tc>
                    <a:tc>
                      <a:txBody>
                        <a:bodyPr/>
                        <a:lstStyle/>
                        <a:p>
                          <a:pPr algn="l"/>
                          <a:r>
                            <a:rPr lang="en-US" sz="1800" i="1" kern="120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rPr>
                            <a:t>Knows</a:t>
                          </a:r>
                          <a:r>
                            <a:rPr lang="en-US" sz="1800" i="0" kern="120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rPr>
                            <a:t>(</a:t>
                          </a:r>
                          <a:r>
                            <a:rPr lang="en-US" sz="1800" i="1" kern="120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rPr>
                            <a:t>John, Jane</a:t>
                          </a:r>
                          <a:r>
                            <a:rPr lang="en-US" sz="1800" i="0" kern="120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rPr>
                            <a:t>)</a:t>
                          </a:r>
                        </a:p>
                      </a:txBody>
                      <a:tcPr/>
                    </a:tc>
                    <a:tc>
                      <a:txBody>
                        <a:bodyPr/>
                        <a:lstStyle/>
                        <a:p>
                          <a:pPr algn="l"/>
                          <a:r>
                            <a:rPr lang="en-US" sz="1800" i="0" kern="120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rPr>
                            <a:t>{</a:t>
                          </a:r>
                          <a:r>
                            <a:rPr lang="en-US" sz="1800" i="1" kern="120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rPr>
                            <a:t>x / Jane </a:t>
                          </a:r>
                          <a:r>
                            <a:rPr lang="en-US" sz="1800" i="0" kern="120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rPr>
                            <a:t>}</a:t>
                          </a:r>
                        </a:p>
                      </a:txBody>
                      <a:tcPr/>
                    </a:tc>
                    <a:extLst>
                      <a:ext uri="{0D108BD9-81ED-4DB2-BD59-A6C34878D82A}">
                        <a16:rowId xmlns:a16="http://schemas.microsoft.com/office/drawing/2014/main" val="481316848"/>
                      </a:ext>
                    </a:extLst>
                  </a:tr>
                  <a:tr h="37084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800" i="1" kern="120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rPr>
                            <a:t>Knows</a:t>
                          </a:r>
                          <a:r>
                            <a:rPr lang="en-US" sz="1800" i="0" kern="120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rPr>
                            <a:t>(</a:t>
                          </a:r>
                          <a:r>
                            <a:rPr lang="en-US" sz="1800" i="1" kern="120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rPr>
                            <a:t>John, x</a:t>
                          </a:r>
                          <a:r>
                            <a:rPr lang="en-US" sz="1800" i="0" kern="120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rPr>
                            <a:t>)</a:t>
                          </a:r>
                        </a:p>
                      </a:txBody>
                      <a:tcPr/>
                    </a:tc>
                    <a:tc>
                      <a:txBody>
                        <a:bodyPr/>
                        <a:lstStyle/>
                        <a:p>
                          <a:pPr algn="l"/>
                          <a:r>
                            <a:rPr lang="en-US" sz="1800" i="1" kern="120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rPr>
                            <a:t>Knows</a:t>
                          </a:r>
                          <a:r>
                            <a:rPr lang="en-US" sz="1800" i="0" kern="120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rPr>
                            <a:t>(</a:t>
                          </a:r>
                          <a:r>
                            <a:rPr lang="en-US" sz="1800" i="1" kern="120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rPr>
                            <a:t>y, Bill</a:t>
                          </a:r>
                          <a:r>
                            <a:rPr lang="en-US" sz="1800" i="0" kern="120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rPr>
                            <a:t>)</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800" i="0" kern="120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rPr>
                            <a:t>{</a:t>
                          </a:r>
                          <a:r>
                            <a:rPr lang="en-US" sz="1800" i="1" kern="120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rPr>
                            <a:t>x / OJ, y / Jane </a:t>
                          </a:r>
                          <a:r>
                            <a:rPr lang="en-US" sz="1800" i="0" kern="120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rPr>
                            <a:t>}</a:t>
                          </a:r>
                        </a:p>
                      </a:txBody>
                      <a:tcPr/>
                    </a:tc>
                    <a:extLst>
                      <a:ext uri="{0D108BD9-81ED-4DB2-BD59-A6C34878D82A}">
                        <a16:rowId xmlns:a16="http://schemas.microsoft.com/office/drawing/2014/main" val="2767617132"/>
                      </a:ext>
                    </a:extLst>
                  </a:tr>
                  <a:tr h="370840">
                    <a:tc>
                      <a:txBody>
                        <a:bodyPr/>
                        <a:lstStyle/>
                        <a:p>
                          <a:pPr algn="l"/>
                          <a:r>
                            <a:rPr lang="en-US" sz="1800" i="1" kern="120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rPr>
                            <a:t>Knows</a:t>
                          </a:r>
                          <a:r>
                            <a:rPr lang="en-US" sz="1800" i="0" kern="120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rPr>
                            <a:t>(</a:t>
                          </a:r>
                          <a:r>
                            <a:rPr lang="en-US" sz="1800" i="1" kern="120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rPr>
                            <a:t>John, x</a:t>
                          </a:r>
                          <a:r>
                            <a:rPr lang="en-US" sz="1800" i="0" kern="120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rPr>
                            <a:t>)</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800" i="1" kern="120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rPr>
                            <a:t>Knows</a:t>
                          </a:r>
                          <a:r>
                            <a:rPr lang="en-US" sz="1800" i="0" kern="120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rPr>
                            <a:t>(</a:t>
                          </a:r>
                          <a:r>
                            <a:rPr lang="en-US" sz="1800" i="1" kern="120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rPr>
                            <a:t>y, Mother</a:t>
                          </a:r>
                          <a:r>
                            <a:rPr lang="en-US" sz="1800" i="0" kern="120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rPr>
                            <a:t>(</a:t>
                          </a:r>
                          <a:r>
                            <a:rPr lang="en-US" sz="1800" i="1" kern="120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rPr>
                            <a:t>y</a:t>
                          </a:r>
                          <a:r>
                            <a:rPr lang="en-US" sz="1800" i="0" kern="120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rPr>
                            <a:t>))</a:t>
                          </a:r>
                        </a:p>
                      </a:txBody>
                      <a:tcPr/>
                    </a:tc>
                    <a:tc>
                      <a:txBody>
                        <a:bodyPr/>
                        <a:lstStyle/>
                        <a:p>
                          <a:pPr algn="l"/>
                          <a:r>
                            <a:rPr lang="en-US" sz="1800" i="0" kern="120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rPr>
                            <a:t>{</a:t>
                          </a:r>
                          <a:r>
                            <a:rPr lang="en-US" sz="1800" i="1" kern="120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rPr>
                            <a:t>y / </a:t>
                          </a:r>
                          <a:r>
                            <a:rPr lang="en-US" sz="1800" i="1" kern="1200" dirty="0" err="1">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rPr>
                            <a:t>Jone</a:t>
                          </a:r>
                          <a:r>
                            <a:rPr lang="en-US" sz="1800" i="1" kern="120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rPr>
                            <a:t>, x / Mother</a:t>
                          </a:r>
                          <a:r>
                            <a:rPr lang="en-US" sz="1800" i="0" kern="120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rPr>
                            <a:t>(</a:t>
                          </a:r>
                          <a:r>
                            <a:rPr lang="en-US" sz="1800" i="1" kern="120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rPr>
                            <a:t>John</a:t>
                          </a:r>
                          <a:r>
                            <a:rPr lang="en-US" sz="1800" i="0" kern="120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rPr>
                            <a:t>)}</a:t>
                          </a:r>
                        </a:p>
                      </a:txBody>
                      <a:tcPr/>
                    </a:tc>
                    <a:extLst>
                      <a:ext uri="{0D108BD9-81ED-4DB2-BD59-A6C34878D82A}">
                        <a16:rowId xmlns:a16="http://schemas.microsoft.com/office/drawing/2014/main" val="1506638704"/>
                      </a:ext>
                    </a:extLst>
                  </a:tr>
                  <a:tr h="370840">
                    <a:tc>
                      <a:txBody>
                        <a:bodyPr/>
                        <a:lstStyle/>
                        <a:p>
                          <a:pPr algn="l"/>
                          <a:r>
                            <a:rPr lang="en-US" sz="1800" i="1" kern="120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rPr>
                            <a:t>Knows</a:t>
                          </a:r>
                          <a:r>
                            <a:rPr lang="en-US" sz="1800" i="0" kern="120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rPr>
                            <a:t>(</a:t>
                          </a:r>
                          <a:r>
                            <a:rPr lang="en-US" sz="1800" i="1" kern="120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rPr>
                            <a:t>John, x</a:t>
                          </a:r>
                          <a:r>
                            <a:rPr lang="en-US" sz="1800" i="0" kern="120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rPr>
                            <a:t>)</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800" i="1" kern="120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rPr>
                            <a:t>Knows</a:t>
                          </a:r>
                          <a:r>
                            <a:rPr lang="en-US" sz="1800" i="0" kern="120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rPr>
                            <a:t>(</a:t>
                          </a:r>
                          <a:r>
                            <a:rPr lang="en-US" sz="1800" i="1" kern="120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rPr>
                            <a:t>x, Elizabeth</a:t>
                          </a:r>
                          <a:r>
                            <a:rPr lang="en-US" sz="1800" i="0" kern="120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rPr>
                            <a:t>)</a:t>
                          </a:r>
                        </a:p>
                      </a:txBody>
                      <a:tcPr/>
                    </a:tc>
                    <a:tc>
                      <a:txBody>
                        <a:bodyPr/>
                        <a:lstStyle/>
                        <a:p>
                          <a:pPr algn="l"/>
                          <a:r>
                            <a:rPr lang="en-US" sz="1800" i="1" kern="120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rPr>
                            <a:t>fail</a:t>
                          </a:r>
                        </a:p>
                      </a:txBody>
                      <a:tcPr/>
                    </a:tc>
                    <a:extLst>
                      <a:ext uri="{0D108BD9-81ED-4DB2-BD59-A6C34878D82A}">
                        <a16:rowId xmlns:a16="http://schemas.microsoft.com/office/drawing/2014/main" val="3609458073"/>
                      </a:ext>
                    </a:extLst>
                  </a:tr>
                </a:tbl>
              </a:graphicData>
            </a:graphic>
          </p:graphicFrame>
        </mc:Fallback>
      </mc:AlternateContent>
    </p:spTree>
    <p:extLst>
      <p:ext uri="{BB962C8B-B14F-4D97-AF65-F5344CB8AC3E}">
        <p14:creationId xmlns:p14="http://schemas.microsoft.com/office/powerpoint/2010/main" val="3829396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45ED9-A9DF-48FA-8F30-3838573B6C30}"/>
              </a:ext>
            </a:extLst>
          </p:cNvPr>
          <p:cNvSpPr>
            <a:spLocks noGrp="1"/>
          </p:cNvSpPr>
          <p:nvPr>
            <p:ph type="title"/>
          </p:nvPr>
        </p:nvSpPr>
        <p:spPr/>
        <p:txBody>
          <a:bodyPr/>
          <a:lstStyle/>
          <a:p>
            <a:r>
              <a:rPr lang="en-US" dirty="0"/>
              <a:t>6.2 Unification and Lifting (3/4)</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EEA02B-79F6-4ADF-BCAC-FCB3BF19D702}"/>
                  </a:ext>
                </a:extLst>
              </p:cNvPr>
              <p:cNvSpPr>
                <a:spLocks noGrp="1"/>
              </p:cNvSpPr>
              <p:nvPr>
                <p:ph sz="quarter" idx="10"/>
              </p:nvPr>
            </p:nvSpPr>
            <p:spPr>
              <a:xfrm>
                <a:off x="83732" y="771550"/>
                <a:ext cx="8568952" cy="4105275"/>
              </a:xfrm>
            </p:spPr>
            <p:txBody>
              <a:bodyPr/>
              <a:lstStyle/>
              <a:p>
                <a:pPr marL="0" indent="0">
                  <a:buNone/>
                </a:pPr>
                <a:r>
                  <a:rPr lang="en" altLang="ko-KR" dirty="0"/>
                  <a:t>Generalized Modus Ponens (GMP)  </a:t>
                </a:r>
              </a:p>
              <a:p>
                <a:pPr marL="457200" lvl="1" indent="0">
                  <a:lnSpc>
                    <a:spcPct val="150000"/>
                  </a:lnSpc>
                  <a:buNone/>
                </a:pPr>
                <a14:m>
                  <m:oMath xmlns:m="http://schemas.openxmlformats.org/officeDocument/2006/math">
                    <m:f>
                      <m:fPr>
                        <m:ctrlPr>
                          <a:rPr lang="en-US" altLang="ko-KR" sz="2400" i="1">
                            <a:solidFill>
                              <a:srgbClr val="7030A0"/>
                            </a:solidFill>
                            <a:latin typeface="Cambria Math" panose="02040503050406030204" pitchFamily="18" charset="0"/>
                          </a:rPr>
                        </m:ctrlPr>
                      </m:fPr>
                      <m:num>
                        <m:sSubSup>
                          <m:sSubSupPr>
                            <m:ctrlPr>
                              <a:rPr lang="en-US" altLang="ko-KR" sz="2400" i="1">
                                <a:solidFill>
                                  <a:srgbClr val="7030A0"/>
                                </a:solidFill>
                                <a:latin typeface="Cambria Math" panose="02040503050406030204" pitchFamily="18" charset="0"/>
                              </a:rPr>
                            </m:ctrlPr>
                          </m:sSubSupPr>
                          <m:e>
                            <m:r>
                              <a:rPr lang="en-US" altLang="ko-KR" sz="2400" i="1">
                                <a:solidFill>
                                  <a:srgbClr val="7030A0"/>
                                </a:solidFill>
                                <a:latin typeface="Cambria Math" panose="02040503050406030204" pitchFamily="18" charset="0"/>
                              </a:rPr>
                              <m:t>𝑝</m:t>
                            </m:r>
                          </m:e>
                          <m:sub>
                            <m:r>
                              <a:rPr lang="en-US" altLang="ko-KR" sz="2400" i="1">
                                <a:solidFill>
                                  <a:srgbClr val="7030A0"/>
                                </a:solidFill>
                                <a:latin typeface="Cambria Math" panose="02040503050406030204" pitchFamily="18" charset="0"/>
                              </a:rPr>
                              <m:t>1</m:t>
                            </m:r>
                          </m:sub>
                          <m:sup>
                            <m:r>
                              <a:rPr lang="en-US" altLang="ko-KR" sz="2400" i="1">
                                <a:solidFill>
                                  <a:srgbClr val="7030A0"/>
                                </a:solidFill>
                                <a:latin typeface="Cambria Math" panose="02040503050406030204" pitchFamily="18" charset="0"/>
                              </a:rPr>
                              <m:t>′</m:t>
                            </m:r>
                          </m:sup>
                        </m:sSubSup>
                        <m:r>
                          <a:rPr lang="en-US" altLang="ko-KR" sz="2400" i="1">
                            <a:solidFill>
                              <a:srgbClr val="7030A0"/>
                            </a:solidFill>
                            <a:latin typeface="Cambria Math" panose="02040503050406030204" pitchFamily="18" charset="0"/>
                          </a:rPr>
                          <m:t>, </m:t>
                        </m:r>
                        <m:sSubSup>
                          <m:sSubSupPr>
                            <m:ctrlPr>
                              <a:rPr lang="en-US" altLang="ko-KR" sz="2400" i="1">
                                <a:solidFill>
                                  <a:srgbClr val="7030A0"/>
                                </a:solidFill>
                                <a:latin typeface="Cambria Math" panose="02040503050406030204" pitchFamily="18" charset="0"/>
                              </a:rPr>
                            </m:ctrlPr>
                          </m:sSubSupPr>
                          <m:e>
                            <m:r>
                              <a:rPr lang="en-US" altLang="ko-KR" sz="2400" i="1">
                                <a:solidFill>
                                  <a:srgbClr val="7030A0"/>
                                </a:solidFill>
                                <a:latin typeface="Cambria Math" panose="02040503050406030204" pitchFamily="18" charset="0"/>
                              </a:rPr>
                              <m:t> </m:t>
                            </m:r>
                            <m:r>
                              <a:rPr lang="en-US" altLang="ko-KR" sz="2400" i="1">
                                <a:solidFill>
                                  <a:srgbClr val="7030A0"/>
                                </a:solidFill>
                                <a:latin typeface="Cambria Math" panose="02040503050406030204" pitchFamily="18" charset="0"/>
                              </a:rPr>
                              <m:t>𝑝</m:t>
                            </m:r>
                          </m:e>
                          <m:sub>
                            <m:r>
                              <a:rPr lang="en-US" altLang="ko-KR" sz="2400" i="1">
                                <a:solidFill>
                                  <a:srgbClr val="7030A0"/>
                                </a:solidFill>
                                <a:latin typeface="Cambria Math" panose="02040503050406030204" pitchFamily="18" charset="0"/>
                              </a:rPr>
                              <m:t>2</m:t>
                            </m:r>
                          </m:sub>
                          <m:sup>
                            <m:r>
                              <a:rPr lang="en-US" altLang="ko-KR" sz="2400" i="1">
                                <a:solidFill>
                                  <a:srgbClr val="7030A0"/>
                                </a:solidFill>
                                <a:latin typeface="Cambria Math" panose="02040503050406030204" pitchFamily="18" charset="0"/>
                              </a:rPr>
                              <m:t>′</m:t>
                            </m:r>
                          </m:sup>
                        </m:sSubSup>
                        <m:r>
                          <a:rPr lang="en-US" altLang="ko-KR" sz="2400" i="1">
                            <a:solidFill>
                              <a:srgbClr val="7030A0"/>
                            </a:solidFill>
                            <a:latin typeface="Cambria Math" panose="02040503050406030204" pitchFamily="18" charset="0"/>
                          </a:rPr>
                          <m:t>,  … ,  </m:t>
                        </m:r>
                        <m:sSubSup>
                          <m:sSubSupPr>
                            <m:ctrlPr>
                              <a:rPr lang="en-US" altLang="ko-KR" sz="2400" i="1">
                                <a:solidFill>
                                  <a:srgbClr val="7030A0"/>
                                </a:solidFill>
                                <a:latin typeface="Cambria Math" panose="02040503050406030204" pitchFamily="18" charset="0"/>
                              </a:rPr>
                            </m:ctrlPr>
                          </m:sSubSupPr>
                          <m:e>
                            <m:r>
                              <a:rPr lang="en-US" altLang="ko-KR" sz="2400" i="1">
                                <a:solidFill>
                                  <a:srgbClr val="7030A0"/>
                                </a:solidFill>
                                <a:latin typeface="Cambria Math" panose="02040503050406030204" pitchFamily="18" charset="0"/>
                              </a:rPr>
                              <m:t> </m:t>
                            </m:r>
                            <m:r>
                              <a:rPr lang="en-US" altLang="ko-KR" sz="2400" i="1">
                                <a:solidFill>
                                  <a:srgbClr val="7030A0"/>
                                </a:solidFill>
                                <a:latin typeface="Cambria Math" panose="02040503050406030204" pitchFamily="18" charset="0"/>
                              </a:rPr>
                              <m:t>𝑝</m:t>
                            </m:r>
                          </m:e>
                          <m:sub>
                            <m:r>
                              <a:rPr lang="en-US" altLang="ko-KR" sz="2400" i="1">
                                <a:solidFill>
                                  <a:srgbClr val="7030A0"/>
                                </a:solidFill>
                                <a:latin typeface="Cambria Math" panose="02040503050406030204" pitchFamily="18" charset="0"/>
                              </a:rPr>
                              <m:t>𝑛</m:t>
                            </m:r>
                          </m:sub>
                          <m:sup>
                            <m:r>
                              <a:rPr lang="en-US" altLang="ko-KR" sz="2400" i="1">
                                <a:solidFill>
                                  <a:srgbClr val="7030A0"/>
                                </a:solidFill>
                                <a:latin typeface="Cambria Math" panose="02040503050406030204" pitchFamily="18" charset="0"/>
                              </a:rPr>
                              <m:t>′</m:t>
                            </m:r>
                          </m:sup>
                        </m:sSubSup>
                        <m:r>
                          <a:rPr lang="en-US" altLang="ko-KR" sz="2400" i="1">
                            <a:solidFill>
                              <a:srgbClr val="7030A0"/>
                            </a:solidFill>
                            <a:latin typeface="Cambria Math" panose="02040503050406030204" pitchFamily="18" charset="0"/>
                          </a:rPr>
                          <m:t>,   </m:t>
                        </m:r>
                        <m:d>
                          <m:dPr>
                            <m:ctrlPr>
                              <a:rPr lang="en-US" altLang="ko-KR" sz="2400" i="1">
                                <a:solidFill>
                                  <a:srgbClr val="7030A0"/>
                                </a:solidFill>
                                <a:latin typeface="Cambria Math" panose="02040503050406030204" pitchFamily="18" charset="0"/>
                              </a:rPr>
                            </m:ctrlPr>
                          </m:dPr>
                          <m:e>
                            <m:sSub>
                              <m:sSubPr>
                                <m:ctrlPr>
                                  <a:rPr lang="en-US" altLang="ko-KR" sz="2400" i="1">
                                    <a:solidFill>
                                      <a:srgbClr val="7030A0"/>
                                    </a:solidFill>
                                    <a:latin typeface="Cambria Math" panose="02040503050406030204" pitchFamily="18" charset="0"/>
                                  </a:rPr>
                                </m:ctrlPr>
                              </m:sSubPr>
                              <m:e>
                                <m:r>
                                  <a:rPr lang="en-US" altLang="ko-KR" sz="2400" i="1">
                                    <a:solidFill>
                                      <a:srgbClr val="7030A0"/>
                                    </a:solidFill>
                                    <a:latin typeface="Cambria Math" panose="02040503050406030204" pitchFamily="18" charset="0"/>
                                  </a:rPr>
                                  <m:t>𝑝</m:t>
                                </m:r>
                              </m:e>
                              <m:sub>
                                <m:r>
                                  <a:rPr lang="en-US" altLang="ko-KR" sz="2400" i="1">
                                    <a:solidFill>
                                      <a:srgbClr val="7030A0"/>
                                    </a:solidFill>
                                    <a:latin typeface="Cambria Math" panose="02040503050406030204" pitchFamily="18" charset="0"/>
                                  </a:rPr>
                                  <m:t>1</m:t>
                                </m:r>
                              </m:sub>
                            </m:sSub>
                            <m:r>
                              <a:rPr lang="en-US" altLang="ko-KR" sz="2400" i="1">
                                <a:solidFill>
                                  <a:srgbClr val="7030A0"/>
                                </a:solidFill>
                                <a:latin typeface="Cambria Math" panose="02040503050406030204" pitchFamily="18" charset="0"/>
                              </a:rPr>
                              <m:t> </m:t>
                            </m:r>
                            <m:r>
                              <a:rPr lang="en-US" altLang="ko-KR" sz="2400" i="1">
                                <a:solidFill>
                                  <a:srgbClr val="7030A0"/>
                                </a:solidFill>
                                <a:latin typeface="Cambria Math" panose="02040503050406030204" pitchFamily="18" charset="0"/>
                                <a:ea typeface="Cambria Math" panose="02040503050406030204" pitchFamily="18" charset="0"/>
                              </a:rPr>
                              <m:t>∧ </m:t>
                            </m:r>
                            <m:sSub>
                              <m:sSubPr>
                                <m:ctrlPr>
                                  <a:rPr lang="en-US" altLang="ko-KR" sz="2400" i="1">
                                    <a:solidFill>
                                      <a:srgbClr val="7030A0"/>
                                    </a:solidFill>
                                    <a:latin typeface="Cambria Math" panose="02040503050406030204" pitchFamily="18" charset="0"/>
                                    <a:ea typeface="Cambria Math" panose="02040503050406030204" pitchFamily="18" charset="0"/>
                                  </a:rPr>
                                </m:ctrlPr>
                              </m:sSubPr>
                              <m:e>
                                <m:r>
                                  <a:rPr lang="en-US" altLang="ko-KR" sz="2400" i="1">
                                    <a:solidFill>
                                      <a:srgbClr val="7030A0"/>
                                    </a:solidFill>
                                    <a:latin typeface="Cambria Math" panose="02040503050406030204" pitchFamily="18" charset="0"/>
                                    <a:ea typeface="Cambria Math" panose="02040503050406030204" pitchFamily="18" charset="0"/>
                                  </a:rPr>
                                  <m:t>𝑝</m:t>
                                </m:r>
                              </m:e>
                              <m:sub>
                                <m:r>
                                  <a:rPr lang="en-US" altLang="ko-KR" sz="2400" i="1">
                                    <a:solidFill>
                                      <a:srgbClr val="7030A0"/>
                                    </a:solidFill>
                                    <a:latin typeface="Cambria Math" panose="02040503050406030204" pitchFamily="18" charset="0"/>
                                    <a:ea typeface="Cambria Math" panose="02040503050406030204" pitchFamily="18" charset="0"/>
                                  </a:rPr>
                                  <m:t>2</m:t>
                                </m:r>
                              </m:sub>
                            </m:sSub>
                            <m:r>
                              <a:rPr lang="en-US" altLang="ko-KR" sz="2400" i="1">
                                <a:solidFill>
                                  <a:srgbClr val="7030A0"/>
                                </a:solidFill>
                                <a:latin typeface="Cambria Math" panose="02040503050406030204" pitchFamily="18" charset="0"/>
                                <a:ea typeface="Cambria Math" panose="02040503050406030204" pitchFamily="18" charset="0"/>
                              </a:rPr>
                              <m:t> ∧ … ∧ </m:t>
                            </m:r>
                            <m:sSub>
                              <m:sSubPr>
                                <m:ctrlPr>
                                  <a:rPr lang="en-US" altLang="ko-KR" sz="2400" i="1">
                                    <a:solidFill>
                                      <a:srgbClr val="7030A0"/>
                                    </a:solidFill>
                                    <a:latin typeface="Cambria Math" panose="02040503050406030204" pitchFamily="18" charset="0"/>
                                    <a:ea typeface="Cambria Math" panose="02040503050406030204" pitchFamily="18" charset="0"/>
                                  </a:rPr>
                                </m:ctrlPr>
                              </m:sSubPr>
                              <m:e>
                                <m:r>
                                  <a:rPr lang="en-US" altLang="ko-KR" sz="2400" i="1">
                                    <a:solidFill>
                                      <a:srgbClr val="7030A0"/>
                                    </a:solidFill>
                                    <a:latin typeface="Cambria Math" panose="02040503050406030204" pitchFamily="18" charset="0"/>
                                    <a:ea typeface="Cambria Math" panose="02040503050406030204" pitchFamily="18" charset="0"/>
                                  </a:rPr>
                                  <m:t>𝑝</m:t>
                                </m:r>
                              </m:e>
                              <m:sub>
                                <m:r>
                                  <a:rPr lang="en-US" altLang="ko-KR" sz="2400" i="1">
                                    <a:solidFill>
                                      <a:srgbClr val="7030A0"/>
                                    </a:solidFill>
                                    <a:latin typeface="Cambria Math" panose="02040503050406030204" pitchFamily="18" charset="0"/>
                                    <a:ea typeface="Cambria Math" panose="02040503050406030204" pitchFamily="18" charset="0"/>
                                  </a:rPr>
                                  <m:t>𝑛</m:t>
                                </m:r>
                              </m:sub>
                            </m:sSub>
                            <m:r>
                              <a:rPr lang="en-US" altLang="ko-KR" sz="2400" i="1">
                                <a:solidFill>
                                  <a:srgbClr val="7030A0"/>
                                </a:solidFill>
                                <a:latin typeface="Cambria Math" panose="02040503050406030204" pitchFamily="18" charset="0"/>
                                <a:ea typeface="Cambria Math" panose="02040503050406030204" pitchFamily="18" charset="0"/>
                              </a:rPr>
                              <m:t> ⇒ </m:t>
                            </m:r>
                            <m:r>
                              <a:rPr lang="en-US" altLang="ko-KR" sz="2400" i="1">
                                <a:solidFill>
                                  <a:srgbClr val="7030A0"/>
                                </a:solidFill>
                                <a:latin typeface="Cambria Math" panose="02040503050406030204" pitchFamily="18" charset="0"/>
                                <a:ea typeface="Cambria Math" panose="02040503050406030204" pitchFamily="18" charset="0"/>
                              </a:rPr>
                              <m:t>𝑞</m:t>
                            </m:r>
                          </m:e>
                        </m:d>
                      </m:num>
                      <m:den>
                        <m:r>
                          <a:rPr lang="en-US" altLang="ko-KR" sz="2400" i="1">
                            <a:solidFill>
                              <a:srgbClr val="7030A0"/>
                            </a:solidFill>
                            <a:latin typeface="Cambria Math" charset="0"/>
                            <a:ea typeface="Cambria Math" panose="02040503050406030204" pitchFamily="18" charset="0"/>
                          </a:rPr>
                          <m:t>𝑆𝑢𝑏𝑠𝑡</m:t>
                        </m:r>
                        <m:r>
                          <a:rPr lang="en-US" altLang="ko-KR" sz="2400" i="1">
                            <a:solidFill>
                              <a:srgbClr val="7030A0"/>
                            </a:solidFill>
                            <a:latin typeface="Cambria Math" charset="0"/>
                            <a:ea typeface="Cambria Math" panose="02040503050406030204" pitchFamily="18" charset="0"/>
                          </a:rPr>
                          <m:t>(</m:t>
                        </m:r>
                        <m:r>
                          <a:rPr lang="en-US" altLang="ko-KR" sz="2400" i="1">
                            <a:solidFill>
                              <a:srgbClr val="7030A0"/>
                            </a:solidFill>
                            <a:latin typeface="Cambria Math" panose="02040503050406030204" pitchFamily="18" charset="0"/>
                            <a:ea typeface="Cambria Math" panose="02040503050406030204" pitchFamily="18" charset="0"/>
                          </a:rPr>
                          <m:t>𝜃</m:t>
                        </m:r>
                        <m:r>
                          <a:rPr lang="en-US" altLang="ko-KR" sz="2400" i="1">
                            <a:solidFill>
                              <a:srgbClr val="7030A0"/>
                            </a:solidFill>
                            <a:latin typeface="Cambria Math" charset="0"/>
                            <a:ea typeface="Cambria Math" panose="02040503050406030204" pitchFamily="18" charset="0"/>
                          </a:rPr>
                          <m:t>,   </m:t>
                        </m:r>
                        <m:r>
                          <a:rPr lang="en-US" altLang="ko-KR" sz="2400" i="1">
                            <a:solidFill>
                              <a:srgbClr val="7030A0"/>
                            </a:solidFill>
                            <a:latin typeface="Cambria Math" panose="02040503050406030204" pitchFamily="18" charset="0"/>
                            <a:ea typeface="Cambria Math" panose="02040503050406030204" pitchFamily="18" charset="0"/>
                          </a:rPr>
                          <m:t>𝑞</m:t>
                        </m:r>
                        <m:r>
                          <a:rPr lang="en-US" altLang="ko-KR" sz="2400" i="1">
                            <a:solidFill>
                              <a:srgbClr val="7030A0"/>
                            </a:solidFill>
                            <a:latin typeface="Cambria Math" charset="0"/>
                            <a:ea typeface="Cambria Math" panose="02040503050406030204" pitchFamily="18" charset="0"/>
                          </a:rPr>
                          <m:t>)</m:t>
                        </m:r>
                      </m:den>
                    </m:f>
                  </m:oMath>
                </a14:m>
                <a:r>
                  <a:rPr lang="en-US" altLang="ko-KR" dirty="0">
                    <a:solidFill>
                      <a:srgbClr val="7030A0"/>
                    </a:solidFill>
                  </a:rPr>
                  <a:t>  </a:t>
                </a:r>
              </a:p>
              <a:p>
                <a:pPr marL="457200" lvl="1" indent="0">
                  <a:lnSpc>
                    <a:spcPct val="150000"/>
                  </a:lnSpc>
                  <a:buNone/>
                </a:pPr>
                <a:r>
                  <a:rPr lang="en-US" altLang="ko-KR" dirty="0"/>
                  <a:t>where</a:t>
                </a:r>
                <a:r>
                  <a:rPr lang="en-US" altLang="ko-KR" dirty="0">
                    <a:solidFill>
                      <a:srgbClr val="7030A0"/>
                    </a:solidFill>
                  </a:rPr>
                  <a:t> </a:t>
                </a:r>
                <a14:m>
                  <m:oMath xmlns:m="http://schemas.openxmlformats.org/officeDocument/2006/math">
                    <m:sSubSup>
                      <m:sSubSupPr>
                        <m:ctrlPr>
                          <a:rPr lang="en-US" altLang="ko-KR" i="1" smtClean="0">
                            <a:solidFill>
                              <a:srgbClr val="C00000"/>
                            </a:solidFill>
                            <a:latin typeface="Cambria Math" panose="02040503050406030204" pitchFamily="18" charset="0"/>
                          </a:rPr>
                        </m:ctrlPr>
                      </m:sSubSupPr>
                      <m:e>
                        <m:r>
                          <a:rPr lang="en-US" altLang="ko-KR" i="1">
                            <a:solidFill>
                              <a:srgbClr val="C00000"/>
                            </a:solidFill>
                            <a:latin typeface="Cambria Math" charset="0"/>
                          </a:rPr>
                          <m:t>𝑆𝑢𝑏𝑠𝑡</m:t>
                        </m:r>
                        <m:r>
                          <a:rPr lang="en-US" altLang="ko-KR" i="1">
                            <a:solidFill>
                              <a:srgbClr val="C00000"/>
                            </a:solidFill>
                            <a:latin typeface="Cambria Math" charset="0"/>
                          </a:rPr>
                          <m:t>(</m:t>
                        </m:r>
                        <m:r>
                          <a:rPr lang="en-US" altLang="ko-KR" i="1">
                            <a:solidFill>
                              <a:srgbClr val="C00000"/>
                            </a:solidFill>
                            <a:latin typeface="Cambria Math" panose="02040503050406030204" pitchFamily="18" charset="0"/>
                          </a:rPr>
                          <m:t>𝜃</m:t>
                        </m:r>
                        <m:r>
                          <a:rPr lang="en-US" altLang="ko-KR" i="1">
                            <a:solidFill>
                              <a:srgbClr val="C00000"/>
                            </a:solidFill>
                            <a:latin typeface="Cambria Math" charset="0"/>
                          </a:rPr>
                          <m:t>, </m:t>
                        </m:r>
                        <m:r>
                          <a:rPr lang="en-US" altLang="ko-KR" i="1">
                            <a:solidFill>
                              <a:srgbClr val="C00000"/>
                            </a:solidFill>
                            <a:latin typeface="Cambria Math" panose="02040503050406030204" pitchFamily="18" charset="0"/>
                          </a:rPr>
                          <m:t>𝑝</m:t>
                        </m:r>
                      </m:e>
                      <m:sub>
                        <m:r>
                          <a:rPr lang="en-US" altLang="ko-KR" i="1">
                            <a:solidFill>
                              <a:srgbClr val="C00000"/>
                            </a:solidFill>
                            <a:latin typeface="Cambria Math" panose="02040503050406030204" pitchFamily="18" charset="0"/>
                          </a:rPr>
                          <m:t>𝑖</m:t>
                        </m:r>
                      </m:sub>
                      <m:sup>
                        <m:r>
                          <a:rPr lang="en-US" altLang="ko-KR" i="1">
                            <a:solidFill>
                              <a:srgbClr val="C00000"/>
                            </a:solidFill>
                            <a:latin typeface="Cambria Math" panose="02040503050406030204" pitchFamily="18" charset="0"/>
                          </a:rPr>
                          <m:t>′</m:t>
                        </m:r>
                      </m:sup>
                    </m:sSubSup>
                    <m:r>
                      <a:rPr lang="en-US" altLang="ko-KR" i="1">
                        <a:solidFill>
                          <a:srgbClr val="C00000"/>
                        </a:solidFill>
                        <a:latin typeface="Cambria Math" charset="0"/>
                      </a:rPr>
                      <m:t>)</m:t>
                    </m:r>
                    <m:r>
                      <a:rPr lang="en-US" altLang="ko-KR" i="1">
                        <a:solidFill>
                          <a:srgbClr val="C00000"/>
                        </a:solidFill>
                        <a:latin typeface="Cambria Math" panose="02040503050406030204" pitchFamily="18" charset="0"/>
                      </a:rPr>
                      <m:t>=</m:t>
                    </m:r>
                    <m:sSub>
                      <m:sSubPr>
                        <m:ctrlPr>
                          <a:rPr lang="en-US" altLang="ko-KR" i="1">
                            <a:solidFill>
                              <a:srgbClr val="C00000"/>
                            </a:solidFill>
                            <a:latin typeface="Cambria Math" panose="02040503050406030204" pitchFamily="18" charset="0"/>
                          </a:rPr>
                        </m:ctrlPr>
                      </m:sSubPr>
                      <m:e>
                        <m:r>
                          <a:rPr lang="en-US" altLang="ko-KR" i="1">
                            <a:solidFill>
                              <a:srgbClr val="C00000"/>
                            </a:solidFill>
                            <a:latin typeface="Cambria Math" charset="0"/>
                          </a:rPr>
                          <m:t>𝑆𝑢𝑏𝑠𝑡</m:t>
                        </m:r>
                        <m:r>
                          <a:rPr lang="en-US" altLang="ko-KR" i="1">
                            <a:solidFill>
                              <a:srgbClr val="C00000"/>
                            </a:solidFill>
                            <a:latin typeface="Cambria Math" charset="0"/>
                          </a:rPr>
                          <m:t>(</m:t>
                        </m:r>
                        <m:r>
                          <a:rPr lang="en-US" altLang="ko-KR" i="1">
                            <a:solidFill>
                              <a:srgbClr val="C00000"/>
                            </a:solidFill>
                            <a:latin typeface="Cambria Math" panose="02040503050406030204" pitchFamily="18" charset="0"/>
                          </a:rPr>
                          <m:t>𝜃</m:t>
                        </m:r>
                        <m:r>
                          <a:rPr lang="en-US" altLang="ko-KR" i="1">
                            <a:solidFill>
                              <a:srgbClr val="C00000"/>
                            </a:solidFill>
                            <a:latin typeface="Cambria Math" charset="0"/>
                          </a:rPr>
                          <m:t>,</m:t>
                        </m:r>
                        <m:r>
                          <a:rPr lang="en-US" altLang="ko-KR" i="1">
                            <a:solidFill>
                              <a:srgbClr val="C00000"/>
                            </a:solidFill>
                            <a:latin typeface="Cambria Math" panose="02040503050406030204" pitchFamily="18" charset="0"/>
                          </a:rPr>
                          <m:t>𝑝</m:t>
                        </m:r>
                      </m:e>
                      <m:sub>
                        <m:r>
                          <a:rPr lang="en-US" altLang="ko-KR" i="1">
                            <a:solidFill>
                              <a:srgbClr val="C00000"/>
                            </a:solidFill>
                            <a:latin typeface="Cambria Math" panose="02040503050406030204" pitchFamily="18" charset="0"/>
                          </a:rPr>
                          <m:t>𝑖</m:t>
                        </m:r>
                      </m:sub>
                    </m:sSub>
                    <m:r>
                      <a:rPr lang="en-US" altLang="ko-KR" i="1">
                        <a:solidFill>
                          <a:srgbClr val="C00000"/>
                        </a:solidFill>
                        <a:latin typeface="Cambria Math" charset="0"/>
                      </a:rPr>
                      <m:t>)</m:t>
                    </m:r>
                  </m:oMath>
                </a14:m>
                <a:r>
                  <a:rPr lang="en-US" altLang="ko-KR" dirty="0">
                    <a:solidFill>
                      <a:srgbClr val="C00000"/>
                    </a:solidFill>
                  </a:rPr>
                  <a:t> </a:t>
                </a:r>
                <a:r>
                  <a:rPr lang="en-US" altLang="ko-KR" dirty="0"/>
                  <a:t>or</a:t>
                </a:r>
                <a:r>
                  <a:rPr lang="en-US" altLang="ko-KR" dirty="0">
                    <a:solidFill>
                      <a:srgbClr val="FF0000"/>
                    </a:solidFill>
                  </a:rPr>
                  <a:t> </a:t>
                </a:r>
                <a14:m>
                  <m:oMath xmlns:m="http://schemas.openxmlformats.org/officeDocument/2006/math">
                    <m:sSubSup>
                      <m:sSubSupPr>
                        <m:ctrlPr>
                          <a:rPr lang="en-US" altLang="ko-KR" i="1" smtClean="0">
                            <a:solidFill>
                              <a:srgbClr val="C00000"/>
                            </a:solidFill>
                            <a:latin typeface="Cambria Math" panose="02040503050406030204" pitchFamily="18" charset="0"/>
                          </a:rPr>
                        </m:ctrlPr>
                      </m:sSubSupPr>
                      <m:e>
                        <m:r>
                          <a:rPr lang="en-US" altLang="ko-KR" i="1">
                            <a:solidFill>
                              <a:srgbClr val="C00000"/>
                            </a:solidFill>
                            <a:latin typeface="Cambria Math" panose="02040503050406030204" pitchFamily="18" charset="0"/>
                          </a:rPr>
                          <m:t>𝑝</m:t>
                        </m:r>
                      </m:e>
                      <m:sub>
                        <m:r>
                          <a:rPr lang="en-US" altLang="ko-KR" i="1">
                            <a:solidFill>
                              <a:srgbClr val="C00000"/>
                            </a:solidFill>
                            <a:latin typeface="Cambria Math" charset="0"/>
                          </a:rPr>
                          <m:t>𝑖</m:t>
                        </m:r>
                      </m:sub>
                      <m:sup>
                        <m:r>
                          <a:rPr lang="en-US" altLang="ko-KR" i="1">
                            <a:solidFill>
                              <a:srgbClr val="C00000"/>
                            </a:solidFill>
                            <a:latin typeface="Cambria Math" panose="02040503050406030204" pitchFamily="18" charset="0"/>
                          </a:rPr>
                          <m:t>′</m:t>
                        </m:r>
                      </m:sup>
                    </m:sSubSup>
                    <m:r>
                      <a:rPr lang="en-US" altLang="ko-KR" i="1">
                        <a:solidFill>
                          <a:srgbClr val="C00000"/>
                        </a:solidFill>
                        <a:latin typeface="Cambria Math" panose="02040503050406030204" pitchFamily="18" charset="0"/>
                      </a:rPr>
                      <m:t>𝜃</m:t>
                    </m:r>
                  </m:oMath>
                </a14:m>
                <a:r>
                  <a:rPr lang="en-US" altLang="ko-KR" dirty="0">
                    <a:solidFill>
                      <a:srgbClr val="C00000"/>
                    </a:solidFill>
                  </a:rPr>
                  <a:t>=</a:t>
                </a:r>
                <a14:m>
                  <m:oMath xmlns:m="http://schemas.openxmlformats.org/officeDocument/2006/math">
                    <m:sSub>
                      <m:sSubPr>
                        <m:ctrlPr>
                          <a:rPr lang="en-US" altLang="ko-KR" i="1">
                            <a:solidFill>
                              <a:srgbClr val="C00000"/>
                            </a:solidFill>
                            <a:latin typeface="Cambria Math" panose="02040503050406030204" pitchFamily="18" charset="0"/>
                          </a:rPr>
                        </m:ctrlPr>
                      </m:sSubPr>
                      <m:e>
                        <m:r>
                          <a:rPr lang="en-US" altLang="ko-KR" i="1">
                            <a:solidFill>
                              <a:srgbClr val="C00000"/>
                            </a:solidFill>
                            <a:latin typeface="Cambria Math" panose="02040503050406030204" pitchFamily="18" charset="0"/>
                          </a:rPr>
                          <m:t>𝑝</m:t>
                        </m:r>
                      </m:e>
                      <m:sub>
                        <m:r>
                          <a:rPr lang="en-US" altLang="ko-KR" i="1">
                            <a:solidFill>
                              <a:srgbClr val="C00000"/>
                            </a:solidFill>
                            <a:latin typeface="Cambria Math" charset="0"/>
                          </a:rPr>
                          <m:t>𝑖</m:t>
                        </m:r>
                      </m:sub>
                    </m:sSub>
                    <m:r>
                      <a:rPr lang="en-US" altLang="ko-KR" i="1">
                        <a:solidFill>
                          <a:srgbClr val="C00000"/>
                        </a:solidFill>
                        <a:latin typeface="Cambria Math" panose="02040503050406030204" pitchFamily="18" charset="0"/>
                      </a:rPr>
                      <m:t>𝜃</m:t>
                    </m:r>
                  </m:oMath>
                </a14:m>
                <a:r>
                  <a:rPr lang="en-US" altLang="ko-KR" dirty="0">
                    <a:solidFill>
                      <a:srgbClr val="C00000"/>
                    </a:solidFill>
                  </a:rPr>
                  <a:t> </a:t>
                </a:r>
                <a:r>
                  <a:rPr lang="en-US" altLang="ko-KR" dirty="0"/>
                  <a:t>for</a:t>
                </a:r>
                <a:r>
                  <a:rPr lang="en-US" altLang="ko-KR" dirty="0">
                    <a:solidFill>
                      <a:srgbClr val="7030A0"/>
                    </a:solidFill>
                  </a:rPr>
                  <a:t> </a:t>
                </a:r>
                <a14:m>
                  <m:oMath xmlns:m="http://schemas.openxmlformats.org/officeDocument/2006/math">
                    <m:r>
                      <a:rPr lang="en-US" altLang="ko-KR" i="1">
                        <a:solidFill>
                          <a:srgbClr val="7030A0"/>
                        </a:solidFill>
                        <a:latin typeface="Cambria Math" panose="02040503050406030204" pitchFamily="18" charset="0"/>
                      </a:rPr>
                      <m:t>∀</m:t>
                    </m:r>
                    <m:r>
                      <a:rPr lang="en-US" altLang="ko-KR" i="1">
                        <a:solidFill>
                          <a:srgbClr val="7030A0"/>
                        </a:solidFill>
                        <a:latin typeface="Cambria Math" panose="02040503050406030204" pitchFamily="18" charset="0"/>
                      </a:rPr>
                      <m:t>𝑖</m:t>
                    </m:r>
                  </m:oMath>
                </a14:m>
                <a:r>
                  <a:rPr lang="en-US" altLang="ko-KR" dirty="0">
                    <a:solidFill>
                      <a:srgbClr val="7030A0"/>
                    </a:solidFill>
                  </a:rPr>
                  <a:t>.</a:t>
                </a:r>
              </a:p>
              <a:p>
                <a:pPr marL="457200" lvl="1" indent="0">
                  <a:lnSpc>
                    <a:spcPct val="150000"/>
                  </a:lnSpc>
                  <a:buNone/>
                </a:pPr>
                <a:endParaRPr lang="en-US" altLang="ko-KR" dirty="0">
                  <a:solidFill>
                    <a:srgbClr val="7030A0"/>
                  </a:solidFill>
                </a:endParaRPr>
              </a:p>
              <a:p>
                <a:pPr marL="457200" lvl="1" indent="0">
                  <a:lnSpc>
                    <a:spcPct val="100000"/>
                  </a:lnSpc>
                  <a:buNone/>
                </a:pPr>
                <a14:m>
                  <m:oMath xmlns:m="http://schemas.openxmlformats.org/officeDocument/2006/math">
                    <m:sSubSup>
                      <m:sSubSupPr>
                        <m:ctrlPr>
                          <a:rPr lang="en-US" altLang="ko-KR" i="1">
                            <a:solidFill>
                              <a:srgbClr val="7030A0"/>
                            </a:solidFill>
                            <a:latin typeface="Cambria Math" panose="02040503050406030204" pitchFamily="18" charset="0"/>
                          </a:rPr>
                        </m:ctrlPr>
                      </m:sSubSupPr>
                      <m:e>
                        <m:r>
                          <a:rPr lang="en-US" altLang="ko-KR" i="1">
                            <a:solidFill>
                              <a:srgbClr val="7030A0"/>
                            </a:solidFill>
                            <a:latin typeface="Cambria Math" panose="02040503050406030204" pitchFamily="18" charset="0"/>
                          </a:rPr>
                          <m:t>𝑝</m:t>
                        </m:r>
                      </m:e>
                      <m:sub>
                        <m:r>
                          <a:rPr lang="en-US" altLang="ko-KR" i="1">
                            <a:solidFill>
                              <a:srgbClr val="7030A0"/>
                            </a:solidFill>
                            <a:latin typeface="Cambria Math" panose="02040503050406030204" pitchFamily="18" charset="0"/>
                          </a:rPr>
                          <m:t>1</m:t>
                        </m:r>
                      </m:sub>
                      <m:sup>
                        <m:r>
                          <a:rPr lang="en-US" altLang="ko-KR" i="1">
                            <a:solidFill>
                              <a:srgbClr val="7030A0"/>
                            </a:solidFill>
                            <a:latin typeface="Cambria Math" panose="02040503050406030204" pitchFamily="18" charset="0"/>
                          </a:rPr>
                          <m:t>′</m:t>
                        </m:r>
                      </m:sup>
                    </m:sSubSup>
                  </m:oMath>
                </a14:m>
                <a:r>
                  <a:rPr lang="en-US" altLang="ko-KR" dirty="0">
                    <a:solidFill>
                      <a:srgbClr val="7030A0"/>
                    </a:solidFill>
                  </a:rPr>
                  <a:t> </a:t>
                </a:r>
                <a:r>
                  <a:rPr lang="en-US" altLang="ko-KR" dirty="0"/>
                  <a:t>is</a:t>
                </a:r>
                <a:r>
                  <a:rPr lang="en-US" altLang="ko-KR" dirty="0">
                    <a:solidFill>
                      <a:srgbClr val="7030A0"/>
                    </a:solidFill>
                  </a:rPr>
                  <a:t> </a:t>
                </a:r>
                <a:r>
                  <a:rPr lang="en-US" altLang="ko-KR" i="1" dirty="0"/>
                  <a:t>King</a:t>
                </a:r>
                <a:r>
                  <a:rPr lang="en-US" altLang="ko-KR" dirty="0"/>
                  <a:t>(</a:t>
                </a:r>
                <a:r>
                  <a:rPr lang="en-US" altLang="ko-KR" i="1" dirty="0"/>
                  <a:t>John</a:t>
                </a:r>
                <a:r>
                  <a:rPr lang="en-US" altLang="ko-KR" dirty="0"/>
                  <a:t>)</a:t>
                </a:r>
                <a14:m>
                  <m:oMath xmlns:m="http://schemas.openxmlformats.org/officeDocument/2006/math">
                    <m:r>
                      <a:rPr lang="en-US" altLang="ko-KR" i="1">
                        <a:latin typeface="Cambria Math" panose="02040503050406030204" pitchFamily="18" charset="0"/>
                      </a:rPr>
                      <m:t> </m:t>
                    </m:r>
                  </m:oMath>
                </a14:m>
                <a:r>
                  <a:rPr lang="en-US" altLang="ko-KR" dirty="0">
                    <a:solidFill>
                      <a:srgbClr val="7030A0"/>
                    </a:solidFill>
                  </a:rPr>
                  <a:t>		</a:t>
                </a:r>
                <a14:m>
                  <m:oMath xmlns:m="http://schemas.openxmlformats.org/officeDocument/2006/math">
                    <m:sSub>
                      <m:sSubPr>
                        <m:ctrlPr>
                          <a:rPr lang="en-US" altLang="ko-KR" i="1">
                            <a:solidFill>
                              <a:srgbClr val="7030A0"/>
                            </a:solidFill>
                            <a:latin typeface="Cambria Math" panose="02040503050406030204" pitchFamily="18" charset="0"/>
                          </a:rPr>
                        </m:ctrlPr>
                      </m:sSubPr>
                      <m:e>
                        <m:r>
                          <a:rPr lang="en-US" altLang="ko-KR" i="1">
                            <a:solidFill>
                              <a:srgbClr val="7030A0"/>
                            </a:solidFill>
                            <a:latin typeface="Cambria Math" panose="02040503050406030204" pitchFamily="18" charset="0"/>
                          </a:rPr>
                          <m:t>𝑝</m:t>
                        </m:r>
                      </m:e>
                      <m:sub>
                        <m:r>
                          <a:rPr lang="en-US" altLang="ko-KR" i="1">
                            <a:solidFill>
                              <a:srgbClr val="7030A0"/>
                            </a:solidFill>
                            <a:latin typeface="Cambria Math" panose="02040503050406030204" pitchFamily="18" charset="0"/>
                          </a:rPr>
                          <m:t>1</m:t>
                        </m:r>
                      </m:sub>
                    </m:sSub>
                  </m:oMath>
                </a14:m>
                <a:r>
                  <a:rPr lang="en-US" altLang="ko-KR" dirty="0">
                    <a:solidFill>
                      <a:srgbClr val="7030A0"/>
                    </a:solidFill>
                  </a:rPr>
                  <a:t> </a:t>
                </a:r>
                <a:r>
                  <a:rPr lang="en-US" altLang="ko-KR" dirty="0"/>
                  <a:t>is</a:t>
                </a:r>
                <a:r>
                  <a:rPr lang="en-US" altLang="ko-KR" dirty="0">
                    <a:solidFill>
                      <a:srgbClr val="7030A0"/>
                    </a:solidFill>
                  </a:rPr>
                  <a:t> </a:t>
                </a:r>
                <a:r>
                  <a:rPr lang="en-US" altLang="ko-KR" i="1" dirty="0"/>
                  <a:t>King</a:t>
                </a:r>
                <a:r>
                  <a:rPr lang="en-US" altLang="ko-KR" dirty="0"/>
                  <a:t>(</a:t>
                </a:r>
                <a:r>
                  <a:rPr lang="en-US" altLang="ko-KR" i="1" dirty="0"/>
                  <a:t>x</a:t>
                </a:r>
                <a:r>
                  <a:rPr lang="en-US" altLang="ko-KR" dirty="0"/>
                  <a:t>)</a:t>
                </a:r>
              </a:p>
              <a:p>
                <a:pPr marL="457200" lvl="1" indent="0">
                  <a:lnSpc>
                    <a:spcPct val="100000"/>
                  </a:lnSpc>
                  <a:buNone/>
                </a:pPr>
                <a14:m>
                  <m:oMath xmlns:m="http://schemas.openxmlformats.org/officeDocument/2006/math">
                    <m:sSubSup>
                      <m:sSubSupPr>
                        <m:ctrlPr>
                          <a:rPr lang="en-US" altLang="ko-KR" i="1">
                            <a:solidFill>
                              <a:srgbClr val="7030A0"/>
                            </a:solidFill>
                            <a:latin typeface="Cambria Math" panose="02040503050406030204" pitchFamily="18" charset="0"/>
                          </a:rPr>
                        </m:ctrlPr>
                      </m:sSubSupPr>
                      <m:e>
                        <m:r>
                          <a:rPr lang="en-US" altLang="ko-KR" i="1">
                            <a:solidFill>
                              <a:srgbClr val="7030A0"/>
                            </a:solidFill>
                            <a:latin typeface="Cambria Math" panose="02040503050406030204" pitchFamily="18" charset="0"/>
                          </a:rPr>
                          <m:t>𝑝</m:t>
                        </m:r>
                      </m:e>
                      <m:sub>
                        <m:r>
                          <a:rPr lang="en-US" altLang="ko-KR" i="1">
                            <a:solidFill>
                              <a:srgbClr val="7030A0"/>
                            </a:solidFill>
                            <a:latin typeface="Cambria Math" panose="02040503050406030204" pitchFamily="18" charset="0"/>
                          </a:rPr>
                          <m:t>2</m:t>
                        </m:r>
                      </m:sub>
                      <m:sup>
                        <m:r>
                          <a:rPr lang="en-US" altLang="ko-KR" i="1">
                            <a:solidFill>
                              <a:srgbClr val="7030A0"/>
                            </a:solidFill>
                            <a:latin typeface="Cambria Math" panose="02040503050406030204" pitchFamily="18" charset="0"/>
                          </a:rPr>
                          <m:t>′</m:t>
                        </m:r>
                      </m:sup>
                    </m:sSubSup>
                  </m:oMath>
                </a14:m>
                <a:r>
                  <a:rPr lang="en-US" altLang="ko-KR" dirty="0">
                    <a:solidFill>
                      <a:srgbClr val="7030A0"/>
                    </a:solidFill>
                  </a:rPr>
                  <a:t> </a:t>
                </a:r>
                <a:r>
                  <a:rPr lang="en-US" altLang="ko-KR" dirty="0"/>
                  <a:t>is </a:t>
                </a:r>
                <a:r>
                  <a:rPr lang="en-US" altLang="ko-KR" i="1" dirty="0"/>
                  <a:t>Greedy</a:t>
                </a:r>
                <a:r>
                  <a:rPr lang="en-US" altLang="ko-KR" dirty="0"/>
                  <a:t>(</a:t>
                </a:r>
                <a:r>
                  <a:rPr lang="en-US" altLang="ko-KR" i="1" dirty="0"/>
                  <a:t>y</a:t>
                </a:r>
                <a:r>
                  <a:rPr lang="en-US" altLang="ko-KR" dirty="0"/>
                  <a:t>)</a:t>
                </a:r>
                <a:r>
                  <a:rPr lang="en-US" altLang="ko-KR" dirty="0">
                    <a:solidFill>
                      <a:srgbClr val="7030A0"/>
                    </a:solidFill>
                  </a:rPr>
                  <a:t> 		</a:t>
                </a:r>
                <a14:m>
                  <m:oMath xmlns:m="http://schemas.openxmlformats.org/officeDocument/2006/math">
                    <m:sSub>
                      <m:sSubPr>
                        <m:ctrlPr>
                          <a:rPr lang="en-US" altLang="ko-KR" i="1">
                            <a:solidFill>
                              <a:srgbClr val="7030A0"/>
                            </a:solidFill>
                            <a:latin typeface="Cambria Math" panose="02040503050406030204" pitchFamily="18" charset="0"/>
                          </a:rPr>
                        </m:ctrlPr>
                      </m:sSubPr>
                      <m:e>
                        <m:r>
                          <a:rPr lang="en-US" altLang="ko-KR" i="1">
                            <a:solidFill>
                              <a:srgbClr val="7030A0"/>
                            </a:solidFill>
                            <a:latin typeface="Cambria Math" panose="02040503050406030204" pitchFamily="18" charset="0"/>
                          </a:rPr>
                          <m:t>𝑝</m:t>
                        </m:r>
                      </m:e>
                      <m:sub>
                        <m:r>
                          <a:rPr lang="en-US" altLang="ko-KR" i="1">
                            <a:solidFill>
                              <a:srgbClr val="7030A0"/>
                            </a:solidFill>
                            <a:latin typeface="Cambria Math" panose="02040503050406030204" pitchFamily="18" charset="0"/>
                          </a:rPr>
                          <m:t>2</m:t>
                        </m:r>
                      </m:sub>
                    </m:sSub>
                  </m:oMath>
                </a14:m>
                <a:r>
                  <a:rPr lang="en-US" altLang="ko-KR" dirty="0">
                    <a:solidFill>
                      <a:srgbClr val="7030A0"/>
                    </a:solidFill>
                  </a:rPr>
                  <a:t> </a:t>
                </a:r>
                <a:r>
                  <a:rPr lang="en-US" altLang="ko-KR" dirty="0"/>
                  <a:t>is </a:t>
                </a:r>
                <a:r>
                  <a:rPr lang="en-US" altLang="ko-KR" i="1" dirty="0"/>
                  <a:t>Greedy</a:t>
                </a:r>
                <a:r>
                  <a:rPr lang="en-US" altLang="ko-KR" dirty="0"/>
                  <a:t>(</a:t>
                </a:r>
                <a:r>
                  <a:rPr lang="en-US" altLang="ko-KR" i="1" dirty="0"/>
                  <a:t>x</a:t>
                </a:r>
                <a:r>
                  <a:rPr lang="en-US" altLang="ko-KR" dirty="0"/>
                  <a:t>)</a:t>
                </a:r>
              </a:p>
              <a:p>
                <a:pPr marL="457200" lvl="1" indent="0">
                  <a:lnSpc>
                    <a:spcPct val="100000"/>
                  </a:lnSpc>
                  <a:buNone/>
                </a:pPr>
                <a14:m>
                  <m:oMath xmlns:m="http://schemas.openxmlformats.org/officeDocument/2006/math">
                    <m:r>
                      <a:rPr lang="en-US" altLang="ko-KR" i="1">
                        <a:solidFill>
                          <a:srgbClr val="7030A0"/>
                        </a:solidFill>
                        <a:latin typeface="Cambria Math" panose="02040503050406030204" pitchFamily="18" charset="0"/>
                      </a:rPr>
                      <m:t>𝜃</m:t>
                    </m:r>
                  </m:oMath>
                </a14:m>
                <a:r>
                  <a:rPr lang="en-US" altLang="ko-KR" dirty="0">
                    <a:solidFill>
                      <a:srgbClr val="7030A0"/>
                    </a:solidFill>
                  </a:rPr>
                  <a:t> </a:t>
                </a:r>
                <a:r>
                  <a:rPr lang="en-US" altLang="ko-KR" dirty="0"/>
                  <a:t>is</a:t>
                </a:r>
                <a:r>
                  <a:rPr lang="en-US" altLang="ko-KR" dirty="0">
                    <a:solidFill>
                      <a:srgbClr val="7030A0"/>
                    </a:solidFill>
                  </a:rPr>
                  <a:t> </a:t>
                </a:r>
                <a:r>
                  <a:rPr lang="en-US" altLang="ko-KR" dirty="0"/>
                  <a:t>{</a:t>
                </a:r>
                <a:r>
                  <a:rPr lang="en-US" altLang="ko-KR" i="1" dirty="0"/>
                  <a:t>x /John, y/John</a:t>
                </a:r>
                <a:r>
                  <a:rPr lang="en-US" altLang="ko-KR" dirty="0"/>
                  <a:t>}</a:t>
                </a:r>
                <a14:m>
                  <m:oMath xmlns:m="http://schemas.openxmlformats.org/officeDocument/2006/math">
                    <m:r>
                      <a:rPr lang="en-US" altLang="ko-KR" i="1">
                        <a:latin typeface="Cambria Math" charset="0"/>
                      </a:rPr>
                      <m:t> </m:t>
                    </m:r>
                  </m:oMath>
                </a14:m>
                <a:r>
                  <a:rPr lang="en-US" altLang="ko-KR" dirty="0">
                    <a:solidFill>
                      <a:srgbClr val="7030A0"/>
                    </a:solidFill>
                  </a:rPr>
                  <a:t>	</a:t>
                </a:r>
                <a14:m>
                  <m:oMath xmlns:m="http://schemas.openxmlformats.org/officeDocument/2006/math">
                    <m:r>
                      <a:rPr lang="en-US" altLang="ko-KR" i="1">
                        <a:solidFill>
                          <a:srgbClr val="7030A0"/>
                        </a:solidFill>
                        <a:latin typeface="Cambria Math" panose="02040503050406030204" pitchFamily="18" charset="0"/>
                      </a:rPr>
                      <m:t>𝑞</m:t>
                    </m:r>
                  </m:oMath>
                </a14:m>
                <a:r>
                  <a:rPr lang="en-US" altLang="ko-KR" dirty="0">
                    <a:solidFill>
                      <a:srgbClr val="7030A0"/>
                    </a:solidFill>
                  </a:rPr>
                  <a:t> </a:t>
                </a:r>
                <a:r>
                  <a:rPr lang="en-US" altLang="ko-KR" dirty="0"/>
                  <a:t>is</a:t>
                </a:r>
                <a:r>
                  <a:rPr lang="en-US" altLang="ko-KR" dirty="0">
                    <a:solidFill>
                      <a:srgbClr val="7030A0"/>
                    </a:solidFill>
                  </a:rPr>
                  <a:t>  </a:t>
                </a:r>
                <a:r>
                  <a:rPr lang="en-US" altLang="ko-KR" i="1" dirty="0"/>
                  <a:t>Evil</a:t>
                </a:r>
                <a:r>
                  <a:rPr lang="en-US" altLang="ko-KR" dirty="0"/>
                  <a:t>(</a:t>
                </a:r>
                <a:r>
                  <a:rPr lang="en-US" altLang="ko-KR" i="1" dirty="0"/>
                  <a:t>x</a:t>
                </a:r>
                <a:r>
                  <a:rPr lang="en-US" altLang="ko-KR" dirty="0"/>
                  <a:t>)</a:t>
                </a:r>
              </a:p>
              <a:p>
                <a:pPr marL="457200" lvl="1" indent="0">
                  <a:lnSpc>
                    <a:spcPct val="100000"/>
                  </a:lnSpc>
                  <a:buNone/>
                </a:pPr>
                <a14:m>
                  <m:oMath xmlns:m="http://schemas.openxmlformats.org/officeDocument/2006/math">
                    <m:r>
                      <a:rPr lang="en-US" altLang="ko-KR" i="1">
                        <a:solidFill>
                          <a:srgbClr val="7030A0"/>
                        </a:solidFill>
                        <a:latin typeface="Cambria Math" charset="0"/>
                        <a:ea typeface="Cambria Math" panose="02040503050406030204" pitchFamily="18" charset="0"/>
                      </a:rPr>
                      <m:t>𝑆𝑢𝑏𝑠𝑡</m:t>
                    </m:r>
                    <m:d>
                      <m:dPr>
                        <m:ctrlPr>
                          <a:rPr lang="en-US" altLang="ko-KR" i="1">
                            <a:solidFill>
                              <a:srgbClr val="7030A0"/>
                            </a:solidFill>
                            <a:latin typeface="Cambria Math" panose="02040503050406030204" pitchFamily="18" charset="0"/>
                            <a:ea typeface="Cambria Math" panose="02040503050406030204" pitchFamily="18" charset="0"/>
                          </a:rPr>
                        </m:ctrlPr>
                      </m:dPr>
                      <m:e>
                        <m:r>
                          <a:rPr lang="en-US" altLang="ko-KR" i="1">
                            <a:solidFill>
                              <a:srgbClr val="7030A0"/>
                            </a:solidFill>
                            <a:latin typeface="Cambria Math" panose="02040503050406030204" pitchFamily="18" charset="0"/>
                            <a:ea typeface="Cambria Math" panose="02040503050406030204" pitchFamily="18" charset="0"/>
                          </a:rPr>
                          <m:t>𝜃</m:t>
                        </m:r>
                        <m:r>
                          <a:rPr lang="en-US" altLang="ko-KR" i="1">
                            <a:solidFill>
                              <a:srgbClr val="7030A0"/>
                            </a:solidFill>
                            <a:latin typeface="Cambria Math" charset="0"/>
                            <a:ea typeface="Cambria Math" panose="02040503050406030204" pitchFamily="18" charset="0"/>
                          </a:rPr>
                          <m:t>, </m:t>
                        </m:r>
                        <m:r>
                          <a:rPr lang="en-US" altLang="ko-KR" i="1">
                            <a:solidFill>
                              <a:srgbClr val="7030A0"/>
                            </a:solidFill>
                            <a:latin typeface="Cambria Math" panose="02040503050406030204" pitchFamily="18" charset="0"/>
                            <a:ea typeface="Cambria Math" panose="02040503050406030204" pitchFamily="18" charset="0"/>
                          </a:rPr>
                          <m:t>𝑞</m:t>
                        </m:r>
                      </m:e>
                    </m:d>
                    <m:r>
                      <a:rPr lang="en-US" altLang="ko-KR" i="1">
                        <a:solidFill>
                          <a:srgbClr val="7030A0"/>
                        </a:solidFill>
                        <a:latin typeface="Cambria Math" charset="0"/>
                        <a:ea typeface="Cambria Math" panose="02040503050406030204" pitchFamily="18" charset="0"/>
                      </a:rPr>
                      <m:t>=</m:t>
                    </m:r>
                    <m:r>
                      <a:rPr lang="en-US" altLang="ko-KR" i="1">
                        <a:solidFill>
                          <a:srgbClr val="7030A0"/>
                        </a:solidFill>
                        <a:latin typeface="Cambria Math" charset="0"/>
                        <a:ea typeface="Cambria Math" panose="02040503050406030204" pitchFamily="18" charset="0"/>
                      </a:rPr>
                      <m:t>𝑞</m:t>
                    </m:r>
                    <m:r>
                      <a:rPr lang="en-US" altLang="ko-KR" i="1">
                        <a:solidFill>
                          <a:srgbClr val="7030A0"/>
                        </a:solidFill>
                        <a:latin typeface="Cambria Math" panose="02040503050406030204" pitchFamily="18" charset="0"/>
                        <a:ea typeface="Cambria Math" panose="02040503050406030204" pitchFamily="18" charset="0"/>
                      </a:rPr>
                      <m:t>𝜃</m:t>
                    </m:r>
                  </m:oMath>
                </a14:m>
                <a:r>
                  <a:rPr lang="en-US" altLang="ko-KR" dirty="0"/>
                  <a:t> is </a:t>
                </a:r>
                <a:r>
                  <a:rPr lang="en-US" altLang="ko-KR" i="1" dirty="0"/>
                  <a:t>Evil</a:t>
                </a:r>
                <a:r>
                  <a:rPr lang="en-US" altLang="ko-KR" dirty="0"/>
                  <a:t>(</a:t>
                </a:r>
                <a:r>
                  <a:rPr lang="en-US" altLang="ko-KR" i="1" dirty="0"/>
                  <a:t>John</a:t>
                </a:r>
                <a:r>
                  <a:rPr lang="en-US" altLang="ko-KR" dirty="0"/>
                  <a:t>)</a:t>
                </a:r>
              </a:p>
            </p:txBody>
          </p:sp>
        </mc:Choice>
        <mc:Fallback xmlns="">
          <p:sp>
            <p:nvSpPr>
              <p:cNvPr id="3" name="Content Placeholder 2">
                <a:extLst>
                  <a:ext uri="{FF2B5EF4-FFF2-40B4-BE49-F238E27FC236}">
                    <a16:creationId xmlns:a16="http://schemas.microsoft.com/office/drawing/2014/main" id="{90EEA02B-79F6-4ADF-BCAC-FCB3BF19D702}"/>
                  </a:ext>
                </a:extLst>
              </p:cNvPr>
              <p:cNvSpPr>
                <a:spLocks noGrp="1" noRot="1" noChangeAspect="1" noMove="1" noResize="1" noEditPoints="1" noAdjustHandles="1" noChangeArrowheads="1" noChangeShapeType="1" noTextEdit="1"/>
              </p:cNvSpPr>
              <p:nvPr>
                <p:ph sz="quarter" idx="10"/>
              </p:nvPr>
            </p:nvSpPr>
            <p:spPr>
              <a:xfrm>
                <a:off x="83732" y="771550"/>
                <a:ext cx="8568952" cy="4105275"/>
              </a:xfrm>
              <a:blipFill>
                <a:blip r:embed="rId2"/>
                <a:stretch>
                  <a:fillRect l="-1036" b="-3086"/>
                </a:stretch>
              </a:blipFill>
            </p:spPr>
            <p:txBody>
              <a:bodyPr/>
              <a:lstStyle/>
              <a:p>
                <a:r>
                  <a:rPr lang="ko-Kore-KR" altLang="en-US">
                    <a:noFill/>
                  </a:rPr>
                  <a:t> </a:t>
                </a:r>
              </a:p>
            </p:txBody>
          </p:sp>
        </mc:Fallback>
      </mc:AlternateContent>
      <p:sp>
        <p:nvSpPr>
          <p:cNvPr id="4" name="Rectangle 4"/>
          <p:cNvSpPr/>
          <p:nvPr/>
        </p:nvSpPr>
        <p:spPr>
          <a:xfrm>
            <a:off x="5220072" y="1275606"/>
            <a:ext cx="3528392" cy="923330"/>
          </a:xfrm>
          <a:prstGeom prst="rect">
            <a:avLst/>
          </a:prstGeom>
          <a:noFill/>
          <a:ln>
            <a:solidFill>
              <a:srgbClr val="C00000"/>
            </a:solidFill>
          </a:ln>
        </p:spPr>
        <p:txBody>
          <a:bodyPr wrap="square">
            <a:spAutoFit/>
          </a:bodyPr>
          <a:lstStyle/>
          <a:p>
            <a:r>
              <a:rPr lang="en-US" altLang="ko-KR" i="1" dirty="0">
                <a:latin typeface="Times New Roman" panose="02020603050405020304" pitchFamily="18" charset="0"/>
                <a:ea typeface="나눔바른고딕" panose="020B0603020101020101" pitchFamily="34" charset="-127"/>
                <a:cs typeface="Times New Roman" panose="02020603050405020304" pitchFamily="18" charset="0"/>
              </a:rPr>
              <a:t>King</a:t>
            </a:r>
            <a:r>
              <a:rPr lang="en-US" altLang="ko-KR" dirty="0">
                <a:latin typeface="Times New Roman" panose="02020603050405020304" pitchFamily="18" charset="0"/>
                <a:ea typeface="나눔바른고딕" panose="020B0603020101020101" pitchFamily="34" charset="-127"/>
                <a:cs typeface="Times New Roman" panose="02020603050405020304" pitchFamily="18" charset="0"/>
              </a:rPr>
              <a:t>(</a:t>
            </a:r>
            <a:r>
              <a:rPr lang="en-US" altLang="ko-KR" i="1" dirty="0">
                <a:latin typeface="Times New Roman" panose="02020603050405020304" pitchFamily="18" charset="0"/>
                <a:ea typeface="나눔바른고딕" panose="020B0603020101020101" pitchFamily="34" charset="-127"/>
                <a:cs typeface="Times New Roman" panose="02020603050405020304" pitchFamily="18" charset="0"/>
              </a:rPr>
              <a:t>John</a:t>
            </a:r>
            <a:r>
              <a:rPr lang="en-US" altLang="ko-KR" dirty="0">
                <a:latin typeface="Times New Roman" panose="02020603050405020304" pitchFamily="18" charset="0"/>
                <a:ea typeface="나눔바른고딕" panose="020B0603020101020101" pitchFamily="34" charset="-127"/>
                <a:cs typeface="Times New Roman" panose="02020603050405020304" pitchFamily="18" charset="0"/>
              </a:rPr>
              <a:t>)</a:t>
            </a:r>
          </a:p>
          <a:p>
            <a:r>
              <a:rPr lang="ko-KR" altLang="en-US" i="1" dirty="0">
                <a:latin typeface="Times New Roman" panose="02020603050405020304" pitchFamily="18" charset="0"/>
                <a:ea typeface="나눔바른고딕" panose="020B0603020101020101" pitchFamily="34" charset="-127"/>
                <a:cs typeface="Times New Roman" panose="02020603050405020304" pitchFamily="18" charset="0"/>
              </a:rPr>
              <a:t>∀</a:t>
            </a:r>
            <a:r>
              <a:rPr lang="en-US" altLang="ko-KR" i="1" dirty="0">
                <a:latin typeface="Times New Roman" panose="02020603050405020304" pitchFamily="18" charset="0"/>
                <a:ea typeface="나눔바른고딕" panose="020B0603020101020101" pitchFamily="34" charset="-127"/>
                <a:cs typeface="Times New Roman" panose="02020603050405020304" pitchFamily="18" charset="0"/>
              </a:rPr>
              <a:t>y Greedy</a:t>
            </a:r>
            <a:r>
              <a:rPr lang="en-US" altLang="ko-KR" dirty="0">
                <a:latin typeface="Times New Roman" panose="02020603050405020304" pitchFamily="18" charset="0"/>
                <a:ea typeface="나눔바른고딕" panose="020B0603020101020101" pitchFamily="34" charset="-127"/>
                <a:cs typeface="Times New Roman" panose="02020603050405020304" pitchFamily="18" charset="0"/>
              </a:rPr>
              <a:t>(</a:t>
            </a:r>
            <a:r>
              <a:rPr lang="en-US" altLang="ko-KR" i="1" dirty="0">
                <a:latin typeface="Times New Roman" panose="02020603050405020304" pitchFamily="18" charset="0"/>
                <a:ea typeface="나눔바른고딕" panose="020B0603020101020101" pitchFamily="34" charset="-127"/>
                <a:cs typeface="Times New Roman" panose="02020603050405020304" pitchFamily="18" charset="0"/>
              </a:rPr>
              <a:t>y</a:t>
            </a:r>
            <a:r>
              <a:rPr lang="en-US" altLang="ko-KR" dirty="0">
                <a:latin typeface="Times New Roman" panose="02020603050405020304" pitchFamily="18" charset="0"/>
                <a:ea typeface="나눔바른고딕" panose="020B0603020101020101" pitchFamily="34" charset="-127"/>
                <a:cs typeface="Times New Roman" panose="02020603050405020304" pitchFamily="18" charset="0"/>
              </a:rPr>
              <a:t>)</a:t>
            </a:r>
          </a:p>
          <a:p>
            <a:r>
              <a:rPr lang="ko-KR" altLang="en-US" i="1" dirty="0">
                <a:latin typeface="Times New Roman" panose="02020603050405020304" pitchFamily="18" charset="0"/>
                <a:ea typeface="나눔바른고딕" panose="020B0603020101020101" pitchFamily="34" charset="-127"/>
                <a:cs typeface="Times New Roman" panose="02020603050405020304" pitchFamily="18" charset="0"/>
              </a:rPr>
              <a:t>∀</a:t>
            </a:r>
            <a:r>
              <a:rPr lang="en-US" altLang="ko-KR" i="1" dirty="0">
                <a:latin typeface="Times New Roman" panose="02020603050405020304" pitchFamily="18" charset="0"/>
                <a:ea typeface="나눔바른고딕" panose="020B0603020101020101" pitchFamily="34" charset="-127"/>
                <a:cs typeface="Times New Roman" panose="02020603050405020304" pitchFamily="18" charset="0"/>
              </a:rPr>
              <a:t>x </a:t>
            </a:r>
            <a:r>
              <a:rPr lang="en" altLang="ko-KR" i="1" dirty="0">
                <a:latin typeface="Times New Roman" panose="02020603050405020304" pitchFamily="18" charset="0"/>
                <a:ea typeface="나눔바른고딕" panose="020B0603020101020101" pitchFamily="34" charset="-127"/>
                <a:cs typeface="Times New Roman" panose="02020603050405020304" pitchFamily="18" charset="0"/>
              </a:rPr>
              <a:t>King</a:t>
            </a:r>
            <a:r>
              <a:rPr lang="en" altLang="ko-KR" dirty="0">
                <a:latin typeface="Times New Roman" panose="02020603050405020304" pitchFamily="18" charset="0"/>
                <a:ea typeface="나눔바른고딕" panose="020B0603020101020101" pitchFamily="34" charset="-127"/>
                <a:cs typeface="Times New Roman" panose="02020603050405020304" pitchFamily="18" charset="0"/>
              </a:rPr>
              <a:t>(</a:t>
            </a:r>
            <a:r>
              <a:rPr lang="en" altLang="ko-KR" i="1" dirty="0">
                <a:latin typeface="Times New Roman" panose="02020603050405020304" pitchFamily="18" charset="0"/>
                <a:ea typeface="나눔바른고딕" panose="020B0603020101020101" pitchFamily="34" charset="-127"/>
                <a:cs typeface="Times New Roman" panose="02020603050405020304" pitchFamily="18" charset="0"/>
              </a:rPr>
              <a:t>x</a:t>
            </a:r>
            <a:r>
              <a:rPr lang="en" altLang="ko-KR" dirty="0">
                <a:latin typeface="Times New Roman" panose="02020603050405020304" pitchFamily="18" charset="0"/>
                <a:ea typeface="나눔바른고딕" panose="020B0603020101020101" pitchFamily="34" charset="-127"/>
                <a:cs typeface="Times New Roman" panose="02020603050405020304" pitchFamily="18" charset="0"/>
              </a:rPr>
              <a:t>)</a:t>
            </a:r>
            <a:r>
              <a:rPr lang="en" altLang="ko-KR" i="1" dirty="0">
                <a:latin typeface="Times New Roman" panose="02020603050405020304" pitchFamily="18" charset="0"/>
                <a:ea typeface="나눔바른고딕" panose="020B0603020101020101" pitchFamily="34" charset="-127"/>
                <a:cs typeface="Times New Roman" panose="02020603050405020304" pitchFamily="18" charset="0"/>
              </a:rPr>
              <a:t> </a:t>
            </a:r>
            <a:r>
              <a:rPr lang="ko-KR" altLang="en-US" i="1" dirty="0">
                <a:latin typeface="Times New Roman" panose="02020603050405020304" pitchFamily="18" charset="0"/>
                <a:ea typeface="나눔바른고딕" panose="020B0603020101020101" pitchFamily="34" charset="-127"/>
                <a:cs typeface="Times New Roman" panose="02020603050405020304" pitchFamily="18" charset="0"/>
              </a:rPr>
              <a:t>∧ </a:t>
            </a:r>
            <a:r>
              <a:rPr lang="en-US" altLang="ko-KR" i="1" dirty="0">
                <a:latin typeface="Times New Roman" panose="02020603050405020304" pitchFamily="18" charset="0"/>
                <a:ea typeface="나눔바른고딕" panose="020B0603020101020101" pitchFamily="34" charset="-127"/>
                <a:cs typeface="Times New Roman" panose="02020603050405020304" pitchFamily="18" charset="0"/>
              </a:rPr>
              <a:t>Greedy</a:t>
            </a:r>
            <a:r>
              <a:rPr lang="en-US" altLang="ko-KR" dirty="0">
                <a:latin typeface="Times New Roman" panose="02020603050405020304" pitchFamily="18" charset="0"/>
                <a:ea typeface="나눔바른고딕" panose="020B0603020101020101" pitchFamily="34" charset="-127"/>
                <a:cs typeface="Times New Roman" panose="02020603050405020304" pitchFamily="18" charset="0"/>
              </a:rPr>
              <a:t>(</a:t>
            </a:r>
            <a:r>
              <a:rPr lang="en-US" altLang="ko-KR" i="1" dirty="0">
                <a:latin typeface="Times New Roman" panose="02020603050405020304" pitchFamily="18" charset="0"/>
                <a:ea typeface="나눔바른고딕" panose="020B0603020101020101" pitchFamily="34" charset="-127"/>
                <a:cs typeface="Times New Roman" panose="02020603050405020304" pitchFamily="18" charset="0"/>
              </a:rPr>
              <a:t>x</a:t>
            </a:r>
            <a:r>
              <a:rPr lang="en-US" altLang="ko-KR" dirty="0">
                <a:latin typeface="Times New Roman" panose="02020603050405020304" pitchFamily="18" charset="0"/>
                <a:ea typeface="나눔바른고딕" panose="020B0603020101020101" pitchFamily="34" charset="-127"/>
                <a:cs typeface="Times New Roman" panose="02020603050405020304" pitchFamily="18" charset="0"/>
              </a:rPr>
              <a:t>)</a:t>
            </a:r>
            <a:r>
              <a:rPr lang="en-US" altLang="ko-KR" i="1" dirty="0">
                <a:latin typeface="Times New Roman" panose="02020603050405020304" pitchFamily="18" charset="0"/>
                <a:ea typeface="나눔바른고딕" panose="020B0603020101020101" pitchFamily="34" charset="-127"/>
                <a:cs typeface="Times New Roman" panose="02020603050405020304" pitchFamily="18" charset="0"/>
              </a:rPr>
              <a:t> </a:t>
            </a:r>
            <a:r>
              <a:rPr lang="en" altLang="ko-KR" i="1" dirty="0">
                <a:latin typeface="Times New Roman" panose="02020603050405020304" pitchFamily="18" charset="0"/>
                <a:ea typeface="나눔바른고딕" panose="020B0603020101020101" pitchFamily="34" charset="-127"/>
                <a:cs typeface="Times New Roman" panose="02020603050405020304" pitchFamily="18" charset="0"/>
              </a:rPr>
              <a:t>⟹</a:t>
            </a:r>
            <a:r>
              <a:rPr lang="en-US" altLang="ko-KR" i="1" dirty="0">
                <a:latin typeface="Times New Roman" panose="02020603050405020304" pitchFamily="18" charset="0"/>
                <a:ea typeface="나눔바른고딕" panose="020B0603020101020101" pitchFamily="34" charset="-127"/>
                <a:cs typeface="Times New Roman" panose="02020603050405020304" pitchFamily="18" charset="0"/>
              </a:rPr>
              <a:t> Evil</a:t>
            </a:r>
            <a:r>
              <a:rPr lang="en-US" altLang="ko-KR" dirty="0">
                <a:latin typeface="Times New Roman" panose="02020603050405020304" pitchFamily="18" charset="0"/>
                <a:ea typeface="나눔바른고딕" panose="020B0603020101020101" pitchFamily="34" charset="-127"/>
                <a:cs typeface="Times New Roman" panose="02020603050405020304" pitchFamily="18" charset="0"/>
              </a:rPr>
              <a:t>(</a:t>
            </a:r>
            <a:r>
              <a:rPr lang="en-US" altLang="ko-KR" i="1" dirty="0">
                <a:latin typeface="Times New Roman" panose="02020603050405020304" pitchFamily="18" charset="0"/>
                <a:ea typeface="나눔바른고딕" panose="020B0603020101020101" pitchFamily="34" charset="-127"/>
                <a:cs typeface="Times New Roman" panose="02020603050405020304" pitchFamily="18" charset="0"/>
              </a:rPr>
              <a:t>x</a:t>
            </a:r>
            <a:r>
              <a:rPr lang="en-US" altLang="ko-KR" dirty="0">
                <a:latin typeface="Times New Roman" panose="02020603050405020304" pitchFamily="18" charset="0"/>
                <a:ea typeface="나눔바른고딕" panose="020B0603020101020101" pitchFamily="34" charset="-127"/>
                <a:cs typeface="Times New Roman" panose="02020603050405020304" pitchFamily="18" charset="0"/>
              </a:rPr>
              <a:t>)</a:t>
            </a:r>
          </a:p>
        </p:txBody>
      </p:sp>
      <p:sp>
        <p:nvSpPr>
          <p:cNvPr id="5" name="Rectangle 3"/>
          <p:cNvSpPr/>
          <p:nvPr/>
        </p:nvSpPr>
        <p:spPr>
          <a:xfrm>
            <a:off x="6195623" y="3147814"/>
            <a:ext cx="2808312" cy="1631216"/>
          </a:xfrm>
          <a:prstGeom prst="rect">
            <a:avLst/>
          </a:prstGeom>
        </p:spPr>
        <p:txBody>
          <a:bodyPr wrap="square">
            <a:spAutoFit/>
          </a:bodyPr>
          <a:lstStyle/>
          <a:p>
            <a:r>
              <a:rPr lang="en-US" altLang="ko-KR" sz="2000" dirty="0">
                <a:latin typeface="Times New Roman" panose="02020603050405020304" pitchFamily="18" charset="0"/>
                <a:ea typeface="나눔바른고딕" panose="020B0603020101020101" pitchFamily="34" charset="-127"/>
                <a:cs typeface="Times New Roman" panose="02020603050405020304" pitchFamily="18" charset="0"/>
              </a:rPr>
              <a:t>GMP is a </a:t>
            </a:r>
            <a:r>
              <a:rPr lang="en-US" altLang="ko-KR" sz="2000" dirty="0">
                <a:solidFill>
                  <a:srgbClr val="0000FF"/>
                </a:solidFill>
                <a:latin typeface="Times New Roman" panose="02020603050405020304" pitchFamily="18" charset="0"/>
                <a:ea typeface="나눔바른고딕" panose="020B0603020101020101" pitchFamily="34" charset="-127"/>
                <a:cs typeface="Times New Roman" panose="02020603050405020304" pitchFamily="18" charset="0"/>
              </a:rPr>
              <a:t>lifted</a:t>
            </a:r>
            <a:r>
              <a:rPr lang="en-US" altLang="ko-KR" sz="2000" dirty="0">
                <a:latin typeface="Times New Roman" panose="02020603050405020304" pitchFamily="18" charset="0"/>
                <a:ea typeface="나눔바른고딕" panose="020B0603020101020101" pitchFamily="34" charset="-127"/>
                <a:cs typeface="Times New Roman" panose="02020603050405020304" pitchFamily="18" charset="0"/>
              </a:rPr>
              <a:t> version of MP. It raises MP from ground (variable-free) propositional logic to first-order logic. </a:t>
            </a:r>
          </a:p>
        </p:txBody>
      </p:sp>
    </p:spTree>
    <p:extLst>
      <p:ext uri="{BB962C8B-B14F-4D97-AF65-F5344CB8AC3E}">
        <p14:creationId xmlns:p14="http://schemas.microsoft.com/office/powerpoint/2010/main" val="3673857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45ED9-A9DF-48FA-8F30-3838573B6C30}"/>
              </a:ext>
            </a:extLst>
          </p:cNvPr>
          <p:cNvSpPr>
            <a:spLocks noGrp="1"/>
          </p:cNvSpPr>
          <p:nvPr>
            <p:ph type="title"/>
          </p:nvPr>
        </p:nvSpPr>
        <p:spPr/>
        <p:txBody>
          <a:bodyPr/>
          <a:lstStyle/>
          <a:p>
            <a:r>
              <a:rPr lang="en-US" dirty="0"/>
              <a:t>6.2 Unification and Lifting (4/4)</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EEA02B-79F6-4ADF-BCAC-FCB3BF19D702}"/>
                  </a:ext>
                </a:extLst>
              </p:cNvPr>
              <p:cNvSpPr>
                <a:spLocks noGrp="1"/>
              </p:cNvSpPr>
              <p:nvPr>
                <p:ph sz="quarter" idx="10"/>
              </p:nvPr>
            </p:nvSpPr>
            <p:spPr>
              <a:xfrm>
                <a:off x="467544" y="843558"/>
                <a:ext cx="8568952" cy="4105275"/>
              </a:xfrm>
            </p:spPr>
            <p:txBody>
              <a:bodyPr/>
              <a:lstStyle/>
              <a:p>
                <a:pPr marL="0" indent="0">
                  <a:buNone/>
                </a:pPr>
                <a:r>
                  <a:rPr lang="en" altLang="ko-KR" dirty="0"/>
                  <a:t>Soundness of GMP </a:t>
                </a:r>
                <a:endParaRPr lang="en" altLang="ko-KR" sz="1200" dirty="0"/>
              </a:p>
              <a:p>
                <a:pPr marL="285750" lvl="1" indent="0">
                  <a:buNone/>
                </a:pPr>
                <a14:m>
                  <m:oMath xmlns:m="http://schemas.openxmlformats.org/officeDocument/2006/math">
                    <m:r>
                      <a:rPr lang="en-US" altLang="ko-KR" i="1" dirty="0">
                        <a:solidFill>
                          <a:srgbClr val="7030A0"/>
                        </a:solidFill>
                        <a:latin typeface="Cambria Math" charset="0"/>
                        <a:cs typeface="LM Roman 17"/>
                      </a:rPr>
                      <m:t>𝑝</m:t>
                    </m:r>
                    <m:r>
                      <a:rPr lang="en-US" altLang="ko-KR" i="1">
                        <a:latin typeface="Cambria Math" charset="0"/>
                      </a:rPr>
                      <m:t>⊨</m:t>
                    </m:r>
                    <m:r>
                      <a:rPr lang="en-US" altLang="ko-KR" i="1">
                        <a:latin typeface="Cambria Math" charset="0"/>
                      </a:rPr>
                      <m:t>𝑝</m:t>
                    </m:r>
                    <m:r>
                      <a:rPr lang="el-GR" altLang="ko-KR" i="1" dirty="0">
                        <a:solidFill>
                          <a:srgbClr val="7030A0"/>
                        </a:solidFill>
                        <a:latin typeface="Cambria Math" panose="02040503050406030204" pitchFamily="18" charset="0"/>
                        <a:cs typeface="Times New Roman"/>
                      </a:rPr>
                      <m:t>𝜃</m:t>
                    </m:r>
                  </m:oMath>
                </a14:m>
                <a:r>
                  <a:rPr lang="en-US" altLang="ko-KR" dirty="0">
                    <a:solidFill>
                      <a:srgbClr val="7030A0"/>
                    </a:solidFill>
                  </a:rPr>
                  <a:t>  by UI</a:t>
                </a:r>
              </a:p>
              <a:p>
                <a:pPr marL="285750" lvl="1" indent="0">
                  <a:buNone/>
                </a:pPr>
                <a14:m>
                  <m:oMath xmlns:m="http://schemas.openxmlformats.org/officeDocument/2006/math">
                    <m:r>
                      <a:rPr lang="en" altLang="ko-KR" i="1" dirty="0">
                        <a:solidFill>
                          <a:srgbClr val="7030A0"/>
                        </a:solidFill>
                        <a:latin typeface="Cambria Math" panose="02040503050406030204" pitchFamily="18" charset="0"/>
                        <a:cs typeface="Times New Roman"/>
                      </a:rPr>
                      <m:t>𝑝</m:t>
                    </m:r>
                    <m:r>
                      <a:rPr lang="en-US" altLang="ko-KR" b="1" i="1" dirty="0">
                        <a:solidFill>
                          <a:srgbClr val="7030A0"/>
                        </a:solidFill>
                        <a:latin typeface="Cambria Math" charset="0"/>
                        <a:cs typeface="Times New Roman"/>
                      </a:rPr>
                      <m:t>′</m:t>
                    </m:r>
                    <m:r>
                      <a:rPr lang="en-US" altLang="ko-KR" i="1" baseline="-11904" dirty="0">
                        <a:solidFill>
                          <a:srgbClr val="7030A0"/>
                        </a:solidFill>
                        <a:latin typeface="Cambria Math" charset="0"/>
                        <a:cs typeface="Georgia"/>
                      </a:rPr>
                      <m:t>1</m:t>
                    </m:r>
                  </m:oMath>
                </a14:m>
                <a:r>
                  <a:rPr lang="en-US" altLang="ko-KR" dirty="0">
                    <a:solidFill>
                      <a:srgbClr val="7030A0"/>
                    </a:solidFill>
                  </a:rPr>
                  <a:t>, …,</a:t>
                </a:r>
                <a:r>
                  <a:rPr lang="en" altLang="ko-KR" dirty="0">
                    <a:solidFill>
                      <a:srgbClr val="7030A0"/>
                    </a:solidFill>
                    <a:cs typeface="Times New Roman"/>
                  </a:rPr>
                  <a:t> </a:t>
                </a:r>
                <a14:m>
                  <m:oMath xmlns:m="http://schemas.openxmlformats.org/officeDocument/2006/math">
                    <m:sSup>
                      <m:sSupPr>
                        <m:ctrlPr>
                          <a:rPr lang="en-US" altLang="ko-KR" b="1" i="1" dirty="0">
                            <a:solidFill>
                              <a:srgbClr val="7030A0"/>
                            </a:solidFill>
                            <a:latin typeface="Cambria Math" panose="02040503050406030204" pitchFamily="18" charset="0"/>
                            <a:cs typeface="Times New Roman"/>
                          </a:rPr>
                        </m:ctrlPr>
                      </m:sSupPr>
                      <m:e>
                        <m:r>
                          <a:rPr lang="en" altLang="ko-KR" i="1" dirty="0">
                            <a:solidFill>
                              <a:srgbClr val="7030A0"/>
                            </a:solidFill>
                            <a:latin typeface="Cambria Math" panose="02040503050406030204" pitchFamily="18" charset="0"/>
                            <a:cs typeface="Times New Roman"/>
                          </a:rPr>
                          <m:t>𝑝</m:t>
                        </m:r>
                      </m:e>
                      <m:sup>
                        <m:r>
                          <a:rPr lang="en-US" altLang="ko-KR" b="1" i="1" dirty="0">
                            <a:solidFill>
                              <a:srgbClr val="7030A0"/>
                            </a:solidFill>
                            <a:latin typeface="Cambria Math" charset="0"/>
                            <a:cs typeface="Times New Roman"/>
                          </a:rPr>
                          <m:t>′</m:t>
                        </m:r>
                      </m:sup>
                    </m:sSup>
                    <m:r>
                      <a:rPr lang="en-US" altLang="ko-KR" i="1" baseline="-25000" dirty="0">
                        <a:solidFill>
                          <a:srgbClr val="7030A0"/>
                        </a:solidFill>
                        <a:latin typeface="Cambria Math" charset="0"/>
                        <a:cs typeface="Times New Roman"/>
                      </a:rPr>
                      <m:t>𝑛</m:t>
                    </m:r>
                    <m:r>
                      <a:rPr lang="en-US" altLang="ko-KR" i="1" baseline="-11904" dirty="0">
                        <a:solidFill>
                          <a:srgbClr val="7030A0"/>
                        </a:solidFill>
                        <a:latin typeface="Cambria Math" charset="0"/>
                        <a:cs typeface="Georgia"/>
                      </a:rPr>
                      <m:t> </m:t>
                    </m:r>
                    <m:r>
                      <a:rPr lang="en-US" altLang="ko-KR" i="1">
                        <a:latin typeface="Cambria Math" charset="0"/>
                      </a:rPr>
                      <m:t>⊨  </m:t>
                    </m:r>
                  </m:oMath>
                </a14:m>
                <a:r>
                  <a:rPr lang="en-US" altLang="ko-KR" dirty="0">
                    <a:solidFill>
                      <a:srgbClr val="7030A0"/>
                    </a:solidFill>
                  </a:rPr>
                  <a:t> </a:t>
                </a:r>
                <a14:m>
                  <m:oMath xmlns:m="http://schemas.openxmlformats.org/officeDocument/2006/math">
                    <m:r>
                      <a:rPr lang="en" altLang="ko-KR" i="1" dirty="0">
                        <a:solidFill>
                          <a:srgbClr val="0000FF"/>
                        </a:solidFill>
                        <a:latin typeface="Cambria Math" panose="02040503050406030204" pitchFamily="18" charset="0"/>
                        <a:cs typeface="Times New Roman"/>
                      </a:rPr>
                      <m:t>𝑝</m:t>
                    </m:r>
                    <m:r>
                      <a:rPr lang="en-US" altLang="ko-KR" b="1" i="1" dirty="0">
                        <a:solidFill>
                          <a:srgbClr val="0000FF"/>
                        </a:solidFill>
                        <a:latin typeface="Cambria Math" charset="0"/>
                        <a:cs typeface="Times New Roman"/>
                      </a:rPr>
                      <m:t>′</m:t>
                    </m:r>
                    <m:r>
                      <a:rPr lang="en-US" altLang="ko-KR" i="1" baseline="-11904" dirty="0">
                        <a:solidFill>
                          <a:srgbClr val="0000FF"/>
                        </a:solidFill>
                        <a:latin typeface="Cambria Math" charset="0"/>
                        <a:cs typeface="Georgia"/>
                      </a:rPr>
                      <m:t>1</m:t>
                    </m:r>
                    <m:r>
                      <a:rPr lang="el-GR" altLang="ko-KR" i="1" dirty="0">
                        <a:solidFill>
                          <a:srgbClr val="0000FF"/>
                        </a:solidFill>
                        <a:latin typeface="Cambria Math" panose="02040503050406030204" pitchFamily="18" charset="0"/>
                        <a:cs typeface="Times New Roman"/>
                      </a:rPr>
                      <m:t>𝜃</m:t>
                    </m:r>
                  </m:oMath>
                </a14:m>
                <a:r>
                  <a:rPr lang="en-US" altLang="ko-KR" dirty="0">
                    <a:solidFill>
                      <a:srgbClr val="0000FF"/>
                    </a:solidFill>
                  </a:rPr>
                  <a:t>, …,</a:t>
                </a:r>
                <a:r>
                  <a:rPr lang="en" altLang="ko-KR" dirty="0">
                    <a:solidFill>
                      <a:srgbClr val="0000FF"/>
                    </a:solidFill>
                    <a:cs typeface="Times New Roman"/>
                  </a:rPr>
                  <a:t> </a:t>
                </a:r>
                <a14:m>
                  <m:oMath xmlns:m="http://schemas.openxmlformats.org/officeDocument/2006/math">
                    <m:sSup>
                      <m:sSupPr>
                        <m:ctrlPr>
                          <a:rPr lang="en-US" altLang="ko-KR" b="1" i="1" dirty="0">
                            <a:solidFill>
                              <a:srgbClr val="0000FF"/>
                            </a:solidFill>
                            <a:latin typeface="Cambria Math" panose="02040503050406030204" pitchFamily="18" charset="0"/>
                            <a:cs typeface="Times New Roman"/>
                          </a:rPr>
                        </m:ctrlPr>
                      </m:sSupPr>
                      <m:e>
                        <m:r>
                          <a:rPr lang="en" altLang="ko-KR" i="1" dirty="0">
                            <a:solidFill>
                              <a:srgbClr val="0000FF"/>
                            </a:solidFill>
                            <a:latin typeface="Cambria Math" panose="02040503050406030204" pitchFamily="18" charset="0"/>
                            <a:cs typeface="Times New Roman"/>
                          </a:rPr>
                          <m:t>𝑝</m:t>
                        </m:r>
                      </m:e>
                      <m:sup>
                        <m:r>
                          <a:rPr lang="en-US" altLang="ko-KR" b="1" i="1" dirty="0">
                            <a:solidFill>
                              <a:srgbClr val="0000FF"/>
                            </a:solidFill>
                            <a:latin typeface="Cambria Math" charset="0"/>
                            <a:cs typeface="Times New Roman"/>
                          </a:rPr>
                          <m:t>′</m:t>
                        </m:r>
                      </m:sup>
                    </m:sSup>
                    <m:r>
                      <a:rPr lang="en-US" altLang="ko-KR" i="1" baseline="-25000" dirty="0">
                        <a:solidFill>
                          <a:srgbClr val="0000FF"/>
                        </a:solidFill>
                        <a:latin typeface="Cambria Math" charset="0"/>
                        <a:cs typeface="Times New Roman"/>
                      </a:rPr>
                      <m:t>𝑛</m:t>
                    </m:r>
                    <m:r>
                      <a:rPr lang="el-GR" altLang="ko-KR" i="1" dirty="0">
                        <a:solidFill>
                          <a:srgbClr val="0000FF"/>
                        </a:solidFill>
                        <a:latin typeface="Cambria Math" panose="02040503050406030204" pitchFamily="18" charset="0"/>
                        <a:cs typeface="Times New Roman"/>
                      </a:rPr>
                      <m:t>𝜃</m:t>
                    </m:r>
                  </m:oMath>
                </a14:m>
                <a:endParaRPr lang="en-US" altLang="ko-KR" dirty="0">
                  <a:solidFill>
                    <a:srgbClr val="0000FF"/>
                  </a:solidFill>
                </a:endParaRPr>
              </a:p>
              <a:p>
                <a:pPr marL="285750" lvl="1" indent="0">
                  <a:buNone/>
                </a:pPr>
                <a:r>
                  <a:rPr lang="en-US" altLang="ko-KR" i="1" dirty="0">
                    <a:solidFill>
                      <a:srgbClr val="7030A0"/>
                    </a:solidFill>
                  </a:rPr>
                  <a:t>p</a:t>
                </a:r>
                <a:r>
                  <a:rPr lang="en-US" altLang="ko-KR" baseline="-25000" dirty="0">
                    <a:solidFill>
                      <a:srgbClr val="7030A0"/>
                    </a:solidFill>
                  </a:rPr>
                  <a:t>1</a:t>
                </a:r>
                <a:r>
                  <a:rPr lang="en-US" altLang="ko-KR" dirty="0">
                    <a:solidFill>
                      <a:srgbClr val="7030A0"/>
                    </a:solidFill>
                  </a:rPr>
                  <a:t> </a:t>
                </a:r>
                <a14:m>
                  <m:oMath xmlns:m="http://schemas.openxmlformats.org/officeDocument/2006/math">
                    <m:r>
                      <a:rPr lang="en" altLang="ko-KR" i="1" dirty="0">
                        <a:solidFill>
                          <a:srgbClr val="7030A0"/>
                        </a:solidFill>
                        <a:latin typeface="Cambria Math" panose="02040503050406030204" pitchFamily="18" charset="0"/>
                        <a:cs typeface="VL PGothic"/>
                      </a:rPr>
                      <m:t>∧ </m:t>
                    </m:r>
                  </m:oMath>
                </a14:m>
                <a:r>
                  <a:rPr lang="en" altLang="ko-KR" i="1" dirty="0">
                    <a:solidFill>
                      <a:srgbClr val="7030A0"/>
                    </a:solidFill>
                  </a:rPr>
                  <a:t>…</a:t>
                </a:r>
                <a:r>
                  <a:rPr lang="en" altLang="ko-KR" dirty="0">
                    <a:solidFill>
                      <a:srgbClr val="7030A0"/>
                    </a:solidFill>
                    <a:cs typeface="VL PGothic"/>
                  </a:rPr>
                  <a:t> </a:t>
                </a:r>
                <a14:m>
                  <m:oMath xmlns:m="http://schemas.openxmlformats.org/officeDocument/2006/math">
                    <m:r>
                      <a:rPr lang="en" altLang="ko-KR" i="1" dirty="0">
                        <a:solidFill>
                          <a:srgbClr val="7030A0"/>
                        </a:solidFill>
                        <a:latin typeface="Cambria Math" panose="02040503050406030204" pitchFamily="18" charset="0"/>
                        <a:cs typeface="VL PGothic"/>
                      </a:rPr>
                      <m:t>∧ </m:t>
                    </m:r>
                  </m:oMath>
                </a14:m>
                <a:r>
                  <a:rPr lang="en-US" altLang="ko-KR" i="1" dirty="0">
                    <a:solidFill>
                      <a:srgbClr val="7030A0"/>
                    </a:solidFill>
                  </a:rPr>
                  <a:t>p</a:t>
                </a:r>
                <a:r>
                  <a:rPr lang="en-US" altLang="ko-KR" i="1" baseline="-25000" dirty="0">
                    <a:solidFill>
                      <a:srgbClr val="7030A0"/>
                    </a:solidFill>
                  </a:rPr>
                  <a:t>n</a:t>
                </a:r>
                <a:r>
                  <a:rPr lang="en-US" altLang="ko-KR" dirty="0">
                    <a:solidFill>
                      <a:srgbClr val="7030A0"/>
                    </a:solidFill>
                  </a:rPr>
                  <a:t> </a:t>
                </a:r>
                <a14:m>
                  <m:oMath xmlns:m="http://schemas.openxmlformats.org/officeDocument/2006/math">
                    <m:r>
                      <a:rPr lang="en-US" altLang="ko-KR" i="1">
                        <a:solidFill>
                          <a:srgbClr val="7030A0"/>
                        </a:solidFill>
                        <a:latin typeface="Cambria Math" panose="02040503050406030204" pitchFamily="18" charset="0"/>
                        <a:ea typeface="Cambria Math" panose="02040503050406030204" pitchFamily="18" charset="0"/>
                      </a:rPr>
                      <m:t>⇒</m:t>
                    </m:r>
                  </m:oMath>
                </a14:m>
                <a:r>
                  <a:rPr lang="en-US" altLang="ko-KR" dirty="0">
                    <a:solidFill>
                      <a:srgbClr val="7030A0"/>
                    </a:solidFill>
                  </a:rPr>
                  <a:t> </a:t>
                </a:r>
                <a:r>
                  <a:rPr lang="en-US" altLang="ko-KR" i="1" dirty="0">
                    <a:solidFill>
                      <a:srgbClr val="7030A0"/>
                    </a:solidFill>
                  </a:rPr>
                  <a:t>q   </a:t>
                </a:r>
                <a:r>
                  <a:rPr lang="en-US" altLang="ko-KR" dirty="0">
                    <a:solidFill>
                      <a:srgbClr val="7030A0"/>
                    </a:solidFill>
                  </a:rPr>
                  <a:t> </a:t>
                </a:r>
                <a14:m>
                  <m:oMath xmlns:m="http://schemas.openxmlformats.org/officeDocument/2006/math">
                    <m:r>
                      <a:rPr lang="en-US" altLang="ko-KR" i="1">
                        <a:latin typeface="Cambria Math" charset="0"/>
                      </a:rPr>
                      <m:t>⊨</m:t>
                    </m:r>
                  </m:oMath>
                </a14:m>
                <a:r>
                  <a:rPr lang="en-US" altLang="ko-KR" dirty="0">
                    <a:solidFill>
                      <a:srgbClr val="7030A0"/>
                    </a:solidFill>
                  </a:rPr>
                  <a:t>     </a:t>
                </a:r>
                <a:r>
                  <a:rPr lang="en-US" altLang="ko-KR" i="1" dirty="0">
                    <a:solidFill>
                      <a:srgbClr val="0000FF"/>
                    </a:solidFill>
                  </a:rPr>
                  <a:t>p</a:t>
                </a:r>
                <a:r>
                  <a:rPr lang="en-US" altLang="ko-KR" baseline="-25000" dirty="0">
                    <a:solidFill>
                      <a:srgbClr val="0000FF"/>
                    </a:solidFill>
                  </a:rPr>
                  <a:t>1</a:t>
                </a:r>
                <a14:m>
                  <m:oMath xmlns:m="http://schemas.openxmlformats.org/officeDocument/2006/math">
                    <m:r>
                      <a:rPr lang="el-GR" altLang="ko-KR" i="1" dirty="0">
                        <a:solidFill>
                          <a:srgbClr val="0000FF"/>
                        </a:solidFill>
                        <a:latin typeface="Cambria Math" panose="02040503050406030204" pitchFamily="18" charset="0"/>
                        <a:cs typeface="Times New Roman"/>
                      </a:rPr>
                      <m:t>𝜃</m:t>
                    </m:r>
                    <m:r>
                      <a:rPr lang="en" altLang="ko-KR" i="1" dirty="0">
                        <a:solidFill>
                          <a:srgbClr val="0000FF"/>
                        </a:solidFill>
                        <a:latin typeface="Cambria Math" panose="02040503050406030204" pitchFamily="18" charset="0"/>
                        <a:cs typeface="VL PGothic"/>
                      </a:rPr>
                      <m:t>∧</m:t>
                    </m:r>
                  </m:oMath>
                </a14:m>
                <a:r>
                  <a:rPr lang="en-US" altLang="ko-KR" dirty="0">
                    <a:solidFill>
                      <a:srgbClr val="0000FF"/>
                    </a:solidFill>
                  </a:rPr>
                  <a:t>… </a:t>
                </a:r>
                <a14:m>
                  <m:oMath xmlns:m="http://schemas.openxmlformats.org/officeDocument/2006/math">
                    <m:r>
                      <a:rPr lang="en" altLang="ko-KR" i="1" dirty="0">
                        <a:solidFill>
                          <a:srgbClr val="0000FF"/>
                        </a:solidFill>
                        <a:latin typeface="Cambria Math" panose="02040503050406030204" pitchFamily="18" charset="0"/>
                        <a:cs typeface="VL PGothic"/>
                      </a:rPr>
                      <m:t>∧ </m:t>
                    </m:r>
                  </m:oMath>
                </a14:m>
                <a:r>
                  <a:rPr lang="en-US" altLang="ko-KR" i="1" dirty="0">
                    <a:solidFill>
                      <a:srgbClr val="0000FF"/>
                    </a:solidFill>
                  </a:rPr>
                  <a:t>p</a:t>
                </a:r>
                <a:r>
                  <a:rPr lang="en-US" altLang="ko-KR" i="1" baseline="-25000" dirty="0">
                    <a:solidFill>
                      <a:srgbClr val="0000FF"/>
                    </a:solidFill>
                  </a:rPr>
                  <a:t>n</a:t>
                </a:r>
                <a14:m>
                  <m:oMath xmlns:m="http://schemas.openxmlformats.org/officeDocument/2006/math">
                    <m:r>
                      <a:rPr lang="el-GR" altLang="ko-KR" i="1" dirty="0">
                        <a:solidFill>
                          <a:srgbClr val="0000FF"/>
                        </a:solidFill>
                        <a:latin typeface="Cambria Math" panose="02040503050406030204" pitchFamily="18" charset="0"/>
                        <a:cs typeface="Times New Roman"/>
                      </a:rPr>
                      <m:t>𝜃</m:t>
                    </m:r>
                  </m:oMath>
                </a14:m>
                <a:r>
                  <a:rPr lang="en-US" altLang="ko-KR" dirty="0">
                    <a:solidFill>
                      <a:srgbClr val="0000FF"/>
                    </a:solidFill>
                  </a:rPr>
                  <a:t> </a:t>
                </a:r>
                <a14:m>
                  <m:oMath xmlns:m="http://schemas.openxmlformats.org/officeDocument/2006/math">
                    <m:r>
                      <a:rPr lang="en-US" altLang="ko-KR" i="1">
                        <a:latin typeface="Cambria Math" panose="02040503050406030204" pitchFamily="18" charset="0"/>
                        <a:ea typeface="Cambria Math" panose="02040503050406030204" pitchFamily="18" charset="0"/>
                      </a:rPr>
                      <m:t>⇒</m:t>
                    </m:r>
                  </m:oMath>
                </a14:m>
                <a:r>
                  <a:rPr lang="en-US" altLang="ko-KR" dirty="0"/>
                  <a:t> </a:t>
                </a:r>
                <a:r>
                  <a:rPr lang="en-US" altLang="ko-KR" i="1" dirty="0"/>
                  <a:t>q</a:t>
                </a:r>
                <a14:m>
                  <m:oMath xmlns:m="http://schemas.openxmlformats.org/officeDocument/2006/math">
                    <m:r>
                      <a:rPr lang="el-GR" altLang="ko-KR" i="1" dirty="0">
                        <a:latin typeface="Cambria Math" panose="02040503050406030204" pitchFamily="18" charset="0"/>
                        <a:cs typeface="Times New Roman"/>
                      </a:rPr>
                      <m:t>𝜃</m:t>
                    </m:r>
                  </m:oMath>
                </a14:m>
                <a:endParaRPr lang="en-US" altLang="ko-KR" dirty="0"/>
              </a:p>
              <a:p>
                <a:pPr marL="285750" lvl="1" indent="0">
                  <a:buNone/>
                </a:pPr>
                <a:r>
                  <a:rPr lang="en-US" altLang="ko-KR" dirty="0"/>
                  <a:t>Now </a:t>
                </a:r>
                <a14:m>
                  <m:oMath xmlns:m="http://schemas.openxmlformats.org/officeDocument/2006/math">
                    <m:r>
                      <a:rPr lang="el-GR" altLang="ko-KR" i="1" dirty="0">
                        <a:latin typeface="Cambria Math" panose="02040503050406030204" pitchFamily="18" charset="0"/>
                        <a:cs typeface="Times New Roman"/>
                      </a:rPr>
                      <m:t>𝜃</m:t>
                    </m:r>
                  </m:oMath>
                </a14:m>
                <a:r>
                  <a:rPr lang="en-US" altLang="ko-KR" dirty="0"/>
                  <a:t> in GMP is defined as</a:t>
                </a:r>
                <a:r>
                  <a:rPr lang="en-US" altLang="ko-KR" dirty="0">
                    <a:solidFill>
                      <a:srgbClr val="7030A0"/>
                    </a:solidFill>
                  </a:rPr>
                  <a:t> </a:t>
                </a:r>
                <a14:m>
                  <m:oMath xmlns:m="http://schemas.openxmlformats.org/officeDocument/2006/math">
                    <m:r>
                      <a:rPr lang="en" altLang="ko-KR" i="1" dirty="0">
                        <a:solidFill>
                          <a:srgbClr val="7030A0"/>
                        </a:solidFill>
                        <a:latin typeface="Cambria Math" panose="02040503050406030204" pitchFamily="18" charset="0"/>
                        <a:cs typeface="Times New Roman"/>
                      </a:rPr>
                      <m:t>𝑝</m:t>
                    </m:r>
                    <m:r>
                      <a:rPr lang="en-US" altLang="ko-KR" b="1" i="1" dirty="0">
                        <a:solidFill>
                          <a:srgbClr val="7030A0"/>
                        </a:solidFill>
                        <a:latin typeface="Cambria Math" charset="0"/>
                        <a:cs typeface="Times New Roman"/>
                      </a:rPr>
                      <m:t>′</m:t>
                    </m:r>
                    <m:r>
                      <a:rPr lang="en" altLang="ko-KR" i="1" baseline="-11904" dirty="0" err="1">
                        <a:solidFill>
                          <a:srgbClr val="7030A0"/>
                        </a:solidFill>
                        <a:latin typeface="Cambria Math" panose="02040503050406030204" pitchFamily="18" charset="0"/>
                        <a:cs typeface="Georgia"/>
                      </a:rPr>
                      <m:t>𝑖</m:t>
                    </m:r>
                    <m:r>
                      <a:rPr lang="el-GR" altLang="ko-KR" i="1" dirty="0">
                        <a:solidFill>
                          <a:srgbClr val="7030A0"/>
                        </a:solidFill>
                        <a:latin typeface="Cambria Math" panose="02040503050406030204" pitchFamily="18" charset="0"/>
                        <a:cs typeface="Times New Roman"/>
                      </a:rPr>
                      <m:t>𝜃</m:t>
                    </m:r>
                    <m:r>
                      <a:rPr lang="el-GR" altLang="ko-KR" i="1" dirty="0">
                        <a:solidFill>
                          <a:srgbClr val="7030A0"/>
                        </a:solidFill>
                        <a:latin typeface="Cambria Math" panose="02040503050406030204" pitchFamily="18" charset="0"/>
                        <a:cs typeface="Times New Roman"/>
                      </a:rPr>
                      <m:t> = </m:t>
                    </m:r>
                    <m:r>
                      <a:rPr lang="en" altLang="ko-KR" i="1" dirty="0">
                        <a:solidFill>
                          <a:srgbClr val="7030A0"/>
                        </a:solidFill>
                        <a:latin typeface="Cambria Math" panose="02040503050406030204" pitchFamily="18" charset="0"/>
                        <a:cs typeface="Times New Roman"/>
                      </a:rPr>
                      <m:t>𝑝</m:t>
                    </m:r>
                    <m:r>
                      <a:rPr lang="en" altLang="ko-KR" i="1" baseline="-11904" dirty="0">
                        <a:solidFill>
                          <a:srgbClr val="7030A0"/>
                        </a:solidFill>
                        <a:latin typeface="Cambria Math" panose="02040503050406030204" pitchFamily="18" charset="0"/>
                        <a:cs typeface="Georgia"/>
                      </a:rPr>
                      <m:t>𝑖</m:t>
                    </m:r>
                    <m:r>
                      <a:rPr lang="el-GR" altLang="ko-KR" i="1" dirty="0">
                        <a:solidFill>
                          <a:srgbClr val="7030A0"/>
                        </a:solidFill>
                        <a:latin typeface="Cambria Math" panose="02040503050406030204" pitchFamily="18" charset="0"/>
                        <a:cs typeface="Times New Roman"/>
                      </a:rPr>
                      <m:t>𝜃</m:t>
                    </m:r>
                    <m:r>
                      <a:rPr lang="el-GR" altLang="ko-KR" i="1" dirty="0">
                        <a:solidFill>
                          <a:srgbClr val="7030A0"/>
                        </a:solidFill>
                        <a:latin typeface="Cambria Math" panose="02040503050406030204" pitchFamily="18" charset="0"/>
                        <a:cs typeface="Times New Roman"/>
                      </a:rPr>
                      <m:t> </m:t>
                    </m:r>
                  </m:oMath>
                </a14:m>
                <a:r>
                  <a:rPr lang="en" altLang="ko-KR" dirty="0"/>
                  <a:t>for </a:t>
                </a:r>
                <a14:m>
                  <m:oMath xmlns:m="http://schemas.openxmlformats.org/officeDocument/2006/math">
                    <m:r>
                      <a:rPr lang="en-US" altLang="ko-KR" i="1">
                        <a:latin typeface="Cambria Math" panose="02040503050406030204" pitchFamily="18" charset="0"/>
                      </a:rPr>
                      <m:t>∀</m:t>
                    </m:r>
                    <m:r>
                      <a:rPr lang="en-US" altLang="ko-KR" i="1">
                        <a:latin typeface="Cambria Math" panose="02040503050406030204" pitchFamily="18" charset="0"/>
                      </a:rPr>
                      <m:t>𝑖</m:t>
                    </m:r>
                  </m:oMath>
                </a14:m>
                <a:r>
                  <a:rPr lang="en-US" altLang="ko-KR" dirty="0"/>
                  <a:t>.</a:t>
                </a:r>
                <a:endParaRPr lang="en" altLang="ko-KR" dirty="0"/>
              </a:p>
              <a:p>
                <a:pPr marL="285750" lvl="1" indent="0">
                  <a:buNone/>
                </a:pPr>
                <a:r>
                  <a:rPr lang="en-US" altLang="ko-KR" dirty="0"/>
                  <a:t>Thus, we have</a:t>
                </a:r>
              </a:p>
              <a:p>
                <a:pPr marL="285750" lvl="1" indent="0">
                  <a:buNone/>
                </a:pPr>
                <a:r>
                  <a:rPr lang="en" altLang="ko-KR" i="1" dirty="0">
                    <a:solidFill>
                      <a:srgbClr val="990099"/>
                    </a:solidFill>
                    <a:latin typeface="Times New Roman"/>
                    <a:cs typeface="Times New Roman"/>
                  </a:rPr>
                  <a:t>	</a:t>
                </a:r>
                <a14:m>
                  <m:oMath xmlns:m="http://schemas.openxmlformats.org/officeDocument/2006/math">
                    <m:r>
                      <a:rPr lang="en" altLang="ko-KR" i="1" dirty="0">
                        <a:solidFill>
                          <a:srgbClr val="7030A0"/>
                        </a:solidFill>
                        <a:latin typeface="Cambria Math" panose="02040503050406030204" pitchFamily="18" charset="0"/>
                        <a:cs typeface="Times New Roman"/>
                      </a:rPr>
                      <m:t>𝑝</m:t>
                    </m:r>
                    <m:r>
                      <a:rPr lang="en-US" altLang="ko-KR" b="1" i="1" dirty="0">
                        <a:solidFill>
                          <a:srgbClr val="7030A0"/>
                        </a:solidFill>
                        <a:latin typeface="Cambria Math" charset="0"/>
                        <a:cs typeface="Times New Roman"/>
                      </a:rPr>
                      <m:t>′</m:t>
                    </m:r>
                    <m:r>
                      <a:rPr lang="en" altLang="ko-KR" i="1" baseline="-11904" dirty="0">
                        <a:solidFill>
                          <a:srgbClr val="7030A0"/>
                        </a:solidFill>
                        <a:latin typeface="Cambria Math" panose="02040503050406030204" pitchFamily="18" charset="0"/>
                        <a:cs typeface="LM Roman 12"/>
                      </a:rPr>
                      <m:t>1</m:t>
                    </m:r>
                    <m:r>
                      <a:rPr lang="en" altLang="ko-KR" i="1" dirty="0">
                        <a:solidFill>
                          <a:srgbClr val="7030A0"/>
                        </a:solidFill>
                        <a:latin typeface="Cambria Math" panose="02040503050406030204" pitchFamily="18" charset="0"/>
                        <a:cs typeface="Times New Roman"/>
                      </a:rPr>
                      <m:t>, . . . , </m:t>
                    </m:r>
                    <m:r>
                      <a:rPr lang="en" altLang="ko-KR" i="1" dirty="0">
                        <a:solidFill>
                          <a:srgbClr val="7030A0"/>
                        </a:solidFill>
                        <a:latin typeface="Cambria Math" panose="02040503050406030204" pitchFamily="18" charset="0"/>
                        <a:cs typeface="Times New Roman"/>
                      </a:rPr>
                      <m:t>𝑝</m:t>
                    </m:r>
                    <m:r>
                      <a:rPr lang="en-US" altLang="ko-KR" b="1" i="1" dirty="0">
                        <a:solidFill>
                          <a:srgbClr val="7030A0"/>
                        </a:solidFill>
                        <a:latin typeface="Cambria Math" charset="0"/>
                        <a:cs typeface="Times New Roman"/>
                      </a:rPr>
                      <m:t>′</m:t>
                    </m:r>
                    <m:r>
                      <a:rPr lang="en" altLang="ko-KR" i="1" baseline="-25000" dirty="0">
                        <a:solidFill>
                          <a:srgbClr val="7030A0"/>
                        </a:solidFill>
                        <a:latin typeface="Cambria Math" panose="02040503050406030204" pitchFamily="18" charset="0"/>
                        <a:cs typeface="Times New Roman"/>
                      </a:rPr>
                      <m:t>𝑛</m:t>
                    </m:r>
                    <m:r>
                      <a:rPr lang="en" altLang="ko-KR" i="1" dirty="0">
                        <a:solidFill>
                          <a:srgbClr val="7030A0"/>
                        </a:solidFill>
                        <a:latin typeface="Cambria Math" panose="02040503050406030204" pitchFamily="18" charset="0"/>
                        <a:cs typeface="Times New Roman"/>
                      </a:rPr>
                      <m:t>,	(</m:t>
                    </m:r>
                    <m:r>
                      <a:rPr lang="en" altLang="ko-KR" i="1" dirty="0">
                        <a:solidFill>
                          <a:srgbClr val="7030A0"/>
                        </a:solidFill>
                        <a:latin typeface="Cambria Math" panose="02040503050406030204" pitchFamily="18" charset="0"/>
                        <a:cs typeface="Times New Roman"/>
                      </a:rPr>
                      <m:t>𝑝</m:t>
                    </m:r>
                    <m:r>
                      <a:rPr lang="en" altLang="ko-KR" i="1" baseline="-11904" dirty="0">
                        <a:solidFill>
                          <a:srgbClr val="7030A0"/>
                        </a:solidFill>
                        <a:latin typeface="Cambria Math" panose="02040503050406030204" pitchFamily="18" charset="0"/>
                        <a:cs typeface="LM Roman 12"/>
                      </a:rPr>
                      <m:t>1 </m:t>
                    </m:r>
                    <m:r>
                      <a:rPr lang="en" altLang="ko-KR" i="1" dirty="0">
                        <a:solidFill>
                          <a:srgbClr val="7030A0"/>
                        </a:solidFill>
                        <a:latin typeface="Cambria Math" panose="02040503050406030204" pitchFamily="18" charset="0"/>
                        <a:cs typeface="VL PGothic"/>
                      </a:rPr>
                      <m:t>∧ </m:t>
                    </m:r>
                    <m:r>
                      <a:rPr lang="en" altLang="ko-KR" i="1" dirty="0">
                        <a:solidFill>
                          <a:srgbClr val="7030A0"/>
                        </a:solidFill>
                        <a:latin typeface="Cambria Math" panose="02040503050406030204" pitchFamily="18" charset="0"/>
                        <a:cs typeface="Times New Roman"/>
                      </a:rPr>
                      <m:t>. . . </m:t>
                    </m:r>
                    <m:r>
                      <a:rPr lang="en" altLang="ko-KR" i="1" dirty="0">
                        <a:solidFill>
                          <a:srgbClr val="7030A0"/>
                        </a:solidFill>
                        <a:latin typeface="Cambria Math" panose="02040503050406030204" pitchFamily="18" charset="0"/>
                        <a:cs typeface="VL PGothic"/>
                      </a:rPr>
                      <m:t>∧ </m:t>
                    </m:r>
                    <m:r>
                      <a:rPr lang="en" altLang="ko-KR" i="1" dirty="0">
                        <a:solidFill>
                          <a:srgbClr val="7030A0"/>
                        </a:solidFill>
                        <a:latin typeface="Cambria Math" panose="02040503050406030204" pitchFamily="18" charset="0"/>
                        <a:cs typeface="Times New Roman"/>
                      </a:rPr>
                      <m:t>𝑝</m:t>
                    </m:r>
                    <m:r>
                      <a:rPr lang="en" altLang="ko-KR" i="1" baseline="-11904" dirty="0">
                        <a:solidFill>
                          <a:srgbClr val="7030A0"/>
                        </a:solidFill>
                        <a:latin typeface="Cambria Math" panose="02040503050406030204" pitchFamily="18" charset="0"/>
                        <a:cs typeface="Georgia"/>
                      </a:rPr>
                      <m:t>𝑛</m:t>
                    </m:r>
                    <m:r>
                      <a:rPr lang="en" altLang="ko-KR" i="1" baseline="-11904" dirty="0">
                        <a:solidFill>
                          <a:srgbClr val="7030A0"/>
                        </a:solidFill>
                        <a:latin typeface="Cambria Math" panose="02040503050406030204" pitchFamily="18" charset="0"/>
                        <a:cs typeface="Georgia"/>
                      </a:rPr>
                      <m:t> ⇒</m:t>
                    </m:r>
                    <m:r>
                      <a:rPr lang="en-US" altLang="ko-KR" b="0" i="1" smtClean="0">
                        <a:solidFill>
                          <a:srgbClr val="7030A0"/>
                        </a:solidFill>
                        <a:latin typeface="Cambria Math" panose="02040503050406030204" pitchFamily="18" charset="0"/>
                        <a:ea typeface="Cambria Math" panose="02040503050406030204" pitchFamily="18" charset="0"/>
                      </a:rPr>
                      <m:t>𝑞</m:t>
                    </m:r>
                    <m:r>
                      <a:rPr lang="en" altLang="ko-KR" i="1" dirty="0">
                        <a:solidFill>
                          <a:srgbClr val="7030A0"/>
                        </a:solidFill>
                        <a:latin typeface="Cambria Math" panose="02040503050406030204" pitchFamily="18" charset="0"/>
                        <a:cs typeface="LM Roman 17"/>
                      </a:rPr>
                      <m:t>)</m:t>
                    </m:r>
                    <m:r>
                      <a:rPr lang="en-US" altLang="ko-KR" i="1">
                        <a:latin typeface="Cambria Math" charset="0"/>
                      </a:rPr>
                      <m:t>⊨</m:t>
                    </m:r>
                    <m:r>
                      <a:rPr lang="en" altLang="ko-KR" i="1" dirty="0">
                        <a:solidFill>
                          <a:srgbClr val="7030A0"/>
                        </a:solidFill>
                        <a:latin typeface="Cambria Math" panose="02040503050406030204" pitchFamily="18" charset="0"/>
                        <a:cs typeface="Times New Roman"/>
                      </a:rPr>
                      <m:t>𝑞</m:t>
                    </m:r>
                    <m:r>
                      <a:rPr lang="el-GR" altLang="ko-KR" i="1" dirty="0">
                        <a:solidFill>
                          <a:srgbClr val="7030A0"/>
                        </a:solidFill>
                        <a:latin typeface="Cambria Math" panose="02040503050406030204" pitchFamily="18" charset="0"/>
                        <a:cs typeface="Times New Roman"/>
                      </a:rPr>
                      <m:t>𝜃</m:t>
                    </m:r>
                  </m:oMath>
                </a14:m>
                <a:endParaRPr lang="en-US" altLang="ko-KR" dirty="0">
                  <a:solidFill>
                    <a:srgbClr val="7030A0"/>
                  </a:solidFill>
                </a:endParaRPr>
              </a:p>
              <a:p>
                <a:pPr marL="285750" lvl="1" indent="0">
                  <a:buNone/>
                </a:pPr>
                <a:r>
                  <a:rPr lang="en" altLang="ko-KR" dirty="0"/>
                  <a:t>provided that </a:t>
                </a:r>
                <a14:m>
                  <m:oMath xmlns:m="http://schemas.openxmlformats.org/officeDocument/2006/math">
                    <m:r>
                      <a:rPr lang="en" altLang="ko-KR" i="1" dirty="0">
                        <a:solidFill>
                          <a:srgbClr val="7030A0"/>
                        </a:solidFill>
                        <a:latin typeface="Cambria Math" panose="02040503050406030204" pitchFamily="18" charset="0"/>
                        <a:cs typeface="Times New Roman"/>
                      </a:rPr>
                      <m:t>𝑝</m:t>
                    </m:r>
                    <m:r>
                      <a:rPr lang="en-US" altLang="ko-KR" b="1" i="1" dirty="0">
                        <a:solidFill>
                          <a:srgbClr val="7030A0"/>
                        </a:solidFill>
                        <a:latin typeface="Cambria Math" charset="0"/>
                        <a:cs typeface="Times New Roman"/>
                      </a:rPr>
                      <m:t>′</m:t>
                    </m:r>
                    <m:r>
                      <a:rPr lang="en" altLang="ko-KR" i="1" baseline="-11904" dirty="0" err="1">
                        <a:solidFill>
                          <a:srgbClr val="7030A0"/>
                        </a:solidFill>
                        <a:latin typeface="Cambria Math" panose="02040503050406030204" pitchFamily="18" charset="0"/>
                        <a:cs typeface="Georgia"/>
                      </a:rPr>
                      <m:t>𝑖</m:t>
                    </m:r>
                    <m:r>
                      <a:rPr lang="el-GR" altLang="ko-KR" i="1" dirty="0">
                        <a:solidFill>
                          <a:srgbClr val="7030A0"/>
                        </a:solidFill>
                        <a:latin typeface="Cambria Math" panose="02040503050406030204" pitchFamily="18" charset="0"/>
                        <a:cs typeface="Times New Roman"/>
                      </a:rPr>
                      <m:t>𝜃</m:t>
                    </m:r>
                    <m:r>
                      <a:rPr lang="el-GR" altLang="ko-KR" i="1" dirty="0">
                        <a:solidFill>
                          <a:srgbClr val="7030A0"/>
                        </a:solidFill>
                        <a:latin typeface="Cambria Math" panose="02040503050406030204" pitchFamily="18" charset="0"/>
                        <a:cs typeface="Times New Roman"/>
                      </a:rPr>
                      <m:t> = </m:t>
                    </m:r>
                    <m:r>
                      <a:rPr lang="en" altLang="ko-KR" i="1" dirty="0">
                        <a:solidFill>
                          <a:srgbClr val="7030A0"/>
                        </a:solidFill>
                        <a:latin typeface="Cambria Math" panose="02040503050406030204" pitchFamily="18" charset="0"/>
                        <a:cs typeface="Times New Roman"/>
                      </a:rPr>
                      <m:t>𝑝</m:t>
                    </m:r>
                    <m:r>
                      <a:rPr lang="en" altLang="ko-KR" i="1" baseline="-11904" dirty="0">
                        <a:solidFill>
                          <a:srgbClr val="7030A0"/>
                        </a:solidFill>
                        <a:latin typeface="Cambria Math" panose="02040503050406030204" pitchFamily="18" charset="0"/>
                        <a:cs typeface="Georgia"/>
                      </a:rPr>
                      <m:t>𝑖</m:t>
                    </m:r>
                    <m:r>
                      <a:rPr lang="el-GR" altLang="ko-KR" i="1" dirty="0">
                        <a:solidFill>
                          <a:srgbClr val="7030A0"/>
                        </a:solidFill>
                        <a:latin typeface="Cambria Math" panose="02040503050406030204" pitchFamily="18" charset="0"/>
                        <a:cs typeface="Times New Roman"/>
                      </a:rPr>
                      <m:t>𝜃</m:t>
                    </m:r>
                    <m:r>
                      <a:rPr lang="el-GR" altLang="ko-KR" i="1" dirty="0">
                        <a:solidFill>
                          <a:srgbClr val="7030A0"/>
                        </a:solidFill>
                        <a:latin typeface="Cambria Math" panose="02040503050406030204" pitchFamily="18" charset="0"/>
                        <a:cs typeface="Times New Roman"/>
                      </a:rPr>
                      <m:t> </m:t>
                    </m:r>
                  </m:oMath>
                </a14:m>
                <a:r>
                  <a:rPr lang="en" altLang="ko-KR" dirty="0"/>
                  <a:t>for </a:t>
                </a:r>
                <a14:m>
                  <m:oMath xmlns:m="http://schemas.openxmlformats.org/officeDocument/2006/math">
                    <m:r>
                      <a:rPr lang="en-US" altLang="ko-KR" i="1">
                        <a:latin typeface="Cambria Math" panose="02040503050406030204" pitchFamily="18" charset="0"/>
                      </a:rPr>
                      <m:t>∀</m:t>
                    </m:r>
                    <m:r>
                      <a:rPr lang="en-US" altLang="ko-KR" i="1">
                        <a:latin typeface="Cambria Math" panose="02040503050406030204" pitchFamily="18" charset="0"/>
                      </a:rPr>
                      <m:t>𝑖</m:t>
                    </m:r>
                  </m:oMath>
                </a14:m>
                <a:endParaRPr lang="en" altLang="ko-KR" dirty="0">
                  <a:solidFill>
                    <a:srgbClr val="FF0000"/>
                  </a:solidFill>
                </a:endParaRPr>
              </a:p>
            </p:txBody>
          </p:sp>
        </mc:Choice>
        <mc:Fallback xmlns="">
          <p:sp>
            <p:nvSpPr>
              <p:cNvPr id="3" name="Content Placeholder 2">
                <a:extLst>
                  <a:ext uri="{FF2B5EF4-FFF2-40B4-BE49-F238E27FC236}">
                    <a16:creationId xmlns:a16="http://schemas.microsoft.com/office/drawing/2014/main" id="{90EEA02B-79F6-4ADF-BCAC-FCB3BF19D702}"/>
                  </a:ext>
                </a:extLst>
              </p:cNvPr>
              <p:cNvSpPr>
                <a:spLocks noGrp="1" noRot="1" noChangeAspect="1" noMove="1" noResize="1" noEditPoints="1" noAdjustHandles="1" noChangeArrowheads="1" noChangeShapeType="1" noTextEdit="1"/>
              </p:cNvSpPr>
              <p:nvPr>
                <p:ph sz="quarter" idx="10"/>
              </p:nvPr>
            </p:nvSpPr>
            <p:spPr>
              <a:xfrm>
                <a:off x="467544" y="843558"/>
                <a:ext cx="8568952" cy="4105275"/>
              </a:xfrm>
              <a:blipFill>
                <a:blip r:embed="rId2"/>
                <a:stretch>
                  <a:fillRect l="-1036"/>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5868144" y="1419622"/>
                <a:ext cx="1939826" cy="400110"/>
              </a:xfrm>
              <a:prstGeom prst="rect">
                <a:avLst/>
              </a:prstGeom>
            </p:spPr>
            <p:txBody>
              <a:bodyPr wrap="none">
                <a:spAutoFit/>
              </a:bodyPr>
              <a:lstStyle/>
              <a:p>
                <a14:m>
                  <m:oMath xmlns:m="http://schemas.openxmlformats.org/officeDocument/2006/math">
                    <m:r>
                      <a:rPr lang="en-US" altLang="ko-KR" sz="2000" i="1">
                        <a:solidFill>
                          <a:srgbClr val="7030A0"/>
                        </a:solidFill>
                        <a:latin typeface="Cambria Math" charset="0"/>
                        <a:ea typeface="Cambria Math" panose="02040503050406030204" pitchFamily="18" charset="0"/>
                      </a:rPr>
                      <m:t>𝑝</m:t>
                    </m:r>
                    <m:r>
                      <a:rPr lang="en-US" altLang="ko-KR" sz="2000" i="1">
                        <a:solidFill>
                          <a:srgbClr val="7030A0"/>
                        </a:solidFill>
                        <a:latin typeface="Cambria Math" panose="02040503050406030204" pitchFamily="18" charset="0"/>
                        <a:ea typeface="Cambria Math" panose="02040503050406030204" pitchFamily="18" charset="0"/>
                      </a:rPr>
                      <m:t>𝜃</m:t>
                    </m:r>
                  </m:oMath>
                </a14:m>
                <a:r>
                  <a:rPr lang="en-US" altLang="ko-KR" sz="2000" dirty="0">
                    <a:solidFill>
                      <a:srgbClr val="7030A0"/>
                    </a:solidFill>
                  </a:rPr>
                  <a:t>= </a:t>
                </a:r>
                <a14:m>
                  <m:oMath xmlns:m="http://schemas.openxmlformats.org/officeDocument/2006/math">
                    <m:r>
                      <a:rPr lang="en-US" altLang="ko-KR" sz="2000" i="1">
                        <a:solidFill>
                          <a:srgbClr val="7030A0"/>
                        </a:solidFill>
                        <a:latin typeface="Cambria Math" charset="0"/>
                        <a:ea typeface="Cambria Math" panose="02040503050406030204" pitchFamily="18" charset="0"/>
                      </a:rPr>
                      <m:t>𝑆𝑢𝑏𝑠𝑡</m:t>
                    </m:r>
                    <m:r>
                      <a:rPr lang="en-US" altLang="ko-KR" sz="2000" i="1">
                        <a:solidFill>
                          <a:srgbClr val="7030A0"/>
                        </a:solidFill>
                        <a:latin typeface="Cambria Math" charset="0"/>
                        <a:ea typeface="Cambria Math" panose="02040503050406030204" pitchFamily="18" charset="0"/>
                      </a:rPr>
                      <m:t>(</m:t>
                    </m:r>
                    <m:r>
                      <a:rPr lang="en-US" altLang="ko-KR" sz="2000" i="1">
                        <a:solidFill>
                          <a:srgbClr val="7030A0"/>
                        </a:solidFill>
                        <a:latin typeface="Cambria Math" panose="02040503050406030204" pitchFamily="18" charset="0"/>
                        <a:ea typeface="Cambria Math" panose="02040503050406030204" pitchFamily="18" charset="0"/>
                      </a:rPr>
                      <m:t>𝜃</m:t>
                    </m:r>
                    <m:r>
                      <a:rPr lang="en-US" altLang="ko-KR" sz="2000" i="1">
                        <a:solidFill>
                          <a:srgbClr val="7030A0"/>
                        </a:solidFill>
                        <a:latin typeface="Cambria Math" charset="0"/>
                        <a:ea typeface="Cambria Math" panose="02040503050406030204" pitchFamily="18" charset="0"/>
                      </a:rPr>
                      <m:t>, </m:t>
                    </m:r>
                    <m:r>
                      <a:rPr lang="en-US" altLang="ko-KR" sz="2000" b="0" i="1" smtClean="0">
                        <a:solidFill>
                          <a:srgbClr val="7030A0"/>
                        </a:solidFill>
                        <a:latin typeface="Cambria Math" charset="0"/>
                        <a:ea typeface="Cambria Math" panose="02040503050406030204" pitchFamily="18" charset="0"/>
                      </a:rPr>
                      <m:t>𝑝</m:t>
                    </m:r>
                    <m:r>
                      <a:rPr lang="en-US" altLang="ko-KR" sz="2000" i="1">
                        <a:solidFill>
                          <a:srgbClr val="7030A0"/>
                        </a:solidFill>
                        <a:latin typeface="Cambria Math" charset="0"/>
                        <a:ea typeface="Cambria Math" panose="02040503050406030204" pitchFamily="18" charset="0"/>
                      </a:rPr>
                      <m:t>)</m:t>
                    </m:r>
                  </m:oMath>
                </a14:m>
                <a:endParaRPr lang="en-US" sz="2000" dirty="0"/>
              </a:p>
            </p:txBody>
          </p:sp>
        </mc:Choice>
        <mc:Fallback xmlns="">
          <p:sp>
            <p:nvSpPr>
              <p:cNvPr id="4" name="Rectangle 3"/>
              <p:cNvSpPr>
                <a:spLocks noRot="1" noChangeAspect="1" noMove="1" noResize="1" noEditPoints="1" noAdjustHandles="1" noChangeArrowheads="1" noChangeShapeType="1" noTextEdit="1"/>
              </p:cNvSpPr>
              <p:nvPr/>
            </p:nvSpPr>
            <p:spPr>
              <a:xfrm>
                <a:off x="5868144" y="1419622"/>
                <a:ext cx="1939826" cy="400110"/>
              </a:xfrm>
              <a:prstGeom prst="rect">
                <a:avLst/>
              </a:prstGeom>
              <a:blipFill>
                <a:blip r:embed="rId3"/>
                <a:stretch>
                  <a:fillRect t="-9091" r="-3774" b="-25758"/>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623006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7" descr="Seoul_national_university_emblem.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4757" y="65175"/>
            <a:ext cx="766762"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직사각형 4">
            <a:extLst>
              <a:ext uri="{FF2B5EF4-FFF2-40B4-BE49-F238E27FC236}">
                <a16:creationId xmlns:a16="http://schemas.microsoft.com/office/drawing/2014/main" id="{AE91B8B1-23D3-8D44-9327-4A0BBC5EA4EF}"/>
              </a:ext>
            </a:extLst>
          </p:cNvPr>
          <p:cNvSpPr/>
          <p:nvPr/>
        </p:nvSpPr>
        <p:spPr>
          <a:xfrm>
            <a:off x="0" y="0"/>
            <a:ext cx="9144000" cy="5143500"/>
          </a:xfrm>
          <a:prstGeom prst="rect">
            <a:avLst/>
          </a:prstGeom>
          <a:solidFill>
            <a:schemeClr val="bg1">
              <a:alpha val="49000"/>
            </a:schemeClr>
          </a:solidFill>
          <a:ln w="3810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ko-Kore-KR" altLang="en-US" sz="1000" dirty="0">
              <a:noFill/>
            </a:endParaRPr>
          </a:p>
        </p:txBody>
      </p:sp>
      <p:sp>
        <p:nvSpPr>
          <p:cNvPr id="11" name="제목 9">
            <a:extLst>
              <a:ext uri="{FF2B5EF4-FFF2-40B4-BE49-F238E27FC236}">
                <a16:creationId xmlns:a16="http://schemas.microsoft.com/office/drawing/2014/main" id="{35B801A9-9747-8E4F-92B1-67093D5F26B1}"/>
              </a:ext>
            </a:extLst>
          </p:cNvPr>
          <p:cNvSpPr txBox="1">
            <a:spLocks/>
          </p:cNvSpPr>
          <p:nvPr/>
        </p:nvSpPr>
        <p:spPr>
          <a:xfrm>
            <a:off x="539552" y="2067694"/>
            <a:ext cx="5682006" cy="648072"/>
          </a:xfrm>
          <a:prstGeom prst="rect">
            <a:avLst/>
          </a:prstGeom>
        </p:spPr>
        <p:txBody>
          <a:bodyPr anchor="t"/>
          <a:lstStyle>
            <a:lvl1pPr algn="l" defTabSz="914400" rtl="0" eaLnBrk="1" latinLnBrk="1" hangingPunct="1">
              <a:spcBef>
                <a:spcPct val="0"/>
              </a:spcBef>
              <a:buNone/>
              <a:defRPr sz="2000" kern="1200">
                <a:solidFill>
                  <a:schemeClr val="tx1"/>
                </a:solidFill>
                <a:latin typeface="나눔고딕 ExtraBold" pitchFamily="50" charset="-127"/>
                <a:ea typeface="나눔고딕 ExtraBold" pitchFamily="50" charset="-127"/>
                <a:cs typeface="+mj-cs"/>
              </a:defRPr>
            </a:lvl1pPr>
          </a:lstStyle>
          <a:p>
            <a:pPr fontAlgn="base" latinLnBrk="0">
              <a:lnSpc>
                <a:spcPct val="120000"/>
              </a:lnSpc>
              <a:spcBef>
                <a:spcPts val="600"/>
              </a:spcBef>
            </a:pPr>
            <a:r>
              <a:rPr lang="en-US" altLang="ko-KR" sz="3200" b="1" dirty="0">
                <a:solidFill>
                  <a:prstClr val="white"/>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6.3</a:t>
            </a:r>
            <a:r>
              <a:rPr lang="ko-KR" altLang="en-US" sz="3200" b="1" dirty="0">
                <a:solidFill>
                  <a:prstClr val="white"/>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 </a:t>
            </a:r>
            <a:r>
              <a:rPr lang="en-US" altLang="ko-KR" sz="3200" b="1" dirty="0">
                <a:solidFill>
                  <a:prstClr val="white"/>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Forward Chaining </a:t>
            </a:r>
          </a:p>
        </p:txBody>
      </p:sp>
    </p:spTree>
    <p:extLst>
      <p:ext uri="{BB962C8B-B14F-4D97-AF65-F5344CB8AC3E}">
        <p14:creationId xmlns:p14="http://schemas.microsoft.com/office/powerpoint/2010/main" val="13808103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F0F1A-AE78-4AEB-A5B4-9FDC7C98AD6C}"/>
              </a:ext>
            </a:extLst>
          </p:cNvPr>
          <p:cNvSpPr>
            <a:spLocks noGrp="1"/>
          </p:cNvSpPr>
          <p:nvPr>
            <p:ph type="title"/>
          </p:nvPr>
        </p:nvSpPr>
        <p:spPr/>
        <p:txBody>
          <a:bodyPr/>
          <a:lstStyle/>
          <a:p>
            <a:r>
              <a:rPr lang="en-US" dirty="0"/>
              <a:t>6.3 Forward Chaining (1/6)</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38B3178-CF21-4270-B21E-84EA9A4A6A8B}"/>
                  </a:ext>
                </a:extLst>
              </p:cNvPr>
              <p:cNvSpPr>
                <a:spLocks noGrp="1"/>
              </p:cNvSpPr>
              <p:nvPr>
                <p:ph sz="quarter" idx="10"/>
              </p:nvPr>
            </p:nvSpPr>
            <p:spPr>
              <a:xfrm>
                <a:off x="191236" y="771550"/>
                <a:ext cx="8952764" cy="4248472"/>
              </a:xfrm>
              <a:ln>
                <a:noFill/>
              </a:ln>
            </p:spPr>
            <p:txBody>
              <a:bodyPr/>
              <a:lstStyle/>
              <a:p>
                <a:pPr marL="0" indent="0">
                  <a:lnSpc>
                    <a:spcPct val="100000"/>
                  </a:lnSpc>
                  <a:buNone/>
                </a:pPr>
                <a:r>
                  <a:rPr lang="en-US" altLang="ko-KR" sz="2000" b="0" dirty="0"/>
                  <a:t>Inference methods for direct manipulation of FOL (unlike </a:t>
                </a:r>
                <a:r>
                  <a:rPr lang="en-US" altLang="ko-KR" sz="2000" b="0" dirty="0" err="1"/>
                  <a:t>propositionalization</a:t>
                </a:r>
                <a:r>
                  <a:rPr lang="en-US" altLang="ko-KR" sz="2000" b="0" dirty="0"/>
                  <a:t>)</a:t>
                </a:r>
              </a:p>
              <a:p>
                <a:pPr marL="0" indent="0">
                  <a:lnSpc>
                    <a:spcPct val="100000"/>
                  </a:lnSpc>
                  <a:buNone/>
                </a:pPr>
                <a:endParaRPr lang="en-US" altLang="ko-KR" sz="2000" dirty="0"/>
              </a:p>
              <a:p>
                <a:pPr marL="0" indent="0">
                  <a:lnSpc>
                    <a:spcPct val="100000"/>
                  </a:lnSpc>
                  <a:buNone/>
                </a:pPr>
                <a:r>
                  <a:rPr lang="en-US" altLang="ko-KR" sz="2000" dirty="0"/>
                  <a:t>Example: </a:t>
                </a:r>
                <a:r>
                  <a:rPr lang="en-US" altLang="ko-KR" sz="2000" dirty="0">
                    <a:solidFill>
                      <a:srgbClr val="0000FF"/>
                    </a:solidFill>
                  </a:rPr>
                  <a:t>Colonel West Problem</a:t>
                </a:r>
                <a:endParaRPr lang="en" altLang="ko-KR" sz="2000" dirty="0">
                  <a:solidFill>
                    <a:srgbClr val="0000FF"/>
                  </a:solidFill>
                </a:endParaRPr>
              </a:p>
              <a:p>
                <a:pPr lvl="1">
                  <a:lnSpc>
                    <a:spcPct val="100000"/>
                  </a:lnSpc>
                  <a:buFont typeface="Wingdings" panose="05000000000000000000" pitchFamily="2" charset="2"/>
                  <a:buChar char="Ø"/>
                </a:pPr>
                <a:r>
                  <a:rPr lang="en" altLang="ko-KR" sz="1400" dirty="0"/>
                  <a:t>The law says that it is a crime for an American to sell weapons to hostile nations. The country Nono, an enemy of America, has some missiles, and all of its missiles were sold to it by Colonel West, who is American. </a:t>
                </a:r>
              </a:p>
              <a:p>
                <a:pPr lvl="1">
                  <a:lnSpc>
                    <a:spcPct val="100000"/>
                  </a:lnSpc>
                  <a:buFont typeface="Wingdings" panose="05000000000000000000" pitchFamily="2" charset="2"/>
                  <a:buChar char="Ø"/>
                </a:pPr>
                <a:r>
                  <a:rPr lang="en" altLang="ko-KR" sz="1400" dirty="0"/>
                  <a:t>Prove that Col</a:t>
                </a:r>
                <a:r>
                  <a:rPr lang="en-US" altLang="ko-KR" sz="1400" dirty="0" err="1"/>
                  <a:t>onel</a:t>
                </a:r>
                <a:r>
                  <a:rPr lang="en" altLang="ko-KR" sz="1400" dirty="0"/>
                  <a:t> West is a criminal</a:t>
                </a:r>
                <a:r>
                  <a:rPr lang="en-US" altLang="ko-KR" sz="1400" dirty="0"/>
                  <a:t>.</a:t>
                </a:r>
                <a:endParaRPr lang="en-US" altLang="ko-KR" sz="1600" dirty="0"/>
              </a:p>
              <a:p>
                <a:pPr marL="457200" lvl="1" indent="0">
                  <a:lnSpc>
                    <a:spcPct val="100000"/>
                  </a:lnSpc>
                  <a:buNone/>
                </a:pPr>
                <a:r>
                  <a:rPr lang="en-US" altLang="ko-KR" sz="1600" i="1" dirty="0"/>
                  <a:t>American</a:t>
                </a:r>
                <a:r>
                  <a:rPr lang="en-US" altLang="ko-KR" sz="1600" dirty="0"/>
                  <a:t>(</a:t>
                </a:r>
                <a:r>
                  <a:rPr lang="en-US" altLang="ko-KR" sz="1600" i="1" dirty="0"/>
                  <a:t>x</a:t>
                </a:r>
                <a:r>
                  <a:rPr lang="en-US" altLang="ko-KR" sz="1600" dirty="0"/>
                  <a:t>) </a:t>
                </a:r>
                <a14:m>
                  <m:oMath xmlns:m="http://schemas.openxmlformats.org/officeDocument/2006/math">
                    <m:r>
                      <a:rPr lang="en" altLang="ko-KR" sz="1600" i="1" dirty="0">
                        <a:solidFill>
                          <a:srgbClr val="7030A0"/>
                        </a:solidFill>
                        <a:latin typeface="Cambria Math" panose="02040503050406030204" pitchFamily="18" charset="0"/>
                        <a:cs typeface="VL PGothic"/>
                      </a:rPr>
                      <m:t>∧ </m:t>
                    </m:r>
                  </m:oMath>
                </a14:m>
                <a:r>
                  <a:rPr lang="en-US" altLang="ko-KR" sz="1600" i="1" dirty="0"/>
                  <a:t>Weapon</a:t>
                </a:r>
                <a:r>
                  <a:rPr lang="en-US" altLang="ko-KR" sz="1600" dirty="0"/>
                  <a:t>(</a:t>
                </a:r>
                <a:r>
                  <a:rPr lang="en-US" altLang="ko-KR" sz="1600" i="1" dirty="0"/>
                  <a:t>y</a:t>
                </a:r>
                <a:r>
                  <a:rPr lang="en-US" altLang="ko-KR" sz="1600" dirty="0"/>
                  <a:t>) </a:t>
                </a:r>
                <a14:m>
                  <m:oMath xmlns:m="http://schemas.openxmlformats.org/officeDocument/2006/math">
                    <m:r>
                      <a:rPr lang="en" altLang="ko-KR" sz="1600" i="1" dirty="0">
                        <a:solidFill>
                          <a:srgbClr val="7030A0"/>
                        </a:solidFill>
                        <a:latin typeface="Cambria Math" panose="02040503050406030204" pitchFamily="18" charset="0"/>
                        <a:cs typeface="VL PGothic"/>
                      </a:rPr>
                      <m:t>∧ </m:t>
                    </m:r>
                  </m:oMath>
                </a14:m>
                <a:r>
                  <a:rPr lang="en-US" altLang="ko-KR" sz="1600" i="1" dirty="0"/>
                  <a:t>Sells</a:t>
                </a:r>
                <a:r>
                  <a:rPr lang="en-US" altLang="ko-KR" sz="1600" dirty="0"/>
                  <a:t>(</a:t>
                </a:r>
                <a:r>
                  <a:rPr lang="en-US" altLang="ko-KR" sz="1600" i="1" dirty="0" err="1"/>
                  <a:t>x,y,z</a:t>
                </a:r>
                <a:r>
                  <a:rPr lang="en-US" altLang="ko-KR" sz="1600" dirty="0"/>
                  <a:t>) </a:t>
                </a:r>
                <a14:m>
                  <m:oMath xmlns:m="http://schemas.openxmlformats.org/officeDocument/2006/math">
                    <m:r>
                      <a:rPr lang="en" altLang="ko-KR" sz="1600" i="1" dirty="0">
                        <a:solidFill>
                          <a:srgbClr val="7030A0"/>
                        </a:solidFill>
                        <a:latin typeface="Cambria Math" panose="02040503050406030204" pitchFamily="18" charset="0"/>
                        <a:cs typeface="VL PGothic"/>
                      </a:rPr>
                      <m:t>∧ </m:t>
                    </m:r>
                  </m:oMath>
                </a14:m>
                <a:r>
                  <a:rPr lang="en-US" altLang="ko-KR" sz="1600" i="1" dirty="0"/>
                  <a:t>Hostile</a:t>
                </a:r>
                <a:r>
                  <a:rPr lang="en-US" altLang="ko-KR" sz="1600" dirty="0"/>
                  <a:t>(</a:t>
                </a:r>
                <a:r>
                  <a:rPr lang="en-US" altLang="ko-KR" sz="1600" i="1" dirty="0"/>
                  <a:t>z</a:t>
                </a:r>
                <a:r>
                  <a:rPr lang="en-US" altLang="ko-KR" sz="1600" dirty="0"/>
                  <a:t>) </a:t>
                </a:r>
                <a14:m>
                  <m:oMath xmlns:m="http://schemas.openxmlformats.org/officeDocument/2006/math">
                    <m:r>
                      <a:rPr lang="en-US" altLang="ko-KR" sz="1600" i="1">
                        <a:latin typeface="Cambria Math" panose="02040503050406030204" pitchFamily="18" charset="0"/>
                        <a:ea typeface="Cambria Math" panose="02040503050406030204" pitchFamily="18" charset="0"/>
                      </a:rPr>
                      <m:t>⇒ </m:t>
                    </m:r>
                  </m:oMath>
                </a14:m>
                <a:r>
                  <a:rPr lang="en-US" altLang="ko-KR" sz="1600" i="1" dirty="0"/>
                  <a:t>Criminal</a:t>
                </a:r>
                <a:r>
                  <a:rPr lang="en-US" altLang="ko-KR" sz="1600" dirty="0"/>
                  <a:t>(</a:t>
                </a:r>
                <a:r>
                  <a:rPr lang="en-US" altLang="ko-KR" sz="1600" i="1" dirty="0"/>
                  <a:t>x</a:t>
                </a:r>
                <a:r>
                  <a:rPr lang="en-US" altLang="ko-KR" sz="1600" dirty="0"/>
                  <a:t>)</a:t>
                </a:r>
              </a:p>
              <a:p>
                <a:pPr marL="457200" lvl="1" indent="0">
                  <a:lnSpc>
                    <a:spcPct val="100000"/>
                  </a:lnSpc>
                  <a:buNone/>
                </a:pPr>
                <a:r>
                  <a:rPr lang="en-US" altLang="ko-KR" sz="1600" i="1" dirty="0"/>
                  <a:t>Owns</a:t>
                </a:r>
                <a:r>
                  <a:rPr lang="en-US" altLang="ko-KR" sz="1600" dirty="0"/>
                  <a:t>(</a:t>
                </a:r>
                <a:r>
                  <a:rPr lang="en-US" altLang="ko-KR" sz="1600" i="1" dirty="0" err="1"/>
                  <a:t>Nono</a:t>
                </a:r>
                <a:r>
                  <a:rPr lang="en-US" altLang="ko-KR" sz="1600" i="1" dirty="0"/>
                  <a:t>, M1</a:t>
                </a:r>
                <a:r>
                  <a:rPr lang="en-US" altLang="ko-KR" sz="1600" dirty="0"/>
                  <a:t>)</a:t>
                </a:r>
              </a:p>
              <a:p>
                <a:pPr marL="457200" lvl="1" indent="0">
                  <a:lnSpc>
                    <a:spcPct val="100000"/>
                  </a:lnSpc>
                  <a:buNone/>
                </a:pPr>
                <a:r>
                  <a:rPr lang="en-US" altLang="ko-KR" sz="1600" i="1" dirty="0"/>
                  <a:t>Missile</a:t>
                </a:r>
                <a:r>
                  <a:rPr lang="en-US" altLang="ko-KR" sz="1600" dirty="0"/>
                  <a:t>(</a:t>
                </a:r>
                <a:r>
                  <a:rPr lang="en-US" altLang="ko-KR" sz="1600" i="1" dirty="0"/>
                  <a:t>M1</a:t>
                </a:r>
                <a:r>
                  <a:rPr lang="en-US" altLang="ko-KR" sz="1600" dirty="0"/>
                  <a:t>)</a:t>
                </a:r>
              </a:p>
              <a:p>
                <a:pPr marL="457200" lvl="1" indent="0">
                  <a:lnSpc>
                    <a:spcPct val="100000"/>
                  </a:lnSpc>
                  <a:buNone/>
                </a:pPr>
                <a:r>
                  <a:rPr lang="en-US" altLang="ko-KR" sz="1600" i="1" dirty="0"/>
                  <a:t>Missile</a:t>
                </a:r>
                <a:r>
                  <a:rPr lang="en-US" altLang="ko-KR" sz="1600" dirty="0"/>
                  <a:t>(</a:t>
                </a:r>
                <a:r>
                  <a:rPr lang="en-US" altLang="ko-KR" sz="1600" i="1" dirty="0"/>
                  <a:t>x</a:t>
                </a:r>
                <a:r>
                  <a:rPr lang="en-US" altLang="ko-KR" sz="1600" dirty="0"/>
                  <a:t>) </a:t>
                </a:r>
                <a14:m>
                  <m:oMath xmlns:m="http://schemas.openxmlformats.org/officeDocument/2006/math">
                    <m:r>
                      <a:rPr lang="en" altLang="ko-KR" sz="1600" i="1" dirty="0">
                        <a:solidFill>
                          <a:srgbClr val="7030A0"/>
                        </a:solidFill>
                        <a:latin typeface="Cambria Math" panose="02040503050406030204" pitchFamily="18" charset="0"/>
                        <a:cs typeface="VL PGothic"/>
                      </a:rPr>
                      <m:t>∧ </m:t>
                    </m:r>
                  </m:oMath>
                </a14:m>
                <a:r>
                  <a:rPr lang="en-US" altLang="ko-KR" sz="1600" i="1" dirty="0"/>
                  <a:t>Owns</a:t>
                </a:r>
                <a:r>
                  <a:rPr lang="en-US" altLang="ko-KR" sz="1600" dirty="0"/>
                  <a:t>(</a:t>
                </a:r>
                <a:r>
                  <a:rPr lang="en-US" altLang="ko-KR" sz="1600" i="1" dirty="0" err="1"/>
                  <a:t>Nono</a:t>
                </a:r>
                <a:r>
                  <a:rPr lang="en-US" altLang="ko-KR" sz="1600" i="1" dirty="0"/>
                  <a:t>, x</a:t>
                </a:r>
                <a:r>
                  <a:rPr lang="en-US" altLang="ko-KR" sz="1600" dirty="0"/>
                  <a:t>) </a:t>
                </a:r>
                <a14:m>
                  <m:oMath xmlns:m="http://schemas.openxmlformats.org/officeDocument/2006/math">
                    <m:r>
                      <a:rPr lang="en-US" altLang="ko-KR" sz="1600" i="1">
                        <a:latin typeface="Cambria Math" panose="02040503050406030204" pitchFamily="18" charset="0"/>
                        <a:ea typeface="Cambria Math" panose="02040503050406030204" pitchFamily="18" charset="0"/>
                      </a:rPr>
                      <m:t>⇒ </m:t>
                    </m:r>
                  </m:oMath>
                </a14:m>
                <a:r>
                  <a:rPr lang="en-US" altLang="ko-KR" sz="1600" i="1" dirty="0"/>
                  <a:t>Sells</a:t>
                </a:r>
                <a:r>
                  <a:rPr lang="en-US" altLang="ko-KR" sz="1600" dirty="0"/>
                  <a:t>(</a:t>
                </a:r>
                <a:r>
                  <a:rPr lang="en-US" altLang="ko-KR" sz="1600" i="1" dirty="0"/>
                  <a:t>West, x, </a:t>
                </a:r>
                <a:r>
                  <a:rPr lang="en-US" altLang="ko-KR" sz="1600" i="1" dirty="0" err="1"/>
                  <a:t>Nono</a:t>
                </a:r>
                <a:r>
                  <a:rPr lang="en-US" altLang="ko-KR" sz="1600" dirty="0"/>
                  <a:t>)</a:t>
                </a:r>
              </a:p>
              <a:p>
                <a:pPr marL="457200" lvl="1" indent="0">
                  <a:lnSpc>
                    <a:spcPct val="100000"/>
                  </a:lnSpc>
                  <a:buNone/>
                </a:pPr>
                <a:r>
                  <a:rPr lang="en-US" altLang="ko-KR" sz="1600" i="1" dirty="0"/>
                  <a:t>Missile</a:t>
                </a:r>
                <a:r>
                  <a:rPr lang="en-US" altLang="ko-KR" sz="1600" dirty="0"/>
                  <a:t>(</a:t>
                </a:r>
                <a:r>
                  <a:rPr lang="en-US" altLang="ko-KR" sz="1600" i="1" dirty="0"/>
                  <a:t>x</a:t>
                </a:r>
                <a:r>
                  <a:rPr lang="en-US" altLang="ko-KR" sz="1600" dirty="0"/>
                  <a:t>) </a:t>
                </a:r>
                <a14:m>
                  <m:oMath xmlns:m="http://schemas.openxmlformats.org/officeDocument/2006/math">
                    <m:r>
                      <a:rPr lang="en-US" altLang="ko-KR" sz="1600" i="1">
                        <a:latin typeface="Cambria Math" panose="02040503050406030204" pitchFamily="18" charset="0"/>
                        <a:ea typeface="Cambria Math" panose="02040503050406030204" pitchFamily="18" charset="0"/>
                      </a:rPr>
                      <m:t>⇒ </m:t>
                    </m:r>
                  </m:oMath>
                </a14:m>
                <a:r>
                  <a:rPr lang="en-US" altLang="ko-KR" sz="1600" i="1" dirty="0"/>
                  <a:t>Weapon</a:t>
                </a:r>
                <a:r>
                  <a:rPr lang="en-US" altLang="ko-KR" sz="1600" dirty="0"/>
                  <a:t>(</a:t>
                </a:r>
                <a:r>
                  <a:rPr lang="en-US" altLang="ko-KR" sz="1600" i="1" dirty="0"/>
                  <a:t>x</a:t>
                </a:r>
                <a:r>
                  <a:rPr lang="en-US" altLang="ko-KR" sz="1600" dirty="0"/>
                  <a:t>)</a:t>
                </a:r>
              </a:p>
              <a:p>
                <a:pPr marL="457200" lvl="1" indent="0">
                  <a:lnSpc>
                    <a:spcPct val="100000"/>
                  </a:lnSpc>
                  <a:buNone/>
                </a:pPr>
                <a:r>
                  <a:rPr lang="en-US" altLang="ko-KR" sz="1600" i="1" dirty="0"/>
                  <a:t>Enemy</a:t>
                </a:r>
                <a:r>
                  <a:rPr lang="en-US" altLang="ko-KR" sz="1600" dirty="0"/>
                  <a:t>(</a:t>
                </a:r>
                <a:r>
                  <a:rPr lang="en-US" altLang="ko-KR" sz="1600" i="1" dirty="0"/>
                  <a:t>x, America</a:t>
                </a:r>
                <a:r>
                  <a:rPr lang="en-US" altLang="ko-KR" sz="1600" dirty="0"/>
                  <a:t>) </a:t>
                </a:r>
                <a14:m>
                  <m:oMath xmlns:m="http://schemas.openxmlformats.org/officeDocument/2006/math">
                    <m:r>
                      <a:rPr lang="en-US" altLang="ko-KR" sz="1600" i="1">
                        <a:latin typeface="Cambria Math" panose="02040503050406030204" pitchFamily="18" charset="0"/>
                        <a:ea typeface="Cambria Math" panose="02040503050406030204" pitchFamily="18" charset="0"/>
                      </a:rPr>
                      <m:t>⇒ </m:t>
                    </m:r>
                  </m:oMath>
                </a14:m>
                <a:r>
                  <a:rPr lang="en-US" altLang="ko-KR" sz="1600" i="1" dirty="0"/>
                  <a:t>Hostile</a:t>
                </a:r>
                <a:r>
                  <a:rPr lang="en-US" altLang="ko-KR" sz="1600" dirty="0"/>
                  <a:t>(</a:t>
                </a:r>
                <a:r>
                  <a:rPr lang="en-US" altLang="ko-KR" sz="1600" i="1" dirty="0"/>
                  <a:t>x</a:t>
                </a:r>
                <a:r>
                  <a:rPr lang="en-US" altLang="ko-KR" sz="1600" dirty="0"/>
                  <a:t>)</a:t>
                </a:r>
              </a:p>
              <a:p>
                <a:pPr marL="457200" lvl="1" indent="0">
                  <a:lnSpc>
                    <a:spcPct val="100000"/>
                  </a:lnSpc>
                  <a:buNone/>
                </a:pPr>
                <a:r>
                  <a:rPr lang="en-US" altLang="ko-KR" sz="1600" i="1" dirty="0"/>
                  <a:t>American</a:t>
                </a:r>
                <a:r>
                  <a:rPr lang="en-US" altLang="ko-KR" sz="1600" dirty="0"/>
                  <a:t>(</a:t>
                </a:r>
                <a:r>
                  <a:rPr lang="en-US" altLang="ko-KR" sz="1600" i="1" dirty="0"/>
                  <a:t>West</a:t>
                </a:r>
                <a:r>
                  <a:rPr lang="en-US" altLang="ko-KR" sz="1600" dirty="0"/>
                  <a:t>)</a:t>
                </a:r>
              </a:p>
              <a:p>
                <a:pPr marL="457200" lvl="1" indent="0">
                  <a:lnSpc>
                    <a:spcPct val="100000"/>
                  </a:lnSpc>
                  <a:buNone/>
                </a:pPr>
                <a:r>
                  <a:rPr lang="en-US" altLang="ko-KR" sz="1600" i="1" dirty="0"/>
                  <a:t>Enemy</a:t>
                </a:r>
                <a:r>
                  <a:rPr lang="en-US" altLang="ko-KR" sz="1600" dirty="0"/>
                  <a:t>(</a:t>
                </a:r>
                <a:r>
                  <a:rPr lang="en-US" altLang="ko-KR" sz="1600" i="1" dirty="0" err="1"/>
                  <a:t>Nono</a:t>
                </a:r>
                <a:r>
                  <a:rPr lang="en-US" altLang="ko-KR" sz="1600" i="1" dirty="0"/>
                  <a:t>, America</a:t>
                </a:r>
                <a:r>
                  <a:rPr lang="en-US" altLang="ko-KR" sz="1600" dirty="0"/>
                  <a:t>)</a:t>
                </a:r>
              </a:p>
            </p:txBody>
          </p:sp>
        </mc:Choice>
        <mc:Fallback xmlns="">
          <p:sp>
            <p:nvSpPr>
              <p:cNvPr id="3" name="Content Placeholder 2">
                <a:extLst>
                  <a:ext uri="{FF2B5EF4-FFF2-40B4-BE49-F238E27FC236}">
                    <a16:creationId xmlns:a16="http://schemas.microsoft.com/office/drawing/2014/main" id="{338B3178-CF21-4270-B21E-84EA9A4A6A8B}"/>
                  </a:ext>
                </a:extLst>
              </p:cNvPr>
              <p:cNvSpPr>
                <a:spLocks noGrp="1" noRot="1" noChangeAspect="1" noMove="1" noResize="1" noEditPoints="1" noAdjustHandles="1" noChangeArrowheads="1" noChangeShapeType="1" noTextEdit="1"/>
              </p:cNvSpPr>
              <p:nvPr>
                <p:ph sz="quarter" idx="10"/>
              </p:nvPr>
            </p:nvSpPr>
            <p:spPr>
              <a:xfrm>
                <a:off x="191236" y="771550"/>
                <a:ext cx="8952764" cy="4248472"/>
              </a:xfrm>
              <a:blipFill>
                <a:blip r:embed="rId3"/>
                <a:stretch>
                  <a:fillRect l="-567" t="-595" b="-298"/>
                </a:stretch>
              </a:blipFill>
              <a:ln>
                <a:noFill/>
              </a:ln>
            </p:spPr>
            <p:txBody>
              <a:bodyPr/>
              <a:lstStyle/>
              <a:p>
                <a:r>
                  <a:rPr lang="ko-Kore-KR" altLang="en-US">
                    <a:noFill/>
                  </a:rPr>
                  <a:t> </a:t>
                </a:r>
              </a:p>
            </p:txBody>
          </p:sp>
        </mc:Fallback>
      </mc:AlternateContent>
      <p:sp>
        <p:nvSpPr>
          <p:cNvPr id="4" name="TextBox 3"/>
          <p:cNvSpPr txBox="1"/>
          <p:nvPr/>
        </p:nvSpPr>
        <p:spPr>
          <a:xfrm>
            <a:off x="5580112" y="3147814"/>
            <a:ext cx="3240360" cy="1231106"/>
          </a:xfrm>
          <a:prstGeom prst="rect">
            <a:avLst/>
          </a:prstGeom>
          <a:noFill/>
        </p:spPr>
        <p:txBody>
          <a:bodyPr wrap="square" rtlCol="0">
            <a:spAutoFit/>
          </a:bodyPr>
          <a:lstStyle/>
          <a:p>
            <a:pPr eaLnBrk="0" latinLnBrk="0"/>
            <a:r>
              <a:rPr lang="en-US" b="1" dirty="0">
                <a:solidFill>
                  <a:srgbClr val="0000FF"/>
                </a:solidFill>
                <a:latin typeface="Times New Roman" panose="02020603050405020304" pitchFamily="18" charset="0"/>
                <a:ea typeface="나눔바른고딕" panose="020B0603020101020101" pitchFamily="34" charset="-127"/>
                <a:cs typeface="Times New Roman" panose="02020603050405020304" pitchFamily="18" charset="0"/>
              </a:rPr>
              <a:t>First-order definite clauses</a:t>
            </a:r>
          </a:p>
          <a:p>
            <a:pPr eaLnBrk="0" latinLnBrk="0"/>
            <a:endParaRPr lang="en-US" sz="2000" dirty="0">
              <a:latin typeface="Times New Roman" panose="02020603050405020304" pitchFamily="18" charset="0"/>
              <a:ea typeface="나눔바른고딕" panose="020B0603020101020101" pitchFamily="34" charset="-127"/>
              <a:cs typeface="Times New Roman" panose="02020603050405020304" pitchFamily="18" charset="0"/>
            </a:endParaRPr>
          </a:p>
          <a:p>
            <a:pPr eaLnBrk="0" latinLnBrk="0"/>
            <a:r>
              <a:rPr lang="en-US" b="1" dirty="0" err="1">
                <a:solidFill>
                  <a:srgbClr val="C00000"/>
                </a:solidFill>
                <a:latin typeface="Times New Roman" panose="02020603050405020304" pitchFamily="18" charset="0"/>
                <a:ea typeface="나눔바른고딕" panose="020B0603020101020101" pitchFamily="34" charset="-127"/>
                <a:cs typeface="Times New Roman" panose="02020603050405020304" pitchFamily="18" charset="0"/>
              </a:rPr>
              <a:t>Datalog</a:t>
            </a:r>
            <a:r>
              <a:rPr lang="en-US" b="1" dirty="0">
                <a:solidFill>
                  <a:srgbClr val="C00000"/>
                </a:solidFill>
                <a:latin typeface="Times New Roman" panose="02020603050405020304" pitchFamily="18" charset="0"/>
                <a:ea typeface="나눔바른고딕" panose="020B0603020101020101" pitchFamily="34" charset="-127"/>
                <a:cs typeface="Times New Roman" panose="02020603050405020304" pitchFamily="18" charset="0"/>
              </a:rPr>
              <a:t>: </a:t>
            </a:r>
            <a:r>
              <a:rPr lang="en-US" dirty="0">
                <a:latin typeface="Times New Roman" panose="02020603050405020304" pitchFamily="18" charset="0"/>
                <a:ea typeface="나눔바른고딕" panose="020B0603020101020101" pitchFamily="34" charset="-127"/>
                <a:cs typeface="Times New Roman" panose="02020603050405020304" pitchFamily="18" charset="0"/>
              </a:rPr>
              <a:t>First-order definite clauses with no function symbols</a:t>
            </a:r>
          </a:p>
        </p:txBody>
      </p:sp>
    </p:spTree>
    <p:extLst>
      <p:ext uri="{BB962C8B-B14F-4D97-AF65-F5344CB8AC3E}">
        <p14:creationId xmlns:p14="http://schemas.microsoft.com/office/powerpoint/2010/main" val="910752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pic>
        <p:nvPicPr>
          <p:cNvPr id="52" name="Google Shape;52;p4" descr="Seoul_national_university_emblem.png"/>
          <p:cNvPicPr preferRelativeResize="0"/>
          <p:nvPr/>
        </p:nvPicPr>
        <p:blipFill rotWithShape="1">
          <a:blip r:embed="rId3">
            <a:alphaModFix/>
          </a:blip>
          <a:srcRect/>
          <a:stretch/>
        </p:blipFill>
        <p:spPr>
          <a:xfrm>
            <a:off x="8274757" y="65175"/>
            <a:ext cx="766762" cy="766762"/>
          </a:xfrm>
          <a:prstGeom prst="rect">
            <a:avLst/>
          </a:prstGeom>
          <a:noFill/>
          <a:ln>
            <a:noFill/>
          </a:ln>
        </p:spPr>
      </p:pic>
      <p:sp>
        <p:nvSpPr>
          <p:cNvPr id="53" name="Google Shape;53;p4"/>
          <p:cNvSpPr txBox="1"/>
          <p:nvPr/>
        </p:nvSpPr>
        <p:spPr>
          <a:xfrm>
            <a:off x="539552" y="1131590"/>
            <a:ext cx="5682006" cy="1368152"/>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Clr>
                <a:schemeClr val="dk1"/>
              </a:buClr>
              <a:buSzPts val="3200"/>
              <a:buFont typeface="Arial"/>
              <a:buNone/>
            </a:pPr>
            <a:endParaRPr sz="3200" b="1" i="0" u="none" strike="noStrike" cap="none">
              <a:solidFill>
                <a:srgbClr val="FFFFFF"/>
              </a:solidFill>
              <a:latin typeface="Arial"/>
              <a:ea typeface="Arial"/>
              <a:cs typeface="Arial"/>
              <a:sym typeface="Arial"/>
            </a:endParaRPr>
          </a:p>
        </p:txBody>
      </p:sp>
      <p:sp>
        <p:nvSpPr>
          <p:cNvPr id="54" name="Google Shape;54;p4"/>
          <p:cNvSpPr/>
          <p:nvPr/>
        </p:nvSpPr>
        <p:spPr>
          <a:xfrm>
            <a:off x="0" y="713175"/>
            <a:ext cx="9144000" cy="5143500"/>
          </a:xfrm>
          <a:prstGeom prst="rect">
            <a:avLst/>
          </a:prstGeom>
          <a:solidFill>
            <a:schemeClr val="lt1">
              <a:alpha val="48627"/>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00"/>
              <a:buFont typeface="Malgun Gothic"/>
              <a:buNone/>
            </a:pPr>
            <a:endParaRPr sz="1000" b="0" i="0" u="none" strike="noStrike" cap="none">
              <a:latin typeface="Malgun Gothic"/>
              <a:ea typeface="Malgun Gothic"/>
              <a:cs typeface="Malgun Gothic"/>
              <a:sym typeface="Malgun Gothic"/>
            </a:endParaRPr>
          </a:p>
        </p:txBody>
      </p:sp>
      <p:sp>
        <p:nvSpPr>
          <p:cNvPr id="55" name="Google Shape;55;p4"/>
          <p:cNvSpPr txBox="1"/>
          <p:nvPr/>
        </p:nvSpPr>
        <p:spPr>
          <a:xfrm>
            <a:off x="1309527" y="65169"/>
            <a:ext cx="5682000" cy="648000"/>
          </a:xfrm>
          <a:prstGeom prst="rect">
            <a:avLst/>
          </a:prstGeom>
          <a:noFill/>
          <a:ln>
            <a:noFill/>
          </a:ln>
        </p:spPr>
        <p:txBody>
          <a:bodyPr spcFirstLastPara="1" wrap="square" lIns="91425" tIns="45700" rIns="91425" bIns="45700" anchor="t" anchorCtr="0">
            <a:noAutofit/>
          </a:bodyPr>
          <a:lstStyle/>
          <a:p>
            <a:pPr marL="0" marR="0" lvl="0" indent="0" algn="ctr" rtl="0">
              <a:lnSpc>
                <a:spcPct val="120000"/>
              </a:lnSpc>
              <a:spcBef>
                <a:spcPts val="0"/>
              </a:spcBef>
              <a:spcAft>
                <a:spcPts val="0"/>
              </a:spcAft>
              <a:buClr>
                <a:srgbClr val="FFFFFF"/>
              </a:buClr>
              <a:buSzPts val="3200"/>
              <a:buFont typeface="Arial"/>
              <a:buNone/>
            </a:pPr>
            <a:r>
              <a:rPr lang="en-US" sz="3200" b="1" i="0" u="none" strike="noStrike" cap="none" dirty="0">
                <a:solidFill>
                  <a:srgbClr val="FFFFFF"/>
                </a:solidFill>
                <a:latin typeface="Arial"/>
                <a:ea typeface="Arial"/>
                <a:cs typeface="Arial"/>
                <a:sym typeface="Arial"/>
              </a:rPr>
              <a:t>Lecture Overview</a:t>
            </a:r>
            <a:endParaRPr sz="3200" b="1" dirty="0">
              <a:solidFill>
                <a:srgbClr val="FFFFFF"/>
              </a:solidFill>
            </a:endParaRPr>
          </a:p>
        </p:txBody>
      </p:sp>
      <p:sp>
        <p:nvSpPr>
          <p:cNvPr id="56" name="Google Shape;56;p4"/>
          <p:cNvSpPr txBox="1"/>
          <p:nvPr/>
        </p:nvSpPr>
        <p:spPr>
          <a:xfrm>
            <a:off x="467544" y="771550"/>
            <a:ext cx="6258000" cy="63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4400"/>
              <a:buFont typeface="Arial"/>
              <a:buNone/>
            </a:pPr>
            <a:r>
              <a:rPr lang="en-US" sz="3800" b="1" i="0" u="none" strike="noStrike" cap="none">
                <a:solidFill>
                  <a:schemeClr val="lt1"/>
                </a:solidFill>
                <a:latin typeface="Arial"/>
                <a:ea typeface="Arial"/>
                <a:cs typeface="Arial"/>
                <a:sym typeface="Arial"/>
              </a:rPr>
              <a:t>인공지능</a:t>
            </a:r>
            <a:endParaRPr sz="800"/>
          </a:p>
        </p:txBody>
      </p:sp>
      <p:sp>
        <p:nvSpPr>
          <p:cNvPr id="57" name="Google Shape;57;p4"/>
          <p:cNvSpPr txBox="1"/>
          <p:nvPr/>
        </p:nvSpPr>
        <p:spPr>
          <a:xfrm>
            <a:off x="467544" y="1535795"/>
            <a:ext cx="5682000" cy="648000"/>
          </a:xfrm>
          <a:prstGeom prst="rect">
            <a:avLst/>
          </a:prstGeom>
          <a:noFill/>
          <a:ln>
            <a:noFill/>
          </a:ln>
        </p:spPr>
        <p:txBody>
          <a:bodyPr spcFirstLastPara="1" wrap="square" lIns="91425" tIns="45700" rIns="91425" bIns="45700" anchor="t" anchorCtr="0">
            <a:noAutofit/>
          </a:bodyPr>
          <a:lstStyle/>
          <a:p>
            <a:pPr fontAlgn="base" latinLnBrk="0">
              <a:lnSpc>
                <a:spcPct val="120000"/>
              </a:lnSpc>
              <a:spcBef>
                <a:spcPts val="600"/>
              </a:spcBef>
            </a:pPr>
            <a:r>
              <a:rPr lang="en-US" altLang="ko-KR" sz="3000" b="1" dirty="0">
                <a:solidFill>
                  <a:prstClr val="white"/>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6</a:t>
            </a:r>
            <a:r>
              <a:rPr lang="ko-KR" altLang="en-US" sz="3000" b="1" dirty="0">
                <a:solidFill>
                  <a:prstClr val="white"/>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차시 </a:t>
            </a:r>
            <a:r>
              <a:rPr lang="en-US" altLang="ko-KR" sz="3000" b="1" dirty="0">
                <a:solidFill>
                  <a:prstClr val="white"/>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 Logical Inference</a:t>
            </a:r>
          </a:p>
        </p:txBody>
      </p:sp>
      <p:sp>
        <p:nvSpPr>
          <p:cNvPr id="58" name="Google Shape;58;p4"/>
          <p:cNvSpPr/>
          <p:nvPr/>
        </p:nvSpPr>
        <p:spPr>
          <a:xfrm>
            <a:off x="1907704" y="2153932"/>
            <a:ext cx="4572000" cy="147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b="1" i="0" u="none" strike="noStrike" cap="none">
                <a:solidFill>
                  <a:schemeClr val="lt1"/>
                </a:solidFill>
                <a:latin typeface="Arial"/>
                <a:ea typeface="Arial"/>
                <a:cs typeface="Arial"/>
                <a:sym typeface="Arial"/>
              </a:rPr>
              <a:t>서울대학교 컴퓨터공학부</a:t>
            </a:r>
            <a:endParaRPr/>
          </a:p>
          <a:p>
            <a:pPr marL="0" marR="0" lvl="0" indent="0" algn="r" rtl="0">
              <a:spcBef>
                <a:spcPts val="0"/>
              </a:spcBef>
              <a:spcAft>
                <a:spcPts val="0"/>
              </a:spcAft>
              <a:buNone/>
            </a:pPr>
            <a:r>
              <a:rPr lang="en-US" sz="1800" b="1" i="0" u="none" strike="noStrike" cap="none">
                <a:solidFill>
                  <a:schemeClr val="lt1"/>
                </a:solidFill>
                <a:latin typeface="Arial"/>
                <a:ea typeface="Arial"/>
                <a:cs typeface="Arial"/>
                <a:sym typeface="Arial"/>
              </a:rPr>
              <a:t>담당 교수: 장병탁</a:t>
            </a:r>
            <a:endParaRPr sz="1800" b="1" i="0" u="none" strike="noStrike" cap="none">
              <a:solidFill>
                <a:schemeClr val="lt1"/>
              </a:solidFill>
              <a:latin typeface="Arial"/>
              <a:ea typeface="Arial"/>
              <a:cs typeface="Arial"/>
              <a:sym typeface="Arial"/>
            </a:endParaRPr>
          </a:p>
          <a:p>
            <a:pPr marL="0" marR="0" lvl="0" indent="0" algn="r" rtl="0">
              <a:spcBef>
                <a:spcPts val="0"/>
              </a:spcBef>
              <a:spcAft>
                <a:spcPts val="0"/>
              </a:spcAft>
              <a:buNone/>
            </a:pPr>
            <a:endParaRPr sz="1800" b="1" i="0" u="none" strike="noStrike" cap="none">
              <a:solidFill>
                <a:schemeClr val="lt1"/>
              </a:solidFill>
              <a:latin typeface="Arial"/>
              <a:ea typeface="Arial"/>
              <a:cs typeface="Arial"/>
              <a:sym typeface="Arial"/>
            </a:endParaRPr>
          </a:p>
          <a:p>
            <a:pPr marL="0" marR="0" lvl="0" indent="0" algn="r" rtl="0">
              <a:spcBef>
                <a:spcPts val="0"/>
              </a:spcBef>
              <a:spcAft>
                <a:spcPts val="0"/>
              </a:spcAft>
              <a:buNone/>
            </a:pPr>
            <a:r>
              <a:rPr lang="en-US" sz="1800" b="1" i="0" u="none" strike="noStrike" cap="none">
                <a:solidFill>
                  <a:schemeClr val="lt1"/>
                </a:solidFill>
                <a:latin typeface="Arial"/>
                <a:ea typeface="Arial"/>
                <a:cs typeface="Arial"/>
                <a:sym typeface="Arial"/>
              </a:rPr>
              <a:t>Seoul National University</a:t>
            </a:r>
            <a:endParaRPr/>
          </a:p>
          <a:p>
            <a:pPr marL="0" marR="0" lvl="0" indent="0" algn="r" rtl="0">
              <a:spcBef>
                <a:spcPts val="0"/>
              </a:spcBef>
              <a:spcAft>
                <a:spcPts val="0"/>
              </a:spcAft>
              <a:buNone/>
            </a:pPr>
            <a:r>
              <a:rPr lang="en-US" sz="1800" b="1" i="0" u="none" strike="noStrike" cap="none">
                <a:solidFill>
                  <a:schemeClr val="lt1"/>
                </a:solidFill>
                <a:latin typeface="Arial"/>
                <a:ea typeface="Arial"/>
                <a:cs typeface="Arial"/>
                <a:sym typeface="Arial"/>
              </a:rPr>
              <a:t>Byoung-Tak Zhang</a:t>
            </a:r>
            <a:endParaRPr sz="1800" b="1"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41249347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F0F1A-AE78-4AEB-A5B4-9FDC7C98AD6C}"/>
              </a:ext>
            </a:extLst>
          </p:cNvPr>
          <p:cNvSpPr>
            <a:spLocks noGrp="1"/>
          </p:cNvSpPr>
          <p:nvPr>
            <p:ph type="title"/>
          </p:nvPr>
        </p:nvSpPr>
        <p:spPr/>
        <p:txBody>
          <a:bodyPr/>
          <a:lstStyle/>
          <a:p>
            <a:r>
              <a:rPr lang="en-US" dirty="0"/>
              <a:t>6.3 Forward Chaining (2/6)</a:t>
            </a:r>
          </a:p>
        </p:txBody>
      </p:sp>
      <p:sp>
        <p:nvSpPr>
          <p:cNvPr id="6" name="object 3">
            <a:extLst>
              <a:ext uri="{FF2B5EF4-FFF2-40B4-BE49-F238E27FC236}">
                <a16:creationId xmlns:a16="http://schemas.microsoft.com/office/drawing/2014/main" id="{8C5BEE27-C51F-5E43-A895-79A5B735E19C}"/>
              </a:ext>
            </a:extLst>
          </p:cNvPr>
          <p:cNvSpPr txBox="1"/>
          <p:nvPr/>
        </p:nvSpPr>
        <p:spPr>
          <a:xfrm>
            <a:off x="6417424" y="4287292"/>
            <a:ext cx="2029460" cy="244939"/>
          </a:xfrm>
          <a:prstGeom prst="rect">
            <a:avLst/>
          </a:prstGeom>
          <a:ln w="14288">
            <a:solidFill>
              <a:srgbClr val="000000"/>
            </a:solidFill>
          </a:ln>
        </p:spPr>
        <p:txBody>
          <a:bodyPr vert="horz" wrap="square" lIns="0" tIns="6350" rIns="0" bIns="0" rtlCol="0">
            <a:spAutoFit/>
          </a:bodyPr>
          <a:lstStyle/>
          <a:p>
            <a:pPr marL="64135">
              <a:lnSpc>
                <a:spcPct val="100000"/>
              </a:lnSpc>
              <a:spcBef>
                <a:spcPts val="50"/>
              </a:spcBef>
            </a:pPr>
            <a:r>
              <a:rPr sz="1550" i="1" spc="10" dirty="0">
                <a:latin typeface="Times New Roman"/>
                <a:cs typeface="Times New Roman"/>
              </a:rPr>
              <a:t>Enemy</a:t>
            </a:r>
            <a:r>
              <a:rPr sz="1550" spc="10" dirty="0">
                <a:latin typeface="Times New Roman"/>
                <a:cs typeface="Times New Roman"/>
              </a:rPr>
              <a:t>(</a:t>
            </a:r>
            <a:r>
              <a:rPr sz="1550" i="1" spc="10" dirty="0">
                <a:latin typeface="Times New Roman"/>
                <a:cs typeface="Times New Roman"/>
              </a:rPr>
              <a:t>Nono,America</a:t>
            </a:r>
            <a:r>
              <a:rPr sz="1550" spc="10" dirty="0">
                <a:latin typeface="Times New Roman"/>
                <a:cs typeface="Times New Roman"/>
              </a:rPr>
              <a:t>)</a:t>
            </a:r>
            <a:endParaRPr sz="1550" dirty="0">
              <a:latin typeface="Times New Roman"/>
              <a:cs typeface="Times New Roman"/>
            </a:endParaRPr>
          </a:p>
        </p:txBody>
      </p:sp>
      <p:sp>
        <p:nvSpPr>
          <p:cNvPr id="7" name="object 4">
            <a:extLst>
              <a:ext uri="{FF2B5EF4-FFF2-40B4-BE49-F238E27FC236}">
                <a16:creationId xmlns:a16="http://schemas.microsoft.com/office/drawing/2014/main" id="{3F00F368-5DFA-7F4E-A372-7E918B0219A6}"/>
              </a:ext>
            </a:extLst>
          </p:cNvPr>
          <p:cNvSpPr txBox="1"/>
          <p:nvPr/>
        </p:nvSpPr>
        <p:spPr>
          <a:xfrm>
            <a:off x="4231462" y="4287305"/>
            <a:ext cx="1486535" cy="244939"/>
          </a:xfrm>
          <a:prstGeom prst="rect">
            <a:avLst/>
          </a:prstGeom>
          <a:ln w="14288">
            <a:solidFill>
              <a:srgbClr val="000000"/>
            </a:solidFill>
          </a:ln>
        </p:spPr>
        <p:txBody>
          <a:bodyPr vert="horz" wrap="square" lIns="0" tIns="6350" rIns="0" bIns="0" rtlCol="0">
            <a:spAutoFit/>
          </a:bodyPr>
          <a:lstStyle/>
          <a:p>
            <a:pPr marL="57150">
              <a:lnSpc>
                <a:spcPct val="100000"/>
              </a:lnSpc>
              <a:spcBef>
                <a:spcPts val="50"/>
              </a:spcBef>
            </a:pPr>
            <a:r>
              <a:rPr sz="1550" i="1" spc="10" dirty="0">
                <a:latin typeface="Times New Roman"/>
                <a:cs typeface="Times New Roman"/>
              </a:rPr>
              <a:t>Owns</a:t>
            </a:r>
            <a:r>
              <a:rPr sz="1550" spc="10" dirty="0">
                <a:latin typeface="Times New Roman"/>
                <a:cs typeface="Times New Roman"/>
              </a:rPr>
              <a:t>(</a:t>
            </a:r>
            <a:r>
              <a:rPr sz="1550" i="1" spc="10" dirty="0">
                <a:latin typeface="Times New Roman"/>
                <a:cs typeface="Times New Roman"/>
              </a:rPr>
              <a:t>Nono,M1</a:t>
            </a:r>
            <a:r>
              <a:rPr sz="1550" spc="10" dirty="0">
                <a:latin typeface="Times New Roman"/>
                <a:cs typeface="Times New Roman"/>
              </a:rPr>
              <a:t>)</a:t>
            </a:r>
            <a:endParaRPr sz="1550" dirty="0">
              <a:latin typeface="Times New Roman"/>
              <a:cs typeface="Times New Roman"/>
            </a:endParaRPr>
          </a:p>
        </p:txBody>
      </p:sp>
      <p:sp>
        <p:nvSpPr>
          <p:cNvPr id="8" name="object 5">
            <a:extLst>
              <a:ext uri="{FF2B5EF4-FFF2-40B4-BE49-F238E27FC236}">
                <a16:creationId xmlns:a16="http://schemas.microsoft.com/office/drawing/2014/main" id="{752FCD6A-830D-614A-A5C2-F88D81410662}"/>
              </a:ext>
            </a:extLst>
          </p:cNvPr>
          <p:cNvSpPr txBox="1"/>
          <p:nvPr/>
        </p:nvSpPr>
        <p:spPr>
          <a:xfrm>
            <a:off x="2456978" y="4287292"/>
            <a:ext cx="1210310" cy="244939"/>
          </a:xfrm>
          <a:prstGeom prst="rect">
            <a:avLst/>
          </a:prstGeom>
          <a:ln w="14288">
            <a:solidFill>
              <a:srgbClr val="000000"/>
            </a:solidFill>
          </a:ln>
        </p:spPr>
        <p:txBody>
          <a:bodyPr vert="horz" wrap="square" lIns="0" tIns="6350" rIns="0" bIns="0" rtlCol="0">
            <a:spAutoFit/>
          </a:bodyPr>
          <a:lstStyle/>
          <a:p>
            <a:pPr marL="97790">
              <a:lnSpc>
                <a:spcPct val="100000"/>
              </a:lnSpc>
              <a:spcBef>
                <a:spcPts val="50"/>
              </a:spcBef>
            </a:pPr>
            <a:r>
              <a:rPr sz="1550" i="1" spc="10" dirty="0">
                <a:latin typeface="Times New Roman"/>
                <a:cs typeface="Times New Roman"/>
              </a:rPr>
              <a:t>Missile</a:t>
            </a:r>
            <a:r>
              <a:rPr sz="1550" spc="10" dirty="0">
                <a:latin typeface="Times New Roman"/>
                <a:cs typeface="Times New Roman"/>
              </a:rPr>
              <a:t>(</a:t>
            </a:r>
            <a:r>
              <a:rPr sz="1550" i="1" spc="10" dirty="0">
                <a:latin typeface="Times New Roman"/>
                <a:cs typeface="Times New Roman"/>
              </a:rPr>
              <a:t>M1</a:t>
            </a:r>
            <a:r>
              <a:rPr sz="1550" spc="10" dirty="0">
                <a:latin typeface="Times New Roman"/>
                <a:cs typeface="Times New Roman"/>
              </a:rPr>
              <a:t>)</a:t>
            </a:r>
            <a:endParaRPr sz="1550" dirty="0">
              <a:latin typeface="Times New Roman"/>
              <a:cs typeface="Times New Roman"/>
            </a:endParaRPr>
          </a:p>
        </p:txBody>
      </p:sp>
      <p:sp>
        <p:nvSpPr>
          <p:cNvPr id="9" name="object 6">
            <a:extLst>
              <a:ext uri="{FF2B5EF4-FFF2-40B4-BE49-F238E27FC236}">
                <a16:creationId xmlns:a16="http://schemas.microsoft.com/office/drawing/2014/main" id="{3E033992-53FE-ED41-A7BB-A98F4A804B4F}"/>
              </a:ext>
            </a:extLst>
          </p:cNvPr>
          <p:cNvSpPr txBox="1"/>
          <p:nvPr/>
        </p:nvSpPr>
        <p:spPr>
          <a:xfrm>
            <a:off x="327596" y="4273016"/>
            <a:ext cx="1471295" cy="251992"/>
          </a:xfrm>
          <a:prstGeom prst="rect">
            <a:avLst/>
          </a:prstGeom>
          <a:ln w="14288">
            <a:solidFill>
              <a:srgbClr val="000000"/>
            </a:solidFill>
          </a:ln>
        </p:spPr>
        <p:txBody>
          <a:bodyPr vert="horz" wrap="square" lIns="0" tIns="13335" rIns="0" bIns="0" rtlCol="0">
            <a:spAutoFit/>
          </a:bodyPr>
          <a:lstStyle/>
          <a:p>
            <a:pPr marL="71120">
              <a:lnSpc>
                <a:spcPct val="100000"/>
              </a:lnSpc>
              <a:spcBef>
                <a:spcPts val="105"/>
              </a:spcBef>
            </a:pPr>
            <a:r>
              <a:rPr sz="1550" i="1" spc="10" dirty="0">
                <a:latin typeface="Times New Roman"/>
                <a:cs typeface="Times New Roman"/>
              </a:rPr>
              <a:t>American</a:t>
            </a:r>
            <a:r>
              <a:rPr sz="1550" spc="10" dirty="0">
                <a:latin typeface="Times New Roman"/>
                <a:cs typeface="Times New Roman"/>
              </a:rPr>
              <a:t>(</a:t>
            </a:r>
            <a:r>
              <a:rPr sz="1550" i="1" spc="10" dirty="0">
                <a:latin typeface="Times New Roman"/>
                <a:cs typeface="Times New Roman"/>
              </a:rPr>
              <a:t>West</a:t>
            </a:r>
            <a:r>
              <a:rPr sz="1550" spc="10" dirty="0">
                <a:latin typeface="Times New Roman"/>
                <a:cs typeface="Times New Roman"/>
              </a:rPr>
              <a:t>)</a:t>
            </a:r>
            <a:endParaRPr sz="1550" dirty="0">
              <a:latin typeface="Times New Roman"/>
              <a:cs typeface="Times New Roman"/>
            </a:endParaRPr>
          </a:p>
        </p:txBody>
      </p:sp>
      <p:sp>
        <p:nvSpPr>
          <p:cNvPr id="10" name="TextBox 9">
            <a:extLst>
              <a:ext uri="{FF2B5EF4-FFF2-40B4-BE49-F238E27FC236}">
                <a16:creationId xmlns:a16="http://schemas.microsoft.com/office/drawing/2014/main" id="{A5619E6A-6813-8144-8328-EA65D7B274ED}"/>
              </a:ext>
            </a:extLst>
          </p:cNvPr>
          <p:cNvSpPr txBox="1"/>
          <p:nvPr/>
        </p:nvSpPr>
        <p:spPr>
          <a:xfrm>
            <a:off x="1907704" y="4882722"/>
            <a:ext cx="6552728" cy="246221"/>
          </a:xfrm>
          <a:prstGeom prst="rect">
            <a:avLst/>
          </a:prstGeom>
          <a:noFill/>
        </p:spPr>
        <p:txBody>
          <a:bodyPr wrap="square" rtlCol="0">
            <a:spAutoFit/>
          </a:bodyPr>
          <a:lstStyle/>
          <a:p>
            <a:r>
              <a:rPr lang="ko-KR" altLang="en-US" sz="1000" dirty="0">
                <a:latin typeface="Times New Roman" panose="02020603050405020304" pitchFamily="18" charset="0"/>
                <a:cs typeface="Times New Roman" panose="02020603050405020304" pitchFamily="18" charset="0"/>
              </a:rPr>
              <a:t>출처</a:t>
            </a:r>
            <a:r>
              <a:rPr lang="en-US" altLang="ko-KR" sz="1000" dirty="0">
                <a:latin typeface="Times New Roman" panose="02020603050405020304" pitchFamily="18" charset="0"/>
                <a:cs typeface="Times New Roman" panose="02020603050405020304" pitchFamily="18" charset="0"/>
              </a:rPr>
              <a:t>: Stuart J. Russell and Peter </a:t>
            </a:r>
            <a:r>
              <a:rPr lang="en-US" altLang="ko-KR" sz="1000" dirty="0" err="1">
                <a:latin typeface="Times New Roman" panose="02020603050405020304" pitchFamily="18" charset="0"/>
                <a:cs typeface="Times New Roman" panose="02020603050405020304" pitchFamily="18" charset="0"/>
              </a:rPr>
              <a:t>Norvig</a:t>
            </a:r>
            <a:r>
              <a:rPr lang="en-US" altLang="ko-KR" sz="1000" dirty="0">
                <a:latin typeface="Times New Roman" panose="02020603050405020304" pitchFamily="18" charset="0"/>
                <a:cs typeface="Times New Roman" panose="02020603050405020304" pitchFamily="18" charset="0"/>
              </a:rPr>
              <a:t> (2021). Artificial Intelligence: A Modern Approach (4rd Edition). Pearson</a:t>
            </a:r>
            <a:r>
              <a:rPr lang="ko-KR" altLang="en-US" sz="1000" dirty="0">
                <a:latin typeface="Times New Roman" panose="02020603050405020304" pitchFamily="18" charset="0"/>
                <a:cs typeface="Times New Roman" panose="02020603050405020304" pitchFamily="18" charset="0"/>
              </a:rPr>
              <a:t> </a:t>
            </a:r>
            <a:endParaRPr lang="en-US" altLang="ko-KR"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30967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F0F1A-AE78-4AEB-A5B4-9FDC7C98AD6C}"/>
              </a:ext>
            </a:extLst>
          </p:cNvPr>
          <p:cNvSpPr>
            <a:spLocks noGrp="1"/>
          </p:cNvSpPr>
          <p:nvPr>
            <p:ph type="title"/>
          </p:nvPr>
        </p:nvSpPr>
        <p:spPr/>
        <p:txBody>
          <a:bodyPr/>
          <a:lstStyle/>
          <a:p>
            <a:r>
              <a:rPr lang="en-US" dirty="0"/>
              <a:t>6.3 Forward Chaining (3/6)</a:t>
            </a:r>
          </a:p>
        </p:txBody>
      </p:sp>
      <p:sp>
        <p:nvSpPr>
          <p:cNvPr id="10" name="object 3">
            <a:extLst>
              <a:ext uri="{FF2B5EF4-FFF2-40B4-BE49-F238E27FC236}">
                <a16:creationId xmlns:a16="http://schemas.microsoft.com/office/drawing/2014/main" id="{953499CE-D77F-8B49-B5D4-29957E23E917}"/>
              </a:ext>
            </a:extLst>
          </p:cNvPr>
          <p:cNvSpPr/>
          <p:nvPr/>
        </p:nvSpPr>
        <p:spPr>
          <a:xfrm>
            <a:off x="2752737" y="3167723"/>
            <a:ext cx="2247900" cy="1123950"/>
          </a:xfrm>
          <a:custGeom>
            <a:avLst/>
            <a:gdLst/>
            <a:ahLst/>
            <a:cxnLst/>
            <a:rect l="l" t="t" r="r" b="b"/>
            <a:pathLst>
              <a:path w="2247900" h="1123950">
                <a:moveTo>
                  <a:pt x="354888" y="1123886"/>
                </a:moveTo>
                <a:lnTo>
                  <a:pt x="0" y="38"/>
                </a:lnTo>
              </a:path>
              <a:path w="2247900" h="1123950">
                <a:moveTo>
                  <a:pt x="1951964" y="0"/>
                </a:moveTo>
                <a:lnTo>
                  <a:pt x="1951964" y="295757"/>
                </a:lnTo>
              </a:path>
              <a:path w="2247900" h="1123950">
                <a:moveTo>
                  <a:pt x="1951964" y="295757"/>
                </a:moveTo>
                <a:lnTo>
                  <a:pt x="2247709" y="1123848"/>
                </a:lnTo>
              </a:path>
              <a:path w="2247900" h="1123950">
                <a:moveTo>
                  <a:pt x="1951964" y="295757"/>
                </a:moveTo>
                <a:lnTo>
                  <a:pt x="354926" y="1123848"/>
                </a:lnTo>
              </a:path>
            </a:pathLst>
          </a:custGeom>
          <a:ln w="14288">
            <a:solidFill>
              <a:srgbClr val="000000"/>
            </a:solidFill>
          </a:ln>
        </p:spPr>
        <p:txBody>
          <a:bodyPr wrap="square" lIns="0" tIns="0" rIns="0" bIns="0" rtlCol="0"/>
          <a:lstStyle/>
          <a:p>
            <a:endParaRPr/>
          </a:p>
        </p:txBody>
      </p:sp>
      <p:graphicFrame>
        <p:nvGraphicFramePr>
          <p:cNvPr id="11" name="object 4">
            <a:extLst>
              <a:ext uri="{FF2B5EF4-FFF2-40B4-BE49-F238E27FC236}">
                <a16:creationId xmlns:a16="http://schemas.microsoft.com/office/drawing/2014/main" id="{A5AD0C9E-C7FC-B446-8890-1F3377153880}"/>
              </a:ext>
            </a:extLst>
          </p:cNvPr>
          <p:cNvGraphicFramePr>
            <a:graphicFrameLocks noGrp="1"/>
          </p:cNvGraphicFramePr>
          <p:nvPr>
            <p:extLst>
              <p:ext uri="{D42A27DB-BD31-4B8C-83A1-F6EECF244321}">
                <p14:modId xmlns:p14="http://schemas.microsoft.com/office/powerpoint/2010/main" val="3552549122"/>
              </p:ext>
            </p:extLst>
          </p:nvPr>
        </p:nvGraphicFramePr>
        <p:xfrm>
          <a:off x="6410280" y="2846277"/>
          <a:ext cx="2029458" cy="1733920"/>
        </p:xfrm>
        <a:graphic>
          <a:graphicData uri="http://schemas.openxmlformats.org/drawingml/2006/table">
            <a:tbl>
              <a:tblPr firstRow="1" bandRow="1">
                <a:tableStyleId>{2D5ABB26-0587-4C30-8999-92F81FD0307C}</a:tableStyleId>
              </a:tblPr>
              <a:tblGrid>
                <a:gridCol w="354965">
                  <a:extLst>
                    <a:ext uri="{9D8B030D-6E8A-4147-A177-3AD203B41FA5}">
                      <a16:colId xmlns:a16="http://schemas.microsoft.com/office/drawing/2014/main" val="20000"/>
                    </a:ext>
                  </a:extLst>
                </a:gridCol>
                <a:gridCol w="1300479">
                  <a:extLst>
                    <a:ext uri="{9D8B030D-6E8A-4147-A177-3AD203B41FA5}">
                      <a16:colId xmlns:a16="http://schemas.microsoft.com/office/drawing/2014/main" val="20001"/>
                    </a:ext>
                  </a:extLst>
                </a:gridCol>
                <a:gridCol w="374014">
                  <a:extLst>
                    <a:ext uri="{9D8B030D-6E8A-4147-A177-3AD203B41FA5}">
                      <a16:colId xmlns:a16="http://schemas.microsoft.com/office/drawing/2014/main" val="20003"/>
                    </a:ext>
                  </a:extLst>
                </a:gridCol>
              </a:tblGrid>
              <a:tr h="314340">
                <a:tc>
                  <a:txBody>
                    <a:bodyPr/>
                    <a:lstStyle/>
                    <a:p>
                      <a:pPr>
                        <a:lnSpc>
                          <a:spcPct val="100000"/>
                        </a:lnSpc>
                      </a:pPr>
                      <a:endParaRPr sz="1600">
                        <a:latin typeface="Times New Roman"/>
                        <a:cs typeface="Times New Roman"/>
                      </a:endParaRPr>
                    </a:p>
                  </a:txBody>
                  <a:tcPr marL="0" marR="0" marT="0" marB="0">
                    <a:lnR w="19050">
                      <a:solidFill>
                        <a:srgbClr val="000000"/>
                      </a:solidFill>
                      <a:prstDash val="solid"/>
                    </a:lnR>
                  </a:tcPr>
                </a:tc>
                <a:tc>
                  <a:txBody>
                    <a:bodyPr/>
                    <a:lstStyle/>
                    <a:p>
                      <a:pPr marL="49530">
                        <a:lnSpc>
                          <a:spcPct val="100000"/>
                        </a:lnSpc>
                        <a:spcBef>
                          <a:spcPts val="105"/>
                        </a:spcBef>
                      </a:pPr>
                      <a:r>
                        <a:rPr sz="1550" i="1" spc="10" dirty="0">
                          <a:latin typeface="Times New Roman"/>
                          <a:cs typeface="Times New Roman"/>
                        </a:rPr>
                        <a:t>Hostile</a:t>
                      </a:r>
                      <a:r>
                        <a:rPr sz="1550" i="0" spc="10" dirty="0">
                          <a:latin typeface="Times New Roman"/>
                          <a:cs typeface="Times New Roman"/>
                        </a:rPr>
                        <a:t>(</a:t>
                      </a:r>
                      <a:r>
                        <a:rPr sz="1550" i="1" spc="10" dirty="0">
                          <a:latin typeface="Times New Roman"/>
                          <a:cs typeface="Times New Roman"/>
                        </a:rPr>
                        <a:t>Nono</a:t>
                      </a:r>
                      <a:r>
                        <a:rPr sz="1550" i="0" spc="10" dirty="0">
                          <a:latin typeface="Times New Roman"/>
                          <a:cs typeface="Times New Roman"/>
                        </a:rPr>
                        <a:t>)</a:t>
                      </a:r>
                      <a:endParaRPr sz="1550" i="0" dirty="0">
                        <a:latin typeface="Times New Roman"/>
                        <a:cs typeface="Times New Roman"/>
                      </a:endParaRPr>
                    </a:p>
                  </a:txBody>
                  <a:tcPr marL="0" marR="0" marT="1333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600" dirty="0">
                        <a:latin typeface="Times New Roman"/>
                        <a:cs typeface="Times New Roman"/>
                      </a:endParaRPr>
                    </a:p>
                  </a:txBody>
                  <a:tcPr marL="0" marR="0" marT="0" marB="0">
                    <a:lnL w="1905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10000"/>
                  </a:ext>
                </a:extLst>
              </a:tr>
              <a:tr h="1119529">
                <a:tc gridSpan="2">
                  <a:txBody>
                    <a:bodyPr/>
                    <a:lstStyle/>
                    <a:p>
                      <a:pPr>
                        <a:lnSpc>
                          <a:spcPct val="100000"/>
                        </a:lnSpc>
                      </a:pPr>
                      <a:endParaRPr sz="1600">
                        <a:latin typeface="Times New Roman"/>
                        <a:cs typeface="Times New Roman"/>
                      </a:endParaRPr>
                    </a:p>
                  </a:txBody>
                  <a:tcPr marL="0" marR="0" marT="0" marB="0">
                    <a:lnR w="19050">
                      <a:solidFill>
                        <a:srgbClr val="000000"/>
                      </a:solidFill>
                      <a:prstDash val="solid"/>
                    </a:lnR>
                    <a:lnB w="19050">
                      <a:solidFill>
                        <a:srgbClr val="000000"/>
                      </a:solidFill>
                      <a:prstDash val="solid"/>
                    </a:lnB>
                  </a:tcPr>
                </a:tc>
                <a:tc hMerge="1">
                  <a:txBody>
                    <a:bodyPr/>
                    <a:lstStyle/>
                    <a:p>
                      <a:endParaRPr/>
                    </a:p>
                  </a:txBody>
                  <a:tcPr marL="0" marR="0" marT="0" marB="0"/>
                </a:tc>
                <a:tc>
                  <a:txBody>
                    <a:bodyPr/>
                    <a:lstStyle/>
                    <a:p>
                      <a:endParaRPr lang="ko-KR" altLang="en-US" dirty="0"/>
                    </a:p>
                  </a:txBody>
                  <a:tcPr marL="0" marR="0" marT="0" marB="0">
                    <a:lnL w="19050" cap="flat" cmpd="sng" algn="ctr">
                      <a:solidFill>
                        <a:srgbClr val="000000"/>
                      </a:solidFill>
                      <a:prstDash val="solid"/>
                      <a:round/>
                      <a:headEnd type="none" w="med" len="med"/>
                      <a:tailEnd type="none" w="med" len="med"/>
                    </a:lnL>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00051">
                <a:tc gridSpan="3">
                  <a:txBody>
                    <a:bodyPr/>
                    <a:lstStyle/>
                    <a:p>
                      <a:pPr marL="64135">
                        <a:lnSpc>
                          <a:spcPct val="100000"/>
                        </a:lnSpc>
                        <a:spcBef>
                          <a:spcPts val="50"/>
                        </a:spcBef>
                      </a:pPr>
                      <a:r>
                        <a:rPr sz="1550" i="1" spc="10" dirty="0">
                          <a:latin typeface="Times New Roman"/>
                          <a:cs typeface="Times New Roman"/>
                        </a:rPr>
                        <a:t>Enemy</a:t>
                      </a:r>
                      <a:r>
                        <a:rPr sz="1550" i="0" spc="10" dirty="0">
                          <a:latin typeface="Times New Roman"/>
                          <a:cs typeface="Times New Roman"/>
                        </a:rPr>
                        <a:t>(</a:t>
                      </a:r>
                      <a:r>
                        <a:rPr sz="1550" i="1" spc="10" dirty="0">
                          <a:latin typeface="Times New Roman"/>
                          <a:cs typeface="Times New Roman"/>
                        </a:rPr>
                        <a:t>Nono,America</a:t>
                      </a:r>
                      <a:r>
                        <a:rPr sz="1550" i="0" spc="10" dirty="0">
                          <a:latin typeface="Times New Roman"/>
                          <a:cs typeface="Times New Roman"/>
                        </a:rPr>
                        <a:t>)</a:t>
                      </a:r>
                      <a:endParaRPr sz="1550" i="0" dirty="0">
                        <a:latin typeface="Times New Roman"/>
                        <a:cs typeface="Times New Roman"/>
                      </a:endParaRPr>
                    </a:p>
                  </a:txBody>
                  <a:tcPr marL="0" marR="0" marT="635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hMerge="1">
                  <a:txBody>
                    <a:bodyPr/>
                    <a:lstStyle/>
                    <a:p>
                      <a:endParaRPr/>
                    </a:p>
                  </a:txBody>
                  <a:tcPr marL="0" marR="0" marT="0" marB="0"/>
                </a:tc>
                <a:tc hMerge="1">
                  <a:txBody>
                    <a:bodyPr/>
                    <a:lstStyle/>
                    <a:p>
                      <a:endParaRPr/>
                    </a:p>
                  </a:txBody>
                  <a:tcPr marL="0" marR="0" marT="0" marB="0">
                    <a:lnL w="19050" cap="flat" cmpd="sng" algn="ctr">
                      <a:solidFill>
                        <a:srgbClr val="000000"/>
                      </a:solidFill>
                      <a:prstDash val="solid"/>
                      <a:round/>
                      <a:headEnd type="none" w="med" len="med"/>
                      <a:tailEnd type="none" w="med" len="med"/>
                    </a:lnL>
                    <a:lnT w="1905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10002"/>
                  </a:ext>
                </a:extLst>
              </a:tr>
            </a:tbl>
          </a:graphicData>
        </a:graphic>
      </p:graphicFrame>
      <p:sp>
        <p:nvSpPr>
          <p:cNvPr id="12" name="object 5">
            <a:extLst>
              <a:ext uri="{FF2B5EF4-FFF2-40B4-BE49-F238E27FC236}">
                <a16:creationId xmlns:a16="http://schemas.microsoft.com/office/drawing/2014/main" id="{2D075E84-EB1D-1D4D-9B02-4D9D569CB058}"/>
              </a:ext>
            </a:extLst>
          </p:cNvPr>
          <p:cNvSpPr txBox="1"/>
          <p:nvPr/>
        </p:nvSpPr>
        <p:spPr>
          <a:xfrm>
            <a:off x="4231462" y="4287303"/>
            <a:ext cx="1486535" cy="244939"/>
          </a:xfrm>
          <a:prstGeom prst="rect">
            <a:avLst/>
          </a:prstGeom>
          <a:ln w="14288">
            <a:solidFill>
              <a:srgbClr val="000000"/>
            </a:solidFill>
          </a:ln>
        </p:spPr>
        <p:txBody>
          <a:bodyPr vert="horz" wrap="square" lIns="0" tIns="6350" rIns="0" bIns="0" rtlCol="0">
            <a:spAutoFit/>
          </a:bodyPr>
          <a:lstStyle/>
          <a:p>
            <a:pPr marL="57150">
              <a:lnSpc>
                <a:spcPct val="100000"/>
              </a:lnSpc>
              <a:spcBef>
                <a:spcPts val="50"/>
              </a:spcBef>
            </a:pPr>
            <a:r>
              <a:rPr sz="1550" i="1" spc="10" dirty="0">
                <a:latin typeface="Times New Roman"/>
                <a:cs typeface="Times New Roman"/>
              </a:rPr>
              <a:t>Owns</a:t>
            </a:r>
            <a:r>
              <a:rPr sz="1550" spc="10" dirty="0">
                <a:latin typeface="Times New Roman"/>
                <a:cs typeface="Times New Roman"/>
              </a:rPr>
              <a:t>(</a:t>
            </a:r>
            <a:r>
              <a:rPr sz="1550" i="1" spc="10" dirty="0">
                <a:latin typeface="Times New Roman"/>
                <a:cs typeface="Times New Roman"/>
              </a:rPr>
              <a:t>Nono,M1</a:t>
            </a:r>
            <a:r>
              <a:rPr sz="1550" spc="10" dirty="0">
                <a:latin typeface="Times New Roman"/>
                <a:cs typeface="Times New Roman"/>
              </a:rPr>
              <a:t>)</a:t>
            </a:r>
            <a:endParaRPr sz="1550" dirty="0">
              <a:latin typeface="Times New Roman"/>
              <a:cs typeface="Times New Roman"/>
            </a:endParaRPr>
          </a:p>
        </p:txBody>
      </p:sp>
      <p:sp>
        <p:nvSpPr>
          <p:cNvPr id="14" name="object 7">
            <a:extLst>
              <a:ext uri="{FF2B5EF4-FFF2-40B4-BE49-F238E27FC236}">
                <a16:creationId xmlns:a16="http://schemas.microsoft.com/office/drawing/2014/main" id="{57A5EB66-A938-6540-B2D0-A292B4C98F7C}"/>
              </a:ext>
            </a:extLst>
          </p:cNvPr>
          <p:cNvSpPr txBox="1"/>
          <p:nvPr/>
        </p:nvSpPr>
        <p:spPr>
          <a:xfrm>
            <a:off x="2456978" y="4287290"/>
            <a:ext cx="1210310" cy="244939"/>
          </a:xfrm>
          <a:prstGeom prst="rect">
            <a:avLst/>
          </a:prstGeom>
          <a:ln w="14288">
            <a:solidFill>
              <a:srgbClr val="000000"/>
            </a:solidFill>
          </a:ln>
        </p:spPr>
        <p:txBody>
          <a:bodyPr vert="horz" wrap="square" lIns="0" tIns="6350" rIns="0" bIns="0" rtlCol="0">
            <a:spAutoFit/>
          </a:bodyPr>
          <a:lstStyle/>
          <a:p>
            <a:pPr marL="97790">
              <a:lnSpc>
                <a:spcPct val="100000"/>
              </a:lnSpc>
              <a:spcBef>
                <a:spcPts val="50"/>
              </a:spcBef>
            </a:pPr>
            <a:r>
              <a:rPr sz="1550" i="1" spc="10" dirty="0">
                <a:latin typeface="Times New Roman"/>
                <a:cs typeface="Times New Roman"/>
              </a:rPr>
              <a:t>Missile</a:t>
            </a:r>
            <a:r>
              <a:rPr sz="1550" spc="10" dirty="0">
                <a:latin typeface="Times New Roman"/>
                <a:cs typeface="Times New Roman"/>
              </a:rPr>
              <a:t>(</a:t>
            </a:r>
            <a:r>
              <a:rPr sz="1550" i="1" spc="10" dirty="0">
                <a:latin typeface="Times New Roman"/>
                <a:cs typeface="Times New Roman"/>
              </a:rPr>
              <a:t>M1</a:t>
            </a:r>
            <a:r>
              <a:rPr sz="1550" spc="10" dirty="0">
                <a:latin typeface="Times New Roman"/>
                <a:cs typeface="Times New Roman"/>
              </a:rPr>
              <a:t>)</a:t>
            </a:r>
            <a:endParaRPr sz="1550" dirty="0">
              <a:latin typeface="Times New Roman"/>
              <a:cs typeface="Times New Roman"/>
            </a:endParaRPr>
          </a:p>
        </p:txBody>
      </p:sp>
      <p:sp>
        <p:nvSpPr>
          <p:cNvPr id="15" name="object 8">
            <a:extLst>
              <a:ext uri="{FF2B5EF4-FFF2-40B4-BE49-F238E27FC236}">
                <a16:creationId xmlns:a16="http://schemas.microsoft.com/office/drawing/2014/main" id="{1311D4E9-9214-0A40-9E32-FFCDA5A9C880}"/>
              </a:ext>
            </a:extLst>
          </p:cNvPr>
          <p:cNvSpPr txBox="1"/>
          <p:nvPr/>
        </p:nvSpPr>
        <p:spPr>
          <a:xfrm>
            <a:off x="327596" y="4273014"/>
            <a:ext cx="1471295" cy="251992"/>
          </a:xfrm>
          <a:prstGeom prst="rect">
            <a:avLst/>
          </a:prstGeom>
          <a:ln w="14288">
            <a:solidFill>
              <a:srgbClr val="000000"/>
            </a:solidFill>
          </a:ln>
        </p:spPr>
        <p:txBody>
          <a:bodyPr vert="horz" wrap="square" lIns="0" tIns="13335" rIns="0" bIns="0" rtlCol="0">
            <a:spAutoFit/>
          </a:bodyPr>
          <a:lstStyle/>
          <a:p>
            <a:pPr marL="71120">
              <a:lnSpc>
                <a:spcPct val="100000"/>
              </a:lnSpc>
              <a:spcBef>
                <a:spcPts val="105"/>
              </a:spcBef>
            </a:pPr>
            <a:r>
              <a:rPr sz="1550" i="1" spc="10" dirty="0">
                <a:latin typeface="Times New Roman"/>
                <a:cs typeface="Times New Roman"/>
              </a:rPr>
              <a:t>American</a:t>
            </a:r>
            <a:r>
              <a:rPr sz="1550" spc="10" dirty="0">
                <a:latin typeface="Times New Roman"/>
                <a:cs typeface="Times New Roman"/>
              </a:rPr>
              <a:t>(</a:t>
            </a:r>
            <a:r>
              <a:rPr sz="1550" i="1" spc="10" dirty="0">
                <a:latin typeface="Times New Roman"/>
                <a:cs typeface="Times New Roman"/>
              </a:rPr>
              <a:t>West</a:t>
            </a:r>
            <a:r>
              <a:rPr sz="1550" spc="10" dirty="0">
                <a:latin typeface="Times New Roman"/>
                <a:cs typeface="Times New Roman"/>
              </a:rPr>
              <a:t>)</a:t>
            </a:r>
            <a:endParaRPr sz="1550" dirty="0">
              <a:latin typeface="Times New Roman"/>
              <a:cs typeface="Times New Roman"/>
            </a:endParaRPr>
          </a:p>
        </p:txBody>
      </p:sp>
      <p:sp>
        <p:nvSpPr>
          <p:cNvPr id="16" name="object 9">
            <a:extLst>
              <a:ext uri="{FF2B5EF4-FFF2-40B4-BE49-F238E27FC236}">
                <a16:creationId xmlns:a16="http://schemas.microsoft.com/office/drawing/2014/main" id="{BCD80B3B-0A07-2544-BF27-B3BBDC9F0661}"/>
              </a:ext>
            </a:extLst>
          </p:cNvPr>
          <p:cNvSpPr txBox="1"/>
          <p:nvPr/>
        </p:nvSpPr>
        <p:spPr>
          <a:xfrm>
            <a:off x="2102091" y="2853421"/>
            <a:ext cx="1289050" cy="251992"/>
          </a:xfrm>
          <a:prstGeom prst="rect">
            <a:avLst/>
          </a:prstGeom>
          <a:ln w="14288">
            <a:solidFill>
              <a:srgbClr val="000000"/>
            </a:solidFill>
          </a:ln>
        </p:spPr>
        <p:txBody>
          <a:bodyPr vert="horz" wrap="square" lIns="0" tIns="13335" rIns="0" bIns="0" rtlCol="0">
            <a:spAutoFit/>
          </a:bodyPr>
          <a:lstStyle/>
          <a:p>
            <a:pPr marL="115570">
              <a:lnSpc>
                <a:spcPct val="100000"/>
              </a:lnSpc>
              <a:spcBef>
                <a:spcPts val="105"/>
              </a:spcBef>
            </a:pPr>
            <a:r>
              <a:rPr sz="1550" i="1" spc="10" dirty="0">
                <a:latin typeface="Times New Roman"/>
                <a:cs typeface="Times New Roman"/>
              </a:rPr>
              <a:t>Weapon</a:t>
            </a:r>
            <a:r>
              <a:rPr sz="1550" spc="10" dirty="0">
                <a:latin typeface="Times New Roman"/>
                <a:cs typeface="Times New Roman"/>
              </a:rPr>
              <a:t>(</a:t>
            </a:r>
            <a:r>
              <a:rPr sz="1550" i="1" spc="10" dirty="0">
                <a:latin typeface="Times New Roman"/>
                <a:cs typeface="Times New Roman"/>
              </a:rPr>
              <a:t>M1</a:t>
            </a:r>
            <a:r>
              <a:rPr sz="1550" spc="10" dirty="0">
                <a:latin typeface="Times New Roman"/>
                <a:cs typeface="Times New Roman"/>
              </a:rPr>
              <a:t>)</a:t>
            </a:r>
            <a:endParaRPr sz="1550" dirty="0">
              <a:latin typeface="Times New Roman"/>
              <a:cs typeface="Times New Roman"/>
            </a:endParaRPr>
          </a:p>
        </p:txBody>
      </p:sp>
      <p:sp>
        <p:nvSpPr>
          <p:cNvPr id="17" name="object 10">
            <a:extLst>
              <a:ext uri="{FF2B5EF4-FFF2-40B4-BE49-F238E27FC236}">
                <a16:creationId xmlns:a16="http://schemas.microsoft.com/office/drawing/2014/main" id="{3E9A3B67-D973-7E44-A0A6-B7B953784B6E}"/>
              </a:ext>
            </a:extLst>
          </p:cNvPr>
          <p:cNvSpPr/>
          <p:nvPr/>
        </p:nvSpPr>
        <p:spPr>
          <a:xfrm>
            <a:off x="4290618" y="3681629"/>
            <a:ext cx="521334" cy="108585"/>
          </a:xfrm>
          <a:custGeom>
            <a:avLst/>
            <a:gdLst/>
            <a:ahLst/>
            <a:cxnLst/>
            <a:rect l="l" t="t" r="r" b="b"/>
            <a:pathLst>
              <a:path w="521335" h="108585">
                <a:moveTo>
                  <a:pt x="0" y="0"/>
                </a:moveTo>
                <a:lnTo>
                  <a:pt x="616" y="356"/>
                </a:lnTo>
                <a:lnTo>
                  <a:pt x="4929" y="2849"/>
                </a:lnTo>
                <a:lnTo>
                  <a:pt x="16636" y="9617"/>
                </a:lnTo>
                <a:lnTo>
                  <a:pt x="39433" y="22796"/>
                </a:lnTo>
                <a:lnTo>
                  <a:pt x="75911" y="43301"/>
                </a:lnTo>
                <a:lnTo>
                  <a:pt x="124231" y="67157"/>
                </a:lnTo>
                <a:lnTo>
                  <a:pt x="181447" y="89165"/>
                </a:lnTo>
                <a:lnTo>
                  <a:pt x="244614" y="104127"/>
                </a:lnTo>
                <a:lnTo>
                  <a:pt x="297253" y="108312"/>
                </a:lnTo>
                <a:lnTo>
                  <a:pt x="349154" y="106700"/>
                </a:lnTo>
                <a:lnTo>
                  <a:pt x="397655" y="101331"/>
                </a:lnTo>
                <a:lnTo>
                  <a:pt x="440094" y="94247"/>
                </a:lnTo>
                <a:lnTo>
                  <a:pt x="501242" y="81792"/>
                </a:lnTo>
                <a:lnTo>
                  <a:pt x="515327" y="78867"/>
                </a:lnTo>
                <a:lnTo>
                  <a:pt x="520517" y="77789"/>
                </a:lnTo>
                <a:lnTo>
                  <a:pt x="521258" y="77635"/>
                </a:lnTo>
              </a:path>
            </a:pathLst>
          </a:custGeom>
          <a:ln w="14288">
            <a:solidFill>
              <a:srgbClr val="000000"/>
            </a:solidFill>
          </a:ln>
        </p:spPr>
        <p:txBody>
          <a:bodyPr wrap="square" lIns="0" tIns="0" rIns="0" bIns="0" rtlCol="0"/>
          <a:lstStyle/>
          <a:p>
            <a:endParaRPr/>
          </a:p>
        </p:txBody>
      </p:sp>
      <p:sp>
        <p:nvSpPr>
          <p:cNvPr id="18" name="object 11">
            <a:extLst>
              <a:ext uri="{FF2B5EF4-FFF2-40B4-BE49-F238E27FC236}">
                <a16:creationId xmlns:a16="http://schemas.microsoft.com/office/drawing/2014/main" id="{70334B91-96B2-514F-BC1D-662D8B0C6E5C}"/>
              </a:ext>
            </a:extLst>
          </p:cNvPr>
          <p:cNvSpPr txBox="1"/>
          <p:nvPr/>
        </p:nvSpPr>
        <p:spPr>
          <a:xfrm>
            <a:off x="3758272" y="2864273"/>
            <a:ext cx="1926589" cy="246221"/>
          </a:xfrm>
          <a:prstGeom prst="rect">
            <a:avLst/>
          </a:prstGeom>
          <a:ln w="14288">
            <a:solidFill>
              <a:srgbClr val="000000"/>
            </a:solidFill>
          </a:ln>
        </p:spPr>
        <p:txBody>
          <a:bodyPr vert="horz" wrap="square" lIns="0" tIns="7620" rIns="0" bIns="0" rtlCol="0">
            <a:spAutoFit/>
          </a:bodyPr>
          <a:lstStyle/>
          <a:p>
            <a:pPr marL="69850">
              <a:lnSpc>
                <a:spcPct val="100000"/>
              </a:lnSpc>
              <a:spcBef>
                <a:spcPts val="60"/>
              </a:spcBef>
            </a:pPr>
            <a:r>
              <a:rPr sz="1550" i="1" spc="10" dirty="0">
                <a:latin typeface="Times New Roman"/>
                <a:cs typeface="Times New Roman"/>
              </a:rPr>
              <a:t>Sells</a:t>
            </a:r>
            <a:r>
              <a:rPr sz="1550" spc="10" dirty="0">
                <a:latin typeface="Times New Roman"/>
                <a:cs typeface="Times New Roman"/>
              </a:rPr>
              <a:t>(</a:t>
            </a:r>
            <a:r>
              <a:rPr sz="1550" i="1" spc="10" dirty="0">
                <a:latin typeface="Times New Roman"/>
                <a:cs typeface="Times New Roman"/>
              </a:rPr>
              <a:t>West,M1,Nono</a:t>
            </a:r>
            <a:r>
              <a:rPr sz="1550" spc="10" dirty="0">
                <a:latin typeface="Times New Roman"/>
                <a:cs typeface="Times New Roman"/>
              </a:rPr>
              <a:t>)</a:t>
            </a:r>
            <a:endParaRPr sz="1550" dirty="0">
              <a:latin typeface="Times New Roman"/>
              <a:cs typeface="Times New Roman"/>
            </a:endParaRPr>
          </a:p>
        </p:txBody>
      </p:sp>
      <p:sp>
        <p:nvSpPr>
          <p:cNvPr id="19" name="TextBox 18">
            <a:extLst>
              <a:ext uri="{FF2B5EF4-FFF2-40B4-BE49-F238E27FC236}">
                <a16:creationId xmlns:a16="http://schemas.microsoft.com/office/drawing/2014/main" id="{A5619E6A-6813-8144-8328-EA65D7B274ED}"/>
              </a:ext>
            </a:extLst>
          </p:cNvPr>
          <p:cNvSpPr txBox="1"/>
          <p:nvPr/>
        </p:nvSpPr>
        <p:spPr>
          <a:xfrm>
            <a:off x="1907704" y="4882722"/>
            <a:ext cx="6552728" cy="246221"/>
          </a:xfrm>
          <a:prstGeom prst="rect">
            <a:avLst/>
          </a:prstGeom>
          <a:noFill/>
        </p:spPr>
        <p:txBody>
          <a:bodyPr wrap="square" rtlCol="0">
            <a:spAutoFit/>
          </a:bodyPr>
          <a:lstStyle/>
          <a:p>
            <a:r>
              <a:rPr lang="ko-KR" altLang="en-US" sz="1000" dirty="0">
                <a:latin typeface="Times New Roman" panose="02020603050405020304" pitchFamily="18" charset="0"/>
                <a:cs typeface="Times New Roman" panose="02020603050405020304" pitchFamily="18" charset="0"/>
              </a:rPr>
              <a:t>출처</a:t>
            </a:r>
            <a:r>
              <a:rPr lang="en-US" altLang="ko-KR" sz="1000" dirty="0">
                <a:latin typeface="Times New Roman" panose="02020603050405020304" pitchFamily="18" charset="0"/>
                <a:cs typeface="Times New Roman" panose="02020603050405020304" pitchFamily="18" charset="0"/>
              </a:rPr>
              <a:t>: Stuart J. Russell and Peter </a:t>
            </a:r>
            <a:r>
              <a:rPr lang="en-US" altLang="ko-KR" sz="1000" dirty="0" err="1">
                <a:latin typeface="Times New Roman" panose="02020603050405020304" pitchFamily="18" charset="0"/>
                <a:cs typeface="Times New Roman" panose="02020603050405020304" pitchFamily="18" charset="0"/>
              </a:rPr>
              <a:t>Norvig</a:t>
            </a:r>
            <a:r>
              <a:rPr lang="en-US" altLang="ko-KR" sz="1000" dirty="0">
                <a:latin typeface="Times New Roman" panose="02020603050405020304" pitchFamily="18" charset="0"/>
                <a:cs typeface="Times New Roman" panose="02020603050405020304" pitchFamily="18" charset="0"/>
              </a:rPr>
              <a:t> (2021). Artificial Intelligence: A Modern Approach (4rd Edition). Pearson</a:t>
            </a:r>
            <a:r>
              <a:rPr lang="ko-KR" altLang="en-US" sz="1000" dirty="0">
                <a:latin typeface="Times New Roman" panose="02020603050405020304" pitchFamily="18" charset="0"/>
                <a:cs typeface="Times New Roman" panose="02020603050405020304" pitchFamily="18" charset="0"/>
              </a:rPr>
              <a:t> </a:t>
            </a:r>
            <a:endParaRPr lang="en-US" altLang="ko-KR"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54607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F0F1A-AE78-4AEB-A5B4-9FDC7C98AD6C}"/>
              </a:ext>
            </a:extLst>
          </p:cNvPr>
          <p:cNvSpPr>
            <a:spLocks noGrp="1"/>
          </p:cNvSpPr>
          <p:nvPr>
            <p:ph type="title"/>
          </p:nvPr>
        </p:nvSpPr>
        <p:spPr/>
        <p:txBody>
          <a:bodyPr/>
          <a:lstStyle/>
          <a:p>
            <a:r>
              <a:rPr lang="en-US" dirty="0"/>
              <a:t>6.3 Forward Chaining (4/6)</a:t>
            </a:r>
          </a:p>
        </p:txBody>
      </p:sp>
      <p:sp>
        <p:nvSpPr>
          <p:cNvPr id="19" name="object 3">
            <a:extLst>
              <a:ext uri="{FF2B5EF4-FFF2-40B4-BE49-F238E27FC236}">
                <a16:creationId xmlns:a16="http://schemas.microsoft.com/office/drawing/2014/main" id="{F9425698-B187-044F-B594-7E7C50BEC42E}"/>
              </a:ext>
            </a:extLst>
          </p:cNvPr>
          <p:cNvSpPr/>
          <p:nvPr/>
        </p:nvSpPr>
        <p:spPr>
          <a:xfrm>
            <a:off x="2753645" y="3169015"/>
            <a:ext cx="2247900" cy="1123950"/>
          </a:xfrm>
          <a:custGeom>
            <a:avLst/>
            <a:gdLst/>
            <a:ahLst/>
            <a:cxnLst/>
            <a:rect l="l" t="t" r="r" b="b"/>
            <a:pathLst>
              <a:path w="2247900" h="1123950">
                <a:moveTo>
                  <a:pt x="354888" y="1123886"/>
                </a:moveTo>
                <a:lnTo>
                  <a:pt x="0" y="38"/>
                </a:lnTo>
              </a:path>
              <a:path w="2247900" h="1123950">
                <a:moveTo>
                  <a:pt x="1951964" y="0"/>
                </a:moveTo>
                <a:lnTo>
                  <a:pt x="1951964" y="295757"/>
                </a:lnTo>
              </a:path>
              <a:path w="2247900" h="1123950">
                <a:moveTo>
                  <a:pt x="1951964" y="295757"/>
                </a:moveTo>
                <a:lnTo>
                  <a:pt x="2247709" y="1123848"/>
                </a:lnTo>
              </a:path>
              <a:path w="2247900" h="1123950">
                <a:moveTo>
                  <a:pt x="1951964" y="295757"/>
                </a:moveTo>
                <a:lnTo>
                  <a:pt x="354926" y="1123848"/>
                </a:lnTo>
              </a:path>
            </a:pathLst>
          </a:custGeom>
          <a:ln w="14288">
            <a:solidFill>
              <a:srgbClr val="000000"/>
            </a:solidFill>
          </a:ln>
        </p:spPr>
        <p:txBody>
          <a:bodyPr wrap="square" lIns="0" tIns="0" rIns="0" bIns="0" rtlCol="0"/>
          <a:lstStyle/>
          <a:p>
            <a:endParaRPr/>
          </a:p>
        </p:txBody>
      </p:sp>
      <p:grpSp>
        <p:nvGrpSpPr>
          <p:cNvPr id="20" name="object 4">
            <a:extLst>
              <a:ext uri="{FF2B5EF4-FFF2-40B4-BE49-F238E27FC236}">
                <a16:creationId xmlns:a16="http://schemas.microsoft.com/office/drawing/2014/main" id="{3CA1AB68-4755-4D43-B1C0-F554AD9963F3}"/>
              </a:ext>
            </a:extLst>
          </p:cNvPr>
          <p:cNvGrpSpPr/>
          <p:nvPr/>
        </p:nvGrpSpPr>
        <p:grpSpPr>
          <a:xfrm>
            <a:off x="1031030" y="1564675"/>
            <a:ext cx="3089275" cy="2717165"/>
            <a:chOff x="1030122" y="2046973"/>
            <a:chExt cx="3089275" cy="2717165"/>
          </a:xfrm>
        </p:grpSpPr>
        <p:sp>
          <p:nvSpPr>
            <p:cNvPr id="21" name="object 5">
              <a:extLst>
                <a:ext uri="{FF2B5EF4-FFF2-40B4-BE49-F238E27FC236}">
                  <a16:creationId xmlns:a16="http://schemas.microsoft.com/office/drawing/2014/main" id="{10D7188E-E776-D844-9186-F911FD5C7AFC}"/>
                </a:ext>
              </a:extLst>
            </p:cNvPr>
            <p:cNvSpPr/>
            <p:nvPr/>
          </p:nvSpPr>
          <p:spPr>
            <a:xfrm>
              <a:off x="1037424" y="3355568"/>
              <a:ext cx="0" cy="1401445"/>
            </a:xfrm>
            <a:custGeom>
              <a:avLst/>
              <a:gdLst/>
              <a:ahLst/>
              <a:cxnLst/>
              <a:rect l="l" t="t" r="r" b="b"/>
              <a:pathLst>
                <a:path h="1401445">
                  <a:moveTo>
                    <a:pt x="0" y="0"/>
                  </a:moveTo>
                  <a:lnTo>
                    <a:pt x="0" y="1401036"/>
                  </a:lnTo>
                </a:path>
              </a:pathLst>
            </a:custGeom>
            <a:ln w="14288">
              <a:solidFill>
                <a:srgbClr val="000000"/>
              </a:solidFill>
            </a:ln>
          </p:spPr>
          <p:txBody>
            <a:bodyPr wrap="square" lIns="0" tIns="0" rIns="0" bIns="0" rtlCol="0"/>
            <a:lstStyle/>
            <a:p>
              <a:endParaRPr/>
            </a:p>
          </p:txBody>
        </p:sp>
        <p:sp>
          <p:nvSpPr>
            <p:cNvPr id="22" name="object 6">
              <a:extLst>
                <a:ext uri="{FF2B5EF4-FFF2-40B4-BE49-F238E27FC236}">
                  <a16:creationId xmlns:a16="http://schemas.microsoft.com/office/drawing/2014/main" id="{0F154626-F6EB-9942-B13C-AF05FE2F9B65}"/>
                </a:ext>
              </a:extLst>
            </p:cNvPr>
            <p:cNvSpPr/>
            <p:nvPr/>
          </p:nvSpPr>
          <p:spPr>
            <a:xfrm>
              <a:off x="4111878" y="2054275"/>
              <a:ext cx="0" cy="354965"/>
            </a:xfrm>
            <a:custGeom>
              <a:avLst/>
              <a:gdLst/>
              <a:ahLst/>
              <a:cxnLst/>
              <a:rect l="l" t="t" r="r" b="b"/>
              <a:pathLst>
                <a:path h="354964">
                  <a:moveTo>
                    <a:pt x="0" y="354901"/>
                  </a:moveTo>
                  <a:lnTo>
                    <a:pt x="0" y="0"/>
                  </a:lnTo>
                </a:path>
              </a:pathLst>
            </a:custGeom>
            <a:ln w="14288">
              <a:solidFill>
                <a:srgbClr val="000000"/>
              </a:solidFill>
            </a:ln>
          </p:spPr>
          <p:txBody>
            <a:bodyPr wrap="square" lIns="0" tIns="0" rIns="0" bIns="0" rtlCol="0"/>
            <a:lstStyle/>
            <a:p>
              <a:endParaRPr/>
            </a:p>
          </p:txBody>
        </p:sp>
      </p:grpSp>
      <p:graphicFrame>
        <p:nvGraphicFramePr>
          <p:cNvPr id="23" name="object 7">
            <a:extLst>
              <a:ext uri="{FF2B5EF4-FFF2-40B4-BE49-F238E27FC236}">
                <a16:creationId xmlns:a16="http://schemas.microsoft.com/office/drawing/2014/main" id="{5ED6B612-D303-284F-9657-35C4483BD43B}"/>
              </a:ext>
            </a:extLst>
          </p:cNvPr>
          <p:cNvGraphicFramePr>
            <a:graphicFrameLocks noGrp="1"/>
          </p:cNvGraphicFramePr>
          <p:nvPr>
            <p:extLst>
              <p:ext uri="{D42A27DB-BD31-4B8C-83A1-F6EECF244321}">
                <p14:modId xmlns:p14="http://schemas.microsoft.com/office/powerpoint/2010/main" val="840453254"/>
              </p:ext>
            </p:extLst>
          </p:nvPr>
        </p:nvGraphicFramePr>
        <p:xfrm>
          <a:off x="6411188" y="2847569"/>
          <a:ext cx="2029458" cy="1733920"/>
        </p:xfrm>
        <a:graphic>
          <a:graphicData uri="http://schemas.openxmlformats.org/drawingml/2006/table">
            <a:tbl>
              <a:tblPr firstRow="1" bandRow="1">
                <a:tableStyleId>{2D5ABB26-0587-4C30-8999-92F81FD0307C}</a:tableStyleId>
              </a:tblPr>
              <a:tblGrid>
                <a:gridCol w="354965">
                  <a:extLst>
                    <a:ext uri="{9D8B030D-6E8A-4147-A177-3AD203B41FA5}">
                      <a16:colId xmlns:a16="http://schemas.microsoft.com/office/drawing/2014/main" val="20000"/>
                    </a:ext>
                  </a:extLst>
                </a:gridCol>
                <a:gridCol w="1300479">
                  <a:extLst>
                    <a:ext uri="{9D8B030D-6E8A-4147-A177-3AD203B41FA5}">
                      <a16:colId xmlns:a16="http://schemas.microsoft.com/office/drawing/2014/main" val="20001"/>
                    </a:ext>
                  </a:extLst>
                </a:gridCol>
                <a:gridCol w="374014">
                  <a:extLst>
                    <a:ext uri="{9D8B030D-6E8A-4147-A177-3AD203B41FA5}">
                      <a16:colId xmlns:a16="http://schemas.microsoft.com/office/drawing/2014/main" val="20003"/>
                    </a:ext>
                  </a:extLst>
                </a:gridCol>
              </a:tblGrid>
              <a:tr h="314340">
                <a:tc>
                  <a:txBody>
                    <a:bodyPr/>
                    <a:lstStyle/>
                    <a:p>
                      <a:pPr>
                        <a:lnSpc>
                          <a:spcPct val="100000"/>
                        </a:lnSpc>
                      </a:pPr>
                      <a:endParaRPr sz="1600">
                        <a:latin typeface="Times New Roman"/>
                        <a:cs typeface="Times New Roman"/>
                      </a:endParaRPr>
                    </a:p>
                  </a:txBody>
                  <a:tcPr marL="0" marR="0" marT="0" marB="0">
                    <a:lnR w="19050">
                      <a:solidFill>
                        <a:srgbClr val="000000"/>
                      </a:solidFill>
                      <a:prstDash val="solid"/>
                    </a:lnR>
                  </a:tcPr>
                </a:tc>
                <a:tc>
                  <a:txBody>
                    <a:bodyPr/>
                    <a:lstStyle/>
                    <a:p>
                      <a:pPr marL="49530">
                        <a:lnSpc>
                          <a:spcPct val="100000"/>
                        </a:lnSpc>
                        <a:spcBef>
                          <a:spcPts val="105"/>
                        </a:spcBef>
                      </a:pPr>
                      <a:r>
                        <a:rPr sz="1550" i="1" spc="10" dirty="0">
                          <a:latin typeface="Times New Roman"/>
                          <a:cs typeface="Times New Roman"/>
                        </a:rPr>
                        <a:t>Hostile</a:t>
                      </a:r>
                      <a:r>
                        <a:rPr sz="1550" i="0" spc="10" dirty="0">
                          <a:latin typeface="Times New Roman"/>
                          <a:cs typeface="Times New Roman"/>
                        </a:rPr>
                        <a:t>(</a:t>
                      </a:r>
                      <a:r>
                        <a:rPr sz="1550" i="1" spc="10" dirty="0">
                          <a:latin typeface="Times New Roman"/>
                          <a:cs typeface="Times New Roman"/>
                        </a:rPr>
                        <a:t>Nono</a:t>
                      </a:r>
                      <a:r>
                        <a:rPr sz="1550" i="0" spc="10" dirty="0">
                          <a:latin typeface="Times New Roman"/>
                          <a:cs typeface="Times New Roman"/>
                        </a:rPr>
                        <a:t>)</a:t>
                      </a:r>
                      <a:endParaRPr sz="1550" i="0" dirty="0">
                        <a:latin typeface="Times New Roman"/>
                        <a:cs typeface="Times New Roman"/>
                      </a:endParaRPr>
                    </a:p>
                  </a:txBody>
                  <a:tcPr marL="0" marR="0" marT="1333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600">
                        <a:latin typeface="Times New Roman"/>
                        <a:cs typeface="Times New Roman"/>
                      </a:endParaRPr>
                    </a:p>
                  </a:txBody>
                  <a:tcPr marL="0" marR="0" marT="0" marB="0">
                    <a:lnL w="1905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10000"/>
                  </a:ext>
                </a:extLst>
              </a:tr>
              <a:tr h="1119529">
                <a:tc gridSpan="2">
                  <a:txBody>
                    <a:bodyPr/>
                    <a:lstStyle/>
                    <a:p>
                      <a:pPr>
                        <a:lnSpc>
                          <a:spcPct val="100000"/>
                        </a:lnSpc>
                      </a:pPr>
                      <a:endParaRPr sz="1600">
                        <a:latin typeface="Times New Roman"/>
                        <a:cs typeface="Times New Roman"/>
                      </a:endParaRPr>
                    </a:p>
                  </a:txBody>
                  <a:tcPr marL="0" marR="0" marT="0" marB="0">
                    <a:lnR w="19050">
                      <a:solidFill>
                        <a:srgbClr val="000000"/>
                      </a:solidFill>
                      <a:prstDash val="solid"/>
                    </a:lnR>
                    <a:lnB w="19050">
                      <a:solidFill>
                        <a:srgbClr val="000000"/>
                      </a:solidFill>
                      <a:prstDash val="solid"/>
                    </a:lnB>
                  </a:tcPr>
                </a:tc>
                <a:tc hMerge="1">
                  <a:txBody>
                    <a:bodyPr/>
                    <a:lstStyle/>
                    <a:p>
                      <a:endParaRPr/>
                    </a:p>
                  </a:txBody>
                  <a:tcPr marL="0" marR="0" marT="0" marB="0"/>
                </a:tc>
                <a:tc>
                  <a:txBody>
                    <a:bodyPr/>
                    <a:lstStyle/>
                    <a:p>
                      <a:endParaRPr dirty="0"/>
                    </a:p>
                  </a:txBody>
                  <a:tcPr marL="0" marR="0" marT="0" marB="0">
                    <a:lnL w="19050" cap="flat" cmpd="sng" algn="ctr">
                      <a:solidFill>
                        <a:srgbClr val="000000"/>
                      </a:solidFill>
                      <a:prstDash val="solid"/>
                      <a:round/>
                      <a:headEnd type="none" w="med" len="med"/>
                      <a:tailEnd type="none" w="med" len="med"/>
                    </a:lnL>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00051">
                <a:tc gridSpan="3">
                  <a:txBody>
                    <a:bodyPr/>
                    <a:lstStyle/>
                    <a:p>
                      <a:pPr marL="64135">
                        <a:lnSpc>
                          <a:spcPct val="100000"/>
                        </a:lnSpc>
                        <a:spcBef>
                          <a:spcPts val="50"/>
                        </a:spcBef>
                      </a:pPr>
                      <a:r>
                        <a:rPr sz="1550" i="1" spc="10" dirty="0">
                          <a:latin typeface="Times New Roman"/>
                          <a:cs typeface="Times New Roman"/>
                        </a:rPr>
                        <a:t>Enemy</a:t>
                      </a:r>
                      <a:r>
                        <a:rPr sz="1550" i="0" spc="10" dirty="0">
                          <a:latin typeface="Times New Roman"/>
                          <a:cs typeface="Times New Roman"/>
                        </a:rPr>
                        <a:t>(</a:t>
                      </a:r>
                      <a:r>
                        <a:rPr sz="1550" i="1" spc="10" dirty="0">
                          <a:latin typeface="Times New Roman"/>
                          <a:cs typeface="Times New Roman"/>
                        </a:rPr>
                        <a:t>Nono,America</a:t>
                      </a:r>
                      <a:r>
                        <a:rPr sz="1550" i="0" spc="10" dirty="0">
                          <a:latin typeface="Times New Roman"/>
                          <a:cs typeface="Times New Roman"/>
                        </a:rPr>
                        <a:t>)</a:t>
                      </a:r>
                      <a:endParaRPr sz="1550" i="0" dirty="0">
                        <a:latin typeface="Times New Roman"/>
                        <a:cs typeface="Times New Roman"/>
                      </a:endParaRPr>
                    </a:p>
                  </a:txBody>
                  <a:tcPr marL="0" marR="0" marT="635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hMerge="1">
                  <a:txBody>
                    <a:bodyPr/>
                    <a:lstStyle/>
                    <a:p>
                      <a:endParaRPr/>
                    </a:p>
                  </a:txBody>
                  <a:tcPr marL="0" marR="0" marT="0" marB="0"/>
                </a:tc>
                <a:tc hMerge="1">
                  <a:txBody>
                    <a:bodyPr/>
                    <a:lstStyle/>
                    <a:p>
                      <a:endParaRPr/>
                    </a:p>
                  </a:txBody>
                  <a:tcPr marL="0" marR="0" marT="0" marB="0">
                    <a:lnL w="19050" cap="flat" cmpd="sng" algn="ctr">
                      <a:solidFill>
                        <a:srgbClr val="000000"/>
                      </a:solidFill>
                      <a:prstDash val="solid"/>
                      <a:round/>
                      <a:headEnd type="none" w="med" len="med"/>
                      <a:tailEnd type="none" w="med" len="med"/>
                    </a:lnL>
                    <a:lnT w="1905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10002"/>
                  </a:ext>
                </a:extLst>
              </a:tr>
            </a:tbl>
          </a:graphicData>
        </a:graphic>
      </p:graphicFrame>
      <p:sp>
        <p:nvSpPr>
          <p:cNvPr id="24" name="object 8">
            <a:extLst>
              <a:ext uri="{FF2B5EF4-FFF2-40B4-BE49-F238E27FC236}">
                <a16:creationId xmlns:a16="http://schemas.microsoft.com/office/drawing/2014/main" id="{9B72DBA9-0E58-8246-A5EF-1471939B98BC}"/>
              </a:ext>
            </a:extLst>
          </p:cNvPr>
          <p:cNvSpPr txBox="1"/>
          <p:nvPr/>
        </p:nvSpPr>
        <p:spPr>
          <a:xfrm>
            <a:off x="4232370" y="4288595"/>
            <a:ext cx="1486535" cy="244939"/>
          </a:xfrm>
          <a:prstGeom prst="rect">
            <a:avLst/>
          </a:prstGeom>
          <a:ln w="14288">
            <a:solidFill>
              <a:srgbClr val="000000"/>
            </a:solidFill>
          </a:ln>
        </p:spPr>
        <p:txBody>
          <a:bodyPr vert="horz" wrap="square" lIns="0" tIns="6350" rIns="0" bIns="0" rtlCol="0">
            <a:spAutoFit/>
          </a:bodyPr>
          <a:lstStyle/>
          <a:p>
            <a:pPr marL="57150">
              <a:lnSpc>
                <a:spcPct val="100000"/>
              </a:lnSpc>
              <a:spcBef>
                <a:spcPts val="50"/>
              </a:spcBef>
            </a:pPr>
            <a:r>
              <a:rPr sz="1550" i="1" spc="10" dirty="0">
                <a:latin typeface="Times New Roman"/>
                <a:cs typeface="Times New Roman"/>
              </a:rPr>
              <a:t>Owns</a:t>
            </a:r>
            <a:r>
              <a:rPr sz="1550" spc="10" dirty="0">
                <a:latin typeface="Times New Roman"/>
                <a:cs typeface="Times New Roman"/>
              </a:rPr>
              <a:t>(</a:t>
            </a:r>
            <a:r>
              <a:rPr sz="1550" i="1" spc="10" dirty="0">
                <a:latin typeface="Times New Roman"/>
                <a:cs typeface="Times New Roman"/>
              </a:rPr>
              <a:t>Nono,M1</a:t>
            </a:r>
            <a:r>
              <a:rPr sz="1550" spc="10" dirty="0">
                <a:latin typeface="Times New Roman"/>
                <a:cs typeface="Times New Roman"/>
              </a:rPr>
              <a:t>)</a:t>
            </a:r>
            <a:endParaRPr sz="1550" dirty="0">
              <a:latin typeface="Times New Roman"/>
              <a:cs typeface="Times New Roman"/>
            </a:endParaRPr>
          </a:p>
        </p:txBody>
      </p:sp>
      <p:sp>
        <p:nvSpPr>
          <p:cNvPr id="26" name="object 10">
            <a:extLst>
              <a:ext uri="{FF2B5EF4-FFF2-40B4-BE49-F238E27FC236}">
                <a16:creationId xmlns:a16="http://schemas.microsoft.com/office/drawing/2014/main" id="{1075071F-226D-1747-832C-B3560B6428D6}"/>
              </a:ext>
            </a:extLst>
          </p:cNvPr>
          <p:cNvSpPr txBox="1"/>
          <p:nvPr/>
        </p:nvSpPr>
        <p:spPr>
          <a:xfrm>
            <a:off x="2457886" y="4288582"/>
            <a:ext cx="1210310" cy="244939"/>
          </a:xfrm>
          <a:prstGeom prst="rect">
            <a:avLst/>
          </a:prstGeom>
          <a:ln w="14288">
            <a:solidFill>
              <a:srgbClr val="000000"/>
            </a:solidFill>
          </a:ln>
        </p:spPr>
        <p:txBody>
          <a:bodyPr vert="horz" wrap="square" lIns="0" tIns="6350" rIns="0" bIns="0" rtlCol="0">
            <a:spAutoFit/>
          </a:bodyPr>
          <a:lstStyle/>
          <a:p>
            <a:pPr marL="97790">
              <a:lnSpc>
                <a:spcPct val="100000"/>
              </a:lnSpc>
              <a:spcBef>
                <a:spcPts val="50"/>
              </a:spcBef>
            </a:pPr>
            <a:r>
              <a:rPr sz="1550" i="1" spc="10" dirty="0">
                <a:latin typeface="Times New Roman"/>
                <a:cs typeface="Times New Roman"/>
              </a:rPr>
              <a:t>Missile</a:t>
            </a:r>
            <a:r>
              <a:rPr sz="1550" spc="10" dirty="0">
                <a:latin typeface="Times New Roman"/>
                <a:cs typeface="Times New Roman"/>
              </a:rPr>
              <a:t>(</a:t>
            </a:r>
            <a:r>
              <a:rPr sz="1550" i="1" spc="10" dirty="0">
                <a:latin typeface="Times New Roman"/>
                <a:cs typeface="Times New Roman"/>
              </a:rPr>
              <a:t>M1</a:t>
            </a:r>
            <a:r>
              <a:rPr sz="1550" spc="10" dirty="0">
                <a:latin typeface="Times New Roman"/>
                <a:cs typeface="Times New Roman"/>
              </a:rPr>
              <a:t>)</a:t>
            </a:r>
            <a:endParaRPr sz="1550" dirty="0">
              <a:latin typeface="Times New Roman"/>
              <a:cs typeface="Times New Roman"/>
            </a:endParaRPr>
          </a:p>
        </p:txBody>
      </p:sp>
      <p:sp>
        <p:nvSpPr>
          <p:cNvPr id="27" name="object 11">
            <a:extLst>
              <a:ext uri="{FF2B5EF4-FFF2-40B4-BE49-F238E27FC236}">
                <a16:creationId xmlns:a16="http://schemas.microsoft.com/office/drawing/2014/main" id="{F2BB0E45-5D5F-C444-933F-E34B676E1EDD}"/>
              </a:ext>
            </a:extLst>
          </p:cNvPr>
          <p:cNvSpPr txBox="1"/>
          <p:nvPr/>
        </p:nvSpPr>
        <p:spPr>
          <a:xfrm>
            <a:off x="328504" y="4274306"/>
            <a:ext cx="1471295" cy="251992"/>
          </a:xfrm>
          <a:prstGeom prst="rect">
            <a:avLst/>
          </a:prstGeom>
          <a:ln w="14288">
            <a:solidFill>
              <a:srgbClr val="000000"/>
            </a:solidFill>
          </a:ln>
        </p:spPr>
        <p:txBody>
          <a:bodyPr vert="horz" wrap="square" lIns="0" tIns="13335" rIns="0" bIns="0" rtlCol="0">
            <a:spAutoFit/>
          </a:bodyPr>
          <a:lstStyle/>
          <a:p>
            <a:pPr marL="71120">
              <a:lnSpc>
                <a:spcPct val="100000"/>
              </a:lnSpc>
              <a:spcBef>
                <a:spcPts val="105"/>
              </a:spcBef>
            </a:pPr>
            <a:r>
              <a:rPr sz="1550" i="1" spc="10" dirty="0">
                <a:latin typeface="Times New Roman"/>
                <a:cs typeface="Times New Roman"/>
              </a:rPr>
              <a:t>American</a:t>
            </a:r>
            <a:r>
              <a:rPr sz="1550" spc="10" dirty="0">
                <a:latin typeface="Times New Roman"/>
                <a:cs typeface="Times New Roman"/>
              </a:rPr>
              <a:t>(</a:t>
            </a:r>
            <a:r>
              <a:rPr sz="1550" i="1" spc="10" dirty="0">
                <a:latin typeface="Times New Roman"/>
                <a:cs typeface="Times New Roman"/>
              </a:rPr>
              <a:t>West</a:t>
            </a:r>
            <a:r>
              <a:rPr sz="1550" spc="10" dirty="0">
                <a:latin typeface="Times New Roman"/>
                <a:cs typeface="Times New Roman"/>
              </a:rPr>
              <a:t>)</a:t>
            </a:r>
            <a:endParaRPr sz="1550" dirty="0">
              <a:latin typeface="Times New Roman"/>
              <a:cs typeface="Times New Roman"/>
            </a:endParaRPr>
          </a:p>
        </p:txBody>
      </p:sp>
      <p:sp>
        <p:nvSpPr>
          <p:cNvPr id="28" name="object 12">
            <a:extLst>
              <a:ext uri="{FF2B5EF4-FFF2-40B4-BE49-F238E27FC236}">
                <a16:creationId xmlns:a16="http://schemas.microsoft.com/office/drawing/2014/main" id="{6D26255D-FC79-9A49-88B6-7BB646F3C8DE}"/>
              </a:ext>
            </a:extLst>
          </p:cNvPr>
          <p:cNvSpPr txBox="1"/>
          <p:nvPr/>
        </p:nvSpPr>
        <p:spPr>
          <a:xfrm>
            <a:off x="2102999" y="2854713"/>
            <a:ext cx="1289050" cy="251992"/>
          </a:xfrm>
          <a:prstGeom prst="rect">
            <a:avLst/>
          </a:prstGeom>
          <a:ln w="14288">
            <a:solidFill>
              <a:srgbClr val="000000"/>
            </a:solidFill>
          </a:ln>
        </p:spPr>
        <p:txBody>
          <a:bodyPr vert="horz" wrap="square" lIns="0" tIns="13335" rIns="0" bIns="0" rtlCol="0">
            <a:spAutoFit/>
          </a:bodyPr>
          <a:lstStyle/>
          <a:p>
            <a:pPr marL="115570">
              <a:lnSpc>
                <a:spcPct val="100000"/>
              </a:lnSpc>
              <a:spcBef>
                <a:spcPts val="105"/>
              </a:spcBef>
            </a:pPr>
            <a:r>
              <a:rPr sz="1550" i="1" spc="10" dirty="0">
                <a:latin typeface="Times New Roman"/>
                <a:cs typeface="Times New Roman"/>
              </a:rPr>
              <a:t>Weapon</a:t>
            </a:r>
            <a:r>
              <a:rPr sz="1550" spc="10" dirty="0">
                <a:latin typeface="Times New Roman"/>
                <a:cs typeface="Times New Roman"/>
              </a:rPr>
              <a:t>(</a:t>
            </a:r>
            <a:r>
              <a:rPr sz="1550" i="1" spc="10" dirty="0">
                <a:latin typeface="Times New Roman"/>
                <a:cs typeface="Times New Roman"/>
              </a:rPr>
              <a:t>M1</a:t>
            </a:r>
            <a:r>
              <a:rPr sz="1550" spc="10" dirty="0">
                <a:latin typeface="Times New Roman"/>
                <a:cs typeface="Times New Roman"/>
              </a:rPr>
              <a:t>)</a:t>
            </a:r>
            <a:endParaRPr sz="1550" dirty="0">
              <a:latin typeface="Times New Roman"/>
              <a:cs typeface="Times New Roman"/>
            </a:endParaRPr>
          </a:p>
        </p:txBody>
      </p:sp>
      <p:sp>
        <p:nvSpPr>
          <p:cNvPr id="29" name="object 13">
            <a:extLst>
              <a:ext uri="{FF2B5EF4-FFF2-40B4-BE49-F238E27FC236}">
                <a16:creationId xmlns:a16="http://schemas.microsoft.com/office/drawing/2014/main" id="{49D267A6-5159-754B-AC95-120AC56894D7}"/>
              </a:ext>
            </a:extLst>
          </p:cNvPr>
          <p:cNvSpPr/>
          <p:nvPr/>
        </p:nvSpPr>
        <p:spPr>
          <a:xfrm>
            <a:off x="4291526" y="3682921"/>
            <a:ext cx="521334" cy="108585"/>
          </a:xfrm>
          <a:custGeom>
            <a:avLst/>
            <a:gdLst/>
            <a:ahLst/>
            <a:cxnLst/>
            <a:rect l="l" t="t" r="r" b="b"/>
            <a:pathLst>
              <a:path w="521335" h="108585">
                <a:moveTo>
                  <a:pt x="0" y="0"/>
                </a:moveTo>
                <a:lnTo>
                  <a:pt x="616" y="356"/>
                </a:lnTo>
                <a:lnTo>
                  <a:pt x="4929" y="2849"/>
                </a:lnTo>
                <a:lnTo>
                  <a:pt x="16636" y="9617"/>
                </a:lnTo>
                <a:lnTo>
                  <a:pt x="39433" y="22796"/>
                </a:lnTo>
                <a:lnTo>
                  <a:pt x="75911" y="43301"/>
                </a:lnTo>
                <a:lnTo>
                  <a:pt x="124231" y="67157"/>
                </a:lnTo>
                <a:lnTo>
                  <a:pt x="181447" y="89165"/>
                </a:lnTo>
                <a:lnTo>
                  <a:pt x="244614" y="104127"/>
                </a:lnTo>
                <a:lnTo>
                  <a:pt x="297253" y="108312"/>
                </a:lnTo>
                <a:lnTo>
                  <a:pt x="349154" y="106700"/>
                </a:lnTo>
                <a:lnTo>
                  <a:pt x="397655" y="101331"/>
                </a:lnTo>
                <a:lnTo>
                  <a:pt x="440094" y="94247"/>
                </a:lnTo>
                <a:lnTo>
                  <a:pt x="501242" y="81792"/>
                </a:lnTo>
                <a:lnTo>
                  <a:pt x="515327" y="78867"/>
                </a:lnTo>
                <a:lnTo>
                  <a:pt x="520517" y="77789"/>
                </a:lnTo>
                <a:lnTo>
                  <a:pt x="521258" y="77635"/>
                </a:lnTo>
              </a:path>
            </a:pathLst>
          </a:custGeom>
          <a:ln w="14288">
            <a:solidFill>
              <a:srgbClr val="000000"/>
            </a:solidFill>
          </a:ln>
        </p:spPr>
        <p:txBody>
          <a:bodyPr wrap="square" lIns="0" tIns="0" rIns="0" bIns="0" rtlCol="0"/>
          <a:lstStyle/>
          <a:p>
            <a:endParaRPr/>
          </a:p>
        </p:txBody>
      </p:sp>
      <p:sp>
        <p:nvSpPr>
          <p:cNvPr id="30" name="object 14">
            <a:extLst>
              <a:ext uri="{FF2B5EF4-FFF2-40B4-BE49-F238E27FC236}">
                <a16:creationId xmlns:a16="http://schemas.microsoft.com/office/drawing/2014/main" id="{CD0A435C-BE64-C841-A22C-7DA0A689AB15}"/>
              </a:ext>
            </a:extLst>
          </p:cNvPr>
          <p:cNvSpPr txBox="1"/>
          <p:nvPr/>
        </p:nvSpPr>
        <p:spPr>
          <a:xfrm>
            <a:off x="3423938" y="1271964"/>
            <a:ext cx="1356360" cy="244939"/>
          </a:xfrm>
          <a:prstGeom prst="rect">
            <a:avLst/>
          </a:prstGeom>
          <a:ln w="14288">
            <a:solidFill>
              <a:srgbClr val="000000"/>
            </a:solidFill>
          </a:ln>
        </p:spPr>
        <p:txBody>
          <a:bodyPr vert="horz" wrap="square" lIns="0" tIns="6350" rIns="0" bIns="0" rtlCol="0">
            <a:spAutoFit/>
          </a:bodyPr>
          <a:lstStyle/>
          <a:p>
            <a:pPr marL="48895">
              <a:lnSpc>
                <a:spcPct val="100000"/>
              </a:lnSpc>
              <a:spcBef>
                <a:spcPts val="50"/>
              </a:spcBef>
            </a:pPr>
            <a:r>
              <a:rPr sz="1550" i="1" spc="10" dirty="0">
                <a:latin typeface="Times New Roman"/>
                <a:cs typeface="Times New Roman"/>
              </a:rPr>
              <a:t>Criminal</a:t>
            </a:r>
            <a:r>
              <a:rPr sz="1550" spc="10" dirty="0">
                <a:latin typeface="Times New Roman"/>
                <a:cs typeface="Times New Roman"/>
              </a:rPr>
              <a:t>(</a:t>
            </a:r>
            <a:r>
              <a:rPr sz="1550" i="1" spc="10" dirty="0">
                <a:latin typeface="Times New Roman"/>
                <a:cs typeface="Times New Roman"/>
              </a:rPr>
              <a:t>West</a:t>
            </a:r>
            <a:r>
              <a:rPr sz="1550" spc="10" dirty="0">
                <a:latin typeface="Times New Roman"/>
                <a:cs typeface="Times New Roman"/>
              </a:rPr>
              <a:t>)</a:t>
            </a:r>
            <a:endParaRPr sz="1550" dirty="0">
              <a:latin typeface="Times New Roman"/>
              <a:cs typeface="Times New Roman"/>
            </a:endParaRPr>
          </a:p>
        </p:txBody>
      </p:sp>
      <p:sp>
        <p:nvSpPr>
          <p:cNvPr id="31" name="object 15">
            <a:extLst>
              <a:ext uri="{FF2B5EF4-FFF2-40B4-BE49-F238E27FC236}">
                <a16:creationId xmlns:a16="http://schemas.microsoft.com/office/drawing/2014/main" id="{8989EA95-9BCD-AD41-AB74-EC7B3A07ADEB}"/>
              </a:ext>
            </a:extLst>
          </p:cNvPr>
          <p:cNvSpPr/>
          <p:nvPr/>
        </p:nvSpPr>
        <p:spPr>
          <a:xfrm>
            <a:off x="1040161" y="1923678"/>
            <a:ext cx="6399530" cy="933450"/>
          </a:xfrm>
          <a:custGeom>
            <a:avLst/>
            <a:gdLst/>
            <a:ahLst/>
            <a:cxnLst/>
            <a:rect l="l" t="t" r="r" b="b"/>
            <a:pathLst>
              <a:path w="6399530" h="933450">
                <a:moveTo>
                  <a:pt x="0" y="933221"/>
                </a:moveTo>
                <a:lnTo>
                  <a:pt x="3066288" y="0"/>
                </a:lnTo>
              </a:path>
              <a:path w="6399530" h="933450">
                <a:moveTo>
                  <a:pt x="3066288" y="0"/>
                </a:moveTo>
                <a:lnTo>
                  <a:pt x="6399199" y="933221"/>
                </a:lnTo>
              </a:path>
              <a:path w="6399530" h="933450">
                <a:moveTo>
                  <a:pt x="3066288" y="0"/>
                </a:moveTo>
                <a:lnTo>
                  <a:pt x="1718297" y="933221"/>
                </a:lnTo>
              </a:path>
              <a:path w="6399530" h="933450">
                <a:moveTo>
                  <a:pt x="3066288" y="0"/>
                </a:moveTo>
                <a:lnTo>
                  <a:pt x="3673614" y="933221"/>
                </a:lnTo>
              </a:path>
              <a:path w="6399530" h="933450">
                <a:moveTo>
                  <a:pt x="2462644" y="185178"/>
                </a:moveTo>
                <a:lnTo>
                  <a:pt x="2505865" y="196633"/>
                </a:lnTo>
                <a:lnTo>
                  <a:pt x="2565095" y="212331"/>
                </a:lnTo>
                <a:lnTo>
                  <a:pt x="2638071" y="231230"/>
                </a:lnTo>
                <a:lnTo>
                  <a:pt x="2682288" y="241892"/>
                </a:lnTo>
                <a:lnTo>
                  <a:pt x="2730864" y="252705"/>
                </a:lnTo>
                <a:lnTo>
                  <a:pt x="2783201" y="263177"/>
                </a:lnTo>
                <a:lnTo>
                  <a:pt x="2838705" y="272816"/>
                </a:lnTo>
                <a:lnTo>
                  <a:pt x="2896779" y="281129"/>
                </a:lnTo>
                <a:lnTo>
                  <a:pt x="2956827" y="287624"/>
                </a:lnTo>
                <a:lnTo>
                  <a:pt x="3018253" y="291809"/>
                </a:lnTo>
                <a:lnTo>
                  <a:pt x="3080461" y="293192"/>
                </a:lnTo>
                <a:lnTo>
                  <a:pt x="3137183" y="291722"/>
                </a:lnTo>
                <a:lnTo>
                  <a:pt x="3193569" y="287902"/>
                </a:lnTo>
                <a:lnTo>
                  <a:pt x="3249128" y="282104"/>
                </a:lnTo>
                <a:lnTo>
                  <a:pt x="3303371" y="274700"/>
                </a:lnTo>
                <a:lnTo>
                  <a:pt x="3355808" y="266064"/>
                </a:lnTo>
                <a:lnTo>
                  <a:pt x="3405950" y="256568"/>
                </a:lnTo>
                <a:lnTo>
                  <a:pt x="3453306" y="246586"/>
                </a:lnTo>
                <a:lnTo>
                  <a:pt x="3497388" y="236490"/>
                </a:lnTo>
                <a:lnTo>
                  <a:pt x="3537705" y="226652"/>
                </a:lnTo>
                <a:lnTo>
                  <a:pt x="3605085" y="209245"/>
                </a:lnTo>
                <a:lnTo>
                  <a:pt x="3666106" y="193187"/>
                </a:lnTo>
                <a:lnTo>
                  <a:pt x="3697441" y="184942"/>
                </a:lnTo>
                <a:lnTo>
                  <a:pt x="3708986" y="181904"/>
                </a:lnTo>
                <a:lnTo>
                  <a:pt x="3710635" y="181470"/>
                </a:lnTo>
              </a:path>
            </a:pathLst>
          </a:custGeom>
          <a:ln w="14288">
            <a:solidFill>
              <a:srgbClr val="000000"/>
            </a:solidFill>
          </a:ln>
        </p:spPr>
        <p:txBody>
          <a:bodyPr wrap="square" lIns="0" tIns="0" rIns="0" bIns="0" rtlCol="0"/>
          <a:lstStyle/>
          <a:p>
            <a:endParaRPr/>
          </a:p>
        </p:txBody>
      </p:sp>
      <p:sp>
        <p:nvSpPr>
          <p:cNvPr id="32" name="object 16">
            <a:extLst>
              <a:ext uri="{FF2B5EF4-FFF2-40B4-BE49-F238E27FC236}">
                <a16:creationId xmlns:a16="http://schemas.microsoft.com/office/drawing/2014/main" id="{FBEBF4D2-0B0E-0A4C-816A-F02AC0821D6F}"/>
              </a:ext>
            </a:extLst>
          </p:cNvPr>
          <p:cNvSpPr txBox="1"/>
          <p:nvPr/>
        </p:nvSpPr>
        <p:spPr>
          <a:xfrm>
            <a:off x="3759180" y="2865565"/>
            <a:ext cx="1926589" cy="246221"/>
          </a:xfrm>
          <a:prstGeom prst="rect">
            <a:avLst/>
          </a:prstGeom>
          <a:ln w="14288">
            <a:solidFill>
              <a:srgbClr val="000000"/>
            </a:solidFill>
          </a:ln>
        </p:spPr>
        <p:txBody>
          <a:bodyPr vert="horz" wrap="square" lIns="0" tIns="7620" rIns="0" bIns="0" rtlCol="0">
            <a:spAutoFit/>
          </a:bodyPr>
          <a:lstStyle/>
          <a:p>
            <a:pPr marL="69850">
              <a:lnSpc>
                <a:spcPct val="100000"/>
              </a:lnSpc>
              <a:spcBef>
                <a:spcPts val="60"/>
              </a:spcBef>
            </a:pPr>
            <a:r>
              <a:rPr sz="1550" i="1" spc="10" dirty="0">
                <a:latin typeface="Times New Roman"/>
                <a:cs typeface="Times New Roman"/>
              </a:rPr>
              <a:t>Sells</a:t>
            </a:r>
            <a:r>
              <a:rPr sz="1550" spc="10" dirty="0">
                <a:latin typeface="Times New Roman"/>
                <a:cs typeface="Times New Roman"/>
              </a:rPr>
              <a:t>(</a:t>
            </a:r>
            <a:r>
              <a:rPr sz="1550" i="1" spc="10" dirty="0">
                <a:latin typeface="Times New Roman"/>
                <a:cs typeface="Times New Roman"/>
              </a:rPr>
              <a:t>West,M1,Nono</a:t>
            </a:r>
            <a:r>
              <a:rPr sz="1550" spc="10" dirty="0">
                <a:latin typeface="Times New Roman"/>
                <a:cs typeface="Times New Roman"/>
              </a:rPr>
              <a:t>)</a:t>
            </a:r>
            <a:endParaRPr sz="1550" dirty="0">
              <a:latin typeface="Times New Roman"/>
              <a:cs typeface="Times New Roman"/>
            </a:endParaRPr>
          </a:p>
        </p:txBody>
      </p:sp>
      <p:sp>
        <p:nvSpPr>
          <p:cNvPr id="33" name="TextBox 32">
            <a:extLst>
              <a:ext uri="{FF2B5EF4-FFF2-40B4-BE49-F238E27FC236}">
                <a16:creationId xmlns:a16="http://schemas.microsoft.com/office/drawing/2014/main" id="{A5619E6A-6813-8144-8328-EA65D7B274ED}"/>
              </a:ext>
            </a:extLst>
          </p:cNvPr>
          <p:cNvSpPr txBox="1"/>
          <p:nvPr/>
        </p:nvSpPr>
        <p:spPr>
          <a:xfrm>
            <a:off x="1907704" y="4882722"/>
            <a:ext cx="6552728" cy="246221"/>
          </a:xfrm>
          <a:prstGeom prst="rect">
            <a:avLst/>
          </a:prstGeom>
          <a:noFill/>
        </p:spPr>
        <p:txBody>
          <a:bodyPr wrap="square" rtlCol="0">
            <a:spAutoFit/>
          </a:bodyPr>
          <a:lstStyle/>
          <a:p>
            <a:r>
              <a:rPr lang="ko-KR" altLang="en-US" sz="1000" dirty="0">
                <a:latin typeface="Times New Roman" panose="02020603050405020304" pitchFamily="18" charset="0"/>
                <a:cs typeface="Times New Roman" panose="02020603050405020304" pitchFamily="18" charset="0"/>
              </a:rPr>
              <a:t>출처</a:t>
            </a:r>
            <a:r>
              <a:rPr lang="en-US" altLang="ko-KR" sz="1000" dirty="0">
                <a:latin typeface="Times New Roman" panose="02020603050405020304" pitchFamily="18" charset="0"/>
                <a:cs typeface="Times New Roman" panose="02020603050405020304" pitchFamily="18" charset="0"/>
              </a:rPr>
              <a:t>: Stuart J. Russell and Peter </a:t>
            </a:r>
            <a:r>
              <a:rPr lang="en-US" altLang="ko-KR" sz="1000" dirty="0" err="1">
                <a:latin typeface="Times New Roman" panose="02020603050405020304" pitchFamily="18" charset="0"/>
                <a:cs typeface="Times New Roman" panose="02020603050405020304" pitchFamily="18" charset="0"/>
              </a:rPr>
              <a:t>Norvig</a:t>
            </a:r>
            <a:r>
              <a:rPr lang="en-US" altLang="ko-KR" sz="1000" dirty="0">
                <a:latin typeface="Times New Roman" panose="02020603050405020304" pitchFamily="18" charset="0"/>
                <a:cs typeface="Times New Roman" panose="02020603050405020304" pitchFamily="18" charset="0"/>
              </a:rPr>
              <a:t> (2021). Artificial Intelligence: A Modern Approach (4rd Edition). Pearson</a:t>
            </a:r>
            <a:r>
              <a:rPr lang="ko-KR" altLang="en-US" sz="1000" dirty="0">
                <a:latin typeface="Times New Roman" panose="02020603050405020304" pitchFamily="18" charset="0"/>
                <a:cs typeface="Times New Roman" panose="02020603050405020304" pitchFamily="18" charset="0"/>
              </a:rPr>
              <a:t> </a:t>
            </a:r>
            <a:endParaRPr lang="en-US" altLang="ko-KR"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66953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F0F1A-AE78-4AEB-A5B4-9FDC7C98AD6C}"/>
              </a:ext>
            </a:extLst>
          </p:cNvPr>
          <p:cNvSpPr>
            <a:spLocks noGrp="1"/>
          </p:cNvSpPr>
          <p:nvPr>
            <p:ph type="title"/>
          </p:nvPr>
        </p:nvSpPr>
        <p:spPr/>
        <p:txBody>
          <a:bodyPr/>
          <a:lstStyle/>
          <a:p>
            <a:r>
              <a:rPr lang="en-US" dirty="0"/>
              <a:t>6.3 Forward Chaining (5/6)</a:t>
            </a:r>
          </a:p>
        </p:txBody>
      </p:sp>
      <p:pic>
        <p:nvPicPr>
          <p:cNvPr id="3" name="그림 2"/>
          <p:cNvPicPr>
            <a:picLocks noChangeAspect="1"/>
          </p:cNvPicPr>
          <p:nvPr/>
        </p:nvPicPr>
        <p:blipFill>
          <a:blip r:embed="rId3"/>
          <a:stretch>
            <a:fillRect/>
          </a:stretch>
        </p:blipFill>
        <p:spPr>
          <a:xfrm>
            <a:off x="1593416" y="1264068"/>
            <a:ext cx="6148404" cy="3615705"/>
          </a:xfrm>
          <a:prstGeom prst="rect">
            <a:avLst/>
          </a:prstGeom>
        </p:spPr>
      </p:pic>
      <p:sp>
        <p:nvSpPr>
          <p:cNvPr id="10" name="TextBox 9">
            <a:extLst>
              <a:ext uri="{FF2B5EF4-FFF2-40B4-BE49-F238E27FC236}">
                <a16:creationId xmlns:a16="http://schemas.microsoft.com/office/drawing/2014/main" id="{A5619E6A-6813-8144-8328-EA65D7B274ED}"/>
              </a:ext>
            </a:extLst>
          </p:cNvPr>
          <p:cNvSpPr txBox="1"/>
          <p:nvPr/>
        </p:nvSpPr>
        <p:spPr>
          <a:xfrm>
            <a:off x="1907704" y="4882722"/>
            <a:ext cx="6552728" cy="246221"/>
          </a:xfrm>
          <a:prstGeom prst="rect">
            <a:avLst/>
          </a:prstGeom>
          <a:noFill/>
        </p:spPr>
        <p:txBody>
          <a:bodyPr wrap="square" rtlCol="0">
            <a:spAutoFit/>
          </a:bodyPr>
          <a:lstStyle/>
          <a:p>
            <a:r>
              <a:rPr lang="ko-KR" altLang="en-US" sz="1000" dirty="0">
                <a:latin typeface="Times New Roman" panose="02020603050405020304" pitchFamily="18" charset="0"/>
                <a:cs typeface="Times New Roman" panose="02020603050405020304" pitchFamily="18" charset="0"/>
              </a:rPr>
              <a:t>출처</a:t>
            </a:r>
            <a:r>
              <a:rPr lang="en-US" altLang="ko-KR" sz="1000" dirty="0">
                <a:latin typeface="Times New Roman" panose="02020603050405020304" pitchFamily="18" charset="0"/>
                <a:cs typeface="Times New Roman" panose="02020603050405020304" pitchFamily="18" charset="0"/>
              </a:rPr>
              <a:t>: Stuart J. Russell and Peter </a:t>
            </a:r>
            <a:r>
              <a:rPr lang="en-US" altLang="ko-KR" sz="1000" dirty="0" err="1">
                <a:latin typeface="Times New Roman" panose="02020603050405020304" pitchFamily="18" charset="0"/>
                <a:cs typeface="Times New Roman" panose="02020603050405020304" pitchFamily="18" charset="0"/>
              </a:rPr>
              <a:t>Norvig</a:t>
            </a:r>
            <a:r>
              <a:rPr lang="en-US" altLang="ko-KR" sz="1000" dirty="0">
                <a:latin typeface="Times New Roman" panose="02020603050405020304" pitchFamily="18" charset="0"/>
                <a:cs typeface="Times New Roman" panose="02020603050405020304" pitchFamily="18" charset="0"/>
              </a:rPr>
              <a:t> (2021). Artificial Intelligence: A Modern Approach (4rd Edition). Pearson</a:t>
            </a:r>
            <a:r>
              <a:rPr lang="ko-KR" altLang="en-US" sz="1000" dirty="0">
                <a:latin typeface="Times New Roman" panose="02020603050405020304" pitchFamily="18" charset="0"/>
                <a:cs typeface="Times New Roman" panose="02020603050405020304" pitchFamily="18" charset="0"/>
              </a:rPr>
              <a:t> </a:t>
            </a:r>
            <a:endParaRPr lang="en-US" altLang="ko-KR" sz="1000" dirty="0">
              <a:latin typeface="Times New Roman" panose="02020603050405020304" pitchFamily="18" charset="0"/>
              <a:cs typeface="Times New Roman" panose="02020603050405020304" pitchFamily="18" charset="0"/>
            </a:endParaRPr>
          </a:p>
        </p:txBody>
      </p:sp>
      <p:sp>
        <p:nvSpPr>
          <p:cNvPr id="11" name="Content Placeholder 2">
            <a:extLst>
              <a:ext uri="{FF2B5EF4-FFF2-40B4-BE49-F238E27FC236}">
                <a16:creationId xmlns:a16="http://schemas.microsoft.com/office/drawing/2014/main" id="{338B3178-CF21-4270-B21E-84EA9A4A6A8B}"/>
              </a:ext>
            </a:extLst>
          </p:cNvPr>
          <p:cNvSpPr>
            <a:spLocks noGrp="1"/>
          </p:cNvSpPr>
          <p:nvPr>
            <p:ph sz="quarter" idx="10"/>
          </p:nvPr>
        </p:nvSpPr>
        <p:spPr>
          <a:xfrm>
            <a:off x="191236" y="771550"/>
            <a:ext cx="8952764" cy="4105275"/>
          </a:xfrm>
          <a:ln>
            <a:noFill/>
          </a:ln>
        </p:spPr>
        <p:txBody>
          <a:bodyPr/>
          <a:lstStyle/>
          <a:p>
            <a:pPr marL="0" indent="0">
              <a:buNone/>
            </a:pPr>
            <a:r>
              <a:rPr lang="en" altLang="ko-KR" sz="2000" dirty="0"/>
              <a:t>Forward chaining algorithm</a:t>
            </a:r>
          </a:p>
        </p:txBody>
      </p:sp>
    </p:spTree>
    <p:extLst>
      <p:ext uri="{BB962C8B-B14F-4D97-AF65-F5344CB8AC3E}">
        <p14:creationId xmlns:p14="http://schemas.microsoft.com/office/powerpoint/2010/main" val="37728754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F0F1A-AE78-4AEB-A5B4-9FDC7C98AD6C}"/>
              </a:ext>
            </a:extLst>
          </p:cNvPr>
          <p:cNvSpPr>
            <a:spLocks noGrp="1"/>
          </p:cNvSpPr>
          <p:nvPr>
            <p:ph type="title"/>
          </p:nvPr>
        </p:nvSpPr>
        <p:spPr/>
        <p:txBody>
          <a:bodyPr/>
          <a:lstStyle/>
          <a:p>
            <a:r>
              <a:rPr lang="en-US" dirty="0"/>
              <a:t>6.3 Forward Chaining (6/6)</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38B3178-CF21-4270-B21E-84EA9A4A6A8B}"/>
                  </a:ext>
                </a:extLst>
              </p:cNvPr>
              <p:cNvSpPr>
                <a:spLocks noGrp="1"/>
              </p:cNvSpPr>
              <p:nvPr>
                <p:ph sz="quarter" idx="10"/>
              </p:nvPr>
            </p:nvSpPr>
            <p:spPr>
              <a:xfrm>
                <a:off x="191236" y="771550"/>
                <a:ext cx="8952764" cy="4105275"/>
              </a:xfrm>
              <a:ln>
                <a:noFill/>
              </a:ln>
            </p:spPr>
            <p:txBody>
              <a:bodyPr/>
              <a:lstStyle/>
              <a:p>
                <a:pPr marL="0" indent="0">
                  <a:buNone/>
                </a:pPr>
                <a:r>
                  <a:rPr lang="en" altLang="ko-KR" dirty="0"/>
                  <a:t>Properties of forward chaining </a:t>
                </a:r>
              </a:p>
              <a:p>
                <a:pPr lvl="1">
                  <a:lnSpc>
                    <a:spcPct val="150000"/>
                  </a:lnSpc>
                  <a:buFont typeface="Wingdings" panose="05000000000000000000" pitchFamily="2" charset="2"/>
                  <a:buChar char="Ø"/>
                </a:pPr>
                <a:r>
                  <a:rPr lang="en" altLang="ko-KR" sz="1800" dirty="0">
                    <a:solidFill>
                      <a:srgbClr val="0000FF"/>
                    </a:solidFill>
                  </a:rPr>
                  <a:t>Sound and complete </a:t>
                </a:r>
                <a:r>
                  <a:rPr lang="en" altLang="ko-KR" sz="1800" dirty="0"/>
                  <a:t>for </a:t>
                </a:r>
                <a:r>
                  <a:rPr lang="en" altLang="ko-KR" sz="1800" dirty="0">
                    <a:solidFill>
                      <a:srgbClr val="0000FF"/>
                    </a:solidFill>
                  </a:rPr>
                  <a:t>first-order definite clauses </a:t>
                </a:r>
              </a:p>
              <a:p>
                <a:pPr lvl="2">
                  <a:lnSpc>
                    <a:spcPct val="150000"/>
                  </a:lnSpc>
                  <a:buFont typeface="Wingdings" panose="05000000000000000000" pitchFamily="2" charset="2"/>
                  <a:buChar char="§"/>
                </a:pPr>
                <a:r>
                  <a:rPr lang="en" altLang="ko-KR" dirty="0"/>
                  <a:t>Proof similar to propositional proof</a:t>
                </a:r>
              </a:p>
              <a:p>
                <a:pPr lvl="1">
                  <a:lnSpc>
                    <a:spcPct val="150000"/>
                  </a:lnSpc>
                  <a:buFont typeface="Wingdings" panose="05000000000000000000" pitchFamily="2" charset="2"/>
                  <a:buChar char="Ø"/>
                </a:pPr>
                <a:r>
                  <a:rPr lang="en" altLang="ko-KR" sz="1800" dirty="0">
                    <a:solidFill>
                      <a:srgbClr val="0000FF"/>
                    </a:solidFill>
                  </a:rPr>
                  <a:t>Datalog</a:t>
                </a:r>
                <a:r>
                  <a:rPr lang="en" altLang="ko-KR" sz="1800" dirty="0"/>
                  <a:t> = first-order definite clauses + </a:t>
                </a:r>
                <a:r>
                  <a:rPr lang="en" altLang="ko-KR" sz="1800" dirty="0">
                    <a:solidFill>
                      <a:srgbClr val="0000FF"/>
                    </a:solidFill>
                  </a:rPr>
                  <a:t>no functions </a:t>
                </a:r>
                <a:r>
                  <a:rPr lang="en" altLang="ko-KR" sz="1800" dirty="0"/>
                  <a:t>(e.g., crime KB) </a:t>
                </a:r>
              </a:p>
              <a:p>
                <a:pPr lvl="1">
                  <a:lnSpc>
                    <a:spcPct val="150000"/>
                  </a:lnSpc>
                  <a:buFont typeface="Wingdings" panose="05000000000000000000" pitchFamily="2" charset="2"/>
                  <a:buChar char="Ø"/>
                </a:pPr>
                <a:r>
                  <a:rPr lang="en" altLang="ko-KR" sz="1800" dirty="0"/>
                  <a:t>FC terminates for Datalog in poly</a:t>
                </a:r>
                <a:r>
                  <a:rPr lang="en-US" altLang="ko-KR" sz="1800" dirty="0" err="1"/>
                  <a:t>nomial</a:t>
                </a:r>
                <a:r>
                  <a:rPr lang="en-US" altLang="ko-KR" sz="1800" dirty="0"/>
                  <a:t> number of </a:t>
                </a:r>
                <a:r>
                  <a:rPr lang="en" altLang="ko-KR" sz="1800" dirty="0"/>
                  <a:t> iterations</a:t>
                </a:r>
              </a:p>
              <a:p>
                <a:pPr lvl="1">
                  <a:lnSpc>
                    <a:spcPct val="150000"/>
                  </a:lnSpc>
                  <a:buFont typeface="Wingdings" panose="05000000000000000000" pitchFamily="2" charset="2"/>
                  <a:buChar char="Ø"/>
                </a:pPr>
                <a:r>
                  <a:rPr lang="en" altLang="ko-KR" sz="1800" dirty="0"/>
                  <a:t>May not terminate in general if </a:t>
                </a:r>
                <a14:m>
                  <m:oMath xmlns:m="http://schemas.openxmlformats.org/officeDocument/2006/math">
                    <m:r>
                      <a:rPr lang="en-US" altLang="ko-KR" sz="1800" i="1">
                        <a:latin typeface="Cambria Math" panose="02040503050406030204" pitchFamily="18" charset="0"/>
                      </a:rPr>
                      <m:t>𝛼</m:t>
                    </m:r>
                  </m:oMath>
                </a14:m>
                <a:r>
                  <a:rPr lang="el-GR" altLang="ko-KR" sz="1800" dirty="0"/>
                  <a:t> </a:t>
                </a:r>
                <a:r>
                  <a:rPr lang="en" altLang="ko-KR" sz="1800" dirty="0"/>
                  <a:t>is not entailed</a:t>
                </a:r>
              </a:p>
              <a:p>
                <a:pPr lvl="1">
                  <a:lnSpc>
                    <a:spcPct val="150000"/>
                  </a:lnSpc>
                  <a:buFont typeface="Wingdings" panose="05000000000000000000" pitchFamily="2" charset="2"/>
                  <a:buChar char="Ø"/>
                </a:pPr>
                <a:r>
                  <a:rPr lang="en" altLang="ko-KR" sz="1800" dirty="0"/>
                  <a:t>This is unavoidable: entailment with definite clauses is </a:t>
                </a:r>
                <a:r>
                  <a:rPr lang="en" altLang="ko-KR" sz="1800" dirty="0" err="1">
                    <a:solidFill>
                      <a:srgbClr val="0000FF"/>
                    </a:solidFill>
                  </a:rPr>
                  <a:t>semidecidable</a:t>
                </a:r>
                <a:endParaRPr lang="en-US" altLang="ko-KR" sz="1800" dirty="0">
                  <a:solidFill>
                    <a:srgbClr val="0000FF"/>
                  </a:solidFill>
                </a:endParaRPr>
              </a:p>
              <a:p>
                <a:pPr lvl="1">
                  <a:lnSpc>
                    <a:spcPts val="2700"/>
                  </a:lnSpc>
                  <a:buFont typeface="Wingdings" panose="05000000000000000000" pitchFamily="2" charset="2"/>
                  <a:buChar char="Ø"/>
                </a:pPr>
                <a:r>
                  <a:rPr lang="en" altLang="ko-KR" sz="1800" dirty="0"/>
                  <a:t>Forward chaining is widely used in </a:t>
                </a:r>
                <a:r>
                  <a:rPr lang="en" altLang="ko-KR" sz="1800" dirty="0">
                    <a:solidFill>
                      <a:srgbClr val="0000FF"/>
                    </a:solidFill>
                  </a:rPr>
                  <a:t>deductive databases </a:t>
                </a:r>
              </a:p>
            </p:txBody>
          </p:sp>
        </mc:Choice>
        <mc:Fallback xmlns="">
          <p:sp>
            <p:nvSpPr>
              <p:cNvPr id="3" name="Content Placeholder 2">
                <a:extLst>
                  <a:ext uri="{FF2B5EF4-FFF2-40B4-BE49-F238E27FC236}">
                    <a16:creationId xmlns:a16="http://schemas.microsoft.com/office/drawing/2014/main" id="{338B3178-CF21-4270-B21E-84EA9A4A6A8B}"/>
                  </a:ext>
                </a:extLst>
              </p:cNvPr>
              <p:cNvSpPr>
                <a:spLocks noGrp="1" noRot="1" noChangeAspect="1" noMove="1" noResize="1" noEditPoints="1" noAdjustHandles="1" noChangeArrowheads="1" noChangeShapeType="1" noTextEdit="1"/>
              </p:cNvSpPr>
              <p:nvPr>
                <p:ph sz="quarter" idx="10"/>
              </p:nvPr>
            </p:nvSpPr>
            <p:spPr>
              <a:xfrm>
                <a:off x="191236" y="771550"/>
                <a:ext cx="8952764" cy="4105275"/>
              </a:xfrm>
              <a:blipFill>
                <a:blip r:embed="rId3"/>
                <a:stretch>
                  <a:fillRect l="-992"/>
                </a:stretch>
              </a:blipFill>
              <a:ln>
                <a:noFill/>
              </a:ln>
            </p:spPr>
            <p:txBody>
              <a:bodyPr/>
              <a:lstStyle/>
              <a:p>
                <a:r>
                  <a:rPr lang="ko-Kore-KR" altLang="en-US">
                    <a:noFill/>
                  </a:rPr>
                  <a:t> </a:t>
                </a:r>
              </a:p>
            </p:txBody>
          </p:sp>
        </mc:Fallback>
      </mc:AlternateContent>
    </p:spTree>
    <p:extLst>
      <p:ext uri="{BB962C8B-B14F-4D97-AF65-F5344CB8AC3E}">
        <p14:creationId xmlns:p14="http://schemas.microsoft.com/office/powerpoint/2010/main" val="16663472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7" descr="Seoul_national_university_emblem.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4757" y="65175"/>
            <a:ext cx="766762"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직사각형 4">
            <a:extLst>
              <a:ext uri="{FF2B5EF4-FFF2-40B4-BE49-F238E27FC236}">
                <a16:creationId xmlns:a16="http://schemas.microsoft.com/office/drawing/2014/main" id="{AE91B8B1-23D3-8D44-9327-4A0BBC5EA4EF}"/>
              </a:ext>
            </a:extLst>
          </p:cNvPr>
          <p:cNvSpPr/>
          <p:nvPr/>
        </p:nvSpPr>
        <p:spPr>
          <a:xfrm>
            <a:off x="0" y="0"/>
            <a:ext cx="9144000" cy="5143500"/>
          </a:xfrm>
          <a:prstGeom prst="rect">
            <a:avLst/>
          </a:prstGeom>
          <a:solidFill>
            <a:schemeClr val="bg1">
              <a:alpha val="49000"/>
            </a:schemeClr>
          </a:solidFill>
          <a:ln w="3810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ko-Kore-KR" altLang="en-US" sz="1000" dirty="0">
              <a:noFill/>
            </a:endParaRPr>
          </a:p>
        </p:txBody>
      </p:sp>
      <p:sp>
        <p:nvSpPr>
          <p:cNvPr id="11" name="제목 9">
            <a:extLst>
              <a:ext uri="{FF2B5EF4-FFF2-40B4-BE49-F238E27FC236}">
                <a16:creationId xmlns:a16="http://schemas.microsoft.com/office/drawing/2014/main" id="{35B801A9-9747-8E4F-92B1-67093D5F26B1}"/>
              </a:ext>
            </a:extLst>
          </p:cNvPr>
          <p:cNvSpPr txBox="1">
            <a:spLocks/>
          </p:cNvSpPr>
          <p:nvPr/>
        </p:nvSpPr>
        <p:spPr>
          <a:xfrm>
            <a:off x="539552" y="2067694"/>
            <a:ext cx="5682006" cy="648072"/>
          </a:xfrm>
          <a:prstGeom prst="rect">
            <a:avLst/>
          </a:prstGeom>
        </p:spPr>
        <p:txBody>
          <a:bodyPr anchor="t"/>
          <a:lstStyle>
            <a:lvl1pPr algn="l" defTabSz="914400" rtl="0" eaLnBrk="1" latinLnBrk="1" hangingPunct="1">
              <a:spcBef>
                <a:spcPct val="0"/>
              </a:spcBef>
              <a:buNone/>
              <a:defRPr sz="2000" kern="1200">
                <a:solidFill>
                  <a:schemeClr val="tx1"/>
                </a:solidFill>
                <a:latin typeface="나눔고딕 ExtraBold" pitchFamily="50" charset="-127"/>
                <a:ea typeface="나눔고딕 ExtraBold" pitchFamily="50" charset="-127"/>
                <a:cs typeface="+mj-cs"/>
              </a:defRPr>
            </a:lvl1pPr>
          </a:lstStyle>
          <a:p>
            <a:pPr fontAlgn="base" latinLnBrk="0">
              <a:lnSpc>
                <a:spcPct val="120000"/>
              </a:lnSpc>
              <a:spcBef>
                <a:spcPts val="600"/>
              </a:spcBef>
            </a:pPr>
            <a:r>
              <a:rPr lang="en-US" altLang="ko-KR" sz="3200" b="1" dirty="0">
                <a:solidFill>
                  <a:prstClr val="white"/>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6.4</a:t>
            </a:r>
            <a:r>
              <a:rPr lang="ko-KR" altLang="en-US" sz="3200" b="1" dirty="0">
                <a:solidFill>
                  <a:prstClr val="white"/>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 </a:t>
            </a:r>
            <a:r>
              <a:rPr lang="en-US" altLang="ko-KR" sz="3200" b="1" dirty="0">
                <a:solidFill>
                  <a:prstClr val="white"/>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Backward Chaining</a:t>
            </a:r>
          </a:p>
        </p:txBody>
      </p:sp>
    </p:spTree>
    <p:extLst>
      <p:ext uri="{BB962C8B-B14F-4D97-AF65-F5344CB8AC3E}">
        <p14:creationId xmlns:p14="http://schemas.microsoft.com/office/powerpoint/2010/main" val="35661631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BAEC4-5E14-4C13-8CAD-7EE7DF9C76EF}"/>
              </a:ext>
            </a:extLst>
          </p:cNvPr>
          <p:cNvSpPr>
            <a:spLocks noGrp="1"/>
          </p:cNvSpPr>
          <p:nvPr>
            <p:ph type="title"/>
          </p:nvPr>
        </p:nvSpPr>
        <p:spPr/>
        <p:txBody>
          <a:bodyPr/>
          <a:lstStyle/>
          <a:p>
            <a:r>
              <a:rPr lang="en-US" dirty="0"/>
              <a:t>6.4 Backward Chaining (1/4)</a:t>
            </a:r>
          </a:p>
        </p:txBody>
      </p:sp>
      <p:sp>
        <p:nvSpPr>
          <p:cNvPr id="8" name="AutoShape 16" descr="https://media3.picsearch.com/is?Ld7oI_UmM8pBYoSv9CMnkDLS-V02pGWDh_aSvqozmkQ&amp;height=226"/>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TextBox 34">
            <a:extLst>
              <a:ext uri="{FF2B5EF4-FFF2-40B4-BE49-F238E27FC236}">
                <a16:creationId xmlns:a16="http://schemas.microsoft.com/office/drawing/2014/main" id="{A5619E6A-6813-8144-8328-EA65D7B274ED}"/>
              </a:ext>
            </a:extLst>
          </p:cNvPr>
          <p:cNvSpPr txBox="1"/>
          <p:nvPr/>
        </p:nvSpPr>
        <p:spPr>
          <a:xfrm>
            <a:off x="2051720" y="4893005"/>
            <a:ext cx="6552728" cy="246221"/>
          </a:xfrm>
          <a:prstGeom prst="rect">
            <a:avLst/>
          </a:prstGeom>
          <a:noFill/>
        </p:spPr>
        <p:txBody>
          <a:bodyPr wrap="square" rtlCol="0">
            <a:spAutoFit/>
          </a:bodyPr>
          <a:lstStyle/>
          <a:p>
            <a:r>
              <a:rPr lang="ko-KR" altLang="en-US" sz="1000" dirty="0">
                <a:latin typeface="Times New Roman" panose="02020603050405020304" pitchFamily="18" charset="0"/>
                <a:cs typeface="Times New Roman" panose="02020603050405020304" pitchFamily="18" charset="0"/>
              </a:rPr>
              <a:t>출처</a:t>
            </a:r>
            <a:r>
              <a:rPr lang="en-US" altLang="ko-KR" sz="1000" dirty="0">
                <a:latin typeface="Times New Roman" panose="02020603050405020304" pitchFamily="18" charset="0"/>
                <a:cs typeface="Times New Roman" panose="02020603050405020304" pitchFamily="18" charset="0"/>
              </a:rPr>
              <a:t>: Stuart J. Russell and Peter </a:t>
            </a:r>
            <a:r>
              <a:rPr lang="en-US" altLang="ko-KR" sz="1000" dirty="0" err="1">
                <a:latin typeface="Times New Roman" panose="02020603050405020304" pitchFamily="18" charset="0"/>
                <a:cs typeface="Times New Roman" panose="02020603050405020304" pitchFamily="18" charset="0"/>
              </a:rPr>
              <a:t>Norvig</a:t>
            </a:r>
            <a:r>
              <a:rPr lang="en-US" altLang="ko-KR" sz="1000" dirty="0">
                <a:latin typeface="Times New Roman" panose="02020603050405020304" pitchFamily="18" charset="0"/>
                <a:cs typeface="Times New Roman" panose="02020603050405020304" pitchFamily="18" charset="0"/>
              </a:rPr>
              <a:t> (2021). Artificial Intelligence: A Modern Approach (4rd Edition). Pearson</a:t>
            </a:r>
            <a:r>
              <a:rPr lang="ko-KR" altLang="en-US" sz="1000" dirty="0">
                <a:latin typeface="Times New Roman" panose="02020603050405020304" pitchFamily="18" charset="0"/>
                <a:cs typeface="Times New Roman" panose="02020603050405020304" pitchFamily="18" charset="0"/>
              </a:rPr>
              <a:t> </a:t>
            </a:r>
            <a:endParaRPr lang="en-US" altLang="ko-KR" sz="1000" dirty="0">
              <a:latin typeface="Times New Roman" panose="02020603050405020304" pitchFamily="18" charset="0"/>
              <a:cs typeface="Times New Roman" panose="02020603050405020304" pitchFamily="18" charset="0"/>
            </a:endParaRPr>
          </a:p>
        </p:txBody>
      </p:sp>
      <p:sp>
        <p:nvSpPr>
          <p:cNvPr id="37" name="Content Placeholder 2">
            <a:extLst>
              <a:ext uri="{FF2B5EF4-FFF2-40B4-BE49-F238E27FC236}">
                <a16:creationId xmlns:a16="http://schemas.microsoft.com/office/drawing/2014/main" id="{338B3178-CF21-4270-B21E-84EA9A4A6A8B}"/>
              </a:ext>
            </a:extLst>
          </p:cNvPr>
          <p:cNvSpPr txBox="1">
            <a:spLocks/>
          </p:cNvSpPr>
          <p:nvPr/>
        </p:nvSpPr>
        <p:spPr>
          <a:xfrm>
            <a:off x="35496" y="699542"/>
            <a:ext cx="8952764" cy="4105275"/>
          </a:xfrm>
          <a:prstGeom prst="rect">
            <a:avLst/>
          </a:prstGeom>
          <a:ln>
            <a:noFill/>
          </a:ln>
        </p:spPr>
        <p:txBody>
          <a:bodyPr/>
          <a:lstStyle>
            <a:lvl1pPr marL="457200" indent="-457200" algn="l" defTabSz="914400" rtl="0" eaLnBrk="0" latinLnBrk="0" hangingPunct="1">
              <a:lnSpc>
                <a:spcPct val="125000"/>
              </a:lnSpc>
              <a:spcBef>
                <a:spcPct val="20000"/>
              </a:spcBef>
              <a:buFont typeface="+mj-lt"/>
              <a:buAutoNum type="arabicPeriod"/>
              <a:defRPr sz="2400" b="1" kern="120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defRPr>
            </a:lvl1pPr>
            <a:lvl2pPr marL="742950" indent="-285750" algn="l" defTabSz="914400" rtl="0" eaLnBrk="0" latinLnBrk="0" hangingPunct="1">
              <a:lnSpc>
                <a:spcPct val="125000"/>
              </a:lnSpc>
              <a:spcBef>
                <a:spcPct val="20000"/>
              </a:spcBef>
              <a:buFontTx/>
              <a:buBlip>
                <a:blip r:embed="rId2"/>
              </a:buBlip>
              <a:defRPr sz="2000" kern="120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defRPr>
            </a:lvl2pPr>
            <a:lvl3pPr marL="1143000" indent="-228600" algn="l" defTabSz="914400" rtl="0" eaLnBrk="0" latinLnBrk="0" hangingPunct="1">
              <a:lnSpc>
                <a:spcPct val="125000"/>
              </a:lnSpc>
              <a:spcBef>
                <a:spcPct val="20000"/>
              </a:spcBef>
              <a:buFontTx/>
              <a:buBlip>
                <a:blip r:embed="rId3"/>
              </a:buBlip>
              <a:defRPr sz="1800" kern="120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defRPr>
            </a:lvl3pPr>
            <a:lvl4pPr marL="1600200" indent="-228600" algn="l" defTabSz="914400" rtl="0" eaLnBrk="0" latinLnBrk="0" hangingPunct="1">
              <a:lnSpc>
                <a:spcPct val="125000"/>
              </a:lnSpc>
              <a:spcBef>
                <a:spcPct val="20000"/>
              </a:spcBef>
              <a:buFont typeface="Wingdings" panose="05000000000000000000" pitchFamily="2" charset="2"/>
              <a:buChar char="Ø"/>
              <a:defRPr sz="1600" kern="120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defRPr>
            </a:lvl4pPr>
            <a:lvl5pPr marL="2057400" indent="-228600" algn="l" defTabSz="914400" rtl="0" eaLnBrk="0" latinLnBrk="0" hangingPunct="1">
              <a:lnSpc>
                <a:spcPct val="125000"/>
              </a:lnSpc>
              <a:spcBef>
                <a:spcPct val="20000"/>
              </a:spcBef>
              <a:buFont typeface="Arial" panose="020B0604020202020204" pitchFamily="34" charset="0"/>
              <a:buChar char="•"/>
              <a:defRPr sz="1600" kern="120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lnSpc>
                <a:spcPts val="2700"/>
              </a:lnSpc>
              <a:buNone/>
            </a:pPr>
            <a:r>
              <a:rPr lang="en-US" altLang="ko-KR" sz="1800" b="1" dirty="0"/>
              <a:t>The proof tree generated by forward chaining on the crime example. </a:t>
            </a:r>
          </a:p>
          <a:p>
            <a:pPr lvl="1">
              <a:lnSpc>
                <a:spcPts val="2700"/>
              </a:lnSpc>
              <a:buFont typeface="Wingdings" panose="05000000000000000000" pitchFamily="2" charset="2"/>
              <a:buChar char="Ø"/>
            </a:pPr>
            <a:r>
              <a:rPr lang="en-US" altLang="ko-KR" sz="1600" dirty="0"/>
              <a:t>The initial facts appear at the </a:t>
            </a:r>
            <a:r>
              <a:rPr lang="en-US" altLang="ko-KR" sz="1600" dirty="0">
                <a:solidFill>
                  <a:srgbClr val="0000FF"/>
                </a:solidFill>
              </a:rPr>
              <a:t>bottom level</a:t>
            </a:r>
            <a:r>
              <a:rPr lang="en-US" altLang="ko-KR" sz="1600" dirty="0"/>
              <a:t>, facts inferred on the first iteration in the </a:t>
            </a:r>
            <a:r>
              <a:rPr lang="en-US" altLang="ko-KR" sz="1600" dirty="0">
                <a:solidFill>
                  <a:srgbClr val="0000FF"/>
                </a:solidFill>
              </a:rPr>
              <a:t>middle level</a:t>
            </a:r>
            <a:r>
              <a:rPr lang="en-US" altLang="ko-KR" sz="1600" dirty="0"/>
              <a:t>, and facts inferred on the second iteration at the </a:t>
            </a:r>
            <a:r>
              <a:rPr lang="en-US" altLang="ko-KR" sz="1600" dirty="0">
                <a:solidFill>
                  <a:srgbClr val="0000FF"/>
                </a:solidFill>
              </a:rPr>
              <a:t>top level</a:t>
            </a:r>
            <a:r>
              <a:rPr lang="en-US" altLang="ko-KR" sz="1600" dirty="0"/>
              <a:t>. </a:t>
            </a:r>
          </a:p>
          <a:p>
            <a:pPr lvl="1">
              <a:lnSpc>
                <a:spcPts val="2700"/>
              </a:lnSpc>
            </a:pPr>
            <a:endParaRPr lang="en" altLang="ko-KR" sz="1800" dirty="0">
              <a:solidFill>
                <a:srgbClr val="0000FF"/>
              </a:solidFill>
            </a:endParaRPr>
          </a:p>
        </p:txBody>
      </p:sp>
      <p:pic>
        <p:nvPicPr>
          <p:cNvPr id="2050" name="Picture 2" descr="https://lh5.googleusercontent.com/6KU2WlNUP-eIlafgoswosc6my920bRHU6GEnVgLvyu-e2_QC5gvHMg3IfM_GwW-OkX6yK2BXkH8sflxWewHNQ31bcxlVkFQHZtuHNG20-7dS-p69rfJujB0RMXRyDaY-LeekW-jk"/>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31557" y="2097632"/>
            <a:ext cx="6360641" cy="2699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39498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BAEC4-5E14-4C13-8CAD-7EE7DF9C76EF}"/>
              </a:ext>
            </a:extLst>
          </p:cNvPr>
          <p:cNvSpPr>
            <a:spLocks noGrp="1"/>
          </p:cNvSpPr>
          <p:nvPr>
            <p:ph type="title"/>
          </p:nvPr>
        </p:nvSpPr>
        <p:spPr/>
        <p:txBody>
          <a:bodyPr/>
          <a:lstStyle/>
          <a:p>
            <a:r>
              <a:rPr lang="en-US" dirty="0"/>
              <a:t>6.4 Backward Chaining (2/4)</a:t>
            </a:r>
          </a:p>
        </p:txBody>
      </p:sp>
      <p:sp>
        <p:nvSpPr>
          <p:cNvPr id="3" name="Content Placeholder 2">
            <a:extLst>
              <a:ext uri="{FF2B5EF4-FFF2-40B4-BE49-F238E27FC236}">
                <a16:creationId xmlns:a16="http://schemas.microsoft.com/office/drawing/2014/main" id="{9FA7A7BF-DEF9-4570-8F26-BB4E3B97A535}"/>
              </a:ext>
            </a:extLst>
          </p:cNvPr>
          <p:cNvSpPr>
            <a:spLocks noGrp="1"/>
          </p:cNvSpPr>
          <p:nvPr>
            <p:ph sz="quarter" idx="10"/>
          </p:nvPr>
        </p:nvSpPr>
        <p:spPr/>
        <p:txBody>
          <a:bodyPr/>
          <a:lstStyle/>
          <a:p>
            <a:pPr marL="0" indent="0">
              <a:lnSpc>
                <a:spcPct val="100000"/>
              </a:lnSpc>
              <a:buNone/>
            </a:pPr>
            <a:r>
              <a:rPr lang="en-US" sz="1800" dirty="0"/>
              <a:t>A simple </a:t>
            </a:r>
            <a:r>
              <a:rPr lang="en-US" altLang="ko-KR" sz="1800" dirty="0">
                <a:solidFill>
                  <a:srgbClr val="0000FF"/>
                </a:solidFill>
              </a:rPr>
              <a:t>backward-chaining</a:t>
            </a:r>
            <a:r>
              <a:rPr lang="en-US" altLang="ko-KR" sz="1800" dirty="0"/>
              <a:t> algorithm for first-order knowledge bases</a:t>
            </a:r>
            <a:endParaRPr lang="en-US" sz="1800" dirty="0"/>
          </a:p>
          <a:p>
            <a:pPr marL="0" indent="0">
              <a:lnSpc>
                <a:spcPct val="100000"/>
              </a:lnSpc>
              <a:buNone/>
            </a:pPr>
            <a:endParaRPr lang="en-US" dirty="0"/>
          </a:p>
        </p:txBody>
      </p:sp>
      <p:sp>
        <p:nvSpPr>
          <p:cNvPr id="7" name="TextBox 6"/>
          <p:cNvSpPr txBox="1"/>
          <p:nvPr/>
        </p:nvSpPr>
        <p:spPr>
          <a:xfrm>
            <a:off x="9072748" y="2814452"/>
            <a:ext cx="184731" cy="461665"/>
          </a:xfrm>
          <a:prstGeom prst="rect">
            <a:avLst/>
          </a:prstGeom>
          <a:noFill/>
        </p:spPr>
        <p:txBody>
          <a:bodyPr wrap="none" rtlCol="0">
            <a:spAutoFit/>
          </a:bodyPr>
          <a:lstStyle/>
          <a:p>
            <a:endParaRPr lang="en-US" sz="2400" dirty="0">
              <a:solidFill>
                <a:srgbClr val="551111"/>
              </a:solidFill>
              <a:effectLst>
                <a:outerShdw blurRad="50800" dist="38100" dir="2700000" algn="tl" rotWithShape="0">
                  <a:prstClr val="black">
                    <a:alpha val="40000"/>
                  </a:prstClr>
                </a:outerShdw>
              </a:effectLst>
              <a:latin typeface="HY견고딕" pitchFamily="18" charset="-127"/>
              <a:ea typeface="HY견고딕" pitchFamily="18" charset="-127"/>
            </a:endParaRPr>
          </a:p>
        </p:txBody>
      </p:sp>
      <p:sp>
        <p:nvSpPr>
          <p:cNvPr id="8" name="AutoShape 16" descr="https://media3.picsearch.com/is?Ld7oI_UmM8pBYoSv9CMnkDLS-V02pGWDh_aSvqozmkQ&amp;height=226"/>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그림 4"/>
          <p:cNvPicPr>
            <a:picLocks noChangeAspect="1"/>
          </p:cNvPicPr>
          <p:nvPr/>
        </p:nvPicPr>
        <p:blipFill>
          <a:blip r:embed="rId2"/>
          <a:stretch>
            <a:fillRect/>
          </a:stretch>
        </p:blipFill>
        <p:spPr>
          <a:xfrm>
            <a:off x="1799962" y="1253004"/>
            <a:ext cx="5136492" cy="3550994"/>
          </a:xfrm>
          <a:prstGeom prst="rect">
            <a:avLst/>
          </a:prstGeom>
        </p:spPr>
      </p:pic>
      <p:sp>
        <p:nvSpPr>
          <p:cNvPr id="9" name="TextBox 8">
            <a:extLst>
              <a:ext uri="{FF2B5EF4-FFF2-40B4-BE49-F238E27FC236}">
                <a16:creationId xmlns:a16="http://schemas.microsoft.com/office/drawing/2014/main" id="{A5619E6A-6813-8144-8328-EA65D7B274ED}"/>
              </a:ext>
            </a:extLst>
          </p:cNvPr>
          <p:cNvSpPr txBox="1"/>
          <p:nvPr/>
        </p:nvSpPr>
        <p:spPr>
          <a:xfrm>
            <a:off x="1295636" y="4803998"/>
            <a:ext cx="6552728" cy="246221"/>
          </a:xfrm>
          <a:prstGeom prst="rect">
            <a:avLst/>
          </a:prstGeom>
          <a:noFill/>
        </p:spPr>
        <p:txBody>
          <a:bodyPr wrap="square" rtlCol="0">
            <a:spAutoFit/>
          </a:bodyPr>
          <a:lstStyle/>
          <a:p>
            <a:r>
              <a:rPr lang="ko-KR" altLang="en-US" sz="1000" dirty="0">
                <a:latin typeface="Times New Roman" panose="02020603050405020304" pitchFamily="18" charset="0"/>
                <a:cs typeface="Times New Roman" panose="02020603050405020304" pitchFamily="18" charset="0"/>
              </a:rPr>
              <a:t>출처</a:t>
            </a:r>
            <a:r>
              <a:rPr lang="en-US" altLang="ko-KR" sz="1000" dirty="0">
                <a:latin typeface="Times New Roman" panose="02020603050405020304" pitchFamily="18" charset="0"/>
                <a:cs typeface="Times New Roman" panose="02020603050405020304" pitchFamily="18" charset="0"/>
              </a:rPr>
              <a:t>: Stuart J. Russell and Peter </a:t>
            </a:r>
            <a:r>
              <a:rPr lang="en-US" altLang="ko-KR" sz="1000" dirty="0" err="1">
                <a:latin typeface="Times New Roman" panose="02020603050405020304" pitchFamily="18" charset="0"/>
                <a:cs typeface="Times New Roman" panose="02020603050405020304" pitchFamily="18" charset="0"/>
              </a:rPr>
              <a:t>Norvig</a:t>
            </a:r>
            <a:r>
              <a:rPr lang="en-US" altLang="ko-KR" sz="1000" dirty="0">
                <a:latin typeface="Times New Roman" panose="02020603050405020304" pitchFamily="18" charset="0"/>
                <a:cs typeface="Times New Roman" panose="02020603050405020304" pitchFamily="18" charset="0"/>
              </a:rPr>
              <a:t> (2021). Artificial Intelligence: A Modern Approach (4rd Edition). Pearson</a:t>
            </a:r>
            <a:r>
              <a:rPr lang="ko-KR" altLang="en-US" sz="1000" dirty="0">
                <a:latin typeface="Times New Roman" panose="02020603050405020304" pitchFamily="18" charset="0"/>
                <a:cs typeface="Times New Roman" panose="02020603050405020304" pitchFamily="18" charset="0"/>
              </a:rPr>
              <a:t> </a:t>
            </a:r>
            <a:endParaRPr lang="en-US" altLang="ko-KR"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31995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BAEC4-5E14-4C13-8CAD-7EE7DF9C76EF}"/>
              </a:ext>
            </a:extLst>
          </p:cNvPr>
          <p:cNvSpPr>
            <a:spLocks noGrp="1"/>
          </p:cNvSpPr>
          <p:nvPr>
            <p:ph type="title"/>
          </p:nvPr>
        </p:nvSpPr>
        <p:spPr/>
        <p:txBody>
          <a:bodyPr/>
          <a:lstStyle/>
          <a:p>
            <a:r>
              <a:rPr lang="en-US" dirty="0"/>
              <a:t>6.4 Backward Chaining (3/4)</a:t>
            </a:r>
          </a:p>
        </p:txBody>
      </p:sp>
      <p:sp>
        <p:nvSpPr>
          <p:cNvPr id="3" name="Content Placeholder 2">
            <a:extLst>
              <a:ext uri="{FF2B5EF4-FFF2-40B4-BE49-F238E27FC236}">
                <a16:creationId xmlns:a16="http://schemas.microsoft.com/office/drawing/2014/main" id="{9FA7A7BF-DEF9-4570-8F26-BB4E3B97A535}"/>
              </a:ext>
            </a:extLst>
          </p:cNvPr>
          <p:cNvSpPr>
            <a:spLocks noGrp="1"/>
          </p:cNvSpPr>
          <p:nvPr>
            <p:ph sz="quarter" idx="10"/>
          </p:nvPr>
        </p:nvSpPr>
        <p:spPr/>
        <p:txBody>
          <a:bodyPr/>
          <a:lstStyle/>
          <a:p>
            <a:pPr marL="0" indent="0">
              <a:buNone/>
            </a:pPr>
            <a:r>
              <a:rPr lang="en" altLang="ko-KR" dirty="0"/>
              <a:t>Properties of </a:t>
            </a:r>
            <a:r>
              <a:rPr lang="en" altLang="ko-KR" dirty="0">
                <a:solidFill>
                  <a:srgbClr val="0000FF"/>
                </a:solidFill>
              </a:rPr>
              <a:t>backward chaining </a:t>
            </a:r>
          </a:p>
          <a:p>
            <a:pPr lvl="1">
              <a:lnSpc>
                <a:spcPct val="150000"/>
              </a:lnSpc>
              <a:buFont typeface="Wingdings" panose="05000000000000000000" pitchFamily="2" charset="2"/>
              <a:buChar char="Ø"/>
            </a:pPr>
            <a:r>
              <a:rPr lang="en" altLang="ko-KR" dirty="0">
                <a:solidFill>
                  <a:srgbClr val="0000FF"/>
                </a:solidFill>
              </a:rPr>
              <a:t>Depth-first </a:t>
            </a:r>
            <a:r>
              <a:rPr lang="en" altLang="ko-KR" dirty="0"/>
              <a:t>recursive proof search: space is linear in size of proof </a:t>
            </a:r>
          </a:p>
          <a:p>
            <a:pPr lvl="1">
              <a:lnSpc>
                <a:spcPct val="150000"/>
              </a:lnSpc>
              <a:buFont typeface="Wingdings" panose="05000000000000000000" pitchFamily="2" charset="2"/>
              <a:buChar char="Ø"/>
            </a:pPr>
            <a:r>
              <a:rPr lang="en" altLang="ko-KR" dirty="0">
                <a:solidFill>
                  <a:srgbClr val="0000FF"/>
                </a:solidFill>
              </a:rPr>
              <a:t>Incomplete</a:t>
            </a:r>
            <a:r>
              <a:rPr lang="en" altLang="ko-KR" dirty="0"/>
              <a:t> due to infinite loops </a:t>
            </a:r>
          </a:p>
          <a:p>
            <a:pPr lvl="2">
              <a:lnSpc>
                <a:spcPct val="150000"/>
              </a:lnSpc>
              <a:buFont typeface="Wingdings" panose="05000000000000000000" pitchFamily="2" charset="2"/>
              <a:buChar char="§"/>
            </a:pPr>
            <a:r>
              <a:rPr lang="en" altLang="ko-KR" sz="2000" dirty="0"/>
              <a:t>fix by checking current goal against every goal on stack </a:t>
            </a:r>
          </a:p>
          <a:p>
            <a:pPr lvl="1">
              <a:lnSpc>
                <a:spcPct val="150000"/>
              </a:lnSpc>
              <a:buFont typeface="Wingdings" panose="05000000000000000000" pitchFamily="2" charset="2"/>
              <a:buChar char="Ø"/>
            </a:pPr>
            <a:r>
              <a:rPr lang="en" altLang="ko-KR" dirty="0"/>
              <a:t>Inefficient due to repeated subgoals (both success and failure) </a:t>
            </a:r>
          </a:p>
          <a:p>
            <a:pPr lvl="2">
              <a:lnSpc>
                <a:spcPct val="150000"/>
              </a:lnSpc>
              <a:buFont typeface="Wingdings" panose="05000000000000000000" pitchFamily="2" charset="2"/>
              <a:buChar char="§"/>
            </a:pPr>
            <a:r>
              <a:rPr lang="en" altLang="ko-KR" sz="2000" dirty="0"/>
              <a:t>fix using caching of previous results (extra space!) </a:t>
            </a:r>
          </a:p>
          <a:p>
            <a:pPr lvl="1">
              <a:lnSpc>
                <a:spcPct val="150000"/>
              </a:lnSpc>
              <a:buFont typeface="Wingdings" panose="05000000000000000000" pitchFamily="2" charset="2"/>
              <a:buChar char="Ø"/>
            </a:pPr>
            <a:r>
              <a:rPr lang="en" altLang="ko-KR" dirty="0"/>
              <a:t>Widely used (without improvements!) for </a:t>
            </a:r>
            <a:r>
              <a:rPr lang="en" altLang="ko-KR" dirty="0">
                <a:solidFill>
                  <a:srgbClr val="0000FF"/>
                </a:solidFill>
              </a:rPr>
              <a:t>logic programming</a:t>
            </a:r>
            <a:endParaRPr lang="en-US" sz="2400" b="0" dirty="0"/>
          </a:p>
        </p:txBody>
      </p:sp>
      <p:sp>
        <p:nvSpPr>
          <p:cNvPr id="7" name="TextBox 6"/>
          <p:cNvSpPr txBox="1"/>
          <p:nvPr/>
        </p:nvSpPr>
        <p:spPr>
          <a:xfrm>
            <a:off x="9072748" y="2814452"/>
            <a:ext cx="184731" cy="461665"/>
          </a:xfrm>
          <a:prstGeom prst="rect">
            <a:avLst/>
          </a:prstGeom>
          <a:noFill/>
        </p:spPr>
        <p:txBody>
          <a:bodyPr wrap="none" rtlCol="0">
            <a:spAutoFit/>
          </a:bodyPr>
          <a:lstStyle/>
          <a:p>
            <a:endParaRPr lang="en-US" sz="2400" dirty="0">
              <a:solidFill>
                <a:srgbClr val="551111"/>
              </a:solidFill>
              <a:effectLst>
                <a:outerShdw blurRad="50800" dist="38100" dir="2700000" algn="tl" rotWithShape="0">
                  <a:prstClr val="black">
                    <a:alpha val="40000"/>
                  </a:prstClr>
                </a:outerShdw>
              </a:effectLst>
              <a:latin typeface="HY견고딕" pitchFamily="18" charset="-127"/>
              <a:ea typeface="HY견고딕" pitchFamily="18" charset="-127"/>
            </a:endParaRPr>
          </a:p>
        </p:txBody>
      </p:sp>
      <p:sp>
        <p:nvSpPr>
          <p:cNvPr id="8" name="AutoShape 16" descr="https://media3.picsearch.com/is?Ld7oI_UmM8pBYoSv9CMnkDLS-V02pGWDh_aSvqozmkQ&amp;height=226"/>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19073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BAEC4-5E14-4C13-8CAD-7EE7DF9C76EF}"/>
              </a:ext>
            </a:extLst>
          </p:cNvPr>
          <p:cNvSpPr>
            <a:spLocks noGrp="1"/>
          </p:cNvSpPr>
          <p:nvPr>
            <p:ph type="title"/>
          </p:nvPr>
        </p:nvSpPr>
        <p:spPr/>
        <p:txBody>
          <a:bodyPr/>
          <a:lstStyle/>
          <a:p>
            <a:r>
              <a:rPr lang="en-US" dirty="0"/>
              <a:t>6.4 Backward Chaining (4/4)</a:t>
            </a:r>
          </a:p>
        </p:txBody>
      </p:sp>
      <p:sp>
        <p:nvSpPr>
          <p:cNvPr id="3" name="Content Placeholder 2">
            <a:extLst>
              <a:ext uri="{FF2B5EF4-FFF2-40B4-BE49-F238E27FC236}">
                <a16:creationId xmlns:a16="http://schemas.microsoft.com/office/drawing/2014/main" id="{9FA7A7BF-DEF9-4570-8F26-BB4E3B97A535}"/>
              </a:ext>
            </a:extLst>
          </p:cNvPr>
          <p:cNvSpPr>
            <a:spLocks noGrp="1"/>
          </p:cNvSpPr>
          <p:nvPr>
            <p:ph sz="quarter" idx="10"/>
          </p:nvPr>
        </p:nvSpPr>
        <p:spPr/>
        <p:txBody>
          <a:bodyPr/>
          <a:lstStyle/>
          <a:p>
            <a:pPr marL="0" indent="0">
              <a:lnSpc>
                <a:spcPct val="100000"/>
              </a:lnSpc>
              <a:buNone/>
            </a:pPr>
            <a:r>
              <a:rPr lang="en-US" altLang="ko-KR" dirty="0"/>
              <a:t>Logic programming (PROLOG)</a:t>
            </a:r>
          </a:p>
          <a:p>
            <a:pPr marL="285750" indent="-285750">
              <a:lnSpc>
                <a:spcPct val="100000"/>
              </a:lnSpc>
              <a:buFont typeface="Wingdings" pitchFamily="2" charset="2"/>
              <a:buChar char="Ø"/>
            </a:pPr>
            <a:r>
              <a:rPr lang="en-US" altLang="ko-KR" sz="2000" dirty="0"/>
              <a:t> </a:t>
            </a:r>
            <a:r>
              <a:rPr lang="en-US" altLang="ko-KR" sz="2000" b="0" dirty="0"/>
              <a:t>Algorithm = </a:t>
            </a:r>
            <a:r>
              <a:rPr lang="en-US" altLang="ko-KR" sz="2000" b="0" dirty="0">
                <a:solidFill>
                  <a:srgbClr val="0000FF"/>
                </a:solidFill>
              </a:rPr>
              <a:t>Logic</a:t>
            </a:r>
            <a:r>
              <a:rPr lang="en-US" altLang="ko-KR" sz="2000" b="0" dirty="0"/>
              <a:t> + </a:t>
            </a:r>
            <a:r>
              <a:rPr lang="en-US" altLang="ko-KR" sz="2000" b="0" dirty="0">
                <a:solidFill>
                  <a:srgbClr val="0000FF"/>
                </a:solidFill>
              </a:rPr>
              <a:t>Control</a:t>
            </a:r>
          </a:p>
          <a:p>
            <a:pPr marL="342900" indent="-342900">
              <a:lnSpc>
                <a:spcPct val="100000"/>
              </a:lnSpc>
              <a:buFont typeface="Wingdings" pitchFamily="2" charset="2"/>
              <a:buChar char="Ø"/>
            </a:pPr>
            <a:r>
              <a:rPr lang="en-US" altLang="ko-KR" sz="2000" b="0" dirty="0"/>
              <a:t>Prolog program = sets of definite clauses</a:t>
            </a:r>
          </a:p>
          <a:p>
            <a:pPr marL="0" indent="0">
              <a:lnSpc>
                <a:spcPct val="100000"/>
              </a:lnSpc>
              <a:buNone/>
            </a:pPr>
            <a:endParaRPr lang="en-US" altLang="ko-KR" sz="2000" b="0" dirty="0"/>
          </a:p>
          <a:p>
            <a:pPr marL="0" indent="0">
              <a:lnSpc>
                <a:spcPct val="100000"/>
              </a:lnSpc>
              <a:buNone/>
            </a:pPr>
            <a:r>
              <a:rPr lang="en-US" altLang="ko-KR" sz="1600" b="0" dirty="0">
                <a:latin typeface="Andale Mono" charset="0"/>
                <a:ea typeface="Andale Mono" charset="0"/>
                <a:cs typeface="Andale Mono" charset="0"/>
              </a:rPr>
              <a:t> </a:t>
            </a:r>
            <a:r>
              <a:rPr lang="en-US" altLang="ko-KR" sz="1800" b="0" dirty="0">
                <a:ea typeface="Andale Mono" charset="0"/>
                <a:cs typeface="Andale Mono" charset="0"/>
              </a:rPr>
              <a:t>criminal(X) :- </a:t>
            </a:r>
            <a:r>
              <a:rPr lang="en-US" altLang="ko-KR" sz="1800" b="0" dirty="0" err="1">
                <a:ea typeface="Andale Mono" charset="0"/>
                <a:cs typeface="Andale Mono" charset="0"/>
              </a:rPr>
              <a:t>american</a:t>
            </a:r>
            <a:r>
              <a:rPr lang="en-US" altLang="ko-KR" sz="1800" b="0" dirty="0">
                <a:ea typeface="Andale Mono" charset="0"/>
                <a:cs typeface="Andale Mono" charset="0"/>
              </a:rPr>
              <a:t>(X), weapon(Y), sells(X, Y, Z), hostile(Z)</a:t>
            </a:r>
          </a:p>
          <a:p>
            <a:pPr marL="0" indent="0">
              <a:lnSpc>
                <a:spcPct val="100000"/>
              </a:lnSpc>
              <a:buNone/>
            </a:pPr>
            <a:endParaRPr lang="en-US" altLang="ko-KR" sz="1800" b="0" dirty="0">
              <a:ea typeface="Andale Mono" charset="0"/>
              <a:cs typeface="Andale Mono" charset="0"/>
            </a:endParaRPr>
          </a:p>
          <a:p>
            <a:pPr marL="0" indent="0">
              <a:lnSpc>
                <a:spcPct val="100000"/>
              </a:lnSpc>
              <a:buNone/>
            </a:pPr>
            <a:r>
              <a:rPr lang="en-US" altLang="ko-KR" sz="1800" b="0" dirty="0">
                <a:ea typeface="Andale Mono" charset="0"/>
                <a:cs typeface="Andale Mono" charset="0"/>
              </a:rPr>
              <a:t>   append([], Y, Y).</a:t>
            </a:r>
          </a:p>
          <a:p>
            <a:pPr marL="0" indent="0">
              <a:lnSpc>
                <a:spcPct val="100000"/>
              </a:lnSpc>
              <a:buNone/>
            </a:pPr>
            <a:r>
              <a:rPr lang="en-US" altLang="ko-KR" sz="1800" b="0" dirty="0">
                <a:ea typeface="Andale Mono" charset="0"/>
                <a:cs typeface="Andale Mono" charset="0"/>
              </a:rPr>
              <a:t>   append([A|X], Y, [A|Z]) :- append(X, Y, Z)</a:t>
            </a:r>
          </a:p>
          <a:p>
            <a:pPr marL="0" indent="0">
              <a:lnSpc>
                <a:spcPct val="100000"/>
              </a:lnSpc>
              <a:buNone/>
            </a:pPr>
            <a:endParaRPr lang="en-US" altLang="ko-KR" sz="1400" b="0" dirty="0">
              <a:ea typeface="Andale Mono" charset="0"/>
              <a:cs typeface="Andale Mono" charset="0"/>
            </a:endParaRPr>
          </a:p>
          <a:p>
            <a:pPr marL="285750" indent="-285750">
              <a:lnSpc>
                <a:spcPct val="100000"/>
              </a:lnSpc>
              <a:buFont typeface="Wingdings" panose="05000000000000000000" pitchFamily="2" charset="2"/>
              <a:buChar char="Ø"/>
            </a:pPr>
            <a:r>
              <a:rPr lang="en-US" altLang="ko-KR" sz="1800" b="0" dirty="0"/>
              <a:t>Prolog uses </a:t>
            </a:r>
            <a:r>
              <a:rPr lang="en-US" altLang="ko-KR" sz="1800" b="0" dirty="0">
                <a:solidFill>
                  <a:srgbClr val="0000FF"/>
                </a:solidFill>
              </a:rPr>
              <a:t>database semantics</a:t>
            </a:r>
            <a:r>
              <a:rPr lang="en-US" altLang="ko-KR" sz="1800" b="0" dirty="0"/>
              <a:t>, i.e. </a:t>
            </a:r>
            <a:r>
              <a:rPr lang="en-US" altLang="ko-KR" sz="1800" b="0" dirty="0">
                <a:solidFill>
                  <a:srgbClr val="0000FF"/>
                </a:solidFill>
              </a:rPr>
              <a:t>closed-world assumption </a:t>
            </a:r>
            <a:r>
              <a:rPr lang="en-US" altLang="ko-KR" sz="1800" b="0" dirty="0"/>
              <a:t>and </a:t>
            </a:r>
            <a:r>
              <a:rPr lang="en-US" altLang="ko-KR" sz="1800" b="0" dirty="0">
                <a:solidFill>
                  <a:srgbClr val="0000FF"/>
                </a:solidFill>
              </a:rPr>
              <a:t>negation as failure</a:t>
            </a:r>
          </a:p>
          <a:p>
            <a:pPr marL="285750" indent="-285750">
              <a:lnSpc>
                <a:spcPct val="100000"/>
              </a:lnSpc>
              <a:buFont typeface="Wingdings" panose="05000000000000000000" pitchFamily="2" charset="2"/>
              <a:buChar char="Ø"/>
            </a:pPr>
            <a:r>
              <a:rPr lang="en-US" altLang="ko-KR" sz="1800" b="0" dirty="0"/>
              <a:t>Depth-first backward-chaining search</a:t>
            </a:r>
          </a:p>
          <a:p>
            <a:pPr marL="0" indent="0">
              <a:lnSpc>
                <a:spcPct val="100000"/>
              </a:lnSpc>
              <a:buNone/>
            </a:pPr>
            <a:endParaRPr lang="en-US" sz="2000" b="0" dirty="0"/>
          </a:p>
        </p:txBody>
      </p:sp>
      <p:sp>
        <p:nvSpPr>
          <p:cNvPr id="8" name="AutoShape 16" descr="https://media3.picsearch.com/is?Ld7oI_UmM8pBYoSv9CMnkDLS-V02pGWDh_aSvqozmkQ&amp;height=226"/>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Rectangle 3"/>
          <p:cNvSpPr/>
          <p:nvPr/>
        </p:nvSpPr>
        <p:spPr>
          <a:xfrm>
            <a:off x="6732240" y="2643758"/>
            <a:ext cx="2232248" cy="1323439"/>
          </a:xfrm>
          <a:prstGeom prst="rect">
            <a:avLst/>
          </a:prstGeom>
          <a:ln>
            <a:solidFill>
              <a:srgbClr val="C00000"/>
            </a:solidFill>
          </a:ln>
        </p:spPr>
        <p:txBody>
          <a:bodyPr wrap="square">
            <a:spAutoFit/>
          </a:bodyPr>
          <a:lstStyle/>
          <a:p>
            <a:r>
              <a:rPr lang="en-US" sz="1600" dirty="0">
                <a:solidFill>
                  <a:srgbClr val="0000FF"/>
                </a:solidFill>
                <a:latin typeface="Times New Roman" panose="02020603050405020304" pitchFamily="18" charset="0"/>
                <a:ea typeface="Andale Mono" charset="0"/>
                <a:cs typeface="Andale Mono" charset="0"/>
              </a:rPr>
              <a:t>append(X, Y, [1,2])</a:t>
            </a:r>
          </a:p>
          <a:p>
            <a:r>
              <a:rPr lang="ko-KR" altLang="en-US" sz="1600" dirty="0">
                <a:solidFill>
                  <a:srgbClr val="0000FF"/>
                </a:solidFill>
                <a:latin typeface="Times New Roman" panose="02020603050405020304" pitchFamily="18" charset="0"/>
                <a:ea typeface="Andale Mono" charset="0"/>
                <a:cs typeface="Andale Mono" charset="0"/>
                <a:sym typeface="Wingdings"/>
              </a:rPr>
              <a:t>→</a:t>
            </a:r>
            <a:endParaRPr lang="en-US" sz="1600" dirty="0">
              <a:solidFill>
                <a:srgbClr val="0000FF"/>
              </a:solidFill>
              <a:latin typeface="Times New Roman" panose="02020603050405020304" pitchFamily="18" charset="0"/>
              <a:ea typeface="Andale Mono" charset="0"/>
              <a:cs typeface="Andale Mono" charset="0"/>
              <a:sym typeface="Wingdings"/>
            </a:endParaRPr>
          </a:p>
          <a:p>
            <a:r>
              <a:rPr lang="en-US" sz="1600" dirty="0">
                <a:solidFill>
                  <a:srgbClr val="0000FF"/>
                </a:solidFill>
                <a:latin typeface="Times New Roman" panose="02020603050405020304" pitchFamily="18" charset="0"/>
                <a:ea typeface="Andale Mono" charset="0"/>
                <a:cs typeface="Andale Mono" charset="0"/>
                <a:sym typeface="Wingdings"/>
              </a:rPr>
              <a:t>X=[]     	Y=[1,2];</a:t>
            </a:r>
          </a:p>
          <a:p>
            <a:r>
              <a:rPr lang="en-US" sz="1600" dirty="0">
                <a:solidFill>
                  <a:srgbClr val="0000FF"/>
                </a:solidFill>
                <a:latin typeface="Times New Roman" panose="02020603050405020304" pitchFamily="18" charset="0"/>
                <a:ea typeface="Andale Mono" charset="0"/>
                <a:cs typeface="Andale Mono" charset="0"/>
                <a:sym typeface="Wingdings"/>
              </a:rPr>
              <a:t>X=[1]	Y=[2];</a:t>
            </a:r>
          </a:p>
          <a:p>
            <a:r>
              <a:rPr lang="en-US" sz="1600" dirty="0">
                <a:solidFill>
                  <a:srgbClr val="0000FF"/>
                </a:solidFill>
                <a:latin typeface="Times New Roman" panose="02020603050405020304" pitchFamily="18" charset="0"/>
                <a:ea typeface="Andale Mono" charset="0"/>
                <a:cs typeface="Andale Mono" charset="0"/>
                <a:sym typeface="Wingdings"/>
              </a:rPr>
              <a:t>X=[1,2]	Y=[]</a:t>
            </a:r>
            <a:endParaRPr lang="en-US" sz="1600" dirty="0">
              <a:solidFill>
                <a:srgbClr val="0000FF"/>
              </a:solidFill>
              <a:latin typeface="Times New Roman" panose="02020603050405020304" pitchFamily="18" charset="0"/>
              <a:ea typeface="Andale Mono" charset="0"/>
              <a:cs typeface="Andale Mono" charset="0"/>
            </a:endParaRPr>
          </a:p>
        </p:txBody>
      </p:sp>
    </p:spTree>
    <p:extLst>
      <p:ext uri="{BB962C8B-B14F-4D97-AF65-F5344CB8AC3E}">
        <p14:creationId xmlns:p14="http://schemas.microsoft.com/office/powerpoint/2010/main" val="1555682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91CC2-C683-42D3-9783-40F68F6D2EA3}"/>
              </a:ext>
            </a:extLst>
          </p:cNvPr>
          <p:cNvSpPr>
            <a:spLocks noGrp="1"/>
          </p:cNvSpPr>
          <p:nvPr>
            <p:ph type="title"/>
          </p:nvPr>
        </p:nvSpPr>
        <p:spPr/>
        <p:txBody>
          <a:bodyPr/>
          <a:lstStyle/>
          <a:p>
            <a:r>
              <a:rPr lang="en-US" dirty="0"/>
              <a:t>Introduction</a:t>
            </a:r>
          </a:p>
        </p:txBody>
      </p:sp>
      <p:sp>
        <p:nvSpPr>
          <p:cNvPr id="8" name="Content Placeholder 2">
            <a:extLst>
              <a:ext uri="{FF2B5EF4-FFF2-40B4-BE49-F238E27FC236}">
                <a16:creationId xmlns:a16="http://schemas.microsoft.com/office/drawing/2014/main" id="{999B2D23-C7A3-41AF-B9F4-726B68EAC85A}"/>
              </a:ext>
            </a:extLst>
          </p:cNvPr>
          <p:cNvSpPr>
            <a:spLocks noGrp="1"/>
          </p:cNvSpPr>
          <p:nvPr>
            <p:ph sz="quarter" idx="10"/>
          </p:nvPr>
        </p:nvSpPr>
        <p:spPr>
          <a:xfrm>
            <a:off x="467544" y="843558"/>
            <a:ext cx="8424936" cy="4104456"/>
          </a:xfrm>
        </p:spPr>
        <p:txBody>
          <a:bodyPr/>
          <a:lstStyle/>
          <a:p>
            <a:pPr marL="342900" indent="-342900">
              <a:lnSpc>
                <a:spcPct val="100000"/>
              </a:lnSpc>
              <a:buFont typeface="Wingdings" charset="2"/>
              <a:buChar char="q"/>
            </a:pPr>
            <a:r>
              <a:rPr lang="en-US" sz="2000" dirty="0"/>
              <a:t>Knowledge-based agents </a:t>
            </a:r>
            <a:r>
              <a:rPr lang="en-US" sz="2000" b="0" dirty="0"/>
              <a:t>(Previous lecture)</a:t>
            </a:r>
          </a:p>
          <a:p>
            <a:pPr marL="628650" lvl="1" indent="-342900">
              <a:lnSpc>
                <a:spcPct val="100000"/>
              </a:lnSpc>
              <a:buFont typeface="Wingdings" charset="2"/>
              <a:buChar char="§"/>
            </a:pPr>
            <a:r>
              <a:rPr lang="en-US" sz="1800" dirty="0"/>
              <a:t>Represent knowledge about the world</a:t>
            </a:r>
          </a:p>
          <a:p>
            <a:pPr marL="628650" lvl="1" indent="-342900">
              <a:lnSpc>
                <a:spcPct val="100000"/>
              </a:lnSpc>
              <a:buFont typeface="Wingdings" charset="2"/>
              <a:buChar char="§"/>
            </a:pPr>
            <a:r>
              <a:rPr lang="en-US" sz="1800" dirty="0"/>
              <a:t>Deduce the actions to take</a:t>
            </a:r>
          </a:p>
          <a:p>
            <a:pPr marL="342900" indent="-342900">
              <a:lnSpc>
                <a:spcPct val="100000"/>
              </a:lnSpc>
              <a:buFont typeface="Wingdings" charset="2"/>
              <a:buChar char="q"/>
            </a:pPr>
            <a:r>
              <a:rPr lang="en-US" sz="2000" dirty="0"/>
              <a:t>Representing knowledge using logic </a:t>
            </a:r>
            <a:r>
              <a:rPr lang="en-US" altLang="ko-KR" sz="2000" b="0" dirty="0"/>
              <a:t>(Previous lecture)</a:t>
            </a:r>
            <a:endParaRPr lang="en-US" sz="2000" dirty="0"/>
          </a:p>
          <a:p>
            <a:pPr marL="628650" lvl="1" indent="-342900">
              <a:lnSpc>
                <a:spcPct val="100000"/>
              </a:lnSpc>
              <a:buFont typeface="Wingdings" charset="2"/>
              <a:buChar char="§"/>
            </a:pPr>
            <a:r>
              <a:rPr lang="en-US" sz="1800" dirty="0"/>
              <a:t>Propositional logic (PL) </a:t>
            </a:r>
          </a:p>
          <a:p>
            <a:pPr marL="628650" lvl="1" indent="-342900">
              <a:lnSpc>
                <a:spcPct val="100000"/>
              </a:lnSpc>
              <a:buFont typeface="Wingdings" charset="2"/>
              <a:buChar char="§"/>
            </a:pPr>
            <a:r>
              <a:rPr lang="en-US" sz="1800" dirty="0"/>
              <a:t>First-order logic (FOL)</a:t>
            </a:r>
          </a:p>
          <a:p>
            <a:pPr marL="342900" indent="-342900">
              <a:lnSpc>
                <a:spcPct val="100000"/>
              </a:lnSpc>
              <a:buFont typeface="Wingdings" charset="2"/>
              <a:buChar char="q"/>
            </a:pPr>
            <a:r>
              <a:rPr lang="en-US" sz="2000" dirty="0">
                <a:solidFill>
                  <a:srgbClr val="0000FF"/>
                </a:solidFill>
              </a:rPr>
              <a:t>Inference in first-order logic </a:t>
            </a:r>
            <a:r>
              <a:rPr lang="en-US" sz="2000" b="0" dirty="0"/>
              <a:t>(This lecture)</a:t>
            </a:r>
          </a:p>
          <a:p>
            <a:pPr lvl="1">
              <a:lnSpc>
                <a:spcPct val="100000"/>
              </a:lnSpc>
              <a:buFont typeface="Wingdings" panose="05000000000000000000" pitchFamily="2" charset="2"/>
              <a:buChar char="§"/>
            </a:pPr>
            <a:r>
              <a:rPr lang="en-US" altLang="ko-KR" dirty="0" err="1"/>
              <a:t>Propositionalization</a:t>
            </a:r>
            <a:endParaRPr lang="en-US" altLang="ko-KR" dirty="0"/>
          </a:p>
          <a:p>
            <a:pPr lvl="1">
              <a:lnSpc>
                <a:spcPct val="100000"/>
              </a:lnSpc>
              <a:buFont typeface="Wingdings" panose="05000000000000000000" pitchFamily="2" charset="2"/>
              <a:buChar char="§"/>
            </a:pPr>
            <a:r>
              <a:rPr lang="en-US" altLang="ko-KR" dirty="0"/>
              <a:t>Forward chaining</a:t>
            </a:r>
          </a:p>
          <a:p>
            <a:pPr lvl="1">
              <a:lnSpc>
                <a:spcPct val="100000"/>
              </a:lnSpc>
              <a:buFont typeface="Wingdings" panose="05000000000000000000" pitchFamily="2" charset="2"/>
              <a:buChar char="§"/>
            </a:pPr>
            <a:r>
              <a:rPr lang="en-US" altLang="ko-KR" dirty="0"/>
              <a:t>Backward chaining</a:t>
            </a:r>
          </a:p>
          <a:p>
            <a:pPr lvl="1">
              <a:lnSpc>
                <a:spcPct val="100000"/>
              </a:lnSpc>
              <a:buFont typeface="Wingdings" panose="05000000000000000000" pitchFamily="2" charset="2"/>
              <a:buChar char="§"/>
            </a:pPr>
            <a:r>
              <a:rPr lang="en-US" altLang="ko-KR" dirty="0"/>
              <a:t>Resolution inference</a:t>
            </a:r>
            <a:endParaRPr lang="en-US" altLang="ko-KR" sz="1800" dirty="0"/>
          </a:p>
          <a:p>
            <a:pPr marL="628650" lvl="1" indent="-342900">
              <a:lnSpc>
                <a:spcPct val="100000"/>
              </a:lnSpc>
              <a:buFont typeface="Wingdings" charset="2"/>
              <a:buChar char="§"/>
            </a:pPr>
            <a:endParaRPr lang="en-US" sz="1800" dirty="0"/>
          </a:p>
          <a:p>
            <a:pPr marL="628650" lvl="1" indent="-342900">
              <a:lnSpc>
                <a:spcPct val="100000"/>
              </a:lnSpc>
              <a:buFont typeface="Wingdings" charset="2"/>
              <a:buChar char="q"/>
            </a:pPr>
            <a:endParaRPr lang="en-US" sz="1600" dirty="0"/>
          </a:p>
        </p:txBody>
      </p:sp>
    </p:spTree>
    <p:extLst>
      <p:ext uri="{BB962C8B-B14F-4D97-AF65-F5344CB8AC3E}">
        <p14:creationId xmlns:p14="http://schemas.microsoft.com/office/powerpoint/2010/main" val="4632997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7" descr="Seoul_national_university_emblem.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4757" y="65175"/>
            <a:ext cx="766762"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직사각형 4">
            <a:extLst>
              <a:ext uri="{FF2B5EF4-FFF2-40B4-BE49-F238E27FC236}">
                <a16:creationId xmlns:a16="http://schemas.microsoft.com/office/drawing/2014/main" id="{AE91B8B1-23D3-8D44-9327-4A0BBC5EA4EF}"/>
              </a:ext>
            </a:extLst>
          </p:cNvPr>
          <p:cNvSpPr/>
          <p:nvPr/>
        </p:nvSpPr>
        <p:spPr>
          <a:xfrm>
            <a:off x="0" y="0"/>
            <a:ext cx="9144000" cy="5143500"/>
          </a:xfrm>
          <a:prstGeom prst="rect">
            <a:avLst/>
          </a:prstGeom>
          <a:solidFill>
            <a:schemeClr val="bg1">
              <a:alpha val="49000"/>
            </a:schemeClr>
          </a:solidFill>
          <a:ln w="3810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ko-Kore-KR" altLang="en-US" sz="1000" dirty="0">
              <a:noFill/>
            </a:endParaRPr>
          </a:p>
        </p:txBody>
      </p:sp>
      <p:sp>
        <p:nvSpPr>
          <p:cNvPr id="11" name="제목 9">
            <a:extLst>
              <a:ext uri="{FF2B5EF4-FFF2-40B4-BE49-F238E27FC236}">
                <a16:creationId xmlns:a16="http://schemas.microsoft.com/office/drawing/2014/main" id="{35B801A9-9747-8E4F-92B1-67093D5F26B1}"/>
              </a:ext>
            </a:extLst>
          </p:cNvPr>
          <p:cNvSpPr txBox="1">
            <a:spLocks/>
          </p:cNvSpPr>
          <p:nvPr/>
        </p:nvSpPr>
        <p:spPr>
          <a:xfrm>
            <a:off x="539552" y="2067694"/>
            <a:ext cx="5682006" cy="648072"/>
          </a:xfrm>
          <a:prstGeom prst="rect">
            <a:avLst/>
          </a:prstGeom>
        </p:spPr>
        <p:txBody>
          <a:bodyPr anchor="t"/>
          <a:lstStyle>
            <a:lvl1pPr algn="l" defTabSz="914400" rtl="0" eaLnBrk="1" latinLnBrk="1" hangingPunct="1">
              <a:spcBef>
                <a:spcPct val="0"/>
              </a:spcBef>
              <a:buNone/>
              <a:defRPr sz="2000" kern="1200">
                <a:solidFill>
                  <a:schemeClr val="tx1"/>
                </a:solidFill>
                <a:latin typeface="나눔고딕 ExtraBold" pitchFamily="50" charset="-127"/>
                <a:ea typeface="나눔고딕 ExtraBold" pitchFamily="50" charset="-127"/>
                <a:cs typeface="+mj-cs"/>
              </a:defRPr>
            </a:lvl1pPr>
          </a:lstStyle>
          <a:p>
            <a:pPr fontAlgn="base" latinLnBrk="0">
              <a:lnSpc>
                <a:spcPct val="120000"/>
              </a:lnSpc>
              <a:spcBef>
                <a:spcPts val="600"/>
              </a:spcBef>
            </a:pPr>
            <a:r>
              <a:rPr lang="en-US" altLang="ko-KR" sz="3200" b="1" dirty="0">
                <a:solidFill>
                  <a:prstClr val="white"/>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6.5</a:t>
            </a:r>
            <a:r>
              <a:rPr lang="ko-KR" altLang="en-US" sz="3200" b="1" dirty="0">
                <a:solidFill>
                  <a:prstClr val="white"/>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 </a:t>
            </a:r>
            <a:r>
              <a:rPr lang="en-US" altLang="ko-KR" sz="3200" b="1" dirty="0">
                <a:solidFill>
                  <a:prstClr val="white"/>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Resolution</a:t>
            </a:r>
          </a:p>
        </p:txBody>
      </p:sp>
    </p:spTree>
    <p:extLst>
      <p:ext uri="{BB962C8B-B14F-4D97-AF65-F5344CB8AC3E}">
        <p14:creationId xmlns:p14="http://schemas.microsoft.com/office/powerpoint/2010/main" val="36266737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6.5 Resolution (1/4)</a:t>
            </a:r>
            <a:endParaRPr lang="ko-KR" altLang="en-US" dirty="0"/>
          </a:p>
        </p:txBody>
      </p:sp>
      <mc:AlternateContent xmlns:mc="http://schemas.openxmlformats.org/markup-compatibility/2006" xmlns:a14="http://schemas.microsoft.com/office/drawing/2010/main">
        <mc:Choice Requires="a14">
          <p:sp>
            <p:nvSpPr>
              <p:cNvPr id="3" name="내용 개체 틀 2"/>
              <p:cNvSpPr>
                <a:spLocks noGrp="1"/>
              </p:cNvSpPr>
              <p:nvPr>
                <p:ph sz="quarter" idx="10"/>
              </p:nvPr>
            </p:nvSpPr>
            <p:spPr>
              <a:xfrm>
                <a:off x="155740" y="699542"/>
                <a:ext cx="8424936" cy="4105275"/>
              </a:xfrm>
            </p:spPr>
            <p:txBody>
              <a:bodyPr/>
              <a:lstStyle/>
              <a:p>
                <a:pPr marL="0" indent="0">
                  <a:buNone/>
                </a:pPr>
                <a:r>
                  <a:rPr lang="en-US" altLang="ko-KR" sz="2000" dirty="0"/>
                  <a:t>Resolution in f</a:t>
                </a:r>
                <a:r>
                  <a:rPr lang="en" altLang="ko-KR" sz="2000" dirty="0" err="1"/>
                  <a:t>ull</a:t>
                </a:r>
                <a:r>
                  <a:rPr lang="en" altLang="ko-KR" sz="2000" dirty="0"/>
                  <a:t> first-order</a:t>
                </a:r>
              </a:p>
              <a:p>
                <a:pPr marL="0" indent="0" algn="ctr">
                  <a:lnSpc>
                    <a:spcPct val="100000"/>
                  </a:lnSpc>
                  <a:spcBef>
                    <a:spcPts val="600"/>
                  </a:spcBef>
                  <a:buNone/>
                  <a:tabLst>
                    <a:tab pos="2244725" algn="l"/>
                  </a:tabLst>
                </a:pPr>
                <a14:m>
                  <m:oMathPara xmlns:m="http://schemas.openxmlformats.org/officeDocument/2006/math">
                    <m:oMathParaPr>
                      <m:jc m:val="centerGroup"/>
                    </m:oMathParaPr>
                    <m:oMath xmlns:m="http://schemas.openxmlformats.org/officeDocument/2006/math">
                      <m:r>
                        <a:rPr lang="en" altLang="ko-KR" sz="1800" i="1" dirty="0">
                          <a:solidFill>
                            <a:srgbClr val="7030A0"/>
                          </a:solidFill>
                          <a:latin typeface="Cambria Math" panose="02040503050406030204" pitchFamily="18" charset="0"/>
                          <a:cs typeface="Times New Roman"/>
                        </a:rPr>
                        <m:t>𝐴</m:t>
                      </m:r>
                      <m:r>
                        <a:rPr lang="en" altLang="ko-KR" sz="1800" i="1" baseline="-11904" dirty="0">
                          <a:solidFill>
                            <a:srgbClr val="7030A0"/>
                          </a:solidFill>
                          <a:latin typeface="Cambria Math" panose="02040503050406030204" pitchFamily="18" charset="0"/>
                          <a:cs typeface="LM Roman 12"/>
                        </a:rPr>
                        <m:t>1 </m:t>
                      </m:r>
                      <m:r>
                        <a:rPr lang="en" altLang="ko-KR" sz="1800" i="1" dirty="0">
                          <a:solidFill>
                            <a:srgbClr val="7030A0"/>
                          </a:solidFill>
                          <a:latin typeface="Cambria Math" panose="02040503050406030204" pitchFamily="18" charset="0"/>
                          <a:cs typeface="VL PGothic"/>
                        </a:rPr>
                        <m:t>∨ ...∨ </m:t>
                      </m:r>
                      <m:r>
                        <a:rPr lang="en" altLang="ko-KR" sz="1800" i="1" dirty="0">
                          <a:solidFill>
                            <a:srgbClr val="7030A0"/>
                          </a:solidFill>
                          <a:latin typeface="Cambria Math" panose="02040503050406030204" pitchFamily="18" charset="0"/>
                          <a:cs typeface="Times New Roman"/>
                        </a:rPr>
                        <m:t>𝐴</m:t>
                      </m:r>
                      <m:r>
                        <a:rPr lang="en" altLang="ko-KR" sz="1800" i="1" baseline="-11904" dirty="0">
                          <a:solidFill>
                            <a:srgbClr val="7030A0"/>
                          </a:solidFill>
                          <a:latin typeface="Cambria Math" panose="02040503050406030204" pitchFamily="18" charset="0"/>
                          <a:cs typeface="Georgia"/>
                        </a:rPr>
                        <m:t>𝑘</m:t>
                      </m:r>
                      <m:r>
                        <a:rPr lang="en" altLang="ko-KR" sz="1800" i="1" dirty="0">
                          <a:solidFill>
                            <a:srgbClr val="7030A0"/>
                          </a:solidFill>
                          <a:latin typeface="Cambria Math" panose="02040503050406030204" pitchFamily="18" charset="0"/>
                          <a:cs typeface="Times New Roman"/>
                        </a:rPr>
                        <m:t>,	</m:t>
                      </m:r>
                      <m:r>
                        <a:rPr lang="en" altLang="ko-KR" sz="1800" i="1" dirty="0">
                          <a:solidFill>
                            <a:srgbClr val="7030A0"/>
                          </a:solidFill>
                          <a:latin typeface="Cambria Math" panose="02040503050406030204" pitchFamily="18" charset="0"/>
                          <a:cs typeface="Times New Roman"/>
                        </a:rPr>
                        <m:t>𝑚</m:t>
                      </m:r>
                      <m:r>
                        <a:rPr lang="en" altLang="ko-KR" sz="1800" i="1" baseline="-11904" dirty="0">
                          <a:solidFill>
                            <a:srgbClr val="7030A0"/>
                          </a:solidFill>
                          <a:latin typeface="Cambria Math" panose="02040503050406030204" pitchFamily="18" charset="0"/>
                          <a:cs typeface="LM Roman 12"/>
                        </a:rPr>
                        <m:t>1 </m:t>
                      </m:r>
                      <m:r>
                        <a:rPr lang="en" altLang="ko-KR" sz="1800" i="1" dirty="0">
                          <a:solidFill>
                            <a:srgbClr val="7030A0"/>
                          </a:solidFill>
                          <a:latin typeface="Cambria Math" panose="02040503050406030204" pitchFamily="18" charset="0"/>
                          <a:cs typeface="VL PGothic"/>
                        </a:rPr>
                        <m:t>∨ ...∨ </m:t>
                      </m:r>
                      <m:r>
                        <a:rPr lang="en" altLang="ko-KR" sz="1800" i="1" dirty="0" err="1">
                          <a:solidFill>
                            <a:srgbClr val="7030A0"/>
                          </a:solidFill>
                          <a:latin typeface="Cambria Math" panose="02040503050406030204" pitchFamily="18" charset="0"/>
                          <a:cs typeface="Times New Roman"/>
                        </a:rPr>
                        <m:t>𝑚</m:t>
                      </m:r>
                      <m:r>
                        <a:rPr lang="en" altLang="ko-KR" sz="1800" i="1" baseline="-11904" dirty="0" err="1">
                          <a:solidFill>
                            <a:srgbClr val="7030A0"/>
                          </a:solidFill>
                          <a:latin typeface="Cambria Math" panose="02040503050406030204" pitchFamily="18" charset="0"/>
                          <a:cs typeface="Georgia"/>
                        </a:rPr>
                        <m:t>𝑛</m:t>
                      </m:r>
                    </m:oMath>
                  </m:oMathPara>
                </a14:m>
                <a:endParaRPr lang="en" altLang="ko-KR" sz="1800" baseline="-11904" dirty="0">
                  <a:solidFill>
                    <a:srgbClr val="7030A0"/>
                  </a:solidFill>
                  <a:cs typeface="Georgia"/>
                </a:endParaRPr>
              </a:p>
              <a:p>
                <a:pPr marL="0" indent="0" algn="ctr">
                  <a:lnSpc>
                    <a:spcPct val="100000"/>
                  </a:lnSpc>
                  <a:spcBef>
                    <a:spcPts val="360"/>
                  </a:spcBef>
                  <a:buNone/>
                </a:pPr>
                <a14:m>
                  <m:oMathPara xmlns:m="http://schemas.openxmlformats.org/officeDocument/2006/math">
                    <m:oMathParaPr>
                      <m:jc m:val="centerGroup"/>
                    </m:oMathParaPr>
                    <m:oMath xmlns:m="http://schemas.openxmlformats.org/officeDocument/2006/math">
                      <m:r>
                        <a:rPr lang="en" altLang="ko-KR" sz="1800" i="1" dirty="0">
                          <a:solidFill>
                            <a:srgbClr val="7030A0"/>
                          </a:solidFill>
                          <a:latin typeface="Cambria Math" panose="02040503050406030204" pitchFamily="18" charset="0"/>
                          <a:cs typeface="LM Roman 17"/>
                        </a:rPr>
                        <m:t>(</m:t>
                      </m:r>
                      <m:r>
                        <a:rPr lang="en" altLang="ko-KR" sz="1800" i="1" dirty="0">
                          <a:solidFill>
                            <a:srgbClr val="7030A0"/>
                          </a:solidFill>
                          <a:latin typeface="Cambria Math" panose="02040503050406030204" pitchFamily="18" charset="0"/>
                          <a:cs typeface="Times New Roman"/>
                        </a:rPr>
                        <m:t>𝐴</m:t>
                      </m:r>
                      <m:r>
                        <a:rPr lang="en" altLang="ko-KR" sz="1800" i="1" baseline="-11904" dirty="0">
                          <a:solidFill>
                            <a:srgbClr val="7030A0"/>
                          </a:solidFill>
                          <a:latin typeface="Cambria Math" panose="02040503050406030204" pitchFamily="18" charset="0"/>
                          <a:cs typeface="LM Roman 12"/>
                        </a:rPr>
                        <m:t>1 </m:t>
                      </m:r>
                      <m:r>
                        <a:rPr lang="en" altLang="ko-KR" sz="1800" i="1" dirty="0">
                          <a:solidFill>
                            <a:srgbClr val="7030A0"/>
                          </a:solidFill>
                          <a:latin typeface="Cambria Math" panose="02040503050406030204" pitchFamily="18" charset="0"/>
                          <a:cs typeface="VL PGothic"/>
                        </a:rPr>
                        <m:t>∨ ...∨ </m:t>
                      </m:r>
                      <m:r>
                        <a:rPr lang="en" altLang="ko-KR" sz="1800" i="1" dirty="0">
                          <a:solidFill>
                            <a:srgbClr val="7030A0"/>
                          </a:solidFill>
                          <a:latin typeface="Cambria Math" panose="02040503050406030204" pitchFamily="18" charset="0"/>
                          <a:cs typeface="Times New Roman"/>
                        </a:rPr>
                        <m:t>𝐴</m:t>
                      </m:r>
                      <m:r>
                        <a:rPr lang="en" altLang="ko-KR" sz="1800" i="1" baseline="-11904" dirty="0">
                          <a:solidFill>
                            <a:srgbClr val="7030A0"/>
                          </a:solidFill>
                          <a:latin typeface="Cambria Math" panose="02040503050406030204" pitchFamily="18" charset="0"/>
                          <a:cs typeface="Georgia"/>
                        </a:rPr>
                        <m:t>𝑖</m:t>
                      </m:r>
                      <m:r>
                        <a:rPr lang="en-US" altLang="ko-KR" sz="1800" i="1" baseline="-11904" dirty="0">
                          <a:solidFill>
                            <a:srgbClr val="7030A0"/>
                          </a:solidFill>
                          <a:latin typeface="Cambria Math" panose="02040503050406030204" pitchFamily="18" charset="0"/>
                          <a:cs typeface="Georgia"/>
                        </a:rPr>
                        <m:t>−</m:t>
                      </m:r>
                      <m:r>
                        <a:rPr lang="en" altLang="ko-KR" sz="1800" i="1" baseline="-11904" dirty="0">
                          <a:solidFill>
                            <a:srgbClr val="7030A0"/>
                          </a:solidFill>
                          <a:latin typeface="Cambria Math" panose="02040503050406030204" pitchFamily="18" charset="0"/>
                          <a:cs typeface="LM Roman 12"/>
                        </a:rPr>
                        <m:t>1 </m:t>
                      </m:r>
                      <m:r>
                        <a:rPr lang="en" altLang="ko-KR" sz="1800" i="1" dirty="0">
                          <a:solidFill>
                            <a:srgbClr val="7030A0"/>
                          </a:solidFill>
                          <a:latin typeface="Cambria Math" panose="02040503050406030204" pitchFamily="18" charset="0"/>
                          <a:cs typeface="VL PGothic"/>
                        </a:rPr>
                        <m:t>∨ </m:t>
                      </m:r>
                      <m:r>
                        <a:rPr lang="en" altLang="ko-KR" sz="1800" i="1" dirty="0">
                          <a:solidFill>
                            <a:srgbClr val="7030A0"/>
                          </a:solidFill>
                          <a:latin typeface="Cambria Math" panose="02040503050406030204" pitchFamily="18" charset="0"/>
                          <a:cs typeface="Times New Roman"/>
                        </a:rPr>
                        <m:t>𝐴</m:t>
                      </m:r>
                      <m:r>
                        <a:rPr lang="en" altLang="ko-KR" sz="1800" i="1" baseline="-11904" dirty="0">
                          <a:solidFill>
                            <a:srgbClr val="7030A0"/>
                          </a:solidFill>
                          <a:latin typeface="Cambria Math" panose="02040503050406030204" pitchFamily="18" charset="0"/>
                          <a:cs typeface="Georgia"/>
                        </a:rPr>
                        <m:t>𝑖</m:t>
                      </m:r>
                      <m:r>
                        <a:rPr lang="en" altLang="ko-KR" sz="1800" i="1" baseline="-11904" dirty="0">
                          <a:solidFill>
                            <a:srgbClr val="7030A0"/>
                          </a:solidFill>
                          <a:latin typeface="Cambria Math" panose="02040503050406030204" pitchFamily="18" charset="0"/>
                          <a:cs typeface="LM Roman 12"/>
                        </a:rPr>
                        <m:t>+1 </m:t>
                      </m:r>
                      <m:r>
                        <a:rPr lang="en" altLang="ko-KR" sz="1800" i="1" dirty="0">
                          <a:solidFill>
                            <a:srgbClr val="7030A0"/>
                          </a:solidFill>
                          <a:latin typeface="Cambria Math" panose="02040503050406030204" pitchFamily="18" charset="0"/>
                          <a:cs typeface="VL PGothic"/>
                        </a:rPr>
                        <m:t>∨ ...∨ </m:t>
                      </m:r>
                      <m:r>
                        <a:rPr lang="en" altLang="ko-KR" sz="1800" i="1" dirty="0">
                          <a:solidFill>
                            <a:srgbClr val="7030A0"/>
                          </a:solidFill>
                          <a:latin typeface="Cambria Math" panose="02040503050406030204" pitchFamily="18" charset="0"/>
                          <a:cs typeface="Times New Roman"/>
                        </a:rPr>
                        <m:t>𝐴</m:t>
                      </m:r>
                      <m:r>
                        <a:rPr lang="en" altLang="ko-KR" sz="1800" i="1" baseline="-11904" dirty="0">
                          <a:solidFill>
                            <a:srgbClr val="7030A0"/>
                          </a:solidFill>
                          <a:latin typeface="Cambria Math" panose="02040503050406030204" pitchFamily="18" charset="0"/>
                          <a:cs typeface="Georgia"/>
                        </a:rPr>
                        <m:t>𝑘</m:t>
                      </m:r>
                      <m:r>
                        <a:rPr lang="en" altLang="ko-KR" sz="1800" i="1" baseline="-11904" dirty="0">
                          <a:solidFill>
                            <a:srgbClr val="7030A0"/>
                          </a:solidFill>
                          <a:latin typeface="Cambria Math" panose="02040503050406030204" pitchFamily="18" charset="0"/>
                          <a:cs typeface="Georgia"/>
                        </a:rPr>
                        <m:t> ∨ </m:t>
                      </m:r>
                      <m:r>
                        <a:rPr lang="en" altLang="ko-KR" sz="1800" i="1" dirty="0">
                          <a:solidFill>
                            <a:srgbClr val="7030A0"/>
                          </a:solidFill>
                          <a:latin typeface="Cambria Math" panose="02040503050406030204" pitchFamily="18" charset="0"/>
                          <a:cs typeface="Times New Roman"/>
                        </a:rPr>
                        <m:t>𝑚</m:t>
                      </m:r>
                      <m:r>
                        <a:rPr lang="en" altLang="ko-KR" sz="1800" i="1" baseline="-11904" dirty="0">
                          <a:solidFill>
                            <a:srgbClr val="7030A0"/>
                          </a:solidFill>
                          <a:latin typeface="Cambria Math" panose="02040503050406030204" pitchFamily="18" charset="0"/>
                          <a:cs typeface="LM Roman 12"/>
                        </a:rPr>
                        <m:t>1 </m:t>
                      </m:r>
                      <m:r>
                        <a:rPr lang="en" altLang="ko-KR" sz="1800" i="1" dirty="0">
                          <a:solidFill>
                            <a:srgbClr val="7030A0"/>
                          </a:solidFill>
                          <a:latin typeface="Cambria Math" panose="02040503050406030204" pitchFamily="18" charset="0"/>
                          <a:cs typeface="VL PGothic"/>
                        </a:rPr>
                        <m:t>∨ ...∨ </m:t>
                      </m:r>
                      <m:r>
                        <a:rPr lang="en" altLang="ko-KR" sz="1800" i="1" dirty="0">
                          <a:solidFill>
                            <a:srgbClr val="7030A0"/>
                          </a:solidFill>
                          <a:latin typeface="Cambria Math" panose="02040503050406030204" pitchFamily="18" charset="0"/>
                          <a:cs typeface="Times New Roman"/>
                        </a:rPr>
                        <m:t>𝑚</m:t>
                      </m:r>
                      <m:r>
                        <a:rPr lang="en" altLang="ko-KR" sz="1800" i="1" baseline="-11904" dirty="0">
                          <a:solidFill>
                            <a:srgbClr val="7030A0"/>
                          </a:solidFill>
                          <a:latin typeface="Cambria Math" panose="02040503050406030204" pitchFamily="18" charset="0"/>
                          <a:cs typeface="Georgia"/>
                        </a:rPr>
                        <m:t>𝑗</m:t>
                      </m:r>
                      <m:r>
                        <a:rPr lang="en" altLang="ko-KR" sz="1800" i="1" baseline="-11904" dirty="0">
                          <a:solidFill>
                            <a:srgbClr val="7030A0"/>
                          </a:solidFill>
                          <a:latin typeface="Cambria Math" panose="02040503050406030204" pitchFamily="18" charset="0"/>
                          <a:cs typeface="LM Roman 17"/>
                        </a:rPr>
                        <m:t>−</m:t>
                      </m:r>
                      <m:r>
                        <a:rPr lang="en" altLang="ko-KR" sz="1800" i="1" baseline="-11904" dirty="0">
                          <a:solidFill>
                            <a:srgbClr val="7030A0"/>
                          </a:solidFill>
                          <a:latin typeface="Cambria Math" panose="02040503050406030204" pitchFamily="18" charset="0"/>
                          <a:cs typeface="LM Roman 12"/>
                        </a:rPr>
                        <m:t>1 </m:t>
                      </m:r>
                      <m:r>
                        <a:rPr lang="en" altLang="ko-KR" sz="1800" i="1" dirty="0">
                          <a:solidFill>
                            <a:srgbClr val="7030A0"/>
                          </a:solidFill>
                          <a:latin typeface="Cambria Math" panose="02040503050406030204" pitchFamily="18" charset="0"/>
                          <a:cs typeface="VL PGothic"/>
                        </a:rPr>
                        <m:t>∨ </m:t>
                      </m:r>
                      <m:r>
                        <a:rPr lang="en" altLang="ko-KR" sz="1800" i="1" dirty="0">
                          <a:solidFill>
                            <a:srgbClr val="7030A0"/>
                          </a:solidFill>
                          <a:latin typeface="Cambria Math" panose="02040503050406030204" pitchFamily="18" charset="0"/>
                          <a:cs typeface="Times New Roman"/>
                        </a:rPr>
                        <m:t>𝑚</m:t>
                      </m:r>
                      <m:r>
                        <a:rPr lang="en" altLang="ko-KR" sz="1800" i="1" baseline="-11904" dirty="0">
                          <a:solidFill>
                            <a:srgbClr val="7030A0"/>
                          </a:solidFill>
                          <a:latin typeface="Cambria Math" panose="02040503050406030204" pitchFamily="18" charset="0"/>
                          <a:cs typeface="Georgia"/>
                        </a:rPr>
                        <m:t>𝑗</m:t>
                      </m:r>
                      <m:r>
                        <a:rPr lang="en" altLang="ko-KR" sz="1800" i="1" baseline="-11904" dirty="0">
                          <a:solidFill>
                            <a:srgbClr val="7030A0"/>
                          </a:solidFill>
                          <a:latin typeface="Cambria Math" panose="02040503050406030204" pitchFamily="18" charset="0"/>
                          <a:cs typeface="LM Roman 12"/>
                        </a:rPr>
                        <m:t>+1 </m:t>
                      </m:r>
                      <m:r>
                        <a:rPr lang="en" altLang="ko-KR" sz="1800" i="1" dirty="0">
                          <a:solidFill>
                            <a:srgbClr val="7030A0"/>
                          </a:solidFill>
                          <a:latin typeface="Cambria Math" panose="02040503050406030204" pitchFamily="18" charset="0"/>
                          <a:cs typeface="VL PGothic"/>
                        </a:rPr>
                        <m:t>∨ ...∨ </m:t>
                      </m:r>
                      <m:r>
                        <a:rPr lang="en" altLang="ko-KR" sz="1800" i="1" dirty="0" err="1">
                          <a:solidFill>
                            <a:srgbClr val="7030A0"/>
                          </a:solidFill>
                          <a:latin typeface="Cambria Math" panose="02040503050406030204" pitchFamily="18" charset="0"/>
                          <a:cs typeface="Times New Roman"/>
                        </a:rPr>
                        <m:t>𝑚</m:t>
                      </m:r>
                      <m:r>
                        <a:rPr lang="en" altLang="ko-KR" sz="1800" i="1" baseline="-11904" dirty="0" err="1">
                          <a:solidFill>
                            <a:srgbClr val="7030A0"/>
                          </a:solidFill>
                          <a:latin typeface="Cambria Math" panose="02040503050406030204" pitchFamily="18" charset="0"/>
                          <a:cs typeface="Georgia"/>
                        </a:rPr>
                        <m:t>𝑛</m:t>
                      </m:r>
                      <m:r>
                        <a:rPr lang="en" altLang="ko-KR" sz="1800" i="1" dirty="0">
                          <a:solidFill>
                            <a:srgbClr val="7030A0"/>
                          </a:solidFill>
                          <a:latin typeface="Cambria Math" panose="02040503050406030204" pitchFamily="18" charset="0"/>
                          <a:cs typeface="LM Roman 17"/>
                        </a:rPr>
                        <m:t>)</m:t>
                      </m:r>
                      <m:r>
                        <a:rPr lang="el-GR" altLang="ko-KR" sz="1800" i="1" dirty="0">
                          <a:solidFill>
                            <a:srgbClr val="7030A0"/>
                          </a:solidFill>
                          <a:latin typeface="Cambria Math" panose="02040503050406030204" pitchFamily="18" charset="0"/>
                          <a:cs typeface="Times New Roman"/>
                        </a:rPr>
                        <m:t>𝜃</m:t>
                      </m:r>
                    </m:oMath>
                  </m:oMathPara>
                </a14:m>
                <a:endParaRPr lang="el-GR" altLang="ko-KR" sz="1800" dirty="0">
                  <a:solidFill>
                    <a:srgbClr val="7030A0"/>
                  </a:solidFill>
                  <a:cs typeface="Times New Roman"/>
                </a:endParaRPr>
              </a:p>
              <a:p>
                <a:pPr marL="0" indent="0">
                  <a:buNone/>
                </a:pPr>
                <a:endParaRPr lang="en" altLang="ko-KR" sz="1800" b="0" dirty="0">
                  <a:solidFill>
                    <a:srgbClr val="7030A0"/>
                  </a:solidFill>
                </a:endParaRPr>
              </a:p>
              <a:p>
                <a:pPr marL="0" indent="0">
                  <a:buNone/>
                </a:pPr>
                <a:r>
                  <a:rPr lang="ko-KR" altLang="en-US" sz="1800" b="0" dirty="0"/>
                  <a:t>          </a:t>
                </a:r>
                <a:r>
                  <a:rPr lang="en-US" altLang="ko-KR" sz="1800" b="0" dirty="0"/>
                  <a:t>w</a:t>
                </a:r>
                <a:r>
                  <a:rPr lang="en" altLang="ko-KR" sz="1800" b="0" dirty="0"/>
                  <a:t>here</a:t>
                </a:r>
                <a:r>
                  <a:rPr lang="en-US" altLang="ko-KR" sz="1800" b="0" dirty="0"/>
                  <a:t> </a:t>
                </a:r>
                <a:r>
                  <a:rPr lang="en-US" altLang="ko-KR" sz="1800" b="0" i="1" dirty="0">
                    <a:solidFill>
                      <a:srgbClr val="0000FF"/>
                    </a:solidFill>
                  </a:rPr>
                  <a:t>Unify</a:t>
                </a:r>
                <a14:m>
                  <m:oMath xmlns:m="http://schemas.openxmlformats.org/officeDocument/2006/math">
                    <m:r>
                      <a:rPr lang="en" altLang="ko-KR" sz="1800" dirty="0">
                        <a:solidFill>
                          <a:srgbClr val="0000FF"/>
                        </a:solidFill>
                        <a:latin typeface="Cambria Math" charset="0"/>
                      </a:rPr>
                      <m:t>(</m:t>
                    </m:r>
                    <m:r>
                      <a:rPr lang="en" altLang="ko-KR" sz="1800" dirty="0">
                        <a:solidFill>
                          <a:srgbClr val="0000FF"/>
                        </a:solidFill>
                        <a:latin typeface="Cambria Math" charset="0"/>
                      </a:rPr>
                      <m:t>𝐴𝑖</m:t>
                    </m:r>
                    <m:r>
                      <a:rPr lang="en" altLang="ko-KR" sz="1800" dirty="0">
                        <a:solidFill>
                          <a:srgbClr val="0000FF"/>
                        </a:solidFill>
                        <a:latin typeface="Cambria Math" charset="0"/>
                      </a:rPr>
                      <m:t>, ¬</m:t>
                    </m:r>
                    <m:r>
                      <a:rPr lang="en" altLang="ko-KR" sz="1800" dirty="0" err="1">
                        <a:solidFill>
                          <a:srgbClr val="0000FF"/>
                        </a:solidFill>
                        <a:latin typeface="Cambria Math" charset="0"/>
                      </a:rPr>
                      <m:t>𝑚</m:t>
                    </m:r>
                    <m:r>
                      <a:rPr lang="en" altLang="ko-KR" sz="1800" baseline="-25000" dirty="0" err="1">
                        <a:solidFill>
                          <a:srgbClr val="0000FF"/>
                        </a:solidFill>
                        <a:latin typeface="Cambria Math" charset="0"/>
                      </a:rPr>
                      <m:t>𝑗</m:t>
                    </m:r>
                    <m:r>
                      <a:rPr lang="en" altLang="ko-KR" sz="1800" dirty="0">
                        <a:solidFill>
                          <a:srgbClr val="0000FF"/>
                        </a:solidFill>
                        <a:latin typeface="Cambria Math" charset="0"/>
                      </a:rPr>
                      <m:t>) = </m:t>
                    </m:r>
                    <m:r>
                      <a:rPr lang="el-GR" altLang="ko-KR" sz="1800" dirty="0">
                        <a:solidFill>
                          <a:srgbClr val="0000FF"/>
                        </a:solidFill>
                        <a:latin typeface="Cambria Math" charset="0"/>
                      </a:rPr>
                      <m:t>𝜃</m:t>
                    </m:r>
                    <m:r>
                      <a:rPr lang="el-GR" altLang="ko-KR" sz="1800" dirty="0">
                        <a:solidFill>
                          <a:srgbClr val="0000FF"/>
                        </a:solidFill>
                        <a:latin typeface="Cambria Math" charset="0"/>
                      </a:rPr>
                      <m:t>. </m:t>
                    </m:r>
                  </m:oMath>
                </a14:m>
                <a:endParaRPr lang="en-US" altLang="ko-KR" sz="1800" dirty="0">
                  <a:solidFill>
                    <a:srgbClr val="0000FF"/>
                  </a:solidFill>
                </a:endParaRPr>
              </a:p>
              <a:p>
                <a:pPr marL="0" indent="0">
                  <a:buNone/>
                </a:pPr>
                <a:r>
                  <a:rPr lang="en" altLang="ko-KR" sz="1800" b="0" dirty="0"/>
                  <a:t>For example, </a:t>
                </a:r>
              </a:p>
              <a:p>
                <a:pPr marL="102870" marR="4972685" indent="0">
                  <a:lnSpc>
                    <a:spcPct val="101499"/>
                  </a:lnSpc>
                  <a:spcBef>
                    <a:spcPts val="880"/>
                  </a:spcBef>
                  <a:buNone/>
                </a:pPr>
                <a:r>
                  <a:rPr lang="ko-KR" altLang="en-US" sz="1800" dirty="0">
                    <a:solidFill>
                      <a:srgbClr val="990099"/>
                    </a:solidFill>
                    <a:cs typeface="VL PGothic"/>
                  </a:rPr>
                  <a:t>   </a:t>
                </a:r>
                <a:r>
                  <a:rPr lang="en" altLang="ko-KR" sz="1800" dirty="0">
                    <a:solidFill>
                      <a:srgbClr val="990099"/>
                    </a:solidFill>
                    <a:cs typeface="VL PGothic"/>
                  </a:rPr>
                  <a:t>	</a:t>
                </a:r>
                <a14:m>
                  <m:oMath xmlns:m="http://schemas.openxmlformats.org/officeDocument/2006/math">
                    <m:r>
                      <m:rPr>
                        <m:nor/>
                      </m:rPr>
                      <a:rPr lang="en" altLang="ko-KR" sz="1800" b="0" i="1" dirty="0">
                        <a:solidFill>
                          <a:srgbClr val="0000FF"/>
                        </a:solidFill>
                      </a:rPr>
                      <m:t>¬</m:t>
                    </m:r>
                    <m:r>
                      <m:rPr>
                        <m:nor/>
                      </m:rPr>
                      <a:rPr lang="en" altLang="ko-KR" sz="1800" b="0" i="1" dirty="0">
                        <a:solidFill>
                          <a:srgbClr val="0000FF"/>
                        </a:solidFill>
                      </a:rPr>
                      <m:t>Rich</m:t>
                    </m:r>
                    <m:d>
                      <m:dPr>
                        <m:ctrlPr>
                          <a:rPr lang="en" altLang="ko-KR" sz="1800" b="0" i="1" dirty="0">
                            <a:solidFill>
                              <a:srgbClr val="0000FF"/>
                            </a:solidFill>
                            <a:latin typeface="Cambria Math" panose="02040503050406030204" pitchFamily="18" charset="0"/>
                          </a:rPr>
                        </m:ctrlPr>
                      </m:dPr>
                      <m:e>
                        <m:r>
                          <m:rPr>
                            <m:nor/>
                          </m:rPr>
                          <a:rPr lang="en" altLang="ko-KR" sz="1800" b="0" i="1" dirty="0">
                            <a:solidFill>
                              <a:srgbClr val="0000FF"/>
                            </a:solidFill>
                          </a:rPr>
                          <m:t>x</m:t>
                        </m:r>
                      </m:e>
                    </m:d>
                    <m:r>
                      <a:rPr lang="ko-KR" altLang="en-US" sz="1800" b="0" i="1" dirty="0" smtClean="0">
                        <a:solidFill>
                          <a:srgbClr val="0000FF"/>
                        </a:solidFill>
                        <a:latin typeface="Cambria Math" panose="02040503050406030204" pitchFamily="18" charset="0"/>
                      </a:rPr>
                      <m:t> </m:t>
                    </m:r>
                    <m:r>
                      <m:rPr>
                        <m:nor/>
                      </m:rPr>
                      <a:rPr lang="en" altLang="ko-KR" sz="1800" b="0" dirty="0" smtClean="0"/>
                      <m:t>∨</m:t>
                    </m:r>
                    <m:r>
                      <m:rPr>
                        <m:nor/>
                      </m:rPr>
                      <a:rPr lang="en-US" altLang="ko-KR" sz="1800" b="0" i="1" dirty="0"/>
                      <m:t> </m:t>
                    </m:r>
                    <m:r>
                      <m:rPr>
                        <m:nor/>
                      </m:rPr>
                      <a:rPr lang="en" altLang="ko-KR" sz="1800" b="0" i="1" dirty="0"/>
                      <m:t>Unhappy</m:t>
                    </m:r>
                    <m:d>
                      <m:dPr>
                        <m:ctrlPr>
                          <a:rPr lang="en" altLang="ko-KR" sz="1800" b="0" i="1" dirty="0">
                            <a:latin typeface="Cambria Math" panose="02040503050406030204" pitchFamily="18" charset="0"/>
                          </a:rPr>
                        </m:ctrlPr>
                      </m:dPr>
                      <m:e>
                        <m:r>
                          <m:rPr>
                            <m:nor/>
                          </m:rPr>
                          <a:rPr lang="en" altLang="ko-KR" sz="1800" b="0" i="1" dirty="0"/>
                          <m:t>x</m:t>
                        </m:r>
                      </m:e>
                    </m:d>
                    <m:r>
                      <m:rPr>
                        <m:nor/>
                      </m:rPr>
                      <a:rPr lang="en" altLang="ko-KR" sz="1800" b="0" i="1" dirty="0"/>
                      <m:t> 	</m:t>
                    </m:r>
                  </m:oMath>
                </a14:m>
                <a:endParaRPr lang="en-US" altLang="ko-KR" sz="1800" b="0" i="1" dirty="0"/>
              </a:p>
              <a:p>
                <a:pPr marL="102870" marR="4972685" indent="0">
                  <a:lnSpc>
                    <a:spcPct val="101499"/>
                  </a:lnSpc>
                  <a:spcBef>
                    <a:spcPts val="880"/>
                  </a:spcBef>
                  <a:buNone/>
                </a:pPr>
                <a14:m>
                  <m:oMathPara xmlns:m="http://schemas.openxmlformats.org/officeDocument/2006/math">
                    <m:oMathParaPr>
                      <m:jc m:val="left"/>
                    </m:oMathParaPr>
                    <m:oMath xmlns:m="http://schemas.openxmlformats.org/officeDocument/2006/math">
                      <m:r>
                        <m:rPr>
                          <m:nor/>
                        </m:rPr>
                        <a:rPr lang="en" altLang="ko-KR" sz="1800" b="0" i="1" dirty="0">
                          <a:solidFill>
                            <a:srgbClr val="0000FF"/>
                          </a:solidFill>
                        </a:rPr>
                        <m:t>Rich</m:t>
                      </m:r>
                      <m:r>
                        <m:rPr>
                          <m:nor/>
                        </m:rPr>
                        <a:rPr lang="en" altLang="ko-KR" sz="1800" b="0" dirty="0">
                          <a:solidFill>
                            <a:srgbClr val="0000FF"/>
                          </a:solidFill>
                        </a:rPr>
                        <m:t>(</m:t>
                      </m:r>
                      <m:r>
                        <m:rPr>
                          <m:nor/>
                        </m:rPr>
                        <a:rPr lang="en" altLang="ko-KR" sz="1800" b="0" i="1" dirty="0">
                          <a:solidFill>
                            <a:srgbClr val="0000FF"/>
                          </a:solidFill>
                        </a:rPr>
                        <m:t>Ken</m:t>
                      </m:r>
                      <m:r>
                        <m:rPr>
                          <m:nor/>
                        </m:rPr>
                        <a:rPr lang="en" altLang="ko-KR" sz="1800" b="0" i="1" dirty="0">
                          <a:solidFill>
                            <a:srgbClr val="0000FF"/>
                          </a:solidFill>
                        </a:rPr>
                        <m:t>)</m:t>
                      </m:r>
                    </m:oMath>
                  </m:oMathPara>
                </a14:m>
                <a:endParaRPr lang="en" altLang="ko-KR" sz="1800" b="0" i="1" dirty="0">
                  <a:solidFill>
                    <a:srgbClr val="0000FF"/>
                  </a:solidFill>
                </a:endParaRPr>
              </a:p>
              <a:p>
                <a:pPr marL="591820" indent="0">
                  <a:lnSpc>
                    <a:spcPct val="100000"/>
                  </a:lnSpc>
                  <a:spcBef>
                    <a:spcPts val="155"/>
                  </a:spcBef>
                  <a:buNone/>
                </a:pPr>
                <a14:m>
                  <m:oMathPara xmlns:m="http://schemas.openxmlformats.org/officeDocument/2006/math">
                    <m:oMathParaPr>
                      <m:jc m:val="left"/>
                    </m:oMathParaPr>
                    <m:oMath xmlns:m="http://schemas.openxmlformats.org/officeDocument/2006/math">
                      <m:r>
                        <m:rPr>
                          <m:nor/>
                        </m:rPr>
                        <a:rPr lang="en" altLang="ko-KR" sz="1800" b="0" i="1" dirty="0"/>
                        <m:t>	</m:t>
                      </m:r>
                      <m:r>
                        <m:rPr>
                          <m:nor/>
                        </m:rPr>
                        <a:rPr lang="en" altLang="ko-KR" sz="1800" b="0" i="1" dirty="0"/>
                        <m:t>Unhappy</m:t>
                      </m:r>
                      <m:r>
                        <m:rPr>
                          <m:nor/>
                        </m:rPr>
                        <a:rPr lang="en" altLang="ko-KR" sz="1800" b="0" dirty="0"/>
                        <m:t>(</m:t>
                      </m:r>
                      <m:r>
                        <m:rPr>
                          <m:nor/>
                        </m:rPr>
                        <a:rPr lang="en" altLang="ko-KR" sz="1800" b="0" i="1" dirty="0"/>
                        <m:t>Ken</m:t>
                      </m:r>
                      <m:r>
                        <m:rPr>
                          <m:nor/>
                        </m:rPr>
                        <a:rPr lang="en" altLang="ko-KR" sz="1800" b="0" dirty="0"/>
                        <m:t>)</m:t>
                      </m:r>
                    </m:oMath>
                  </m:oMathPara>
                </a14:m>
                <a:endParaRPr lang="en" altLang="ko-KR" sz="1800" b="0" dirty="0"/>
              </a:p>
              <a:p>
                <a:pPr marL="0" indent="0">
                  <a:buNone/>
                </a:pPr>
                <a:endParaRPr lang="en" altLang="ko-KR" sz="1800" b="0" dirty="0"/>
              </a:p>
              <a:p>
                <a:pPr marL="0" indent="0">
                  <a:buNone/>
                </a:pPr>
                <a:r>
                  <a:rPr lang="ko-KR" altLang="en-US" sz="1800" b="0" dirty="0"/>
                  <a:t>         </a:t>
                </a:r>
                <a:r>
                  <a:rPr lang="en" altLang="ko-KR" sz="1800" b="0" dirty="0"/>
                  <a:t>with </a:t>
                </a:r>
                <a14:m>
                  <m:oMath xmlns:m="http://schemas.openxmlformats.org/officeDocument/2006/math">
                    <m:r>
                      <m:rPr>
                        <m:nor/>
                      </m:rPr>
                      <a:rPr lang="el-GR" altLang="ko-KR" sz="1800" b="0" i="1" dirty="0">
                        <a:solidFill>
                          <a:srgbClr val="0000FF"/>
                        </a:solidFill>
                      </a:rPr>
                      <m:t>θ</m:t>
                    </m:r>
                    <m:r>
                      <m:rPr>
                        <m:nor/>
                      </m:rPr>
                      <a:rPr lang="el-GR" altLang="ko-KR" sz="1800" b="0" i="1" dirty="0">
                        <a:solidFill>
                          <a:srgbClr val="0000FF"/>
                        </a:solidFill>
                      </a:rPr>
                      <m:t> = </m:t>
                    </m:r>
                    <m:r>
                      <m:rPr>
                        <m:nor/>
                      </m:rPr>
                      <a:rPr lang="el-GR" altLang="ko-KR" sz="1800" b="0" dirty="0">
                        <a:solidFill>
                          <a:srgbClr val="0000FF"/>
                        </a:solidFill>
                      </a:rPr>
                      <m:t>{</m:t>
                    </m:r>
                    <m:r>
                      <m:rPr>
                        <m:nor/>
                      </m:rPr>
                      <a:rPr lang="en" altLang="ko-KR" sz="1800" b="0" i="1" dirty="0">
                        <a:solidFill>
                          <a:srgbClr val="0000FF"/>
                        </a:solidFill>
                      </a:rPr>
                      <m:t>x</m:t>
                    </m:r>
                    <m:r>
                      <m:rPr>
                        <m:nor/>
                      </m:rPr>
                      <a:rPr lang="en" altLang="ko-KR" sz="1800" b="0" i="1" dirty="0">
                        <a:solidFill>
                          <a:srgbClr val="0000FF"/>
                        </a:solidFill>
                      </a:rPr>
                      <m:t>/</m:t>
                    </m:r>
                    <m:r>
                      <m:rPr>
                        <m:nor/>
                      </m:rPr>
                      <a:rPr lang="en" altLang="ko-KR" sz="1800" b="0" i="1" dirty="0">
                        <a:solidFill>
                          <a:srgbClr val="0000FF"/>
                        </a:solidFill>
                      </a:rPr>
                      <m:t>Ken</m:t>
                    </m:r>
                    <m:r>
                      <m:rPr>
                        <m:nor/>
                      </m:rPr>
                      <a:rPr lang="en" altLang="ko-KR" sz="1800" b="0" dirty="0">
                        <a:solidFill>
                          <a:srgbClr val="0000FF"/>
                        </a:solidFill>
                      </a:rPr>
                      <m:t>}</m:t>
                    </m:r>
                  </m:oMath>
                </a14:m>
                <a:endParaRPr lang="en" altLang="ko-KR" sz="1800" b="0" dirty="0"/>
              </a:p>
              <a:p>
                <a:pPr marL="0" indent="0">
                  <a:buNone/>
                </a:pPr>
                <a:r>
                  <a:rPr lang="en" altLang="ko-KR" sz="1800" b="0" dirty="0"/>
                  <a:t>Apply resolution steps to</a:t>
                </a:r>
                <a:r>
                  <a:rPr lang="en" altLang="ko-KR" sz="1800" b="0" dirty="0">
                    <a:solidFill>
                      <a:srgbClr val="FF0000"/>
                    </a:solidFill>
                  </a:rPr>
                  <a:t> </a:t>
                </a:r>
                <a14:m>
                  <m:oMath xmlns:m="http://schemas.openxmlformats.org/officeDocument/2006/math">
                    <m:r>
                      <a:rPr lang="en" altLang="ko-KR" sz="1800" dirty="0">
                        <a:latin typeface="Cambria Math" panose="02040503050406030204" pitchFamily="18" charset="0"/>
                      </a:rPr>
                      <m:t>𝐶𝑁𝐹</m:t>
                    </m:r>
                    <m:r>
                      <a:rPr lang="en" altLang="ko-KR" sz="1800" dirty="0">
                        <a:latin typeface="Cambria Math" panose="02040503050406030204" pitchFamily="18" charset="0"/>
                      </a:rPr>
                      <m:t> (</m:t>
                    </m:r>
                    <m:r>
                      <a:rPr lang="en" altLang="ko-KR" sz="1800" dirty="0">
                        <a:solidFill>
                          <a:srgbClr val="0000FF"/>
                        </a:solidFill>
                        <a:latin typeface="Cambria Math" panose="02040503050406030204" pitchFamily="18" charset="0"/>
                      </a:rPr>
                      <m:t>𝐾𝐵</m:t>
                    </m:r>
                    <m:r>
                      <a:rPr lang="en" altLang="ko-KR" sz="1800" dirty="0">
                        <a:solidFill>
                          <a:srgbClr val="0000FF"/>
                        </a:solidFill>
                        <a:latin typeface="Cambria Math" panose="02040503050406030204" pitchFamily="18" charset="0"/>
                      </a:rPr>
                      <m:t> ∧ ¬</m:t>
                    </m:r>
                    <m:r>
                      <a:rPr lang="el-GR" altLang="ko-KR" sz="1800" dirty="0">
                        <a:solidFill>
                          <a:srgbClr val="0000FF"/>
                        </a:solidFill>
                        <a:latin typeface="Cambria Math" panose="02040503050406030204" pitchFamily="18" charset="0"/>
                      </a:rPr>
                      <m:t>𝛼</m:t>
                    </m:r>
                    <m:r>
                      <a:rPr lang="el-GR" altLang="ko-KR" sz="1800" dirty="0">
                        <a:latin typeface="Cambria Math" panose="02040503050406030204" pitchFamily="18" charset="0"/>
                      </a:rPr>
                      <m:t>)</m:t>
                    </m:r>
                  </m:oMath>
                </a14:m>
                <a:r>
                  <a:rPr lang="en-US" altLang="ko-KR" sz="1800" dirty="0">
                    <a:cs typeface="Arial"/>
                  </a:rPr>
                  <a:t> </a:t>
                </a:r>
                <a:r>
                  <a:rPr lang="en" altLang="ko-KR" sz="1800" b="0" dirty="0">
                    <a:solidFill>
                      <a:srgbClr val="FF0000"/>
                    </a:solidFill>
                  </a:rPr>
                  <a:t>complete</a:t>
                </a:r>
                <a:r>
                  <a:rPr lang="en" altLang="ko-KR" sz="1800" b="0" dirty="0"/>
                  <a:t> for FOL </a:t>
                </a:r>
              </a:p>
              <a:p>
                <a:pPr marL="0" indent="0">
                  <a:buNone/>
                </a:pPr>
                <a:endParaRPr lang="ko-KR" altLang="en-US" sz="1800" dirty="0"/>
              </a:p>
            </p:txBody>
          </p:sp>
        </mc:Choice>
        <mc:Fallback xmlns="">
          <p:sp>
            <p:nvSpPr>
              <p:cNvPr id="3" name="내용 개체 틀 2"/>
              <p:cNvSpPr>
                <a:spLocks noGrp="1" noRot="1" noChangeAspect="1" noMove="1" noResize="1" noEditPoints="1" noAdjustHandles="1" noChangeArrowheads="1" noChangeShapeType="1" noTextEdit="1"/>
              </p:cNvSpPr>
              <p:nvPr>
                <p:ph sz="quarter" idx="10"/>
              </p:nvPr>
            </p:nvSpPr>
            <p:spPr>
              <a:xfrm>
                <a:off x="155740" y="699542"/>
                <a:ext cx="8424936" cy="4105275"/>
              </a:xfrm>
              <a:blipFill>
                <a:blip r:embed="rId2"/>
                <a:stretch>
                  <a:fillRect l="-753" b="-8951"/>
                </a:stretch>
              </a:blipFill>
            </p:spPr>
            <p:txBody>
              <a:bodyPr/>
              <a:lstStyle/>
              <a:p>
                <a:r>
                  <a:rPr lang="ko-KR" altLang="en-US">
                    <a:noFill/>
                  </a:rPr>
                  <a:t> </a:t>
                </a:r>
              </a:p>
            </p:txBody>
          </p:sp>
        </mc:Fallback>
      </mc:AlternateContent>
      <p:sp>
        <p:nvSpPr>
          <p:cNvPr id="4" name="object 4">
            <a:extLst>
              <a:ext uri="{FF2B5EF4-FFF2-40B4-BE49-F238E27FC236}">
                <a16:creationId xmlns:a16="http://schemas.microsoft.com/office/drawing/2014/main" id="{1550C997-E242-D847-853E-8E7C4659A322}"/>
              </a:ext>
            </a:extLst>
          </p:cNvPr>
          <p:cNvSpPr/>
          <p:nvPr/>
        </p:nvSpPr>
        <p:spPr>
          <a:xfrm flipV="1">
            <a:off x="335760" y="3534143"/>
            <a:ext cx="3096344" cy="45719"/>
          </a:xfrm>
          <a:custGeom>
            <a:avLst/>
            <a:gdLst/>
            <a:ahLst/>
            <a:cxnLst/>
            <a:rect l="l" t="t" r="r" b="b"/>
            <a:pathLst>
              <a:path w="2832100">
                <a:moveTo>
                  <a:pt x="0" y="0"/>
                </a:moveTo>
                <a:lnTo>
                  <a:pt x="2831592" y="0"/>
                </a:lnTo>
              </a:path>
            </a:pathLst>
          </a:custGeom>
          <a:ln w="9525">
            <a:solidFill>
              <a:srgbClr val="7030A0"/>
            </a:solidFill>
          </a:ln>
        </p:spPr>
        <p:txBody>
          <a:bodyPr wrap="square" lIns="0" tIns="0" rIns="0" bIns="0" rtlCol="0"/>
          <a:lstStyle/>
          <a:p>
            <a:endParaRPr/>
          </a:p>
        </p:txBody>
      </p:sp>
    </p:spTree>
    <p:extLst>
      <p:ext uri="{BB962C8B-B14F-4D97-AF65-F5344CB8AC3E}">
        <p14:creationId xmlns:p14="http://schemas.microsoft.com/office/powerpoint/2010/main" val="29978964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6.5 Resolution (2/4)</a:t>
            </a:r>
            <a:endParaRPr lang="ko-KR" altLang="en-US" dirty="0"/>
          </a:p>
        </p:txBody>
      </p:sp>
      <mc:AlternateContent xmlns:mc="http://schemas.openxmlformats.org/markup-compatibility/2006" xmlns:a14="http://schemas.microsoft.com/office/drawing/2010/main">
        <mc:Choice Requires="a14">
          <p:sp>
            <p:nvSpPr>
              <p:cNvPr id="3" name="내용 개체 틀 2"/>
              <p:cNvSpPr>
                <a:spLocks noGrp="1"/>
              </p:cNvSpPr>
              <p:nvPr>
                <p:ph sz="quarter" idx="10"/>
              </p:nvPr>
            </p:nvSpPr>
            <p:spPr>
              <a:xfrm>
                <a:off x="155740" y="771550"/>
                <a:ext cx="8424936" cy="4105275"/>
              </a:xfrm>
            </p:spPr>
            <p:txBody>
              <a:bodyPr/>
              <a:lstStyle/>
              <a:p>
                <a:pPr marL="0" indent="0">
                  <a:buNone/>
                </a:pPr>
                <a:r>
                  <a:rPr lang="en" altLang="ko-KR" sz="2000" dirty="0"/>
                  <a:t>Conversion to CNF</a:t>
                </a:r>
                <a:endParaRPr lang="en" altLang="ko-KR" sz="700" b="0" dirty="0"/>
              </a:p>
              <a:p>
                <a:pPr marL="0" indent="0">
                  <a:buNone/>
                </a:pPr>
                <a:r>
                  <a:rPr lang="en-US" altLang="ko-KR" sz="1800" b="0" dirty="0"/>
                  <a:t>Everyone who loves all animals is loved by someone:</a:t>
                </a:r>
              </a:p>
              <a:p>
                <a:pPr marL="0" indent="0">
                  <a:buNone/>
                </a:pPr>
                <a:r>
                  <a:rPr lang="en" altLang="ko-KR" sz="1800" dirty="0"/>
                  <a:t>		 </a:t>
                </a:r>
                <a14:m>
                  <m:oMath xmlns:m="http://schemas.openxmlformats.org/officeDocument/2006/math">
                    <m:r>
                      <a:rPr lang="en" altLang="ko-KR" sz="1800" b="0" i="1" dirty="0">
                        <a:latin typeface="Cambria Math" charset="0"/>
                      </a:rPr>
                      <m:t>∀</m:t>
                    </m:r>
                    <m:r>
                      <a:rPr lang="en" altLang="ko-KR" sz="1800" b="0" i="1" dirty="0">
                        <a:latin typeface="Cambria Math" charset="0"/>
                      </a:rPr>
                      <m:t>𝑥</m:t>
                    </m:r>
                  </m:oMath>
                </a14:m>
                <a:r>
                  <a:rPr lang="en" altLang="ko-KR" sz="1800" b="0" i="1" dirty="0"/>
                  <a:t> </a:t>
                </a:r>
                <a:r>
                  <a:rPr lang="en" altLang="ko-KR" sz="1800" b="0" dirty="0"/>
                  <a:t>[</a:t>
                </a:r>
                <a14:m>
                  <m:oMath xmlns:m="http://schemas.openxmlformats.org/officeDocument/2006/math">
                    <m:r>
                      <a:rPr lang="en" altLang="ko-KR" sz="1800" b="0" i="1" dirty="0">
                        <a:latin typeface="Cambria Math" charset="0"/>
                      </a:rPr>
                      <m:t>∀</m:t>
                    </m:r>
                    <m:r>
                      <a:rPr lang="en" altLang="ko-KR" sz="1800" b="0" i="1" dirty="0">
                        <a:latin typeface="Cambria Math" charset="0"/>
                      </a:rPr>
                      <m:t>𝑦</m:t>
                    </m:r>
                    <m:r>
                      <a:rPr lang="en" altLang="ko-KR" sz="1800" b="0" i="1" dirty="0">
                        <a:latin typeface="Cambria Math" charset="0"/>
                      </a:rPr>
                      <m:t> </m:t>
                    </m:r>
                  </m:oMath>
                </a14:m>
                <a:r>
                  <a:rPr lang="en" altLang="ko-KR" sz="1800" b="0" i="1" dirty="0"/>
                  <a:t> Animal</a:t>
                </a:r>
                <a:r>
                  <a:rPr lang="en" altLang="ko-KR" sz="1800" b="0" dirty="0"/>
                  <a:t>(</a:t>
                </a:r>
                <a:r>
                  <a:rPr lang="en" altLang="ko-KR" sz="1800" b="0" i="1" dirty="0"/>
                  <a:t>y</a:t>
                </a:r>
                <a:r>
                  <a:rPr lang="en" altLang="ko-KR" sz="1800" b="0" dirty="0"/>
                  <a:t>)</a:t>
                </a:r>
                <a:r>
                  <a:rPr lang="en" altLang="ko-KR" sz="1800" b="0" i="1" dirty="0"/>
                  <a:t> </a:t>
                </a:r>
                <a14:m>
                  <m:oMath xmlns:m="http://schemas.openxmlformats.org/officeDocument/2006/math">
                    <m:r>
                      <a:rPr lang="en" altLang="ko-KR" sz="1800" b="0" i="1" dirty="0">
                        <a:latin typeface="Cambria Math" charset="0"/>
                      </a:rPr>
                      <m:t>⇒</m:t>
                    </m:r>
                  </m:oMath>
                </a14:m>
                <a:r>
                  <a:rPr lang="en" altLang="ko-KR" sz="1800" b="0" i="1" dirty="0"/>
                  <a:t> Loves</a:t>
                </a:r>
                <a:r>
                  <a:rPr lang="en" altLang="ko-KR" sz="1800" b="0" dirty="0"/>
                  <a:t>(</a:t>
                </a:r>
                <a:r>
                  <a:rPr lang="en" altLang="ko-KR" sz="1800" b="0" i="1" dirty="0"/>
                  <a:t>x, y</a:t>
                </a:r>
                <a:r>
                  <a:rPr lang="en" altLang="ko-KR" sz="1800" b="0" dirty="0"/>
                  <a:t>)</a:t>
                </a:r>
                <a:r>
                  <a:rPr lang="en" altLang="ko-KR" sz="1800" b="0" i="1" dirty="0"/>
                  <a:t> </a:t>
                </a:r>
                <a:r>
                  <a:rPr lang="en" altLang="ko-KR" sz="1800" b="0" dirty="0"/>
                  <a:t>]</a:t>
                </a:r>
                <a:r>
                  <a:rPr lang="en" altLang="ko-KR" sz="1800" b="0" i="1" dirty="0"/>
                  <a:t> </a:t>
                </a:r>
                <a14:m>
                  <m:oMath xmlns:m="http://schemas.openxmlformats.org/officeDocument/2006/math">
                    <m:r>
                      <a:rPr lang="en" altLang="ko-KR" sz="1800" b="0" i="1" dirty="0">
                        <a:latin typeface="Cambria Math" charset="0"/>
                      </a:rPr>
                      <m:t>⇒</m:t>
                    </m:r>
                  </m:oMath>
                </a14:m>
                <a:r>
                  <a:rPr lang="en" altLang="ko-KR" sz="1800" b="0" i="1" dirty="0"/>
                  <a:t> </a:t>
                </a:r>
                <a:r>
                  <a:rPr lang="en" altLang="ko-KR" sz="1800" b="0" dirty="0"/>
                  <a:t>[</a:t>
                </a:r>
                <a14:m>
                  <m:oMath xmlns:m="http://schemas.openxmlformats.org/officeDocument/2006/math">
                    <m:r>
                      <a:rPr lang="en" altLang="ko-KR" sz="1800" b="0" i="1" dirty="0">
                        <a:latin typeface="Cambria Math" charset="0"/>
                      </a:rPr>
                      <m:t>∃</m:t>
                    </m:r>
                    <m:r>
                      <a:rPr lang="en" altLang="ko-KR" sz="1800" b="0" i="1" dirty="0">
                        <a:latin typeface="Cambria Math" charset="0"/>
                      </a:rPr>
                      <m:t>𝑦</m:t>
                    </m:r>
                    <m:r>
                      <a:rPr lang="en" altLang="ko-KR" sz="1800" b="0" i="1" dirty="0">
                        <a:latin typeface="Cambria Math" charset="0"/>
                      </a:rPr>
                      <m:t> </m:t>
                    </m:r>
                  </m:oMath>
                </a14:m>
                <a:r>
                  <a:rPr lang="en" altLang="ko-KR" sz="1800" b="0" i="1" dirty="0"/>
                  <a:t>Loves</a:t>
                </a:r>
                <a:r>
                  <a:rPr lang="en" altLang="ko-KR" sz="1800" b="0" dirty="0"/>
                  <a:t>(</a:t>
                </a:r>
                <a:r>
                  <a:rPr lang="en" altLang="ko-KR" sz="1800" b="0" i="1" dirty="0"/>
                  <a:t>y, x</a:t>
                </a:r>
                <a:r>
                  <a:rPr lang="en" altLang="ko-KR" sz="1800" b="0" dirty="0"/>
                  <a:t>)]</a:t>
                </a:r>
              </a:p>
              <a:p>
                <a:pPr marL="0" indent="0">
                  <a:buNone/>
                </a:pPr>
                <a:r>
                  <a:rPr lang="en" altLang="ko-KR" sz="1800" b="0" dirty="0">
                    <a:cs typeface="Arial"/>
                  </a:rPr>
                  <a:t>1. </a:t>
                </a:r>
                <a:r>
                  <a:rPr lang="en" altLang="ko-KR" sz="1800" b="0" dirty="0">
                    <a:solidFill>
                      <a:srgbClr val="0000FF"/>
                    </a:solidFill>
                    <a:cs typeface="Arial"/>
                  </a:rPr>
                  <a:t>Eliminate biconditionals and implications</a:t>
                </a:r>
              </a:p>
              <a:p>
                <a:pPr marL="0" indent="0">
                  <a:buNone/>
                </a:pPr>
                <a:r>
                  <a:rPr lang="en" altLang="ko-KR" sz="1800" b="0" dirty="0"/>
                  <a:t>		</a:t>
                </a:r>
                <a14:m>
                  <m:oMath xmlns:m="http://schemas.openxmlformats.org/officeDocument/2006/math">
                    <m:r>
                      <a:rPr lang="en" altLang="ko-KR" sz="1800" b="0" i="1" dirty="0">
                        <a:latin typeface="Cambria Math" panose="02040503050406030204" pitchFamily="18" charset="0"/>
                      </a:rPr>
                      <m:t>∀</m:t>
                    </m:r>
                    <m:r>
                      <a:rPr lang="en" altLang="ko-KR" sz="1800" b="0" i="1" dirty="0">
                        <a:latin typeface="Cambria Math" panose="02040503050406030204" pitchFamily="18" charset="0"/>
                      </a:rPr>
                      <m:t>𝑥</m:t>
                    </m:r>
                  </m:oMath>
                </a14:m>
                <a:r>
                  <a:rPr lang="en" altLang="ko-KR" sz="1800" b="0" i="1" dirty="0"/>
                  <a:t> </a:t>
                </a:r>
                <a14:m>
                  <m:oMath xmlns:m="http://schemas.openxmlformats.org/officeDocument/2006/math">
                    <m:r>
                      <a:rPr lang="en" altLang="ko-KR" sz="1800" dirty="0">
                        <a:latin typeface="Cambria Math" panose="02040503050406030204" pitchFamily="18" charset="0"/>
                      </a:rPr>
                      <m:t>[¬∀</m:t>
                    </m:r>
                    <m:r>
                      <a:rPr lang="en" altLang="ko-KR" sz="1800" dirty="0">
                        <a:latin typeface="Cambria Math" panose="02040503050406030204" pitchFamily="18" charset="0"/>
                      </a:rPr>
                      <m:t>𝑦</m:t>
                    </m:r>
                    <m:r>
                      <a:rPr lang="en" altLang="ko-KR" sz="1800" dirty="0">
                        <a:latin typeface="Cambria Math" panose="02040503050406030204" pitchFamily="18" charset="0"/>
                      </a:rPr>
                      <m:t>	  ¬</m:t>
                    </m:r>
                    <m:r>
                      <a:rPr lang="en" altLang="ko-KR" sz="1800" i="1" dirty="0">
                        <a:latin typeface="Cambria Math" panose="02040503050406030204" pitchFamily="18" charset="0"/>
                      </a:rPr>
                      <m:t> </m:t>
                    </m:r>
                  </m:oMath>
                </a14:m>
                <a:r>
                  <a:rPr lang="en" altLang="ko-KR" sz="1800" b="0" i="1" dirty="0"/>
                  <a:t>Animal</a:t>
                </a:r>
                <a:r>
                  <a:rPr lang="en" altLang="ko-KR" sz="1800" b="0" dirty="0"/>
                  <a:t>(</a:t>
                </a:r>
                <a:r>
                  <a:rPr lang="en" altLang="ko-KR" sz="1800" b="0" i="1" dirty="0"/>
                  <a:t>y</a:t>
                </a:r>
                <a:r>
                  <a:rPr lang="en" altLang="ko-KR" sz="1800" b="0" dirty="0"/>
                  <a:t>)</a:t>
                </a:r>
                <a:r>
                  <a:rPr lang="en" altLang="ko-KR" sz="1800" b="0" i="1" dirty="0"/>
                  <a:t> </a:t>
                </a:r>
                <a14:m>
                  <m:oMath xmlns:m="http://schemas.openxmlformats.org/officeDocument/2006/math">
                    <m:r>
                      <a:rPr lang="en" altLang="ko-KR" sz="1800" dirty="0">
                        <a:latin typeface="Cambria Math" panose="02040503050406030204" pitchFamily="18" charset="0"/>
                      </a:rPr>
                      <m:t>∨</m:t>
                    </m:r>
                  </m:oMath>
                </a14:m>
                <a:r>
                  <a:rPr lang="en" altLang="ko-KR" sz="1800" b="0" i="1" dirty="0"/>
                  <a:t> Loves</a:t>
                </a:r>
                <a:r>
                  <a:rPr lang="en" altLang="ko-KR" sz="1800" b="0" dirty="0"/>
                  <a:t>(</a:t>
                </a:r>
                <a:r>
                  <a:rPr lang="en" altLang="ko-KR" sz="1800" b="0" i="1" dirty="0"/>
                  <a:t>x, y</a:t>
                </a:r>
                <a:r>
                  <a:rPr lang="en" altLang="ko-KR" sz="1800" b="0" dirty="0"/>
                  <a:t>)</a:t>
                </a:r>
                <a:r>
                  <a:rPr lang="en" altLang="ko-KR" sz="1800" b="0" i="1" dirty="0"/>
                  <a:t> </a:t>
                </a:r>
                <a:r>
                  <a:rPr lang="en" altLang="ko-KR" sz="1800" b="0" dirty="0"/>
                  <a:t>] </a:t>
                </a:r>
                <a14:m>
                  <m:oMath xmlns:m="http://schemas.openxmlformats.org/officeDocument/2006/math">
                    <m:r>
                      <a:rPr lang="en" altLang="ko-KR" sz="1800" dirty="0">
                        <a:latin typeface="Cambria Math" panose="02040503050406030204" pitchFamily="18" charset="0"/>
                      </a:rPr>
                      <m:t>∨</m:t>
                    </m:r>
                  </m:oMath>
                </a14:m>
                <a:r>
                  <a:rPr lang="en" altLang="ko-KR" sz="1800" b="0" dirty="0"/>
                  <a:t> [</a:t>
                </a:r>
                <a14:m>
                  <m:oMath xmlns:m="http://schemas.openxmlformats.org/officeDocument/2006/math">
                    <m:r>
                      <a:rPr lang="en" altLang="ko-KR" sz="1800" b="0" i="1" dirty="0">
                        <a:latin typeface="Cambria Math" panose="02040503050406030204" pitchFamily="18" charset="0"/>
                      </a:rPr>
                      <m:t>∃</m:t>
                    </m:r>
                    <m:r>
                      <a:rPr lang="en" altLang="ko-KR" sz="1800" b="0" i="1" dirty="0">
                        <a:latin typeface="Cambria Math" panose="02040503050406030204" pitchFamily="18" charset="0"/>
                      </a:rPr>
                      <m:t>𝑦</m:t>
                    </m:r>
                    <m:r>
                      <a:rPr lang="en" altLang="ko-KR" sz="1800" b="0" i="1" dirty="0">
                        <a:latin typeface="Cambria Math" panose="02040503050406030204" pitchFamily="18" charset="0"/>
                      </a:rPr>
                      <m:t> </m:t>
                    </m:r>
                  </m:oMath>
                </a14:m>
                <a:r>
                  <a:rPr lang="en" altLang="ko-KR" sz="1800" b="0" i="1" dirty="0"/>
                  <a:t>Loves</a:t>
                </a:r>
                <a:r>
                  <a:rPr lang="en" altLang="ko-KR" sz="1800" b="0" dirty="0"/>
                  <a:t>(</a:t>
                </a:r>
                <a:r>
                  <a:rPr lang="en" altLang="ko-KR" sz="1800" b="0" i="1" dirty="0"/>
                  <a:t>y, x</a:t>
                </a:r>
                <a:r>
                  <a:rPr lang="en" altLang="ko-KR" sz="1800" b="0" dirty="0"/>
                  <a:t>)]</a:t>
                </a:r>
              </a:p>
              <a:p>
                <a:pPr marL="0" indent="0">
                  <a:buNone/>
                </a:pPr>
                <a:endParaRPr lang="en" altLang="ko-KR" sz="1800" b="0" dirty="0"/>
              </a:p>
              <a:p>
                <a:pPr marL="0" indent="0">
                  <a:buNone/>
                </a:pPr>
                <a:r>
                  <a:rPr lang="en" altLang="ko-KR" sz="1800" b="0" dirty="0"/>
                  <a:t>2. </a:t>
                </a:r>
                <a:r>
                  <a:rPr lang="en" altLang="ko-KR" sz="1800" b="0" dirty="0">
                    <a:solidFill>
                      <a:srgbClr val="0000FF"/>
                    </a:solidFill>
                  </a:rPr>
                  <a:t>Move</a:t>
                </a:r>
                <a:r>
                  <a:rPr lang="en" altLang="ko-KR" sz="1800" b="0" dirty="0"/>
                  <a:t> </a:t>
                </a:r>
                <a14:m>
                  <m:oMath xmlns:m="http://schemas.openxmlformats.org/officeDocument/2006/math">
                    <m:r>
                      <a:rPr lang="en" altLang="ko-KR" sz="1800" i="1" dirty="0">
                        <a:solidFill>
                          <a:srgbClr val="7030A0"/>
                        </a:solidFill>
                        <a:latin typeface="Cambria Math" panose="02040503050406030204" pitchFamily="18" charset="0"/>
                        <a:cs typeface="VL PGothic"/>
                      </a:rPr>
                      <m:t>¬</m:t>
                    </m:r>
                  </m:oMath>
                </a14:m>
                <a:r>
                  <a:rPr lang="en" altLang="ko-KR" sz="1800" b="0" dirty="0"/>
                  <a:t> </a:t>
                </a:r>
                <a:r>
                  <a:rPr lang="en" altLang="ko-KR" sz="1800" b="0" dirty="0">
                    <a:solidFill>
                      <a:srgbClr val="0000FF"/>
                    </a:solidFill>
                  </a:rPr>
                  <a:t>inwards</a:t>
                </a:r>
                <a:r>
                  <a:rPr lang="en" altLang="ko-KR" sz="1800" b="0" dirty="0"/>
                  <a:t>: </a:t>
                </a:r>
                <a14:m>
                  <m:oMath xmlns:m="http://schemas.openxmlformats.org/officeDocument/2006/math">
                    <m:r>
                      <a:rPr lang="en" altLang="ko-KR" sz="1800" dirty="0">
                        <a:latin typeface="Cambria Math" panose="02040503050406030204" pitchFamily="18" charset="0"/>
                      </a:rPr>
                      <m:t>¬∀</m:t>
                    </m:r>
                    <m:r>
                      <a:rPr lang="en" altLang="ko-KR" sz="1800" dirty="0">
                        <a:latin typeface="Cambria Math" panose="02040503050406030204" pitchFamily="18" charset="0"/>
                      </a:rPr>
                      <m:t>𝑥</m:t>
                    </m:r>
                    <m:r>
                      <a:rPr lang="en-US" altLang="ko-KR" sz="1800" dirty="0">
                        <a:latin typeface="Cambria Math" charset="0"/>
                      </a:rPr>
                      <m:t>  </m:t>
                    </m:r>
                    <m:r>
                      <a:rPr lang="en" altLang="ko-KR" sz="1800" dirty="0">
                        <a:latin typeface="Cambria Math" panose="02040503050406030204" pitchFamily="18" charset="0"/>
                      </a:rPr>
                      <m:t>𝑝</m:t>
                    </m:r>
                    <m:r>
                      <a:rPr lang="en" altLang="ko-KR" sz="1800" dirty="0">
                        <a:latin typeface="Cambria Math" panose="02040503050406030204" pitchFamily="18" charset="0"/>
                      </a:rPr>
                      <m:t>  ≡ ∃</m:t>
                    </m:r>
                    <m:r>
                      <a:rPr lang="en" altLang="ko-KR" sz="1800" dirty="0">
                        <a:latin typeface="Cambria Math" panose="02040503050406030204" pitchFamily="18" charset="0"/>
                      </a:rPr>
                      <m:t>𝑥</m:t>
                    </m:r>
                    <m:r>
                      <a:rPr lang="en" altLang="ko-KR" sz="1800" dirty="0">
                        <a:latin typeface="Cambria Math" panose="02040503050406030204" pitchFamily="18" charset="0"/>
                      </a:rPr>
                      <m:t>  ¬</m:t>
                    </m:r>
                    <m:r>
                      <a:rPr lang="en" altLang="ko-KR" sz="1800" dirty="0">
                        <a:latin typeface="Cambria Math" panose="02040503050406030204" pitchFamily="18" charset="0"/>
                      </a:rPr>
                      <m:t>𝑝</m:t>
                    </m:r>
                    <m:r>
                      <a:rPr lang="en" altLang="ko-KR" sz="1800" dirty="0">
                        <a:latin typeface="Cambria Math" panose="02040503050406030204" pitchFamily="18" charset="0"/>
                      </a:rPr>
                      <m:t>,     ¬∃</m:t>
                    </m:r>
                    <m:r>
                      <a:rPr lang="en" altLang="ko-KR" sz="1800" dirty="0">
                        <a:latin typeface="Cambria Math" panose="02040503050406030204" pitchFamily="18" charset="0"/>
                      </a:rPr>
                      <m:t>𝑥</m:t>
                    </m:r>
                    <m:r>
                      <a:rPr lang="en-US" altLang="ko-KR" sz="1800" dirty="0">
                        <a:latin typeface="Cambria Math" charset="0"/>
                      </a:rPr>
                      <m:t>  </m:t>
                    </m:r>
                    <m:r>
                      <a:rPr lang="en" altLang="ko-KR" sz="1800" dirty="0">
                        <a:latin typeface="Cambria Math" panose="02040503050406030204" pitchFamily="18" charset="0"/>
                      </a:rPr>
                      <m:t>𝑝</m:t>
                    </m:r>
                    <m:r>
                      <a:rPr lang="en" altLang="ko-KR" sz="1800" dirty="0">
                        <a:latin typeface="Cambria Math" panose="02040503050406030204" pitchFamily="18" charset="0"/>
                      </a:rPr>
                      <m:t> ≡ ∀</m:t>
                    </m:r>
                    <m:r>
                      <a:rPr lang="en" altLang="ko-KR" sz="1800" dirty="0">
                        <a:latin typeface="Cambria Math" panose="02040503050406030204" pitchFamily="18" charset="0"/>
                      </a:rPr>
                      <m:t>𝑥</m:t>
                    </m:r>
                    <m:r>
                      <a:rPr lang="en" altLang="ko-KR" sz="1800" dirty="0">
                        <a:latin typeface="Cambria Math" panose="02040503050406030204" pitchFamily="18" charset="0"/>
                      </a:rPr>
                      <m:t>  ¬</m:t>
                    </m:r>
                    <m:r>
                      <a:rPr lang="en" altLang="ko-KR" sz="1800" dirty="0">
                        <a:latin typeface="Cambria Math" panose="02040503050406030204" pitchFamily="18" charset="0"/>
                      </a:rPr>
                      <m:t>𝑝</m:t>
                    </m:r>
                    <m:r>
                      <a:rPr lang="en" altLang="ko-KR" sz="1800" dirty="0">
                        <a:latin typeface="Cambria Math" panose="02040503050406030204" pitchFamily="18" charset="0"/>
                      </a:rPr>
                      <m:t>:</m:t>
                    </m:r>
                  </m:oMath>
                </a14:m>
                <a:endParaRPr lang="en" altLang="ko-KR" sz="1800" dirty="0"/>
              </a:p>
              <a:p>
                <a:pPr marL="0" indent="0">
                  <a:buNone/>
                </a:pPr>
                <a:endParaRPr lang="en" altLang="ko-KR" sz="2000" b="0" dirty="0"/>
              </a:p>
              <a:p>
                <a:pPr marL="0" indent="0">
                  <a:buNone/>
                </a:pPr>
                <a:endParaRPr lang="ko-KR" altLang="en-US" sz="1800" dirty="0"/>
              </a:p>
            </p:txBody>
          </p:sp>
        </mc:Choice>
        <mc:Fallback xmlns="">
          <p:sp>
            <p:nvSpPr>
              <p:cNvPr id="3" name="내용 개체 틀 2"/>
              <p:cNvSpPr>
                <a:spLocks noGrp="1" noRot="1" noChangeAspect="1" noMove="1" noResize="1" noEditPoints="1" noAdjustHandles="1" noChangeArrowheads="1" noChangeShapeType="1" noTextEdit="1"/>
              </p:cNvSpPr>
              <p:nvPr>
                <p:ph sz="quarter" idx="10"/>
              </p:nvPr>
            </p:nvSpPr>
            <p:spPr>
              <a:xfrm>
                <a:off x="155740" y="771550"/>
                <a:ext cx="8424936" cy="4105275"/>
              </a:xfrm>
              <a:blipFill>
                <a:blip r:embed="rId2"/>
                <a:stretch>
                  <a:fillRect l="-753"/>
                </a:stretch>
              </a:blipFill>
            </p:spPr>
            <p:txBody>
              <a:bodyPr/>
              <a:lstStyle/>
              <a:p>
                <a:r>
                  <a:rPr lang="ko-Kore-KR" altLang="en-US">
                    <a:noFill/>
                  </a:rPr>
                  <a:t> </a:t>
                </a:r>
              </a:p>
            </p:txBody>
          </p:sp>
        </mc:Fallback>
      </mc:AlternateContent>
      <mc:AlternateContent xmlns:mc="http://schemas.openxmlformats.org/markup-compatibility/2006" xmlns:a14="http://schemas.microsoft.com/office/drawing/2010/main">
        <mc:Choice Requires="a14">
          <p:graphicFrame>
            <p:nvGraphicFramePr>
              <p:cNvPr id="5" name="object 6">
                <a:extLst>
                  <a:ext uri="{FF2B5EF4-FFF2-40B4-BE49-F238E27FC236}">
                    <a16:creationId xmlns:a16="http://schemas.microsoft.com/office/drawing/2014/main" id="{8ECDA947-0893-F842-8D9E-CF3CF6F9A4FA}"/>
                  </a:ext>
                </a:extLst>
              </p:cNvPr>
              <p:cNvGraphicFramePr>
                <a:graphicFrameLocks noGrp="1"/>
              </p:cNvGraphicFramePr>
              <p:nvPr>
                <p:extLst>
                  <p:ext uri="{D42A27DB-BD31-4B8C-83A1-F6EECF244321}">
                    <p14:modId xmlns:p14="http://schemas.microsoft.com/office/powerpoint/2010/main" val="74179644"/>
                  </p:ext>
                </p:extLst>
              </p:nvPr>
            </p:nvGraphicFramePr>
            <p:xfrm>
              <a:off x="1331640" y="3795886"/>
              <a:ext cx="7416824" cy="894939"/>
            </p:xfrm>
            <a:graphic>
              <a:graphicData uri="http://schemas.openxmlformats.org/drawingml/2006/table">
                <a:tbl>
                  <a:tblPr firstRow="1" bandRow="1">
                    <a:tableStyleId>{2D5ABB26-0587-4C30-8999-92F81FD0307C}</a:tableStyleId>
                  </a:tblPr>
                  <a:tblGrid>
                    <a:gridCol w="497277">
                      <a:extLst>
                        <a:ext uri="{9D8B030D-6E8A-4147-A177-3AD203B41FA5}">
                          <a16:colId xmlns:a16="http://schemas.microsoft.com/office/drawing/2014/main" val="20000"/>
                        </a:ext>
                      </a:extLst>
                    </a:gridCol>
                    <a:gridCol w="599173">
                      <a:extLst>
                        <a:ext uri="{9D8B030D-6E8A-4147-A177-3AD203B41FA5}">
                          <a16:colId xmlns:a16="http://schemas.microsoft.com/office/drawing/2014/main" val="20001"/>
                        </a:ext>
                      </a:extLst>
                    </a:gridCol>
                    <a:gridCol w="6320374">
                      <a:extLst>
                        <a:ext uri="{9D8B030D-6E8A-4147-A177-3AD203B41FA5}">
                          <a16:colId xmlns:a16="http://schemas.microsoft.com/office/drawing/2014/main" val="20002"/>
                        </a:ext>
                      </a:extLst>
                    </a:gridCol>
                  </a:tblGrid>
                  <a:tr h="288974">
                    <a:tc>
                      <a:txBody>
                        <a:bodyPr/>
                        <a:lstStyle/>
                        <a:p>
                          <a:pPr marL="31750">
                            <a:lnSpc>
                              <a:spcPts val="1960"/>
                            </a:lnSpc>
                          </a:pPr>
                          <a14:m>
                            <m:oMathPara xmlns:m="http://schemas.openxmlformats.org/officeDocument/2006/math">
                              <m:oMathParaPr>
                                <m:jc m:val="centerGroup"/>
                              </m:oMathParaPr>
                              <m:oMath xmlns:m="http://schemas.openxmlformats.org/officeDocument/2006/math">
                                <m:r>
                                  <a:rPr lang="en-US" sz="1600" b="1" kern="1200" baseline="0" smtClean="0">
                                    <a:solidFill>
                                      <a:schemeClr val="tx1"/>
                                    </a:solidFill>
                                    <a:latin typeface="Cambria Math" panose="02040503050406030204" pitchFamily="18" charset="0"/>
                                    <a:ea typeface="나눔바른고딕" panose="020B0603020101020101" pitchFamily="34" charset="-127"/>
                                    <a:cs typeface="Arial" panose="020B0604020202020204" pitchFamily="34" charset="0"/>
                                  </a:rPr>
                                  <m:t>∀</m:t>
                                </m:r>
                                <m:r>
                                  <a:rPr lang="en-US" sz="1600" b="1" kern="1200" baseline="0" smtClean="0">
                                    <a:solidFill>
                                      <a:schemeClr val="tx1"/>
                                    </a:solidFill>
                                    <a:latin typeface="Cambria Math" panose="02040503050406030204" pitchFamily="18" charset="0"/>
                                    <a:ea typeface="나눔바른고딕" panose="020B0603020101020101" pitchFamily="34" charset="-127"/>
                                    <a:cs typeface="Arial" panose="020B0604020202020204" pitchFamily="34" charset="0"/>
                                  </a:rPr>
                                  <m:t>𝑥</m:t>
                                </m:r>
                              </m:oMath>
                            </m:oMathPara>
                          </a14:m>
                          <a:endParaRPr lang="en-US" sz="1600" b="1" kern="1200" baseline="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endParaRPr>
                        </a:p>
                      </a:txBody>
                      <a:tcPr marL="0" marR="0" marT="0" marB="0"/>
                    </a:tc>
                    <a:tc>
                      <a:txBody>
                        <a:bodyPr/>
                        <a:lstStyle/>
                        <a:p>
                          <a:pPr marL="73025">
                            <a:lnSpc>
                              <a:spcPts val="1960"/>
                            </a:lnSpc>
                          </a:pPr>
                          <a14:m>
                            <m:oMathPara xmlns:m="http://schemas.openxmlformats.org/officeDocument/2006/math">
                              <m:oMathParaPr>
                                <m:jc m:val="centerGroup"/>
                              </m:oMathParaPr>
                              <m:oMath xmlns:m="http://schemas.openxmlformats.org/officeDocument/2006/math">
                                <m:r>
                                  <a:rPr lang="en-US" sz="1600" b="1" kern="1200" baseline="0" smtClean="0">
                                    <a:solidFill>
                                      <a:schemeClr val="tx1"/>
                                    </a:solidFill>
                                    <a:latin typeface="Cambria Math" panose="02040503050406030204" pitchFamily="18" charset="0"/>
                                    <a:ea typeface="나눔바른고딕" panose="020B0603020101020101" pitchFamily="34" charset="-127"/>
                                    <a:cs typeface="Arial" panose="020B0604020202020204" pitchFamily="34" charset="0"/>
                                  </a:rPr>
                                  <m:t>[∃</m:t>
                                </m:r>
                                <m:r>
                                  <a:rPr lang="en-US" sz="1600" b="1" kern="1200" baseline="0" smtClean="0">
                                    <a:solidFill>
                                      <a:schemeClr val="tx1"/>
                                    </a:solidFill>
                                    <a:latin typeface="Cambria Math" panose="02040503050406030204" pitchFamily="18" charset="0"/>
                                    <a:ea typeface="나눔바른고딕" panose="020B0603020101020101" pitchFamily="34" charset="-127"/>
                                    <a:cs typeface="Arial" panose="020B0604020202020204" pitchFamily="34" charset="0"/>
                                  </a:rPr>
                                  <m:t>𝑦</m:t>
                                </m:r>
                              </m:oMath>
                            </m:oMathPara>
                          </a14:m>
                          <a:endParaRPr lang="en-US" sz="1600" b="1" kern="1200" baseline="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endParaRPr>
                        </a:p>
                      </a:txBody>
                      <a:tcPr marL="0" marR="0" marT="0" marB="0"/>
                    </a:tc>
                    <a:tc>
                      <a:txBody>
                        <a:bodyPr/>
                        <a:lstStyle/>
                        <a:p>
                          <a:pPr marL="77470" marR="0" lvl="0" indent="0" algn="l" defTabSz="914400" rtl="0" eaLnBrk="1" fontAlgn="auto" latinLnBrk="1" hangingPunct="1">
                            <a:lnSpc>
                              <a:spcPts val="1960"/>
                            </a:lnSpc>
                            <a:spcBef>
                              <a:spcPts val="0"/>
                            </a:spcBef>
                            <a:spcAft>
                              <a:spcPts val="0"/>
                            </a:spcAft>
                            <a:buClrTx/>
                            <a:buSzTx/>
                            <a:buFontTx/>
                            <a:buNone/>
                            <a:tabLst>
                              <a:tab pos="4242435" algn="l"/>
                            </a:tabLst>
                            <a:defRPr/>
                          </a:pPr>
                          <a14:m>
                            <m:oMath xmlns:m="http://schemas.openxmlformats.org/officeDocument/2006/math">
                              <m:r>
                                <a:rPr lang="es-ES" sz="1600" b="1" kern="1200" baseline="0" smtClean="0">
                                  <a:solidFill>
                                    <a:schemeClr val="tx1"/>
                                  </a:solidFill>
                                  <a:latin typeface="Cambria Math" panose="02040503050406030204" pitchFamily="18" charset="0"/>
                                  <a:ea typeface="나눔바른고딕" panose="020B0603020101020101" pitchFamily="34" charset="-127"/>
                                  <a:cs typeface="Arial" panose="020B0604020202020204" pitchFamily="34" charset="0"/>
                                </a:rPr>
                                <m:t>¬</m:t>
                              </m:r>
                              <m:r>
                                <a:rPr lang="en-US" sz="1600" b="1" i="0" kern="1200" baseline="0" smtClean="0">
                                  <a:solidFill>
                                    <a:schemeClr val="tx1"/>
                                  </a:solidFill>
                                  <a:latin typeface="Cambria Math" panose="02040503050406030204" pitchFamily="18" charset="0"/>
                                  <a:ea typeface="나눔바른고딕" panose="020B0603020101020101" pitchFamily="34" charset="-127"/>
                                  <a:cs typeface="Arial" panose="020B0604020202020204" pitchFamily="34" charset="0"/>
                                </a:rPr>
                                <m:t>(</m:t>
                              </m:r>
                              <m:r>
                                <a:rPr lang="es-ES" sz="1600" b="1" kern="1200" baseline="0" smtClean="0">
                                  <a:solidFill>
                                    <a:schemeClr val="tx1"/>
                                  </a:solidFill>
                                  <a:latin typeface="Cambria Math" panose="02040503050406030204" pitchFamily="18" charset="0"/>
                                  <a:ea typeface="나눔바른고딕" panose="020B0603020101020101" pitchFamily="34" charset="-127"/>
                                  <a:cs typeface="Arial" panose="020B0604020202020204" pitchFamily="34" charset="0"/>
                                </a:rPr>
                                <m:t>¬</m:t>
                              </m:r>
                            </m:oMath>
                          </a14:m>
                          <a:r>
                            <a:rPr lang="en" altLang="ko-KR" sz="1600" b="0" i="1" dirty="0">
                              <a:latin typeface="Times New Roman" panose="02020603050405020304" pitchFamily="18" charset="0"/>
                              <a:cs typeface="Times New Roman" panose="02020603050405020304" pitchFamily="18" charset="0"/>
                            </a:rPr>
                            <a:t>Animal</a:t>
                          </a:r>
                          <a:r>
                            <a:rPr lang="en" altLang="ko-KR" sz="1600" b="0" i="0" dirty="0">
                              <a:latin typeface="Times New Roman" panose="02020603050405020304" pitchFamily="18" charset="0"/>
                              <a:cs typeface="Times New Roman" panose="02020603050405020304" pitchFamily="18" charset="0"/>
                            </a:rPr>
                            <a:t>(</a:t>
                          </a:r>
                          <a:r>
                            <a:rPr lang="en" altLang="ko-KR" sz="1600" b="0" i="1" dirty="0">
                              <a:latin typeface="Times New Roman" panose="02020603050405020304" pitchFamily="18" charset="0"/>
                              <a:cs typeface="Times New Roman" panose="02020603050405020304" pitchFamily="18" charset="0"/>
                            </a:rPr>
                            <a:t>y</a:t>
                          </a:r>
                          <a:r>
                            <a:rPr lang="en" altLang="ko-KR" sz="1600" b="0" i="0" dirty="0">
                              <a:latin typeface="Times New Roman" panose="02020603050405020304" pitchFamily="18" charset="0"/>
                              <a:cs typeface="Times New Roman" panose="02020603050405020304" pitchFamily="18" charset="0"/>
                            </a:rPr>
                            <a:t>)</a:t>
                          </a:r>
                          <a:r>
                            <a:rPr lang="en" altLang="ko-KR" sz="1600" b="0" i="1" dirty="0">
                              <a:latin typeface="Times New Roman" panose="02020603050405020304" pitchFamily="18" charset="0"/>
                              <a:cs typeface="Times New Roman" panose="02020603050405020304" pitchFamily="18" charset="0"/>
                            </a:rPr>
                            <a:t> </a:t>
                          </a:r>
                          <a14:m>
                            <m:oMath xmlns:m="http://schemas.openxmlformats.org/officeDocument/2006/math">
                              <m:r>
                                <a:rPr lang="en" altLang="ko-KR" sz="1600" dirty="0">
                                  <a:latin typeface="Cambria Math" panose="02040503050406030204" pitchFamily="18" charset="0"/>
                                </a:rPr>
                                <m:t>∨</m:t>
                              </m:r>
                            </m:oMath>
                          </a14:m>
                          <a:r>
                            <a:rPr lang="en" altLang="ko-KR" sz="1600" b="0" i="1" dirty="0">
                              <a:latin typeface="Times New Roman" panose="02020603050405020304" pitchFamily="18" charset="0"/>
                              <a:cs typeface="Times New Roman" panose="02020603050405020304" pitchFamily="18" charset="0"/>
                            </a:rPr>
                            <a:t> </a:t>
                          </a:r>
                          <a14:m>
                            <m:oMath xmlns:m="http://schemas.openxmlformats.org/officeDocument/2006/math">
                              <m:r>
                                <a:rPr lang="es-ES" sz="1600" b="1" kern="1200" baseline="0" dirty="0" smtClean="0">
                                  <a:solidFill>
                                    <a:schemeClr val="tx1"/>
                                  </a:solidFill>
                                  <a:latin typeface="Cambria Math" panose="02040503050406030204" pitchFamily="18" charset="0"/>
                                  <a:ea typeface="나눔바른고딕" panose="020B0603020101020101" pitchFamily="34" charset="-127"/>
                                  <a:cs typeface="Arial" panose="020B0604020202020204" pitchFamily="34" charset="0"/>
                                </a:rPr>
                                <m:t>¬</m:t>
                              </m:r>
                            </m:oMath>
                          </a14:m>
                          <a:r>
                            <a:rPr lang="en" altLang="ko-KR" sz="1600" b="0" i="1" dirty="0">
                              <a:latin typeface="Times New Roman" panose="02020603050405020304" pitchFamily="18" charset="0"/>
                              <a:cs typeface="Times New Roman" panose="02020603050405020304" pitchFamily="18" charset="0"/>
                            </a:rPr>
                            <a:t>Loves</a:t>
                          </a:r>
                          <a:r>
                            <a:rPr lang="en" altLang="ko-KR" sz="1600" b="0" i="0" dirty="0">
                              <a:latin typeface="Times New Roman" panose="02020603050405020304" pitchFamily="18" charset="0"/>
                              <a:cs typeface="Times New Roman" panose="02020603050405020304" pitchFamily="18" charset="0"/>
                            </a:rPr>
                            <a:t>(</a:t>
                          </a:r>
                          <a:r>
                            <a:rPr lang="en" altLang="ko-KR" sz="1600" b="0" i="1" dirty="0">
                              <a:latin typeface="Times New Roman" panose="02020603050405020304" pitchFamily="18" charset="0"/>
                              <a:cs typeface="Times New Roman" panose="02020603050405020304" pitchFamily="18" charset="0"/>
                            </a:rPr>
                            <a:t>x, y</a:t>
                          </a:r>
                          <a:r>
                            <a:rPr lang="en" altLang="ko-KR" sz="1600" b="0" i="0" dirty="0">
                              <a:latin typeface="Times New Roman" panose="02020603050405020304" pitchFamily="18" charset="0"/>
                              <a:cs typeface="Times New Roman" panose="02020603050405020304" pitchFamily="18" charset="0"/>
                            </a:rPr>
                            <a:t>))</a:t>
                          </a:r>
                          <a:r>
                            <a:rPr lang="en" altLang="ko-KR" sz="1600" b="0" i="1" dirty="0">
                              <a:latin typeface="Times New Roman" panose="02020603050405020304" pitchFamily="18" charset="0"/>
                              <a:cs typeface="Times New Roman" panose="02020603050405020304" pitchFamily="18" charset="0"/>
                            </a:rPr>
                            <a:t> </a:t>
                          </a:r>
                          <a:r>
                            <a:rPr lang="en" altLang="ko-KR" sz="1600" b="0" dirty="0">
                              <a:latin typeface="Times New Roman" panose="02020603050405020304" pitchFamily="18" charset="0"/>
                              <a:cs typeface="Times New Roman" panose="02020603050405020304" pitchFamily="18" charset="0"/>
                            </a:rPr>
                            <a:t>] </a:t>
                          </a:r>
                          <a14:m>
                            <m:oMath xmlns:m="http://schemas.openxmlformats.org/officeDocument/2006/math">
                              <m:r>
                                <a:rPr lang="en" altLang="ko-KR" sz="1600" dirty="0">
                                  <a:latin typeface="Cambria Math" panose="02040503050406030204" pitchFamily="18" charset="0"/>
                                </a:rPr>
                                <m:t>∨</m:t>
                              </m:r>
                            </m:oMath>
                          </a14:m>
                          <a:r>
                            <a:rPr lang="en" altLang="ko-KR" sz="1600" b="0" dirty="0">
                              <a:latin typeface="Times New Roman" panose="02020603050405020304" pitchFamily="18" charset="0"/>
                              <a:cs typeface="Times New Roman" panose="02020603050405020304" pitchFamily="18" charset="0"/>
                            </a:rPr>
                            <a:t> [</a:t>
                          </a:r>
                          <a14:m>
                            <m:oMath xmlns:m="http://schemas.openxmlformats.org/officeDocument/2006/math">
                              <m:r>
                                <a:rPr lang="en" altLang="ko-KR" sz="1600" b="0" i="1" dirty="0">
                                  <a:latin typeface="Cambria Math" panose="02040503050406030204" pitchFamily="18" charset="0"/>
                                </a:rPr>
                                <m:t>∃</m:t>
                              </m:r>
                              <m:r>
                                <a:rPr lang="en" altLang="ko-KR" sz="1600" b="0" i="1" dirty="0">
                                  <a:latin typeface="Cambria Math" panose="02040503050406030204" pitchFamily="18" charset="0"/>
                                </a:rPr>
                                <m:t>𝑦</m:t>
                              </m:r>
                              <m:r>
                                <a:rPr lang="en" altLang="ko-KR" sz="1600" b="0" i="1" dirty="0">
                                  <a:latin typeface="Cambria Math" panose="02040503050406030204" pitchFamily="18" charset="0"/>
                                </a:rPr>
                                <m:t> </m:t>
                              </m:r>
                            </m:oMath>
                          </a14:m>
                          <a:r>
                            <a:rPr lang="en" altLang="ko-KR" sz="1600" b="0" i="1" dirty="0">
                              <a:latin typeface="Times New Roman" panose="02020603050405020304" pitchFamily="18" charset="0"/>
                              <a:cs typeface="Times New Roman" panose="02020603050405020304" pitchFamily="18" charset="0"/>
                            </a:rPr>
                            <a:t>Loves</a:t>
                          </a:r>
                          <a:r>
                            <a:rPr lang="en" altLang="ko-KR" sz="1600" b="0" i="0" dirty="0">
                              <a:latin typeface="Times New Roman" panose="02020603050405020304" pitchFamily="18" charset="0"/>
                              <a:cs typeface="Times New Roman" panose="02020603050405020304" pitchFamily="18" charset="0"/>
                            </a:rPr>
                            <a:t>(</a:t>
                          </a:r>
                          <a:r>
                            <a:rPr lang="en" altLang="ko-KR" sz="1600" b="0" i="1" dirty="0">
                              <a:latin typeface="Times New Roman" panose="02020603050405020304" pitchFamily="18" charset="0"/>
                              <a:cs typeface="Times New Roman" panose="02020603050405020304" pitchFamily="18" charset="0"/>
                            </a:rPr>
                            <a:t>y, x</a:t>
                          </a:r>
                          <a:r>
                            <a:rPr lang="en" altLang="ko-KR" sz="1600" b="0" i="0" dirty="0">
                              <a:latin typeface="Times New Roman" panose="02020603050405020304" pitchFamily="18" charset="0"/>
                              <a:cs typeface="Times New Roman" panose="02020603050405020304" pitchFamily="18" charset="0"/>
                            </a:rPr>
                            <a:t>)</a:t>
                          </a:r>
                          <a:r>
                            <a:rPr lang="en" altLang="ko-KR" sz="1600" b="0" dirty="0">
                              <a:latin typeface="Times New Roman" panose="02020603050405020304" pitchFamily="18" charset="0"/>
                              <a:cs typeface="Times New Roman" panose="02020603050405020304" pitchFamily="18" charset="0"/>
                            </a:rPr>
                            <a:t>]</a:t>
                          </a:r>
                          <a:endParaRPr lang="es-ES" sz="1600" b="1" kern="1200" baseline="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endParaRPr>
                        </a:p>
                      </a:txBody>
                      <a:tcPr marL="0" marR="0" marT="0" marB="0"/>
                    </a:tc>
                    <a:extLst>
                      <a:ext uri="{0D108BD9-81ED-4DB2-BD59-A6C34878D82A}">
                        <a16:rowId xmlns:a16="http://schemas.microsoft.com/office/drawing/2014/main" val="10000"/>
                      </a:ext>
                    </a:extLst>
                  </a:tr>
                  <a:tr h="316229">
                    <a:tc>
                      <a:txBody>
                        <a:bodyPr/>
                        <a:lstStyle/>
                        <a:p>
                          <a:pPr marL="31750">
                            <a:lnSpc>
                              <a:spcPts val="2170"/>
                            </a:lnSpc>
                          </a:pPr>
                          <a14:m>
                            <m:oMathPara xmlns:m="http://schemas.openxmlformats.org/officeDocument/2006/math">
                              <m:oMathParaPr>
                                <m:jc m:val="centerGroup"/>
                              </m:oMathParaPr>
                              <m:oMath xmlns:m="http://schemas.openxmlformats.org/officeDocument/2006/math">
                                <m:r>
                                  <a:rPr lang="en-US" sz="1600" b="1" kern="1200" baseline="0" smtClean="0">
                                    <a:solidFill>
                                      <a:schemeClr val="tx1"/>
                                    </a:solidFill>
                                    <a:latin typeface="Cambria Math" panose="02040503050406030204" pitchFamily="18" charset="0"/>
                                    <a:ea typeface="나눔바른고딕" panose="020B0603020101020101" pitchFamily="34" charset="-127"/>
                                    <a:cs typeface="Arial" panose="020B0604020202020204" pitchFamily="34" charset="0"/>
                                  </a:rPr>
                                  <m:t>∀</m:t>
                                </m:r>
                                <m:r>
                                  <a:rPr lang="en-US" sz="1600" b="1" kern="1200" baseline="0" smtClean="0">
                                    <a:solidFill>
                                      <a:schemeClr val="tx1"/>
                                    </a:solidFill>
                                    <a:latin typeface="Cambria Math" panose="02040503050406030204" pitchFamily="18" charset="0"/>
                                    <a:ea typeface="나눔바른고딕" panose="020B0603020101020101" pitchFamily="34" charset="-127"/>
                                    <a:cs typeface="Arial" panose="020B0604020202020204" pitchFamily="34" charset="0"/>
                                  </a:rPr>
                                  <m:t>𝑥</m:t>
                                </m:r>
                              </m:oMath>
                            </m:oMathPara>
                          </a14:m>
                          <a:endParaRPr lang="en-US" sz="1600" b="1" kern="1200" baseline="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endParaRPr>
                        </a:p>
                      </a:txBody>
                      <a:tcPr marL="0" marR="0" marT="0" marB="0"/>
                    </a:tc>
                    <a:tc>
                      <a:txBody>
                        <a:bodyPr/>
                        <a:lstStyle/>
                        <a:p>
                          <a:pPr marL="73025">
                            <a:lnSpc>
                              <a:spcPts val="2170"/>
                            </a:lnSpc>
                          </a:pPr>
                          <a14:m>
                            <m:oMathPara xmlns:m="http://schemas.openxmlformats.org/officeDocument/2006/math">
                              <m:oMathParaPr>
                                <m:jc m:val="centerGroup"/>
                              </m:oMathParaPr>
                              <m:oMath xmlns:m="http://schemas.openxmlformats.org/officeDocument/2006/math">
                                <m:r>
                                  <a:rPr lang="en-US" sz="1600" b="1" kern="1200" baseline="0" smtClean="0">
                                    <a:solidFill>
                                      <a:schemeClr val="tx1"/>
                                    </a:solidFill>
                                    <a:latin typeface="Cambria Math" panose="02040503050406030204" pitchFamily="18" charset="0"/>
                                    <a:ea typeface="나눔바른고딕" panose="020B0603020101020101" pitchFamily="34" charset="-127"/>
                                    <a:cs typeface="Arial" panose="020B0604020202020204" pitchFamily="34" charset="0"/>
                                  </a:rPr>
                                  <m:t>[∃</m:t>
                                </m:r>
                                <m:r>
                                  <a:rPr lang="en-US" sz="1600" b="1" kern="1200" baseline="0" smtClean="0">
                                    <a:solidFill>
                                      <a:schemeClr val="tx1"/>
                                    </a:solidFill>
                                    <a:latin typeface="Cambria Math" panose="02040503050406030204" pitchFamily="18" charset="0"/>
                                    <a:ea typeface="나눔바른고딕" panose="020B0603020101020101" pitchFamily="34" charset="-127"/>
                                    <a:cs typeface="Arial" panose="020B0604020202020204" pitchFamily="34" charset="0"/>
                                  </a:rPr>
                                  <m:t>𝑦</m:t>
                                </m:r>
                              </m:oMath>
                            </m:oMathPara>
                          </a14:m>
                          <a:endParaRPr lang="en-US" sz="1600" b="1" kern="1200" baseline="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endParaRPr>
                        </a:p>
                      </a:txBody>
                      <a:tcPr marL="0" marR="0" marT="0" marB="0"/>
                    </a:tc>
                    <a:tc>
                      <a:txBody>
                        <a:bodyPr/>
                        <a:lstStyle/>
                        <a:p>
                          <a:pPr marL="77470" marR="0" lvl="0" indent="0" algn="l" defTabSz="914400" rtl="0" eaLnBrk="1" fontAlgn="auto" latinLnBrk="1" hangingPunct="1">
                            <a:lnSpc>
                              <a:spcPts val="2170"/>
                            </a:lnSpc>
                            <a:spcBef>
                              <a:spcPts val="0"/>
                            </a:spcBef>
                            <a:spcAft>
                              <a:spcPts val="0"/>
                            </a:spcAft>
                            <a:buClrTx/>
                            <a:buSzTx/>
                            <a:buFontTx/>
                            <a:buNone/>
                            <a:tabLst>
                              <a:tab pos="4231640" algn="l"/>
                            </a:tabLst>
                            <a:defRPr/>
                          </a:pPr>
                          <a14:m>
                            <m:oMath xmlns:m="http://schemas.openxmlformats.org/officeDocument/2006/math">
                              <m:r>
                                <a:rPr lang="es-ES" sz="1600" b="1" kern="1200" baseline="0" smtClean="0">
                                  <a:solidFill>
                                    <a:schemeClr val="tx1"/>
                                  </a:solidFill>
                                  <a:latin typeface="Cambria Math" panose="02040503050406030204" pitchFamily="18" charset="0"/>
                                  <a:ea typeface="나눔바른고딕" panose="020B0603020101020101" pitchFamily="34" charset="-127"/>
                                  <a:cs typeface="Arial" panose="020B0604020202020204" pitchFamily="34" charset="0"/>
                                </a:rPr>
                                <m:t>¬¬</m:t>
                              </m:r>
                            </m:oMath>
                          </a14:m>
                          <a:r>
                            <a:rPr lang="en" altLang="ko-KR" sz="1600" b="0" i="1" dirty="0">
                              <a:latin typeface="Times New Roman" panose="02020603050405020304" pitchFamily="18" charset="0"/>
                              <a:cs typeface="Times New Roman" panose="02020603050405020304" pitchFamily="18" charset="0"/>
                            </a:rPr>
                            <a:t>Animal</a:t>
                          </a:r>
                          <a:r>
                            <a:rPr lang="en" altLang="ko-KR" sz="1600" b="0" i="0" dirty="0">
                              <a:latin typeface="Times New Roman" panose="02020603050405020304" pitchFamily="18" charset="0"/>
                              <a:cs typeface="Times New Roman" panose="02020603050405020304" pitchFamily="18" charset="0"/>
                            </a:rPr>
                            <a:t>(</a:t>
                          </a:r>
                          <a:r>
                            <a:rPr lang="en" altLang="ko-KR" sz="1600" b="0" i="1" dirty="0">
                              <a:latin typeface="Times New Roman" panose="02020603050405020304" pitchFamily="18" charset="0"/>
                              <a:cs typeface="Times New Roman" panose="02020603050405020304" pitchFamily="18" charset="0"/>
                            </a:rPr>
                            <a:t>y</a:t>
                          </a:r>
                          <a:r>
                            <a:rPr lang="en" altLang="ko-KR" sz="1600" b="0" i="0" dirty="0">
                              <a:latin typeface="Times New Roman" panose="02020603050405020304" pitchFamily="18" charset="0"/>
                              <a:cs typeface="Times New Roman" panose="02020603050405020304" pitchFamily="18" charset="0"/>
                            </a:rPr>
                            <a:t>)</a:t>
                          </a:r>
                          <a:r>
                            <a:rPr lang="en" altLang="ko-KR" sz="1600" b="0" i="1" dirty="0">
                              <a:latin typeface="Times New Roman" panose="02020603050405020304" pitchFamily="18" charset="0"/>
                              <a:cs typeface="Times New Roman" panose="02020603050405020304" pitchFamily="18" charset="0"/>
                            </a:rPr>
                            <a:t> </a:t>
                          </a:r>
                          <a14:m>
                            <m:oMath xmlns:m="http://schemas.openxmlformats.org/officeDocument/2006/math">
                              <m:r>
                                <a:rPr lang="en" altLang="ko-KR" sz="1600" dirty="0">
                                  <a:latin typeface="Cambria Math" panose="02040503050406030204" pitchFamily="18" charset="0"/>
                                </a:rPr>
                                <m:t>∨</m:t>
                              </m:r>
                            </m:oMath>
                          </a14:m>
                          <a:r>
                            <a:rPr lang="en" altLang="ko-KR" sz="1600" b="0" i="1" dirty="0">
                              <a:latin typeface="Times New Roman" panose="02020603050405020304" pitchFamily="18" charset="0"/>
                              <a:cs typeface="Times New Roman" panose="02020603050405020304" pitchFamily="18" charset="0"/>
                            </a:rPr>
                            <a:t> </a:t>
                          </a:r>
                          <a14:m>
                            <m:oMath xmlns:m="http://schemas.openxmlformats.org/officeDocument/2006/math">
                              <m:r>
                                <a:rPr lang="es-ES" sz="1600" b="1" kern="1200" baseline="0" dirty="0" smtClean="0">
                                  <a:solidFill>
                                    <a:schemeClr val="tx1"/>
                                  </a:solidFill>
                                  <a:latin typeface="Cambria Math" panose="02040503050406030204" pitchFamily="18" charset="0"/>
                                  <a:ea typeface="나눔바른고딕" panose="020B0603020101020101" pitchFamily="34" charset="-127"/>
                                  <a:cs typeface="Arial" panose="020B0604020202020204" pitchFamily="34" charset="0"/>
                                </a:rPr>
                                <m:t>¬</m:t>
                              </m:r>
                            </m:oMath>
                          </a14:m>
                          <a:r>
                            <a:rPr lang="en" altLang="ko-KR" sz="1600" b="0" i="1" dirty="0">
                              <a:latin typeface="Times New Roman" panose="02020603050405020304" pitchFamily="18" charset="0"/>
                              <a:cs typeface="Times New Roman" panose="02020603050405020304" pitchFamily="18" charset="0"/>
                            </a:rPr>
                            <a:t>Loves</a:t>
                          </a:r>
                          <a:r>
                            <a:rPr lang="en" altLang="ko-KR" sz="1600" b="0" i="0" dirty="0">
                              <a:latin typeface="Times New Roman" panose="02020603050405020304" pitchFamily="18" charset="0"/>
                              <a:cs typeface="Times New Roman" panose="02020603050405020304" pitchFamily="18" charset="0"/>
                            </a:rPr>
                            <a:t>(</a:t>
                          </a:r>
                          <a:r>
                            <a:rPr lang="en" altLang="ko-KR" sz="1600" b="0" i="1" dirty="0">
                              <a:latin typeface="Times New Roman" panose="02020603050405020304" pitchFamily="18" charset="0"/>
                              <a:cs typeface="Times New Roman" panose="02020603050405020304" pitchFamily="18" charset="0"/>
                            </a:rPr>
                            <a:t>x, y</a:t>
                          </a:r>
                          <a:r>
                            <a:rPr lang="en" altLang="ko-KR" sz="1600" b="0" i="0" dirty="0">
                              <a:latin typeface="Times New Roman" panose="02020603050405020304" pitchFamily="18" charset="0"/>
                              <a:cs typeface="Times New Roman" panose="02020603050405020304" pitchFamily="18" charset="0"/>
                            </a:rPr>
                            <a:t>)</a:t>
                          </a:r>
                          <a:r>
                            <a:rPr lang="en" altLang="ko-KR" sz="1600" b="0" i="1" dirty="0">
                              <a:latin typeface="Times New Roman" panose="02020603050405020304" pitchFamily="18" charset="0"/>
                              <a:cs typeface="Times New Roman" panose="02020603050405020304" pitchFamily="18" charset="0"/>
                            </a:rPr>
                            <a:t> </a:t>
                          </a:r>
                          <a:r>
                            <a:rPr lang="en" altLang="ko-KR" sz="1600" b="0" dirty="0">
                              <a:latin typeface="Times New Roman" panose="02020603050405020304" pitchFamily="18" charset="0"/>
                              <a:cs typeface="Times New Roman" panose="02020603050405020304" pitchFamily="18" charset="0"/>
                            </a:rPr>
                            <a:t>] </a:t>
                          </a:r>
                          <a14:m>
                            <m:oMath xmlns:m="http://schemas.openxmlformats.org/officeDocument/2006/math">
                              <m:r>
                                <a:rPr lang="en" altLang="ko-KR" sz="1600" dirty="0">
                                  <a:latin typeface="Cambria Math" panose="02040503050406030204" pitchFamily="18" charset="0"/>
                                </a:rPr>
                                <m:t>∨</m:t>
                              </m:r>
                            </m:oMath>
                          </a14:m>
                          <a:r>
                            <a:rPr lang="en" altLang="ko-KR" sz="1600" b="0" dirty="0">
                              <a:latin typeface="Times New Roman" panose="02020603050405020304" pitchFamily="18" charset="0"/>
                              <a:cs typeface="Times New Roman" panose="02020603050405020304" pitchFamily="18" charset="0"/>
                            </a:rPr>
                            <a:t> [</a:t>
                          </a:r>
                          <a14:m>
                            <m:oMath xmlns:m="http://schemas.openxmlformats.org/officeDocument/2006/math">
                              <m:r>
                                <a:rPr lang="en" altLang="ko-KR" sz="1600" b="0" i="1" dirty="0">
                                  <a:latin typeface="Cambria Math" panose="02040503050406030204" pitchFamily="18" charset="0"/>
                                </a:rPr>
                                <m:t>∃</m:t>
                              </m:r>
                              <m:r>
                                <a:rPr lang="en" altLang="ko-KR" sz="1600" b="0" i="1" dirty="0">
                                  <a:latin typeface="Cambria Math" panose="02040503050406030204" pitchFamily="18" charset="0"/>
                                </a:rPr>
                                <m:t>𝑦</m:t>
                              </m:r>
                              <m:r>
                                <a:rPr lang="en" altLang="ko-KR" sz="1600" b="0" i="1" dirty="0">
                                  <a:latin typeface="Cambria Math" panose="02040503050406030204" pitchFamily="18" charset="0"/>
                                </a:rPr>
                                <m:t> </m:t>
                              </m:r>
                            </m:oMath>
                          </a14:m>
                          <a:r>
                            <a:rPr lang="en" altLang="ko-KR" sz="1600" b="0" i="1" dirty="0">
                              <a:latin typeface="Times New Roman" panose="02020603050405020304" pitchFamily="18" charset="0"/>
                              <a:cs typeface="Times New Roman" panose="02020603050405020304" pitchFamily="18" charset="0"/>
                            </a:rPr>
                            <a:t>Loves</a:t>
                          </a:r>
                          <a:r>
                            <a:rPr lang="en" altLang="ko-KR" sz="1600" b="0" i="0" dirty="0">
                              <a:latin typeface="Times New Roman" panose="02020603050405020304" pitchFamily="18" charset="0"/>
                              <a:cs typeface="Times New Roman" panose="02020603050405020304" pitchFamily="18" charset="0"/>
                            </a:rPr>
                            <a:t>(</a:t>
                          </a:r>
                          <a:r>
                            <a:rPr lang="en" altLang="ko-KR" sz="1600" b="0" i="1" dirty="0">
                              <a:latin typeface="Times New Roman" panose="02020603050405020304" pitchFamily="18" charset="0"/>
                              <a:cs typeface="Times New Roman" panose="02020603050405020304" pitchFamily="18" charset="0"/>
                            </a:rPr>
                            <a:t>y, x</a:t>
                          </a:r>
                          <a:r>
                            <a:rPr lang="en" altLang="ko-KR" sz="1600" b="0" i="0" dirty="0">
                              <a:latin typeface="Times New Roman" panose="02020603050405020304" pitchFamily="18" charset="0"/>
                              <a:cs typeface="Times New Roman" panose="02020603050405020304" pitchFamily="18" charset="0"/>
                            </a:rPr>
                            <a:t>)</a:t>
                          </a:r>
                          <a:r>
                            <a:rPr lang="en" altLang="ko-KR" sz="1600" b="0" dirty="0">
                              <a:latin typeface="Times New Roman" panose="02020603050405020304" pitchFamily="18" charset="0"/>
                              <a:cs typeface="Times New Roman" panose="02020603050405020304" pitchFamily="18" charset="0"/>
                            </a:rPr>
                            <a:t>]</a:t>
                          </a:r>
                          <a:endParaRPr lang="es-ES" sz="1600" b="1" kern="1200" baseline="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endParaRPr>
                        </a:p>
                      </a:txBody>
                      <a:tcPr marL="0" marR="0" marT="0" marB="0"/>
                    </a:tc>
                    <a:extLst>
                      <a:ext uri="{0D108BD9-81ED-4DB2-BD59-A6C34878D82A}">
                        <a16:rowId xmlns:a16="http://schemas.microsoft.com/office/drawing/2014/main" val="10001"/>
                      </a:ext>
                    </a:extLst>
                  </a:tr>
                  <a:tr h="289736">
                    <a:tc>
                      <a:txBody>
                        <a:bodyPr/>
                        <a:lstStyle/>
                        <a:p>
                          <a:pPr marL="31750">
                            <a:lnSpc>
                              <a:spcPts val="2175"/>
                            </a:lnSpc>
                          </a:pPr>
                          <a14:m>
                            <m:oMathPara xmlns:m="http://schemas.openxmlformats.org/officeDocument/2006/math">
                              <m:oMathParaPr>
                                <m:jc m:val="centerGroup"/>
                              </m:oMathParaPr>
                              <m:oMath xmlns:m="http://schemas.openxmlformats.org/officeDocument/2006/math">
                                <m:r>
                                  <a:rPr lang="en-US" sz="1600" b="1" kern="1200" baseline="0" smtClean="0">
                                    <a:solidFill>
                                      <a:schemeClr val="tx1"/>
                                    </a:solidFill>
                                    <a:latin typeface="Cambria Math" panose="02040503050406030204" pitchFamily="18" charset="0"/>
                                    <a:ea typeface="나눔바른고딕" panose="020B0603020101020101" pitchFamily="34" charset="-127"/>
                                    <a:cs typeface="Arial" panose="020B0604020202020204" pitchFamily="34" charset="0"/>
                                  </a:rPr>
                                  <m:t>∀</m:t>
                                </m:r>
                                <m:r>
                                  <a:rPr lang="en-US" sz="1600" b="1" kern="1200" baseline="0" smtClean="0">
                                    <a:solidFill>
                                      <a:schemeClr val="tx1"/>
                                    </a:solidFill>
                                    <a:latin typeface="Cambria Math" panose="02040503050406030204" pitchFamily="18" charset="0"/>
                                    <a:ea typeface="나눔바른고딕" panose="020B0603020101020101" pitchFamily="34" charset="-127"/>
                                    <a:cs typeface="Arial" panose="020B0604020202020204" pitchFamily="34" charset="0"/>
                                  </a:rPr>
                                  <m:t>𝑥</m:t>
                                </m:r>
                              </m:oMath>
                            </m:oMathPara>
                          </a14:m>
                          <a:endParaRPr lang="en-US" sz="1600" b="1" kern="1200" baseline="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endParaRPr>
                        </a:p>
                      </a:txBody>
                      <a:tcPr marL="0" marR="0" marT="0" marB="0"/>
                    </a:tc>
                    <a:tc>
                      <a:txBody>
                        <a:bodyPr/>
                        <a:lstStyle/>
                        <a:p>
                          <a:pPr marL="73025">
                            <a:lnSpc>
                              <a:spcPts val="2175"/>
                            </a:lnSpc>
                          </a:pPr>
                          <a14:m>
                            <m:oMathPara xmlns:m="http://schemas.openxmlformats.org/officeDocument/2006/math">
                              <m:oMathParaPr>
                                <m:jc m:val="centerGroup"/>
                              </m:oMathParaPr>
                              <m:oMath xmlns:m="http://schemas.openxmlformats.org/officeDocument/2006/math">
                                <m:r>
                                  <a:rPr lang="en-US" sz="1600" b="1" kern="1200" baseline="0" smtClean="0">
                                    <a:solidFill>
                                      <a:schemeClr val="tx1"/>
                                    </a:solidFill>
                                    <a:latin typeface="Cambria Math" panose="02040503050406030204" pitchFamily="18" charset="0"/>
                                    <a:ea typeface="나눔바른고딕" panose="020B0603020101020101" pitchFamily="34" charset="-127"/>
                                    <a:cs typeface="Arial" panose="020B0604020202020204" pitchFamily="34" charset="0"/>
                                  </a:rPr>
                                  <m:t>[∃</m:t>
                                </m:r>
                                <m:r>
                                  <a:rPr lang="en-US" sz="1600" b="1" kern="1200" baseline="0" smtClean="0">
                                    <a:solidFill>
                                      <a:schemeClr val="tx1"/>
                                    </a:solidFill>
                                    <a:latin typeface="Cambria Math" panose="02040503050406030204" pitchFamily="18" charset="0"/>
                                    <a:ea typeface="나눔바른고딕" panose="020B0603020101020101" pitchFamily="34" charset="-127"/>
                                    <a:cs typeface="Arial" panose="020B0604020202020204" pitchFamily="34" charset="0"/>
                                  </a:rPr>
                                  <m:t>𝑦</m:t>
                                </m:r>
                              </m:oMath>
                            </m:oMathPara>
                          </a14:m>
                          <a:endParaRPr lang="en-US" sz="1600" b="1" kern="1200" baseline="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endParaRPr>
                        </a:p>
                      </a:txBody>
                      <a:tcPr marL="0" marR="0" marT="0" marB="0"/>
                    </a:tc>
                    <a:tc>
                      <a:txBody>
                        <a:bodyPr/>
                        <a:lstStyle/>
                        <a:p>
                          <a:pPr marL="77470">
                            <a:lnSpc>
                              <a:spcPts val="2175"/>
                            </a:lnSpc>
                            <a:tabLst>
                              <a:tab pos="3883025" algn="l"/>
                            </a:tabLst>
                          </a:pPr>
                          <a:r>
                            <a:rPr lang="en" altLang="ko-KR" sz="1600" b="0" i="1" dirty="0">
                              <a:latin typeface="Times New Roman" panose="02020603050405020304" pitchFamily="18" charset="0"/>
                              <a:cs typeface="Times New Roman" panose="02020603050405020304" pitchFamily="18" charset="0"/>
                            </a:rPr>
                            <a:t>Animal</a:t>
                          </a:r>
                          <a:r>
                            <a:rPr lang="en" altLang="ko-KR" sz="1600" b="0" i="0" dirty="0">
                              <a:latin typeface="Times New Roman" panose="02020603050405020304" pitchFamily="18" charset="0"/>
                              <a:cs typeface="Times New Roman" panose="02020603050405020304" pitchFamily="18" charset="0"/>
                            </a:rPr>
                            <a:t>(</a:t>
                          </a:r>
                          <a:r>
                            <a:rPr lang="en" altLang="ko-KR" sz="1600" b="0" i="1" dirty="0">
                              <a:latin typeface="Times New Roman" panose="02020603050405020304" pitchFamily="18" charset="0"/>
                              <a:cs typeface="Times New Roman" panose="02020603050405020304" pitchFamily="18" charset="0"/>
                            </a:rPr>
                            <a:t>y</a:t>
                          </a:r>
                          <a:r>
                            <a:rPr lang="en" altLang="ko-KR" sz="1600" b="0" i="0" dirty="0">
                              <a:latin typeface="Times New Roman" panose="02020603050405020304" pitchFamily="18" charset="0"/>
                              <a:cs typeface="Times New Roman" panose="02020603050405020304" pitchFamily="18" charset="0"/>
                            </a:rPr>
                            <a:t>)</a:t>
                          </a:r>
                          <a:r>
                            <a:rPr lang="en" altLang="ko-KR" sz="1600" b="0" i="1" dirty="0">
                              <a:latin typeface="Times New Roman" panose="02020603050405020304" pitchFamily="18" charset="0"/>
                              <a:cs typeface="Times New Roman" panose="02020603050405020304" pitchFamily="18" charset="0"/>
                            </a:rPr>
                            <a:t> </a:t>
                          </a:r>
                          <a14:m>
                            <m:oMath xmlns:m="http://schemas.openxmlformats.org/officeDocument/2006/math">
                              <m:r>
                                <a:rPr lang="en" altLang="ko-KR" sz="1600" dirty="0">
                                  <a:latin typeface="Cambria Math" panose="02040503050406030204" pitchFamily="18" charset="0"/>
                                </a:rPr>
                                <m:t>∨</m:t>
                              </m:r>
                            </m:oMath>
                          </a14:m>
                          <a:r>
                            <a:rPr lang="en" altLang="ko-KR" sz="1600" b="0" i="1" dirty="0">
                              <a:latin typeface="Times New Roman" panose="02020603050405020304" pitchFamily="18" charset="0"/>
                              <a:cs typeface="Times New Roman" panose="02020603050405020304" pitchFamily="18" charset="0"/>
                            </a:rPr>
                            <a:t> </a:t>
                          </a:r>
                          <a14:m>
                            <m:oMath xmlns:m="http://schemas.openxmlformats.org/officeDocument/2006/math">
                              <m:r>
                                <a:rPr lang="es-ES" sz="1600" b="1" kern="1200" baseline="0" dirty="0" smtClean="0">
                                  <a:solidFill>
                                    <a:schemeClr val="tx1"/>
                                  </a:solidFill>
                                  <a:latin typeface="Cambria Math" panose="02040503050406030204" pitchFamily="18" charset="0"/>
                                  <a:ea typeface="나눔바른고딕" panose="020B0603020101020101" pitchFamily="34" charset="-127"/>
                                  <a:cs typeface="Arial" panose="020B0604020202020204" pitchFamily="34" charset="0"/>
                                </a:rPr>
                                <m:t>¬</m:t>
                              </m:r>
                            </m:oMath>
                          </a14:m>
                          <a:r>
                            <a:rPr lang="en" altLang="ko-KR" sz="1600" b="0" i="1" dirty="0">
                              <a:latin typeface="Times New Roman" panose="02020603050405020304" pitchFamily="18" charset="0"/>
                              <a:cs typeface="Times New Roman" panose="02020603050405020304" pitchFamily="18" charset="0"/>
                            </a:rPr>
                            <a:t>Loves</a:t>
                          </a:r>
                          <a:r>
                            <a:rPr lang="en" altLang="ko-KR" sz="1600" b="0" i="0" dirty="0">
                              <a:latin typeface="Times New Roman" panose="02020603050405020304" pitchFamily="18" charset="0"/>
                              <a:cs typeface="Times New Roman" panose="02020603050405020304" pitchFamily="18" charset="0"/>
                            </a:rPr>
                            <a:t>(</a:t>
                          </a:r>
                          <a:r>
                            <a:rPr lang="en" altLang="ko-KR" sz="1600" b="0" i="1" dirty="0">
                              <a:latin typeface="Times New Roman" panose="02020603050405020304" pitchFamily="18" charset="0"/>
                              <a:cs typeface="Times New Roman" panose="02020603050405020304" pitchFamily="18" charset="0"/>
                            </a:rPr>
                            <a:t>x, y</a:t>
                          </a:r>
                          <a:r>
                            <a:rPr lang="en" altLang="ko-KR" sz="1600" b="0" i="0" dirty="0">
                              <a:latin typeface="Times New Roman" panose="02020603050405020304" pitchFamily="18" charset="0"/>
                              <a:cs typeface="Times New Roman" panose="02020603050405020304" pitchFamily="18" charset="0"/>
                            </a:rPr>
                            <a:t>)</a:t>
                          </a:r>
                          <a:r>
                            <a:rPr lang="en" altLang="ko-KR" sz="1600" b="0" i="1" dirty="0">
                              <a:latin typeface="Times New Roman" panose="02020603050405020304" pitchFamily="18" charset="0"/>
                              <a:cs typeface="Times New Roman" panose="02020603050405020304" pitchFamily="18" charset="0"/>
                            </a:rPr>
                            <a:t> </a:t>
                          </a:r>
                          <a:r>
                            <a:rPr lang="en" altLang="ko-KR" sz="1600" b="0" dirty="0">
                              <a:latin typeface="Times New Roman" panose="02020603050405020304" pitchFamily="18" charset="0"/>
                              <a:cs typeface="Times New Roman" panose="02020603050405020304" pitchFamily="18" charset="0"/>
                            </a:rPr>
                            <a:t>] </a:t>
                          </a:r>
                          <a14:m>
                            <m:oMath xmlns:m="http://schemas.openxmlformats.org/officeDocument/2006/math">
                              <m:r>
                                <a:rPr lang="en" altLang="ko-KR" sz="1600" dirty="0">
                                  <a:latin typeface="Cambria Math" panose="02040503050406030204" pitchFamily="18" charset="0"/>
                                </a:rPr>
                                <m:t>∨</m:t>
                              </m:r>
                            </m:oMath>
                          </a14:m>
                          <a:r>
                            <a:rPr lang="en" altLang="ko-KR" sz="1600" b="0" dirty="0">
                              <a:latin typeface="Times New Roman" panose="02020603050405020304" pitchFamily="18" charset="0"/>
                              <a:cs typeface="Times New Roman" panose="02020603050405020304" pitchFamily="18" charset="0"/>
                            </a:rPr>
                            <a:t> [</a:t>
                          </a:r>
                          <a14:m>
                            <m:oMath xmlns:m="http://schemas.openxmlformats.org/officeDocument/2006/math">
                              <m:r>
                                <a:rPr lang="en" altLang="ko-KR" sz="1600" b="0" i="1" dirty="0">
                                  <a:latin typeface="Cambria Math" panose="02040503050406030204" pitchFamily="18" charset="0"/>
                                </a:rPr>
                                <m:t>∃</m:t>
                              </m:r>
                              <m:r>
                                <a:rPr lang="en" altLang="ko-KR" sz="1600" b="0" i="1" dirty="0">
                                  <a:latin typeface="Cambria Math" panose="02040503050406030204" pitchFamily="18" charset="0"/>
                                </a:rPr>
                                <m:t>𝑦</m:t>
                              </m:r>
                              <m:r>
                                <a:rPr lang="en" altLang="ko-KR" sz="1600" b="0" i="1" dirty="0">
                                  <a:latin typeface="Cambria Math" panose="02040503050406030204" pitchFamily="18" charset="0"/>
                                </a:rPr>
                                <m:t> </m:t>
                              </m:r>
                            </m:oMath>
                          </a14:m>
                          <a:r>
                            <a:rPr lang="en" altLang="ko-KR" sz="1600" b="0" i="1" dirty="0">
                              <a:latin typeface="Times New Roman" panose="02020603050405020304" pitchFamily="18" charset="0"/>
                              <a:cs typeface="Times New Roman" panose="02020603050405020304" pitchFamily="18" charset="0"/>
                            </a:rPr>
                            <a:t>Loves</a:t>
                          </a:r>
                          <a:r>
                            <a:rPr lang="en" altLang="ko-KR" sz="1600" b="0" i="0" dirty="0">
                              <a:latin typeface="Times New Roman" panose="02020603050405020304" pitchFamily="18" charset="0"/>
                              <a:cs typeface="Times New Roman" panose="02020603050405020304" pitchFamily="18" charset="0"/>
                            </a:rPr>
                            <a:t>(</a:t>
                          </a:r>
                          <a:r>
                            <a:rPr lang="en" altLang="ko-KR" sz="1600" b="0" i="1" dirty="0">
                              <a:latin typeface="Times New Roman" panose="02020603050405020304" pitchFamily="18" charset="0"/>
                              <a:cs typeface="Times New Roman" panose="02020603050405020304" pitchFamily="18" charset="0"/>
                            </a:rPr>
                            <a:t>y, x</a:t>
                          </a:r>
                          <a:r>
                            <a:rPr lang="en" altLang="ko-KR" sz="1600" b="0" i="0" dirty="0">
                              <a:latin typeface="Times New Roman" panose="02020603050405020304" pitchFamily="18" charset="0"/>
                              <a:cs typeface="Times New Roman" panose="02020603050405020304" pitchFamily="18" charset="0"/>
                            </a:rPr>
                            <a:t>)</a:t>
                          </a:r>
                          <a:r>
                            <a:rPr lang="en" altLang="ko-KR" sz="1600" b="0" dirty="0">
                              <a:latin typeface="Times New Roman" panose="02020603050405020304" pitchFamily="18" charset="0"/>
                              <a:cs typeface="Times New Roman" panose="02020603050405020304" pitchFamily="18" charset="0"/>
                            </a:rPr>
                            <a:t>]</a:t>
                          </a:r>
                          <a:endParaRPr lang="es-ES" sz="1600" b="1" kern="1200" baseline="0" dirty="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endParaRPr>
                        </a:p>
                      </a:txBody>
                      <a:tcPr marL="0" marR="0" marT="0" marB="0"/>
                    </a:tc>
                    <a:extLst>
                      <a:ext uri="{0D108BD9-81ED-4DB2-BD59-A6C34878D82A}">
                        <a16:rowId xmlns:a16="http://schemas.microsoft.com/office/drawing/2014/main" val="10002"/>
                      </a:ext>
                    </a:extLst>
                  </a:tr>
                </a:tbl>
              </a:graphicData>
            </a:graphic>
          </p:graphicFrame>
        </mc:Choice>
        <mc:Fallback xmlns="">
          <p:graphicFrame>
            <p:nvGraphicFramePr>
              <p:cNvPr id="5" name="object 6">
                <a:extLst>
                  <a:ext uri="{FF2B5EF4-FFF2-40B4-BE49-F238E27FC236}">
                    <a16:creationId xmlns:a16="http://schemas.microsoft.com/office/drawing/2014/main" id="{8ECDA947-0893-F842-8D9E-CF3CF6F9A4FA}"/>
                  </a:ext>
                </a:extLst>
              </p:cNvPr>
              <p:cNvGraphicFramePr>
                <a:graphicFrameLocks noGrp="1"/>
              </p:cNvGraphicFramePr>
              <p:nvPr>
                <p:extLst>
                  <p:ext uri="{D42A27DB-BD31-4B8C-83A1-F6EECF244321}">
                    <p14:modId xmlns:p14="http://schemas.microsoft.com/office/powerpoint/2010/main" val="74179644"/>
                  </p:ext>
                </p:extLst>
              </p:nvPr>
            </p:nvGraphicFramePr>
            <p:xfrm>
              <a:off x="1331640" y="3795886"/>
              <a:ext cx="7416824" cy="894939"/>
            </p:xfrm>
            <a:graphic>
              <a:graphicData uri="http://schemas.openxmlformats.org/drawingml/2006/table">
                <a:tbl>
                  <a:tblPr firstRow="1" bandRow="1">
                    <a:tableStyleId>{2D5ABB26-0587-4C30-8999-92F81FD0307C}</a:tableStyleId>
                  </a:tblPr>
                  <a:tblGrid>
                    <a:gridCol w="497277">
                      <a:extLst>
                        <a:ext uri="{9D8B030D-6E8A-4147-A177-3AD203B41FA5}">
                          <a16:colId xmlns:a16="http://schemas.microsoft.com/office/drawing/2014/main" val="20000"/>
                        </a:ext>
                      </a:extLst>
                    </a:gridCol>
                    <a:gridCol w="599173">
                      <a:extLst>
                        <a:ext uri="{9D8B030D-6E8A-4147-A177-3AD203B41FA5}">
                          <a16:colId xmlns:a16="http://schemas.microsoft.com/office/drawing/2014/main" val="20001"/>
                        </a:ext>
                      </a:extLst>
                    </a:gridCol>
                    <a:gridCol w="6320374">
                      <a:extLst>
                        <a:ext uri="{9D8B030D-6E8A-4147-A177-3AD203B41FA5}">
                          <a16:colId xmlns:a16="http://schemas.microsoft.com/office/drawing/2014/main" val="20002"/>
                        </a:ext>
                      </a:extLst>
                    </a:gridCol>
                  </a:tblGrid>
                  <a:tr h="288974">
                    <a:tc>
                      <a:txBody>
                        <a:bodyPr/>
                        <a:lstStyle/>
                        <a:p>
                          <a:endParaRPr lang="ko-Kore-KR"/>
                        </a:p>
                      </a:txBody>
                      <a:tcPr marL="0" marR="0" marT="0" marB="0">
                        <a:blipFill>
                          <a:blip r:embed="rId3"/>
                          <a:stretch>
                            <a:fillRect t="-21739" r="-1402564" b="-247826"/>
                          </a:stretch>
                        </a:blipFill>
                      </a:tcPr>
                    </a:tc>
                    <a:tc>
                      <a:txBody>
                        <a:bodyPr/>
                        <a:lstStyle/>
                        <a:p>
                          <a:endParaRPr lang="ko-Kore-KR"/>
                        </a:p>
                      </a:txBody>
                      <a:tcPr marL="0" marR="0" marT="0" marB="0">
                        <a:blipFill>
                          <a:blip r:embed="rId3"/>
                          <a:stretch>
                            <a:fillRect l="-82979" t="-21739" r="-1063830" b="-247826"/>
                          </a:stretch>
                        </a:blipFill>
                      </a:tcPr>
                    </a:tc>
                    <a:tc>
                      <a:txBody>
                        <a:bodyPr/>
                        <a:lstStyle/>
                        <a:p>
                          <a:endParaRPr lang="ko-Kore-KR"/>
                        </a:p>
                      </a:txBody>
                      <a:tcPr marL="0" marR="0" marT="0" marB="0">
                        <a:blipFill>
                          <a:blip r:embed="rId3"/>
                          <a:stretch>
                            <a:fillRect l="-17234" t="-21739" r="-200" b="-247826"/>
                          </a:stretch>
                        </a:blipFill>
                      </a:tcPr>
                    </a:tc>
                    <a:extLst>
                      <a:ext uri="{0D108BD9-81ED-4DB2-BD59-A6C34878D82A}">
                        <a16:rowId xmlns:a16="http://schemas.microsoft.com/office/drawing/2014/main" val="10000"/>
                      </a:ext>
                    </a:extLst>
                  </a:tr>
                  <a:tr h="316229">
                    <a:tc>
                      <a:txBody>
                        <a:bodyPr/>
                        <a:lstStyle/>
                        <a:p>
                          <a:endParaRPr lang="ko-Kore-KR"/>
                        </a:p>
                      </a:txBody>
                      <a:tcPr marL="0" marR="0" marT="0" marB="0">
                        <a:blipFill>
                          <a:blip r:embed="rId3"/>
                          <a:stretch>
                            <a:fillRect t="-107692" r="-1402564" b="-119231"/>
                          </a:stretch>
                        </a:blipFill>
                      </a:tcPr>
                    </a:tc>
                    <a:tc>
                      <a:txBody>
                        <a:bodyPr/>
                        <a:lstStyle/>
                        <a:p>
                          <a:endParaRPr lang="ko-Kore-KR"/>
                        </a:p>
                      </a:txBody>
                      <a:tcPr marL="0" marR="0" marT="0" marB="0">
                        <a:blipFill>
                          <a:blip r:embed="rId3"/>
                          <a:stretch>
                            <a:fillRect l="-82979" t="-107692" r="-1063830" b="-119231"/>
                          </a:stretch>
                        </a:blipFill>
                      </a:tcPr>
                    </a:tc>
                    <a:tc>
                      <a:txBody>
                        <a:bodyPr/>
                        <a:lstStyle/>
                        <a:p>
                          <a:endParaRPr lang="ko-Kore-KR"/>
                        </a:p>
                      </a:txBody>
                      <a:tcPr marL="0" marR="0" marT="0" marB="0">
                        <a:blipFill>
                          <a:blip r:embed="rId3"/>
                          <a:stretch>
                            <a:fillRect l="-17234" t="-107692" r="-200" b="-119231"/>
                          </a:stretch>
                        </a:blipFill>
                      </a:tcPr>
                    </a:tc>
                    <a:extLst>
                      <a:ext uri="{0D108BD9-81ED-4DB2-BD59-A6C34878D82A}">
                        <a16:rowId xmlns:a16="http://schemas.microsoft.com/office/drawing/2014/main" val="10001"/>
                      </a:ext>
                    </a:extLst>
                  </a:tr>
                  <a:tr h="289736">
                    <a:tc>
                      <a:txBody>
                        <a:bodyPr/>
                        <a:lstStyle/>
                        <a:p>
                          <a:endParaRPr lang="ko-Kore-KR"/>
                        </a:p>
                      </a:txBody>
                      <a:tcPr marL="0" marR="0" marT="0" marB="0">
                        <a:blipFill>
                          <a:blip r:embed="rId3"/>
                          <a:stretch>
                            <a:fillRect t="-234783" r="-1402564" b="-34783"/>
                          </a:stretch>
                        </a:blipFill>
                      </a:tcPr>
                    </a:tc>
                    <a:tc>
                      <a:txBody>
                        <a:bodyPr/>
                        <a:lstStyle/>
                        <a:p>
                          <a:endParaRPr lang="ko-Kore-KR"/>
                        </a:p>
                      </a:txBody>
                      <a:tcPr marL="0" marR="0" marT="0" marB="0">
                        <a:blipFill>
                          <a:blip r:embed="rId3"/>
                          <a:stretch>
                            <a:fillRect l="-82979" t="-234783" r="-1063830" b="-34783"/>
                          </a:stretch>
                        </a:blipFill>
                      </a:tcPr>
                    </a:tc>
                    <a:tc>
                      <a:txBody>
                        <a:bodyPr/>
                        <a:lstStyle/>
                        <a:p>
                          <a:endParaRPr lang="ko-Kore-KR"/>
                        </a:p>
                      </a:txBody>
                      <a:tcPr marL="0" marR="0" marT="0" marB="0">
                        <a:blipFill>
                          <a:blip r:embed="rId3"/>
                          <a:stretch>
                            <a:fillRect l="-17234" t="-234783" r="-200" b="-34783"/>
                          </a:stretch>
                        </a:blipFill>
                      </a:tcPr>
                    </a:tc>
                    <a:extLst>
                      <a:ext uri="{0D108BD9-81ED-4DB2-BD59-A6C34878D82A}">
                        <a16:rowId xmlns:a16="http://schemas.microsoft.com/office/drawing/2014/main" val="10002"/>
                      </a:ext>
                    </a:extLst>
                  </a:tr>
                </a:tbl>
              </a:graphicData>
            </a:graphic>
          </p:graphicFrame>
        </mc:Fallback>
      </mc:AlternateContent>
    </p:spTree>
    <p:extLst>
      <p:ext uri="{BB962C8B-B14F-4D97-AF65-F5344CB8AC3E}">
        <p14:creationId xmlns:p14="http://schemas.microsoft.com/office/powerpoint/2010/main" val="34816432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6.5 Resolution (3/4)</a:t>
            </a:r>
            <a:endParaRPr lang="ko-KR" altLang="en-US" dirty="0"/>
          </a:p>
        </p:txBody>
      </p:sp>
      <mc:AlternateContent xmlns:mc="http://schemas.openxmlformats.org/markup-compatibility/2006" xmlns:a14="http://schemas.microsoft.com/office/drawing/2010/main">
        <mc:Choice Requires="a14">
          <p:sp>
            <p:nvSpPr>
              <p:cNvPr id="3" name="내용 개체 틀 2"/>
              <p:cNvSpPr>
                <a:spLocks noGrp="1"/>
              </p:cNvSpPr>
              <p:nvPr>
                <p:ph sz="quarter" idx="10"/>
              </p:nvPr>
            </p:nvSpPr>
            <p:spPr>
              <a:xfrm>
                <a:off x="155740" y="771550"/>
                <a:ext cx="8424936" cy="4105275"/>
              </a:xfrm>
            </p:spPr>
            <p:txBody>
              <a:bodyPr/>
              <a:lstStyle/>
              <a:p>
                <a:pPr marL="0" indent="0">
                  <a:buNone/>
                </a:pPr>
                <a:r>
                  <a:rPr lang="en-US" altLang="ko-KR" sz="2000" dirty="0"/>
                  <a:t>Conversion</a:t>
                </a:r>
                <a:r>
                  <a:rPr lang="ko-KR" altLang="en-US" sz="2000" dirty="0"/>
                  <a:t> </a:t>
                </a:r>
                <a:r>
                  <a:rPr lang="en-US" altLang="ko-KR" sz="2000" dirty="0"/>
                  <a:t>to</a:t>
                </a:r>
                <a:r>
                  <a:rPr lang="ko-KR" altLang="en-US" sz="2000" dirty="0"/>
                  <a:t> </a:t>
                </a:r>
                <a:r>
                  <a:rPr lang="en-US" altLang="ko-KR" sz="2000" dirty="0"/>
                  <a:t>CNF (contd.)</a:t>
                </a:r>
                <a:endParaRPr lang="en" altLang="ko-KR" sz="2000" dirty="0"/>
              </a:p>
              <a:p>
                <a:pPr marL="0" indent="0">
                  <a:buNone/>
                </a:pPr>
                <a:r>
                  <a:rPr lang="en-US" altLang="ko-KR" sz="1800" b="0" dirty="0"/>
                  <a:t>3. </a:t>
                </a:r>
                <a:r>
                  <a:rPr lang="en-US" altLang="ko-KR" sz="1800" b="0" dirty="0">
                    <a:solidFill>
                      <a:srgbClr val="0000FF"/>
                    </a:solidFill>
                  </a:rPr>
                  <a:t>Standardize variables</a:t>
                </a:r>
                <a:r>
                  <a:rPr lang="en-US" altLang="ko-KR" sz="1800" b="0" dirty="0"/>
                  <a:t>: each quantifier should use a different one</a:t>
                </a:r>
              </a:p>
              <a:p>
                <a:pPr marL="0" indent="0">
                  <a:buNone/>
                </a:pPr>
                <a:r>
                  <a:rPr lang="en-US" altLang="ko-KR" sz="1800" b="0" dirty="0"/>
                  <a:t>	</a:t>
                </a:r>
                <a14:m>
                  <m:oMath xmlns:m="http://schemas.openxmlformats.org/officeDocument/2006/math">
                    <m:r>
                      <a:rPr lang="en" altLang="ko-KR" sz="1800" dirty="0">
                        <a:latin typeface="Cambria Math" charset="0"/>
                      </a:rPr>
                      <m:t>∀</m:t>
                    </m:r>
                    <m:r>
                      <a:rPr lang="en" altLang="ko-KR" sz="1800" dirty="0">
                        <a:latin typeface="Cambria Math" charset="0"/>
                      </a:rPr>
                      <m:t>𝑥</m:t>
                    </m:r>
                    <m:r>
                      <a:rPr lang="en" altLang="ko-KR" sz="1800" dirty="0">
                        <a:latin typeface="Cambria Math" charset="0"/>
                      </a:rPr>
                      <m:t> [∃</m:t>
                    </m:r>
                    <m:r>
                      <a:rPr lang="en" altLang="ko-KR" sz="1800" dirty="0">
                        <a:latin typeface="Cambria Math" charset="0"/>
                      </a:rPr>
                      <m:t>𝑦</m:t>
                    </m:r>
                  </m:oMath>
                </a14:m>
                <a:r>
                  <a:rPr lang="en-US" altLang="ko-KR" sz="1800" b="0" i="1" dirty="0"/>
                  <a:t> </a:t>
                </a:r>
                <a:r>
                  <a:rPr lang="en" altLang="ko-KR" sz="1800" b="0" i="1" dirty="0"/>
                  <a:t>Animal</a:t>
                </a:r>
                <a:r>
                  <a:rPr lang="en" altLang="ko-KR" sz="1800" b="0" dirty="0"/>
                  <a:t>(</a:t>
                </a:r>
                <a:r>
                  <a:rPr lang="en" altLang="ko-KR" sz="1800" b="0" i="1" dirty="0"/>
                  <a:t>y</a:t>
                </a:r>
                <a:r>
                  <a:rPr lang="en" altLang="ko-KR" sz="1800" b="0" dirty="0"/>
                  <a:t>)</a:t>
                </a:r>
                <a14:m>
                  <m:oMath xmlns:m="http://schemas.openxmlformats.org/officeDocument/2006/math">
                    <m:r>
                      <a:rPr lang="en-US" altLang="ko-KR" sz="1800" b="0" dirty="0">
                        <a:latin typeface="Cambria Math" charset="0"/>
                      </a:rPr>
                      <m:t> </m:t>
                    </m:r>
                    <m:r>
                      <a:rPr lang="en" altLang="ko-KR" sz="1800" dirty="0">
                        <a:latin typeface="Cambria Math" charset="0"/>
                      </a:rPr>
                      <m:t>∧</m:t>
                    </m:r>
                    <m:r>
                      <a:rPr lang="es-ES" altLang="ko-KR" sz="1800" dirty="0">
                        <a:latin typeface="Cambria Math" charset="0"/>
                      </a:rPr>
                      <m:t>¬</m:t>
                    </m:r>
                  </m:oMath>
                </a14:m>
                <a:r>
                  <a:rPr lang="en" altLang="ko-KR" sz="1800" b="0" i="1" dirty="0"/>
                  <a:t>Loves</a:t>
                </a:r>
                <a:r>
                  <a:rPr lang="en" altLang="ko-KR" sz="1800" b="0" dirty="0"/>
                  <a:t>(</a:t>
                </a:r>
                <a:r>
                  <a:rPr lang="en" altLang="ko-KR" sz="1800" b="0" i="1" dirty="0"/>
                  <a:t>x, y</a:t>
                </a:r>
                <a:r>
                  <a:rPr lang="en" altLang="ko-KR" sz="1800" b="0" dirty="0"/>
                  <a:t>)] </a:t>
                </a:r>
                <a14:m>
                  <m:oMath xmlns:m="http://schemas.openxmlformats.org/officeDocument/2006/math">
                    <m:r>
                      <a:rPr lang="en" altLang="ko-KR" sz="1800" dirty="0">
                        <a:latin typeface="Cambria Math" charset="0"/>
                      </a:rPr>
                      <m:t>∨</m:t>
                    </m:r>
                  </m:oMath>
                </a14:m>
                <a:r>
                  <a:rPr lang="en" altLang="ko-KR" sz="1800" b="0" dirty="0"/>
                  <a:t> [</a:t>
                </a:r>
                <a14:m>
                  <m:oMath xmlns:m="http://schemas.openxmlformats.org/officeDocument/2006/math">
                    <m:r>
                      <a:rPr lang="en" altLang="ko-KR" sz="1800" b="0" i="1" dirty="0">
                        <a:latin typeface="Cambria Math" charset="0"/>
                      </a:rPr>
                      <m:t>∃</m:t>
                    </m:r>
                    <m:r>
                      <a:rPr lang="en-US" altLang="ko-KR" sz="1800" b="0" i="1" dirty="0">
                        <a:latin typeface="Cambria Math" charset="0"/>
                      </a:rPr>
                      <m:t>𝑧</m:t>
                    </m:r>
                    <m:r>
                      <a:rPr lang="en" altLang="ko-KR" sz="1800" b="0" i="1" dirty="0">
                        <a:latin typeface="Cambria Math" charset="0"/>
                      </a:rPr>
                      <m:t> </m:t>
                    </m:r>
                  </m:oMath>
                </a14:m>
                <a:r>
                  <a:rPr lang="en" altLang="ko-KR" sz="1800" b="0" i="1" dirty="0"/>
                  <a:t>Loves</a:t>
                </a:r>
                <a:r>
                  <a:rPr lang="en" altLang="ko-KR" sz="1800" b="0" dirty="0"/>
                  <a:t>(</a:t>
                </a:r>
                <a:r>
                  <a:rPr lang="en" altLang="ko-KR" sz="1800" b="0" i="1" dirty="0"/>
                  <a:t>z, x</a:t>
                </a:r>
                <a:r>
                  <a:rPr lang="en" altLang="ko-KR" sz="1800" b="0" dirty="0"/>
                  <a:t>)]</a:t>
                </a:r>
              </a:p>
              <a:p>
                <a:pPr marL="0" indent="0">
                  <a:buNone/>
                </a:pPr>
                <a:r>
                  <a:rPr lang="en" altLang="ko-KR" sz="1800" b="0" dirty="0">
                    <a:cs typeface="Arial"/>
                  </a:rPr>
                  <a:t>4. </a:t>
                </a:r>
                <a:r>
                  <a:rPr lang="en" altLang="ko-KR" sz="1800" b="0" dirty="0" err="1">
                    <a:solidFill>
                      <a:srgbClr val="0000FF"/>
                    </a:solidFill>
                    <a:cs typeface="Arial"/>
                  </a:rPr>
                  <a:t>Skolemize</a:t>
                </a:r>
                <a:r>
                  <a:rPr lang="en" altLang="ko-KR" sz="1800" b="0" dirty="0">
                    <a:cs typeface="Arial"/>
                  </a:rPr>
                  <a:t>: a more general form of existential instantiation. Each existential variable </a:t>
                </a:r>
                <a:r>
                  <a:rPr lang="en-US" altLang="ko-KR" sz="1800" b="0" dirty="0">
                    <a:cs typeface="Arial"/>
                  </a:rPr>
                  <a:t>is</a:t>
                </a:r>
              </a:p>
              <a:p>
                <a:pPr marL="0" indent="0">
                  <a:buNone/>
                </a:pPr>
                <a:r>
                  <a:rPr lang="en-US" altLang="ko-KR" sz="1800" b="0" dirty="0">
                    <a:cs typeface="Arial"/>
                  </a:rPr>
                  <a:t>    </a:t>
                </a:r>
                <a:r>
                  <a:rPr lang="en" altLang="ko-KR" sz="1800" b="0" dirty="0">
                    <a:cs typeface="Arial"/>
                  </a:rPr>
                  <a:t> replaced by a </a:t>
                </a:r>
                <a:r>
                  <a:rPr lang="en" altLang="ko-KR" sz="1800" dirty="0">
                    <a:solidFill>
                      <a:srgbClr val="0000FF"/>
                    </a:solidFill>
                    <a:cs typeface="Arial"/>
                  </a:rPr>
                  <a:t>Skolem function </a:t>
                </a:r>
                <a:r>
                  <a:rPr lang="en" altLang="ko-KR" sz="1800" b="0" dirty="0">
                    <a:cs typeface="Arial"/>
                  </a:rPr>
                  <a:t>of the enclosing universally quantified variables:</a:t>
                </a:r>
              </a:p>
              <a:p>
                <a:pPr marL="0" indent="0">
                  <a:buNone/>
                </a:pPr>
                <a:r>
                  <a:rPr lang="en" altLang="ko-KR" sz="1800" dirty="0"/>
                  <a:t>	</a:t>
                </a:r>
                <a14:m>
                  <m:oMath xmlns:m="http://schemas.openxmlformats.org/officeDocument/2006/math">
                    <m:r>
                      <a:rPr lang="en" altLang="ko-KR" sz="1800" dirty="0">
                        <a:latin typeface="Cambria Math" charset="0"/>
                      </a:rPr>
                      <m:t>∀</m:t>
                    </m:r>
                    <m:r>
                      <a:rPr lang="en" altLang="ko-KR" sz="1800" dirty="0">
                        <a:latin typeface="Cambria Math" charset="0"/>
                      </a:rPr>
                      <m:t>𝑥</m:t>
                    </m:r>
                    <m:r>
                      <a:rPr lang="en" altLang="ko-KR" sz="1800" dirty="0">
                        <a:latin typeface="Cambria Math" charset="0"/>
                      </a:rPr>
                      <m:t> [</m:t>
                    </m:r>
                  </m:oMath>
                </a14:m>
                <a:r>
                  <a:rPr lang="en" altLang="ko-KR" sz="1800" b="0" i="1" dirty="0"/>
                  <a:t>Animal</a:t>
                </a:r>
                <a:r>
                  <a:rPr lang="en" altLang="ko-KR" sz="1800" b="0" dirty="0"/>
                  <a:t>(</a:t>
                </a:r>
                <a:r>
                  <a:rPr lang="en" altLang="ko-KR" sz="1800" b="0" i="1" dirty="0"/>
                  <a:t>F</a:t>
                </a:r>
                <a:r>
                  <a:rPr lang="en" altLang="ko-KR" sz="1800" b="0" dirty="0"/>
                  <a:t>(</a:t>
                </a:r>
                <a:r>
                  <a:rPr lang="en" altLang="ko-KR" sz="1800" b="0" i="1" dirty="0"/>
                  <a:t>x</a:t>
                </a:r>
                <a:r>
                  <a:rPr lang="en" altLang="ko-KR" sz="1800" b="0" dirty="0"/>
                  <a:t>))</a:t>
                </a:r>
                <a14:m>
                  <m:oMath xmlns:m="http://schemas.openxmlformats.org/officeDocument/2006/math">
                    <m:r>
                      <a:rPr lang="en-US" altLang="ko-KR" sz="1800" b="0" dirty="0">
                        <a:latin typeface="Cambria Math" charset="0"/>
                      </a:rPr>
                      <m:t> </m:t>
                    </m:r>
                    <m:r>
                      <a:rPr lang="en" altLang="ko-KR" sz="1800" dirty="0">
                        <a:latin typeface="Cambria Math" charset="0"/>
                      </a:rPr>
                      <m:t>∧</m:t>
                    </m:r>
                    <m:r>
                      <a:rPr lang="es-ES" altLang="ko-KR" sz="1800" dirty="0">
                        <a:latin typeface="Cambria Math" charset="0"/>
                      </a:rPr>
                      <m:t>¬</m:t>
                    </m:r>
                  </m:oMath>
                </a14:m>
                <a:r>
                  <a:rPr lang="en" altLang="ko-KR" sz="1800" b="0" i="1" dirty="0"/>
                  <a:t>Loves</a:t>
                </a:r>
                <a:r>
                  <a:rPr lang="en" altLang="ko-KR" sz="1800" b="0" dirty="0"/>
                  <a:t>(</a:t>
                </a:r>
                <a:r>
                  <a:rPr lang="en" altLang="ko-KR" sz="1800" b="0" i="1" dirty="0"/>
                  <a:t>x, F</a:t>
                </a:r>
                <a:r>
                  <a:rPr lang="en" altLang="ko-KR" sz="1800" b="0" dirty="0"/>
                  <a:t>(</a:t>
                </a:r>
                <a:r>
                  <a:rPr lang="en" altLang="ko-KR" sz="1800" b="0" i="1" dirty="0"/>
                  <a:t>x</a:t>
                </a:r>
                <a:r>
                  <a:rPr lang="en" altLang="ko-KR" sz="1800" b="0" dirty="0"/>
                  <a:t>))</a:t>
                </a:r>
                <a:r>
                  <a:rPr lang="en" altLang="ko-KR" sz="1800" b="0" i="1" dirty="0"/>
                  <a:t> </a:t>
                </a:r>
                <a:r>
                  <a:rPr lang="en" altLang="ko-KR" sz="1800" b="0" dirty="0"/>
                  <a:t>] </a:t>
                </a:r>
                <a14:m>
                  <m:oMath xmlns:m="http://schemas.openxmlformats.org/officeDocument/2006/math">
                    <m:r>
                      <a:rPr lang="en" altLang="ko-KR" sz="1800" dirty="0">
                        <a:latin typeface="Cambria Math" charset="0"/>
                      </a:rPr>
                      <m:t>∨</m:t>
                    </m:r>
                  </m:oMath>
                </a14:m>
                <a:r>
                  <a:rPr lang="en" altLang="ko-KR" sz="1800" b="0" dirty="0"/>
                  <a:t> </a:t>
                </a:r>
                <a:r>
                  <a:rPr lang="en" altLang="ko-KR" sz="1800" b="0" i="1" dirty="0"/>
                  <a:t>Loves</a:t>
                </a:r>
                <a:r>
                  <a:rPr lang="en" altLang="ko-KR" sz="1800" b="0" dirty="0"/>
                  <a:t>(</a:t>
                </a:r>
                <a:r>
                  <a:rPr lang="en" altLang="ko-KR" sz="1800" b="0" i="1" dirty="0"/>
                  <a:t>G</a:t>
                </a:r>
                <a:r>
                  <a:rPr lang="en" altLang="ko-KR" sz="1800" b="0" dirty="0"/>
                  <a:t>(</a:t>
                </a:r>
                <a:r>
                  <a:rPr lang="en" altLang="ko-KR" sz="1800" b="0" i="1" dirty="0"/>
                  <a:t>z</a:t>
                </a:r>
                <a:r>
                  <a:rPr lang="en" altLang="ko-KR" sz="1800" b="0" dirty="0"/>
                  <a:t>)</a:t>
                </a:r>
                <a:r>
                  <a:rPr lang="en" altLang="ko-KR" sz="1800" b="0" i="1" dirty="0"/>
                  <a:t>, x</a:t>
                </a:r>
                <a:r>
                  <a:rPr lang="en" altLang="ko-KR" sz="1800" b="0" dirty="0"/>
                  <a:t>)</a:t>
                </a:r>
              </a:p>
              <a:p>
                <a:pPr marL="0" indent="0">
                  <a:buNone/>
                </a:pPr>
                <a:r>
                  <a:rPr lang="en" altLang="ko-KR" sz="1800" b="0" dirty="0">
                    <a:cs typeface="Arial"/>
                  </a:rPr>
                  <a:t>5. </a:t>
                </a:r>
                <a:r>
                  <a:rPr lang="en" altLang="ko-KR" sz="1800" b="0" dirty="0">
                    <a:solidFill>
                      <a:srgbClr val="0000FF"/>
                    </a:solidFill>
                    <a:cs typeface="Arial"/>
                  </a:rPr>
                  <a:t>Drop universal quantifiers</a:t>
                </a:r>
                <a:r>
                  <a:rPr lang="en" altLang="ko-KR" sz="1800" b="0" dirty="0">
                    <a:cs typeface="Arial"/>
                  </a:rPr>
                  <a:t>:</a:t>
                </a:r>
              </a:p>
              <a:p>
                <a:pPr marL="0" indent="0">
                  <a:buNone/>
                </a:pPr>
                <a:r>
                  <a:rPr lang="en" altLang="ko-KR" sz="1800" dirty="0"/>
                  <a:t>	</a:t>
                </a:r>
                <a14:m>
                  <m:oMath xmlns:m="http://schemas.openxmlformats.org/officeDocument/2006/math">
                    <m:r>
                      <a:rPr lang="en" altLang="ko-KR" sz="1800" dirty="0">
                        <a:latin typeface="Cambria Math" charset="0"/>
                      </a:rPr>
                      <m:t>[</m:t>
                    </m:r>
                  </m:oMath>
                </a14:m>
                <a:r>
                  <a:rPr lang="en" altLang="ko-KR" sz="1800" b="0" i="1" dirty="0"/>
                  <a:t>Animal</a:t>
                </a:r>
                <a:r>
                  <a:rPr lang="en" altLang="ko-KR" sz="1800" b="0" dirty="0"/>
                  <a:t>(</a:t>
                </a:r>
                <a:r>
                  <a:rPr lang="en" altLang="ko-KR" sz="1800" b="0" i="1" dirty="0"/>
                  <a:t>F</a:t>
                </a:r>
                <a:r>
                  <a:rPr lang="en" altLang="ko-KR" sz="1800" b="0" dirty="0"/>
                  <a:t>(</a:t>
                </a:r>
                <a:r>
                  <a:rPr lang="en" altLang="ko-KR" sz="1800" b="0" i="1" dirty="0"/>
                  <a:t>x</a:t>
                </a:r>
                <a:r>
                  <a:rPr lang="en" altLang="ko-KR" sz="1800" b="0" dirty="0"/>
                  <a:t>))</a:t>
                </a:r>
                <a:r>
                  <a:rPr lang="en-US" altLang="ko-KR" sz="1800" b="0" dirty="0"/>
                  <a:t> </a:t>
                </a:r>
                <a14:m>
                  <m:oMath xmlns:m="http://schemas.openxmlformats.org/officeDocument/2006/math">
                    <m:r>
                      <a:rPr lang="en" altLang="ko-KR" sz="1800" dirty="0">
                        <a:latin typeface="Cambria Math" charset="0"/>
                      </a:rPr>
                      <m:t>∧</m:t>
                    </m:r>
                    <m:r>
                      <a:rPr lang="es-ES" altLang="ko-KR" sz="1800" dirty="0">
                        <a:latin typeface="Cambria Math" charset="0"/>
                      </a:rPr>
                      <m:t>¬</m:t>
                    </m:r>
                  </m:oMath>
                </a14:m>
                <a:r>
                  <a:rPr lang="en" altLang="ko-KR" sz="1800" b="0" i="1" dirty="0"/>
                  <a:t>Loves</a:t>
                </a:r>
                <a:r>
                  <a:rPr lang="en" altLang="ko-KR" sz="1800" b="0" dirty="0"/>
                  <a:t>(</a:t>
                </a:r>
                <a:r>
                  <a:rPr lang="en" altLang="ko-KR" sz="1800" b="0" i="1" dirty="0"/>
                  <a:t>x, F</a:t>
                </a:r>
                <a:r>
                  <a:rPr lang="en" altLang="ko-KR" sz="1800" b="0" dirty="0"/>
                  <a:t>(</a:t>
                </a:r>
                <a:r>
                  <a:rPr lang="en" altLang="ko-KR" sz="1800" b="0" i="1" dirty="0"/>
                  <a:t>x</a:t>
                </a:r>
                <a:r>
                  <a:rPr lang="en" altLang="ko-KR" sz="1800" b="0" dirty="0"/>
                  <a:t>))</a:t>
                </a:r>
                <a:r>
                  <a:rPr lang="en" altLang="ko-KR" sz="1800" b="0" i="1" dirty="0"/>
                  <a:t> </a:t>
                </a:r>
                <a:r>
                  <a:rPr lang="en" altLang="ko-KR" sz="1800" b="0" dirty="0"/>
                  <a:t>] </a:t>
                </a:r>
                <a14:m>
                  <m:oMath xmlns:m="http://schemas.openxmlformats.org/officeDocument/2006/math">
                    <m:r>
                      <a:rPr lang="en" altLang="ko-KR" sz="1800" dirty="0">
                        <a:latin typeface="Cambria Math" charset="0"/>
                      </a:rPr>
                      <m:t>∨</m:t>
                    </m:r>
                  </m:oMath>
                </a14:m>
                <a:r>
                  <a:rPr lang="en" altLang="ko-KR" sz="1800" b="0" dirty="0"/>
                  <a:t> </a:t>
                </a:r>
                <a:r>
                  <a:rPr lang="en" altLang="ko-KR" sz="1800" b="0" i="1" dirty="0"/>
                  <a:t>Loves</a:t>
                </a:r>
                <a:r>
                  <a:rPr lang="en" altLang="ko-KR" sz="1800" b="0" dirty="0"/>
                  <a:t>(</a:t>
                </a:r>
                <a:r>
                  <a:rPr lang="en" altLang="ko-KR" sz="1800" b="0" i="1" dirty="0"/>
                  <a:t>G</a:t>
                </a:r>
                <a:r>
                  <a:rPr lang="en" altLang="ko-KR" sz="1800" b="0" dirty="0"/>
                  <a:t>(</a:t>
                </a:r>
                <a:r>
                  <a:rPr lang="en" altLang="ko-KR" sz="1800" b="0" i="1" dirty="0"/>
                  <a:t>x</a:t>
                </a:r>
                <a:r>
                  <a:rPr lang="en" altLang="ko-KR" sz="1800" b="0" dirty="0"/>
                  <a:t>)</a:t>
                </a:r>
                <a:r>
                  <a:rPr lang="en" altLang="ko-KR" sz="1800" b="0" i="1" dirty="0"/>
                  <a:t>, x</a:t>
                </a:r>
                <a:r>
                  <a:rPr lang="en" altLang="ko-KR" sz="1800" b="0" dirty="0"/>
                  <a:t>)</a:t>
                </a:r>
              </a:p>
              <a:p>
                <a:pPr marL="0" indent="0">
                  <a:buNone/>
                </a:pPr>
                <a:r>
                  <a:rPr lang="en" altLang="ko-KR" sz="1800" b="0" dirty="0">
                    <a:cs typeface="Arial"/>
                  </a:rPr>
                  <a:t>6. </a:t>
                </a:r>
                <a:r>
                  <a:rPr lang="en" altLang="ko-KR" sz="1800" b="0" dirty="0">
                    <a:solidFill>
                      <a:srgbClr val="0000FF"/>
                    </a:solidFill>
                    <a:cs typeface="Arial"/>
                  </a:rPr>
                  <a:t>Distribute over</a:t>
                </a:r>
                <a:r>
                  <a:rPr lang="en" altLang="ko-KR" sz="1800" b="0" dirty="0">
                    <a:cs typeface="Arial"/>
                  </a:rPr>
                  <a:t>:</a:t>
                </a:r>
              </a:p>
              <a:p>
                <a:pPr marL="0" indent="0">
                  <a:buNone/>
                </a:pPr>
                <a:r>
                  <a:rPr lang="en" altLang="ko-KR" sz="1800" dirty="0"/>
                  <a:t>	</a:t>
                </a:r>
                <a14:m>
                  <m:oMath xmlns:m="http://schemas.openxmlformats.org/officeDocument/2006/math">
                    <m:r>
                      <a:rPr lang="en" altLang="ko-KR" sz="1800" dirty="0">
                        <a:latin typeface="Cambria Math" charset="0"/>
                      </a:rPr>
                      <m:t>[</m:t>
                    </m:r>
                  </m:oMath>
                </a14:m>
                <a:r>
                  <a:rPr lang="en" altLang="ko-KR" sz="1800" b="0" i="1" dirty="0"/>
                  <a:t>Animal</a:t>
                </a:r>
                <a:r>
                  <a:rPr lang="en" altLang="ko-KR" sz="1800" b="0" dirty="0"/>
                  <a:t>(</a:t>
                </a:r>
                <a:r>
                  <a:rPr lang="en" altLang="ko-KR" sz="1800" b="0" i="1" dirty="0"/>
                  <a:t>F</a:t>
                </a:r>
                <a:r>
                  <a:rPr lang="en" altLang="ko-KR" sz="1800" b="0" dirty="0"/>
                  <a:t>(</a:t>
                </a:r>
                <a:r>
                  <a:rPr lang="en" altLang="ko-KR" sz="1800" b="0" i="1" dirty="0"/>
                  <a:t>x</a:t>
                </a:r>
                <a:r>
                  <a:rPr lang="en" altLang="ko-KR" sz="1800" b="0" dirty="0"/>
                  <a:t>))</a:t>
                </a:r>
                <a14:m>
                  <m:oMath xmlns:m="http://schemas.openxmlformats.org/officeDocument/2006/math">
                    <m:r>
                      <a:rPr lang="en-US" altLang="ko-KR" sz="1800" b="0" dirty="0">
                        <a:latin typeface="Cambria Math" charset="0"/>
                      </a:rPr>
                      <m:t> </m:t>
                    </m:r>
                    <m:r>
                      <a:rPr lang="en" altLang="ko-KR" sz="1800" dirty="0">
                        <a:latin typeface="Cambria Math" charset="0"/>
                      </a:rPr>
                      <m:t>∨</m:t>
                    </m:r>
                    <m:r>
                      <a:rPr lang="en-US" altLang="ko-KR" sz="1800" dirty="0">
                        <a:latin typeface="Cambria Math" charset="0"/>
                      </a:rPr>
                      <m:t> </m:t>
                    </m:r>
                  </m:oMath>
                </a14:m>
                <a:r>
                  <a:rPr lang="en" altLang="ko-KR" sz="1800" b="0" i="1" dirty="0"/>
                  <a:t>Loves</a:t>
                </a:r>
                <a:r>
                  <a:rPr lang="en" altLang="ko-KR" sz="1800" b="0" dirty="0"/>
                  <a:t>(</a:t>
                </a:r>
                <a:r>
                  <a:rPr lang="en" altLang="ko-KR" sz="1800" b="0" i="1" dirty="0"/>
                  <a:t>G</a:t>
                </a:r>
                <a:r>
                  <a:rPr lang="en" altLang="ko-KR" sz="1800" b="0" dirty="0"/>
                  <a:t>(</a:t>
                </a:r>
                <a:r>
                  <a:rPr lang="en" altLang="ko-KR" sz="1800" b="0" i="1" dirty="0"/>
                  <a:t>x</a:t>
                </a:r>
                <a:r>
                  <a:rPr lang="en" altLang="ko-KR" sz="1800" b="0" dirty="0"/>
                  <a:t>)</a:t>
                </a:r>
                <a:r>
                  <a:rPr lang="en" altLang="ko-KR" sz="1800" b="0" i="1" dirty="0"/>
                  <a:t>, x</a:t>
                </a:r>
                <a:r>
                  <a:rPr lang="en" altLang="ko-KR" sz="1800" b="0" dirty="0"/>
                  <a:t>)</a:t>
                </a:r>
                <a:r>
                  <a:rPr lang="en" altLang="ko-KR" sz="1800" b="0" i="1" dirty="0"/>
                  <a:t> </a:t>
                </a:r>
                <a:r>
                  <a:rPr lang="en" altLang="ko-KR" sz="1800" b="0" dirty="0"/>
                  <a:t>]</a:t>
                </a:r>
                <a14:m>
                  <m:oMath xmlns:m="http://schemas.openxmlformats.org/officeDocument/2006/math">
                    <m:r>
                      <a:rPr lang="en-US" altLang="ko-KR" sz="1800" b="0" dirty="0">
                        <a:latin typeface="Cambria Math" charset="0"/>
                      </a:rPr>
                      <m:t> </m:t>
                    </m:r>
                    <m:r>
                      <a:rPr lang="en" altLang="ko-KR" sz="1800" dirty="0">
                        <a:latin typeface="Cambria Math" charset="0"/>
                      </a:rPr>
                      <m:t>∧[¬</m:t>
                    </m:r>
                    <m:r>
                      <a:rPr lang="en" altLang="ko-KR" sz="1800" i="1" dirty="0">
                        <a:latin typeface="Cambria Math" charset="0"/>
                      </a:rPr>
                      <m:t> </m:t>
                    </m:r>
                  </m:oMath>
                </a14:m>
                <a:r>
                  <a:rPr lang="en" altLang="ko-KR" sz="1800" b="0" i="1" dirty="0"/>
                  <a:t>Loves</a:t>
                </a:r>
                <a:r>
                  <a:rPr lang="en" altLang="ko-KR" sz="1800" b="0" dirty="0"/>
                  <a:t>(</a:t>
                </a:r>
                <a:r>
                  <a:rPr lang="en" altLang="ko-KR" sz="1800" b="0" i="1" dirty="0"/>
                  <a:t>x, F</a:t>
                </a:r>
                <a:r>
                  <a:rPr lang="en" altLang="ko-KR" sz="1800" b="0" dirty="0"/>
                  <a:t>(</a:t>
                </a:r>
                <a:r>
                  <a:rPr lang="en" altLang="ko-KR" sz="1800" b="0" i="1" dirty="0"/>
                  <a:t>x</a:t>
                </a:r>
                <a:r>
                  <a:rPr lang="en" altLang="ko-KR" sz="1800" b="0" dirty="0"/>
                  <a:t>))</a:t>
                </a:r>
                <a:r>
                  <a:rPr lang="en" altLang="ko-KR" sz="1800" dirty="0"/>
                  <a:t> </a:t>
                </a:r>
                <a14:m>
                  <m:oMath xmlns:m="http://schemas.openxmlformats.org/officeDocument/2006/math">
                    <m:r>
                      <a:rPr lang="en" altLang="ko-KR" sz="1800" dirty="0">
                        <a:latin typeface="Cambria Math" charset="0"/>
                      </a:rPr>
                      <m:t>∨</m:t>
                    </m:r>
                  </m:oMath>
                </a14:m>
                <a:r>
                  <a:rPr lang="en" altLang="ko-KR" sz="1800" b="0" i="1" dirty="0"/>
                  <a:t> Loves</a:t>
                </a:r>
                <a:r>
                  <a:rPr lang="en" altLang="ko-KR" sz="1800" b="0" dirty="0"/>
                  <a:t>(</a:t>
                </a:r>
                <a:r>
                  <a:rPr lang="en" altLang="ko-KR" sz="1800" b="0" i="1" dirty="0"/>
                  <a:t>G</a:t>
                </a:r>
                <a:r>
                  <a:rPr lang="en" altLang="ko-KR" sz="1800" b="0" dirty="0"/>
                  <a:t>(</a:t>
                </a:r>
                <a:r>
                  <a:rPr lang="en" altLang="ko-KR" sz="1800" b="0" i="1" dirty="0"/>
                  <a:t>x</a:t>
                </a:r>
                <a:r>
                  <a:rPr lang="en" altLang="ko-KR" sz="1800" b="0" dirty="0"/>
                  <a:t>)</a:t>
                </a:r>
                <a:r>
                  <a:rPr lang="en" altLang="ko-KR" sz="1800" b="0" i="1" dirty="0"/>
                  <a:t>, x</a:t>
                </a:r>
                <a:r>
                  <a:rPr lang="en" altLang="ko-KR" sz="1800" b="0" dirty="0"/>
                  <a:t>)]</a:t>
                </a:r>
              </a:p>
              <a:p>
                <a:pPr marL="0" indent="0">
                  <a:buNone/>
                </a:pPr>
                <a:endParaRPr lang="en" altLang="ko-KR" sz="2000" b="0" dirty="0"/>
              </a:p>
              <a:p>
                <a:pPr marL="0" indent="0">
                  <a:buNone/>
                </a:pPr>
                <a:endParaRPr lang="ko-KR" altLang="en-US" sz="1800" dirty="0"/>
              </a:p>
            </p:txBody>
          </p:sp>
        </mc:Choice>
        <mc:Fallback xmlns="">
          <p:sp>
            <p:nvSpPr>
              <p:cNvPr id="3" name="내용 개체 틀 2"/>
              <p:cNvSpPr>
                <a:spLocks noGrp="1" noRot="1" noChangeAspect="1" noMove="1" noResize="1" noEditPoints="1" noAdjustHandles="1" noChangeArrowheads="1" noChangeShapeType="1" noTextEdit="1"/>
              </p:cNvSpPr>
              <p:nvPr>
                <p:ph sz="quarter" idx="10"/>
              </p:nvPr>
            </p:nvSpPr>
            <p:spPr>
              <a:xfrm>
                <a:off x="155740" y="771550"/>
                <a:ext cx="8424936" cy="4105275"/>
              </a:xfrm>
              <a:blipFill>
                <a:blip r:embed="rId2"/>
                <a:stretch>
                  <a:fillRect l="-753" b="-309"/>
                </a:stretch>
              </a:blipFill>
            </p:spPr>
            <p:txBody>
              <a:bodyPr/>
              <a:lstStyle/>
              <a:p>
                <a:r>
                  <a:rPr lang="ko-Kore-KR" altLang="en-US">
                    <a:noFill/>
                  </a:rPr>
                  <a:t> </a:t>
                </a:r>
              </a:p>
            </p:txBody>
          </p:sp>
        </mc:Fallback>
      </mc:AlternateContent>
      <p:sp>
        <p:nvSpPr>
          <p:cNvPr id="6" name="TextBox 5"/>
          <p:cNvSpPr txBox="1"/>
          <p:nvPr/>
        </p:nvSpPr>
        <p:spPr>
          <a:xfrm>
            <a:off x="7668344" y="4371950"/>
            <a:ext cx="947695" cy="369332"/>
          </a:xfrm>
          <a:prstGeom prst="rect">
            <a:avLst/>
          </a:prstGeom>
          <a:noFill/>
        </p:spPr>
        <p:txBody>
          <a:bodyPr wrap="none" rtlCol="0">
            <a:spAutoFit/>
          </a:bodyPr>
          <a:lstStyle/>
          <a:p>
            <a:pPr algn="l"/>
            <a:r>
              <a:rPr lang="ko-KR" altLang="en-US" b="1" dirty="0">
                <a:solidFill>
                  <a:srgbClr val="0000FF"/>
                </a:solidFill>
                <a:latin typeface="Times New Roman" panose="02020603050405020304" pitchFamily="18" charset="0"/>
                <a:ea typeface="나눔바른고딕" panose="020B0603020101020101" pitchFamily="34" charset="-127"/>
                <a:cs typeface="Times New Roman" panose="02020603050405020304" pitchFamily="18" charset="0"/>
                <a:sym typeface="Wingdings"/>
              </a:rPr>
              <a:t>←</a:t>
            </a:r>
            <a:r>
              <a:rPr lang="ko-KR" altLang="en-US" b="1" dirty="0">
                <a:solidFill>
                  <a:srgbClr val="0000FF"/>
                </a:solidFill>
                <a:latin typeface="Times New Roman" panose="02020603050405020304" pitchFamily="18" charset="0"/>
                <a:ea typeface="나눔바른고딕" panose="020B0603020101020101" pitchFamily="34" charset="-127"/>
                <a:cs typeface="Times New Roman" panose="02020603050405020304" pitchFamily="18" charset="0"/>
              </a:rPr>
              <a:t> </a:t>
            </a:r>
            <a:r>
              <a:rPr lang="en-US" b="1" dirty="0">
                <a:solidFill>
                  <a:srgbClr val="0000FF"/>
                </a:solidFill>
                <a:latin typeface="Times New Roman" panose="02020603050405020304" pitchFamily="18" charset="0"/>
                <a:ea typeface="나눔바른고딕" panose="020B0603020101020101" pitchFamily="34" charset="-127"/>
                <a:cs typeface="Times New Roman" panose="02020603050405020304" pitchFamily="18" charset="0"/>
              </a:rPr>
              <a:t>CNF</a:t>
            </a:r>
          </a:p>
        </p:txBody>
      </p:sp>
    </p:spTree>
    <p:extLst>
      <p:ext uri="{BB962C8B-B14F-4D97-AF65-F5344CB8AC3E}">
        <p14:creationId xmlns:p14="http://schemas.microsoft.com/office/powerpoint/2010/main" val="14166321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6.5 Resolution (4/4)</a:t>
            </a:r>
            <a:endParaRPr lang="ko-KR" altLang="en-US" dirty="0"/>
          </a:p>
        </p:txBody>
      </p:sp>
      <p:sp>
        <p:nvSpPr>
          <p:cNvPr id="3" name="내용 개체 틀 2"/>
          <p:cNvSpPr>
            <a:spLocks noGrp="1"/>
          </p:cNvSpPr>
          <p:nvPr>
            <p:ph sz="quarter" idx="10"/>
          </p:nvPr>
        </p:nvSpPr>
        <p:spPr>
          <a:xfrm>
            <a:off x="155740" y="699542"/>
            <a:ext cx="8424936" cy="4177283"/>
          </a:xfrm>
        </p:spPr>
        <p:txBody>
          <a:bodyPr/>
          <a:lstStyle/>
          <a:p>
            <a:pPr marL="0" indent="0">
              <a:buNone/>
            </a:pPr>
            <a:r>
              <a:rPr lang="en-US" altLang="ko-KR" sz="2000" dirty="0"/>
              <a:t>Example proofs</a:t>
            </a:r>
            <a:endParaRPr lang="en" altLang="ko-KR" sz="1600" b="0" dirty="0"/>
          </a:p>
          <a:p>
            <a:pPr marL="0" indent="0">
              <a:buNone/>
            </a:pPr>
            <a:endParaRPr lang="en" altLang="ko-KR" sz="2000" b="0" dirty="0"/>
          </a:p>
          <a:p>
            <a:pPr marL="0" indent="0">
              <a:buNone/>
            </a:pPr>
            <a:endParaRPr lang="ko-KR" altLang="en-US" sz="1800" dirty="0"/>
          </a:p>
        </p:txBody>
      </p:sp>
      <p:pic>
        <p:nvPicPr>
          <p:cNvPr id="5" name="그림 4"/>
          <p:cNvPicPr>
            <a:picLocks noChangeAspect="1"/>
          </p:cNvPicPr>
          <p:nvPr/>
        </p:nvPicPr>
        <p:blipFill>
          <a:blip r:embed="rId2"/>
          <a:stretch>
            <a:fillRect/>
          </a:stretch>
        </p:blipFill>
        <p:spPr>
          <a:xfrm>
            <a:off x="755576" y="1131590"/>
            <a:ext cx="7512902" cy="3607578"/>
          </a:xfrm>
          <a:prstGeom prst="rect">
            <a:avLst/>
          </a:prstGeom>
        </p:spPr>
      </p:pic>
      <p:sp>
        <p:nvSpPr>
          <p:cNvPr id="7" name="TextBox 6">
            <a:extLst>
              <a:ext uri="{FF2B5EF4-FFF2-40B4-BE49-F238E27FC236}">
                <a16:creationId xmlns:a16="http://schemas.microsoft.com/office/drawing/2014/main" id="{A5619E6A-6813-8144-8328-EA65D7B274ED}"/>
              </a:ext>
            </a:extLst>
          </p:cNvPr>
          <p:cNvSpPr txBox="1"/>
          <p:nvPr/>
        </p:nvSpPr>
        <p:spPr>
          <a:xfrm>
            <a:off x="1619672" y="4738498"/>
            <a:ext cx="6552728" cy="246221"/>
          </a:xfrm>
          <a:prstGeom prst="rect">
            <a:avLst/>
          </a:prstGeom>
          <a:noFill/>
        </p:spPr>
        <p:txBody>
          <a:bodyPr wrap="square" rtlCol="0">
            <a:spAutoFit/>
          </a:bodyPr>
          <a:lstStyle/>
          <a:p>
            <a:r>
              <a:rPr lang="ko-KR" altLang="en-US" sz="1000" dirty="0">
                <a:latin typeface="Times New Roman" panose="02020603050405020304" pitchFamily="18" charset="0"/>
                <a:cs typeface="Times New Roman" panose="02020603050405020304" pitchFamily="18" charset="0"/>
              </a:rPr>
              <a:t>출처</a:t>
            </a:r>
            <a:r>
              <a:rPr lang="en-US" altLang="ko-KR" sz="1000" dirty="0">
                <a:latin typeface="Times New Roman" panose="02020603050405020304" pitchFamily="18" charset="0"/>
                <a:cs typeface="Times New Roman" panose="02020603050405020304" pitchFamily="18" charset="0"/>
              </a:rPr>
              <a:t>: Stuart J. Russell and Peter </a:t>
            </a:r>
            <a:r>
              <a:rPr lang="en-US" altLang="ko-KR" sz="1000" dirty="0" err="1">
                <a:latin typeface="Times New Roman" panose="02020603050405020304" pitchFamily="18" charset="0"/>
                <a:cs typeface="Times New Roman" panose="02020603050405020304" pitchFamily="18" charset="0"/>
              </a:rPr>
              <a:t>Norvig</a:t>
            </a:r>
            <a:r>
              <a:rPr lang="en-US" altLang="ko-KR" sz="1000" dirty="0">
                <a:latin typeface="Times New Roman" panose="02020603050405020304" pitchFamily="18" charset="0"/>
                <a:cs typeface="Times New Roman" panose="02020603050405020304" pitchFamily="18" charset="0"/>
              </a:rPr>
              <a:t> (2021). Artificial Intelligence: A Modern Approach (4rd Edition). Pearson</a:t>
            </a:r>
            <a:r>
              <a:rPr lang="ko-KR" altLang="en-US" sz="1000" dirty="0">
                <a:latin typeface="Times New Roman" panose="02020603050405020304" pitchFamily="18" charset="0"/>
                <a:cs typeface="Times New Roman" panose="02020603050405020304" pitchFamily="18" charset="0"/>
              </a:rPr>
              <a:t> </a:t>
            </a:r>
            <a:endParaRPr lang="en-US" altLang="ko-KR"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81139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80B35-58CB-0A4C-B493-04E9FE978C83}"/>
              </a:ext>
            </a:extLst>
          </p:cNvPr>
          <p:cNvSpPr>
            <a:spLocks noGrp="1"/>
          </p:cNvSpPr>
          <p:nvPr>
            <p:ph type="title"/>
          </p:nvPr>
        </p:nvSpPr>
        <p:spPr/>
        <p:txBody>
          <a:bodyPr/>
          <a:lstStyle/>
          <a:p>
            <a:r>
              <a:rPr lang="en-KR" dirty="0"/>
              <a:t>Summary</a:t>
            </a:r>
          </a:p>
        </p:txBody>
      </p:sp>
      <p:sp>
        <p:nvSpPr>
          <p:cNvPr id="8" name="Content Placeholder 2">
            <a:extLst>
              <a:ext uri="{FF2B5EF4-FFF2-40B4-BE49-F238E27FC236}">
                <a16:creationId xmlns:a16="http://schemas.microsoft.com/office/drawing/2014/main" id="{9FA7A7BF-DEF9-4570-8F26-BB4E3B97A535}"/>
              </a:ext>
            </a:extLst>
          </p:cNvPr>
          <p:cNvSpPr txBox="1">
            <a:spLocks/>
          </p:cNvSpPr>
          <p:nvPr/>
        </p:nvSpPr>
        <p:spPr>
          <a:xfrm>
            <a:off x="-24280" y="771550"/>
            <a:ext cx="8424936" cy="4248472"/>
          </a:xfrm>
          <a:prstGeom prst="rect">
            <a:avLst/>
          </a:prstGeom>
        </p:spPr>
        <p:txBody>
          <a:bodyPr/>
          <a:lstStyle>
            <a:lvl1pPr marL="457200" indent="-457200" algn="l" defTabSz="914400" rtl="0" eaLnBrk="0" latinLnBrk="0" hangingPunct="1">
              <a:lnSpc>
                <a:spcPct val="125000"/>
              </a:lnSpc>
              <a:spcBef>
                <a:spcPct val="20000"/>
              </a:spcBef>
              <a:buFont typeface="+mj-lt"/>
              <a:buAutoNum type="arabicPeriod"/>
              <a:defRPr sz="2400" b="1" kern="120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defRPr>
            </a:lvl1pPr>
            <a:lvl2pPr marL="742950" indent="-285750" algn="l" defTabSz="914400" rtl="0" eaLnBrk="0" latinLnBrk="0" hangingPunct="1">
              <a:lnSpc>
                <a:spcPct val="125000"/>
              </a:lnSpc>
              <a:spcBef>
                <a:spcPct val="20000"/>
              </a:spcBef>
              <a:buFontTx/>
              <a:buBlip>
                <a:blip r:embed="rId2"/>
              </a:buBlip>
              <a:defRPr sz="2000" kern="120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defRPr>
            </a:lvl2pPr>
            <a:lvl3pPr marL="1143000" indent="-228600" algn="l" defTabSz="914400" rtl="0" eaLnBrk="0" latinLnBrk="0" hangingPunct="1">
              <a:lnSpc>
                <a:spcPct val="125000"/>
              </a:lnSpc>
              <a:spcBef>
                <a:spcPct val="20000"/>
              </a:spcBef>
              <a:buFontTx/>
              <a:buBlip>
                <a:blip r:embed="rId3"/>
              </a:buBlip>
              <a:defRPr sz="1800" kern="120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defRPr>
            </a:lvl3pPr>
            <a:lvl4pPr marL="1600200" indent="-228600" algn="l" defTabSz="914400" rtl="0" eaLnBrk="0" latinLnBrk="0" hangingPunct="1">
              <a:lnSpc>
                <a:spcPct val="125000"/>
              </a:lnSpc>
              <a:spcBef>
                <a:spcPct val="20000"/>
              </a:spcBef>
              <a:buFont typeface="Wingdings" panose="05000000000000000000" pitchFamily="2" charset="2"/>
              <a:buChar char="Ø"/>
              <a:defRPr sz="1600" kern="120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defRPr>
            </a:lvl4pPr>
            <a:lvl5pPr marL="2057400" indent="-228600" algn="l" defTabSz="914400" rtl="0" eaLnBrk="0" latinLnBrk="0" hangingPunct="1">
              <a:lnSpc>
                <a:spcPct val="125000"/>
              </a:lnSpc>
              <a:spcBef>
                <a:spcPct val="20000"/>
              </a:spcBef>
              <a:buFont typeface="Arial" panose="020B0604020202020204" pitchFamily="34" charset="0"/>
              <a:buChar char="•"/>
              <a:defRPr sz="1600" kern="120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buFont typeface="Wingdings" panose="05000000000000000000" pitchFamily="2" charset="2"/>
              <a:buChar char="Ø"/>
            </a:pPr>
            <a:r>
              <a:rPr lang="en-US" altLang="ko-KR" sz="1400" dirty="0"/>
              <a:t>Instantiation is slow, unless the domain is small.</a:t>
            </a:r>
          </a:p>
          <a:p>
            <a:pPr lvl="1">
              <a:lnSpc>
                <a:spcPct val="150000"/>
              </a:lnSpc>
              <a:buFont typeface="Wingdings" panose="05000000000000000000" pitchFamily="2" charset="2"/>
              <a:buChar char="Ø"/>
            </a:pPr>
            <a:r>
              <a:rPr lang="en-US" altLang="ko-KR" sz="1400" dirty="0"/>
              <a:t>The use of </a:t>
            </a:r>
            <a:r>
              <a:rPr lang="en-US" altLang="ko-KR" sz="1400" dirty="0">
                <a:solidFill>
                  <a:srgbClr val="0000FF"/>
                </a:solidFill>
              </a:rPr>
              <a:t>unification</a:t>
            </a:r>
            <a:r>
              <a:rPr lang="en-US" altLang="ko-KR" sz="1400" dirty="0"/>
              <a:t> to identify appropriate substitutions for variables eliminates the instantiation step in FO proofs, making the process more efficient.</a:t>
            </a:r>
          </a:p>
          <a:p>
            <a:pPr lvl="1">
              <a:lnSpc>
                <a:spcPct val="150000"/>
              </a:lnSpc>
              <a:buFont typeface="Wingdings" panose="05000000000000000000" pitchFamily="2" charset="2"/>
              <a:buChar char="Ø"/>
            </a:pPr>
            <a:r>
              <a:rPr lang="en-US" altLang="ko-KR" sz="1400" dirty="0"/>
              <a:t>A lifted version of </a:t>
            </a:r>
            <a:r>
              <a:rPr lang="en-US" altLang="ko-KR" sz="1400" dirty="0">
                <a:solidFill>
                  <a:srgbClr val="0000FF"/>
                </a:solidFill>
              </a:rPr>
              <a:t>Modus Ponens </a:t>
            </a:r>
            <a:r>
              <a:rPr lang="en-US" altLang="ko-KR" sz="1400" dirty="0"/>
              <a:t>uses unification to provide a powerful inference rule, </a:t>
            </a:r>
            <a:r>
              <a:rPr lang="en-US" altLang="ko-KR" sz="1400" dirty="0">
                <a:solidFill>
                  <a:srgbClr val="0000FF"/>
                </a:solidFill>
              </a:rPr>
              <a:t>generalized Modus Ponens. </a:t>
            </a:r>
            <a:r>
              <a:rPr lang="en-US" altLang="ko-KR" sz="1400" dirty="0"/>
              <a:t>The forward-chaining and backward-chaining algorithms apply this rule to sets of definite clauses.</a:t>
            </a:r>
          </a:p>
          <a:p>
            <a:pPr lvl="1">
              <a:lnSpc>
                <a:spcPct val="150000"/>
              </a:lnSpc>
              <a:buFont typeface="Wingdings" panose="05000000000000000000" pitchFamily="2" charset="2"/>
              <a:buChar char="Ø"/>
            </a:pPr>
            <a:r>
              <a:rPr lang="en-US" altLang="ko-KR" sz="1400" dirty="0">
                <a:solidFill>
                  <a:srgbClr val="0000FF"/>
                </a:solidFill>
              </a:rPr>
              <a:t>Forward chaining </a:t>
            </a:r>
            <a:r>
              <a:rPr lang="en-US" altLang="ko-KR" sz="1400" dirty="0"/>
              <a:t>is used in deductive databases and production systems. Forward chaining is complete for </a:t>
            </a:r>
            <a:r>
              <a:rPr lang="en-US" altLang="ko-KR" sz="1400" dirty="0" err="1"/>
              <a:t>Datalog</a:t>
            </a:r>
            <a:r>
              <a:rPr lang="en-US" altLang="ko-KR" sz="1400" dirty="0"/>
              <a:t>.</a:t>
            </a:r>
          </a:p>
          <a:p>
            <a:pPr lvl="1">
              <a:lnSpc>
                <a:spcPct val="150000"/>
              </a:lnSpc>
              <a:buFont typeface="Wingdings" panose="05000000000000000000" pitchFamily="2" charset="2"/>
              <a:buChar char="Ø"/>
            </a:pPr>
            <a:r>
              <a:rPr lang="en-US" altLang="ko-KR" sz="1400" dirty="0">
                <a:solidFill>
                  <a:srgbClr val="0000FF"/>
                </a:solidFill>
              </a:rPr>
              <a:t>Prolog</a:t>
            </a:r>
            <a:r>
              <a:rPr lang="en-US" altLang="ko-KR" sz="1400" dirty="0"/>
              <a:t>, unlike first-order logic, uses a closed world with the unique names assumption and negation as failure.</a:t>
            </a:r>
          </a:p>
          <a:p>
            <a:pPr lvl="1">
              <a:lnSpc>
                <a:spcPct val="150000"/>
              </a:lnSpc>
              <a:buFont typeface="Wingdings" panose="05000000000000000000" pitchFamily="2" charset="2"/>
              <a:buChar char="Ø"/>
            </a:pPr>
            <a:r>
              <a:rPr lang="en-US" altLang="ko-KR" sz="1400" dirty="0"/>
              <a:t>The generalized </a:t>
            </a:r>
            <a:r>
              <a:rPr lang="en-US" altLang="ko-KR" sz="1400" dirty="0">
                <a:solidFill>
                  <a:srgbClr val="0000FF"/>
                </a:solidFill>
              </a:rPr>
              <a:t>resolution</a:t>
            </a:r>
            <a:r>
              <a:rPr lang="en-US" altLang="ko-KR" sz="1400" dirty="0"/>
              <a:t> inference rule provides a complete proof system for first-order logic, using knowledge bases in CNF.</a:t>
            </a:r>
          </a:p>
          <a:p>
            <a:pPr marL="457200" lvl="1" indent="0">
              <a:lnSpc>
                <a:spcPct val="150000"/>
              </a:lnSpc>
              <a:buNone/>
            </a:pPr>
            <a:endParaRPr lang="en" altLang="ko-KR" sz="1800" dirty="0"/>
          </a:p>
        </p:txBody>
      </p:sp>
    </p:spTree>
    <p:extLst>
      <p:ext uri="{BB962C8B-B14F-4D97-AF65-F5344CB8AC3E}">
        <p14:creationId xmlns:p14="http://schemas.microsoft.com/office/powerpoint/2010/main" val="2331622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35760" y="63702"/>
            <a:ext cx="8700736" cy="511200"/>
          </a:xfrm>
        </p:spPr>
        <p:txBody>
          <a:bodyPr/>
          <a:lstStyle/>
          <a:p>
            <a:r>
              <a:rPr lang="en-US" altLang="ko-KR" dirty="0"/>
              <a:t>Knowledge in First-Order Logic: </a:t>
            </a:r>
            <a:r>
              <a:rPr lang="en-US" altLang="ko-KR" dirty="0">
                <a:solidFill>
                  <a:srgbClr val="FFFF00"/>
                </a:solidFill>
              </a:rPr>
              <a:t>Colonel West Problem</a:t>
            </a:r>
            <a:endParaRPr lang="ko-KR" altLang="en-US" dirty="0"/>
          </a:p>
        </p:txBody>
      </p:sp>
      <mc:AlternateContent xmlns:mc="http://schemas.openxmlformats.org/markup-compatibility/2006" xmlns:a14="http://schemas.microsoft.com/office/drawing/2010/main">
        <mc:Choice Requires="a14">
          <p:sp>
            <p:nvSpPr>
              <p:cNvPr id="3" name="내용 개체 틀 2"/>
              <p:cNvSpPr>
                <a:spLocks noGrp="1"/>
              </p:cNvSpPr>
              <p:nvPr>
                <p:ph sz="quarter" idx="10"/>
              </p:nvPr>
            </p:nvSpPr>
            <p:spPr>
              <a:xfrm>
                <a:off x="383304" y="770731"/>
                <a:ext cx="8424936" cy="4105275"/>
              </a:xfrm>
            </p:spPr>
            <p:txBody>
              <a:bodyPr/>
              <a:lstStyle/>
              <a:p>
                <a:pPr marL="0" indent="0">
                  <a:lnSpc>
                    <a:spcPct val="100000"/>
                  </a:lnSpc>
                  <a:buNone/>
                </a:pPr>
                <a:r>
                  <a:rPr lang="en-US" altLang="ko-KR" sz="2000" dirty="0"/>
                  <a:t>Colonel West Problem</a:t>
                </a:r>
                <a:endParaRPr lang="en" altLang="ko-KR" sz="2000" dirty="0"/>
              </a:p>
              <a:p>
                <a:pPr lvl="1">
                  <a:lnSpc>
                    <a:spcPct val="100000"/>
                  </a:lnSpc>
                  <a:buFont typeface="Wingdings" panose="05000000000000000000" pitchFamily="2" charset="2"/>
                  <a:buChar char="Ø"/>
                </a:pPr>
                <a:r>
                  <a:rPr lang="en" altLang="ko-KR" sz="1600" dirty="0"/>
                  <a:t>The law says that it is a crime for an American to sell weapons to hostile nations. The country Nono, an enemy of America, has some missiles, and all of its missiles were sold to it by Colonel West, who is American. </a:t>
                </a:r>
              </a:p>
              <a:p>
                <a:pPr lvl="1">
                  <a:lnSpc>
                    <a:spcPct val="100000"/>
                  </a:lnSpc>
                  <a:buFont typeface="Wingdings" panose="05000000000000000000" pitchFamily="2" charset="2"/>
                  <a:buChar char="Ø"/>
                </a:pPr>
                <a:r>
                  <a:rPr lang="en" altLang="ko-KR" sz="1600" b="1" dirty="0">
                    <a:solidFill>
                      <a:srgbClr val="0000FF"/>
                    </a:solidFill>
                  </a:rPr>
                  <a:t>Prove that Col</a:t>
                </a:r>
                <a:r>
                  <a:rPr lang="en-US" altLang="ko-KR" sz="1600" b="1" dirty="0" err="1">
                    <a:solidFill>
                      <a:srgbClr val="0000FF"/>
                    </a:solidFill>
                  </a:rPr>
                  <a:t>onel</a:t>
                </a:r>
                <a:r>
                  <a:rPr lang="en" altLang="ko-KR" sz="1600" b="1" dirty="0">
                    <a:solidFill>
                      <a:srgbClr val="0000FF"/>
                    </a:solidFill>
                  </a:rPr>
                  <a:t> West is a criminal</a:t>
                </a:r>
                <a:r>
                  <a:rPr lang="en-US" altLang="ko-KR" sz="1600" b="1" dirty="0">
                    <a:solidFill>
                      <a:srgbClr val="0000FF"/>
                    </a:solidFill>
                  </a:rPr>
                  <a:t>.</a:t>
                </a:r>
              </a:p>
              <a:p>
                <a:pPr marL="0" indent="0">
                  <a:lnSpc>
                    <a:spcPct val="100000"/>
                  </a:lnSpc>
                  <a:buNone/>
                </a:pPr>
                <a:r>
                  <a:rPr lang="en-US" altLang="ko-KR" sz="2000" dirty="0"/>
                  <a:t>First-order logic description of the problem</a:t>
                </a:r>
                <a:endParaRPr lang="en-US" altLang="ko-KR" sz="1600" dirty="0"/>
              </a:p>
              <a:p>
                <a:pPr marL="457200" lvl="1" indent="0">
                  <a:lnSpc>
                    <a:spcPct val="100000"/>
                  </a:lnSpc>
                  <a:buNone/>
                </a:pPr>
                <a:r>
                  <a:rPr lang="en-US" altLang="ko-KR" sz="1600" i="1" dirty="0"/>
                  <a:t>American</a:t>
                </a:r>
                <a:r>
                  <a:rPr lang="en-US" altLang="ko-KR" sz="1600" dirty="0"/>
                  <a:t>(</a:t>
                </a:r>
                <a:r>
                  <a:rPr lang="en-US" altLang="ko-KR" sz="1600" i="1" dirty="0"/>
                  <a:t>x</a:t>
                </a:r>
                <a:r>
                  <a:rPr lang="en-US" altLang="ko-KR" sz="1600" dirty="0"/>
                  <a:t>) </a:t>
                </a:r>
                <a14:m>
                  <m:oMath xmlns:m="http://schemas.openxmlformats.org/officeDocument/2006/math">
                    <m:r>
                      <a:rPr lang="en" altLang="ko-KR" sz="1600" i="1" dirty="0">
                        <a:solidFill>
                          <a:srgbClr val="7030A0"/>
                        </a:solidFill>
                        <a:latin typeface="Cambria Math" panose="02040503050406030204" pitchFamily="18" charset="0"/>
                        <a:cs typeface="VL PGothic"/>
                      </a:rPr>
                      <m:t>∧ </m:t>
                    </m:r>
                  </m:oMath>
                </a14:m>
                <a:r>
                  <a:rPr lang="en-US" altLang="ko-KR" sz="1600" i="1" dirty="0"/>
                  <a:t>Weapon</a:t>
                </a:r>
                <a:r>
                  <a:rPr lang="en-US" altLang="ko-KR" sz="1600" dirty="0"/>
                  <a:t>(</a:t>
                </a:r>
                <a:r>
                  <a:rPr lang="en-US" altLang="ko-KR" sz="1600" i="1" dirty="0"/>
                  <a:t>y</a:t>
                </a:r>
                <a:r>
                  <a:rPr lang="en-US" altLang="ko-KR" sz="1600" dirty="0"/>
                  <a:t>) </a:t>
                </a:r>
                <a14:m>
                  <m:oMath xmlns:m="http://schemas.openxmlformats.org/officeDocument/2006/math">
                    <m:r>
                      <a:rPr lang="en" altLang="ko-KR" sz="1600" i="1" dirty="0">
                        <a:solidFill>
                          <a:srgbClr val="7030A0"/>
                        </a:solidFill>
                        <a:latin typeface="Cambria Math" panose="02040503050406030204" pitchFamily="18" charset="0"/>
                        <a:cs typeface="VL PGothic"/>
                      </a:rPr>
                      <m:t>∧ </m:t>
                    </m:r>
                  </m:oMath>
                </a14:m>
                <a:r>
                  <a:rPr lang="en-US" altLang="ko-KR" sz="1600" i="1" dirty="0"/>
                  <a:t>Sells</a:t>
                </a:r>
                <a:r>
                  <a:rPr lang="en-US" altLang="ko-KR" sz="1600" dirty="0"/>
                  <a:t>(</a:t>
                </a:r>
                <a:r>
                  <a:rPr lang="en-US" altLang="ko-KR" sz="1600" i="1" dirty="0" err="1"/>
                  <a:t>x,y,z</a:t>
                </a:r>
                <a:r>
                  <a:rPr lang="en-US" altLang="ko-KR" sz="1600" dirty="0"/>
                  <a:t>) </a:t>
                </a:r>
                <a14:m>
                  <m:oMath xmlns:m="http://schemas.openxmlformats.org/officeDocument/2006/math">
                    <m:r>
                      <a:rPr lang="en" altLang="ko-KR" sz="1600" i="1" dirty="0">
                        <a:solidFill>
                          <a:srgbClr val="7030A0"/>
                        </a:solidFill>
                        <a:latin typeface="Cambria Math" panose="02040503050406030204" pitchFamily="18" charset="0"/>
                        <a:cs typeface="VL PGothic"/>
                      </a:rPr>
                      <m:t>∧ </m:t>
                    </m:r>
                  </m:oMath>
                </a14:m>
                <a:r>
                  <a:rPr lang="en-US" altLang="ko-KR" sz="1600" i="1" dirty="0"/>
                  <a:t>Hostile</a:t>
                </a:r>
                <a:r>
                  <a:rPr lang="en-US" altLang="ko-KR" sz="1600" dirty="0"/>
                  <a:t>(</a:t>
                </a:r>
                <a:r>
                  <a:rPr lang="en-US" altLang="ko-KR" sz="1600" i="1" dirty="0"/>
                  <a:t>z</a:t>
                </a:r>
                <a:r>
                  <a:rPr lang="en-US" altLang="ko-KR" sz="1600" dirty="0"/>
                  <a:t>) </a:t>
                </a:r>
                <a14:m>
                  <m:oMath xmlns:m="http://schemas.openxmlformats.org/officeDocument/2006/math">
                    <m:r>
                      <a:rPr lang="en-US" altLang="ko-KR" sz="1600" i="1">
                        <a:latin typeface="Cambria Math" panose="02040503050406030204" pitchFamily="18" charset="0"/>
                        <a:ea typeface="Cambria Math" panose="02040503050406030204" pitchFamily="18" charset="0"/>
                      </a:rPr>
                      <m:t>⇒ </m:t>
                    </m:r>
                  </m:oMath>
                </a14:m>
                <a:r>
                  <a:rPr lang="en-US" altLang="ko-KR" sz="1600" i="1" dirty="0">
                    <a:solidFill>
                      <a:srgbClr val="0000FF"/>
                    </a:solidFill>
                  </a:rPr>
                  <a:t>Criminal</a:t>
                </a:r>
                <a:r>
                  <a:rPr lang="en-US" altLang="ko-KR" sz="1600" dirty="0">
                    <a:solidFill>
                      <a:srgbClr val="0000FF"/>
                    </a:solidFill>
                  </a:rPr>
                  <a:t>(</a:t>
                </a:r>
                <a:r>
                  <a:rPr lang="en-US" altLang="ko-KR" sz="1600" i="1" dirty="0">
                    <a:solidFill>
                      <a:srgbClr val="0000FF"/>
                    </a:solidFill>
                  </a:rPr>
                  <a:t>x</a:t>
                </a:r>
                <a:r>
                  <a:rPr lang="en-US" altLang="ko-KR" sz="1600" dirty="0">
                    <a:solidFill>
                      <a:srgbClr val="0000FF"/>
                    </a:solidFill>
                  </a:rPr>
                  <a:t>)</a:t>
                </a:r>
              </a:p>
              <a:p>
                <a:pPr marL="457200" lvl="1" indent="0">
                  <a:lnSpc>
                    <a:spcPct val="100000"/>
                  </a:lnSpc>
                  <a:buNone/>
                </a:pPr>
                <a:r>
                  <a:rPr lang="en-US" altLang="ko-KR" sz="1600" i="1" dirty="0"/>
                  <a:t>Owns</a:t>
                </a:r>
                <a:r>
                  <a:rPr lang="en-US" altLang="ko-KR" sz="1600" dirty="0"/>
                  <a:t>(</a:t>
                </a:r>
                <a:r>
                  <a:rPr lang="en-US" altLang="ko-KR" sz="1600" i="1" dirty="0" err="1"/>
                  <a:t>Nono</a:t>
                </a:r>
                <a:r>
                  <a:rPr lang="en-US" altLang="ko-KR" sz="1600" i="1" dirty="0"/>
                  <a:t>, M1</a:t>
                </a:r>
                <a:r>
                  <a:rPr lang="en-US" altLang="ko-KR" sz="1600" dirty="0"/>
                  <a:t>)</a:t>
                </a:r>
              </a:p>
              <a:p>
                <a:pPr marL="457200" lvl="1" indent="0">
                  <a:lnSpc>
                    <a:spcPct val="100000"/>
                  </a:lnSpc>
                  <a:buNone/>
                </a:pPr>
                <a:r>
                  <a:rPr lang="en-US" altLang="ko-KR" sz="1600" i="1" dirty="0"/>
                  <a:t>Missile</a:t>
                </a:r>
                <a:r>
                  <a:rPr lang="en-US" altLang="ko-KR" sz="1600" dirty="0"/>
                  <a:t>(</a:t>
                </a:r>
                <a:r>
                  <a:rPr lang="en-US" altLang="ko-KR" sz="1600" i="1" dirty="0"/>
                  <a:t>M1</a:t>
                </a:r>
                <a:r>
                  <a:rPr lang="en-US" altLang="ko-KR" sz="1600" dirty="0"/>
                  <a:t>)</a:t>
                </a:r>
              </a:p>
              <a:p>
                <a:pPr marL="457200" lvl="1" indent="0">
                  <a:lnSpc>
                    <a:spcPct val="100000"/>
                  </a:lnSpc>
                  <a:buNone/>
                </a:pPr>
                <a:r>
                  <a:rPr lang="en-US" altLang="ko-KR" sz="1600" i="1" dirty="0"/>
                  <a:t>Missile</a:t>
                </a:r>
                <a:r>
                  <a:rPr lang="en-US" altLang="ko-KR" sz="1600" dirty="0"/>
                  <a:t>(</a:t>
                </a:r>
                <a:r>
                  <a:rPr lang="en-US" altLang="ko-KR" sz="1600" i="1" dirty="0"/>
                  <a:t>x</a:t>
                </a:r>
                <a:r>
                  <a:rPr lang="en-US" altLang="ko-KR" sz="1600" dirty="0"/>
                  <a:t>) </a:t>
                </a:r>
                <a14:m>
                  <m:oMath xmlns:m="http://schemas.openxmlformats.org/officeDocument/2006/math">
                    <m:r>
                      <a:rPr lang="en" altLang="ko-KR" sz="1600" i="1" dirty="0">
                        <a:solidFill>
                          <a:srgbClr val="7030A0"/>
                        </a:solidFill>
                        <a:latin typeface="Cambria Math" panose="02040503050406030204" pitchFamily="18" charset="0"/>
                        <a:cs typeface="VL PGothic"/>
                      </a:rPr>
                      <m:t>∧ </m:t>
                    </m:r>
                  </m:oMath>
                </a14:m>
                <a:r>
                  <a:rPr lang="en-US" altLang="ko-KR" sz="1600" i="1" dirty="0"/>
                  <a:t>Owns</a:t>
                </a:r>
                <a:r>
                  <a:rPr lang="en-US" altLang="ko-KR" sz="1600" dirty="0"/>
                  <a:t>(</a:t>
                </a:r>
                <a:r>
                  <a:rPr lang="en-US" altLang="ko-KR" sz="1600" i="1" dirty="0" err="1"/>
                  <a:t>Nono</a:t>
                </a:r>
                <a:r>
                  <a:rPr lang="en-US" altLang="ko-KR" sz="1600" i="1" dirty="0"/>
                  <a:t>, x</a:t>
                </a:r>
                <a:r>
                  <a:rPr lang="en-US" altLang="ko-KR" sz="1600" dirty="0"/>
                  <a:t>) </a:t>
                </a:r>
                <a14:m>
                  <m:oMath xmlns:m="http://schemas.openxmlformats.org/officeDocument/2006/math">
                    <m:r>
                      <a:rPr lang="en-US" altLang="ko-KR" sz="1600" i="1">
                        <a:latin typeface="Cambria Math" panose="02040503050406030204" pitchFamily="18" charset="0"/>
                        <a:ea typeface="Cambria Math" panose="02040503050406030204" pitchFamily="18" charset="0"/>
                      </a:rPr>
                      <m:t>⇒ </m:t>
                    </m:r>
                  </m:oMath>
                </a14:m>
                <a:r>
                  <a:rPr lang="en-US" altLang="ko-KR" sz="1600" i="1" dirty="0"/>
                  <a:t>Sells</a:t>
                </a:r>
                <a:r>
                  <a:rPr lang="en-US" altLang="ko-KR" sz="1600" dirty="0"/>
                  <a:t>(</a:t>
                </a:r>
                <a:r>
                  <a:rPr lang="en-US" altLang="ko-KR" sz="1600" i="1" dirty="0"/>
                  <a:t>West, x, </a:t>
                </a:r>
                <a:r>
                  <a:rPr lang="en-US" altLang="ko-KR" sz="1600" i="1" dirty="0" err="1"/>
                  <a:t>Nono</a:t>
                </a:r>
                <a:r>
                  <a:rPr lang="en-US" altLang="ko-KR" sz="1600" dirty="0"/>
                  <a:t>)</a:t>
                </a:r>
              </a:p>
              <a:p>
                <a:pPr marL="457200" lvl="1" indent="0">
                  <a:lnSpc>
                    <a:spcPct val="100000"/>
                  </a:lnSpc>
                  <a:buNone/>
                </a:pPr>
                <a:r>
                  <a:rPr lang="en-US" altLang="ko-KR" sz="1600" i="1" dirty="0"/>
                  <a:t>Missile</a:t>
                </a:r>
                <a:r>
                  <a:rPr lang="en-US" altLang="ko-KR" sz="1600" dirty="0"/>
                  <a:t>(</a:t>
                </a:r>
                <a:r>
                  <a:rPr lang="en-US" altLang="ko-KR" sz="1600" i="1" dirty="0"/>
                  <a:t>x</a:t>
                </a:r>
                <a:r>
                  <a:rPr lang="en-US" altLang="ko-KR" sz="1600" dirty="0"/>
                  <a:t>) </a:t>
                </a:r>
                <a14:m>
                  <m:oMath xmlns:m="http://schemas.openxmlformats.org/officeDocument/2006/math">
                    <m:r>
                      <a:rPr lang="en-US" altLang="ko-KR" sz="1600" i="1">
                        <a:latin typeface="Cambria Math" panose="02040503050406030204" pitchFamily="18" charset="0"/>
                        <a:ea typeface="Cambria Math" panose="02040503050406030204" pitchFamily="18" charset="0"/>
                      </a:rPr>
                      <m:t>⇒ </m:t>
                    </m:r>
                  </m:oMath>
                </a14:m>
                <a:r>
                  <a:rPr lang="en-US" altLang="ko-KR" sz="1600" i="1" dirty="0"/>
                  <a:t>Weapon</a:t>
                </a:r>
                <a:r>
                  <a:rPr lang="en-US" altLang="ko-KR" sz="1600" dirty="0"/>
                  <a:t>(</a:t>
                </a:r>
                <a:r>
                  <a:rPr lang="en-US" altLang="ko-KR" sz="1600" i="1" dirty="0"/>
                  <a:t>x</a:t>
                </a:r>
                <a:r>
                  <a:rPr lang="en-US" altLang="ko-KR" sz="1600" dirty="0"/>
                  <a:t>)</a:t>
                </a:r>
              </a:p>
              <a:p>
                <a:pPr marL="457200" lvl="1" indent="0">
                  <a:lnSpc>
                    <a:spcPct val="100000"/>
                  </a:lnSpc>
                  <a:buNone/>
                </a:pPr>
                <a:r>
                  <a:rPr lang="en-US" altLang="ko-KR" sz="1600" i="1" dirty="0"/>
                  <a:t>Enemy</a:t>
                </a:r>
                <a:r>
                  <a:rPr lang="en-US" altLang="ko-KR" sz="1600" dirty="0"/>
                  <a:t>(</a:t>
                </a:r>
                <a:r>
                  <a:rPr lang="en-US" altLang="ko-KR" sz="1600" i="1" dirty="0"/>
                  <a:t>x, America</a:t>
                </a:r>
                <a:r>
                  <a:rPr lang="en-US" altLang="ko-KR" sz="1600" dirty="0"/>
                  <a:t>) </a:t>
                </a:r>
                <a14:m>
                  <m:oMath xmlns:m="http://schemas.openxmlformats.org/officeDocument/2006/math">
                    <m:r>
                      <a:rPr lang="en-US" altLang="ko-KR" sz="1600" i="1">
                        <a:latin typeface="Cambria Math" panose="02040503050406030204" pitchFamily="18" charset="0"/>
                        <a:ea typeface="Cambria Math" panose="02040503050406030204" pitchFamily="18" charset="0"/>
                      </a:rPr>
                      <m:t>⇒ </m:t>
                    </m:r>
                  </m:oMath>
                </a14:m>
                <a:r>
                  <a:rPr lang="en-US" altLang="ko-KR" sz="1600" i="1" dirty="0"/>
                  <a:t>Hostile</a:t>
                </a:r>
                <a:r>
                  <a:rPr lang="en-US" altLang="ko-KR" sz="1600" dirty="0"/>
                  <a:t>(</a:t>
                </a:r>
                <a:r>
                  <a:rPr lang="en-US" altLang="ko-KR" sz="1600" i="1" dirty="0"/>
                  <a:t>x</a:t>
                </a:r>
                <a:r>
                  <a:rPr lang="en-US" altLang="ko-KR" sz="1600" dirty="0"/>
                  <a:t>)</a:t>
                </a:r>
              </a:p>
              <a:p>
                <a:pPr marL="457200" lvl="1" indent="0">
                  <a:lnSpc>
                    <a:spcPct val="100000"/>
                  </a:lnSpc>
                  <a:buNone/>
                </a:pPr>
                <a:r>
                  <a:rPr lang="en-US" altLang="ko-KR" sz="1600" i="1" dirty="0"/>
                  <a:t>American</a:t>
                </a:r>
                <a:r>
                  <a:rPr lang="en-US" altLang="ko-KR" sz="1600" dirty="0"/>
                  <a:t>(</a:t>
                </a:r>
                <a:r>
                  <a:rPr lang="en-US" altLang="ko-KR" sz="1600" i="1" dirty="0"/>
                  <a:t>West</a:t>
                </a:r>
                <a:r>
                  <a:rPr lang="en-US" altLang="ko-KR" sz="1600" dirty="0"/>
                  <a:t>)</a:t>
                </a:r>
              </a:p>
              <a:p>
                <a:pPr marL="457200" lvl="1" indent="0">
                  <a:lnSpc>
                    <a:spcPct val="100000"/>
                  </a:lnSpc>
                  <a:buNone/>
                </a:pPr>
                <a:r>
                  <a:rPr lang="en-US" altLang="ko-KR" sz="1600" i="1" dirty="0"/>
                  <a:t>Enemy</a:t>
                </a:r>
                <a:r>
                  <a:rPr lang="en-US" altLang="ko-KR" sz="1600" dirty="0"/>
                  <a:t>(</a:t>
                </a:r>
                <a:r>
                  <a:rPr lang="en-US" altLang="ko-KR" sz="1600" i="1" dirty="0" err="1"/>
                  <a:t>Nono</a:t>
                </a:r>
                <a:r>
                  <a:rPr lang="en-US" altLang="ko-KR" sz="1600" i="1" dirty="0"/>
                  <a:t>, America</a:t>
                </a:r>
                <a:r>
                  <a:rPr lang="en-US" altLang="ko-KR" sz="1600" dirty="0"/>
                  <a:t>)</a:t>
                </a:r>
              </a:p>
              <a:p>
                <a:pPr marL="0" indent="0">
                  <a:buNone/>
                </a:pPr>
                <a:endParaRPr lang="ko-KR" altLang="en-US" dirty="0"/>
              </a:p>
            </p:txBody>
          </p:sp>
        </mc:Choice>
        <mc:Fallback xmlns="">
          <p:sp>
            <p:nvSpPr>
              <p:cNvPr id="3" name="내용 개체 틀 2"/>
              <p:cNvSpPr>
                <a:spLocks noGrp="1" noRot="1" noChangeAspect="1" noMove="1" noResize="1" noEditPoints="1" noAdjustHandles="1" noChangeArrowheads="1" noChangeShapeType="1" noTextEdit="1"/>
              </p:cNvSpPr>
              <p:nvPr>
                <p:ph sz="quarter" idx="10"/>
              </p:nvPr>
            </p:nvSpPr>
            <p:spPr>
              <a:xfrm>
                <a:off x="383304" y="770731"/>
                <a:ext cx="8424936" cy="4105275"/>
              </a:xfrm>
              <a:blipFill>
                <a:blip r:embed="rId2"/>
                <a:stretch>
                  <a:fillRect l="-752" t="-617" b="-3704"/>
                </a:stretch>
              </a:blipFill>
            </p:spPr>
            <p:txBody>
              <a:bodyPr/>
              <a:lstStyle/>
              <a:p>
                <a:r>
                  <a:rPr lang="ko-KR" altLang="en-US">
                    <a:noFill/>
                  </a:rPr>
                  <a:t> </a:t>
                </a:r>
              </a:p>
            </p:txBody>
          </p:sp>
        </mc:Fallback>
      </mc:AlternateContent>
      <p:sp>
        <p:nvSpPr>
          <p:cNvPr id="4" name="Rectangle 4"/>
          <p:cNvSpPr/>
          <p:nvPr/>
        </p:nvSpPr>
        <p:spPr>
          <a:xfrm>
            <a:off x="6660232" y="3795886"/>
            <a:ext cx="1881156" cy="400110"/>
          </a:xfrm>
          <a:prstGeom prst="rect">
            <a:avLst/>
          </a:prstGeom>
        </p:spPr>
        <p:txBody>
          <a:bodyPr wrap="none">
            <a:spAutoFit/>
          </a:bodyPr>
          <a:lstStyle/>
          <a:p>
            <a:r>
              <a:rPr lang="en-US" altLang="ko-KR" sz="2000" i="1" dirty="0">
                <a:solidFill>
                  <a:srgbClr val="0000FF"/>
                </a:solidFill>
                <a:latin typeface="Times New Roman" panose="02020603050405020304" pitchFamily="18" charset="0"/>
                <a:ea typeface="나눔바른고딕" panose="020B0603020101020101" pitchFamily="34" charset="-127"/>
                <a:cs typeface="Times New Roman" panose="02020603050405020304" pitchFamily="18" charset="0"/>
              </a:rPr>
              <a:t>Criminal(West)?</a:t>
            </a:r>
            <a:endParaRPr lang="en-US" sz="2000" i="1" dirty="0">
              <a:solidFill>
                <a:srgbClr val="0000FF"/>
              </a:solidFill>
              <a:latin typeface="Times New Roman" panose="02020603050405020304" pitchFamily="18" charset="0"/>
              <a:ea typeface="나눔바른고딕" panose="020B0603020101020101" pitchFamily="34" charset="-127"/>
              <a:cs typeface="Times New Roman" panose="02020603050405020304" pitchFamily="18" charset="0"/>
            </a:endParaRPr>
          </a:p>
        </p:txBody>
      </p:sp>
      <p:sp>
        <p:nvSpPr>
          <p:cNvPr id="5" name="Right Arrow 5"/>
          <p:cNvSpPr/>
          <p:nvPr/>
        </p:nvSpPr>
        <p:spPr>
          <a:xfrm>
            <a:off x="5952384" y="3579862"/>
            <a:ext cx="648072" cy="792088"/>
          </a:xfrm>
          <a:prstGeom prst="rightArrow">
            <a:avLst/>
          </a:prstGeom>
          <a:noFill/>
          <a:ln w="1270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lgn="ctr">
              <a:buBlip>
                <a:blip r:embed="rId3"/>
              </a:buBlip>
            </a:pPr>
            <a:endParaRPr lang="en-US" dirty="0" err="1">
              <a:latin typeface="나눔바른고딕" panose="020B0603020101020101" pitchFamily="34" charset="-127"/>
              <a:ea typeface="나눔바른고딕" panose="020B0603020101020101" pitchFamily="34" charset="-127"/>
            </a:endParaRPr>
          </a:p>
        </p:txBody>
      </p:sp>
    </p:spTree>
    <p:extLst>
      <p:ext uri="{BB962C8B-B14F-4D97-AF65-F5344CB8AC3E}">
        <p14:creationId xmlns:p14="http://schemas.microsoft.com/office/powerpoint/2010/main" val="2290470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Inference in FOL: </a:t>
            </a:r>
            <a:r>
              <a:rPr lang="en-US" altLang="ko-KR" dirty="0">
                <a:solidFill>
                  <a:srgbClr val="FFFF00"/>
                </a:solidFill>
              </a:rPr>
              <a:t>Proof Tree</a:t>
            </a:r>
            <a:endParaRPr lang="ko-KR" altLang="en-US" dirty="0"/>
          </a:p>
        </p:txBody>
      </p:sp>
      <p:sp>
        <p:nvSpPr>
          <p:cNvPr id="3" name="내용 개체 틀 2"/>
          <p:cNvSpPr>
            <a:spLocks noGrp="1"/>
          </p:cNvSpPr>
          <p:nvPr>
            <p:ph sz="quarter" idx="10"/>
          </p:nvPr>
        </p:nvSpPr>
        <p:spPr>
          <a:xfrm>
            <a:off x="4139952" y="1788012"/>
            <a:ext cx="3816424" cy="432048"/>
          </a:xfrm>
        </p:spPr>
        <p:txBody>
          <a:bodyPr/>
          <a:lstStyle/>
          <a:p>
            <a:pPr marL="0" indent="0" algn="ctr">
              <a:buNone/>
            </a:pPr>
            <a:r>
              <a:rPr lang="en-US" altLang="ko-KR" sz="1600" dirty="0">
                <a:solidFill>
                  <a:srgbClr val="0000FF"/>
                </a:solidFill>
                <a:latin typeface="+mn-ea"/>
              </a:rPr>
              <a:t>Proving if C</a:t>
            </a:r>
            <a:r>
              <a:rPr lang="en" altLang="ko-KR" sz="1600" dirty="0">
                <a:solidFill>
                  <a:srgbClr val="0000FF"/>
                </a:solidFill>
                <a:latin typeface="+mn-ea"/>
              </a:rPr>
              <a:t>ol</a:t>
            </a:r>
            <a:r>
              <a:rPr lang="en-US" altLang="ko-KR" sz="1600" dirty="0" err="1">
                <a:solidFill>
                  <a:srgbClr val="0000FF"/>
                </a:solidFill>
                <a:latin typeface="+mn-ea"/>
              </a:rPr>
              <a:t>onel</a:t>
            </a:r>
            <a:r>
              <a:rPr lang="en" altLang="ko-KR" sz="1600" dirty="0">
                <a:solidFill>
                  <a:srgbClr val="0000FF"/>
                </a:solidFill>
                <a:latin typeface="+mn-ea"/>
              </a:rPr>
              <a:t> West is a criminal</a:t>
            </a:r>
            <a:endParaRPr lang="en-US" altLang="ko-KR" sz="1600" dirty="0">
              <a:solidFill>
                <a:srgbClr val="0000FF"/>
              </a:solidFill>
              <a:latin typeface="+mn-ea"/>
            </a:endParaRPr>
          </a:p>
          <a:p>
            <a:pPr marL="0" indent="0">
              <a:buNone/>
            </a:pPr>
            <a:endParaRPr lang="ko-KR" altLang="en-US" dirty="0"/>
          </a:p>
        </p:txBody>
      </p:sp>
      <p:sp>
        <p:nvSpPr>
          <p:cNvPr id="19" name="TextBox 18">
            <a:extLst>
              <a:ext uri="{FF2B5EF4-FFF2-40B4-BE49-F238E27FC236}">
                <a16:creationId xmlns:a16="http://schemas.microsoft.com/office/drawing/2014/main" id="{A5619E6A-6813-8144-8328-EA65D7B274ED}"/>
              </a:ext>
            </a:extLst>
          </p:cNvPr>
          <p:cNvSpPr txBox="1"/>
          <p:nvPr/>
        </p:nvSpPr>
        <p:spPr>
          <a:xfrm>
            <a:off x="2898365" y="4682890"/>
            <a:ext cx="6299597" cy="246221"/>
          </a:xfrm>
          <a:prstGeom prst="rect">
            <a:avLst/>
          </a:prstGeom>
          <a:noFill/>
        </p:spPr>
        <p:txBody>
          <a:bodyPr wrap="square" rtlCol="0">
            <a:spAutoFit/>
          </a:bodyPr>
          <a:lstStyle/>
          <a:p>
            <a:r>
              <a:rPr lang="ko-KR" altLang="en-US" sz="1000" dirty="0">
                <a:latin typeface="Times New Roman" panose="02020603050405020304" pitchFamily="18" charset="0"/>
                <a:cs typeface="Times New Roman" panose="02020603050405020304" pitchFamily="18" charset="0"/>
              </a:rPr>
              <a:t>출처</a:t>
            </a:r>
            <a:r>
              <a:rPr lang="en-US" altLang="ko-KR" sz="1000" dirty="0">
                <a:latin typeface="Times New Roman" panose="02020603050405020304" pitchFamily="18" charset="0"/>
                <a:cs typeface="Times New Roman" panose="02020603050405020304" pitchFamily="18" charset="0"/>
              </a:rPr>
              <a:t>: Stuart J. Russell and Peter </a:t>
            </a:r>
            <a:r>
              <a:rPr lang="en-US" altLang="ko-KR" sz="1000" dirty="0" err="1">
                <a:latin typeface="Times New Roman" panose="02020603050405020304" pitchFamily="18" charset="0"/>
                <a:cs typeface="Times New Roman" panose="02020603050405020304" pitchFamily="18" charset="0"/>
              </a:rPr>
              <a:t>Norvig</a:t>
            </a:r>
            <a:r>
              <a:rPr lang="en-US" altLang="ko-KR" sz="1000" dirty="0">
                <a:latin typeface="Times New Roman" panose="02020603050405020304" pitchFamily="18" charset="0"/>
                <a:cs typeface="Times New Roman" panose="02020603050405020304" pitchFamily="18" charset="0"/>
              </a:rPr>
              <a:t> (2021). Artificial Intelligence: A Modern Approach (4rd Edition). Pearson</a:t>
            </a:r>
            <a:r>
              <a:rPr lang="ko-KR" altLang="en-US" sz="1000" dirty="0">
                <a:latin typeface="Times New Roman" panose="02020603050405020304" pitchFamily="18" charset="0"/>
                <a:cs typeface="Times New Roman" panose="02020603050405020304" pitchFamily="18" charset="0"/>
              </a:rPr>
              <a:t> </a:t>
            </a:r>
            <a:endParaRPr lang="en-US" altLang="ko-KR" sz="1000" dirty="0">
              <a:latin typeface="Times New Roman" panose="02020603050405020304" pitchFamily="18" charset="0"/>
              <a:cs typeface="Times New Roman" panose="02020603050405020304" pitchFamily="18" charset="0"/>
            </a:endParaRPr>
          </a:p>
        </p:txBody>
      </p:sp>
      <p:pic>
        <p:nvPicPr>
          <p:cNvPr id="1026" name="Picture 2" descr="https://lh3.googleusercontent.com/N571MEwyRqk239MADCu4jUgl-eMvYTECwdiX_67TR7owo6EfEBAS1eP556C1IR0aqjDbeK797OhV1oMT6SPYoXiMMLMVAZzQX_F1SiZB8k_O9Bx5GBDz8kZ7qICh_JOoc-EV60x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03848" y="2199100"/>
            <a:ext cx="5688632" cy="2399891"/>
          </a:xfrm>
          <a:prstGeom prst="rect">
            <a:avLst/>
          </a:prstGeom>
          <a:noFill/>
          <a:extLst>
            <a:ext uri="{909E8E84-426E-40DD-AFC4-6F175D3DCCD1}">
              <a14:hiddenFill xmlns:a14="http://schemas.microsoft.com/office/drawing/2010/main">
                <a:solidFill>
                  <a:srgbClr val="FFFFFF"/>
                </a:solidFill>
              </a14:hiddenFill>
            </a:ext>
          </a:extLst>
        </p:spPr>
      </p:pic>
      <p:sp>
        <p:nvSpPr>
          <p:cNvPr id="20" name="Content Placeholder 2">
            <a:extLst>
              <a:ext uri="{FF2B5EF4-FFF2-40B4-BE49-F238E27FC236}">
                <a16:creationId xmlns:a16="http://schemas.microsoft.com/office/drawing/2014/main" id="{08BA3606-E491-7D47-A8BA-6124D9263021}"/>
              </a:ext>
            </a:extLst>
          </p:cNvPr>
          <p:cNvSpPr txBox="1">
            <a:spLocks/>
          </p:cNvSpPr>
          <p:nvPr/>
        </p:nvSpPr>
        <p:spPr>
          <a:xfrm>
            <a:off x="-180528" y="699543"/>
            <a:ext cx="8784976" cy="4298296"/>
          </a:xfrm>
          <a:prstGeom prst="rect">
            <a:avLst/>
          </a:prstGeom>
        </p:spPr>
        <p:txBody>
          <a:bodyPr/>
          <a:lstStyle>
            <a:lvl1pPr marL="457200" indent="-457200" algn="l" defTabSz="914400" rtl="0" eaLnBrk="0" latinLnBrk="0" hangingPunct="1">
              <a:lnSpc>
                <a:spcPct val="125000"/>
              </a:lnSpc>
              <a:spcBef>
                <a:spcPct val="20000"/>
              </a:spcBef>
              <a:buFont typeface="+mj-lt"/>
              <a:buAutoNum type="arabicPeriod"/>
              <a:defRPr sz="2400" b="1" kern="120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defRPr>
            </a:lvl1pPr>
            <a:lvl2pPr marL="742950" indent="-285750" algn="l" defTabSz="914400" rtl="0" eaLnBrk="0" latinLnBrk="0" hangingPunct="1">
              <a:lnSpc>
                <a:spcPct val="125000"/>
              </a:lnSpc>
              <a:spcBef>
                <a:spcPct val="20000"/>
              </a:spcBef>
              <a:buFontTx/>
              <a:buBlip>
                <a:blip r:embed="rId3"/>
              </a:buBlip>
              <a:defRPr sz="2000" kern="120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defRPr>
            </a:lvl2pPr>
            <a:lvl3pPr marL="1143000" indent="-228600" algn="l" defTabSz="914400" rtl="0" eaLnBrk="0" latinLnBrk="0" hangingPunct="1">
              <a:lnSpc>
                <a:spcPct val="125000"/>
              </a:lnSpc>
              <a:spcBef>
                <a:spcPct val="20000"/>
              </a:spcBef>
              <a:buFontTx/>
              <a:buBlip>
                <a:blip r:embed="rId4"/>
              </a:buBlip>
              <a:defRPr sz="1800" kern="120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defRPr>
            </a:lvl3pPr>
            <a:lvl4pPr marL="1600200" indent="-228600" algn="l" defTabSz="914400" rtl="0" eaLnBrk="0" latinLnBrk="0" hangingPunct="1">
              <a:lnSpc>
                <a:spcPct val="125000"/>
              </a:lnSpc>
              <a:spcBef>
                <a:spcPct val="20000"/>
              </a:spcBef>
              <a:buFont typeface="Wingdings" panose="05000000000000000000" pitchFamily="2" charset="2"/>
              <a:buChar char="Ø"/>
              <a:defRPr sz="1600" kern="120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defRPr>
            </a:lvl4pPr>
            <a:lvl5pPr marL="2057400" indent="-228600" algn="l" defTabSz="914400" rtl="0" eaLnBrk="0" latinLnBrk="0" hangingPunct="1">
              <a:lnSpc>
                <a:spcPct val="125000"/>
              </a:lnSpc>
              <a:spcBef>
                <a:spcPct val="20000"/>
              </a:spcBef>
              <a:buFont typeface="Arial" panose="020B0604020202020204" pitchFamily="34" charset="0"/>
              <a:buChar char="•"/>
              <a:defRPr sz="1600" kern="120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00000"/>
              </a:lnSpc>
              <a:buFont typeface="Wingdings" panose="05000000000000000000" pitchFamily="2" charset="2"/>
              <a:buChar char="Ø"/>
            </a:pPr>
            <a:r>
              <a:rPr lang="en-US" altLang="ko-KR" dirty="0"/>
              <a:t>How can answer any answerable </a:t>
            </a:r>
            <a:r>
              <a:rPr lang="en-US" altLang="ko-KR" dirty="0">
                <a:solidFill>
                  <a:srgbClr val="0000FF"/>
                </a:solidFill>
              </a:rPr>
              <a:t>first-order logic</a:t>
            </a:r>
            <a:r>
              <a:rPr lang="en-US" altLang="ko-KR" dirty="0"/>
              <a:t> question?</a:t>
            </a:r>
          </a:p>
          <a:p>
            <a:pPr lvl="1">
              <a:lnSpc>
                <a:spcPct val="100000"/>
              </a:lnSpc>
              <a:buFont typeface="Wingdings" panose="05000000000000000000" pitchFamily="2" charset="2"/>
              <a:buChar char="Ø"/>
            </a:pPr>
            <a:r>
              <a:rPr lang="en-US" altLang="ko-KR" dirty="0"/>
              <a:t>There are four major ways to make inferences in FOL.</a:t>
            </a:r>
          </a:p>
          <a:p>
            <a:pPr lvl="2">
              <a:lnSpc>
                <a:spcPct val="100000"/>
              </a:lnSpc>
              <a:buFont typeface="Wingdings" panose="05000000000000000000" pitchFamily="2" charset="2"/>
              <a:buChar char="§"/>
            </a:pPr>
            <a:r>
              <a:rPr lang="en-US" altLang="ko-KR" dirty="0" err="1">
                <a:solidFill>
                  <a:srgbClr val="0000FF"/>
                </a:solidFill>
              </a:rPr>
              <a:t>Propositionalization</a:t>
            </a:r>
            <a:endParaRPr lang="en-US" altLang="ko-KR" dirty="0">
              <a:solidFill>
                <a:srgbClr val="0000FF"/>
              </a:solidFill>
            </a:endParaRPr>
          </a:p>
          <a:p>
            <a:pPr lvl="2">
              <a:lnSpc>
                <a:spcPct val="100000"/>
              </a:lnSpc>
              <a:buFont typeface="Wingdings" panose="05000000000000000000" pitchFamily="2" charset="2"/>
              <a:buChar char="§"/>
            </a:pPr>
            <a:r>
              <a:rPr lang="en-US" altLang="ko-KR" dirty="0">
                <a:solidFill>
                  <a:srgbClr val="0000FF"/>
                </a:solidFill>
              </a:rPr>
              <a:t>Forward chaining</a:t>
            </a:r>
          </a:p>
          <a:p>
            <a:pPr lvl="2">
              <a:lnSpc>
                <a:spcPct val="100000"/>
              </a:lnSpc>
              <a:buFont typeface="Wingdings" panose="05000000000000000000" pitchFamily="2" charset="2"/>
              <a:buChar char="§"/>
            </a:pPr>
            <a:r>
              <a:rPr lang="en-US" altLang="ko-KR" dirty="0">
                <a:solidFill>
                  <a:srgbClr val="0000FF"/>
                </a:solidFill>
              </a:rPr>
              <a:t>Backward chaining</a:t>
            </a:r>
          </a:p>
          <a:p>
            <a:pPr lvl="2">
              <a:lnSpc>
                <a:spcPct val="100000"/>
              </a:lnSpc>
              <a:buFont typeface="Wingdings" panose="05000000000000000000" pitchFamily="2" charset="2"/>
              <a:buChar char="§"/>
            </a:pPr>
            <a:r>
              <a:rPr lang="en-US" altLang="ko-KR" dirty="0">
                <a:solidFill>
                  <a:srgbClr val="0000FF"/>
                </a:solidFill>
              </a:rPr>
              <a:t>Resolution inference</a:t>
            </a:r>
            <a:endParaRPr lang="en-US" altLang="ko-KR" sz="1600" dirty="0">
              <a:solidFill>
                <a:srgbClr val="0000FF"/>
              </a:solidFill>
            </a:endParaRPr>
          </a:p>
          <a:p>
            <a:pPr lvl="2">
              <a:lnSpc>
                <a:spcPct val="100000"/>
              </a:lnSpc>
            </a:pPr>
            <a:endParaRPr lang="en-US" altLang="ko-KR" dirty="0"/>
          </a:p>
        </p:txBody>
      </p:sp>
    </p:spTree>
    <p:extLst>
      <p:ext uri="{BB962C8B-B14F-4D97-AF65-F5344CB8AC3E}">
        <p14:creationId xmlns:p14="http://schemas.microsoft.com/office/powerpoint/2010/main" val="2831235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A0F65-B028-49CF-8C45-508DDA9871AE}"/>
              </a:ext>
            </a:extLst>
          </p:cNvPr>
          <p:cNvSpPr>
            <a:spLocks noGrp="1"/>
          </p:cNvSpPr>
          <p:nvPr>
            <p:ph type="title"/>
          </p:nvPr>
        </p:nvSpPr>
        <p:spPr/>
        <p:txBody>
          <a:bodyPr/>
          <a:lstStyle/>
          <a:p>
            <a:r>
              <a:rPr lang="en-US" dirty="0">
                <a:ea typeface="나눔바른고딕" panose="020B0603020101020101" pitchFamily="34" charset="-127"/>
              </a:rPr>
              <a:t>Outline (Lecture </a:t>
            </a:r>
            <a:r>
              <a:rPr lang="en-US" altLang="ko-KR" dirty="0">
                <a:ea typeface="나눔바른고딕" panose="020B0603020101020101" pitchFamily="34" charset="-127"/>
              </a:rPr>
              <a:t>6</a:t>
            </a:r>
            <a:r>
              <a:rPr lang="en-US" dirty="0">
                <a:ea typeface="나눔바른고딕" panose="020B0603020101020101" pitchFamily="34" charset="-127"/>
              </a:rPr>
              <a:t>)</a:t>
            </a:r>
          </a:p>
        </p:txBody>
      </p:sp>
      <p:sp>
        <p:nvSpPr>
          <p:cNvPr id="4" name="Rectangle 3">
            <a:extLst>
              <a:ext uri="{FF2B5EF4-FFF2-40B4-BE49-F238E27FC236}">
                <a16:creationId xmlns:a16="http://schemas.microsoft.com/office/drawing/2014/main" id="{9B9C16D4-211F-4157-B9DF-E7450882600C}"/>
              </a:ext>
            </a:extLst>
          </p:cNvPr>
          <p:cNvSpPr/>
          <p:nvPr/>
        </p:nvSpPr>
        <p:spPr>
          <a:xfrm>
            <a:off x="971600" y="1059582"/>
            <a:ext cx="7657312" cy="3970318"/>
          </a:xfrm>
          <a:prstGeom prst="rect">
            <a:avLst/>
          </a:prstGeom>
        </p:spPr>
        <p:txBody>
          <a:bodyPr wrap="square">
            <a:spAutoFit/>
          </a:bodyPr>
          <a:lstStyle/>
          <a:p>
            <a:pPr fontAlgn="base">
              <a:lnSpc>
                <a:spcPct val="150000"/>
              </a:lnSpc>
              <a:spcBef>
                <a:spcPct val="0"/>
              </a:spcBef>
              <a:spcAft>
                <a:spcPct val="0"/>
              </a:spcAft>
              <a:tabLst>
                <a:tab pos="1440000" algn="r"/>
              </a:tabLst>
            </a:pPr>
            <a:r>
              <a:rPr kumimoji="1" lang="en-US" altLang="ko-KR" sz="2400" dirty="0">
                <a:solidFill>
                  <a:prstClr val="black"/>
                </a:solidFill>
                <a:latin typeface="Times New Roman" panose="02020603050405020304" pitchFamily="18" charset="0"/>
                <a:ea typeface="나눔바른고딕" panose="020B0603020101020101" pitchFamily="34" charset="-127"/>
                <a:cs typeface="Times New Roman" panose="02020603050405020304" pitchFamily="18" charset="0"/>
              </a:rPr>
              <a:t>6.1 Propositional vs. First-Order Inference ..........</a:t>
            </a:r>
            <a:r>
              <a:rPr kumimoji="1" lang="en-US" altLang="ja-JP" sz="2400" dirty="0">
                <a:solidFill>
                  <a:prstClr val="black"/>
                </a:solidFill>
                <a:latin typeface="Times New Roman" panose="02020603050405020304" pitchFamily="18" charset="0"/>
                <a:ea typeface="나눔바른고딕" panose="020B0603020101020101" pitchFamily="34" charset="-127"/>
                <a:cs typeface="Times New Roman" panose="02020603050405020304" pitchFamily="18" charset="0"/>
              </a:rPr>
              <a:t>		</a:t>
            </a:r>
          </a:p>
          <a:p>
            <a:pPr fontAlgn="base">
              <a:lnSpc>
                <a:spcPct val="150000"/>
              </a:lnSpc>
              <a:spcBef>
                <a:spcPct val="0"/>
              </a:spcBef>
              <a:spcAft>
                <a:spcPct val="0"/>
              </a:spcAft>
            </a:pPr>
            <a:r>
              <a:rPr kumimoji="1" lang="en-US" altLang="ko-KR" sz="2400" dirty="0">
                <a:solidFill>
                  <a:prstClr val="black"/>
                </a:solidFill>
                <a:latin typeface="Times New Roman" panose="02020603050405020304" pitchFamily="18" charset="0"/>
                <a:ea typeface="나눔바른고딕" panose="020B0603020101020101" pitchFamily="34" charset="-127"/>
                <a:cs typeface="Times New Roman" panose="02020603050405020304" pitchFamily="18" charset="0"/>
              </a:rPr>
              <a:t>6.2 Unification and Lifting ...................................</a:t>
            </a:r>
            <a:endParaRPr kumimoji="1" lang="en-US" altLang="ja-JP" sz="2400" dirty="0">
              <a:solidFill>
                <a:prstClr val="black"/>
              </a:solidFill>
              <a:latin typeface="Times New Roman" panose="02020603050405020304" pitchFamily="18" charset="0"/>
              <a:ea typeface="나눔바른고딕" panose="020B0603020101020101" pitchFamily="34" charset="-127"/>
              <a:cs typeface="Times New Roman" panose="02020603050405020304" pitchFamily="18" charset="0"/>
            </a:endParaRPr>
          </a:p>
          <a:p>
            <a:pPr fontAlgn="base">
              <a:lnSpc>
                <a:spcPct val="150000"/>
              </a:lnSpc>
              <a:spcBef>
                <a:spcPct val="0"/>
              </a:spcBef>
              <a:spcAft>
                <a:spcPct val="0"/>
              </a:spcAft>
            </a:pPr>
            <a:r>
              <a:rPr kumimoji="1" lang="en-US" altLang="ko-KR" sz="2400" dirty="0">
                <a:solidFill>
                  <a:prstClr val="black"/>
                </a:solidFill>
                <a:latin typeface="Times New Roman" panose="02020603050405020304" pitchFamily="18" charset="0"/>
                <a:ea typeface="나눔바른고딕" panose="020B0603020101020101" pitchFamily="34" charset="-127"/>
                <a:cs typeface="Times New Roman" panose="02020603050405020304" pitchFamily="18" charset="0"/>
              </a:rPr>
              <a:t>6.3 Forward Chaining ...........................................</a:t>
            </a:r>
            <a:endParaRPr kumimoji="1" lang="en-US" altLang="ja-JP" sz="2400" dirty="0">
              <a:solidFill>
                <a:prstClr val="black"/>
              </a:solidFill>
              <a:latin typeface="Times New Roman" panose="02020603050405020304" pitchFamily="18" charset="0"/>
              <a:ea typeface="나눔바른고딕" panose="020B0603020101020101" pitchFamily="34" charset="-127"/>
              <a:cs typeface="Times New Roman" panose="02020603050405020304" pitchFamily="18" charset="0"/>
            </a:endParaRPr>
          </a:p>
          <a:p>
            <a:pPr fontAlgn="base">
              <a:lnSpc>
                <a:spcPct val="150000"/>
              </a:lnSpc>
              <a:spcBef>
                <a:spcPct val="0"/>
              </a:spcBef>
              <a:spcAft>
                <a:spcPct val="0"/>
              </a:spcAft>
            </a:pPr>
            <a:r>
              <a:rPr kumimoji="1" lang="en-US" altLang="ko-KR" sz="2400" dirty="0">
                <a:solidFill>
                  <a:prstClr val="black"/>
                </a:solidFill>
                <a:latin typeface="Times New Roman" panose="02020603050405020304" pitchFamily="18" charset="0"/>
                <a:ea typeface="나눔바른고딕" panose="020B0603020101020101" pitchFamily="34" charset="-127"/>
                <a:cs typeface="Times New Roman" panose="02020603050405020304" pitchFamily="18" charset="0"/>
              </a:rPr>
              <a:t>6.4 Backward Chaining ........................................</a:t>
            </a:r>
            <a:endParaRPr kumimoji="1" lang="en-US" altLang="ja-JP" sz="2400" dirty="0">
              <a:solidFill>
                <a:prstClr val="black"/>
              </a:solidFill>
              <a:latin typeface="Times New Roman" panose="02020603050405020304" pitchFamily="18" charset="0"/>
              <a:ea typeface="나눔바른고딕" panose="020B0603020101020101" pitchFamily="34" charset="-127"/>
              <a:cs typeface="Times New Roman" panose="02020603050405020304" pitchFamily="18" charset="0"/>
            </a:endParaRPr>
          </a:p>
          <a:p>
            <a:pPr fontAlgn="base">
              <a:lnSpc>
                <a:spcPct val="150000"/>
              </a:lnSpc>
              <a:spcBef>
                <a:spcPct val="0"/>
              </a:spcBef>
              <a:spcAft>
                <a:spcPct val="0"/>
              </a:spcAft>
            </a:pPr>
            <a:r>
              <a:rPr kumimoji="1" lang="en-US" altLang="ko-KR" sz="2400" dirty="0">
                <a:solidFill>
                  <a:srgbClr val="000000"/>
                </a:solidFill>
                <a:latin typeface="Times New Roman" panose="02020603050405020304" pitchFamily="18" charset="0"/>
                <a:ea typeface="나눔바른고딕" panose="020B0603020101020101" pitchFamily="34" charset="-127"/>
                <a:cs typeface="Times New Roman" panose="02020603050405020304" pitchFamily="18" charset="0"/>
              </a:rPr>
              <a:t>6.5 Resolution .......................................................	</a:t>
            </a:r>
          </a:p>
          <a:p>
            <a:pPr fontAlgn="base">
              <a:lnSpc>
                <a:spcPct val="150000"/>
              </a:lnSpc>
              <a:spcBef>
                <a:spcPct val="0"/>
              </a:spcBef>
              <a:spcAft>
                <a:spcPct val="0"/>
              </a:spcAft>
            </a:pPr>
            <a:r>
              <a:rPr kumimoji="1" lang="en-US" altLang="ko-KR" sz="2400" dirty="0">
                <a:solidFill>
                  <a:srgbClr val="000000"/>
                </a:solidFill>
                <a:latin typeface="Times New Roman" panose="02020603050405020304" pitchFamily="18" charset="0"/>
                <a:ea typeface="나눔바른고딕" panose="020B0603020101020101" pitchFamily="34" charset="-127"/>
                <a:cs typeface="Times New Roman" panose="02020603050405020304" pitchFamily="18" charset="0"/>
              </a:rPr>
              <a:t>Summary ................................................................</a:t>
            </a:r>
            <a:endParaRPr kumimoji="1" lang="en-US" altLang="ko-KR" sz="2400" b="1" dirty="0">
              <a:solidFill>
                <a:prstClr val="black"/>
              </a:solidFill>
              <a:latin typeface="Times New Roman" panose="02020603050405020304" pitchFamily="18" charset="0"/>
              <a:ea typeface="나눔바른고딕" panose="020B0603020101020101" pitchFamily="34" charset="-127"/>
              <a:cs typeface="Times New Roman" panose="02020603050405020304" pitchFamily="18" charset="0"/>
            </a:endParaRPr>
          </a:p>
          <a:p>
            <a:pPr fontAlgn="base">
              <a:lnSpc>
                <a:spcPct val="150000"/>
              </a:lnSpc>
              <a:spcBef>
                <a:spcPct val="0"/>
              </a:spcBef>
              <a:spcAft>
                <a:spcPct val="0"/>
              </a:spcAft>
              <a:buFontTx/>
              <a:buBlip>
                <a:blip r:embed="rId2"/>
              </a:buBlip>
              <a:defRPr/>
            </a:pPr>
            <a:endParaRPr kumimoji="1" lang="en-US" altLang="ja-JP" sz="2400" dirty="0">
              <a:solidFill>
                <a:prstClr val="black"/>
              </a:solidFill>
              <a:latin typeface="Times New Roman" panose="02020603050405020304" pitchFamily="18" charset="0"/>
              <a:ea typeface="나눔바른고딕" panose="020B0603020101020101" pitchFamily="34" charset="-127"/>
              <a:cs typeface="Times New Roman" panose="02020603050405020304" pitchFamily="18" charset="0"/>
            </a:endParaRPr>
          </a:p>
        </p:txBody>
      </p:sp>
      <p:sp>
        <p:nvSpPr>
          <p:cNvPr id="5" name="TextBox 4">
            <a:extLst>
              <a:ext uri="{FF2B5EF4-FFF2-40B4-BE49-F238E27FC236}">
                <a16:creationId xmlns:a16="http://schemas.microsoft.com/office/drawing/2014/main" id="{A49A2E3A-88F9-4395-99C6-723BB4F0F864}"/>
              </a:ext>
            </a:extLst>
          </p:cNvPr>
          <p:cNvSpPr txBox="1"/>
          <p:nvPr/>
        </p:nvSpPr>
        <p:spPr>
          <a:xfrm>
            <a:off x="7092280" y="1059582"/>
            <a:ext cx="576064" cy="3416320"/>
          </a:xfrm>
          <a:prstGeom prst="rect">
            <a:avLst/>
          </a:prstGeom>
          <a:noFill/>
        </p:spPr>
        <p:txBody>
          <a:bodyPr wrap="square" rtlCol="0">
            <a:spAutoFit/>
          </a:bodyPr>
          <a:lstStyle/>
          <a:p>
            <a:pPr algn="r">
              <a:lnSpc>
                <a:spcPct val="150000"/>
              </a:lnSpc>
            </a:pPr>
            <a:r>
              <a:rPr lang="en-US" sz="2400" dirty="0">
                <a:latin typeface="Times New Roman" panose="02020603050405020304" pitchFamily="18" charset="0"/>
                <a:ea typeface="나눔바른고딕" panose="020B0603020101020101"/>
                <a:cs typeface="Times New Roman" panose="02020603050405020304" pitchFamily="18" charset="0"/>
              </a:rPr>
              <a:t>6</a:t>
            </a:r>
          </a:p>
          <a:p>
            <a:pPr algn="r">
              <a:lnSpc>
                <a:spcPct val="150000"/>
              </a:lnSpc>
            </a:pPr>
            <a:r>
              <a:rPr lang="en-US" sz="2400" dirty="0">
                <a:latin typeface="Times New Roman" panose="02020603050405020304" pitchFamily="18" charset="0"/>
                <a:ea typeface="나눔바른고딕" panose="020B0603020101020101"/>
                <a:cs typeface="Times New Roman" panose="02020603050405020304" pitchFamily="18" charset="0"/>
              </a:rPr>
              <a:t>12</a:t>
            </a:r>
          </a:p>
          <a:p>
            <a:pPr algn="r">
              <a:lnSpc>
                <a:spcPct val="150000"/>
              </a:lnSpc>
            </a:pPr>
            <a:r>
              <a:rPr lang="en-US" sz="2400" dirty="0">
                <a:latin typeface="Times New Roman" panose="02020603050405020304" pitchFamily="18" charset="0"/>
                <a:ea typeface="나눔바른고딕" panose="020B0603020101020101"/>
                <a:cs typeface="Times New Roman" panose="02020603050405020304" pitchFamily="18" charset="0"/>
              </a:rPr>
              <a:t>17</a:t>
            </a:r>
          </a:p>
          <a:p>
            <a:pPr algn="r">
              <a:lnSpc>
                <a:spcPct val="150000"/>
              </a:lnSpc>
            </a:pPr>
            <a:r>
              <a:rPr lang="en-US" sz="2400" dirty="0">
                <a:latin typeface="Times New Roman" panose="02020603050405020304" pitchFamily="18" charset="0"/>
                <a:ea typeface="나눔바른고딕" panose="020B0603020101020101"/>
                <a:cs typeface="Times New Roman" panose="02020603050405020304" pitchFamily="18" charset="0"/>
              </a:rPr>
              <a:t>24</a:t>
            </a:r>
          </a:p>
          <a:p>
            <a:pPr algn="r">
              <a:lnSpc>
                <a:spcPct val="150000"/>
              </a:lnSpc>
            </a:pPr>
            <a:r>
              <a:rPr lang="en-US" sz="2400" dirty="0">
                <a:latin typeface="Times New Roman" panose="02020603050405020304" pitchFamily="18" charset="0"/>
                <a:ea typeface="나눔바른고딕" panose="020B0603020101020101"/>
                <a:cs typeface="Times New Roman" panose="02020603050405020304" pitchFamily="18" charset="0"/>
              </a:rPr>
              <a:t>29</a:t>
            </a:r>
          </a:p>
          <a:p>
            <a:pPr algn="r">
              <a:lnSpc>
                <a:spcPct val="150000"/>
              </a:lnSpc>
            </a:pPr>
            <a:r>
              <a:rPr lang="en-US" sz="2400" dirty="0">
                <a:latin typeface="Times New Roman" panose="02020603050405020304" pitchFamily="18" charset="0"/>
                <a:ea typeface="나눔바른고딕" panose="020B0603020101020101"/>
                <a:cs typeface="Times New Roman" panose="02020603050405020304" pitchFamily="18" charset="0"/>
              </a:rPr>
              <a:t>34</a:t>
            </a:r>
          </a:p>
        </p:txBody>
      </p:sp>
    </p:spTree>
    <p:extLst>
      <p:ext uri="{BB962C8B-B14F-4D97-AF65-F5344CB8AC3E}">
        <p14:creationId xmlns:p14="http://schemas.microsoft.com/office/powerpoint/2010/main" val="1141844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7" descr="Seoul_national_university_emblem.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4757" y="65175"/>
            <a:ext cx="766762"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직사각형 4">
            <a:extLst>
              <a:ext uri="{FF2B5EF4-FFF2-40B4-BE49-F238E27FC236}">
                <a16:creationId xmlns:a16="http://schemas.microsoft.com/office/drawing/2014/main" id="{AE91B8B1-23D3-8D44-9327-4A0BBC5EA4EF}"/>
              </a:ext>
            </a:extLst>
          </p:cNvPr>
          <p:cNvSpPr/>
          <p:nvPr/>
        </p:nvSpPr>
        <p:spPr>
          <a:xfrm>
            <a:off x="0" y="0"/>
            <a:ext cx="9144000" cy="5143500"/>
          </a:xfrm>
          <a:prstGeom prst="rect">
            <a:avLst/>
          </a:prstGeom>
          <a:solidFill>
            <a:schemeClr val="bg1">
              <a:alpha val="49000"/>
            </a:schemeClr>
          </a:solidFill>
          <a:ln w="3810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ko-Kore-KR" altLang="en-US" sz="1000" dirty="0">
              <a:noFill/>
            </a:endParaRPr>
          </a:p>
        </p:txBody>
      </p:sp>
      <p:sp>
        <p:nvSpPr>
          <p:cNvPr id="11" name="제목 9">
            <a:extLst>
              <a:ext uri="{FF2B5EF4-FFF2-40B4-BE49-F238E27FC236}">
                <a16:creationId xmlns:a16="http://schemas.microsoft.com/office/drawing/2014/main" id="{35B801A9-9747-8E4F-92B1-67093D5F26B1}"/>
              </a:ext>
            </a:extLst>
          </p:cNvPr>
          <p:cNvSpPr txBox="1">
            <a:spLocks/>
          </p:cNvSpPr>
          <p:nvPr/>
        </p:nvSpPr>
        <p:spPr>
          <a:xfrm>
            <a:off x="539552" y="2067694"/>
            <a:ext cx="7560840" cy="648072"/>
          </a:xfrm>
          <a:prstGeom prst="rect">
            <a:avLst/>
          </a:prstGeom>
        </p:spPr>
        <p:txBody>
          <a:bodyPr anchor="t"/>
          <a:lstStyle>
            <a:lvl1pPr algn="l" defTabSz="914400" rtl="0" eaLnBrk="1" latinLnBrk="1" hangingPunct="1">
              <a:spcBef>
                <a:spcPct val="0"/>
              </a:spcBef>
              <a:buNone/>
              <a:defRPr sz="2000" kern="1200">
                <a:solidFill>
                  <a:schemeClr val="tx1"/>
                </a:solidFill>
                <a:latin typeface="나눔고딕 ExtraBold" pitchFamily="50" charset="-127"/>
                <a:ea typeface="나눔고딕 ExtraBold" pitchFamily="50" charset="-127"/>
                <a:cs typeface="+mj-cs"/>
              </a:defRPr>
            </a:lvl1pPr>
          </a:lstStyle>
          <a:p>
            <a:pPr fontAlgn="base" latinLnBrk="0">
              <a:lnSpc>
                <a:spcPct val="120000"/>
              </a:lnSpc>
              <a:spcBef>
                <a:spcPts val="600"/>
              </a:spcBef>
            </a:pPr>
            <a:r>
              <a:rPr lang="en-US" altLang="ko-KR" sz="3200" b="1" dirty="0">
                <a:solidFill>
                  <a:prstClr val="white"/>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6.1</a:t>
            </a:r>
            <a:r>
              <a:rPr lang="ko-KR" altLang="en-US" sz="3200" b="1" dirty="0">
                <a:solidFill>
                  <a:prstClr val="white"/>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 </a:t>
            </a:r>
            <a:r>
              <a:rPr lang="en-US" altLang="ko-KR" sz="3200" b="1" dirty="0">
                <a:solidFill>
                  <a:prstClr val="white"/>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Propositional vs. First-Order Inference</a:t>
            </a:r>
          </a:p>
        </p:txBody>
      </p:sp>
    </p:spTree>
    <p:extLst>
      <p:ext uri="{BB962C8B-B14F-4D97-AF65-F5344CB8AC3E}">
        <p14:creationId xmlns:p14="http://schemas.microsoft.com/office/powerpoint/2010/main" val="1523461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91CC2-C683-42D3-9783-40F68F6D2EA3}"/>
              </a:ext>
            </a:extLst>
          </p:cNvPr>
          <p:cNvSpPr>
            <a:spLocks noGrp="1"/>
          </p:cNvSpPr>
          <p:nvPr>
            <p:ph type="title"/>
          </p:nvPr>
        </p:nvSpPr>
        <p:spPr/>
        <p:txBody>
          <a:bodyPr/>
          <a:lstStyle/>
          <a:p>
            <a:r>
              <a:rPr lang="en-US" altLang="ko-KR" dirty="0"/>
              <a:t>6.1 Propositional vs. First-Order Inference (1/5)</a:t>
            </a:r>
            <a:endParaRPr lang="en-US" dirty="0">
              <a:latin typeface="Times" pitchFamily="2" charset="0"/>
            </a:endParaRPr>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6136DBAA-614C-F34F-9D4C-AC8BF7AE2128}"/>
                  </a:ext>
                </a:extLst>
              </p:cNvPr>
              <p:cNvSpPr txBox="1">
                <a:spLocks/>
              </p:cNvSpPr>
              <p:nvPr/>
            </p:nvSpPr>
            <p:spPr>
              <a:xfrm>
                <a:off x="167626" y="843558"/>
                <a:ext cx="8808748" cy="3889251"/>
              </a:xfrm>
              <a:prstGeom prst="rect">
                <a:avLst/>
              </a:prstGeom>
            </p:spPr>
            <p:txBody>
              <a:bodyPr/>
              <a:lstStyle>
                <a:lvl1pPr marL="457200" indent="-457200" algn="l" defTabSz="914400" rtl="0" eaLnBrk="0" latinLnBrk="0" hangingPunct="1">
                  <a:lnSpc>
                    <a:spcPct val="125000"/>
                  </a:lnSpc>
                  <a:spcBef>
                    <a:spcPct val="20000"/>
                  </a:spcBef>
                  <a:buFont typeface="+mj-lt"/>
                  <a:buAutoNum type="arabicPeriod"/>
                  <a:defRPr sz="2400" b="1" kern="120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defRPr>
                </a:lvl1pPr>
                <a:lvl2pPr marL="742950" indent="-285750" algn="l" defTabSz="914400" rtl="0" eaLnBrk="0" latinLnBrk="0" hangingPunct="1">
                  <a:lnSpc>
                    <a:spcPct val="125000"/>
                  </a:lnSpc>
                  <a:spcBef>
                    <a:spcPct val="20000"/>
                  </a:spcBef>
                  <a:buFontTx/>
                  <a:buBlip>
                    <a:blip r:embed="rId2"/>
                  </a:buBlip>
                  <a:defRPr sz="2000" kern="120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defRPr>
                </a:lvl2pPr>
                <a:lvl3pPr marL="1143000" indent="-228600" algn="l" defTabSz="914400" rtl="0" eaLnBrk="0" latinLnBrk="0" hangingPunct="1">
                  <a:lnSpc>
                    <a:spcPct val="125000"/>
                  </a:lnSpc>
                  <a:spcBef>
                    <a:spcPct val="20000"/>
                  </a:spcBef>
                  <a:buFontTx/>
                  <a:buBlip>
                    <a:blip r:embed="rId3"/>
                  </a:buBlip>
                  <a:defRPr sz="1800" kern="120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defRPr>
                </a:lvl3pPr>
                <a:lvl4pPr marL="1600200" indent="-228600" algn="l" defTabSz="914400" rtl="0" eaLnBrk="0" latinLnBrk="0" hangingPunct="1">
                  <a:lnSpc>
                    <a:spcPct val="125000"/>
                  </a:lnSpc>
                  <a:spcBef>
                    <a:spcPct val="20000"/>
                  </a:spcBef>
                  <a:buFont typeface="Wingdings" panose="05000000000000000000" pitchFamily="2" charset="2"/>
                  <a:buChar char="Ø"/>
                  <a:defRPr sz="1600" kern="120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defRPr>
                </a:lvl4pPr>
                <a:lvl5pPr marL="2057400" indent="-228600" algn="l" defTabSz="914400" rtl="0" eaLnBrk="0" latinLnBrk="0" hangingPunct="1">
                  <a:lnSpc>
                    <a:spcPct val="125000"/>
                  </a:lnSpc>
                  <a:spcBef>
                    <a:spcPct val="20000"/>
                  </a:spcBef>
                  <a:buFont typeface="Arial" panose="020B0604020202020204" pitchFamily="34" charset="0"/>
                  <a:buChar char="•"/>
                  <a:defRPr sz="1600" kern="1200">
                    <a:solidFill>
                      <a:schemeClr val="tx1"/>
                    </a:solidFill>
                    <a:latin typeface="Times New Roman" panose="02020603050405020304" pitchFamily="18" charset="0"/>
                    <a:ea typeface="나눔바른고딕" panose="020B0603020101020101" pitchFamily="34" charset="-127"/>
                    <a:cs typeface="Times New Roman" panose="02020603050405020304" pitchFamily="18" charset="0"/>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buFont typeface="+mj-lt"/>
                  <a:buNone/>
                </a:pPr>
                <a:r>
                  <a:rPr lang="en-US" dirty="0"/>
                  <a:t>Inference rules</a:t>
                </a:r>
              </a:p>
              <a:p>
                <a:pPr lvl="1">
                  <a:lnSpc>
                    <a:spcPct val="100000"/>
                  </a:lnSpc>
                  <a:buFont typeface="Wingdings" pitchFamily="2" charset="2"/>
                  <a:buChar char="Ø"/>
                </a:pPr>
                <a:r>
                  <a:rPr lang="en-US" sz="1800" b="1" dirty="0">
                    <a:solidFill>
                      <a:schemeClr val="tx1"/>
                    </a:solidFill>
                  </a:rPr>
                  <a:t>Modus Ponens</a:t>
                </a:r>
              </a:p>
              <a:p>
                <a:pPr lvl="2">
                  <a:lnSpc>
                    <a:spcPct val="100000"/>
                  </a:lnSpc>
                  <a:buFont typeface="Wingdings" pitchFamily="2" charset="2"/>
                  <a:buChar char="§"/>
                </a:pPr>
                <a14:m>
                  <m:oMath xmlns:m="http://schemas.openxmlformats.org/officeDocument/2006/math">
                    <m:f>
                      <m:fPr>
                        <m:ctrlPr>
                          <a:rPr lang="en-US" b="0" i="1" smtClean="0">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rPr>
                          <m:t>𝛼</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𝛽</m:t>
                        </m:r>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𝛼</m:t>
                        </m:r>
                      </m:num>
                      <m:den>
                        <m:r>
                          <a:rPr lang="en-US" b="0" i="1" smtClean="0">
                            <a:solidFill>
                              <a:schemeClr val="tx1"/>
                            </a:solidFill>
                            <a:latin typeface="Cambria Math" panose="02040503050406030204" pitchFamily="18" charset="0"/>
                          </a:rPr>
                          <m:t>𝛽</m:t>
                        </m:r>
                      </m:den>
                    </m:f>
                  </m:oMath>
                </a14:m>
                <a:r>
                  <a:rPr lang="en-US" dirty="0">
                    <a:solidFill>
                      <a:schemeClr val="tx1"/>
                    </a:solidFill>
                  </a:rPr>
                  <a:t>  </a:t>
                </a:r>
                <a:br>
                  <a:rPr lang="en-US" dirty="0">
                    <a:solidFill>
                      <a:schemeClr val="tx1"/>
                    </a:solidFill>
                  </a:rPr>
                </a:br>
                <a:r>
                  <a:rPr lang="en-US" sz="1400" dirty="0">
                    <a:solidFill>
                      <a:schemeClr val="tx1"/>
                    </a:solidFill>
                  </a:rPr>
                  <a:t>whenever any sentences of the form </a:t>
                </a:r>
                <a14:m>
                  <m:oMath xmlns:m="http://schemas.openxmlformats.org/officeDocument/2006/math">
                    <m:r>
                      <a:rPr lang="en-US" sz="1400" i="1">
                        <a:solidFill>
                          <a:schemeClr val="tx1"/>
                        </a:solidFill>
                        <a:latin typeface="Cambria Math" panose="02040503050406030204" pitchFamily="18" charset="0"/>
                      </a:rPr>
                      <m:t>𝛼</m:t>
                    </m:r>
                    <m:r>
                      <a:rPr lang="en-US" sz="1400" i="1">
                        <a:solidFill>
                          <a:schemeClr val="tx1"/>
                        </a:solidFill>
                        <a:latin typeface="Cambria Math" panose="02040503050406030204" pitchFamily="18" charset="0"/>
                      </a:rPr>
                      <m:t>⇒</m:t>
                    </m:r>
                    <m:r>
                      <a:rPr lang="en-US" sz="1400" i="1">
                        <a:solidFill>
                          <a:schemeClr val="tx1"/>
                        </a:solidFill>
                        <a:latin typeface="Cambria Math" panose="02040503050406030204" pitchFamily="18" charset="0"/>
                      </a:rPr>
                      <m:t>𝛽</m:t>
                    </m:r>
                  </m:oMath>
                </a14:m>
                <a:r>
                  <a:rPr lang="en-US" sz="1400" dirty="0">
                    <a:solidFill>
                      <a:schemeClr val="tx1"/>
                    </a:solidFill>
                  </a:rPr>
                  <a:t> and </a:t>
                </a:r>
                <a14:m>
                  <m:oMath xmlns:m="http://schemas.openxmlformats.org/officeDocument/2006/math">
                    <m:r>
                      <a:rPr lang="en-US" sz="1400" b="0" i="1" smtClean="0">
                        <a:solidFill>
                          <a:schemeClr val="tx1"/>
                        </a:solidFill>
                        <a:latin typeface="Cambria Math" panose="02040503050406030204" pitchFamily="18" charset="0"/>
                      </a:rPr>
                      <m:t>𝛼</m:t>
                    </m:r>
                  </m:oMath>
                </a14:m>
                <a:r>
                  <a:rPr lang="en-US" sz="1400" dirty="0">
                    <a:solidFill>
                      <a:schemeClr val="tx1"/>
                    </a:solidFill>
                  </a:rPr>
                  <a:t> are given, then the sentence </a:t>
                </a:r>
                <a14:m>
                  <m:oMath xmlns:m="http://schemas.openxmlformats.org/officeDocument/2006/math">
                    <m:r>
                      <a:rPr lang="en-US" sz="1400" i="1">
                        <a:solidFill>
                          <a:schemeClr val="tx1"/>
                        </a:solidFill>
                        <a:latin typeface="Cambria Math" panose="02040503050406030204" pitchFamily="18" charset="0"/>
                      </a:rPr>
                      <m:t>𝛽</m:t>
                    </m:r>
                  </m:oMath>
                </a14:m>
                <a:r>
                  <a:rPr lang="en-US" sz="1400" dirty="0">
                    <a:solidFill>
                      <a:schemeClr val="tx1"/>
                    </a:solidFill>
                  </a:rPr>
                  <a:t> can be inferred.</a:t>
                </a:r>
                <a:endParaRPr lang="en-US" sz="1600" dirty="0">
                  <a:solidFill>
                    <a:schemeClr val="tx1"/>
                  </a:solidFill>
                </a:endParaRPr>
              </a:p>
              <a:p>
                <a:pPr lvl="1">
                  <a:lnSpc>
                    <a:spcPct val="100000"/>
                  </a:lnSpc>
                  <a:buFont typeface="Wingdings" pitchFamily="2" charset="2"/>
                  <a:buChar char="Ø"/>
                </a:pPr>
                <a:r>
                  <a:rPr lang="en-US" sz="1800" b="1" dirty="0">
                    <a:solidFill>
                      <a:schemeClr val="tx1"/>
                    </a:solidFill>
                  </a:rPr>
                  <a:t>And-Elimination</a:t>
                </a:r>
              </a:p>
              <a:p>
                <a:pPr lvl="2">
                  <a:lnSpc>
                    <a:spcPct val="100000"/>
                  </a:lnSpc>
                  <a:buFont typeface="Wingdings" pitchFamily="2" charset="2"/>
                  <a:buChar char="§"/>
                </a:pPr>
                <a14:m>
                  <m:oMath xmlns:m="http://schemas.openxmlformats.org/officeDocument/2006/math">
                    <m:f>
                      <m:fPr>
                        <m:ctrlPr>
                          <a:rPr lang="en-US" i="1">
                            <a:solidFill>
                              <a:schemeClr val="tx1"/>
                            </a:solidFill>
                            <a:latin typeface="Cambria Math" panose="02040503050406030204" pitchFamily="18" charset="0"/>
                          </a:rPr>
                        </m:ctrlPr>
                      </m:fPr>
                      <m:num>
                        <m:r>
                          <a:rPr lang="en-US" i="1">
                            <a:solidFill>
                              <a:schemeClr val="tx1"/>
                            </a:solidFill>
                            <a:latin typeface="Cambria Math" charset="0"/>
                          </a:rPr>
                          <m:t>𝛼</m:t>
                        </m:r>
                        <m:r>
                          <a:rPr lang="en-US" i="1">
                            <a:solidFill>
                              <a:schemeClr val="tx1"/>
                            </a:solidFill>
                            <a:latin typeface="Cambria Math" charset="0"/>
                          </a:rPr>
                          <m:t>∧</m:t>
                        </m:r>
                        <m:r>
                          <a:rPr lang="en-US" i="1">
                            <a:solidFill>
                              <a:schemeClr val="tx1"/>
                            </a:solidFill>
                            <a:latin typeface="Cambria Math" charset="0"/>
                          </a:rPr>
                          <m:t>𝛽</m:t>
                        </m:r>
                      </m:num>
                      <m:den>
                        <m:r>
                          <a:rPr lang="en-US" b="0" i="1" smtClean="0">
                            <a:solidFill>
                              <a:schemeClr val="tx1"/>
                            </a:solidFill>
                            <a:latin typeface="Cambria Math" panose="02040503050406030204" pitchFamily="18" charset="0"/>
                          </a:rPr>
                          <m:t>𝛼</m:t>
                        </m:r>
                      </m:den>
                    </m:f>
                  </m:oMath>
                </a14:m>
                <a:endParaRPr lang="en-US" dirty="0">
                  <a:solidFill>
                    <a:schemeClr val="tx1"/>
                  </a:solidFill>
                </a:endParaRPr>
              </a:p>
              <a:p>
                <a:pPr lvl="1">
                  <a:lnSpc>
                    <a:spcPct val="100000"/>
                  </a:lnSpc>
                  <a:buFont typeface="Wingdings" pitchFamily="2" charset="2"/>
                  <a:buChar char="Ø"/>
                </a:pPr>
                <a:r>
                  <a:rPr lang="en-US" sz="1800" b="1" dirty="0">
                    <a:solidFill>
                      <a:schemeClr val="tx1"/>
                    </a:solidFill>
                  </a:rPr>
                  <a:t>Resolution</a:t>
                </a:r>
              </a:p>
              <a:p>
                <a:pPr lvl="2">
                  <a:lnSpc>
                    <a:spcPct val="100000"/>
                  </a:lnSpc>
                  <a:buFont typeface="Wingdings" pitchFamily="2" charset="2"/>
                  <a:buChar char="§"/>
                </a:pPr>
                <a14:m>
                  <m:oMath xmlns:m="http://schemas.openxmlformats.org/officeDocument/2006/math">
                    <m:sSub>
                      <m:sSubPr>
                        <m:ctrlPr>
                          <a:rPr lang="en-US" sz="1600" i="1" smtClean="0">
                            <a:solidFill>
                              <a:schemeClr val="tx1"/>
                            </a:solidFill>
                            <a:latin typeface="Cambria Math" panose="02040503050406030204" pitchFamily="18" charset="0"/>
                          </a:rPr>
                        </m:ctrlPr>
                      </m:sSubPr>
                      <m:e>
                        <m:r>
                          <a:rPr lang="en-US" sz="1600" i="1">
                            <a:solidFill>
                              <a:schemeClr val="tx1"/>
                            </a:solidFill>
                            <a:latin typeface="Cambria Math" charset="0"/>
                          </a:rPr>
                          <m:t>(</m:t>
                        </m:r>
                        <m:r>
                          <a:rPr lang="en-US" sz="1600" i="1">
                            <a:solidFill>
                              <a:schemeClr val="tx1"/>
                            </a:solidFill>
                            <a:latin typeface="Cambria Math" charset="0"/>
                          </a:rPr>
                          <m:t>𝛼</m:t>
                        </m:r>
                      </m:e>
                      <m:sub>
                        <m:r>
                          <a:rPr lang="en-US" sz="1600" i="1">
                            <a:solidFill>
                              <a:schemeClr val="tx1"/>
                            </a:solidFill>
                            <a:latin typeface="Cambria Math" charset="0"/>
                          </a:rPr>
                          <m:t>1</m:t>
                        </m:r>
                      </m:sub>
                    </m:sSub>
                    <m:r>
                      <a:rPr lang="en-US" sz="1600" i="1">
                        <a:solidFill>
                          <a:schemeClr val="tx1"/>
                        </a:solidFill>
                        <a:latin typeface="Cambria Math" charset="0"/>
                      </a:rPr>
                      <m:t>, …, </m:t>
                    </m:r>
                    <m:sSub>
                      <m:sSubPr>
                        <m:ctrlPr>
                          <a:rPr lang="en-US" sz="1600" i="1">
                            <a:solidFill>
                              <a:schemeClr val="tx1"/>
                            </a:solidFill>
                            <a:latin typeface="Cambria Math" panose="02040503050406030204" pitchFamily="18" charset="0"/>
                          </a:rPr>
                        </m:ctrlPr>
                      </m:sSubPr>
                      <m:e>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charset="0"/>
                              </a:rPr>
                              <m:t>𝛼</m:t>
                            </m:r>
                          </m:e>
                          <m:sub>
                            <m:r>
                              <a:rPr lang="en-US" sz="1600" i="1">
                                <a:solidFill>
                                  <a:schemeClr val="tx1"/>
                                </a:solidFill>
                                <a:latin typeface="Cambria Math" charset="0"/>
                              </a:rPr>
                              <m:t>𝑗</m:t>
                            </m:r>
                          </m:sub>
                        </m:sSub>
                        <m:r>
                          <a:rPr lang="en-US" sz="1600" i="1">
                            <a:solidFill>
                              <a:schemeClr val="tx1"/>
                            </a:solidFill>
                            <a:latin typeface="Cambria Math" charset="0"/>
                          </a:rPr>
                          <m:t>,…,</m:t>
                        </m:r>
                        <m:r>
                          <a:rPr lang="en-US" sz="1600" i="1">
                            <a:solidFill>
                              <a:schemeClr val="tx1"/>
                            </a:solidFill>
                            <a:latin typeface="Cambria Math" charset="0"/>
                          </a:rPr>
                          <m:t>𝛼</m:t>
                        </m:r>
                      </m:e>
                      <m:sub>
                        <m:r>
                          <a:rPr lang="en-US" sz="1600" i="1">
                            <a:solidFill>
                              <a:schemeClr val="tx1"/>
                            </a:solidFill>
                            <a:latin typeface="Cambria Math" charset="0"/>
                          </a:rPr>
                          <m:t>𝑛</m:t>
                        </m:r>
                      </m:sub>
                    </m:sSub>
                    <m:r>
                      <a:rPr lang="en-US" sz="1600" i="1">
                        <a:solidFill>
                          <a:schemeClr val="tx1"/>
                        </a:solidFill>
                        <a:latin typeface="Cambria Math" charset="0"/>
                      </a:rPr>
                      <m:t>)</m:t>
                    </m:r>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charset="0"/>
                          </a:rPr>
                          <m:t>,   (</m:t>
                        </m:r>
                        <m:r>
                          <a:rPr lang="en-US" sz="1600" i="1">
                            <a:solidFill>
                              <a:schemeClr val="tx1"/>
                            </a:solidFill>
                            <a:latin typeface="Cambria Math" charset="0"/>
                          </a:rPr>
                          <m:t>𝛼</m:t>
                        </m:r>
                      </m:e>
                      <m:sub>
                        <m:r>
                          <a:rPr lang="en-US" sz="1600" i="1">
                            <a:solidFill>
                              <a:schemeClr val="tx1"/>
                            </a:solidFill>
                            <a:latin typeface="Cambria Math" charset="0"/>
                          </a:rPr>
                          <m:t>1</m:t>
                        </m:r>
                      </m:sub>
                    </m:sSub>
                    <m:r>
                      <a:rPr lang="en-US" sz="1600" i="1">
                        <a:solidFill>
                          <a:schemeClr val="tx1"/>
                        </a:solidFill>
                        <a:latin typeface="Cambria Math" charset="0"/>
                      </a:rPr>
                      <m:t>, …, </m:t>
                    </m:r>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charset="0"/>
                          </a:rPr>
                          <m:t>¬</m:t>
                        </m:r>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charset="0"/>
                              </a:rPr>
                              <m:t>𝛼</m:t>
                            </m:r>
                          </m:e>
                          <m:sub>
                            <m:r>
                              <a:rPr lang="en-US" sz="1600" i="1">
                                <a:solidFill>
                                  <a:schemeClr val="tx1"/>
                                </a:solidFill>
                                <a:latin typeface="Cambria Math" charset="0"/>
                              </a:rPr>
                              <m:t>𝑗</m:t>
                            </m:r>
                          </m:sub>
                        </m:sSub>
                        <m:r>
                          <a:rPr lang="en-US" sz="1600" i="1">
                            <a:solidFill>
                              <a:schemeClr val="tx1"/>
                            </a:solidFill>
                            <a:latin typeface="Cambria Math" charset="0"/>
                          </a:rPr>
                          <m:t>,…,</m:t>
                        </m:r>
                        <m:r>
                          <a:rPr lang="en-US" sz="1600" i="1">
                            <a:solidFill>
                              <a:schemeClr val="tx1"/>
                            </a:solidFill>
                            <a:latin typeface="Cambria Math" charset="0"/>
                          </a:rPr>
                          <m:t>𝛼</m:t>
                        </m:r>
                      </m:e>
                      <m:sub>
                        <m:r>
                          <a:rPr lang="en-US" sz="1600" i="1">
                            <a:solidFill>
                              <a:schemeClr val="tx1"/>
                            </a:solidFill>
                            <a:latin typeface="Cambria Math" charset="0"/>
                          </a:rPr>
                          <m:t>𝑛</m:t>
                        </m:r>
                      </m:sub>
                    </m:sSub>
                  </m:oMath>
                </a14:m>
                <a:r>
                  <a:rPr lang="en-US" sz="1600" dirty="0">
                    <a:solidFill>
                      <a:schemeClr val="tx1"/>
                    </a:solidFill>
                  </a:rPr>
                  <a:t>)  </a:t>
                </a:r>
                <a14:m>
                  <m:oMath xmlns:m="http://schemas.openxmlformats.org/officeDocument/2006/math">
                    <m:r>
                      <a:rPr lang="en-US" altLang="ko-KR" sz="1600" i="1">
                        <a:solidFill>
                          <a:srgbClr val="C00000"/>
                        </a:solidFill>
                        <a:latin typeface="Cambria Math" charset="0"/>
                      </a:rPr>
                      <m:t>⊨</m:t>
                    </m:r>
                  </m:oMath>
                </a14:m>
                <a:r>
                  <a:rPr lang="en-US" sz="1600" dirty="0">
                    <a:solidFill>
                      <a:schemeClr val="tx1"/>
                    </a:solidFill>
                  </a:rPr>
                  <a:t>  </a:t>
                </a:r>
                <a14:m>
                  <m:oMath xmlns:m="http://schemas.openxmlformats.org/officeDocument/2006/math">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charset="0"/>
                          </a:rPr>
                          <m:t>(</m:t>
                        </m:r>
                        <m:r>
                          <a:rPr lang="en-US" sz="1600" i="1">
                            <a:solidFill>
                              <a:schemeClr val="tx1"/>
                            </a:solidFill>
                            <a:latin typeface="Cambria Math" charset="0"/>
                          </a:rPr>
                          <m:t>𝛼</m:t>
                        </m:r>
                      </m:e>
                      <m:sub>
                        <m:r>
                          <a:rPr lang="en-US" sz="1600" i="1">
                            <a:solidFill>
                              <a:schemeClr val="tx1"/>
                            </a:solidFill>
                            <a:latin typeface="Cambria Math" charset="0"/>
                          </a:rPr>
                          <m:t>1</m:t>
                        </m:r>
                      </m:sub>
                    </m:sSub>
                    <m:r>
                      <a:rPr lang="en-US" sz="1600" i="1">
                        <a:solidFill>
                          <a:schemeClr val="tx1"/>
                        </a:solidFill>
                        <a:latin typeface="Cambria Math" charset="0"/>
                      </a:rPr>
                      <m:t>, …, </m:t>
                    </m:r>
                    <m:sSub>
                      <m:sSubPr>
                        <m:ctrlPr>
                          <a:rPr lang="en-US" sz="1600" i="1">
                            <a:solidFill>
                              <a:schemeClr val="tx1"/>
                            </a:solidFill>
                            <a:latin typeface="Cambria Math" panose="02040503050406030204" pitchFamily="18" charset="0"/>
                          </a:rPr>
                        </m:ctrlPr>
                      </m:sSubPr>
                      <m:e>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charset="0"/>
                              </a:rPr>
                              <m:t>𝛼</m:t>
                            </m:r>
                          </m:e>
                          <m:sub>
                            <m:r>
                              <a:rPr lang="en-US" sz="1600" i="1">
                                <a:solidFill>
                                  <a:schemeClr val="tx1"/>
                                </a:solidFill>
                                <a:latin typeface="Cambria Math" charset="0"/>
                              </a:rPr>
                              <m:t>𝑗</m:t>
                            </m:r>
                            <m:r>
                              <a:rPr lang="en-US" sz="1600" i="1">
                                <a:solidFill>
                                  <a:schemeClr val="tx1"/>
                                </a:solidFill>
                                <a:latin typeface="Cambria Math" charset="0"/>
                              </a:rPr>
                              <m:t>−1</m:t>
                            </m:r>
                          </m:sub>
                        </m:sSub>
                        <m:r>
                          <a:rPr lang="en-US" sz="1600" i="1">
                            <a:solidFill>
                              <a:schemeClr val="tx1"/>
                            </a:solidFill>
                            <a:latin typeface="Cambria Math" charset="0"/>
                          </a:rPr>
                          <m:t>,</m:t>
                        </m:r>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charset="0"/>
                              </a:rPr>
                              <m:t>𝛼</m:t>
                            </m:r>
                          </m:e>
                          <m:sub>
                            <m:r>
                              <a:rPr lang="en-US" sz="1600" i="1">
                                <a:solidFill>
                                  <a:schemeClr val="tx1"/>
                                </a:solidFill>
                                <a:latin typeface="Cambria Math" charset="0"/>
                              </a:rPr>
                              <m:t>𝑗</m:t>
                            </m:r>
                            <m:r>
                              <a:rPr lang="en-US" sz="1600" i="1">
                                <a:solidFill>
                                  <a:schemeClr val="tx1"/>
                                </a:solidFill>
                                <a:latin typeface="Cambria Math" charset="0"/>
                              </a:rPr>
                              <m:t>+1</m:t>
                            </m:r>
                          </m:sub>
                        </m:sSub>
                        <m:r>
                          <a:rPr lang="en-US" sz="1600" i="1">
                            <a:solidFill>
                              <a:schemeClr val="tx1"/>
                            </a:solidFill>
                            <a:latin typeface="Cambria Math" charset="0"/>
                          </a:rPr>
                          <m:t>,…,</m:t>
                        </m:r>
                        <m:r>
                          <a:rPr lang="en-US" sz="1600" i="1">
                            <a:solidFill>
                              <a:schemeClr val="tx1"/>
                            </a:solidFill>
                            <a:latin typeface="Cambria Math" charset="0"/>
                          </a:rPr>
                          <m:t>𝛼</m:t>
                        </m:r>
                      </m:e>
                      <m:sub>
                        <m:r>
                          <a:rPr lang="en-US" sz="1600" i="1">
                            <a:solidFill>
                              <a:schemeClr val="tx1"/>
                            </a:solidFill>
                            <a:latin typeface="Cambria Math" charset="0"/>
                          </a:rPr>
                          <m:t>𝑛</m:t>
                        </m:r>
                      </m:sub>
                    </m:sSub>
                    <m:r>
                      <a:rPr lang="en-US" sz="1600" i="1">
                        <a:solidFill>
                          <a:schemeClr val="tx1"/>
                        </a:solidFill>
                        <a:latin typeface="Cambria Math" charset="0"/>
                      </a:rPr>
                      <m:t>)</m:t>
                    </m:r>
                  </m:oMath>
                </a14:m>
                <a:endParaRPr lang="en-US" sz="1600" dirty="0">
                  <a:solidFill>
                    <a:schemeClr val="tx1"/>
                  </a:solidFill>
                </a:endParaRPr>
              </a:p>
              <a:p>
                <a:pPr lvl="1">
                  <a:lnSpc>
                    <a:spcPct val="100000"/>
                  </a:lnSpc>
                  <a:buFont typeface="Wingdings" pitchFamily="2" charset="2"/>
                  <a:buChar char="Ø"/>
                </a:pPr>
                <a:r>
                  <a:rPr lang="en-US" altLang="ko-KR" sz="1800" b="1" dirty="0">
                    <a:solidFill>
                      <a:srgbClr val="0000FF"/>
                    </a:solidFill>
                  </a:rPr>
                  <a:t>Universal instantiation (UI)</a:t>
                </a:r>
              </a:p>
              <a:p>
                <a:pPr lvl="1">
                  <a:lnSpc>
                    <a:spcPct val="100000"/>
                  </a:lnSpc>
                  <a:buFont typeface="Wingdings" pitchFamily="2" charset="2"/>
                  <a:buChar char="Ø"/>
                </a:pPr>
                <a:r>
                  <a:rPr lang="en-US" altLang="ko-KR" sz="1800" b="1" dirty="0">
                    <a:solidFill>
                      <a:srgbClr val="0000FF"/>
                    </a:solidFill>
                  </a:rPr>
                  <a:t>Existential instantiation (EI)</a:t>
                </a:r>
                <a:endParaRPr lang="en-US" altLang="ko-KR" sz="1800" b="1" dirty="0">
                  <a:solidFill>
                    <a:srgbClr val="0000FF"/>
                  </a:solidFill>
                  <a:latin typeface="Times" pitchFamily="2" charset="0"/>
                </a:endParaRPr>
              </a:p>
              <a:p>
                <a:pPr lvl="1">
                  <a:lnSpc>
                    <a:spcPct val="100000"/>
                  </a:lnSpc>
                  <a:buFont typeface="Wingdings" pitchFamily="2" charset="2"/>
                  <a:buChar char="Ø"/>
                </a:pPr>
                <a:endParaRPr lang="en-US" altLang="ko-KR" sz="1800" b="1" dirty="0">
                  <a:solidFill>
                    <a:srgbClr val="0000FF"/>
                  </a:solidFill>
                  <a:latin typeface="Times" pitchFamily="2" charset="0"/>
                </a:endParaRPr>
              </a:p>
              <a:p>
                <a:pPr lvl="2">
                  <a:lnSpc>
                    <a:spcPct val="100000"/>
                  </a:lnSpc>
                  <a:buFont typeface="Wingdings" pitchFamily="2" charset="2"/>
                  <a:buChar char="§"/>
                </a:pPr>
                <a:endParaRPr lang="en-US" sz="1600" dirty="0"/>
              </a:p>
            </p:txBody>
          </p:sp>
        </mc:Choice>
        <mc:Fallback xmlns="">
          <p:sp>
            <p:nvSpPr>
              <p:cNvPr id="6" name="Content Placeholder 2">
                <a:extLst>
                  <a:ext uri="{FF2B5EF4-FFF2-40B4-BE49-F238E27FC236}">
                    <a16:creationId xmlns:a16="http://schemas.microsoft.com/office/drawing/2014/main" id="{6136DBAA-614C-F34F-9D4C-AC8BF7AE2128}"/>
                  </a:ext>
                </a:extLst>
              </p:cNvPr>
              <p:cNvSpPr txBox="1">
                <a:spLocks noRot="1" noChangeAspect="1" noMove="1" noResize="1" noEditPoints="1" noAdjustHandles="1" noChangeArrowheads="1" noChangeShapeType="1" noTextEdit="1"/>
              </p:cNvSpPr>
              <p:nvPr/>
            </p:nvSpPr>
            <p:spPr>
              <a:xfrm>
                <a:off x="167626" y="843558"/>
                <a:ext cx="8808748" cy="3889251"/>
              </a:xfrm>
              <a:prstGeom prst="rect">
                <a:avLst/>
              </a:prstGeom>
              <a:blipFill>
                <a:blip r:embed="rId4"/>
                <a:stretch>
                  <a:fillRect l="-1007" t="-974"/>
                </a:stretch>
              </a:blipFill>
            </p:spPr>
            <p:txBody>
              <a:bodyPr/>
              <a:lstStyle/>
              <a:p>
                <a:r>
                  <a:rPr lang="ko-KR" altLang="en-US">
                    <a:noFill/>
                  </a:rPr>
                  <a:t> </a:t>
                </a:r>
              </a:p>
            </p:txBody>
          </p:sp>
        </mc:Fallback>
      </mc:AlternateContent>
      <p:sp>
        <p:nvSpPr>
          <p:cNvPr id="3" name="오른쪽 중괄호[R] 2">
            <a:extLst>
              <a:ext uri="{FF2B5EF4-FFF2-40B4-BE49-F238E27FC236}">
                <a16:creationId xmlns:a16="http://schemas.microsoft.com/office/drawing/2014/main" id="{5364CFA8-0C77-114B-A095-B88220B8473D}"/>
              </a:ext>
            </a:extLst>
          </p:cNvPr>
          <p:cNvSpPr/>
          <p:nvPr/>
        </p:nvSpPr>
        <p:spPr>
          <a:xfrm>
            <a:off x="4860032" y="3939902"/>
            <a:ext cx="360040" cy="432048"/>
          </a:xfrm>
          <a:prstGeom prst="rightBrace">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ko-KR" altLang="en-US"/>
          </a:p>
        </p:txBody>
      </p:sp>
      <p:sp>
        <p:nvSpPr>
          <p:cNvPr id="4" name="직사각형 3">
            <a:extLst>
              <a:ext uri="{FF2B5EF4-FFF2-40B4-BE49-F238E27FC236}">
                <a16:creationId xmlns:a16="http://schemas.microsoft.com/office/drawing/2014/main" id="{E63591B2-0261-2E4D-887B-400EA5D49011}"/>
              </a:ext>
            </a:extLst>
          </p:cNvPr>
          <p:cNvSpPr/>
          <p:nvPr/>
        </p:nvSpPr>
        <p:spPr>
          <a:xfrm>
            <a:off x="5364088" y="3939902"/>
            <a:ext cx="1540806" cy="369332"/>
          </a:xfrm>
          <a:prstGeom prst="rect">
            <a:avLst/>
          </a:prstGeom>
        </p:spPr>
        <p:txBody>
          <a:bodyPr wrap="none">
            <a:spAutoFit/>
          </a:bodyPr>
          <a:lstStyle/>
          <a:p>
            <a:r>
              <a:rPr lang="en-US" altLang="ko-KR" b="1" dirty="0">
                <a:solidFill>
                  <a:srgbClr val="0000FF"/>
                </a:solidFill>
              </a:rPr>
              <a:t>new for FOL</a:t>
            </a:r>
            <a:endParaRPr lang="ko-KR" altLang="en-US" dirty="0"/>
          </a:p>
        </p:txBody>
      </p:sp>
      <p:sp>
        <p:nvSpPr>
          <p:cNvPr id="7" name="오른쪽 중괄호[R] 6">
            <a:extLst>
              <a:ext uri="{FF2B5EF4-FFF2-40B4-BE49-F238E27FC236}">
                <a16:creationId xmlns:a16="http://schemas.microsoft.com/office/drawing/2014/main" id="{B5BFA50C-DC4D-8D48-A1CB-18F6E815D032}"/>
              </a:ext>
            </a:extLst>
          </p:cNvPr>
          <p:cNvSpPr/>
          <p:nvPr/>
        </p:nvSpPr>
        <p:spPr>
          <a:xfrm>
            <a:off x="4860032" y="1635646"/>
            <a:ext cx="360040" cy="1800200"/>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ko-KR" altLang="en-US"/>
          </a:p>
        </p:txBody>
      </p:sp>
      <p:sp>
        <p:nvSpPr>
          <p:cNvPr id="8" name="직사각형 7">
            <a:extLst>
              <a:ext uri="{FF2B5EF4-FFF2-40B4-BE49-F238E27FC236}">
                <a16:creationId xmlns:a16="http://schemas.microsoft.com/office/drawing/2014/main" id="{3DCD447F-84A1-8A46-BD0E-B2CED0F96DC1}"/>
              </a:ext>
            </a:extLst>
          </p:cNvPr>
          <p:cNvSpPr/>
          <p:nvPr/>
        </p:nvSpPr>
        <p:spPr>
          <a:xfrm>
            <a:off x="5364088" y="2346434"/>
            <a:ext cx="2228495" cy="369332"/>
          </a:xfrm>
          <a:prstGeom prst="rect">
            <a:avLst/>
          </a:prstGeom>
        </p:spPr>
        <p:txBody>
          <a:bodyPr wrap="none">
            <a:spAutoFit/>
          </a:bodyPr>
          <a:lstStyle/>
          <a:p>
            <a:r>
              <a:rPr lang="en-US" altLang="ko-KR" b="1" dirty="0">
                <a:solidFill>
                  <a:srgbClr val="0000FF"/>
                </a:solidFill>
              </a:rPr>
              <a:t>Both for PL &amp; FOL</a:t>
            </a:r>
            <a:endParaRPr lang="ko-KR" altLang="en-US" dirty="0"/>
          </a:p>
        </p:txBody>
      </p:sp>
    </p:spTree>
    <p:extLst>
      <p:ext uri="{BB962C8B-B14F-4D97-AF65-F5344CB8AC3E}">
        <p14:creationId xmlns:p14="http://schemas.microsoft.com/office/powerpoint/2010/main" val="3131850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91CC2-C683-42D3-9783-40F68F6D2EA3}"/>
              </a:ext>
            </a:extLst>
          </p:cNvPr>
          <p:cNvSpPr>
            <a:spLocks noGrp="1"/>
          </p:cNvSpPr>
          <p:nvPr>
            <p:ph type="title"/>
          </p:nvPr>
        </p:nvSpPr>
        <p:spPr/>
        <p:txBody>
          <a:bodyPr/>
          <a:lstStyle/>
          <a:p>
            <a:r>
              <a:rPr lang="en-US" altLang="ko-KR" dirty="0"/>
              <a:t>6.1 Propositional vs. First-Order Inference (2/5)</a:t>
            </a:r>
            <a:endParaRPr lang="en-US" dirty="0">
              <a:latin typeface="Times" pitchFamily="2"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A89826-544E-4C21-8392-2BD506A84B84}"/>
                  </a:ext>
                </a:extLst>
              </p:cNvPr>
              <p:cNvSpPr>
                <a:spLocks noGrp="1"/>
              </p:cNvSpPr>
              <p:nvPr>
                <p:ph sz="quarter" idx="10"/>
              </p:nvPr>
            </p:nvSpPr>
            <p:spPr>
              <a:xfrm>
                <a:off x="335759" y="699542"/>
                <a:ext cx="8610559" cy="4249291"/>
              </a:xfrm>
            </p:spPr>
            <p:txBody>
              <a:bodyPr/>
              <a:lstStyle/>
              <a:p>
                <a:pPr marL="0" indent="0">
                  <a:buNone/>
                </a:pPr>
                <a:r>
                  <a:rPr lang="en-US" altLang="ko-KR" dirty="0">
                    <a:solidFill>
                      <a:srgbClr val="C00000"/>
                    </a:solidFill>
                    <a:effectLst>
                      <a:outerShdw blurRad="38100" dist="38100" dir="2700000" algn="tl">
                        <a:srgbClr val="000000">
                          <a:alpha val="43137"/>
                        </a:srgbClr>
                      </a:outerShdw>
                    </a:effectLst>
                    <a:latin typeface="Times" pitchFamily="2" charset="0"/>
                  </a:rPr>
                  <a:t>Inference rules for quantifiers</a:t>
                </a:r>
              </a:p>
              <a:p>
                <a:pPr marL="0" indent="0">
                  <a:buNone/>
                </a:pPr>
                <a:r>
                  <a:rPr lang="en-US" dirty="0">
                    <a:latin typeface="Times" pitchFamily="2" charset="0"/>
                  </a:rPr>
                  <a:t>1</a:t>
                </a:r>
                <a:r>
                  <a:rPr lang="en-US" altLang="ko-KR" dirty="0">
                    <a:latin typeface="Times" pitchFamily="2" charset="0"/>
                  </a:rPr>
                  <a:t>)</a:t>
                </a:r>
                <a:r>
                  <a:rPr lang="en-US" dirty="0">
                    <a:latin typeface="Times" pitchFamily="2" charset="0"/>
                  </a:rPr>
                  <a:t> </a:t>
                </a:r>
                <a:r>
                  <a:rPr lang="en-US" altLang="ko-KR" dirty="0"/>
                  <a:t>Universal instantiation (UI)</a:t>
                </a:r>
                <a:endParaRPr lang="en-US" dirty="0">
                  <a:latin typeface="Times" pitchFamily="2" charset="0"/>
                </a:endParaRPr>
              </a:p>
              <a:p>
                <a:pPr lvl="1">
                  <a:lnSpc>
                    <a:spcPct val="100000"/>
                  </a:lnSpc>
                  <a:buFont typeface="Wingdings" panose="05000000000000000000" pitchFamily="2" charset="2"/>
                  <a:buChar char="Ø"/>
                </a:pPr>
                <a:r>
                  <a:rPr lang="en-US" altLang="ko-KR" sz="1800" dirty="0">
                    <a:latin typeface="Times" pitchFamily="2" charset="0"/>
                  </a:rPr>
                  <a:t>We can infer any sentence </a:t>
                </a:r>
                <a14:m>
                  <m:oMath xmlns:m="http://schemas.openxmlformats.org/officeDocument/2006/math">
                    <m:r>
                      <a:rPr lang="ko-KR" altLang="en-US" sz="1800" i="1" smtClean="0">
                        <a:solidFill>
                          <a:srgbClr val="FF0000"/>
                        </a:solidFill>
                        <a:latin typeface="Cambria Math" panose="02040503050406030204" pitchFamily="18" charset="0"/>
                      </a:rPr>
                      <m:t>𝛼</m:t>
                    </m:r>
                  </m:oMath>
                </a14:m>
                <a:r>
                  <a:rPr lang="en-US" sz="1800" dirty="0">
                    <a:latin typeface="Times" pitchFamily="2" charset="0"/>
                  </a:rPr>
                  <a:t> </a:t>
                </a:r>
                <a:r>
                  <a:rPr lang="en-US" altLang="ko-KR" sz="1800" dirty="0">
                    <a:latin typeface="Times" pitchFamily="2" charset="0"/>
                  </a:rPr>
                  <a:t>obtained by substituting a </a:t>
                </a:r>
                <a:r>
                  <a:rPr lang="en-US" altLang="ko-KR" sz="1800" dirty="0">
                    <a:solidFill>
                      <a:srgbClr val="0000FF"/>
                    </a:solidFill>
                    <a:latin typeface="Times" pitchFamily="2" charset="0"/>
                  </a:rPr>
                  <a:t>ground term</a:t>
                </a:r>
                <a:r>
                  <a:rPr lang="en-US" altLang="ko-KR" sz="1800" dirty="0">
                    <a:latin typeface="Times" pitchFamily="2" charset="0"/>
                  </a:rPr>
                  <a:t> </a:t>
                </a:r>
                <a14:m>
                  <m:oMath xmlns:m="http://schemas.openxmlformats.org/officeDocument/2006/math">
                    <m:r>
                      <a:rPr lang="en-US" altLang="ko-KR" sz="1800" i="1">
                        <a:solidFill>
                          <a:srgbClr val="FF0000"/>
                        </a:solidFill>
                        <a:latin typeface="Cambria Math" panose="02040503050406030204" pitchFamily="18" charset="0"/>
                      </a:rPr>
                      <m:t>𝑔</m:t>
                    </m:r>
                  </m:oMath>
                </a14:m>
                <a:r>
                  <a:rPr lang="en-US" altLang="ko-KR" sz="1800" dirty="0">
                    <a:latin typeface="Times" pitchFamily="2" charset="0"/>
                  </a:rPr>
                  <a:t> for the variable </a:t>
                </a:r>
                <a14:m>
                  <m:oMath xmlns:m="http://schemas.openxmlformats.org/officeDocument/2006/math">
                    <m:r>
                      <a:rPr lang="ko-KR" altLang="en-US" sz="1800" i="1" smtClean="0">
                        <a:solidFill>
                          <a:srgbClr val="0000FF"/>
                        </a:solidFill>
                        <a:latin typeface="Cambria Math" panose="02040503050406030204" pitchFamily="18" charset="0"/>
                      </a:rPr>
                      <m:t>𝜈</m:t>
                    </m:r>
                  </m:oMath>
                </a14:m>
                <a:r>
                  <a:rPr lang="en-US" altLang="ko-KR" sz="1400" dirty="0"/>
                  <a:t>:      </a:t>
                </a:r>
                <a14:m>
                  <m:oMath xmlns:m="http://schemas.openxmlformats.org/officeDocument/2006/math">
                    <m:f>
                      <m:fPr>
                        <m:ctrlPr>
                          <a:rPr lang="en-US" altLang="ko-KR" sz="1800" i="1">
                            <a:latin typeface="Cambria Math" panose="02040503050406030204" pitchFamily="18" charset="0"/>
                          </a:rPr>
                        </m:ctrlPr>
                      </m:fPr>
                      <m:num>
                        <m:r>
                          <a:rPr lang="en-US" altLang="ko-KR" sz="1800" i="1">
                            <a:latin typeface="Cambria Math" panose="02040503050406030204" pitchFamily="18" charset="0"/>
                          </a:rPr>
                          <m:t>∀</m:t>
                        </m:r>
                        <m:r>
                          <a:rPr lang="en-US" altLang="ko-KR" sz="1800" i="1">
                            <a:solidFill>
                              <a:srgbClr val="0000FF"/>
                            </a:solidFill>
                            <a:latin typeface="Cambria Math" panose="02040503050406030204" pitchFamily="18" charset="0"/>
                          </a:rPr>
                          <m:t>𝑣</m:t>
                        </m:r>
                        <m:r>
                          <a:rPr lang="en-US" altLang="ko-KR" sz="1800" i="1">
                            <a:latin typeface="Cambria Math" panose="02040503050406030204" pitchFamily="18" charset="0"/>
                          </a:rPr>
                          <m:t> </m:t>
                        </m:r>
                        <m:r>
                          <a:rPr lang="en-US" altLang="ko-KR" sz="1800" i="1">
                            <a:solidFill>
                              <a:srgbClr val="FF0000"/>
                            </a:solidFill>
                            <a:latin typeface="Cambria Math" panose="02040503050406030204" pitchFamily="18" charset="0"/>
                          </a:rPr>
                          <m:t>𝛼</m:t>
                        </m:r>
                      </m:num>
                      <m:den>
                        <m:r>
                          <a:rPr lang="en-US" altLang="ko-KR" sz="1800" i="1">
                            <a:latin typeface="Cambria Math" panose="02040503050406030204" pitchFamily="18" charset="0"/>
                          </a:rPr>
                          <m:t>𝑆𝑢𝑏</m:t>
                        </m:r>
                        <m:r>
                          <a:rPr lang="en-US" altLang="ko-KR" sz="1800" i="1">
                            <a:latin typeface="Cambria Math" charset="0"/>
                          </a:rPr>
                          <m:t>𝑠𝑡</m:t>
                        </m:r>
                        <m:r>
                          <a:rPr lang="en-US" altLang="ko-KR" sz="1800" i="1">
                            <a:latin typeface="Cambria Math" panose="02040503050406030204" pitchFamily="18" charset="0"/>
                          </a:rPr>
                          <m:t>(</m:t>
                        </m:r>
                        <m:d>
                          <m:dPr>
                            <m:begChr m:val="{"/>
                            <m:endChr m:val="}"/>
                            <m:ctrlPr>
                              <a:rPr lang="en-US" altLang="ko-KR" sz="1800" i="1">
                                <a:latin typeface="Cambria Math" panose="02040503050406030204" pitchFamily="18" charset="0"/>
                              </a:rPr>
                            </m:ctrlPr>
                          </m:dPr>
                          <m:e>
                            <m:r>
                              <a:rPr lang="en-US" altLang="ko-KR" sz="1800" i="1">
                                <a:solidFill>
                                  <a:srgbClr val="0000FF"/>
                                </a:solidFill>
                                <a:latin typeface="Cambria Math" panose="02040503050406030204" pitchFamily="18" charset="0"/>
                              </a:rPr>
                              <m:t>𝑣</m:t>
                            </m:r>
                            <m:r>
                              <m:rPr>
                                <m:lit/>
                              </m:rPr>
                              <a:rPr lang="en-US" altLang="ko-KR" sz="1800" i="1">
                                <a:latin typeface="Cambria Math" panose="02040503050406030204" pitchFamily="18" charset="0"/>
                              </a:rPr>
                              <m:t>/</m:t>
                            </m:r>
                            <m:r>
                              <a:rPr lang="en-US" altLang="ko-KR" sz="1800" i="1">
                                <a:solidFill>
                                  <a:srgbClr val="FF0000"/>
                                </a:solidFill>
                                <a:latin typeface="Cambria Math" panose="02040503050406030204" pitchFamily="18" charset="0"/>
                              </a:rPr>
                              <m:t>𝑔</m:t>
                            </m:r>
                          </m:e>
                        </m:d>
                        <m:r>
                          <a:rPr lang="en-US" altLang="ko-KR" sz="1800" i="1">
                            <a:latin typeface="Cambria Math" panose="02040503050406030204" pitchFamily="18" charset="0"/>
                          </a:rPr>
                          <m:t>, </m:t>
                        </m:r>
                        <m:r>
                          <a:rPr lang="en-US" altLang="ko-KR" sz="1800" i="1">
                            <a:latin typeface="Cambria Math" charset="0"/>
                          </a:rPr>
                          <m:t> </m:t>
                        </m:r>
                        <m:r>
                          <a:rPr lang="en-US" altLang="ko-KR" sz="1800" i="1">
                            <a:solidFill>
                              <a:srgbClr val="FF0000"/>
                            </a:solidFill>
                            <a:latin typeface="Cambria Math" panose="02040503050406030204" pitchFamily="18" charset="0"/>
                          </a:rPr>
                          <m:t>𝛼</m:t>
                        </m:r>
                        <m:r>
                          <a:rPr lang="en-US" altLang="ko-KR" sz="1800" i="1">
                            <a:latin typeface="Cambria Math" panose="02040503050406030204" pitchFamily="18" charset="0"/>
                          </a:rPr>
                          <m:t>)</m:t>
                        </m:r>
                      </m:den>
                    </m:f>
                  </m:oMath>
                </a14:m>
                <a:endParaRPr lang="en-US" altLang="ko-KR" sz="1800" dirty="0"/>
              </a:p>
              <a:p>
                <a:pPr lvl="1">
                  <a:lnSpc>
                    <a:spcPct val="100000"/>
                  </a:lnSpc>
                  <a:buFont typeface="Wingdings" panose="05000000000000000000" pitchFamily="2" charset="2"/>
                  <a:buChar char="Ø"/>
                </a:pPr>
                <a:r>
                  <a:rPr lang="en-US" altLang="ko-KR" sz="1800" dirty="0"/>
                  <a:t> ∀𝑥 </a:t>
                </a:r>
                <a:r>
                  <a:rPr lang="en-US" altLang="ko-KR" sz="1800" i="1" dirty="0"/>
                  <a:t>King</a:t>
                </a:r>
                <a:r>
                  <a:rPr lang="en-US" altLang="ko-KR" sz="1800" dirty="0"/>
                  <a:t>(𝑥)  ∧ </a:t>
                </a:r>
                <a:r>
                  <a:rPr lang="en-US" altLang="ko-KR" sz="1800" i="1" dirty="0"/>
                  <a:t>Greedy</a:t>
                </a:r>
                <a:r>
                  <a:rPr lang="en-US" altLang="ko-KR" sz="1800" dirty="0"/>
                  <a:t>(𝑥)  ⟹ </a:t>
                </a:r>
                <a:r>
                  <a:rPr lang="en-US" altLang="ko-KR" sz="1800" i="1" dirty="0"/>
                  <a:t>Evil</a:t>
                </a:r>
                <a:r>
                  <a:rPr lang="en-US" altLang="ko-KR" sz="1800" dirty="0"/>
                  <a:t>(𝑥)     	</a:t>
                </a:r>
                <a:endParaRPr lang="en-US" altLang="ko-KR" sz="1800" b="1" dirty="0">
                  <a:solidFill>
                    <a:srgbClr val="0000FF"/>
                  </a:solidFill>
                  <a:latin typeface="+mn-ea"/>
                </a:endParaRPr>
              </a:p>
              <a:p>
                <a:pPr marL="457200" lvl="1" indent="0">
                  <a:lnSpc>
                    <a:spcPct val="100000"/>
                  </a:lnSpc>
                  <a:buNone/>
                </a:pPr>
                <a:r>
                  <a:rPr lang="en-US" altLang="ko-KR" sz="1800" dirty="0"/>
                  <a:t>    		</a:t>
                </a:r>
                <a:r>
                  <a:rPr lang="en-US" altLang="ko-KR" sz="1800" i="1" dirty="0"/>
                  <a:t>King</a:t>
                </a:r>
                <a:r>
                  <a:rPr lang="en-US" altLang="ko-KR" sz="1800" dirty="0"/>
                  <a:t>(</a:t>
                </a:r>
                <a:r>
                  <a:rPr lang="en-US" altLang="ko-KR" sz="1800" i="1" dirty="0"/>
                  <a:t>John</a:t>
                </a:r>
                <a:r>
                  <a:rPr lang="en-US" altLang="ko-KR" sz="1800" dirty="0"/>
                  <a:t>) ∧ </a:t>
                </a:r>
                <a:r>
                  <a:rPr lang="en-US" altLang="ko-KR" sz="1800" i="1" dirty="0"/>
                  <a:t>Greedy</a:t>
                </a:r>
                <a:r>
                  <a:rPr lang="en-US" altLang="ko-KR" sz="1800" dirty="0"/>
                  <a:t>(</a:t>
                </a:r>
                <a:r>
                  <a:rPr lang="en-US" altLang="ko-KR" sz="1800" i="1" dirty="0"/>
                  <a:t>John</a:t>
                </a:r>
                <a:r>
                  <a:rPr lang="en-US" altLang="ko-KR" sz="1800" dirty="0"/>
                  <a:t>)  ⟹ </a:t>
                </a:r>
                <a:r>
                  <a:rPr lang="en-US" altLang="ko-KR" sz="1800" i="1" dirty="0"/>
                  <a:t>Evil</a:t>
                </a:r>
                <a:r>
                  <a:rPr lang="en-US" altLang="ko-KR" sz="1800" dirty="0"/>
                  <a:t>(</a:t>
                </a:r>
                <a:r>
                  <a:rPr lang="en-US" altLang="ko-KR" sz="1800" i="1" dirty="0"/>
                  <a:t>John</a:t>
                </a:r>
                <a:r>
                  <a:rPr lang="en-US" altLang="ko-KR" sz="1800" dirty="0"/>
                  <a:t>)  	</a:t>
                </a:r>
              </a:p>
              <a:p>
                <a:pPr marL="457200" lvl="1" indent="0">
                  <a:lnSpc>
                    <a:spcPct val="100000"/>
                  </a:lnSpc>
                  <a:buNone/>
                </a:pPr>
                <a:r>
                  <a:rPr lang="en-US" altLang="ko-KR" sz="1800" b="1" dirty="0">
                    <a:solidFill>
                      <a:srgbClr val="0000FF"/>
                    </a:solidFill>
                    <a:latin typeface="+mn-ea"/>
                  </a:rPr>
                  <a:t>     yields </a:t>
                </a:r>
                <a:r>
                  <a:rPr lang="en-US" altLang="ko-KR" sz="1800" dirty="0"/>
                  <a:t>	</a:t>
                </a:r>
                <a:r>
                  <a:rPr lang="en-US" altLang="ko-KR" sz="1800" i="1" dirty="0"/>
                  <a:t>King</a:t>
                </a:r>
                <a:r>
                  <a:rPr lang="en-US" altLang="ko-KR" sz="1800" dirty="0"/>
                  <a:t>(</a:t>
                </a:r>
                <a:r>
                  <a:rPr lang="en-US" altLang="ko-KR" sz="1800" i="1" dirty="0"/>
                  <a:t>Richard</a:t>
                </a:r>
                <a:r>
                  <a:rPr lang="en-US" altLang="ko-KR" sz="1800" dirty="0"/>
                  <a:t>)  ∧ </a:t>
                </a:r>
                <a:r>
                  <a:rPr lang="en-US" altLang="ko-KR" sz="1800" i="1" dirty="0"/>
                  <a:t>Greedy</a:t>
                </a:r>
                <a:r>
                  <a:rPr lang="en-US" altLang="ko-KR" sz="1800" dirty="0"/>
                  <a:t>(</a:t>
                </a:r>
                <a:r>
                  <a:rPr lang="en-US" altLang="ko-KR" sz="1800" i="1" dirty="0"/>
                  <a:t>Richard</a:t>
                </a:r>
                <a:r>
                  <a:rPr lang="en-US" altLang="ko-KR" sz="1800" dirty="0"/>
                  <a:t>)  ⟹ </a:t>
                </a:r>
                <a:r>
                  <a:rPr lang="en-US" altLang="ko-KR" sz="1800" i="1" dirty="0"/>
                  <a:t>Evil</a:t>
                </a:r>
                <a:r>
                  <a:rPr lang="en-US" altLang="ko-KR" sz="1800" dirty="0"/>
                  <a:t>(</a:t>
                </a:r>
                <a:r>
                  <a:rPr lang="en-US" altLang="ko-KR" sz="1800" i="1" dirty="0"/>
                  <a:t>Richard</a:t>
                </a:r>
                <a:r>
                  <a:rPr lang="en-US" altLang="ko-KR" sz="1800" dirty="0"/>
                  <a:t>)  </a:t>
                </a:r>
              </a:p>
              <a:p>
                <a:pPr marL="457200" lvl="1" indent="0">
                  <a:lnSpc>
                    <a:spcPct val="100000"/>
                  </a:lnSpc>
                  <a:buNone/>
                </a:pPr>
                <a:r>
                  <a:rPr lang="en-US" altLang="ko-KR" sz="1800" dirty="0"/>
                  <a:t>		</a:t>
                </a:r>
                <a:r>
                  <a:rPr lang="en-US" altLang="ko-KR" sz="1800" i="1" dirty="0"/>
                  <a:t>King</a:t>
                </a:r>
                <a:r>
                  <a:rPr lang="en-US" altLang="ko-KR" sz="1800" dirty="0"/>
                  <a:t>(</a:t>
                </a:r>
                <a:r>
                  <a:rPr lang="en-US" altLang="ko-KR" sz="1800" i="1" dirty="0"/>
                  <a:t>Father</a:t>
                </a:r>
                <a:r>
                  <a:rPr lang="en-US" altLang="ko-KR" sz="1800" dirty="0"/>
                  <a:t>(</a:t>
                </a:r>
                <a:r>
                  <a:rPr lang="en-US" altLang="ko-KR" sz="1800" i="1" dirty="0"/>
                  <a:t>John</a:t>
                </a:r>
                <a:r>
                  <a:rPr lang="en-US" altLang="ko-KR" sz="1800" dirty="0"/>
                  <a:t>))  ∧ </a:t>
                </a:r>
                <a:r>
                  <a:rPr lang="en-US" altLang="ko-KR" sz="1800" i="1" dirty="0"/>
                  <a:t>Greedy</a:t>
                </a:r>
                <a:r>
                  <a:rPr lang="en-US" altLang="ko-KR" sz="1800" dirty="0"/>
                  <a:t>(</a:t>
                </a:r>
                <a:r>
                  <a:rPr lang="en-US" altLang="ko-KR" sz="1800" i="1" dirty="0"/>
                  <a:t>Father</a:t>
                </a:r>
                <a:r>
                  <a:rPr lang="en-US" altLang="ko-KR" sz="1800" dirty="0"/>
                  <a:t>(</a:t>
                </a:r>
                <a:r>
                  <a:rPr lang="en-US" altLang="ko-KR" sz="1800" i="1" dirty="0"/>
                  <a:t>John</a:t>
                </a:r>
                <a:r>
                  <a:rPr lang="en-US" altLang="ko-KR" sz="1800" dirty="0"/>
                  <a:t>))  ⟹ </a:t>
                </a:r>
                <a:r>
                  <a:rPr lang="en-US" altLang="ko-KR" sz="1800" i="1" dirty="0"/>
                  <a:t>Evil</a:t>
                </a:r>
                <a:r>
                  <a:rPr lang="en-US" altLang="ko-KR" sz="1800" dirty="0"/>
                  <a:t>(</a:t>
                </a:r>
                <a:r>
                  <a:rPr lang="en-US" altLang="ko-KR" sz="1800" i="1" dirty="0"/>
                  <a:t>Father</a:t>
                </a:r>
                <a:r>
                  <a:rPr lang="en-US" altLang="ko-KR" sz="1800" dirty="0"/>
                  <a:t>(</a:t>
                </a:r>
                <a:r>
                  <a:rPr lang="en-US" altLang="ko-KR" sz="1800" i="1" dirty="0"/>
                  <a:t>John</a:t>
                </a:r>
                <a:r>
                  <a:rPr lang="en-US" altLang="ko-KR" sz="1800" dirty="0"/>
                  <a:t>)) </a:t>
                </a:r>
                <a:endParaRPr lang="en-US" altLang="ko-KR" sz="1800" i="1" dirty="0"/>
              </a:p>
              <a:p>
                <a:pPr lvl="1">
                  <a:lnSpc>
                    <a:spcPct val="100000"/>
                  </a:lnSpc>
                </a:pPr>
                <a:endParaRPr lang="en-US" sz="1800" dirty="0">
                  <a:latin typeface="Times" pitchFamily="2" charset="0"/>
                </a:endParaRPr>
              </a:p>
            </p:txBody>
          </p:sp>
        </mc:Choice>
        <mc:Fallback xmlns="">
          <p:sp>
            <p:nvSpPr>
              <p:cNvPr id="3" name="Content Placeholder 2">
                <a:extLst>
                  <a:ext uri="{FF2B5EF4-FFF2-40B4-BE49-F238E27FC236}">
                    <a16:creationId xmlns:a16="http://schemas.microsoft.com/office/drawing/2014/main" id="{5DA89826-544E-4C21-8392-2BD506A84B84}"/>
                  </a:ext>
                </a:extLst>
              </p:cNvPr>
              <p:cNvSpPr>
                <a:spLocks noGrp="1" noRot="1" noChangeAspect="1" noMove="1" noResize="1" noEditPoints="1" noAdjustHandles="1" noChangeArrowheads="1" noChangeShapeType="1" noTextEdit="1"/>
              </p:cNvSpPr>
              <p:nvPr>
                <p:ph sz="quarter" idx="10"/>
              </p:nvPr>
            </p:nvSpPr>
            <p:spPr>
              <a:xfrm>
                <a:off x="335759" y="699542"/>
                <a:ext cx="8610559" cy="4249291"/>
              </a:xfrm>
              <a:blipFill>
                <a:blip r:embed="rId2"/>
                <a:stretch>
                  <a:fillRect l="-1178"/>
                </a:stretch>
              </a:blipFill>
            </p:spPr>
            <p:txBody>
              <a:bodyPr/>
              <a:lstStyle/>
              <a:p>
                <a:r>
                  <a:rPr lang="ko-Kore-KR" altLang="en-US">
                    <a:noFill/>
                  </a:rPr>
                  <a:t> </a:t>
                </a:r>
              </a:p>
            </p:txBody>
          </p:sp>
        </mc:Fallback>
      </mc:AlternateContent>
      <mc:AlternateContent xmlns:mc="http://schemas.openxmlformats.org/markup-compatibility/2006" xmlns:a14="http://schemas.microsoft.com/office/drawing/2010/main">
        <mc:Choice Requires="a14">
          <p:sp>
            <p:nvSpPr>
              <p:cNvPr id="8" name="Rectangle 4"/>
              <p:cNvSpPr/>
              <p:nvPr/>
            </p:nvSpPr>
            <p:spPr>
              <a:xfrm>
                <a:off x="6084168" y="1059582"/>
                <a:ext cx="1497526" cy="369332"/>
              </a:xfrm>
              <a:prstGeom prst="rect">
                <a:avLst/>
              </a:prstGeom>
              <a:ln>
                <a:solidFill>
                  <a:srgbClr val="C00000"/>
                </a:solidFill>
              </a:ln>
            </p:spPr>
            <p:txBody>
              <a:bodyPr wrap="none">
                <a:spAutoFit/>
              </a:bodyPr>
              <a:lstStyle/>
              <a:p>
                <a14:m>
                  <m:oMath xmlns:m="http://schemas.openxmlformats.org/officeDocument/2006/math">
                    <m:r>
                      <a:rPr lang="en-US">
                        <a:latin typeface="Cambria Math" panose="02040503050406030204" pitchFamily="18" charset="0"/>
                        <a:ea typeface="나눔바른고딕" panose="020B0603020101020101" pitchFamily="34" charset="-127"/>
                        <a:cs typeface="Times New Roman" panose="02020603050405020304" pitchFamily="18" charset="0"/>
                      </a:rPr>
                      <m:t>∀ </m:t>
                    </m:r>
                  </m:oMath>
                </a14:m>
                <a:r>
                  <a:rPr lang="ko-KR" altLang="en" dirty="0">
                    <a:latin typeface="Times" pitchFamily="2" charset="0"/>
                    <a:ea typeface="나눔바른고딕" panose="020B0603020101020101" pitchFamily="34" charset="-127"/>
                    <a:cs typeface="Times New Roman" panose="02020603050405020304" pitchFamily="18" charset="0"/>
                  </a:rPr>
                  <a:t>𝑥  </a:t>
                </a:r>
                <a:r>
                  <a:rPr lang="en-US" altLang="ko-KR" dirty="0">
                    <a:latin typeface="Times" pitchFamily="2" charset="0"/>
                    <a:ea typeface="나눔바른고딕" panose="020B0603020101020101" pitchFamily="34" charset="-127"/>
                    <a:cs typeface="Times New Roman" panose="02020603050405020304" pitchFamily="18" charset="0"/>
                  </a:rPr>
                  <a:t>Smart(</a:t>
                </a:r>
                <a:r>
                  <a:rPr lang="en-US" altLang="ko-KR" i="1" dirty="0">
                    <a:latin typeface="Times" pitchFamily="2" charset="0"/>
                    <a:ea typeface="나눔바른고딕" panose="020B0603020101020101" pitchFamily="34" charset="-127"/>
                    <a:cs typeface="Times New Roman" panose="02020603050405020304" pitchFamily="18" charset="0"/>
                  </a:rPr>
                  <a:t>x</a:t>
                </a:r>
                <a:r>
                  <a:rPr lang="en-US" altLang="ko-KR" dirty="0">
                    <a:latin typeface="Times" pitchFamily="2" charset="0"/>
                    <a:ea typeface="나눔바른고딕" panose="020B0603020101020101" pitchFamily="34" charset="-127"/>
                    <a:cs typeface="Times New Roman" panose="02020603050405020304" pitchFamily="18" charset="0"/>
                  </a:rPr>
                  <a:t>)</a:t>
                </a:r>
                <a:r>
                  <a:rPr lang="ko-KR" altLang="en-US" dirty="0">
                    <a:latin typeface="Times" pitchFamily="2" charset="0"/>
                    <a:ea typeface="나눔바른고딕" panose="020B0603020101020101" pitchFamily="34" charset="-127"/>
                    <a:cs typeface="Times New Roman" panose="02020603050405020304" pitchFamily="18" charset="0"/>
                  </a:rPr>
                  <a:t> </a:t>
                </a:r>
                <a:endParaRPr lang="en-US" dirty="0">
                  <a:latin typeface="Times" pitchFamily="2" charset="0"/>
                  <a:ea typeface="나눔바른고딕" panose="020B0603020101020101" pitchFamily="34" charset="-127"/>
                  <a:cs typeface="Times New Roman" panose="02020603050405020304" pitchFamily="18" charset="0"/>
                </a:endParaRPr>
              </a:p>
            </p:txBody>
          </p:sp>
        </mc:Choice>
        <mc:Fallback xmlns="">
          <p:sp>
            <p:nvSpPr>
              <p:cNvPr id="8" name="Rectangle 4"/>
              <p:cNvSpPr>
                <a:spLocks noRot="1" noChangeAspect="1" noMove="1" noResize="1" noEditPoints="1" noAdjustHandles="1" noChangeArrowheads="1" noChangeShapeType="1" noTextEdit="1"/>
              </p:cNvSpPr>
              <p:nvPr/>
            </p:nvSpPr>
            <p:spPr>
              <a:xfrm>
                <a:off x="6084168" y="1059582"/>
                <a:ext cx="1497526" cy="369332"/>
              </a:xfrm>
              <a:prstGeom prst="rect">
                <a:avLst/>
              </a:prstGeom>
              <a:blipFill>
                <a:blip r:embed="rId3"/>
                <a:stretch>
                  <a:fillRect t="-6250" b="-15625"/>
                </a:stretch>
              </a:blipFill>
              <a:ln>
                <a:solidFill>
                  <a:srgbClr val="C00000"/>
                </a:solidFill>
              </a:ln>
            </p:spPr>
            <p:txBody>
              <a:bodyPr/>
              <a:lstStyle/>
              <a:p>
                <a:r>
                  <a:rPr lang="ko-KR" altLang="en-US">
                    <a:noFill/>
                  </a:rPr>
                  <a:t> </a:t>
                </a:r>
              </a:p>
            </p:txBody>
          </p:sp>
        </mc:Fallback>
      </mc:AlternateContent>
    </p:spTree>
    <p:extLst>
      <p:ext uri="{BB962C8B-B14F-4D97-AF65-F5344CB8AC3E}">
        <p14:creationId xmlns:p14="http://schemas.microsoft.com/office/powerpoint/2010/main" val="3267681938"/>
      </p:ext>
    </p:extLst>
  </p:cSld>
  <p:clrMapOvr>
    <a:masterClrMapping/>
  </p:clrMapOvr>
</p:sld>
</file>

<file path=ppt/theme/theme1.xml><?xml version="1.0" encoding="utf-8"?>
<a:theme xmlns:a="http://schemas.openxmlformats.org/drawingml/2006/main" name="Office 테마">
  <a:themeElements>
    <a:clrScheme name="흐름">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00"/>
        </a:solidFill>
        <a:ln w="38100">
          <a:solidFill>
            <a:srgbClr val="FF0000"/>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000" dirty="0"/>
        </a:defPPr>
      </a:lstStyle>
    </a:spDef>
    <a:txDef>
      <a:spPr>
        <a:noFill/>
      </a:spPr>
      <a:bodyPr wrap="square" rtlCol="0">
        <a:spAutoFit/>
      </a:bodyPr>
      <a:lstStyle>
        <a:defPPr>
          <a:defRPr sz="2400" dirty="0" smtClean="0">
            <a:solidFill>
              <a:srgbClr val="551111"/>
            </a:solidFill>
            <a:effectLst>
              <a:outerShdw blurRad="50800" dist="38100" dir="2700000" algn="tl" rotWithShape="0">
                <a:prstClr val="black">
                  <a:alpha val="40000"/>
                </a:prstClr>
              </a:outerShdw>
            </a:effectLst>
            <a:latin typeface="HY견고딕" pitchFamily="18" charset="-127"/>
            <a:ea typeface="HY견고딕" pitchFamily="18" charset="-127"/>
          </a:defRPr>
        </a:defPPr>
      </a:lstStyle>
    </a:tx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22619</TotalTime>
  <Words>2106</Words>
  <Application>Microsoft Macintosh PowerPoint</Application>
  <PresentationFormat>화면 슬라이드 쇼(16:9)</PresentationFormat>
  <Paragraphs>316</Paragraphs>
  <Slides>35</Slides>
  <Notes>8</Notes>
  <HiddenSlides>0</HiddenSlides>
  <MMClips>0</MMClips>
  <ScaleCrop>false</ScaleCrop>
  <HeadingPairs>
    <vt:vector size="6" baseType="variant">
      <vt:variant>
        <vt:lpstr>사용한 글꼴</vt:lpstr>
      </vt:variant>
      <vt:variant>
        <vt:i4>10</vt:i4>
      </vt:variant>
      <vt:variant>
        <vt:lpstr>테마</vt:lpstr>
      </vt:variant>
      <vt:variant>
        <vt:i4>1</vt:i4>
      </vt:variant>
      <vt:variant>
        <vt:lpstr>슬라이드 제목</vt:lpstr>
      </vt:variant>
      <vt:variant>
        <vt:i4>35</vt:i4>
      </vt:variant>
    </vt:vector>
  </HeadingPairs>
  <TitlesOfParts>
    <vt:vector size="46" baseType="lpstr">
      <vt:lpstr>HY견고딕</vt:lpstr>
      <vt:lpstr>나눔바른고딕</vt:lpstr>
      <vt:lpstr>맑은 고딕</vt:lpstr>
      <vt:lpstr>맑은 고딕</vt:lpstr>
      <vt:lpstr>Andale Mono</vt:lpstr>
      <vt:lpstr>Arial</vt:lpstr>
      <vt:lpstr>Cambria Math</vt:lpstr>
      <vt:lpstr>Times</vt:lpstr>
      <vt:lpstr>Times New Roman</vt:lpstr>
      <vt:lpstr>Wingdings</vt:lpstr>
      <vt:lpstr>Office 테마</vt:lpstr>
      <vt:lpstr>PowerPoint 프레젠테이션</vt:lpstr>
      <vt:lpstr>PowerPoint 프레젠테이션</vt:lpstr>
      <vt:lpstr>Introduction</vt:lpstr>
      <vt:lpstr>Knowledge in First-Order Logic: Colonel West Problem</vt:lpstr>
      <vt:lpstr>Inference in FOL: Proof Tree</vt:lpstr>
      <vt:lpstr>Outline (Lecture 6)</vt:lpstr>
      <vt:lpstr>PowerPoint 프레젠테이션</vt:lpstr>
      <vt:lpstr>6.1 Propositional vs. First-Order Inference (1/5)</vt:lpstr>
      <vt:lpstr>6.1 Propositional vs. First-Order Inference (2/5)</vt:lpstr>
      <vt:lpstr>6.1 Propositional vs. First-Order Inference (3/5)</vt:lpstr>
      <vt:lpstr>6.1 Propositional vs. First-Order Inference (4/5)</vt:lpstr>
      <vt:lpstr>6.1 Propositional vs. First-Order Inference (5/5)</vt:lpstr>
      <vt:lpstr>PowerPoint 프레젠테이션</vt:lpstr>
      <vt:lpstr>6.2 Unification and Lifting (1/4)</vt:lpstr>
      <vt:lpstr>6.2 Unification and Lifting (2/4)</vt:lpstr>
      <vt:lpstr>6.2 Unification and Lifting (3/4)</vt:lpstr>
      <vt:lpstr>6.2 Unification and Lifting (4/4)</vt:lpstr>
      <vt:lpstr>PowerPoint 프레젠테이션</vt:lpstr>
      <vt:lpstr>6.3 Forward Chaining (1/6)</vt:lpstr>
      <vt:lpstr>6.3 Forward Chaining (2/6)</vt:lpstr>
      <vt:lpstr>6.3 Forward Chaining (3/6)</vt:lpstr>
      <vt:lpstr>6.3 Forward Chaining (4/6)</vt:lpstr>
      <vt:lpstr>6.3 Forward Chaining (5/6)</vt:lpstr>
      <vt:lpstr>6.3 Forward Chaining (6/6)</vt:lpstr>
      <vt:lpstr>PowerPoint 프레젠테이션</vt:lpstr>
      <vt:lpstr>6.4 Backward Chaining (1/4)</vt:lpstr>
      <vt:lpstr>6.4 Backward Chaining (2/4)</vt:lpstr>
      <vt:lpstr>6.4 Backward Chaining (3/4)</vt:lpstr>
      <vt:lpstr>6.4 Backward Chaining (4/4)</vt:lpstr>
      <vt:lpstr>PowerPoint 프레젠테이션</vt:lpstr>
      <vt:lpstr>6.5 Resolution (1/4)</vt:lpstr>
      <vt:lpstr>6.5 Resolution (2/4)</vt:lpstr>
      <vt:lpstr>6.5 Resolution (3/4)</vt:lpstr>
      <vt:lpstr>6.5 Resolution (4/4)</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EURI</dc:creator>
  <cp:lastModifiedBy>Microsoft Office User</cp:lastModifiedBy>
  <cp:revision>2085</cp:revision>
  <cp:lastPrinted>2015-05-26T08:02:34Z</cp:lastPrinted>
  <dcterms:created xsi:type="dcterms:W3CDTF">2012-06-20T06:21:11Z</dcterms:created>
  <dcterms:modified xsi:type="dcterms:W3CDTF">2022-06-06T07:19:00Z</dcterms:modified>
</cp:coreProperties>
</file>