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829" r:id="rId2"/>
    <p:sldId id="259" r:id="rId3"/>
    <p:sldId id="1115" r:id="rId4"/>
    <p:sldId id="1142" r:id="rId5"/>
    <p:sldId id="1173" r:id="rId6"/>
    <p:sldId id="1174" r:id="rId7"/>
    <p:sldId id="262" r:id="rId8"/>
    <p:sldId id="799" r:id="rId9"/>
    <p:sldId id="1103" r:id="rId10"/>
    <p:sldId id="1143" r:id="rId11"/>
    <p:sldId id="1144" r:id="rId12"/>
    <p:sldId id="1145" r:id="rId13"/>
    <p:sldId id="1146" r:id="rId14"/>
    <p:sldId id="1147" r:id="rId15"/>
    <p:sldId id="1148" r:id="rId16"/>
    <p:sldId id="1149" r:id="rId17"/>
    <p:sldId id="1150" r:id="rId18"/>
    <p:sldId id="1151" r:id="rId19"/>
    <p:sldId id="1152" r:id="rId20"/>
    <p:sldId id="1153" r:id="rId21"/>
    <p:sldId id="1154" r:id="rId22"/>
    <p:sldId id="1155" r:id="rId23"/>
    <p:sldId id="1156" r:id="rId24"/>
    <p:sldId id="1157" r:id="rId25"/>
    <p:sldId id="1158" r:id="rId26"/>
    <p:sldId id="1160" r:id="rId27"/>
    <p:sldId id="1161" r:id="rId28"/>
    <p:sldId id="1162" r:id="rId29"/>
    <p:sldId id="1164" r:id="rId30"/>
    <p:sldId id="1165" r:id="rId31"/>
    <p:sldId id="1166" r:id="rId32"/>
    <p:sldId id="1167" r:id="rId33"/>
    <p:sldId id="1168" r:id="rId34"/>
    <p:sldId id="1169" r:id="rId35"/>
    <p:sldId id="1170" r:id="rId36"/>
    <p:sldId id="1171" r:id="rId37"/>
    <p:sldId id="283" r:id="rId38"/>
  </p:sldIdLst>
  <p:sldSz cx="9144000" cy="5143500" type="screen16x9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95DF16-B072-461B-9463-CF28750CB27B}">
          <p14:sldIdLst>
            <p14:sldId id="829"/>
            <p14:sldId id="259"/>
            <p14:sldId id="1115"/>
            <p14:sldId id="1142"/>
            <p14:sldId id="1173"/>
            <p14:sldId id="1174"/>
            <p14:sldId id="262"/>
            <p14:sldId id="799"/>
            <p14:sldId id="1103"/>
            <p14:sldId id="1143"/>
            <p14:sldId id="1144"/>
            <p14:sldId id="1145"/>
            <p14:sldId id="1146"/>
            <p14:sldId id="1147"/>
            <p14:sldId id="1148"/>
            <p14:sldId id="1149"/>
            <p14:sldId id="1150"/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60"/>
            <p14:sldId id="1161"/>
            <p14:sldId id="1162"/>
            <p14:sldId id="1164"/>
            <p14:sldId id="1165"/>
            <p14:sldId id="1166"/>
            <p14:sldId id="1167"/>
            <p14:sldId id="1168"/>
            <p14:sldId id="1169"/>
            <p14:sldId id="1170"/>
            <p14:sldId id="11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" userDrawn="1">
          <p15:clr>
            <a:srgbClr val="A4A3A4"/>
          </p15:clr>
        </p15:guide>
        <p15:guide id="5" pos="295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754" userDrawn="1">
          <p15:clr>
            <a:srgbClr val="A4A3A4"/>
          </p15:clr>
        </p15:guide>
        <p15:guide id="10" pos="204" userDrawn="1">
          <p15:clr>
            <a:srgbClr val="A4A3A4"/>
          </p15:clr>
        </p15:guide>
        <p15:guide id="11" pos="521" userDrawn="1">
          <p15:clr>
            <a:srgbClr val="A4A3A4"/>
          </p15:clr>
        </p15:guide>
        <p15:guide id="12" pos="431" userDrawn="1">
          <p15:clr>
            <a:srgbClr val="A4A3A4"/>
          </p15:clr>
        </p15:guide>
        <p15:guide id="13" orient="horz" pos="486" userDrawn="1">
          <p15:clr>
            <a:srgbClr val="A4A3A4"/>
          </p15:clr>
        </p15:guide>
        <p15:guide id="14" orient="horz" pos="758" userDrawn="1">
          <p15:clr>
            <a:srgbClr val="A4A3A4"/>
          </p15:clr>
        </p15:guide>
        <p15:guide id="15" orient="horz" pos="804" userDrawn="1">
          <p15:clr>
            <a:srgbClr val="A4A3A4"/>
          </p15:clr>
        </p15:guide>
        <p15:guide id="16" orient="horz" pos="10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CE9C"/>
    <a:srgbClr val="0AB2BA"/>
    <a:srgbClr val="007EB0"/>
    <a:srgbClr val="0C5CA4"/>
    <a:srgbClr val="0076A3"/>
    <a:srgbClr val="1C999C"/>
    <a:srgbClr val="54A20E"/>
    <a:srgbClr val="0E6EC3"/>
    <a:srgbClr val="F2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2" autoAdjust="0"/>
    <p:restoredTop sz="86329" autoAdjust="0"/>
  </p:normalViewPr>
  <p:slideViewPr>
    <p:cSldViewPr>
      <p:cViewPr varScale="1">
        <p:scale>
          <a:sx n="151" d="100"/>
          <a:sy n="151" d="100"/>
        </p:scale>
        <p:origin x="1000" y="184"/>
      </p:cViewPr>
      <p:guideLst>
        <p:guide orient="horz" pos="123"/>
        <p:guide pos="295"/>
        <p:guide pos="3787"/>
        <p:guide orient="horz" pos="2754"/>
        <p:guide pos="204"/>
        <p:guide pos="521"/>
        <p:guide pos="431"/>
        <p:guide orient="horz" pos="486"/>
        <p:guide orient="horz" pos="758"/>
        <p:guide orient="horz" pos="804"/>
        <p:guide orient="horz" pos="103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6880" y="21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7FED-F064-4CBC-9BBB-7623E9DD0B85}" type="datetimeFigureOut"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pPr/>
              <a:t>2022. 6. 6.</a:t>
            </a:fld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F09AB-3BE7-4AFB-8DE2-E0024338E384}" type="slidenum"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pPr/>
              <a:t>‹#›</a:t>
            </a:fld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550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fld id="{7B47AA1E-77FB-43DB-A1EF-13FD4601E1CB}" type="datetimeFigureOut">
              <a:rPr lang="ko-KR" altLang="en-US" smtClean="0"/>
              <a:pPr/>
              <a:t>2022. 6. 6.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fld id="{8D041AF3-492D-4A22-94C2-082532C36E9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06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16_서울대\02_콘텐츠개발\02_기획\01_과정기획\02_교양강좌\PPT템플릿\2차 수정\[교양강좌,교수강의]PPT템플릿_타입B_수정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9B2E-B7C7-49F7-A595-3F54016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7F1339-114B-48E9-80FD-0BC2730F81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4" y="843558"/>
            <a:ext cx="8424936" cy="4105275"/>
          </a:xfrm>
          <a:prstGeom prst="rect">
            <a:avLst/>
          </a:prstGeom>
        </p:spPr>
        <p:txBody>
          <a:bodyPr/>
          <a:lstStyle>
            <a:lvl1pPr marL="457200" indent="-457200" eaLnBrk="0" latinLnBrk="0">
              <a:lnSpc>
                <a:spcPct val="125000"/>
              </a:lnSpc>
              <a:buFont typeface="+mj-lt"/>
              <a:buAutoNum type="arabicPeriod"/>
              <a:defRPr sz="2400" b="1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  <a:lvl2pPr marL="742950" indent="-285750" eaLnBrk="0" latinLnBrk="0">
              <a:lnSpc>
                <a:spcPct val="125000"/>
              </a:lnSpc>
              <a:buFontTx/>
              <a:buBlip>
                <a:blip r:embed="rId2"/>
              </a:buBlip>
              <a:defRPr sz="20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2pPr>
            <a:lvl3pPr marL="1143000" indent="-228600" eaLnBrk="0" latinLnBrk="0">
              <a:lnSpc>
                <a:spcPct val="125000"/>
              </a:lnSpc>
              <a:buFontTx/>
              <a:buBlip>
                <a:blip r:embed="rId3"/>
              </a:buBlip>
              <a:defRPr sz="18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3pPr>
            <a:lvl4pPr marL="1600200" indent="-228600" eaLnBrk="0" latinLnBrk="0">
              <a:lnSpc>
                <a:spcPct val="125000"/>
              </a:lnSpc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4pPr>
            <a:lvl5pPr marL="2057400" indent="-228600" eaLnBrk="0" latinLnBrk="0">
              <a:lnSpc>
                <a:spcPct val="125000"/>
              </a:lnSpc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D8354-A65D-C047-AD81-8FE636BFF63E}"/>
              </a:ext>
            </a:extLst>
          </p:cNvPr>
          <p:cNvSpPr txBox="1"/>
          <p:nvPr userDrawn="1"/>
        </p:nvSpPr>
        <p:spPr>
          <a:xfrm>
            <a:off x="8028384" y="473199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2FD7DC0-0036-4543-B1C3-23A408FDE266}" type="slidenum">
              <a:rPr lang="en-US" sz="1200" smtClean="0">
                <a:latin typeface="나눔바른고딕" panose="020B0603020101020101" pitchFamily="34" charset="-127"/>
                <a:ea typeface="나눔바른고딕" panose="020B0603020101020101" pitchFamily="34" charset="-127"/>
              </a:rPr>
              <a:pPr algn="r"/>
              <a:t>‹#›</a:t>
            </a:fld>
            <a:r>
              <a:rPr lang="en-US" sz="1200" dirty="0">
                <a:latin typeface="나눔바른고딕" panose="020B0603020101020101" pitchFamily="34" charset="-127"/>
                <a:ea typeface="나눔바른고딕" panose="020B0603020101020101" pitchFamily="34" charset="-127"/>
              </a:rPr>
              <a:t> / 36</a:t>
            </a:r>
            <a:endParaRPr lang="en-US" sz="1200" dirty="0">
              <a:solidFill>
                <a:srgbClr val="55111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9B2E-B7C7-49F7-A595-3F54016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7F1339-114B-48E9-80FD-0BC2730F81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4" y="843558"/>
            <a:ext cx="8424936" cy="4105275"/>
          </a:xfrm>
          <a:prstGeom prst="rect">
            <a:avLst/>
          </a:prstGeom>
        </p:spPr>
        <p:txBody>
          <a:bodyPr/>
          <a:lstStyle>
            <a:lvl1pPr marL="457200" indent="-457200" eaLnBrk="0" latinLnBrk="0">
              <a:lnSpc>
                <a:spcPct val="125000"/>
              </a:lnSpc>
              <a:buFont typeface="+mj-lt"/>
              <a:buAutoNum type="arabicPeriod"/>
              <a:defRPr sz="2400" b="1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  <a:lvl2pPr marL="742950" indent="-285750" eaLnBrk="0" latinLnBrk="0">
              <a:lnSpc>
                <a:spcPct val="125000"/>
              </a:lnSpc>
              <a:buFontTx/>
              <a:buBlip>
                <a:blip r:embed="rId2"/>
              </a:buBlip>
              <a:defRPr sz="20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2pPr>
            <a:lvl3pPr marL="1143000" indent="-228600" eaLnBrk="0" latinLnBrk="0">
              <a:lnSpc>
                <a:spcPct val="125000"/>
              </a:lnSpc>
              <a:buFontTx/>
              <a:buBlip>
                <a:blip r:embed="rId3"/>
              </a:buBlip>
              <a:defRPr sz="18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3pPr>
            <a:lvl4pPr marL="1600200" indent="-228600" eaLnBrk="0" latinLnBrk="0">
              <a:lnSpc>
                <a:spcPct val="125000"/>
              </a:lnSpc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4pPr>
            <a:lvl5pPr marL="2057400" indent="-228600" eaLnBrk="0" latinLnBrk="0">
              <a:lnSpc>
                <a:spcPct val="125000"/>
              </a:lnSpc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6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9B2E-B7C7-49F7-A595-3F54016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fontAlgn="base"/>
            <a:endParaRPr lang="ko-KR" altLang="en-US" b="1" dirty="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BA45F-1460-4FFC-97F4-6CEAA1B99C18}"/>
              </a:ext>
            </a:extLst>
          </p:cNvPr>
          <p:cNvSpPr txBox="1"/>
          <p:nvPr userDrawn="1"/>
        </p:nvSpPr>
        <p:spPr>
          <a:xfrm>
            <a:off x="335760" y="4835723"/>
            <a:ext cx="6480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rPr>
              <a:t>Stuart Russell &amp; Peter </a:t>
            </a:r>
            <a:r>
              <a:rPr kumimoji="1" lang="en-US" altLang="ko-KR" sz="1100" dirty="0" err="1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rPr>
              <a:t>Norvig</a:t>
            </a:r>
            <a:r>
              <a:rPr kumimoji="1"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rPr>
              <a:t> (2021), Artificial Intelligence: A Modern Approach (4th Edition)</a:t>
            </a:r>
            <a:endParaRPr lang="en-US" sz="1100" dirty="0">
              <a:solidFill>
                <a:srgbClr val="551111"/>
              </a:solidFill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3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4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08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4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99"/>
          <a:stretch/>
        </p:blipFill>
        <p:spPr>
          <a:xfrm>
            <a:off x="0" y="0"/>
            <a:ext cx="9144000" cy="6275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2" r:id="rId3"/>
    <p:sldLayoutId id="2147483661" r:id="rId4"/>
    <p:sldLayoutId id="2147483663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9"/>
          <p:cNvSpPr txBox="1">
            <a:spLocks/>
          </p:cNvSpPr>
          <p:nvPr/>
        </p:nvSpPr>
        <p:spPr>
          <a:xfrm>
            <a:off x="467544" y="771550"/>
            <a:ext cx="6258070" cy="63718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/>
            <a:r>
              <a:rPr lang="ko-KR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</a:t>
            </a:r>
          </a:p>
        </p:txBody>
      </p:sp>
      <p:sp>
        <p:nvSpPr>
          <p:cNvPr id="8" name="제목 9"/>
          <p:cNvSpPr txBox="1">
            <a:spLocks/>
          </p:cNvSpPr>
          <p:nvPr/>
        </p:nvSpPr>
        <p:spPr>
          <a:xfrm>
            <a:off x="467544" y="1535795"/>
            <a:ext cx="6912768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차시 </a:t>
            </a:r>
            <a:r>
              <a:rPr lang="en-US" altLang="ko-KR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Human-Level AI</a:t>
            </a:r>
          </a:p>
        </p:txBody>
      </p:sp>
      <p:sp>
        <p:nvSpPr>
          <p:cNvPr id="10" name="직사각형 8">
            <a:extLst>
              <a:ext uri="{FF2B5EF4-FFF2-40B4-BE49-F238E27FC236}">
                <a16:creationId xmlns:a16="http://schemas.microsoft.com/office/drawing/2014/main" id="{864F5842-D0B0-4993-9B4C-8DFABBD18C65}"/>
              </a:ext>
            </a:extLst>
          </p:cNvPr>
          <p:cNvSpPr/>
          <p:nvPr/>
        </p:nvSpPr>
        <p:spPr>
          <a:xfrm>
            <a:off x="1907704" y="21539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서울대학교 컴퓨터공학부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담당 교수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장병탁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Seoul National University</a:t>
            </a:r>
          </a:p>
          <a:p>
            <a:pPr algn="r"/>
            <a:r>
              <a:rPr lang="en-US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Byoung-Tak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Zhang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BF93E1-3CA5-A343-9FC2-BD5430F4F69F}"/>
              </a:ext>
            </a:extLst>
          </p:cNvPr>
          <p:cNvSpPr/>
          <p:nvPr/>
        </p:nvSpPr>
        <p:spPr>
          <a:xfrm>
            <a:off x="2843808" y="77949"/>
            <a:ext cx="5040560" cy="141368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800" b="1" dirty="0">
                <a:latin typeface="+mj-lt"/>
              </a:rPr>
              <a:t>22</a:t>
            </a:r>
            <a:r>
              <a:rPr kumimoji="1" lang="ko-KR" altLang="en-US" sz="2800" b="1" dirty="0">
                <a:latin typeface="+mj-lt"/>
              </a:rPr>
              <a:t>년 삼성 </a:t>
            </a:r>
            <a:r>
              <a:rPr kumimoji="1" lang="en-US" altLang="ko-KR" sz="2800" b="1" dirty="0">
                <a:latin typeface="+mj-lt"/>
              </a:rPr>
              <a:t>AI </a:t>
            </a:r>
            <a:r>
              <a:rPr kumimoji="1" lang="ko-KR" altLang="en-US" sz="2800" b="1" dirty="0" err="1">
                <a:latin typeface="+mj-lt"/>
              </a:rPr>
              <a:t>전문가과정</a:t>
            </a:r>
            <a:endParaRPr kumimoji="1" lang="en-US" altLang="ko-KR" sz="2800" b="1" dirty="0">
              <a:latin typeface="+mj-lt"/>
            </a:endParaRPr>
          </a:p>
          <a:p>
            <a:pPr algn="ctr"/>
            <a:r>
              <a:rPr kumimoji="1" lang="en-US" altLang="ko-KR" sz="2800" b="1" dirty="0">
                <a:latin typeface="+mj-lt"/>
              </a:rPr>
              <a:t>6</a:t>
            </a:r>
            <a:r>
              <a:rPr kumimoji="1" lang="ko-KR" altLang="en-US" sz="2800" b="1" dirty="0">
                <a:latin typeface="+mj-lt"/>
              </a:rPr>
              <a:t>월 </a:t>
            </a:r>
            <a:r>
              <a:rPr kumimoji="1" lang="en-US" altLang="ko-KR" sz="2800" b="1" dirty="0">
                <a:latin typeface="+mj-lt"/>
              </a:rPr>
              <a:t>9</a:t>
            </a:r>
            <a:r>
              <a:rPr kumimoji="1" lang="ko-KR" altLang="en-US" sz="2800" b="1" dirty="0">
                <a:latin typeface="+mj-lt"/>
              </a:rPr>
              <a:t>일 목요일 </a:t>
            </a:r>
            <a:r>
              <a:rPr kumimoji="1" lang="en-US" altLang="ko-KR" sz="2800" b="1" dirty="0">
                <a:latin typeface="+mj-lt"/>
              </a:rPr>
              <a:t>6</a:t>
            </a:r>
            <a:r>
              <a:rPr kumimoji="1" lang="ko-KR" altLang="en-US" sz="2800" b="1" dirty="0">
                <a:latin typeface="+mj-lt"/>
              </a:rPr>
              <a:t>교시</a:t>
            </a:r>
            <a:endParaRPr kumimoji="1" lang="en-US" altLang="ko-KR" sz="2800" b="1" dirty="0">
              <a:latin typeface="+mj-lt"/>
            </a:endParaRPr>
          </a:p>
          <a:p>
            <a:pPr algn="ctr"/>
            <a:r>
              <a:rPr kumimoji="1" lang="ko-KR" altLang="en-US" sz="2800" b="1" dirty="0" err="1">
                <a:latin typeface="+mj-lt"/>
              </a:rPr>
              <a:t>장병탁</a:t>
            </a:r>
            <a:endParaRPr kumimoji="1"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05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21.1 The Limits of AI (2/5)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502832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1) Weak AI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“</a:t>
            </a:r>
            <a:r>
              <a:rPr lang="en-US" altLang="ko-KR" sz="2000" b="0" dirty="0">
                <a:solidFill>
                  <a:srgbClr val="0000FF"/>
                </a:solidFill>
              </a:rPr>
              <a:t>Can machines think?</a:t>
            </a:r>
            <a:r>
              <a:rPr lang="en-US" altLang="ko-KR" sz="2000" b="0" dirty="0"/>
              <a:t>”: “The question of whether </a:t>
            </a:r>
            <a:r>
              <a:rPr lang="en-US" altLang="ko-KR" sz="2000" b="0" i="1" dirty="0">
                <a:solidFill>
                  <a:srgbClr val="0000FF"/>
                </a:solidFill>
              </a:rPr>
              <a:t>Machines Can Think </a:t>
            </a:r>
            <a:r>
              <a:rPr lang="en-US" altLang="ko-KR" sz="2000" b="0" dirty="0"/>
              <a:t>. . . is about as relevant as the question of whether </a:t>
            </a:r>
            <a:r>
              <a:rPr lang="en-US" altLang="ko-KR" sz="2000" b="0" i="1" dirty="0">
                <a:solidFill>
                  <a:srgbClr val="0000FF"/>
                </a:solidFill>
              </a:rPr>
              <a:t>Submarines Can Swim</a:t>
            </a:r>
            <a:r>
              <a:rPr lang="en-US" altLang="ko-KR" sz="2000" b="0" dirty="0"/>
              <a:t>.” (Dijkstra,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1984)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Turing Test </a:t>
            </a:r>
            <a:r>
              <a:rPr lang="en-US" altLang="ko-KR" sz="2000" b="0" dirty="0"/>
              <a:t>(Alan Turing, 1950): Instead of asking whether machines can think, we should ask whether machines can pass a </a:t>
            </a:r>
            <a:r>
              <a:rPr lang="en-US" altLang="ko-KR" sz="2000" b="0" dirty="0">
                <a:solidFill>
                  <a:srgbClr val="0000FF"/>
                </a:solidFill>
              </a:rPr>
              <a:t>behavioral intelligence test</a:t>
            </a:r>
            <a:r>
              <a:rPr lang="en-US" altLang="ko-KR" sz="2000" b="0" dirty="0"/>
              <a:t>, which has come to be called the Turing Test.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4" name="Picture 2" descr="Gödel, Consciousness and the Weak vs. Strong AI Debate | by Jesus Rodriguez  | Medium">
            <a:extLst>
              <a:ext uri="{FF2B5EF4-FFF2-40B4-BE49-F238E27FC236}">
                <a16:creationId xmlns:a16="http://schemas.microsoft.com/office/drawing/2014/main" id="{06C70366-D0D7-77B4-01DE-DC4C66D3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95" y="1347614"/>
            <a:ext cx="3389365" cy="27363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C0796-6695-8DDE-0691-AE2D7A806184}"/>
              </a:ext>
            </a:extLst>
          </p:cNvPr>
          <p:cNvSpPr txBox="1"/>
          <p:nvPr/>
        </p:nvSpPr>
        <p:spPr>
          <a:xfrm>
            <a:off x="5431922" y="4227934"/>
            <a:ext cx="3214628" cy="347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https://jrodthoughts.medium.com/g%C3%B6del-consciousness-and-the-weak-vs-strong-ai-debate-31afea7e0a36</a:t>
            </a:r>
          </a:p>
        </p:txBody>
      </p:sp>
    </p:spTree>
    <p:extLst>
      <p:ext uri="{BB962C8B-B14F-4D97-AF65-F5344CB8AC3E}">
        <p14:creationId xmlns:p14="http://schemas.microsoft.com/office/powerpoint/2010/main" val="218915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21.1 The Limits of AI (3/5)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3645E81-92F8-FC01-592D-5FF03226942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5760" y="771550"/>
                <a:ext cx="8700736" cy="41764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2) The argument from disability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ko-Kore-KR" sz="2000" b="0" dirty="0"/>
                  <a:t>The claim that “</a:t>
                </a:r>
                <a:r>
                  <a:rPr lang="en-US" altLang="ko-Kore-KR" sz="2000" b="0" dirty="0">
                    <a:solidFill>
                      <a:srgbClr val="0000FF"/>
                    </a:solidFill>
                  </a:rPr>
                  <a:t>a machine can never do </a:t>
                </a:r>
                <a14:m>
                  <m:oMath xmlns:m="http://schemas.openxmlformats.org/officeDocument/2006/math">
                    <m:r>
                      <a:rPr lang="en-US" altLang="ko-Kore-KR" sz="20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ore-KR" sz="2000" b="0" dirty="0"/>
                  <a:t>.” As examples of </a:t>
                </a:r>
                <a14:m>
                  <m:oMath xmlns:m="http://schemas.openxmlformats.org/officeDocument/2006/math">
                    <m:r>
                      <a:rPr lang="en-US" altLang="ko-Kore-KR" sz="2000" b="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ore-KR" sz="2000" b="0" dirty="0"/>
                  <a:t>, </a:t>
                </a:r>
                <a:r>
                  <a:rPr lang="en-US" altLang="ko-Kore-KR" sz="2000" b="0" dirty="0">
                    <a:solidFill>
                      <a:srgbClr val="C00000"/>
                    </a:solidFill>
                  </a:rPr>
                  <a:t>Turing lists </a:t>
                </a:r>
                <a:r>
                  <a:rPr lang="en-US" altLang="ko-Kore-KR" sz="2000" b="0" dirty="0"/>
                  <a:t>the following: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ore-KR" sz="1500" dirty="0">
                    <a:solidFill>
                      <a:srgbClr val="0000FF"/>
                    </a:solidFill>
                  </a:rPr>
                  <a:t>Be kind, resourceful, beautiful, friendly, have initiative, have a sense of humor, tell right from wrong, make mistakes, fall in love, enjoy strawberries and cream, make someone fall in love with it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ko-Kore-KR" sz="2000" b="0" dirty="0"/>
                  <a:t>Given what we now know about computers, it is not surprising that they do well at combinatorial problems such as </a:t>
                </a:r>
                <a:r>
                  <a:rPr lang="en-US" altLang="ko-Kore-KR" sz="2000" b="0" dirty="0">
                    <a:solidFill>
                      <a:srgbClr val="0000FF"/>
                    </a:solidFill>
                  </a:rPr>
                  <a:t>playing chess</a:t>
                </a:r>
                <a:r>
                  <a:rPr lang="en-US" altLang="ko-Kore-KR" sz="2000" b="0" dirty="0"/>
                  <a:t>.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ko-Kore-KR" sz="2000" b="0" dirty="0"/>
                  <a:t>But algorithms also perform at human levels on tasks that seemingly involve human judgment, or as Turing put it, </a:t>
                </a:r>
                <a:r>
                  <a:rPr lang="en-US" altLang="ko-Kore-KR" sz="2000" b="0" dirty="0">
                    <a:solidFill>
                      <a:srgbClr val="0000FF"/>
                    </a:solidFill>
                  </a:rPr>
                  <a:t>“</a:t>
                </a:r>
                <a:r>
                  <a:rPr lang="en-US" altLang="ko-Kore-KR" sz="2000" b="0" i="1" dirty="0">
                    <a:solidFill>
                      <a:srgbClr val="0000FF"/>
                    </a:solidFill>
                  </a:rPr>
                  <a:t>learning from experience </a:t>
                </a:r>
                <a:r>
                  <a:rPr lang="en-US" altLang="ko-Kore-KR" sz="2000" b="0" dirty="0">
                    <a:solidFill>
                      <a:srgbClr val="0000FF"/>
                    </a:solidFill>
                  </a:rPr>
                  <a:t>” </a:t>
                </a:r>
                <a:r>
                  <a:rPr lang="en-US" altLang="ko-Kore-KR" sz="2000" b="0" dirty="0"/>
                  <a:t>and the ability to </a:t>
                </a:r>
                <a:r>
                  <a:rPr lang="en-US" altLang="ko-Kore-KR" sz="2000" b="0" dirty="0">
                    <a:solidFill>
                      <a:srgbClr val="0000FF"/>
                    </a:solidFill>
                  </a:rPr>
                  <a:t>“</a:t>
                </a:r>
                <a:r>
                  <a:rPr lang="en-US" altLang="ko-Kore-KR" sz="2000" b="0" i="1" dirty="0">
                    <a:solidFill>
                      <a:srgbClr val="0000FF"/>
                    </a:solidFill>
                  </a:rPr>
                  <a:t>tell right from wrong</a:t>
                </a:r>
                <a:r>
                  <a:rPr lang="en-US" altLang="ko-Kore-KR" sz="2000" b="0" dirty="0">
                    <a:solidFill>
                      <a:srgbClr val="0000FF"/>
                    </a:solidFill>
                  </a:rPr>
                  <a:t>.”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3645E81-92F8-FC01-592D-5FF032269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5760" y="771550"/>
                <a:ext cx="8700736" cy="4176464"/>
              </a:xfrm>
              <a:blipFill>
                <a:blip r:embed="rId2"/>
                <a:stretch>
                  <a:fillRect l="-875" r="-2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47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21.1 The Limits of AI (4/6)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3645E81-92F8-FC01-592D-5FF03226942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5760" y="771550"/>
                <a:ext cx="4452264" cy="41764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3) The mathematical objection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ore-KR" sz="2000" b="0" dirty="0"/>
                  <a:t>Certain mathematical questions are in principle unanswerable by particular formal systems, e.g.</a:t>
                </a:r>
                <a:r>
                  <a:rPr lang="en-US" altLang="ko-KR" sz="2000" b="0" dirty="0"/>
                  <a:t> </a:t>
                </a:r>
                <a:r>
                  <a:rPr lang="en-US" altLang="ko-KR" sz="2000" b="0" dirty="0">
                    <a:solidFill>
                      <a:srgbClr val="0000FF"/>
                    </a:solidFill>
                  </a:rPr>
                  <a:t>Gödel’s </a:t>
                </a:r>
                <a:r>
                  <a:rPr lang="en-US" altLang="ko-Kore-KR" sz="2000" b="0" dirty="0">
                    <a:solidFill>
                      <a:srgbClr val="0000FF"/>
                    </a:solidFill>
                  </a:rPr>
                  <a:t>incompleteness theorem</a:t>
                </a:r>
                <a:r>
                  <a:rPr lang="en-US" altLang="ko-Kore-KR" sz="2000" b="0" dirty="0"/>
                  <a:t>.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altLang="ko-Kore-KR" sz="1800" dirty="0"/>
                  <a:t>For any formal axiomatic system </a:t>
                </a:r>
                <a14:m>
                  <m:oMath xmlns:m="http://schemas.openxmlformats.org/officeDocument/2006/math">
                    <m:r>
                      <a:rPr lang="en-US" altLang="ko-Kore-KR" sz="18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ore-KR" sz="1800" dirty="0"/>
                  <a:t> powerful enough to do arithmetic, it is possible to construct a</a:t>
                </a:r>
                <a:r>
                  <a:rPr lang="ko-KR" altLang="en-US" sz="1800" dirty="0"/>
                  <a:t> </a:t>
                </a:r>
                <a:r>
                  <a:rPr lang="en-US" altLang="ko-Kore-KR" sz="1800" dirty="0"/>
                  <a:t>so-called </a:t>
                </a:r>
                <a:r>
                  <a:rPr lang="en-US" altLang="ko-Kore-KR" sz="1800" dirty="0">
                    <a:solidFill>
                      <a:srgbClr val="0000FF"/>
                    </a:solidFill>
                  </a:rPr>
                  <a:t>G</a:t>
                </a:r>
                <a:r>
                  <a:rPr lang="en-US" altLang="ko-KR" sz="1800" dirty="0">
                    <a:solidFill>
                      <a:srgbClr val="0000FF"/>
                    </a:solidFill>
                  </a:rPr>
                  <a:t>ö</a:t>
                </a:r>
                <a:r>
                  <a:rPr lang="en-US" altLang="ko-Kore-KR" sz="1800" dirty="0">
                    <a:solidFill>
                      <a:srgbClr val="0000FF"/>
                    </a:solidFill>
                  </a:rPr>
                  <a:t>del sentence </a:t>
                </a:r>
                <a14:m>
                  <m:oMath xmlns:m="http://schemas.openxmlformats.org/officeDocument/2006/math">
                    <m:r>
                      <a:rPr lang="en-US" altLang="ko-Kore-KR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ore-KR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ore-KR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ore-KR" sz="1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ore-KR" sz="1800" dirty="0"/>
                  <a:t>with the following properties:</a:t>
                </a:r>
              </a:p>
              <a:p>
                <a:pPr lvl="2">
                  <a:lnSpc>
                    <a:spcPct val="10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ore-KR" sz="1600" dirty="0"/>
                  <a:t> is a sentence of </a:t>
                </a:r>
                <a14:m>
                  <m:oMath xmlns:m="http://schemas.openxmlformats.org/officeDocument/2006/math"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ore-KR" sz="1600" dirty="0"/>
                  <a:t> but cannot be proved within </a:t>
                </a:r>
                <a14:m>
                  <m:oMath xmlns:m="http://schemas.openxmlformats.org/officeDocument/2006/math"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ore-KR" sz="1600" dirty="0"/>
                  <a:t>.</a:t>
                </a:r>
              </a:p>
              <a:p>
                <a:pPr lvl="2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ore-KR" sz="1600" dirty="0"/>
                  <a:t>If </a:t>
                </a:r>
                <a14:m>
                  <m:oMath xmlns:m="http://schemas.openxmlformats.org/officeDocument/2006/math"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ore-KR" sz="1600" dirty="0"/>
                  <a:t> is consistent, then </a:t>
                </a:r>
                <a14:m>
                  <m:oMath xmlns:m="http://schemas.openxmlformats.org/officeDocument/2006/math"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ore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ore-KR" sz="1600" dirty="0"/>
                  <a:t> is true.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3645E81-92F8-FC01-592D-5FF032269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5760" y="771550"/>
                <a:ext cx="4452264" cy="4176464"/>
              </a:xfrm>
              <a:blipFill>
                <a:blip r:embed="rId2"/>
                <a:stretch>
                  <a:fillRect l="-1709" r="-22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1CB5A3-868E-A541-32AC-A5BEE568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71" y="1347614"/>
            <a:ext cx="3889508" cy="23163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6F77A-6D2B-DFD0-968F-EFC217A31F19}"/>
              </a:ext>
            </a:extLst>
          </p:cNvPr>
          <p:cNvSpPr txBox="1"/>
          <p:nvPr/>
        </p:nvSpPr>
        <p:spPr>
          <a:xfrm>
            <a:off x="5004048" y="3723878"/>
            <a:ext cx="3647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https://www.cantorsparadise.com/g%C3%B6dels-first-incompleteness-theorem-in-simple-symbols-and-simple-terms-7d7020c28ac4</a:t>
            </a:r>
          </a:p>
        </p:txBody>
      </p:sp>
    </p:spTree>
    <p:extLst>
      <p:ext uri="{BB962C8B-B14F-4D97-AF65-F5344CB8AC3E}">
        <p14:creationId xmlns:p14="http://schemas.microsoft.com/office/powerpoint/2010/main" val="414541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21.1 The Limits of AI (5/6)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340696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4) The argument from informality</a:t>
            </a:r>
          </a:p>
          <a:p>
            <a:pPr>
              <a:buFont typeface="Wingdings" pitchFamily="2" charset="2"/>
              <a:buChar char="Ø"/>
            </a:pPr>
            <a:r>
              <a:rPr lang="en-US" altLang="ko-Kore-KR" sz="2000" b="0" dirty="0"/>
              <a:t>This is the claim that </a:t>
            </a:r>
            <a:r>
              <a:rPr lang="en-US" altLang="ko-Kore-KR" sz="2000" b="0" dirty="0">
                <a:solidFill>
                  <a:srgbClr val="0000FF"/>
                </a:solidFill>
              </a:rPr>
              <a:t>the human behavior is far too complex to be captured by any simple set of rules </a:t>
            </a:r>
            <a:r>
              <a:rPr lang="en-US" altLang="ko-Kore-KR" sz="2000" b="0" dirty="0"/>
              <a:t>and that because </a:t>
            </a:r>
            <a:r>
              <a:rPr lang="en-US" altLang="ko-Kore-KR" sz="2000" b="0" dirty="0">
                <a:solidFill>
                  <a:srgbClr val="0000FF"/>
                </a:solidFill>
              </a:rPr>
              <a:t>computers can do no more than follow a set of rule</a:t>
            </a:r>
            <a:r>
              <a:rPr lang="en-US" altLang="ko-Kore-KR" sz="2000" b="0" dirty="0"/>
              <a:t>, they cannot generate behavior as intelligent as that of humans. </a:t>
            </a:r>
          </a:p>
          <a:p>
            <a:pPr>
              <a:buFont typeface="Wingdings" pitchFamily="2" charset="2"/>
              <a:buChar char="Ø"/>
            </a:pPr>
            <a:r>
              <a:rPr lang="en-US" altLang="ko-Kore-KR" sz="2000" b="0" dirty="0"/>
              <a:t>The inability to capture everything in a set of logical rules is called the </a:t>
            </a:r>
            <a:r>
              <a:rPr lang="en-US" altLang="ko-Kore-KR" sz="2000" b="0" i="1" dirty="0">
                <a:solidFill>
                  <a:srgbClr val="C00000"/>
                </a:solidFill>
              </a:rPr>
              <a:t>qualification problem in AI</a:t>
            </a:r>
            <a:r>
              <a:rPr lang="en-US" altLang="ko-Kore-KR" sz="2000" b="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ko-Kore-KR" sz="2000" b="0" dirty="0"/>
              <a:t>The position they criticize came to be called “</a:t>
            </a:r>
            <a:r>
              <a:rPr lang="en-US" altLang="ko-Kore-KR" sz="2000" b="0" i="1" dirty="0">
                <a:solidFill>
                  <a:srgbClr val="C00000"/>
                </a:solidFill>
              </a:rPr>
              <a:t>Good Old-Fashioned AI</a:t>
            </a:r>
            <a:r>
              <a:rPr lang="en-US" altLang="ko-Kore-KR" sz="2000" b="0" dirty="0"/>
              <a:t>,” or </a:t>
            </a:r>
            <a:r>
              <a:rPr lang="en-US" altLang="ko-Kore-KR" sz="2000" b="0" dirty="0">
                <a:solidFill>
                  <a:srgbClr val="C00000"/>
                </a:solidFill>
              </a:rPr>
              <a:t>GOFAI</a:t>
            </a:r>
            <a:r>
              <a:rPr lang="en-US" altLang="ko-Kore-KR" sz="2000" b="0" dirty="0"/>
              <a:t>, a term coined by philosopher John </a:t>
            </a:r>
            <a:r>
              <a:rPr lang="en-US" altLang="ko-Kore-KR" sz="2000" b="0" dirty="0" err="1"/>
              <a:t>Haugeland</a:t>
            </a:r>
            <a:r>
              <a:rPr lang="en-US" altLang="ko-Kore-KR" sz="2000" b="0" dirty="0"/>
              <a:t> (1985). </a:t>
            </a:r>
          </a:p>
          <a:p>
            <a:pPr>
              <a:buFont typeface="Wingdings" pitchFamily="2" charset="2"/>
              <a:buChar char="Ø"/>
            </a:pPr>
            <a:endParaRPr lang="en-US" altLang="ko-Kore-KR" sz="2000" b="0" dirty="0"/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21.1 The Limits of AI (6/6)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340696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4) The argument from informality (cont.)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ore-KR" sz="2000" b="0" dirty="0"/>
              <a:t>Dreyfus and Dreyfus (1986)’s </a:t>
            </a:r>
            <a:r>
              <a:rPr lang="en-US" altLang="ko-Kore-KR" sz="2000" b="0" i="1" dirty="0"/>
              <a:t>Mind over Machines</a:t>
            </a:r>
            <a:r>
              <a:rPr lang="en-US" altLang="ko-Kore-KR" sz="2000" b="0" dirty="0"/>
              <a:t>: points out several problems of AI, but these have been addressed with partial success and some with total success: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ore-KR" dirty="0"/>
              <a:t>Good generalization from </a:t>
            </a:r>
            <a:r>
              <a:rPr lang="en-US" altLang="ko-Kore-KR" dirty="0">
                <a:solidFill>
                  <a:srgbClr val="C00000"/>
                </a:solidFill>
              </a:rPr>
              <a:t>examples cannot be achieved </a:t>
            </a:r>
            <a:r>
              <a:rPr lang="en-US" altLang="ko-Kore-KR" dirty="0"/>
              <a:t>without background knowledge.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ore-KR" dirty="0"/>
              <a:t>It cannot </a:t>
            </a:r>
            <a:r>
              <a:rPr lang="en-US" altLang="ko-Kore-KR" dirty="0">
                <a:solidFill>
                  <a:srgbClr val="C00000"/>
                </a:solidFill>
              </a:rPr>
              <a:t>operate autonomously without the help </a:t>
            </a:r>
            <a:r>
              <a:rPr lang="en-US" altLang="ko-Kore-KR" dirty="0"/>
              <a:t>of a human trainer.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ore-KR" dirty="0"/>
              <a:t>Learning algorithms do not </a:t>
            </a:r>
            <a:r>
              <a:rPr lang="en-US" altLang="ko-Kore-KR" dirty="0">
                <a:solidFill>
                  <a:srgbClr val="C00000"/>
                </a:solidFill>
              </a:rPr>
              <a:t>perform well with many features</a:t>
            </a:r>
            <a:r>
              <a:rPr lang="en-US" altLang="ko-Kore-KR" dirty="0"/>
              <a:t>, and if we pick a subset of features, “there is no known way of </a:t>
            </a:r>
            <a:r>
              <a:rPr lang="en-US" altLang="ko-Kore-KR" dirty="0">
                <a:solidFill>
                  <a:srgbClr val="C00000"/>
                </a:solidFill>
              </a:rPr>
              <a:t>adding new features should the current set prove inadequate</a:t>
            </a:r>
            <a:r>
              <a:rPr lang="en-US" altLang="ko-Kore-KR" dirty="0"/>
              <a:t> to account for the learned facts.” </a:t>
            </a:r>
          </a:p>
          <a:p>
            <a:pPr>
              <a:buFont typeface="Wingdings" pitchFamily="2" charset="2"/>
              <a:buChar char="Ø"/>
            </a:pPr>
            <a:endParaRPr lang="en-US" altLang="ko-Kore-KR" sz="2000" b="0" dirty="0"/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8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7344816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21.2 Can Machines Really Think? </a:t>
            </a:r>
          </a:p>
        </p:txBody>
      </p:sp>
    </p:spTree>
    <p:extLst>
      <p:ext uri="{BB962C8B-B14F-4D97-AF65-F5344CB8AC3E}">
        <p14:creationId xmlns:p14="http://schemas.microsoft.com/office/powerpoint/2010/main" val="274590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tificial Intelligence could be conscious. | by Steffen Bleher | Becoming  Human: Artificial Intelligence Magazine">
            <a:extLst>
              <a:ext uri="{FF2B5EF4-FFF2-40B4-BE49-F238E27FC236}">
                <a16:creationId xmlns:a16="http://schemas.microsoft.com/office/drawing/2014/main" id="{D1D8A53E-8110-E4CA-3F36-A3B45E26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911" y="1635646"/>
            <a:ext cx="3891004" cy="26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21.2 Can Machines Really Think? (1/7)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5172344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1) Strong AI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Strong AI hypothesis</a:t>
            </a:r>
            <a:r>
              <a:rPr lang="en-US" altLang="ko-KR" sz="2000" b="0" dirty="0"/>
              <a:t>: Machines that think are </a:t>
            </a:r>
            <a:r>
              <a:rPr lang="en-US" altLang="ko-KR" sz="2000" b="0" i="1" dirty="0"/>
              <a:t>actually</a:t>
            </a:r>
            <a:r>
              <a:rPr lang="en-US" altLang="ko-KR" sz="2000" b="0" dirty="0"/>
              <a:t> thinking </a:t>
            </a:r>
            <a:br>
              <a:rPr lang="en-US" altLang="ko-KR" sz="2000" b="0" dirty="0"/>
            </a:br>
            <a:r>
              <a:rPr lang="en-US" altLang="ko-KR" sz="2000" b="0" dirty="0"/>
              <a:t>(not just </a:t>
            </a:r>
            <a:r>
              <a:rPr lang="en-US" altLang="ko-KR" sz="2000" b="0" i="1" dirty="0"/>
              <a:t>simulating</a:t>
            </a:r>
            <a:r>
              <a:rPr lang="en-US" altLang="ko-KR" sz="2000" b="0" dirty="0"/>
              <a:t> thinking)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(cf.) Weak AI hypothesis: Machines could act 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as if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they were intelligent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The objection: </a:t>
            </a:r>
            <a:r>
              <a:rPr lang="en-US" altLang="ko-KR" sz="2000" b="0" dirty="0"/>
              <a:t>Many philosophers have claimed that a machine that passes the </a:t>
            </a:r>
            <a:r>
              <a:rPr lang="en-US" altLang="ko-KR" sz="2000" b="0" i="1" dirty="0">
                <a:solidFill>
                  <a:srgbClr val="C00000"/>
                </a:solidFill>
              </a:rPr>
              <a:t>Turing Test </a:t>
            </a:r>
            <a:r>
              <a:rPr lang="en-US" altLang="ko-KR" sz="2000" b="0" dirty="0"/>
              <a:t>would still not be actually thinking, but would be only a simulation of thinking.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rgbClr val="0000FF"/>
                </a:solidFill>
              </a:rPr>
              <a:t>Consciousness,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Phenomenology,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Intentionality</a:t>
            </a:r>
            <a:endParaRPr lang="en-US" altLang="ko-KR" sz="1600" b="0" dirty="0"/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6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21.2 Can Machines Really Think? (2/7)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26868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1) Strong AI (cont.)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Mind-body problem</a:t>
            </a:r>
            <a:r>
              <a:rPr lang="en-US" altLang="ko-KR" sz="2000" b="0" dirty="0"/>
              <a:t>: </a:t>
            </a:r>
            <a:r>
              <a:rPr lang="en-US" altLang="ko-KR" sz="2000" b="0" dirty="0">
                <a:solidFill>
                  <a:srgbClr val="0000FF"/>
                </a:solidFill>
              </a:rPr>
              <a:t>The question of whether machines could have real minds </a:t>
            </a:r>
            <a:r>
              <a:rPr lang="en-US" altLang="ko-KR" sz="2000" b="0" dirty="0"/>
              <a:t>is directly relevant to the  philosophical efforts to solve the mind-body problem: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/>
              <a:t>Do humans have real mind? / </a:t>
            </a:r>
            <a:r>
              <a:rPr lang="en-US" altLang="ko-KR" dirty="0">
                <a:solidFill>
                  <a:srgbClr val="0000FF"/>
                </a:solidFill>
              </a:rPr>
              <a:t>Dualist / Monist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The problem for physicalists is to explain how </a:t>
            </a:r>
            <a:r>
              <a:rPr lang="en-US" altLang="ko-KR" sz="2000" b="0" dirty="0">
                <a:solidFill>
                  <a:srgbClr val="0000FF"/>
                </a:solidFill>
              </a:rPr>
              <a:t>physical states</a:t>
            </a:r>
            <a:r>
              <a:rPr lang="en-US" altLang="ko-KR" sz="2000" b="0" dirty="0"/>
              <a:t>—in particular, the molecular configurations and electrochemical processes of the brain—can simultaneously be </a:t>
            </a:r>
            <a:r>
              <a:rPr lang="en-US" altLang="ko-KR" sz="2000" b="0" dirty="0">
                <a:solidFill>
                  <a:srgbClr val="0000FF"/>
                </a:solidFill>
              </a:rPr>
              <a:t>mental states</a:t>
            </a:r>
            <a:r>
              <a:rPr lang="en-US" altLang="ko-KR" sz="2000" b="0" dirty="0"/>
              <a:t>, such as </a:t>
            </a:r>
            <a:r>
              <a:rPr lang="en-US" altLang="ko-KR" sz="2000" b="0" dirty="0">
                <a:solidFill>
                  <a:srgbClr val="0000FF"/>
                </a:solidFill>
              </a:rPr>
              <a:t>being in pain, enjoying a hamburger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4430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21.2 Can Machines Really Think? (3/7)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574840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2) Mental states and the brain in a vat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If physicalism is correct, it must be the case that the proper description of a person’s mental state is </a:t>
            </a:r>
            <a:r>
              <a:rPr lang="en-US" altLang="ko-KR" sz="2000" b="0" i="1" dirty="0">
                <a:solidFill>
                  <a:srgbClr val="C00000"/>
                </a:solidFill>
              </a:rPr>
              <a:t>determined</a:t>
            </a:r>
            <a:r>
              <a:rPr lang="en-US" altLang="ko-KR" sz="2000" b="0" dirty="0"/>
              <a:t> by that person’s brain state.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The simplicity of this view is challenged by some simple thought experiments “brain in a vat”. </a:t>
            </a:r>
            <a:endParaRPr lang="en-US" altLang="ko-KR" sz="2000" b="0" i="1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This example seems to contradict the view that brain states determine mental states.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/>
              <a:t>It would be </a:t>
            </a:r>
            <a:r>
              <a:rPr lang="en-US" altLang="ko-KR" dirty="0">
                <a:solidFill>
                  <a:srgbClr val="C00000"/>
                </a:solidFill>
              </a:rPr>
              <a:t>literally false </a:t>
            </a:r>
            <a:r>
              <a:rPr lang="en-US" altLang="ko-KR" dirty="0"/>
              <a:t>to say that you have the mental state “</a:t>
            </a:r>
            <a:r>
              <a:rPr lang="en-US" altLang="ko-KR" dirty="0">
                <a:solidFill>
                  <a:srgbClr val="C00000"/>
                </a:solidFill>
              </a:rPr>
              <a:t>knowing that one is eating a hamburger</a:t>
            </a:r>
            <a:r>
              <a:rPr lang="en-US" altLang="ko-KR" dirty="0"/>
              <a:t>”. </a:t>
            </a:r>
          </a:p>
        </p:txBody>
      </p:sp>
      <p:pic>
        <p:nvPicPr>
          <p:cNvPr id="4" name="Picture 2" descr="Brain in a vat | Psychology Wiki | Fandom">
            <a:extLst>
              <a:ext uri="{FF2B5EF4-FFF2-40B4-BE49-F238E27FC236}">
                <a16:creationId xmlns:a16="http://schemas.microsoft.com/office/drawing/2014/main" id="{80DBEEF5-A38C-90EA-BA73-D660BE96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71" y="987574"/>
            <a:ext cx="252180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1F8E1-2AB3-17E7-F0C6-12FC1E48B20A}"/>
              </a:ext>
            </a:extLst>
          </p:cNvPr>
          <p:cNvSpPr txBox="1"/>
          <p:nvPr/>
        </p:nvSpPr>
        <p:spPr>
          <a:xfrm>
            <a:off x="6157130" y="3890909"/>
            <a:ext cx="2727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 in a VAT</a:t>
            </a:r>
            <a:r>
              <a:rPr lang="en" altLang="ko-Kore-KR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Psychology Wiki. (n.d.). Retrieved February 25, 2022, from https://</a:t>
            </a:r>
            <a:r>
              <a:rPr lang="en" altLang="ko-Kore-KR" sz="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psychology.fandom.com</a:t>
            </a:r>
            <a:r>
              <a:rPr lang="en" altLang="ko-Kore-KR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/wiki/</a:t>
            </a:r>
            <a:r>
              <a:rPr lang="en" altLang="ko-Kore-KR" sz="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Brain_in_a_vat</a:t>
            </a:r>
            <a:r>
              <a:rPr lang="en" altLang="ko-Kore-KR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88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21.2 Can Machines Really Think? (4/7)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574840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3) Functionalism and the brain replacement experiment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Functionalism: </a:t>
            </a:r>
            <a:r>
              <a:rPr lang="en-US" altLang="ko-KR" sz="2000" b="0" dirty="0"/>
              <a:t>Under functionalist theory, any two systems with isomorphic causal processes would have the same mental states.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/>
              <a:t>Therefore, a </a:t>
            </a:r>
            <a:r>
              <a:rPr lang="en-US" altLang="ko-KR" dirty="0">
                <a:solidFill>
                  <a:srgbClr val="0000FF"/>
                </a:solidFill>
              </a:rPr>
              <a:t>computer program </a:t>
            </a:r>
            <a:r>
              <a:rPr lang="en-US" altLang="ko-KR" dirty="0"/>
              <a:t>could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    have the same mental states as a </a:t>
            </a:r>
            <a:r>
              <a:rPr lang="en-US" altLang="ko-KR" dirty="0">
                <a:solidFill>
                  <a:srgbClr val="0000FF"/>
                </a:solidFill>
              </a:rPr>
              <a:t>person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The claims of functionalism are illustrated most clearly by the brain replacement experiment</a:t>
            </a:r>
            <a:endParaRPr lang="en-US" altLang="ko-KR" sz="2000" b="0" dirty="0"/>
          </a:p>
        </p:txBody>
      </p:sp>
      <p:pic>
        <p:nvPicPr>
          <p:cNvPr id="7" name="Picture 2" descr="First-ever human head transplant is now possible, says neuroscientist —  Quartz">
            <a:extLst>
              <a:ext uri="{FF2B5EF4-FFF2-40B4-BE49-F238E27FC236}">
                <a16:creationId xmlns:a16="http://schemas.microsoft.com/office/drawing/2014/main" id="{6AA2E9F6-2E9D-CD6C-3F41-DE6B0C2DA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62552"/>
            <a:ext cx="3037269" cy="256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4E3AD-1B77-2680-63EF-B62593B35225}"/>
              </a:ext>
            </a:extLst>
          </p:cNvPr>
          <p:cNvSpPr txBox="1"/>
          <p:nvPr/>
        </p:nvSpPr>
        <p:spPr>
          <a:xfrm>
            <a:off x="5868144" y="3639111"/>
            <a:ext cx="31092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/search?q=brain+replacement+experiment&amp;tbm=isch&amp;ved=2ahUKEwjjzOvjpKz3AhXGUPUHHXKZAhYQ2-cCegQIABAA&amp;oq=brain+replacement+experiment&amp;gs_lcp=CgNpbWcQAzoFCAAQgAQ6BggAEAcQHlD7A1j7A2DlBWgAcAB4AIABpwGIAZsCkgEDMC4ymAEAoAEBqgELZ3dzLXdpei1pbWfAAQE&amp;sclient=img&amp;ei=FwtlYqPlDMah1e8P8rKKsAE&amp;bih=789&amp;biw=1394#imgrc=oh3F93h9kmiM_M</a:t>
            </a:r>
          </a:p>
        </p:txBody>
      </p:sp>
    </p:spTree>
    <p:extLst>
      <p:ext uri="{BB962C8B-B14F-4D97-AF65-F5344CB8AC3E}">
        <p14:creationId xmlns:p14="http://schemas.microsoft.com/office/powerpoint/2010/main" val="135400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 descr="Seoul_national_university_emble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/>
        </p:nvSpPr>
        <p:spPr>
          <a:xfrm>
            <a:off x="539552" y="1131590"/>
            <a:ext cx="5682006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0" y="713175"/>
            <a:ext cx="9144000" cy="5143500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1309527" y="65169"/>
            <a:ext cx="5682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Overview</a:t>
            </a:r>
            <a:endParaRPr sz="3200" b="1">
              <a:solidFill>
                <a:srgbClr val="FFFFFF"/>
              </a:solidFill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467544" y="771550"/>
            <a:ext cx="6258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인공지능</a:t>
            </a:r>
            <a:endParaRPr sz="800"/>
          </a:p>
        </p:txBody>
      </p:sp>
      <p:sp>
        <p:nvSpPr>
          <p:cNvPr id="57" name="Google Shape;57;p4"/>
          <p:cNvSpPr txBox="1"/>
          <p:nvPr/>
        </p:nvSpPr>
        <p:spPr>
          <a:xfrm>
            <a:off x="467544" y="1535795"/>
            <a:ext cx="7488832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FFFF"/>
              </a:buClr>
              <a:buSzPts val="3000"/>
            </a:pPr>
            <a:r>
              <a:rPr lang="en-US" altLang="ko-KR" sz="3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ko-KR" altLang="en-US" sz="3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차시 </a:t>
            </a:r>
            <a:r>
              <a:rPr lang="en-US" altLang="ko-KR" sz="3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Human-Level AI</a:t>
            </a:r>
          </a:p>
        </p:txBody>
      </p:sp>
      <p:sp>
        <p:nvSpPr>
          <p:cNvPr id="58" name="Google Shape;58;p4"/>
          <p:cNvSpPr/>
          <p:nvPr/>
        </p:nvSpPr>
        <p:spPr>
          <a:xfrm>
            <a:off x="1907704" y="2153932"/>
            <a:ext cx="4572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서울대학교 컴퓨터공학부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담당 교수: 장병탁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Seoul National University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Byoung-Tak Zhang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21.2 Can Machines Really Think? (5/7)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4) Biological naturalism and the Chinese Room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A strong challenge to functionalism has been mounted by John Searle’s (1980) biological naturalism: </a:t>
            </a:r>
            <a:r>
              <a:rPr lang="en-US" altLang="ko-KR" sz="2000" b="0" dirty="0"/>
              <a:t>“Mental states are high-level emergent features that are caused by low-level physical processes </a:t>
            </a:r>
            <a:r>
              <a:rPr lang="en-US" altLang="ko-KR" sz="2000" b="0" i="1" dirty="0"/>
              <a:t>in the neurons</a:t>
            </a:r>
            <a:r>
              <a:rPr lang="en-US" altLang="ko-KR" sz="2000" b="0" dirty="0"/>
              <a:t>”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Thus, the </a:t>
            </a:r>
            <a:r>
              <a:rPr lang="en-US" altLang="ko-KR" sz="2000" b="0" dirty="0">
                <a:solidFill>
                  <a:srgbClr val="0000FF"/>
                </a:solidFill>
              </a:rPr>
              <a:t>mental states cannot be duplicated just on the basis of some program </a:t>
            </a:r>
            <a:r>
              <a:rPr lang="en-US" altLang="ko-KR" sz="2000" b="0" dirty="0"/>
              <a:t>having the same functional structure with the same input-output behavior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To support this view, he proposed </a:t>
            </a:r>
            <a:r>
              <a:rPr lang="en-US" altLang="ko-KR" sz="2000" b="0" dirty="0">
                <a:solidFill>
                  <a:srgbClr val="0000FF"/>
                </a:solidFill>
              </a:rPr>
              <a:t>the Chinese Room thought experiment</a:t>
            </a:r>
            <a:r>
              <a:rPr lang="en-US" altLang="ko-KR" sz="2000" b="0" dirty="0"/>
              <a:t>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  <p:pic>
        <p:nvPicPr>
          <p:cNvPr id="4098" name="Picture 2" descr="Searle's Chinese Room Thought Experiment: A Twist | by Rachel Anne Williams  | Medium">
            <a:extLst>
              <a:ext uri="{FF2B5EF4-FFF2-40B4-BE49-F238E27FC236}">
                <a16:creationId xmlns:a16="http://schemas.microsoft.com/office/drawing/2014/main" id="{A8A6FFAC-64D8-DBC8-02E5-67E21E44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54" y="3363838"/>
            <a:ext cx="3082491" cy="16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9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21.2 Can Machines Really Think? (6/7)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Chinese Room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Human in a room doesn’t know Chinese, but she has a rulebook for translating Chinese letters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If she is good at this translation, an observer outside the room will think she is fluent at Chinese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She never understood Chinese, but just followed the rulebook.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Conclusion (by Searle)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Understanding </a:t>
            </a:r>
            <a:r>
              <a:rPr lang="en-US" altLang="ko-KR" sz="1800" dirty="0">
                <a:solidFill>
                  <a:srgbClr val="C00000"/>
                </a:solidFill>
              </a:rPr>
              <a:t>is not necessary </a:t>
            </a:r>
            <a:r>
              <a:rPr lang="en-US" altLang="ko-KR" sz="1800" dirty="0"/>
              <a:t>to solve 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Computer programs: </a:t>
            </a:r>
            <a:r>
              <a:rPr lang="en-US" altLang="ko-KR" sz="1800" dirty="0">
                <a:solidFill>
                  <a:srgbClr val="C00000"/>
                </a:solidFill>
              </a:rPr>
              <a:t>Syntactic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Human minds: </a:t>
            </a:r>
            <a:r>
              <a:rPr lang="en-US" altLang="ko-KR" sz="1800" dirty="0">
                <a:solidFill>
                  <a:srgbClr val="C00000"/>
                </a:solidFill>
              </a:rPr>
              <a:t>Semantic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Syntax by itself is neither </a:t>
            </a:r>
            <a:r>
              <a:rPr lang="en-US" altLang="ko-KR" sz="1800" dirty="0">
                <a:solidFill>
                  <a:srgbClr val="C00000"/>
                </a:solidFill>
              </a:rPr>
              <a:t>constitutive of nor sufficient for semantics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2EE46-8979-7670-0375-07BF221D2067}"/>
              </a:ext>
            </a:extLst>
          </p:cNvPr>
          <p:cNvGrpSpPr/>
          <p:nvPr/>
        </p:nvGrpSpPr>
        <p:grpSpPr>
          <a:xfrm>
            <a:off x="6012160" y="3075806"/>
            <a:ext cx="2508471" cy="1512168"/>
            <a:chOff x="2556932" y="2427734"/>
            <a:chExt cx="4246159" cy="276391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E0525BC-4347-23F2-00E1-219A5FA03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836" y="2427734"/>
              <a:ext cx="3168352" cy="24158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75C114-A502-CFFA-A6AF-8213A1149774}"/>
                </a:ext>
              </a:extLst>
            </p:cNvPr>
            <p:cNvSpPr txBox="1"/>
            <p:nvPr/>
          </p:nvSpPr>
          <p:spPr>
            <a:xfrm>
              <a:off x="2556932" y="4885587"/>
              <a:ext cx="4246159" cy="306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Times New Roman" panose="02020603050405020304" pitchFamily="18" charset="0"/>
                  <a:ea typeface="나눔바른고딕" panose="020B0603020101020101" pitchFamily="50" charset="-127"/>
                  <a:cs typeface="Times New Roman" panose="02020603050405020304" pitchFamily="18" charset="0"/>
                </a:rPr>
                <a:t>Source</a:t>
              </a:r>
              <a:r>
                <a:rPr lang="ko-KR" altLang="en-US" sz="900" dirty="0">
                  <a:latin typeface="Times New Roman" panose="02020603050405020304" pitchFamily="18" charset="0"/>
                  <a:ea typeface="나눔바른고딕" panose="020B060302010102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900" dirty="0">
                  <a:latin typeface="Times New Roman" panose="02020603050405020304" pitchFamily="18" charset="0"/>
                  <a:ea typeface="나눔바른고딕" panose="020B0603020101020101" pitchFamily="50" charset="-127"/>
                  <a:cs typeface="Times New Roman" panose="02020603050405020304" pitchFamily="18" charset="0"/>
                </a:rPr>
                <a:t>:</a:t>
              </a:r>
              <a:r>
                <a:rPr lang="ko-KR" altLang="en-US" sz="900" dirty="0">
                  <a:latin typeface="Times New Roman" panose="02020603050405020304" pitchFamily="18" charset="0"/>
                  <a:ea typeface="나눔바른고딕" panose="020B060302010102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900" dirty="0">
                  <a:latin typeface="Times New Roman" panose="02020603050405020304" pitchFamily="18" charset="0"/>
                  <a:ea typeface="나눔바른고딕" panose="020B0603020101020101" pitchFamily="50" charset="-127"/>
                  <a:cs typeface="Times New Roman" panose="02020603050405020304" pitchFamily="18" charset="0"/>
                </a:rPr>
                <a:t>https://commons.wikimedia.org/wiki/File:Test_de_Turing.jpg</a:t>
              </a:r>
              <a:endParaRPr lang="ko-KR" altLang="en-US" sz="9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09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21.2 Can Machines Really Think? (7/7)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5) Consciousness, qualia, and the explanatory gap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Running through all the debates about strong AI—the elephant in the debating room — is the issue of </a:t>
            </a:r>
            <a:r>
              <a:rPr lang="en-US" altLang="ko-KR" sz="2000" b="0" i="1" dirty="0">
                <a:solidFill>
                  <a:srgbClr val="C00000"/>
                </a:solidFill>
              </a:rPr>
              <a:t>consciousness</a:t>
            </a:r>
            <a:r>
              <a:rPr lang="en-US" altLang="ko-KR" sz="2000" b="0" dirty="0"/>
              <a:t>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Aspects of consciousness: </a:t>
            </a:r>
            <a:r>
              <a:rPr lang="en-US" altLang="ko-KR" sz="2000" b="0" dirty="0">
                <a:solidFill>
                  <a:srgbClr val="0000FF"/>
                </a:solidFill>
              </a:rPr>
              <a:t>Understanding</a:t>
            </a:r>
            <a:r>
              <a:rPr lang="en-US" altLang="ko-KR" sz="2000" b="0" dirty="0"/>
              <a:t>, self-awareness, </a:t>
            </a:r>
            <a:r>
              <a:rPr lang="en-US" altLang="ko-KR" sz="2000" b="0" dirty="0">
                <a:solidFill>
                  <a:srgbClr val="0000FF"/>
                </a:solidFill>
              </a:rPr>
              <a:t>subjective experience</a:t>
            </a:r>
            <a:r>
              <a:rPr lang="en-US" altLang="ko-KR" sz="2000" b="0" dirty="0"/>
              <a:t> (feels like something to have certain brain states)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Qualia</a:t>
            </a:r>
            <a:r>
              <a:rPr lang="en-US" altLang="ko-KR" sz="2000" b="0" dirty="0"/>
              <a:t>: intrinsic nature of experiences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Explanatory gap: neuroscience to cognitive science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Behaviors of several neurons </a:t>
            </a:r>
            <a:r>
              <a:rPr lang="en-US" altLang="ko-KR" sz="1800" dirty="0">
                <a:solidFill>
                  <a:srgbClr val="C00000"/>
                </a:solidFill>
              </a:rPr>
              <a:t>can’t explain whole process of cognitive behavior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Humans are simply </a:t>
            </a:r>
            <a:r>
              <a:rPr lang="en-US" altLang="ko-KR" sz="1800" dirty="0">
                <a:solidFill>
                  <a:srgbClr val="C00000"/>
                </a:solidFill>
              </a:rPr>
              <a:t>incapable of forming a proper understanding </a:t>
            </a:r>
            <a:r>
              <a:rPr lang="en-US" altLang="ko-KR" sz="1800" dirty="0"/>
              <a:t>of their own consciousness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sz="16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2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381913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7344816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21.3 The Ethics of AI</a:t>
            </a:r>
          </a:p>
        </p:txBody>
      </p:sp>
    </p:spTree>
    <p:extLst>
      <p:ext uri="{BB962C8B-B14F-4D97-AF65-F5344CB8AC3E}">
        <p14:creationId xmlns:p14="http://schemas.microsoft.com/office/powerpoint/2010/main" val="165854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21.3 The Ethics of AI (1/3)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So far, we have concentrated on whether we </a:t>
            </a:r>
            <a:r>
              <a:rPr lang="en-US" altLang="ko-KR" sz="1800" i="1" dirty="0"/>
              <a:t>can</a:t>
            </a:r>
            <a:r>
              <a:rPr lang="en-US" altLang="ko-KR" sz="1800" dirty="0"/>
              <a:t> develop AI, but we must also consider whether we </a:t>
            </a:r>
            <a:r>
              <a:rPr lang="en-US" altLang="ko-KR" sz="1800" i="1" dirty="0">
                <a:solidFill>
                  <a:srgbClr val="0000FF"/>
                </a:solidFill>
              </a:rPr>
              <a:t>should</a:t>
            </a:r>
            <a:r>
              <a:rPr lang="en-US" altLang="ko-KR" sz="1800" dirty="0"/>
              <a:t>. </a:t>
            </a:r>
            <a:endParaRPr lang="en-US" sz="1800" dirty="0"/>
          </a:p>
          <a:p>
            <a:pPr marL="0" indent="0">
              <a:buNone/>
            </a:pPr>
            <a:r>
              <a:rPr lang="en-US" sz="2200" dirty="0"/>
              <a:t>1) Risks of AI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000" b="0" dirty="0"/>
              <a:t>What if the effects of AI technology are </a:t>
            </a:r>
            <a:r>
              <a:rPr lang="en-US" altLang="ko-KR" sz="2000" b="0" dirty="0">
                <a:solidFill>
                  <a:srgbClr val="0000FF"/>
                </a:solidFill>
              </a:rPr>
              <a:t>more likely to be negative </a:t>
            </a:r>
            <a:r>
              <a:rPr lang="en-US" altLang="ko-KR" sz="2000" b="0" dirty="0"/>
              <a:t>than positive? In fact, </a:t>
            </a:r>
            <a:r>
              <a:rPr lang="en-US" altLang="ko-KR" sz="2000" b="0" dirty="0">
                <a:solidFill>
                  <a:srgbClr val="0000FF"/>
                </a:solidFill>
              </a:rPr>
              <a:t>AI poses some fresh problems</a:t>
            </a:r>
            <a:r>
              <a:rPr lang="en-US" altLang="ko-KR" sz="2000" b="0" dirty="0"/>
              <a:t>, such as: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/>
              <a:t>People might lose their </a:t>
            </a:r>
            <a:r>
              <a:rPr lang="en-US" altLang="ko-KR" dirty="0">
                <a:solidFill>
                  <a:srgbClr val="0000FF"/>
                </a:solidFill>
              </a:rPr>
              <a:t>jobs</a:t>
            </a:r>
            <a:r>
              <a:rPr lang="en-US" altLang="ko-KR" dirty="0"/>
              <a:t> to automation.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/>
              <a:t>People might have too much (or too little) </a:t>
            </a:r>
            <a:r>
              <a:rPr lang="en-US" altLang="ko-KR" dirty="0">
                <a:solidFill>
                  <a:srgbClr val="0000FF"/>
                </a:solidFill>
              </a:rPr>
              <a:t>leisure </a:t>
            </a:r>
            <a:r>
              <a:rPr lang="en-US" altLang="ko-KR" dirty="0"/>
              <a:t>time.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/>
              <a:t>People might lose their sense of being </a:t>
            </a:r>
            <a:r>
              <a:rPr lang="en-US" altLang="ko-KR" dirty="0">
                <a:solidFill>
                  <a:srgbClr val="0000FF"/>
                </a:solidFill>
              </a:rPr>
              <a:t>unique</a:t>
            </a:r>
            <a:r>
              <a:rPr lang="en-US" altLang="ko-KR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/>
              <a:t>AI systems might be used toward </a:t>
            </a:r>
            <a:r>
              <a:rPr lang="en-US" altLang="ko-KR" dirty="0">
                <a:solidFill>
                  <a:srgbClr val="0000FF"/>
                </a:solidFill>
              </a:rPr>
              <a:t>undesirable </a:t>
            </a:r>
            <a:r>
              <a:rPr lang="en-US" altLang="ko-KR" dirty="0"/>
              <a:t>ends.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sz="16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2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244024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21.3 The Ethics of AI (2/3)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2) Three sources of bigger risks of AI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</a:rPr>
              <a:t>State estimation may be incorrect</a:t>
            </a:r>
            <a:r>
              <a:rPr lang="en-US" altLang="ko-KR" sz="2000" dirty="0"/>
              <a:t>, causing agent to do the wrong thing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Humans make more mistakes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Design a system with checks and balances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</a:rPr>
              <a:t>Finding right utility function is not easy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Reducing human suffering: no human, no suffering?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Techniques, such as apprenticeship learning, allow us to specify utility functions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</a:rPr>
              <a:t>Learning function may cause agent to evolve into unintended behaviors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Ultra-intelligent machines (Good, 1965)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Intelligence explosion, technological singularity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sz="16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2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4172218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21.3 The Ethics of AI (2/3)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3) </a:t>
            </a:r>
            <a:r>
              <a:rPr lang="en-US" sz="2200" dirty="0">
                <a:solidFill>
                  <a:srgbClr val="0000FF"/>
                </a:solidFill>
              </a:rPr>
              <a:t>Three laws of robotics </a:t>
            </a:r>
            <a:r>
              <a:rPr lang="en-US" sz="2200" dirty="0"/>
              <a:t>(Asimov, 1942)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A robot </a:t>
            </a:r>
            <a:r>
              <a:rPr lang="en-US" altLang="ko-KR" sz="2000" b="0" dirty="0">
                <a:solidFill>
                  <a:srgbClr val="C00000"/>
                </a:solidFill>
              </a:rPr>
              <a:t>may not injure a human being </a:t>
            </a:r>
            <a:r>
              <a:rPr lang="en-US" altLang="ko-KR" sz="2000" b="0" dirty="0"/>
              <a:t>or, through inaction, allow a human being to come to harm.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A robot </a:t>
            </a:r>
            <a:r>
              <a:rPr lang="en-US" altLang="ko-KR" sz="2000" b="0" dirty="0">
                <a:solidFill>
                  <a:srgbClr val="C00000"/>
                </a:solidFill>
              </a:rPr>
              <a:t>must obey orders given to it by human beings</a:t>
            </a:r>
            <a:r>
              <a:rPr lang="en-US" altLang="ko-KR" sz="2000" b="0" dirty="0"/>
              <a:t>, except where such orders would conflict with the First Law.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/>
              <a:t>A robot must </a:t>
            </a:r>
            <a:r>
              <a:rPr lang="en-US" altLang="ko-KR" sz="2000" b="0" dirty="0">
                <a:solidFill>
                  <a:srgbClr val="C00000"/>
                </a:solidFill>
              </a:rPr>
              <a:t>protect its own existence </a:t>
            </a:r>
            <a:r>
              <a:rPr lang="en-US" altLang="ko-KR" sz="2000" b="0" dirty="0"/>
              <a:t>as long as such protection does not conflict with the First or Second Law.</a:t>
            </a:r>
            <a:br>
              <a:rPr lang="en-US" altLang="ko-KR" sz="2000" b="0" dirty="0"/>
            </a:br>
            <a:endParaRPr lang="en-US" altLang="ko-KR" sz="2000" b="0" dirty="0"/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2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6711E9-9F3E-21D7-1E60-A9894BD3D89A}"/>
              </a:ext>
            </a:extLst>
          </p:cNvPr>
          <p:cNvSpPr txBox="1">
            <a:spLocks/>
          </p:cNvSpPr>
          <p:nvPr/>
        </p:nvSpPr>
        <p:spPr>
          <a:xfrm>
            <a:off x="335760" y="3219822"/>
            <a:ext cx="8628728" cy="4176464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 typeface="+mj-lt"/>
              <a:buAutoNum type="arabicPeriod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  <a:lvl2pPr marL="742950" indent="-28575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2pPr>
            <a:lvl3pPr marL="1143000" indent="-22860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3pPr>
            <a:lvl4pPr marL="1600200" indent="-22860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4pPr>
            <a:lvl5pPr marL="2057400" indent="-22860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4) </a:t>
            </a:r>
            <a:r>
              <a:rPr lang="en-US" sz="2200" dirty="0">
                <a:solidFill>
                  <a:srgbClr val="0000FF"/>
                </a:solidFill>
              </a:rPr>
              <a:t>How to design a Friendly AI</a:t>
            </a:r>
            <a:r>
              <a:rPr lang="en-US" sz="2200" dirty="0"/>
              <a:t>?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900" b="0" dirty="0">
                <a:solidFill>
                  <a:srgbClr val="C00000"/>
                </a:solidFill>
              </a:rPr>
              <a:t>Friendliness</a:t>
            </a:r>
            <a:r>
              <a:rPr lang="en-US" altLang="ko-KR" sz="1900" b="0" dirty="0"/>
              <a:t> (a desire not to harm humans) should be designed in from the start, but the designers should recognize that the robot will learn and evolve over time.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900" b="0" dirty="0"/>
              <a:t>To define the mechanism for evolving AI systems under </a:t>
            </a:r>
            <a:r>
              <a:rPr lang="en-US" altLang="ko-KR" sz="1900" b="0" dirty="0">
                <a:solidFill>
                  <a:srgbClr val="C00000"/>
                </a:solidFill>
              </a:rPr>
              <a:t>a system of checks and balances</a:t>
            </a:r>
            <a:r>
              <a:rPr lang="en-US" altLang="ko-KR" sz="1900" b="0" dirty="0"/>
              <a:t>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2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149937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7344816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21.4 AI Components </a:t>
            </a:r>
          </a:p>
        </p:txBody>
      </p:sp>
    </p:spTree>
    <p:extLst>
      <p:ext uri="{BB962C8B-B14F-4D97-AF65-F5344CB8AC3E}">
        <p14:creationId xmlns:p14="http://schemas.microsoft.com/office/powerpoint/2010/main" val="344422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21.4 AI Components (1/3)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</a:rPr>
              <a:t>Let’s look at the components of an intelligent agent to assess what’s known and what’s missing</a:t>
            </a:r>
            <a:r>
              <a:rPr lang="en-US" altLang="ko-KR" sz="2000" b="0" dirty="0"/>
              <a:t>. We consider the utility-based agent with a learning component and see where the state-of-the-art stands for each of the components.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2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  <p:sp>
        <p:nvSpPr>
          <p:cNvPr id="5" name="Google Shape;273;p26">
            <a:extLst>
              <a:ext uri="{FF2B5EF4-FFF2-40B4-BE49-F238E27FC236}">
                <a16:creationId xmlns:a16="http://schemas.microsoft.com/office/drawing/2014/main" id="{1B24E96A-2F8A-301F-201E-49C703F8841A}"/>
              </a:ext>
            </a:extLst>
          </p:cNvPr>
          <p:cNvSpPr txBox="1"/>
          <p:nvPr/>
        </p:nvSpPr>
        <p:spPr>
          <a:xfrm>
            <a:off x="1187623" y="4912708"/>
            <a:ext cx="770485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출처</a:t>
            </a: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Stuart J. Russell and Peter </a:t>
            </a:r>
            <a:r>
              <a:rPr lang="en-US" sz="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Norvig</a:t>
            </a: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(2021). Artificial Intelligence: A Modern Approach (4th Edition). Pearson</a:t>
            </a:r>
            <a:endParaRPr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02B614-0185-F0D1-1EBF-2D6B9CCE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18512"/>
            <a:ext cx="4890428" cy="30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0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21.4 AI Components (2/3)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6252464" cy="41764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Advances and opportunities for further progress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1) Interaction with the environment through </a:t>
            </a:r>
            <a:r>
              <a:rPr lang="en-US" altLang="ko-KR" sz="2000" dirty="0">
                <a:solidFill>
                  <a:srgbClr val="0000FF"/>
                </a:solidFill>
              </a:rPr>
              <a:t>sensors</a:t>
            </a:r>
            <a:r>
              <a:rPr lang="en-US" altLang="ko-KR" sz="2000" dirty="0"/>
              <a:t> and </a:t>
            </a:r>
            <a:r>
              <a:rPr lang="en-US" altLang="ko-KR" sz="2000" dirty="0">
                <a:solidFill>
                  <a:srgbClr val="0000FF"/>
                </a:solidFill>
              </a:rPr>
              <a:t>actuators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Present: Availability of ready-made programmable robots, and sensors and actuators getting more elaborate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Future: AI systems are </a:t>
            </a:r>
            <a:r>
              <a:rPr lang="en-US" altLang="ko-KR" sz="1800" dirty="0">
                <a:solidFill>
                  <a:srgbClr val="C00000"/>
                </a:solidFill>
              </a:rPr>
              <a:t>at the cusp of moving from software-only systems to embedded robotic systems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2) Keeping track of </a:t>
            </a:r>
            <a:r>
              <a:rPr lang="en-US" altLang="ko-KR" sz="2000" dirty="0">
                <a:solidFill>
                  <a:srgbClr val="0000FF"/>
                </a:solidFill>
              </a:rPr>
              <a:t>the state of the world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Present: Filtering algorithms for probabilistic reasoning in atomic and factored state representations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Future: Probability and </a:t>
            </a:r>
            <a:r>
              <a:rPr lang="en-US" altLang="ko-KR" sz="1800" dirty="0">
                <a:solidFill>
                  <a:srgbClr val="C00000"/>
                </a:solidFill>
              </a:rPr>
              <a:t>first-order logic representations coupled with aggressive machine learning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  <p:pic>
        <p:nvPicPr>
          <p:cNvPr id="6146" name="Picture 2" descr="Embedded Agents - Machine Intelligence Research Institute">
            <a:extLst>
              <a:ext uri="{FF2B5EF4-FFF2-40B4-BE49-F238E27FC236}">
                <a16:creationId xmlns:a16="http://schemas.microsoft.com/office/drawing/2014/main" id="{CF349697-C7F5-6A10-9053-536B7522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9662"/>
            <a:ext cx="287577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5EBD61C-A2B8-1945-BE59-2E682BD5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</p:spPr>
        <p:txBody>
          <a:bodyPr/>
          <a:lstStyle/>
          <a:p>
            <a:r>
              <a:rPr lang="en-US" altLang="ko-Kore-KR" dirty="0"/>
              <a:t>Introduction: Human-Level AI</a:t>
            </a:r>
            <a:endParaRPr kumimoji="1" lang="ko-Kore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8BA3606-E491-7D47-A8BA-6124D92630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8520" y="771551"/>
            <a:ext cx="9001000" cy="3744416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" altLang="ko-KR" sz="2400" b="1" dirty="0"/>
              <a:t>Where are we headed?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R" sz="2000" dirty="0"/>
              <a:t>What is the limit of AI?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R" sz="2000" dirty="0"/>
              <a:t>Can machines really think?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R" sz="2000" dirty="0"/>
              <a:t>The ethics of AI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" altLang="ko-KR" sz="2400" b="1" dirty="0"/>
              <a:t>What remains to be done?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R" sz="2000" dirty="0"/>
              <a:t>Agent designs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R" sz="2000" dirty="0"/>
              <a:t>Agent components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R" sz="2000" dirty="0"/>
              <a:t>What’s missing</a:t>
            </a:r>
            <a:r>
              <a:rPr lang="en" altLang="ko-KR" sz="2000" b="1" dirty="0"/>
              <a:t>?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" altLang="ko-Kore-KR" dirty="0"/>
          </a:p>
          <a:p>
            <a:pPr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" altLang="ko-Kore-KR" dirty="0"/>
          </a:p>
          <a:p>
            <a:pPr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" altLang="ko-Kore-KR" dirty="0"/>
          </a:p>
          <a:p>
            <a:pPr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" altLang="ko-Kore-KR" dirty="0"/>
          </a:p>
          <a:p>
            <a:pPr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" altLang="ko-Kore-KR" dirty="0"/>
          </a:p>
          <a:p>
            <a:pPr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9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FFFFFF"/>
                </a:solidFill>
                <a:ea typeface="Arial"/>
                <a:sym typeface="Arial"/>
              </a:rPr>
              <a:t>21.4 AI Components (3/3)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Advances and opportunities for further progress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3) Projecting, evaluating, and selecting </a:t>
            </a:r>
            <a:r>
              <a:rPr lang="en-US" altLang="ko-KR" sz="2000" dirty="0">
                <a:solidFill>
                  <a:srgbClr val="0000FF"/>
                </a:solidFill>
              </a:rPr>
              <a:t>future courses of action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Present: Hierarchical reinforcement learning has succeeded for decision making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Future: How the search for </a:t>
            </a:r>
            <a:r>
              <a:rPr lang="en-US" altLang="ko-KR" sz="1800" dirty="0">
                <a:solidFill>
                  <a:srgbClr val="C00000"/>
                </a:solidFill>
              </a:rPr>
              <a:t>effective long-range plans </a:t>
            </a:r>
            <a:r>
              <a:rPr lang="en-US" altLang="ko-KR" sz="1800" dirty="0"/>
              <a:t>might be controlled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4) </a:t>
            </a:r>
            <a:r>
              <a:rPr lang="en-US" altLang="ko-KR" sz="2000" dirty="0">
                <a:solidFill>
                  <a:srgbClr val="0000FF"/>
                </a:solidFill>
              </a:rPr>
              <a:t>Utility</a:t>
            </a:r>
            <a:r>
              <a:rPr lang="en-US" altLang="ko-KR" sz="2000" dirty="0"/>
              <a:t> as an expression of preferences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Present: Rational decisions based of </a:t>
            </a:r>
            <a:r>
              <a:rPr lang="en-US" altLang="ko-KR" sz="1800" dirty="0">
                <a:solidFill>
                  <a:srgbClr val="C00000"/>
                </a:solidFill>
              </a:rPr>
              <a:t>maximization of expected utility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Future: Knowledge engineering for </a:t>
            </a:r>
            <a:r>
              <a:rPr lang="en-US" altLang="ko-KR" sz="1800" dirty="0">
                <a:solidFill>
                  <a:srgbClr val="C00000"/>
                </a:solidFill>
              </a:rPr>
              <a:t>reward functions to convey to the agents what we want them to do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5) Learning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Present: Machine learning today assumes a factored representation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Future: Gradually constructing </a:t>
            </a:r>
            <a:r>
              <a:rPr lang="en-US" altLang="ko-KR" sz="1800" dirty="0">
                <a:solidFill>
                  <a:srgbClr val="C00000"/>
                </a:solidFill>
              </a:rPr>
              <a:t>new representations at levels of abstraction higher than the input vocabulary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sz="18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383274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7344816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21.5 AI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013729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21.5 AI Architectures (1/5)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1) Hybrid architecture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Reflex responses</a:t>
            </a:r>
            <a:r>
              <a:rPr lang="en-US" altLang="ko-KR" sz="2000" b="0" dirty="0">
                <a:sym typeface="Wingdings" panose="05000000000000000000" pitchFamily="2" charset="2"/>
              </a:rPr>
              <a:t> are needed for situations in which time is of the essence, whereas </a:t>
            </a: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knowledge-based deliberation </a:t>
            </a:r>
            <a:r>
              <a:rPr lang="en-US" altLang="ko-KR" sz="2000" b="0" dirty="0">
                <a:sym typeface="Wingdings" panose="05000000000000000000" pitchFamily="2" charset="2"/>
              </a:rPr>
              <a:t>is needed for plan ahead.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A complete agent must be able to do both</a:t>
            </a:r>
            <a:r>
              <a:rPr lang="en-US" altLang="ko-KR" sz="2000" b="0" dirty="0">
                <a:sym typeface="Wingdings" panose="05000000000000000000" pitchFamily="2" charset="2"/>
              </a:rPr>
              <a:t>, using a hybrid architecture.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ym typeface="Wingdings" panose="05000000000000000000" pitchFamily="2" charset="2"/>
              </a:rPr>
              <a:t>Agents also need ways to </a:t>
            </a: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control their own deliberations</a:t>
            </a:r>
            <a:r>
              <a:rPr lang="en-US" altLang="ko-KR" sz="2000" b="0" dirty="0">
                <a:sym typeface="Wingdings" panose="05000000000000000000" pitchFamily="2" charset="2"/>
              </a:rPr>
              <a:t>. Cease deliberating when action is demanded and use the time available for deliberation to execute the most profitable computations.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ym typeface="Wingdings" panose="05000000000000000000" pitchFamily="2" charset="2"/>
              </a:rPr>
              <a:t>Real-time deliberation is also important: </a:t>
            </a: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real-time AI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4801D8-2F3D-E317-F8CC-C501EA4E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37569"/>
            <a:ext cx="4211952" cy="1574387"/>
          </a:xfrm>
          <a:prstGeom prst="rect">
            <a:avLst/>
          </a:prstGeom>
        </p:spPr>
      </p:pic>
      <p:sp>
        <p:nvSpPr>
          <p:cNvPr id="7" name="Google Shape;273;p26">
            <a:extLst>
              <a:ext uri="{FF2B5EF4-FFF2-40B4-BE49-F238E27FC236}">
                <a16:creationId xmlns:a16="http://schemas.microsoft.com/office/drawing/2014/main" id="{763228D0-DE9F-364C-1CAA-79A0C136B8F9}"/>
              </a:ext>
            </a:extLst>
          </p:cNvPr>
          <p:cNvSpPr txBox="1"/>
          <p:nvPr/>
        </p:nvSpPr>
        <p:spPr>
          <a:xfrm>
            <a:off x="5220072" y="4070866"/>
            <a:ext cx="24471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출처</a:t>
            </a: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Stuart J. Russell and Peter </a:t>
            </a:r>
            <a:r>
              <a:rPr lang="en-US" sz="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Norvig</a:t>
            </a: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(2021). Artificial Intelligence: A Modern Approach (4th Edition). Pearson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43375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21.5 AI Architectures (2/5)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808240" cy="41764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2) General methods of controlling deliberation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en-US" altLang="ko-KR" sz="2000" b="0" dirty="0">
                <a:sym typeface="Wingdings" panose="05000000000000000000" pitchFamily="2" charset="2"/>
              </a:rPr>
              <a:t>. Employ </a:t>
            </a: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anytime algorithms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An algorithm whose output quality improves gradually over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ym typeface="Wingdings" panose="05000000000000000000" pitchFamily="2" charset="2"/>
              </a:rPr>
              <a:t>2. </a:t>
            </a: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Decision-theoretic </a:t>
            </a:r>
            <a:r>
              <a:rPr lang="en-US" altLang="ko-KR" sz="2000" b="0" dirty="0" err="1">
                <a:solidFill>
                  <a:srgbClr val="0000FF"/>
                </a:solidFill>
                <a:sym typeface="Wingdings" panose="05000000000000000000" pitchFamily="2" charset="2"/>
              </a:rPr>
              <a:t>metareasoning</a:t>
            </a:r>
            <a:endParaRPr lang="en-US" altLang="ko-KR" sz="2000" b="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The value of a computation depends also on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its cost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Metareasoning</a:t>
            </a:r>
            <a:r>
              <a:rPr lang="en-US" altLang="ko-KR" dirty="0">
                <a:sym typeface="Wingdings" panose="05000000000000000000" pitchFamily="2" charset="2"/>
              </a:rPr>
              <a:t> can be used to design better search algorithms and to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guarantee that the algorithms have the anytime property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3. Reflective architecture: </a:t>
            </a:r>
            <a:r>
              <a:rPr lang="en-US" altLang="ko-KR" sz="2000" b="0" dirty="0">
                <a:sym typeface="Wingdings" panose="05000000000000000000" pitchFamily="2" charset="2"/>
              </a:rPr>
              <a:t>Meta-reasoning is one specific example of a reflective architecture.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147688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21.5 AI Architectures (3/5)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808240" cy="41764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Whether AI’s current path is more like a tree climb or a rocket trip?</a:t>
            </a: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1) Rationally acting agents: four possibilities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Perfect rationality</a:t>
            </a:r>
            <a:r>
              <a:rPr lang="en-US" altLang="ko-KR" sz="2000" b="0" dirty="0">
                <a:sym typeface="Wingdings" panose="05000000000000000000" pitchFamily="2" charset="2"/>
              </a:rPr>
              <a:t>: finds best way to maximize its own expected utility always, but it is too time consuming (not realistic)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Calculative rationality</a:t>
            </a:r>
            <a:r>
              <a:rPr lang="en-US" altLang="ko-KR" sz="2000" b="0" dirty="0">
                <a:sym typeface="Wingdings" panose="05000000000000000000" pitchFamily="2" charset="2"/>
              </a:rPr>
              <a:t>: a calculative rational agent eventually returns what would have been the rational choice at the beginning of its deliberation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Bounded rationality</a:t>
            </a:r>
            <a:r>
              <a:rPr lang="en-US" altLang="ko-KR" sz="2000" b="0" dirty="0">
                <a:sym typeface="Wingdings" panose="05000000000000000000" pitchFamily="2" charset="2"/>
              </a:rPr>
              <a:t>: deliberating only long enough to come up with an answer that is “good enough” (or satisficing) (Simon, 1957)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Bounded optimality</a:t>
            </a:r>
            <a:r>
              <a:rPr lang="en-US" altLang="ko-KR" sz="2000" b="0" dirty="0">
                <a:sym typeface="Wingdings" panose="05000000000000000000" pitchFamily="2" charset="2"/>
              </a:rPr>
              <a:t>: a bounded optimal agent behaves as well as possible, given its computational resources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1795415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21.5 AI Architectures (4/5)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3645E81-92F8-FC01-592D-5FF03226942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5760" y="771550"/>
                <a:ext cx="8808240" cy="417646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200" dirty="0"/>
                  <a:t>2) Bounded optimality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2000" b="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Bounded optimal (BO) agents </a:t>
                </a:r>
                <a:r>
                  <a:rPr lang="en-US" altLang="ko-KR" sz="2000" b="0" dirty="0">
                    <a:sym typeface="Wingdings" panose="05000000000000000000" pitchFamily="2" charset="2"/>
                  </a:rPr>
                  <a:t>are actually useful in the real world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Calculative rationality (design)  Bounded optimality (implement)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2000" b="0" dirty="0">
                    <a:sym typeface="Wingdings" panose="05000000000000000000" pitchFamily="2" charset="2"/>
                  </a:rPr>
                  <a:t>Yet, no idea what BO programs are like for large, </a:t>
                </a:r>
                <a:r>
                  <a:rPr lang="en-US" altLang="ko-KR" sz="2000" b="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general-purpose computers </a:t>
                </a:r>
                <a:r>
                  <a:rPr lang="en-US" altLang="ko-KR" sz="2000" b="0" dirty="0">
                    <a:sym typeface="Wingdings" panose="05000000000000000000" pitchFamily="2" charset="2"/>
                  </a:rPr>
                  <a:t>in complex environments.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2000" b="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Asymptotic bounded optimality (ABO)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Relaxed version of bounded optimality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Suppose a </a:t>
                </a:r>
                <a:r>
                  <a:rPr lang="en-US" altLang="ko-KR" sz="18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program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US" altLang="ko-KR" sz="18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is BO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for a machine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in a class of environments </a:t>
                </a:r>
                <a:r>
                  <a:rPr lang="en-US" altLang="ko-KR" sz="1800" i="1" dirty="0">
                    <a:sym typeface="Wingdings" panose="05000000000000000000" pitchFamily="2" charset="2"/>
                  </a:rPr>
                  <a:t>E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,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Then </a:t>
                </a:r>
                <a:r>
                  <a:rPr lang="en-US" altLang="ko-KR" sz="18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program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ko-KR" sz="18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is ABO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in </a:t>
                </a:r>
                <a:r>
                  <a:rPr lang="en-US" altLang="ko-KR" sz="1800" i="1" dirty="0">
                    <a:sym typeface="Wingdings" panose="05000000000000000000" pitchFamily="2" charset="2"/>
                  </a:rPr>
                  <a:t>E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 if it can outperform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by running on a machine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𝑘𝑀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that is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times faster (or larger) than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. 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2000" b="0" dirty="0">
                    <a:sym typeface="Wingdings" panose="05000000000000000000" pitchFamily="2" charset="2"/>
                  </a:rPr>
                  <a:t>Unless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sz="2000" b="0" dirty="0">
                    <a:sym typeface="Wingdings" panose="05000000000000000000" pitchFamily="2" charset="2"/>
                  </a:rPr>
                  <a:t> were enormous, we would be happy with a program that was </a:t>
                </a:r>
                <a:r>
                  <a:rPr lang="en-US" altLang="ko-KR" sz="2000" b="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ABO</a:t>
                </a:r>
                <a:r>
                  <a:rPr lang="en-US" altLang="ko-KR" sz="2000" b="0" dirty="0">
                    <a:sym typeface="Wingdings" panose="05000000000000000000" pitchFamily="2" charset="2"/>
                  </a:rPr>
                  <a:t> for a </a:t>
                </a:r>
                <a:r>
                  <a:rPr lang="en-US" altLang="ko-KR" sz="2000" b="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nontrivial environment </a:t>
                </a:r>
                <a:r>
                  <a:rPr lang="en-US" altLang="ko-KR" sz="2000" b="0" dirty="0">
                    <a:sym typeface="Wingdings" panose="05000000000000000000" pitchFamily="2" charset="2"/>
                  </a:rPr>
                  <a:t>on a nontrivial architecture.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endParaRPr lang="en-US" altLang="ko-KR" sz="2000" b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3645E81-92F8-FC01-592D-5FF032269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5760" y="771550"/>
                <a:ext cx="8808240" cy="4176464"/>
              </a:xfrm>
              <a:blipFill>
                <a:blip r:embed="rId2"/>
                <a:stretch>
                  <a:fillRect l="-719" t="-909" r="-576" b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3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21.5 AI Architectures (4/5)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808240" cy="41764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Will AI be used for good or ill?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ym typeface="Wingdings" panose="05000000000000000000" pitchFamily="2" charset="2"/>
              </a:rPr>
              <a:t>AI developers have a responsibility to see that the impact of their work is a positive one. The scope of impact will depend on the degree of successes of AI.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Even moderate successes in AI </a:t>
            </a:r>
            <a:r>
              <a:rPr lang="en-US" altLang="ko-KR" sz="2000" b="0" dirty="0">
                <a:sym typeface="Wingdings" panose="05000000000000000000" pitchFamily="2" charset="2"/>
              </a:rPr>
              <a:t>have already changed the ways in which computer science is taught and software development is practiced.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Medium-level successes in AI</a:t>
            </a:r>
            <a:r>
              <a:rPr lang="en-US" altLang="ko-KR" sz="2000" b="0" dirty="0">
                <a:sym typeface="Wingdings" panose="05000000000000000000" pitchFamily="2" charset="2"/>
              </a:rPr>
              <a:t> would affect all kinds of people in their daily lives.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Personal assistants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automated driving</a:t>
            </a:r>
            <a:r>
              <a:rPr lang="en-US" altLang="ko-KR" dirty="0">
                <a:sym typeface="Wingdings" panose="05000000000000000000" pitchFamily="2" charset="2"/>
              </a:rPr>
              <a:t>, autonomous weapons, genomics,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Large-scale success in AI</a:t>
            </a:r>
            <a:r>
              <a:rPr lang="en-US" altLang="ko-KR" sz="2000" b="0" dirty="0">
                <a:sym typeface="Wingdings" panose="05000000000000000000" pitchFamily="2" charset="2"/>
              </a:rPr>
              <a:t>—the creation of human-level intelligence and beyond —will change our life and future of human race.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b="0" dirty="0">
                <a:solidFill>
                  <a:srgbClr val="0000FF"/>
                </a:solidFill>
                <a:sym typeface="Wingdings" panose="05000000000000000000" pitchFamily="2" charset="2"/>
              </a:rPr>
              <a:t>Alan Turing(1950): </a:t>
            </a:r>
            <a:r>
              <a:rPr lang="en-US" altLang="ko-KR" sz="2000" b="0" i="1" dirty="0">
                <a:solidFill>
                  <a:srgbClr val="0000FF"/>
                </a:solidFill>
                <a:sym typeface="Wingdings" panose="05000000000000000000" pitchFamily="2" charset="2"/>
              </a:rPr>
              <a:t>We can see only a short distance ahead, but we can see that much remains to be done.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328547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/>
        </p:nvSpPr>
        <p:spPr>
          <a:xfrm>
            <a:off x="334800" y="136178"/>
            <a:ext cx="6485500" cy="3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2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5D86953-CA54-5D47-A4F5-96333832AEA6}"/>
              </a:ext>
            </a:extLst>
          </p:cNvPr>
          <p:cNvSpPr txBox="1">
            <a:spLocks/>
          </p:cNvSpPr>
          <p:nvPr/>
        </p:nvSpPr>
        <p:spPr>
          <a:xfrm>
            <a:off x="467544" y="785291"/>
            <a:ext cx="8424936" cy="4105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term w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eak AI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hypothesis that machines could possibly behave intelligently, and 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AI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hypothesis that such machines would count as having actual minds (as opposed to simulated minds).</a:t>
            </a: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 Turing rejected the question 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“Can machines think?”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replaced it with a behavioral test. He anticipated many objections to the possibility of thinking machines. </a:t>
            </a: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identified 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potential threats to society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posed by AI and related technology. One threat in particular is worthy of further consideration: that </a:t>
            </a:r>
            <a:r>
              <a:rPr lang="en-US" altLang="ko-KR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ultraintelligent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machines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lead to a future that is very different from today.</a:t>
            </a: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an intelligent agent to assess 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known and what’s missing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Interaction with the environment, keeping track of the state of the world, projecting/evaluating/selecting future courses of action, utility, and learning.</a:t>
            </a: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controlling deliberation, employ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anytime algorithms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apply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decision-theoretic </a:t>
            </a:r>
            <a:r>
              <a:rPr lang="en-US" altLang="ko-KR" sz="1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metareasoning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AI: 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rationality, calculative rationality, bounded rationality, bounded optimality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expect that 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medium-level successes in AI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affect all kinds of people in their daily lives.</a:t>
            </a: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likely that a 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success in AI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 creation of human-level intelligence and beyond—would change the lives of a majority of humankind.</a:t>
            </a: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lnSpc>
                <a:spcPts val="1900"/>
              </a:lnSpc>
              <a:buFont typeface="Wingdings" pitchFamily="2" charset="2"/>
              <a:buChar char="Ø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Philosophy, Ethics, and Safety of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A02B-79F6-4ADF-BCAC-FCB3BF19D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The Limits of AI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The argument from disability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The mathematical objection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The argument from informality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Can Machines Really Think?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The mind-body problem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The Chinese room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Consciousness and qualia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The Ethics of AI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What if the effects of AI are more negative than positive?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/>
              <a:t>How to design a friendly AI?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ko-KR" sz="2400" b="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b="0" dirty="0"/>
          </a:p>
          <a:p>
            <a:pPr marL="0" indent="0">
              <a:lnSpc>
                <a:spcPct val="100000"/>
              </a:lnSpc>
              <a:buNone/>
            </a:pPr>
            <a:endParaRPr lang="en" altLang="ko-KR" sz="2800" b="0" dirty="0"/>
          </a:p>
          <a:p>
            <a:pPr marL="0" indent="0">
              <a:lnSpc>
                <a:spcPct val="100000"/>
              </a:lnSpc>
              <a:buNone/>
            </a:pPr>
            <a:endParaRPr lang="en" altLang="ko-KR" sz="2800" b="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31458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Present of AI: What’s Known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A02B-79F6-4ADF-BCAC-FCB3BF19D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2000" b="0" dirty="0"/>
              <a:t>In this course, we viewed AI as the task of </a:t>
            </a:r>
            <a:r>
              <a:rPr lang="en-US" altLang="ko-KR" sz="2000" dirty="0"/>
              <a:t>designing rational agents</a:t>
            </a:r>
            <a:r>
              <a:rPr lang="en-US" altLang="ko-KR" sz="2000" b="0" dirty="0"/>
              <a:t>. The progress we have made so far includes:</a:t>
            </a:r>
          </a:p>
          <a:p>
            <a:pPr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2000" dirty="0"/>
              <a:t>Agent designs</a:t>
            </a:r>
          </a:p>
          <a:p>
            <a:pPr lvl="1"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</a:rPr>
              <a:t>Reflex</a:t>
            </a:r>
            <a:r>
              <a:rPr lang="en-US" altLang="ko-KR" sz="1600" dirty="0"/>
              <a:t>, goal-based, model-based, utility-based agents</a:t>
            </a:r>
          </a:p>
          <a:p>
            <a:pPr lvl="1"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</a:rPr>
              <a:t>Knowledge-based</a:t>
            </a:r>
            <a:r>
              <a:rPr lang="en-US" altLang="ko-KR" sz="1600" dirty="0"/>
              <a:t> agent, decision-theoretic agent</a:t>
            </a:r>
          </a:p>
          <a:p>
            <a:pPr lvl="1"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</a:rPr>
              <a:t>Reinforcement learning</a:t>
            </a:r>
            <a:r>
              <a:rPr lang="en-US" altLang="ko-KR" sz="1600" dirty="0"/>
              <a:t> agent (POMDP agents)</a:t>
            </a:r>
          </a:p>
          <a:p>
            <a:pPr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2000" dirty="0"/>
              <a:t>Component technologies</a:t>
            </a:r>
          </a:p>
          <a:p>
            <a:pPr lvl="1"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</a:rPr>
              <a:t>Reasoning</a:t>
            </a:r>
            <a:r>
              <a:rPr lang="en-US" altLang="ko-KR" sz="1600" dirty="0"/>
              <a:t>: Logical, p</a:t>
            </a:r>
            <a:r>
              <a:rPr lang="en-US" altLang="ko-KR" sz="1600" b="0" dirty="0"/>
              <a:t>robabilistic, n</a:t>
            </a:r>
            <a:r>
              <a:rPr lang="en-US" altLang="ko-KR" sz="1600" dirty="0"/>
              <a:t>eural reasoning</a:t>
            </a:r>
          </a:p>
          <a:p>
            <a:pPr lvl="1"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</a:rPr>
              <a:t>Representation</a:t>
            </a:r>
            <a:r>
              <a:rPr lang="en-US" altLang="ko-KR" sz="1600" dirty="0"/>
              <a:t>: Atomic, factored, structured representations</a:t>
            </a:r>
          </a:p>
          <a:p>
            <a:pPr lvl="1"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</a:rPr>
              <a:t>Learning</a:t>
            </a:r>
            <a:r>
              <a:rPr lang="en-US" altLang="ko-KR" sz="1600" dirty="0"/>
              <a:t>: Various algorithms learning from various data</a:t>
            </a:r>
          </a:p>
          <a:p>
            <a:pPr lvl="1">
              <a:lnSpc>
                <a:spcPts val="24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</a:rPr>
              <a:t>Sensors and actuators</a:t>
            </a:r>
            <a:r>
              <a:rPr lang="en-US" altLang="ko-KR" sz="1600" dirty="0"/>
              <a:t>: Fully-observable, partially-observable, deterministic, stochastic</a:t>
            </a:r>
          </a:p>
          <a:p>
            <a:pPr lvl="1">
              <a:lnSpc>
                <a:spcPts val="2400"/>
              </a:lnSpc>
              <a:buFont typeface="Wingdings" pitchFamily="2" charset="2"/>
              <a:buChar char="Ø"/>
            </a:pPr>
            <a:endParaRPr lang="en-US" altLang="ko-KR" sz="1600" b="0" dirty="0"/>
          </a:p>
          <a:p>
            <a:pPr>
              <a:lnSpc>
                <a:spcPts val="2400"/>
              </a:lnSpc>
              <a:buFont typeface="Wingdings" pitchFamily="2" charset="2"/>
              <a:buChar char="Ø"/>
            </a:pPr>
            <a:endParaRPr lang="en-US" altLang="ko-KR" sz="2000" b="0" dirty="0">
              <a:solidFill>
                <a:srgbClr val="C00000"/>
              </a:solidFill>
            </a:endParaRPr>
          </a:p>
          <a:p>
            <a:pPr marL="0" indent="0">
              <a:lnSpc>
                <a:spcPts val="2400"/>
              </a:lnSpc>
              <a:buNone/>
            </a:pPr>
            <a:endParaRPr lang="en-US" altLang="ko-KR" sz="2000" b="0" dirty="0"/>
          </a:p>
        </p:txBody>
      </p:sp>
      <p:pic>
        <p:nvPicPr>
          <p:cNvPr id="4" name="Google Shape;279;p25">
            <a:extLst>
              <a:ext uri="{FF2B5EF4-FFF2-40B4-BE49-F238E27FC236}">
                <a16:creationId xmlns:a16="http://schemas.microsoft.com/office/drawing/2014/main" id="{116AC4CC-B655-4E41-94EE-7227C15C02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384" y="1259767"/>
            <a:ext cx="3084112" cy="2392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2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Future of AI: What’s Missing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A02B-79F6-4ADF-BCAC-FCB3BF19D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8628728" cy="417646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800" b="0" dirty="0"/>
              <a:t>To achieve a </a:t>
            </a:r>
            <a:r>
              <a:rPr lang="en-US" altLang="ko-KR" sz="1800" dirty="0"/>
              <a:t>human-level general-purpose intelligent agent </a:t>
            </a:r>
            <a:r>
              <a:rPr lang="en-US" altLang="ko-KR" sz="1800" b="0" dirty="0"/>
              <a:t>that can perform well in a wide variety of environments, what’s missing in components and overall architecture of an intelligent agent?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Agent components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1) Interaction with the environment through </a:t>
            </a:r>
            <a:r>
              <a:rPr lang="en-US" altLang="ko-KR" sz="1600" dirty="0">
                <a:solidFill>
                  <a:srgbClr val="0000FF"/>
                </a:solidFill>
              </a:rPr>
              <a:t>sensors</a:t>
            </a:r>
            <a:r>
              <a:rPr lang="en-US" altLang="ko-KR" sz="1600" dirty="0"/>
              <a:t> and </a:t>
            </a:r>
            <a:r>
              <a:rPr lang="en-US" altLang="ko-KR" sz="1600" dirty="0">
                <a:solidFill>
                  <a:srgbClr val="0000FF"/>
                </a:solidFill>
              </a:rPr>
              <a:t>actuators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2) </a:t>
            </a:r>
            <a:r>
              <a:rPr lang="en-US" altLang="ko-KR" sz="1600" dirty="0">
                <a:solidFill>
                  <a:srgbClr val="0000FF"/>
                </a:solidFill>
              </a:rPr>
              <a:t>Keeping track </a:t>
            </a:r>
            <a:r>
              <a:rPr lang="en-US" altLang="ko-KR" sz="1600" dirty="0"/>
              <a:t>of the state of the world over time</a:t>
            </a:r>
            <a:endParaRPr lang="en-US" altLang="ko-KR" sz="1600" b="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3) Projecting, evaluating, and selecting </a:t>
            </a:r>
            <a:r>
              <a:rPr lang="en-US" altLang="ko-KR" sz="1600" dirty="0">
                <a:solidFill>
                  <a:srgbClr val="0000FF"/>
                </a:solidFill>
              </a:rPr>
              <a:t>future courses of action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4) </a:t>
            </a:r>
            <a:r>
              <a:rPr lang="en-US" altLang="ko-KR" sz="1600" dirty="0">
                <a:solidFill>
                  <a:srgbClr val="0000FF"/>
                </a:solidFill>
              </a:rPr>
              <a:t>Utility</a:t>
            </a:r>
            <a:r>
              <a:rPr lang="en-US" altLang="ko-KR" sz="1600" dirty="0"/>
              <a:t> as an expression of preferences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5) </a:t>
            </a:r>
            <a:r>
              <a:rPr lang="en-US" altLang="ko-KR" sz="1600" dirty="0">
                <a:solidFill>
                  <a:srgbClr val="0000FF"/>
                </a:solidFill>
              </a:rPr>
              <a:t>Learning</a:t>
            </a:r>
            <a:r>
              <a:rPr lang="en-US" altLang="ko-KR" sz="1600" dirty="0"/>
              <a:t> new abstract representations </a:t>
            </a:r>
            <a:r>
              <a:rPr lang="en-US" altLang="ko-KR" sz="1600" dirty="0">
                <a:solidFill>
                  <a:srgbClr val="0000FF"/>
                </a:solidFill>
              </a:rPr>
              <a:t>gradually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Agent architecture</a:t>
            </a:r>
          </a:p>
          <a:p>
            <a:pPr marL="800100" lvl="1" indent="-342900">
              <a:lnSpc>
                <a:spcPct val="100000"/>
              </a:lnSpc>
              <a:buAutoNum type="arabicParenR"/>
            </a:pPr>
            <a:r>
              <a:rPr lang="en-US" altLang="ko-KR" sz="1600" dirty="0">
                <a:solidFill>
                  <a:srgbClr val="0000FF"/>
                </a:solidFill>
              </a:rPr>
              <a:t>Hybrid architecture</a:t>
            </a:r>
            <a:r>
              <a:rPr lang="en-US" altLang="ko-KR" sz="1600" dirty="0"/>
              <a:t>: Reflex response as well as knowledge-based deliberation</a:t>
            </a:r>
          </a:p>
          <a:p>
            <a:pPr marL="800100" lvl="1" indent="-342900">
              <a:lnSpc>
                <a:spcPct val="100000"/>
              </a:lnSpc>
              <a:buAutoNum type="arabicParenR"/>
            </a:pPr>
            <a:r>
              <a:rPr lang="en-US" altLang="ko-KR" sz="1600" dirty="0">
                <a:solidFill>
                  <a:srgbClr val="0000FF"/>
                </a:solidFill>
              </a:rPr>
              <a:t>Anytime algorithm</a:t>
            </a:r>
            <a:r>
              <a:rPr lang="en-US" altLang="ko-KR" sz="1600" dirty="0"/>
              <a:t>: </a:t>
            </a:r>
            <a:r>
              <a:rPr lang="en-US" altLang="ko-KR" sz="1600" dirty="0">
                <a:sym typeface="Wingdings" panose="05000000000000000000" pitchFamily="2" charset="2"/>
              </a:rPr>
              <a:t>An algorithm whose output quality improves gradually over time</a:t>
            </a:r>
            <a:endParaRPr lang="en-US" altLang="ko-KR" sz="1600" dirty="0"/>
          </a:p>
          <a:p>
            <a:pPr marL="800100" lvl="1" indent="-342900">
              <a:lnSpc>
                <a:spcPct val="100000"/>
              </a:lnSpc>
              <a:buAutoNum type="arabicParenR"/>
            </a:pPr>
            <a:r>
              <a:rPr lang="en-US" altLang="ko-KR" sz="1600" dirty="0">
                <a:solidFill>
                  <a:srgbClr val="0000FF"/>
                </a:solidFill>
              </a:rPr>
              <a:t>Meta-reasoning</a:t>
            </a:r>
            <a:r>
              <a:rPr lang="en-US" altLang="ko-KR" sz="1600" dirty="0"/>
              <a:t>: Decision-theoretic evaluation of value as well as cost, reflective agent</a:t>
            </a:r>
          </a:p>
          <a:p>
            <a:pPr marL="914400" lvl="1" indent="-457200">
              <a:lnSpc>
                <a:spcPct val="100000"/>
              </a:lnSpc>
              <a:buAutoNum type="arabicParenR"/>
            </a:pPr>
            <a:endParaRPr lang="en-US" altLang="ko-KR" sz="2200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" altLang="ko-KR" b="0" dirty="0"/>
          </a:p>
          <a:p>
            <a:pPr marL="0" indent="0">
              <a:lnSpc>
                <a:spcPct val="100000"/>
              </a:lnSpc>
              <a:buNone/>
            </a:pPr>
            <a:endParaRPr lang="en" altLang="ko-KR" b="0" dirty="0"/>
          </a:p>
          <a:p>
            <a:pPr marL="0" indent="0">
              <a:buNone/>
            </a:pPr>
            <a:endParaRPr lang="en-US" altLang="ko-KR" sz="20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477050-ABA6-C542-9A1E-24F4E8F7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51670"/>
            <a:ext cx="278153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/>
              <a:t>Outline (Lecture 21)</a:t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971600" y="1059582"/>
            <a:ext cx="765731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21.1 The Limits of AI</a:t>
            </a:r>
            <a:r>
              <a:rPr lang="ko-KR" alt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………………………….</a:t>
            </a:r>
            <a:endParaRPr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21.2 Can Machines Really Think? </a:t>
            </a: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…………….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21.3 The Ethics of AI …</a:t>
            </a: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…………….................</a:t>
            </a:r>
            <a:endParaRPr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21.4 AI Components </a:t>
            </a: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…………………………..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21.5 AI Architectures ………………………….	</a:t>
            </a:r>
            <a:endParaRPr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</a:t>
            </a:r>
            <a:r>
              <a:rPr lang="en-US" altLang="ko-K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.……………………………………....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	</a:t>
            </a: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309893" y="1059582"/>
            <a:ext cx="57606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7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14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22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26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7344816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21.1 The Limits of AI</a:t>
            </a:r>
          </a:p>
        </p:txBody>
      </p:sp>
    </p:spTree>
    <p:extLst>
      <p:ext uri="{BB962C8B-B14F-4D97-AF65-F5344CB8AC3E}">
        <p14:creationId xmlns:p14="http://schemas.microsoft.com/office/powerpoint/2010/main" val="152346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21.1 The Limits of AI (1/5)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45E81-92F8-FC01-592D-5FF032269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760" y="771550"/>
            <a:ext cx="4524272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1) Weak AI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ore-KR" sz="2000" b="0" dirty="0">
                <a:solidFill>
                  <a:srgbClr val="0000FF"/>
                </a:solidFill>
              </a:rPr>
              <a:t>Weak AI hypothesis: </a:t>
            </a:r>
            <a:r>
              <a:rPr lang="en-US" altLang="ko-Kore-KR" sz="2000" b="0" dirty="0"/>
              <a:t>Machines could act </a:t>
            </a:r>
            <a:r>
              <a:rPr lang="en-US" altLang="ko-Kore-KR" sz="2000" b="0" i="1" dirty="0"/>
              <a:t>as if  </a:t>
            </a:r>
            <a:r>
              <a:rPr lang="en-US" altLang="ko-Kore-KR" sz="2000" b="0" dirty="0"/>
              <a:t>they were intelligent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ore-KR" sz="1800" dirty="0">
                <a:solidFill>
                  <a:schemeClr val="bg1">
                    <a:lumMod val="50000"/>
                  </a:schemeClr>
                </a:solidFill>
              </a:rPr>
              <a:t>Strong AI hypothesis: Machines that do so are </a:t>
            </a:r>
            <a:r>
              <a:rPr lang="en-US" altLang="ko-Kore-KR" sz="1800" i="1" dirty="0">
                <a:solidFill>
                  <a:schemeClr val="bg1">
                    <a:lumMod val="50000"/>
                  </a:schemeClr>
                </a:solidFill>
              </a:rPr>
              <a:t>actually</a:t>
            </a:r>
            <a:r>
              <a:rPr lang="en-US" altLang="ko-Kore-KR" sz="1800" dirty="0">
                <a:solidFill>
                  <a:schemeClr val="bg1">
                    <a:lumMod val="50000"/>
                  </a:schemeClr>
                </a:solidFill>
              </a:rPr>
              <a:t> thinking (not just </a:t>
            </a:r>
            <a:r>
              <a:rPr lang="en-US" altLang="ko-Kore-KR" sz="1800" i="1" dirty="0">
                <a:solidFill>
                  <a:schemeClr val="bg1">
                    <a:lumMod val="50000"/>
                  </a:schemeClr>
                </a:solidFill>
              </a:rPr>
              <a:t>simulating</a:t>
            </a:r>
            <a:r>
              <a:rPr lang="en-US" altLang="ko-Kore-KR" sz="1800" dirty="0">
                <a:solidFill>
                  <a:schemeClr val="bg1">
                    <a:lumMod val="50000"/>
                  </a:schemeClr>
                </a:solidFill>
              </a:rPr>
              <a:t> thinking)</a:t>
            </a:r>
            <a:endParaRPr lang="en-US" altLang="ko-Kore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ore-KR" sz="2000" b="0" dirty="0">
                <a:solidFill>
                  <a:srgbClr val="0000FF"/>
                </a:solidFill>
              </a:rPr>
              <a:t>Weak AI is possible</a:t>
            </a:r>
            <a:r>
              <a:rPr lang="en-US" altLang="ko-Kore-KR" sz="2000" b="0" dirty="0"/>
              <a:t>: “Every aspect of learning or any other feature</a:t>
            </a:r>
            <a:r>
              <a:rPr lang="ko-KR" altLang="en-US" sz="2000" b="0" dirty="0"/>
              <a:t> </a:t>
            </a:r>
            <a:r>
              <a:rPr lang="en-US" altLang="ko-Kore-KR" sz="2000" b="0" dirty="0"/>
              <a:t>of intelligence can be so precisely described that a machine can be made to </a:t>
            </a:r>
            <a:r>
              <a:rPr lang="en-US" altLang="ko-KR" sz="2000" b="0" dirty="0"/>
              <a:t>s</a:t>
            </a:r>
            <a:r>
              <a:rPr lang="en-US" altLang="ko-Kore-KR" sz="2000" b="0" dirty="0"/>
              <a:t>imulate it.”</a:t>
            </a:r>
            <a:r>
              <a:rPr lang="ko-KR" altLang="en-US" sz="2000" b="0" dirty="0"/>
              <a:t> </a:t>
            </a:r>
            <a:br>
              <a:rPr lang="en-US" altLang="ko-KR" sz="2000" b="0" dirty="0"/>
            </a:br>
            <a:r>
              <a:rPr lang="en-US" altLang="ko-KR" sz="2000" b="0" dirty="0"/>
              <a:t>(McCarthy et al., 1955)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A27AD-26B4-78F6-D6A4-2D574E171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04" y="1167862"/>
            <a:ext cx="3438952" cy="33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88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381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/>
        </a:defPPr>
      </a:lst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55111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Y견고딕" pitchFamily="18" charset="-127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24907</TotalTime>
  <Words>3134</Words>
  <Application>Microsoft Macintosh PowerPoint</Application>
  <PresentationFormat>화면 슬라이드 쇼(16:9)</PresentationFormat>
  <Paragraphs>282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나눔바른고딕</vt:lpstr>
      <vt:lpstr>맑은 고딕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Introduction: Human-Level AI</vt:lpstr>
      <vt:lpstr>Philosophy, Ethics, and Safety of AI</vt:lpstr>
      <vt:lpstr>The Present of AI: What’s Known</vt:lpstr>
      <vt:lpstr>The Future of AI: What’s Missing</vt:lpstr>
      <vt:lpstr>Outline (Lecture 21)</vt:lpstr>
      <vt:lpstr>PowerPoint 프레젠테이션</vt:lpstr>
      <vt:lpstr>21.1 The Limits of AI (1/5)</vt:lpstr>
      <vt:lpstr>21.1 The Limits of AI (2/5)</vt:lpstr>
      <vt:lpstr>21.1 The Limits of AI (3/5)</vt:lpstr>
      <vt:lpstr>21.1 The Limits of AI (4/6)</vt:lpstr>
      <vt:lpstr>21.1 The Limits of AI (5/6)</vt:lpstr>
      <vt:lpstr>21.1 The Limits of AI (6/6)</vt:lpstr>
      <vt:lpstr>PowerPoint 프레젠테이션</vt:lpstr>
      <vt:lpstr>21.2 Can Machines Really Think? (1/7)</vt:lpstr>
      <vt:lpstr>21.2 Can Machines Really Think? (2/7)</vt:lpstr>
      <vt:lpstr>21.2 Can Machines Really Think? (3/7)</vt:lpstr>
      <vt:lpstr>21.2 Can Machines Really Think? (4/7)</vt:lpstr>
      <vt:lpstr>21.2 Can Machines Really Think? (5/7)</vt:lpstr>
      <vt:lpstr>21.2 Can Machines Really Think? (6/7)</vt:lpstr>
      <vt:lpstr>21.2 Can Machines Really Think? (7/7)</vt:lpstr>
      <vt:lpstr>PowerPoint 프레젠테이션</vt:lpstr>
      <vt:lpstr>21.3 The Ethics of AI (1/3)</vt:lpstr>
      <vt:lpstr>21.3 The Ethics of AI (2/3)</vt:lpstr>
      <vt:lpstr>21.3 The Ethics of AI (2/3)</vt:lpstr>
      <vt:lpstr>PowerPoint 프레젠테이션</vt:lpstr>
      <vt:lpstr>21.4 AI Components (1/3)</vt:lpstr>
      <vt:lpstr>21.4 AI Components (2/3)</vt:lpstr>
      <vt:lpstr>21.4 AI Components (3/3)</vt:lpstr>
      <vt:lpstr>PowerPoint 프레젠테이션</vt:lpstr>
      <vt:lpstr>21.5 AI Architectures (1/5)</vt:lpstr>
      <vt:lpstr>21.5 AI Architectures (2/5)</vt:lpstr>
      <vt:lpstr>21.5 AI Architectures (3/5)</vt:lpstr>
      <vt:lpstr>21.5 AI Architectures (4/5)</vt:lpstr>
      <vt:lpstr>21.5 AI Architectures (4/5)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EURI</dc:creator>
  <cp:lastModifiedBy>Microsoft Office User</cp:lastModifiedBy>
  <cp:revision>2363</cp:revision>
  <cp:lastPrinted>2015-05-26T08:02:34Z</cp:lastPrinted>
  <dcterms:created xsi:type="dcterms:W3CDTF">2012-06-20T06:21:11Z</dcterms:created>
  <dcterms:modified xsi:type="dcterms:W3CDTF">2022-06-06T07:27:47Z</dcterms:modified>
</cp:coreProperties>
</file>