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27"/>
  </p:notesMasterIdLst>
  <p:handoutMasterIdLst>
    <p:handoutMasterId r:id="rId28"/>
  </p:handoutMasterIdLst>
  <p:sldIdLst>
    <p:sldId id="502" r:id="rId2"/>
    <p:sldId id="515" r:id="rId3"/>
    <p:sldId id="388" r:id="rId4"/>
    <p:sldId id="516" r:id="rId5"/>
    <p:sldId id="543" r:id="rId6"/>
    <p:sldId id="407" r:id="rId7"/>
    <p:sldId id="503" r:id="rId8"/>
    <p:sldId id="547" r:id="rId9"/>
    <p:sldId id="418" r:id="rId10"/>
    <p:sldId id="422" r:id="rId11"/>
    <p:sldId id="424" r:id="rId12"/>
    <p:sldId id="425" r:id="rId13"/>
    <p:sldId id="426" r:id="rId14"/>
    <p:sldId id="548" r:id="rId15"/>
    <p:sldId id="549" r:id="rId16"/>
    <p:sldId id="550" r:id="rId17"/>
    <p:sldId id="507" r:id="rId18"/>
    <p:sldId id="468" r:id="rId19"/>
    <p:sldId id="469" r:id="rId20"/>
    <p:sldId id="470" r:id="rId21"/>
    <p:sldId id="471" r:id="rId22"/>
    <p:sldId id="474" r:id="rId23"/>
    <p:sldId id="496" r:id="rId24"/>
    <p:sldId id="497" r:id="rId25"/>
    <p:sldId id="498" r:id="rId26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01인트로" id="{8F46F6CD-EDD7-8B40-BB4A-E661FE95B1E7}">
          <p14:sldIdLst>
            <p14:sldId id="502"/>
            <p14:sldId id="515"/>
            <p14:sldId id="388"/>
            <p14:sldId id="516"/>
            <p14:sldId id="543"/>
            <p14:sldId id="407"/>
          </p14:sldIdLst>
        </p14:section>
        <p14:section name="02Regular expression" id="{9357EF90-4041-A64E-8A98-CA5A7C91D193}">
          <p14:sldIdLst>
            <p14:sldId id="503"/>
            <p14:sldId id="547"/>
            <p14:sldId id="418"/>
            <p14:sldId id="422"/>
            <p14:sldId id="424"/>
            <p14:sldId id="425"/>
            <p14:sldId id="426"/>
            <p14:sldId id="548"/>
            <p14:sldId id="549"/>
            <p14:sldId id="550"/>
          </p14:sldIdLst>
        </p14:section>
        <p14:section name="03Edit distance" id="{570B1CFC-C2BD-6849-B669-C234420B5EEE}">
          <p14:sldIdLst>
            <p14:sldId id="507"/>
            <p14:sldId id="468"/>
            <p14:sldId id="469"/>
            <p14:sldId id="470"/>
            <p14:sldId id="471"/>
            <p14:sldId id="474"/>
            <p14:sldId id="496"/>
            <p14:sldId id="497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DEF1DE"/>
    <a:srgbClr val="000099"/>
    <a:srgbClr val="0000CC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8" autoAdjust="0"/>
    <p:restoredTop sz="78453" autoAdjust="0"/>
  </p:normalViewPr>
  <p:slideViewPr>
    <p:cSldViewPr>
      <p:cViewPr varScale="1">
        <p:scale>
          <a:sx n="89" d="100"/>
          <a:sy n="89" d="100"/>
        </p:scale>
        <p:origin x="1128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68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Answer </a:t>
            </a:r>
            <a:r>
              <a:rPr kumimoji="1" lang="en-US" altLang="ko-KR" dirty="0">
                <a:sym typeface="Wingdings"/>
              </a:rPr>
              <a:t> q</a:t>
            </a:r>
          </a:p>
          <a:p>
            <a:r>
              <a:rPr kumimoji="1" lang="ko-KR" altLang="en-US" dirty="0">
                <a:sym typeface="Wingdings"/>
              </a:rPr>
              <a:t>요즘 트렌드</a:t>
            </a:r>
            <a:r>
              <a:rPr kumimoji="1" lang="en-US" altLang="ko-KR" dirty="0">
                <a:sym typeface="Wingdings"/>
              </a:rPr>
              <a:t>(</a:t>
            </a:r>
            <a:r>
              <a:rPr kumimoji="1" lang="en-US" altLang="ko-KR" dirty="0" err="1">
                <a:sym typeface="Wingdings"/>
              </a:rPr>
              <a:t>ai</a:t>
            </a:r>
            <a:r>
              <a:rPr kumimoji="1" lang="en-US" altLang="ko-KR" dirty="0">
                <a:sym typeface="Wingdings"/>
              </a:rPr>
              <a:t> speaker)</a:t>
            </a:r>
            <a:r>
              <a:rPr kumimoji="1" lang="ko-KR" altLang="en-US" dirty="0">
                <a:sym typeface="Wingdings"/>
              </a:rPr>
              <a:t> </a:t>
            </a:r>
            <a:r>
              <a:rPr kumimoji="1" lang="en-US" altLang="ko-KR" dirty="0">
                <a:sym typeface="Wingdings"/>
              </a:rPr>
              <a:t>q</a:t>
            </a:r>
            <a:r>
              <a:rPr kumimoji="1" lang="en-US" altLang="ko-KR" baseline="0" dirty="0">
                <a:sym typeface="Wingdings"/>
              </a:rPr>
              <a:t>  a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87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84C32A9-5A2D-B045-843B-D06D034130F2}" type="slidenum">
              <a:rPr lang="en-US" sz="1200"/>
              <a:pPr eaLnBrk="1" hangingPunct="1"/>
              <a:t>14</a:t>
            </a:fld>
            <a:endParaRPr 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precision, recall, f-measure [many have seen before]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there are two sets: CORRECT entities and SELECTED entities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2x2 contingency table, four possible outcomes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for precision &amp; recall, you're ignoring bottom corner (where you get O right)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precision: what proportion of your guesses are correct?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note that correctness means (a) correct boundaries, and (b) correct label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recall: what proportion of true entities did you get right?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ASK STUDENTS HERE ABOUT WHY NOT TO USE ACCURACY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[note that there is typically a trade-off between precision and recall!]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[to get high precision, be very reluctant to make guesses – but then you may have poor recall]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[to get high recall, be very promiscuous in making guesses – but then you may have poor precision]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24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84C32A9-5A2D-B045-843B-D06D034130F2}" type="slidenum">
              <a:rPr lang="en-US" sz="1200"/>
              <a:pPr eaLnBrk="1" hangingPunct="1"/>
              <a:t>15</a:t>
            </a:fld>
            <a:endParaRPr 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>
              <a:buFont typeface="Times" charset="0"/>
              <a:buNone/>
            </a:pP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Precision P = 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/(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 + 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fp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)</a:t>
            </a:r>
          </a:p>
          <a:p>
            <a:pPr algn="l" eaLnBrk="1" hangingPunct="1">
              <a:buFont typeface="Times" charset="0"/>
              <a:buNone/>
            </a:pP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Recall  </a:t>
            </a:r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   R = 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/(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 + 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fn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)</a:t>
            </a:r>
          </a:p>
          <a:p>
            <a:pPr algn="l" eaLnBrk="1" hangingPunct="1">
              <a:buFont typeface="Times" charset="0"/>
              <a:buNone/>
            </a:pP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Mention precision recall tradeoff.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precision, recall, f-measure [many have seen before]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there are two sets: CORRECT entities and SELECTED entities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2x2 contingency table, four possible outcomes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for precision &amp; recall, you're ignoring bottom corner (where you get O right)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precision: what proportion of your guesses are correct?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note that correctness means (a) correct boundaries, and (b) correct label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recall: what proportion of true entities did you get right?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ASK STUDENTS HERE ABOUT WHY NOT TO USE ACCURACY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[note that there is typically a trade-off between precision and recall!]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[to get high precision, be very reluctant to make guesses – but then you may have poor recall]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[to get high recall, be very promiscuous in making guesses – but then you may have poor precision]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875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E933F43-4F06-6E4C-A88E-635F26D155D2}" type="slidenum">
              <a:rPr lang="en-US" sz="1200"/>
              <a:pPr eaLnBrk="1" hangingPunct="1"/>
              <a:t>16</a:t>
            </a:fld>
            <a:endParaRPr lang="en-US" sz="1200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 combined measure: F-measure: weighted harmonic mean between precision and recall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[why weighted?  in some applications you may care more about P or R]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[why harmonic?  it's conservative -- lower than arith or geo mean]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[if P and R are far apart, F tends to be near lower value]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[in order to do well on F1, need to do well on BOTH P and R]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[this way, can't beat the system by being either too reluctant or too promiscuous]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Comment: when ppl say f-measure w/o specifying beta, they mean balanced, and this is by far the most common way of doing it</a:t>
            </a:r>
          </a:p>
        </p:txBody>
      </p:sp>
    </p:spTree>
    <p:extLst>
      <p:ext uri="{BB962C8B-B14F-4D97-AF65-F5344CB8AC3E}">
        <p14:creationId xmlns:p14="http://schemas.microsoft.com/office/powerpoint/2010/main" val="3192726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EBA51-E221-6F4B-9ECF-31AD9B977258}" type="slidenum">
              <a:rPr lang="en-US"/>
              <a:pPr/>
              <a:t>18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66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9174B-7304-3A45-9ED1-3169AE6E584D}" type="slidenum">
              <a:rPr lang="en-US"/>
              <a:pPr/>
              <a:t>19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80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20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7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9EE444-6282-C242-93C0-393321149F9D}" type="slidenum">
              <a:rPr lang="en-US"/>
              <a:pPr/>
              <a:t>21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31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DBBC272-86A8-B54C-AFFC-48DBE25965C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22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229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C5E02-D1A9-3348-91F2-7B092968B812}" type="slidenum">
              <a:rPr lang="en-US"/>
              <a:pPr/>
              <a:t>23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29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정보추출</a:t>
            </a:r>
            <a:r>
              <a:rPr kumimoji="1" lang="en-US" altLang="ko-KR" dirty="0"/>
              <a:t>,</a:t>
            </a:r>
            <a:r>
              <a:rPr kumimoji="1" lang="ko-KR" altLang="en-US" baseline="0" dirty="0"/>
              <a:t> 보험약관</a:t>
            </a:r>
            <a:r>
              <a:rPr kumimoji="1" lang="en-US" altLang="ko-KR" baseline="0" dirty="0"/>
              <a:t>,</a:t>
            </a:r>
            <a:r>
              <a:rPr kumimoji="1" lang="ko-KR" altLang="en-US" baseline="0" dirty="0"/>
              <a:t> 차 메뉴얼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5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자유로운 대화는 어려움</a:t>
            </a:r>
            <a:endParaRPr kumimoji="1" lang="en-US" altLang="ko-KR" dirty="0"/>
          </a:p>
          <a:p>
            <a:r>
              <a:rPr kumimoji="1" lang="ko-KR" altLang="en-US" dirty="0"/>
              <a:t>완성도가 높은 대화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단답형 이메일</a:t>
            </a:r>
            <a:endParaRPr kumimoji="1" lang="en-US" altLang="ko-KR" dirty="0"/>
          </a:p>
          <a:p>
            <a:r>
              <a:rPr kumimoji="1" lang="ko-KR" altLang="en-US" dirty="0"/>
              <a:t>이메일 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 이메일 답장 </a:t>
            </a:r>
            <a:r>
              <a:rPr kumimoji="1" lang="en-US" altLang="ko-KR" dirty="0"/>
              <a:t>pairs</a:t>
            </a:r>
          </a:p>
          <a:p>
            <a:r>
              <a:rPr kumimoji="1" lang="ko-KR" altLang="en-US" dirty="0"/>
              <a:t>반사적인 반응에서는 꽤나 잘 </a:t>
            </a:r>
            <a:r>
              <a:rPr kumimoji="1" lang="en-US" altLang="ko-KR" dirty="0" err="1"/>
              <a:t>workiing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17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직접 읽어보지 않고도</a:t>
            </a:r>
            <a:endParaRPr kumimoji="1" lang="en-US" altLang="ko-KR" dirty="0"/>
          </a:p>
          <a:p>
            <a:r>
              <a:rPr kumimoji="1" lang="ko-KR" altLang="en-US" dirty="0"/>
              <a:t>특정 </a:t>
            </a:r>
            <a:r>
              <a:rPr kumimoji="1" lang="en-US" altLang="ko-KR" dirty="0"/>
              <a:t>attributes.</a:t>
            </a:r>
          </a:p>
          <a:p>
            <a:r>
              <a:rPr kumimoji="1" lang="ko-KR" altLang="en-US" dirty="0"/>
              <a:t>리뷰들을 정리 </a:t>
            </a:r>
            <a:r>
              <a:rPr kumimoji="1" lang="ko-KR" altLang="en-US" dirty="0">
                <a:sym typeface="Wingdings"/>
              </a:rPr>
              <a:t> 상품에 대한 의견 정리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1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64B176-3CE7-6A41-BE1E-57EEC52B0665}" type="slidenum">
              <a:rPr lang="en-US"/>
              <a:pPr/>
              <a:t>9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03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DFDE8B-28E4-4047-85D4-57A6728EBAFF}" type="slidenum">
              <a:rPr lang="en-US"/>
              <a:pPr/>
              <a:t>10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60903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D70C18-464E-3545-9CA1-FC88A632BD18}" type="slidenum">
              <a:rPr lang="en-US"/>
              <a:pPr/>
              <a:t>11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62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2BD90-5842-9D48-A685-621D2A4C3779}" type="slidenum">
              <a:rPr lang="en-US"/>
              <a:pPr/>
              <a:t>12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40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49E1A-5C54-D64B-9E9D-5A113A6AF7E6}" type="slidenum">
              <a:rPr lang="en-US"/>
              <a:pPr/>
              <a:t>13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59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10778"/>
            <a:ext cx="7772400" cy="1298972"/>
          </a:xfrm>
        </p:spPr>
        <p:txBody>
          <a:bodyPr anchor="t"/>
          <a:lstStyle>
            <a:lvl1pPr algn="ctr"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2876550"/>
            <a:ext cx="51054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9624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93026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514850"/>
            <a:ext cx="2895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514850"/>
            <a:ext cx="2895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181100"/>
            <a:ext cx="8610600" cy="16287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6700" y="2924175"/>
            <a:ext cx="86106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 bwMode="auto">
          <a:xfrm>
            <a:off x="266700" y="209550"/>
            <a:ext cx="8610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 kern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81400" y="476250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47434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514850"/>
            <a:ext cx="2895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81400" y="47434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472440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514850"/>
            <a:ext cx="2895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514850"/>
            <a:ext cx="2895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514850"/>
            <a:ext cx="2895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514850"/>
            <a:ext cx="2895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66700" y="209550"/>
            <a:ext cx="8610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6700" y="1181100"/>
            <a:ext cx="86106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81400" y="45910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96100" y="45910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arithmetic-geometric-and-harmonic-means-for-machine-learnin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" TargetMode="External"/><Relationship Id="rId2" Type="http://schemas.openxmlformats.org/officeDocument/2006/relationships/hyperlink" Target="https://nlp.stanford.edu/fsnlp/prom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i.berkeley.edu/home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Introduction to NLP</a:t>
            </a:r>
            <a:endParaRPr kumimoji="1"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64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</a:t>
            </a:r>
            <a:r>
              <a:rPr lang="en-US" dirty="0">
                <a:solidFill>
                  <a:srgbClr val="CC0000"/>
                </a:solidFill>
                <a:latin typeface="Courier New" charset="0"/>
              </a:rPr>
              <a:t>?</a:t>
            </a:r>
            <a:r>
              <a:rPr lang="en-US" dirty="0"/>
              <a:t>    </a:t>
            </a:r>
            <a:r>
              <a:rPr lang="en-US" dirty="0">
                <a:solidFill>
                  <a:srgbClr val="CC0000"/>
                </a:solidFill>
                <a:latin typeface="Courier New" charset="0"/>
              </a:rPr>
              <a:t>*  +  .</a:t>
            </a:r>
            <a:endParaRPr lang="en-US" dirty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588" y="2445544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3" name="Rectangle 10"/>
          <p:cNvSpPr>
            <a:spLocks noChangeArrowheads="1"/>
          </p:cNvSpPr>
          <p:nvPr/>
        </p:nvSpPr>
        <p:spPr bwMode="auto">
          <a:xfrm>
            <a:off x="1219200" y="3714750"/>
            <a:ext cx="70104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5000"/>
              <a:buFont typeface="Wingdings" charset="2"/>
              <a:buNone/>
            </a:pPr>
            <a:endParaRPr lang="en-US" sz="2400" b="1" dirty="0">
              <a:solidFill>
                <a:srgbClr val="CC0000"/>
              </a:solidFill>
              <a:latin typeface="Courier New" charset="0"/>
            </a:endParaRPr>
          </a:p>
        </p:txBody>
      </p:sp>
      <p:pic>
        <p:nvPicPr>
          <p:cNvPr id="2" name="Picture 1" descr="Kleene_3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428750"/>
            <a:ext cx="1672310" cy="2216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39000" y="3790950"/>
            <a:ext cx="182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Stephen C </a:t>
            </a:r>
            <a:r>
              <a:rPr lang="en-US" sz="1800" dirty="0" err="1">
                <a:latin typeface="+mn-lt"/>
              </a:rPr>
              <a:t>Kleene</a:t>
            </a:r>
            <a:endParaRPr lang="en-US" sz="1800" dirty="0">
              <a:latin typeface="+mn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04800" y="1733550"/>
          <a:ext cx="64770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colou?r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  <a:r>
                        <a:rPr lang="en-US" baseline="0" dirty="0"/>
                        <a:t> previous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color</a:t>
                      </a:r>
                      <a:r>
                        <a:rPr lang="en-US" u="none" dirty="0"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u="sng" dirty="0" err="1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colour</a:t>
                      </a:r>
                      <a:endParaRPr lang="en-US" u="sng" dirty="0">
                        <a:solidFill>
                          <a:srgbClr val="0000FF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*h!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 or more of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previous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o+h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 or more of previous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baa+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</a:t>
                      </a:r>
                      <a:r>
                        <a:rPr lang="en-US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</a:t>
                      </a:r>
                      <a:r>
                        <a:rPr lang="en-US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</a:t>
                      </a:r>
                      <a:r>
                        <a:rPr lang="en-US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baaaaa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beg.n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begin </a:t>
                      </a:r>
                      <a:r>
                        <a:rPr lang="en-US" u="sng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begun begun beg3n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86600" y="4324350"/>
            <a:ext cx="201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Kleene</a:t>
            </a:r>
            <a:r>
              <a:rPr lang="en-US" sz="1800" dirty="0">
                <a:latin typeface="+mn-lt"/>
              </a:rPr>
              <a:t> *,   </a:t>
            </a:r>
            <a:r>
              <a:rPr lang="en-US" sz="1800" dirty="0" err="1">
                <a:latin typeface="+mn-lt"/>
              </a:rPr>
              <a:t>Kleene</a:t>
            </a:r>
            <a:r>
              <a:rPr lang="en-US" sz="1800" dirty="0">
                <a:latin typeface="+mn-lt"/>
              </a:rPr>
              <a:t> +   </a:t>
            </a:r>
          </a:p>
        </p:txBody>
      </p:sp>
    </p:spTree>
    <p:extLst>
      <p:ext uri="{BB962C8B-B14F-4D97-AF65-F5344CB8AC3E}">
        <p14:creationId xmlns:p14="http://schemas.microsoft.com/office/powerpoint/2010/main" val="1610346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Example</a:t>
            </a:r>
            <a:endParaRPr lang="en-US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Find me all instances of the word “the” in a text.</a:t>
            </a:r>
          </a:p>
          <a:p>
            <a:pPr marL="457200" lvl="1" indent="0" eaLnBrk="1" hangingPunct="1">
              <a:buNone/>
            </a:pP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the</a:t>
            </a:r>
          </a:p>
          <a:p>
            <a:pPr marL="800100" lvl="2" indent="0" eaLnBrk="1" hangingPunct="1">
              <a:buNone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                                               Misses capitalized examples</a:t>
            </a:r>
          </a:p>
          <a:p>
            <a:pPr marL="457200" lvl="1" indent="0" eaLnBrk="1" hangingPunct="1">
              <a:buNone/>
            </a:pPr>
            <a:r>
              <a:rPr lang="en-US" dirty="0">
                <a:solidFill>
                  <a:srgbClr val="0099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0099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009900"/>
                </a:solidFill>
                <a:latin typeface="Courier"/>
                <a:cs typeface="Courier"/>
              </a:rPr>
              <a:t>]he</a:t>
            </a:r>
          </a:p>
          <a:p>
            <a:pPr marL="800100" lvl="2" indent="0" eaLnBrk="1" hangingPunct="1">
              <a:buNone/>
            </a:pPr>
            <a:r>
              <a:rPr lang="en-US" dirty="0">
                <a:latin typeface="Calibri"/>
                <a:cs typeface="Calibri"/>
              </a:rPr>
              <a:t>                                                Incorrectly returns </a:t>
            </a:r>
            <a:r>
              <a:rPr lang="en-US" dirty="0">
                <a:latin typeface="Courier"/>
                <a:cs typeface="Courier"/>
              </a:rPr>
              <a:t>other</a:t>
            </a:r>
            <a:r>
              <a:rPr lang="en-US" dirty="0">
                <a:latin typeface="Calibri"/>
                <a:cs typeface="Calibri"/>
              </a:rPr>
              <a:t> or </a:t>
            </a:r>
            <a:r>
              <a:rPr lang="en-US" dirty="0">
                <a:latin typeface="Courier"/>
                <a:cs typeface="Courier"/>
              </a:rPr>
              <a:t>theology</a:t>
            </a:r>
          </a:p>
          <a:p>
            <a:pPr marL="457200" lvl="1" indent="0" eaLnBrk="1" hangingPunct="1">
              <a:buNone/>
            </a:pP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[^a-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-Z]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CC33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]</a:t>
            </a:r>
            <a:r>
              <a:rPr lang="en-US" dirty="0">
                <a:latin typeface="Courier"/>
                <a:cs typeface="Courier"/>
              </a:rPr>
              <a:t>he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[^a-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-Z]</a:t>
            </a:r>
            <a:endParaRPr lang="en-US" dirty="0">
              <a:latin typeface="Courier"/>
              <a:cs typeface="Courier"/>
            </a:endParaRPr>
          </a:p>
          <a:p>
            <a:pPr marL="800100" lvl="2" indent="0" eaLnBrk="1" hangingPunct="1">
              <a:buNone/>
            </a:pPr>
            <a:r>
              <a:rPr lang="en-US" dirty="0">
                <a:latin typeface="Calibri"/>
                <a:cs typeface="Calibri"/>
              </a:rPr>
              <a:t>                                          </a:t>
            </a:r>
            <a:endParaRPr lang="en-US" dirty="0">
              <a:solidFill>
                <a:srgbClr val="CC00CC"/>
              </a:solidFill>
              <a:latin typeface="Courier New" charset="0"/>
            </a:endParaRPr>
          </a:p>
          <a:p>
            <a:pPr lvl="1" eaLnBrk="1" hangingPunct="1"/>
            <a:endParaRPr lang="en-U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8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How do we know if our rule is good?</a:t>
            </a:r>
            <a:endParaRPr 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The process we just went through was based on </a:t>
            </a:r>
            <a:r>
              <a:rPr lang="en-US" sz="2800" dirty="0">
                <a:solidFill>
                  <a:srgbClr val="A50021"/>
                </a:solidFill>
              </a:rPr>
              <a:t>fixing two kinds of errors</a:t>
            </a:r>
          </a:p>
          <a:p>
            <a:pPr lvl="1" eaLnBrk="1" hangingPunct="1"/>
            <a:r>
              <a:rPr lang="en-US" sz="2400" dirty="0"/>
              <a:t>Matching strings that we should not have matched (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re, 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n, o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r)</a:t>
            </a:r>
          </a:p>
          <a:p>
            <a:pPr lvl="2" eaLnBrk="1" hangingPunct="1"/>
            <a:r>
              <a:rPr lang="en-US" sz="2400" dirty="0">
                <a:solidFill>
                  <a:srgbClr val="A50021"/>
                </a:solidFill>
              </a:rPr>
              <a:t>False positives (Type I)</a:t>
            </a:r>
          </a:p>
          <a:p>
            <a:pPr lvl="1" eaLnBrk="1" hangingPunct="1"/>
            <a:r>
              <a:rPr lang="en-US" sz="2400" dirty="0"/>
              <a:t>Not matching things that we should have matched (The)</a:t>
            </a:r>
          </a:p>
          <a:p>
            <a:pPr lvl="2" eaLnBrk="1" hangingPunct="1"/>
            <a:r>
              <a:rPr lang="en-US" sz="2400" dirty="0">
                <a:solidFill>
                  <a:srgbClr val="A50021"/>
                </a:solidFill>
              </a:rPr>
              <a:t>False negatives (Type II)</a:t>
            </a:r>
          </a:p>
        </p:txBody>
      </p:sp>
    </p:spTree>
    <p:extLst>
      <p:ext uri="{BB962C8B-B14F-4D97-AF65-F5344CB8AC3E}">
        <p14:creationId xmlns:p14="http://schemas.microsoft.com/office/powerpoint/2010/main" val="640701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Precision vs. Recall</a:t>
            </a:r>
            <a:endParaRPr 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NLP we are always dealing with these kinds of errors.</a:t>
            </a:r>
          </a:p>
          <a:p>
            <a:r>
              <a:rPr lang="en-US" sz="2800" dirty="0"/>
              <a:t>Reducing the error rate for an application often involves two antagonistic efforts: </a:t>
            </a:r>
          </a:p>
          <a:p>
            <a:pPr lvl="1"/>
            <a:r>
              <a:rPr lang="en-US" sz="2400" dirty="0">
                <a:solidFill>
                  <a:srgbClr val="008000"/>
                </a:solidFill>
              </a:rPr>
              <a:t>Increasing accuracy or precision </a:t>
            </a:r>
            <a:r>
              <a:rPr lang="en-US" sz="2400" dirty="0"/>
              <a:t>(minimizing false positives)</a:t>
            </a:r>
          </a:p>
          <a:p>
            <a:pPr lvl="1"/>
            <a:r>
              <a:rPr lang="en-US" sz="2400" dirty="0">
                <a:solidFill>
                  <a:srgbClr val="008000"/>
                </a:solidFill>
              </a:rPr>
              <a:t>Increasing coverage or recall </a:t>
            </a:r>
            <a:r>
              <a:rPr lang="en-US" sz="2400" dirty="0"/>
              <a:t>(minimizing false negatives).</a:t>
            </a:r>
          </a:p>
        </p:txBody>
      </p:sp>
    </p:spTree>
    <p:extLst>
      <p:ext uri="{BB962C8B-B14F-4D97-AF65-F5344CB8AC3E}">
        <p14:creationId xmlns:p14="http://schemas.microsoft.com/office/powerpoint/2010/main" val="974445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The 2-by-2 contingency table</a:t>
            </a:r>
          </a:p>
        </p:txBody>
      </p:sp>
      <p:graphicFrame>
        <p:nvGraphicFramePr>
          <p:cNvPr id="188420" name="Group 4"/>
          <p:cNvGraphicFramePr>
            <a:graphicFrameLocks noGrp="1"/>
          </p:cNvGraphicFramePr>
          <p:nvPr/>
        </p:nvGraphicFramePr>
        <p:xfrm>
          <a:off x="1447800" y="1504950"/>
          <a:ext cx="6172200" cy="130302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correct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correct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selected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selected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929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Precision and recall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Precision</a:t>
            </a:r>
            <a:r>
              <a:rPr lang="en-US" dirty="0">
                <a:ea typeface="ＭＳ Ｐゴシック" charset="0"/>
                <a:cs typeface="ＭＳ Ｐゴシック" charset="0"/>
              </a:rPr>
              <a:t>: % of selected items that are correct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b="1" dirty="0">
                <a:ea typeface="ＭＳ Ｐゴシック" charset="0"/>
                <a:cs typeface="ＭＳ Ｐゴシック" charset="0"/>
              </a:rPr>
              <a:t>Recall</a:t>
            </a:r>
            <a:r>
              <a:rPr lang="en-US" dirty="0">
                <a:ea typeface="ＭＳ Ｐゴシック" charset="0"/>
                <a:cs typeface="ＭＳ Ｐゴシック" charset="0"/>
              </a:rPr>
              <a:t>: % of correct items that are selected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88420" name="Group 4"/>
          <p:cNvGraphicFramePr>
            <a:graphicFrameLocks noGrp="1"/>
          </p:cNvGraphicFramePr>
          <p:nvPr/>
        </p:nvGraphicFramePr>
        <p:xfrm>
          <a:off x="1447800" y="3695700"/>
          <a:ext cx="6172200" cy="112014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correct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correct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selected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selected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448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dirty="0"/>
              <a:t>A combined measure: F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r>
              <a:rPr lang="en-US" dirty="0"/>
              <a:t>A combined measure that assesses the P/R tradeoff is F measure (weighted harmonic mean):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harmonic mean is a very conservative average; see </a:t>
            </a:r>
            <a:r>
              <a:rPr lang="en-US" sz="1000" i="1" dirty="0">
                <a:hlinkClick r:id="rId3"/>
              </a:rPr>
              <a:t>https://machinelearningmastery.com/arithmetic-geometric-and-harmonic-means-for-machine-learning/</a:t>
            </a:r>
            <a:endParaRPr lang="en-US" sz="1000" dirty="0"/>
          </a:p>
          <a:p>
            <a:r>
              <a:rPr lang="en-US" dirty="0"/>
              <a:t>People usually use balanced F1 measure</a:t>
            </a:r>
          </a:p>
          <a:p>
            <a:pPr lvl="1"/>
            <a:r>
              <a:rPr lang="en-US" dirty="0"/>
              <a:t>  i.e., with </a:t>
            </a:r>
            <a:r>
              <a:rPr lang="en-US" dirty="0">
                <a:sym typeface="Symbol" charset="0"/>
              </a:rPr>
              <a:t></a:t>
            </a:r>
            <a:r>
              <a:rPr lang="en-US" dirty="0"/>
              <a:t> = 1 (that is, </a:t>
            </a:r>
            <a:r>
              <a:rPr lang="en-US" dirty="0">
                <a:sym typeface="Symbol" charset="0"/>
              </a:rPr>
              <a:t> = ½):   		     </a:t>
            </a:r>
            <a:r>
              <a:rPr lang="en-US" i="1" dirty="0">
                <a:sym typeface="Symbol" charset="0"/>
              </a:rPr>
              <a:t>F</a:t>
            </a:r>
            <a:r>
              <a:rPr lang="en-US" dirty="0">
                <a:sym typeface="Symbol" charset="0"/>
              </a:rPr>
              <a:t> = 2</a:t>
            </a:r>
            <a:r>
              <a:rPr lang="en-US" i="1" dirty="0">
                <a:sym typeface="Symbol" charset="0"/>
              </a:rPr>
              <a:t>PR</a:t>
            </a:r>
            <a:r>
              <a:rPr lang="en-US" dirty="0">
                <a:sym typeface="Symbol" charset="0"/>
              </a:rPr>
              <a:t>/(</a:t>
            </a:r>
            <a:r>
              <a:rPr lang="en-US" i="1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+</a:t>
            </a:r>
            <a:r>
              <a:rPr lang="en-US" i="1" dirty="0">
                <a:sym typeface="Symbol" charset="0"/>
              </a:rPr>
              <a:t>R</a:t>
            </a:r>
            <a:r>
              <a:rPr lang="en-US" dirty="0">
                <a:sym typeface="Symbol" charset="0"/>
              </a:rPr>
              <a:t>)</a:t>
            </a:r>
            <a:endParaRPr lang="en-US" dirty="0"/>
          </a:p>
        </p:txBody>
      </p:sp>
      <p:graphicFrame>
        <p:nvGraphicFramePr>
          <p:cNvPr id="67587" name="Object 2"/>
          <p:cNvGraphicFramePr>
            <a:graphicFrameLocks noChangeAspect="1"/>
          </p:cNvGraphicFramePr>
          <p:nvPr/>
        </p:nvGraphicFramePr>
        <p:xfrm>
          <a:off x="2057400" y="2190750"/>
          <a:ext cx="4191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84400" imgH="594000" progId="Equation.3">
                  <p:embed/>
                </p:oleObj>
              </mc:Choice>
              <mc:Fallback>
                <p:oleObj name="Equation" r:id="rId4" imgW="2084400" imgH="59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190750"/>
                        <a:ext cx="4191000" cy="1219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4272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/>
              <a:t>3. Word </a:t>
            </a:r>
            <a:r>
              <a:rPr kumimoji="1" lang="en-US" altLang="ko-KR" dirty="0"/>
              <a:t>(Lexical) Similarity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Definition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226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similar are two strings?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352550"/>
            <a:ext cx="3886200" cy="3429000"/>
          </a:xfrm>
        </p:spPr>
        <p:txBody>
          <a:bodyPr/>
          <a:lstStyle/>
          <a:p>
            <a:r>
              <a:rPr lang="en-US" dirty="0"/>
              <a:t>Spell correction</a:t>
            </a:r>
          </a:p>
          <a:p>
            <a:pPr lvl="1"/>
            <a:r>
              <a:rPr lang="en-US" dirty="0"/>
              <a:t>The user typed “</a:t>
            </a:r>
            <a:r>
              <a:rPr lang="en-US" dirty="0" err="1"/>
              <a:t>graffe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r>
              <a:rPr lang="en-US" dirty="0"/>
              <a:t>Which is closest? </a:t>
            </a:r>
          </a:p>
          <a:p>
            <a:pPr lvl="2">
              <a:lnSpc>
                <a:spcPct val="80000"/>
              </a:lnSpc>
            </a:pPr>
            <a:r>
              <a:rPr lang="en-US" dirty="0" err="1"/>
              <a:t>graf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/>
              <a:t>graft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grail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giraffe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57600" y="1352550"/>
            <a:ext cx="5257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dirty="0"/>
              <a:t>Computational Biology</a:t>
            </a:r>
          </a:p>
          <a:p>
            <a:pPr lvl="1"/>
            <a:r>
              <a:rPr lang="en-US" dirty="0"/>
              <a:t>Align two sequences of nucleotides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Resulting alignment: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424815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2000" dirty="0"/>
              <a:t>Also for Machine Translation, Information Extraction, Speech Recognition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495800" y="2266950"/>
            <a:ext cx="4342338" cy="58477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341934" y="3311664"/>
            <a:ext cx="4802066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</p:spTree>
    <p:extLst>
      <p:ext uri="{BB962C8B-B14F-4D97-AF65-F5344CB8AC3E}">
        <p14:creationId xmlns:p14="http://schemas.microsoft.com/office/powerpoint/2010/main" val="42445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Distance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minimum edit distance between two strings</a:t>
            </a:r>
          </a:p>
          <a:p>
            <a:r>
              <a:rPr lang="en-US"/>
              <a:t>Is the minimum number of editing operations</a:t>
            </a:r>
          </a:p>
          <a:p>
            <a:pPr lvl="1"/>
            <a:r>
              <a:rPr lang="en-US"/>
              <a:t>Insertion</a:t>
            </a:r>
          </a:p>
          <a:p>
            <a:pPr lvl="1"/>
            <a:r>
              <a:rPr lang="en-US"/>
              <a:t>Deletion</a:t>
            </a:r>
          </a:p>
          <a:p>
            <a:pPr lvl="1"/>
            <a:r>
              <a:rPr lang="en-US"/>
              <a:t>Substitution</a:t>
            </a:r>
          </a:p>
          <a:p>
            <a:r>
              <a:rPr lang="en-US"/>
              <a:t>Needed to transform one into the other</a:t>
            </a:r>
          </a:p>
        </p:txBody>
      </p:sp>
    </p:spTree>
    <p:extLst>
      <p:ext uri="{BB962C8B-B14F-4D97-AF65-F5344CB8AC3E}">
        <p14:creationId xmlns:p14="http://schemas.microsoft.com/office/powerpoint/2010/main" val="148835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Disclaimer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Some slides are based on Stanford NLP/IR book (and slides)</a:t>
            </a:r>
          </a:p>
          <a:p>
            <a:pPr lvl="1"/>
            <a:r>
              <a:rPr lang="en-US" altLang="ko-KR" dirty="0">
                <a:hlinkClick r:id="rId2"/>
              </a:rPr>
              <a:t>https://nlp.stanford.edu/fsnlp/promo/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https://nlp.stanford.edu/IR-book/</a:t>
            </a:r>
            <a:endParaRPr lang="en-US" altLang="ko-KR" dirty="0"/>
          </a:p>
          <a:p>
            <a:r>
              <a:rPr lang="en-US" altLang="ko-KR" dirty="0"/>
              <a:t>Some slides from Berkeley AI course</a:t>
            </a:r>
          </a:p>
          <a:p>
            <a:pPr lvl="1"/>
            <a:r>
              <a:rPr lang="en-US" altLang="ko-KR" dirty="0">
                <a:hlinkClick r:id="rId4"/>
              </a:rPr>
              <a:t>http://ai.berkeley.edu/home.html</a:t>
            </a:r>
            <a:endParaRPr lang="en-US" altLang="ko-KR" dirty="0"/>
          </a:p>
          <a:p>
            <a:r>
              <a:rPr lang="en-US" altLang="ko-KR" dirty="0"/>
              <a:t>All three courses are available on </a:t>
            </a:r>
            <a:r>
              <a:rPr lang="en-US" altLang="ko-KR" dirty="0" err="1"/>
              <a:t>Youtube</a:t>
            </a:r>
            <a:r>
              <a:rPr lang="en-US" altLang="ko-KR" dirty="0"/>
              <a:t> (excellent follow-up materials of this course)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33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Distance</a:t>
            </a:r>
          </a:p>
        </p:txBody>
      </p:sp>
      <p:sp>
        <p:nvSpPr>
          <p:cNvPr id="75780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strings and their </a:t>
            </a:r>
            <a:r>
              <a:rPr lang="en-US" b="1" dirty="0"/>
              <a:t>alignment</a:t>
            </a:r>
            <a:r>
              <a:rPr lang="en-US" dirty="0"/>
              <a:t>:</a:t>
            </a:r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038350"/>
            <a:ext cx="52959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7853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Distance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3257550"/>
            <a:ext cx="7924800" cy="1885950"/>
          </a:xfrm>
        </p:spPr>
        <p:txBody>
          <a:bodyPr/>
          <a:lstStyle/>
          <a:p>
            <a:r>
              <a:rPr lang="en-US" dirty="0"/>
              <a:t>If each operation has cost of 1</a:t>
            </a:r>
          </a:p>
          <a:p>
            <a:pPr lvl="1"/>
            <a:r>
              <a:rPr lang="en-US" dirty="0"/>
              <a:t>Distance between these is 5</a:t>
            </a:r>
          </a:p>
          <a:p>
            <a:r>
              <a:rPr lang="en-US" dirty="0"/>
              <a:t>If substitutions cost 2 (</a:t>
            </a:r>
            <a:r>
              <a:rPr lang="en-US" dirty="0" err="1"/>
              <a:t>Levenshtein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Distance between them is 8</a:t>
            </a:r>
          </a:p>
        </p:txBody>
      </p:sp>
      <p:pic>
        <p:nvPicPr>
          <p:cNvPr id="5" name="Picture 4" descr="align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200150"/>
            <a:ext cx="3644900" cy="203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97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find the Min Edit Distance?</a:t>
            </a:r>
            <a:endParaRPr lang="en-US" dirty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Searching for a path (sequence of edits) from the start string to the final string:</a:t>
            </a:r>
          </a:p>
          <a:p>
            <a:pPr lvl="1"/>
            <a:r>
              <a:rPr lang="en-US" b="1" dirty="0"/>
              <a:t>Initial state</a:t>
            </a:r>
            <a:r>
              <a:rPr lang="en-US" dirty="0"/>
              <a:t>: the word we’re transforming</a:t>
            </a:r>
          </a:p>
          <a:p>
            <a:pPr lvl="1"/>
            <a:r>
              <a:rPr lang="en-US" b="1" dirty="0"/>
              <a:t>Operators</a:t>
            </a:r>
            <a:r>
              <a:rPr lang="en-US" dirty="0"/>
              <a:t>: insert, delete, substitute</a:t>
            </a:r>
          </a:p>
          <a:p>
            <a:pPr lvl="1"/>
            <a:r>
              <a:rPr lang="en-US" b="1" dirty="0"/>
              <a:t>Goal state</a:t>
            </a:r>
            <a:r>
              <a:rPr lang="en-US" dirty="0"/>
              <a:t>:  the word we’re trying to get to</a:t>
            </a:r>
          </a:p>
          <a:p>
            <a:pPr lvl="1"/>
            <a:r>
              <a:rPr lang="en-US" b="1" dirty="0"/>
              <a:t>Path cost</a:t>
            </a:r>
            <a:r>
              <a:rPr lang="en-US" dirty="0"/>
              <a:t>: what we want to minimize: the number of edits</a:t>
            </a:r>
          </a:p>
          <a:p>
            <a:endParaRPr lang="en-US" dirty="0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A3CF9962-03DC-2041-84E0-503C14DE85DC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3" descr="inten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38550"/>
            <a:ext cx="5716386" cy="137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02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Weighted Edit Distance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Why would we add weights to the computation?</a:t>
            </a:r>
          </a:p>
          <a:p>
            <a:pPr lvl="1"/>
            <a:r>
              <a:rPr lang="en-US" dirty="0"/>
              <a:t>Spell Correction: some letters are more likely to be mistyped than others</a:t>
            </a:r>
          </a:p>
          <a:p>
            <a:pPr lvl="1"/>
            <a:r>
              <a:rPr lang="en-US" dirty="0"/>
              <a:t>Biology: certain kinds of deletions or insertions are more likely than others</a:t>
            </a:r>
          </a:p>
        </p:txBody>
      </p:sp>
    </p:spTree>
    <p:extLst>
      <p:ext uri="{BB962C8B-B14F-4D97-AF65-F5344CB8AC3E}">
        <p14:creationId xmlns:p14="http://schemas.microsoft.com/office/powerpoint/2010/main" val="1863290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467600" cy="742950"/>
          </a:xfrm>
        </p:spPr>
        <p:txBody>
          <a:bodyPr/>
          <a:lstStyle/>
          <a:p>
            <a:r>
              <a:rPr lang="en-US" dirty="0"/>
              <a:t>Confusion matrix for spelling errors</a:t>
            </a:r>
          </a:p>
        </p:txBody>
      </p:sp>
      <p:pic>
        <p:nvPicPr>
          <p:cNvPr id="6" name="Picture 5" descr="kern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637" y="971550"/>
            <a:ext cx="666924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1951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Keyboard used contributes significantly to model</a:t>
            </a:r>
            <a:endParaRPr lang="en-US" dirty="0"/>
          </a:p>
        </p:txBody>
      </p:sp>
      <p:pic>
        <p:nvPicPr>
          <p:cNvPr id="7" name="Picture 6" descr="qwerty2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1613891"/>
            <a:ext cx="7759700" cy="301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244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09550"/>
            <a:ext cx="8610600" cy="1143000"/>
          </a:xfrm>
        </p:spPr>
        <p:txBody>
          <a:bodyPr/>
          <a:lstStyle/>
          <a:p>
            <a:r>
              <a:rPr lang="en-US" dirty="0"/>
              <a:t>Introducing NLP Applications: </a:t>
            </a:r>
            <a:br>
              <a:rPr lang="en-US" dirty="0"/>
            </a:br>
            <a:r>
              <a:rPr lang="en-US" dirty="0"/>
              <a:t>Question Answering (QA)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52550"/>
            <a:ext cx="8534400" cy="3333750"/>
          </a:xfrm>
        </p:spPr>
        <p:txBody>
          <a:bodyPr/>
          <a:lstStyle/>
          <a:p>
            <a:r>
              <a:rPr lang="en-US" dirty="0"/>
              <a:t>Won Jeopardy on February 16, 2011!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809-17FD-2840-9239-CDF5B11C5F8C}" type="slidenum">
              <a:rPr lang="en-US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81000" y="2038350"/>
            <a:ext cx="5257800" cy="2008598"/>
          </a:xfrm>
          <a:prstGeom prst="rect">
            <a:avLst/>
          </a:prstGeom>
          <a:solidFill>
            <a:srgbClr val="000099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WILLIAM WILKINSON’S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“AN ACCOUNT OF THE PRINCIPALITIES OF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WALLACHIA AND MOLDOVIA”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INSPIRED THIS AUTHOR’S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MOST FAMOUS NOVEL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9000" y="2795885"/>
            <a:ext cx="1729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Bram Stoker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943600" y="2800350"/>
            <a:ext cx="1143000" cy="533400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9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Information Extraction (IE)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62150"/>
            <a:ext cx="4747962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123950"/>
            <a:ext cx="19431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65" y="1955390"/>
            <a:ext cx="3848871" cy="2393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45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Dialogue (Limited)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A63A-31A1-2C4C-95AA-A445DBCAB17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165" y="1333500"/>
            <a:ext cx="2378292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A38117-9B75-4107-A8EA-8DFFDA253D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9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105999"/>
            <a:ext cx="7772400" cy="742950"/>
          </a:xfrm>
        </p:spPr>
        <p:txBody>
          <a:bodyPr/>
          <a:lstStyle/>
          <a:p>
            <a:r>
              <a:rPr lang="en-US" altLang="ko-KR" dirty="0"/>
              <a:t>Sentiment Analysis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990600" y="2973751"/>
            <a:ext cx="8153400" cy="2152650"/>
          </a:xfrm>
        </p:spPr>
        <p:txBody>
          <a:bodyPr/>
          <a:lstStyle/>
          <a:p>
            <a:r>
              <a:rPr lang="en-US" dirty="0"/>
              <a:t>nice and compact to carry! </a:t>
            </a:r>
          </a:p>
          <a:p>
            <a:r>
              <a:rPr lang="en-US" dirty="0"/>
              <a:t>since the camera is small and light, I won't need to carry around those heavy, bulky professional cameras either! </a:t>
            </a:r>
          </a:p>
          <a:p>
            <a:r>
              <a:rPr lang="en-US" dirty="0"/>
              <a:t>the camera feels flimsy, is plastic and very light in weight you have to be very delicate in the handling of this camera</a:t>
            </a: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78B6F6-83F4-A34F-830E-A516F91731F8}" type="slidenum">
              <a:rPr lang="en-US"/>
              <a:pPr/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971550"/>
            <a:ext cx="1515220" cy="14727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2571750"/>
            <a:ext cx="2134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Size and weight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895350"/>
            <a:ext cx="1808646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0" dirty="0">
                <a:solidFill>
                  <a:srgbClr val="000000"/>
                </a:solidFill>
                <a:latin typeface="+mn-lt"/>
              </a:rPr>
              <a:t>Attributes</a:t>
            </a:r>
            <a:r>
              <a:rPr lang="en-US" sz="1950" dirty="0">
                <a:solidFill>
                  <a:srgbClr val="800000"/>
                </a:solidFill>
                <a:latin typeface="+mn-lt"/>
              </a:rPr>
              <a:t>:</a:t>
            </a:r>
          </a:p>
          <a:p>
            <a:r>
              <a:rPr lang="en-US" sz="1950" dirty="0">
                <a:solidFill>
                  <a:srgbClr val="800000"/>
                </a:solidFill>
                <a:latin typeface="+mn-lt"/>
              </a:rPr>
              <a:t> zoom</a:t>
            </a:r>
          </a:p>
          <a:p>
            <a:r>
              <a:rPr lang="en-US" sz="1950" dirty="0">
                <a:solidFill>
                  <a:srgbClr val="800000"/>
                </a:solidFill>
                <a:latin typeface="+mn-lt"/>
              </a:rPr>
              <a:t> affordability</a:t>
            </a:r>
          </a:p>
          <a:p>
            <a:r>
              <a:rPr lang="en-US" sz="1950" dirty="0">
                <a:solidFill>
                  <a:srgbClr val="800000"/>
                </a:solidFill>
                <a:latin typeface="+mn-lt"/>
              </a:rPr>
              <a:t> size and weight</a:t>
            </a:r>
          </a:p>
          <a:p>
            <a:r>
              <a:rPr lang="en-US" sz="1950" dirty="0">
                <a:solidFill>
                  <a:srgbClr val="800000"/>
                </a:solidFill>
                <a:latin typeface="+mn-lt"/>
              </a:rPr>
              <a:t> flash </a:t>
            </a:r>
          </a:p>
          <a:p>
            <a:r>
              <a:rPr lang="en-US" sz="1950" dirty="0">
                <a:solidFill>
                  <a:srgbClr val="800000"/>
                </a:solidFill>
                <a:latin typeface="+mn-lt"/>
              </a:rPr>
              <a:t> ease of use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715000" y="1276350"/>
            <a:ext cx="2362200" cy="1447800"/>
            <a:chOff x="3886200" y="1123950"/>
            <a:chExt cx="2362200" cy="1447800"/>
          </a:xfrm>
        </p:grpSpPr>
        <p:sp>
          <p:nvSpPr>
            <p:cNvPr id="5" name="Rectangle 4"/>
            <p:cNvSpPr/>
            <p:nvPr/>
          </p:nvSpPr>
          <p:spPr bwMode="auto">
            <a:xfrm>
              <a:off x="3886200" y="1123950"/>
              <a:ext cx="2362200" cy="228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886200" y="1123950"/>
              <a:ext cx="1828800" cy="228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886200" y="1428750"/>
              <a:ext cx="2362200" cy="228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886200" y="1428750"/>
              <a:ext cx="2133600" cy="228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886200" y="1733550"/>
              <a:ext cx="2362200" cy="228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886200" y="1733550"/>
              <a:ext cx="1600200" cy="228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886200" y="2038350"/>
              <a:ext cx="2362200" cy="228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86200" y="2038349"/>
              <a:ext cx="2362200" cy="22860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886200" y="2343150"/>
              <a:ext cx="2362200" cy="228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886200" y="2343150"/>
              <a:ext cx="1295400" cy="228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33400" y="3028950"/>
            <a:ext cx="4944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3366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3200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2278" y="4248150"/>
            <a:ext cx="4283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3400" y="3638550"/>
            <a:ext cx="4944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3366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3200" dirty="0">
              <a:solidFill>
                <a:srgbClr val="3366FF"/>
              </a:solidFill>
              <a:latin typeface="+mn-lt"/>
            </a:endParaRPr>
          </a:p>
        </p:txBody>
      </p:sp>
      <p:pic>
        <p:nvPicPr>
          <p:cNvPr id="7" name="Picture 6" descr="camera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819150"/>
            <a:ext cx="24511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7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3" grpId="0"/>
      <p:bldP spid="4" grpId="0"/>
      <p:bldP spid="6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Rule-based Approaches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Classification:</a:t>
            </a:r>
          </a:p>
          <a:p>
            <a:r>
              <a:rPr lang="en-US" altLang="ko-KR" dirty="0"/>
              <a:t>F(</a:t>
            </a:r>
            <a:r>
              <a:rPr lang="en-US" altLang="ko-KR" dirty="0">
                <a:solidFill>
                  <a:srgbClr val="FF0000"/>
                </a:solidFill>
              </a:rPr>
              <a:t>text</a:t>
            </a:r>
            <a:r>
              <a:rPr lang="en-US" altLang="ko-KR" dirty="0"/>
              <a:t>) is {</a:t>
            </a:r>
            <a:r>
              <a:rPr lang="en-US" altLang="ko-KR" dirty="0" err="1"/>
              <a:t>spam,non</a:t>
            </a:r>
            <a:r>
              <a:rPr lang="en-US" altLang="ko-KR" dirty="0"/>
              <a:t>-spam}</a:t>
            </a:r>
          </a:p>
          <a:p>
            <a:r>
              <a:rPr lang="en-US" altLang="ko-KR" dirty="0"/>
              <a:t>{positive, negative}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930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Let’s build a rule-based spam filter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“Viagra” or “Cialis”</a:t>
            </a:r>
          </a:p>
          <a:p>
            <a:r>
              <a:rPr lang="en-US" altLang="ko-KR" dirty="0"/>
              <a:t>Is this a good rule?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99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Regular </a:t>
            </a:r>
            <a:r>
              <a:rPr lang="en-US" dirty="0"/>
              <a:t>expressions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00150"/>
            <a:ext cx="8534400" cy="3543300"/>
          </a:xfrm>
        </p:spPr>
        <p:txBody>
          <a:bodyPr/>
          <a:lstStyle/>
          <a:p>
            <a:pPr eaLnBrk="1" hangingPunct="1"/>
            <a:r>
              <a:rPr lang="en-US" dirty="0"/>
              <a:t>A formal language for specifying text strings</a:t>
            </a:r>
          </a:p>
          <a:p>
            <a:pPr eaLnBrk="1" hangingPunct="1"/>
            <a:r>
              <a:rPr lang="en-US" dirty="0"/>
              <a:t>How can we search for any of these?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/>
              <a:t>woodchucks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/>
              <a:t>Woodchucks</a:t>
            </a:r>
          </a:p>
          <a:p>
            <a:pPr marL="457200" lvl="1" indent="0" eaLnBrk="1" hangingPunct="1"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2" name="Picture 1" descr="220px-Groundho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19075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39608"/>
      </p:ext>
    </p:extLst>
  </p:cSld>
  <p:clrMapOvr>
    <a:masterClrMapping/>
  </p:clrMapOvr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9925</TotalTime>
  <Words>1353</Words>
  <Application>Microsoft Office PowerPoint</Application>
  <PresentationFormat>화면 슬라이드 쇼(16:9)</PresentationFormat>
  <Paragraphs>226</Paragraphs>
  <Slides>25</Slides>
  <Notes>18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7" baseType="lpstr">
      <vt:lpstr>Courier</vt:lpstr>
      <vt:lpstr>Zapf Dingbats</vt:lpstr>
      <vt:lpstr>Arial</vt:lpstr>
      <vt:lpstr>Calibri</vt:lpstr>
      <vt:lpstr>Courier New</vt:lpstr>
      <vt:lpstr>Lucida Sans</vt:lpstr>
      <vt:lpstr>Tahoma</vt:lpstr>
      <vt:lpstr>Times</vt:lpstr>
      <vt:lpstr>Times New Roman</vt:lpstr>
      <vt:lpstr>Wingdings</vt:lpstr>
      <vt:lpstr>NLP-jurafsky</vt:lpstr>
      <vt:lpstr>Equation</vt:lpstr>
      <vt:lpstr>1. Introduction to NLP</vt:lpstr>
      <vt:lpstr>Disclaimer</vt:lpstr>
      <vt:lpstr>Introducing NLP Applications:  Question Answering (QA)</vt:lpstr>
      <vt:lpstr>Information Extraction (IE)</vt:lpstr>
      <vt:lpstr>Dialogue (Limited)</vt:lpstr>
      <vt:lpstr>Sentiment Analysis</vt:lpstr>
      <vt:lpstr>2. Rule-based Approaches</vt:lpstr>
      <vt:lpstr>Let’s build a rule-based spam filter</vt:lpstr>
      <vt:lpstr>Regular expressions</vt:lpstr>
      <vt:lpstr>Regular Expressions: ?    *  +  .</vt:lpstr>
      <vt:lpstr>Example</vt:lpstr>
      <vt:lpstr>How do we know if our rule is good?</vt:lpstr>
      <vt:lpstr>Precision vs. Recall</vt:lpstr>
      <vt:lpstr>The 2-by-2 contingency table</vt:lpstr>
      <vt:lpstr>Precision and recall</vt:lpstr>
      <vt:lpstr>A combined measure: F</vt:lpstr>
      <vt:lpstr>3. Word (Lexical) Similarity</vt:lpstr>
      <vt:lpstr>How similar are two strings?</vt:lpstr>
      <vt:lpstr>Edit Distance</vt:lpstr>
      <vt:lpstr>Minimum Edit Distance</vt:lpstr>
      <vt:lpstr>Minimum Edit Distance</vt:lpstr>
      <vt:lpstr>How to find the Min Edit Distance?</vt:lpstr>
      <vt:lpstr>Weighted Edit Distance</vt:lpstr>
      <vt:lpstr>Confusion matrix for spelling errors</vt:lpstr>
      <vt:lpstr>Keyboard used contributes significantly to model</vt:lpstr>
    </vt:vector>
  </TitlesOfParts>
  <Manager/>
  <Company>Stanford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subject/>
  <dc:creator>Christopher Manning</dc:creator>
  <cp:keywords/>
  <dc:description/>
  <cp:lastModifiedBy>황승원</cp:lastModifiedBy>
  <cp:revision>241</cp:revision>
  <cp:lastPrinted>2012-03-05T01:42:15Z</cp:lastPrinted>
  <dcterms:created xsi:type="dcterms:W3CDTF">2010-04-19T15:31:24Z</dcterms:created>
  <dcterms:modified xsi:type="dcterms:W3CDTF">2021-03-04T00:53:09Z</dcterms:modified>
  <cp:category/>
</cp:coreProperties>
</file>