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4"/>
  </p:notesMasterIdLst>
  <p:sldIdLst>
    <p:sldId id="289" r:id="rId2"/>
    <p:sldId id="290" r:id="rId3"/>
    <p:sldId id="291" r:id="rId4"/>
    <p:sldId id="292" r:id="rId5"/>
    <p:sldId id="293" r:id="rId6"/>
    <p:sldId id="294" r:id="rId7"/>
    <p:sldId id="261" r:id="rId8"/>
    <p:sldId id="262" r:id="rId9"/>
    <p:sldId id="264" r:id="rId10"/>
    <p:sldId id="265" r:id="rId11"/>
    <p:sldId id="266" r:id="rId12"/>
    <p:sldId id="29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4" r:id="rId29"/>
    <p:sldId id="285" r:id="rId30"/>
    <p:sldId id="286" r:id="rId31"/>
    <p:sldId id="287" r:id="rId32"/>
    <p:sldId id="288" r:id="rId33"/>
  </p:sldIdLst>
  <p:sldSz cx="9144000" cy="5143500" type="screen16x9"/>
  <p:notesSz cx="6845300" cy="93964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gVrjuy2tAPND7ZmE2vEamhm/Qc7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89E8BD-ADEB-402D-99BC-BA4021A81FB1}">
  <a:tblStyle styleId="{A689E8BD-ADEB-402D-99BC-BA4021A81FB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E6E7"/>
          </a:solidFill>
        </a:fill>
      </a:tcStyle>
    </a:wholeTbl>
    <a:band1H>
      <a:tcTxStyle/>
      <a:tcStyle>
        <a:tcBdr/>
        <a:fill>
          <a:solidFill>
            <a:srgbClr val="E0CA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0CA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96" y="5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59"/>
        <p:guide pos="215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43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67038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78263" y="0"/>
            <a:ext cx="29670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926513"/>
            <a:ext cx="2967038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>
            <a:spLocks noGrp="1"/>
          </p:cNvSpPr>
          <p:nvPr>
            <p:ph type="sldNum" idx="12"/>
          </p:nvPr>
        </p:nvSpPr>
        <p:spPr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33" name="Google Shape;13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:notes"/>
          <p:cNvSpPr txBox="1">
            <a:spLocks noGrp="1"/>
          </p:cNvSpPr>
          <p:nvPr>
            <p:ph type="sldNum" idx="12"/>
          </p:nvPr>
        </p:nvSpPr>
        <p:spPr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17</a:t>
            </a:fld>
            <a:endParaRPr sz="12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04" name="Google Shape;20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5" name="Google Shape;205;p16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:notes"/>
          <p:cNvSpPr txBox="1">
            <a:spLocks noGrp="1"/>
          </p:cNvSpPr>
          <p:nvPr>
            <p:ph type="sldNum" idx="12"/>
          </p:nvPr>
        </p:nvSpPr>
        <p:spPr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230" name="Google Shape;23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1" name="Google Shape;231;p20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:notes"/>
          <p:cNvSpPr txBox="1">
            <a:spLocks noGrp="1"/>
          </p:cNvSpPr>
          <p:nvPr>
            <p:ph type="sldNum" idx="12"/>
          </p:nvPr>
        </p:nvSpPr>
        <p:spPr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24</a:t>
            </a:fld>
            <a:endParaRPr sz="1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54" name="Google Shape;25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5" name="Google Shape;255;p23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4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5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>
            <a:spLocks noGrp="1"/>
          </p:cNvSpPr>
          <p:nvPr>
            <p:ph type="sldNum" idx="12"/>
          </p:nvPr>
        </p:nvSpPr>
        <p:spPr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41" name="Google Shape;14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6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9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0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1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2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3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:notes"/>
          <p:cNvSpPr txBox="1">
            <a:spLocks noGrp="1"/>
          </p:cNvSpPr>
          <p:nvPr>
            <p:ph type="sldNum" idx="12"/>
          </p:nvPr>
        </p:nvSpPr>
        <p:spPr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16</a:t>
            </a:fld>
            <a:endParaRPr sz="12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96" name="Google Shape;19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7" name="Google Shape;197;p15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8"/>
          <p:cNvSpPr txBox="1"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8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7" name="Google Shape;17;p38"/>
          <p:cNvSpPr txBox="1">
            <a:spLocks noGrp="1"/>
          </p:cNvSpPr>
          <p:nvPr>
            <p:ph type="body" idx="2"/>
          </p:nvPr>
        </p:nvSpPr>
        <p:spPr>
          <a:xfrm>
            <a:off x="457201" y="2343150"/>
            <a:ext cx="3008313" cy="2251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8" name="Google Shape;18;p38"/>
          <p:cNvSpPr txBox="1">
            <a:spLocks noGrp="1"/>
          </p:cNvSpPr>
          <p:nvPr>
            <p:ph type="dt" idx="10"/>
          </p:nvPr>
        </p:nvSpPr>
        <p:spPr>
          <a:xfrm>
            <a:off x="3581400" y="45910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8"/>
          <p:cNvSpPr txBox="1">
            <a:spLocks noGrp="1"/>
          </p:cNvSpPr>
          <p:nvPr>
            <p:ph type="ftr" idx="11"/>
          </p:nvPr>
        </p:nvSpPr>
        <p:spPr>
          <a:xfrm>
            <a:off x="2667000" y="451485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20" name="Google Shape;20;p38"/>
          <p:cNvSpPr txBox="1">
            <a:spLocks noGrp="1"/>
          </p:cNvSpPr>
          <p:nvPr>
            <p:ph type="sldNum" idx="12"/>
          </p:nvPr>
        </p:nvSpPr>
        <p:spPr>
          <a:xfrm>
            <a:off x="6896100" y="45910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38"/>
          <p:cNvSpPr/>
          <p:nvPr/>
        </p:nvSpPr>
        <p:spPr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 cap="flat" cmpd="sng">
            <a:solidFill>
              <a:srgbClr val="A4001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A5002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7"/>
          <p:cNvSpPr txBox="1">
            <a:spLocks noGrp="1"/>
          </p:cNvSpPr>
          <p:nvPr>
            <p:ph type="title"/>
          </p:nvPr>
        </p:nvSpPr>
        <p:spPr>
          <a:xfrm>
            <a:off x="266700" y="209550"/>
            <a:ext cx="8610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7"/>
          <p:cNvSpPr txBox="1">
            <a:spLocks noGrp="1"/>
          </p:cNvSpPr>
          <p:nvPr>
            <p:ph type="body" idx="1"/>
          </p:nvPr>
        </p:nvSpPr>
        <p:spPr>
          <a:xfrm rot="5400000">
            <a:off x="2905125" y="-1457325"/>
            <a:ext cx="3333750" cy="86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47"/>
          <p:cNvSpPr txBox="1">
            <a:spLocks noGrp="1"/>
          </p:cNvSpPr>
          <p:nvPr>
            <p:ph type="dt" idx="10"/>
          </p:nvPr>
        </p:nvSpPr>
        <p:spPr>
          <a:xfrm>
            <a:off x="3581400" y="45910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7"/>
          <p:cNvSpPr txBox="1">
            <a:spLocks noGrp="1"/>
          </p:cNvSpPr>
          <p:nvPr>
            <p:ph type="ftr" idx="11"/>
          </p:nvPr>
        </p:nvSpPr>
        <p:spPr>
          <a:xfrm>
            <a:off x="2667000" y="451485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74" name="Google Shape;74;p47"/>
          <p:cNvSpPr txBox="1">
            <a:spLocks noGrp="1"/>
          </p:cNvSpPr>
          <p:nvPr>
            <p:ph type="sldNum" idx="12"/>
          </p:nvPr>
        </p:nvSpPr>
        <p:spPr>
          <a:xfrm>
            <a:off x="6896100" y="45910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8"/>
          <p:cNvSpPr txBox="1">
            <a:spLocks noGrp="1"/>
          </p:cNvSpPr>
          <p:nvPr>
            <p:ph type="title"/>
          </p:nvPr>
        </p:nvSpPr>
        <p:spPr>
          <a:xfrm rot="5400000">
            <a:off x="5886450" y="1428750"/>
            <a:ext cx="4400550" cy="2114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8"/>
          <p:cNvSpPr txBox="1">
            <a:spLocks noGrp="1"/>
          </p:cNvSpPr>
          <p:nvPr>
            <p:ph type="body" idx="1"/>
          </p:nvPr>
        </p:nvSpPr>
        <p:spPr>
          <a:xfrm rot="5400000">
            <a:off x="1581150" y="-609600"/>
            <a:ext cx="4400550" cy="619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48"/>
          <p:cNvSpPr txBox="1">
            <a:spLocks noGrp="1"/>
          </p:cNvSpPr>
          <p:nvPr>
            <p:ph type="dt" idx="10"/>
          </p:nvPr>
        </p:nvSpPr>
        <p:spPr>
          <a:xfrm>
            <a:off x="3581400" y="45910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8"/>
          <p:cNvSpPr txBox="1">
            <a:spLocks noGrp="1"/>
          </p:cNvSpPr>
          <p:nvPr>
            <p:ph type="ftr" idx="11"/>
          </p:nvPr>
        </p:nvSpPr>
        <p:spPr>
          <a:xfrm>
            <a:off x="2667000" y="451485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80" name="Google Shape;80;p48"/>
          <p:cNvSpPr txBox="1">
            <a:spLocks noGrp="1"/>
          </p:cNvSpPr>
          <p:nvPr>
            <p:ph type="sldNum" idx="12"/>
          </p:nvPr>
        </p:nvSpPr>
        <p:spPr>
          <a:xfrm>
            <a:off x="6896100" y="45910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over Text">
  <p:cSld name="Title and Content over 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9"/>
          <p:cNvSpPr txBox="1">
            <a:spLocks noGrp="1"/>
          </p:cNvSpPr>
          <p:nvPr>
            <p:ph type="body" idx="1"/>
          </p:nvPr>
        </p:nvSpPr>
        <p:spPr>
          <a:xfrm>
            <a:off x="266700" y="1181100"/>
            <a:ext cx="8610600" cy="162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49"/>
          <p:cNvSpPr txBox="1">
            <a:spLocks noGrp="1"/>
          </p:cNvSpPr>
          <p:nvPr>
            <p:ph type="body" idx="2"/>
          </p:nvPr>
        </p:nvSpPr>
        <p:spPr>
          <a:xfrm>
            <a:off x="266700" y="2924175"/>
            <a:ext cx="8610600" cy="162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49"/>
          <p:cNvSpPr txBox="1">
            <a:spLocks noGrp="1"/>
          </p:cNvSpPr>
          <p:nvPr>
            <p:ph type="dt" idx="10"/>
          </p:nvPr>
        </p:nvSpPr>
        <p:spPr>
          <a:xfrm>
            <a:off x="3581400" y="45910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9"/>
          <p:cNvSpPr txBox="1">
            <a:spLocks noGrp="1"/>
          </p:cNvSpPr>
          <p:nvPr>
            <p:ph type="sldNum" idx="12"/>
          </p:nvPr>
        </p:nvSpPr>
        <p:spPr>
          <a:xfrm>
            <a:off x="6896100" y="45910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49"/>
          <p:cNvSpPr txBox="1"/>
          <p:nvPr/>
        </p:nvSpPr>
        <p:spPr>
          <a:xfrm>
            <a:off x="266700" y="209550"/>
            <a:ext cx="8610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Narrow Content">
  <p:cSld name="Title and Narrow Conte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0"/>
          <p:cNvSpPr txBox="1">
            <a:spLocks noGrp="1"/>
          </p:cNvSpPr>
          <p:nvPr>
            <p:ph type="title"/>
          </p:nvPr>
        </p:nvSpPr>
        <p:spPr>
          <a:xfrm>
            <a:off x="266700" y="209550"/>
            <a:ext cx="8610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0"/>
          <p:cNvSpPr txBox="1">
            <a:spLocks noGrp="1"/>
          </p:cNvSpPr>
          <p:nvPr>
            <p:ph type="body" idx="1"/>
          </p:nvPr>
        </p:nvSpPr>
        <p:spPr>
          <a:xfrm>
            <a:off x="304800" y="1352550"/>
            <a:ext cx="6858000" cy="333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50"/>
          <p:cNvSpPr txBox="1">
            <a:spLocks noGrp="1"/>
          </p:cNvSpPr>
          <p:nvPr>
            <p:ph type="dt" idx="10"/>
          </p:nvPr>
        </p:nvSpPr>
        <p:spPr>
          <a:xfrm>
            <a:off x="5181600" y="47053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50"/>
          <p:cNvSpPr txBox="1">
            <a:spLocks noGrp="1"/>
          </p:cNvSpPr>
          <p:nvPr>
            <p:ph type="ftr" idx="11"/>
          </p:nvPr>
        </p:nvSpPr>
        <p:spPr>
          <a:xfrm>
            <a:off x="2286000" y="470535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92" name="Google Shape;92;p50"/>
          <p:cNvSpPr txBox="1">
            <a:spLocks noGrp="1"/>
          </p:cNvSpPr>
          <p:nvPr>
            <p:ph type="sldNum" idx="12"/>
          </p:nvPr>
        </p:nvSpPr>
        <p:spPr>
          <a:xfrm>
            <a:off x="6896100" y="45910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50"/>
          <p:cNvSpPr/>
          <p:nvPr/>
        </p:nvSpPr>
        <p:spPr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 cap="flat" cmpd="sng">
            <a:solidFill>
              <a:srgbClr val="A4001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5002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letely Blank">
  <p:cSld name="Completely Blank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9"/>
          <p:cNvSpPr txBox="1">
            <a:spLocks noGrp="1"/>
          </p:cNvSpPr>
          <p:nvPr>
            <p:ph type="title"/>
          </p:nvPr>
        </p:nvSpPr>
        <p:spPr>
          <a:xfrm>
            <a:off x="266700" y="209550"/>
            <a:ext cx="8610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9"/>
          <p:cNvSpPr txBox="1">
            <a:spLocks noGrp="1"/>
          </p:cNvSpPr>
          <p:nvPr>
            <p:ph type="body" idx="1"/>
          </p:nvPr>
        </p:nvSpPr>
        <p:spPr>
          <a:xfrm>
            <a:off x="304800" y="1352550"/>
            <a:ext cx="8534400" cy="333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9"/>
          <p:cNvSpPr txBox="1">
            <a:spLocks noGrp="1"/>
          </p:cNvSpPr>
          <p:nvPr>
            <p:ph type="dt" idx="10"/>
          </p:nvPr>
        </p:nvSpPr>
        <p:spPr>
          <a:xfrm>
            <a:off x="3581400" y="476250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9"/>
          <p:cNvSpPr txBox="1">
            <a:spLocks noGrp="1"/>
          </p:cNvSpPr>
          <p:nvPr>
            <p:ph type="sldNum" idx="12"/>
          </p:nvPr>
        </p:nvSpPr>
        <p:spPr>
          <a:xfrm>
            <a:off x="6858000" y="47434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0"/>
          <p:cNvSpPr txBox="1">
            <a:spLocks noGrp="1"/>
          </p:cNvSpPr>
          <p:nvPr>
            <p:ph type="ctrTitle"/>
          </p:nvPr>
        </p:nvSpPr>
        <p:spPr>
          <a:xfrm>
            <a:off x="685800" y="510778"/>
            <a:ext cx="7772400" cy="1298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0"/>
          <p:cNvSpPr txBox="1">
            <a:spLocks noGrp="1"/>
          </p:cNvSpPr>
          <p:nvPr>
            <p:ph type="subTitle" idx="1"/>
          </p:nvPr>
        </p:nvSpPr>
        <p:spPr>
          <a:xfrm>
            <a:off x="3352800" y="2876550"/>
            <a:ext cx="51054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900"/>
              </a:spcBef>
              <a:spcAft>
                <a:spcPts val="0"/>
              </a:spcAft>
              <a:buSzPts val="2400"/>
              <a:buFont typeface="Time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0"/>
          <p:cNvSpPr txBox="1">
            <a:spLocks noGrp="1"/>
          </p:cNvSpPr>
          <p:nvPr>
            <p:ph type="dt" idx="10"/>
          </p:nvPr>
        </p:nvSpPr>
        <p:spPr>
          <a:xfrm>
            <a:off x="3962400" y="4705350"/>
            <a:ext cx="1219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0"/>
          <p:cNvSpPr txBox="1">
            <a:spLocks noGrp="1"/>
          </p:cNvSpPr>
          <p:nvPr>
            <p:ph type="sldNum" idx="12"/>
          </p:nvPr>
        </p:nvSpPr>
        <p:spPr>
          <a:xfrm>
            <a:off x="7693026" y="4705350"/>
            <a:ext cx="765174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1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1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5" name="Google Shape;35;p41"/>
          <p:cNvSpPr txBox="1">
            <a:spLocks noGrp="1"/>
          </p:cNvSpPr>
          <p:nvPr>
            <p:ph type="dt" idx="10"/>
          </p:nvPr>
        </p:nvSpPr>
        <p:spPr>
          <a:xfrm>
            <a:off x="3581400" y="45910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1"/>
          <p:cNvSpPr txBox="1">
            <a:spLocks noGrp="1"/>
          </p:cNvSpPr>
          <p:nvPr>
            <p:ph type="ftr" idx="11"/>
          </p:nvPr>
        </p:nvSpPr>
        <p:spPr>
          <a:xfrm>
            <a:off x="2667000" y="451485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37" name="Google Shape;37;p41"/>
          <p:cNvSpPr txBox="1">
            <a:spLocks noGrp="1"/>
          </p:cNvSpPr>
          <p:nvPr>
            <p:ph type="sldNum" idx="12"/>
          </p:nvPr>
        </p:nvSpPr>
        <p:spPr>
          <a:xfrm>
            <a:off x="6896100" y="45910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2"/>
          <p:cNvSpPr txBox="1">
            <a:spLocks noGrp="1"/>
          </p:cNvSpPr>
          <p:nvPr>
            <p:ph type="title"/>
          </p:nvPr>
        </p:nvSpPr>
        <p:spPr>
          <a:xfrm>
            <a:off x="266700" y="209550"/>
            <a:ext cx="8610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2"/>
          <p:cNvSpPr txBox="1">
            <a:spLocks noGrp="1"/>
          </p:cNvSpPr>
          <p:nvPr>
            <p:ph type="body" idx="1"/>
          </p:nvPr>
        </p:nvSpPr>
        <p:spPr>
          <a:xfrm>
            <a:off x="304800" y="1314450"/>
            <a:ext cx="3810000" cy="337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42"/>
          <p:cNvSpPr txBox="1">
            <a:spLocks noGrp="1"/>
          </p:cNvSpPr>
          <p:nvPr>
            <p:ph type="body" idx="2"/>
          </p:nvPr>
        </p:nvSpPr>
        <p:spPr>
          <a:xfrm>
            <a:off x="4267200" y="1314450"/>
            <a:ext cx="3810000" cy="337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2" name="Google Shape;42;p42"/>
          <p:cNvSpPr txBox="1">
            <a:spLocks noGrp="1"/>
          </p:cNvSpPr>
          <p:nvPr>
            <p:ph type="dt" idx="10"/>
          </p:nvPr>
        </p:nvSpPr>
        <p:spPr>
          <a:xfrm>
            <a:off x="6096000" y="47053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2"/>
          <p:cNvSpPr txBox="1">
            <a:spLocks noGrp="1"/>
          </p:cNvSpPr>
          <p:nvPr>
            <p:ph type="ftr" idx="11"/>
          </p:nvPr>
        </p:nvSpPr>
        <p:spPr>
          <a:xfrm>
            <a:off x="26670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44" name="Google Shape;44;p42"/>
          <p:cNvSpPr txBox="1">
            <a:spLocks noGrp="1"/>
          </p:cNvSpPr>
          <p:nvPr>
            <p:ph type="sldNum" idx="12"/>
          </p:nvPr>
        </p:nvSpPr>
        <p:spPr>
          <a:xfrm>
            <a:off x="6896100" y="45910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3"/>
          <p:cNvSpPr txBox="1"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43"/>
          <p:cNvSpPr txBox="1">
            <a:spLocks noGrp="1"/>
          </p:cNvSpPr>
          <p:nvPr>
            <p:ph type="body" idx="2"/>
          </p:nvPr>
        </p:nvSpPr>
        <p:spPr>
          <a:xfrm>
            <a:off x="304800" y="1733550"/>
            <a:ext cx="4040188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43"/>
          <p:cNvSpPr txBox="1">
            <a:spLocks noGrp="1"/>
          </p:cNvSpPr>
          <p:nvPr>
            <p:ph type="body" idx="3"/>
          </p:nvPr>
        </p:nvSpPr>
        <p:spPr>
          <a:xfrm>
            <a:off x="4492626" y="1253728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43"/>
          <p:cNvSpPr txBox="1">
            <a:spLocks noGrp="1"/>
          </p:cNvSpPr>
          <p:nvPr>
            <p:ph type="body" idx="4"/>
          </p:nvPr>
        </p:nvSpPr>
        <p:spPr>
          <a:xfrm>
            <a:off x="4492626" y="1733550"/>
            <a:ext cx="4041775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43"/>
          <p:cNvSpPr txBox="1">
            <a:spLocks noGrp="1"/>
          </p:cNvSpPr>
          <p:nvPr>
            <p:ph type="dt" idx="10"/>
          </p:nvPr>
        </p:nvSpPr>
        <p:spPr>
          <a:xfrm>
            <a:off x="3581400" y="47434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3"/>
          <p:cNvSpPr txBox="1">
            <a:spLocks noGrp="1"/>
          </p:cNvSpPr>
          <p:nvPr>
            <p:ph type="sldNum" idx="12"/>
          </p:nvPr>
        </p:nvSpPr>
        <p:spPr>
          <a:xfrm>
            <a:off x="6858000" y="472440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43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5344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4"/>
          <p:cNvSpPr txBox="1">
            <a:spLocks noGrp="1"/>
          </p:cNvSpPr>
          <p:nvPr>
            <p:ph type="title"/>
          </p:nvPr>
        </p:nvSpPr>
        <p:spPr>
          <a:xfrm>
            <a:off x="266700" y="209550"/>
            <a:ext cx="8610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4"/>
          <p:cNvSpPr txBox="1">
            <a:spLocks noGrp="1"/>
          </p:cNvSpPr>
          <p:nvPr>
            <p:ph type="dt" idx="10"/>
          </p:nvPr>
        </p:nvSpPr>
        <p:spPr>
          <a:xfrm>
            <a:off x="3581400" y="45910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4"/>
          <p:cNvSpPr txBox="1">
            <a:spLocks noGrp="1"/>
          </p:cNvSpPr>
          <p:nvPr>
            <p:ph type="ftr" idx="11"/>
          </p:nvPr>
        </p:nvSpPr>
        <p:spPr>
          <a:xfrm>
            <a:off x="2667000" y="451485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57" name="Google Shape;57;p44"/>
          <p:cNvSpPr txBox="1">
            <a:spLocks noGrp="1"/>
          </p:cNvSpPr>
          <p:nvPr>
            <p:ph type="sldNum" idx="12"/>
          </p:nvPr>
        </p:nvSpPr>
        <p:spPr>
          <a:xfrm>
            <a:off x="6896100" y="45910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5"/>
          <p:cNvSpPr txBox="1">
            <a:spLocks noGrp="1"/>
          </p:cNvSpPr>
          <p:nvPr>
            <p:ph type="dt" idx="10"/>
          </p:nvPr>
        </p:nvSpPr>
        <p:spPr>
          <a:xfrm>
            <a:off x="3581400" y="45910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5"/>
          <p:cNvSpPr txBox="1">
            <a:spLocks noGrp="1"/>
          </p:cNvSpPr>
          <p:nvPr>
            <p:ph type="ftr" idx="11"/>
          </p:nvPr>
        </p:nvSpPr>
        <p:spPr>
          <a:xfrm>
            <a:off x="2667000" y="451485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61" name="Google Shape;61;p45"/>
          <p:cNvSpPr txBox="1">
            <a:spLocks noGrp="1"/>
          </p:cNvSpPr>
          <p:nvPr>
            <p:ph type="sldNum" idx="12"/>
          </p:nvPr>
        </p:nvSpPr>
        <p:spPr>
          <a:xfrm>
            <a:off x="6896100" y="45910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6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6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Times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ime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ime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ime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ime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ime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46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46"/>
          <p:cNvSpPr txBox="1">
            <a:spLocks noGrp="1"/>
          </p:cNvSpPr>
          <p:nvPr>
            <p:ph type="dt" idx="10"/>
          </p:nvPr>
        </p:nvSpPr>
        <p:spPr>
          <a:xfrm>
            <a:off x="3581400" y="45910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6"/>
          <p:cNvSpPr txBox="1">
            <a:spLocks noGrp="1"/>
          </p:cNvSpPr>
          <p:nvPr>
            <p:ph type="ftr" idx="11"/>
          </p:nvPr>
        </p:nvSpPr>
        <p:spPr>
          <a:xfrm>
            <a:off x="2667000" y="451485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68" name="Google Shape;68;p46"/>
          <p:cNvSpPr txBox="1">
            <a:spLocks noGrp="1"/>
          </p:cNvSpPr>
          <p:nvPr>
            <p:ph type="sldNum" idx="12"/>
          </p:nvPr>
        </p:nvSpPr>
        <p:spPr>
          <a:xfrm>
            <a:off x="6896100" y="45910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7"/>
          <p:cNvSpPr txBox="1">
            <a:spLocks noGrp="1"/>
          </p:cNvSpPr>
          <p:nvPr>
            <p:ph type="title"/>
          </p:nvPr>
        </p:nvSpPr>
        <p:spPr>
          <a:xfrm>
            <a:off x="266700" y="209550"/>
            <a:ext cx="8610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11" name="Google Shape;11;p37"/>
          <p:cNvSpPr txBox="1">
            <a:spLocks noGrp="1"/>
          </p:cNvSpPr>
          <p:nvPr>
            <p:ph type="body" idx="1"/>
          </p:nvPr>
        </p:nvSpPr>
        <p:spPr>
          <a:xfrm>
            <a:off x="266700" y="1181100"/>
            <a:ext cx="8610600" cy="333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spcBef>
                <a:spcPts val="28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Times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spcBef>
                <a:spcPts val="28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Times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Times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Times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7"/>
          <p:cNvSpPr txBox="1">
            <a:spLocks noGrp="1"/>
          </p:cNvSpPr>
          <p:nvPr>
            <p:ph type="dt" idx="10"/>
          </p:nvPr>
        </p:nvSpPr>
        <p:spPr>
          <a:xfrm>
            <a:off x="3581400" y="45910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13" name="Google Shape;13;p37"/>
          <p:cNvSpPr txBox="1">
            <a:spLocks noGrp="1"/>
          </p:cNvSpPr>
          <p:nvPr>
            <p:ph type="sldNum" idx="12"/>
          </p:nvPr>
        </p:nvSpPr>
        <p:spPr>
          <a:xfrm>
            <a:off x="6896100" y="45910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86BFE40B-F9AF-458D-B6C0-2A937923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Representation Learning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9C3AD2A-CE58-4F7D-AE3F-602FDB5D76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ICML? ICRL?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9EA06D5-77A6-4D1F-93AD-8CA5C6C02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210599"/>
            <a:ext cx="83820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788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"/>
          <p:cNvSpPr txBox="1">
            <a:spLocks noGrp="1"/>
          </p:cNvSpPr>
          <p:nvPr>
            <p:ph type="title"/>
          </p:nvPr>
        </p:nvSpPr>
        <p:spPr>
          <a:xfrm>
            <a:off x="266700" y="209550"/>
            <a:ext cx="8610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second step: sorting</a:t>
            </a:r>
            <a:endParaRPr/>
          </a:p>
        </p:txBody>
      </p:sp>
      <p:sp>
        <p:nvSpPr>
          <p:cNvPr id="167" name="Google Shape;167;p10"/>
          <p:cNvSpPr txBox="1">
            <a:spLocks noGrp="1"/>
          </p:cNvSpPr>
          <p:nvPr>
            <p:ph type="body" idx="1"/>
          </p:nvPr>
        </p:nvSpPr>
        <p:spPr>
          <a:xfrm>
            <a:off x="304800" y="1352550"/>
            <a:ext cx="8534400" cy="333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latin typeface="Courier"/>
                <a:ea typeface="Courier"/>
                <a:cs typeface="Courier"/>
                <a:sym typeface="Courier"/>
              </a:rPr>
              <a:t>tr -sc ’A-Za-z’ ’\n’ &lt; shakes.txt | sort | head</a:t>
            </a:r>
            <a:endParaRPr sz="200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urier"/>
                <a:ea typeface="Courier"/>
                <a:cs typeface="Courier"/>
                <a:sym typeface="Courier"/>
              </a:rPr>
              <a:t>A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urier"/>
                <a:ea typeface="Courier"/>
                <a:cs typeface="Courier"/>
                <a:sym typeface="Courier"/>
              </a:rPr>
              <a:t>A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urier"/>
                <a:ea typeface="Courier"/>
                <a:cs typeface="Courier"/>
                <a:sym typeface="Courier"/>
              </a:rPr>
              <a:t>A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urier"/>
                <a:ea typeface="Courier"/>
                <a:cs typeface="Courier"/>
                <a:sym typeface="Courier"/>
              </a:rPr>
              <a:t>A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urier"/>
                <a:ea typeface="Courier"/>
                <a:cs typeface="Courier"/>
                <a:sym typeface="Courier"/>
              </a:rPr>
              <a:t>A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urier"/>
                <a:ea typeface="Courier"/>
                <a:cs typeface="Courier"/>
                <a:sym typeface="Courier"/>
              </a:rPr>
              <a:t>A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urier"/>
                <a:ea typeface="Courier"/>
                <a:cs typeface="Courier"/>
                <a:sym typeface="Courier"/>
              </a:rPr>
              <a:t>A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urier"/>
                <a:ea typeface="Courier"/>
                <a:cs typeface="Courier"/>
                <a:sym typeface="Courier"/>
              </a:rPr>
              <a:t>A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urier"/>
                <a:ea typeface="Courier"/>
                <a:cs typeface="Courier"/>
                <a:sym typeface="Courier"/>
              </a:rPr>
              <a:t>A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urier"/>
                <a:ea typeface="Courier"/>
                <a:cs typeface="Courier"/>
                <a:sym typeface="Courier"/>
              </a:rPr>
              <a:t>...</a:t>
            </a:r>
            <a:r>
              <a:rPr lang="en-US" sz="1000">
                <a:latin typeface="Courier"/>
                <a:ea typeface="Courier"/>
                <a:cs typeface="Courier"/>
                <a:sym typeface="Courier"/>
              </a:rPr>
              <a:t>   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 txBox="1">
            <a:spLocks noGrp="1"/>
          </p:cNvSpPr>
          <p:nvPr>
            <p:ph type="title"/>
          </p:nvPr>
        </p:nvSpPr>
        <p:spPr>
          <a:xfrm>
            <a:off x="1371600" y="285750"/>
            <a:ext cx="7467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counting</a:t>
            </a:r>
            <a:endParaRPr/>
          </a:p>
        </p:txBody>
      </p:sp>
      <p:sp>
        <p:nvSpPr>
          <p:cNvPr id="173" name="Google Shape;173;p11"/>
          <p:cNvSpPr txBox="1">
            <a:spLocks noGrp="1"/>
          </p:cNvSpPr>
          <p:nvPr>
            <p:ph type="body" idx="1"/>
          </p:nvPr>
        </p:nvSpPr>
        <p:spPr>
          <a:xfrm>
            <a:off x="228600" y="1123950"/>
            <a:ext cx="8763000" cy="333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Merging upper and lower case</a:t>
            </a:r>
            <a:endParaRPr sz="120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tr ‘A-Z’ ‘a-z’ &lt; shakes.txt | tr –sc ‘A-Za-z’ ‘\n’ | sort | uniq –c 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Sorting the counts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urier"/>
                <a:ea typeface="Courier"/>
                <a:cs typeface="Courier"/>
                <a:sym typeface="Courier"/>
              </a:rPr>
              <a:t>tr ‘A-Z’ ‘a-z’ &lt; shakes.txt | tr –sc ‘A-Za-z’ ‘\n’ | sort | uniq –c | sort –n –r</a:t>
            </a:r>
            <a:endParaRPr/>
          </a:p>
        </p:txBody>
      </p:sp>
      <p:sp>
        <p:nvSpPr>
          <p:cNvPr id="174" name="Google Shape;174;p11"/>
          <p:cNvSpPr txBox="1"/>
          <p:nvPr/>
        </p:nvSpPr>
        <p:spPr>
          <a:xfrm>
            <a:off x="1676400" y="2608610"/>
            <a:ext cx="1292842" cy="256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23243 the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22225 i</a:t>
            </a:r>
            <a:endParaRPr sz="1600" b="0" i="0" u="none" strike="noStrike" cap="non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18618 and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16339 to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15687 of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12780 a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12163 you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10839 my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10005 in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8954  d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1"/>
          <p:cNvSpPr/>
          <p:nvPr/>
        </p:nvSpPr>
        <p:spPr>
          <a:xfrm>
            <a:off x="4648200" y="3867150"/>
            <a:ext cx="3429000" cy="609600"/>
          </a:xfrm>
          <a:prstGeom prst="wedgeRoundRectCallout">
            <a:avLst>
              <a:gd name="adj1" fmla="val -105310"/>
              <a:gd name="adj2" fmla="val 108014"/>
              <a:gd name="adj3" fmla="val 16667"/>
            </a:avLst>
          </a:prstGeom>
          <a:solidFill>
            <a:srgbClr val="FFCC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ida Sans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What happened here?</a:t>
            </a:r>
            <a:endParaRPr dirty="0"/>
          </a:p>
        </p:txBody>
      </p:sp>
      <p:sp>
        <p:nvSpPr>
          <p:cNvPr id="2" name="별: 꼭짓점 10개 1">
            <a:extLst>
              <a:ext uri="{FF2B5EF4-FFF2-40B4-BE49-F238E27FC236}">
                <a16:creationId xmlns:a16="http://schemas.microsoft.com/office/drawing/2014/main" id="{C01A64F8-6B85-4767-A5EE-C2FE723C5DF1}"/>
              </a:ext>
            </a:extLst>
          </p:cNvPr>
          <p:cNvSpPr/>
          <p:nvPr/>
        </p:nvSpPr>
        <p:spPr>
          <a:xfrm>
            <a:off x="4930815" y="2608610"/>
            <a:ext cx="2536785" cy="1222610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우리의 첫 언어모델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8804C-B946-47F1-8429-0486BF368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264B25-91C8-410B-98FD-A34033CCFD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I’d-&gt; {I, d}</a:t>
            </a:r>
          </a:p>
          <a:p>
            <a:r>
              <a:rPr lang="ko-KR" altLang="en-US" dirty="0"/>
              <a:t>또 다른 문제가 있을까요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0D3ACB-78ED-4196-8FC8-7914A37884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6170D0-675D-4345-85A7-601F2C89FF9E}"/>
              </a:ext>
            </a:extLst>
          </p:cNvPr>
          <p:cNvSpPr txBox="1"/>
          <p:nvPr/>
        </p:nvSpPr>
        <p:spPr>
          <a:xfrm>
            <a:off x="1713053" y="2748543"/>
            <a:ext cx="43405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아버지가방에들어가신다</a:t>
            </a:r>
            <a:endParaRPr lang="en-US" altLang="ko-KR" dirty="0"/>
          </a:p>
          <a:p>
            <a:r>
              <a:rPr lang="ko-KR" altLang="en-US" dirty="0" err="1"/>
              <a:t>아버지가방에들어가신다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271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"/>
          <p:cNvSpPr txBox="1">
            <a:spLocks noGrp="1"/>
          </p:cNvSpPr>
          <p:nvPr>
            <p:ph type="title"/>
          </p:nvPr>
        </p:nvSpPr>
        <p:spPr>
          <a:xfrm>
            <a:off x="266700" y="209550"/>
            <a:ext cx="8610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Tokenization without spaces </a:t>
            </a:r>
            <a:endParaRPr/>
          </a:p>
        </p:txBody>
      </p:sp>
      <p:sp>
        <p:nvSpPr>
          <p:cNvPr id="181" name="Google Shape;181;p12"/>
          <p:cNvSpPr txBox="1">
            <a:spLocks noGrp="1"/>
          </p:cNvSpPr>
          <p:nvPr>
            <p:ph type="body" idx="1"/>
          </p:nvPr>
        </p:nvSpPr>
        <p:spPr>
          <a:xfrm>
            <a:off x="304800" y="1352550"/>
            <a:ext cx="8534400" cy="333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Chinese, Japanese, Thai, don't use spaces to separate words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"/>
          <p:cNvSpPr txBox="1">
            <a:spLocks noGrp="1"/>
          </p:cNvSpPr>
          <p:nvPr>
            <p:ph type="title"/>
          </p:nvPr>
        </p:nvSpPr>
        <p:spPr>
          <a:xfrm>
            <a:off x="266700" y="209550"/>
            <a:ext cx="8610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Word tokenization in Chinese</a:t>
            </a: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body" idx="1"/>
          </p:nvPr>
        </p:nvSpPr>
        <p:spPr>
          <a:xfrm>
            <a:off x="304800" y="1352550"/>
            <a:ext cx="8534400" cy="333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Chinese words are composed of characters called </a:t>
            </a:r>
            <a:r>
              <a:rPr lang="en-US" b="1"/>
              <a:t>hanzi</a:t>
            </a:r>
            <a:endParaRPr b="1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Each one represents a meaning unit called a morpheme.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Each word has on average 2.4 of them.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But deciding what counts as a word is complex and not agreed upon.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"/>
          <p:cNvSpPr txBox="1">
            <a:spLocks noGrp="1"/>
          </p:cNvSpPr>
          <p:nvPr>
            <p:ph type="title"/>
          </p:nvPr>
        </p:nvSpPr>
        <p:spPr>
          <a:xfrm>
            <a:off x="266700" y="209550"/>
            <a:ext cx="8610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do word tokenization in Chinese?</a:t>
            </a:r>
            <a:endParaRPr/>
          </a:p>
        </p:txBody>
      </p:sp>
      <p:sp>
        <p:nvSpPr>
          <p:cNvPr id="193" name="Google Shape;193;p14"/>
          <p:cNvSpPr txBox="1">
            <a:spLocks noGrp="1"/>
          </p:cNvSpPr>
          <p:nvPr>
            <p:ph type="body" idx="1"/>
          </p:nvPr>
        </p:nvSpPr>
        <p:spPr>
          <a:xfrm>
            <a:off x="800099" y="1047750"/>
            <a:ext cx="7543801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000"/>
              <a:t>姚明进入总决赛  “Yao Ming reaches the finals”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sz="2000"/>
          </a:p>
          <a:p>
            <a:pPr marL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000"/>
              <a:t>3 words?</a:t>
            </a:r>
            <a:endParaRPr/>
          </a:p>
          <a:p>
            <a:pPr marL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000"/>
              <a:t>姚明          进入    总决赛 </a:t>
            </a:r>
            <a:endParaRPr sz="2000"/>
          </a:p>
          <a:p>
            <a:pPr marL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000"/>
              <a:t>YaoMing  reaches  finals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sz="2000"/>
          </a:p>
          <a:p>
            <a:pPr marL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000"/>
              <a:t>5 words?</a:t>
            </a:r>
            <a:endParaRPr/>
          </a:p>
          <a:p>
            <a:pPr marL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000"/>
              <a:t>姚       明      进入         总      决赛 </a:t>
            </a:r>
            <a:endParaRPr sz="2000"/>
          </a:p>
          <a:p>
            <a:pPr marL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000"/>
              <a:t>Yao    Ming reaches overall    finals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sz="2000"/>
          </a:p>
          <a:p>
            <a:pPr marL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000"/>
              <a:t>7 characters? (don't use words at all):</a:t>
            </a:r>
            <a:endParaRPr/>
          </a:p>
          <a:p>
            <a:pPr marL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000"/>
              <a:t>姚   明        进      入       总         决         赛 </a:t>
            </a:r>
            <a:endParaRPr/>
          </a:p>
          <a:p>
            <a:pPr marL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000"/>
              <a:t>Yao Ming enter enter overall decision game </a:t>
            </a:r>
            <a:endParaRPr/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SzPct val="100000"/>
              <a:buChar char="•"/>
            </a:pPr>
            <a:r>
              <a:rPr lang="en-US" sz="2000"/>
              <a:t> </a:t>
            </a:r>
            <a:endParaRPr/>
          </a:p>
          <a:p>
            <a:pPr marL="342900" lvl="0" indent="-236220" algn="l" rtl="0">
              <a:spcBef>
                <a:spcPts val="336"/>
              </a:spcBef>
              <a:spcAft>
                <a:spcPts val="0"/>
              </a:spcAft>
              <a:buSzPct val="100000"/>
              <a:buNone/>
            </a:pPr>
            <a:endParaRPr/>
          </a:p>
          <a:p>
            <a:pPr marL="342900" lvl="0" indent="-236220" algn="l" rtl="0">
              <a:spcBef>
                <a:spcPts val="336"/>
              </a:spcBef>
              <a:spcAft>
                <a:spcPts val="0"/>
              </a:spcAft>
              <a:buSzPct val="100000"/>
              <a:buNone/>
            </a:pPr>
            <a:endParaRPr/>
          </a:p>
          <a:p>
            <a:pPr marL="342900" lvl="0" indent="-342900" algn="l" rtl="0">
              <a:spcBef>
                <a:spcPts val="336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 </a:t>
            </a:r>
            <a:endParaRPr/>
          </a:p>
          <a:p>
            <a:pPr marL="342900" lvl="0" indent="-236220" algn="l" rtl="0">
              <a:spcBef>
                <a:spcPts val="336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"/>
          <p:cNvSpPr txBox="1"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Basic Text Processing</a:t>
            </a:r>
            <a:endParaRPr sz="4000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00" name="Google Shape;200;p15"/>
          <p:cNvSpPr txBox="1">
            <a:spLocks noGrp="1"/>
          </p:cNvSpPr>
          <p:nvPr>
            <p:ph type="body" idx="1"/>
          </p:nvPr>
        </p:nvSpPr>
        <p:spPr>
          <a:xfrm>
            <a:off x="3460238" y="3028950"/>
            <a:ext cx="5009393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 sz="3600">
                <a:solidFill>
                  <a:srgbClr val="A4001D"/>
                </a:solidFill>
                <a:latin typeface="Calibri"/>
                <a:ea typeface="Calibri"/>
                <a:cs typeface="Calibri"/>
                <a:sym typeface="Calibri"/>
              </a:rPr>
              <a:t>Word tokenization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3200"/>
              <a:buFont typeface="Times"/>
              <a:buNone/>
            </a:pPr>
            <a:endParaRPr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01" name="Google Shape;201;p15"/>
          <p:cNvSpPr txBox="1">
            <a:spLocks noGrp="1"/>
          </p:cNvSpPr>
          <p:nvPr>
            <p:ph type="body" idx="2"/>
          </p:nvPr>
        </p:nvSpPr>
        <p:spPr>
          <a:xfrm>
            <a:off x="457201" y="2343150"/>
            <a:ext cx="3008313" cy="2251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"/>
          <p:cNvSpPr txBox="1"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Basic Text Processing</a:t>
            </a:r>
            <a:endParaRPr sz="4000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08" name="Google Shape;208;p16"/>
          <p:cNvSpPr txBox="1">
            <a:spLocks noGrp="1"/>
          </p:cNvSpPr>
          <p:nvPr>
            <p:ph type="body" idx="1"/>
          </p:nvPr>
        </p:nvSpPr>
        <p:spPr>
          <a:xfrm>
            <a:off x="3460238" y="3028950"/>
            <a:ext cx="5009393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 sz="3600">
                <a:solidFill>
                  <a:srgbClr val="A4001D"/>
                </a:solidFill>
                <a:latin typeface="Calibri"/>
                <a:ea typeface="Calibri"/>
                <a:cs typeface="Calibri"/>
                <a:sym typeface="Calibri"/>
              </a:rPr>
              <a:t>Word Normalization and other issues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3200"/>
              <a:buFont typeface="Times"/>
              <a:buNone/>
            </a:pPr>
            <a:endParaRPr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09" name="Google Shape;209;p16"/>
          <p:cNvSpPr txBox="1">
            <a:spLocks noGrp="1"/>
          </p:cNvSpPr>
          <p:nvPr>
            <p:ph type="body" idx="2"/>
          </p:nvPr>
        </p:nvSpPr>
        <p:spPr>
          <a:xfrm>
            <a:off x="457201" y="2343150"/>
            <a:ext cx="3008313" cy="2251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"/>
          <p:cNvSpPr txBox="1">
            <a:spLocks noGrp="1"/>
          </p:cNvSpPr>
          <p:nvPr>
            <p:ph type="title"/>
          </p:nvPr>
        </p:nvSpPr>
        <p:spPr>
          <a:xfrm>
            <a:off x="1371600" y="209550"/>
            <a:ext cx="7467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Word Normalization</a:t>
            </a:r>
            <a:endParaRPr/>
          </a:p>
        </p:txBody>
      </p:sp>
      <p:sp>
        <p:nvSpPr>
          <p:cNvPr id="215" name="Google Shape;215;p17"/>
          <p:cNvSpPr txBox="1">
            <a:spLocks noGrp="1"/>
          </p:cNvSpPr>
          <p:nvPr>
            <p:ph type="body" idx="1"/>
          </p:nvPr>
        </p:nvSpPr>
        <p:spPr>
          <a:xfrm>
            <a:off x="304800" y="1352550"/>
            <a:ext cx="8534400" cy="333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Putting words/tokens in a standard format</a:t>
            </a:r>
            <a:endParaRPr/>
          </a:p>
          <a:p>
            <a:pPr marL="1028700" lvl="2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U.S.A. or USA</a:t>
            </a:r>
            <a:endParaRPr/>
          </a:p>
          <a:p>
            <a:pPr marL="1028700" lvl="2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uhhuh or uh-huh</a:t>
            </a:r>
            <a:endParaRPr/>
          </a:p>
          <a:p>
            <a:pPr marL="1028700" lvl="2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Fed or fed</a:t>
            </a:r>
            <a:endParaRPr/>
          </a:p>
          <a:p>
            <a:pPr marL="1028700" lvl="2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am, is be, are </a:t>
            </a:r>
            <a:endParaRPr/>
          </a:p>
          <a:p>
            <a:pPr marL="685800" lvl="1" indent="-11430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"/>
          <p:cNvSpPr txBox="1">
            <a:spLocks noGrp="1"/>
          </p:cNvSpPr>
          <p:nvPr>
            <p:ph type="title"/>
          </p:nvPr>
        </p:nvSpPr>
        <p:spPr>
          <a:xfrm>
            <a:off x="266700" y="209550"/>
            <a:ext cx="8610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Case folding</a:t>
            </a:r>
            <a:endParaRPr/>
          </a:p>
        </p:txBody>
      </p:sp>
      <p:sp>
        <p:nvSpPr>
          <p:cNvPr id="221" name="Google Shape;221;p18"/>
          <p:cNvSpPr txBox="1">
            <a:spLocks noGrp="1"/>
          </p:cNvSpPr>
          <p:nvPr>
            <p:ph type="body" idx="1"/>
          </p:nvPr>
        </p:nvSpPr>
        <p:spPr>
          <a:xfrm>
            <a:off x="304800" y="1352550"/>
            <a:ext cx="8534400" cy="333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Applications like IR: reduce all letters to lower case</a:t>
            </a:r>
            <a:endParaRPr/>
          </a:p>
          <a:p>
            <a:pPr marL="685800" lvl="1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Since users tend to use lower case</a:t>
            </a:r>
            <a:endParaRPr/>
          </a:p>
          <a:p>
            <a:pPr marL="685800" lvl="1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Possible exception: upper case in mid-sentence?</a:t>
            </a:r>
            <a:endParaRPr/>
          </a:p>
          <a:p>
            <a:pPr marL="1028700" lvl="2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e.g., </a:t>
            </a:r>
            <a:r>
              <a:rPr lang="en-US" sz="2000" b="1" i="1"/>
              <a:t>General Motors</a:t>
            </a:r>
            <a:endParaRPr/>
          </a:p>
          <a:p>
            <a:pPr marL="1028700" lvl="2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 b="1" i="1"/>
              <a:t>Fed</a:t>
            </a:r>
            <a:r>
              <a:rPr lang="en-US" sz="2000"/>
              <a:t> vs. </a:t>
            </a:r>
            <a:r>
              <a:rPr lang="en-US" sz="2000" b="1" i="1"/>
              <a:t>fed</a:t>
            </a:r>
            <a:endParaRPr/>
          </a:p>
          <a:p>
            <a:pPr marL="1028700" lvl="2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 b="1" i="1"/>
              <a:t>SAIL</a:t>
            </a:r>
            <a:r>
              <a:rPr lang="en-US" sz="2000"/>
              <a:t> vs. </a:t>
            </a:r>
            <a:r>
              <a:rPr lang="en-US" sz="2000" b="1" i="1"/>
              <a:t>sail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For sentiment analysis, MT, Information extraction</a:t>
            </a:r>
            <a:endParaRPr/>
          </a:p>
          <a:p>
            <a:pPr marL="685800" lvl="1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Case is helpful (</a:t>
            </a:r>
            <a:r>
              <a:rPr lang="en-US" sz="2400" b="1" i="1"/>
              <a:t>US</a:t>
            </a:r>
            <a:r>
              <a:rPr lang="en-US" sz="2400"/>
              <a:t> versus </a:t>
            </a:r>
            <a:r>
              <a:rPr lang="en-US" sz="2400" b="1" i="1"/>
              <a:t>us </a:t>
            </a:r>
            <a:r>
              <a:rPr lang="en-US" sz="2400"/>
              <a:t>is important)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65D827-C7ED-4A43-84EB-292813210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Representing SW in 4 bit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D07367-B791-4DC6-B25C-C26C185F93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MBTI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B6E69B-8B26-44E0-B821-EADD8D6D63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https://seungwonh.github.io/swhwang.jpg">
            <a:extLst>
              <a:ext uri="{FF2B5EF4-FFF2-40B4-BE49-F238E27FC236}">
                <a16:creationId xmlns:a16="http://schemas.microsoft.com/office/drawing/2014/main" id="{54695225-9F63-43D7-9945-A51BB040A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50" y="2571750"/>
            <a:ext cx="2241217" cy="1651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68E3E4F-BE95-4B44-B442-7DC565D8A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797815"/>
              </p:ext>
            </p:extLst>
          </p:nvPr>
        </p:nvGraphicFramePr>
        <p:xfrm>
          <a:off x="762000" y="2003814"/>
          <a:ext cx="1073476" cy="304800"/>
        </p:xfrm>
        <a:graphic>
          <a:graphicData uri="http://schemas.openxmlformats.org/drawingml/2006/table">
            <a:tbl>
              <a:tblPr firstRow="1" bandRow="1">
                <a:tableStyleId>{A689E8BD-ADEB-402D-99BC-BA4021A81FB1}</a:tableStyleId>
              </a:tblPr>
              <a:tblGrid>
                <a:gridCol w="268369">
                  <a:extLst>
                    <a:ext uri="{9D8B030D-6E8A-4147-A177-3AD203B41FA5}">
                      <a16:colId xmlns:a16="http://schemas.microsoft.com/office/drawing/2014/main" val="2865390723"/>
                    </a:ext>
                  </a:extLst>
                </a:gridCol>
                <a:gridCol w="268369">
                  <a:extLst>
                    <a:ext uri="{9D8B030D-6E8A-4147-A177-3AD203B41FA5}">
                      <a16:colId xmlns:a16="http://schemas.microsoft.com/office/drawing/2014/main" val="3024127805"/>
                    </a:ext>
                  </a:extLst>
                </a:gridCol>
                <a:gridCol w="268369">
                  <a:extLst>
                    <a:ext uri="{9D8B030D-6E8A-4147-A177-3AD203B41FA5}">
                      <a16:colId xmlns:a16="http://schemas.microsoft.com/office/drawing/2014/main" val="1032692925"/>
                    </a:ext>
                  </a:extLst>
                </a:gridCol>
                <a:gridCol w="268369">
                  <a:extLst>
                    <a:ext uri="{9D8B030D-6E8A-4147-A177-3AD203B41FA5}">
                      <a16:colId xmlns:a16="http://schemas.microsoft.com/office/drawing/2014/main" val="1888751102"/>
                    </a:ext>
                  </a:extLst>
                </a:gridCol>
              </a:tblGrid>
              <a:tr h="258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550429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0E46D023-8BEB-43DA-AF58-8301E162DA8C}"/>
              </a:ext>
            </a:extLst>
          </p:cNvPr>
          <p:cNvSpPr/>
          <p:nvPr/>
        </p:nvSpPr>
        <p:spPr>
          <a:xfrm>
            <a:off x="6507591" y="2743200"/>
            <a:ext cx="861005" cy="505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17AA61C-60E3-48A8-912C-5524083C8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961547"/>
              </p:ext>
            </p:extLst>
          </p:nvPr>
        </p:nvGraphicFramePr>
        <p:xfrm>
          <a:off x="6401355" y="3642114"/>
          <a:ext cx="1073476" cy="304800"/>
        </p:xfrm>
        <a:graphic>
          <a:graphicData uri="http://schemas.openxmlformats.org/drawingml/2006/table">
            <a:tbl>
              <a:tblPr firstRow="1" bandRow="1">
                <a:tableStyleId>{A689E8BD-ADEB-402D-99BC-BA4021A81FB1}</a:tableStyleId>
              </a:tblPr>
              <a:tblGrid>
                <a:gridCol w="268369">
                  <a:extLst>
                    <a:ext uri="{9D8B030D-6E8A-4147-A177-3AD203B41FA5}">
                      <a16:colId xmlns:a16="http://schemas.microsoft.com/office/drawing/2014/main" val="2865390723"/>
                    </a:ext>
                  </a:extLst>
                </a:gridCol>
                <a:gridCol w="268369">
                  <a:extLst>
                    <a:ext uri="{9D8B030D-6E8A-4147-A177-3AD203B41FA5}">
                      <a16:colId xmlns:a16="http://schemas.microsoft.com/office/drawing/2014/main" val="3024127805"/>
                    </a:ext>
                  </a:extLst>
                </a:gridCol>
                <a:gridCol w="268369">
                  <a:extLst>
                    <a:ext uri="{9D8B030D-6E8A-4147-A177-3AD203B41FA5}">
                      <a16:colId xmlns:a16="http://schemas.microsoft.com/office/drawing/2014/main" val="1032692925"/>
                    </a:ext>
                  </a:extLst>
                </a:gridCol>
                <a:gridCol w="268369">
                  <a:extLst>
                    <a:ext uri="{9D8B030D-6E8A-4147-A177-3AD203B41FA5}">
                      <a16:colId xmlns:a16="http://schemas.microsoft.com/office/drawing/2014/main" val="1888751102"/>
                    </a:ext>
                  </a:extLst>
                </a:gridCol>
              </a:tblGrid>
              <a:tr h="258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550429"/>
                  </a:ext>
                </a:extLst>
              </a:tr>
            </a:tbl>
          </a:graphicData>
        </a:graphic>
      </p:graphicFrame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4825408-A849-4EE2-9B89-2677D531FC3D}"/>
              </a:ext>
            </a:extLst>
          </p:cNvPr>
          <p:cNvCxnSpPr>
            <a:endCxn id="6" idx="2"/>
          </p:cNvCxnSpPr>
          <p:nvPr/>
        </p:nvCxnSpPr>
        <p:spPr>
          <a:xfrm flipV="1">
            <a:off x="6938093" y="3248373"/>
            <a:ext cx="1" cy="349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DD4A7F0-58E1-4A97-A243-C680E2EAF0D1}"/>
              </a:ext>
            </a:extLst>
          </p:cNvPr>
          <p:cNvCxnSpPr/>
          <p:nvPr/>
        </p:nvCxnSpPr>
        <p:spPr>
          <a:xfrm flipV="1">
            <a:off x="6938093" y="2222593"/>
            <a:ext cx="0" cy="463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3A9FB7-D969-4B2A-999B-D6E3659239E2}"/>
              </a:ext>
            </a:extLst>
          </p:cNvPr>
          <p:cNvSpPr txBox="1"/>
          <p:nvPr/>
        </p:nvSpPr>
        <p:spPr>
          <a:xfrm>
            <a:off x="6781244" y="1868680"/>
            <a:ext cx="1174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1727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"/>
          <p:cNvSpPr txBox="1">
            <a:spLocks noGrp="1"/>
          </p:cNvSpPr>
          <p:nvPr>
            <p:ph type="title"/>
          </p:nvPr>
        </p:nvSpPr>
        <p:spPr>
          <a:xfrm>
            <a:off x="266700" y="209550"/>
            <a:ext cx="8610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Lemmatization</a:t>
            </a:r>
            <a:endParaRPr/>
          </a:p>
        </p:txBody>
      </p:sp>
      <p:sp>
        <p:nvSpPr>
          <p:cNvPr id="227" name="Google Shape;227;p19"/>
          <p:cNvSpPr txBox="1">
            <a:spLocks noGrp="1"/>
          </p:cNvSpPr>
          <p:nvPr>
            <p:ph type="body" idx="1"/>
          </p:nvPr>
        </p:nvSpPr>
        <p:spPr>
          <a:xfrm>
            <a:off x="822960" y="1352550"/>
            <a:ext cx="832104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Represent all words as their shared root, = dictionary headword form:</a:t>
            </a:r>
            <a:endParaRPr/>
          </a:p>
          <a:p>
            <a:pPr marL="685800" lvl="1" indent="-228600" algn="l" rtl="0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 sz="2400" i="1"/>
              <a:t>am, are,</a:t>
            </a:r>
            <a:r>
              <a:rPr lang="en-US" sz="2400"/>
              <a:t> </a:t>
            </a:r>
            <a:r>
              <a:rPr lang="en-US" sz="2400" i="1"/>
              <a:t>is </a:t>
            </a:r>
            <a:r>
              <a:rPr lang="en-US" sz="2400"/>
              <a:t>→ </a:t>
            </a:r>
            <a:r>
              <a:rPr lang="en-US" sz="2400" i="1"/>
              <a:t>be</a:t>
            </a:r>
            <a:endParaRPr sz="2400"/>
          </a:p>
          <a:p>
            <a:pPr marL="685800" lvl="1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 i="1"/>
              <a:t>car, cars, car's</a:t>
            </a:r>
            <a:r>
              <a:rPr lang="en-US" sz="2400"/>
              <a:t>, </a:t>
            </a:r>
            <a:r>
              <a:rPr lang="en-US" sz="2400" i="1"/>
              <a:t>cars'</a:t>
            </a:r>
            <a:r>
              <a:rPr lang="en-US" sz="2400"/>
              <a:t> → </a:t>
            </a:r>
            <a:r>
              <a:rPr lang="en-US" sz="2400" i="1"/>
              <a:t>car</a:t>
            </a:r>
            <a:endParaRPr/>
          </a:p>
          <a:p>
            <a:pPr marL="685800" lvl="1" indent="-22860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Spanish </a:t>
            </a:r>
            <a:r>
              <a:rPr lang="en-US">
                <a:solidFill>
                  <a:srgbClr val="A50021"/>
                </a:solidFill>
              </a:rPr>
              <a:t>quiero</a:t>
            </a:r>
            <a:r>
              <a:rPr lang="en-US"/>
              <a:t> (‘I want’), </a:t>
            </a:r>
            <a:r>
              <a:rPr lang="en-US">
                <a:solidFill>
                  <a:srgbClr val="A50021"/>
                </a:solidFill>
              </a:rPr>
              <a:t>quieres</a:t>
            </a:r>
            <a:r>
              <a:rPr lang="en-US"/>
              <a:t> (‘you want’) → </a:t>
            </a:r>
            <a:r>
              <a:rPr lang="en-US">
                <a:solidFill>
                  <a:srgbClr val="A50021"/>
                </a:solidFill>
              </a:rPr>
              <a:t>querer</a:t>
            </a:r>
            <a:r>
              <a:rPr lang="en-US"/>
              <a:t> ‘want'</a:t>
            </a:r>
            <a:endParaRPr sz="2400" i="1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i="1"/>
              <a:t>He is reading detective stories </a:t>
            </a:r>
            <a:r>
              <a:rPr lang="en-US"/>
              <a:t>→ </a:t>
            </a:r>
            <a:r>
              <a:rPr lang="en-US" i="1"/>
              <a:t>He be read detective story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0"/>
          <p:cNvSpPr txBox="1">
            <a:spLocks noGrp="1"/>
          </p:cNvSpPr>
          <p:nvPr>
            <p:ph type="title"/>
          </p:nvPr>
        </p:nvSpPr>
        <p:spPr>
          <a:xfrm>
            <a:off x="822960" y="119702"/>
            <a:ext cx="8092440" cy="680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어근과 언어적 특성을 고려한 섬세한 수공예방법</a:t>
            </a:r>
            <a:endParaRPr dirty="0"/>
          </a:p>
        </p:txBody>
      </p:sp>
      <p:sp>
        <p:nvSpPr>
          <p:cNvPr id="234" name="Google Shape;234;p20"/>
          <p:cNvSpPr txBox="1">
            <a:spLocks noGrp="1"/>
          </p:cNvSpPr>
          <p:nvPr>
            <p:ph type="body" idx="1"/>
          </p:nvPr>
        </p:nvSpPr>
        <p:spPr>
          <a:xfrm>
            <a:off x="822960" y="1200150"/>
            <a:ext cx="7543801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3000"/>
              <a:t>Morphemes:</a:t>
            </a:r>
            <a:endParaRPr/>
          </a:p>
          <a:p>
            <a:pPr marL="685800" lvl="1" indent="-228600" algn="l" rtl="0">
              <a:spcBef>
                <a:spcPts val="444"/>
              </a:spcBef>
              <a:spcAft>
                <a:spcPts val="0"/>
              </a:spcAft>
              <a:buSzPct val="100000"/>
              <a:buChar char="•"/>
            </a:pPr>
            <a:r>
              <a:rPr lang="en-US" sz="2400"/>
              <a:t>The small meaningful units that make up words</a:t>
            </a:r>
            <a:endParaRPr/>
          </a:p>
          <a:p>
            <a:pPr marL="685800" lvl="1" indent="-228600" algn="l" rtl="0">
              <a:spcBef>
                <a:spcPts val="444"/>
              </a:spcBef>
              <a:spcAft>
                <a:spcPts val="0"/>
              </a:spcAft>
              <a:buSzPct val="100000"/>
              <a:buChar char="•"/>
            </a:pPr>
            <a:r>
              <a:rPr lang="en-US" sz="2400" b="1">
                <a:solidFill>
                  <a:srgbClr val="FF0000"/>
                </a:solidFill>
              </a:rPr>
              <a:t>Stems</a:t>
            </a:r>
            <a:r>
              <a:rPr lang="en-US" sz="2400"/>
              <a:t>: The core meaning-bearing units</a:t>
            </a:r>
            <a:endParaRPr/>
          </a:p>
          <a:p>
            <a:pPr marL="685800" lvl="1" indent="-228600" algn="l" rtl="0">
              <a:spcBef>
                <a:spcPts val="444"/>
              </a:spcBef>
              <a:spcAft>
                <a:spcPts val="0"/>
              </a:spcAft>
              <a:buSzPct val="100000"/>
              <a:buChar char="•"/>
            </a:pPr>
            <a:r>
              <a:rPr lang="en-US" sz="2400" b="1">
                <a:solidFill>
                  <a:srgbClr val="FF0000"/>
                </a:solidFill>
              </a:rPr>
              <a:t>Affixes</a:t>
            </a:r>
            <a:r>
              <a:rPr lang="en-US" sz="2400"/>
              <a:t>: </a:t>
            </a:r>
            <a:r>
              <a:rPr lang="en-US"/>
              <a:t>Parts</a:t>
            </a:r>
            <a:r>
              <a:rPr lang="en-US" sz="2400"/>
              <a:t> that adhere to stems, often with grammatical functions</a:t>
            </a:r>
            <a:endParaRPr/>
          </a:p>
          <a:p>
            <a:pPr marL="342900" lvl="0" indent="-342900" algn="l" rtl="0">
              <a:spcBef>
                <a:spcPts val="555"/>
              </a:spcBef>
              <a:spcAft>
                <a:spcPts val="0"/>
              </a:spcAft>
              <a:buSzPct val="100000"/>
              <a:buChar char="•"/>
            </a:pPr>
            <a:r>
              <a:rPr lang="en-US" sz="3000"/>
              <a:t>Morphological Parsers:</a:t>
            </a:r>
            <a:endParaRPr/>
          </a:p>
          <a:p>
            <a:pPr marL="68580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Parse</a:t>
            </a:r>
            <a:r>
              <a:rPr lang="en-US" i="1"/>
              <a:t>  cats </a:t>
            </a:r>
            <a:r>
              <a:rPr lang="en-US"/>
              <a:t>into two morphemes </a:t>
            </a:r>
            <a:r>
              <a:rPr lang="en-US" i="1"/>
              <a:t>cat </a:t>
            </a:r>
            <a:r>
              <a:rPr lang="en-US"/>
              <a:t>and </a:t>
            </a:r>
            <a:r>
              <a:rPr lang="en-US" i="1"/>
              <a:t>s</a:t>
            </a:r>
            <a:endParaRPr/>
          </a:p>
          <a:p>
            <a:pPr marL="68580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Parse Spanish </a:t>
            </a:r>
            <a:r>
              <a:rPr lang="en-US" i="1"/>
              <a:t>amaren </a:t>
            </a:r>
            <a:r>
              <a:rPr lang="en-US"/>
              <a:t>(‘if in the future they would love’) into morpheme </a:t>
            </a:r>
            <a:r>
              <a:rPr lang="en-US" i="1"/>
              <a:t>amar </a:t>
            </a:r>
            <a:r>
              <a:rPr lang="en-US"/>
              <a:t>‘to love’, and the morphological features </a:t>
            </a:r>
            <a:r>
              <a:rPr lang="en-US" i="1"/>
              <a:t>3PL </a:t>
            </a:r>
            <a:r>
              <a:rPr lang="en-US"/>
              <a:t>and </a:t>
            </a:r>
            <a:r>
              <a:rPr lang="en-US" i="1"/>
              <a:t>future subjunctive</a:t>
            </a:r>
            <a:r>
              <a:rPr lang="en-US"/>
              <a:t>. </a:t>
            </a:r>
            <a:endParaRPr/>
          </a:p>
          <a:p>
            <a:pPr marL="685800" lvl="1" indent="-64134" algn="l" rtl="0">
              <a:spcBef>
                <a:spcPts val="518"/>
              </a:spcBef>
              <a:spcAft>
                <a:spcPts val="0"/>
              </a:spcAft>
              <a:buSzPct val="100000"/>
              <a:buNone/>
            </a:pPr>
            <a:endParaRPr sz="2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"/>
          <p:cNvSpPr txBox="1">
            <a:spLocks noGrp="1"/>
          </p:cNvSpPr>
          <p:nvPr>
            <p:ph type="title"/>
          </p:nvPr>
        </p:nvSpPr>
        <p:spPr>
          <a:xfrm>
            <a:off x="266700" y="209550"/>
            <a:ext cx="8610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Stemming</a:t>
            </a:r>
            <a:endParaRPr/>
          </a:p>
        </p:txBody>
      </p:sp>
      <p:sp>
        <p:nvSpPr>
          <p:cNvPr id="240" name="Google Shape;240;p21"/>
          <p:cNvSpPr txBox="1">
            <a:spLocks noGrp="1"/>
          </p:cNvSpPr>
          <p:nvPr>
            <p:ph type="body" idx="1"/>
          </p:nvPr>
        </p:nvSpPr>
        <p:spPr>
          <a:xfrm>
            <a:off x="822324" y="950118"/>
            <a:ext cx="7543801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>
              <a:spcBef>
                <a:spcPts val="0"/>
              </a:spcBef>
              <a:buSzPts val="2400"/>
            </a:pPr>
            <a:r>
              <a:rPr lang="ko-KR" altLang="en-US" dirty="0"/>
              <a:t>언어적 특성을 고려했지만 무식한</a:t>
            </a:r>
            <a:r>
              <a:rPr lang="en-US" altLang="ko-KR" dirty="0"/>
              <a:t>??</a:t>
            </a:r>
            <a:r>
              <a:rPr lang="ko-KR" altLang="en-US" dirty="0"/>
              <a:t> 방법</a:t>
            </a:r>
            <a:endParaRPr dirty="0"/>
          </a:p>
        </p:txBody>
      </p:sp>
      <p:sp>
        <p:nvSpPr>
          <p:cNvPr id="241" name="Google Shape;241;p21"/>
          <p:cNvSpPr/>
          <p:nvPr/>
        </p:nvSpPr>
        <p:spPr>
          <a:xfrm>
            <a:off x="777875" y="1253729"/>
            <a:ext cx="18466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1"/>
          <p:cNvSpPr/>
          <p:nvPr/>
        </p:nvSpPr>
        <p:spPr>
          <a:xfrm>
            <a:off x="349250" y="1581150"/>
            <a:ext cx="4084320" cy="3416320"/>
          </a:xfrm>
          <a:prstGeom prst="rect">
            <a:avLst/>
          </a:prstGeom>
          <a:solidFill>
            <a:schemeClr val="accent1">
              <a:alpha val="49803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This was not the map we found in Billy Bones’s chest, but an accurate copy, complete in all things-names and heights and soundings-with the single exception of the red crosses and the written notes. </a:t>
            </a:r>
            <a:endParaRPr sz="2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43" name="Google Shape;243;p21"/>
          <p:cNvSpPr/>
          <p:nvPr/>
        </p:nvSpPr>
        <p:spPr>
          <a:xfrm>
            <a:off x="4535788" y="2800350"/>
            <a:ext cx="304800" cy="116443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44" name="Google Shape;244;p21"/>
          <p:cNvSpPr/>
          <p:nvPr/>
        </p:nvSpPr>
        <p:spPr>
          <a:xfrm>
            <a:off x="4907280" y="1765816"/>
            <a:ext cx="4084320" cy="3046988"/>
          </a:xfrm>
          <a:prstGeom prst="rect">
            <a:avLst/>
          </a:prstGeom>
          <a:solidFill>
            <a:schemeClr val="accent1">
              <a:alpha val="49803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Thi wa not the map we found in Billi Bone s chest but an accur copi complet in all thing name and height and sound with the singl except of the red cross and the written note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. </a:t>
            </a:r>
            <a:endParaRPr sz="2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2"/>
          <p:cNvSpPr txBox="1">
            <a:spLocks noGrp="1"/>
          </p:cNvSpPr>
          <p:nvPr>
            <p:ph type="title"/>
          </p:nvPr>
        </p:nvSpPr>
        <p:spPr>
          <a:xfrm>
            <a:off x="266700" y="209550"/>
            <a:ext cx="8610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Porter Stemmer</a:t>
            </a:r>
            <a:endParaRPr/>
          </a:p>
        </p:txBody>
      </p:sp>
      <p:sp>
        <p:nvSpPr>
          <p:cNvPr id="250" name="Google Shape;250;p22"/>
          <p:cNvSpPr txBox="1">
            <a:spLocks noGrp="1"/>
          </p:cNvSpPr>
          <p:nvPr>
            <p:ph type="body" idx="1"/>
          </p:nvPr>
        </p:nvSpPr>
        <p:spPr>
          <a:xfrm>
            <a:off x="304800" y="1352550"/>
            <a:ext cx="8534400" cy="333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Based on a series of rewrite rules run in series</a:t>
            </a:r>
            <a:endParaRPr/>
          </a:p>
          <a:p>
            <a:pPr marL="68580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 cascade, in which output of each pass fed to next pass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Some sample rules:</a:t>
            </a:r>
            <a:endParaRPr/>
          </a:p>
        </p:txBody>
      </p:sp>
      <p:pic>
        <p:nvPicPr>
          <p:cNvPr id="251" name="Google Shape;25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2876550"/>
            <a:ext cx="6708987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3"/>
          <p:cNvSpPr txBox="1"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Basic Text Processing</a:t>
            </a:r>
            <a:endParaRPr sz="4000" dirty="0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58" name="Google Shape;258;p23"/>
          <p:cNvSpPr txBox="1">
            <a:spLocks noGrp="1"/>
          </p:cNvSpPr>
          <p:nvPr>
            <p:ph type="body" idx="1"/>
          </p:nvPr>
        </p:nvSpPr>
        <p:spPr>
          <a:xfrm>
            <a:off x="3460238" y="3028950"/>
            <a:ext cx="5009393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 sz="3600">
                <a:solidFill>
                  <a:srgbClr val="A4001D"/>
                </a:solidFill>
                <a:latin typeface="Calibri"/>
                <a:ea typeface="Calibri"/>
                <a:cs typeface="Calibri"/>
                <a:sym typeface="Calibri"/>
              </a:rPr>
              <a:t>Byte Pair Encoding tokenization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3200"/>
              <a:buFont typeface="Times"/>
              <a:buNone/>
            </a:pPr>
            <a:endParaRPr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59" name="Google Shape;259;p23"/>
          <p:cNvSpPr txBox="1">
            <a:spLocks noGrp="1"/>
          </p:cNvSpPr>
          <p:nvPr>
            <p:ph type="body" idx="2"/>
          </p:nvPr>
        </p:nvSpPr>
        <p:spPr>
          <a:xfrm>
            <a:off x="457201" y="2343150"/>
            <a:ext cx="3008313" cy="2251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4"/>
          <p:cNvSpPr txBox="1">
            <a:spLocks noGrp="1"/>
          </p:cNvSpPr>
          <p:nvPr>
            <p:ph type="title"/>
          </p:nvPr>
        </p:nvSpPr>
        <p:spPr>
          <a:xfrm>
            <a:off x="266700" y="209550"/>
            <a:ext cx="8610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third option for word segmentation</a:t>
            </a:r>
            <a:endParaRPr/>
          </a:p>
        </p:txBody>
      </p:sp>
      <p:sp>
        <p:nvSpPr>
          <p:cNvPr id="265" name="Google Shape;265;p24"/>
          <p:cNvSpPr txBox="1">
            <a:spLocks noGrp="1"/>
          </p:cNvSpPr>
          <p:nvPr>
            <p:ph type="body" idx="1"/>
          </p:nvPr>
        </p:nvSpPr>
        <p:spPr>
          <a:xfrm>
            <a:off x="304800" y="1352550"/>
            <a:ext cx="8534400" cy="333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Use the data to tell us how to tokenize.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b="1"/>
              <a:t>Subword tokenization </a:t>
            </a:r>
            <a:r>
              <a:rPr lang="en-US"/>
              <a:t>(because tokens are often parts of words)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Can include common morphemes like </a:t>
            </a:r>
            <a:r>
              <a:rPr lang="en-US" i="1"/>
              <a:t>-est </a:t>
            </a:r>
            <a:r>
              <a:rPr lang="en-US"/>
              <a:t>or </a:t>
            </a:r>
            <a:r>
              <a:rPr lang="en-US" i="1"/>
              <a:t>-er</a:t>
            </a:r>
            <a:r>
              <a:rPr lang="en-US"/>
              <a:t>. </a:t>
            </a:r>
            <a:endParaRPr/>
          </a:p>
          <a:p>
            <a:pPr marL="68580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(A morpheme is the smallest meaning-bearing unit of a language; </a:t>
            </a:r>
            <a:r>
              <a:rPr lang="en-US" i="1"/>
              <a:t>unlikeliest </a:t>
            </a:r>
            <a:r>
              <a:rPr lang="en-US"/>
              <a:t>has morphemes </a:t>
            </a:r>
            <a:r>
              <a:rPr lang="en-US" i="1"/>
              <a:t>un-</a:t>
            </a:r>
            <a:r>
              <a:rPr lang="en-US"/>
              <a:t>, </a:t>
            </a:r>
            <a:r>
              <a:rPr lang="en-US" i="1"/>
              <a:t>likely</a:t>
            </a:r>
            <a:r>
              <a:rPr lang="en-US"/>
              <a:t>, and </a:t>
            </a:r>
            <a:r>
              <a:rPr lang="en-US" i="1"/>
              <a:t>-est</a:t>
            </a:r>
            <a:r>
              <a:rPr lang="en-US"/>
              <a:t>.) 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5"/>
          <p:cNvSpPr txBox="1">
            <a:spLocks noGrp="1"/>
          </p:cNvSpPr>
          <p:nvPr>
            <p:ph type="title"/>
          </p:nvPr>
        </p:nvSpPr>
        <p:spPr>
          <a:xfrm>
            <a:off x="266700" y="209550"/>
            <a:ext cx="8610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Subword tokenization</a:t>
            </a:r>
            <a:endParaRPr/>
          </a:p>
        </p:txBody>
      </p:sp>
      <p:sp>
        <p:nvSpPr>
          <p:cNvPr id="271" name="Google Shape;271;p25"/>
          <p:cNvSpPr txBox="1">
            <a:spLocks noGrp="1"/>
          </p:cNvSpPr>
          <p:nvPr>
            <p:ph type="body" idx="1"/>
          </p:nvPr>
        </p:nvSpPr>
        <p:spPr>
          <a:xfrm>
            <a:off x="822960" y="1200150"/>
            <a:ext cx="794004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3200"/>
              <a:t>Three common algorithms:</a:t>
            </a:r>
            <a:endParaRPr/>
          </a:p>
          <a:p>
            <a:pPr marL="685800" lvl="1" indent="-228600" algn="l" rtl="0">
              <a:spcBef>
                <a:spcPts val="476"/>
              </a:spcBef>
              <a:spcAft>
                <a:spcPts val="0"/>
              </a:spcAft>
              <a:buSzPct val="100000"/>
              <a:buChar char="•"/>
            </a:pPr>
            <a:r>
              <a:rPr lang="en-US" sz="2800" b="1"/>
              <a:t>Byte-Pair Encoding (BPE) </a:t>
            </a:r>
            <a:r>
              <a:rPr lang="en-US" sz="2800"/>
              <a:t>(Sennrich et al., 2016)</a:t>
            </a:r>
            <a:endParaRPr/>
          </a:p>
          <a:p>
            <a:pPr marL="685800" lvl="1" indent="-228600" algn="l" rtl="0">
              <a:spcBef>
                <a:spcPts val="476"/>
              </a:spcBef>
              <a:spcAft>
                <a:spcPts val="0"/>
              </a:spcAft>
              <a:buSzPct val="100000"/>
              <a:buChar char="•"/>
            </a:pPr>
            <a:r>
              <a:rPr lang="en-US" sz="2800" b="1"/>
              <a:t>unigram language modeling tokenization </a:t>
            </a:r>
            <a:r>
              <a:rPr lang="en-US" sz="2800"/>
              <a:t>(Kudo, 2018)</a:t>
            </a:r>
            <a:endParaRPr/>
          </a:p>
          <a:p>
            <a:pPr marL="685800" lvl="1" indent="-228600" algn="l" rtl="0">
              <a:spcBef>
                <a:spcPts val="476"/>
              </a:spcBef>
              <a:spcAft>
                <a:spcPts val="0"/>
              </a:spcAft>
              <a:buSzPct val="100000"/>
              <a:buChar char="•"/>
            </a:pPr>
            <a:r>
              <a:rPr lang="en-US" sz="2800" b="1"/>
              <a:t>WordPiece </a:t>
            </a:r>
            <a:r>
              <a:rPr lang="en-US" sz="2800"/>
              <a:t>(Schuster and Nakajima, 2012)</a:t>
            </a:r>
            <a:endParaRPr/>
          </a:p>
          <a:p>
            <a:pPr marL="342900" lvl="0" indent="-342900" algn="l" rtl="0">
              <a:spcBef>
                <a:spcPts val="510"/>
              </a:spcBef>
              <a:spcAft>
                <a:spcPts val="0"/>
              </a:spcAft>
              <a:buSzPct val="100000"/>
              <a:buChar char="•"/>
            </a:pPr>
            <a:r>
              <a:rPr lang="en-US" sz="3000"/>
              <a:t>All have 2 parts:</a:t>
            </a:r>
            <a:endParaRPr/>
          </a:p>
          <a:p>
            <a:pPr marL="685800" lvl="1" indent="-228600" algn="l" rtl="0">
              <a:spcBef>
                <a:spcPts val="442"/>
              </a:spcBef>
              <a:spcAft>
                <a:spcPts val="0"/>
              </a:spcAft>
              <a:buSzPct val="100000"/>
              <a:buChar char="•"/>
            </a:pPr>
            <a:r>
              <a:rPr lang="en-US" sz="2600"/>
              <a:t>A token </a:t>
            </a:r>
            <a:r>
              <a:rPr lang="en-US" sz="2600" b="1"/>
              <a:t>learner</a:t>
            </a:r>
            <a:r>
              <a:rPr lang="en-US" sz="2600"/>
              <a:t> that takes a raw training corpus and induces a vocabulary (a set of tokens). </a:t>
            </a:r>
            <a:endParaRPr/>
          </a:p>
          <a:p>
            <a:pPr marL="685800" lvl="1" indent="-228600" algn="l" rtl="0">
              <a:spcBef>
                <a:spcPts val="442"/>
              </a:spcBef>
              <a:spcAft>
                <a:spcPts val="0"/>
              </a:spcAft>
              <a:buSzPct val="100000"/>
              <a:buChar char="•"/>
            </a:pPr>
            <a:r>
              <a:rPr lang="en-US" sz="2600"/>
              <a:t>A token </a:t>
            </a:r>
            <a:r>
              <a:rPr lang="en-US" sz="2600" b="1"/>
              <a:t>segmenter</a:t>
            </a:r>
            <a:r>
              <a:rPr lang="en-US" sz="2600"/>
              <a:t> that takes a raw test sentence and tokenizes it according to that vocabulary</a:t>
            </a:r>
            <a:endParaRPr sz="3500"/>
          </a:p>
          <a:p>
            <a:pPr marL="342900" lvl="0" indent="-213359" algn="l" rtl="0">
              <a:spcBef>
                <a:spcPts val="408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6"/>
          <p:cNvSpPr txBox="1">
            <a:spLocks noGrp="1"/>
          </p:cNvSpPr>
          <p:nvPr>
            <p:ph type="title"/>
          </p:nvPr>
        </p:nvSpPr>
        <p:spPr>
          <a:xfrm>
            <a:off x="266700" y="209550"/>
            <a:ext cx="8610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Byte Pair Encoding (BPE)</a:t>
            </a:r>
            <a:endParaRPr/>
          </a:p>
        </p:txBody>
      </p:sp>
      <p:sp>
        <p:nvSpPr>
          <p:cNvPr id="277" name="Google Shape;277;p26"/>
          <p:cNvSpPr txBox="1">
            <a:spLocks noGrp="1"/>
          </p:cNvSpPr>
          <p:nvPr>
            <p:ph type="body" idx="1"/>
          </p:nvPr>
        </p:nvSpPr>
        <p:spPr>
          <a:xfrm>
            <a:off x="304800" y="1352550"/>
            <a:ext cx="8534400" cy="333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Let vocabulary be the set of all individual characters 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/>
              <a:t>	= {A, B, C, D,…,a, b, c, d….}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Repeat:</a:t>
            </a:r>
            <a:endParaRPr/>
          </a:p>
          <a:p>
            <a:pPr marL="68580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choose the two symbols that are most frequently adjacent in training corpus (say ‘A’, ‘B’), </a:t>
            </a:r>
            <a:endParaRPr/>
          </a:p>
          <a:p>
            <a:pPr marL="68580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adds a new merged symbol ‘AB’ to the vocabulary</a:t>
            </a:r>
            <a:endParaRPr/>
          </a:p>
          <a:p>
            <a:pPr marL="68580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replace every adjacent ’A’ ’B’ in corpus with ‘AB’. 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Until </a:t>
            </a:r>
            <a:r>
              <a:rPr lang="en-US" i="1"/>
              <a:t>k </a:t>
            </a:r>
            <a:r>
              <a:rPr lang="en-US"/>
              <a:t>merges have been done.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9"/>
          <p:cNvSpPr txBox="1">
            <a:spLocks noGrp="1"/>
          </p:cNvSpPr>
          <p:nvPr>
            <p:ph type="title"/>
          </p:nvPr>
        </p:nvSpPr>
        <p:spPr>
          <a:xfrm>
            <a:off x="266700" y="209550"/>
            <a:ext cx="8610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BPE token learner</a:t>
            </a:r>
            <a:endParaRPr/>
          </a:p>
        </p:txBody>
      </p:sp>
      <p:pic>
        <p:nvPicPr>
          <p:cNvPr id="295" name="Google Shape;295;p2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05510" y="3028950"/>
            <a:ext cx="7378700" cy="1844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9"/>
          <p:cNvSpPr txBox="1"/>
          <p:nvPr/>
        </p:nvSpPr>
        <p:spPr>
          <a:xfrm>
            <a:off x="685800" y="895350"/>
            <a:ext cx="830580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Original (very fascinating🙄) corpus: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Lucida Sans"/>
                <a:ea typeface="Lucida Sans"/>
                <a:cs typeface="Lucida Sans"/>
                <a:sym typeface="Lucida Sans"/>
              </a:rPr>
              <a:t> low low low low low lowest lowest newer newer newer        newer newer newer wider wider wider new new</a:t>
            </a:r>
            <a:endParaRPr/>
          </a:p>
        </p:txBody>
      </p:sp>
      <p:sp>
        <p:nvSpPr>
          <p:cNvPr id="297" name="Google Shape;297;p29"/>
          <p:cNvSpPr txBox="1"/>
          <p:nvPr/>
        </p:nvSpPr>
        <p:spPr>
          <a:xfrm>
            <a:off x="685800" y="2423815"/>
            <a:ext cx="59218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Add end-of-word tokens and segment: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0"/>
          <p:cNvSpPr txBox="1">
            <a:spLocks noGrp="1"/>
          </p:cNvSpPr>
          <p:nvPr>
            <p:ph type="title"/>
          </p:nvPr>
        </p:nvSpPr>
        <p:spPr>
          <a:xfrm>
            <a:off x="266700" y="209550"/>
            <a:ext cx="8610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BPE token learner</a:t>
            </a:r>
            <a:endParaRPr/>
          </a:p>
        </p:txBody>
      </p:sp>
      <p:pic>
        <p:nvPicPr>
          <p:cNvPr id="303" name="Google Shape;303;p3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95201" y="963612"/>
            <a:ext cx="6432550" cy="1608138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0"/>
          <p:cNvSpPr txBox="1"/>
          <p:nvPr/>
        </p:nvSpPr>
        <p:spPr>
          <a:xfrm>
            <a:off x="609600" y="2660989"/>
            <a:ext cx="240322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Merge </a:t>
            </a:r>
            <a:r>
              <a:rPr lang="en-US" sz="2400">
                <a:solidFill>
                  <a:srgbClr val="0070C0"/>
                </a:solidFill>
                <a:latin typeface="Lucida Sans"/>
                <a:ea typeface="Lucida Sans"/>
                <a:cs typeface="Lucida Sans"/>
                <a:sym typeface="Lucida Sans"/>
              </a:rPr>
              <a:t>e r</a:t>
            </a:r>
            <a:r>
              <a:rPr lang="en-US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to </a:t>
            </a:r>
            <a:r>
              <a:rPr lang="en-US" sz="2400">
                <a:solidFill>
                  <a:srgbClr val="0070C0"/>
                </a:solidFill>
                <a:latin typeface="Lucida Sans"/>
                <a:ea typeface="Lucida Sans"/>
                <a:cs typeface="Lucida Sans"/>
                <a:sym typeface="Lucida Sans"/>
              </a:rPr>
              <a:t>er</a:t>
            </a:r>
            <a:endParaRPr/>
          </a:p>
        </p:txBody>
      </p:sp>
      <p:pic>
        <p:nvPicPr>
          <p:cNvPr id="305" name="Google Shape;305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5201" y="3317277"/>
            <a:ext cx="7061823" cy="1608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65D827-C7ED-4A43-84EB-292813210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ppl are crazy with MBTI?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D07367-B791-4DC6-B25C-C26C185F93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What makes good representation?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B6E69B-8B26-44E0-B821-EADD8D6D63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3C22939-7F8B-4A89-9721-ABD543B26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073" y="3209508"/>
            <a:ext cx="1885950" cy="657225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C0EB508-75B0-484E-8215-32049EABDF49}"/>
              </a:ext>
            </a:extLst>
          </p:cNvPr>
          <p:cNvCxnSpPr/>
          <p:nvPr/>
        </p:nvCxnSpPr>
        <p:spPr>
          <a:xfrm flipV="1">
            <a:off x="2095778" y="2049057"/>
            <a:ext cx="0" cy="2109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DA9836A-283F-425C-9E73-24CEF3AC38CD}"/>
              </a:ext>
            </a:extLst>
          </p:cNvPr>
          <p:cNvCxnSpPr/>
          <p:nvPr/>
        </p:nvCxnSpPr>
        <p:spPr>
          <a:xfrm>
            <a:off x="2095778" y="4138161"/>
            <a:ext cx="4398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957E200F-1567-4487-B468-17D7FA2B9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987" y="3319011"/>
            <a:ext cx="1724025" cy="619125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2297CF3-A24C-47CF-B8EF-D8330508A8AE}"/>
              </a:ext>
            </a:extLst>
          </p:cNvPr>
          <p:cNvCxnSpPr/>
          <p:nvPr/>
        </p:nvCxnSpPr>
        <p:spPr>
          <a:xfrm>
            <a:off x="4872351" y="3655339"/>
            <a:ext cx="927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AC4D469F-37CF-4E1C-B99A-CE2FEA78D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5987" y="1927491"/>
            <a:ext cx="1800225" cy="581025"/>
          </a:xfrm>
          <a:prstGeom prst="rect">
            <a:avLst/>
          </a:prstGeom>
          <a:solidFill>
            <a:schemeClr val="accent2"/>
          </a:solidFill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B2606E6-CF95-49A4-9A4C-D5CAB8D2CED3}"/>
              </a:ext>
            </a:extLst>
          </p:cNvPr>
          <p:cNvCxnSpPr/>
          <p:nvPr/>
        </p:nvCxnSpPr>
        <p:spPr>
          <a:xfrm flipV="1">
            <a:off x="6988152" y="2570847"/>
            <a:ext cx="0" cy="548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7249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1"/>
          <p:cNvSpPr txBox="1">
            <a:spLocks noGrp="1"/>
          </p:cNvSpPr>
          <p:nvPr>
            <p:ph type="title"/>
          </p:nvPr>
        </p:nvSpPr>
        <p:spPr>
          <a:xfrm>
            <a:off x="266700" y="209550"/>
            <a:ext cx="8610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BPE</a:t>
            </a:r>
            <a:endParaRPr/>
          </a:p>
        </p:txBody>
      </p:sp>
      <p:sp>
        <p:nvSpPr>
          <p:cNvPr id="311" name="Google Shape;311;p31"/>
          <p:cNvSpPr txBox="1"/>
          <p:nvPr/>
        </p:nvSpPr>
        <p:spPr>
          <a:xfrm>
            <a:off x="609600" y="2660989"/>
            <a:ext cx="280878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Merge </a:t>
            </a:r>
            <a:r>
              <a:rPr lang="en-US" sz="2400">
                <a:solidFill>
                  <a:srgbClr val="0070C0"/>
                </a:solidFill>
                <a:latin typeface="Lucida Sans"/>
                <a:ea typeface="Lucida Sans"/>
                <a:cs typeface="Lucida Sans"/>
                <a:sym typeface="Lucida Sans"/>
              </a:rPr>
              <a:t>er  _</a:t>
            </a:r>
            <a:r>
              <a:rPr lang="en-US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to </a:t>
            </a:r>
            <a:r>
              <a:rPr lang="en-US" sz="2400">
                <a:solidFill>
                  <a:srgbClr val="0070C0"/>
                </a:solidFill>
                <a:latin typeface="Lucida Sans"/>
                <a:ea typeface="Lucida Sans"/>
                <a:cs typeface="Lucida Sans"/>
                <a:sym typeface="Lucida Sans"/>
              </a:rPr>
              <a:t>er_</a:t>
            </a:r>
            <a:endParaRPr/>
          </a:p>
        </p:txBody>
      </p:sp>
      <p:pic>
        <p:nvPicPr>
          <p:cNvPr id="312" name="Google Shape;312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2960" y="1053181"/>
            <a:ext cx="7061823" cy="1608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925" y="3282258"/>
            <a:ext cx="6187440" cy="1616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2"/>
          <p:cNvSpPr txBox="1">
            <a:spLocks noGrp="1"/>
          </p:cNvSpPr>
          <p:nvPr>
            <p:ph type="title"/>
          </p:nvPr>
        </p:nvSpPr>
        <p:spPr>
          <a:xfrm>
            <a:off x="266700" y="209550"/>
            <a:ext cx="8610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BPE</a:t>
            </a:r>
            <a:endParaRPr/>
          </a:p>
        </p:txBody>
      </p:sp>
      <p:sp>
        <p:nvSpPr>
          <p:cNvPr id="319" name="Google Shape;319;p32"/>
          <p:cNvSpPr txBox="1"/>
          <p:nvPr/>
        </p:nvSpPr>
        <p:spPr>
          <a:xfrm>
            <a:off x="609600" y="2660989"/>
            <a:ext cx="272702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Merge </a:t>
            </a:r>
            <a:r>
              <a:rPr lang="en-US" sz="2400">
                <a:solidFill>
                  <a:srgbClr val="0070C0"/>
                </a:solidFill>
                <a:latin typeface="Lucida Sans"/>
                <a:ea typeface="Lucida Sans"/>
                <a:cs typeface="Lucida Sans"/>
                <a:sym typeface="Lucida Sans"/>
              </a:rPr>
              <a:t>n  e  </a:t>
            </a:r>
            <a:r>
              <a:rPr lang="en-US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to </a:t>
            </a:r>
            <a:r>
              <a:rPr lang="en-US" sz="2400">
                <a:solidFill>
                  <a:srgbClr val="0070C0"/>
                </a:solidFill>
                <a:latin typeface="Lucida Sans"/>
                <a:ea typeface="Lucida Sans"/>
                <a:cs typeface="Lucida Sans"/>
                <a:sym typeface="Lucida Sans"/>
              </a:rPr>
              <a:t>ne</a:t>
            </a:r>
            <a:endParaRPr/>
          </a:p>
        </p:txBody>
      </p:sp>
      <p:pic>
        <p:nvPicPr>
          <p:cNvPr id="320" name="Google Shape;320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584" y="1044867"/>
            <a:ext cx="6187440" cy="1616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9972" y="3181350"/>
            <a:ext cx="6510663" cy="1616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3"/>
          <p:cNvSpPr txBox="1">
            <a:spLocks noGrp="1"/>
          </p:cNvSpPr>
          <p:nvPr>
            <p:ph type="title"/>
          </p:nvPr>
        </p:nvSpPr>
        <p:spPr>
          <a:xfrm>
            <a:off x="266700" y="209550"/>
            <a:ext cx="8610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BPE</a:t>
            </a:r>
            <a:endParaRPr/>
          </a:p>
        </p:txBody>
      </p:sp>
      <p:sp>
        <p:nvSpPr>
          <p:cNvPr id="327" name="Google Shape;327;p33"/>
          <p:cNvSpPr txBox="1"/>
          <p:nvPr/>
        </p:nvSpPr>
        <p:spPr>
          <a:xfrm>
            <a:off x="512264" y="1234353"/>
            <a:ext cx="337303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The next merges are:</a:t>
            </a:r>
            <a:endParaRPr sz="24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328" name="Google Shape;328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2105861"/>
            <a:ext cx="8677547" cy="189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9EE4F-C65D-419F-BFCC-44909FB8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Representing SW in 1 real numbers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C8A7DE-92C9-47B8-A930-7B198913E2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BMI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Why not 2*w? h^3? </a:t>
            </a:r>
            <a:r>
              <a:rPr lang="en-US" altLang="ko-KR" dirty="0">
                <a:sym typeface="Wingdings" panose="05000000000000000000" pitchFamily="2" charset="2"/>
              </a:rPr>
              <a:t> Black art of feature engineering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F33145-C399-4967-82B3-54AF33E33A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2" descr="https://seungwonh.github.io/swhwang.jpg">
            <a:extLst>
              <a:ext uri="{FF2B5EF4-FFF2-40B4-BE49-F238E27FC236}">
                <a16:creationId xmlns:a16="http://schemas.microsoft.com/office/drawing/2014/main" id="{9BFEE1B3-F102-4B66-BA0B-A27329A2F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377" y="2785332"/>
            <a:ext cx="2241217" cy="1651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A6572DB-1E98-41D7-84C3-44631BB50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222" y="2097307"/>
            <a:ext cx="771525" cy="438150"/>
          </a:xfrm>
          <a:prstGeom prst="rect">
            <a:avLst/>
          </a:prstGeom>
        </p:spPr>
      </p:pic>
      <p:pic>
        <p:nvPicPr>
          <p:cNvPr id="2050" name="Picture 2" descr="Body Mass Index and Body Surface Area: What's the Difference?">
            <a:extLst>
              <a:ext uri="{FF2B5EF4-FFF2-40B4-BE49-F238E27FC236}">
                <a16:creationId xmlns:a16="http://schemas.microsoft.com/office/drawing/2014/main" id="{A8B10B10-DB15-4842-827E-13C32CA04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855" y="999390"/>
            <a:ext cx="2097553" cy="1421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FA0D66D-802F-4023-9159-F653F9760EF5}"/>
              </a:ext>
            </a:extLst>
          </p:cNvPr>
          <p:cNvSpPr/>
          <p:nvPr/>
        </p:nvSpPr>
        <p:spPr>
          <a:xfrm>
            <a:off x="6507591" y="2743200"/>
            <a:ext cx="861005" cy="505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BMI&gt;25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43E5FD2-9481-4B1E-937B-4B1ABBFAB713}"/>
              </a:ext>
            </a:extLst>
          </p:cNvPr>
          <p:cNvCxnSpPr>
            <a:endCxn id="9" idx="2"/>
          </p:cNvCxnSpPr>
          <p:nvPr/>
        </p:nvCxnSpPr>
        <p:spPr>
          <a:xfrm flipV="1">
            <a:off x="6938093" y="3248373"/>
            <a:ext cx="1" cy="349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F5ED7D4-49C9-4746-9B18-C8020407BA4B}"/>
              </a:ext>
            </a:extLst>
          </p:cNvPr>
          <p:cNvCxnSpPr/>
          <p:nvPr/>
        </p:nvCxnSpPr>
        <p:spPr>
          <a:xfrm flipV="1">
            <a:off x="6938093" y="2222593"/>
            <a:ext cx="0" cy="463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7B087D-28AD-41C0-AB88-1C8C44282A64}"/>
              </a:ext>
            </a:extLst>
          </p:cNvPr>
          <p:cNvSpPr txBox="1"/>
          <p:nvPr/>
        </p:nvSpPr>
        <p:spPr>
          <a:xfrm>
            <a:off x="6781244" y="1868680"/>
            <a:ext cx="1174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BC5127-14B9-4EFF-BDE9-FB083A5C26EA}"/>
              </a:ext>
            </a:extLst>
          </p:cNvPr>
          <p:cNvSpPr txBox="1"/>
          <p:nvPr/>
        </p:nvSpPr>
        <p:spPr>
          <a:xfrm>
            <a:off x="6754919" y="3686757"/>
            <a:ext cx="1174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BMI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4688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C6594-0FB1-48B0-8B95-B6D683306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Useful but not perfect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A58836-957F-442A-B45B-2A4ADE6A38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2C2C7F-C49C-4674-A6E4-3DA3068C48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4098" name="Picture 2" descr="Body mass index may not be the best indicator of our health – how can we  improve it?">
            <a:extLst>
              <a:ext uri="{FF2B5EF4-FFF2-40B4-BE49-F238E27FC236}">
                <a16:creationId xmlns:a16="http://schemas.microsoft.com/office/drawing/2014/main" id="{E53B9260-366C-4D80-A626-F06D0ED9A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355" y="1707390"/>
            <a:ext cx="5179445" cy="262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628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1BA39-863C-4178-9B20-349045C6A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do we represent this?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41BCA7-5FCD-404E-A0F1-7F59EE29BE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|V| bits</a:t>
            </a:r>
          </a:p>
          <a:p>
            <a:r>
              <a:rPr lang="en-US" altLang="ko-KR" b="1" dirty="0"/>
              <a:t>Seung-won Hwang is a Professor of Computer</a:t>
            </a:r>
            <a:r>
              <a:rPr lang="en-US" altLang="ko-KR" dirty="0"/>
              <a:t> Science and Engineering at Seoul National University. Prior to SNU, she had been faculty at POSTECH and Yonsei…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4C954D-988E-48C0-B928-0C7E24F2EB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E44C9C2-0B14-4B62-851B-5A77657A1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458018"/>
              </p:ext>
            </p:extLst>
          </p:nvPr>
        </p:nvGraphicFramePr>
        <p:xfrm>
          <a:off x="1028978" y="3558961"/>
          <a:ext cx="7647812" cy="405664"/>
        </p:xfrm>
        <a:graphic>
          <a:graphicData uri="http://schemas.openxmlformats.org/drawingml/2006/table">
            <a:tbl>
              <a:tblPr firstRow="1" bandRow="1">
                <a:tableStyleId>{A689E8BD-ADEB-402D-99BC-BA4021A81FB1}</a:tableStyleId>
              </a:tblPr>
              <a:tblGrid>
                <a:gridCol w="1911953">
                  <a:extLst>
                    <a:ext uri="{9D8B030D-6E8A-4147-A177-3AD203B41FA5}">
                      <a16:colId xmlns:a16="http://schemas.microsoft.com/office/drawing/2014/main" val="2865390723"/>
                    </a:ext>
                  </a:extLst>
                </a:gridCol>
                <a:gridCol w="1911953">
                  <a:extLst>
                    <a:ext uri="{9D8B030D-6E8A-4147-A177-3AD203B41FA5}">
                      <a16:colId xmlns:a16="http://schemas.microsoft.com/office/drawing/2014/main" val="3024127805"/>
                    </a:ext>
                  </a:extLst>
                </a:gridCol>
                <a:gridCol w="1911953">
                  <a:extLst>
                    <a:ext uri="{9D8B030D-6E8A-4147-A177-3AD203B41FA5}">
                      <a16:colId xmlns:a16="http://schemas.microsoft.com/office/drawing/2014/main" val="1032692925"/>
                    </a:ext>
                  </a:extLst>
                </a:gridCol>
                <a:gridCol w="1911953">
                  <a:extLst>
                    <a:ext uri="{9D8B030D-6E8A-4147-A177-3AD203B41FA5}">
                      <a16:colId xmlns:a16="http://schemas.microsoft.com/office/drawing/2014/main" val="1888751102"/>
                    </a:ext>
                  </a:extLst>
                </a:gridCol>
              </a:tblGrid>
              <a:tr h="405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550429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F85C5744-C5A8-4632-ACC1-478B228D6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894" y="941281"/>
            <a:ext cx="4543425" cy="100965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28485CD-DC98-45CF-9B7B-74B9651E730B}"/>
              </a:ext>
            </a:extLst>
          </p:cNvPr>
          <p:cNvCxnSpPr/>
          <p:nvPr/>
        </p:nvCxnSpPr>
        <p:spPr>
          <a:xfrm>
            <a:off x="4058067" y="2890038"/>
            <a:ext cx="0" cy="66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31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Basic Text Processing</a:t>
            </a:r>
            <a:endParaRPr sz="4000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37" name="Google Shape;137;p6"/>
          <p:cNvSpPr txBox="1">
            <a:spLocks noGrp="1"/>
          </p:cNvSpPr>
          <p:nvPr>
            <p:ph type="body" idx="1"/>
          </p:nvPr>
        </p:nvSpPr>
        <p:spPr>
          <a:xfrm>
            <a:off x="3460238" y="3028950"/>
            <a:ext cx="5009393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 sz="3600">
                <a:solidFill>
                  <a:srgbClr val="A4001D"/>
                </a:solidFill>
                <a:latin typeface="Calibri"/>
                <a:ea typeface="Calibri"/>
                <a:cs typeface="Calibri"/>
                <a:sym typeface="Calibri"/>
              </a:rPr>
              <a:t>Word tokenization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3200"/>
              <a:buFont typeface="Times"/>
              <a:buNone/>
            </a:pPr>
            <a:endParaRPr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38" name="Google Shape;138;p6"/>
          <p:cNvSpPr txBox="1">
            <a:spLocks noGrp="1"/>
          </p:cNvSpPr>
          <p:nvPr>
            <p:ph type="body" idx="2"/>
          </p:nvPr>
        </p:nvSpPr>
        <p:spPr>
          <a:xfrm>
            <a:off x="457201" y="2343150"/>
            <a:ext cx="3008313" cy="2251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 txBox="1">
            <a:spLocks noGrp="1"/>
          </p:cNvSpPr>
          <p:nvPr>
            <p:ph type="title"/>
          </p:nvPr>
        </p:nvSpPr>
        <p:spPr>
          <a:xfrm>
            <a:off x="1676400" y="16914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Text Normalization</a:t>
            </a:r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body" idx="1"/>
          </p:nvPr>
        </p:nvSpPr>
        <p:spPr>
          <a:xfrm>
            <a:off x="914400" y="1657350"/>
            <a:ext cx="7772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Every NLP task requires text normalization: </a:t>
            </a: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-US" sz="2800"/>
              <a:t>Tokenzing (segmenting) words</a:t>
            </a: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-US" sz="2800"/>
              <a:t>Normalizing word formats</a:t>
            </a: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-US" sz="2800"/>
              <a:t>Segmenting sentences</a:t>
            </a:r>
            <a:endParaRPr sz="2000" b="1">
              <a:latin typeface="Courier"/>
              <a:ea typeface="Courier"/>
              <a:cs typeface="Courier"/>
              <a:sym typeface="Courier"/>
            </a:endParaRPr>
          </a:p>
          <a:p>
            <a:pPr marL="342900" lvl="0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800" b="1">
              <a:latin typeface="Courier"/>
              <a:ea typeface="Courier"/>
              <a:cs typeface="Courier"/>
              <a:sym typeface="Courier"/>
            </a:endParaRPr>
          </a:p>
          <a:p>
            <a:pPr marL="342900" lvl="0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"/>
          <p:cNvSpPr txBox="1">
            <a:spLocks noGrp="1"/>
          </p:cNvSpPr>
          <p:nvPr>
            <p:ph type="title"/>
          </p:nvPr>
        </p:nvSpPr>
        <p:spPr>
          <a:xfrm>
            <a:off x="266700" y="209550"/>
            <a:ext cx="8610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first step: tokenizing</a:t>
            </a:r>
            <a:endParaRPr/>
          </a:p>
        </p:txBody>
      </p:sp>
      <p:sp>
        <p:nvSpPr>
          <p:cNvPr id="161" name="Google Shape;161;p9"/>
          <p:cNvSpPr txBox="1">
            <a:spLocks noGrp="1"/>
          </p:cNvSpPr>
          <p:nvPr>
            <p:ph type="body" idx="1"/>
          </p:nvPr>
        </p:nvSpPr>
        <p:spPr>
          <a:xfrm>
            <a:off x="304800" y="1352550"/>
            <a:ext cx="8534400" cy="333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latin typeface="Courier"/>
                <a:ea typeface="Courier"/>
                <a:cs typeface="Courier"/>
                <a:sym typeface="Courier"/>
              </a:rPr>
              <a:t>tr -sc ’A-Za-z’ ’\n’ &lt; shakes.txt | head</a:t>
            </a:r>
            <a:endParaRPr sz="200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urier"/>
                <a:ea typeface="Courier"/>
                <a:cs typeface="Courier"/>
                <a:sym typeface="Courier"/>
              </a:rPr>
              <a:t>THE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urier"/>
                <a:ea typeface="Courier"/>
                <a:cs typeface="Courier"/>
                <a:sym typeface="Courier"/>
              </a:rPr>
              <a:t>SONNETS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urier"/>
                <a:ea typeface="Courier"/>
                <a:cs typeface="Courier"/>
                <a:sym typeface="Courier"/>
              </a:rPr>
              <a:t>by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urier"/>
                <a:ea typeface="Courier"/>
                <a:cs typeface="Courier"/>
                <a:sym typeface="Courier"/>
              </a:rPr>
              <a:t>William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urier"/>
                <a:ea typeface="Courier"/>
                <a:cs typeface="Courier"/>
                <a:sym typeface="Courier"/>
              </a:rPr>
              <a:t>Shakespeare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urier"/>
                <a:ea typeface="Courier"/>
                <a:cs typeface="Courier"/>
                <a:sym typeface="Courier"/>
              </a:rPr>
              <a:t>From</a:t>
            </a:r>
            <a:endParaRPr sz="140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urier"/>
                <a:ea typeface="Courier"/>
                <a:cs typeface="Courier"/>
                <a:sym typeface="Courier"/>
              </a:rPr>
              <a:t>fairest</a:t>
            </a:r>
            <a:endParaRPr sz="140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urier"/>
                <a:ea typeface="Courier"/>
                <a:cs typeface="Courier"/>
                <a:sym typeface="Courier"/>
              </a:rPr>
              <a:t>creatures</a:t>
            </a:r>
            <a:endParaRPr sz="140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urier"/>
                <a:ea typeface="Courier"/>
                <a:cs typeface="Courier"/>
                <a:sym typeface="Courier"/>
              </a:rPr>
              <a:t>We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urier"/>
                <a:ea typeface="Courier"/>
                <a:cs typeface="Courier"/>
                <a:sym typeface="Courier"/>
              </a:rPr>
              <a:t>...</a:t>
            </a:r>
            <a:r>
              <a:rPr lang="en-US" sz="1000">
                <a:latin typeface="Courier"/>
                <a:ea typeface="Courier"/>
                <a:cs typeface="Courier"/>
                <a:sym typeface="Courier"/>
              </a:rPr>
              <a:t>    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LP-jurafsky">
  <a:themeElements>
    <a:clrScheme name="NLP Class">
      <a:dk1>
        <a:srgbClr val="000000"/>
      </a:dk1>
      <a:lt1>
        <a:srgbClr val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1078</Words>
  <Application>Microsoft Office PowerPoint</Application>
  <PresentationFormat>화면 슬라이드 쇼(16:9)</PresentationFormat>
  <Paragraphs>205</Paragraphs>
  <Slides>32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0" baseType="lpstr">
      <vt:lpstr>Courier</vt:lpstr>
      <vt:lpstr>맑은 고딕</vt:lpstr>
      <vt:lpstr>Arial</vt:lpstr>
      <vt:lpstr>Calibri</vt:lpstr>
      <vt:lpstr>Lucida Sans</vt:lpstr>
      <vt:lpstr>Times</vt:lpstr>
      <vt:lpstr>Wingdings</vt:lpstr>
      <vt:lpstr>NLP-jurafsky</vt:lpstr>
      <vt:lpstr>Representation Learning</vt:lpstr>
      <vt:lpstr>Representing SW in 4 bit</vt:lpstr>
      <vt:lpstr>Why ppl are crazy with MBTI?</vt:lpstr>
      <vt:lpstr>Representing SW in 1 real numbers</vt:lpstr>
      <vt:lpstr>Useful but not perfect</vt:lpstr>
      <vt:lpstr>How do we represent this?</vt:lpstr>
      <vt:lpstr>Basic Text Processing</vt:lpstr>
      <vt:lpstr>Text Normalization</vt:lpstr>
      <vt:lpstr>The first step: tokenizing</vt:lpstr>
      <vt:lpstr>The second step: sorting</vt:lpstr>
      <vt:lpstr>More counting</vt:lpstr>
      <vt:lpstr>PowerPoint 프레젠테이션</vt:lpstr>
      <vt:lpstr>Tokenization without spaces </vt:lpstr>
      <vt:lpstr>Word tokenization in Chinese</vt:lpstr>
      <vt:lpstr>How to do word tokenization in Chinese?</vt:lpstr>
      <vt:lpstr>Basic Text Processing</vt:lpstr>
      <vt:lpstr>Basic Text Processing</vt:lpstr>
      <vt:lpstr>Word Normalization</vt:lpstr>
      <vt:lpstr>Case folding</vt:lpstr>
      <vt:lpstr>Lemmatization</vt:lpstr>
      <vt:lpstr>어근과 언어적 특성을 고려한 섬세한 수공예방법</vt:lpstr>
      <vt:lpstr>Stemming</vt:lpstr>
      <vt:lpstr>Porter Stemmer</vt:lpstr>
      <vt:lpstr>Basic Text Processing</vt:lpstr>
      <vt:lpstr>A third option for word segmentation</vt:lpstr>
      <vt:lpstr>Subword tokenization</vt:lpstr>
      <vt:lpstr>Byte Pair Encoding (BPE)</vt:lpstr>
      <vt:lpstr>BPE token learner</vt:lpstr>
      <vt:lpstr>BPE token learner</vt:lpstr>
      <vt:lpstr>BPE</vt:lpstr>
      <vt:lpstr>BPE</vt:lpstr>
      <vt:lpstr>BPE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Text Processing</dc:title>
  <dc:creator>Christopher Manning</dc:creator>
  <cp:lastModifiedBy>User</cp:lastModifiedBy>
  <cp:revision>7</cp:revision>
  <dcterms:created xsi:type="dcterms:W3CDTF">2010-04-19T15:31:24Z</dcterms:created>
  <dcterms:modified xsi:type="dcterms:W3CDTF">2022-05-16T04:01:37Z</dcterms:modified>
</cp:coreProperties>
</file>