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5143500" type="screen16x9"/>
  <p:notesSz cx="6845300" cy="9396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Vrjuy2tAPND7ZmE2vEamhm/Qc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9E8BD-ADEB-402D-99BC-BA4021A81FB1}">
  <a:tblStyle styleId="{A689E8BD-ADEB-402D-99BC-BA4021A81F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6E7"/>
          </a:solidFill>
        </a:fill>
      </a:tcStyle>
    </a:wholeTbl>
    <a:band1H>
      <a:tcTxStyle/>
      <a:tcStyle>
        <a:tcBdr/>
        <a:fill>
          <a:solidFill>
            <a:srgbClr val="E0C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4BA7-0959-49FC-ABFD-690B1111FB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4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4BA7-0959-49FC-ABFD-690B1111FB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8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>
            <a:spLocks noGrp="1"/>
          </p:cNvSpPr>
          <p:nvPr>
            <p:ph type="title"/>
          </p:nvPr>
        </p:nvSpPr>
        <p:spPr>
          <a:xfrm rot="5400000">
            <a:off x="5886450" y="1428750"/>
            <a:ext cx="44005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1"/>
          </p:nvPr>
        </p:nvSpPr>
        <p:spPr>
          <a:xfrm rot="5400000">
            <a:off x="1581150" y="-609600"/>
            <a:ext cx="440055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body" idx="1"/>
          </p:nvPr>
        </p:nvSpPr>
        <p:spPr>
          <a:xfrm>
            <a:off x="266700" y="1181100"/>
            <a:ext cx="86106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2"/>
          </p:nvPr>
        </p:nvSpPr>
        <p:spPr>
          <a:xfrm>
            <a:off x="266700" y="2924175"/>
            <a:ext cx="86106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9"/>
          <p:cNvSpPr txBox="1"/>
          <p:nvPr/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arrow Content">
  <p:cSld name="Title and Narrow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6858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dt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ftr" idx="11"/>
          </p:nvPr>
        </p:nvSpPr>
        <p:spPr>
          <a:xfrm>
            <a:off x="2286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0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Completely 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6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30937" y="977139"/>
            <a:ext cx="8711697" cy="3921047"/>
          </a:xfrm>
          <a:prstGeom prst="rect">
            <a:avLst/>
          </a:prstGeom>
        </p:spPr>
        <p:txBody>
          <a:bodyPr>
            <a:normAutofit/>
          </a:bodyPr>
          <a:lstStyle>
            <a:lvl1pPr marL="267884" indent="-267884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1pPr>
            <a:lvl2pPr marL="602441" indent="-259550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30" algn="l"/>
              </a:tabLst>
              <a:defRPr sz="1500"/>
            </a:lvl2pPr>
            <a:lvl3pPr marL="857228" indent="-171446">
              <a:buClr>
                <a:srgbClr val="083E88"/>
              </a:buClr>
              <a:buFont typeface="Wingdings" panose="05000000000000000000" pitchFamily="2" charset="2"/>
              <a:buChar char="§"/>
              <a:defRPr sz="1350"/>
            </a:lvl3pPr>
            <a:lvl4pPr marL="1200120" indent="-171446">
              <a:buClr>
                <a:srgbClr val="083E88"/>
              </a:buClr>
              <a:buFont typeface="Calibri" panose="020F0502020204030204" pitchFamily="34" charset="0"/>
              <a:buChar char="‒"/>
              <a:defRPr sz="1200"/>
            </a:lvl4pPr>
            <a:lvl5pPr marL="1543012" indent="-171446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3" y="71438"/>
            <a:ext cx="7743413" cy="5665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7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434" y="4944292"/>
            <a:ext cx="879566" cy="199208"/>
          </a:xfrm>
        </p:spPr>
        <p:txBody>
          <a:bodyPr/>
          <a:lstStyle>
            <a:lvl1pPr algn="r">
              <a:defRPr sz="1350" b="1">
                <a:solidFill>
                  <a:srgbClr val="C00000"/>
                </a:solidFill>
              </a:defRPr>
            </a:lvl1pPr>
          </a:lstStyle>
          <a:p>
            <a:fld id="{CBB349D3-E899-4EE7-A016-FCA861CCD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ctrTitle"/>
          </p:nvPr>
        </p:nvSpPr>
        <p:spPr>
          <a:xfrm>
            <a:off x="685800" y="510778"/>
            <a:ext cx="7772400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2400"/>
              <a:buFont typeface="Time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dt" idx="10"/>
          </p:nvPr>
        </p:nvSpPr>
        <p:spPr>
          <a:xfrm>
            <a:off x="3962400" y="47053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7693026" y="4705350"/>
            <a:ext cx="765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42672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304800" y="1733550"/>
            <a:ext cx="4040188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492626" y="125372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492626" y="1733550"/>
            <a:ext cx="404177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3581400" y="47434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6858000" y="472440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body" idx="1"/>
          </p:nvPr>
        </p:nvSpPr>
        <p:spPr>
          <a:xfrm rot="5400000">
            <a:off x="2905125" y="-1457325"/>
            <a:ext cx="333375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266700" y="1181100"/>
            <a:ext cx="86106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Text Processing</a:t>
            </a:r>
            <a:endParaRPr sz="4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body" idx="1"/>
          </p:nvPr>
        </p:nvSpPr>
        <p:spPr>
          <a:xfrm>
            <a:off x="3460238" y="3028950"/>
            <a:ext cx="5009393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Words and Corpora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802" y="71439"/>
            <a:ext cx="5807560" cy="4468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 of Accessing </a:t>
            </a:r>
            <a:r>
              <a:rPr kumimoji="1" lang="en-US" altLang="ko-KR" dirty="0" err="1"/>
              <a:t>Gutenburg</a:t>
            </a:r>
            <a:r>
              <a:rPr kumimoji="1" lang="en-US" altLang="ko-KR" dirty="0"/>
              <a:t> Corpora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875823"/>
            <a:ext cx="6753224" cy="22376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3113459"/>
            <a:ext cx="6753224" cy="145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1453506" y="1208452"/>
            <a:ext cx="1504084" cy="77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428749" y="2234189"/>
            <a:ext cx="2852306" cy="111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453506" y="2602830"/>
            <a:ext cx="3057681" cy="77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428750" y="2968161"/>
            <a:ext cx="3057682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428750" y="3282998"/>
            <a:ext cx="3919970" cy="77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428750" y="1028784"/>
            <a:ext cx="2508028" cy="199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0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43000" y="637956"/>
            <a:ext cx="6909071" cy="413755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 comprehensive Python library for natural language processing and text analytics</a:t>
            </a:r>
          </a:p>
          <a:p>
            <a:r>
              <a:rPr lang="en-US" altLang="ko-KR" dirty="0"/>
              <a:t>Created in </a:t>
            </a:r>
            <a:r>
              <a:rPr lang="en-US" altLang="ko-KR" dirty="0">
                <a:solidFill>
                  <a:srgbClr val="0070C0"/>
                </a:solidFill>
              </a:rPr>
              <a:t>2001</a:t>
            </a:r>
            <a:r>
              <a:rPr lang="en-US" altLang="ko-KR" dirty="0"/>
              <a:t> as part of a computational linguistics course at the </a:t>
            </a:r>
            <a:r>
              <a:rPr lang="en-US" altLang="ko-KR" dirty="0">
                <a:solidFill>
                  <a:srgbClr val="0070C0"/>
                </a:solidFill>
              </a:rPr>
              <a:t>University of Pennsylvania</a:t>
            </a:r>
            <a:endParaRPr lang="en-US" altLang="ko-KR" dirty="0"/>
          </a:p>
          <a:p>
            <a:r>
              <a:rPr lang="en-US" altLang="ko-KR" dirty="0"/>
              <a:t>Provides </a:t>
            </a:r>
          </a:p>
          <a:p>
            <a:pPr lvl="1"/>
            <a:r>
              <a:rPr lang="en-US" altLang="ko-KR" sz="1800" dirty="0"/>
              <a:t>Easy-to-use interfaces to over </a:t>
            </a:r>
            <a:r>
              <a:rPr lang="en-US" altLang="ko-KR" sz="1800" dirty="0">
                <a:solidFill>
                  <a:srgbClr val="0070C0"/>
                </a:solidFill>
              </a:rPr>
              <a:t>50 corpora and lexical resources </a:t>
            </a:r>
            <a:r>
              <a:rPr lang="en-US" altLang="ko-KR" sz="1800" dirty="0"/>
              <a:t>such as </a:t>
            </a:r>
            <a:r>
              <a:rPr lang="en-US" altLang="ko-KR" sz="1800" dirty="0" err="1"/>
              <a:t>WordNet</a:t>
            </a:r>
            <a:endParaRPr lang="en-US" altLang="ko-KR" sz="1800" dirty="0"/>
          </a:p>
          <a:p>
            <a:pPr lvl="2"/>
            <a:r>
              <a:rPr lang="en-US" altLang="ko-KR" sz="1500" dirty="0">
                <a:latin typeface="+mj-lt"/>
              </a:rPr>
              <a:t>Corpus </a:t>
            </a:r>
            <a:r>
              <a:rPr lang="ko-KR" altLang="en-US" sz="1500" dirty="0">
                <a:latin typeface="+mj-lt"/>
              </a:rPr>
              <a:t>말뭉치 </a:t>
            </a:r>
            <a:r>
              <a:rPr lang="en-US" altLang="ko-KR" sz="1500" dirty="0">
                <a:latin typeface="+mj-lt"/>
              </a:rPr>
              <a:t>(</a:t>
            </a:r>
            <a:r>
              <a:rPr lang="ko-KR" altLang="en-US" sz="1500" dirty="0">
                <a:latin typeface="+mj-lt"/>
              </a:rPr>
              <a:t>복수 </a:t>
            </a:r>
            <a:r>
              <a:rPr lang="en-US" altLang="ko-KR" sz="1500" dirty="0">
                <a:latin typeface="+mj-lt"/>
              </a:rPr>
              <a:t>Corpora): </a:t>
            </a:r>
            <a:r>
              <a:rPr lang="ko-KR" altLang="en-US" sz="1500" dirty="0">
                <a:latin typeface="+mj-lt"/>
              </a:rPr>
              <a:t>언어 연구를 위해 텍스트를 컴퓨터가 읽을 수 있는 형태로 모아 놓은 언어 자료</a:t>
            </a:r>
            <a:endParaRPr lang="en-US" altLang="ko-KR" sz="1800" dirty="0"/>
          </a:p>
          <a:p>
            <a:pPr lvl="1"/>
            <a:r>
              <a:rPr lang="en-US" altLang="ko-KR" sz="1800" dirty="0"/>
              <a:t>A suite of text processing libraries</a:t>
            </a:r>
          </a:p>
          <a:p>
            <a:pPr lvl="2"/>
            <a:r>
              <a:rPr lang="en-US" altLang="ko-KR" sz="1500" dirty="0">
                <a:solidFill>
                  <a:srgbClr val="0070C0"/>
                </a:solidFill>
              </a:rPr>
              <a:t>Classification, Tokenization (</a:t>
            </a:r>
            <a:r>
              <a:rPr lang="ko-KR" altLang="en-US" sz="1500" dirty="0">
                <a:solidFill>
                  <a:srgbClr val="0070C0"/>
                </a:solidFill>
              </a:rPr>
              <a:t>토큰생성</a:t>
            </a:r>
            <a:r>
              <a:rPr lang="en-US" altLang="ko-KR" sz="1500" dirty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en-US" altLang="ko-KR" sz="1500" dirty="0">
                <a:solidFill>
                  <a:srgbClr val="0070C0"/>
                </a:solidFill>
              </a:rPr>
              <a:t>Stemming/Lemmatizing (</a:t>
            </a:r>
            <a:r>
              <a:rPr lang="ko-KR" altLang="en-US" sz="1500" dirty="0" err="1">
                <a:solidFill>
                  <a:srgbClr val="0070C0"/>
                </a:solidFill>
              </a:rPr>
              <a:t>어근찾기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/ </a:t>
            </a:r>
            <a:r>
              <a:rPr lang="ko-KR" altLang="en-US" sz="1500" dirty="0" err="1">
                <a:solidFill>
                  <a:srgbClr val="0070C0"/>
                </a:solidFill>
              </a:rPr>
              <a:t>대표어찾기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sz="1500" dirty="0" err="1">
                <a:solidFill>
                  <a:srgbClr val="0070C0"/>
                </a:solidFill>
              </a:rPr>
              <a:t>Pos</a:t>
            </a:r>
            <a:r>
              <a:rPr lang="en-US" altLang="ko-KR" sz="1500" dirty="0">
                <a:solidFill>
                  <a:srgbClr val="0070C0"/>
                </a:solidFill>
              </a:rPr>
              <a:t>-Tagging(</a:t>
            </a:r>
            <a:r>
              <a:rPr lang="ko-KR" altLang="en-US" sz="1500" dirty="0" err="1">
                <a:solidFill>
                  <a:srgbClr val="0070C0"/>
                </a:solidFill>
              </a:rPr>
              <a:t>품사태깅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sz="1500" dirty="0">
                <a:solidFill>
                  <a:srgbClr val="0070C0"/>
                </a:solidFill>
              </a:rPr>
              <a:t>Syntax parsing (</a:t>
            </a:r>
            <a:r>
              <a:rPr lang="ko-KR" altLang="en-US" sz="1500" dirty="0">
                <a:solidFill>
                  <a:srgbClr val="0070C0"/>
                </a:solidFill>
              </a:rPr>
              <a:t>구문분석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sz="1500" dirty="0">
                <a:solidFill>
                  <a:srgbClr val="0070C0"/>
                </a:solidFill>
              </a:rPr>
              <a:t>Semantic reasoning (</a:t>
            </a:r>
            <a:r>
              <a:rPr lang="ko-KR" altLang="en-US" sz="1500" dirty="0">
                <a:solidFill>
                  <a:srgbClr val="0070C0"/>
                </a:solidFill>
              </a:rPr>
              <a:t>의미추론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Toolkit (NLTK)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NLTK Books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8997"/>
            <a:ext cx="2086593" cy="2416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50" y="1044286"/>
            <a:ext cx="2164840" cy="2416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46" y="1044286"/>
            <a:ext cx="1975979" cy="236133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Toolkit (NLTK)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3000" y="727094"/>
          <a:ext cx="6669597" cy="43563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Language processing task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NLTK modules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Functionality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Accessing corpora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corpus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standardized interfaces to corpora and lexicons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String processing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tokenize, stem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tokenizers, sentence tokenizers, stemmers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Collocation discovery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collocations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t-test, chi-squared, point-wise mutual information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Part-of-speech tagging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tag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n-gram, </a:t>
                      </a:r>
                      <a:r>
                        <a:rPr lang="en-US" sz="1100" dirty="0" err="1">
                          <a:effectLst/>
                        </a:rPr>
                        <a:t>backoff</a:t>
                      </a:r>
                      <a:r>
                        <a:rPr lang="en-US" sz="1100" dirty="0">
                          <a:effectLst/>
                        </a:rPr>
                        <a:t>, Brill, HMM, </a:t>
                      </a:r>
                      <a:r>
                        <a:rPr lang="en-US" sz="1100" dirty="0" err="1">
                          <a:effectLst/>
                        </a:rPr>
                        <a:t>TnT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Machine learning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classify, cluster, </a:t>
                      </a:r>
                      <a:r>
                        <a:rPr lang="en-US" sz="1100" dirty="0" err="1">
                          <a:effectLst/>
                        </a:rPr>
                        <a:t>tbl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decision tree, maximum entropy, naive Bayes, EM, k-means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Chunking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chunk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regular expression, n-gram, named-entity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Parsing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parse, </a:t>
                      </a:r>
                      <a:r>
                        <a:rPr lang="en-US" sz="1100" dirty="0" err="1">
                          <a:effectLst/>
                        </a:rPr>
                        <a:t>ccg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chart, feature-based, unification, probabilistic, dependency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Semantic interpretation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sem, inference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lambda calculus, first-order logic, model checking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Evaluation metrics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metrics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precision, recall, agreement coefficients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Probability and estimation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probability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frequency distributions, smoothed probability distributions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Applications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app, chat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graphical </a:t>
                      </a:r>
                      <a:r>
                        <a:rPr lang="en-US" sz="1100" dirty="0" err="1">
                          <a:effectLst/>
                        </a:rPr>
                        <a:t>concordancer</a:t>
                      </a:r>
                      <a:r>
                        <a:rPr lang="en-US" sz="1100" dirty="0">
                          <a:effectLst/>
                        </a:rPr>
                        <a:t>, parsers, WordNet browser, </a:t>
                      </a:r>
                      <a:r>
                        <a:rPr lang="en-US" sz="1100" dirty="0" err="1">
                          <a:effectLst/>
                        </a:rPr>
                        <a:t>chatbots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7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</a:rPr>
                        <a:t>Linguistic fieldwork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toolbox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100" dirty="0">
                          <a:effectLst/>
                        </a:rPr>
                        <a:t>manipulate data in SIL Toolbox format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63081" y="793679"/>
            <a:ext cx="6655860" cy="39889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corpus</a:t>
            </a:r>
            <a:r>
              <a:rPr lang="en-US" altLang="ko-KR" dirty="0"/>
              <a:t> (plural </a:t>
            </a:r>
            <a:r>
              <a:rPr lang="en-US" altLang="ko-KR" i="1" dirty="0"/>
              <a:t>corpora</a:t>
            </a:r>
            <a:r>
              <a:rPr lang="en-US" altLang="ko-KR" dirty="0"/>
              <a:t>) or </a:t>
            </a:r>
            <a:r>
              <a:rPr lang="en-US" altLang="ko-KR" b="1" dirty="0"/>
              <a:t>text corpus</a:t>
            </a:r>
            <a:r>
              <a:rPr lang="en-US" altLang="ko-KR" dirty="0"/>
              <a:t> 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 large and structured set of texts collected for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but not necessarily </a:t>
            </a:r>
            <a:r>
              <a:rPr lang="en-US" altLang="ko-KR" u="sng" dirty="0">
                <a:solidFill>
                  <a:srgbClr val="0070C0"/>
                </a:solidFill>
              </a:rPr>
              <a:t>purposefully collected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but not necessarily </a:t>
            </a:r>
            <a:r>
              <a:rPr lang="en-US" altLang="ko-KR" u="sng" dirty="0">
                <a:solidFill>
                  <a:srgbClr val="0070C0"/>
                </a:solidFill>
              </a:rPr>
              <a:t>structured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but not necessarily </a:t>
            </a:r>
            <a:r>
              <a:rPr lang="en-US" altLang="ko-KR" u="sng" dirty="0">
                <a:solidFill>
                  <a:srgbClr val="0070C0"/>
                </a:solidFill>
              </a:rPr>
              <a:t>annotated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Corpora are used to do </a:t>
            </a:r>
            <a:r>
              <a:rPr lang="en-US" altLang="ko-KR" dirty="0">
                <a:solidFill>
                  <a:srgbClr val="0070C0"/>
                </a:solidFill>
              </a:rPr>
              <a:t>statistical analysis </a:t>
            </a:r>
            <a:r>
              <a:rPr lang="en-US" altLang="ko-KR" dirty="0"/>
              <a:t>and </a:t>
            </a:r>
            <a:r>
              <a:rPr lang="en-US" altLang="ko-KR" dirty="0">
                <a:solidFill>
                  <a:srgbClr val="0070C0"/>
                </a:solidFill>
              </a:rPr>
              <a:t>hypothesis testing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checking occurrences </a:t>
            </a:r>
            <a:r>
              <a:rPr lang="en-US" altLang="ko-KR" dirty="0"/>
              <a:t>or </a:t>
            </a:r>
            <a:r>
              <a:rPr lang="en-US" altLang="ko-KR" dirty="0">
                <a:solidFill>
                  <a:srgbClr val="0070C0"/>
                </a:solidFill>
              </a:rPr>
              <a:t>validating linguistic rules</a:t>
            </a:r>
            <a:r>
              <a:rPr lang="en-US" altLang="ko-KR" dirty="0"/>
              <a:t> within a specific language territory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Many corpora are designed to contain a careful balance of material in one or more genres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Corpus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56519" y="828808"/>
            <a:ext cx="6290843" cy="14097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Text corpus structure</a:t>
            </a:r>
          </a:p>
          <a:p>
            <a:pPr lvl="1"/>
            <a:r>
              <a:rPr lang="en-US" altLang="ko-KR" dirty="0"/>
              <a:t>A collection of </a:t>
            </a:r>
            <a:r>
              <a:rPr lang="en-US" altLang="ko-KR" dirty="0">
                <a:solidFill>
                  <a:srgbClr val="0070C0"/>
                </a:solidFill>
              </a:rPr>
              <a:t>isolated texts </a:t>
            </a:r>
            <a:r>
              <a:rPr lang="en-US" altLang="ko-KR" dirty="0"/>
              <a:t>with no particular organization</a:t>
            </a:r>
          </a:p>
          <a:p>
            <a:pPr lvl="1"/>
            <a:r>
              <a:rPr lang="en-US" altLang="ko-KR" dirty="0"/>
              <a:t>Structured into </a:t>
            </a:r>
            <a:r>
              <a:rPr lang="en-US" altLang="ko-KR" dirty="0">
                <a:solidFill>
                  <a:srgbClr val="0070C0"/>
                </a:solidFill>
              </a:rPr>
              <a:t>categories </a:t>
            </a:r>
            <a:r>
              <a:rPr lang="en-US" altLang="ko-KR" dirty="0"/>
              <a:t>such as genres</a:t>
            </a:r>
          </a:p>
          <a:p>
            <a:pPr lvl="1"/>
            <a:r>
              <a:rPr lang="en-US" altLang="ko-KR" dirty="0"/>
              <a:t>Some categorizations overlap such as </a:t>
            </a:r>
            <a:r>
              <a:rPr lang="en-US" altLang="ko-KR" dirty="0">
                <a:solidFill>
                  <a:srgbClr val="0070C0"/>
                </a:solidFill>
              </a:rPr>
              <a:t>topic categories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Temporal data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NLTK Corpora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Picture 2" descr="../images/text-corpus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92" y="2789332"/>
            <a:ext cx="6846617" cy="14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1562878" y="4324739"/>
            <a:ext cx="951722" cy="6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286709" y="4131129"/>
            <a:ext cx="951722" cy="6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059525" y="4121799"/>
            <a:ext cx="951722" cy="6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748366" y="4114801"/>
            <a:ext cx="951722" cy="6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7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43000" y="914956"/>
            <a:ext cx="6533773" cy="2957306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Gutenberg Corpora</a:t>
            </a:r>
          </a:p>
          <a:p>
            <a:endParaRPr lang="en-US" altLang="ko-KR" sz="2400" dirty="0"/>
          </a:p>
          <a:p>
            <a:r>
              <a:rPr lang="en-US" altLang="ko-KR" sz="2400" dirty="0"/>
              <a:t>Brown Corpora</a:t>
            </a:r>
          </a:p>
          <a:p>
            <a:endParaRPr lang="en-US" altLang="ko-KR" sz="2400" dirty="0"/>
          </a:p>
          <a:p>
            <a:r>
              <a:rPr lang="en-US" altLang="ko-KR" sz="2400" dirty="0"/>
              <a:t>WordNet Corpora</a:t>
            </a:r>
          </a:p>
          <a:p>
            <a:endParaRPr lang="en-US" altLang="ko-KR" sz="2400" dirty="0"/>
          </a:p>
          <a:p>
            <a:r>
              <a:rPr lang="en-US" altLang="ko-KR" sz="2400" dirty="0"/>
              <a:t>Text from Web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Text Corpora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오른쪽 중괄호 4"/>
          <p:cNvSpPr/>
          <p:nvPr/>
        </p:nvSpPr>
        <p:spPr>
          <a:xfrm>
            <a:off x="4003288" y="1129062"/>
            <a:ext cx="334537" cy="1915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4433088" y="1781478"/>
            <a:ext cx="28370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rgbClr val="0070C0"/>
                </a:solidFill>
              </a:rPr>
              <a:t>공통이름의</a:t>
            </a:r>
            <a:r>
              <a:rPr lang="ko-KR" altLang="en-US" sz="1050" dirty="0">
                <a:solidFill>
                  <a:srgbClr val="0070C0"/>
                </a:solidFill>
              </a:rPr>
              <a:t> </a:t>
            </a:r>
            <a:r>
              <a:rPr lang="en-US" altLang="ko-KR" sz="1050" dirty="0">
                <a:solidFill>
                  <a:srgbClr val="0070C0"/>
                </a:solidFill>
              </a:rPr>
              <a:t>function </a:t>
            </a:r>
            <a:r>
              <a:rPr lang="ko-KR" altLang="en-US" sz="1050" dirty="0">
                <a:solidFill>
                  <a:srgbClr val="0070C0"/>
                </a:solidFill>
              </a:rPr>
              <a:t>들을 </a:t>
            </a:r>
            <a:r>
              <a:rPr lang="en-US" altLang="ko-KR" sz="1050" dirty="0">
                <a:solidFill>
                  <a:srgbClr val="0070C0"/>
                </a:solidFill>
              </a:rPr>
              <a:t>corpora </a:t>
            </a:r>
            <a:r>
              <a:rPr lang="ko-KR" altLang="en-US" sz="1050" dirty="0">
                <a:solidFill>
                  <a:srgbClr val="0070C0"/>
                </a:solidFill>
              </a:rPr>
              <a:t>별로 자체구현해서  사용</a:t>
            </a:r>
            <a:endParaRPr lang="en-US" altLang="ko-KR" sz="1050" dirty="0">
              <a:solidFill>
                <a:srgbClr val="0070C0"/>
              </a:solidFill>
            </a:endParaRPr>
          </a:p>
          <a:p>
            <a:endParaRPr lang="en-US" altLang="ko-KR" sz="1050" dirty="0">
              <a:solidFill>
                <a:srgbClr val="0070C0"/>
              </a:solidFill>
            </a:endParaRPr>
          </a:p>
          <a:p>
            <a:r>
              <a:rPr lang="en-US" altLang="ko-KR" sz="1050" dirty="0">
                <a:solidFill>
                  <a:srgbClr val="0070C0"/>
                </a:solidFill>
              </a:rPr>
              <a:t>Corpus</a:t>
            </a:r>
            <a:r>
              <a:rPr lang="ko-KR" altLang="en-US" sz="1050" dirty="0">
                <a:solidFill>
                  <a:srgbClr val="0070C0"/>
                </a:solidFill>
              </a:rPr>
              <a:t>의 특성상 전혀 다른 </a:t>
            </a:r>
            <a:r>
              <a:rPr lang="en-US" altLang="ko-KR" sz="1050" dirty="0">
                <a:solidFill>
                  <a:srgbClr val="0070C0"/>
                </a:solidFill>
              </a:rPr>
              <a:t>function </a:t>
            </a:r>
            <a:r>
              <a:rPr lang="ko-KR" altLang="en-US" sz="1050" dirty="0">
                <a:solidFill>
                  <a:srgbClr val="0070C0"/>
                </a:solidFill>
              </a:rPr>
              <a:t>들도 존재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8557" y="4235152"/>
            <a:ext cx="616880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</a:rPr>
              <a:t>NLTK module</a:t>
            </a:r>
            <a:r>
              <a:rPr lang="ko-KR" altLang="en-US" sz="1800" dirty="0">
                <a:solidFill>
                  <a:srgbClr val="0070C0"/>
                </a:solidFill>
              </a:rPr>
              <a:t>에 있는 </a:t>
            </a:r>
            <a:r>
              <a:rPr lang="en-US" altLang="ko-KR" sz="1800" dirty="0">
                <a:solidFill>
                  <a:srgbClr val="0070C0"/>
                </a:solidFill>
              </a:rPr>
              <a:t>Text processing function</a:t>
            </a:r>
            <a:r>
              <a:rPr lang="ko-KR" altLang="en-US" sz="1800" dirty="0">
                <a:solidFill>
                  <a:srgbClr val="0070C0"/>
                </a:solidFill>
              </a:rPr>
              <a:t>들도 사용가능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3089" y="867941"/>
            <a:ext cx="3288890" cy="2539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&gt;&gt;&gt; from </a:t>
            </a:r>
            <a:r>
              <a:rPr lang="en-US" altLang="ko-KR" sz="1050" dirty="0" err="1"/>
              <a:t>nltk.corpus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some_corpus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68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43000" y="1008551"/>
            <a:ext cx="6858000" cy="3054631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15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fileids</a:t>
            </a:r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(categories = None)</a:t>
            </a:r>
          </a:p>
          <a:p>
            <a:pPr lvl="1"/>
            <a:r>
              <a:rPr lang="en-US" altLang="ko-KR" dirty="0"/>
              <a:t>Return a list of file identifiers for the files that make up the corpus, or that make up the given category(s) if specified</a:t>
            </a:r>
            <a:endParaRPr kumimoji="1" lang="en-US" altLang="ko-KR" dirty="0"/>
          </a:p>
          <a:p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raw(</a:t>
            </a:r>
            <a:r>
              <a:rPr kumimoji="1" lang="en-US" altLang="ko-KR" sz="15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fileids</a:t>
            </a:r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= None)</a:t>
            </a:r>
          </a:p>
          <a:p>
            <a:pPr lvl="1"/>
            <a:r>
              <a:rPr lang="en-US" altLang="ko-KR" dirty="0"/>
              <a:t>Return a list of  a single string of the given file   </a:t>
            </a:r>
            <a:r>
              <a:rPr lang="en-US" altLang="ko-KR" sz="1350" dirty="0">
                <a:solidFill>
                  <a:srgbClr val="0000FF"/>
                </a:solidFill>
              </a:rPr>
              <a:t>(file</a:t>
            </a:r>
            <a:r>
              <a:rPr lang="ko-KR" altLang="en-US" sz="1350" dirty="0">
                <a:solidFill>
                  <a:srgbClr val="0000FF"/>
                </a:solidFill>
              </a:rPr>
              <a:t>전체 </a:t>
            </a:r>
            <a:r>
              <a:rPr lang="en-US" altLang="ko-KR" sz="1350" dirty="0">
                <a:solidFill>
                  <a:srgbClr val="0000FF"/>
                </a:solidFill>
              </a:rPr>
              <a:t>1</a:t>
            </a:r>
            <a:r>
              <a:rPr lang="ko-KR" altLang="en-US" sz="1350" dirty="0">
                <a:solidFill>
                  <a:srgbClr val="0000FF"/>
                </a:solidFill>
              </a:rPr>
              <a:t>개 </a:t>
            </a:r>
            <a:r>
              <a:rPr lang="en-US" altLang="ko-KR" sz="1350" dirty="0">
                <a:solidFill>
                  <a:srgbClr val="0000FF"/>
                </a:solidFill>
              </a:rPr>
              <a:t>string)</a:t>
            </a:r>
            <a:endParaRPr kumimoji="1" lang="en-US" altLang="ko-KR" dirty="0"/>
          </a:p>
          <a:p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words(</a:t>
            </a:r>
            <a:r>
              <a:rPr kumimoji="1" lang="en-US" altLang="ko-KR" sz="15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fileids</a:t>
            </a:r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= None)</a:t>
            </a:r>
          </a:p>
          <a:p>
            <a:pPr lvl="1"/>
            <a:r>
              <a:rPr lang="en-US" altLang="ko-KR" dirty="0"/>
              <a:t>Return a list of words and punctuation symbols 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구두점부호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  <a:r>
              <a:rPr kumimoji="1" lang="en-US" altLang="ko-KR" dirty="0">
                <a:solidFill>
                  <a:srgbClr val="0000FF"/>
                </a:solidFill>
              </a:rPr>
              <a:t> </a:t>
            </a:r>
            <a:r>
              <a:rPr kumimoji="1" lang="en-US" altLang="ko-KR" dirty="0"/>
              <a:t>in t</a:t>
            </a:r>
            <a:r>
              <a:rPr lang="en-US" altLang="ko-KR" dirty="0"/>
              <a:t>he given file</a:t>
            </a:r>
            <a:endParaRPr kumimoji="1" lang="en-US" altLang="ko-KR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ko-KR" sz="15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sents</a:t>
            </a:r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15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fileids</a:t>
            </a:r>
            <a:r>
              <a:rPr kumimoji="1" lang="en-US" altLang="ko-KR" sz="15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= None)</a:t>
            </a:r>
            <a:endParaRPr kumimoji="1" lang="en-US" altLang="ko-KR" sz="1500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Return a list of sentences or utterances 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>
                <a:solidFill>
                  <a:srgbClr val="0000FF"/>
                </a:solidFill>
              </a:rPr>
              <a:t>발언</a:t>
            </a:r>
            <a:r>
              <a:rPr lang="en-US" altLang="ko-KR" sz="1200" dirty="0">
                <a:solidFill>
                  <a:srgbClr val="0000FF"/>
                </a:solidFill>
              </a:rPr>
              <a:t>) </a:t>
            </a:r>
            <a:r>
              <a:rPr lang="en-US" altLang="ko-KR" dirty="0"/>
              <a:t>in the given file</a:t>
            </a:r>
            <a:endParaRPr kumimoji="1" lang="en-US" altLang="ko-KR" dirty="0"/>
          </a:p>
          <a:p>
            <a:r>
              <a:rPr kumimoji="1" lang="en-US" altLang="ko-KR" sz="165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categories(</a:t>
            </a:r>
            <a:r>
              <a:rPr kumimoji="1" lang="en-US" altLang="ko-KR" sz="165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fileids</a:t>
            </a:r>
            <a:r>
              <a:rPr kumimoji="1" lang="en-US" altLang="ko-KR" sz="165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=None)</a:t>
            </a:r>
          </a:p>
          <a:p>
            <a:pPr lvl="1"/>
            <a:r>
              <a:rPr kumimoji="1" lang="en-US" altLang="ko-KR" dirty="0"/>
              <a:t>Return a list of the categories that are defined for this corpus, or for the file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68220" y="-28480"/>
            <a:ext cx="5807560" cy="4210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Functions for Accessing Corpora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1163311" y="4393602"/>
            <a:ext cx="6178015" cy="4509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57179" indent="-357179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55" indent="-346066" algn="l" defTabSz="914377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07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Corpus  &gt;  Category &gt; File &gt; Sentence &gt; Word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1790" b="94124"/>
          <a:stretch/>
        </p:blipFill>
        <p:spPr>
          <a:xfrm>
            <a:off x="4863282" y="697276"/>
            <a:ext cx="2620448" cy="1796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6049" b="91191"/>
          <a:stretch/>
        </p:blipFill>
        <p:spPr>
          <a:xfrm>
            <a:off x="4863281" y="481008"/>
            <a:ext cx="2968113" cy="1971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653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43000" y="684420"/>
            <a:ext cx="6941634" cy="392104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word_tokenize</a:t>
            </a:r>
            <a:r>
              <a:rPr lang="en-US" altLang="ko-KR" dirty="0">
                <a:solidFill>
                  <a:srgbClr val="0070C0"/>
                </a:solidFill>
              </a:rPr>
              <a:t>( )</a:t>
            </a:r>
            <a:r>
              <a:rPr lang="en-US" altLang="ko-KR" dirty="0"/>
              <a:t>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단어로 </a:t>
            </a:r>
            <a:r>
              <a:rPr lang="en-US" altLang="ko-KR" dirty="0">
                <a:sym typeface="Wingdings" panose="05000000000000000000" pitchFamily="2" charset="2"/>
              </a:rPr>
              <a:t>token</a:t>
            </a:r>
            <a:r>
              <a:rPr lang="ko-KR" altLang="en-US" dirty="0">
                <a:sym typeface="Wingdings" panose="05000000000000000000" pitchFamily="2" charset="2"/>
              </a:rPr>
              <a:t>화 하기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sent_tokenize</a:t>
            </a:r>
            <a:r>
              <a:rPr lang="en-US" altLang="ko-KR" dirty="0">
                <a:solidFill>
                  <a:srgbClr val="0070C0"/>
                </a:solidFill>
              </a:rPr>
              <a:t>( )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문장으로 </a:t>
            </a:r>
            <a:r>
              <a:rPr lang="en-US" altLang="ko-KR" dirty="0">
                <a:sym typeface="Wingdings" panose="05000000000000000000" pitchFamily="2" charset="2"/>
              </a:rPr>
              <a:t>token</a:t>
            </a:r>
            <a:r>
              <a:rPr lang="ko-KR" altLang="en-US" dirty="0">
                <a:sym typeface="Wingdings" panose="05000000000000000000" pitchFamily="2" charset="2"/>
              </a:rPr>
              <a:t>화 하기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stem( )</a:t>
            </a:r>
            <a:r>
              <a:rPr lang="en-US" altLang="ko-KR" dirty="0"/>
              <a:t>            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단어의 어근 찾기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lemmatize( )   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단어의 </a:t>
            </a:r>
            <a:r>
              <a:rPr lang="ko-KR" altLang="en-US" dirty="0" err="1">
                <a:sym typeface="Wingdings" panose="05000000000000000000" pitchFamily="2" charset="2"/>
              </a:rPr>
              <a:t>대표어</a:t>
            </a:r>
            <a:r>
              <a:rPr lang="ko-KR" altLang="en-US" dirty="0">
                <a:sym typeface="Wingdings" panose="05000000000000000000" pitchFamily="2" charset="2"/>
              </a:rPr>
              <a:t> 찾기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pos_tagging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 )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단순품사</a:t>
            </a:r>
            <a:r>
              <a:rPr lang="ko-KR" altLang="en-US" dirty="0">
                <a:sym typeface="Wingdings" panose="05000000000000000000" pitchFamily="2" charset="2"/>
              </a:rPr>
              <a:t> 붙이기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biagram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 )      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붙어있는 단어 </a:t>
            </a:r>
            <a:r>
              <a:rPr lang="ko-KR" altLang="en-US" dirty="0" err="1">
                <a:sym typeface="Wingdings" panose="05000000000000000000" pitchFamily="2" charset="2"/>
              </a:rPr>
              <a:t>두덩어리씩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Class Text(tokens, name=None)   </a:t>
            </a:r>
          </a:p>
          <a:p>
            <a:pPr marL="0" indent="0"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     (token</a:t>
            </a:r>
            <a:r>
              <a:rPr lang="ko-KR" altLang="en-US" sz="1500" dirty="0">
                <a:sym typeface="Wingdings" panose="05000000000000000000" pitchFamily="2" charset="2"/>
              </a:rPr>
              <a:t>들을 </a:t>
            </a:r>
            <a:r>
              <a:rPr lang="en-US" altLang="ko-KR" sz="1500" dirty="0">
                <a:sym typeface="Wingdings" panose="05000000000000000000" pitchFamily="2" charset="2"/>
              </a:rPr>
              <a:t>load</a:t>
            </a:r>
            <a:r>
              <a:rPr lang="ko-KR" altLang="en-US" sz="1500" dirty="0">
                <a:sym typeface="Wingdings" panose="05000000000000000000" pitchFamily="2" charset="2"/>
              </a:rPr>
              <a:t>해서 </a:t>
            </a:r>
            <a:r>
              <a:rPr lang="en-US" altLang="ko-KR" sz="1500" dirty="0">
                <a:sym typeface="Wingdings" panose="05000000000000000000" pitchFamily="2" charset="2"/>
              </a:rPr>
              <a:t>Text object </a:t>
            </a:r>
            <a:r>
              <a:rPr lang="ko-KR" altLang="en-US" sz="1500" dirty="0">
                <a:sym typeface="Wingdings" panose="05000000000000000000" pitchFamily="2" charset="2"/>
              </a:rPr>
              <a:t>로 만들고 여러 편리한 기능들의 집합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Its methods perform a variety of analyses on the text’s contexts and     </a:t>
            </a:r>
          </a:p>
          <a:p>
            <a:pPr marL="0" indent="0">
              <a:buNone/>
            </a:pPr>
            <a:r>
              <a:rPr lang="en-US" altLang="ko-KR" dirty="0"/>
              <a:t>      display the results.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801" y="71439"/>
            <a:ext cx="6185567" cy="355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Functions &amp; Classes in This NLTK PPT   [1/2]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49D3-E899-4EE7-A016-FCA861CCD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2407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rgbClr val="000000"/>
      </a:dk1>
      <a:lt1>
        <a:srgbClr val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661</Words>
  <Application>Microsoft Office PowerPoint</Application>
  <PresentationFormat>화면 슬라이드 쇼(16:9)</PresentationFormat>
  <Paragraphs>121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Lucida Sans</vt:lpstr>
      <vt:lpstr>Times</vt:lpstr>
      <vt:lpstr>Wingdings</vt:lpstr>
      <vt:lpstr>NLP-jurafsky</vt:lpstr>
      <vt:lpstr>Basic Text Processing</vt:lpstr>
      <vt:lpstr>Natural Language Toolkit (NLTK)</vt:lpstr>
      <vt:lpstr>Many NLTK Books</vt:lpstr>
      <vt:lpstr>Natural Language Toolkit (NLTK)</vt:lpstr>
      <vt:lpstr>Corpus</vt:lpstr>
      <vt:lpstr>NLTK Corpora</vt:lpstr>
      <vt:lpstr>Accessing Text Corpora</vt:lpstr>
      <vt:lpstr>Functions for Accessing Corpora</vt:lpstr>
      <vt:lpstr>Functions &amp; Classes in This NLTK PPT   [1/2]</vt:lpstr>
      <vt:lpstr>Example of Accessing Gutenburg Corpora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Processing</dc:title>
  <dc:creator>Christopher Manning</dc:creator>
  <cp:lastModifiedBy>User</cp:lastModifiedBy>
  <cp:revision>4</cp:revision>
  <dcterms:created xsi:type="dcterms:W3CDTF">2010-04-19T15:31:24Z</dcterms:created>
  <dcterms:modified xsi:type="dcterms:W3CDTF">2022-05-25T06:47:39Z</dcterms:modified>
</cp:coreProperties>
</file>