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4" r:id="rId9"/>
    <p:sldId id="354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</p:sldIdLst>
  <p:sldSz cx="9144000" cy="5143500" type="screen16x9"/>
  <p:notesSz cx="6845300" cy="93964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ucida Sans" panose="020B060203050402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4" roundtripDataSignature="AMtx7mgk9ORqwLFnf0a2hib5dZMtjvl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80DB8-BAFC-4EB1-B5E7-5E04761030F9}">
  <a:tblStyle styleId="{B0680DB8-BAFC-4EB1-B5E7-5E04761030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6E7"/>
          </a:solidFill>
        </a:fill>
      </a:tcStyle>
    </a:wholeTbl>
    <a:band1H>
      <a:tcTxStyle/>
      <a:tcStyle>
        <a:tcBdr/>
        <a:fill>
          <a:solidFill>
            <a:srgbClr val="E0C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420F63-9387-475E-A38F-BD82AE0234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117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11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" name="Google Shape;301;p2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4" name="Google Shape;3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5" name="Google Shape;335;p2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p2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p2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41e8648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41e864847_0_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00" cy="422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41e864847_0_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00" cy="46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2"/>
          <p:cNvSpPr txBox="1">
            <a:spLocks noGrp="1"/>
          </p:cNvSpPr>
          <p:nvPr>
            <p:ph type="ctrTitle"/>
          </p:nvPr>
        </p:nvSpPr>
        <p:spPr>
          <a:xfrm>
            <a:off x="685800" y="510778"/>
            <a:ext cx="7772400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2"/>
          <p:cNvSpPr txBox="1">
            <a:spLocks noGrp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2400"/>
              <a:buFont typeface="Time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92"/>
          <p:cNvSpPr txBox="1">
            <a:spLocks noGrp="1"/>
          </p:cNvSpPr>
          <p:nvPr>
            <p:ph type="dt" idx="10"/>
          </p:nvPr>
        </p:nvSpPr>
        <p:spPr>
          <a:xfrm>
            <a:off x="3962400" y="47053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2"/>
          <p:cNvSpPr txBox="1">
            <a:spLocks noGrp="1"/>
          </p:cNvSpPr>
          <p:nvPr>
            <p:ph type="sldNum" idx="12"/>
          </p:nvPr>
        </p:nvSpPr>
        <p:spPr>
          <a:xfrm>
            <a:off x="7693026" y="4705350"/>
            <a:ext cx="765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2"/>
          <p:cNvSpPr txBox="1">
            <a:spLocks noGrp="1"/>
          </p:cNvSpPr>
          <p:nvPr>
            <p:ph type="body" idx="1"/>
          </p:nvPr>
        </p:nvSpPr>
        <p:spPr>
          <a:xfrm rot="5400000">
            <a:off x="2524125" y="-866775"/>
            <a:ext cx="333375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2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2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5" name="Google Shape;85;p102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3"/>
          <p:cNvSpPr txBox="1">
            <a:spLocks noGrp="1"/>
          </p:cNvSpPr>
          <p:nvPr>
            <p:ph type="title"/>
          </p:nvPr>
        </p:nvSpPr>
        <p:spPr>
          <a:xfrm rot="5400000">
            <a:off x="5886450" y="1428750"/>
            <a:ext cx="44005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3"/>
          <p:cNvSpPr txBox="1">
            <a:spLocks noGrp="1"/>
          </p:cNvSpPr>
          <p:nvPr>
            <p:ph type="body" idx="1"/>
          </p:nvPr>
        </p:nvSpPr>
        <p:spPr>
          <a:xfrm rot="5400000">
            <a:off x="1581150" y="-609600"/>
            <a:ext cx="440055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03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3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1" name="Google Shape;91;p10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arrow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4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6858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04"/>
          <p:cNvSpPr txBox="1">
            <a:spLocks noGrp="1"/>
          </p:cNvSpPr>
          <p:nvPr>
            <p:ph type="dt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4"/>
          <p:cNvSpPr txBox="1">
            <a:spLocks noGrp="1"/>
          </p:cNvSpPr>
          <p:nvPr>
            <p:ph type="ftr" idx="11"/>
          </p:nvPr>
        </p:nvSpPr>
        <p:spPr>
          <a:xfrm>
            <a:off x="2286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7" name="Google Shape;97;p10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04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3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3"/>
          <p:cNvSpPr txBox="1">
            <a:spLocks noGrp="1"/>
          </p:cNvSpPr>
          <p:nvPr>
            <p:ph type="dt" idx="10"/>
          </p:nvPr>
        </p:nvSpPr>
        <p:spPr>
          <a:xfrm>
            <a:off x="3581400" y="476250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3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4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4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4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9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94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5"/>
          <p:cNvSpPr txBox="1"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body" idx="2"/>
          </p:nvPr>
        </p:nvSpPr>
        <p:spPr>
          <a:xfrm>
            <a:off x="304800" y="1631156"/>
            <a:ext cx="4040188" cy="307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body" idx="3"/>
          </p:nvPr>
        </p:nvSpPr>
        <p:spPr>
          <a:xfrm>
            <a:off x="44926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body" idx="4"/>
          </p:nvPr>
        </p:nvSpPr>
        <p:spPr>
          <a:xfrm>
            <a:off x="4492626" y="1631156"/>
            <a:ext cx="4041775" cy="307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dt" idx="10"/>
          </p:nvPr>
        </p:nvSpPr>
        <p:spPr>
          <a:xfrm>
            <a:off x="62484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ftr" idx="11"/>
          </p:nvPr>
        </p:nvSpPr>
        <p:spPr>
          <a:xfrm>
            <a:off x="28194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8" name="Google Shape;38;p95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5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97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7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3" name="Google Shape;53;p97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8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8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98"/>
          <p:cNvSpPr txBox="1">
            <a:spLocks noGrp="1"/>
          </p:cNvSpPr>
          <p:nvPr>
            <p:ph type="body" idx="2"/>
          </p:nvPr>
        </p:nvSpPr>
        <p:spPr>
          <a:xfrm>
            <a:off x="42672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98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8"/>
          <p:cNvSpPr txBox="1">
            <a:spLocks noGrp="1"/>
          </p:cNvSpPr>
          <p:nvPr>
            <p:ph type="ft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0" name="Google Shape;60;p98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9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9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99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0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0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0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0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1" name="Google Shape;71;p100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0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01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1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9" name="Google Shape;79;p101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266700" y="1181100"/>
            <a:ext cx="86106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grams.googlelab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685800" y="510778"/>
            <a:ext cx="7772400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N-grams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DAB96-141F-4117-9DD4-BE84F883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7" y="1142999"/>
            <a:ext cx="5362575" cy="2124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A0531F-95B7-40C7-8611-A900EC54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78" y="2271291"/>
            <a:ext cx="432443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Shakespeare as corpus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N=884,647 tokens, V=29,066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Shakespeare produced 300,000 bigram types out of V</a:t>
            </a:r>
            <a:r>
              <a:rPr lang="en-US" sz="32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= 844 million possible bigrams.</a:t>
            </a:r>
            <a:endParaRPr/>
          </a:p>
          <a:p>
            <a:pPr marL="6858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 99.96% of the possible bigrams were never seen (have zero entries in the table)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Quadrigrams worse:   What's coming out looks like Shakespeare because it </a:t>
            </a:r>
            <a:r>
              <a:rPr lang="en-US" sz="3200" b="1" i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Shakespeare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perils of overfitting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N-grams only work well for word prediction if the test corpus looks like the training corpus</a:t>
            </a:r>
            <a:endParaRPr/>
          </a:p>
          <a:p>
            <a:pPr marL="6858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real life, it often doesn’t</a:t>
            </a:r>
            <a:endParaRPr/>
          </a:p>
          <a:p>
            <a:pPr marL="6858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need to train robust models that generalize!</a:t>
            </a:r>
            <a:endParaRPr/>
          </a:p>
          <a:p>
            <a:pPr marL="6858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One kind of generalization: Zeros!</a:t>
            </a:r>
            <a:endParaRPr/>
          </a:p>
          <a:p>
            <a:pPr marL="1028700" lvl="2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Things that don’t ever occur in the training set</a:t>
            </a:r>
            <a:endParaRPr/>
          </a:p>
          <a:p>
            <a:pPr marL="1371600" lvl="3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But occur in the test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Zeros</a:t>
            </a: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Training set: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allegations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reports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claims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request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P(“offer” | denied the) = 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endParaRPr/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denied the offer</a:t>
            </a:r>
            <a:endParaRPr/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denied the loan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ctrTitle"/>
          </p:nvPr>
        </p:nvSpPr>
        <p:spPr>
          <a:xfrm>
            <a:off x="685800" y="510778"/>
            <a:ext cx="7772400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Smoothing: Add-one smoothing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intuition of smoothing (from Dan Klein)</a:t>
            </a: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we have sparse statistics:</a:t>
            </a:r>
            <a:endParaRPr/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Steal probability mass to generalize better</a:t>
            </a:r>
            <a:endParaRPr/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P(w | denied the)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allegations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reports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 claims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 request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 total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P(w | denied the)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2.5 allegations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1.5 reports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0.5 claims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0.5 request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 other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 total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4724400" y="1123950"/>
            <a:ext cx="3962400" cy="16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26"/>
          <p:cNvSpPr/>
          <p:nvPr/>
        </p:nvSpPr>
        <p:spPr>
          <a:xfrm rot="-54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allegations</a:t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 rot="-54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reports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 rot="-54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claims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 rot="-54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 rot="-54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request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 rot="-54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 rot="-54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4724400" y="3333750"/>
            <a:ext cx="3962400" cy="16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7" name="Google Shape;317;p26"/>
          <p:cNvSpPr/>
          <p:nvPr/>
        </p:nvSpPr>
        <p:spPr>
          <a:xfrm rot="-54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allegations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5334000" y="394335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791200" y="440055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 rot="-54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</a:t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248400" y="440055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 rot="-54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 rot="-54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 rot="-54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allegations</a:t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 rot="-54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reports</a:t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 rot="-54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claims</a:t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 rot="-54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request</a:t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705600" y="4933950"/>
            <a:ext cx="381000" cy="762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7162800" y="4933950"/>
            <a:ext cx="381000" cy="762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7620000" y="4933950"/>
            <a:ext cx="381000" cy="762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1828800" y="3110"/>
            <a:ext cx="71628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Add-one estimation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Also called Laplace smoothing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Pretend we saw each word one more time than we did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Just add one to all the counts!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MLE estimate: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Add-1 estimate: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2871787"/>
            <a:ext cx="3721100" cy="99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1125" y="4090988"/>
            <a:ext cx="4249738" cy="99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Berkeley Restaurant Corpus: Laplace smoothed bigram counts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8" descr="addone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1150"/>
            <a:ext cx="9245600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Laplace-smoothed bigrams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9" descr="addon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22510"/>
            <a:ext cx="5486400" cy="117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 descr="laplac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647950"/>
            <a:ext cx="8568505" cy="23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More general formulations: Add-k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800" y="2800350"/>
            <a:ext cx="5715000" cy="157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625" y="1428750"/>
            <a:ext cx="50069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언어모델</a:t>
            </a:r>
            <a:r>
              <a:rPr lang="en-US" altLang="ko-KR" dirty="0"/>
              <a:t>=(</a:t>
            </a:r>
            <a:r>
              <a:rPr lang="ko-KR" altLang="en-US" dirty="0"/>
              <a:t>저질</a:t>
            </a:r>
            <a:r>
              <a:rPr lang="en-US" altLang="ko-KR" dirty="0"/>
              <a:t>) AI </a:t>
            </a:r>
            <a:r>
              <a:rPr lang="ko-KR" altLang="en-US" dirty="0"/>
              <a:t>작가 </a:t>
            </a:r>
            <a:endParaRPr dirty="0"/>
          </a:p>
        </p:txBody>
      </p:sp>
      <p:sp>
        <p:nvSpPr>
          <p:cNvPr id="176" name="Google Shape;176;p10"/>
          <p:cNvSpPr txBox="1"/>
          <p:nvPr/>
        </p:nvSpPr>
        <p:spPr>
          <a:xfrm>
            <a:off x="685800" y="2792670"/>
            <a:ext cx="807720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fifth, an, of, futures, the, an, incorporated</a:t>
            </a:r>
            <a:r>
              <a:rPr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, a, a, the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inflation, most, dollars, quarter, in, is, mass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thrift, did, eighty, said, hard, 'm, july, bullish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that, or, limited, the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automatically generated sentences from a unigram model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525" y="1143000"/>
            <a:ext cx="4833938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099359" y="1219200"/>
            <a:ext cx="37271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762000" y="12573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on the previous word: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Bigram model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228600" y="2778026"/>
            <a:ext cx="86106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texaco, rose, one, in, this, issue, is, pursuing, growth, in, a, boiler, house, said, mr., gurria, mexico, 's, motion, control, proposal, without, permission, from, five, hundred, fifty, five, yen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outside, new, car, 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parking, lot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of, the, 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agreement, reached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this, would, be, a, record, november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38" y="1779588"/>
            <a:ext cx="7085012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3132489" y="1923584"/>
            <a:ext cx="37271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41e864847_0_1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 to N-th order trade off (Shakespeare)</a:t>
            </a:r>
            <a:endParaRPr/>
          </a:p>
        </p:txBody>
      </p:sp>
      <p:sp>
        <p:nvSpPr>
          <p:cNvPr id="194" name="Google Shape;194;gc41e864847_0_1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5" name="Google Shape;195;gc41e864847_0_1" descr="fig 4.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200150"/>
            <a:ext cx="7463321" cy="378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models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can extend to trigrams, 4-grams, 5-grams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general this is an insufficient model of language</a:t>
            </a:r>
            <a:endParaRPr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because language has </a:t>
            </a:r>
            <a:r>
              <a:rPr lang="en-US" sz="2400" b="1">
                <a:solidFill>
                  <a:srgbClr val="008000"/>
                </a:solidFill>
              </a:rPr>
              <a:t>long-distance dependencies</a:t>
            </a:r>
            <a:r>
              <a:rPr lang="en-US" sz="2400"/>
              <a:t>:</a:t>
            </a:r>
            <a:endParaRPr/>
          </a:p>
          <a:p>
            <a:pPr marL="457200" lvl="1" indent="0" algn="l" rtl="0">
              <a:spcBef>
                <a:spcPts val="16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“The computer which I had just put into the machine room on the fifth floor crashed.”</a:t>
            </a:r>
            <a:endParaRPr/>
          </a:p>
          <a:p>
            <a:pPr marL="685800" lvl="1" indent="-177800" algn="l" rtl="0">
              <a:spcBef>
                <a:spcPts val="16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But we can often get away with N-gram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Estimating bigram probabilities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Maximum Likelihood Estimate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986333"/>
            <a:ext cx="5410200" cy="125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964" y="3815133"/>
            <a:ext cx="4587816" cy="125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bigram counts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 of 9222 sentences</a:t>
            </a:r>
            <a:endParaRPr/>
          </a:p>
        </p:txBody>
      </p:sp>
      <p:pic>
        <p:nvPicPr>
          <p:cNvPr id="228" name="Google Shape;228;p16" descr="ber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755775"/>
            <a:ext cx="9067800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Book N-grams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Google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2"/>
          </p:nvPr>
        </p:nvSpPr>
        <p:spPr>
          <a:xfrm>
            <a:off x="304800" y="1631156"/>
            <a:ext cx="4040188" cy="307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http://ngrams.googlelabs.com/</a:t>
            </a:r>
            <a:endParaRPr dirty="0"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3"/>
          </p:nvPr>
        </p:nvSpPr>
        <p:spPr>
          <a:xfrm>
            <a:off x="44926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Microsoft</a:t>
            </a:r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body" idx="4"/>
          </p:nvPr>
        </p:nvSpPr>
        <p:spPr>
          <a:xfrm>
            <a:off x="4492626" y="1631156"/>
            <a:ext cx="4041775" cy="307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1756844"/>
            <a:ext cx="4456116" cy="29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C91-C06A-40EC-A82E-509A3D22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검색엔진은 </a:t>
            </a:r>
            <a:r>
              <a:rPr lang="ko-KR" altLang="en-US" dirty="0" err="1"/>
              <a:t>언어모델일까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34B50-106D-46DE-8411-7F20EE6EF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2DD9A-3D03-463A-BFB1-EC32BD753E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8FB38-FC69-4501-B874-B83015E8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4" y="1352550"/>
            <a:ext cx="3219450" cy="16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ABDEF-ADD8-4281-81B4-4EF8925D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49" y="1295400"/>
            <a:ext cx="3524250" cy="2038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4B585-B5A6-4C36-86D0-BD82025E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421" y="3284075"/>
            <a:ext cx="1908314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808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rgbClr val="000000"/>
      </a:dk1>
      <a:lt1>
        <a:srgbClr val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566</Words>
  <Application>Microsoft Office PowerPoint</Application>
  <PresentationFormat>화면 슬라이드 쇼(16:9)</PresentationFormat>
  <Paragraphs>167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Sans Symbols</vt:lpstr>
      <vt:lpstr>Tahoma</vt:lpstr>
      <vt:lpstr>Courier</vt:lpstr>
      <vt:lpstr>Calibri</vt:lpstr>
      <vt:lpstr>Lucida Sans</vt:lpstr>
      <vt:lpstr>Arial</vt:lpstr>
      <vt:lpstr>Times</vt:lpstr>
      <vt:lpstr>NLP-jurafsky</vt:lpstr>
      <vt:lpstr>Language Modeling</vt:lpstr>
      <vt:lpstr>언어모델=(저질) AI 작가 </vt:lpstr>
      <vt:lpstr>Bigram model</vt:lpstr>
      <vt:lpstr>0- to N-th order trade off (Shakespeare)</vt:lpstr>
      <vt:lpstr>N-gram models</vt:lpstr>
      <vt:lpstr>Estimating bigram probabilities</vt:lpstr>
      <vt:lpstr>Raw bigram counts</vt:lpstr>
      <vt:lpstr>Google Book N-grams</vt:lpstr>
      <vt:lpstr>검색엔진은 언어모델일까?</vt:lpstr>
      <vt:lpstr>Shakespeare as corpus</vt:lpstr>
      <vt:lpstr>The perils of overfitting</vt:lpstr>
      <vt:lpstr>Zeros</vt:lpstr>
      <vt:lpstr>Language Modeling</vt:lpstr>
      <vt:lpstr>The intuition of smoothing (from Dan Klein)</vt:lpstr>
      <vt:lpstr>Add-one estimation</vt:lpstr>
      <vt:lpstr>Berkeley Restaurant Corpus: Laplace smoothed bigram counts</vt:lpstr>
      <vt:lpstr>Laplace-smoothed bigrams</vt:lpstr>
      <vt:lpstr>More general formulations: Add-k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creator>Christopher Manning</dc:creator>
  <cp:lastModifiedBy>User</cp:lastModifiedBy>
  <cp:revision>9</cp:revision>
  <dcterms:created xsi:type="dcterms:W3CDTF">2010-04-19T15:31:24Z</dcterms:created>
  <dcterms:modified xsi:type="dcterms:W3CDTF">2022-05-09T05:08:25Z</dcterms:modified>
</cp:coreProperties>
</file>