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  <p:sldMasterId id="2147483744" r:id="rId2"/>
  </p:sldMasterIdLst>
  <p:notesMasterIdLst>
    <p:notesMasterId r:id="rId27"/>
  </p:notesMasterIdLst>
  <p:handoutMasterIdLst>
    <p:handoutMasterId r:id="rId28"/>
  </p:handoutMasterIdLst>
  <p:sldIdLst>
    <p:sldId id="258" r:id="rId3"/>
    <p:sldId id="454" r:id="rId4"/>
    <p:sldId id="283" r:id="rId5"/>
    <p:sldId id="361" r:id="rId6"/>
    <p:sldId id="457" r:id="rId7"/>
    <p:sldId id="483" r:id="rId8"/>
    <p:sldId id="484" r:id="rId9"/>
    <p:sldId id="459" r:id="rId10"/>
    <p:sldId id="461" r:id="rId11"/>
    <p:sldId id="675" r:id="rId12"/>
    <p:sldId id="1845" r:id="rId13"/>
    <p:sldId id="465" r:id="rId14"/>
    <p:sldId id="397" r:id="rId15"/>
    <p:sldId id="464" r:id="rId16"/>
    <p:sldId id="398" r:id="rId17"/>
    <p:sldId id="399" r:id="rId18"/>
    <p:sldId id="400" r:id="rId19"/>
    <p:sldId id="1858" r:id="rId20"/>
    <p:sldId id="1876" r:id="rId21"/>
    <p:sldId id="472" r:id="rId22"/>
    <p:sldId id="1875" r:id="rId23"/>
    <p:sldId id="421" r:id="rId24"/>
    <p:sldId id="415" r:id="rId25"/>
    <p:sldId id="1784" r:id="rId2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8000"/>
    <a:srgbClr val="D60093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9" autoAdjust="0"/>
    <p:restoredTop sz="88299" autoAdjust="0"/>
  </p:normalViewPr>
  <p:slideViewPr>
    <p:cSldViewPr>
      <p:cViewPr varScale="1">
        <p:scale>
          <a:sx n="97" d="100"/>
          <a:sy n="97" d="100"/>
        </p:scale>
        <p:origin x="102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32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4" name="Google Shape;344;p2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707532-839C-41A2-9E71-D5288AEAE66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10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9603"/>
            <a:ext cx="10058400" cy="9071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600200"/>
            <a:ext cx="10058401" cy="4572000"/>
          </a:xfrm>
        </p:spPr>
        <p:txBody>
          <a:bodyPr/>
          <a:lstStyle>
            <a:lvl1pPr marL="10584" indent="-10584">
              <a:buNone/>
              <a:tabLst/>
              <a:defRPr sz="3733" baseline="0"/>
            </a:lvl1pPr>
            <a:lvl2pPr marL="539737" indent="-338658">
              <a:tabLst/>
              <a:defRPr sz="3200" baseline="0"/>
            </a:lvl2pPr>
            <a:lvl3pPr marL="687900" indent="-304792">
              <a:tabLst/>
              <a:defRPr sz="2667" baseline="0"/>
            </a:lvl3pPr>
            <a:lvl4pPr marL="920728" indent="-353475">
              <a:tabLst/>
              <a:defRPr sz="2133" baseline="0"/>
            </a:lvl4pPr>
            <a:lvl5pPr marL="1068891" indent="-319609">
              <a:tabLst/>
              <a:defRPr sz="1867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7" y="6705602"/>
            <a:ext cx="4822804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2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E2C46-66CF-4DB4-9769-06FB0A88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15CD7-0E05-4530-99DF-DF0141C49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CAD4F0-DB65-41F0-BAA1-6328DB21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2BF4B-4F67-4BCC-8CB9-14C96A56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90BA2-A923-49C4-99D2-26DEB4A9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51248-1486-406B-A641-FC387ED0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C81DB-F8F2-4022-A557-78E2C1C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7E0EA-7EF9-4661-8022-28451B118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BAD06-681B-4E71-8122-A6CE25647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079C7F-D342-4AFD-91DA-A00C8ED9D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6D5D64-0D29-42D9-BDC8-FB064E89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EDD78-C499-4003-9FC5-8EF9F4D1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4931F6-2CEB-490C-B635-D4A9D8A4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F73FF3-F2ED-4553-BF2F-6655A161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FF680-4209-42D4-8346-EDF9802F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C7945-59C0-4FD6-ACB6-01C10DB1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E4D9C9-3552-47DB-82B2-8EACD559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40AB9-80C0-4666-8E34-51612826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B55039-B706-4D1A-959B-09B740E4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FAB3A9-3BB2-44D1-A742-EE654031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AAD26-AA45-4A33-BD0B-019E00BB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1AE5-98DF-4349-B4D9-62C5721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E52EB-43AD-48D9-914A-4E5415DB9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60B6E-04E9-4AC9-9FE5-D1B24F321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E2F38-1DC9-46ED-A5E7-DF58EF7F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E63E6-0B01-4E34-83BB-A977DB28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001B5-978C-4C73-834C-6C85C7A9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1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E8B66-A47B-451A-B8CD-560BF8DE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647689-0A98-4113-992A-9A336652D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E783C-0CDA-464B-B917-99E821A9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421BD-20CD-4B66-AAD3-DEC066B5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7508A9-1784-4F66-A806-EDBDB8D7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3B37A-F4C1-4A9C-A111-58EC8BAB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5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8A0E5-D8CE-4E23-A00A-11F550F6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43BB7-4D75-401F-AC34-E7370620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0724A-83F9-4E8E-B0DD-494D1222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B38CE-0A4A-4A90-8210-1E6C0EF1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A0304-0567-4D2D-8449-231857EC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DC62A3-5A3B-4A84-AAA0-3C5FD8631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1D207-C2D3-4DF2-BEF0-AE31DDA5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B76F6-4042-469E-8955-35C33D6E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BA054-25E8-4721-A144-7EC40EA2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6846B-447D-4D33-BB58-6CFF7BD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3"/>
          <p:cNvSpPr txBox="1">
            <a:spLocks noGrp="1"/>
          </p:cNvSpPr>
          <p:nvPr>
            <p:ph type="title"/>
          </p:nvPr>
        </p:nvSpPr>
        <p:spPr>
          <a:xfrm>
            <a:off x="355600" y="279400"/>
            <a:ext cx="1148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3"/>
          <p:cNvSpPr txBox="1">
            <a:spLocks noGrp="1"/>
          </p:cNvSpPr>
          <p:nvPr>
            <p:ph type="body" idx="1"/>
          </p:nvPr>
        </p:nvSpPr>
        <p:spPr>
          <a:xfrm>
            <a:off x="406400" y="1803400"/>
            <a:ext cx="1137920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3"/>
          <p:cNvSpPr txBox="1">
            <a:spLocks noGrp="1"/>
          </p:cNvSpPr>
          <p:nvPr>
            <p:ph type="dt" idx="10"/>
          </p:nvPr>
        </p:nvSpPr>
        <p:spPr>
          <a:xfrm>
            <a:off x="4775200" y="6350000"/>
            <a:ext cx="264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3"/>
          <p:cNvSpPr txBox="1">
            <a:spLocks noGrp="1"/>
          </p:cNvSpPr>
          <p:nvPr>
            <p:ph type="sldNum" idx="12"/>
          </p:nvPr>
        </p:nvSpPr>
        <p:spPr>
          <a:xfrm>
            <a:off x="9144000" y="6324600"/>
            <a:ext cx="264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9603"/>
            <a:ext cx="10058400" cy="9071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600200"/>
            <a:ext cx="10058401" cy="4572000"/>
          </a:xfrm>
        </p:spPr>
        <p:txBody>
          <a:bodyPr/>
          <a:lstStyle>
            <a:lvl1pPr marL="10584" indent="-10584">
              <a:buNone/>
              <a:tabLst/>
              <a:defRPr sz="3733" baseline="0"/>
            </a:lvl1pPr>
            <a:lvl2pPr marL="539737" indent="-338658">
              <a:tabLst/>
              <a:defRPr sz="3200" baseline="0"/>
            </a:lvl2pPr>
            <a:lvl3pPr marL="687900" indent="-304792">
              <a:tabLst/>
              <a:defRPr sz="2667" baseline="0"/>
            </a:lvl3pPr>
            <a:lvl4pPr marL="920728" indent="-353475">
              <a:tabLst/>
              <a:defRPr sz="2133" baseline="0"/>
            </a:lvl4pPr>
            <a:lvl5pPr marL="1068891" indent="-319609">
              <a:tabLst/>
              <a:defRPr sz="1867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7" y="6705602"/>
            <a:ext cx="4822804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3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8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5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7163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311400"/>
            <a:ext cx="5386917" cy="39624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9" y="167163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9" y="2311400"/>
            <a:ext cx="5389033" cy="39624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0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398523" y="3398522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99568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0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1" y="731520"/>
            <a:ext cx="6679191" cy="5257800"/>
          </a:xfrm>
        </p:spPr>
        <p:txBody>
          <a:bodyPr/>
          <a:lstStyle>
            <a:lvl1pPr>
              <a:defRPr sz="4267" baseline="0">
                <a:solidFill>
                  <a:schemeClr val="accent2"/>
                </a:solidFill>
              </a:defRPr>
            </a:lvl1pPr>
            <a:lvl2pPr>
              <a:defRPr sz="3733" baseline="0">
                <a:solidFill>
                  <a:schemeClr val="accent2"/>
                </a:solidFill>
              </a:defRPr>
            </a:lvl2pPr>
            <a:lvl3pPr>
              <a:defRPr sz="3200" baseline="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A631D-D04B-4E91-BCD9-11F1693F4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B9521-1141-48B1-9613-8F6FAFC28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24B43-9DDC-4966-95E8-D7EDBDD7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18255-0565-4D60-800C-82B6383E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F512E-15F9-4CCB-A9D4-113412F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29589-ABA8-48CA-9515-F03B374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E019A-EB84-4973-BA60-7C8088D5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756C1-006B-4B7E-AA9A-0F2FC874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86EB8-987D-4654-994C-2CB0896C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671C-583A-43E5-B781-3EB8050E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3AC31-85A5-4401-BA16-829BF786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8FDF0-2199-4593-B3E0-28955C11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50C4A-D254-44B2-9E87-9AB7F35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1BB08-9389-4D32-9957-99D721EB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AC8DC-991A-41EA-A394-0B564311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58142" y="3298181"/>
            <a:ext cx="6858003" cy="261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56806" y="3413510"/>
            <a:ext cx="6858003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5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3" r:id="rId2"/>
    <p:sldLayoutId id="2147483738" r:id="rId3"/>
    <p:sldLayoutId id="2147483739" r:id="rId4"/>
    <p:sldLayoutId id="2147483740" r:id="rId5"/>
    <p:sldLayoutId id="2147483737" r:id="rId6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395BC-08B3-4F73-96FF-29C8D5AC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BCA62-7C92-4065-A5FB-1B9EF49C7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0921-7CA4-42E1-AA39-9B2A2E1B0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7EBBA-25DE-4AFC-AB14-B3BAF6029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F58D2-BFEE-4D3B-BE45-B8E5684B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projects/glove/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9691" y="44027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2000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#1. What is natural language processing?</a:t>
            </a:r>
            <a:endParaRPr lang="ko-KR" altLang="ko-KR" sz="2000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596" y="1177509"/>
            <a:ext cx="113006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Brief History</a:t>
            </a:r>
            <a:endParaRPr lang="ko-KR" altLang="ko-KR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Classical NLP (1960s~ early 1990)</a:t>
            </a:r>
            <a:br>
              <a:rPr lang="en-US" altLang="ko-KR" b="1" dirty="0"/>
            </a:br>
            <a:r>
              <a:rPr lang="en-US" altLang="ko-KR" dirty="0"/>
              <a:t>- Linguistic theory, manually-defined rules</a:t>
            </a:r>
            <a:br>
              <a:rPr lang="en-US" altLang="ko-KR" dirty="0"/>
            </a:br>
            <a:r>
              <a:rPr lang="en-US" altLang="ko-KR" dirty="0"/>
              <a:t>- Small-scale datasets and limited experimentation</a:t>
            </a:r>
            <a:endParaRPr lang="ko-KR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Statistical NLP (1980~2013)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Supervised machine learning with annotated datasets</a:t>
            </a:r>
            <a:br>
              <a:rPr lang="en-US" altLang="ko-KR" dirty="0"/>
            </a:br>
            <a:r>
              <a:rPr lang="en-US" altLang="ko-KR" dirty="0"/>
              <a:t>- Linear models with </a:t>
            </a:r>
            <a:r>
              <a:rPr lang="en-US" altLang="ko-KR" dirty="0">
                <a:solidFill>
                  <a:srgbClr val="FF0000"/>
                </a:solidFill>
              </a:rPr>
              <a:t>manually-defined features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>
                <a:solidFill>
                  <a:srgbClr val="FF0000"/>
                </a:solidFill>
              </a:rPr>
              <a:t>Linguistic knowledge used in annotation, </a:t>
            </a:r>
            <a:r>
              <a:rPr lang="en-US" altLang="ko-KR" dirty="0"/>
              <a:t>features</a:t>
            </a:r>
            <a:endParaRPr lang="ko-KR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Neural NLP (2012~) </a:t>
            </a:r>
            <a:br>
              <a:rPr lang="en-US" altLang="ko-KR" b="1" dirty="0"/>
            </a:br>
            <a:r>
              <a:rPr lang="en-US" altLang="ko-KR" dirty="0"/>
              <a:t>- Focus is on learning </a:t>
            </a:r>
            <a:r>
              <a:rPr lang="en-US" altLang="ko-KR" dirty="0">
                <a:solidFill>
                  <a:schemeClr val="accent1"/>
                </a:solidFill>
              </a:rPr>
              <a:t>representations</a:t>
            </a:r>
            <a:r>
              <a:rPr lang="en-US" altLang="ko-KR" dirty="0"/>
              <a:t> of language from large text corpora with </a:t>
            </a:r>
            <a:r>
              <a:rPr lang="en-US" altLang="ko-KR" dirty="0">
                <a:solidFill>
                  <a:schemeClr val="accent1"/>
                </a:solidFill>
              </a:rPr>
              <a:t>deep neural networks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Less hand-crafting of features / use of linguistic structure</a:t>
            </a: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b="1" dirty="0"/>
              <a:t>왜 </a:t>
            </a:r>
            <a:r>
              <a:rPr lang="en-US" altLang="ko-KR" b="1" dirty="0"/>
              <a:t>NLP</a:t>
            </a:r>
            <a:r>
              <a:rPr lang="ko-KR" altLang="en-US" b="1" dirty="0"/>
              <a:t>가 </a:t>
            </a:r>
            <a:r>
              <a:rPr lang="ko-KR" altLang="ko-KR" b="1" dirty="0"/>
              <a:t>어려운가</a:t>
            </a:r>
            <a:r>
              <a:rPr lang="en-US" altLang="ko-KR" b="1" dirty="0"/>
              <a:t>? </a:t>
            </a:r>
            <a:endParaRPr lang="ko-KR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Ambiguity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Variability</a:t>
            </a:r>
            <a:endParaRPr lang="ko-KR" altLang="ko-KR" dirty="0"/>
          </a:p>
        </p:txBody>
      </p:sp>
      <p:sp>
        <p:nvSpPr>
          <p:cNvPr id="2" name="구름 1">
            <a:extLst>
              <a:ext uri="{FF2B5EF4-FFF2-40B4-BE49-F238E27FC236}">
                <a16:creationId xmlns:a16="http://schemas.microsoft.com/office/drawing/2014/main" id="{D291DBF1-63E1-48CA-890B-4BE2DB9974CE}"/>
              </a:ext>
            </a:extLst>
          </p:cNvPr>
          <p:cNvSpPr/>
          <p:nvPr/>
        </p:nvSpPr>
        <p:spPr>
          <a:xfrm>
            <a:off x="6495691" y="228600"/>
            <a:ext cx="2876909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Recap</a:t>
            </a:r>
            <a:endParaRPr lang="ko-KR" altLang="en-US" dirty="0"/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7403E22C-58FF-479F-B1CF-80954D7707A6}"/>
              </a:ext>
            </a:extLst>
          </p:cNvPr>
          <p:cNvSpPr/>
          <p:nvPr/>
        </p:nvSpPr>
        <p:spPr>
          <a:xfrm>
            <a:off x="6505216" y="3051711"/>
            <a:ext cx="2648309" cy="8382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 are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9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263900"/>
            <a:ext cx="4762499" cy="609600"/>
          </a:xfrm>
        </p:spPr>
        <p:txBody>
          <a:bodyPr>
            <a:noAutofit/>
          </a:bodyPr>
          <a:lstStyle/>
          <a:p>
            <a:r>
              <a:rPr lang="en-US" sz="3000" dirty="0" err="1"/>
              <a:t>pmi</a:t>
            </a:r>
            <a:r>
              <a:rPr lang="en-US" sz="3000" dirty="0"/>
              <a:t>(</a:t>
            </a:r>
            <a:r>
              <a:rPr lang="en-US" sz="3000" dirty="0" err="1"/>
              <a:t>information,data</a:t>
            </a:r>
            <a:r>
              <a:rPr lang="en-US" sz="3000" dirty="0"/>
              <a:t>) = log</a:t>
            </a:r>
            <a:r>
              <a:rPr lang="en-US" sz="3000" baseline="-25000" dirty="0"/>
              <a:t>2</a:t>
            </a:r>
            <a:r>
              <a:rPr lang="en-US" sz="3000" dirty="0"/>
              <a:t>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526325"/>
              </p:ext>
            </p:extLst>
          </p:nvPr>
        </p:nvGraphicFramePr>
        <p:xfrm>
          <a:off x="457200" y="791151"/>
          <a:ext cx="2828389" cy="114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130300" imgH="457200" progId="Equation.3">
                  <p:embed/>
                </p:oleObj>
              </mc:Choice>
              <mc:Fallback>
                <p:oleObj name="Equation" r:id="rId3" imgW="11303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791151"/>
                        <a:ext cx="2828389" cy="114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8"/>
          <p:cNvSpPr txBox="1">
            <a:spLocks/>
          </p:cNvSpPr>
          <p:nvPr/>
        </p:nvSpPr>
        <p:spPr bwMode="auto">
          <a:xfrm>
            <a:off x="4953000" y="3200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3000" dirty="0"/>
              <a:t>.3399 /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 bwMode="auto">
          <a:xfrm>
            <a:off x="6239154" y="3200400"/>
            <a:ext cx="2828645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3000" dirty="0"/>
              <a:t>(.6575*.4842) )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8589989" y="3200400"/>
            <a:ext cx="2306611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3000" dirty="0"/>
              <a:t> = .0944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154094-ECC3-B44A-AF53-11ABF1AC1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974" y="288322"/>
            <a:ext cx="8160522" cy="2150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9A392-45AB-1C44-9648-0390F10A0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4" y="4809714"/>
            <a:ext cx="10396102" cy="1727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C272B-C078-9749-84D5-5B6C644D4542}"/>
              </a:ext>
            </a:extLst>
          </p:cNvPr>
          <p:cNvSpPr txBox="1"/>
          <p:nvPr/>
        </p:nvSpPr>
        <p:spPr>
          <a:xfrm>
            <a:off x="539165" y="4046990"/>
            <a:ext cx="7680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Resulting PPMI matrix (negatives replaced by 0) </a:t>
            </a:r>
          </a:p>
        </p:txBody>
      </p:sp>
    </p:spTree>
    <p:extLst>
      <p:ext uri="{BB962C8B-B14F-4D97-AF65-F5344CB8AC3E}">
        <p14:creationId xmlns:p14="http://schemas.microsoft.com/office/powerpoint/2010/main" val="3946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ea typeface="Franklin Gothic Book" charset="0"/>
                <a:cs typeface="Franklin Gothic Book" charset="0"/>
              </a:rPr>
              <a:t>Vector Semantics &amp; Embeddings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24200" y="987425"/>
            <a:ext cx="8231188" cy="487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Word2vec: Table</a:t>
            </a:r>
            <a:r>
              <a:rPr lang="en-US" sz="4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4000" dirty="0">
                <a:solidFill>
                  <a:schemeClr val="tx2"/>
                </a:solidFill>
              </a:rPr>
              <a:t> neural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FEBC3-8FF0-D643-8A81-9E0AA29FB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384" y="3200400"/>
            <a:ext cx="3932237" cy="3811588"/>
          </a:xfrm>
        </p:spPr>
        <p:txBody>
          <a:bodyPr/>
          <a:lstStyle/>
          <a:p>
            <a:r>
              <a:rPr lang="en-US" dirty="0"/>
              <a:t>(computer, pie)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C814A-BB76-4EF1-88F4-D7305F287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4" y="4809714"/>
            <a:ext cx="10396102" cy="17274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FD6FB4-F35F-4FC8-9CEB-8479BC07549C}"/>
              </a:ext>
            </a:extLst>
          </p:cNvPr>
          <p:cNvSpPr/>
          <p:nvPr/>
        </p:nvSpPr>
        <p:spPr>
          <a:xfrm>
            <a:off x="4191000" y="2590800"/>
            <a:ext cx="3657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BAC7DF-4FF0-428F-B89A-96BF7EC8605B}"/>
              </a:ext>
            </a:extLst>
          </p:cNvPr>
          <p:cNvCxnSpPr/>
          <p:nvPr/>
        </p:nvCxnSpPr>
        <p:spPr>
          <a:xfrm>
            <a:off x="7924800" y="3281157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B07180-D79F-43E7-B402-4E7A02324702}"/>
              </a:ext>
            </a:extLst>
          </p:cNvPr>
          <p:cNvSpPr txBox="1"/>
          <p:nvPr/>
        </p:nvSpPr>
        <p:spPr>
          <a:xfrm>
            <a:off x="9067800" y="3200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3804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err="1"/>
              <a:t>Embeddings</a:t>
            </a:r>
            <a:r>
              <a:rPr lang="en-US" dirty="0"/>
              <a:t> you can download!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8814"/>
            <a:ext cx="9220200" cy="3811694"/>
          </a:xfrm>
        </p:spPr>
        <p:txBody>
          <a:bodyPr/>
          <a:lstStyle/>
          <a:p>
            <a:r>
              <a:rPr lang="en-US" sz="3200" dirty="0"/>
              <a:t>Word2vec (</a:t>
            </a:r>
            <a:r>
              <a:rPr lang="en-US" sz="3200" dirty="0" err="1"/>
              <a:t>Mikolov</a:t>
            </a:r>
            <a:r>
              <a:rPr lang="en-US" sz="3200" dirty="0"/>
              <a:t> et al)</a:t>
            </a:r>
          </a:p>
          <a:p>
            <a:r>
              <a:rPr lang="en-US" sz="3200" dirty="0">
                <a:hlinkClick r:id="rId2"/>
              </a:rPr>
              <a:t>https://code.google.com/archive/p/word2vec/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Glove (Pennington, </a:t>
            </a:r>
            <a:r>
              <a:rPr lang="en-US" sz="3200" dirty="0" err="1"/>
              <a:t>Socher</a:t>
            </a:r>
            <a:r>
              <a:rPr lang="en-US" sz="3200" dirty="0"/>
              <a:t>, Manning)</a:t>
            </a:r>
          </a:p>
          <a:p>
            <a:r>
              <a:rPr lang="en-US" sz="3200" dirty="0">
                <a:hlinkClick r:id="rId3"/>
              </a:rPr>
              <a:t>http://nlp.stanford.edu/projects/glove/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2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6605"/>
            <a:ext cx="8900160" cy="1084996"/>
          </a:xfrm>
        </p:spPr>
        <p:txBody>
          <a:bodyPr/>
          <a:lstStyle/>
          <a:p>
            <a:r>
              <a:rPr lang="en-US" b="0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45734"/>
            <a:ext cx="9525001" cy="4555066"/>
          </a:xfrm>
        </p:spPr>
        <p:txBody>
          <a:bodyPr>
            <a:normAutofit/>
          </a:bodyPr>
          <a:lstStyle/>
          <a:p>
            <a:r>
              <a:rPr lang="en-US" sz="4400" dirty="0"/>
              <a:t>Popular embedding method</a:t>
            </a:r>
          </a:p>
          <a:p>
            <a:r>
              <a:rPr lang="en-US" sz="4400" dirty="0"/>
              <a:t>Very fast to train</a:t>
            </a:r>
          </a:p>
          <a:p>
            <a:r>
              <a:rPr lang="en-US" sz="4400" dirty="0"/>
              <a:t>Code available on the web</a:t>
            </a:r>
          </a:p>
          <a:p>
            <a:r>
              <a:rPr lang="en-US" sz="4400" dirty="0">
                <a:highlight>
                  <a:srgbClr val="FFFF00"/>
                </a:highlight>
              </a:rPr>
              <a:t>Idea: </a:t>
            </a:r>
            <a:r>
              <a:rPr lang="en-US" sz="4400" b="1" dirty="0">
                <a:highlight>
                  <a:srgbClr val="FFFF00"/>
                </a:highlight>
              </a:rPr>
              <a:t>predict</a:t>
            </a:r>
            <a:r>
              <a:rPr lang="en-US" sz="4400" dirty="0">
                <a:highlight>
                  <a:srgbClr val="FFFF00"/>
                </a:highlight>
              </a:rPr>
              <a:t> rather than </a:t>
            </a:r>
            <a:r>
              <a:rPr lang="en-US" sz="4400" b="1" dirty="0">
                <a:highlight>
                  <a:srgbClr val="FFFF00"/>
                </a:highlight>
              </a:rPr>
              <a:t>count </a:t>
            </a:r>
          </a:p>
        </p:txBody>
      </p:sp>
    </p:spTree>
    <p:extLst>
      <p:ext uri="{BB962C8B-B14F-4D97-AF65-F5344CB8AC3E}">
        <p14:creationId xmlns:p14="http://schemas.microsoft.com/office/powerpoint/2010/main" val="177125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6605"/>
            <a:ext cx="8823960" cy="1237396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11277600" cy="5181600"/>
          </a:xfrm>
        </p:spPr>
        <p:txBody>
          <a:bodyPr>
            <a:normAutofit lnSpcReduction="10000"/>
          </a:bodyPr>
          <a:lstStyle/>
          <a:p>
            <a:r>
              <a:rPr lang="en-US" sz="3300" dirty="0"/>
              <a:t>Instead of </a:t>
            </a:r>
            <a:r>
              <a:rPr lang="en-US" sz="3300" b="1" dirty="0"/>
              <a:t>counting</a:t>
            </a:r>
            <a:r>
              <a:rPr lang="en-US" sz="3300" dirty="0"/>
              <a:t> how often each word </a:t>
            </a:r>
            <a:r>
              <a:rPr lang="en-US" sz="3300" i="1" dirty="0"/>
              <a:t>w</a:t>
            </a:r>
            <a:r>
              <a:rPr lang="en-US" sz="3300" dirty="0"/>
              <a:t> occurs near "</a:t>
            </a:r>
            <a:r>
              <a:rPr lang="en-US" sz="3300" i="1" dirty="0"/>
              <a:t>apricot"</a:t>
            </a:r>
          </a:p>
          <a:p>
            <a:pPr lvl="1"/>
            <a:r>
              <a:rPr lang="en-US" dirty="0"/>
              <a:t>Train a classifier on a binary </a:t>
            </a:r>
            <a:r>
              <a:rPr lang="en-US" b="1" dirty="0"/>
              <a:t>prediction</a:t>
            </a:r>
            <a:r>
              <a:rPr lang="en-US" dirty="0"/>
              <a:t> task:</a:t>
            </a:r>
          </a:p>
          <a:p>
            <a:pPr lvl="2"/>
            <a:r>
              <a:rPr lang="en-US" sz="2800" dirty="0"/>
              <a:t>Is </a:t>
            </a:r>
            <a:r>
              <a:rPr lang="en-US" sz="2800" i="1" dirty="0"/>
              <a:t>w </a:t>
            </a:r>
            <a:r>
              <a:rPr lang="en-US" sz="2800" dirty="0"/>
              <a:t>likely to show up near "</a:t>
            </a:r>
            <a:r>
              <a:rPr lang="en-US" sz="2800" i="1" dirty="0"/>
              <a:t>apricot"</a:t>
            </a:r>
            <a:r>
              <a:rPr lang="en-US" sz="2800" dirty="0"/>
              <a:t>?</a:t>
            </a:r>
            <a:endParaRPr lang="en-US" dirty="0"/>
          </a:p>
          <a:p>
            <a:r>
              <a:rPr lang="en-US" sz="3300" dirty="0"/>
              <a:t>We don’t actually care about this task</a:t>
            </a:r>
          </a:p>
          <a:p>
            <a:pPr lvl="2"/>
            <a:r>
              <a:rPr lang="en-US" sz="2800" dirty="0"/>
              <a:t>But we'll take the learned classifier weights as the word embeddings</a:t>
            </a:r>
          </a:p>
          <a:p>
            <a:r>
              <a:rPr lang="en-US" sz="3300" dirty="0"/>
              <a:t>Big idea:  </a:t>
            </a:r>
            <a:r>
              <a:rPr lang="en-US" sz="3300" b="1" dirty="0">
                <a:solidFill>
                  <a:srgbClr val="0000FF"/>
                </a:solidFill>
              </a:rPr>
              <a:t>self-supervision</a:t>
            </a:r>
            <a:r>
              <a:rPr lang="en-US" sz="3300" dirty="0"/>
              <a:t>: </a:t>
            </a:r>
          </a:p>
          <a:p>
            <a:pPr lvl="2"/>
            <a:r>
              <a:rPr lang="en-US" sz="2800" dirty="0"/>
              <a:t>A word c that occurs near apricot in the corpus asks as the gold "correct answer" for supervised learning</a:t>
            </a:r>
          </a:p>
          <a:p>
            <a:pPr lvl="2"/>
            <a:r>
              <a:rPr lang="en-US" sz="2800" dirty="0"/>
              <a:t>No need for human labels</a:t>
            </a:r>
          </a:p>
          <a:p>
            <a:pPr lvl="2"/>
            <a:r>
              <a:rPr lang="en-US" dirty="0" err="1"/>
              <a:t>Bengio</a:t>
            </a:r>
            <a:r>
              <a:rPr lang="en-US" dirty="0"/>
              <a:t> et al. (2003); </a:t>
            </a:r>
            <a:r>
              <a:rPr lang="en-US" dirty="0" err="1"/>
              <a:t>Collobert</a:t>
            </a:r>
            <a:r>
              <a:rPr lang="en-US" dirty="0"/>
              <a:t> et al. (2011) </a:t>
            </a:r>
          </a:p>
          <a:p>
            <a:pPr lvl="2"/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Word2Vec: Skip-Gram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86000"/>
            <a:ext cx="8229600" cy="4114800"/>
          </a:xfrm>
        </p:spPr>
        <p:txBody>
          <a:bodyPr>
            <a:noAutofit/>
          </a:bodyPr>
          <a:lstStyle/>
          <a:p>
            <a:pPr marL="0" indent="0"/>
            <a:r>
              <a:rPr lang="en-US" sz="3600" dirty="0"/>
              <a:t>Word2vec provides a variety of options. We'll do:</a:t>
            </a:r>
            <a:br>
              <a:rPr lang="en-US" sz="3600" dirty="0"/>
            </a:br>
            <a:endParaRPr lang="en-US" sz="3600" dirty="0"/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0000FF"/>
                </a:solidFill>
              </a:rPr>
              <a:t>skip-gram with negative sampling (SGNS)</a:t>
            </a:r>
          </a:p>
        </p:txBody>
      </p:sp>
    </p:spTree>
    <p:extLst>
      <p:ext uri="{BB962C8B-B14F-4D97-AF65-F5344CB8AC3E}">
        <p14:creationId xmlns:p14="http://schemas.microsoft.com/office/powerpoint/2010/main" val="185947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11247119" cy="990600"/>
          </a:xfrm>
        </p:spPr>
        <p:txBody>
          <a:bodyPr>
            <a:normAutofit fontScale="90000"/>
          </a:bodyPr>
          <a:lstStyle/>
          <a:p>
            <a:r>
              <a:rPr lang="en-US" sz="4200" b="0" dirty="0"/>
              <a:t>Approach: predict if candidate word </a:t>
            </a:r>
            <a:r>
              <a:rPr lang="en-US" sz="4200" b="0" i="1" dirty="0"/>
              <a:t>c</a:t>
            </a:r>
            <a:r>
              <a:rPr lang="en-US" sz="4200" b="0" dirty="0"/>
              <a:t> is a "neighbor"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Treat the target word </a:t>
            </a:r>
            <a:r>
              <a:rPr lang="en-US" sz="3200" i="1" dirty="0"/>
              <a:t>t</a:t>
            </a:r>
            <a:r>
              <a:rPr lang="en-US" sz="3200" dirty="0"/>
              <a:t> and a neighboring context word </a:t>
            </a:r>
            <a:r>
              <a:rPr lang="en-US" sz="3200" i="1" dirty="0"/>
              <a:t>c</a:t>
            </a:r>
            <a:r>
              <a:rPr lang="en-US" sz="3200" dirty="0"/>
              <a:t> as </a:t>
            </a:r>
            <a:r>
              <a:rPr lang="en-US" sz="3200" b="1" dirty="0"/>
              <a:t>positive examples</a:t>
            </a:r>
            <a:r>
              <a:rPr lang="en-US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highlight>
                  <a:srgbClr val="FFFF00"/>
                </a:highlight>
              </a:rPr>
              <a:t>Randomly sample other words in the lexicon to get negative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 logistic regression to train a classifier to distinguish those two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 the learned weights as the embeddings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0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Skip-Gram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2" y="1845734"/>
            <a:ext cx="8915399" cy="4707466"/>
          </a:xfrm>
        </p:spPr>
        <p:txBody>
          <a:bodyPr>
            <a:normAutofit/>
          </a:bodyPr>
          <a:lstStyle/>
          <a:p>
            <a:r>
              <a:rPr lang="en-US" sz="3200" dirty="0"/>
              <a:t>Assume a +/- 2 word window, given training sentence:</a:t>
            </a:r>
          </a:p>
          <a:p>
            <a:endParaRPr lang="en-US" sz="3200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3200" dirty="0"/>
              <a:t>…lemon, a [tablespoon of  apricot  jam,   a]  pinch…</a:t>
            </a:r>
          </a:p>
          <a:p>
            <a:pPr marL="0" indent="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c1                   c2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[target]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c3      c4</a:t>
            </a:r>
          </a:p>
          <a:p>
            <a:endParaRPr lang="en-US" sz="3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C57D5D-02C0-314D-BE90-FF44065BE762}"/>
              </a:ext>
            </a:extLst>
          </p:cNvPr>
          <p:cNvSpPr/>
          <p:nvPr/>
        </p:nvSpPr>
        <p:spPr bwMode="auto">
          <a:xfrm>
            <a:off x="3810000" y="3491175"/>
            <a:ext cx="5142310" cy="374571"/>
          </a:xfrm>
          <a:prstGeom prst="round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8D6C3B-275A-4E46-806B-FE9D39094B33}"/>
              </a:ext>
            </a:extLst>
          </p:cNvPr>
          <p:cNvSpPr/>
          <p:nvPr/>
        </p:nvSpPr>
        <p:spPr bwMode="auto">
          <a:xfrm>
            <a:off x="6379926" y="3511630"/>
            <a:ext cx="1163875" cy="374571"/>
          </a:xfrm>
          <a:prstGeom prst="roundRect">
            <a:avLst/>
          </a:prstGeom>
          <a:solidFill>
            <a:srgbClr val="FF0066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4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Skip-Gram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10972800" cy="4953000"/>
          </a:xfrm>
        </p:spPr>
        <p:txBody>
          <a:bodyPr>
            <a:normAutofit/>
          </a:bodyPr>
          <a:lstStyle/>
          <a:p>
            <a:r>
              <a:rPr lang="en-US" sz="3200" dirty="0"/>
              <a:t>(assuming a +/- 2 word window)</a:t>
            </a:r>
          </a:p>
          <a:p>
            <a:endParaRPr lang="en-US" sz="3200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3200" dirty="0"/>
              <a:t>…lemon, a [tablespoon of  apricot  jam,   a]  pinch…</a:t>
            </a:r>
          </a:p>
          <a:p>
            <a:pPr marL="0" indent="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c1                   c2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[target]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c3      c4</a:t>
            </a:r>
          </a:p>
          <a:p>
            <a:pPr marL="0" indent="0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Goal: train a classifier that is given a candidate (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ord,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ontext) pair</a:t>
            </a:r>
          </a:p>
          <a:p>
            <a:pPr marL="0" indent="0"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	 (apricot, tablespoon)</a:t>
            </a:r>
          </a:p>
          <a:p>
            <a:pPr marL="0" indent="0"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		 (apricot, aardvark)</a:t>
            </a:r>
          </a:p>
          <a:p>
            <a:pPr marL="0" indent="0"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	…</a:t>
            </a:r>
          </a:p>
          <a:p>
            <a:pPr marL="0" indent="0"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assigns each pair a probability:</a:t>
            </a:r>
          </a:p>
          <a:p>
            <a:pPr marL="0" indent="0"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000" i="1" dirty="0"/>
              <a:t>P</a:t>
            </a:r>
            <a:r>
              <a:rPr lang="en-US" sz="3000" dirty="0"/>
              <a:t>(+|</a:t>
            </a:r>
            <a:r>
              <a:rPr lang="en-US" sz="3000" i="1" dirty="0"/>
              <a:t>w</a:t>
            </a:r>
            <a:r>
              <a:rPr lang="en-US" sz="3000" dirty="0"/>
              <a:t>, </a:t>
            </a:r>
            <a:r>
              <a:rPr lang="en-US" sz="3000" i="1" dirty="0"/>
              <a:t>c</a:t>
            </a:r>
            <a:r>
              <a:rPr lang="en-US" sz="3000" dirty="0"/>
              <a:t>) </a:t>
            </a:r>
          </a:p>
          <a:p>
            <a:pPr marL="0" indent="0">
              <a:spcBef>
                <a:spcPts val="0"/>
              </a:spcBef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C57D5D-02C0-314D-BE90-FF44065BE762}"/>
              </a:ext>
            </a:extLst>
          </p:cNvPr>
          <p:cNvSpPr/>
          <p:nvPr/>
        </p:nvSpPr>
        <p:spPr bwMode="auto">
          <a:xfrm>
            <a:off x="3352800" y="2978229"/>
            <a:ext cx="5142310" cy="374571"/>
          </a:xfrm>
          <a:prstGeom prst="round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8D6C3B-275A-4E46-806B-FE9D39094B33}"/>
              </a:ext>
            </a:extLst>
          </p:cNvPr>
          <p:cNvSpPr/>
          <p:nvPr/>
        </p:nvSpPr>
        <p:spPr bwMode="auto">
          <a:xfrm>
            <a:off x="5922726" y="2978229"/>
            <a:ext cx="1163875" cy="374571"/>
          </a:xfrm>
          <a:prstGeom prst="roundRect">
            <a:avLst/>
          </a:prstGeom>
          <a:solidFill>
            <a:srgbClr val="FF0066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6977F6-A650-41FD-B63E-BAFA0A80E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5130800"/>
            <a:ext cx="32956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7C9CB-8B96-4FF7-874C-26674DBB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9AD50-1D11-4211-A906-2CD56DE7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포켓몬 빵을 사서</a:t>
            </a:r>
            <a:r>
              <a:rPr lang="en-US" altLang="ko-KR" dirty="0"/>
              <a:t>, </a:t>
            </a:r>
            <a:r>
              <a:rPr lang="ko-KR" altLang="en-US" dirty="0"/>
              <a:t>빵은 버리고 </a:t>
            </a:r>
            <a:r>
              <a:rPr lang="ko-KR" altLang="en-US" dirty="0" err="1"/>
              <a:t>띠부띠부씰을</a:t>
            </a:r>
            <a:r>
              <a:rPr lang="ko-KR" altLang="en-US" dirty="0"/>
              <a:t> 가짐</a:t>
            </a:r>
            <a:endParaRPr lang="en-US" altLang="ko-KR" dirty="0"/>
          </a:p>
          <a:p>
            <a:r>
              <a:rPr lang="ko-KR" altLang="en-US" dirty="0"/>
              <a:t>언어모델임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/</a:t>
            </a:r>
            <a:r>
              <a:rPr lang="ko-KR" altLang="en-US" dirty="0"/>
              <a:t>검색엔진을 </a:t>
            </a:r>
            <a:r>
              <a:rPr lang="ko-KR" altLang="en-US" dirty="0" err="1"/>
              <a:t>뉴럴넷이</a:t>
            </a:r>
            <a:r>
              <a:rPr lang="ko-KR" altLang="en-US" dirty="0"/>
              <a:t> 대체한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pic>
        <p:nvPicPr>
          <p:cNvPr id="3074" name="Picture 2" descr="Illustration of the Skip-gram and Continuous Bag-of-Word (CBOW) models. |  Download Scientific Diagram">
            <a:extLst>
              <a:ext uri="{FF2B5EF4-FFF2-40B4-BE49-F238E27FC236}">
                <a16:creationId xmlns:a16="http://schemas.microsoft.com/office/drawing/2014/main" id="{AA1AB61B-DDE2-494F-A27D-DF1B0A02E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33800"/>
            <a:ext cx="490938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4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 radically different approach for representation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D2DA1-4CA1-42A5-891B-70035D82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33" y="2119367"/>
            <a:ext cx="3800475" cy="3962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10388A-1122-4A95-A505-EF2A6C4C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778" y="2871787"/>
            <a:ext cx="2409825" cy="1114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82324D-6E7F-4FC3-B94C-D0F8F6DF4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4308887"/>
            <a:ext cx="5314950" cy="19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2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70" y="122453"/>
            <a:ext cx="8691030" cy="67355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FE9A66-E187-374C-8854-E42D40FCD026}"/>
              </a:ext>
            </a:extLst>
          </p:cNvPr>
          <p:cNvSpPr txBox="1"/>
          <p:nvPr/>
        </p:nvSpPr>
        <p:spPr>
          <a:xfrm>
            <a:off x="1676401" y="246390"/>
            <a:ext cx="549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Structure in </a:t>
            </a:r>
            <a:r>
              <a:rPr lang="en-US" sz="2800" dirty="0" err="1"/>
              <a:t>GloVE</a:t>
            </a:r>
            <a:r>
              <a:rPr lang="en-US" sz="2800" dirty="0"/>
              <a:t> Embedding space</a:t>
            </a:r>
          </a:p>
        </p:txBody>
      </p:sp>
    </p:spTree>
    <p:extLst>
      <p:ext uri="{BB962C8B-B14F-4D97-AF65-F5344CB8AC3E}">
        <p14:creationId xmlns:p14="http://schemas.microsoft.com/office/powerpoint/2010/main" val="336670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122D-22B3-4E47-AE4C-26238DF0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with the parallelogram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AFBD-1221-3C4C-9B75-33ABFDB2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only seems to work for frequent words, small distances and certain relations (relating countries to capitals, or parts of speech), but not others. (</a:t>
            </a:r>
            <a:r>
              <a:rPr lang="en-US" dirty="0" err="1"/>
              <a:t>Linzen</a:t>
            </a:r>
            <a:r>
              <a:rPr lang="en-US" dirty="0"/>
              <a:t> 2016, </a:t>
            </a:r>
            <a:r>
              <a:rPr lang="en-US" dirty="0" err="1"/>
              <a:t>Gladkova</a:t>
            </a:r>
            <a:r>
              <a:rPr lang="en-US" dirty="0"/>
              <a:t> et al. 2016, </a:t>
            </a:r>
            <a:r>
              <a:rPr lang="en-US" dirty="0" err="1"/>
              <a:t>Ethayarajh</a:t>
            </a:r>
            <a:r>
              <a:rPr lang="en-US" dirty="0"/>
              <a:t> et al. 2019a) </a:t>
            </a:r>
          </a:p>
          <a:p>
            <a:endParaRPr lang="en-US" dirty="0"/>
          </a:p>
          <a:p>
            <a:r>
              <a:rPr lang="en-US" dirty="0"/>
              <a:t>Understanding analogy is an open area of research (Peterson et al.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ordpaths-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9819"/>
            <a:ext cx="11626184" cy="401339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692529" y="1209802"/>
            <a:ext cx="12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embeddings on different decades of historical text to see meanings shift</a:t>
            </a:r>
          </a:p>
        </p:txBody>
      </p:sp>
      <p:sp>
        <p:nvSpPr>
          <p:cNvPr id="6" name="Shape 168"/>
          <p:cNvSpPr/>
          <p:nvPr/>
        </p:nvSpPr>
        <p:spPr>
          <a:xfrm>
            <a:off x="3352800" y="1850648"/>
            <a:ext cx="470071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lang="en-US" sz="1800" dirty="0"/>
              <a:t>~30 million books, 1850-1990, Google Books 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A1DC49-64D4-4C4E-B832-E505ED483AC1}"/>
              </a:ext>
            </a:extLst>
          </p:cNvPr>
          <p:cNvSpPr txBox="1">
            <a:spLocks/>
          </p:cNvSpPr>
          <p:nvPr/>
        </p:nvSpPr>
        <p:spPr bwMode="auto">
          <a:xfrm>
            <a:off x="2044778" y="304801"/>
            <a:ext cx="8066207" cy="61280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endParaRPr lang="en-US" kern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26283A-13B7-8546-8996-313DB207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2993"/>
            <a:ext cx="11353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Embeddings as a window onto historical semantics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A6D57-67F4-B74D-A761-954DE61AE88F}"/>
              </a:ext>
            </a:extLst>
          </p:cNvPr>
          <p:cNvSpPr/>
          <p:nvPr/>
        </p:nvSpPr>
        <p:spPr>
          <a:xfrm>
            <a:off x="1892377" y="6211669"/>
            <a:ext cx="9918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William L. Hamilton, Jure </a:t>
            </a:r>
            <a:r>
              <a:rPr lang="en-US" dirty="0" err="1"/>
              <a:t>Leskovec</a:t>
            </a:r>
            <a:r>
              <a:rPr lang="en-US" dirty="0"/>
              <a:t>, and Dan Jurafsky. 2016. Diachronic Word Embeddings Reveal Statistical Laws of Semantic Change. Proceedings of ACL.</a:t>
            </a:r>
          </a:p>
        </p:txBody>
      </p:sp>
    </p:spTree>
    <p:extLst>
      <p:ext uri="{BB962C8B-B14F-4D97-AF65-F5344CB8AC3E}">
        <p14:creationId xmlns:p14="http://schemas.microsoft.com/office/powerpoint/2010/main" val="100413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6605"/>
            <a:ext cx="8976360" cy="703996"/>
          </a:xfrm>
        </p:spPr>
        <p:txBody>
          <a:bodyPr>
            <a:normAutofit/>
          </a:bodyPr>
          <a:lstStyle/>
          <a:p>
            <a:r>
              <a:rPr lang="en-US" dirty="0"/>
              <a:t>Embeddings reflect cultural bias!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92964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Ask </a:t>
            </a:r>
            <a:r>
              <a:rPr lang="en-US" dirty="0"/>
              <a:t>“Paris : France :: Tokyo : x” </a:t>
            </a:r>
          </a:p>
          <a:p>
            <a:pPr lvl="1"/>
            <a:r>
              <a:rPr lang="en-US" sz="2800" dirty="0"/>
              <a:t>x = Japan</a:t>
            </a:r>
          </a:p>
          <a:p>
            <a:r>
              <a:rPr lang="en-US" sz="3200" dirty="0"/>
              <a:t>Ask </a:t>
            </a:r>
            <a:r>
              <a:rPr lang="en-US" dirty="0"/>
              <a:t>“father : doctor :: mother : x” </a:t>
            </a:r>
          </a:p>
          <a:p>
            <a:pPr lvl="1"/>
            <a:r>
              <a:rPr lang="en-US" sz="2800" dirty="0"/>
              <a:t>x = nurse</a:t>
            </a:r>
          </a:p>
          <a:p>
            <a:r>
              <a:rPr lang="en-US" sz="3200" dirty="0"/>
              <a:t>Ask “man : computer programmer :: woman : x” </a:t>
            </a:r>
          </a:p>
          <a:p>
            <a:pPr lvl="1"/>
            <a:r>
              <a:rPr lang="en-US" sz="2800" dirty="0"/>
              <a:t>x = homemaker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205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Bolukbasi</a:t>
            </a:r>
            <a:r>
              <a:rPr lang="en-US" sz="1600" dirty="0"/>
              <a:t>, </a:t>
            </a:r>
            <a:r>
              <a:rPr lang="en-US" sz="1600" dirty="0" err="1"/>
              <a:t>Tolga</a:t>
            </a:r>
            <a:r>
              <a:rPr lang="en-US" sz="1600" dirty="0"/>
              <a:t>, Kai-Wei Chang, James Y. Zou, </a:t>
            </a:r>
            <a:r>
              <a:rPr lang="en-US" sz="1600" dirty="0" err="1"/>
              <a:t>Venkatesh</a:t>
            </a:r>
            <a:r>
              <a:rPr lang="en-US" sz="1600" dirty="0"/>
              <a:t> </a:t>
            </a:r>
            <a:r>
              <a:rPr lang="en-US" sz="1600" dirty="0" err="1"/>
              <a:t>Saligrama</a:t>
            </a:r>
            <a:r>
              <a:rPr lang="en-US" sz="1600" dirty="0"/>
              <a:t>, and Adam T. </a:t>
            </a:r>
            <a:r>
              <a:rPr lang="en-US" sz="1600" dirty="0" err="1"/>
              <a:t>Kalai</a:t>
            </a:r>
            <a:r>
              <a:rPr lang="en-US" sz="1600" dirty="0"/>
              <a:t>. "Man is to computer programmer as woman is to homemaker? debiasing word embeddings." In </a:t>
            </a:r>
            <a:r>
              <a:rPr lang="en-US" sz="1600" i="1" dirty="0" err="1"/>
              <a:t>NeurIPS</a:t>
            </a:r>
            <a:r>
              <a:rPr lang="en-US" sz="1600" dirty="0"/>
              <a:t>, pp. 4349-4357. 2016.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7B3D3-17F5-5044-903F-379FDAC78D5A}"/>
              </a:ext>
            </a:extLst>
          </p:cNvPr>
          <p:cNvSpPr txBox="1"/>
          <p:nvPr/>
        </p:nvSpPr>
        <p:spPr>
          <a:xfrm>
            <a:off x="762000" y="5646003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Algorithms that use embeddings as part of e.g., hiring searches for programmers, might lead to bias in hiring</a:t>
            </a:r>
          </a:p>
        </p:txBody>
      </p:sp>
    </p:spTree>
    <p:extLst>
      <p:ext uri="{BB962C8B-B14F-4D97-AF65-F5344CB8AC3E}">
        <p14:creationId xmlns:p14="http://schemas.microsoft.com/office/powerpoint/2010/main" val="229492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-381000"/>
            <a:ext cx="11671300" cy="1285875"/>
          </a:xfrm>
        </p:spPr>
        <p:txBody>
          <a:bodyPr>
            <a:normAutofit/>
          </a:bodyPr>
          <a:lstStyle/>
          <a:p>
            <a:r>
              <a:rPr lang="en-US" sz="3200" dirty="0"/>
              <a:t>Historical embedding as a tool to study cultural biases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1E850-0D18-5847-98F3-8D40E5E05DEA}"/>
              </a:ext>
            </a:extLst>
          </p:cNvPr>
          <p:cNvSpPr/>
          <p:nvPr/>
        </p:nvSpPr>
        <p:spPr>
          <a:xfrm>
            <a:off x="914400" y="1828800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 a </a:t>
            </a:r>
            <a:r>
              <a:rPr lang="en-US" sz="2800" b="1" dirty="0"/>
              <a:t>gender or ethnic bias </a:t>
            </a:r>
            <a:r>
              <a:rPr lang="en-US" sz="2800" dirty="0"/>
              <a:t>for each adjective: e.g., how much closer the adjective is to "woman" synonyms than "man" synonyms, or names of particular ethnicities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Embeddings for </a:t>
            </a:r>
            <a:r>
              <a:rPr lang="en-US" sz="2800" b="1" dirty="0"/>
              <a:t>competence</a:t>
            </a:r>
            <a:r>
              <a:rPr lang="en-US" sz="2800" dirty="0"/>
              <a:t> adjective (</a:t>
            </a:r>
            <a:r>
              <a:rPr lang="en-US" sz="2800" i="1" dirty="0"/>
              <a:t>smart, wise, brilliant, resourceful, thoughtful, logical) </a:t>
            </a:r>
            <a:r>
              <a:rPr lang="en-US" sz="2800" dirty="0"/>
              <a:t>are biased toward men, a bias slowly decreasing 1960-1990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Embeddings for </a:t>
            </a:r>
            <a:r>
              <a:rPr lang="en-US" sz="2800" b="1" dirty="0"/>
              <a:t>dehumanizing</a:t>
            </a:r>
            <a:r>
              <a:rPr lang="en-US" sz="2800" dirty="0"/>
              <a:t> adjectives (barbaric, monstrous, bizarre)  were biased toward Asians in the 1930s, bias decreasing over the 20</a:t>
            </a:r>
            <a:r>
              <a:rPr lang="en-US" sz="2800" baseline="30000" dirty="0"/>
              <a:t>th</a:t>
            </a:r>
            <a:r>
              <a:rPr lang="en-US" sz="2800" dirty="0"/>
              <a:t> century.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These match the results of old surveys done in the 1930s</a:t>
            </a:r>
          </a:p>
          <a:p>
            <a:pPr lvl="1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8FEAB-DF13-3447-A477-11CEEA826135}"/>
              </a:ext>
            </a:extLst>
          </p:cNvPr>
          <p:cNvSpPr/>
          <p:nvPr/>
        </p:nvSpPr>
        <p:spPr>
          <a:xfrm>
            <a:off x="1848432" y="1004926"/>
            <a:ext cx="103308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Garg, N., 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Schiebinger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L., Jurafsky, D., and Zou, J. (2018). Word embeddings quantify 100 years of gender and ethnic stereotypes. Proceedings of the National Academy of Sciences 115(16), E3635–E3644.</a:t>
            </a:r>
          </a:p>
        </p:txBody>
      </p:sp>
    </p:spTree>
    <p:extLst>
      <p:ext uri="{BB962C8B-B14F-4D97-AF65-F5344CB8AC3E}">
        <p14:creationId xmlns:p14="http://schemas.microsoft.com/office/powerpoint/2010/main" val="169085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>
            <a:spLocks noGrp="1"/>
          </p:cNvSpPr>
          <p:nvPr>
            <p:ph type="title"/>
          </p:nvPr>
        </p:nvSpPr>
        <p:spPr>
          <a:xfrm>
            <a:off x="1828800" y="508000"/>
            <a:ext cx="9956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/>
          <a:p>
            <a:r>
              <a:rPr lang="en-US" dirty="0">
                <a:latin typeface="Arial"/>
                <a:cs typeface="Arial"/>
                <a:sym typeface="Arial"/>
              </a:rPr>
              <a:t>Replace</a:t>
            </a:r>
            <a:r>
              <a:rPr lang="ko-KR" altLang="en-US" dirty="0">
                <a:latin typeface="Arial"/>
                <a:cs typeface="Arial"/>
                <a:sym typeface="Arial"/>
              </a:rPr>
              <a:t> </a:t>
            </a:r>
            <a:r>
              <a:rPr lang="en-US" altLang="ko-KR" dirty="0">
                <a:latin typeface="Arial"/>
                <a:cs typeface="Arial"/>
                <a:sym typeface="Arial"/>
              </a:rPr>
              <a:t>table</a:t>
            </a:r>
            <a:r>
              <a:rPr lang="ko-KR" altLang="en-US" dirty="0">
                <a:latin typeface="Arial"/>
                <a:cs typeface="Arial"/>
                <a:sym typeface="Arial"/>
              </a:rPr>
              <a:t> </a:t>
            </a:r>
            <a:r>
              <a:rPr lang="en-US" altLang="ko-KR" dirty="0">
                <a:latin typeface="Arial"/>
                <a:cs typeface="Arial"/>
                <a:sym typeface="Arial"/>
              </a:rPr>
              <a:t>with</a:t>
            </a:r>
            <a:r>
              <a:rPr lang="ko-KR" altLang="en-US" dirty="0">
                <a:latin typeface="Arial"/>
                <a:cs typeface="Arial"/>
                <a:sym typeface="Arial"/>
              </a:rPr>
              <a:t> </a:t>
            </a:r>
            <a:r>
              <a:rPr lang="en-US" altLang="ko-KR" dirty="0">
                <a:latin typeface="Arial"/>
                <a:cs typeface="Arial"/>
                <a:sym typeface="Arial"/>
              </a:rPr>
              <a:t>AI</a:t>
            </a:r>
            <a:endParaRPr dirty="0"/>
          </a:p>
        </p:txBody>
      </p:sp>
      <p:sp>
        <p:nvSpPr>
          <p:cNvPr id="347" name="Google Shape;347;p28"/>
          <p:cNvSpPr txBox="1">
            <a:spLocks noGrp="1"/>
          </p:cNvSpPr>
          <p:nvPr>
            <p:ph type="body" idx="1"/>
          </p:nvPr>
        </p:nvSpPr>
        <p:spPr>
          <a:xfrm>
            <a:off x="406400" y="1803400"/>
            <a:ext cx="11379200" cy="444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457189" indent="-253994">
              <a:spcBef>
                <a:spcPts val="0"/>
              </a:spcBef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28" descr="addone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08200"/>
            <a:ext cx="12327467" cy="438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래픽 2" descr="로봇">
            <a:extLst>
              <a:ext uri="{FF2B5EF4-FFF2-40B4-BE49-F238E27FC236}">
                <a16:creationId xmlns:a16="http://schemas.microsoft.com/office/drawing/2014/main" id="{D39FC5CE-D4B4-422E-9F07-B12DC8D79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14600" y="228600"/>
            <a:ext cx="7162800" cy="7162800"/>
          </a:xfrm>
          <a:prstGeom prst="rect">
            <a:avLst/>
          </a:prstGeom>
        </p:spPr>
      </p:pic>
      <p:sp>
        <p:nvSpPr>
          <p:cNvPr id="4" name="구름 3">
            <a:extLst>
              <a:ext uri="{FF2B5EF4-FFF2-40B4-BE49-F238E27FC236}">
                <a16:creationId xmlns:a16="http://schemas.microsoft.com/office/drawing/2014/main" id="{D42B049A-484B-49F8-A626-42AC33B14107}"/>
              </a:ext>
            </a:extLst>
          </p:cNvPr>
          <p:cNvSpPr/>
          <p:nvPr/>
        </p:nvSpPr>
        <p:spPr>
          <a:xfrm>
            <a:off x="8458200" y="228600"/>
            <a:ext cx="3200400" cy="1270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Corpus</a:t>
            </a:r>
            <a:r>
              <a:rPr lang="en-US" altLang="ko-KR" dirty="0" err="1">
                <a:sym typeface="Wingdings" panose="05000000000000000000" pitchFamily="2" charset="2"/>
              </a:rPr>
              <a:t>Table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AI Model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6605"/>
            <a:ext cx="8747760" cy="932596"/>
          </a:xfrm>
        </p:spPr>
        <p:txBody>
          <a:bodyPr/>
          <a:lstStyle/>
          <a:p>
            <a:r>
              <a:rPr lang="en-US" dirty="0"/>
              <a:t>Ludwig Wittgenstein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09801"/>
            <a:ext cx="10363200" cy="3809999"/>
          </a:xfrm>
        </p:spPr>
        <p:txBody>
          <a:bodyPr/>
          <a:lstStyle/>
          <a:p>
            <a:pPr marL="0" indent="0"/>
            <a:r>
              <a:rPr lang="en-US" sz="3600" dirty="0"/>
              <a:t>PI #43: </a:t>
            </a:r>
          </a:p>
          <a:p>
            <a:pPr marL="319088" lvl="1" indent="0">
              <a:buNone/>
            </a:pPr>
            <a:r>
              <a:rPr lang="en-US" sz="3600" dirty="0"/>
              <a:t>"The meaning of a word is its use in the language"</a:t>
            </a:r>
          </a:p>
        </p:txBody>
      </p:sp>
    </p:spTree>
    <p:extLst>
      <p:ext uri="{BB962C8B-B14F-4D97-AF65-F5344CB8AC3E}">
        <p14:creationId xmlns:p14="http://schemas.microsoft.com/office/powerpoint/2010/main" val="18433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define words by their usages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11094719" cy="4572000"/>
          </a:xfrm>
        </p:spPr>
        <p:txBody>
          <a:bodyPr/>
          <a:lstStyle/>
          <a:p>
            <a:r>
              <a:rPr lang="en-US" sz="3200" dirty="0"/>
              <a:t>One way to define "usage": </a:t>
            </a:r>
          </a:p>
          <a:p>
            <a:r>
              <a:rPr lang="en-US" sz="3200" dirty="0"/>
              <a:t>	words are defined by their environments (the words around them)</a:t>
            </a:r>
          </a:p>
          <a:p>
            <a:endParaRPr lang="en-US" sz="3200" dirty="0"/>
          </a:p>
          <a:p>
            <a:r>
              <a:rPr lang="en-US" sz="3200" dirty="0" err="1"/>
              <a:t>Zellig</a:t>
            </a:r>
            <a:r>
              <a:rPr lang="en-US" sz="3200" dirty="0"/>
              <a:t> Harris (1954): </a:t>
            </a:r>
          </a:p>
          <a:p>
            <a:r>
              <a:rPr lang="en-US" sz="3200" b="1" dirty="0"/>
              <a:t>If A and B have almost identical environments we say that they are synonyms</a:t>
            </a:r>
            <a:r>
              <a:rPr lang="en-US" sz="3200" dirty="0"/>
              <a:t>.</a:t>
            </a:r>
          </a:p>
          <a:p>
            <a:pPr marL="0" indent="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927F-2600-7A4D-B368-5069E69F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603"/>
            <a:ext cx="11353800" cy="90719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recent English borrowing </a:t>
            </a:r>
            <a:r>
              <a:rPr lang="en-US" i="1" dirty="0" err="1"/>
              <a:t>ongchoi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7E7B-DC19-F34F-9290-2382F44E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7799"/>
            <a:ext cx="10744200" cy="5250597"/>
          </a:xfrm>
        </p:spPr>
        <p:txBody>
          <a:bodyPr>
            <a:normAutofit/>
          </a:bodyPr>
          <a:lstStyle/>
          <a:p>
            <a:pPr marL="123825" indent="0"/>
            <a:r>
              <a:rPr lang="en-US" sz="3200" dirty="0"/>
              <a:t>Suppose you see these sentences:</a:t>
            </a:r>
          </a:p>
          <a:p>
            <a:pPr marL="814903" lvl="1" indent="-161925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Ong </a:t>
            </a:r>
            <a:r>
              <a:rPr lang="en-US" sz="2400" dirty="0" err="1"/>
              <a:t>choi</a:t>
            </a:r>
            <a:r>
              <a:rPr lang="en-US" sz="2400" dirty="0"/>
              <a:t> is delicious </a:t>
            </a:r>
            <a:r>
              <a:rPr lang="en-US" sz="2400" b="1" dirty="0"/>
              <a:t>sautéed</a:t>
            </a:r>
            <a:r>
              <a:rPr lang="en-US" sz="2400" dirty="0"/>
              <a:t> </a:t>
            </a:r>
            <a:r>
              <a:rPr lang="en-US" sz="2400" b="1" dirty="0"/>
              <a:t>with</a:t>
            </a:r>
            <a:r>
              <a:rPr lang="en-US" sz="2400" dirty="0"/>
              <a:t> </a:t>
            </a:r>
            <a:r>
              <a:rPr lang="en-US" sz="2400" b="1" dirty="0"/>
              <a:t>garlic</a:t>
            </a:r>
            <a:r>
              <a:rPr lang="en-US" sz="2400" dirty="0"/>
              <a:t>. </a:t>
            </a:r>
          </a:p>
          <a:p>
            <a:pPr marL="814903" lvl="1" indent="-161925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Ong </a:t>
            </a:r>
            <a:r>
              <a:rPr lang="en-US" sz="2400" dirty="0" err="1"/>
              <a:t>choi</a:t>
            </a:r>
            <a:r>
              <a:rPr lang="en-US" sz="2400" dirty="0"/>
              <a:t> is superb </a:t>
            </a:r>
            <a:r>
              <a:rPr lang="en-US" sz="2400" b="1" dirty="0"/>
              <a:t>over rice</a:t>
            </a:r>
          </a:p>
          <a:p>
            <a:pPr marL="814903" lvl="1" indent="-161925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Ong </a:t>
            </a:r>
            <a:r>
              <a:rPr lang="en-US" sz="2400" dirty="0" err="1"/>
              <a:t>choi</a:t>
            </a:r>
            <a:r>
              <a:rPr lang="en-US" sz="2400" dirty="0"/>
              <a:t> </a:t>
            </a:r>
            <a:r>
              <a:rPr lang="en-US" sz="2400" b="1" dirty="0"/>
              <a:t>leaves</a:t>
            </a:r>
            <a:r>
              <a:rPr lang="en-US" sz="2400" dirty="0"/>
              <a:t> with salty sauces</a:t>
            </a:r>
          </a:p>
          <a:p>
            <a:r>
              <a:rPr lang="en-US" sz="3200" dirty="0"/>
              <a:t>And you've also seen these:</a:t>
            </a:r>
          </a:p>
          <a:p>
            <a:pPr marL="876816" lvl="1" indent="-223838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…spinach </a:t>
            </a:r>
            <a:r>
              <a:rPr lang="en-US" sz="2400" b="1" dirty="0"/>
              <a:t>sautéed</a:t>
            </a:r>
            <a:r>
              <a:rPr lang="en-US" sz="2400" dirty="0"/>
              <a:t> </a:t>
            </a:r>
            <a:r>
              <a:rPr lang="en-US" sz="2400" b="1" dirty="0"/>
              <a:t>with</a:t>
            </a:r>
            <a:r>
              <a:rPr lang="en-US" sz="2400" dirty="0"/>
              <a:t> </a:t>
            </a:r>
            <a:r>
              <a:rPr lang="en-US" sz="2400" b="1" dirty="0"/>
              <a:t>garlic</a:t>
            </a:r>
            <a:r>
              <a:rPr lang="en-US" sz="2400" dirty="0"/>
              <a:t> </a:t>
            </a:r>
            <a:r>
              <a:rPr lang="en-US" sz="2400" b="1" dirty="0"/>
              <a:t>over rice</a:t>
            </a:r>
          </a:p>
          <a:p>
            <a:pPr marL="876816" lvl="1" indent="-223838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Chard stems and </a:t>
            </a:r>
            <a:r>
              <a:rPr lang="en-US" sz="2400" b="1" dirty="0"/>
              <a:t>leaves</a:t>
            </a:r>
            <a:r>
              <a:rPr lang="en-US" sz="2400" dirty="0"/>
              <a:t> are </a:t>
            </a:r>
            <a:r>
              <a:rPr lang="en-US" sz="2400" b="1" dirty="0"/>
              <a:t>delicious</a:t>
            </a:r>
          </a:p>
          <a:p>
            <a:pPr marL="876816" lvl="1" indent="-223838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Collard greens and other </a:t>
            </a:r>
            <a:r>
              <a:rPr lang="en-US" sz="2400" b="1" dirty="0"/>
              <a:t>salty</a:t>
            </a:r>
            <a:r>
              <a:rPr lang="en-US" sz="2400" dirty="0"/>
              <a:t> leafy greens</a:t>
            </a:r>
          </a:p>
          <a:p>
            <a:r>
              <a:rPr lang="en-US" sz="3200" dirty="0"/>
              <a:t>Conclusion:</a:t>
            </a:r>
          </a:p>
          <a:p>
            <a:pPr lvl="1"/>
            <a:r>
              <a:rPr lang="en-US" sz="2800" dirty="0" err="1"/>
              <a:t>Ongchoi</a:t>
            </a:r>
            <a:r>
              <a:rPr lang="en-US" sz="2800" dirty="0"/>
              <a:t> is a leafy green like spinach, chard, or collard greens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BC9D-C67D-D74D-AC6B-B7F1F9CA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8362"/>
            <a:ext cx="11963400" cy="1256797"/>
          </a:xfrm>
        </p:spPr>
        <p:txBody>
          <a:bodyPr>
            <a:normAutofit/>
          </a:bodyPr>
          <a:lstStyle/>
          <a:p>
            <a:r>
              <a:rPr lang="en-US" dirty="0" err="1"/>
              <a:t>Ongchoi</a:t>
            </a:r>
            <a:r>
              <a:rPr lang="en-US" dirty="0"/>
              <a:t>: </a:t>
            </a:r>
            <a:r>
              <a:rPr lang="en-US" i="1" dirty="0"/>
              <a:t>Ipomoea aquatica "Water Spinach"</a:t>
            </a:r>
            <a:endParaRPr lang="en-US" dirty="0">
              <a:latin typeface="Microsoft New Tai Lue" panose="020B0502040204020203" pitchFamily="34" charset="0"/>
              <a:ea typeface="KaiTi" panose="02010609060101010101" pitchFamily="49" charset="-122"/>
              <a:cs typeface="Microsoft New Tai Lue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3B201-95EA-D042-8357-5FC3688E6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60" y="2782160"/>
            <a:ext cx="2936080" cy="2438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12895-FB05-3C42-AE96-C867F6A157DF}"/>
              </a:ext>
            </a:extLst>
          </p:cNvPr>
          <p:cNvSpPr txBox="1"/>
          <p:nvPr/>
        </p:nvSpPr>
        <p:spPr>
          <a:xfrm>
            <a:off x="6108423" y="6462639"/>
            <a:ext cx="3223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Yamaguchi, Wikimedia Commons, public 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E0C41-078E-6447-B19B-8C13421F423D}"/>
              </a:ext>
            </a:extLst>
          </p:cNvPr>
          <p:cNvSpPr txBox="1"/>
          <p:nvPr/>
        </p:nvSpPr>
        <p:spPr>
          <a:xfrm>
            <a:off x="1981200" y="2507376"/>
            <a:ext cx="19972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i="1">
                <a:latin typeface="Microsoft New Tai Lue" panose="020B0502040204020203" pitchFamily="34" charset="0"/>
                <a:ea typeface="KaiTi" panose="02010609060101010101" pitchFamily="49" charset="-122"/>
                <a:cs typeface="Microsoft New Tai Lue" panose="020B0502040204020203" pitchFamily="34" charset="0"/>
              </a:rPr>
              <a:t>空心菜</a:t>
            </a:r>
            <a:endParaRPr lang="en-US" altLang="ja-JP" sz="3200" i="1" dirty="0">
              <a:latin typeface="Microsoft New Tai Lue" panose="020B0502040204020203" pitchFamily="34" charset="0"/>
              <a:ea typeface="KaiTi" panose="02010609060101010101" pitchFamily="49" charset="-122"/>
              <a:cs typeface="Microsoft New Tai Lue" panose="020B0502040204020203" pitchFamily="34" charset="0"/>
            </a:endParaRPr>
          </a:p>
          <a:p>
            <a:r>
              <a:rPr lang="en-US" sz="3200" i="1" dirty="0">
                <a:latin typeface="Microsoft New Tai Lue" panose="020B0502040204020203" pitchFamily="34" charset="0"/>
                <a:ea typeface="KaiTi" panose="02010609060101010101" pitchFamily="49" charset="-122"/>
                <a:cs typeface="Microsoft New Tai Lue" panose="020B0502040204020203" pitchFamily="34" charset="0"/>
              </a:rPr>
              <a:t>kangkong</a:t>
            </a:r>
          </a:p>
          <a:p>
            <a:r>
              <a:rPr lang="en-US" sz="3200" dirty="0" err="1"/>
              <a:t>rau</a:t>
            </a:r>
            <a:r>
              <a:rPr lang="en-US" sz="3200" dirty="0"/>
              <a:t> </a:t>
            </a:r>
            <a:r>
              <a:rPr lang="en-US" sz="3200" dirty="0" err="1"/>
              <a:t>muống</a:t>
            </a:r>
            <a:endParaRPr lang="en-US" sz="3200" dirty="0"/>
          </a:p>
          <a:p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872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C6DC75-6F7E-2940-9046-D9B48B47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7841" y="3560266"/>
            <a:ext cx="7206159" cy="32977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C16081-C1F9-DE4B-879C-2C9DEC6719FE}"/>
              </a:ext>
            </a:extLst>
          </p:cNvPr>
          <p:cNvSpPr/>
          <p:nvPr/>
        </p:nvSpPr>
        <p:spPr>
          <a:xfrm>
            <a:off x="1952626" y="3494632"/>
            <a:ext cx="7467600" cy="3429000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solidFill>
              <a:srgbClr val="00B0F0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20400" cy="780195"/>
          </a:xfrm>
        </p:spPr>
        <p:txBody>
          <a:bodyPr>
            <a:normAutofit fontScale="90000"/>
          </a:bodyPr>
          <a:lstStyle/>
          <a:p>
            <a:r>
              <a:rPr lang="en-US" dirty="0"/>
              <a:t>A new model of meaning focusing on distributional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9296401" cy="5181600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Each word = a vector </a:t>
            </a:r>
          </a:p>
          <a:p>
            <a:pPr lvl="1"/>
            <a:r>
              <a:rPr lang="en-US" sz="3000" dirty="0"/>
              <a:t>Not just "word" or word45.</a:t>
            </a:r>
          </a:p>
          <a:p>
            <a:r>
              <a:rPr lang="en-US" sz="3200" dirty="0"/>
              <a:t>Similar words are "nearby in space"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define a word as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57400"/>
            <a:ext cx="10363200" cy="4648200"/>
          </a:xfrm>
        </p:spPr>
        <p:txBody>
          <a:bodyPr>
            <a:normAutofit/>
          </a:bodyPr>
          <a:lstStyle/>
          <a:p>
            <a:r>
              <a:rPr lang="en-US" sz="3600" dirty="0"/>
              <a:t>Called an "embedding" because it's embedded into a space</a:t>
            </a:r>
          </a:p>
          <a:p>
            <a:r>
              <a:rPr lang="en-US" sz="3600" dirty="0"/>
              <a:t>The standard way to represent meaning in NLP</a:t>
            </a:r>
          </a:p>
          <a:p>
            <a:pPr marL="914400" indent="-914400"/>
            <a:r>
              <a:rPr lang="en-US" sz="3600" dirty="0"/>
              <a:t>	</a:t>
            </a:r>
            <a:r>
              <a:rPr lang="en-US" sz="3600" b="1" dirty="0">
                <a:solidFill>
                  <a:srgbClr val="0000FF"/>
                </a:solidFill>
              </a:rPr>
              <a:t>Every modern NLP algorithm uses embeddings as the representation of word meaning</a:t>
            </a:r>
          </a:p>
          <a:p>
            <a:r>
              <a:rPr lang="en-US" sz="3600" dirty="0"/>
              <a:t>Fine-grained model of meaning for similarity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828800"/>
            <a:ext cx="306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Word</a:t>
            </a:r>
            <a:r>
              <a:rPr lang="ko-KR" altLang="en-US" dirty="0"/>
              <a:t> </a:t>
            </a:r>
            <a:r>
              <a:rPr lang="en-US" altLang="ko-KR" dirty="0" smtClean="0"/>
              <a:t>space </a:t>
            </a:r>
            <a:r>
              <a:rPr lang="ko-KR" altLang="en-US" dirty="0" smtClean="0"/>
              <a:t>구축 </a:t>
            </a:r>
            <a:r>
              <a:rPr lang="en-US" altLang="ko-KR" dirty="0" smtClean="0"/>
              <a:t>(vector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1438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36250</TotalTime>
  <Words>974</Words>
  <Application>Microsoft Office PowerPoint</Application>
  <PresentationFormat>와이드스크린</PresentationFormat>
  <Paragraphs>141</Paragraphs>
  <Slides>24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9" baseType="lpstr">
      <vt:lpstr>KaiTi</vt:lpstr>
      <vt:lpstr>ＭＳ Ｐゴシック</vt:lpstr>
      <vt:lpstr>맑은 고딕</vt:lpstr>
      <vt:lpstr>Arial</vt:lpstr>
      <vt:lpstr>Calibri</vt:lpstr>
      <vt:lpstr>Calibri Light</vt:lpstr>
      <vt:lpstr>Franklin Gothic Book</vt:lpstr>
      <vt:lpstr>Microsoft New Tai Lue</vt:lpstr>
      <vt:lpstr>Tahoma</vt:lpstr>
      <vt:lpstr>Times</vt:lpstr>
      <vt:lpstr>Times New Roman</vt:lpstr>
      <vt:lpstr>Wingdings</vt:lpstr>
      <vt:lpstr>1_Retrospect</vt:lpstr>
      <vt:lpstr>Office 테마</vt:lpstr>
      <vt:lpstr>Equation</vt:lpstr>
      <vt:lpstr>PowerPoint 프레젠테이션</vt:lpstr>
      <vt:lpstr>How about a radically different approach for representation learning?</vt:lpstr>
      <vt:lpstr>Replace table with AI</vt:lpstr>
      <vt:lpstr>Ludwig Wittgenstein</vt:lpstr>
      <vt:lpstr>Let's define words by their usages</vt:lpstr>
      <vt:lpstr>What does recent English borrowing ongchoi mean?</vt:lpstr>
      <vt:lpstr>Ongchoi: Ipomoea aquatica "Water Spinach"</vt:lpstr>
      <vt:lpstr>A new model of meaning focusing on distributional similarity</vt:lpstr>
      <vt:lpstr>We define a word as a vector</vt:lpstr>
      <vt:lpstr>PowerPoint 프레젠테이션</vt:lpstr>
      <vt:lpstr>Vector Semantics &amp; Embeddings</vt:lpstr>
      <vt:lpstr>Embeddings you can download!</vt:lpstr>
      <vt:lpstr>Word2vec</vt:lpstr>
      <vt:lpstr>Word2vec</vt:lpstr>
      <vt:lpstr>Word2Vec: Skip-Gram Task</vt:lpstr>
      <vt:lpstr>Approach: predict if candidate word c is a "neighbor"</vt:lpstr>
      <vt:lpstr>Skip-Gram Training Data</vt:lpstr>
      <vt:lpstr>Skip-Gram Classifier</vt:lpstr>
      <vt:lpstr>PowerPoint 프레젠테이션</vt:lpstr>
      <vt:lpstr>PowerPoint 프레젠테이션</vt:lpstr>
      <vt:lpstr>Caveats with the parallelogram method</vt:lpstr>
      <vt:lpstr>Embeddings as a window onto historical semantics</vt:lpstr>
      <vt:lpstr>Embeddings reflect cultural bias!</vt:lpstr>
      <vt:lpstr>Historical embedding as a tool to study cultural biases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AI 40</cp:lastModifiedBy>
  <cp:revision>1810</cp:revision>
  <cp:lastPrinted>2019-02-07T01:34:53Z</cp:lastPrinted>
  <dcterms:created xsi:type="dcterms:W3CDTF">2009-06-12T17:14:38Z</dcterms:created>
  <dcterms:modified xsi:type="dcterms:W3CDTF">2022-06-28T01:15:31Z</dcterms:modified>
</cp:coreProperties>
</file>