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1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458" r:id="rId17"/>
    <p:sldId id="459" r:id="rId18"/>
    <p:sldId id="460" r:id="rId19"/>
    <p:sldId id="461" r:id="rId20"/>
    <p:sldId id="462" r:id="rId21"/>
    <p:sldId id="463" r:id="rId22"/>
    <p:sldId id="464" r:id="rId23"/>
    <p:sldId id="465" r:id="rId24"/>
    <p:sldId id="466" r:id="rId25"/>
    <p:sldId id="487" r:id="rId26"/>
    <p:sldId id="467" r:id="rId27"/>
    <p:sldId id="468" r:id="rId28"/>
    <p:sldId id="488" r:id="rId29"/>
    <p:sldId id="469" r:id="rId30"/>
    <p:sldId id="345" r:id="rId31"/>
    <p:sldId id="327" r:id="rId32"/>
    <p:sldId id="328" r:id="rId33"/>
    <p:sldId id="340" r:id="rId34"/>
    <p:sldId id="341" r:id="rId35"/>
    <p:sldId id="343" r:id="rId36"/>
    <p:sldId id="344" r:id="rId3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61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58BA5-CD37-4A45-8765-67D998317DD7}" type="datetimeFigureOut">
              <a:rPr lang="ko-KR" altLang="en-US" smtClean="0"/>
              <a:t>2022-06-28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CBC0C-F6DA-4FC3-ADED-4639B6B4F226}" type="slidenum">
              <a:rPr lang="ko-KR" altLang="en-US" smtClean="0"/>
              <a:t>‹#›</a:t>
            </a:fld>
            <a:endParaRPr lang="ko-KR" altLang="en-US"/>
          </a:p>
        </p:txBody>
      </p:sp>
    </p:spTree>
    <p:extLst>
      <p:ext uri="{BB962C8B-B14F-4D97-AF65-F5344CB8AC3E}">
        <p14:creationId xmlns:p14="http://schemas.microsoft.com/office/powerpoint/2010/main" val="31265386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8: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70" name="Google Shape;570;p58: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67: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35" name="Google Shape;635;p67: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68: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1" name="Google Shape;641;p68: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69: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7" name="Google Shape;647;p69: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70: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8" name="Google Shape;658;p70: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71: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69" name="Google Shape;669;p71: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72: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9" name="Google Shape;679;p72: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52CB66F4-ACF1-4924-B734-ED4CFF7F6E0C}"/>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8E93DBFA-9303-4BA2-AE79-07C417C888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latin typeface="Arial" panose="020B0604020202020204" pitchFamily="34" charset="0"/>
                <a:ea typeface="ＭＳ Ｐゴシック" panose="020B0600070205080204" pitchFamily="34" charset="-128"/>
              </a:rPr>
              <a:t>6 4 3 2 1 0</a:t>
            </a:r>
          </a:p>
        </p:txBody>
      </p:sp>
      <p:sp>
        <p:nvSpPr>
          <p:cNvPr id="56324" name="Slide Number Placeholder 3">
            <a:extLst>
              <a:ext uri="{FF2B5EF4-FFF2-40B4-BE49-F238E27FC236}">
                <a16:creationId xmlns:a16="http://schemas.microsoft.com/office/drawing/2014/main" id="{6975D19C-2CB1-46A7-8800-8945A21712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fld id="{000FB564-1955-4857-A6B7-A86D38B52E2F}" type="slidenum">
              <a:rPr lang="en-US" altLang="ko-KR" sz="1200"/>
              <a:pPr eaLnBrk="1" hangingPunct="1"/>
              <a:t>24</a:t>
            </a:fld>
            <a:endParaRPr lang="en-US" altLang="ko-K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9FE05647-7256-41DB-8C3B-2C2216632689}"/>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28591A4B-4AC0-404A-BF53-17C17A3D92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latin typeface="Arial" panose="020B0604020202020204" pitchFamily="34" charset="0"/>
                <a:ea typeface="ＭＳ Ｐゴシック" panose="020B0600070205080204" pitchFamily="34" charset="-128"/>
              </a:rPr>
              <a:t>Why do you get these numbers?</a:t>
            </a:r>
          </a:p>
          <a:p>
            <a:r>
              <a:rPr lang="en-US" altLang="ko-KR">
                <a:latin typeface="Arial" panose="020B0604020202020204" pitchFamily="34" charset="0"/>
                <a:ea typeface="ＭＳ Ｐゴシック" panose="020B0600070205080204" pitchFamily="34" charset="-128"/>
              </a:rPr>
              <a:t>Suggests df is better.</a:t>
            </a:r>
          </a:p>
          <a:p>
            <a:endParaRPr lang="en-US" altLang="ko-KR">
              <a:latin typeface="Arial" panose="020B0604020202020204" pitchFamily="34" charset="0"/>
              <a:ea typeface="ＭＳ Ｐゴシック" panose="020B0600070205080204" pitchFamily="34" charset="-128"/>
            </a:endParaRPr>
          </a:p>
        </p:txBody>
      </p:sp>
      <p:sp>
        <p:nvSpPr>
          <p:cNvPr id="57348" name="Slide Number Placeholder 3">
            <a:extLst>
              <a:ext uri="{FF2B5EF4-FFF2-40B4-BE49-F238E27FC236}">
                <a16:creationId xmlns:a16="http://schemas.microsoft.com/office/drawing/2014/main" id="{B0E2DCA5-762F-4717-B03D-445B176546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fld id="{ED5E35A8-055A-4123-AF6F-D54A738520C3}" type="slidenum">
              <a:rPr lang="en-US" altLang="ko-KR" sz="1200"/>
              <a:pPr eaLnBrk="1" hangingPunct="1"/>
              <a:t>26</a:t>
            </a:fld>
            <a:endParaRPr lang="en-US" altLang="ko-K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73: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90" name="Google Shape;690;p73: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74: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96" name="Google Shape;696;p74: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59: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76" name="Google Shape;576;p59: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86: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96" name="Google Shape;796;p86: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87: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22" name="Google Shape;822;p87: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89: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9" name="Google Shape;859;p89: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90: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86" name="Google Shape;886;p90: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60: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3" name="Google Shape;583;p60: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360"/>
              </a:spcBef>
              <a:spcAft>
                <a:spcPts val="0"/>
              </a:spcAft>
              <a:buNone/>
            </a:pPr>
            <a:r>
              <a:rPr lang="en-US"/>
              <a:t>#1: Saigon. Grey, Anthony</a:t>
            </a:r>
            <a:endParaRPr/>
          </a:p>
          <a:p>
            <a:pPr marL="0" lvl="0" indent="0" algn="l" rtl="0">
              <a:spcBef>
                <a:spcPts val="360"/>
              </a:spcBef>
              <a:spcAft>
                <a:spcPts val="0"/>
              </a:spcAft>
              <a:buNone/>
            </a:pPr>
            <a:r>
              <a:rPr lang="en-US"/>
              <a:t>#2:  Jerusalem the Golden. Drabble, Margaret</a:t>
            </a:r>
            <a:endParaRPr/>
          </a:p>
          <a:p>
            <a:pPr marL="0" lvl="0" indent="0" algn="l" rtl="0">
              <a:spcBef>
                <a:spcPts val="360"/>
              </a:spcBef>
              <a:spcAft>
                <a:spcPts val="0"/>
              </a:spcAft>
              <a:buNone/>
            </a:pPr>
            <a:r>
              <a:rPr lang="en-US"/>
              <a:t>From shlomo argamon</a:t>
            </a:r>
            <a:endParaRPr/>
          </a:p>
        </p:txBody>
      </p:sp>
      <p:sp>
        <p:nvSpPr>
          <p:cNvPr id="584" name="Google Shape;584;p60: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61: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1" name="Google Shape;591;p61: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62: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2" name="Google Shape;602;p62: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63: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8" name="Google Shape;608;p63: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64: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614" name="Google Shape;614;p64: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5" name="Google Shape;615;p64: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65:notes"/>
          <p:cNvSpPr txBox="1">
            <a:spLocks noGrp="1"/>
          </p:cNvSpPr>
          <p:nvPr>
            <p:ph type="body" idx="1"/>
          </p:nvPr>
        </p:nvSpPr>
        <p:spPr>
          <a:xfrm>
            <a:off x="912813" y="4464050"/>
            <a:ext cx="5019675" cy="422751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21" name="Google Shape;621;p65: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66:notes"/>
          <p:cNvSpPr txBox="1">
            <a:spLocks noGrp="1"/>
          </p:cNvSpPr>
          <p:nvPr>
            <p:ph type="sldNum" idx="12"/>
          </p:nvPr>
        </p:nvSpPr>
        <p:spPr>
          <a:xfrm>
            <a:off x="3878263" y="8926513"/>
            <a:ext cx="2967037" cy="469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628" name="Google Shape;628;p66:notes"/>
          <p:cNvSpPr>
            <a:spLocks noGrp="1" noRot="1" noChangeAspect="1"/>
          </p:cNvSpPr>
          <p:nvPr>
            <p:ph type="sldImg" idx="2"/>
          </p:nvPr>
        </p:nvSpPr>
        <p:spPr>
          <a:xfrm>
            <a:off x="290513" y="704850"/>
            <a:ext cx="6264275" cy="35242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9" name="Google Shape;629;p66:notes"/>
          <p:cNvSpPr txBox="1">
            <a:spLocks noGrp="1"/>
          </p:cNvSpPr>
          <p:nvPr>
            <p:ph type="body" idx="1"/>
          </p:nvPr>
        </p:nvSpPr>
        <p:spPr>
          <a:xfrm>
            <a:off x="912813" y="4464050"/>
            <a:ext cx="5019675" cy="42275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8BCD40-01DB-4C41-B784-DFEDE92C3DC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18E00C6-90B7-47EE-A29E-C54AAAFBB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76FCF8A-4DB3-480F-85B5-BD517C61DF7D}"/>
              </a:ext>
            </a:extLst>
          </p:cNvPr>
          <p:cNvSpPr>
            <a:spLocks noGrp="1"/>
          </p:cNvSpPr>
          <p:nvPr>
            <p:ph type="dt" sz="half" idx="10"/>
          </p:nvPr>
        </p:nvSpPr>
        <p:spPr/>
        <p:txBody>
          <a:bodyPr/>
          <a:lstStyle/>
          <a:p>
            <a:fld id="{8326B87E-5A22-49F4-A5D3-85A1F1BDF451}" type="datetimeFigureOut">
              <a:rPr lang="ko-KR" altLang="en-US" smtClean="0"/>
              <a:t>2022-06-28</a:t>
            </a:fld>
            <a:endParaRPr lang="ko-KR" altLang="en-US"/>
          </a:p>
        </p:txBody>
      </p:sp>
      <p:sp>
        <p:nvSpPr>
          <p:cNvPr id="5" name="바닥글 개체 틀 4">
            <a:extLst>
              <a:ext uri="{FF2B5EF4-FFF2-40B4-BE49-F238E27FC236}">
                <a16:creationId xmlns:a16="http://schemas.microsoft.com/office/drawing/2014/main" id="{7628BF13-7F50-442F-83BA-C0E8A17A58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874A22E-736D-40D0-820F-43B6B928022F}"/>
              </a:ext>
            </a:extLst>
          </p:cNvPr>
          <p:cNvSpPr>
            <a:spLocks noGrp="1"/>
          </p:cNvSpPr>
          <p:nvPr>
            <p:ph type="sldNum" sz="quarter" idx="12"/>
          </p:nvPr>
        </p:nvSpPr>
        <p:spPr/>
        <p:txBody>
          <a:bodyPr/>
          <a:lstStyle/>
          <a:p>
            <a:fld id="{0038929E-A0ED-4022-9FC4-9A763BE0E796}" type="slidenum">
              <a:rPr lang="ko-KR" altLang="en-US" smtClean="0"/>
              <a:t>‹#›</a:t>
            </a:fld>
            <a:endParaRPr lang="ko-KR" altLang="en-US"/>
          </a:p>
        </p:txBody>
      </p:sp>
    </p:spTree>
    <p:extLst>
      <p:ext uri="{BB962C8B-B14F-4D97-AF65-F5344CB8AC3E}">
        <p14:creationId xmlns:p14="http://schemas.microsoft.com/office/powerpoint/2010/main" val="1161049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834CD8-D18A-4FEA-929D-6039738F916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86455CD-2566-46BE-AFD4-684DC876948F}"/>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8F4C1C5-D905-4B2C-BEF7-2A6A8AC83D9B}"/>
              </a:ext>
            </a:extLst>
          </p:cNvPr>
          <p:cNvSpPr>
            <a:spLocks noGrp="1"/>
          </p:cNvSpPr>
          <p:nvPr>
            <p:ph type="dt" sz="half" idx="10"/>
          </p:nvPr>
        </p:nvSpPr>
        <p:spPr/>
        <p:txBody>
          <a:bodyPr/>
          <a:lstStyle/>
          <a:p>
            <a:fld id="{8326B87E-5A22-49F4-A5D3-85A1F1BDF451}" type="datetimeFigureOut">
              <a:rPr lang="ko-KR" altLang="en-US" smtClean="0"/>
              <a:t>2022-06-28</a:t>
            </a:fld>
            <a:endParaRPr lang="ko-KR" altLang="en-US"/>
          </a:p>
        </p:txBody>
      </p:sp>
      <p:sp>
        <p:nvSpPr>
          <p:cNvPr id="5" name="바닥글 개체 틀 4">
            <a:extLst>
              <a:ext uri="{FF2B5EF4-FFF2-40B4-BE49-F238E27FC236}">
                <a16:creationId xmlns:a16="http://schemas.microsoft.com/office/drawing/2014/main" id="{E8CED024-A13A-439B-9EF2-46EA2F5728B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F48D7E3-323B-422D-8EFE-20C3F75F585F}"/>
              </a:ext>
            </a:extLst>
          </p:cNvPr>
          <p:cNvSpPr>
            <a:spLocks noGrp="1"/>
          </p:cNvSpPr>
          <p:nvPr>
            <p:ph type="sldNum" sz="quarter" idx="12"/>
          </p:nvPr>
        </p:nvSpPr>
        <p:spPr/>
        <p:txBody>
          <a:bodyPr/>
          <a:lstStyle/>
          <a:p>
            <a:fld id="{0038929E-A0ED-4022-9FC4-9A763BE0E796}" type="slidenum">
              <a:rPr lang="ko-KR" altLang="en-US" smtClean="0"/>
              <a:t>‹#›</a:t>
            </a:fld>
            <a:endParaRPr lang="ko-KR" altLang="en-US"/>
          </a:p>
        </p:txBody>
      </p:sp>
    </p:spTree>
    <p:extLst>
      <p:ext uri="{BB962C8B-B14F-4D97-AF65-F5344CB8AC3E}">
        <p14:creationId xmlns:p14="http://schemas.microsoft.com/office/powerpoint/2010/main" val="298742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1FDFA77-EF62-4427-974D-7E14C1BA358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6120C31-700A-4ABB-B171-54B9EDAED6D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A0C5A51-CF67-4132-9C04-BD94143F5BED}"/>
              </a:ext>
            </a:extLst>
          </p:cNvPr>
          <p:cNvSpPr>
            <a:spLocks noGrp="1"/>
          </p:cNvSpPr>
          <p:nvPr>
            <p:ph type="dt" sz="half" idx="10"/>
          </p:nvPr>
        </p:nvSpPr>
        <p:spPr/>
        <p:txBody>
          <a:bodyPr/>
          <a:lstStyle/>
          <a:p>
            <a:fld id="{8326B87E-5A22-49F4-A5D3-85A1F1BDF451}" type="datetimeFigureOut">
              <a:rPr lang="ko-KR" altLang="en-US" smtClean="0"/>
              <a:t>2022-06-28</a:t>
            </a:fld>
            <a:endParaRPr lang="ko-KR" altLang="en-US"/>
          </a:p>
        </p:txBody>
      </p:sp>
      <p:sp>
        <p:nvSpPr>
          <p:cNvPr id="5" name="바닥글 개체 틀 4">
            <a:extLst>
              <a:ext uri="{FF2B5EF4-FFF2-40B4-BE49-F238E27FC236}">
                <a16:creationId xmlns:a16="http://schemas.microsoft.com/office/drawing/2014/main" id="{2DFDA548-797C-4CA4-9E79-48C24BD45C0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8B096DA-5AEA-4ECE-A079-C38B06CA084C}"/>
              </a:ext>
            </a:extLst>
          </p:cNvPr>
          <p:cNvSpPr>
            <a:spLocks noGrp="1"/>
          </p:cNvSpPr>
          <p:nvPr>
            <p:ph type="sldNum" sz="quarter" idx="12"/>
          </p:nvPr>
        </p:nvSpPr>
        <p:spPr/>
        <p:txBody>
          <a:bodyPr/>
          <a:lstStyle/>
          <a:p>
            <a:fld id="{0038929E-A0ED-4022-9FC4-9A763BE0E796}" type="slidenum">
              <a:rPr lang="ko-KR" altLang="en-US" smtClean="0"/>
              <a:t>‹#›</a:t>
            </a:fld>
            <a:endParaRPr lang="ko-KR" altLang="en-US"/>
          </a:p>
        </p:txBody>
      </p:sp>
    </p:spTree>
    <p:extLst>
      <p:ext uri="{BB962C8B-B14F-4D97-AF65-F5344CB8AC3E}">
        <p14:creationId xmlns:p14="http://schemas.microsoft.com/office/powerpoint/2010/main" val="2809411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92"/>
          <p:cNvSpPr txBox="1">
            <a:spLocks noGrp="1"/>
          </p:cNvSpPr>
          <p:nvPr>
            <p:ph type="ctrTitle"/>
          </p:nvPr>
        </p:nvSpPr>
        <p:spPr>
          <a:xfrm>
            <a:off x="914400" y="681037"/>
            <a:ext cx="10363200" cy="1731963"/>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5333"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2"/>
          <p:cNvSpPr txBox="1">
            <a:spLocks noGrp="1"/>
          </p:cNvSpPr>
          <p:nvPr>
            <p:ph type="subTitle" idx="1"/>
          </p:nvPr>
        </p:nvSpPr>
        <p:spPr>
          <a:xfrm>
            <a:off x="4470400" y="3835400"/>
            <a:ext cx="6807200" cy="2235200"/>
          </a:xfrm>
          <a:prstGeom prst="rect">
            <a:avLst/>
          </a:prstGeom>
          <a:noFill/>
          <a:ln>
            <a:noFill/>
          </a:ln>
        </p:spPr>
        <p:txBody>
          <a:bodyPr spcFirstLastPara="1" wrap="square" lIns="91425" tIns="45700" rIns="91425" bIns="45700" anchor="t" anchorCtr="0">
            <a:noAutofit/>
          </a:bodyPr>
          <a:lstStyle>
            <a:lvl1pPr lvl="0" algn="ctr">
              <a:spcBef>
                <a:spcPts val="1200"/>
              </a:spcBef>
              <a:spcAft>
                <a:spcPts val="0"/>
              </a:spcAft>
              <a:buSzPts val="2400"/>
              <a:buFont typeface="Times"/>
              <a:buNone/>
              <a:defRPr/>
            </a:lvl1pPr>
            <a:lvl2pPr lvl="1" algn="l">
              <a:spcBef>
                <a:spcPts val="480"/>
              </a:spcBef>
              <a:spcAft>
                <a:spcPts val="0"/>
              </a:spcAft>
              <a:buSzPts val="1800"/>
              <a:buChar char="•"/>
              <a:defRPr/>
            </a:lvl2pPr>
            <a:lvl3pPr lvl="2" algn="l">
              <a:spcBef>
                <a:spcPts val="480"/>
              </a:spcBef>
              <a:spcAft>
                <a:spcPts val="0"/>
              </a:spcAft>
              <a:buSzPts val="1800"/>
              <a:buChar char="•"/>
              <a:defRPr/>
            </a:lvl3pPr>
            <a:lvl4pPr lvl="3" algn="l">
              <a:spcBef>
                <a:spcPts val="480"/>
              </a:spcBef>
              <a:spcAft>
                <a:spcPts val="0"/>
              </a:spcAft>
              <a:buSzPts val="1800"/>
              <a:buChar char="•"/>
              <a:defRPr/>
            </a:lvl4pPr>
            <a:lvl5pPr lvl="4" algn="l">
              <a:spcBef>
                <a:spcPts val="480"/>
              </a:spcBef>
              <a:spcAft>
                <a:spcPts val="0"/>
              </a:spcAft>
              <a:buSzPts val="1800"/>
              <a:buChar char="•"/>
              <a:defRPr/>
            </a:lvl5pPr>
            <a:lvl6pPr lvl="5" algn="l">
              <a:spcBef>
                <a:spcPts val="480"/>
              </a:spcBef>
              <a:spcAft>
                <a:spcPts val="0"/>
              </a:spcAft>
              <a:buSzPts val="1800"/>
              <a:buChar char="•"/>
              <a:defRPr/>
            </a:lvl6pPr>
            <a:lvl7pPr lvl="6" algn="l">
              <a:spcBef>
                <a:spcPts val="480"/>
              </a:spcBef>
              <a:spcAft>
                <a:spcPts val="0"/>
              </a:spcAft>
              <a:buSzPts val="1800"/>
              <a:buChar char="•"/>
              <a:defRPr/>
            </a:lvl7pPr>
            <a:lvl8pPr lvl="7" algn="l">
              <a:spcBef>
                <a:spcPts val="480"/>
              </a:spcBef>
              <a:spcAft>
                <a:spcPts val="0"/>
              </a:spcAft>
              <a:buSzPts val="1800"/>
              <a:buChar char="•"/>
              <a:defRPr/>
            </a:lvl8pPr>
            <a:lvl9pPr lvl="8" algn="l">
              <a:spcBef>
                <a:spcPts val="480"/>
              </a:spcBef>
              <a:spcAft>
                <a:spcPts val="0"/>
              </a:spcAft>
              <a:buSzPts val="1800"/>
              <a:buChar char="•"/>
              <a:defRPr/>
            </a:lvl9pPr>
          </a:lstStyle>
          <a:p>
            <a:endParaRPr/>
          </a:p>
        </p:txBody>
      </p:sp>
      <p:sp>
        <p:nvSpPr>
          <p:cNvPr id="17" name="Google Shape;17;p92"/>
          <p:cNvSpPr txBox="1">
            <a:spLocks noGrp="1"/>
          </p:cNvSpPr>
          <p:nvPr>
            <p:ph type="dt" idx="10"/>
          </p:nvPr>
        </p:nvSpPr>
        <p:spPr>
          <a:xfrm>
            <a:off x="5283200" y="6273800"/>
            <a:ext cx="1625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2"/>
          <p:cNvSpPr txBox="1">
            <a:spLocks noGrp="1"/>
          </p:cNvSpPr>
          <p:nvPr>
            <p:ph type="sldNum" idx="12"/>
          </p:nvPr>
        </p:nvSpPr>
        <p:spPr>
          <a:xfrm>
            <a:off x="10257368" y="6273800"/>
            <a:ext cx="1020232" cy="457200"/>
          </a:xfrm>
          <a:prstGeom prst="rect">
            <a:avLst/>
          </a:prstGeom>
          <a:noFill/>
          <a:ln>
            <a:noFill/>
          </a:ln>
        </p:spPr>
        <p:txBody>
          <a:bodyPr spcFirstLastPara="1" wrap="square" lIns="91425" tIns="45700" rIns="91425" bIns="45700" anchor="b" anchorCtr="0">
            <a:noAutofit/>
          </a:bodyPr>
          <a:lstStyle>
            <a:lvl1pPr marL="0" lvl="0" indent="0" algn="l">
              <a:spcBef>
                <a:spcPts val="0"/>
              </a:spcBef>
              <a:spcAft>
                <a:spcPts val="0"/>
              </a:spcAft>
              <a:buNone/>
              <a:defRPr sz="1867" b="0" i="0" u="none" strike="noStrike" cap="none">
                <a:solidFill>
                  <a:schemeClr val="lt2"/>
                </a:solidFill>
                <a:latin typeface="Calibri"/>
                <a:ea typeface="Calibri"/>
                <a:cs typeface="Calibri"/>
                <a:sym typeface="Calibri"/>
              </a:defRPr>
            </a:lvl1pPr>
            <a:lvl2pPr marL="0" lvl="1" indent="0" algn="l">
              <a:spcBef>
                <a:spcPts val="0"/>
              </a:spcBef>
              <a:spcAft>
                <a:spcPts val="0"/>
              </a:spcAft>
              <a:buNone/>
              <a:defRPr sz="1867" b="0" i="0" u="none" strike="noStrike" cap="none">
                <a:solidFill>
                  <a:schemeClr val="lt2"/>
                </a:solidFill>
                <a:latin typeface="Calibri"/>
                <a:ea typeface="Calibri"/>
                <a:cs typeface="Calibri"/>
                <a:sym typeface="Calibri"/>
              </a:defRPr>
            </a:lvl2pPr>
            <a:lvl3pPr marL="0" lvl="2" indent="0" algn="l">
              <a:spcBef>
                <a:spcPts val="0"/>
              </a:spcBef>
              <a:spcAft>
                <a:spcPts val="0"/>
              </a:spcAft>
              <a:buNone/>
              <a:defRPr sz="1867" b="0" i="0" u="none" strike="noStrike" cap="none">
                <a:solidFill>
                  <a:schemeClr val="lt2"/>
                </a:solidFill>
                <a:latin typeface="Calibri"/>
                <a:ea typeface="Calibri"/>
                <a:cs typeface="Calibri"/>
                <a:sym typeface="Calibri"/>
              </a:defRPr>
            </a:lvl3pPr>
            <a:lvl4pPr marL="0" lvl="3" indent="0" algn="l">
              <a:spcBef>
                <a:spcPts val="0"/>
              </a:spcBef>
              <a:spcAft>
                <a:spcPts val="0"/>
              </a:spcAft>
              <a:buNone/>
              <a:defRPr sz="1867" b="0" i="0" u="none" strike="noStrike" cap="none">
                <a:solidFill>
                  <a:schemeClr val="lt2"/>
                </a:solidFill>
                <a:latin typeface="Calibri"/>
                <a:ea typeface="Calibri"/>
                <a:cs typeface="Calibri"/>
                <a:sym typeface="Calibri"/>
              </a:defRPr>
            </a:lvl4pPr>
            <a:lvl5pPr marL="0" lvl="4" indent="0" algn="l">
              <a:spcBef>
                <a:spcPts val="0"/>
              </a:spcBef>
              <a:spcAft>
                <a:spcPts val="0"/>
              </a:spcAft>
              <a:buNone/>
              <a:defRPr sz="1867" b="0" i="0" u="none" strike="noStrike" cap="none">
                <a:solidFill>
                  <a:schemeClr val="lt2"/>
                </a:solidFill>
                <a:latin typeface="Calibri"/>
                <a:ea typeface="Calibri"/>
                <a:cs typeface="Calibri"/>
                <a:sym typeface="Calibri"/>
              </a:defRPr>
            </a:lvl5pPr>
            <a:lvl6pPr marL="0" lvl="5" indent="0" algn="l">
              <a:spcBef>
                <a:spcPts val="0"/>
              </a:spcBef>
              <a:spcAft>
                <a:spcPts val="0"/>
              </a:spcAft>
              <a:buNone/>
              <a:defRPr sz="1867" b="0" i="0" u="none" strike="noStrike" cap="none">
                <a:solidFill>
                  <a:schemeClr val="lt2"/>
                </a:solidFill>
                <a:latin typeface="Calibri"/>
                <a:ea typeface="Calibri"/>
                <a:cs typeface="Calibri"/>
                <a:sym typeface="Calibri"/>
              </a:defRPr>
            </a:lvl6pPr>
            <a:lvl7pPr marL="0" lvl="6" indent="0" algn="l">
              <a:spcBef>
                <a:spcPts val="0"/>
              </a:spcBef>
              <a:spcAft>
                <a:spcPts val="0"/>
              </a:spcAft>
              <a:buNone/>
              <a:defRPr sz="1867" b="0" i="0" u="none" strike="noStrike" cap="none">
                <a:solidFill>
                  <a:schemeClr val="lt2"/>
                </a:solidFill>
                <a:latin typeface="Calibri"/>
                <a:ea typeface="Calibri"/>
                <a:cs typeface="Calibri"/>
                <a:sym typeface="Calibri"/>
              </a:defRPr>
            </a:lvl7pPr>
            <a:lvl8pPr marL="0" lvl="7" indent="0" algn="l">
              <a:spcBef>
                <a:spcPts val="0"/>
              </a:spcBef>
              <a:spcAft>
                <a:spcPts val="0"/>
              </a:spcAft>
              <a:buNone/>
              <a:defRPr sz="1867" b="0" i="0" u="none" strike="noStrike" cap="none">
                <a:solidFill>
                  <a:schemeClr val="lt2"/>
                </a:solidFill>
                <a:latin typeface="Calibri"/>
                <a:ea typeface="Calibri"/>
                <a:cs typeface="Calibri"/>
                <a:sym typeface="Calibri"/>
              </a:defRPr>
            </a:lvl8pPr>
            <a:lvl9pPr marL="0" lvl="8" indent="0" algn="l">
              <a:spcBef>
                <a:spcPts val="0"/>
              </a:spcBef>
              <a:spcAft>
                <a:spcPts val="0"/>
              </a:spcAft>
              <a:buNone/>
              <a:defRPr sz="1867" b="0" i="0" u="none" strike="noStrike" cap="none">
                <a:solidFill>
                  <a:schemeClr val="lt2"/>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76181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9"/>
        <p:cNvGrpSpPr/>
        <p:nvPr/>
      </p:nvGrpSpPr>
      <p:grpSpPr>
        <a:xfrm>
          <a:off x="0" y="0"/>
          <a:ext cx="0" cy="0"/>
          <a:chOff x="0" y="0"/>
          <a:chExt cx="0" cy="0"/>
        </a:xfrm>
      </p:grpSpPr>
      <p:sp>
        <p:nvSpPr>
          <p:cNvPr id="20" name="Google Shape;20;p93"/>
          <p:cNvSpPr txBox="1">
            <a:spLocks noGrp="1"/>
          </p:cNvSpPr>
          <p:nvPr>
            <p:ph type="title"/>
          </p:nvPr>
        </p:nvSpPr>
        <p:spPr>
          <a:xfrm>
            <a:off x="355600" y="279400"/>
            <a:ext cx="11480800" cy="990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3"/>
          <p:cNvSpPr txBox="1">
            <a:spLocks noGrp="1"/>
          </p:cNvSpPr>
          <p:nvPr>
            <p:ph type="body" idx="1"/>
          </p:nvPr>
        </p:nvSpPr>
        <p:spPr>
          <a:xfrm>
            <a:off x="406400" y="1803400"/>
            <a:ext cx="11379200" cy="44450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SzPts val="1800"/>
              <a:buChar char="•"/>
              <a:defRPr/>
            </a:lvl1pPr>
            <a:lvl2pPr marL="1219170" lvl="1" indent="-457189" algn="l">
              <a:spcBef>
                <a:spcPts val="480"/>
              </a:spcBef>
              <a:spcAft>
                <a:spcPts val="0"/>
              </a:spcAft>
              <a:buSzPts val="1800"/>
              <a:buChar char="•"/>
              <a:defRPr/>
            </a:lvl2pPr>
            <a:lvl3pPr marL="1828754" lvl="2" indent="-457189" algn="l">
              <a:spcBef>
                <a:spcPts val="480"/>
              </a:spcBef>
              <a:spcAft>
                <a:spcPts val="0"/>
              </a:spcAft>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SzPts val="1800"/>
              <a:buChar char="•"/>
              <a:defRPr/>
            </a:lvl6pPr>
            <a:lvl7pPr marL="4267093" lvl="6" indent="-457189" algn="l">
              <a:spcBef>
                <a:spcPts val="480"/>
              </a:spcBef>
              <a:spcAft>
                <a:spcPts val="0"/>
              </a:spcAft>
              <a:buSzPts val="1800"/>
              <a:buChar char="•"/>
              <a:defRPr/>
            </a:lvl7pPr>
            <a:lvl8pPr marL="4876678" lvl="7" indent="-457189" algn="l">
              <a:spcBef>
                <a:spcPts val="480"/>
              </a:spcBef>
              <a:spcAft>
                <a:spcPts val="0"/>
              </a:spcAft>
              <a:buSzPts val="1800"/>
              <a:buChar char="•"/>
              <a:defRPr/>
            </a:lvl8pPr>
            <a:lvl9pPr marL="5486263" lvl="8" indent="-457189" algn="l">
              <a:spcBef>
                <a:spcPts val="480"/>
              </a:spcBef>
              <a:spcAft>
                <a:spcPts val="0"/>
              </a:spcAft>
              <a:buSzPts val="1800"/>
              <a:buChar char="•"/>
              <a:defRPr/>
            </a:lvl9pPr>
          </a:lstStyle>
          <a:p>
            <a:endParaRPr/>
          </a:p>
        </p:txBody>
      </p:sp>
      <p:sp>
        <p:nvSpPr>
          <p:cNvPr id="22" name="Google Shape;22;p93"/>
          <p:cNvSpPr txBox="1">
            <a:spLocks noGrp="1"/>
          </p:cNvSpPr>
          <p:nvPr>
            <p:ph type="dt" idx="10"/>
          </p:nvPr>
        </p:nvSpPr>
        <p:spPr>
          <a:xfrm>
            <a:off x="4775200" y="6350000"/>
            <a:ext cx="26416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3"/>
          <p:cNvSpPr txBox="1">
            <a:spLocks noGrp="1"/>
          </p:cNvSpPr>
          <p:nvPr>
            <p:ph type="sldNum" idx="12"/>
          </p:nvPr>
        </p:nvSpPr>
        <p:spPr>
          <a:xfrm>
            <a:off x="9144000" y="6324600"/>
            <a:ext cx="2641600" cy="457200"/>
          </a:xfrm>
          <a:prstGeom prst="rect">
            <a:avLst/>
          </a:prstGeom>
          <a:noFill/>
          <a:ln>
            <a:noFill/>
          </a:ln>
        </p:spPr>
        <p:txBody>
          <a:bodyPr spcFirstLastPara="1" wrap="square" lIns="91425" tIns="45700" rIns="91425" bIns="45700" anchor="t" anchorCtr="0">
            <a:noAutofit/>
          </a:bodyPr>
          <a:lstStyle>
            <a:lvl1pPr marL="0" lvl="0" indent="0" algn="l">
              <a:spcBef>
                <a:spcPts val="0"/>
              </a:spcBef>
              <a:spcAft>
                <a:spcPts val="0"/>
              </a:spcAft>
              <a:buNone/>
              <a:defRPr sz="1867" b="0" i="0" u="none" strike="noStrike" cap="none">
                <a:solidFill>
                  <a:schemeClr val="dk1"/>
                </a:solidFill>
                <a:latin typeface="Calibri"/>
                <a:ea typeface="Calibri"/>
                <a:cs typeface="Calibri"/>
                <a:sym typeface="Calibri"/>
              </a:defRPr>
            </a:lvl1pPr>
            <a:lvl2pPr marL="0" lvl="1" indent="0" algn="l">
              <a:spcBef>
                <a:spcPts val="0"/>
              </a:spcBef>
              <a:spcAft>
                <a:spcPts val="0"/>
              </a:spcAft>
              <a:buNone/>
              <a:defRPr sz="1867" b="0" i="0" u="none" strike="noStrike" cap="none">
                <a:solidFill>
                  <a:schemeClr val="dk1"/>
                </a:solidFill>
                <a:latin typeface="Calibri"/>
                <a:ea typeface="Calibri"/>
                <a:cs typeface="Calibri"/>
                <a:sym typeface="Calibri"/>
              </a:defRPr>
            </a:lvl2pPr>
            <a:lvl3pPr marL="0" lvl="2" indent="0" algn="l">
              <a:spcBef>
                <a:spcPts val="0"/>
              </a:spcBef>
              <a:spcAft>
                <a:spcPts val="0"/>
              </a:spcAft>
              <a:buNone/>
              <a:defRPr sz="1867" b="0" i="0" u="none" strike="noStrike" cap="none">
                <a:solidFill>
                  <a:schemeClr val="dk1"/>
                </a:solidFill>
                <a:latin typeface="Calibri"/>
                <a:ea typeface="Calibri"/>
                <a:cs typeface="Calibri"/>
                <a:sym typeface="Calibri"/>
              </a:defRPr>
            </a:lvl3pPr>
            <a:lvl4pPr marL="0" lvl="3" indent="0" algn="l">
              <a:spcBef>
                <a:spcPts val="0"/>
              </a:spcBef>
              <a:spcAft>
                <a:spcPts val="0"/>
              </a:spcAft>
              <a:buNone/>
              <a:defRPr sz="1867" b="0" i="0" u="none" strike="noStrike" cap="none">
                <a:solidFill>
                  <a:schemeClr val="dk1"/>
                </a:solidFill>
                <a:latin typeface="Calibri"/>
                <a:ea typeface="Calibri"/>
                <a:cs typeface="Calibri"/>
                <a:sym typeface="Calibri"/>
              </a:defRPr>
            </a:lvl4pPr>
            <a:lvl5pPr marL="0" lvl="4" indent="0" algn="l">
              <a:spcBef>
                <a:spcPts val="0"/>
              </a:spcBef>
              <a:spcAft>
                <a:spcPts val="0"/>
              </a:spcAft>
              <a:buNone/>
              <a:defRPr sz="1867" b="0" i="0" u="none" strike="noStrike" cap="none">
                <a:solidFill>
                  <a:schemeClr val="dk1"/>
                </a:solidFill>
                <a:latin typeface="Calibri"/>
                <a:ea typeface="Calibri"/>
                <a:cs typeface="Calibri"/>
                <a:sym typeface="Calibri"/>
              </a:defRPr>
            </a:lvl5pPr>
            <a:lvl6pPr marL="0" lvl="5" indent="0" algn="l">
              <a:spcBef>
                <a:spcPts val="0"/>
              </a:spcBef>
              <a:spcAft>
                <a:spcPts val="0"/>
              </a:spcAft>
              <a:buNone/>
              <a:defRPr sz="1867" b="0" i="0" u="none" strike="noStrike" cap="none">
                <a:solidFill>
                  <a:schemeClr val="dk1"/>
                </a:solidFill>
                <a:latin typeface="Calibri"/>
                <a:ea typeface="Calibri"/>
                <a:cs typeface="Calibri"/>
                <a:sym typeface="Calibri"/>
              </a:defRPr>
            </a:lvl6pPr>
            <a:lvl7pPr marL="0" lvl="6" indent="0" algn="l">
              <a:spcBef>
                <a:spcPts val="0"/>
              </a:spcBef>
              <a:spcAft>
                <a:spcPts val="0"/>
              </a:spcAft>
              <a:buNone/>
              <a:defRPr sz="1867" b="0" i="0" u="none" strike="noStrike" cap="none">
                <a:solidFill>
                  <a:schemeClr val="dk1"/>
                </a:solidFill>
                <a:latin typeface="Calibri"/>
                <a:ea typeface="Calibri"/>
                <a:cs typeface="Calibri"/>
                <a:sym typeface="Calibri"/>
              </a:defRPr>
            </a:lvl7pPr>
            <a:lvl8pPr marL="0" lvl="7" indent="0" algn="l">
              <a:spcBef>
                <a:spcPts val="0"/>
              </a:spcBef>
              <a:spcAft>
                <a:spcPts val="0"/>
              </a:spcAft>
              <a:buNone/>
              <a:defRPr sz="1867" b="0" i="0" u="none" strike="noStrike" cap="none">
                <a:solidFill>
                  <a:schemeClr val="dk1"/>
                </a:solidFill>
                <a:latin typeface="Calibri"/>
                <a:ea typeface="Calibri"/>
                <a:cs typeface="Calibri"/>
                <a:sym typeface="Calibri"/>
              </a:defRPr>
            </a:lvl8pPr>
            <a:lvl9pPr marL="0" lvl="8" indent="0" algn="l">
              <a:spcBef>
                <a:spcPts val="0"/>
              </a:spcBef>
              <a:spcAft>
                <a:spcPts val="0"/>
              </a:spcAft>
              <a:buNone/>
              <a:defRPr sz="1867" b="0"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93880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D2F6B8-DEDB-4677-A6C8-CDD12634268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6BFE561-57D9-4EFC-B4AA-19E1600F5B69}"/>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539588FA-0936-4C0E-A14A-9A298E5EE734}"/>
              </a:ext>
            </a:extLst>
          </p:cNvPr>
          <p:cNvSpPr>
            <a:spLocks noGrp="1"/>
          </p:cNvSpPr>
          <p:nvPr>
            <p:ph type="dt" sz="half" idx="10"/>
          </p:nvPr>
        </p:nvSpPr>
        <p:spPr/>
        <p:txBody>
          <a:bodyPr/>
          <a:lstStyle/>
          <a:p>
            <a:fld id="{8326B87E-5A22-49F4-A5D3-85A1F1BDF451}" type="datetimeFigureOut">
              <a:rPr lang="ko-KR" altLang="en-US" smtClean="0"/>
              <a:t>2022-06-28</a:t>
            </a:fld>
            <a:endParaRPr lang="ko-KR" altLang="en-US"/>
          </a:p>
        </p:txBody>
      </p:sp>
      <p:sp>
        <p:nvSpPr>
          <p:cNvPr id="5" name="바닥글 개체 틀 4">
            <a:extLst>
              <a:ext uri="{FF2B5EF4-FFF2-40B4-BE49-F238E27FC236}">
                <a16:creationId xmlns:a16="http://schemas.microsoft.com/office/drawing/2014/main" id="{CF733219-8956-4798-941A-7B347BD2DD0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890EC9E-7740-48A3-BDF9-D1C876194C85}"/>
              </a:ext>
            </a:extLst>
          </p:cNvPr>
          <p:cNvSpPr>
            <a:spLocks noGrp="1"/>
          </p:cNvSpPr>
          <p:nvPr>
            <p:ph type="sldNum" sz="quarter" idx="12"/>
          </p:nvPr>
        </p:nvSpPr>
        <p:spPr/>
        <p:txBody>
          <a:bodyPr/>
          <a:lstStyle/>
          <a:p>
            <a:fld id="{0038929E-A0ED-4022-9FC4-9A763BE0E796}" type="slidenum">
              <a:rPr lang="ko-KR" altLang="en-US" smtClean="0"/>
              <a:t>‹#›</a:t>
            </a:fld>
            <a:endParaRPr lang="ko-KR" altLang="en-US"/>
          </a:p>
        </p:txBody>
      </p:sp>
    </p:spTree>
    <p:extLst>
      <p:ext uri="{BB962C8B-B14F-4D97-AF65-F5344CB8AC3E}">
        <p14:creationId xmlns:p14="http://schemas.microsoft.com/office/powerpoint/2010/main" val="690642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0BB524-337E-4F13-BE80-68BEC4287BD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614FF43-03A7-40CC-A2A5-1190CB849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F92B29C0-0F87-433A-A567-9489CE0F2C8D}"/>
              </a:ext>
            </a:extLst>
          </p:cNvPr>
          <p:cNvSpPr>
            <a:spLocks noGrp="1"/>
          </p:cNvSpPr>
          <p:nvPr>
            <p:ph type="dt" sz="half" idx="10"/>
          </p:nvPr>
        </p:nvSpPr>
        <p:spPr/>
        <p:txBody>
          <a:bodyPr/>
          <a:lstStyle/>
          <a:p>
            <a:fld id="{8326B87E-5A22-49F4-A5D3-85A1F1BDF451}" type="datetimeFigureOut">
              <a:rPr lang="ko-KR" altLang="en-US" smtClean="0"/>
              <a:t>2022-06-28</a:t>
            </a:fld>
            <a:endParaRPr lang="ko-KR" altLang="en-US"/>
          </a:p>
        </p:txBody>
      </p:sp>
      <p:sp>
        <p:nvSpPr>
          <p:cNvPr id="5" name="바닥글 개체 틀 4">
            <a:extLst>
              <a:ext uri="{FF2B5EF4-FFF2-40B4-BE49-F238E27FC236}">
                <a16:creationId xmlns:a16="http://schemas.microsoft.com/office/drawing/2014/main" id="{D52577D0-EB50-4506-BDBF-0BACD5775D6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064DC46-D8BB-467D-8C02-19D9BC645E9D}"/>
              </a:ext>
            </a:extLst>
          </p:cNvPr>
          <p:cNvSpPr>
            <a:spLocks noGrp="1"/>
          </p:cNvSpPr>
          <p:nvPr>
            <p:ph type="sldNum" sz="quarter" idx="12"/>
          </p:nvPr>
        </p:nvSpPr>
        <p:spPr/>
        <p:txBody>
          <a:bodyPr/>
          <a:lstStyle/>
          <a:p>
            <a:fld id="{0038929E-A0ED-4022-9FC4-9A763BE0E796}" type="slidenum">
              <a:rPr lang="ko-KR" altLang="en-US" smtClean="0"/>
              <a:t>‹#›</a:t>
            </a:fld>
            <a:endParaRPr lang="ko-KR" altLang="en-US"/>
          </a:p>
        </p:txBody>
      </p:sp>
    </p:spTree>
    <p:extLst>
      <p:ext uri="{BB962C8B-B14F-4D97-AF65-F5344CB8AC3E}">
        <p14:creationId xmlns:p14="http://schemas.microsoft.com/office/powerpoint/2010/main" val="12791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E885C8-A34C-4BDF-89F5-BF91863EFBC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F676443-0D33-4ED1-B047-3118E861F3E0}"/>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D29FBFB0-C7FF-4FCD-950A-9A1A9F62169A}"/>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60761C61-80DB-4E3C-A76C-1BAFCEB03CC0}"/>
              </a:ext>
            </a:extLst>
          </p:cNvPr>
          <p:cNvSpPr>
            <a:spLocks noGrp="1"/>
          </p:cNvSpPr>
          <p:nvPr>
            <p:ph type="dt" sz="half" idx="10"/>
          </p:nvPr>
        </p:nvSpPr>
        <p:spPr/>
        <p:txBody>
          <a:bodyPr/>
          <a:lstStyle/>
          <a:p>
            <a:fld id="{8326B87E-5A22-49F4-A5D3-85A1F1BDF451}" type="datetimeFigureOut">
              <a:rPr lang="ko-KR" altLang="en-US" smtClean="0"/>
              <a:t>2022-06-28</a:t>
            </a:fld>
            <a:endParaRPr lang="ko-KR" altLang="en-US"/>
          </a:p>
        </p:txBody>
      </p:sp>
      <p:sp>
        <p:nvSpPr>
          <p:cNvPr id="6" name="바닥글 개체 틀 5">
            <a:extLst>
              <a:ext uri="{FF2B5EF4-FFF2-40B4-BE49-F238E27FC236}">
                <a16:creationId xmlns:a16="http://schemas.microsoft.com/office/drawing/2014/main" id="{CC233DD9-C0B4-4093-80AF-D24F3CC213A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76651BF-B246-4E97-8BA3-A774980C7E42}"/>
              </a:ext>
            </a:extLst>
          </p:cNvPr>
          <p:cNvSpPr>
            <a:spLocks noGrp="1"/>
          </p:cNvSpPr>
          <p:nvPr>
            <p:ph type="sldNum" sz="quarter" idx="12"/>
          </p:nvPr>
        </p:nvSpPr>
        <p:spPr/>
        <p:txBody>
          <a:bodyPr/>
          <a:lstStyle/>
          <a:p>
            <a:fld id="{0038929E-A0ED-4022-9FC4-9A763BE0E796}" type="slidenum">
              <a:rPr lang="ko-KR" altLang="en-US" smtClean="0"/>
              <a:t>‹#›</a:t>
            </a:fld>
            <a:endParaRPr lang="ko-KR" altLang="en-US"/>
          </a:p>
        </p:txBody>
      </p:sp>
    </p:spTree>
    <p:extLst>
      <p:ext uri="{BB962C8B-B14F-4D97-AF65-F5344CB8AC3E}">
        <p14:creationId xmlns:p14="http://schemas.microsoft.com/office/powerpoint/2010/main" val="182084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7F1B4B-E97D-4964-A332-CDAE74F9D8C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3BFD7DD-DD52-41CD-B65A-F493B64120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288E0CB0-4C34-42BE-BFDE-0B0E1CFE823A}"/>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0BCEBD51-8211-48D5-96D4-9283D1E06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0B635D4F-4C51-4B3F-BD39-48DE94166E55}"/>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424C49DC-0932-47F9-8F7B-939D30FC3B93}"/>
              </a:ext>
            </a:extLst>
          </p:cNvPr>
          <p:cNvSpPr>
            <a:spLocks noGrp="1"/>
          </p:cNvSpPr>
          <p:nvPr>
            <p:ph type="dt" sz="half" idx="10"/>
          </p:nvPr>
        </p:nvSpPr>
        <p:spPr/>
        <p:txBody>
          <a:bodyPr/>
          <a:lstStyle/>
          <a:p>
            <a:fld id="{8326B87E-5A22-49F4-A5D3-85A1F1BDF451}" type="datetimeFigureOut">
              <a:rPr lang="ko-KR" altLang="en-US" smtClean="0"/>
              <a:t>2022-06-28</a:t>
            </a:fld>
            <a:endParaRPr lang="ko-KR" altLang="en-US"/>
          </a:p>
        </p:txBody>
      </p:sp>
      <p:sp>
        <p:nvSpPr>
          <p:cNvPr id="8" name="바닥글 개체 틀 7">
            <a:extLst>
              <a:ext uri="{FF2B5EF4-FFF2-40B4-BE49-F238E27FC236}">
                <a16:creationId xmlns:a16="http://schemas.microsoft.com/office/drawing/2014/main" id="{EAF69913-F4FC-4299-A68E-DB6E857F5D4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BEFA33B-8E59-4FA4-862A-6917D10186F3}"/>
              </a:ext>
            </a:extLst>
          </p:cNvPr>
          <p:cNvSpPr>
            <a:spLocks noGrp="1"/>
          </p:cNvSpPr>
          <p:nvPr>
            <p:ph type="sldNum" sz="quarter" idx="12"/>
          </p:nvPr>
        </p:nvSpPr>
        <p:spPr/>
        <p:txBody>
          <a:bodyPr/>
          <a:lstStyle/>
          <a:p>
            <a:fld id="{0038929E-A0ED-4022-9FC4-9A763BE0E796}" type="slidenum">
              <a:rPr lang="ko-KR" altLang="en-US" smtClean="0"/>
              <a:t>‹#›</a:t>
            </a:fld>
            <a:endParaRPr lang="ko-KR" altLang="en-US"/>
          </a:p>
        </p:txBody>
      </p:sp>
    </p:spTree>
    <p:extLst>
      <p:ext uri="{BB962C8B-B14F-4D97-AF65-F5344CB8AC3E}">
        <p14:creationId xmlns:p14="http://schemas.microsoft.com/office/powerpoint/2010/main" val="195682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C30DF4-CE69-4A3A-8EA9-92740324732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F8D5B14-8147-48DD-BB52-3FF9E46D19A3}"/>
              </a:ext>
            </a:extLst>
          </p:cNvPr>
          <p:cNvSpPr>
            <a:spLocks noGrp="1"/>
          </p:cNvSpPr>
          <p:nvPr>
            <p:ph type="dt" sz="half" idx="10"/>
          </p:nvPr>
        </p:nvSpPr>
        <p:spPr/>
        <p:txBody>
          <a:bodyPr/>
          <a:lstStyle/>
          <a:p>
            <a:fld id="{8326B87E-5A22-49F4-A5D3-85A1F1BDF451}" type="datetimeFigureOut">
              <a:rPr lang="ko-KR" altLang="en-US" smtClean="0"/>
              <a:t>2022-06-28</a:t>
            </a:fld>
            <a:endParaRPr lang="ko-KR" altLang="en-US"/>
          </a:p>
        </p:txBody>
      </p:sp>
      <p:sp>
        <p:nvSpPr>
          <p:cNvPr id="4" name="바닥글 개체 틀 3">
            <a:extLst>
              <a:ext uri="{FF2B5EF4-FFF2-40B4-BE49-F238E27FC236}">
                <a16:creationId xmlns:a16="http://schemas.microsoft.com/office/drawing/2014/main" id="{F82061E0-69AF-4DD9-8C9E-325F1349BA1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2CABED2-EA55-4435-BF7B-695CCB9BE687}"/>
              </a:ext>
            </a:extLst>
          </p:cNvPr>
          <p:cNvSpPr>
            <a:spLocks noGrp="1"/>
          </p:cNvSpPr>
          <p:nvPr>
            <p:ph type="sldNum" sz="quarter" idx="12"/>
          </p:nvPr>
        </p:nvSpPr>
        <p:spPr/>
        <p:txBody>
          <a:bodyPr/>
          <a:lstStyle/>
          <a:p>
            <a:fld id="{0038929E-A0ED-4022-9FC4-9A763BE0E796}" type="slidenum">
              <a:rPr lang="ko-KR" altLang="en-US" smtClean="0"/>
              <a:t>‹#›</a:t>
            </a:fld>
            <a:endParaRPr lang="ko-KR" altLang="en-US"/>
          </a:p>
        </p:txBody>
      </p:sp>
    </p:spTree>
    <p:extLst>
      <p:ext uri="{BB962C8B-B14F-4D97-AF65-F5344CB8AC3E}">
        <p14:creationId xmlns:p14="http://schemas.microsoft.com/office/powerpoint/2010/main" val="150088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9FDA168-225C-4EFC-B2BD-C168BED42F20}"/>
              </a:ext>
            </a:extLst>
          </p:cNvPr>
          <p:cNvSpPr>
            <a:spLocks noGrp="1"/>
          </p:cNvSpPr>
          <p:nvPr>
            <p:ph type="dt" sz="half" idx="10"/>
          </p:nvPr>
        </p:nvSpPr>
        <p:spPr/>
        <p:txBody>
          <a:bodyPr/>
          <a:lstStyle/>
          <a:p>
            <a:fld id="{8326B87E-5A22-49F4-A5D3-85A1F1BDF451}" type="datetimeFigureOut">
              <a:rPr lang="ko-KR" altLang="en-US" smtClean="0"/>
              <a:t>2022-06-28</a:t>
            </a:fld>
            <a:endParaRPr lang="ko-KR" altLang="en-US"/>
          </a:p>
        </p:txBody>
      </p:sp>
      <p:sp>
        <p:nvSpPr>
          <p:cNvPr id="3" name="바닥글 개체 틀 2">
            <a:extLst>
              <a:ext uri="{FF2B5EF4-FFF2-40B4-BE49-F238E27FC236}">
                <a16:creationId xmlns:a16="http://schemas.microsoft.com/office/drawing/2014/main" id="{06E59943-80F3-4230-841B-152792C7EE2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C09DB98-DFA1-4693-A26E-1E44B3332F2E}"/>
              </a:ext>
            </a:extLst>
          </p:cNvPr>
          <p:cNvSpPr>
            <a:spLocks noGrp="1"/>
          </p:cNvSpPr>
          <p:nvPr>
            <p:ph type="sldNum" sz="quarter" idx="12"/>
          </p:nvPr>
        </p:nvSpPr>
        <p:spPr/>
        <p:txBody>
          <a:bodyPr/>
          <a:lstStyle/>
          <a:p>
            <a:fld id="{0038929E-A0ED-4022-9FC4-9A763BE0E796}" type="slidenum">
              <a:rPr lang="ko-KR" altLang="en-US" smtClean="0"/>
              <a:t>‹#›</a:t>
            </a:fld>
            <a:endParaRPr lang="ko-KR" altLang="en-US"/>
          </a:p>
        </p:txBody>
      </p:sp>
    </p:spTree>
    <p:extLst>
      <p:ext uri="{BB962C8B-B14F-4D97-AF65-F5344CB8AC3E}">
        <p14:creationId xmlns:p14="http://schemas.microsoft.com/office/powerpoint/2010/main" val="181633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19FB2D-4C9E-45AD-B889-2A7F08D55DD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4592A3A-7A72-47FB-BB85-C37F00404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FD926A75-2A74-4C37-9215-979F7DDCE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9C215AF-B261-44D1-A61D-F1323BBB94F0}"/>
              </a:ext>
            </a:extLst>
          </p:cNvPr>
          <p:cNvSpPr>
            <a:spLocks noGrp="1"/>
          </p:cNvSpPr>
          <p:nvPr>
            <p:ph type="dt" sz="half" idx="10"/>
          </p:nvPr>
        </p:nvSpPr>
        <p:spPr/>
        <p:txBody>
          <a:bodyPr/>
          <a:lstStyle/>
          <a:p>
            <a:fld id="{8326B87E-5A22-49F4-A5D3-85A1F1BDF451}" type="datetimeFigureOut">
              <a:rPr lang="ko-KR" altLang="en-US" smtClean="0"/>
              <a:t>2022-06-28</a:t>
            </a:fld>
            <a:endParaRPr lang="ko-KR" altLang="en-US"/>
          </a:p>
        </p:txBody>
      </p:sp>
      <p:sp>
        <p:nvSpPr>
          <p:cNvPr id="6" name="바닥글 개체 틀 5">
            <a:extLst>
              <a:ext uri="{FF2B5EF4-FFF2-40B4-BE49-F238E27FC236}">
                <a16:creationId xmlns:a16="http://schemas.microsoft.com/office/drawing/2014/main" id="{FDD6275F-8875-4FA7-BD2E-9786ABA6184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6093FB6-6860-443E-A1AF-4B5D9F8BBE71}"/>
              </a:ext>
            </a:extLst>
          </p:cNvPr>
          <p:cNvSpPr>
            <a:spLocks noGrp="1"/>
          </p:cNvSpPr>
          <p:nvPr>
            <p:ph type="sldNum" sz="quarter" idx="12"/>
          </p:nvPr>
        </p:nvSpPr>
        <p:spPr/>
        <p:txBody>
          <a:bodyPr/>
          <a:lstStyle/>
          <a:p>
            <a:fld id="{0038929E-A0ED-4022-9FC4-9A763BE0E796}" type="slidenum">
              <a:rPr lang="ko-KR" altLang="en-US" smtClean="0"/>
              <a:t>‹#›</a:t>
            </a:fld>
            <a:endParaRPr lang="ko-KR" altLang="en-US"/>
          </a:p>
        </p:txBody>
      </p:sp>
    </p:spTree>
    <p:extLst>
      <p:ext uri="{BB962C8B-B14F-4D97-AF65-F5344CB8AC3E}">
        <p14:creationId xmlns:p14="http://schemas.microsoft.com/office/powerpoint/2010/main" val="3602439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0B5C54-0D09-4C43-8709-E0838E1779B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8DD1C12-A3FD-491F-9F33-11F9DA6228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54E0C92-782E-4C1E-8B98-D6265CE37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2FADD5DA-7873-4024-8B7D-5268FFA04E44}"/>
              </a:ext>
            </a:extLst>
          </p:cNvPr>
          <p:cNvSpPr>
            <a:spLocks noGrp="1"/>
          </p:cNvSpPr>
          <p:nvPr>
            <p:ph type="dt" sz="half" idx="10"/>
          </p:nvPr>
        </p:nvSpPr>
        <p:spPr/>
        <p:txBody>
          <a:bodyPr/>
          <a:lstStyle/>
          <a:p>
            <a:fld id="{8326B87E-5A22-49F4-A5D3-85A1F1BDF451}" type="datetimeFigureOut">
              <a:rPr lang="ko-KR" altLang="en-US" smtClean="0"/>
              <a:t>2022-06-28</a:t>
            </a:fld>
            <a:endParaRPr lang="ko-KR" altLang="en-US"/>
          </a:p>
        </p:txBody>
      </p:sp>
      <p:sp>
        <p:nvSpPr>
          <p:cNvPr id="6" name="바닥글 개체 틀 5">
            <a:extLst>
              <a:ext uri="{FF2B5EF4-FFF2-40B4-BE49-F238E27FC236}">
                <a16:creationId xmlns:a16="http://schemas.microsoft.com/office/drawing/2014/main" id="{2A9A8A1B-FEAE-495F-96DD-95862134448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3CA8032-F904-42FB-862B-1B0D9056E8FE}"/>
              </a:ext>
            </a:extLst>
          </p:cNvPr>
          <p:cNvSpPr>
            <a:spLocks noGrp="1"/>
          </p:cNvSpPr>
          <p:nvPr>
            <p:ph type="sldNum" sz="quarter" idx="12"/>
          </p:nvPr>
        </p:nvSpPr>
        <p:spPr/>
        <p:txBody>
          <a:bodyPr/>
          <a:lstStyle/>
          <a:p>
            <a:fld id="{0038929E-A0ED-4022-9FC4-9A763BE0E796}" type="slidenum">
              <a:rPr lang="ko-KR" altLang="en-US" smtClean="0"/>
              <a:t>‹#›</a:t>
            </a:fld>
            <a:endParaRPr lang="ko-KR" altLang="en-US"/>
          </a:p>
        </p:txBody>
      </p:sp>
    </p:spTree>
    <p:extLst>
      <p:ext uri="{BB962C8B-B14F-4D97-AF65-F5344CB8AC3E}">
        <p14:creationId xmlns:p14="http://schemas.microsoft.com/office/powerpoint/2010/main" val="22585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3C9D115-DB8E-45FC-8355-3671D4D36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6770591-FC6B-48C3-A3C7-0ED3CB163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945EA0E-0855-4BA7-9563-09022BC514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6B87E-5A22-49F4-A5D3-85A1F1BDF451}" type="datetimeFigureOut">
              <a:rPr lang="ko-KR" altLang="en-US" smtClean="0"/>
              <a:t>2022-06-28</a:t>
            </a:fld>
            <a:endParaRPr lang="ko-KR" altLang="en-US"/>
          </a:p>
        </p:txBody>
      </p:sp>
      <p:sp>
        <p:nvSpPr>
          <p:cNvPr id="5" name="바닥글 개체 틀 4">
            <a:extLst>
              <a:ext uri="{FF2B5EF4-FFF2-40B4-BE49-F238E27FC236}">
                <a16:creationId xmlns:a16="http://schemas.microsoft.com/office/drawing/2014/main" id="{E0BF2BAD-76D1-4F4E-8D4C-8E0B6FBDF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7A5A496-B6CB-4E1E-A875-41A6DC9FA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8929E-A0ED-4022-9FC4-9A763BE0E796}" type="slidenum">
              <a:rPr lang="ko-KR" altLang="en-US" smtClean="0"/>
              <a:t>‹#›</a:t>
            </a:fld>
            <a:endParaRPr lang="ko-KR" altLang="en-US"/>
          </a:p>
        </p:txBody>
      </p:sp>
    </p:spTree>
    <p:extLst>
      <p:ext uri="{BB962C8B-B14F-4D97-AF65-F5344CB8AC3E}">
        <p14:creationId xmlns:p14="http://schemas.microsoft.com/office/powerpoint/2010/main" val="1887074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8"/>
          <p:cNvSpPr txBox="1">
            <a:spLocks noGrp="1"/>
          </p:cNvSpPr>
          <p:nvPr>
            <p:ph type="ctrTitle"/>
          </p:nvPr>
        </p:nvSpPr>
        <p:spPr>
          <a:xfrm>
            <a:off x="914400" y="681037"/>
            <a:ext cx="10363200" cy="1731963"/>
          </a:xfrm>
          <a:prstGeom prst="rect">
            <a:avLst/>
          </a:prstGeom>
          <a:noFill/>
          <a:ln>
            <a:noFill/>
          </a:ln>
        </p:spPr>
        <p:txBody>
          <a:bodyPr spcFirstLastPara="1" vert="horz" wrap="square" lIns="121900" tIns="60933" rIns="121900" bIns="60933" rtlCol="0" anchor="t" anchorCtr="0">
            <a:noAutofit/>
          </a:bodyPr>
          <a:lstStyle/>
          <a:p>
            <a:r>
              <a:rPr lang="en-US"/>
              <a:t>Text Classification and Naïve Bayes</a:t>
            </a:r>
            <a:endParaRPr/>
          </a:p>
        </p:txBody>
      </p:sp>
      <p:sp>
        <p:nvSpPr>
          <p:cNvPr id="573" name="Google Shape;573;p58"/>
          <p:cNvSpPr txBox="1">
            <a:spLocks noGrp="1"/>
          </p:cNvSpPr>
          <p:nvPr>
            <p:ph type="subTitle" idx="1"/>
          </p:nvPr>
        </p:nvSpPr>
        <p:spPr>
          <a:xfrm>
            <a:off x="4470400" y="3835400"/>
            <a:ext cx="6807200" cy="2235200"/>
          </a:xfrm>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US" dirty="0"/>
              <a:t>Now we know how to represent word..</a:t>
            </a:r>
          </a:p>
          <a:p>
            <a:pPr marL="0" indent="0">
              <a:spcBef>
                <a:spcPts val="0"/>
              </a:spcBef>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67"/>
          <p:cNvSpPr txBox="1">
            <a:spLocks noGrp="1"/>
          </p:cNvSpPr>
          <p:nvPr>
            <p:ph type="ctrTitle"/>
          </p:nvPr>
        </p:nvSpPr>
        <p:spPr>
          <a:xfrm>
            <a:off x="914400" y="681037"/>
            <a:ext cx="10363200" cy="1731963"/>
          </a:xfrm>
          <a:prstGeom prst="rect">
            <a:avLst/>
          </a:prstGeom>
          <a:noFill/>
          <a:ln>
            <a:noFill/>
          </a:ln>
        </p:spPr>
        <p:txBody>
          <a:bodyPr spcFirstLastPara="1" vert="horz" wrap="square" lIns="121900" tIns="60933" rIns="121900" bIns="60933" rtlCol="0" anchor="t" anchorCtr="0">
            <a:noAutofit/>
          </a:bodyPr>
          <a:lstStyle/>
          <a:p>
            <a:r>
              <a:rPr lang="en-US"/>
              <a:t>Text Classification and Naïve Bayes</a:t>
            </a:r>
            <a:endParaRPr/>
          </a:p>
        </p:txBody>
      </p:sp>
      <p:sp>
        <p:nvSpPr>
          <p:cNvPr id="638" name="Google Shape;638;p67"/>
          <p:cNvSpPr txBox="1">
            <a:spLocks noGrp="1"/>
          </p:cNvSpPr>
          <p:nvPr>
            <p:ph type="subTitle" idx="1"/>
          </p:nvPr>
        </p:nvSpPr>
        <p:spPr>
          <a:xfrm>
            <a:off x="4470400" y="3835400"/>
            <a:ext cx="6807200" cy="2235200"/>
          </a:xfrm>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US"/>
              <a:t>Naïve Bayes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68"/>
          <p:cNvSpPr txBox="1">
            <a:spLocks noGrp="1"/>
          </p:cNvSpPr>
          <p:nvPr>
            <p:ph type="title"/>
          </p:nvPr>
        </p:nvSpPr>
        <p:spPr>
          <a:xfrm>
            <a:off x="1828800" y="508000"/>
            <a:ext cx="9956800" cy="990600"/>
          </a:xfrm>
          <a:prstGeom prst="rect">
            <a:avLst/>
          </a:prstGeom>
          <a:noFill/>
          <a:ln>
            <a:noFill/>
          </a:ln>
        </p:spPr>
        <p:txBody>
          <a:bodyPr spcFirstLastPara="1" vert="horz" wrap="square" lIns="121900" tIns="60933" rIns="121900" bIns="60933" rtlCol="0" anchor="b" anchorCtr="0">
            <a:noAutofit/>
          </a:bodyPr>
          <a:lstStyle/>
          <a:p>
            <a:r>
              <a:rPr lang="en-US"/>
              <a:t>Naïve Bayes Intuition</a:t>
            </a:r>
            <a:endParaRPr/>
          </a:p>
        </p:txBody>
      </p:sp>
      <p:sp>
        <p:nvSpPr>
          <p:cNvPr id="644" name="Google Shape;644;p68"/>
          <p:cNvSpPr txBox="1">
            <a:spLocks noGrp="1"/>
          </p:cNvSpPr>
          <p:nvPr>
            <p:ph type="body" idx="1"/>
          </p:nvPr>
        </p:nvSpPr>
        <p:spPr>
          <a:xfrm>
            <a:off x="406400" y="1803400"/>
            <a:ext cx="10871200" cy="4445000"/>
          </a:xfrm>
          <a:prstGeom prst="rect">
            <a:avLst/>
          </a:prstGeom>
          <a:noFill/>
          <a:ln>
            <a:noFill/>
          </a:ln>
        </p:spPr>
        <p:txBody>
          <a:bodyPr spcFirstLastPara="1" vert="horz" wrap="square" lIns="121900" tIns="60933" rIns="121900" bIns="60933" rtlCol="0" anchor="t" anchorCtr="0">
            <a:noAutofit/>
          </a:bodyPr>
          <a:lstStyle/>
          <a:p>
            <a:pPr marL="457189">
              <a:spcBef>
                <a:spcPts val="0"/>
              </a:spcBef>
              <a:buSzPts val="2800"/>
            </a:pPr>
            <a:r>
              <a:rPr lang="en-US" sz="3733">
                <a:latin typeface="Calibri"/>
                <a:ea typeface="Calibri"/>
                <a:cs typeface="Calibri"/>
                <a:sym typeface="Calibri"/>
              </a:rPr>
              <a:t>Simple (“naïve”) classification method based on Bayes rule</a:t>
            </a:r>
            <a:endParaRPr/>
          </a:p>
          <a:p>
            <a:pPr marL="457189">
              <a:spcBef>
                <a:spcPts val="747"/>
              </a:spcBef>
              <a:buSzPts val="2800"/>
            </a:pPr>
            <a:r>
              <a:rPr lang="en-US" sz="3733">
                <a:latin typeface="Calibri"/>
                <a:ea typeface="Calibri"/>
                <a:cs typeface="Calibri"/>
                <a:sym typeface="Calibri"/>
              </a:rPr>
              <a:t>Relies on very simple representation of document</a:t>
            </a:r>
            <a:endParaRPr/>
          </a:p>
          <a:p>
            <a:pPr marL="914377" lvl="1" indent="-304792">
              <a:spcBef>
                <a:spcPts val="747"/>
              </a:spcBef>
              <a:buSzPts val="2800"/>
            </a:pPr>
            <a:r>
              <a:rPr lang="en-US" sz="3733">
                <a:latin typeface="Calibri"/>
                <a:ea typeface="Calibri"/>
                <a:cs typeface="Calibri"/>
                <a:sym typeface="Calibri"/>
              </a:rPr>
              <a:t>Bag of words</a:t>
            </a:r>
            <a:endParaRPr/>
          </a:p>
          <a:p>
            <a:pPr marL="457189" indent="-253994">
              <a:spcBef>
                <a:spcPts val="640"/>
              </a:spcBef>
              <a:buSzPts val="2400"/>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69"/>
          <p:cNvSpPr txBox="1">
            <a:spLocks noGrp="1"/>
          </p:cNvSpPr>
          <p:nvPr>
            <p:ph type="title"/>
          </p:nvPr>
        </p:nvSpPr>
        <p:spPr>
          <a:xfrm>
            <a:off x="1828800" y="381000"/>
            <a:ext cx="9956800" cy="990600"/>
          </a:xfrm>
          <a:prstGeom prst="rect">
            <a:avLst/>
          </a:prstGeom>
          <a:noFill/>
          <a:ln>
            <a:noFill/>
          </a:ln>
        </p:spPr>
        <p:txBody>
          <a:bodyPr spcFirstLastPara="1" vert="horz" wrap="square" lIns="121900" tIns="60933" rIns="121900" bIns="60933" rtlCol="0" anchor="b" anchorCtr="0">
            <a:noAutofit/>
          </a:bodyPr>
          <a:lstStyle/>
          <a:p>
            <a:pPr>
              <a:spcBef>
                <a:spcPts val="0"/>
              </a:spcBef>
            </a:pPr>
            <a:r>
              <a:rPr lang="en-US"/>
              <a:t>The bag of words representation</a:t>
            </a:r>
            <a:endParaRPr/>
          </a:p>
        </p:txBody>
      </p:sp>
      <p:sp>
        <p:nvSpPr>
          <p:cNvPr id="650" name="Google Shape;650;p69"/>
          <p:cNvSpPr/>
          <p:nvPr/>
        </p:nvSpPr>
        <p:spPr>
          <a:xfrm>
            <a:off x="2540000" y="1803400"/>
            <a:ext cx="6502400" cy="4368800"/>
          </a:xfrm>
          <a:prstGeom prst="rect">
            <a:avLst/>
          </a:prstGeom>
          <a:solidFill>
            <a:srgbClr val="FECF99"/>
          </a:solidFill>
          <a:ln w="28575" cap="flat" cmpd="sng">
            <a:solidFill>
              <a:schemeClr val="dk1"/>
            </a:solidFill>
            <a:prstDash val="solid"/>
            <a:miter lim="800000"/>
            <a:headEnd type="none" w="sm" len="sm"/>
            <a:tailEnd type="none" w="sm" len="sm"/>
          </a:ln>
        </p:spPr>
        <p:txBody>
          <a:bodyPr spcFirstLastPara="1" wrap="square" lIns="121900" tIns="60933" rIns="121900" bIns="60933" anchor="t" anchorCtr="0">
            <a:noAutofit/>
          </a:bodyPr>
          <a:lstStyle/>
          <a:p>
            <a:pPr>
              <a:lnSpc>
                <a:spcPct val="80000"/>
              </a:lnSpc>
            </a:pPr>
            <a:r>
              <a:rPr lang="en-US" sz="2667">
                <a:solidFill>
                  <a:srgbClr val="000000"/>
                </a:solidFill>
                <a:latin typeface="Courier"/>
                <a:ea typeface="Courier"/>
                <a:cs typeface="Courier"/>
                <a:sym typeface="Courier"/>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endParaRPr sz="2400"/>
          </a:p>
        </p:txBody>
      </p:sp>
      <p:sp>
        <p:nvSpPr>
          <p:cNvPr id="651" name="Google Shape;651;p69"/>
          <p:cNvSpPr txBox="1"/>
          <p:nvPr/>
        </p:nvSpPr>
        <p:spPr>
          <a:xfrm>
            <a:off x="609601" y="2311401"/>
            <a:ext cx="1828799" cy="4472837"/>
          </a:xfrm>
          <a:prstGeom prst="rect">
            <a:avLst/>
          </a:prstGeom>
          <a:noFill/>
          <a:ln>
            <a:noFill/>
          </a:ln>
        </p:spPr>
        <p:txBody>
          <a:bodyPr spcFirstLastPara="1" wrap="square" lIns="121900" tIns="60933" rIns="121900" bIns="60933" anchor="t" anchorCtr="0">
            <a:spAutoFit/>
          </a:bodyPr>
          <a:lstStyle/>
          <a:p>
            <a:r>
              <a:rPr lang="en-US" sz="14133">
                <a:solidFill>
                  <a:schemeClr val="dk1"/>
                </a:solidFill>
                <a:latin typeface="Merriweather Sans"/>
                <a:ea typeface="Merriweather Sans"/>
                <a:cs typeface="Merriweather Sans"/>
                <a:sym typeface="Merriweather Sans"/>
              </a:rPr>
              <a:t>γ</a:t>
            </a:r>
            <a:r>
              <a:rPr lang="en-US" sz="14133">
                <a:solidFill>
                  <a:schemeClr val="dk1"/>
                </a:solidFill>
                <a:latin typeface="Lucida Sans"/>
                <a:ea typeface="Lucida Sans"/>
                <a:cs typeface="Lucida Sans"/>
                <a:sym typeface="Lucida Sans"/>
              </a:rPr>
              <a:t>(</a:t>
            </a:r>
            <a:endParaRPr sz="2400"/>
          </a:p>
        </p:txBody>
      </p:sp>
      <p:sp>
        <p:nvSpPr>
          <p:cNvPr id="652" name="Google Shape;652;p69"/>
          <p:cNvSpPr txBox="1"/>
          <p:nvPr/>
        </p:nvSpPr>
        <p:spPr>
          <a:xfrm>
            <a:off x="8977155" y="2451735"/>
            <a:ext cx="2910045" cy="2297947"/>
          </a:xfrm>
          <a:prstGeom prst="rect">
            <a:avLst/>
          </a:prstGeom>
          <a:noFill/>
          <a:ln>
            <a:noFill/>
          </a:ln>
        </p:spPr>
        <p:txBody>
          <a:bodyPr spcFirstLastPara="1" wrap="square" lIns="121900" tIns="60933" rIns="121900" bIns="60933" anchor="t" anchorCtr="0">
            <a:spAutoFit/>
          </a:bodyPr>
          <a:lstStyle/>
          <a:p>
            <a:r>
              <a:rPr lang="en-US" sz="14133">
                <a:solidFill>
                  <a:schemeClr val="dk1"/>
                </a:solidFill>
                <a:latin typeface="Lucida Sans"/>
                <a:ea typeface="Lucida Sans"/>
                <a:cs typeface="Lucida Sans"/>
                <a:sym typeface="Lucida Sans"/>
              </a:rPr>
              <a:t>)=c</a:t>
            </a:r>
            <a:endParaRPr sz="2400"/>
          </a:p>
        </p:txBody>
      </p:sp>
      <p:sp>
        <p:nvSpPr>
          <p:cNvPr id="653" name="Google Shape;653;p69"/>
          <p:cNvSpPr txBox="1"/>
          <p:nvPr/>
        </p:nvSpPr>
        <p:spPr>
          <a:xfrm>
            <a:off x="4673600" y="4495802"/>
            <a:ext cx="246221" cy="615499"/>
          </a:xfrm>
          <a:prstGeom prst="rect">
            <a:avLst/>
          </a:prstGeom>
          <a:noFill/>
          <a:ln>
            <a:noFill/>
          </a:ln>
        </p:spPr>
        <p:txBody>
          <a:bodyPr spcFirstLastPara="1" wrap="square" lIns="121900" tIns="60933" rIns="121900" bIns="60933" anchor="t" anchorCtr="0">
            <a:spAutoFit/>
          </a:bodyPr>
          <a:lstStyle/>
          <a:p>
            <a:endParaRPr sz="3200">
              <a:solidFill>
                <a:schemeClr val="dk1"/>
              </a:solidFill>
              <a:latin typeface="Lucida Sans"/>
              <a:ea typeface="Lucida Sans"/>
              <a:cs typeface="Lucida Sans"/>
              <a:sym typeface="Lucida Sans"/>
            </a:endParaRPr>
          </a:p>
        </p:txBody>
      </p:sp>
      <p:pic>
        <p:nvPicPr>
          <p:cNvPr id="654" name="Google Shape;654;p69" descr="Thumbs-down-icon.png"/>
          <p:cNvPicPr preferRelativeResize="0"/>
          <p:nvPr/>
        </p:nvPicPr>
        <p:blipFill rotWithShape="1">
          <a:blip r:embed="rId3">
            <a:alphaModFix/>
          </a:blip>
          <a:srcRect/>
          <a:stretch/>
        </p:blipFill>
        <p:spPr>
          <a:xfrm>
            <a:off x="11074400" y="5664200"/>
            <a:ext cx="745067" cy="671509"/>
          </a:xfrm>
          <a:prstGeom prst="rect">
            <a:avLst/>
          </a:prstGeom>
          <a:noFill/>
          <a:ln>
            <a:noFill/>
          </a:ln>
        </p:spPr>
      </p:pic>
      <p:pic>
        <p:nvPicPr>
          <p:cNvPr id="655" name="Google Shape;655;p69" descr="Thumbs-up-icon.png"/>
          <p:cNvPicPr preferRelativeResize="0"/>
          <p:nvPr/>
        </p:nvPicPr>
        <p:blipFill rotWithShape="1">
          <a:blip r:embed="rId4">
            <a:alphaModFix/>
          </a:blip>
          <a:srcRect/>
          <a:stretch/>
        </p:blipFill>
        <p:spPr>
          <a:xfrm>
            <a:off x="11074400" y="4749801"/>
            <a:ext cx="789104" cy="7111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70"/>
          <p:cNvSpPr txBox="1">
            <a:spLocks noGrp="1"/>
          </p:cNvSpPr>
          <p:nvPr>
            <p:ph type="title"/>
          </p:nvPr>
        </p:nvSpPr>
        <p:spPr>
          <a:xfrm>
            <a:off x="1828800" y="381000"/>
            <a:ext cx="9956800" cy="990600"/>
          </a:xfrm>
          <a:prstGeom prst="rect">
            <a:avLst/>
          </a:prstGeom>
          <a:noFill/>
          <a:ln>
            <a:noFill/>
          </a:ln>
        </p:spPr>
        <p:txBody>
          <a:bodyPr spcFirstLastPara="1" vert="horz" wrap="square" lIns="121900" tIns="60933" rIns="121900" bIns="60933" rtlCol="0" anchor="b" anchorCtr="0">
            <a:noAutofit/>
          </a:bodyPr>
          <a:lstStyle/>
          <a:p>
            <a:pPr>
              <a:spcBef>
                <a:spcPts val="0"/>
              </a:spcBef>
            </a:pPr>
            <a:r>
              <a:rPr lang="en-US"/>
              <a:t>The bag of words representation</a:t>
            </a:r>
            <a:endParaRPr/>
          </a:p>
        </p:txBody>
      </p:sp>
      <p:sp>
        <p:nvSpPr>
          <p:cNvPr id="661" name="Google Shape;661;p70"/>
          <p:cNvSpPr/>
          <p:nvPr/>
        </p:nvSpPr>
        <p:spPr>
          <a:xfrm>
            <a:off x="2540000" y="1803400"/>
            <a:ext cx="6502400" cy="4368800"/>
          </a:xfrm>
          <a:prstGeom prst="rect">
            <a:avLst/>
          </a:prstGeom>
          <a:solidFill>
            <a:srgbClr val="FECF99"/>
          </a:solidFill>
          <a:ln w="28575" cap="flat" cmpd="sng">
            <a:solidFill>
              <a:schemeClr val="dk1"/>
            </a:solidFill>
            <a:prstDash val="solid"/>
            <a:miter lim="800000"/>
            <a:headEnd type="none" w="sm" len="sm"/>
            <a:tailEnd type="none" w="sm" len="sm"/>
          </a:ln>
        </p:spPr>
        <p:txBody>
          <a:bodyPr spcFirstLastPara="1" wrap="square" lIns="121900" tIns="60933" rIns="121900" bIns="60933" anchor="t" anchorCtr="0">
            <a:noAutofit/>
          </a:bodyPr>
          <a:lstStyle/>
          <a:p>
            <a:pPr>
              <a:lnSpc>
                <a:spcPct val="80000"/>
              </a:lnSpc>
            </a:pPr>
            <a:r>
              <a:rPr lang="en-US" sz="2667">
                <a:solidFill>
                  <a:srgbClr val="483F27"/>
                </a:solidFill>
                <a:latin typeface="Courier"/>
                <a:ea typeface="Courier"/>
                <a:cs typeface="Courier"/>
                <a:sym typeface="Courier"/>
              </a:rPr>
              <a:t>I </a:t>
            </a:r>
            <a:r>
              <a:rPr lang="en-US" sz="2667" b="1">
                <a:solidFill>
                  <a:schemeClr val="dk1"/>
                </a:solidFill>
                <a:latin typeface="Courier"/>
                <a:ea typeface="Courier"/>
                <a:cs typeface="Courier"/>
                <a:sym typeface="Courier"/>
              </a:rPr>
              <a:t>love</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this movie! It's </a:t>
            </a:r>
            <a:r>
              <a:rPr lang="en-US" sz="2667" b="1">
                <a:solidFill>
                  <a:schemeClr val="dk1"/>
                </a:solidFill>
                <a:latin typeface="Courier"/>
                <a:ea typeface="Courier"/>
                <a:cs typeface="Courier"/>
                <a:sym typeface="Courier"/>
              </a:rPr>
              <a:t>sweet</a:t>
            </a:r>
            <a:r>
              <a:rPr lang="en-US" sz="2667">
                <a:solidFill>
                  <a:srgbClr val="483F27"/>
                </a:solidFill>
                <a:latin typeface="Courier"/>
                <a:ea typeface="Courier"/>
                <a:cs typeface="Courier"/>
                <a:sym typeface="Courier"/>
              </a:rPr>
              <a:t>, but with </a:t>
            </a:r>
            <a:r>
              <a:rPr lang="en-US" sz="2667" b="1">
                <a:solidFill>
                  <a:schemeClr val="dk1"/>
                </a:solidFill>
                <a:latin typeface="Courier"/>
                <a:ea typeface="Courier"/>
                <a:cs typeface="Courier"/>
                <a:sym typeface="Courier"/>
              </a:rPr>
              <a:t>satirical</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humor. The dialogue is </a:t>
            </a:r>
            <a:r>
              <a:rPr lang="en-US" sz="2667" b="1">
                <a:solidFill>
                  <a:schemeClr val="dk1"/>
                </a:solidFill>
                <a:latin typeface="Courier"/>
                <a:ea typeface="Courier"/>
                <a:cs typeface="Courier"/>
                <a:sym typeface="Courier"/>
              </a:rPr>
              <a:t>great</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and the adventure scenes are </a:t>
            </a:r>
            <a:r>
              <a:rPr lang="en-US" sz="2667" b="1">
                <a:solidFill>
                  <a:schemeClr val="dk1"/>
                </a:solidFill>
                <a:latin typeface="Courier"/>
                <a:ea typeface="Courier"/>
                <a:cs typeface="Courier"/>
                <a:sym typeface="Courier"/>
              </a:rPr>
              <a:t>fun</a:t>
            </a:r>
            <a:r>
              <a:rPr lang="en-US" sz="2667">
                <a:solidFill>
                  <a:srgbClr val="483F27"/>
                </a:solidFill>
                <a:latin typeface="Courier"/>
                <a:ea typeface="Courier"/>
                <a:cs typeface="Courier"/>
                <a:sym typeface="Courier"/>
              </a:rPr>
              <a:t>…  It manages to be </a:t>
            </a:r>
            <a:r>
              <a:rPr lang="en-US" sz="2667" b="1">
                <a:solidFill>
                  <a:schemeClr val="dk1"/>
                </a:solidFill>
                <a:latin typeface="Courier"/>
                <a:ea typeface="Courier"/>
                <a:cs typeface="Courier"/>
                <a:sym typeface="Courier"/>
              </a:rPr>
              <a:t>whimsical</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and </a:t>
            </a:r>
            <a:r>
              <a:rPr lang="en-US" sz="2667" b="1">
                <a:solidFill>
                  <a:schemeClr val="dk1"/>
                </a:solidFill>
                <a:latin typeface="Courier"/>
                <a:ea typeface="Courier"/>
                <a:cs typeface="Courier"/>
                <a:sym typeface="Courier"/>
              </a:rPr>
              <a:t>romantic</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while </a:t>
            </a:r>
            <a:r>
              <a:rPr lang="en-US" sz="2667" b="1">
                <a:solidFill>
                  <a:schemeClr val="dk1"/>
                </a:solidFill>
                <a:latin typeface="Courier"/>
                <a:ea typeface="Courier"/>
                <a:cs typeface="Courier"/>
                <a:sym typeface="Courier"/>
              </a:rPr>
              <a:t>laughing</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at the conventions of the fairy tale genre. I would </a:t>
            </a:r>
            <a:r>
              <a:rPr lang="en-US" sz="2667" b="1">
                <a:solidFill>
                  <a:schemeClr val="dk1"/>
                </a:solidFill>
                <a:latin typeface="Courier"/>
                <a:ea typeface="Courier"/>
                <a:cs typeface="Courier"/>
                <a:sym typeface="Courier"/>
              </a:rPr>
              <a:t>recommend</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it to just about anyone. I've seen it </a:t>
            </a:r>
            <a:r>
              <a:rPr lang="en-US" sz="2667" b="1">
                <a:solidFill>
                  <a:schemeClr val="dk1"/>
                </a:solidFill>
                <a:latin typeface="Courier"/>
                <a:ea typeface="Courier"/>
                <a:cs typeface="Courier"/>
                <a:sym typeface="Courier"/>
              </a:rPr>
              <a:t>several</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times, and I'm always </a:t>
            </a:r>
            <a:r>
              <a:rPr lang="en-US" sz="2667" b="1">
                <a:solidFill>
                  <a:schemeClr val="dk1"/>
                </a:solidFill>
                <a:latin typeface="Courier"/>
                <a:ea typeface="Courier"/>
                <a:cs typeface="Courier"/>
                <a:sym typeface="Courier"/>
              </a:rPr>
              <a:t>happy</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to see it </a:t>
            </a:r>
            <a:r>
              <a:rPr lang="en-US" sz="2667" b="1">
                <a:solidFill>
                  <a:schemeClr val="dk1"/>
                </a:solidFill>
                <a:latin typeface="Courier"/>
                <a:ea typeface="Courier"/>
                <a:cs typeface="Courier"/>
                <a:sym typeface="Courier"/>
              </a:rPr>
              <a:t>again</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whenever I have a friend who hasn't seen it yet</a:t>
            </a:r>
            <a:r>
              <a:rPr lang="en-US" sz="2667">
                <a:solidFill>
                  <a:schemeClr val="dk1"/>
                </a:solidFill>
                <a:latin typeface="Courier"/>
                <a:ea typeface="Courier"/>
                <a:cs typeface="Courier"/>
                <a:sym typeface="Courier"/>
              </a:rPr>
              <a:t>.</a:t>
            </a:r>
            <a:endParaRPr sz="2400"/>
          </a:p>
        </p:txBody>
      </p:sp>
      <p:sp>
        <p:nvSpPr>
          <p:cNvPr id="662" name="Google Shape;662;p70"/>
          <p:cNvSpPr txBox="1"/>
          <p:nvPr/>
        </p:nvSpPr>
        <p:spPr>
          <a:xfrm>
            <a:off x="609601" y="2311401"/>
            <a:ext cx="1828799" cy="4472837"/>
          </a:xfrm>
          <a:prstGeom prst="rect">
            <a:avLst/>
          </a:prstGeom>
          <a:noFill/>
          <a:ln>
            <a:noFill/>
          </a:ln>
        </p:spPr>
        <p:txBody>
          <a:bodyPr spcFirstLastPara="1" wrap="square" lIns="121900" tIns="60933" rIns="121900" bIns="60933" anchor="t" anchorCtr="0">
            <a:spAutoFit/>
          </a:bodyPr>
          <a:lstStyle/>
          <a:p>
            <a:r>
              <a:rPr lang="en-US" sz="14133">
                <a:solidFill>
                  <a:schemeClr val="dk1"/>
                </a:solidFill>
                <a:latin typeface="Merriweather Sans"/>
                <a:ea typeface="Merriweather Sans"/>
                <a:cs typeface="Merriweather Sans"/>
                <a:sym typeface="Merriweather Sans"/>
              </a:rPr>
              <a:t>γ</a:t>
            </a:r>
            <a:r>
              <a:rPr lang="en-US" sz="14133">
                <a:solidFill>
                  <a:schemeClr val="dk1"/>
                </a:solidFill>
                <a:latin typeface="Lucida Sans"/>
                <a:ea typeface="Lucida Sans"/>
                <a:cs typeface="Lucida Sans"/>
                <a:sym typeface="Lucida Sans"/>
              </a:rPr>
              <a:t>(</a:t>
            </a:r>
            <a:endParaRPr sz="2400"/>
          </a:p>
        </p:txBody>
      </p:sp>
      <p:sp>
        <p:nvSpPr>
          <p:cNvPr id="663" name="Google Shape;663;p70"/>
          <p:cNvSpPr txBox="1"/>
          <p:nvPr/>
        </p:nvSpPr>
        <p:spPr>
          <a:xfrm>
            <a:off x="8977155" y="2451735"/>
            <a:ext cx="2910045" cy="2297947"/>
          </a:xfrm>
          <a:prstGeom prst="rect">
            <a:avLst/>
          </a:prstGeom>
          <a:noFill/>
          <a:ln>
            <a:noFill/>
          </a:ln>
        </p:spPr>
        <p:txBody>
          <a:bodyPr spcFirstLastPara="1" wrap="square" lIns="121900" tIns="60933" rIns="121900" bIns="60933" anchor="t" anchorCtr="0">
            <a:spAutoFit/>
          </a:bodyPr>
          <a:lstStyle/>
          <a:p>
            <a:r>
              <a:rPr lang="en-US" sz="14133">
                <a:solidFill>
                  <a:schemeClr val="dk1"/>
                </a:solidFill>
                <a:latin typeface="Lucida Sans"/>
                <a:ea typeface="Lucida Sans"/>
                <a:cs typeface="Lucida Sans"/>
                <a:sym typeface="Lucida Sans"/>
              </a:rPr>
              <a:t>)=c</a:t>
            </a:r>
            <a:endParaRPr sz="2400"/>
          </a:p>
        </p:txBody>
      </p:sp>
      <p:sp>
        <p:nvSpPr>
          <p:cNvPr id="664" name="Google Shape;664;p70"/>
          <p:cNvSpPr txBox="1"/>
          <p:nvPr/>
        </p:nvSpPr>
        <p:spPr>
          <a:xfrm>
            <a:off x="4673600" y="4495802"/>
            <a:ext cx="246221" cy="615499"/>
          </a:xfrm>
          <a:prstGeom prst="rect">
            <a:avLst/>
          </a:prstGeom>
          <a:noFill/>
          <a:ln>
            <a:noFill/>
          </a:ln>
        </p:spPr>
        <p:txBody>
          <a:bodyPr spcFirstLastPara="1" wrap="square" lIns="121900" tIns="60933" rIns="121900" bIns="60933" anchor="t" anchorCtr="0">
            <a:spAutoFit/>
          </a:bodyPr>
          <a:lstStyle/>
          <a:p>
            <a:endParaRPr sz="3200">
              <a:solidFill>
                <a:schemeClr val="dk1"/>
              </a:solidFill>
              <a:latin typeface="Lucida Sans"/>
              <a:ea typeface="Lucida Sans"/>
              <a:cs typeface="Lucida Sans"/>
              <a:sym typeface="Lucida Sans"/>
            </a:endParaRPr>
          </a:p>
        </p:txBody>
      </p:sp>
      <p:pic>
        <p:nvPicPr>
          <p:cNvPr id="665" name="Google Shape;665;p70" descr="Thumbs-down-icon.png"/>
          <p:cNvPicPr preferRelativeResize="0"/>
          <p:nvPr/>
        </p:nvPicPr>
        <p:blipFill rotWithShape="1">
          <a:blip r:embed="rId3">
            <a:alphaModFix/>
          </a:blip>
          <a:srcRect/>
          <a:stretch/>
        </p:blipFill>
        <p:spPr>
          <a:xfrm>
            <a:off x="11074400" y="5664200"/>
            <a:ext cx="745067" cy="671509"/>
          </a:xfrm>
          <a:prstGeom prst="rect">
            <a:avLst/>
          </a:prstGeom>
          <a:noFill/>
          <a:ln>
            <a:noFill/>
          </a:ln>
        </p:spPr>
      </p:pic>
      <p:pic>
        <p:nvPicPr>
          <p:cNvPr id="666" name="Google Shape;666;p70" descr="Thumbs-up-icon.png"/>
          <p:cNvPicPr preferRelativeResize="0"/>
          <p:nvPr/>
        </p:nvPicPr>
        <p:blipFill rotWithShape="1">
          <a:blip r:embed="rId4">
            <a:alphaModFix/>
          </a:blip>
          <a:srcRect/>
          <a:stretch/>
        </p:blipFill>
        <p:spPr>
          <a:xfrm>
            <a:off x="11074400" y="4749801"/>
            <a:ext cx="789104" cy="711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71"/>
          <p:cNvSpPr txBox="1">
            <a:spLocks noGrp="1"/>
          </p:cNvSpPr>
          <p:nvPr>
            <p:ph type="title"/>
          </p:nvPr>
        </p:nvSpPr>
        <p:spPr>
          <a:xfrm>
            <a:off x="1828800" y="381000"/>
            <a:ext cx="9956800" cy="990600"/>
          </a:xfrm>
          <a:prstGeom prst="rect">
            <a:avLst/>
          </a:prstGeom>
          <a:noFill/>
          <a:ln>
            <a:noFill/>
          </a:ln>
        </p:spPr>
        <p:txBody>
          <a:bodyPr spcFirstLastPara="1" vert="horz" wrap="square" lIns="121900" tIns="60933" rIns="121900" bIns="60933" rtlCol="0" anchor="b" anchorCtr="0">
            <a:noAutofit/>
          </a:bodyPr>
          <a:lstStyle/>
          <a:p>
            <a:pPr>
              <a:spcBef>
                <a:spcPts val="0"/>
              </a:spcBef>
            </a:pPr>
            <a:r>
              <a:rPr lang="en-US"/>
              <a:t>The bag of words representation: </a:t>
            </a:r>
            <a:br>
              <a:rPr lang="en-US"/>
            </a:br>
            <a:r>
              <a:rPr lang="en-US"/>
              <a:t>using a subset of words</a:t>
            </a:r>
            <a:endParaRPr/>
          </a:p>
        </p:txBody>
      </p:sp>
      <p:sp>
        <p:nvSpPr>
          <p:cNvPr id="672" name="Google Shape;672;p71"/>
          <p:cNvSpPr/>
          <p:nvPr/>
        </p:nvSpPr>
        <p:spPr>
          <a:xfrm>
            <a:off x="2540000" y="1803400"/>
            <a:ext cx="6502400" cy="4368800"/>
          </a:xfrm>
          <a:prstGeom prst="rect">
            <a:avLst/>
          </a:prstGeom>
          <a:solidFill>
            <a:srgbClr val="FECF99"/>
          </a:solidFill>
          <a:ln w="28575" cap="flat" cmpd="sng">
            <a:solidFill>
              <a:schemeClr val="dk1"/>
            </a:solidFill>
            <a:prstDash val="solid"/>
            <a:miter lim="800000"/>
            <a:headEnd type="none" w="sm" len="sm"/>
            <a:tailEnd type="none" w="sm" len="sm"/>
          </a:ln>
        </p:spPr>
        <p:txBody>
          <a:bodyPr spcFirstLastPara="1" wrap="square" lIns="121900" tIns="60933" rIns="121900" bIns="60933" anchor="t" anchorCtr="0">
            <a:noAutofit/>
          </a:bodyPr>
          <a:lstStyle/>
          <a:p>
            <a:pPr>
              <a:lnSpc>
                <a:spcPct val="80000"/>
              </a:lnSpc>
            </a:pPr>
            <a:r>
              <a:rPr lang="en-US" sz="2667">
                <a:solidFill>
                  <a:srgbClr val="483F27"/>
                </a:solidFill>
                <a:latin typeface="Courier"/>
                <a:ea typeface="Courier"/>
                <a:cs typeface="Courier"/>
                <a:sym typeface="Courier"/>
              </a:rPr>
              <a:t>x </a:t>
            </a:r>
            <a:r>
              <a:rPr lang="en-US" sz="2667" b="1">
                <a:solidFill>
                  <a:schemeClr val="dk1"/>
                </a:solidFill>
                <a:latin typeface="Courier"/>
                <a:ea typeface="Courier"/>
                <a:cs typeface="Courier"/>
                <a:sym typeface="Courier"/>
              </a:rPr>
              <a:t>love</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xxxxxxxxxxxxxxxx </a:t>
            </a:r>
            <a:r>
              <a:rPr lang="en-US" sz="2667" b="1">
                <a:solidFill>
                  <a:schemeClr val="dk1"/>
                </a:solidFill>
                <a:latin typeface="Courier"/>
                <a:ea typeface="Courier"/>
                <a:cs typeface="Courier"/>
                <a:sym typeface="Courier"/>
              </a:rPr>
              <a:t>sweet</a:t>
            </a:r>
            <a:r>
              <a:rPr lang="en-US" sz="2667">
                <a:solidFill>
                  <a:srgbClr val="483F27"/>
                </a:solidFill>
                <a:latin typeface="Courier"/>
                <a:ea typeface="Courier"/>
                <a:cs typeface="Courier"/>
                <a:sym typeface="Courier"/>
              </a:rPr>
              <a:t> xxxxxxx </a:t>
            </a:r>
            <a:r>
              <a:rPr lang="en-US" sz="2667" b="1">
                <a:solidFill>
                  <a:schemeClr val="dk1"/>
                </a:solidFill>
                <a:latin typeface="Courier"/>
                <a:ea typeface="Courier"/>
                <a:cs typeface="Courier"/>
                <a:sym typeface="Courier"/>
              </a:rPr>
              <a:t>satirical</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xxxxxxxxxx xxxxxxxxxxx </a:t>
            </a:r>
            <a:r>
              <a:rPr lang="en-US" sz="2667" b="1">
                <a:solidFill>
                  <a:schemeClr val="dk1"/>
                </a:solidFill>
                <a:latin typeface="Courier"/>
                <a:ea typeface="Courier"/>
                <a:cs typeface="Courier"/>
                <a:sym typeface="Courier"/>
              </a:rPr>
              <a:t>great</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xxxxxxx xxxxxxxxxxxxxxxxxxx </a:t>
            </a:r>
            <a:r>
              <a:rPr lang="en-US" sz="2667" b="1">
                <a:solidFill>
                  <a:schemeClr val="dk1"/>
                </a:solidFill>
                <a:latin typeface="Courier"/>
                <a:ea typeface="Courier"/>
                <a:cs typeface="Courier"/>
                <a:sym typeface="Courier"/>
              </a:rPr>
              <a:t>fun</a:t>
            </a:r>
            <a:r>
              <a:rPr lang="en-US" sz="2667">
                <a:solidFill>
                  <a:srgbClr val="483F27"/>
                </a:solidFill>
                <a:latin typeface="Courier"/>
                <a:ea typeface="Courier"/>
                <a:cs typeface="Courier"/>
                <a:sym typeface="Courier"/>
              </a:rPr>
              <a:t>  xxxx xxxxxxxxxxxxx </a:t>
            </a:r>
            <a:r>
              <a:rPr lang="en-US" sz="2667" b="1">
                <a:solidFill>
                  <a:schemeClr val="dk1"/>
                </a:solidFill>
                <a:latin typeface="Courier"/>
                <a:ea typeface="Courier"/>
                <a:cs typeface="Courier"/>
                <a:sym typeface="Courier"/>
              </a:rPr>
              <a:t>whimsical</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xxxx </a:t>
            </a:r>
            <a:r>
              <a:rPr lang="en-US" sz="2667" b="1">
                <a:solidFill>
                  <a:schemeClr val="dk1"/>
                </a:solidFill>
                <a:latin typeface="Courier"/>
                <a:ea typeface="Courier"/>
                <a:cs typeface="Courier"/>
                <a:sym typeface="Courier"/>
              </a:rPr>
              <a:t>romantic</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xxxx  </a:t>
            </a:r>
            <a:r>
              <a:rPr lang="en-US" sz="2667" b="1">
                <a:solidFill>
                  <a:schemeClr val="dk1"/>
                </a:solidFill>
                <a:latin typeface="Courier"/>
                <a:ea typeface="Courier"/>
                <a:cs typeface="Courier"/>
                <a:sym typeface="Courier"/>
              </a:rPr>
              <a:t>laughing</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xxxxxxxxxxxxxxxxxxxxxxxxxxxxxxxxxxxxxxxxxxxx </a:t>
            </a:r>
            <a:r>
              <a:rPr lang="en-US" sz="2667" b="1">
                <a:solidFill>
                  <a:schemeClr val="dk1"/>
                </a:solidFill>
                <a:latin typeface="Courier"/>
                <a:ea typeface="Courier"/>
                <a:cs typeface="Courier"/>
                <a:sym typeface="Courier"/>
              </a:rPr>
              <a:t>recommend</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xxxxx xxxxxxxxxxxxxxxxxxxxxxxxxxxxxxxx </a:t>
            </a:r>
            <a:r>
              <a:rPr lang="en-US" sz="2667" b="1">
                <a:solidFill>
                  <a:schemeClr val="dk1"/>
                </a:solidFill>
                <a:latin typeface="Courier"/>
                <a:ea typeface="Courier"/>
                <a:cs typeface="Courier"/>
                <a:sym typeface="Courier"/>
              </a:rPr>
              <a:t>several</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xxxxxxxxxxxxxxxxx xxxxx  </a:t>
            </a:r>
            <a:r>
              <a:rPr lang="en-US" sz="2667" b="1">
                <a:solidFill>
                  <a:schemeClr val="dk1"/>
                </a:solidFill>
                <a:latin typeface="Courier"/>
                <a:ea typeface="Courier"/>
                <a:cs typeface="Courier"/>
                <a:sym typeface="Courier"/>
              </a:rPr>
              <a:t>happy</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xxxxxxxxx </a:t>
            </a:r>
            <a:r>
              <a:rPr lang="en-US" sz="2667" b="1">
                <a:solidFill>
                  <a:schemeClr val="dk1"/>
                </a:solidFill>
                <a:latin typeface="Courier"/>
                <a:ea typeface="Courier"/>
                <a:cs typeface="Courier"/>
                <a:sym typeface="Courier"/>
              </a:rPr>
              <a:t>again</a:t>
            </a:r>
            <a:r>
              <a:rPr lang="en-US" sz="2667">
                <a:solidFill>
                  <a:schemeClr val="dk1"/>
                </a:solidFill>
                <a:latin typeface="Courier"/>
                <a:ea typeface="Courier"/>
                <a:cs typeface="Courier"/>
                <a:sym typeface="Courier"/>
              </a:rPr>
              <a:t> </a:t>
            </a:r>
            <a:r>
              <a:rPr lang="en-US" sz="2667">
                <a:solidFill>
                  <a:srgbClr val="483F27"/>
                </a:solidFill>
                <a:latin typeface="Courier"/>
                <a:ea typeface="Courier"/>
                <a:cs typeface="Courier"/>
                <a:sym typeface="Courier"/>
              </a:rPr>
              <a:t>xxxxxxxxxxxxxxxxxxxxxxxxxxxxxxxxxxxxxxxxxxxxxxx</a:t>
            </a:r>
            <a:endParaRPr sz="2667">
              <a:solidFill>
                <a:schemeClr val="dk1"/>
              </a:solidFill>
              <a:latin typeface="Courier"/>
              <a:ea typeface="Courier"/>
              <a:cs typeface="Courier"/>
              <a:sym typeface="Courier"/>
            </a:endParaRPr>
          </a:p>
        </p:txBody>
      </p:sp>
      <p:sp>
        <p:nvSpPr>
          <p:cNvPr id="673" name="Google Shape;673;p71"/>
          <p:cNvSpPr txBox="1"/>
          <p:nvPr/>
        </p:nvSpPr>
        <p:spPr>
          <a:xfrm>
            <a:off x="609601" y="2311401"/>
            <a:ext cx="1828799" cy="4472837"/>
          </a:xfrm>
          <a:prstGeom prst="rect">
            <a:avLst/>
          </a:prstGeom>
          <a:noFill/>
          <a:ln>
            <a:noFill/>
          </a:ln>
        </p:spPr>
        <p:txBody>
          <a:bodyPr spcFirstLastPara="1" wrap="square" lIns="121900" tIns="60933" rIns="121900" bIns="60933" anchor="t" anchorCtr="0">
            <a:spAutoFit/>
          </a:bodyPr>
          <a:lstStyle/>
          <a:p>
            <a:r>
              <a:rPr lang="en-US" sz="14133">
                <a:solidFill>
                  <a:schemeClr val="dk1"/>
                </a:solidFill>
                <a:latin typeface="Merriweather Sans"/>
                <a:ea typeface="Merriweather Sans"/>
                <a:cs typeface="Merriweather Sans"/>
                <a:sym typeface="Merriweather Sans"/>
              </a:rPr>
              <a:t>γ</a:t>
            </a:r>
            <a:r>
              <a:rPr lang="en-US" sz="14133">
                <a:solidFill>
                  <a:schemeClr val="dk1"/>
                </a:solidFill>
                <a:latin typeface="Lucida Sans"/>
                <a:ea typeface="Lucida Sans"/>
                <a:cs typeface="Lucida Sans"/>
                <a:sym typeface="Lucida Sans"/>
              </a:rPr>
              <a:t>(</a:t>
            </a:r>
            <a:endParaRPr sz="2400"/>
          </a:p>
        </p:txBody>
      </p:sp>
      <p:sp>
        <p:nvSpPr>
          <p:cNvPr id="674" name="Google Shape;674;p71"/>
          <p:cNvSpPr txBox="1"/>
          <p:nvPr/>
        </p:nvSpPr>
        <p:spPr>
          <a:xfrm>
            <a:off x="8977155" y="2451735"/>
            <a:ext cx="2910045" cy="2297947"/>
          </a:xfrm>
          <a:prstGeom prst="rect">
            <a:avLst/>
          </a:prstGeom>
          <a:noFill/>
          <a:ln>
            <a:noFill/>
          </a:ln>
        </p:spPr>
        <p:txBody>
          <a:bodyPr spcFirstLastPara="1" wrap="square" lIns="121900" tIns="60933" rIns="121900" bIns="60933" anchor="t" anchorCtr="0">
            <a:spAutoFit/>
          </a:bodyPr>
          <a:lstStyle/>
          <a:p>
            <a:r>
              <a:rPr lang="en-US" sz="14133">
                <a:solidFill>
                  <a:schemeClr val="dk1"/>
                </a:solidFill>
                <a:latin typeface="Lucida Sans"/>
                <a:ea typeface="Lucida Sans"/>
                <a:cs typeface="Lucida Sans"/>
                <a:sym typeface="Lucida Sans"/>
              </a:rPr>
              <a:t>)=c</a:t>
            </a:r>
            <a:endParaRPr sz="2400"/>
          </a:p>
        </p:txBody>
      </p:sp>
      <p:pic>
        <p:nvPicPr>
          <p:cNvPr id="675" name="Google Shape;675;p71" descr="Thumbs-down-icon.png"/>
          <p:cNvPicPr preferRelativeResize="0"/>
          <p:nvPr/>
        </p:nvPicPr>
        <p:blipFill rotWithShape="1">
          <a:blip r:embed="rId3">
            <a:alphaModFix/>
          </a:blip>
          <a:srcRect/>
          <a:stretch/>
        </p:blipFill>
        <p:spPr>
          <a:xfrm>
            <a:off x="11074400" y="5664200"/>
            <a:ext cx="745067" cy="671509"/>
          </a:xfrm>
          <a:prstGeom prst="rect">
            <a:avLst/>
          </a:prstGeom>
          <a:noFill/>
          <a:ln>
            <a:noFill/>
          </a:ln>
        </p:spPr>
      </p:pic>
      <p:pic>
        <p:nvPicPr>
          <p:cNvPr id="676" name="Google Shape;676;p71" descr="Thumbs-up-icon.png"/>
          <p:cNvPicPr preferRelativeResize="0"/>
          <p:nvPr/>
        </p:nvPicPr>
        <p:blipFill rotWithShape="1">
          <a:blip r:embed="rId4">
            <a:alphaModFix/>
          </a:blip>
          <a:srcRect/>
          <a:stretch/>
        </p:blipFill>
        <p:spPr>
          <a:xfrm>
            <a:off x="11074400" y="4749801"/>
            <a:ext cx="789104" cy="711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72"/>
          <p:cNvSpPr txBox="1">
            <a:spLocks noGrp="1"/>
          </p:cNvSpPr>
          <p:nvPr>
            <p:ph type="title"/>
          </p:nvPr>
        </p:nvSpPr>
        <p:spPr>
          <a:xfrm>
            <a:off x="1828800" y="381000"/>
            <a:ext cx="9956800" cy="990600"/>
          </a:xfrm>
          <a:prstGeom prst="rect">
            <a:avLst/>
          </a:prstGeom>
          <a:noFill/>
          <a:ln>
            <a:noFill/>
          </a:ln>
        </p:spPr>
        <p:txBody>
          <a:bodyPr spcFirstLastPara="1" vert="horz" wrap="square" lIns="121900" tIns="60933" rIns="121900" bIns="60933" rtlCol="0" anchor="b" anchorCtr="0">
            <a:noAutofit/>
          </a:bodyPr>
          <a:lstStyle/>
          <a:p>
            <a:pPr>
              <a:spcBef>
                <a:spcPts val="0"/>
              </a:spcBef>
            </a:pPr>
            <a:r>
              <a:rPr lang="en-US"/>
              <a:t>The bag of words representation</a:t>
            </a:r>
            <a:endParaRPr/>
          </a:p>
        </p:txBody>
      </p:sp>
      <p:sp>
        <p:nvSpPr>
          <p:cNvPr id="682" name="Google Shape;682;p72"/>
          <p:cNvSpPr/>
          <p:nvPr/>
        </p:nvSpPr>
        <p:spPr>
          <a:xfrm>
            <a:off x="2540000" y="1803400"/>
            <a:ext cx="6502400" cy="4368800"/>
          </a:xfrm>
          <a:prstGeom prst="rect">
            <a:avLst/>
          </a:prstGeom>
          <a:solidFill>
            <a:srgbClr val="FECF99"/>
          </a:solidFill>
          <a:ln w="28575" cap="flat" cmpd="sng">
            <a:solidFill>
              <a:schemeClr val="dk1"/>
            </a:solidFill>
            <a:prstDash val="solid"/>
            <a:miter lim="800000"/>
            <a:headEnd type="none" w="sm" len="sm"/>
            <a:tailEnd type="none" w="sm" len="sm"/>
          </a:ln>
        </p:spPr>
        <p:txBody>
          <a:bodyPr spcFirstLastPara="1" wrap="square" lIns="121900" tIns="60933" rIns="121900" bIns="60933" anchor="t" anchorCtr="0">
            <a:noAutofit/>
          </a:bodyPr>
          <a:lstStyle/>
          <a:p>
            <a:pPr>
              <a:lnSpc>
                <a:spcPct val="80000"/>
              </a:lnSpc>
            </a:pPr>
            <a:endParaRPr sz="2667">
              <a:solidFill>
                <a:schemeClr val="dk1"/>
              </a:solidFill>
              <a:latin typeface="Courier"/>
              <a:ea typeface="Courier"/>
              <a:cs typeface="Courier"/>
              <a:sym typeface="Courier"/>
            </a:endParaRPr>
          </a:p>
        </p:txBody>
      </p:sp>
      <p:sp>
        <p:nvSpPr>
          <p:cNvPr id="683" name="Google Shape;683;p72"/>
          <p:cNvSpPr txBox="1"/>
          <p:nvPr/>
        </p:nvSpPr>
        <p:spPr>
          <a:xfrm>
            <a:off x="609601" y="2311401"/>
            <a:ext cx="1828799" cy="4472837"/>
          </a:xfrm>
          <a:prstGeom prst="rect">
            <a:avLst/>
          </a:prstGeom>
          <a:noFill/>
          <a:ln>
            <a:noFill/>
          </a:ln>
        </p:spPr>
        <p:txBody>
          <a:bodyPr spcFirstLastPara="1" wrap="square" lIns="121900" tIns="60933" rIns="121900" bIns="60933" anchor="t" anchorCtr="0">
            <a:spAutoFit/>
          </a:bodyPr>
          <a:lstStyle/>
          <a:p>
            <a:r>
              <a:rPr lang="en-US" sz="14133">
                <a:solidFill>
                  <a:schemeClr val="dk1"/>
                </a:solidFill>
                <a:latin typeface="Merriweather Sans"/>
                <a:ea typeface="Merriweather Sans"/>
                <a:cs typeface="Merriweather Sans"/>
                <a:sym typeface="Merriweather Sans"/>
              </a:rPr>
              <a:t>γ</a:t>
            </a:r>
            <a:r>
              <a:rPr lang="en-US" sz="14133">
                <a:solidFill>
                  <a:schemeClr val="dk1"/>
                </a:solidFill>
                <a:latin typeface="Lucida Sans"/>
                <a:ea typeface="Lucida Sans"/>
                <a:cs typeface="Lucida Sans"/>
                <a:sym typeface="Lucida Sans"/>
              </a:rPr>
              <a:t>(</a:t>
            </a:r>
            <a:endParaRPr sz="2400"/>
          </a:p>
        </p:txBody>
      </p:sp>
      <p:sp>
        <p:nvSpPr>
          <p:cNvPr id="684" name="Google Shape;684;p72"/>
          <p:cNvSpPr txBox="1"/>
          <p:nvPr/>
        </p:nvSpPr>
        <p:spPr>
          <a:xfrm>
            <a:off x="8977155" y="2451735"/>
            <a:ext cx="2910045" cy="2297947"/>
          </a:xfrm>
          <a:prstGeom prst="rect">
            <a:avLst/>
          </a:prstGeom>
          <a:noFill/>
          <a:ln>
            <a:noFill/>
          </a:ln>
        </p:spPr>
        <p:txBody>
          <a:bodyPr spcFirstLastPara="1" wrap="square" lIns="121900" tIns="60933" rIns="121900" bIns="60933" anchor="t" anchorCtr="0">
            <a:spAutoFit/>
          </a:bodyPr>
          <a:lstStyle/>
          <a:p>
            <a:r>
              <a:rPr lang="en-US" sz="14133">
                <a:solidFill>
                  <a:schemeClr val="dk1"/>
                </a:solidFill>
                <a:latin typeface="Lucida Sans"/>
                <a:ea typeface="Lucida Sans"/>
                <a:cs typeface="Lucida Sans"/>
                <a:sym typeface="Lucida Sans"/>
              </a:rPr>
              <a:t>)=c</a:t>
            </a:r>
            <a:endParaRPr sz="2400"/>
          </a:p>
        </p:txBody>
      </p:sp>
      <p:graphicFrame>
        <p:nvGraphicFramePr>
          <p:cNvPr id="685" name="Google Shape;685;p72"/>
          <p:cNvGraphicFramePr/>
          <p:nvPr/>
        </p:nvGraphicFramePr>
        <p:xfrm>
          <a:off x="2540000" y="1803400"/>
          <a:ext cx="6502400" cy="4378987"/>
        </p:xfrm>
        <a:graphic>
          <a:graphicData uri="http://schemas.openxmlformats.org/drawingml/2006/table">
            <a:tbl>
              <a:tblPr>
                <a:noFill/>
              </a:tblPr>
              <a:tblGrid>
                <a:gridCol w="3901433">
                  <a:extLst>
                    <a:ext uri="{9D8B030D-6E8A-4147-A177-3AD203B41FA5}">
                      <a16:colId xmlns:a16="http://schemas.microsoft.com/office/drawing/2014/main" val="20000"/>
                    </a:ext>
                  </a:extLst>
                </a:gridCol>
                <a:gridCol w="2600967">
                  <a:extLst>
                    <a:ext uri="{9D8B030D-6E8A-4147-A177-3AD203B41FA5}">
                      <a16:colId xmlns:a16="http://schemas.microsoft.com/office/drawing/2014/main" val="20001"/>
                    </a:ext>
                  </a:extLst>
                </a:gridCol>
              </a:tblGrid>
              <a:tr h="660427">
                <a:tc>
                  <a:txBody>
                    <a:bodyPr/>
                    <a:lstStyle/>
                    <a:p>
                      <a:pPr marL="0" marR="0" lvl="0" indent="0" algn="l" rtl="0">
                        <a:lnSpc>
                          <a:spcPct val="100000"/>
                        </a:lnSpc>
                        <a:spcBef>
                          <a:spcPts val="0"/>
                        </a:spcBef>
                        <a:spcAft>
                          <a:spcPts val="0"/>
                        </a:spcAft>
                        <a:buClr>
                          <a:schemeClr val="dk1"/>
                        </a:buClr>
                        <a:buSzPts val="2800"/>
                        <a:buFont typeface="Courier"/>
                        <a:buNone/>
                      </a:pPr>
                      <a:r>
                        <a:rPr lang="en-US" sz="3700" b="0" i="0" u="none" strike="noStrike" cap="none">
                          <a:solidFill>
                            <a:schemeClr val="dk1"/>
                          </a:solidFill>
                          <a:latin typeface="Courier"/>
                          <a:ea typeface="Courier"/>
                          <a:cs typeface="Courier"/>
                          <a:sym typeface="Courier"/>
                        </a:rPr>
                        <a:t>great</a:t>
                      </a:r>
                      <a:endParaRPr sz="2400"/>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ourier"/>
                        <a:buNone/>
                      </a:pPr>
                      <a:r>
                        <a:rPr lang="en-US" sz="3700" b="0" i="0" u="none" strike="noStrike" cap="none">
                          <a:solidFill>
                            <a:schemeClr val="dk1"/>
                          </a:solidFill>
                          <a:latin typeface="Courier"/>
                          <a:ea typeface="Courier"/>
                          <a:cs typeface="Courier"/>
                          <a:sym typeface="Courier"/>
                        </a:rPr>
                        <a:t>2</a:t>
                      </a:r>
                      <a:endParaRPr sz="2400"/>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33100">
                <a:tc>
                  <a:txBody>
                    <a:bodyPr/>
                    <a:lstStyle/>
                    <a:p>
                      <a:pPr marL="0" marR="0" lvl="0" indent="0" algn="l" rtl="0">
                        <a:lnSpc>
                          <a:spcPct val="100000"/>
                        </a:lnSpc>
                        <a:spcBef>
                          <a:spcPts val="0"/>
                        </a:spcBef>
                        <a:spcAft>
                          <a:spcPts val="0"/>
                        </a:spcAft>
                        <a:buClr>
                          <a:schemeClr val="dk1"/>
                        </a:buClr>
                        <a:buSzPts val="2800"/>
                        <a:buFont typeface="Courier"/>
                        <a:buNone/>
                      </a:pPr>
                      <a:r>
                        <a:rPr lang="en-US" sz="3700" b="0" i="0" u="none" strike="noStrike" cap="none">
                          <a:solidFill>
                            <a:schemeClr val="dk1"/>
                          </a:solidFill>
                          <a:latin typeface="Courier"/>
                          <a:ea typeface="Courier"/>
                          <a:cs typeface="Courier"/>
                          <a:sym typeface="Courier"/>
                        </a:rPr>
                        <a:t>love</a:t>
                      </a:r>
                      <a:endParaRPr sz="2400"/>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ourier"/>
                        <a:buNone/>
                      </a:pPr>
                      <a:r>
                        <a:rPr lang="en-US" sz="3700" b="0" i="0" u="none" strike="noStrike" cap="none">
                          <a:solidFill>
                            <a:schemeClr val="dk1"/>
                          </a:solidFill>
                          <a:latin typeface="Courier"/>
                          <a:ea typeface="Courier"/>
                          <a:cs typeface="Courier"/>
                          <a:sym typeface="Courier"/>
                        </a:rPr>
                        <a:t>2</a:t>
                      </a:r>
                      <a:endParaRPr sz="2400"/>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02633">
                <a:tc>
                  <a:txBody>
                    <a:bodyPr/>
                    <a:lstStyle/>
                    <a:p>
                      <a:pPr marL="0" marR="0" lvl="0" indent="0" algn="l" rtl="0">
                        <a:lnSpc>
                          <a:spcPct val="100000"/>
                        </a:lnSpc>
                        <a:spcBef>
                          <a:spcPts val="0"/>
                        </a:spcBef>
                        <a:spcAft>
                          <a:spcPts val="0"/>
                        </a:spcAft>
                        <a:buClr>
                          <a:schemeClr val="dk1"/>
                        </a:buClr>
                        <a:buSzPts val="2800"/>
                        <a:buFont typeface="Courier"/>
                        <a:buNone/>
                      </a:pPr>
                      <a:r>
                        <a:rPr lang="en-US" sz="3700" b="0" i="0" u="none" strike="noStrike" cap="none">
                          <a:solidFill>
                            <a:schemeClr val="dk1"/>
                          </a:solidFill>
                          <a:latin typeface="Courier"/>
                          <a:ea typeface="Courier"/>
                          <a:cs typeface="Courier"/>
                          <a:sym typeface="Courier"/>
                        </a:rPr>
                        <a:t>recommend</a:t>
                      </a:r>
                      <a:endParaRPr sz="2400"/>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ourier"/>
                        <a:buNone/>
                      </a:pPr>
                      <a:r>
                        <a:rPr lang="en-US" sz="3700" b="0" i="0" u="none" strike="noStrike" cap="none">
                          <a:solidFill>
                            <a:schemeClr val="dk1"/>
                          </a:solidFill>
                          <a:latin typeface="Courier"/>
                          <a:ea typeface="Courier"/>
                          <a:cs typeface="Courier"/>
                          <a:sym typeface="Courier"/>
                        </a:rPr>
                        <a:t>1</a:t>
                      </a:r>
                      <a:endParaRPr sz="2400"/>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60427">
                <a:tc>
                  <a:txBody>
                    <a:bodyPr/>
                    <a:lstStyle/>
                    <a:p>
                      <a:pPr marL="0" marR="0" lvl="0" indent="0" algn="l" rtl="0">
                        <a:lnSpc>
                          <a:spcPct val="100000"/>
                        </a:lnSpc>
                        <a:spcBef>
                          <a:spcPts val="0"/>
                        </a:spcBef>
                        <a:spcAft>
                          <a:spcPts val="0"/>
                        </a:spcAft>
                        <a:buClr>
                          <a:schemeClr val="dk1"/>
                        </a:buClr>
                        <a:buSzPts val="2800"/>
                        <a:buFont typeface="Courier"/>
                        <a:buNone/>
                      </a:pPr>
                      <a:r>
                        <a:rPr lang="en-US" sz="3700" b="0" i="0" u="none" strike="noStrike" cap="none">
                          <a:solidFill>
                            <a:schemeClr val="dk1"/>
                          </a:solidFill>
                          <a:latin typeface="Courier"/>
                          <a:ea typeface="Courier"/>
                          <a:cs typeface="Courier"/>
                          <a:sym typeface="Courier"/>
                        </a:rPr>
                        <a:t>laugh</a:t>
                      </a:r>
                      <a:endParaRPr sz="2400"/>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ourier"/>
                        <a:buNone/>
                      </a:pPr>
                      <a:r>
                        <a:rPr lang="en-US" sz="3700" b="0" i="0" u="none" strike="noStrike" cap="none">
                          <a:solidFill>
                            <a:schemeClr val="dk1"/>
                          </a:solidFill>
                          <a:latin typeface="Courier"/>
                          <a:ea typeface="Courier"/>
                          <a:cs typeface="Courier"/>
                          <a:sym typeface="Courier"/>
                        </a:rPr>
                        <a:t>1</a:t>
                      </a:r>
                      <a:endParaRPr sz="2400"/>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51833">
                <a:tc>
                  <a:txBody>
                    <a:bodyPr/>
                    <a:lstStyle/>
                    <a:p>
                      <a:pPr marL="0" marR="0" lvl="0" indent="0" algn="l" rtl="0">
                        <a:lnSpc>
                          <a:spcPct val="100000"/>
                        </a:lnSpc>
                        <a:spcBef>
                          <a:spcPts val="0"/>
                        </a:spcBef>
                        <a:spcAft>
                          <a:spcPts val="0"/>
                        </a:spcAft>
                        <a:buClr>
                          <a:schemeClr val="dk1"/>
                        </a:buClr>
                        <a:buSzPts val="2800"/>
                        <a:buFont typeface="Courier"/>
                        <a:buNone/>
                      </a:pPr>
                      <a:r>
                        <a:rPr lang="en-US" sz="3700" b="0" i="0" u="none" strike="noStrike" cap="none">
                          <a:solidFill>
                            <a:schemeClr val="dk1"/>
                          </a:solidFill>
                          <a:latin typeface="Courier"/>
                          <a:ea typeface="Courier"/>
                          <a:cs typeface="Courier"/>
                          <a:sym typeface="Courier"/>
                        </a:rPr>
                        <a:t>happy</a:t>
                      </a:r>
                      <a:endParaRPr sz="2400"/>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ourier"/>
                        <a:buNone/>
                      </a:pPr>
                      <a:r>
                        <a:rPr lang="en-US" sz="3700" b="0" i="0" u="none" strike="noStrike" cap="none">
                          <a:solidFill>
                            <a:schemeClr val="dk1"/>
                          </a:solidFill>
                          <a:latin typeface="Courier"/>
                          <a:ea typeface="Courier"/>
                          <a:cs typeface="Courier"/>
                          <a:sym typeface="Courier"/>
                        </a:rPr>
                        <a:t>1</a:t>
                      </a:r>
                      <a:endParaRPr sz="2400"/>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70567">
                <a:tc>
                  <a:txBody>
                    <a:bodyPr/>
                    <a:lstStyle/>
                    <a:p>
                      <a:pPr marL="0" marR="0" lvl="0" indent="0" algn="ctr" rtl="0">
                        <a:lnSpc>
                          <a:spcPct val="100000"/>
                        </a:lnSpc>
                        <a:spcBef>
                          <a:spcPts val="0"/>
                        </a:spcBef>
                        <a:spcAft>
                          <a:spcPts val="0"/>
                        </a:spcAft>
                        <a:buClr>
                          <a:schemeClr val="dk1"/>
                        </a:buClr>
                        <a:buSzPts val="2800"/>
                        <a:buFont typeface="Courier"/>
                        <a:buNone/>
                      </a:pPr>
                      <a:r>
                        <a:rPr lang="en-US" sz="3700" b="0" i="0" u="none" strike="noStrike" cap="none">
                          <a:solidFill>
                            <a:schemeClr val="dk1"/>
                          </a:solidFill>
                          <a:latin typeface="Courier"/>
                          <a:ea typeface="Courier"/>
                          <a:cs typeface="Courier"/>
                          <a:sym typeface="Courier"/>
                        </a:rPr>
                        <a:t>...</a:t>
                      </a:r>
                      <a:endParaRPr sz="2400"/>
                    </a:p>
                  </a:txBody>
                  <a:tcPr marL="121933" marR="121933" marT="45733" marB="45733">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Courier"/>
                        <a:buNone/>
                      </a:pPr>
                      <a:r>
                        <a:rPr lang="en-US" sz="3700" b="0" i="0" u="none" strike="noStrike" cap="none">
                          <a:solidFill>
                            <a:schemeClr val="dk1"/>
                          </a:solidFill>
                          <a:latin typeface="Courier"/>
                          <a:ea typeface="Courier"/>
                          <a:cs typeface="Courier"/>
                          <a:sym typeface="Courier"/>
                        </a:rPr>
                        <a:t>...</a:t>
                      </a:r>
                      <a:endParaRPr sz="2400"/>
                    </a:p>
                  </a:txBody>
                  <a:tcPr marL="121933" marR="121933" marT="45733" marB="45733">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686" name="Google Shape;686;p72" descr="Thumbs-down-icon.png"/>
          <p:cNvPicPr preferRelativeResize="0"/>
          <p:nvPr/>
        </p:nvPicPr>
        <p:blipFill rotWithShape="1">
          <a:blip r:embed="rId3">
            <a:alphaModFix/>
          </a:blip>
          <a:srcRect/>
          <a:stretch/>
        </p:blipFill>
        <p:spPr>
          <a:xfrm>
            <a:off x="11074400" y="5664200"/>
            <a:ext cx="745067" cy="671509"/>
          </a:xfrm>
          <a:prstGeom prst="rect">
            <a:avLst/>
          </a:prstGeom>
          <a:noFill/>
          <a:ln>
            <a:noFill/>
          </a:ln>
        </p:spPr>
      </p:pic>
      <p:pic>
        <p:nvPicPr>
          <p:cNvPr id="687" name="Google Shape;687;p72" descr="Thumbs-up-icon.png"/>
          <p:cNvPicPr preferRelativeResize="0"/>
          <p:nvPr/>
        </p:nvPicPr>
        <p:blipFill rotWithShape="1">
          <a:blip r:embed="rId4">
            <a:alphaModFix/>
          </a:blip>
          <a:srcRect/>
          <a:stretch/>
        </p:blipFill>
        <p:spPr>
          <a:xfrm>
            <a:off x="11074400" y="4749801"/>
            <a:ext cx="789104" cy="711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E4D7CE02-6A30-4993-934D-159A568F60CB}"/>
              </a:ext>
            </a:extLst>
          </p:cNvPr>
          <p:cNvSpPr>
            <a:spLocks noGrp="1" noChangeArrowheads="1"/>
          </p:cNvSpPr>
          <p:nvPr>
            <p:ph type="title"/>
          </p:nvPr>
        </p:nvSpPr>
        <p:spPr/>
        <p:txBody>
          <a:bodyPr/>
          <a:lstStyle/>
          <a:p>
            <a:pPr eaLnBrk="1" hangingPunct="1"/>
            <a:r>
              <a:rPr lang="en-US" altLang="ko-KR" dirty="0">
                <a:ea typeface="ＭＳ Ｐゴシック" panose="020B0600070205080204" pitchFamily="34" charset="-128"/>
              </a:rPr>
              <a:t>Binary term-document incidence matrix</a:t>
            </a:r>
          </a:p>
        </p:txBody>
      </p:sp>
      <p:graphicFrame>
        <p:nvGraphicFramePr>
          <p:cNvPr id="2050" name="Object 1028">
            <a:extLst>
              <a:ext uri="{FF2B5EF4-FFF2-40B4-BE49-F238E27FC236}">
                <a16:creationId xmlns:a16="http://schemas.microsoft.com/office/drawing/2014/main" id="{E3CE7B4A-6BEF-4291-AFBF-69FA146D448D}"/>
              </a:ext>
            </a:extLst>
          </p:cNvPr>
          <p:cNvGraphicFramePr>
            <a:graphicFrameLocks noGrp="1" noChangeAspect="1"/>
          </p:cNvGraphicFramePr>
          <p:nvPr>
            <p:ph idx="1"/>
          </p:nvPr>
        </p:nvGraphicFramePr>
        <p:xfrm>
          <a:off x="1524000" y="1985964"/>
          <a:ext cx="9101138" cy="3348037"/>
        </p:xfrm>
        <a:graphic>
          <a:graphicData uri="http://schemas.openxmlformats.org/presentationml/2006/ole">
            <mc:AlternateContent xmlns:mc="http://schemas.openxmlformats.org/markup-compatibility/2006">
              <mc:Choice xmlns:v="urn:schemas-microsoft-com:vml" Requires="v">
                <p:oleObj spid="_x0000_s6148" name="Worksheet" r:id="rId3" imgW="9791852" imgH="3596678" progId="Excel.Sheet.8">
                  <p:embed/>
                </p:oleObj>
              </mc:Choice>
              <mc:Fallback>
                <p:oleObj name="Worksheet" r:id="rId3" imgW="9791852" imgH="3596678" progId="Excel.Sheet.8">
                  <p:embed/>
                  <p:pic>
                    <p:nvPicPr>
                      <p:cNvPr id="2050" name="Object 1028">
                        <a:extLst>
                          <a:ext uri="{FF2B5EF4-FFF2-40B4-BE49-F238E27FC236}">
                            <a16:creationId xmlns:a16="http://schemas.microsoft.com/office/drawing/2014/main" id="{E3CE7B4A-6BEF-4291-AFBF-69FA146D4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85964"/>
                        <a:ext cx="9101138" cy="3348037"/>
                      </a:xfrm>
                      <a:prstGeom prst="rect">
                        <a:avLst/>
                      </a:prstGeom>
                    </p:spPr>
                  </p:pic>
                </p:oleObj>
              </mc:Fallback>
            </mc:AlternateContent>
          </a:graphicData>
        </a:graphic>
      </p:graphicFrame>
      <p:sp>
        <p:nvSpPr>
          <p:cNvPr id="2052" name="TextBox 6">
            <a:extLst>
              <a:ext uri="{FF2B5EF4-FFF2-40B4-BE49-F238E27FC236}">
                <a16:creationId xmlns:a16="http://schemas.microsoft.com/office/drawing/2014/main" id="{EF5221EF-24B2-4D58-BEC7-EE57367C6307}"/>
              </a:ext>
            </a:extLst>
          </p:cNvPr>
          <p:cNvSpPr txBox="1">
            <a:spLocks noChangeArrowheads="1"/>
          </p:cNvSpPr>
          <p:nvPr/>
        </p:nvSpPr>
        <p:spPr bwMode="auto">
          <a:xfrm>
            <a:off x="1600200" y="6096001"/>
            <a:ext cx="9094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a:ea typeface="굴림" panose="020B0600000101010101" pitchFamily="50" charset="-127"/>
              </a:rPr>
              <a:t>Each document is represented by a binary vector ∈ {0,1}</a:t>
            </a:r>
            <a:r>
              <a:rPr lang="en-US" altLang="ko-KR" baseline="30000">
                <a:ea typeface="굴림" panose="020B0600000101010101" pitchFamily="50" charset="-127"/>
              </a:rPr>
              <a:t>|V|</a:t>
            </a:r>
          </a:p>
        </p:txBody>
      </p:sp>
      <p:sp>
        <p:nvSpPr>
          <p:cNvPr id="2053" name="TextBox 4">
            <a:extLst>
              <a:ext uri="{FF2B5EF4-FFF2-40B4-BE49-F238E27FC236}">
                <a16:creationId xmlns:a16="http://schemas.microsoft.com/office/drawing/2014/main" id="{DA4B8197-EDB8-432C-8273-4446C3AE8A6A}"/>
              </a:ext>
            </a:extLst>
          </p:cNvPr>
          <p:cNvSpPr txBox="1">
            <a:spLocks noChangeArrowheads="1"/>
          </p:cNvSpPr>
          <p:nvPr/>
        </p:nvSpPr>
        <p:spPr bwMode="auto">
          <a:xfrm>
            <a:off x="9144001"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sz="1600">
                <a:solidFill>
                  <a:srgbClr val="FBFCFF"/>
                </a:solidFill>
                <a:ea typeface="굴림" panose="020B0600000101010101" pitchFamily="50" charset="-127"/>
              </a:rPr>
              <a:t>Sec. 6.2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65C7CD0-8A94-4145-82E1-160F4C482DBD}"/>
              </a:ext>
            </a:extLst>
          </p:cNvPr>
          <p:cNvSpPr>
            <a:spLocks noGrp="1" noChangeArrowheads="1"/>
          </p:cNvSpPr>
          <p:nvPr>
            <p:ph type="title"/>
          </p:nvPr>
        </p:nvSpPr>
        <p:spPr/>
        <p:txBody>
          <a:bodyPr/>
          <a:lstStyle/>
          <a:p>
            <a:pPr eaLnBrk="1" hangingPunct="1"/>
            <a:r>
              <a:rPr lang="en-US" altLang="ko-KR">
                <a:ea typeface="ＭＳ Ｐゴシック" panose="020B0600070205080204" pitchFamily="34" charset="-128"/>
              </a:rPr>
              <a:t>Term-document count matrices</a:t>
            </a:r>
          </a:p>
        </p:txBody>
      </p:sp>
      <p:sp>
        <p:nvSpPr>
          <p:cNvPr id="3076" name="Rectangle 3">
            <a:extLst>
              <a:ext uri="{FF2B5EF4-FFF2-40B4-BE49-F238E27FC236}">
                <a16:creationId xmlns:a16="http://schemas.microsoft.com/office/drawing/2014/main" id="{EA83278C-AF09-4586-BA97-790B5AA55D29}"/>
              </a:ext>
            </a:extLst>
          </p:cNvPr>
          <p:cNvSpPr>
            <a:spLocks noGrp="1" noChangeArrowheads="1"/>
          </p:cNvSpPr>
          <p:nvPr>
            <p:ph type="body" idx="1"/>
          </p:nvPr>
        </p:nvSpPr>
        <p:spPr/>
        <p:txBody>
          <a:bodyPr/>
          <a:lstStyle/>
          <a:p>
            <a:pPr eaLnBrk="1" hangingPunct="1"/>
            <a:r>
              <a:rPr lang="en-US" altLang="ko-KR">
                <a:ea typeface="ＭＳ Ｐゴシック" panose="020B0600070205080204" pitchFamily="34" charset="-128"/>
              </a:rPr>
              <a:t>Consider the number of occurrences of a term in a document: </a:t>
            </a:r>
          </a:p>
          <a:p>
            <a:pPr lvl="1" eaLnBrk="1" hangingPunct="1"/>
            <a:r>
              <a:rPr lang="en-US" altLang="ko-KR">
                <a:ea typeface="ＭＳ Ｐゴシック" panose="020B0600070205080204" pitchFamily="34" charset="-128"/>
              </a:rPr>
              <a:t>Each document is a count vector in </a:t>
            </a:r>
            <a:r>
              <a:rPr lang="en-US" altLang="ko-KR">
                <a:latin typeface="Lucida Sans Unicode" panose="020B0602030504020204" pitchFamily="34" charset="0"/>
                <a:ea typeface="ＭＳ Ｐゴシック" panose="020B0600070205080204" pitchFamily="34" charset="-128"/>
                <a:cs typeface="Lucida Sans Unicode" panose="020B0602030504020204" pitchFamily="34" charset="0"/>
              </a:rPr>
              <a:t>ℕ</a:t>
            </a:r>
            <a:r>
              <a:rPr lang="en-US" altLang="ko-KR" baseline="30000">
                <a:ea typeface="ＭＳ Ｐゴシック" panose="020B0600070205080204" pitchFamily="34" charset="-128"/>
              </a:rPr>
              <a:t>v</a:t>
            </a:r>
            <a:r>
              <a:rPr lang="en-US" altLang="ko-KR">
                <a:ea typeface="ＭＳ Ｐゴシック" panose="020B0600070205080204" pitchFamily="34" charset="-128"/>
              </a:rPr>
              <a:t>: a column below </a:t>
            </a:r>
          </a:p>
        </p:txBody>
      </p:sp>
      <p:graphicFrame>
        <p:nvGraphicFramePr>
          <p:cNvPr id="3074" name="Object 2">
            <a:extLst>
              <a:ext uri="{FF2B5EF4-FFF2-40B4-BE49-F238E27FC236}">
                <a16:creationId xmlns:a16="http://schemas.microsoft.com/office/drawing/2014/main" id="{54DDA509-6956-4BA5-A43D-D0A0E9C0204F}"/>
              </a:ext>
            </a:extLst>
          </p:cNvPr>
          <p:cNvGraphicFramePr>
            <a:graphicFrameLocks noChangeAspect="1"/>
          </p:cNvGraphicFramePr>
          <p:nvPr/>
        </p:nvGraphicFramePr>
        <p:xfrm>
          <a:off x="1600201" y="3765550"/>
          <a:ext cx="8932863" cy="2711450"/>
        </p:xfrm>
        <a:graphic>
          <a:graphicData uri="http://schemas.openxmlformats.org/presentationml/2006/ole">
            <mc:AlternateContent xmlns:mc="http://schemas.openxmlformats.org/markup-compatibility/2006">
              <mc:Choice xmlns:v="urn:schemas-microsoft-com:vml" Requires="v">
                <p:oleObj spid="_x0000_s7172" name="Worksheet" r:id="rId3" imgW="9791700" imgH="2926080" progId="Excel.Sheet.8">
                  <p:embed/>
                </p:oleObj>
              </mc:Choice>
              <mc:Fallback>
                <p:oleObj name="Worksheet" r:id="rId3" imgW="9791700" imgH="2926080" progId="Excel.Sheet.8">
                  <p:embed/>
                  <p:pic>
                    <p:nvPicPr>
                      <p:cNvPr id="3074" name="Object 2">
                        <a:extLst>
                          <a:ext uri="{FF2B5EF4-FFF2-40B4-BE49-F238E27FC236}">
                            <a16:creationId xmlns:a16="http://schemas.microsoft.com/office/drawing/2014/main" id="{54DDA509-6956-4BA5-A43D-D0A0E9C020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1" y="3765550"/>
                        <a:ext cx="8932863"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Rectangle 4">
            <a:extLst>
              <a:ext uri="{FF2B5EF4-FFF2-40B4-BE49-F238E27FC236}">
                <a16:creationId xmlns:a16="http://schemas.microsoft.com/office/drawing/2014/main" id="{91FEB541-7124-42BB-91CA-9A397E78435F}"/>
              </a:ext>
            </a:extLst>
          </p:cNvPr>
          <p:cNvSpPr>
            <a:spLocks noChangeArrowheads="1"/>
          </p:cNvSpPr>
          <p:nvPr/>
        </p:nvSpPr>
        <p:spPr bwMode="auto">
          <a:xfrm>
            <a:off x="4876800" y="3810000"/>
            <a:ext cx="1371600" cy="2667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endParaRPr lang="ko-KR" altLang="ko-KR"/>
          </a:p>
        </p:txBody>
      </p:sp>
      <p:sp>
        <p:nvSpPr>
          <p:cNvPr id="3079" name="TextBox 4">
            <a:extLst>
              <a:ext uri="{FF2B5EF4-FFF2-40B4-BE49-F238E27FC236}">
                <a16:creationId xmlns:a16="http://schemas.microsoft.com/office/drawing/2014/main" id="{F1FB033A-DD66-4376-B81F-E13E62A47669}"/>
              </a:ext>
            </a:extLst>
          </p:cNvPr>
          <p:cNvSpPr txBox="1">
            <a:spLocks noChangeArrowheads="1"/>
          </p:cNvSpPr>
          <p:nvPr/>
        </p:nvSpPr>
        <p:spPr bwMode="auto">
          <a:xfrm>
            <a:off x="9144001"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sz="1600">
                <a:solidFill>
                  <a:srgbClr val="FBFCFF"/>
                </a:solidFill>
                <a:ea typeface="굴림" panose="020B0600000101010101" pitchFamily="50" charset="-127"/>
              </a:rPr>
              <a:t>Sec. 6.2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168678C-41BD-417C-963D-872D8324C878}"/>
              </a:ext>
            </a:extLst>
          </p:cNvPr>
          <p:cNvSpPr>
            <a:spLocks noGrp="1"/>
          </p:cNvSpPr>
          <p:nvPr>
            <p:ph type="title"/>
          </p:nvPr>
        </p:nvSpPr>
        <p:spPr/>
        <p:txBody>
          <a:bodyPr/>
          <a:lstStyle/>
          <a:p>
            <a:pPr eaLnBrk="1" hangingPunct="1"/>
            <a:r>
              <a:rPr lang="en-US" altLang="ko-KR" i="1">
                <a:ea typeface="ＭＳ Ｐゴシック" panose="020B0600070205080204" pitchFamily="34" charset="-128"/>
              </a:rPr>
              <a:t>Bag of words </a:t>
            </a:r>
            <a:r>
              <a:rPr lang="en-US" altLang="ko-KR">
                <a:ea typeface="ＭＳ Ｐゴシック" panose="020B0600070205080204" pitchFamily="34" charset="-128"/>
              </a:rPr>
              <a:t>model</a:t>
            </a:r>
          </a:p>
        </p:txBody>
      </p:sp>
      <p:sp>
        <p:nvSpPr>
          <p:cNvPr id="22531" name="Content Placeholder 2">
            <a:extLst>
              <a:ext uri="{FF2B5EF4-FFF2-40B4-BE49-F238E27FC236}">
                <a16:creationId xmlns:a16="http://schemas.microsoft.com/office/drawing/2014/main" id="{EFF53BA1-C12D-4C91-9F63-B12FA9AFB1F3}"/>
              </a:ext>
            </a:extLst>
          </p:cNvPr>
          <p:cNvSpPr>
            <a:spLocks noGrp="1"/>
          </p:cNvSpPr>
          <p:nvPr>
            <p:ph idx="1"/>
          </p:nvPr>
        </p:nvSpPr>
        <p:spPr/>
        <p:txBody>
          <a:bodyPr>
            <a:normAutofit lnSpcReduction="10000"/>
          </a:bodyPr>
          <a:lstStyle/>
          <a:p>
            <a:pPr eaLnBrk="1" hangingPunct="1"/>
            <a:r>
              <a:rPr lang="en-US" altLang="ko-KR">
                <a:ea typeface="ＭＳ Ｐゴシック" panose="020B0600070205080204" pitchFamily="34" charset="-128"/>
              </a:rPr>
              <a:t>Vector representation doesn’t consider the ordering of words in a document</a:t>
            </a:r>
          </a:p>
          <a:p>
            <a:pPr eaLnBrk="1" hangingPunct="1"/>
            <a:r>
              <a:rPr lang="en-US" altLang="ko-KR" i="1">
                <a:solidFill>
                  <a:srgbClr val="357E69"/>
                </a:solidFill>
                <a:ea typeface="ＭＳ Ｐゴシック" panose="020B0600070205080204" pitchFamily="34" charset="-128"/>
              </a:rPr>
              <a:t>John is quicker than Mary</a:t>
            </a:r>
            <a:r>
              <a:rPr lang="en-US" altLang="ko-KR" i="1">
                <a:solidFill>
                  <a:srgbClr val="C00000"/>
                </a:solidFill>
                <a:ea typeface="ＭＳ Ｐゴシック" panose="020B0600070205080204" pitchFamily="34" charset="-128"/>
              </a:rPr>
              <a:t> </a:t>
            </a:r>
            <a:r>
              <a:rPr lang="en-US" altLang="ko-KR">
                <a:solidFill>
                  <a:srgbClr val="C00000"/>
                </a:solidFill>
                <a:ea typeface="ＭＳ Ｐゴシック" panose="020B0600070205080204" pitchFamily="34" charset="-128"/>
              </a:rPr>
              <a:t>and </a:t>
            </a:r>
            <a:r>
              <a:rPr lang="en-US" altLang="ko-KR" i="1">
                <a:solidFill>
                  <a:srgbClr val="357E69"/>
                </a:solidFill>
                <a:ea typeface="ＭＳ Ｐゴシック" panose="020B0600070205080204" pitchFamily="34" charset="-128"/>
              </a:rPr>
              <a:t>Mary is quicker than John</a:t>
            </a:r>
            <a:r>
              <a:rPr lang="en-US" altLang="ko-KR">
                <a:solidFill>
                  <a:srgbClr val="C00000"/>
                </a:solidFill>
                <a:ea typeface="ＭＳ Ｐゴシック" panose="020B0600070205080204" pitchFamily="34" charset="-128"/>
              </a:rPr>
              <a:t> have the same vectors</a:t>
            </a:r>
          </a:p>
          <a:p>
            <a:pPr eaLnBrk="1" hangingPunct="1"/>
            <a:r>
              <a:rPr lang="en-US" altLang="ko-KR">
                <a:ea typeface="ＭＳ Ｐゴシック" panose="020B0600070205080204" pitchFamily="34" charset="-128"/>
              </a:rPr>
              <a:t>This is called the </a:t>
            </a:r>
            <a:r>
              <a:rPr lang="en-US" altLang="ko-KR" u="sng">
                <a:ea typeface="ＭＳ Ｐゴシック" panose="020B0600070205080204" pitchFamily="34" charset="-128"/>
              </a:rPr>
              <a:t>bag of words</a:t>
            </a:r>
            <a:r>
              <a:rPr lang="en-US" altLang="ko-KR">
                <a:ea typeface="ＭＳ Ｐゴシック" panose="020B0600070205080204" pitchFamily="34" charset="-128"/>
              </a:rPr>
              <a:t> model.</a:t>
            </a:r>
          </a:p>
          <a:p>
            <a:pPr eaLnBrk="1" hangingPunct="1"/>
            <a:r>
              <a:rPr lang="en-US" altLang="ko-KR">
                <a:solidFill>
                  <a:srgbClr val="C00000"/>
                </a:solidFill>
                <a:ea typeface="ＭＳ Ｐゴシック" panose="020B0600070205080204" pitchFamily="34" charset="-128"/>
              </a:rPr>
              <a:t>In a sense, this is a step back: The positional index was able to distinguish these two documents.</a:t>
            </a:r>
          </a:p>
          <a:p>
            <a:pPr eaLnBrk="1" hangingPunct="1"/>
            <a:r>
              <a:rPr lang="en-US" altLang="ko-KR">
                <a:ea typeface="ＭＳ Ｐゴシック" panose="020B0600070205080204" pitchFamily="34" charset="-128"/>
              </a:rPr>
              <a:t>We will look at “recovering” positional information later in this course.</a:t>
            </a:r>
          </a:p>
          <a:p>
            <a:pPr eaLnBrk="1" hangingPunct="1"/>
            <a:r>
              <a:rPr lang="en-US" altLang="ko-KR">
                <a:ea typeface="ＭＳ Ｐゴシック" panose="020B0600070205080204" pitchFamily="34" charset="-128"/>
              </a:rPr>
              <a:t>For now: bag of words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00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par>
                          <p:cTn id="7" fill="hold" nodeType="afterGroup">
                            <p:stCondLst>
                              <p:cond delay="2000"/>
                            </p:stCondLst>
                            <p:childTnLst>
                              <p:par>
                                <p:cTn id="8" presetID="1" presetClass="entr" presetSubtype="0" fill="hold" nodeType="afterEffect">
                                  <p:stCondLst>
                                    <p:cond delay="2000"/>
                                  </p:stCondLst>
                                  <p:childTnLst>
                                    <p:set>
                                      <p:cBhvr>
                                        <p:cTn id="9" dur="1" fill="hold">
                                          <p:stCondLst>
                                            <p:cond delay="0"/>
                                          </p:stCondLst>
                                        </p:cTn>
                                        <p:tgtEl>
                                          <p:spTgt spid="22531">
                                            <p:txEl>
                                              <p:pRg st="2" end="2"/>
                                            </p:txEl>
                                          </p:spTgt>
                                        </p:tgtEl>
                                        <p:attrNameLst>
                                          <p:attrName>style.visibility</p:attrName>
                                        </p:attrNameLst>
                                      </p:cBhvr>
                                      <p:to>
                                        <p:strVal val="visible"/>
                                      </p:to>
                                    </p:set>
                                  </p:childTnLst>
                                </p:cTn>
                              </p:par>
                            </p:childTnLst>
                          </p:cTn>
                        </p:par>
                        <p:par>
                          <p:cTn id="10" fill="hold" nodeType="afterGroup">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22531">
                                            <p:txEl>
                                              <p:pRg st="3" end="3"/>
                                            </p:txEl>
                                          </p:spTgt>
                                        </p:tgtEl>
                                        <p:attrNameLst>
                                          <p:attrName>style.visibility</p:attrName>
                                        </p:attrNameLst>
                                      </p:cBhvr>
                                      <p:to>
                                        <p:strVal val="visible"/>
                                      </p:to>
                                    </p:set>
                                  </p:childTnLst>
                                </p:cTn>
                              </p:par>
                            </p:childTnLst>
                          </p:cTn>
                        </p:par>
                        <p:par>
                          <p:cTn id="13" fill="hold" nodeType="afterGroup">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22531">
                                            <p:txEl>
                                              <p:pRg st="4" end="4"/>
                                            </p:txEl>
                                          </p:spTgt>
                                        </p:tgtEl>
                                        <p:attrNameLst>
                                          <p:attrName>style.visibility</p:attrName>
                                        </p:attrNameLst>
                                      </p:cBhvr>
                                      <p:to>
                                        <p:strVal val="visible"/>
                                      </p:to>
                                    </p:set>
                                  </p:childTnLst>
                                </p:cTn>
                              </p:par>
                            </p:childTnLst>
                          </p:cTn>
                        </p:par>
                        <p:par>
                          <p:cTn id="16" fill="hold" nodeType="afterGroup">
                            <p:stCondLst>
                              <p:cond delay="8000"/>
                            </p:stCondLst>
                            <p:childTnLst>
                              <p:par>
                                <p:cTn id="17" presetID="1" presetClass="entr" presetSubtype="0" fill="hold" nodeType="afterEffect">
                                  <p:stCondLst>
                                    <p:cond delay="200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3E8CF051-098F-4765-B9ED-19D06F07AAA2}"/>
              </a:ext>
            </a:extLst>
          </p:cNvPr>
          <p:cNvSpPr>
            <a:spLocks noGrp="1"/>
          </p:cNvSpPr>
          <p:nvPr>
            <p:ph type="title"/>
          </p:nvPr>
        </p:nvSpPr>
        <p:spPr/>
        <p:txBody>
          <a:bodyPr/>
          <a:lstStyle/>
          <a:p>
            <a:pPr eaLnBrk="1" hangingPunct="1"/>
            <a:r>
              <a:rPr lang="en-US" altLang="ko-KR">
                <a:ea typeface="ＭＳ Ｐゴシック" panose="020B0600070205080204" pitchFamily="34" charset="-128"/>
              </a:rPr>
              <a:t>Term frequency tf</a:t>
            </a:r>
          </a:p>
        </p:txBody>
      </p:sp>
      <p:sp>
        <p:nvSpPr>
          <p:cNvPr id="3" name="Content Placeholder 2">
            <a:extLst>
              <a:ext uri="{FF2B5EF4-FFF2-40B4-BE49-F238E27FC236}">
                <a16:creationId xmlns:a16="http://schemas.microsoft.com/office/drawing/2014/main" id="{9FFCDF66-3493-4A9B-ACF4-E472348B4CAB}"/>
              </a:ext>
            </a:extLst>
          </p:cNvPr>
          <p:cNvSpPr>
            <a:spLocks noGrp="1"/>
          </p:cNvSpPr>
          <p:nvPr>
            <p:ph idx="1"/>
          </p:nvPr>
        </p:nvSpPr>
        <p:spPr/>
        <p:txBody>
          <a:bodyPr/>
          <a:lstStyle/>
          <a:p>
            <a:pPr eaLnBrk="1" hangingPunct="1"/>
            <a:r>
              <a:rPr lang="en-US" altLang="ko-KR">
                <a:ea typeface="ＭＳ Ｐゴシック" panose="020B0600070205080204" pitchFamily="34" charset="-128"/>
              </a:rPr>
              <a:t>The term frequency tf</a:t>
            </a:r>
            <a:r>
              <a:rPr lang="en-US" altLang="ko-KR" i="1" baseline="-25000">
                <a:ea typeface="ＭＳ Ｐゴシック" panose="020B0600070205080204" pitchFamily="34" charset="-128"/>
              </a:rPr>
              <a:t>t,d</a:t>
            </a:r>
            <a:r>
              <a:rPr lang="en-US" altLang="ko-KR">
                <a:ea typeface="ＭＳ Ｐゴシック" panose="020B0600070205080204" pitchFamily="34" charset="-128"/>
              </a:rPr>
              <a:t> of term </a:t>
            </a:r>
            <a:r>
              <a:rPr lang="en-US" altLang="ko-KR" i="1">
                <a:ea typeface="ＭＳ Ｐゴシック" panose="020B0600070205080204" pitchFamily="34" charset="-128"/>
              </a:rPr>
              <a:t>t</a:t>
            </a:r>
            <a:r>
              <a:rPr lang="en-US" altLang="ko-KR">
                <a:ea typeface="ＭＳ Ｐゴシック" panose="020B0600070205080204" pitchFamily="34" charset="-128"/>
              </a:rPr>
              <a:t> in document </a:t>
            </a:r>
            <a:r>
              <a:rPr lang="en-US" altLang="ko-KR" i="1">
                <a:ea typeface="ＭＳ Ｐゴシック" panose="020B0600070205080204" pitchFamily="34" charset="-128"/>
              </a:rPr>
              <a:t>d</a:t>
            </a:r>
            <a:r>
              <a:rPr lang="en-US" altLang="ko-KR">
                <a:ea typeface="ＭＳ Ｐゴシック" panose="020B0600070205080204" pitchFamily="34" charset="-128"/>
              </a:rPr>
              <a:t> is defined as the number of times that </a:t>
            </a:r>
            <a:r>
              <a:rPr lang="en-US" altLang="ko-KR" i="1">
                <a:ea typeface="ＭＳ Ｐゴシック" panose="020B0600070205080204" pitchFamily="34" charset="-128"/>
              </a:rPr>
              <a:t>t </a:t>
            </a:r>
            <a:r>
              <a:rPr lang="en-US" altLang="ko-KR">
                <a:ea typeface="ＭＳ Ｐゴシック" panose="020B0600070205080204" pitchFamily="34" charset="-128"/>
              </a:rPr>
              <a:t>occurs in </a:t>
            </a:r>
            <a:r>
              <a:rPr lang="en-US" altLang="ko-KR" i="1">
                <a:ea typeface="ＭＳ Ｐゴシック" panose="020B0600070205080204" pitchFamily="34" charset="-128"/>
              </a:rPr>
              <a:t>d</a:t>
            </a:r>
            <a:r>
              <a:rPr lang="en-US" altLang="ko-KR">
                <a:ea typeface="ＭＳ Ｐゴシック" panose="020B0600070205080204" pitchFamily="34" charset="-128"/>
              </a:rPr>
              <a:t>.</a:t>
            </a:r>
          </a:p>
          <a:p>
            <a:pPr eaLnBrk="1" hangingPunct="1"/>
            <a:r>
              <a:rPr lang="en-US" altLang="ko-KR">
                <a:solidFill>
                  <a:srgbClr val="C00000"/>
                </a:solidFill>
                <a:ea typeface="ＭＳ Ｐゴシック" panose="020B0600070205080204" pitchFamily="34" charset="-128"/>
              </a:rPr>
              <a:t>We want to use tf when computing query-document match scores. But how?</a:t>
            </a:r>
          </a:p>
          <a:p>
            <a:pPr eaLnBrk="1" hangingPunct="1"/>
            <a:r>
              <a:rPr lang="en-US" altLang="ko-KR">
                <a:ea typeface="ＭＳ Ｐゴシック" panose="020B0600070205080204" pitchFamily="34" charset="-128"/>
              </a:rPr>
              <a:t>Raw term frequency is not what we want:</a:t>
            </a:r>
          </a:p>
          <a:p>
            <a:pPr lvl="1" eaLnBrk="1" hangingPunct="1"/>
            <a:r>
              <a:rPr lang="en-US" altLang="ko-KR">
                <a:ea typeface="ＭＳ Ｐゴシック" panose="020B0600070205080204" pitchFamily="34" charset="-128"/>
              </a:rPr>
              <a:t>A document with 10 occurrences of the term is more relevant than a document with 1 occurrence of the term.</a:t>
            </a:r>
          </a:p>
          <a:p>
            <a:pPr lvl="1" eaLnBrk="1" hangingPunct="1"/>
            <a:r>
              <a:rPr lang="en-US" altLang="ko-KR">
                <a:ea typeface="ＭＳ Ｐゴシック" panose="020B0600070205080204" pitchFamily="34" charset="-128"/>
              </a:rPr>
              <a:t>But not 10 times more relevant.</a:t>
            </a:r>
          </a:p>
          <a:p>
            <a:pPr eaLnBrk="1" hangingPunct="1"/>
            <a:r>
              <a:rPr lang="en-US" altLang="ko-KR">
                <a:solidFill>
                  <a:srgbClr val="C00000"/>
                </a:solidFill>
                <a:ea typeface="ＭＳ Ｐゴシック" panose="020B0600070205080204" pitchFamily="34" charset="-128"/>
              </a:rPr>
              <a:t>Relevance does not increase proportionally with term frequency.</a:t>
            </a:r>
          </a:p>
        </p:txBody>
      </p:sp>
      <p:sp>
        <p:nvSpPr>
          <p:cNvPr id="4" name="Rectangle 3">
            <a:extLst>
              <a:ext uri="{FF2B5EF4-FFF2-40B4-BE49-F238E27FC236}">
                <a16:creationId xmlns:a16="http://schemas.microsoft.com/office/drawing/2014/main" id="{2882C4C7-AAC2-40E4-B960-646CA491A0FE}"/>
              </a:ext>
            </a:extLst>
          </p:cNvPr>
          <p:cNvSpPr>
            <a:spLocks noChangeArrowheads="1"/>
          </p:cNvSpPr>
          <p:nvPr/>
        </p:nvSpPr>
        <p:spPr bwMode="auto">
          <a:xfrm>
            <a:off x="6172200" y="6019800"/>
            <a:ext cx="4191000" cy="533400"/>
          </a:xfrm>
          <a:prstGeom prst="rect">
            <a:avLst/>
          </a:prstGeom>
          <a:solidFill>
            <a:srgbClr val="83ADC1"/>
          </a:solidFill>
          <a:ln w="9525">
            <a:solidFill>
              <a:srgbClr val="406E84"/>
            </a:solidFill>
            <a:miter lim="800000"/>
            <a:headEnd/>
            <a:tailEnd/>
          </a:ln>
          <a:effectLst>
            <a:outerShdw dist="23000" dir="5400000" rotWithShape="0">
              <a:srgbClr val="808080">
                <a:alpha val="34999"/>
              </a:srgbClr>
            </a:outerShdw>
          </a:effectLst>
        </p:spPr>
        <p:txBody>
          <a:bodyPr anchor="ctr"/>
          <a:lstStyle/>
          <a:p>
            <a:pPr algn="ctr">
              <a:defRPr/>
            </a:pPr>
            <a:r>
              <a:rPr lang="en-US" dirty="0">
                <a:solidFill>
                  <a:schemeClr val="lt1"/>
                </a:solidFill>
              </a:rPr>
              <a:t>NB: frequency = count in IR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2000"/>
                            </p:stCondLst>
                            <p:childTnLst>
                              <p:par>
                                <p:cTn id="8" presetID="1" presetClass="entr" presetSubtype="0" fill="hold" nodeType="afterEffect">
                                  <p:stCondLst>
                                    <p:cond delay="2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nodeType="afterGroup">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nodeType="afterGroup">
                            <p:stCondLst>
                              <p:cond delay="8000"/>
                            </p:stCondLst>
                            <p:childTnLst>
                              <p:par>
                                <p:cTn id="17" presetID="1" presetClass="entr" presetSubtype="0" fill="hold" nodeType="afterEffect">
                                  <p:stCondLst>
                                    <p:cond delay="200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9"/>
          <p:cNvSpPr txBox="1">
            <a:spLocks noGrp="1"/>
          </p:cNvSpPr>
          <p:nvPr>
            <p:ph type="title"/>
          </p:nvPr>
        </p:nvSpPr>
        <p:spPr>
          <a:xfrm>
            <a:off x="1828800" y="508000"/>
            <a:ext cx="9956800" cy="990600"/>
          </a:xfrm>
          <a:prstGeom prst="rect">
            <a:avLst/>
          </a:prstGeom>
          <a:noFill/>
          <a:ln>
            <a:noFill/>
          </a:ln>
        </p:spPr>
        <p:txBody>
          <a:bodyPr spcFirstLastPara="1" vert="horz" wrap="square" lIns="121900" tIns="60933" rIns="121900" bIns="60933" rtlCol="0" anchor="b" anchorCtr="0">
            <a:noAutofit/>
          </a:bodyPr>
          <a:lstStyle/>
          <a:p>
            <a:r>
              <a:rPr lang="en-US"/>
              <a:t>Is this spam?</a:t>
            </a:r>
            <a:endParaRPr/>
          </a:p>
        </p:txBody>
      </p:sp>
      <p:sp>
        <p:nvSpPr>
          <p:cNvPr id="579" name="Google Shape;579;p59"/>
          <p:cNvSpPr txBox="1">
            <a:spLocks noGrp="1"/>
          </p:cNvSpPr>
          <p:nvPr>
            <p:ph type="body" idx="1"/>
          </p:nvPr>
        </p:nvSpPr>
        <p:spPr>
          <a:xfrm>
            <a:off x="406400" y="1803400"/>
            <a:ext cx="11379200" cy="4445000"/>
          </a:xfrm>
          <a:prstGeom prst="rect">
            <a:avLst/>
          </a:prstGeom>
          <a:noFill/>
          <a:ln>
            <a:noFill/>
          </a:ln>
        </p:spPr>
        <p:txBody>
          <a:bodyPr spcFirstLastPara="1" vert="horz" wrap="square" lIns="121900" tIns="60933" rIns="121900" bIns="60933" rtlCol="0" anchor="t" anchorCtr="0">
            <a:noAutofit/>
          </a:bodyPr>
          <a:lstStyle/>
          <a:p>
            <a:pPr marL="457189" indent="-253994">
              <a:spcBef>
                <a:spcPts val="0"/>
              </a:spcBef>
              <a:buSzPts val="2400"/>
              <a:buNone/>
            </a:pPr>
            <a:endParaRPr/>
          </a:p>
        </p:txBody>
      </p:sp>
      <p:pic>
        <p:nvPicPr>
          <p:cNvPr id="580" name="Google Shape;580;p59"/>
          <p:cNvPicPr preferRelativeResize="0"/>
          <p:nvPr/>
        </p:nvPicPr>
        <p:blipFill rotWithShape="1">
          <a:blip r:embed="rId3">
            <a:alphaModFix/>
          </a:blip>
          <a:srcRect/>
          <a:stretch/>
        </p:blipFill>
        <p:spPr>
          <a:xfrm>
            <a:off x="914400" y="1926285"/>
            <a:ext cx="10495627" cy="465231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a:extLst>
              <a:ext uri="{FF2B5EF4-FFF2-40B4-BE49-F238E27FC236}">
                <a16:creationId xmlns:a16="http://schemas.microsoft.com/office/drawing/2014/main" id="{1D316A2D-A3D2-4F67-9B54-0DCC21B8D568}"/>
              </a:ext>
            </a:extLst>
          </p:cNvPr>
          <p:cNvSpPr>
            <a:spLocks noGrp="1"/>
          </p:cNvSpPr>
          <p:nvPr>
            <p:ph type="title"/>
          </p:nvPr>
        </p:nvSpPr>
        <p:spPr/>
        <p:txBody>
          <a:bodyPr/>
          <a:lstStyle/>
          <a:p>
            <a:pPr eaLnBrk="1" hangingPunct="1"/>
            <a:r>
              <a:rPr lang="en-US" altLang="ko-KR">
                <a:ea typeface="ＭＳ Ｐゴシック" panose="020B0600070205080204" pitchFamily="34" charset="-128"/>
              </a:rPr>
              <a:t>Log-frequency weighting</a:t>
            </a:r>
          </a:p>
        </p:txBody>
      </p:sp>
      <p:sp>
        <p:nvSpPr>
          <p:cNvPr id="4101" name="Content Placeholder 2">
            <a:extLst>
              <a:ext uri="{FF2B5EF4-FFF2-40B4-BE49-F238E27FC236}">
                <a16:creationId xmlns:a16="http://schemas.microsoft.com/office/drawing/2014/main" id="{088A716F-1E18-4708-B12F-4C159B17A0B7}"/>
              </a:ext>
            </a:extLst>
          </p:cNvPr>
          <p:cNvSpPr>
            <a:spLocks noGrp="1"/>
          </p:cNvSpPr>
          <p:nvPr>
            <p:ph idx="1"/>
          </p:nvPr>
        </p:nvSpPr>
        <p:spPr/>
        <p:txBody>
          <a:bodyPr>
            <a:normAutofit fontScale="92500" lnSpcReduction="10000"/>
          </a:bodyPr>
          <a:lstStyle/>
          <a:p>
            <a:pPr eaLnBrk="1" hangingPunct="1"/>
            <a:r>
              <a:rPr lang="en-US" altLang="ko-KR">
                <a:ea typeface="ＭＳ Ｐゴシック" panose="020B0600070205080204" pitchFamily="34" charset="-128"/>
              </a:rPr>
              <a:t>The log frequency weight of term t in d is</a:t>
            </a:r>
          </a:p>
          <a:p>
            <a:pPr eaLnBrk="1" hangingPunct="1"/>
            <a:endParaRPr lang="en-US" altLang="ko-KR">
              <a:ea typeface="ＭＳ Ｐゴシック" panose="020B0600070205080204" pitchFamily="34" charset="-128"/>
            </a:endParaRPr>
          </a:p>
          <a:p>
            <a:pPr eaLnBrk="1" hangingPunct="1"/>
            <a:endParaRPr lang="en-US" altLang="ko-KR">
              <a:ea typeface="ＭＳ Ｐゴシック" panose="020B0600070205080204" pitchFamily="34" charset="-128"/>
            </a:endParaRPr>
          </a:p>
          <a:p>
            <a:pPr eaLnBrk="1" hangingPunct="1"/>
            <a:r>
              <a:rPr lang="en-US" altLang="ko-KR">
                <a:ea typeface="ＭＳ Ｐゴシック" panose="020B0600070205080204" pitchFamily="34" charset="-128"/>
              </a:rPr>
              <a:t>0 → 0, 1 → 1, 2 → 1.3, 10 → 2, 1000 → 4, etc.</a:t>
            </a:r>
          </a:p>
          <a:p>
            <a:pPr eaLnBrk="1" hangingPunct="1"/>
            <a:r>
              <a:rPr lang="en-US" altLang="ko-KR">
                <a:ea typeface="ＭＳ Ｐゴシック" panose="020B0600070205080204" pitchFamily="34" charset="-128"/>
              </a:rPr>
              <a:t>Score for a document-query pair: sum over terms </a:t>
            </a:r>
            <a:r>
              <a:rPr lang="en-US" altLang="ko-KR" i="1">
                <a:ea typeface="ＭＳ Ｐゴシック" panose="020B0600070205080204" pitchFamily="34" charset="-128"/>
              </a:rPr>
              <a:t>t</a:t>
            </a:r>
            <a:r>
              <a:rPr lang="en-US" altLang="ko-KR">
                <a:ea typeface="ＭＳ Ｐゴシック" panose="020B0600070205080204" pitchFamily="34" charset="-128"/>
              </a:rPr>
              <a:t> in both </a:t>
            </a:r>
            <a:r>
              <a:rPr lang="en-US" altLang="ko-KR" i="1">
                <a:ea typeface="ＭＳ Ｐゴシック" panose="020B0600070205080204" pitchFamily="34" charset="-128"/>
              </a:rPr>
              <a:t>q</a:t>
            </a:r>
            <a:r>
              <a:rPr lang="en-US" altLang="ko-KR">
                <a:ea typeface="ＭＳ Ｐゴシック" panose="020B0600070205080204" pitchFamily="34" charset="-128"/>
              </a:rPr>
              <a:t> and </a:t>
            </a:r>
            <a:r>
              <a:rPr lang="en-US" altLang="ko-KR" i="1">
                <a:ea typeface="ＭＳ Ｐゴシック" panose="020B0600070205080204" pitchFamily="34" charset="-128"/>
              </a:rPr>
              <a:t>d</a:t>
            </a:r>
            <a:r>
              <a:rPr lang="en-US" altLang="ko-KR">
                <a:ea typeface="ＭＳ Ｐゴシック" panose="020B0600070205080204" pitchFamily="34" charset="-128"/>
              </a:rPr>
              <a:t>:</a:t>
            </a:r>
          </a:p>
          <a:p>
            <a:pPr eaLnBrk="1" hangingPunct="1"/>
            <a:r>
              <a:rPr lang="en-US" altLang="ko-KR">
                <a:ea typeface="ＭＳ Ｐゴシック" panose="020B0600070205080204" pitchFamily="34" charset="-128"/>
              </a:rPr>
              <a:t>score</a:t>
            </a:r>
          </a:p>
          <a:p>
            <a:pPr eaLnBrk="1" hangingPunct="1"/>
            <a:endParaRPr lang="en-US" altLang="ko-KR">
              <a:ea typeface="ＭＳ Ｐゴシック" panose="020B0600070205080204" pitchFamily="34" charset="-128"/>
            </a:endParaRPr>
          </a:p>
          <a:p>
            <a:pPr eaLnBrk="1" hangingPunct="1"/>
            <a:r>
              <a:rPr lang="en-US" altLang="ko-KR">
                <a:ea typeface="ＭＳ Ｐゴシック" panose="020B0600070205080204" pitchFamily="34" charset="-128"/>
              </a:rPr>
              <a:t>The score is 0 if none of the query terms is present in the document.</a:t>
            </a:r>
          </a:p>
        </p:txBody>
      </p:sp>
      <p:graphicFrame>
        <p:nvGraphicFramePr>
          <p:cNvPr id="4098" name="Object 2">
            <a:extLst>
              <a:ext uri="{FF2B5EF4-FFF2-40B4-BE49-F238E27FC236}">
                <a16:creationId xmlns:a16="http://schemas.microsoft.com/office/drawing/2014/main" id="{7F0E3B0B-985E-4C95-B107-C1A4F3338652}"/>
              </a:ext>
            </a:extLst>
          </p:cNvPr>
          <p:cNvGraphicFramePr>
            <a:graphicFrameLocks noChangeAspect="1"/>
          </p:cNvGraphicFramePr>
          <p:nvPr/>
        </p:nvGraphicFramePr>
        <p:xfrm>
          <a:off x="2908300" y="2209800"/>
          <a:ext cx="5321300" cy="838200"/>
        </p:xfrm>
        <a:graphic>
          <a:graphicData uri="http://schemas.openxmlformats.org/presentationml/2006/ole">
            <mc:AlternateContent xmlns:mc="http://schemas.openxmlformats.org/markup-compatibility/2006">
              <mc:Choice xmlns:v="urn:schemas-microsoft-com:vml" Requires="v">
                <p:oleObj spid="_x0000_s8198" name="Equation" r:id="rId3" imgW="2108160" imgH="457200" progId="Equation.3">
                  <p:embed/>
                </p:oleObj>
              </mc:Choice>
              <mc:Fallback>
                <p:oleObj name="Equation" r:id="rId3" imgW="2108160" imgH="457200" progId="Equation.3">
                  <p:embed/>
                  <p:pic>
                    <p:nvPicPr>
                      <p:cNvPr id="4098" name="Object 2">
                        <a:extLst>
                          <a:ext uri="{FF2B5EF4-FFF2-40B4-BE49-F238E27FC236}">
                            <a16:creationId xmlns:a16="http://schemas.microsoft.com/office/drawing/2014/main" id="{7F0E3B0B-985E-4C95-B107-C1A4F3338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8300" y="2209800"/>
                        <a:ext cx="53213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3">
            <a:extLst>
              <a:ext uri="{FF2B5EF4-FFF2-40B4-BE49-F238E27FC236}">
                <a16:creationId xmlns:a16="http://schemas.microsoft.com/office/drawing/2014/main" id="{4FCFFF3A-73BC-467E-BB35-AF50EF1D10C9}"/>
              </a:ext>
            </a:extLst>
          </p:cNvPr>
          <p:cNvGraphicFramePr>
            <a:graphicFrameLocks noChangeAspect="1"/>
          </p:cNvGraphicFramePr>
          <p:nvPr/>
        </p:nvGraphicFramePr>
        <p:xfrm>
          <a:off x="3505200" y="4529138"/>
          <a:ext cx="3538538" cy="728662"/>
        </p:xfrm>
        <a:graphic>
          <a:graphicData uri="http://schemas.openxmlformats.org/presentationml/2006/ole">
            <mc:AlternateContent xmlns:mc="http://schemas.openxmlformats.org/markup-compatibility/2006">
              <mc:Choice xmlns:v="urn:schemas-microsoft-com:vml" Requires="v">
                <p:oleObj spid="_x0000_s8199" name="Equation" r:id="rId5" imgW="1358640" imgH="279360" progId="Equation.3">
                  <p:embed/>
                </p:oleObj>
              </mc:Choice>
              <mc:Fallback>
                <p:oleObj name="Equation" r:id="rId5" imgW="1358640" imgH="279360" progId="Equation.3">
                  <p:embed/>
                  <p:pic>
                    <p:nvPicPr>
                      <p:cNvPr id="4099" name="Object 3">
                        <a:extLst>
                          <a:ext uri="{FF2B5EF4-FFF2-40B4-BE49-F238E27FC236}">
                            <a16:creationId xmlns:a16="http://schemas.microsoft.com/office/drawing/2014/main" id="{4FCFFF3A-73BC-467E-BB35-AF50EF1D1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4529138"/>
                        <a:ext cx="3538538"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TextBox 4">
            <a:extLst>
              <a:ext uri="{FF2B5EF4-FFF2-40B4-BE49-F238E27FC236}">
                <a16:creationId xmlns:a16="http://schemas.microsoft.com/office/drawing/2014/main" id="{65DCF51C-ECB0-41F0-A868-A01A519979B7}"/>
              </a:ext>
            </a:extLst>
          </p:cNvPr>
          <p:cNvSpPr txBox="1">
            <a:spLocks noChangeArrowheads="1"/>
          </p:cNvSpPr>
          <p:nvPr/>
        </p:nvSpPr>
        <p:spPr bwMode="auto">
          <a:xfrm>
            <a:off x="9144001"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sz="1600">
                <a:solidFill>
                  <a:srgbClr val="FBFCFF"/>
                </a:solidFill>
                <a:ea typeface="굴림" panose="020B0600000101010101" pitchFamily="50" charset="-127"/>
              </a:rPr>
              <a:t>Sec. 6.2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0833B57-4179-4277-8625-1AACFC41A3A7}"/>
              </a:ext>
            </a:extLst>
          </p:cNvPr>
          <p:cNvSpPr>
            <a:spLocks noGrp="1"/>
          </p:cNvSpPr>
          <p:nvPr>
            <p:ph type="title"/>
          </p:nvPr>
        </p:nvSpPr>
        <p:spPr/>
        <p:txBody>
          <a:bodyPr/>
          <a:lstStyle/>
          <a:p>
            <a:pPr eaLnBrk="1" hangingPunct="1"/>
            <a:r>
              <a:rPr lang="en-US" altLang="ko-KR">
                <a:ea typeface="ＭＳ Ｐゴシック" panose="020B0600070205080204" pitchFamily="34" charset="-128"/>
              </a:rPr>
              <a:t>Document frequency</a:t>
            </a:r>
          </a:p>
        </p:txBody>
      </p:sp>
      <p:sp>
        <p:nvSpPr>
          <p:cNvPr id="3" name="Content Placeholder 2">
            <a:extLst>
              <a:ext uri="{FF2B5EF4-FFF2-40B4-BE49-F238E27FC236}">
                <a16:creationId xmlns:a16="http://schemas.microsoft.com/office/drawing/2014/main" id="{A45D0078-12C9-46C3-9D16-72BA64827727}"/>
              </a:ext>
            </a:extLst>
          </p:cNvPr>
          <p:cNvSpPr>
            <a:spLocks noGrp="1"/>
          </p:cNvSpPr>
          <p:nvPr>
            <p:ph idx="1"/>
          </p:nvPr>
        </p:nvSpPr>
        <p:spPr>
          <a:xfrm>
            <a:off x="1828800" y="1752600"/>
            <a:ext cx="8534400" cy="4876800"/>
          </a:xfrm>
        </p:spPr>
        <p:txBody>
          <a:bodyPr/>
          <a:lstStyle/>
          <a:p>
            <a:pPr eaLnBrk="1" hangingPunct="1"/>
            <a:r>
              <a:rPr lang="en-US" altLang="ko-KR" dirty="0">
                <a:ea typeface="ＭＳ Ｐゴシック" panose="020B0600070205080204" pitchFamily="34" charset="-128"/>
              </a:rPr>
              <a:t>Rare terms are more informative than frequent terms</a:t>
            </a:r>
          </a:p>
          <a:p>
            <a:pPr lvl="1" eaLnBrk="1" hangingPunct="1"/>
            <a:r>
              <a:rPr lang="en-US" altLang="ko-KR" dirty="0">
                <a:ea typeface="ＭＳ Ｐゴシック" panose="020B0600070205080204" pitchFamily="34" charset="-128"/>
              </a:rPr>
              <a:t>Recall stop </a:t>
            </a:r>
            <a:r>
              <a:rPr lang="en-US" altLang="ko-KR" dirty="0" smtClean="0">
                <a:ea typeface="ＭＳ Ｐゴシック" panose="020B0600070205080204" pitchFamily="34" charset="-128"/>
              </a:rPr>
              <a:t>words (</a:t>
            </a:r>
            <a:r>
              <a:rPr lang="en-US" altLang="ko-KR" dirty="0" smtClean="0">
                <a:ea typeface="ＭＳ Ｐゴシック" panose="020B0600070205080204" pitchFamily="34" charset="-128"/>
              </a:rPr>
              <a:t>ex. A, the)</a:t>
            </a:r>
            <a:endParaRPr lang="en-US" altLang="ko-KR" dirty="0">
              <a:ea typeface="ＭＳ Ｐゴシック" panose="020B0600070205080204" pitchFamily="34" charset="-128"/>
            </a:endParaRPr>
          </a:p>
          <a:p>
            <a:pPr eaLnBrk="1" hangingPunct="1"/>
            <a:r>
              <a:rPr lang="en-US" altLang="ko-KR" dirty="0">
                <a:solidFill>
                  <a:srgbClr val="C00000"/>
                </a:solidFill>
                <a:ea typeface="ＭＳ Ｐゴシック" panose="020B0600070205080204" pitchFamily="34" charset="-128"/>
              </a:rPr>
              <a:t>Consider a term in the query that is rare in the collection (e.g., </a:t>
            </a:r>
            <a:r>
              <a:rPr lang="en-US" altLang="ko-KR" i="1" dirty="0" err="1">
                <a:solidFill>
                  <a:srgbClr val="C00000"/>
                </a:solidFill>
                <a:ea typeface="ＭＳ Ｐゴシック" panose="020B0600070205080204" pitchFamily="34" charset="-128"/>
              </a:rPr>
              <a:t>arachnocentric</a:t>
            </a:r>
            <a:r>
              <a:rPr lang="en-US" altLang="ko-KR" dirty="0">
                <a:solidFill>
                  <a:srgbClr val="C00000"/>
                </a:solidFill>
                <a:ea typeface="ＭＳ Ｐゴシック" panose="020B0600070205080204" pitchFamily="34" charset="-128"/>
              </a:rPr>
              <a:t>)</a:t>
            </a:r>
          </a:p>
          <a:p>
            <a:pPr eaLnBrk="1" hangingPunct="1"/>
            <a:r>
              <a:rPr lang="en-US" altLang="ko-KR" dirty="0">
                <a:ea typeface="ＭＳ Ｐゴシック" panose="020B0600070205080204" pitchFamily="34" charset="-128"/>
              </a:rPr>
              <a:t>A document containing this term is very likely to be relevant to the query </a:t>
            </a:r>
            <a:r>
              <a:rPr lang="en-US" altLang="ko-KR" i="1" dirty="0" err="1">
                <a:ea typeface="ＭＳ Ｐゴシック" panose="020B0600070205080204" pitchFamily="34" charset="-128"/>
              </a:rPr>
              <a:t>arachnocentric</a:t>
            </a:r>
            <a:endParaRPr lang="en-US" altLang="ko-KR" dirty="0">
              <a:ea typeface="ＭＳ Ｐゴシック" panose="020B0600070205080204" pitchFamily="34" charset="-128"/>
            </a:endParaRPr>
          </a:p>
          <a:p>
            <a:pPr eaLnBrk="1" hangingPunct="1"/>
            <a:r>
              <a:rPr lang="en-US" altLang="ko-KR" dirty="0">
                <a:solidFill>
                  <a:srgbClr val="C00000"/>
                </a:solidFill>
                <a:ea typeface="ＭＳ Ｐゴシック" panose="020B0600070205080204" pitchFamily="34" charset="-128"/>
              </a:rPr>
              <a:t>→ We want a high weight for rare terms like </a:t>
            </a:r>
            <a:r>
              <a:rPr lang="en-US" altLang="ko-KR" i="1" dirty="0" err="1">
                <a:solidFill>
                  <a:srgbClr val="C00000"/>
                </a:solidFill>
                <a:ea typeface="ＭＳ Ｐゴシック" panose="020B0600070205080204" pitchFamily="34" charset="-128"/>
              </a:rPr>
              <a:t>arachnocentric</a:t>
            </a:r>
            <a:r>
              <a:rPr lang="en-US" altLang="ko-KR" dirty="0">
                <a:solidFill>
                  <a:srgbClr val="C00000"/>
                </a:solidFill>
                <a:ea typeface="ＭＳ Ｐゴシック" panose="020B0600070205080204" pitchFamily="34" charset="-128"/>
              </a:rPr>
              <a:t>.</a:t>
            </a:r>
          </a:p>
        </p:txBody>
      </p:sp>
      <p:sp>
        <p:nvSpPr>
          <p:cNvPr id="34820" name="TextBox 4">
            <a:extLst>
              <a:ext uri="{FF2B5EF4-FFF2-40B4-BE49-F238E27FC236}">
                <a16:creationId xmlns:a16="http://schemas.microsoft.com/office/drawing/2014/main" id="{94688608-168F-418B-BB2D-F8A035FC52F4}"/>
              </a:ext>
            </a:extLst>
          </p:cNvPr>
          <p:cNvSpPr txBox="1">
            <a:spLocks noChangeArrowheads="1"/>
          </p:cNvSpPr>
          <p:nvPr/>
        </p:nvSpPr>
        <p:spPr bwMode="auto">
          <a:xfrm>
            <a:off x="9144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sz="1600">
                <a:solidFill>
                  <a:srgbClr val="FBFCFF"/>
                </a:solidFill>
                <a:ea typeface="굴림" panose="020B0600000101010101" pitchFamily="50" charset="-127"/>
              </a:rPr>
              <a:t>Sec. 6.2.1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nodeType="afterGroup">
                            <p:stCondLst>
                              <p:cond delay="2000"/>
                            </p:stCondLst>
                            <p:childTnLst>
                              <p:par>
                                <p:cTn id="8" presetID="1" presetClass="entr" presetSubtype="0" fill="hold" nodeType="afterEffect">
                                  <p:stCondLst>
                                    <p:cond delay="200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par>
                          <p:cTn id="10" fill="hold" nodeType="afterGroup">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6ED52D8E-C39A-4BD3-BC18-779AC07915C7}"/>
              </a:ext>
            </a:extLst>
          </p:cNvPr>
          <p:cNvSpPr>
            <a:spLocks noGrp="1"/>
          </p:cNvSpPr>
          <p:nvPr>
            <p:ph type="title"/>
          </p:nvPr>
        </p:nvSpPr>
        <p:spPr/>
        <p:txBody>
          <a:bodyPr/>
          <a:lstStyle/>
          <a:p>
            <a:r>
              <a:rPr lang="en-US" altLang="ko-KR">
                <a:ea typeface="ＭＳ Ｐゴシック" panose="020B0600070205080204" pitchFamily="34" charset="-128"/>
              </a:rPr>
              <a:t>Document frequency, continued</a:t>
            </a:r>
          </a:p>
        </p:txBody>
      </p:sp>
      <p:sp>
        <p:nvSpPr>
          <p:cNvPr id="25603" name="Content Placeholder 2">
            <a:extLst>
              <a:ext uri="{FF2B5EF4-FFF2-40B4-BE49-F238E27FC236}">
                <a16:creationId xmlns:a16="http://schemas.microsoft.com/office/drawing/2014/main" id="{8AF7CCD2-0B2D-4C29-B241-9343B8CD695B}"/>
              </a:ext>
            </a:extLst>
          </p:cNvPr>
          <p:cNvSpPr>
            <a:spLocks noGrp="1"/>
          </p:cNvSpPr>
          <p:nvPr>
            <p:ph idx="1"/>
          </p:nvPr>
        </p:nvSpPr>
        <p:spPr/>
        <p:txBody>
          <a:bodyPr>
            <a:normAutofit lnSpcReduction="10000"/>
          </a:bodyPr>
          <a:lstStyle/>
          <a:p>
            <a:r>
              <a:rPr lang="en-US" altLang="ko-KR">
                <a:ea typeface="ＭＳ Ｐゴシック" panose="020B0600070205080204" pitchFamily="34" charset="-128"/>
              </a:rPr>
              <a:t>Frequent terms are less informative than rare terms</a:t>
            </a:r>
          </a:p>
          <a:p>
            <a:r>
              <a:rPr lang="en-US" altLang="ko-KR">
                <a:ea typeface="ＭＳ Ｐゴシック" panose="020B0600070205080204" pitchFamily="34" charset="-128"/>
              </a:rPr>
              <a:t>Consider a query term that is frequent in the collection (e.g., </a:t>
            </a:r>
            <a:r>
              <a:rPr lang="en-US" altLang="ko-KR" i="1">
                <a:ea typeface="ＭＳ Ｐゴシック" panose="020B0600070205080204" pitchFamily="34" charset="-128"/>
              </a:rPr>
              <a:t>high, increase, line</a:t>
            </a:r>
            <a:r>
              <a:rPr lang="en-US" altLang="ko-KR">
                <a:ea typeface="ＭＳ Ｐゴシック" panose="020B0600070205080204" pitchFamily="34" charset="-128"/>
              </a:rPr>
              <a:t>)</a:t>
            </a:r>
          </a:p>
          <a:p>
            <a:r>
              <a:rPr lang="en-US" altLang="ko-KR">
                <a:ea typeface="ＭＳ Ｐゴシック" panose="020B0600070205080204" pitchFamily="34" charset="-128"/>
              </a:rPr>
              <a:t>A document containing such a term is more likely to be relevant than a document that doesn’t</a:t>
            </a:r>
          </a:p>
          <a:p>
            <a:r>
              <a:rPr lang="en-US" altLang="ko-KR">
                <a:ea typeface="ＭＳ Ｐゴシック" panose="020B0600070205080204" pitchFamily="34" charset="-128"/>
              </a:rPr>
              <a:t>But it’s not a sure indicator of relevance.</a:t>
            </a:r>
          </a:p>
          <a:p>
            <a:r>
              <a:rPr lang="en-US" altLang="ko-KR">
                <a:ea typeface="ＭＳ Ｐゴシック" panose="020B0600070205080204" pitchFamily="34" charset="-128"/>
              </a:rPr>
              <a:t>→ For frequent terms, we want high positive weights for words like </a:t>
            </a:r>
            <a:r>
              <a:rPr lang="en-US" altLang="ko-KR" i="1">
                <a:ea typeface="ＭＳ Ｐゴシック" panose="020B0600070205080204" pitchFamily="34" charset="-128"/>
              </a:rPr>
              <a:t>high, increase, and line</a:t>
            </a:r>
          </a:p>
          <a:p>
            <a:r>
              <a:rPr lang="en-US" altLang="ko-KR">
                <a:ea typeface="ＭＳ Ｐゴシック" panose="020B0600070205080204" pitchFamily="34" charset="-128"/>
              </a:rPr>
              <a:t>But lower weights than for rare terms.</a:t>
            </a:r>
          </a:p>
          <a:p>
            <a:r>
              <a:rPr lang="en-US" altLang="ko-KR">
                <a:ea typeface="ＭＳ Ｐゴシック" panose="020B0600070205080204" pitchFamily="34" charset="-128"/>
              </a:rPr>
              <a:t>We will use document frequency (df) to capture this.</a:t>
            </a:r>
          </a:p>
          <a:p>
            <a:endParaRPr lang="en-US" altLang="ko-KR">
              <a:ea typeface="ＭＳ Ｐゴシック" panose="020B0600070205080204" pitchFamily="34" charset="-128"/>
            </a:endParaRPr>
          </a:p>
        </p:txBody>
      </p:sp>
      <p:sp>
        <p:nvSpPr>
          <p:cNvPr id="35844" name="TextBox 4">
            <a:extLst>
              <a:ext uri="{FF2B5EF4-FFF2-40B4-BE49-F238E27FC236}">
                <a16:creationId xmlns:a16="http://schemas.microsoft.com/office/drawing/2014/main" id="{382B71D7-7978-4D54-90C8-D02F2E8F987A}"/>
              </a:ext>
            </a:extLst>
          </p:cNvPr>
          <p:cNvSpPr txBox="1">
            <a:spLocks noChangeArrowheads="1"/>
          </p:cNvSpPr>
          <p:nvPr/>
        </p:nvSpPr>
        <p:spPr bwMode="auto">
          <a:xfrm>
            <a:off x="9144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sz="1600">
                <a:solidFill>
                  <a:srgbClr val="FBFCFF"/>
                </a:solidFill>
                <a:ea typeface="굴림" panose="020B0600000101010101" pitchFamily="50" charset="-127"/>
              </a:rPr>
              <a:t>Sec. 6.2.1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00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childTnLst>
                          </p:cTn>
                        </p:par>
                        <p:par>
                          <p:cTn id="7" fill="hold" nodeType="afterGroup">
                            <p:stCondLst>
                              <p:cond delay="2000"/>
                            </p:stCondLst>
                            <p:childTnLst>
                              <p:par>
                                <p:cTn id="8" presetID="1" presetClass="entr" presetSubtype="0" fill="hold" nodeType="afterEffect">
                                  <p:stCondLst>
                                    <p:cond delay="2000"/>
                                  </p:stCondLst>
                                  <p:childTnLst>
                                    <p:set>
                                      <p:cBhvr>
                                        <p:cTn id="9" dur="1" fill="hold">
                                          <p:stCondLst>
                                            <p:cond delay="0"/>
                                          </p:stCondLst>
                                        </p:cTn>
                                        <p:tgtEl>
                                          <p:spTgt spid="25603">
                                            <p:txEl>
                                              <p:pRg st="3" end="3"/>
                                            </p:txEl>
                                          </p:spTgt>
                                        </p:tgtEl>
                                        <p:attrNameLst>
                                          <p:attrName>style.visibility</p:attrName>
                                        </p:attrNameLst>
                                      </p:cBhvr>
                                      <p:to>
                                        <p:strVal val="visible"/>
                                      </p:to>
                                    </p:set>
                                  </p:childTnLst>
                                </p:cTn>
                              </p:par>
                            </p:childTnLst>
                          </p:cTn>
                        </p:par>
                        <p:par>
                          <p:cTn id="10" fill="hold" nodeType="afterGroup">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25603">
                                            <p:txEl>
                                              <p:pRg st="4" end="4"/>
                                            </p:txEl>
                                          </p:spTgt>
                                        </p:tgtEl>
                                        <p:attrNameLst>
                                          <p:attrName>style.visibility</p:attrName>
                                        </p:attrNameLst>
                                      </p:cBhvr>
                                      <p:to>
                                        <p:strVal val="visible"/>
                                      </p:to>
                                    </p:set>
                                  </p:childTnLst>
                                </p:cTn>
                              </p:par>
                            </p:childTnLst>
                          </p:cTn>
                        </p:par>
                        <p:par>
                          <p:cTn id="13" fill="hold" nodeType="afterGroup">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25603">
                                            <p:txEl>
                                              <p:pRg st="5" end="5"/>
                                            </p:txEl>
                                          </p:spTgt>
                                        </p:tgtEl>
                                        <p:attrNameLst>
                                          <p:attrName>style.visibility</p:attrName>
                                        </p:attrNameLst>
                                      </p:cBhvr>
                                      <p:to>
                                        <p:strVal val="visible"/>
                                      </p:to>
                                    </p:set>
                                  </p:childTnLst>
                                </p:cTn>
                              </p:par>
                            </p:childTnLst>
                          </p:cTn>
                        </p:par>
                        <p:par>
                          <p:cTn id="16" fill="hold" nodeType="afterGroup">
                            <p:stCondLst>
                              <p:cond delay="8000"/>
                            </p:stCondLst>
                            <p:childTnLst>
                              <p:par>
                                <p:cTn id="17" presetID="1" presetClass="entr" presetSubtype="0" fill="hold" nodeType="afterEffect">
                                  <p:stCondLst>
                                    <p:cond delay="200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a:extLst>
              <a:ext uri="{FF2B5EF4-FFF2-40B4-BE49-F238E27FC236}">
                <a16:creationId xmlns:a16="http://schemas.microsoft.com/office/drawing/2014/main" id="{E0C663A1-740C-422A-9A13-BE995A3D76DE}"/>
              </a:ext>
            </a:extLst>
          </p:cNvPr>
          <p:cNvSpPr>
            <a:spLocks noGrp="1"/>
          </p:cNvSpPr>
          <p:nvPr>
            <p:ph type="title"/>
          </p:nvPr>
        </p:nvSpPr>
        <p:spPr/>
        <p:txBody>
          <a:bodyPr/>
          <a:lstStyle/>
          <a:p>
            <a:pPr eaLnBrk="1" hangingPunct="1"/>
            <a:r>
              <a:rPr lang="en-US" altLang="ko-KR">
                <a:ea typeface="ＭＳ Ｐゴシック" panose="020B0600070205080204" pitchFamily="34" charset="-128"/>
              </a:rPr>
              <a:t>idf weight</a:t>
            </a:r>
          </a:p>
        </p:txBody>
      </p:sp>
      <p:sp>
        <p:nvSpPr>
          <p:cNvPr id="5124" name="Content Placeholder 2">
            <a:extLst>
              <a:ext uri="{FF2B5EF4-FFF2-40B4-BE49-F238E27FC236}">
                <a16:creationId xmlns:a16="http://schemas.microsoft.com/office/drawing/2014/main" id="{4982C84D-5823-444C-956F-74FC4513D36E}"/>
              </a:ext>
            </a:extLst>
          </p:cNvPr>
          <p:cNvSpPr>
            <a:spLocks noGrp="1"/>
          </p:cNvSpPr>
          <p:nvPr>
            <p:ph idx="1"/>
          </p:nvPr>
        </p:nvSpPr>
        <p:spPr/>
        <p:txBody>
          <a:bodyPr/>
          <a:lstStyle/>
          <a:p>
            <a:pPr eaLnBrk="1" hangingPunct="1"/>
            <a:r>
              <a:rPr lang="en-US" altLang="ko-KR" dirty="0" err="1">
                <a:ea typeface="ＭＳ Ｐゴシック" panose="020B0600070205080204" pitchFamily="34" charset="-128"/>
              </a:rPr>
              <a:t>df</a:t>
            </a:r>
            <a:r>
              <a:rPr lang="en-US" altLang="ko-KR" i="1" baseline="-25000" dirty="0" err="1">
                <a:ea typeface="ＭＳ Ｐゴシック" panose="020B0600070205080204" pitchFamily="34" charset="-128"/>
              </a:rPr>
              <a:t>t</a:t>
            </a:r>
            <a:r>
              <a:rPr lang="en-US" altLang="ko-KR" dirty="0">
                <a:ea typeface="ＭＳ Ｐゴシック" panose="020B0600070205080204" pitchFamily="34" charset="-128"/>
              </a:rPr>
              <a:t> is the </a:t>
            </a:r>
            <a:r>
              <a:rPr lang="en-US" altLang="ko-KR" u="sng" dirty="0">
                <a:ea typeface="ＭＳ Ｐゴシック" panose="020B0600070205080204" pitchFamily="34" charset="-128"/>
              </a:rPr>
              <a:t>document </a:t>
            </a:r>
            <a:r>
              <a:rPr lang="en-US" altLang="ko-KR" dirty="0">
                <a:ea typeface="ＭＳ Ｐゴシック" panose="020B0600070205080204" pitchFamily="34" charset="-128"/>
              </a:rPr>
              <a:t>frequency of </a:t>
            </a:r>
            <a:r>
              <a:rPr lang="en-US" altLang="ko-KR" i="1" dirty="0">
                <a:ea typeface="ＭＳ Ｐゴシック" panose="020B0600070205080204" pitchFamily="34" charset="-128"/>
              </a:rPr>
              <a:t>t</a:t>
            </a:r>
            <a:r>
              <a:rPr lang="en-US" altLang="ko-KR" dirty="0">
                <a:ea typeface="ＭＳ Ｐゴシック" panose="020B0600070205080204" pitchFamily="34" charset="-128"/>
              </a:rPr>
              <a:t>: the number of documents that contain </a:t>
            </a:r>
            <a:r>
              <a:rPr lang="en-US" altLang="ko-KR" i="1" dirty="0">
                <a:ea typeface="ＭＳ Ｐゴシック" panose="020B0600070205080204" pitchFamily="34" charset="-128"/>
              </a:rPr>
              <a:t>t</a:t>
            </a:r>
            <a:endParaRPr lang="en-US" altLang="ko-KR" dirty="0">
              <a:ea typeface="ＭＳ Ｐゴシック" panose="020B0600070205080204" pitchFamily="34" charset="-128"/>
            </a:endParaRPr>
          </a:p>
          <a:p>
            <a:pPr lvl="1" eaLnBrk="1" hangingPunct="1"/>
            <a:r>
              <a:rPr lang="en-US" altLang="ko-KR" dirty="0" err="1">
                <a:ea typeface="ＭＳ Ｐゴシック" panose="020B0600070205080204" pitchFamily="34" charset="-128"/>
              </a:rPr>
              <a:t>df</a:t>
            </a:r>
            <a:r>
              <a:rPr lang="en-US" altLang="ko-KR" i="1" baseline="-25000" dirty="0" err="1">
                <a:ea typeface="ＭＳ Ｐゴシック" panose="020B0600070205080204" pitchFamily="34" charset="-128"/>
              </a:rPr>
              <a:t>t</a:t>
            </a:r>
            <a:r>
              <a:rPr lang="en-US" altLang="ko-KR" dirty="0">
                <a:ea typeface="ＭＳ Ｐゴシック" panose="020B0600070205080204" pitchFamily="34" charset="-128"/>
              </a:rPr>
              <a:t> is an inverse measure of the informativeness of </a:t>
            </a:r>
            <a:r>
              <a:rPr lang="en-US" altLang="ko-KR" i="1" dirty="0">
                <a:ea typeface="ＭＳ Ｐゴシック" panose="020B0600070205080204" pitchFamily="34" charset="-128"/>
              </a:rPr>
              <a:t>t</a:t>
            </a:r>
          </a:p>
          <a:p>
            <a:pPr lvl="1" eaLnBrk="1" hangingPunct="1"/>
            <a:r>
              <a:rPr lang="en-US" altLang="ko-KR" dirty="0" err="1">
                <a:ea typeface="ＭＳ Ｐゴシック" panose="020B0600070205080204" pitchFamily="34" charset="-128"/>
              </a:rPr>
              <a:t>df</a:t>
            </a:r>
            <a:r>
              <a:rPr lang="en-US" altLang="ko-KR" i="1" baseline="-25000" dirty="0" err="1">
                <a:ea typeface="ＭＳ Ｐゴシック" panose="020B0600070205080204" pitchFamily="34" charset="-128"/>
              </a:rPr>
              <a:t>t</a:t>
            </a:r>
            <a:r>
              <a:rPr lang="en-US" altLang="ko-KR" i="1" baseline="-25000" dirty="0">
                <a:ea typeface="ＭＳ Ｐゴシック" panose="020B0600070205080204" pitchFamily="34" charset="-128"/>
              </a:rPr>
              <a:t> </a:t>
            </a:r>
            <a:r>
              <a:rPr lang="en-US" altLang="ko-KR" dirty="0">
                <a:ea typeface="ＭＳ Ｐゴシック" panose="020B0600070205080204" pitchFamily="34" charset="-128"/>
              </a:rPr>
              <a:t> </a:t>
            </a:r>
            <a:r>
              <a:rPr lang="en-US" altLang="ko-KR" dirty="0">
                <a:ea typeface="ＭＳ Ｐゴシック" panose="020B0600070205080204" pitchFamily="34" charset="-128"/>
                <a:sym typeface="Symbol" panose="05050102010706020507" pitchFamily="18" charset="2"/>
              </a:rPr>
              <a:t> </a:t>
            </a:r>
            <a:r>
              <a:rPr lang="en-US" altLang="ko-KR" i="1" dirty="0">
                <a:ea typeface="ＭＳ Ｐゴシック" panose="020B0600070205080204" pitchFamily="34" charset="-128"/>
              </a:rPr>
              <a:t>N</a:t>
            </a:r>
          </a:p>
          <a:p>
            <a:pPr eaLnBrk="1" hangingPunct="1"/>
            <a:r>
              <a:rPr lang="en-US" altLang="ko-KR" dirty="0">
                <a:ea typeface="ＭＳ Ｐゴシック" panose="020B0600070205080204" pitchFamily="34" charset="-128"/>
              </a:rPr>
              <a:t>We define the </a:t>
            </a:r>
            <a:r>
              <a:rPr lang="en-US" altLang="ko-KR" dirty="0" err="1">
                <a:ea typeface="ＭＳ Ｐゴシック" panose="020B0600070205080204" pitchFamily="34" charset="-128"/>
              </a:rPr>
              <a:t>idf</a:t>
            </a:r>
            <a:r>
              <a:rPr lang="en-US" altLang="ko-KR" dirty="0">
                <a:ea typeface="ＭＳ Ｐゴシック" panose="020B0600070205080204" pitchFamily="34" charset="-128"/>
              </a:rPr>
              <a:t> (inverse document frequency) of </a:t>
            </a:r>
            <a:r>
              <a:rPr lang="en-US" altLang="ko-KR" i="1" dirty="0">
                <a:ea typeface="ＭＳ Ｐゴシック" panose="020B0600070205080204" pitchFamily="34" charset="-128"/>
              </a:rPr>
              <a:t>t</a:t>
            </a:r>
            <a:r>
              <a:rPr lang="en-US" altLang="ko-KR" dirty="0">
                <a:ea typeface="ＭＳ Ｐゴシック" panose="020B0600070205080204" pitchFamily="34" charset="-128"/>
              </a:rPr>
              <a:t> by</a:t>
            </a:r>
          </a:p>
          <a:p>
            <a:pPr eaLnBrk="1" hangingPunct="1">
              <a:buFont typeface="Wingdings" panose="05000000000000000000" pitchFamily="2" charset="2"/>
              <a:buNone/>
            </a:pPr>
            <a:endParaRPr lang="en-US" altLang="ko-KR" dirty="0">
              <a:ea typeface="ＭＳ Ｐゴシック" panose="020B0600070205080204" pitchFamily="34" charset="-128"/>
            </a:endParaRPr>
          </a:p>
          <a:p>
            <a:pPr lvl="1" eaLnBrk="1" hangingPunct="1"/>
            <a:r>
              <a:rPr lang="en-US" altLang="ko-KR" dirty="0">
                <a:ea typeface="ＭＳ Ｐゴシック" panose="020B0600070205080204" pitchFamily="34" charset="-128"/>
              </a:rPr>
              <a:t>We use log (</a:t>
            </a:r>
            <a:r>
              <a:rPr lang="en-US" altLang="ko-KR" i="1" dirty="0">
                <a:ea typeface="ＭＳ Ｐゴシック" panose="020B0600070205080204" pitchFamily="34" charset="-128"/>
              </a:rPr>
              <a:t>N</a:t>
            </a:r>
            <a:r>
              <a:rPr lang="en-US" altLang="ko-KR" dirty="0">
                <a:ea typeface="ＭＳ Ｐゴシック" panose="020B0600070205080204" pitchFamily="34" charset="-128"/>
              </a:rPr>
              <a:t>/</a:t>
            </a:r>
            <a:r>
              <a:rPr lang="en-US" altLang="ko-KR" dirty="0" err="1">
                <a:ea typeface="ＭＳ Ｐゴシック" panose="020B0600070205080204" pitchFamily="34" charset="-128"/>
              </a:rPr>
              <a:t>df</a:t>
            </a:r>
            <a:r>
              <a:rPr lang="en-US" altLang="ko-KR" i="1" baseline="-25000" dirty="0" err="1">
                <a:ea typeface="ＭＳ Ｐゴシック" panose="020B0600070205080204" pitchFamily="34" charset="-128"/>
              </a:rPr>
              <a:t>t</a:t>
            </a:r>
            <a:r>
              <a:rPr lang="en-US" altLang="ko-KR" dirty="0">
                <a:ea typeface="ＭＳ Ｐゴシック" panose="020B0600070205080204" pitchFamily="34" charset="-128"/>
              </a:rPr>
              <a:t>) instead of </a:t>
            </a:r>
            <a:r>
              <a:rPr lang="en-US" altLang="ko-KR" i="1" dirty="0">
                <a:ea typeface="ＭＳ Ｐゴシック" panose="020B0600070205080204" pitchFamily="34" charset="-128"/>
              </a:rPr>
              <a:t>N</a:t>
            </a:r>
            <a:r>
              <a:rPr lang="en-US" altLang="ko-KR" dirty="0">
                <a:ea typeface="ＭＳ Ｐゴシック" panose="020B0600070205080204" pitchFamily="34" charset="-128"/>
              </a:rPr>
              <a:t>/</a:t>
            </a:r>
            <a:r>
              <a:rPr lang="en-US" altLang="ko-KR" dirty="0" err="1">
                <a:ea typeface="ＭＳ Ｐゴシック" panose="020B0600070205080204" pitchFamily="34" charset="-128"/>
              </a:rPr>
              <a:t>df</a:t>
            </a:r>
            <a:r>
              <a:rPr lang="en-US" altLang="ko-KR" i="1" baseline="-25000" dirty="0" err="1">
                <a:ea typeface="ＭＳ Ｐゴシック" panose="020B0600070205080204" pitchFamily="34" charset="-128"/>
              </a:rPr>
              <a:t>t</a:t>
            </a:r>
            <a:r>
              <a:rPr lang="en-US" altLang="ko-KR" dirty="0">
                <a:ea typeface="ＭＳ Ｐゴシック" panose="020B0600070205080204" pitchFamily="34" charset="-128"/>
              </a:rPr>
              <a:t> to “dampen” the effect of </a:t>
            </a:r>
            <a:r>
              <a:rPr lang="en-US" altLang="ko-KR" dirty="0" err="1">
                <a:ea typeface="ＭＳ Ｐゴシック" panose="020B0600070205080204" pitchFamily="34" charset="-128"/>
              </a:rPr>
              <a:t>idf</a:t>
            </a:r>
            <a:r>
              <a:rPr lang="en-US" altLang="ko-KR" dirty="0">
                <a:ea typeface="ＭＳ Ｐゴシック" panose="020B0600070205080204" pitchFamily="34" charset="-128"/>
              </a:rPr>
              <a:t>.</a:t>
            </a:r>
          </a:p>
        </p:txBody>
      </p:sp>
      <p:graphicFrame>
        <p:nvGraphicFramePr>
          <p:cNvPr id="5122" name="Object 2">
            <a:extLst>
              <a:ext uri="{FF2B5EF4-FFF2-40B4-BE49-F238E27FC236}">
                <a16:creationId xmlns:a16="http://schemas.microsoft.com/office/drawing/2014/main" id="{F1B39329-B57A-4054-94E4-8B331B2618AC}"/>
              </a:ext>
            </a:extLst>
          </p:cNvPr>
          <p:cNvGraphicFramePr>
            <a:graphicFrameLocks noChangeAspect="1"/>
          </p:cNvGraphicFramePr>
          <p:nvPr/>
        </p:nvGraphicFramePr>
        <p:xfrm>
          <a:off x="3706813" y="4081464"/>
          <a:ext cx="3636962" cy="719137"/>
        </p:xfrm>
        <a:graphic>
          <a:graphicData uri="http://schemas.openxmlformats.org/presentationml/2006/ole">
            <mc:AlternateContent xmlns:mc="http://schemas.openxmlformats.org/markup-compatibility/2006">
              <mc:Choice xmlns:v="urn:schemas-microsoft-com:vml" Requires="v">
                <p:oleObj spid="_x0000_s9220" name="Equation" r:id="rId3" imgW="1155600" imgH="228600" progId="Equation.3">
                  <p:embed/>
                </p:oleObj>
              </mc:Choice>
              <mc:Fallback>
                <p:oleObj name="Equation" r:id="rId3" imgW="1155600" imgH="228600" progId="Equation.3">
                  <p:embed/>
                  <p:pic>
                    <p:nvPicPr>
                      <p:cNvPr id="5122" name="Object 2">
                        <a:extLst>
                          <a:ext uri="{FF2B5EF4-FFF2-40B4-BE49-F238E27FC236}">
                            <a16:creationId xmlns:a16="http://schemas.microsoft.com/office/drawing/2014/main" id="{F1B39329-B57A-4054-94E4-8B331B2618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6813" y="4081464"/>
                        <a:ext cx="3636962"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TextBox 4">
            <a:extLst>
              <a:ext uri="{FF2B5EF4-FFF2-40B4-BE49-F238E27FC236}">
                <a16:creationId xmlns:a16="http://schemas.microsoft.com/office/drawing/2014/main" id="{C1A03081-8DCE-4FAE-84C5-6B7768A0BC2A}"/>
              </a:ext>
            </a:extLst>
          </p:cNvPr>
          <p:cNvSpPr txBox="1">
            <a:spLocks noChangeArrowheads="1"/>
          </p:cNvSpPr>
          <p:nvPr/>
        </p:nvSpPr>
        <p:spPr bwMode="auto">
          <a:xfrm>
            <a:off x="9144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sz="1600">
                <a:solidFill>
                  <a:srgbClr val="FBFCFF"/>
                </a:solidFill>
                <a:ea typeface="굴림" panose="020B0600000101010101" pitchFamily="50" charset="-127"/>
              </a:rPr>
              <a:t>Sec. 6.2.1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a:extLst>
              <a:ext uri="{FF2B5EF4-FFF2-40B4-BE49-F238E27FC236}">
                <a16:creationId xmlns:a16="http://schemas.microsoft.com/office/drawing/2014/main" id="{4D5F57C9-06BD-4CF6-9D40-BE7ABE8374F3}"/>
              </a:ext>
            </a:extLst>
          </p:cNvPr>
          <p:cNvSpPr>
            <a:spLocks noGrp="1"/>
          </p:cNvSpPr>
          <p:nvPr>
            <p:ph type="title"/>
          </p:nvPr>
        </p:nvSpPr>
        <p:spPr/>
        <p:txBody>
          <a:bodyPr/>
          <a:lstStyle/>
          <a:p>
            <a:pPr eaLnBrk="1" hangingPunct="1"/>
            <a:r>
              <a:rPr lang="en-US" altLang="ko-KR">
                <a:ea typeface="ＭＳ Ｐゴシック" panose="020B0600070205080204" pitchFamily="34" charset="-128"/>
              </a:rPr>
              <a:t>idf example, suppose </a:t>
            </a:r>
            <a:r>
              <a:rPr lang="en-US" altLang="ko-KR" i="1">
                <a:ea typeface="ＭＳ Ｐゴシック" panose="020B0600070205080204" pitchFamily="34" charset="-128"/>
              </a:rPr>
              <a:t>N </a:t>
            </a:r>
            <a:r>
              <a:rPr lang="en-US" altLang="ko-KR">
                <a:ea typeface="ＭＳ Ｐゴシック" panose="020B0600070205080204" pitchFamily="34" charset="-128"/>
              </a:rPr>
              <a:t>= 1 million</a:t>
            </a:r>
          </a:p>
        </p:txBody>
      </p:sp>
      <p:graphicFrame>
        <p:nvGraphicFramePr>
          <p:cNvPr id="4" name="Content Placeholder 3">
            <a:extLst>
              <a:ext uri="{FF2B5EF4-FFF2-40B4-BE49-F238E27FC236}">
                <a16:creationId xmlns:a16="http://schemas.microsoft.com/office/drawing/2014/main" id="{689ADA8E-5192-4804-8114-7D41D6302B12}"/>
              </a:ext>
            </a:extLst>
          </p:cNvPr>
          <p:cNvGraphicFramePr>
            <a:graphicFrameLocks noGrp="1"/>
          </p:cNvGraphicFramePr>
          <p:nvPr>
            <p:ph idx="1"/>
          </p:nvPr>
        </p:nvGraphicFramePr>
        <p:xfrm>
          <a:off x="1676400" y="1752601"/>
          <a:ext cx="8915400" cy="3122616"/>
        </p:xfrm>
        <a:graphic>
          <a:graphicData uri="http://schemas.openxmlformats.org/drawingml/2006/table">
            <a:tbl>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cs typeface="Arial Unicode MS"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cs typeface="Arial Unicode MS" charset="0"/>
                        </a:rPr>
                        <a:t>df</a:t>
                      </a:r>
                      <a:r>
                        <a:rPr kumimoji="0" lang="en-US" sz="1800" b="1" i="1" u="none" strike="noStrike" cap="none" normalizeH="0" baseline="-25000">
                          <a:ln>
                            <a:noFill/>
                          </a:ln>
                          <a:solidFill>
                            <a:schemeClr val="bg1"/>
                          </a:solidFill>
                          <a:effectLst/>
                          <a:latin typeface="Arial" charset="0"/>
                          <a:cs typeface="Arial Unicode MS" charset="0"/>
                        </a:rPr>
                        <a:t>t</a:t>
                      </a:r>
                      <a:endParaRPr kumimoji="0" lang="en-US" sz="1800" b="1" i="0" u="none" strike="noStrike" cap="none" normalizeH="0" baseline="0">
                        <a:ln>
                          <a:noFill/>
                        </a:ln>
                        <a:solidFill>
                          <a:schemeClr val="bg1"/>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Arial" charset="0"/>
                          <a:cs typeface="Arial Unicode MS" charset="0"/>
                        </a:rPr>
                        <a:t>idf</a:t>
                      </a:r>
                      <a:r>
                        <a:rPr kumimoji="0" lang="en-US" sz="1800" b="1" i="1" u="none" strike="noStrike" cap="none" normalizeH="0" baseline="-25000">
                          <a:ln>
                            <a:noFill/>
                          </a:ln>
                          <a:solidFill>
                            <a:schemeClr val="bg1"/>
                          </a:solidFill>
                          <a:effectLst/>
                          <a:latin typeface="Arial" charset="0"/>
                          <a:cs typeface="Arial Unicode MS" charset="0"/>
                        </a:rPr>
                        <a:t>t</a:t>
                      </a:r>
                      <a:endParaRPr kumimoji="0" lang="en-US" sz="1800" b="1" i="0" u="none" strike="noStrike" cap="none" normalizeH="0" baseline="0">
                        <a:ln>
                          <a:noFill/>
                        </a:ln>
                        <a:solidFill>
                          <a:schemeClr val="bg1"/>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calpurnia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1"/>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animal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2"/>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sunday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3"/>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fly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4"/>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under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5"/>
                  </a:ext>
                </a:extLst>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the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Unicode MS" charset="0"/>
                        </a:rPr>
                        <a:t>1,000,000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6"/>
                  </a:ext>
                </a:extLst>
              </a:tr>
            </a:tbl>
          </a:graphicData>
        </a:graphic>
      </p:graphicFrame>
      <p:sp>
        <p:nvSpPr>
          <p:cNvPr id="6182" name="TextBox 4">
            <a:extLst>
              <a:ext uri="{FF2B5EF4-FFF2-40B4-BE49-F238E27FC236}">
                <a16:creationId xmlns:a16="http://schemas.microsoft.com/office/drawing/2014/main" id="{61A436C7-1388-4B5A-9C33-6D8D29AD0626}"/>
              </a:ext>
            </a:extLst>
          </p:cNvPr>
          <p:cNvSpPr txBox="1">
            <a:spLocks noChangeArrowheads="1"/>
          </p:cNvSpPr>
          <p:nvPr/>
        </p:nvSpPr>
        <p:spPr bwMode="auto">
          <a:xfrm>
            <a:off x="2120900" y="5862638"/>
            <a:ext cx="8013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a:ea typeface="굴림" panose="020B0600000101010101" pitchFamily="50" charset="-127"/>
              </a:rPr>
              <a:t>There is one idf value for each term </a:t>
            </a:r>
            <a:r>
              <a:rPr lang="en-US" altLang="ko-KR" i="1">
                <a:ea typeface="굴림" panose="020B0600000101010101" pitchFamily="50" charset="-127"/>
              </a:rPr>
              <a:t>t</a:t>
            </a:r>
            <a:r>
              <a:rPr lang="en-US" altLang="ko-KR">
                <a:ea typeface="굴림" panose="020B0600000101010101" pitchFamily="50" charset="-127"/>
              </a:rPr>
              <a:t> in a collection.</a:t>
            </a:r>
          </a:p>
        </p:txBody>
      </p:sp>
      <p:sp>
        <p:nvSpPr>
          <p:cNvPr id="6183" name="TextBox 4">
            <a:extLst>
              <a:ext uri="{FF2B5EF4-FFF2-40B4-BE49-F238E27FC236}">
                <a16:creationId xmlns:a16="http://schemas.microsoft.com/office/drawing/2014/main" id="{305FA2DD-BB54-4F16-B95D-E9CB4AF6342D}"/>
              </a:ext>
            </a:extLst>
          </p:cNvPr>
          <p:cNvSpPr txBox="1">
            <a:spLocks noChangeArrowheads="1"/>
          </p:cNvSpPr>
          <p:nvPr/>
        </p:nvSpPr>
        <p:spPr bwMode="auto">
          <a:xfrm>
            <a:off x="9144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sz="1600">
                <a:solidFill>
                  <a:srgbClr val="FBFCFF"/>
                </a:solidFill>
                <a:ea typeface="굴림" panose="020B0600000101010101" pitchFamily="50" charset="-127"/>
              </a:rPr>
              <a:t>Sec. 6.2.1</a:t>
            </a:r>
          </a:p>
        </p:txBody>
      </p:sp>
      <p:graphicFrame>
        <p:nvGraphicFramePr>
          <p:cNvPr id="6146" name="Object 2">
            <a:extLst>
              <a:ext uri="{FF2B5EF4-FFF2-40B4-BE49-F238E27FC236}">
                <a16:creationId xmlns:a16="http://schemas.microsoft.com/office/drawing/2014/main" id="{C3EC88D7-28AC-49CC-8FDA-5574A6FDC80D}"/>
              </a:ext>
            </a:extLst>
          </p:cNvPr>
          <p:cNvGraphicFramePr>
            <a:graphicFrameLocks noChangeAspect="1"/>
          </p:cNvGraphicFramePr>
          <p:nvPr/>
        </p:nvGraphicFramePr>
        <p:xfrm>
          <a:off x="3581401" y="5105400"/>
          <a:ext cx="3636963" cy="719138"/>
        </p:xfrm>
        <a:graphic>
          <a:graphicData uri="http://schemas.openxmlformats.org/presentationml/2006/ole">
            <mc:AlternateContent xmlns:mc="http://schemas.openxmlformats.org/markup-compatibility/2006">
              <mc:Choice xmlns:v="urn:schemas-microsoft-com:vml" Requires="v">
                <p:oleObj spid="_x0000_s10244" name="Equation" r:id="rId4" imgW="1155600" imgH="228600" progId="Equation.3">
                  <p:embed/>
                </p:oleObj>
              </mc:Choice>
              <mc:Fallback>
                <p:oleObj name="Equation" r:id="rId4" imgW="1155600" imgH="228600" progId="Equation.3">
                  <p:embed/>
                  <p:pic>
                    <p:nvPicPr>
                      <p:cNvPr id="6146" name="Object 2">
                        <a:extLst>
                          <a:ext uri="{FF2B5EF4-FFF2-40B4-BE49-F238E27FC236}">
                            <a16:creationId xmlns:a16="http://schemas.microsoft.com/office/drawing/2014/main" id="{C3EC88D7-28AC-49CC-8FDA-5574A6FDC8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1" y="5105400"/>
                        <a:ext cx="36369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DEB96CC7-FF83-4C37-B48C-BA67FED0207F}"/>
              </a:ext>
            </a:extLst>
          </p:cNvPr>
          <p:cNvSpPr>
            <a:spLocks noGrp="1"/>
          </p:cNvSpPr>
          <p:nvPr>
            <p:ph type="title"/>
          </p:nvPr>
        </p:nvSpPr>
        <p:spPr/>
        <p:txBody>
          <a:bodyPr/>
          <a:lstStyle/>
          <a:p>
            <a:r>
              <a:rPr lang="en-US" altLang="ko-KR">
                <a:ea typeface="ＭＳ Ｐゴシック" panose="020B0600070205080204" pitchFamily="34" charset="-128"/>
              </a:rPr>
              <a:t>Effect of idf on ranking</a:t>
            </a:r>
          </a:p>
        </p:txBody>
      </p:sp>
      <p:sp>
        <p:nvSpPr>
          <p:cNvPr id="3" name="Content Placeholder 2">
            <a:extLst>
              <a:ext uri="{FF2B5EF4-FFF2-40B4-BE49-F238E27FC236}">
                <a16:creationId xmlns:a16="http://schemas.microsoft.com/office/drawing/2014/main" id="{B456D625-8D30-4A05-8B53-743FEF54F338}"/>
              </a:ext>
            </a:extLst>
          </p:cNvPr>
          <p:cNvSpPr>
            <a:spLocks noGrp="1"/>
          </p:cNvSpPr>
          <p:nvPr>
            <p:ph idx="1"/>
          </p:nvPr>
        </p:nvSpPr>
        <p:spPr/>
        <p:txBody>
          <a:bodyPr/>
          <a:lstStyle/>
          <a:p>
            <a:r>
              <a:rPr lang="en-US" altLang="ko-KR">
                <a:ea typeface="ＭＳ Ｐゴシック" panose="020B0600070205080204" pitchFamily="34" charset="-128"/>
              </a:rPr>
              <a:t>Does idf have an effect on ranking for one-term queries, like</a:t>
            </a:r>
          </a:p>
          <a:p>
            <a:pPr lvl="1"/>
            <a:r>
              <a:rPr lang="en-US" altLang="ko-KR">
                <a:ea typeface="ＭＳ Ｐゴシック" panose="020B0600070205080204" pitchFamily="34" charset="-128"/>
              </a:rPr>
              <a:t>iPhone</a:t>
            </a:r>
          </a:p>
          <a:p>
            <a:r>
              <a:rPr lang="en-US" altLang="ko-KR">
                <a:ea typeface="ＭＳ Ｐゴシック" panose="020B0600070205080204" pitchFamily="34" charset="-128"/>
              </a:rPr>
              <a:t>idf has no effect on ranking one term queries</a:t>
            </a:r>
          </a:p>
          <a:p>
            <a:pPr lvl="1"/>
            <a:r>
              <a:rPr lang="en-US" altLang="ko-KR">
                <a:ea typeface="ＭＳ Ｐゴシック" panose="020B0600070205080204" pitchFamily="34" charset="-128"/>
              </a:rPr>
              <a:t>idf affects the ranking of documents for queries with at least two terms</a:t>
            </a:r>
          </a:p>
          <a:p>
            <a:pPr lvl="1"/>
            <a:r>
              <a:rPr lang="en-US" altLang="ko-KR">
                <a:ea typeface="ＭＳ Ｐゴシック" panose="020B0600070205080204" pitchFamily="34" charset="-128"/>
              </a:rPr>
              <a:t>For the query </a:t>
            </a:r>
            <a:r>
              <a:rPr lang="en-US" altLang="ko-KR">
                <a:solidFill>
                  <a:srgbClr val="357E69"/>
                </a:solidFill>
                <a:ea typeface="ＭＳ Ｐゴシック" panose="020B0600070205080204" pitchFamily="34" charset="-128"/>
              </a:rPr>
              <a:t>capricious person</a:t>
            </a:r>
            <a:r>
              <a:rPr lang="en-US" altLang="ko-KR">
                <a:ea typeface="ＭＳ Ｐゴシック" panose="020B0600070205080204" pitchFamily="34" charset="-128"/>
              </a:rPr>
              <a:t>, idf weighting makes occurrences of </a:t>
            </a:r>
            <a:r>
              <a:rPr lang="en-US" altLang="ko-KR">
                <a:solidFill>
                  <a:srgbClr val="357E69"/>
                </a:solidFill>
                <a:ea typeface="ＭＳ Ｐゴシック" panose="020B0600070205080204" pitchFamily="34" charset="-128"/>
              </a:rPr>
              <a:t>capricious</a:t>
            </a:r>
            <a:r>
              <a:rPr lang="en-US" altLang="ko-KR">
                <a:ea typeface="ＭＳ Ｐゴシック" panose="020B0600070205080204" pitchFamily="34" charset="-128"/>
              </a:rPr>
              <a:t> count for much more in the final document ranking than occurrences of </a:t>
            </a:r>
            <a:r>
              <a:rPr lang="en-US" altLang="ko-KR">
                <a:solidFill>
                  <a:srgbClr val="357E69"/>
                </a:solidFill>
                <a:ea typeface="ＭＳ Ｐゴシック" panose="020B0600070205080204" pitchFamily="34" charset="-128"/>
              </a:rPr>
              <a:t>person</a:t>
            </a:r>
            <a:r>
              <a:rPr lang="en-US" altLang="ko-KR">
                <a:ea typeface="ＭＳ Ｐゴシック" panose="020B0600070205080204" pitchFamily="34" charset="-128"/>
              </a:rPr>
              <a:t>.</a:t>
            </a:r>
          </a:p>
        </p:txBody>
      </p:sp>
      <p:sp>
        <p:nvSpPr>
          <p:cNvPr id="36868" name="Slide Number Placeholder 3">
            <a:extLst>
              <a:ext uri="{FF2B5EF4-FFF2-40B4-BE49-F238E27FC236}">
                <a16:creationId xmlns:a16="http://schemas.microsoft.com/office/drawing/2014/main" id="{F714340F-2E62-407F-83E7-BC5A22F611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fld id="{7EC104BC-4204-4B63-A5E9-382E1298B373}" type="slidenum">
              <a:rPr lang="en-US" altLang="ko-KR" sz="1200">
                <a:solidFill>
                  <a:srgbClr val="898989"/>
                </a:solidFill>
                <a:latin typeface="Calibri" panose="020F0502020204030204" pitchFamily="34" charset="0"/>
              </a:rPr>
              <a:pPr eaLnBrk="1" hangingPunct="1"/>
              <a:t>25</a:t>
            </a:fld>
            <a:endParaRPr lang="en-US" altLang="ko-KR" sz="1200">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0BFD1F5-96DB-4CA5-80BB-347EB47C9967}"/>
              </a:ext>
            </a:extLst>
          </p:cNvPr>
          <p:cNvSpPr>
            <a:spLocks noGrp="1"/>
          </p:cNvSpPr>
          <p:nvPr>
            <p:ph type="title"/>
          </p:nvPr>
        </p:nvSpPr>
        <p:spPr/>
        <p:txBody>
          <a:bodyPr/>
          <a:lstStyle/>
          <a:p>
            <a:pPr eaLnBrk="1" hangingPunct="1"/>
            <a:r>
              <a:rPr lang="en-US" altLang="ko-KR">
                <a:ea typeface="ＭＳ Ｐゴシック" panose="020B0600070205080204" pitchFamily="34" charset="-128"/>
              </a:rPr>
              <a:t>Collection vs. Document frequency</a:t>
            </a:r>
          </a:p>
        </p:txBody>
      </p:sp>
      <p:sp>
        <p:nvSpPr>
          <p:cNvPr id="37891" name="Content Placeholder 2">
            <a:extLst>
              <a:ext uri="{FF2B5EF4-FFF2-40B4-BE49-F238E27FC236}">
                <a16:creationId xmlns:a16="http://schemas.microsoft.com/office/drawing/2014/main" id="{66846541-078B-405D-B157-094883A07DCE}"/>
              </a:ext>
            </a:extLst>
          </p:cNvPr>
          <p:cNvSpPr>
            <a:spLocks noGrp="1"/>
          </p:cNvSpPr>
          <p:nvPr>
            <p:ph idx="1"/>
          </p:nvPr>
        </p:nvSpPr>
        <p:spPr>
          <a:xfrm>
            <a:off x="2209800" y="1676400"/>
            <a:ext cx="7772400" cy="4876800"/>
          </a:xfrm>
        </p:spPr>
        <p:txBody>
          <a:bodyPr/>
          <a:lstStyle/>
          <a:p>
            <a:pPr eaLnBrk="1" hangingPunct="1"/>
            <a:r>
              <a:rPr lang="en-US" altLang="ko-KR">
                <a:ea typeface="ＭＳ Ｐゴシック" panose="020B0600070205080204" pitchFamily="34" charset="-128"/>
              </a:rPr>
              <a:t>The collection frequency of </a:t>
            </a:r>
            <a:r>
              <a:rPr lang="en-US" altLang="ko-KR" i="1">
                <a:ea typeface="ＭＳ Ｐゴシック" panose="020B0600070205080204" pitchFamily="34" charset="-128"/>
              </a:rPr>
              <a:t>t</a:t>
            </a:r>
            <a:r>
              <a:rPr lang="en-US" altLang="ko-KR">
                <a:ea typeface="ＭＳ Ｐゴシック" panose="020B0600070205080204" pitchFamily="34" charset="-128"/>
              </a:rPr>
              <a:t> is the number of occurrences of </a:t>
            </a:r>
            <a:r>
              <a:rPr lang="en-US" altLang="ko-KR" i="1">
                <a:ea typeface="ＭＳ Ｐゴシック" panose="020B0600070205080204" pitchFamily="34" charset="-128"/>
              </a:rPr>
              <a:t>t</a:t>
            </a:r>
            <a:r>
              <a:rPr lang="en-US" altLang="ko-KR">
                <a:ea typeface="ＭＳ Ｐゴシック" panose="020B0600070205080204" pitchFamily="34" charset="-128"/>
              </a:rPr>
              <a:t> in the collection, counting multiple occurrences.</a:t>
            </a:r>
          </a:p>
          <a:p>
            <a:pPr eaLnBrk="1" hangingPunct="1"/>
            <a:r>
              <a:rPr lang="en-US" altLang="ko-KR">
                <a:ea typeface="ＭＳ Ｐゴシック" panose="020B0600070205080204" pitchFamily="34" charset="-128"/>
              </a:rPr>
              <a:t>Example:</a:t>
            </a:r>
          </a:p>
          <a:p>
            <a:pPr eaLnBrk="1" hangingPunct="1"/>
            <a:endParaRPr lang="en-US" altLang="ko-KR">
              <a:ea typeface="ＭＳ Ｐゴシック" panose="020B0600070205080204" pitchFamily="34" charset="-128"/>
            </a:endParaRPr>
          </a:p>
          <a:p>
            <a:pPr eaLnBrk="1" hangingPunct="1"/>
            <a:endParaRPr lang="en-US" altLang="ko-KR">
              <a:ea typeface="ＭＳ Ｐゴシック" panose="020B0600070205080204" pitchFamily="34" charset="-128"/>
            </a:endParaRPr>
          </a:p>
          <a:p>
            <a:pPr eaLnBrk="1" hangingPunct="1"/>
            <a:endParaRPr lang="en-US" altLang="ko-KR">
              <a:ea typeface="ＭＳ Ｐゴシック" panose="020B0600070205080204" pitchFamily="34" charset="-128"/>
            </a:endParaRPr>
          </a:p>
          <a:p>
            <a:pPr eaLnBrk="1" hangingPunct="1">
              <a:buFont typeface="Wingdings" panose="05000000000000000000" pitchFamily="2" charset="2"/>
              <a:buNone/>
            </a:pPr>
            <a:endParaRPr lang="en-US" altLang="ko-KR">
              <a:ea typeface="ＭＳ Ｐゴシック" panose="020B0600070205080204" pitchFamily="34" charset="-128"/>
            </a:endParaRPr>
          </a:p>
          <a:p>
            <a:pPr eaLnBrk="1" hangingPunct="1"/>
            <a:r>
              <a:rPr lang="en-US" altLang="ko-KR">
                <a:ea typeface="ＭＳ Ｐゴシック" panose="020B0600070205080204" pitchFamily="34" charset="-128"/>
              </a:rPr>
              <a:t>Which word is a better search term (and should get a higher weight)?</a:t>
            </a:r>
          </a:p>
        </p:txBody>
      </p:sp>
      <p:graphicFrame>
        <p:nvGraphicFramePr>
          <p:cNvPr id="4" name="Table 3">
            <a:extLst>
              <a:ext uri="{FF2B5EF4-FFF2-40B4-BE49-F238E27FC236}">
                <a16:creationId xmlns:a16="http://schemas.microsoft.com/office/drawing/2014/main" id="{D8F62481-C9C5-478D-AE83-BBE7FB950C3A}"/>
              </a:ext>
            </a:extLst>
          </p:cNvPr>
          <p:cNvGraphicFramePr>
            <a:graphicFrameLocks noGrp="1"/>
          </p:cNvGraphicFramePr>
          <p:nvPr/>
        </p:nvGraphicFramePr>
        <p:xfrm>
          <a:off x="2667000" y="3490913"/>
          <a:ext cx="7086600" cy="2222500"/>
        </p:xfrm>
        <a:graphic>
          <a:graphicData uri="http://schemas.openxmlformats.org/drawingml/2006/table">
            <a:tbl>
              <a:tblPr/>
              <a:tblGrid>
                <a:gridCol w="1524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895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Word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Collection frequency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Document frequency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63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rPr>
                        <a:t>insurance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10440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3997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1"/>
                  </a:ext>
                </a:extLst>
              </a:tr>
              <a:tr h="663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rPr>
                        <a:t>try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10422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8760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2"/>
                  </a:ext>
                </a:extLst>
              </a:tr>
            </a:tbl>
          </a:graphicData>
        </a:graphic>
      </p:graphicFrame>
      <p:sp>
        <p:nvSpPr>
          <p:cNvPr id="37910" name="TextBox 4">
            <a:extLst>
              <a:ext uri="{FF2B5EF4-FFF2-40B4-BE49-F238E27FC236}">
                <a16:creationId xmlns:a16="http://schemas.microsoft.com/office/drawing/2014/main" id="{0F0B4994-3072-472E-9DEE-531C4E72D4BE}"/>
              </a:ext>
            </a:extLst>
          </p:cNvPr>
          <p:cNvSpPr txBox="1">
            <a:spLocks noChangeArrowheads="1"/>
          </p:cNvSpPr>
          <p:nvPr/>
        </p:nvSpPr>
        <p:spPr bwMode="auto">
          <a:xfrm>
            <a:off x="9144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sz="1600">
                <a:solidFill>
                  <a:srgbClr val="FBFCFF"/>
                </a:solidFill>
                <a:ea typeface="굴림" panose="020B0600000101010101" pitchFamily="50" charset="-127"/>
              </a:rPr>
              <a:t>Sec. 6.2.1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873EB995-720E-40D0-8E8A-3447CC20CF32}"/>
              </a:ext>
            </a:extLst>
          </p:cNvPr>
          <p:cNvSpPr>
            <a:spLocks noGrp="1"/>
          </p:cNvSpPr>
          <p:nvPr>
            <p:ph type="title"/>
          </p:nvPr>
        </p:nvSpPr>
        <p:spPr/>
        <p:txBody>
          <a:bodyPr/>
          <a:lstStyle/>
          <a:p>
            <a:pPr eaLnBrk="1" hangingPunct="1"/>
            <a:r>
              <a:rPr lang="en-US" altLang="ko-KR">
                <a:ea typeface="ＭＳ Ｐゴシック" panose="020B0600070205080204" pitchFamily="34" charset="-128"/>
              </a:rPr>
              <a:t>tf-idf weighting</a:t>
            </a:r>
          </a:p>
        </p:txBody>
      </p:sp>
      <p:sp>
        <p:nvSpPr>
          <p:cNvPr id="6148" name="Content Placeholder 2">
            <a:extLst>
              <a:ext uri="{FF2B5EF4-FFF2-40B4-BE49-F238E27FC236}">
                <a16:creationId xmlns:a16="http://schemas.microsoft.com/office/drawing/2014/main" id="{3C30DDF3-2766-4C0F-BD79-283571ADABB2}"/>
              </a:ext>
            </a:extLst>
          </p:cNvPr>
          <p:cNvSpPr>
            <a:spLocks noGrp="1"/>
          </p:cNvSpPr>
          <p:nvPr>
            <p:ph idx="1"/>
          </p:nvPr>
        </p:nvSpPr>
        <p:spPr>
          <a:xfrm>
            <a:off x="1905000" y="1752600"/>
            <a:ext cx="8458200" cy="4876800"/>
          </a:xfrm>
        </p:spPr>
        <p:txBody>
          <a:bodyPr>
            <a:normAutofit lnSpcReduction="10000"/>
          </a:bodyPr>
          <a:lstStyle/>
          <a:p>
            <a:pPr eaLnBrk="1" hangingPunct="1"/>
            <a:r>
              <a:rPr lang="en-US" altLang="ko-KR">
                <a:ea typeface="ＭＳ Ｐゴシック" panose="020B0600070205080204" pitchFamily="34" charset="-128"/>
              </a:rPr>
              <a:t>The tf-idf weight of a term is the product of its tf weight and its idf weight.</a:t>
            </a:r>
          </a:p>
          <a:p>
            <a:pPr eaLnBrk="1" hangingPunct="1">
              <a:buFont typeface="Wingdings" panose="05000000000000000000" pitchFamily="2" charset="2"/>
              <a:buNone/>
            </a:pPr>
            <a:endParaRPr lang="en-US" altLang="ko-KR">
              <a:ea typeface="ＭＳ Ｐゴシック" panose="020B0600070205080204" pitchFamily="34" charset="-128"/>
            </a:endParaRPr>
          </a:p>
          <a:p>
            <a:pPr eaLnBrk="1" hangingPunct="1"/>
            <a:endParaRPr lang="en-US" altLang="ko-KR">
              <a:ea typeface="ＭＳ Ｐゴシック" panose="020B0600070205080204" pitchFamily="34" charset="-128"/>
            </a:endParaRPr>
          </a:p>
          <a:p>
            <a:pPr eaLnBrk="1" hangingPunct="1"/>
            <a:r>
              <a:rPr lang="en-US" altLang="ko-KR">
                <a:solidFill>
                  <a:srgbClr val="C00000"/>
                </a:solidFill>
                <a:ea typeface="ＭＳ Ｐゴシック" panose="020B0600070205080204" pitchFamily="34" charset="-128"/>
              </a:rPr>
              <a:t>Best known weighting scheme in information retrieval</a:t>
            </a:r>
          </a:p>
          <a:p>
            <a:pPr lvl="1" eaLnBrk="1" hangingPunct="1"/>
            <a:r>
              <a:rPr lang="en-US" altLang="ko-KR">
                <a:ea typeface="ＭＳ Ｐゴシック" panose="020B0600070205080204" pitchFamily="34" charset="-128"/>
              </a:rPr>
              <a:t>Note: the “-” in tf-idf is a hyphen, not a minus sign!</a:t>
            </a:r>
          </a:p>
          <a:p>
            <a:pPr lvl="1" eaLnBrk="1" hangingPunct="1"/>
            <a:r>
              <a:rPr lang="en-US" altLang="ko-KR">
                <a:solidFill>
                  <a:srgbClr val="C00000"/>
                </a:solidFill>
                <a:ea typeface="ＭＳ Ｐゴシック" panose="020B0600070205080204" pitchFamily="34" charset="-128"/>
              </a:rPr>
              <a:t>Alternative names: tf.idf, tf x idf</a:t>
            </a:r>
          </a:p>
          <a:p>
            <a:pPr eaLnBrk="1" hangingPunct="1"/>
            <a:r>
              <a:rPr lang="en-US" altLang="ko-KR">
                <a:ea typeface="ＭＳ Ｐゴシック" panose="020B0600070205080204" pitchFamily="34" charset="-128"/>
              </a:rPr>
              <a:t>Increases with the number of occurrences within a document</a:t>
            </a:r>
          </a:p>
          <a:p>
            <a:pPr eaLnBrk="1" hangingPunct="1"/>
            <a:r>
              <a:rPr lang="en-US" altLang="ko-KR">
                <a:solidFill>
                  <a:srgbClr val="C00000"/>
                </a:solidFill>
                <a:ea typeface="ＭＳ Ｐゴシック" panose="020B0600070205080204" pitchFamily="34" charset="-128"/>
              </a:rPr>
              <a:t>Increases with the rarity of the term in the collection</a:t>
            </a:r>
          </a:p>
        </p:txBody>
      </p:sp>
      <p:graphicFrame>
        <p:nvGraphicFramePr>
          <p:cNvPr id="7170" name="Object 2">
            <a:extLst>
              <a:ext uri="{FF2B5EF4-FFF2-40B4-BE49-F238E27FC236}">
                <a16:creationId xmlns:a16="http://schemas.microsoft.com/office/drawing/2014/main" id="{A93763DA-BCE2-4B94-B022-A0C10E01E32A}"/>
              </a:ext>
            </a:extLst>
          </p:cNvPr>
          <p:cNvGraphicFramePr>
            <a:graphicFrameLocks noChangeAspect="1"/>
          </p:cNvGraphicFramePr>
          <p:nvPr/>
        </p:nvGraphicFramePr>
        <p:xfrm>
          <a:off x="2762250" y="2717801"/>
          <a:ext cx="6288088" cy="766763"/>
        </p:xfrm>
        <a:graphic>
          <a:graphicData uri="http://schemas.openxmlformats.org/presentationml/2006/ole">
            <mc:AlternateContent xmlns:mc="http://schemas.openxmlformats.org/markup-compatibility/2006">
              <mc:Choice xmlns:v="urn:schemas-microsoft-com:vml" Requires="v">
                <p:oleObj spid="_x0000_s11268" name="Equation" r:id="rId3" imgW="2082600" imgH="253800" progId="Equation.3">
                  <p:embed/>
                </p:oleObj>
              </mc:Choice>
              <mc:Fallback>
                <p:oleObj name="Equation" r:id="rId3" imgW="2082600" imgH="253800" progId="Equation.3">
                  <p:embed/>
                  <p:pic>
                    <p:nvPicPr>
                      <p:cNvPr id="7170" name="Object 2">
                        <a:extLst>
                          <a:ext uri="{FF2B5EF4-FFF2-40B4-BE49-F238E27FC236}">
                            <a16:creationId xmlns:a16="http://schemas.microsoft.com/office/drawing/2014/main" id="{A93763DA-BCE2-4B94-B022-A0C10E01E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2717801"/>
                        <a:ext cx="6288088"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3" name="TextBox 4">
            <a:extLst>
              <a:ext uri="{FF2B5EF4-FFF2-40B4-BE49-F238E27FC236}">
                <a16:creationId xmlns:a16="http://schemas.microsoft.com/office/drawing/2014/main" id="{612A49AD-E5CA-4F83-8F1C-63B6A4B8A1E3}"/>
              </a:ext>
            </a:extLst>
          </p:cNvPr>
          <p:cNvSpPr txBox="1">
            <a:spLocks noChangeArrowheads="1"/>
          </p:cNvSpPr>
          <p:nvPr/>
        </p:nvSpPr>
        <p:spPr bwMode="auto">
          <a:xfrm>
            <a:off x="9144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sz="1600">
                <a:solidFill>
                  <a:srgbClr val="FBFCFF"/>
                </a:solidFill>
                <a:ea typeface="굴림" panose="020B0600000101010101" pitchFamily="50" charset="-127"/>
              </a:rPr>
              <a:t>Sec. 6.2.2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000"/>
                                  </p:stCondLst>
                                  <p:childTnLst>
                                    <p:set>
                                      <p:cBhvr>
                                        <p:cTn id="6" dur="1" fill="hold">
                                          <p:stCondLst>
                                            <p:cond delay="0"/>
                                          </p:stCondLst>
                                        </p:cTn>
                                        <p:tgtEl>
                                          <p:spTgt spid="6148">
                                            <p:txEl>
                                              <p:pRg st="3" end="3"/>
                                            </p:txEl>
                                          </p:spTgt>
                                        </p:tgtEl>
                                        <p:attrNameLst>
                                          <p:attrName>style.visibility</p:attrName>
                                        </p:attrNameLst>
                                      </p:cBhvr>
                                      <p:to>
                                        <p:strVal val="visible"/>
                                      </p:to>
                                    </p:set>
                                  </p:childTnLst>
                                </p:cTn>
                              </p:par>
                            </p:childTnLst>
                          </p:cTn>
                        </p:par>
                        <p:par>
                          <p:cTn id="7" fill="hold" nodeType="afterGroup">
                            <p:stCondLst>
                              <p:cond delay="2000"/>
                            </p:stCondLst>
                            <p:childTnLst>
                              <p:par>
                                <p:cTn id="8" presetID="1" presetClass="entr" presetSubtype="0" fill="hold" nodeType="afterEffect">
                                  <p:stCondLst>
                                    <p:cond delay="2000"/>
                                  </p:stCondLst>
                                  <p:childTnLst>
                                    <p:set>
                                      <p:cBhvr>
                                        <p:cTn id="9" dur="1" fill="hold">
                                          <p:stCondLst>
                                            <p:cond delay="0"/>
                                          </p:stCondLst>
                                        </p:cTn>
                                        <p:tgtEl>
                                          <p:spTgt spid="6148">
                                            <p:txEl>
                                              <p:pRg st="4" end="4"/>
                                            </p:txEl>
                                          </p:spTgt>
                                        </p:tgtEl>
                                        <p:attrNameLst>
                                          <p:attrName>style.visibility</p:attrName>
                                        </p:attrNameLst>
                                      </p:cBhvr>
                                      <p:to>
                                        <p:strVal val="visible"/>
                                      </p:to>
                                    </p:set>
                                  </p:childTnLst>
                                </p:cTn>
                              </p:par>
                            </p:childTnLst>
                          </p:cTn>
                        </p:par>
                        <p:par>
                          <p:cTn id="10" fill="hold" nodeType="afterGroup">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6148">
                                            <p:txEl>
                                              <p:pRg st="5" end="5"/>
                                            </p:txEl>
                                          </p:spTgt>
                                        </p:tgtEl>
                                        <p:attrNameLst>
                                          <p:attrName>style.visibility</p:attrName>
                                        </p:attrNameLst>
                                      </p:cBhvr>
                                      <p:to>
                                        <p:strVal val="visible"/>
                                      </p:to>
                                    </p:set>
                                  </p:childTnLst>
                                </p:cTn>
                              </p:par>
                            </p:childTnLst>
                          </p:cTn>
                        </p:par>
                        <p:par>
                          <p:cTn id="13" fill="hold" nodeType="afterGroup">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6148">
                                            <p:txEl>
                                              <p:pRg st="6" end="6"/>
                                            </p:txEl>
                                          </p:spTgt>
                                        </p:tgtEl>
                                        <p:attrNameLst>
                                          <p:attrName>style.visibility</p:attrName>
                                        </p:attrNameLst>
                                      </p:cBhvr>
                                      <p:to>
                                        <p:strVal val="visible"/>
                                      </p:to>
                                    </p:set>
                                  </p:childTnLst>
                                </p:cTn>
                              </p:par>
                            </p:childTnLst>
                          </p:cTn>
                        </p:par>
                        <p:par>
                          <p:cTn id="16" fill="hold" nodeType="afterGroup">
                            <p:stCondLst>
                              <p:cond delay="8000"/>
                            </p:stCondLst>
                            <p:childTnLst>
                              <p:par>
                                <p:cTn id="17" presetID="1" presetClass="entr" presetSubtype="0" fill="hold" nodeType="afterEffect">
                                  <p:stCondLst>
                                    <p:cond delay="2000"/>
                                  </p:stCondLst>
                                  <p:childTnLst>
                                    <p:set>
                                      <p:cBhvr>
                                        <p:cTn id="18" dur="1" fill="hold">
                                          <p:stCondLst>
                                            <p:cond delay="0"/>
                                          </p:stCondLst>
                                        </p:cTn>
                                        <p:tgtEl>
                                          <p:spTgt spid="61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a:extLst>
              <a:ext uri="{FF2B5EF4-FFF2-40B4-BE49-F238E27FC236}">
                <a16:creationId xmlns:a16="http://schemas.microsoft.com/office/drawing/2014/main" id="{294180EA-E158-44FB-B121-BF7C74D7DD46}"/>
              </a:ext>
            </a:extLst>
          </p:cNvPr>
          <p:cNvSpPr>
            <a:spLocks noGrp="1"/>
          </p:cNvSpPr>
          <p:nvPr>
            <p:ph type="title"/>
          </p:nvPr>
        </p:nvSpPr>
        <p:spPr/>
        <p:txBody>
          <a:bodyPr/>
          <a:lstStyle/>
          <a:p>
            <a:r>
              <a:rPr lang="en-US" altLang="ko-KR">
                <a:ea typeface="ＭＳ Ｐゴシック" panose="020B0600070205080204" pitchFamily="34" charset="-128"/>
              </a:rPr>
              <a:t>Score for a document given a query</a:t>
            </a:r>
          </a:p>
        </p:txBody>
      </p:sp>
      <p:sp>
        <p:nvSpPr>
          <p:cNvPr id="44036" name="Content Placeholder 2">
            <a:extLst>
              <a:ext uri="{FF2B5EF4-FFF2-40B4-BE49-F238E27FC236}">
                <a16:creationId xmlns:a16="http://schemas.microsoft.com/office/drawing/2014/main" id="{0E629FA6-0C3A-4747-808A-DEBD5A0CAC7C}"/>
              </a:ext>
            </a:extLst>
          </p:cNvPr>
          <p:cNvSpPr>
            <a:spLocks noGrp="1"/>
          </p:cNvSpPr>
          <p:nvPr>
            <p:ph idx="1"/>
          </p:nvPr>
        </p:nvSpPr>
        <p:spPr/>
        <p:txBody>
          <a:bodyPr/>
          <a:lstStyle/>
          <a:p>
            <a:endParaRPr lang="en-US" altLang="ko-KR">
              <a:ea typeface="ＭＳ Ｐゴシック" panose="020B0600070205080204" pitchFamily="34" charset="-128"/>
            </a:endParaRPr>
          </a:p>
          <a:p>
            <a:endParaRPr lang="en-US" altLang="ko-KR">
              <a:ea typeface="ＭＳ Ｐゴシック" panose="020B0600070205080204" pitchFamily="34" charset="-128"/>
            </a:endParaRPr>
          </a:p>
          <a:p>
            <a:endParaRPr lang="en-US" altLang="ko-KR">
              <a:ea typeface="ＭＳ Ｐゴシック" panose="020B0600070205080204" pitchFamily="34" charset="-128"/>
            </a:endParaRPr>
          </a:p>
          <a:p>
            <a:endParaRPr lang="en-US" altLang="ko-KR">
              <a:ea typeface="ＭＳ Ｐゴシック" panose="020B0600070205080204" pitchFamily="34" charset="-128"/>
            </a:endParaRPr>
          </a:p>
          <a:p>
            <a:r>
              <a:rPr lang="en-US" altLang="ko-KR" sz="3200">
                <a:ea typeface="ＭＳ Ｐゴシック" panose="020B0600070205080204" pitchFamily="34" charset="-128"/>
              </a:rPr>
              <a:t>There are many variants</a:t>
            </a:r>
          </a:p>
          <a:p>
            <a:pPr lvl="1"/>
            <a:r>
              <a:rPr lang="en-US" altLang="ko-KR" sz="2800">
                <a:ea typeface="ＭＳ Ｐゴシック" panose="020B0600070205080204" pitchFamily="34" charset="-128"/>
              </a:rPr>
              <a:t>How “tf” is computed (with/without logs)</a:t>
            </a:r>
          </a:p>
          <a:p>
            <a:pPr lvl="1"/>
            <a:r>
              <a:rPr lang="en-US" altLang="ko-KR" sz="2800">
                <a:ea typeface="ＭＳ Ｐゴシック" panose="020B0600070205080204" pitchFamily="34" charset="-128"/>
              </a:rPr>
              <a:t>Whether the terms in the query are also weighted</a:t>
            </a:r>
          </a:p>
          <a:p>
            <a:pPr lvl="1"/>
            <a:r>
              <a:rPr lang="en-US" altLang="ko-KR" sz="2800">
                <a:ea typeface="ＭＳ Ｐゴシック" panose="020B0600070205080204" pitchFamily="34" charset="-128"/>
              </a:rPr>
              <a:t>… </a:t>
            </a:r>
          </a:p>
        </p:txBody>
      </p:sp>
      <p:sp>
        <p:nvSpPr>
          <p:cNvPr id="8197" name="Slide Number Placeholder 3">
            <a:extLst>
              <a:ext uri="{FF2B5EF4-FFF2-40B4-BE49-F238E27FC236}">
                <a16:creationId xmlns:a16="http://schemas.microsoft.com/office/drawing/2014/main" id="{778EA1D9-673A-4B47-8308-2689EAED4C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fld id="{14B236CE-E9B2-461B-8795-E0E417B47BA4}" type="slidenum">
              <a:rPr lang="en-US" altLang="ko-KR" sz="1200">
                <a:solidFill>
                  <a:srgbClr val="898989"/>
                </a:solidFill>
                <a:latin typeface="Calibri" panose="020F0502020204030204" pitchFamily="34" charset="0"/>
              </a:rPr>
              <a:pPr eaLnBrk="1" hangingPunct="1"/>
              <a:t>28</a:t>
            </a:fld>
            <a:endParaRPr lang="en-US" altLang="ko-KR" sz="1200">
              <a:solidFill>
                <a:srgbClr val="898989"/>
              </a:solidFill>
              <a:latin typeface="Calibri" panose="020F0502020204030204" pitchFamily="34" charset="0"/>
            </a:endParaRPr>
          </a:p>
        </p:txBody>
      </p:sp>
      <p:graphicFrame>
        <p:nvGraphicFramePr>
          <p:cNvPr id="8194" name="Object 3">
            <a:extLst>
              <a:ext uri="{FF2B5EF4-FFF2-40B4-BE49-F238E27FC236}">
                <a16:creationId xmlns:a16="http://schemas.microsoft.com/office/drawing/2014/main" id="{0F35DA26-6449-46F3-95EE-EAA8502E3784}"/>
              </a:ext>
            </a:extLst>
          </p:cNvPr>
          <p:cNvGraphicFramePr>
            <a:graphicFrameLocks noChangeAspect="1"/>
          </p:cNvGraphicFramePr>
          <p:nvPr/>
        </p:nvGraphicFramePr>
        <p:xfrm>
          <a:off x="2827338" y="1828800"/>
          <a:ext cx="7002462" cy="1143000"/>
        </p:xfrm>
        <a:graphic>
          <a:graphicData uri="http://schemas.openxmlformats.org/presentationml/2006/ole">
            <mc:AlternateContent xmlns:mc="http://schemas.openxmlformats.org/markup-compatibility/2006">
              <mc:Choice xmlns:v="urn:schemas-microsoft-com:vml" Requires="v">
                <p:oleObj spid="_x0000_s12292" name="Equation" r:id="rId3" imgW="1714500" imgH="279400" progId="Equation.3">
                  <p:embed/>
                </p:oleObj>
              </mc:Choice>
              <mc:Fallback>
                <p:oleObj name="Equation" r:id="rId3" imgW="1714500" imgH="279400" progId="Equation.3">
                  <p:embed/>
                  <p:pic>
                    <p:nvPicPr>
                      <p:cNvPr id="8194" name="Object 3">
                        <a:extLst>
                          <a:ext uri="{FF2B5EF4-FFF2-40B4-BE49-F238E27FC236}">
                            <a16:creationId xmlns:a16="http://schemas.microsoft.com/office/drawing/2014/main" id="{0F35DA26-6449-46F3-95EE-EAA8502E37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338" y="1828800"/>
                        <a:ext cx="70024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TextBox 5">
            <a:extLst>
              <a:ext uri="{FF2B5EF4-FFF2-40B4-BE49-F238E27FC236}">
                <a16:creationId xmlns:a16="http://schemas.microsoft.com/office/drawing/2014/main" id="{0A816F4C-1C25-4A70-90C7-25E4B5D41658}"/>
              </a:ext>
            </a:extLst>
          </p:cNvPr>
          <p:cNvSpPr txBox="1">
            <a:spLocks noChangeArrowheads="1"/>
          </p:cNvSpPr>
          <p:nvPr/>
        </p:nvSpPr>
        <p:spPr bwMode="auto">
          <a:xfrm>
            <a:off x="9144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sz="1600">
                <a:solidFill>
                  <a:srgbClr val="FBFCFF"/>
                </a:solidFill>
                <a:ea typeface="굴림" panose="020B0600000101010101" pitchFamily="50" charset="-127"/>
              </a:rPr>
              <a:t>Sec. 6.2.2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DE4F70D6-84F5-4B31-AEB6-DFA5ABA5AE4A}"/>
              </a:ext>
            </a:extLst>
          </p:cNvPr>
          <p:cNvSpPr>
            <a:spLocks noGrp="1" noChangeArrowheads="1"/>
          </p:cNvSpPr>
          <p:nvPr>
            <p:ph type="title"/>
          </p:nvPr>
        </p:nvSpPr>
        <p:spPr/>
        <p:txBody>
          <a:bodyPr/>
          <a:lstStyle/>
          <a:p>
            <a:pPr eaLnBrk="1" hangingPunct="1"/>
            <a:r>
              <a:rPr lang="en-US" altLang="ko-KR">
                <a:ea typeface="ＭＳ Ｐゴシック" panose="020B0600070205080204" pitchFamily="34" charset="-128"/>
              </a:rPr>
              <a:t>Binary → count → weight matrix</a:t>
            </a:r>
          </a:p>
        </p:txBody>
      </p:sp>
      <p:graphicFrame>
        <p:nvGraphicFramePr>
          <p:cNvPr id="9218" name="Object 2">
            <a:extLst>
              <a:ext uri="{FF2B5EF4-FFF2-40B4-BE49-F238E27FC236}">
                <a16:creationId xmlns:a16="http://schemas.microsoft.com/office/drawing/2014/main" id="{8974A3AF-8100-4BBA-8222-9AD19030127F}"/>
              </a:ext>
            </a:extLst>
          </p:cNvPr>
          <p:cNvGraphicFramePr>
            <a:graphicFrameLocks noChangeAspect="1"/>
          </p:cNvGraphicFramePr>
          <p:nvPr/>
        </p:nvGraphicFramePr>
        <p:xfrm>
          <a:off x="1644650" y="1905001"/>
          <a:ext cx="8947150" cy="2678113"/>
        </p:xfrm>
        <a:graphic>
          <a:graphicData uri="http://schemas.openxmlformats.org/presentationml/2006/ole">
            <mc:AlternateContent xmlns:mc="http://schemas.openxmlformats.org/markup-compatibility/2006">
              <mc:Choice xmlns:v="urn:schemas-microsoft-com:vml" Requires="v">
                <p:oleObj spid="_x0000_s13316" name="Worksheet" r:id="rId3" imgW="9776460" imgH="2926080" progId="Excel.Sheet.8">
                  <p:embed/>
                </p:oleObj>
              </mc:Choice>
              <mc:Fallback>
                <p:oleObj name="Worksheet" r:id="rId3" imgW="9776460" imgH="2926080" progId="Excel.Sheet.8">
                  <p:embed/>
                  <p:pic>
                    <p:nvPicPr>
                      <p:cNvPr id="9218" name="Object 2">
                        <a:extLst>
                          <a:ext uri="{FF2B5EF4-FFF2-40B4-BE49-F238E27FC236}">
                            <a16:creationId xmlns:a16="http://schemas.microsoft.com/office/drawing/2014/main" id="{8974A3AF-8100-4BBA-8222-9AD1903012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650" y="1905001"/>
                        <a:ext cx="894715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TextBox 8">
            <a:extLst>
              <a:ext uri="{FF2B5EF4-FFF2-40B4-BE49-F238E27FC236}">
                <a16:creationId xmlns:a16="http://schemas.microsoft.com/office/drawing/2014/main" id="{89A74D52-1EA5-481C-AEEF-66F9597DA652}"/>
              </a:ext>
            </a:extLst>
          </p:cNvPr>
          <p:cNvSpPr txBox="1">
            <a:spLocks noChangeArrowheads="1"/>
          </p:cNvSpPr>
          <p:nvPr/>
        </p:nvSpPr>
        <p:spPr bwMode="auto">
          <a:xfrm>
            <a:off x="2133600" y="5334001"/>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a:ea typeface="굴림" panose="020B0600000101010101" pitchFamily="50" charset="-127"/>
              </a:rPr>
              <a:t>Each document is now represented by a real-valued vector of tf-idf weights ∈ </a:t>
            </a:r>
            <a:r>
              <a:rPr lang="en-US" altLang="ko-KR">
                <a:latin typeface="Palatino Linotype" panose="02040502050505030304" pitchFamily="18" charset="0"/>
                <a:ea typeface="굴림" panose="020B0600000101010101" pitchFamily="50" charset="-127"/>
              </a:rPr>
              <a:t>R</a:t>
            </a:r>
            <a:r>
              <a:rPr lang="en-US" altLang="ko-KR" baseline="30000">
                <a:ea typeface="굴림" panose="020B0600000101010101" pitchFamily="50" charset="-127"/>
              </a:rPr>
              <a:t>|V|</a:t>
            </a:r>
          </a:p>
        </p:txBody>
      </p:sp>
      <p:sp>
        <p:nvSpPr>
          <p:cNvPr id="9221" name="TextBox 4">
            <a:extLst>
              <a:ext uri="{FF2B5EF4-FFF2-40B4-BE49-F238E27FC236}">
                <a16:creationId xmlns:a16="http://schemas.microsoft.com/office/drawing/2014/main" id="{93CA7ADC-C70C-45E9-A825-F699018325DF}"/>
              </a:ext>
            </a:extLst>
          </p:cNvPr>
          <p:cNvSpPr txBox="1">
            <a:spLocks noChangeArrowheads="1"/>
          </p:cNvSpPr>
          <p:nvPr/>
        </p:nvSpPr>
        <p:spPr bwMode="auto">
          <a:xfrm>
            <a:off x="9144001"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charset="0"/>
              </a:defRPr>
            </a:lvl1pPr>
            <a:lvl2pPr marL="742950" indent="-285750" eaLnBrk="0" hangingPunct="0">
              <a:defRPr sz="2400">
                <a:solidFill>
                  <a:schemeClr val="tx1"/>
                </a:solidFill>
                <a:latin typeface="Lucida Sans" panose="020B0602030504020204" pitchFamily="34" charset="0"/>
                <a:cs typeface="Arial Unicode MS" charset="0"/>
              </a:defRPr>
            </a:lvl2pPr>
            <a:lvl3pPr marL="1143000" indent="-228600" eaLnBrk="0" hangingPunct="0">
              <a:defRPr sz="2400">
                <a:solidFill>
                  <a:schemeClr val="tx1"/>
                </a:solidFill>
                <a:latin typeface="Lucida Sans" panose="020B0602030504020204" pitchFamily="34" charset="0"/>
                <a:cs typeface="Arial Unicode MS" charset="0"/>
              </a:defRPr>
            </a:lvl3pPr>
            <a:lvl4pPr marL="1600200" indent="-228600" eaLnBrk="0" hangingPunct="0">
              <a:defRPr sz="2400">
                <a:solidFill>
                  <a:schemeClr val="tx1"/>
                </a:solidFill>
                <a:latin typeface="Lucida Sans" panose="020B0602030504020204" pitchFamily="34" charset="0"/>
                <a:cs typeface="Arial Unicode MS" charset="0"/>
              </a:defRPr>
            </a:lvl4pPr>
            <a:lvl5pPr marL="2057400" indent="-228600" eaLnBrk="0" hangingPunct="0">
              <a:defRPr sz="2400">
                <a:solidFill>
                  <a:schemeClr val="tx1"/>
                </a:solidFill>
                <a:latin typeface="Lucida Sans" panose="020B0602030504020204" pitchFamily="34" charset="0"/>
                <a:cs typeface="Arial Unicode MS" charset="0"/>
              </a:defRPr>
            </a:lvl5pPr>
            <a:lvl6pPr marL="25146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6pPr>
            <a:lvl7pPr marL="29718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7pPr>
            <a:lvl8pPr marL="34290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8pPr>
            <a:lvl9pPr marL="3886200" indent="-228600" eaLnBrk="0" fontAlgn="base" hangingPunct="0">
              <a:spcBef>
                <a:spcPct val="0"/>
              </a:spcBef>
              <a:spcAft>
                <a:spcPct val="0"/>
              </a:spcAft>
              <a:defRPr sz="2400">
                <a:solidFill>
                  <a:schemeClr val="tx1"/>
                </a:solidFill>
                <a:latin typeface="Lucida Sans" panose="020B0602030504020204" pitchFamily="34" charset="0"/>
                <a:cs typeface="Arial Unicode MS" charset="0"/>
              </a:defRPr>
            </a:lvl9pPr>
          </a:lstStyle>
          <a:p>
            <a:pPr eaLnBrk="1" hangingPunct="1"/>
            <a:r>
              <a:rPr lang="en-US" altLang="ko-KR" sz="1600">
                <a:solidFill>
                  <a:srgbClr val="FBFCFF"/>
                </a:solidFill>
                <a:ea typeface="굴림" panose="020B0600000101010101" pitchFamily="50" charset="-127"/>
              </a:rPr>
              <a:t>Sec. 6.3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0"/>
          <p:cNvSpPr txBox="1">
            <a:spLocks noGrp="1"/>
          </p:cNvSpPr>
          <p:nvPr>
            <p:ph type="title"/>
          </p:nvPr>
        </p:nvSpPr>
        <p:spPr>
          <a:xfrm>
            <a:off x="1930400" y="177800"/>
            <a:ext cx="9956800" cy="990600"/>
          </a:xfrm>
          <a:prstGeom prst="rect">
            <a:avLst/>
          </a:prstGeom>
          <a:noFill/>
          <a:ln>
            <a:noFill/>
          </a:ln>
        </p:spPr>
        <p:txBody>
          <a:bodyPr spcFirstLastPara="1" vert="horz" wrap="square" lIns="121900" tIns="60933" rIns="121900" bIns="60933" rtlCol="0" anchor="b" anchorCtr="0">
            <a:noAutofit/>
          </a:bodyPr>
          <a:lstStyle/>
          <a:p>
            <a:r>
              <a:rPr lang="en-US"/>
              <a:t>Male or female author?</a:t>
            </a:r>
            <a:endParaRPr/>
          </a:p>
        </p:txBody>
      </p:sp>
      <p:sp>
        <p:nvSpPr>
          <p:cNvPr id="587" name="Google Shape;587;p60"/>
          <p:cNvSpPr txBox="1">
            <a:spLocks noGrp="1"/>
          </p:cNvSpPr>
          <p:nvPr>
            <p:ph type="body" idx="1"/>
          </p:nvPr>
        </p:nvSpPr>
        <p:spPr>
          <a:xfrm>
            <a:off x="406400" y="1600200"/>
            <a:ext cx="11379200" cy="4445000"/>
          </a:xfrm>
          <a:prstGeom prst="rect">
            <a:avLst/>
          </a:prstGeom>
          <a:noFill/>
          <a:ln>
            <a:noFill/>
          </a:ln>
        </p:spPr>
        <p:txBody>
          <a:bodyPr spcFirstLastPara="1" vert="horz" wrap="square" lIns="121900" tIns="60933" rIns="121900" bIns="60933" rtlCol="0" anchor="t" anchorCtr="0">
            <a:noAutofit/>
          </a:bodyPr>
          <a:lstStyle/>
          <a:p>
            <a:pPr indent="-609585">
              <a:spcBef>
                <a:spcPts val="0"/>
              </a:spcBef>
              <a:buSzPts val="2400"/>
              <a:buFont typeface="Calibri"/>
              <a:buAutoNum type="arabicPeriod"/>
            </a:pPr>
            <a:r>
              <a:rPr lang="en-US"/>
              <a:t>By 1925 present-day Vietnam was divided into three parts under French colonial rule. The southern region embracing Saigon and the Mekong delta was the colony of Cochin-China; the central area with its imperial capital at Hue was the protectorate of Annam…</a:t>
            </a:r>
            <a:endParaRPr/>
          </a:p>
          <a:p>
            <a:pPr indent="-609585">
              <a:spcBef>
                <a:spcPts val="640"/>
              </a:spcBef>
              <a:buSzPts val="2400"/>
              <a:buFont typeface="Calibri"/>
              <a:buAutoNum type="arabicPeriod"/>
            </a:pPr>
            <a:r>
              <a:rPr lang="en-US"/>
              <a:t>Clara never failed to be astonished by the extraordinary felicity of her own name. She found it hard to trust herself to the mercy of fate, which had managed over the years to convert her greatest shame into one of her greatest assets…</a:t>
            </a:r>
            <a:endParaRPr/>
          </a:p>
        </p:txBody>
      </p:sp>
      <p:sp>
        <p:nvSpPr>
          <p:cNvPr id="588" name="Google Shape;588;p60"/>
          <p:cNvSpPr txBox="1"/>
          <p:nvPr/>
        </p:nvSpPr>
        <p:spPr>
          <a:xfrm>
            <a:off x="0" y="6188327"/>
            <a:ext cx="12192000" cy="615499"/>
          </a:xfrm>
          <a:prstGeom prst="rect">
            <a:avLst/>
          </a:prstGeom>
          <a:noFill/>
          <a:ln>
            <a:noFill/>
          </a:ln>
        </p:spPr>
        <p:txBody>
          <a:bodyPr spcFirstLastPara="1" wrap="square" lIns="121900" tIns="60933" rIns="121900" bIns="60933" anchor="t" anchorCtr="0">
            <a:spAutoFit/>
          </a:bodyPr>
          <a:lstStyle/>
          <a:p>
            <a:r>
              <a:rPr lang="en-US" sz="1600">
                <a:solidFill>
                  <a:schemeClr val="dk1"/>
                </a:solidFill>
                <a:latin typeface="Calibri"/>
                <a:ea typeface="Calibri"/>
                <a:cs typeface="Calibri"/>
                <a:sym typeface="Calibri"/>
              </a:rPr>
              <a:t>S. Argamon, M. Koppel, J. Fine, A. R. Shimoni, 2003. “Gender, Genre, and Writing Style in Formal Written Texts,” Text, volume 23, number 3, pp. 321–346</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52ECCC-C5CB-45FB-B642-9A2FA3D1B8B5}"/>
              </a:ext>
            </a:extLst>
          </p:cNvPr>
          <p:cNvSpPr>
            <a:spLocks noGrp="1"/>
          </p:cNvSpPr>
          <p:nvPr>
            <p:ph type="title"/>
          </p:nvPr>
        </p:nvSpPr>
        <p:spPr/>
        <p:txBody>
          <a:bodyPr/>
          <a:lstStyle/>
          <a:p>
            <a:r>
              <a:rPr lang="en-US" altLang="ko-KR" dirty="0" err="1"/>
              <a:t>BoW</a:t>
            </a:r>
            <a:r>
              <a:rPr lang="en-US" altLang="ko-KR" dirty="0"/>
              <a:t> with weights = </a:t>
            </a:r>
            <a:r>
              <a:rPr lang="ko-KR" altLang="en-US" dirty="0"/>
              <a:t>검색엔진 </a:t>
            </a:r>
            <a:r>
              <a:rPr lang="en-US" altLang="ko-KR" dirty="0"/>
              <a:t/>
            </a:r>
            <a:br>
              <a:rPr lang="en-US" altLang="ko-KR" dirty="0"/>
            </a:br>
            <a:r>
              <a:rPr lang="en-US" altLang="ko-KR" dirty="0"/>
              <a:t>e.g</a:t>
            </a:r>
            <a:r>
              <a:rPr lang="en-US" altLang="ko-KR"/>
              <a:t>., q=“good</a:t>
            </a:r>
            <a:r>
              <a:rPr lang="en-US" altLang="ko-KR" dirty="0"/>
              <a:t> movie”</a:t>
            </a:r>
            <a:endParaRPr lang="ko-KR" altLang="en-US" dirty="0"/>
          </a:p>
        </p:txBody>
      </p:sp>
      <p:pic>
        <p:nvPicPr>
          <p:cNvPr id="1026" name="Picture 2" descr="tf-matrix-1-7518407">
            <a:extLst>
              <a:ext uri="{FF2B5EF4-FFF2-40B4-BE49-F238E27FC236}">
                <a16:creationId xmlns:a16="http://schemas.microsoft.com/office/drawing/2014/main" id="{5BFBFB27-B35E-4FEF-95F7-604562F9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929" y="3058817"/>
            <a:ext cx="4886325" cy="2724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f-matrix-6739471">
            <a:extLst>
              <a:ext uri="{FF2B5EF4-FFF2-40B4-BE49-F238E27FC236}">
                <a16:creationId xmlns:a16="http://schemas.microsoft.com/office/drawing/2014/main" id="{0D1A0014-5FF7-43F9-9B3C-BD5982335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678" y="3191865"/>
            <a:ext cx="3555732" cy="28595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11B8C7-8B0F-41F7-A7D0-7C53A49B9F12}"/>
              </a:ext>
            </a:extLst>
          </p:cNvPr>
          <p:cNvSpPr txBox="1"/>
          <p:nvPr/>
        </p:nvSpPr>
        <p:spPr>
          <a:xfrm>
            <a:off x="1549831" y="2278251"/>
            <a:ext cx="2303259" cy="369332"/>
          </a:xfrm>
          <a:prstGeom prst="rect">
            <a:avLst/>
          </a:prstGeom>
          <a:noFill/>
        </p:spPr>
        <p:txBody>
          <a:bodyPr wrap="none" rtlCol="0">
            <a:spAutoFit/>
          </a:bodyPr>
          <a:lstStyle/>
          <a:p>
            <a:r>
              <a:rPr lang="en-US" altLang="ko-KR" dirty="0"/>
              <a:t>TF (Term Frequency)</a:t>
            </a:r>
            <a:endParaRPr lang="ko-KR" altLang="en-US" dirty="0"/>
          </a:p>
        </p:txBody>
      </p:sp>
      <p:sp>
        <p:nvSpPr>
          <p:cNvPr id="6" name="TextBox 5">
            <a:extLst>
              <a:ext uri="{FF2B5EF4-FFF2-40B4-BE49-F238E27FC236}">
                <a16:creationId xmlns:a16="http://schemas.microsoft.com/office/drawing/2014/main" id="{F50442AC-F73C-4F3D-82BD-8AB1CD8A010F}"/>
              </a:ext>
            </a:extLst>
          </p:cNvPr>
          <p:cNvSpPr txBox="1"/>
          <p:nvPr/>
        </p:nvSpPr>
        <p:spPr>
          <a:xfrm>
            <a:off x="7728987" y="2462917"/>
            <a:ext cx="3131114" cy="369332"/>
          </a:xfrm>
          <a:prstGeom prst="rect">
            <a:avLst/>
          </a:prstGeom>
          <a:noFill/>
        </p:spPr>
        <p:txBody>
          <a:bodyPr wrap="none" rtlCol="0">
            <a:spAutoFit/>
          </a:bodyPr>
          <a:lstStyle/>
          <a:p>
            <a:r>
              <a:rPr lang="en-US" altLang="ko-KR" dirty="0"/>
              <a:t>IDF (Inverse Doc Frequency)</a:t>
            </a:r>
            <a:endParaRPr lang="ko-KR" altLang="en-US" dirty="0"/>
          </a:p>
        </p:txBody>
      </p:sp>
      <p:cxnSp>
        <p:nvCxnSpPr>
          <p:cNvPr id="5" name="직선 연결선 4">
            <a:extLst>
              <a:ext uri="{FF2B5EF4-FFF2-40B4-BE49-F238E27FC236}">
                <a16:creationId xmlns:a16="http://schemas.microsoft.com/office/drawing/2014/main" id="{26BB8C26-A2B4-4806-8C29-3518A91EB03D}"/>
              </a:ext>
            </a:extLst>
          </p:cNvPr>
          <p:cNvCxnSpPr/>
          <p:nvPr/>
        </p:nvCxnSpPr>
        <p:spPr>
          <a:xfrm>
            <a:off x="7400440" y="6035946"/>
            <a:ext cx="378820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16995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73"/>
          <p:cNvSpPr txBox="1">
            <a:spLocks noGrp="1"/>
          </p:cNvSpPr>
          <p:nvPr>
            <p:ph type="ctrTitle"/>
          </p:nvPr>
        </p:nvSpPr>
        <p:spPr>
          <a:xfrm>
            <a:off x="914400" y="681037"/>
            <a:ext cx="10363200" cy="1731963"/>
          </a:xfrm>
          <a:prstGeom prst="rect">
            <a:avLst/>
          </a:prstGeom>
          <a:noFill/>
          <a:ln>
            <a:noFill/>
          </a:ln>
        </p:spPr>
        <p:txBody>
          <a:bodyPr spcFirstLastPara="1" vert="horz" wrap="square" lIns="121900" tIns="60933" rIns="121900" bIns="60933" rtlCol="0" anchor="t" anchorCtr="0">
            <a:noAutofit/>
          </a:bodyPr>
          <a:lstStyle/>
          <a:p>
            <a:r>
              <a:rPr lang="en-US"/>
              <a:t>Text Classification and Naïve Bayes</a:t>
            </a:r>
            <a:endParaRPr/>
          </a:p>
        </p:txBody>
      </p:sp>
      <p:sp>
        <p:nvSpPr>
          <p:cNvPr id="693" name="Google Shape;693;p73"/>
          <p:cNvSpPr txBox="1">
            <a:spLocks noGrp="1"/>
          </p:cNvSpPr>
          <p:nvPr>
            <p:ph type="subTitle" idx="1"/>
          </p:nvPr>
        </p:nvSpPr>
        <p:spPr>
          <a:xfrm>
            <a:off x="4470400" y="3835400"/>
            <a:ext cx="6807200" cy="2235200"/>
          </a:xfrm>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US"/>
              <a:t>Formalizing  the Naïve Bayes classifier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74"/>
          <p:cNvSpPr txBox="1">
            <a:spLocks noGrp="1"/>
          </p:cNvSpPr>
          <p:nvPr>
            <p:ph type="title"/>
          </p:nvPr>
        </p:nvSpPr>
        <p:spPr>
          <a:xfrm>
            <a:off x="1828800" y="508000"/>
            <a:ext cx="9956800" cy="990600"/>
          </a:xfrm>
          <a:prstGeom prst="rect">
            <a:avLst/>
          </a:prstGeom>
          <a:noFill/>
          <a:ln>
            <a:noFill/>
          </a:ln>
        </p:spPr>
        <p:txBody>
          <a:bodyPr spcFirstLastPara="1" vert="horz" wrap="square" lIns="121900" tIns="60933" rIns="121900" bIns="60933" rtlCol="0" anchor="b" anchorCtr="0">
            <a:noAutofit/>
          </a:bodyPr>
          <a:lstStyle/>
          <a:p>
            <a:r>
              <a:rPr lang="en-US"/>
              <a:t>Bayes’ Rule Applied to Documents and Classes</a:t>
            </a:r>
            <a:endParaRPr/>
          </a:p>
        </p:txBody>
      </p:sp>
      <p:sp>
        <p:nvSpPr>
          <p:cNvPr id="699" name="Google Shape;699;p74"/>
          <p:cNvSpPr txBox="1">
            <a:spLocks noGrp="1"/>
          </p:cNvSpPr>
          <p:nvPr>
            <p:ph type="body" idx="1"/>
          </p:nvPr>
        </p:nvSpPr>
        <p:spPr>
          <a:xfrm>
            <a:off x="406400" y="1905000"/>
            <a:ext cx="10972800" cy="3556000"/>
          </a:xfrm>
          <a:prstGeom prst="rect">
            <a:avLst/>
          </a:prstGeom>
          <a:noFill/>
          <a:ln>
            <a:noFill/>
          </a:ln>
        </p:spPr>
        <p:txBody>
          <a:bodyPr spcFirstLastPara="1" vert="horz" wrap="square" lIns="121900" tIns="60933" rIns="121900" bIns="60933" rtlCol="0" anchor="t" anchorCtr="0">
            <a:noAutofit/>
          </a:bodyPr>
          <a:lstStyle/>
          <a:p>
            <a:pPr marL="304792" indent="-304792">
              <a:spcBef>
                <a:spcPts val="0"/>
              </a:spcBef>
              <a:buSzPts val="3200"/>
              <a:buFont typeface="Calibri"/>
              <a:buChar char="•"/>
            </a:pPr>
            <a:r>
              <a:rPr lang="en-US" sz="4267"/>
              <a:t>For a document </a:t>
            </a:r>
            <a:r>
              <a:rPr lang="en-US" sz="4800" i="1">
                <a:solidFill>
                  <a:srgbClr val="FF0000"/>
                </a:solidFill>
              </a:rPr>
              <a:t>d</a:t>
            </a:r>
            <a:r>
              <a:rPr lang="en-US" sz="5333"/>
              <a:t> </a:t>
            </a:r>
            <a:r>
              <a:rPr lang="en-US" sz="4800"/>
              <a:t>and a class </a:t>
            </a:r>
            <a:r>
              <a:rPr lang="en-US" sz="5333" i="1">
                <a:solidFill>
                  <a:srgbClr val="FF0000"/>
                </a:solidFill>
              </a:rPr>
              <a:t>c</a:t>
            </a:r>
            <a:endParaRPr sz="4267" i="1">
              <a:solidFill>
                <a:srgbClr val="FF0000"/>
              </a:solidFill>
            </a:endParaRPr>
          </a:p>
        </p:txBody>
      </p:sp>
      <p:pic>
        <p:nvPicPr>
          <p:cNvPr id="700" name="Google Shape;700;p74"/>
          <p:cNvPicPr preferRelativeResize="0"/>
          <p:nvPr/>
        </p:nvPicPr>
        <p:blipFill rotWithShape="1">
          <a:blip r:embed="rId3">
            <a:alphaModFix/>
          </a:blip>
          <a:srcRect/>
          <a:stretch/>
        </p:blipFill>
        <p:spPr>
          <a:xfrm>
            <a:off x="3306234" y="3678767"/>
            <a:ext cx="5894917" cy="1837267"/>
          </a:xfrm>
          <a:prstGeom prst="rect">
            <a:avLst/>
          </a:prstGeom>
          <a:noFill/>
          <a:ln>
            <a:noFill/>
          </a:ln>
        </p:spPr>
      </p:pic>
      <p:sp>
        <p:nvSpPr>
          <p:cNvPr id="2" name="별: 꼭짓점 10개 1">
            <a:extLst>
              <a:ext uri="{FF2B5EF4-FFF2-40B4-BE49-F238E27FC236}">
                <a16:creationId xmlns:a16="http://schemas.microsoft.com/office/drawing/2014/main" id="{77314CF6-4948-481C-87D7-EEDDE1889ED2}"/>
              </a:ext>
            </a:extLst>
          </p:cNvPr>
          <p:cNvSpPr/>
          <p:nvPr/>
        </p:nvSpPr>
        <p:spPr>
          <a:xfrm>
            <a:off x="9552973" y="3678768"/>
            <a:ext cx="2548012" cy="2188633"/>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400" dirty="0"/>
              <a:t>식에 언어모델이 숨어있다</a:t>
            </a:r>
            <a:r>
              <a:rPr lang="en-US" altLang="ko-KR" sz="2400" dirty="0"/>
              <a:t>?</a:t>
            </a:r>
            <a:endParaRPr lang="ko-KR"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86"/>
          <p:cNvSpPr txBox="1">
            <a:spLocks noGrp="1"/>
          </p:cNvSpPr>
          <p:nvPr>
            <p:ph type="title"/>
          </p:nvPr>
        </p:nvSpPr>
        <p:spPr>
          <a:xfrm>
            <a:off x="1828800" y="508000"/>
            <a:ext cx="9956800" cy="990600"/>
          </a:xfrm>
          <a:prstGeom prst="rect">
            <a:avLst/>
          </a:prstGeom>
          <a:noFill/>
          <a:ln>
            <a:noFill/>
          </a:ln>
        </p:spPr>
        <p:txBody>
          <a:bodyPr spcFirstLastPara="1" vert="horz" wrap="square" lIns="121900" tIns="60933" rIns="121900" bIns="60933" rtlCol="0" anchor="b" anchorCtr="0">
            <a:noAutofit/>
          </a:bodyPr>
          <a:lstStyle/>
          <a:p>
            <a:r>
              <a:rPr lang="en-US">
                <a:latin typeface="Calibri"/>
                <a:ea typeface="Calibri"/>
                <a:cs typeface="Calibri"/>
                <a:sym typeface="Calibri"/>
              </a:rPr>
              <a:t>Each class = a unigram language model</a:t>
            </a:r>
            <a:endParaRPr/>
          </a:p>
        </p:txBody>
      </p:sp>
      <p:sp>
        <p:nvSpPr>
          <p:cNvPr id="799" name="Google Shape;799;p86"/>
          <p:cNvSpPr txBox="1">
            <a:spLocks noGrp="1"/>
          </p:cNvSpPr>
          <p:nvPr>
            <p:ph type="body" idx="1"/>
          </p:nvPr>
        </p:nvSpPr>
        <p:spPr>
          <a:xfrm>
            <a:off x="914400" y="1752600"/>
            <a:ext cx="10363200" cy="1371600"/>
          </a:xfrm>
          <a:prstGeom prst="rect">
            <a:avLst/>
          </a:prstGeom>
          <a:noFill/>
          <a:ln>
            <a:noFill/>
          </a:ln>
        </p:spPr>
        <p:txBody>
          <a:bodyPr spcFirstLastPara="1" vert="horz" wrap="square" lIns="121900" tIns="60933" rIns="121900" bIns="60933" rtlCol="0" anchor="t" anchorCtr="0">
            <a:noAutofit/>
          </a:bodyPr>
          <a:lstStyle/>
          <a:p>
            <a:pPr marL="457189">
              <a:spcBef>
                <a:spcPts val="0"/>
              </a:spcBef>
              <a:buSzPts val="2400"/>
            </a:pPr>
            <a:r>
              <a:rPr lang="en-US">
                <a:latin typeface="Calibri"/>
                <a:ea typeface="Calibri"/>
                <a:cs typeface="Calibri"/>
                <a:sym typeface="Calibri"/>
              </a:rPr>
              <a:t>Assigning each word: P(word | c)</a:t>
            </a:r>
            <a:endParaRPr/>
          </a:p>
          <a:p>
            <a:pPr marL="457189">
              <a:spcBef>
                <a:spcPts val="640"/>
              </a:spcBef>
              <a:buSzPts val="2400"/>
            </a:pPr>
            <a:r>
              <a:rPr lang="en-US">
                <a:latin typeface="Calibri"/>
                <a:ea typeface="Calibri"/>
                <a:cs typeface="Calibri"/>
                <a:sym typeface="Calibri"/>
              </a:rPr>
              <a:t>Assigning each sentence: P(s|c)=</a:t>
            </a:r>
            <a:r>
              <a:rPr lang="en-US">
                <a:latin typeface="Noto Sans Symbols"/>
                <a:ea typeface="Noto Sans Symbols"/>
                <a:cs typeface="Noto Sans Symbols"/>
                <a:sym typeface="Noto Sans Symbols"/>
              </a:rPr>
              <a:t>Π</a:t>
            </a:r>
            <a:r>
              <a:rPr lang="en-US">
                <a:latin typeface="Calibri"/>
                <a:ea typeface="Calibri"/>
                <a:cs typeface="Calibri"/>
                <a:sym typeface="Calibri"/>
              </a:rPr>
              <a:t> P(word|c)</a:t>
            </a:r>
            <a:endParaRPr/>
          </a:p>
        </p:txBody>
      </p:sp>
      <p:sp>
        <p:nvSpPr>
          <p:cNvPr id="800" name="Google Shape;800;p86"/>
          <p:cNvSpPr txBox="1"/>
          <p:nvPr/>
        </p:nvSpPr>
        <p:spPr>
          <a:xfrm>
            <a:off x="609600" y="3505202"/>
            <a:ext cx="3251200" cy="3419215"/>
          </a:xfrm>
          <a:prstGeom prst="rect">
            <a:avLst/>
          </a:prstGeom>
          <a:noFill/>
          <a:ln>
            <a:noFill/>
          </a:ln>
        </p:spPr>
        <p:txBody>
          <a:bodyPr spcFirstLastPara="1" wrap="square" lIns="121900" tIns="60933" rIns="121900" bIns="60933" anchor="t" anchorCtr="0">
            <a:spAutoFit/>
          </a:bodyPr>
          <a:lstStyle/>
          <a:p>
            <a:r>
              <a:rPr lang="en-US" sz="2667">
                <a:solidFill>
                  <a:schemeClr val="dk1"/>
                </a:solidFill>
                <a:latin typeface="Calibri"/>
                <a:ea typeface="Calibri"/>
                <a:cs typeface="Calibri"/>
                <a:sym typeface="Calibri"/>
              </a:rPr>
              <a:t>0.1	I</a:t>
            </a:r>
            <a:endParaRPr sz="2400"/>
          </a:p>
          <a:p>
            <a:pPr>
              <a:spcBef>
                <a:spcPts val="1333"/>
              </a:spcBef>
            </a:pPr>
            <a:r>
              <a:rPr lang="en-US" sz="2667">
                <a:solidFill>
                  <a:schemeClr val="dk1"/>
                </a:solidFill>
                <a:latin typeface="Calibri"/>
                <a:ea typeface="Calibri"/>
                <a:cs typeface="Calibri"/>
                <a:sym typeface="Calibri"/>
              </a:rPr>
              <a:t>0.1	love</a:t>
            </a:r>
            <a:endParaRPr sz="2400"/>
          </a:p>
          <a:p>
            <a:pPr>
              <a:spcBef>
                <a:spcPts val="1333"/>
              </a:spcBef>
            </a:pPr>
            <a:r>
              <a:rPr lang="en-US" sz="2667">
                <a:solidFill>
                  <a:schemeClr val="dk1"/>
                </a:solidFill>
                <a:latin typeface="Calibri"/>
                <a:ea typeface="Calibri"/>
                <a:cs typeface="Calibri"/>
                <a:sym typeface="Calibri"/>
              </a:rPr>
              <a:t>0.01	this</a:t>
            </a:r>
            <a:endParaRPr sz="2400"/>
          </a:p>
          <a:p>
            <a:pPr>
              <a:spcBef>
                <a:spcPts val="1333"/>
              </a:spcBef>
            </a:pPr>
            <a:r>
              <a:rPr lang="en-US" sz="2667">
                <a:solidFill>
                  <a:schemeClr val="dk1"/>
                </a:solidFill>
                <a:latin typeface="Calibri"/>
                <a:ea typeface="Calibri"/>
                <a:cs typeface="Calibri"/>
                <a:sym typeface="Calibri"/>
              </a:rPr>
              <a:t>0.05	fun</a:t>
            </a:r>
            <a:endParaRPr sz="2400"/>
          </a:p>
          <a:p>
            <a:pPr>
              <a:spcBef>
                <a:spcPts val="1333"/>
              </a:spcBef>
            </a:pPr>
            <a:r>
              <a:rPr lang="en-US" sz="2667">
                <a:solidFill>
                  <a:schemeClr val="dk1"/>
                </a:solidFill>
                <a:latin typeface="Calibri"/>
                <a:ea typeface="Calibri"/>
                <a:cs typeface="Calibri"/>
                <a:sym typeface="Calibri"/>
              </a:rPr>
              <a:t>0.1	film</a:t>
            </a:r>
            <a:endParaRPr sz="2400"/>
          </a:p>
          <a:p>
            <a:pPr>
              <a:spcBef>
                <a:spcPts val="1333"/>
              </a:spcBef>
            </a:pPr>
            <a:r>
              <a:rPr lang="en-US" sz="2667">
                <a:solidFill>
                  <a:schemeClr val="dk1"/>
                </a:solidFill>
                <a:latin typeface="Calibri"/>
                <a:ea typeface="Calibri"/>
                <a:cs typeface="Calibri"/>
                <a:sym typeface="Calibri"/>
              </a:rPr>
              <a:t>…</a:t>
            </a:r>
            <a:endParaRPr sz="2400"/>
          </a:p>
        </p:txBody>
      </p:sp>
      <p:sp>
        <p:nvSpPr>
          <p:cNvPr id="801" name="Google Shape;801;p86"/>
          <p:cNvSpPr txBox="1"/>
          <p:nvPr/>
        </p:nvSpPr>
        <p:spPr>
          <a:xfrm>
            <a:off x="4673600" y="3657601"/>
            <a:ext cx="8128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Calibri"/>
                <a:ea typeface="Calibri"/>
                <a:cs typeface="Calibri"/>
                <a:sym typeface="Calibri"/>
              </a:rPr>
              <a:t>I</a:t>
            </a:r>
            <a:endParaRPr sz="2400"/>
          </a:p>
        </p:txBody>
      </p:sp>
      <p:sp>
        <p:nvSpPr>
          <p:cNvPr id="802" name="Google Shape;802;p86"/>
          <p:cNvSpPr txBox="1"/>
          <p:nvPr/>
        </p:nvSpPr>
        <p:spPr>
          <a:xfrm>
            <a:off x="5892800" y="3657600"/>
            <a:ext cx="10160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Calibri"/>
                <a:ea typeface="Calibri"/>
                <a:cs typeface="Calibri"/>
                <a:sym typeface="Calibri"/>
              </a:rPr>
              <a:t>love</a:t>
            </a:r>
            <a:endParaRPr sz="2400"/>
          </a:p>
        </p:txBody>
      </p:sp>
      <p:sp>
        <p:nvSpPr>
          <p:cNvPr id="803" name="Google Shape;803;p86"/>
          <p:cNvSpPr txBox="1"/>
          <p:nvPr/>
        </p:nvSpPr>
        <p:spPr>
          <a:xfrm>
            <a:off x="7010400" y="3657600"/>
            <a:ext cx="10160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Calibri"/>
                <a:ea typeface="Calibri"/>
                <a:cs typeface="Calibri"/>
                <a:sym typeface="Calibri"/>
              </a:rPr>
              <a:t>this</a:t>
            </a:r>
            <a:endParaRPr sz="2400"/>
          </a:p>
        </p:txBody>
      </p:sp>
      <p:sp>
        <p:nvSpPr>
          <p:cNvPr id="804" name="Google Shape;804;p86"/>
          <p:cNvSpPr txBox="1"/>
          <p:nvPr/>
        </p:nvSpPr>
        <p:spPr>
          <a:xfrm>
            <a:off x="8432800" y="3657601"/>
            <a:ext cx="10160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Calibri"/>
                <a:ea typeface="Calibri"/>
                <a:cs typeface="Calibri"/>
                <a:sym typeface="Calibri"/>
              </a:rPr>
              <a:t>fun</a:t>
            </a:r>
            <a:endParaRPr sz="2400"/>
          </a:p>
        </p:txBody>
      </p:sp>
      <p:sp>
        <p:nvSpPr>
          <p:cNvPr id="805" name="Google Shape;805;p86"/>
          <p:cNvSpPr txBox="1"/>
          <p:nvPr/>
        </p:nvSpPr>
        <p:spPr>
          <a:xfrm>
            <a:off x="9448800" y="3657601"/>
            <a:ext cx="18288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Calibri"/>
                <a:ea typeface="Calibri"/>
                <a:cs typeface="Calibri"/>
                <a:sym typeface="Calibri"/>
              </a:rPr>
              <a:t>film</a:t>
            </a:r>
            <a:endParaRPr sz="2400"/>
          </a:p>
        </p:txBody>
      </p:sp>
      <p:grpSp>
        <p:nvGrpSpPr>
          <p:cNvPr id="806" name="Google Shape;806;p86"/>
          <p:cNvGrpSpPr/>
          <p:nvPr/>
        </p:nvGrpSpPr>
        <p:grpSpPr>
          <a:xfrm>
            <a:off x="4775200" y="4191000"/>
            <a:ext cx="5588000" cy="0"/>
            <a:chOff x="2256" y="2640"/>
            <a:chExt cx="2640" cy="0"/>
          </a:xfrm>
        </p:grpSpPr>
        <p:cxnSp>
          <p:nvCxnSpPr>
            <p:cNvPr id="807" name="Google Shape;807;p86"/>
            <p:cNvCxnSpPr/>
            <p:nvPr/>
          </p:nvCxnSpPr>
          <p:spPr>
            <a:xfrm>
              <a:off x="2256" y="2640"/>
              <a:ext cx="288" cy="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86"/>
            <p:cNvCxnSpPr/>
            <p:nvPr/>
          </p:nvCxnSpPr>
          <p:spPr>
            <a:xfrm>
              <a:off x="2832" y="2640"/>
              <a:ext cx="288" cy="0"/>
            </a:xfrm>
            <a:prstGeom prst="straightConnector1">
              <a:avLst/>
            </a:prstGeom>
            <a:noFill/>
            <a:ln w="9525" cap="flat" cmpd="sng">
              <a:solidFill>
                <a:schemeClr val="dk1"/>
              </a:solidFill>
              <a:prstDash val="solid"/>
              <a:round/>
              <a:headEnd type="none" w="med" len="med"/>
              <a:tailEnd type="none" w="med" len="med"/>
            </a:ln>
          </p:spPr>
        </p:cxnSp>
        <p:cxnSp>
          <p:nvCxnSpPr>
            <p:cNvPr id="809" name="Google Shape;809;p86"/>
            <p:cNvCxnSpPr/>
            <p:nvPr/>
          </p:nvCxnSpPr>
          <p:spPr>
            <a:xfrm>
              <a:off x="3408" y="2640"/>
              <a:ext cx="288" cy="0"/>
            </a:xfrm>
            <a:prstGeom prst="straightConnector1">
              <a:avLst/>
            </a:prstGeom>
            <a:noFill/>
            <a:ln w="9525" cap="flat" cmpd="sng">
              <a:solidFill>
                <a:schemeClr val="dk1"/>
              </a:solidFill>
              <a:prstDash val="solid"/>
              <a:round/>
              <a:headEnd type="none" w="med" len="med"/>
              <a:tailEnd type="none" w="med" len="med"/>
            </a:ln>
          </p:spPr>
        </p:cxnSp>
        <p:cxnSp>
          <p:nvCxnSpPr>
            <p:cNvPr id="810" name="Google Shape;810;p86"/>
            <p:cNvCxnSpPr/>
            <p:nvPr/>
          </p:nvCxnSpPr>
          <p:spPr>
            <a:xfrm>
              <a:off x="3984" y="2640"/>
              <a:ext cx="288" cy="0"/>
            </a:xfrm>
            <a:prstGeom prst="straightConnector1">
              <a:avLst/>
            </a:prstGeom>
            <a:noFill/>
            <a:ln w="9525" cap="flat" cmpd="sng">
              <a:solidFill>
                <a:schemeClr val="dk1"/>
              </a:solidFill>
              <a:prstDash val="solid"/>
              <a:round/>
              <a:headEnd type="none" w="med" len="med"/>
              <a:tailEnd type="none" w="med" len="med"/>
            </a:ln>
          </p:spPr>
        </p:cxnSp>
        <p:cxnSp>
          <p:nvCxnSpPr>
            <p:cNvPr id="811" name="Google Shape;811;p86"/>
            <p:cNvCxnSpPr/>
            <p:nvPr/>
          </p:nvCxnSpPr>
          <p:spPr>
            <a:xfrm>
              <a:off x="4608" y="2640"/>
              <a:ext cx="288" cy="0"/>
            </a:xfrm>
            <a:prstGeom prst="straightConnector1">
              <a:avLst/>
            </a:prstGeom>
            <a:noFill/>
            <a:ln w="9525" cap="flat" cmpd="sng">
              <a:solidFill>
                <a:schemeClr val="dk1"/>
              </a:solidFill>
              <a:prstDash val="solid"/>
              <a:round/>
              <a:headEnd type="none" w="med" len="med"/>
              <a:tailEnd type="none" w="med" len="med"/>
            </a:ln>
          </p:spPr>
        </p:cxnSp>
      </p:grpSp>
      <p:sp>
        <p:nvSpPr>
          <p:cNvPr id="812" name="Google Shape;812;p86"/>
          <p:cNvSpPr txBox="1"/>
          <p:nvPr/>
        </p:nvSpPr>
        <p:spPr>
          <a:xfrm>
            <a:off x="4673600" y="4419600"/>
            <a:ext cx="8128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Calibri"/>
                <a:ea typeface="Calibri"/>
                <a:cs typeface="Calibri"/>
                <a:sym typeface="Calibri"/>
              </a:rPr>
              <a:t>0.1</a:t>
            </a:r>
            <a:endParaRPr sz="2400"/>
          </a:p>
        </p:txBody>
      </p:sp>
      <p:sp>
        <p:nvSpPr>
          <p:cNvPr id="813" name="Google Shape;813;p86"/>
          <p:cNvSpPr txBox="1"/>
          <p:nvPr/>
        </p:nvSpPr>
        <p:spPr>
          <a:xfrm>
            <a:off x="5892800" y="4419601"/>
            <a:ext cx="10160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Calibri"/>
                <a:ea typeface="Calibri"/>
                <a:cs typeface="Calibri"/>
                <a:sym typeface="Calibri"/>
              </a:rPr>
              <a:t>0.1</a:t>
            </a:r>
            <a:endParaRPr sz="2400"/>
          </a:p>
        </p:txBody>
      </p:sp>
      <p:sp>
        <p:nvSpPr>
          <p:cNvPr id="814" name="Google Shape;814;p86"/>
          <p:cNvSpPr txBox="1"/>
          <p:nvPr/>
        </p:nvSpPr>
        <p:spPr>
          <a:xfrm>
            <a:off x="7010400" y="4419600"/>
            <a:ext cx="10160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Calibri"/>
                <a:ea typeface="Calibri"/>
                <a:cs typeface="Calibri"/>
                <a:sym typeface="Calibri"/>
              </a:rPr>
              <a:t>0.01</a:t>
            </a:r>
            <a:endParaRPr sz="2400"/>
          </a:p>
        </p:txBody>
      </p:sp>
      <p:sp>
        <p:nvSpPr>
          <p:cNvPr id="815" name="Google Shape;815;p86"/>
          <p:cNvSpPr txBox="1"/>
          <p:nvPr/>
        </p:nvSpPr>
        <p:spPr>
          <a:xfrm>
            <a:off x="8432800" y="4419600"/>
            <a:ext cx="10160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Calibri"/>
                <a:ea typeface="Calibri"/>
                <a:cs typeface="Calibri"/>
                <a:sym typeface="Calibri"/>
              </a:rPr>
              <a:t>0.05</a:t>
            </a:r>
            <a:endParaRPr sz="2400"/>
          </a:p>
        </p:txBody>
      </p:sp>
      <p:sp>
        <p:nvSpPr>
          <p:cNvPr id="816" name="Google Shape;816;p86"/>
          <p:cNvSpPr txBox="1"/>
          <p:nvPr/>
        </p:nvSpPr>
        <p:spPr>
          <a:xfrm>
            <a:off x="9448800" y="4419601"/>
            <a:ext cx="18288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Calibri"/>
                <a:ea typeface="Calibri"/>
                <a:cs typeface="Calibri"/>
                <a:sym typeface="Calibri"/>
              </a:rPr>
              <a:t>0.1</a:t>
            </a:r>
            <a:endParaRPr sz="2400"/>
          </a:p>
        </p:txBody>
      </p:sp>
      <p:sp>
        <p:nvSpPr>
          <p:cNvPr id="817" name="Google Shape;817;p86"/>
          <p:cNvSpPr txBox="1"/>
          <p:nvPr/>
        </p:nvSpPr>
        <p:spPr>
          <a:xfrm>
            <a:off x="812800" y="2971800"/>
            <a:ext cx="18288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Calibri"/>
                <a:ea typeface="Calibri"/>
                <a:cs typeface="Calibri"/>
                <a:sym typeface="Calibri"/>
              </a:rPr>
              <a:t>Class </a:t>
            </a:r>
            <a:r>
              <a:rPr lang="en-US" sz="3200" i="1">
                <a:solidFill>
                  <a:schemeClr val="dk1"/>
                </a:solidFill>
                <a:latin typeface="Calibri"/>
                <a:ea typeface="Calibri"/>
                <a:cs typeface="Calibri"/>
                <a:sym typeface="Calibri"/>
              </a:rPr>
              <a:t>pos</a:t>
            </a:r>
            <a:endParaRPr sz="3200" i="1">
              <a:solidFill>
                <a:schemeClr val="dk1"/>
              </a:solidFill>
              <a:latin typeface="Calibri"/>
              <a:ea typeface="Calibri"/>
              <a:cs typeface="Calibri"/>
              <a:sym typeface="Calibri"/>
            </a:endParaRPr>
          </a:p>
        </p:txBody>
      </p:sp>
      <p:sp>
        <p:nvSpPr>
          <p:cNvPr id="818" name="Google Shape;818;p86"/>
          <p:cNvSpPr txBox="1"/>
          <p:nvPr/>
        </p:nvSpPr>
        <p:spPr>
          <a:xfrm>
            <a:off x="7721600" y="5943600"/>
            <a:ext cx="39624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Calibri"/>
                <a:ea typeface="Calibri"/>
                <a:cs typeface="Calibri"/>
                <a:sym typeface="Calibri"/>
              </a:rPr>
              <a:t>P(s | pos) = 0.0000005 </a:t>
            </a:r>
            <a:endParaRPr sz="2400"/>
          </a:p>
        </p:txBody>
      </p:sp>
      <p:sp>
        <p:nvSpPr>
          <p:cNvPr id="819" name="Google Shape;819;p86"/>
          <p:cNvSpPr txBox="1"/>
          <p:nvPr/>
        </p:nvSpPr>
        <p:spPr>
          <a:xfrm>
            <a:off x="10160002" y="-89913"/>
            <a:ext cx="1385556" cy="451287"/>
          </a:xfrm>
          <a:prstGeom prst="rect">
            <a:avLst/>
          </a:prstGeom>
          <a:noFill/>
          <a:ln>
            <a:noFill/>
          </a:ln>
        </p:spPr>
        <p:txBody>
          <a:bodyPr spcFirstLastPara="1" wrap="square" lIns="121900" tIns="60933" rIns="121900" bIns="60933" anchor="ctr" anchorCtr="0">
            <a:spAutoFit/>
          </a:bodyPr>
          <a:lstStyle/>
          <a:p>
            <a:r>
              <a:rPr lang="en-US" sz="2133">
                <a:solidFill>
                  <a:srgbClr val="FBFCFF"/>
                </a:solidFill>
                <a:latin typeface="Calibri"/>
                <a:ea typeface="Calibri"/>
                <a:cs typeface="Calibri"/>
                <a:sym typeface="Calibri"/>
              </a:rPr>
              <a:t>Sec.13.2.1</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818"/>
                                        </p:tgtEl>
                                        <p:attrNameLst>
                                          <p:attrName>style.visibility</p:attrName>
                                        </p:attrNameLst>
                                      </p:cBhvr>
                                      <p:to>
                                        <p:strVal val="visible"/>
                                      </p:to>
                                    </p:set>
                                    <p:anim calcmode="lin" valueType="num">
                                      <p:cBhvr additive="base">
                                        <p:cTn id="51" dur="10"/>
                                        <p:tgtEl>
                                          <p:spTgt spid="81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87"/>
          <p:cNvSpPr txBox="1">
            <a:spLocks noGrp="1"/>
          </p:cNvSpPr>
          <p:nvPr>
            <p:ph type="title"/>
          </p:nvPr>
        </p:nvSpPr>
        <p:spPr>
          <a:xfrm>
            <a:off x="1828800" y="508000"/>
            <a:ext cx="9956800" cy="990600"/>
          </a:xfrm>
          <a:prstGeom prst="rect">
            <a:avLst/>
          </a:prstGeom>
          <a:noFill/>
          <a:ln>
            <a:noFill/>
          </a:ln>
        </p:spPr>
        <p:txBody>
          <a:bodyPr spcFirstLastPara="1" vert="horz" wrap="square" lIns="121900" tIns="60933" rIns="121900" bIns="60933" rtlCol="0" anchor="b" anchorCtr="0">
            <a:noAutofit/>
          </a:bodyPr>
          <a:lstStyle/>
          <a:p>
            <a:r>
              <a:rPr lang="en-US">
                <a:latin typeface="Calibri"/>
                <a:ea typeface="Calibri"/>
                <a:cs typeface="Calibri"/>
                <a:sym typeface="Calibri"/>
              </a:rPr>
              <a:t>Naïve Bayes as a Language Model</a:t>
            </a:r>
            <a:endParaRPr/>
          </a:p>
        </p:txBody>
      </p:sp>
      <p:sp>
        <p:nvSpPr>
          <p:cNvPr id="825" name="Google Shape;825;p87"/>
          <p:cNvSpPr txBox="1">
            <a:spLocks noGrp="1"/>
          </p:cNvSpPr>
          <p:nvPr>
            <p:ph type="body" idx="1"/>
          </p:nvPr>
        </p:nvSpPr>
        <p:spPr>
          <a:xfrm>
            <a:off x="914400" y="1752602"/>
            <a:ext cx="10363200" cy="1084263"/>
          </a:xfrm>
          <a:prstGeom prst="rect">
            <a:avLst/>
          </a:prstGeom>
          <a:noFill/>
          <a:ln>
            <a:noFill/>
          </a:ln>
        </p:spPr>
        <p:txBody>
          <a:bodyPr spcFirstLastPara="1" vert="horz" wrap="square" lIns="121900" tIns="60933" rIns="121900" bIns="60933" rtlCol="0" anchor="t" anchorCtr="0">
            <a:noAutofit/>
          </a:bodyPr>
          <a:lstStyle/>
          <a:p>
            <a:pPr marL="457189">
              <a:spcBef>
                <a:spcPts val="0"/>
              </a:spcBef>
              <a:buSzPts val="2400"/>
            </a:pPr>
            <a:r>
              <a:rPr lang="en-US">
                <a:latin typeface="Calibri"/>
                <a:ea typeface="Calibri"/>
                <a:cs typeface="Calibri"/>
                <a:sym typeface="Calibri"/>
              </a:rPr>
              <a:t>Which class assigns the higher probability to s?</a:t>
            </a:r>
            <a:endParaRPr/>
          </a:p>
        </p:txBody>
      </p:sp>
      <p:sp>
        <p:nvSpPr>
          <p:cNvPr id="826" name="Google Shape;826;p87"/>
          <p:cNvSpPr txBox="1"/>
          <p:nvPr/>
        </p:nvSpPr>
        <p:spPr>
          <a:xfrm>
            <a:off x="508000" y="3505201"/>
            <a:ext cx="3251200" cy="2842070"/>
          </a:xfrm>
          <a:prstGeom prst="rect">
            <a:avLst/>
          </a:prstGeom>
          <a:noFill/>
          <a:ln>
            <a:noFill/>
          </a:ln>
        </p:spPr>
        <p:txBody>
          <a:bodyPr spcFirstLastPara="1" wrap="square" lIns="121900" tIns="60933" rIns="121900" bIns="60933" anchor="t" anchorCtr="0">
            <a:spAutoFit/>
          </a:bodyPr>
          <a:lstStyle/>
          <a:p>
            <a:r>
              <a:rPr lang="en-US" sz="2667">
                <a:solidFill>
                  <a:srgbClr val="00AB7E"/>
                </a:solidFill>
                <a:latin typeface="Calibri"/>
                <a:ea typeface="Calibri"/>
                <a:cs typeface="Calibri"/>
                <a:sym typeface="Calibri"/>
              </a:rPr>
              <a:t>0.1	I</a:t>
            </a:r>
            <a:endParaRPr sz="2400"/>
          </a:p>
          <a:p>
            <a:pPr>
              <a:spcBef>
                <a:spcPts val="1333"/>
              </a:spcBef>
            </a:pPr>
            <a:r>
              <a:rPr lang="en-US" sz="2667">
                <a:solidFill>
                  <a:srgbClr val="00AB7E"/>
                </a:solidFill>
                <a:latin typeface="Calibri"/>
                <a:ea typeface="Calibri"/>
                <a:cs typeface="Calibri"/>
                <a:sym typeface="Calibri"/>
              </a:rPr>
              <a:t>0.1	love</a:t>
            </a:r>
            <a:endParaRPr sz="2400"/>
          </a:p>
          <a:p>
            <a:pPr>
              <a:spcBef>
                <a:spcPts val="1333"/>
              </a:spcBef>
            </a:pPr>
            <a:r>
              <a:rPr lang="en-US" sz="2667">
                <a:solidFill>
                  <a:srgbClr val="00AB7E"/>
                </a:solidFill>
                <a:latin typeface="Calibri"/>
                <a:ea typeface="Calibri"/>
                <a:cs typeface="Calibri"/>
                <a:sym typeface="Calibri"/>
              </a:rPr>
              <a:t>0.01	this</a:t>
            </a:r>
            <a:endParaRPr sz="2400"/>
          </a:p>
          <a:p>
            <a:pPr>
              <a:spcBef>
                <a:spcPts val="1333"/>
              </a:spcBef>
            </a:pPr>
            <a:r>
              <a:rPr lang="en-US" sz="2667">
                <a:solidFill>
                  <a:srgbClr val="00AB7E"/>
                </a:solidFill>
                <a:latin typeface="Calibri"/>
                <a:ea typeface="Calibri"/>
                <a:cs typeface="Calibri"/>
                <a:sym typeface="Calibri"/>
              </a:rPr>
              <a:t>0.05	fun</a:t>
            </a:r>
            <a:endParaRPr sz="2400"/>
          </a:p>
          <a:p>
            <a:pPr>
              <a:spcBef>
                <a:spcPts val="1333"/>
              </a:spcBef>
            </a:pPr>
            <a:r>
              <a:rPr lang="en-US" sz="2667">
                <a:solidFill>
                  <a:srgbClr val="00AB7E"/>
                </a:solidFill>
                <a:latin typeface="Calibri"/>
                <a:ea typeface="Calibri"/>
                <a:cs typeface="Calibri"/>
                <a:sym typeface="Calibri"/>
              </a:rPr>
              <a:t>0.1	film</a:t>
            </a:r>
            <a:endParaRPr sz="2400"/>
          </a:p>
        </p:txBody>
      </p:sp>
      <p:sp>
        <p:nvSpPr>
          <p:cNvPr id="827" name="Google Shape;827;p87"/>
          <p:cNvSpPr txBox="1"/>
          <p:nvPr/>
        </p:nvSpPr>
        <p:spPr>
          <a:xfrm>
            <a:off x="711200" y="2819400"/>
            <a:ext cx="2133600" cy="615499"/>
          </a:xfrm>
          <a:prstGeom prst="rect">
            <a:avLst/>
          </a:prstGeom>
          <a:noFill/>
          <a:ln>
            <a:noFill/>
          </a:ln>
        </p:spPr>
        <p:txBody>
          <a:bodyPr spcFirstLastPara="1" wrap="square" lIns="121900" tIns="60933" rIns="121900" bIns="60933" anchor="t" anchorCtr="0">
            <a:spAutoFit/>
          </a:bodyPr>
          <a:lstStyle/>
          <a:p>
            <a:r>
              <a:rPr lang="en-US" sz="3200">
                <a:solidFill>
                  <a:srgbClr val="00AB7E"/>
                </a:solidFill>
                <a:latin typeface="Calibri"/>
                <a:ea typeface="Calibri"/>
                <a:cs typeface="Calibri"/>
                <a:sym typeface="Calibri"/>
              </a:rPr>
              <a:t>Model pos</a:t>
            </a:r>
            <a:endParaRPr sz="3200">
              <a:solidFill>
                <a:srgbClr val="00AB7E"/>
              </a:solidFill>
              <a:latin typeface="Calibri"/>
              <a:ea typeface="Calibri"/>
              <a:cs typeface="Calibri"/>
              <a:sym typeface="Calibri"/>
            </a:endParaRPr>
          </a:p>
        </p:txBody>
      </p:sp>
      <p:sp>
        <p:nvSpPr>
          <p:cNvPr id="828" name="Google Shape;828;p87"/>
          <p:cNvSpPr txBox="1"/>
          <p:nvPr/>
        </p:nvSpPr>
        <p:spPr>
          <a:xfrm>
            <a:off x="3759200" y="2819400"/>
            <a:ext cx="2133600" cy="615499"/>
          </a:xfrm>
          <a:prstGeom prst="rect">
            <a:avLst/>
          </a:prstGeom>
          <a:noFill/>
          <a:ln>
            <a:noFill/>
          </a:ln>
        </p:spPr>
        <p:txBody>
          <a:bodyPr spcFirstLastPara="1" wrap="square" lIns="121900" tIns="60933" rIns="121900" bIns="60933" anchor="t" anchorCtr="0">
            <a:spAutoFit/>
          </a:bodyPr>
          <a:lstStyle/>
          <a:p>
            <a:r>
              <a:rPr lang="en-US" sz="3200">
                <a:solidFill>
                  <a:srgbClr val="FF0000"/>
                </a:solidFill>
                <a:latin typeface="Calibri"/>
                <a:ea typeface="Calibri"/>
                <a:cs typeface="Calibri"/>
                <a:sym typeface="Calibri"/>
              </a:rPr>
              <a:t>Model neg</a:t>
            </a:r>
            <a:endParaRPr sz="3200">
              <a:solidFill>
                <a:srgbClr val="FF0000"/>
              </a:solidFill>
              <a:latin typeface="Calibri"/>
              <a:ea typeface="Calibri"/>
              <a:cs typeface="Calibri"/>
              <a:sym typeface="Calibri"/>
            </a:endParaRPr>
          </a:p>
        </p:txBody>
      </p:sp>
      <p:sp>
        <p:nvSpPr>
          <p:cNvPr id="829" name="Google Shape;829;p87"/>
          <p:cNvSpPr/>
          <p:nvPr/>
        </p:nvSpPr>
        <p:spPr>
          <a:xfrm>
            <a:off x="304800" y="2667000"/>
            <a:ext cx="2844800" cy="3962400"/>
          </a:xfrm>
          <a:prstGeom prst="rect">
            <a:avLst/>
          </a:prstGeom>
          <a:noFill/>
          <a:ln w="9525" cap="flat" cmpd="sng">
            <a:solidFill>
              <a:srgbClr val="00E4A8"/>
            </a:solidFill>
            <a:prstDash val="solid"/>
            <a:miter lim="800000"/>
            <a:headEnd type="none" w="sm" len="sm"/>
            <a:tailEnd type="none" w="sm" len="sm"/>
          </a:ln>
        </p:spPr>
        <p:txBody>
          <a:bodyPr spcFirstLastPara="1" wrap="square" lIns="121900" tIns="60933" rIns="121900" bIns="60933" anchor="ctr" anchorCtr="0">
            <a:noAutofit/>
          </a:bodyPr>
          <a:lstStyle/>
          <a:p>
            <a:endParaRPr sz="3200">
              <a:solidFill>
                <a:schemeClr val="dk1"/>
              </a:solidFill>
              <a:latin typeface="Calibri"/>
              <a:ea typeface="Calibri"/>
              <a:cs typeface="Calibri"/>
              <a:sym typeface="Calibri"/>
            </a:endParaRPr>
          </a:p>
        </p:txBody>
      </p:sp>
      <p:sp>
        <p:nvSpPr>
          <p:cNvPr id="830" name="Google Shape;830;p87"/>
          <p:cNvSpPr/>
          <p:nvPr/>
        </p:nvSpPr>
        <p:spPr>
          <a:xfrm>
            <a:off x="3251200" y="2667000"/>
            <a:ext cx="2844800" cy="3962400"/>
          </a:xfrm>
          <a:prstGeom prst="rect">
            <a:avLst/>
          </a:prstGeom>
          <a:noFill/>
          <a:ln w="9525" cap="flat" cmpd="sng">
            <a:solidFill>
              <a:srgbClr val="FF0000"/>
            </a:solidFill>
            <a:prstDash val="solid"/>
            <a:miter lim="800000"/>
            <a:headEnd type="none" w="sm" len="sm"/>
            <a:tailEnd type="none" w="sm" len="sm"/>
          </a:ln>
        </p:spPr>
        <p:txBody>
          <a:bodyPr spcFirstLastPara="1" wrap="square" lIns="121900" tIns="60933" rIns="121900" bIns="60933" anchor="ctr" anchorCtr="0">
            <a:noAutofit/>
          </a:bodyPr>
          <a:lstStyle/>
          <a:p>
            <a:endParaRPr sz="3200">
              <a:solidFill>
                <a:schemeClr val="dk1"/>
              </a:solidFill>
              <a:latin typeface="Calibri"/>
              <a:ea typeface="Calibri"/>
              <a:cs typeface="Calibri"/>
              <a:sym typeface="Calibri"/>
            </a:endParaRPr>
          </a:p>
        </p:txBody>
      </p:sp>
      <p:grpSp>
        <p:nvGrpSpPr>
          <p:cNvPr id="831" name="Google Shape;831;p87"/>
          <p:cNvGrpSpPr/>
          <p:nvPr/>
        </p:nvGrpSpPr>
        <p:grpSpPr>
          <a:xfrm>
            <a:off x="6197600" y="3657602"/>
            <a:ext cx="6604000" cy="533400"/>
            <a:chOff x="2928" y="2304"/>
            <a:chExt cx="3120" cy="336"/>
          </a:xfrm>
        </p:grpSpPr>
        <p:sp>
          <p:nvSpPr>
            <p:cNvPr id="832" name="Google Shape;832;p87"/>
            <p:cNvSpPr txBox="1"/>
            <p:nvPr/>
          </p:nvSpPr>
          <p:spPr>
            <a:xfrm>
              <a:off x="5184" y="2304"/>
              <a:ext cx="864" cy="336"/>
            </a:xfrm>
            <a:prstGeom prst="rect">
              <a:avLst/>
            </a:prstGeom>
            <a:noFill/>
            <a:ln>
              <a:noFill/>
            </a:ln>
          </p:spPr>
          <p:txBody>
            <a:bodyPr spcFirstLastPara="1" wrap="square" lIns="121900" tIns="60933" rIns="121900" bIns="60933" anchor="t" anchorCtr="0">
              <a:spAutoFit/>
            </a:bodyPr>
            <a:lstStyle/>
            <a:p>
              <a:r>
                <a:rPr lang="en-US" sz="2667">
                  <a:solidFill>
                    <a:schemeClr val="dk1"/>
                  </a:solidFill>
                  <a:latin typeface="Calibri"/>
                  <a:ea typeface="Calibri"/>
                  <a:cs typeface="Calibri"/>
                  <a:sym typeface="Calibri"/>
                </a:rPr>
                <a:t>film</a:t>
              </a:r>
              <a:endParaRPr sz="2400"/>
            </a:p>
          </p:txBody>
        </p:sp>
        <p:sp>
          <p:nvSpPr>
            <p:cNvPr id="833" name="Google Shape;833;p87"/>
            <p:cNvSpPr txBox="1"/>
            <p:nvPr/>
          </p:nvSpPr>
          <p:spPr>
            <a:xfrm>
              <a:off x="3504" y="2304"/>
              <a:ext cx="624" cy="336"/>
            </a:xfrm>
            <a:prstGeom prst="rect">
              <a:avLst/>
            </a:prstGeom>
            <a:noFill/>
            <a:ln>
              <a:noFill/>
            </a:ln>
          </p:spPr>
          <p:txBody>
            <a:bodyPr spcFirstLastPara="1" wrap="square" lIns="121900" tIns="60933" rIns="121900" bIns="60933" anchor="t" anchorCtr="0">
              <a:spAutoFit/>
            </a:bodyPr>
            <a:lstStyle/>
            <a:p>
              <a:r>
                <a:rPr lang="en-US" sz="2667">
                  <a:solidFill>
                    <a:schemeClr val="dk1"/>
                  </a:solidFill>
                  <a:latin typeface="Calibri"/>
                  <a:ea typeface="Calibri"/>
                  <a:cs typeface="Calibri"/>
                  <a:sym typeface="Calibri"/>
                </a:rPr>
                <a:t>love</a:t>
              </a:r>
              <a:endParaRPr sz="2400"/>
            </a:p>
          </p:txBody>
        </p:sp>
        <p:sp>
          <p:nvSpPr>
            <p:cNvPr id="834" name="Google Shape;834;p87"/>
            <p:cNvSpPr txBox="1"/>
            <p:nvPr/>
          </p:nvSpPr>
          <p:spPr>
            <a:xfrm>
              <a:off x="4032" y="2304"/>
              <a:ext cx="624" cy="336"/>
            </a:xfrm>
            <a:prstGeom prst="rect">
              <a:avLst/>
            </a:prstGeom>
            <a:noFill/>
            <a:ln>
              <a:noFill/>
            </a:ln>
          </p:spPr>
          <p:txBody>
            <a:bodyPr spcFirstLastPara="1" wrap="square" lIns="121900" tIns="60933" rIns="121900" bIns="60933" anchor="t" anchorCtr="0">
              <a:spAutoFit/>
            </a:bodyPr>
            <a:lstStyle/>
            <a:p>
              <a:r>
                <a:rPr lang="en-US" sz="2667">
                  <a:solidFill>
                    <a:schemeClr val="dk1"/>
                  </a:solidFill>
                  <a:latin typeface="Calibri"/>
                  <a:ea typeface="Calibri"/>
                  <a:cs typeface="Calibri"/>
                  <a:sym typeface="Calibri"/>
                </a:rPr>
                <a:t>this</a:t>
              </a:r>
              <a:endParaRPr sz="2400"/>
            </a:p>
          </p:txBody>
        </p:sp>
        <p:sp>
          <p:nvSpPr>
            <p:cNvPr id="835" name="Google Shape;835;p87"/>
            <p:cNvSpPr txBox="1"/>
            <p:nvPr/>
          </p:nvSpPr>
          <p:spPr>
            <a:xfrm>
              <a:off x="4704" y="2304"/>
              <a:ext cx="480" cy="336"/>
            </a:xfrm>
            <a:prstGeom prst="rect">
              <a:avLst/>
            </a:prstGeom>
            <a:noFill/>
            <a:ln>
              <a:noFill/>
            </a:ln>
          </p:spPr>
          <p:txBody>
            <a:bodyPr spcFirstLastPara="1" wrap="square" lIns="121900" tIns="60933" rIns="121900" bIns="60933" anchor="t" anchorCtr="0">
              <a:spAutoFit/>
            </a:bodyPr>
            <a:lstStyle/>
            <a:p>
              <a:r>
                <a:rPr lang="en-US" sz="2667">
                  <a:solidFill>
                    <a:schemeClr val="dk1"/>
                  </a:solidFill>
                  <a:latin typeface="Calibri"/>
                  <a:ea typeface="Calibri"/>
                  <a:cs typeface="Calibri"/>
                  <a:sym typeface="Calibri"/>
                </a:rPr>
                <a:t>fun</a:t>
              </a:r>
              <a:endParaRPr sz="2400"/>
            </a:p>
          </p:txBody>
        </p:sp>
        <p:sp>
          <p:nvSpPr>
            <p:cNvPr id="836" name="Google Shape;836;p87"/>
            <p:cNvSpPr txBox="1"/>
            <p:nvPr/>
          </p:nvSpPr>
          <p:spPr>
            <a:xfrm>
              <a:off x="2928" y="2304"/>
              <a:ext cx="624" cy="336"/>
            </a:xfrm>
            <a:prstGeom prst="rect">
              <a:avLst/>
            </a:prstGeom>
            <a:noFill/>
            <a:ln>
              <a:noFill/>
            </a:ln>
          </p:spPr>
          <p:txBody>
            <a:bodyPr spcFirstLastPara="1" wrap="square" lIns="121900" tIns="60933" rIns="121900" bIns="60933" anchor="t" anchorCtr="0">
              <a:spAutoFit/>
            </a:bodyPr>
            <a:lstStyle/>
            <a:p>
              <a:r>
                <a:rPr lang="en-US" sz="2667">
                  <a:solidFill>
                    <a:schemeClr val="dk1"/>
                  </a:solidFill>
                  <a:latin typeface="Calibri"/>
                  <a:ea typeface="Calibri"/>
                  <a:cs typeface="Calibri"/>
                  <a:sym typeface="Calibri"/>
                </a:rPr>
                <a:t>I</a:t>
              </a:r>
              <a:endParaRPr sz="2400"/>
            </a:p>
          </p:txBody>
        </p:sp>
      </p:grpSp>
      <p:grpSp>
        <p:nvGrpSpPr>
          <p:cNvPr id="837" name="Google Shape;837;p87"/>
          <p:cNvGrpSpPr/>
          <p:nvPr/>
        </p:nvGrpSpPr>
        <p:grpSpPr>
          <a:xfrm>
            <a:off x="6197600" y="4419601"/>
            <a:ext cx="6604000" cy="811213"/>
            <a:chOff x="2928" y="2784"/>
            <a:chExt cx="3120" cy="511"/>
          </a:xfrm>
        </p:grpSpPr>
        <p:sp>
          <p:nvSpPr>
            <p:cNvPr id="838" name="Google Shape;838;p87"/>
            <p:cNvSpPr txBox="1"/>
            <p:nvPr/>
          </p:nvSpPr>
          <p:spPr>
            <a:xfrm>
              <a:off x="5184" y="2784"/>
              <a:ext cx="864" cy="310"/>
            </a:xfrm>
            <a:prstGeom prst="rect">
              <a:avLst/>
            </a:prstGeom>
            <a:noFill/>
            <a:ln>
              <a:noFill/>
            </a:ln>
          </p:spPr>
          <p:txBody>
            <a:bodyPr spcFirstLastPara="1" wrap="square" lIns="121900" tIns="60933" rIns="121900" bIns="60933" anchor="t" anchorCtr="0">
              <a:spAutoFit/>
            </a:bodyPr>
            <a:lstStyle/>
            <a:p>
              <a:r>
                <a:rPr lang="en-US" sz="2400">
                  <a:solidFill>
                    <a:srgbClr val="00AB7E"/>
                  </a:solidFill>
                  <a:latin typeface="Calibri"/>
                  <a:ea typeface="Calibri"/>
                  <a:cs typeface="Calibri"/>
                  <a:sym typeface="Calibri"/>
                </a:rPr>
                <a:t>0.1</a:t>
              </a:r>
              <a:endParaRPr sz="2400"/>
            </a:p>
          </p:txBody>
        </p:sp>
        <p:sp>
          <p:nvSpPr>
            <p:cNvPr id="839" name="Google Shape;839;p87"/>
            <p:cNvSpPr txBox="1"/>
            <p:nvPr/>
          </p:nvSpPr>
          <p:spPr>
            <a:xfrm>
              <a:off x="3504" y="2784"/>
              <a:ext cx="480" cy="310"/>
            </a:xfrm>
            <a:prstGeom prst="rect">
              <a:avLst/>
            </a:prstGeom>
            <a:noFill/>
            <a:ln>
              <a:noFill/>
            </a:ln>
          </p:spPr>
          <p:txBody>
            <a:bodyPr spcFirstLastPara="1" wrap="square" lIns="121900" tIns="60933" rIns="121900" bIns="60933" anchor="t" anchorCtr="0">
              <a:spAutoFit/>
            </a:bodyPr>
            <a:lstStyle/>
            <a:p>
              <a:r>
                <a:rPr lang="en-US" sz="2400">
                  <a:solidFill>
                    <a:srgbClr val="00AB7E"/>
                  </a:solidFill>
                  <a:latin typeface="Calibri"/>
                  <a:ea typeface="Calibri"/>
                  <a:cs typeface="Calibri"/>
                  <a:sym typeface="Calibri"/>
                </a:rPr>
                <a:t>0.1</a:t>
              </a:r>
              <a:endParaRPr sz="2400"/>
            </a:p>
          </p:txBody>
        </p:sp>
        <p:sp>
          <p:nvSpPr>
            <p:cNvPr id="840" name="Google Shape;840;p87"/>
            <p:cNvSpPr txBox="1"/>
            <p:nvPr/>
          </p:nvSpPr>
          <p:spPr>
            <a:xfrm>
              <a:off x="4032" y="2784"/>
              <a:ext cx="576" cy="310"/>
            </a:xfrm>
            <a:prstGeom prst="rect">
              <a:avLst/>
            </a:prstGeom>
            <a:noFill/>
            <a:ln>
              <a:noFill/>
            </a:ln>
          </p:spPr>
          <p:txBody>
            <a:bodyPr spcFirstLastPara="1" wrap="square" lIns="121900" tIns="60933" rIns="121900" bIns="60933" anchor="t" anchorCtr="0">
              <a:spAutoFit/>
            </a:bodyPr>
            <a:lstStyle/>
            <a:p>
              <a:r>
                <a:rPr lang="en-US" sz="2400">
                  <a:solidFill>
                    <a:srgbClr val="00AB7E"/>
                  </a:solidFill>
                  <a:latin typeface="Calibri"/>
                  <a:ea typeface="Calibri"/>
                  <a:cs typeface="Calibri"/>
                  <a:sym typeface="Calibri"/>
                </a:rPr>
                <a:t>0.01</a:t>
              </a:r>
              <a:endParaRPr sz="2400"/>
            </a:p>
          </p:txBody>
        </p:sp>
        <p:sp>
          <p:nvSpPr>
            <p:cNvPr id="841" name="Google Shape;841;p87"/>
            <p:cNvSpPr txBox="1"/>
            <p:nvPr/>
          </p:nvSpPr>
          <p:spPr>
            <a:xfrm>
              <a:off x="4704" y="2784"/>
              <a:ext cx="576" cy="310"/>
            </a:xfrm>
            <a:prstGeom prst="rect">
              <a:avLst/>
            </a:prstGeom>
            <a:noFill/>
            <a:ln>
              <a:noFill/>
            </a:ln>
          </p:spPr>
          <p:txBody>
            <a:bodyPr spcFirstLastPara="1" wrap="square" lIns="121900" tIns="60933" rIns="121900" bIns="60933" anchor="t" anchorCtr="0">
              <a:spAutoFit/>
            </a:bodyPr>
            <a:lstStyle/>
            <a:p>
              <a:r>
                <a:rPr lang="en-US" sz="2400">
                  <a:solidFill>
                    <a:srgbClr val="00AB7E"/>
                  </a:solidFill>
                  <a:latin typeface="Calibri"/>
                  <a:ea typeface="Calibri"/>
                  <a:cs typeface="Calibri"/>
                  <a:sym typeface="Calibri"/>
                </a:rPr>
                <a:t>0.05</a:t>
              </a:r>
              <a:endParaRPr sz="2400"/>
            </a:p>
          </p:txBody>
        </p:sp>
        <p:sp>
          <p:nvSpPr>
            <p:cNvPr id="842" name="Google Shape;842;p87"/>
            <p:cNvSpPr txBox="1"/>
            <p:nvPr/>
          </p:nvSpPr>
          <p:spPr>
            <a:xfrm>
              <a:off x="2928" y="2784"/>
              <a:ext cx="480" cy="310"/>
            </a:xfrm>
            <a:prstGeom prst="rect">
              <a:avLst/>
            </a:prstGeom>
            <a:noFill/>
            <a:ln>
              <a:noFill/>
            </a:ln>
          </p:spPr>
          <p:txBody>
            <a:bodyPr spcFirstLastPara="1" wrap="square" lIns="121900" tIns="60933" rIns="121900" bIns="60933" anchor="t" anchorCtr="0">
              <a:spAutoFit/>
            </a:bodyPr>
            <a:lstStyle/>
            <a:p>
              <a:r>
                <a:rPr lang="en-US" sz="2400">
                  <a:solidFill>
                    <a:srgbClr val="00AB7E"/>
                  </a:solidFill>
                  <a:latin typeface="Calibri"/>
                  <a:ea typeface="Calibri"/>
                  <a:cs typeface="Calibri"/>
                  <a:sym typeface="Calibri"/>
                </a:rPr>
                <a:t>0.1</a:t>
              </a:r>
              <a:endParaRPr sz="2400"/>
            </a:p>
          </p:txBody>
        </p:sp>
        <p:sp>
          <p:nvSpPr>
            <p:cNvPr id="843" name="Google Shape;843;p87"/>
            <p:cNvSpPr txBox="1"/>
            <p:nvPr/>
          </p:nvSpPr>
          <p:spPr>
            <a:xfrm>
              <a:off x="5184" y="2985"/>
              <a:ext cx="864" cy="310"/>
            </a:xfrm>
            <a:prstGeom prst="rect">
              <a:avLst/>
            </a:prstGeom>
            <a:noFill/>
            <a:ln>
              <a:noFill/>
            </a:ln>
          </p:spPr>
          <p:txBody>
            <a:bodyPr spcFirstLastPara="1" wrap="square" lIns="121900" tIns="60933" rIns="121900" bIns="60933" anchor="t" anchorCtr="0">
              <a:spAutoFit/>
            </a:bodyPr>
            <a:lstStyle/>
            <a:p>
              <a:r>
                <a:rPr lang="en-US" sz="2400">
                  <a:solidFill>
                    <a:srgbClr val="FF0000"/>
                  </a:solidFill>
                  <a:latin typeface="Calibri"/>
                  <a:ea typeface="Calibri"/>
                  <a:cs typeface="Calibri"/>
                  <a:sym typeface="Calibri"/>
                </a:rPr>
                <a:t>0.1</a:t>
              </a:r>
              <a:endParaRPr sz="2400"/>
            </a:p>
          </p:txBody>
        </p:sp>
        <p:sp>
          <p:nvSpPr>
            <p:cNvPr id="844" name="Google Shape;844;p87"/>
            <p:cNvSpPr txBox="1"/>
            <p:nvPr/>
          </p:nvSpPr>
          <p:spPr>
            <a:xfrm>
              <a:off x="3504" y="2985"/>
              <a:ext cx="528" cy="310"/>
            </a:xfrm>
            <a:prstGeom prst="rect">
              <a:avLst/>
            </a:prstGeom>
            <a:noFill/>
            <a:ln>
              <a:noFill/>
            </a:ln>
          </p:spPr>
          <p:txBody>
            <a:bodyPr spcFirstLastPara="1" wrap="square" lIns="121900" tIns="60933" rIns="121900" bIns="60933" anchor="t" anchorCtr="0">
              <a:spAutoFit/>
            </a:bodyPr>
            <a:lstStyle/>
            <a:p>
              <a:r>
                <a:rPr lang="en-US" sz="2400">
                  <a:solidFill>
                    <a:srgbClr val="FF0000"/>
                  </a:solidFill>
                  <a:latin typeface="Calibri"/>
                  <a:ea typeface="Calibri"/>
                  <a:cs typeface="Calibri"/>
                  <a:sym typeface="Calibri"/>
                </a:rPr>
                <a:t>0.001</a:t>
              </a:r>
              <a:endParaRPr sz="2400"/>
            </a:p>
          </p:txBody>
        </p:sp>
        <p:sp>
          <p:nvSpPr>
            <p:cNvPr id="845" name="Google Shape;845;p87"/>
            <p:cNvSpPr txBox="1"/>
            <p:nvPr/>
          </p:nvSpPr>
          <p:spPr>
            <a:xfrm>
              <a:off x="4032" y="2985"/>
              <a:ext cx="576" cy="310"/>
            </a:xfrm>
            <a:prstGeom prst="rect">
              <a:avLst/>
            </a:prstGeom>
            <a:noFill/>
            <a:ln>
              <a:noFill/>
            </a:ln>
          </p:spPr>
          <p:txBody>
            <a:bodyPr spcFirstLastPara="1" wrap="square" lIns="121900" tIns="60933" rIns="121900" bIns="60933" anchor="t" anchorCtr="0">
              <a:spAutoFit/>
            </a:bodyPr>
            <a:lstStyle/>
            <a:p>
              <a:r>
                <a:rPr lang="en-US" sz="2400">
                  <a:solidFill>
                    <a:srgbClr val="FF0000"/>
                  </a:solidFill>
                  <a:latin typeface="Calibri"/>
                  <a:ea typeface="Calibri"/>
                  <a:cs typeface="Calibri"/>
                  <a:sym typeface="Calibri"/>
                </a:rPr>
                <a:t>0.01</a:t>
              </a:r>
              <a:endParaRPr sz="2400"/>
            </a:p>
          </p:txBody>
        </p:sp>
        <p:sp>
          <p:nvSpPr>
            <p:cNvPr id="846" name="Google Shape;846;p87"/>
            <p:cNvSpPr txBox="1"/>
            <p:nvPr/>
          </p:nvSpPr>
          <p:spPr>
            <a:xfrm>
              <a:off x="4704" y="2985"/>
              <a:ext cx="576" cy="310"/>
            </a:xfrm>
            <a:prstGeom prst="rect">
              <a:avLst/>
            </a:prstGeom>
            <a:noFill/>
            <a:ln>
              <a:noFill/>
            </a:ln>
          </p:spPr>
          <p:txBody>
            <a:bodyPr spcFirstLastPara="1" wrap="square" lIns="121900" tIns="60933" rIns="121900" bIns="60933" anchor="t" anchorCtr="0">
              <a:spAutoFit/>
            </a:bodyPr>
            <a:lstStyle/>
            <a:p>
              <a:r>
                <a:rPr lang="en-US" sz="2400">
                  <a:solidFill>
                    <a:srgbClr val="FF0000"/>
                  </a:solidFill>
                  <a:latin typeface="Calibri"/>
                  <a:ea typeface="Calibri"/>
                  <a:cs typeface="Calibri"/>
                  <a:sym typeface="Calibri"/>
                </a:rPr>
                <a:t>0.005</a:t>
              </a:r>
              <a:endParaRPr sz="2400"/>
            </a:p>
          </p:txBody>
        </p:sp>
        <p:sp>
          <p:nvSpPr>
            <p:cNvPr id="847" name="Google Shape;847;p87"/>
            <p:cNvSpPr txBox="1"/>
            <p:nvPr/>
          </p:nvSpPr>
          <p:spPr>
            <a:xfrm>
              <a:off x="2928" y="2985"/>
              <a:ext cx="480" cy="310"/>
            </a:xfrm>
            <a:prstGeom prst="rect">
              <a:avLst/>
            </a:prstGeom>
            <a:noFill/>
            <a:ln>
              <a:noFill/>
            </a:ln>
          </p:spPr>
          <p:txBody>
            <a:bodyPr spcFirstLastPara="1" wrap="square" lIns="121900" tIns="60933" rIns="121900" bIns="60933" anchor="t" anchorCtr="0">
              <a:spAutoFit/>
            </a:bodyPr>
            <a:lstStyle/>
            <a:p>
              <a:r>
                <a:rPr lang="en-US" sz="2400">
                  <a:solidFill>
                    <a:srgbClr val="FF0000"/>
                  </a:solidFill>
                  <a:latin typeface="Calibri"/>
                  <a:ea typeface="Calibri"/>
                  <a:cs typeface="Calibri"/>
                  <a:sym typeface="Calibri"/>
                </a:rPr>
                <a:t>0.2</a:t>
              </a:r>
              <a:endParaRPr sz="2400"/>
            </a:p>
          </p:txBody>
        </p:sp>
      </p:grpSp>
      <p:sp>
        <p:nvSpPr>
          <p:cNvPr id="848" name="Google Shape;848;p87"/>
          <p:cNvSpPr txBox="1"/>
          <p:nvPr/>
        </p:nvSpPr>
        <p:spPr>
          <a:xfrm>
            <a:off x="7213600" y="5715000"/>
            <a:ext cx="38608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Calibri"/>
                <a:ea typeface="Calibri"/>
                <a:cs typeface="Calibri"/>
                <a:sym typeface="Calibri"/>
              </a:rPr>
              <a:t>P(s|</a:t>
            </a:r>
            <a:r>
              <a:rPr lang="en-US" sz="3200">
                <a:solidFill>
                  <a:srgbClr val="008000"/>
                </a:solidFill>
                <a:latin typeface="Calibri"/>
                <a:ea typeface="Calibri"/>
                <a:cs typeface="Calibri"/>
                <a:sym typeface="Calibri"/>
              </a:rPr>
              <a:t>pos</a:t>
            </a:r>
            <a:r>
              <a:rPr lang="en-US" sz="3200">
                <a:solidFill>
                  <a:schemeClr val="dk1"/>
                </a:solidFill>
                <a:latin typeface="Calibri"/>
                <a:ea typeface="Calibri"/>
                <a:cs typeface="Calibri"/>
                <a:sym typeface="Calibri"/>
              </a:rPr>
              <a:t>)  &gt;  P(s|</a:t>
            </a:r>
            <a:r>
              <a:rPr lang="en-US" sz="3200">
                <a:solidFill>
                  <a:srgbClr val="FF0000"/>
                </a:solidFill>
                <a:latin typeface="Calibri"/>
                <a:ea typeface="Calibri"/>
                <a:cs typeface="Calibri"/>
                <a:sym typeface="Calibri"/>
              </a:rPr>
              <a:t>neg</a:t>
            </a:r>
            <a:r>
              <a:rPr lang="en-US" sz="3200">
                <a:solidFill>
                  <a:schemeClr val="dk1"/>
                </a:solidFill>
                <a:latin typeface="Calibri"/>
                <a:ea typeface="Calibri"/>
                <a:cs typeface="Calibri"/>
                <a:sym typeface="Calibri"/>
              </a:rPr>
              <a:t>)</a:t>
            </a:r>
            <a:endParaRPr sz="2400"/>
          </a:p>
        </p:txBody>
      </p:sp>
      <p:sp>
        <p:nvSpPr>
          <p:cNvPr id="849" name="Google Shape;849;p87"/>
          <p:cNvSpPr txBox="1"/>
          <p:nvPr/>
        </p:nvSpPr>
        <p:spPr>
          <a:xfrm>
            <a:off x="3433234" y="3351214"/>
            <a:ext cx="2060753" cy="3201463"/>
          </a:xfrm>
          <a:prstGeom prst="rect">
            <a:avLst/>
          </a:prstGeom>
          <a:noFill/>
          <a:ln>
            <a:noFill/>
          </a:ln>
        </p:spPr>
        <p:txBody>
          <a:bodyPr spcFirstLastPara="1" wrap="square" lIns="121900" tIns="60933" rIns="121900" bIns="60933" anchor="t" anchorCtr="0">
            <a:spAutoFit/>
          </a:bodyPr>
          <a:lstStyle/>
          <a:p>
            <a:pPr>
              <a:lnSpc>
                <a:spcPct val="150000"/>
              </a:lnSpc>
            </a:pPr>
            <a:r>
              <a:rPr lang="en-US" sz="2667">
                <a:solidFill>
                  <a:schemeClr val="hlink"/>
                </a:solidFill>
                <a:latin typeface="Calibri"/>
                <a:ea typeface="Calibri"/>
                <a:cs typeface="Calibri"/>
                <a:sym typeface="Calibri"/>
              </a:rPr>
              <a:t>0.2	I</a:t>
            </a:r>
            <a:endParaRPr sz="2400"/>
          </a:p>
          <a:p>
            <a:pPr>
              <a:lnSpc>
                <a:spcPct val="150000"/>
              </a:lnSpc>
            </a:pPr>
            <a:r>
              <a:rPr lang="en-US" sz="2667">
                <a:solidFill>
                  <a:schemeClr val="hlink"/>
                </a:solidFill>
                <a:latin typeface="Calibri"/>
                <a:ea typeface="Calibri"/>
                <a:cs typeface="Calibri"/>
                <a:sym typeface="Calibri"/>
              </a:rPr>
              <a:t>0.001	love</a:t>
            </a:r>
            <a:endParaRPr sz="2400"/>
          </a:p>
          <a:p>
            <a:pPr>
              <a:lnSpc>
                <a:spcPct val="150000"/>
              </a:lnSpc>
            </a:pPr>
            <a:r>
              <a:rPr lang="en-US" sz="2667">
                <a:solidFill>
                  <a:schemeClr val="hlink"/>
                </a:solidFill>
                <a:latin typeface="Calibri"/>
                <a:ea typeface="Calibri"/>
                <a:cs typeface="Calibri"/>
                <a:sym typeface="Calibri"/>
              </a:rPr>
              <a:t>0.01	this</a:t>
            </a:r>
            <a:endParaRPr sz="2400"/>
          </a:p>
          <a:p>
            <a:pPr>
              <a:lnSpc>
                <a:spcPct val="150000"/>
              </a:lnSpc>
            </a:pPr>
            <a:r>
              <a:rPr lang="en-US" sz="2667">
                <a:solidFill>
                  <a:schemeClr val="hlink"/>
                </a:solidFill>
                <a:latin typeface="Calibri"/>
                <a:ea typeface="Calibri"/>
                <a:cs typeface="Calibri"/>
                <a:sym typeface="Calibri"/>
              </a:rPr>
              <a:t>0.005	fun</a:t>
            </a:r>
            <a:endParaRPr sz="2400"/>
          </a:p>
          <a:p>
            <a:pPr>
              <a:lnSpc>
                <a:spcPct val="150000"/>
              </a:lnSpc>
            </a:pPr>
            <a:r>
              <a:rPr lang="en-US" sz="2667">
                <a:solidFill>
                  <a:schemeClr val="hlink"/>
                </a:solidFill>
                <a:latin typeface="Calibri"/>
                <a:ea typeface="Calibri"/>
                <a:cs typeface="Calibri"/>
                <a:sym typeface="Calibri"/>
              </a:rPr>
              <a:t>0.1	film</a:t>
            </a:r>
            <a:endParaRPr sz="2400"/>
          </a:p>
        </p:txBody>
      </p:sp>
      <p:sp>
        <p:nvSpPr>
          <p:cNvPr id="850" name="Google Shape;850;p87"/>
          <p:cNvSpPr txBox="1"/>
          <p:nvPr/>
        </p:nvSpPr>
        <p:spPr>
          <a:xfrm>
            <a:off x="10160002" y="-89913"/>
            <a:ext cx="1637761" cy="451287"/>
          </a:xfrm>
          <a:prstGeom prst="rect">
            <a:avLst/>
          </a:prstGeom>
          <a:noFill/>
          <a:ln>
            <a:noFill/>
          </a:ln>
        </p:spPr>
        <p:txBody>
          <a:bodyPr spcFirstLastPara="1" wrap="square" lIns="121900" tIns="60933" rIns="121900" bIns="60933" anchor="ctr" anchorCtr="0">
            <a:spAutoFit/>
          </a:bodyPr>
          <a:lstStyle/>
          <a:p>
            <a:r>
              <a:rPr lang="en-US" sz="2133">
                <a:solidFill>
                  <a:srgbClr val="FBFCFF"/>
                </a:solidFill>
                <a:latin typeface="Lucida Sans"/>
                <a:ea typeface="Lucida Sans"/>
                <a:cs typeface="Lucida Sans"/>
                <a:sym typeface="Lucida Sans"/>
              </a:rPr>
              <a:t>Sec.13.2.1</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89"/>
          <p:cNvSpPr txBox="1"/>
          <p:nvPr/>
        </p:nvSpPr>
        <p:spPr>
          <a:xfrm>
            <a:off x="7010400" y="3022601"/>
            <a:ext cx="5384800" cy="3447043"/>
          </a:xfrm>
          <a:prstGeom prst="rect">
            <a:avLst/>
          </a:prstGeom>
          <a:noFill/>
          <a:ln>
            <a:noFill/>
          </a:ln>
        </p:spPr>
        <p:txBody>
          <a:bodyPr spcFirstLastPara="1" wrap="square" lIns="121900" tIns="60933" rIns="121900" bIns="60933" anchor="t" anchorCtr="0">
            <a:spAutoFit/>
          </a:bodyPr>
          <a:lstStyle/>
          <a:p>
            <a:r>
              <a:rPr lang="en-US" sz="2400" b="1">
                <a:solidFill>
                  <a:schemeClr val="dk1"/>
                </a:solidFill>
                <a:latin typeface="Calibri"/>
                <a:ea typeface="Calibri"/>
                <a:cs typeface="Calibri"/>
                <a:sym typeface="Calibri"/>
              </a:rPr>
              <a:t>Choosing a class:</a:t>
            </a:r>
            <a:endParaRPr sz="2400"/>
          </a:p>
          <a:p>
            <a:r>
              <a:rPr lang="en-US" sz="2400">
                <a:solidFill>
                  <a:schemeClr val="dk1"/>
                </a:solidFill>
                <a:latin typeface="Calibri"/>
                <a:ea typeface="Calibri"/>
                <a:cs typeface="Calibri"/>
                <a:sym typeface="Calibri"/>
              </a:rPr>
              <a:t>P(c|d5) </a:t>
            </a:r>
            <a:endParaRPr sz="2400"/>
          </a:p>
          <a:p>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a:p>
            <a:r>
              <a:rPr lang="en-US" sz="2400">
                <a:solidFill>
                  <a:schemeClr val="dk1"/>
                </a:solidFill>
                <a:latin typeface="Calibri"/>
                <a:ea typeface="Calibri"/>
                <a:cs typeface="Calibri"/>
                <a:sym typeface="Calibri"/>
              </a:rPr>
              <a:t>P(j|d5) </a:t>
            </a:r>
            <a:endParaRPr sz="2400"/>
          </a:p>
          <a:p>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p:txBody>
      </p:sp>
      <p:sp>
        <p:nvSpPr>
          <p:cNvPr id="862" name="Google Shape;862;p89"/>
          <p:cNvSpPr txBox="1"/>
          <p:nvPr/>
        </p:nvSpPr>
        <p:spPr>
          <a:xfrm>
            <a:off x="7823200" y="4884499"/>
            <a:ext cx="2878219" cy="1107749"/>
          </a:xfrm>
          <a:prstGeom prst="rect">
            <a:avLst/>
          </a:prstGeom>
          <a:noFill/>
          <a:ln>
            <a:noFill/>
          </a:ln>
        </p:spPr>
        <p:txBody>
          <a:bodyPr spcFirstLastPara="1" wrap="square" lIns="121900" tIns="60933" rIns="121900" bIns="60933" anchor="t" anchorCtr="0">
            <a:spAutoFit/>
          </a:bodyPr>
          <a:lstStyle/>
          <a:p>
            <a:pPr marL="609585" lvl="1"/>
            <a:r>
              <a:rPr lang="en-US" sz="2133">
                <a:solidFill>
                  <a:schemeClr val="dk1"/>
                </a:solidFill>
                <a:latin typeface="Calibri"/>
                <a:ea typeface="Calibri"/>
                <a:cs typeface="Calibri"/>
                <a:sym typeface="Calibri"/>
              </a:rPr>
              <a:t> 1/4 * (2/9)</a:t>
            </a:r>
            <a:r>
              <a:rPr lang="en-US" sz="2133" baseline="30000">
                <a:solidFill>
                  <a:schemeClr val="dk1"/>
                </a:solidFill>
                <a:latin typeface="Calibri"/>
                <a:ea typeface="Calibri"/>
                <a:cs typeface="Calibri"/>
                <a:sym typeface="Calibri"/>
              </a:rPr>
              <a:t>3</a:t>
            </a:r>
            <a:r>
              <a:rPr lang="en-US" sz="2133">
                <a:solidFill>
                  <a:schemeClr val="dk1"/>
                </a:solidFill>
                <a:latin typeface="Calibri"/>
                <a:ea typeface="Calibri"/>
                <a:cs typeface="Calibri"/>
                <a:sym typeface="Calibri"/>
              </a:rPr>
              <a:t> * 2/9 * 2/9  </a:t>
            </a:r>
            <a:endParaRPr sz="2400"/>
          </a:p>
          <a:p>
            <a:pPr marL="609585" lvl="1">
              <a:buClr>
                <a:schemeClr val="dk1"/>
              </a:buClr>
              <a:buSzPts val="1600"/>
            </a:pPr>
            <a:r>
              <a:rPr lang="en-US" sz="2133">
                <a:solidFill>
                  <a:schemeClr val="dk1"/>
                </a:solidFill>
                <a:latin typeface="Calibri"/>
                <a:ea typeface="Calibri"/>
                <a:cs typeface="Calibri"/>
                <a:sym typeface="Calibri"/>
              </a:rPr>
              <a:t>	≈ 0.0001</a:t>
            </a:r>
            <a:endParaRPr sz="2400"/>
          </a:p>
        </p:txBody>
      </p:sp>
      <p:graphicFrame>
        <p:nvGraphicFramePr>
          <p:cNvPr id="863" name="Google Shape;863;p89"/>
          <p:cNvGraphicFramePr/>
          <p:nvPr/>
        </p:nvGraphicFramePr>
        <p:xfrm>
          <a:off x="3860801" y="177800"/>
          <a:ext cx="7823234" cy="2648570"/>
        </p:xfrm>
        <a:graphic>
          <a:graphicData uri="http://schemas.openxmlformats.org/drawingml/2006/table">
            <a:tbl>
              <a:tblPr firstRow="1" bandRow="1">
                <a:noFill/>
              </a:tblPr>
              <a:tblGrid>
                <a:gridCol w="1327167">
                  <a:extLst>
                    <a:ext uri="{9D8B030D-6E8A-4147-A177-3AD203B41FA5}">
                      <a16:colId xmlns:a16="http://schemas.microsoft.com/office/drawing/2014/main" val="20000"/>
                    </a:ext>
                  </a:extLst>
                </a:gridCol>
                <a:gridCol w="698500">
                  <a:extLst>
                    <a:ext uri="{9D8B030D-6E8A-4147-A177-3AD203B41FA5}">
                      <a16:colId xmlns:a16="http://schemas.microsoft.com/office/drawing/2014/main" val="20001"/>
                    </a:ext>
                  </a:extLst>
                </a:gridCol>
                <a:gridCol w="4781567">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tblGrid>
              <a:tr h="579219">
                <a:tc>
                  <a:txBody>
                    <a:bodyPr/>
                    <a:lstStyle/>
                    <a:p>
                      <a:pPr marL="0" marR="0" lvl="0" indent="0" algn="l" rtl="0">
                        <a:lnSpc>
                          <a:spcPct val="70000"/>
                        </a:lnSpc>
                        <a:spcBef>
                          <a:spcPts val="0"/>
                        </a:spcBef>
                        <a:spcAft>
                          <a:spcPts val="0"/>
                        </a:spcAft>
                        <a:buNone/>
                      </a:pPr>
                      <a:endParaRPr sz="2100"/>
                    </a:p>
                  </a:txBody>
                  <a:tcPr marL="121933" marR="121933" marT="60967" marB="60967"/>
                </a:tc>
                <a:tc>
                  <a:txBody>
                    <a:bodyPr/>
                    <a:lstStyle/>
                    <a:p>
                      <a:pPr marL="0" marR="0" lvl="0" indent="0" algn="l" rtl="0">
                        <a:lnSpc>
                          <a:spcPct val="70000"/>
                        </a:lnSpc>
                        <a:spcBef>
                          <a:spcPts val="0"/>
                        </a:spcBef>
                        <a:spcAft>
                          <a:spcPts val="0"/>
                        </a:spcAft>
                        <a:buNone/>
                      </a:pPr>
                      <a:r>
                        <a:rPr lang="en-US" sz="2100"/>
                        <a:t>Doc</a:t>
                      </a:r>
                      <a:endParaRPr sz="2400"/>
                    </a:p>
                  </a:txBody>
                  <a:tcPr marL="121933" marR="121933" marT="60967" marB="60967"/>
                </a:tc>
                <a:tc>
                  <a:txBody>
                    <a:bodyPr/>
                    <a:lstStyle/>
                    <a:p>
                      <a:pPr marL="0" marR="0" lvl="0" indent="0" algn="l" rtl="0">
                        <a:lnSpc>
                          <a:spcPct val="70000"/>
                        </a:lnSpc>
                        <a:spcBef>
                          <a:spcPts val="0"/>
                        </a:spcBef>
                        <a:spcAft>
                          <a:spcPts val="0"/>
                        </a:spcAft>
                        <a:buNone/>
                      </a:pPr>
                      <a:r>
                        <a:rPr lang="en-US" sz="2100"/>
                        <a:t>Words</a:t>
                      </a:r>
                      <a:endParaRPr sz="2400"/>
                    </a:p>
                  </a:txBody>
                  <a:tcPr marL="121933" marR="121933" marT="60967" marB="60967"/>
                </a:tc>
                <a:tc>
                  <a:txBody>
                    <a:bodyPr/>
                    <a:lstStyle/>
                    <a:p>
                      <a:pPr marL="0" marR="0" lvl="0" indent="0" algn="l" rtl="0">
                        <a:lnSpc>
                          <a:spcPct val="70000"/>
                        </a:lnSpc>
                        <a:spcBef>
                          <a:spcPts val="0"/>
                        </a:spcBef>
                        <a:spcAft>
                          <a:spcPts val="0"/>
                        </a:spcAft>
                        <a:buNone/>
                      </a:pPr>
                      <a:r>
                        <a:rPr lang="en-US" sz="2100"/>
                        <a:t>Class</a:t>
                      </a:r>
                      <a:endParaRPr sz="2400"/>
                    </a:p>
                  </a:txBody>
                  <a:tcPr marL="121933" marR="121933" marT="60967" marB="60967"/>
                </a:tc>
                <a:extLst>
                  <a:ext uri="{0D108BD9-81ED-4DB2-BD59-A6C34878D82A}">
                    <a16:rowId xmlns:a16="http://schemas.microsoft.com/office/drawing/2014/main" val="10000"/>
                  </a:ext>
                </a:extLst>
              </a:tr>
              <a:tr h="372533">
                <a:tc>
                  <a:txBody>
                    <a:bodyPr/>
                    <a:lstStyle/>
                    <a:p>
                      <a:pPr marL="0" marR="0" lvl="0" indent="0" algn="l" rtl="0">
                        <a:lnSpc>
                          <a:spcPct val="70000"/>
                        </a:lnSpc>
                        <a:spcBef>
                          <a:spcPts val="0"/>
                        </a:spcBef>
                        <a:spcAft>
                          <a:spcPts val="0"/>
                        </a:spcAft>
                        <a:buNone/>
                      </a:pPr>
                      <a:r>
                        <a:rPr lang="en-US" sz="2100"/>
                        <a:t>Training</a:t>
                      </a:r>
                      <a:endParaRPr sz="2400"/>
                    </a:p>
                  </a:txBody>
                  <a:tcPr marL="121933" marR="121933" marT="60967" marB="60967">
                    <a:solidFill>
                      <a:srgbClr val="FFE7CC"/>
                    </a:solidFill>
                  </a:tcPr>
                </a:tc>
                <a:tc>
                  <a:txBody>
                    <a:bodyPr/>
                    <a:lstStyle/>
                    <a:p>
                      <a:pPr marL="0" marR="0" lvl="0" indent="0" algn="l" rtl="0">
                        <a:lnSpc>
                          <a:spcPct val="70000"/>
                        </a:lnSpc>
                        <a:spcBef>
                          <a:spcPts val="0"/>
                        </a:spcBef>
                        <a:spcAft>
                          <a:spcPts val="0"/>
                        </a:spcAft>
                        <a:buNone/>
                      </a:pPr>
                      <a:r>
                        <a:rPr lang="en-US" sz="2100"/>
                        <a:t>1</a:t>
                      </a:r>
                      <a:endParaRPr sz="2400"/>
                    </a:p>
                  </a:txBody>
                  <a:tcPr marL="121933" marR="121933" marT="60967" marB="60967">
                    <a:solidFill>
                      <a:srgbClr val="FFE7CC"/>
                    </a:solidFill>
                  </a:tcPr>
                </a:tc>
                <a:tc>
                  <a:txBody>
                    <a:bodyPr/>
                    <a:lstStyle/>
                    <a:p>
                      <a:pPr marL="0" marR="0" lvl="0" indent="0" algn="l" rtl="0">
                        <a:lnSpc>
                          <a:spcPct val="70000"/>
                        </a:lnSpc>
                        <a:spcBef>
                          <a:spcPts val="0"/>
                        </a:spcBef>
                        <a:spcAft>
                          <a:spcPts val="0"/>
                        </a:spcAft>
                        <a:buNone/>
                      </a:pPr>
                      <a:r>
                        <a:rPr lang="en-US" sz="2100"/>
                        <a:t>Chinese Beijing Chinese</a:t>
                      </a:r>
                      <a:endParaRPr sz="2100"/>
                    </a:p>
                  </a:txBody>
                  <a:tcPr marL="121933" marR="121933" marT="60967" marB="60967">
                    <a:solidFill>
                      <a:srgbClr val="FFE7CC"/>
                    </a:solidFill>
                  </a:tcPr>
                </a:tc>
                <a:tc>
                  <a:txBody>
                    <a:bodyPr/>
                    <a:lstStyle/>
                    <a:p>
                      <a:pPr marL="0" marR="0" lvl="0" indent="0" algn="l" rtl="0">
                        <a:lnSpc>
                          <a:spcPct val="70000"/>
                        </a:lnSpc>
                        <a:spcBef>
                          <a:spcPts val="0"/>
                        </a:spcBef>
                        <a:spcAft>
                          <a:spcPts val="0"/>
                        </a:spcAft>
                        <a:buNone/>
                      </a:pPr>
                      <a:r>
                        <a:rPr lang="en-US" sz="2100"/>
                        <a:t>c</a:t>
                      </a:r>
                      <a:endParaRPr sz="2400"/>
                    </a:p>
                  </a:txBody>
                  <a:tcPr marL="121933" marR="121933" marT="60967" marB="60967">
                    <a:solidFill>
                      <a:srgbClr val="FFE7CC"/>
                    </a:solidFill>
                  </a:tcPr>
                </a:tc>
                <a:extLst>
                  <a:ext uri="{0D108BD9-81ED-4DB2-BD59-A6C34878D82A}">
                    <a16:rowId xmlns:a16="http://schemas.microsoft.com/office/drawing/2014/main" val="10001"/>
                  </a:ext>
                </a:extLst>
              </a:tr>
              <a:tr h="372533">
                <a:tc>
                  <a:txBody>
                    <a:bodyPr/>
                    <a:lstStyle/>
                    <a:p>
                      <a:pPr marL="0" marR="0" lvl="0" indent="0" algn="l" rtl="0">
                        <a:lnSpc>
                          <a:spcPct val="70000"/>
                        </a:lnSpc>
                        <a:spcBef>
                          <a:spcPts val="0"/>
                        </a:spcBef>
                        <a:spcAft>
                          <a:spcPts val="0"/>
                        </a:spcAft>
                        <a:buNone/>
                      </a:pPr>
                      <a:endParaRPr sz="2100"/>
                    </a:p>
                  </a:txBody>
                  <a:tcPr marL="121933" marR="121933" marT="60967" marB="60967">
                    <a:solidFill>
                      <a:srgbClr val="FFE7CC"/>
                    </a:solidFill>
                  </a:tcPr>
                </a:tc>
                <a:tc>
                  <a:txBody>
                    <a:bodyPr/>
                    <a:lstStyle/>
                    <a:p>
                      <a:pPr marL="0" marR="0" lvl="0" indent="0" algn="l" rtl="0">
                        <a:lnSpc>
                          <a:spcPct val="70000"/>
                        </a:lnSpc>
                        <a:spcBef>
                          <a:spcPts val="0"/>
                        </a:spcBef>
                        <a:spcAft>
                          <a:spcPts val="0"/>
                        </a:spcAft>
                        <a:buNone/>
                      </a:pPr>
                      <a:r>
                        <a:rPr lang="en-US" sz="2100"/>
                        <a:t>2</a:t>
                      </a:r>
                      <a:endParaRPr sz="2400"/>
                    </a:p>
                  </a:txBody>
                  <a:tcPr marL="121933" marR="121933" marT="60967" marB="60967">
                    <a:solidFill>
                      <a:srgbClr val="FFE7CC"/>
                    </a:solidFill>
                  </a:tcPr>
                </a:tc>
                <a:tc>
                  <a:txBody>
                    <a:bodyPr/>
                    <a:lstStyle/>
                    <a:p>
                      <a:pPr marL="0" marR="0" lvl="0" indent="0" algn="l" rtl="0">
                        <a:lnSpc>
                          <a:spcPct val="70000"/>
                        </a:lnSpc>
                        <a:spcBef>
                          <a:spcPts val="0"/>
                        </a:spcBef>
                        <a:spcAft>
                          <a:spcPts val="0"/>
                        </a:spcAft>
                        <a:buNone/>
                      </a:pPr>
                      <a:r>
                        <a:rPr lang="en-US" sz="2100"/>
                        <a:t>Chinese Chinese Shanghai</a:t>
                      </a:r>
                      <a:endParaRPr sz="2400"/>
                    </a:p>
                  </a:txBody>
                  <a:tcPr marL="121933" marR="121933" marT="60967" marB="60967">
                    <a:solidFill>
                      <a:srgbClr val="FFE7CC"/>
                    </a:solidFill>
                  </a:tcPr>
                </a:tc>
                <a:tc>
                  <a:txBody>
                    <a:bodyPr/>
                    <a:lstStyle/>
                    <a:p>
                      <a:pPr marL="0" marR="0" lvl="0" indent="0" algn="l" rtl="0">
                        <a:lnSpc>
                          <a:spcPct val="70000"/>
                        </a:lnSpc>
                        <a:spcBef>
                          <a:spcPts val="0"/>
                        </a:spcBef>
                        <a:spcAft>
                          <a:spcPts val="0"/>
                        </a:spcAft>
                        <a:buNone/>
                      </a:pPr>
                      <a:r>
                        <a:rPr lang="en-US" sz="2100"/>
                        <a:t>c</a:t>
                      </a:r>
                      <a:endParaRPr sz="2400"/>
                    </a:p>
                  </a:txBody>
                  <a:tcPr marL="121933" marR="121933" marT="60967" marB="60967">
                    <a:solidFill>
                      <a:srgbClr val="FFE7CC"/>
                    </a:solidFill>
                  </a:tcPr>
                </a:tc>
                <a:extLst>
                  <a:ext uri="{0D108BD9-81ED-4DB2-BD59-A6C34878D82A}">
                    <a16:rowId xmlns:a16="http://schemas.microsoft.com/office/drawing/2014/main" val="10002"/>
                  </a:ext>
                </a:extLst>
              </a:tr>
              <a:tr h="372533">
                <a:tc>
                  <a:txBody>
                    <a:bodyPr/>
                    <a:lstStyle/>
                    <a:p>
                      <a:pPr marL="0" marR="0" lvl="0" indent="0" algn="l" rtl="0">
                        <a:lnSpc>
                          <a:spcPct val="70000"/>
                        </a:lnSpc>
                        <a:spcBef>
                          <a:spcPts val="0"/>
                        </a:spcBef>
                        <a:spcAft>
                          <a:spcPts val="0"/>
                        </a:spcAft>
                        <a:buNone/>
                      </a:pPr>
                      <a:endParaRPr sz="2100"/>
                    </a:p>
                  </a:txBody>
                  <a:tcPr marL="121933" marR="121933" marT="60967" marB="60967">
                    <a:solidFill>
                      <a:srgbClr val="FFE7CC"/>
                    </a:solidFill>
                  </a:tcPr>
                </a:tc>
                <a:tc>
                  <a:txBody>
                    <a:bodyPr/>
                    <a:lstStyle/>
                    <a:p>
                      <a:pPr marL="0" marR="0" lvl="0" indent="0" algn="l" rtl="0">
                        <a:lnSpc>
                          <a:spcPct val="70000"/>
                        </a:lnSpc>
                        <a:spcBef>
                          <a:spcPts val="0"/>
                        </a:spcBef>
                        <a:spcAft>
                          <a:spcPts val="0"/>
                        </a:spcAft>
                        <a:buNone/>
                      </a:pPr>
                      <a:r>
                        <a:rPr lang="en-US" sz="2100"/>
                        <a:t>3</a:t>
                      </a:r>
                      <a:endParaRPr sz="2400"/>
                    </a:p>
                  </a:txBody>
                  <a:tcPr marL="121933" marR="121933" marT="60967" marB="60967">
                    <a:solidFill>
                      <a:srgbClr val="FFE7CC"/>
                    </a:solidFill>
                  </a:tcPr>
                </a:tc>
                <a:tc>
                  <a:txBody>
                    <a:bodyPr/>
                    <a:lstStyle/>
                    <a:p>
                      <a:pPr marL="0" marR="0" lvl="0" indent="0" algn="l" rtl="0">
                        <a:lnSpc>
                          <a:spcPct val="70000"/>
                        </a:lnSpc>
                        <a:spcBef>
                          <a:spcPts val="0"/>
                        </a:spcBef>
                        <a:spcAft>
                          <a:spcPts val="0"/>
                        </a:spcAft>
                        <a:buNone/>
                      </a:pPr>
                      <a:r>
                        <a:rPr lang="en-US" sz="2100"/>
                        <a:t>Chinese Macao</a:t>
                      </a:r>
                      <a:endParaRPr sz="2400"/>
                    </a:p>
                  </a:txBody>
                  <a:tcPr marL="121933" marR="121933" marT="60967" marB="60967">
                    <a:solidFill>
                      <a:srgbClr val="FFE7CC"/>
                    </a:solidFill>
                  </a:tcPr>
                </a:tc>
                <a:tc>
                  <a:txBody>
                    <a:bodyPr/>
                    <a:lstStyle/>
                    <a:p>
                      <a:pPr marL="0" marR="0" lvl="0" indent="0" algn="l" rtl="0">
                        <a:lnSpc>
                          <a:spcPct val="70000"/>
                        </a:lnSpc>
                        <a:spcBef>
                          <a:spcPts val="0"/>
                        </a:spcBef>
                        <a:spcAft>
                          <a:spcPts val="0"/>
                        </a:spcAft>
                        <a:buNone/>
                      </a:pPr>
                      <a:r>
                        <a:rPr lang="en-US" sz="2100"/>
                        <a:t>c</a:t>
                      </a:r>
                      <a:endParaRPr sz="2400"/>
                    </a:p>
                  </a:txBody>
                  <a:tcPr marL="121933" marR="121933" marT="60967" marB="60967">
                    <a:solidFill>
                      <a:srgbClr val="FFE7CC"/>
                    </a:solidFill>
                  </a:tcPr>
                </a:tc>
                <a:extLst>
                  <a:ext uri="{0D108BD9-81ED-4DB2-BD59-A6C34878D82A}">
                    <a16:rowId xmlns:a16="http://schemas.microsoft.com/office/drawing/2014/main" val="10003"/>
                  </a:ext>
                </a:extLst>
              </a:tr>
              <a:tr h="372533">
                <a:tc>
                  <a:txBody>
                    <a:bodyPr/>
                    <a:lstStyle/>
                    <a:p>
                      <a:pPr marL="0" marR="0" lvl="0" indent="0" algn="l" rtl="0">
                        <a:lnSpc>
                          <a:spcPct val="70000"/>
                        </a:lnSpc>
                        <a:spcBef>
                          <a:spcPts val="0"/>
                        </a:spcBef>
                        <a:spcAft>
                          <a:spcPts val="0"/>
                        </a:spcAft>
                        <a:buNone/>
                      </a:pPr>
                      <a:endParaRPr sz="2100"/>
                    </a:p>
                  </a:txBody>
                  <a:tcPr marL="121933" marR="121933" marT="60967" marB="60967">
                    <a:solidFill>
                      <a:srgbClr val="FFE7CC"/>
                    </a:solidFill>
                  </a:tcPr>
                </a:tc>
                <a:tc>
                  <a:txBody>
                    <a:bodyPr/>
                    <a:lstStyle/>
                    <a:p>
                      <a:pPr marL="0" marR="0" lvl="0" indent="0" algn="l" rtl="0">
                        <a:lnSpc>
                          <a:spcPct val="70000"/>
                        </a:lnSpc>
                        <a:spcBef>
                          <a:spcPts val="0"/>
                        </a:spcBef>
                        <a:spcAft>
                          <a:spcPts val="0"/>
                        </a:spcAft>
                        <a:buNone/>
                      </a:pPr>
                      <a:r>
                        <a:rPr lang="en-US" sz="2100"/>
                        <a:t>4</a:t>
                      </a:r>
                      <a:endParaRPr sz="2400"/>
                    </a:p>
                  </a:txBody>
                  <a:tcPr marL="121933" marR="121933" marT="60967" marB="60967">
                    <a:solidFill>
                      <a:srgbClr val="FFE7CC"/>
                    </a:solidFill>
                  </a:tcPr>
                </a:tc>
                <a:tc>
                  <a:txBody>
                    <a:bodyPr/>
                    <a:lstStyle/>
                    <a:p>
                      <a:pPr marL="0" marR="0" lvl="0" indent="0" algn="l" rtl="0">
                        <a:lnSpc>
                          <a:spcPct val="70000"/>
                        </a:lnSpc>
                        <a:spcBef>
                          <a:spcPts val="0"/>
                        </a:spcBef>
                        <a:spcAft>
                          <a:spcPts val="0"/>
                        </a:spcAft>
                        <a:buNone/>
                      </a:pPr>
                      <a:r>
                        <a:rPr lang="en-US" sz="2100"/>
                        <a:t>Tokyo Japan Chinese</a:t>
                      </a:r>
                      <a:endParaRPr sz="2400"/>
                    </a:p>
                  </a:txBody>
                  <a:tcPr marL="121933" marR="121933" marT="60967" marB="60967">
                    <a:solidFill>
                      <a:srgbClr val="FFE7CC"/>
                    </a:solidFill>
                  </a:tcPr>
                </a:tc>
                <a:tc>
                  <a:txBody>
                    <a:bodyPr/>
                    <a:lstStyle/>
                    <a:p>
                      <a:pPr marL="0" marR="0" lvl="0" indent="0" algn="l" rtl="0">
                        <a:lnSpc>
                          <a:spcPct val="70000"/>
                        </a:lnSpc>
                        <a:spcBef>
                          <a:spcPts val="0"/>
                        </a:spcBef>
                        <a:spcAft>
                          <a:spcPts val="0"/>
                        </a:spcAft>
                        <a:buNone/>
                      </a:pPr>
                      <a:r>
                        <a:rPr lang="en-US" sz="2100"/>
                        <a:t>j</a:t>
                      </a:r>
                      <a:endParaRPr sz="2400"/>
                    </a:p>
                  </a:txBody>
                  <a:tcPr marL="121933" marR="121933" marT="60967" marB="60967">
                    <a:solidFill>
                      <a:srgbClr val="FFE7CC"/>
                    </a:solidFill>
                  </a:tcPr>
                </a:tc>
                <a:extLst>
                  <a:ext uri="{0D108BD9-81ED-4DB2-BD59-A6C34878D82A}">
                    <a16:rowId xmlns:a16="http://schemas.microsoft.com/office/drawing/2014/main" val="10004"/>
                  </a:ext>
                </a:extLst>
              </a:tr>
              <a:tr h="579219">
                <a:tc>
                  <a:txBody>
                    <a:bodyPr/>
                    <a:lstStyle/>
                    <a:p>
                      <a:pPr marL="0" marR="0" lvl="0" indent="0" algn="l" rtl="0">
                        <a:lnSpc>
                          <a:spcPct val="70000"/>
                        </a:lnSpc>
                        <a:spcBef>
                          <a:spcPts val="0"/>
                        </a:spcBef>
                        <a:spcAft>
                          <a:spcPts val="0"/>
                        </a:spcAft>
                        <a:buNone/>
                      </a:pPr>
                      <a:r>
                        <a:rPr lang="en-US" sz="2100"/>
                        <a:t>Test</a:t>
                      </a:r>
                      <a:endParaRPr sz="2400"/>
                    </a:p>
                  </a:txBody>
                  <a:tcPr marL="121933" marR="121933" marT="60967" marB="60967"/>
                </a:tc>
                <a:tc>
                  <a:txBody>
                    <a:bodyPr/>
                    <a:lstStyle/>
                    <a:p>
                      <a:pPr marL="0" marR="0" lvl="0" indent="0" algn="l" rtl="0">
                        <a:lnSpc>
                          <a:spcPct val="70000"/>
                        </a:lnSpc>
                        <a:spcBef>
                          <a:spcPts val="0"/>
                        </a:spcBef>
                        <a:spcAft>
                          <a:spcPts val="0"/>
                        </a:spcAft>
                        <a:buNone/>
                      </a:pPr>
                      <a:r>
                        <a:rPr lang="en-US" sz="2100"/>
                        <a:t>5</a:t>
                      </a:r>
                      <a:endParaRPr sz="2400"/>
                    </a:p>
                  </a:txBody>
                  <a:tcPr marL="121933" marR="121933" marT="60967" marB="60967"/>
                </a:tc>
                <a:tc>
                  <a:txBody>
                    <a:bodyPr/>
                    <a:lstStyle/>
                    <a:p>
                      <a:pPr marL="0" marR="0" lvl="0" indent="0" algn="l" rtl="0">
                        <a:lnSpc>
                          <a:spcPct val="70000"/>
                        </a:lnSpc>
                        <a:spcBef>
                          <a:spcPts val="0"/>
                        </a:spcBef>
                        <a:spcAft>
                          <a:spcPts val="0"/>
                        </a:spcAft>
                        <a:buNone/>
                      </a:pPr>
                      <a:r>
                        <a:rPr lang="en-US" sz="2100"/>
                        <a:t>Chinese Chinese Chinese Tokyo Japan</a:t>
                      </a:r>
                      <a:endParaRPr sz="2100"/>
                    </a:p>
                  </a:txBody>
                  <a:tcPr marL="121933" marR="121933" marT="60967" marB="60967"/>
                </a:tc>
                <a:tc>
                  <a:txBody>
                    <a:bodyPr/>
                    <a:lstStyle/>
                    <a:p>
                      <a:pPr marL="0" marR="0" lvl="0" indent="0" algn="l" rtl="0">
                        <a:lnSpc>
                          <a:spcPct val="70000"/>
                        </a:lnSpc>
                        <a:spcBef>
                          <a:spcPts val="0"/>
                        </a:spcBef>
                        <a:spcAft>
                          <a:spcPts val="0"/>
                        </a:spcAft>
                        <a:buNone/>
                      </a:pPr>
                      <a:r>
                        <a:rPr lang="en-US" sz="2100"/>
                        <a:t>?</a:t>
                      </a:r>
                      <a:endParaRPr sz="2400"/>
                    </a:p>
                  </a:txBody>
                  <a:tcPr marL="121933" marR="121933" marT="60967" marB="60967"/>
                </a:tc>
                <a:extLst>
                  <a:ext uri="{0D108BD9-81ED-4DB2-BD59-A6C34878D82A}">
                    <a16:rowId xmlns:a16="http://schemas.microsoft.com/office/drawing/2014/main" val="10005"/>
                  </a:ext>
                </a:extLst>
              </a:tr>
            </a:tbl>
          </a:graphicData>
        </a:graphic>
      </p:graphicFrame>
      <p:sp>
        <p:nvSpPr>
          <p:cNvPr id="864" name="Google Shape;864;p89"/>
          <p:cNvSpPr txBox="1">
            <a:spLocks noGrp="1"/>
          </p:cNvSpPr>
          <p:nvPr>
            <p:ph type="sldNum" idx="12"/>
          </p:nvPr>
        </p:nvSpPr>
        <p:spPr>
          <a:xfrm>
            <a:off x="406400" y="6273800"/>
            <a:ext cx="2641600" cy="457200"/>
          </a:xfrm>
          <a:prstGeom prst="rect">
            <a:avLst/>
          </a:prstGeom>
          <a:noFill/>
          <a:ln>
            <a:noFill/>
          </a:ln>
        </p:spPr>
        <p:txBody>
          <a:bodyPr spcFirstLastPara="1" vert="horz" wrap="square" lIns="121900" tIns="60933" rIns="121900" bIns="60933" rtlCol="0" anchor="t" anchorCtr="0">
            <a:noAutofit/>
          </a:bodyPr>
          <a:lstStyle/>
          <a:p>
            <a:fld id="{00000000-1234-1234-1234-123412341234}" type="slidenum">
              <a:rPr lang="en-US"/>
              <a:pPr/>
              <a:t>35</a:t>
            </a:fld>
            <a:endParaRPr/>
          </a:p>
        </p:txBody>
      </p:sp>
      <p:sp>
        <p:nvSpPr>
          <p:cNvPr id="865" name="Google Shape;865;p89"/>
          <p:cNvSpPr txBox="1"/>
          <p:nvPr/>
        </p:nvSpPr>
        <p:spPr>
          <a:xfrm>
            <a:off x="1117601" y="4038600"/>
            <a:ext cx="3478927" cy="2708379"/>
          </a:xfrm>
          <a:prstGeom prst="rect">
            <a:avLst/>
          </a:prstGeom>
          <a:noFill/>
          <a:ln>
            <a:noFill/>
          </a:ln>
        </p:spPr>
        <p:txBody>
          <a:bodyPr spcFirstLastPara="1" wrap="square" lIns="121900" tIns="60933" rIns="121900" bIns="60933" anchor="t" anchorCtr="0">
            <a:spAutoFit/>
          </a:bodyPr>
          <a:lstStyle/>
          <a:p>
            <a:r>
              <a:rPr lang="en-US" sz="2400" b="1">
                <a:solidFill>
                  <a:schemeClr val="dk1"/>
                </a:solidFill>
                <a:latin typeface="Calibri"/>
                <a:ea typeface="Calibri"/>
                <a:cs typeface="Calibri"/>
                <a:sym typeface="Calibri"/>
              </a:rPr>
              <a:t>Conditional Probabilities:</a:t>
            </a:r>
            <a:endParaRPr sz="2400"/>
          </a:p>
          <a:p>
            <a:r>
              <a:rPr lang="en-US" sz="2400">
                <a:solidFill>
                  <a:schemeClr val="dk1"/>
                </a:solidFill>
                <a:latin typeface="Calibri"/>
                <a:ea typeface="Calibri"/>
                <a:cs typeface="Calibri"/>
                <a:sym typeface="Calibri"/>
              </a:rPr>
              <a:t>P(Chinese|</a:t>
            </a:r>
            <a:r>
              <a:rPr lang="en-US" sz="2400" i="1">
                <a:solidFill>
                  <a:schemeClr val="dk1"/>
                </a:solidFill>
                <a:latin typeface="Calibri"/>
                <a:ea typeface="Calibri"/>
                <a:cs typeface="Calibri"/>
                <a:sym typeface="Calibri"/>
              </a:rPr>
              <a:t>c</a:t>
            </a:r>
            <a:r>
              <a:rPr lang="en-US" sz="2400">
                <a:solidFill>
                  <a:schemeClr val="dk1"/>
                </a:solidFill>
                <a:latin typeface="Calibri"/>
                <a:ea typeface="Calibri"/>
                <a:cs typeface="Calibri"/>
                <a:sym typeface="Calibri"/>
              </a:rPr>
              <a:t>) =</a:t>
            </a:r>
            <a:endParaRPr sz="2400"/>
          </a:p>
          <a:p>
            <a:r>
              <a:rPr lang="en-US" sz="2400">
                <a:solidFill>
                  <a:schemeClr val="dk1"/>
                </a:solidFill>
                <a:latin typeface="Calibri"/>
                <a:ea typeface="Calibri"/>
                <a:cs typeface="Calibri"/>
                <a:sym typeface="Calibri"/>
              </a:rPr>
              <a:t>P(Tokyo|</a:t>
            </a:r>
            <a:r>
              <a:rPr lang="en-US" sz="2400" i="1">
                <a:solidFill>
                  <a:schemeClr val="dk1"/>
                </a:solidFill>
                <a:latin typeface="Calibri"/>
                <a:ea typeface="Calibri"/>
                <a:cs typeface="Calibri"/>
                <a:sym typeface="Calibri"/>
              </a:rPr>
              <a:t>c</a:t>
            </a:r>
            <a:r>
              <a:rPr lang="en-US" sz="2400">
                <a:solidFill>
                  <a:schemeClr val="dk1"/>
                </a:solidFill>
                <a:latin typeface="Calibri"/>
                <a:ea typeface="Calibri"/>
                <a:cs typeface="Calibri"/>
                <a:sym typeface="Calibri"/>
              </a:rPr>
              <a:t>)    =</a:t>
            </a:r>
            <a:endParaRPr sz="2400"/>
          </a:p>
          <a:p>
            <a:r>
              <a:rPr lang="en-US" sz="2400">
                <a:solidFill>
                  <a:schemeClr val="dk1"/>
                </a:solidFill>
                <a:latin typeface="Calibri"/>
                <a:ea typeface="Calibri"/>
                <a:cs typeface="Calibri"/>
                <a:sym typeface="Calibri"/>
              </a:rPr>
              <a:t>P(Japan|</a:t>
            </a:r>
            <a:r>
              <a:rPr lang="en-US" sz="2400" i="1">
                <a:solidFill>
                  <a:schemeClr val="dk1"/>
                </a:solidFill>
                <a:latin typeface="Calibri"/>
                <a:ea typeface="Calibri"/>
                <a:cs typeface="Calibri"/>
                <a:sym typeface="Calibri"/>
              </a:rPr>
              <a:t>c</a:t>
            </a:r>
            <a:r>
              <a:rPr lang="en-US" sz="2400">
                <a:solidFill>
                  <a:schemeClr val="dk1"/>
                </a:solidFill>
                <a:latin typeface="Calibri"/>
                <a:ea typeface="Calibri"/>
                <a:cs typeface="Calibri"/>
                <a:sym typeface="Calibri"/>
              </a:rPr>
              <a:t>)     =</a:t>
            </a:r>
            <a:endParaRPr sz="2400"/>
          </a:p>
          <a:p>
            <a:r>
              <a:rPr lang="en-US" sz="2400">
                <a:solidFill>
                  <a:schemeClr val="dk1"/>
                </a:solidFill>
                <a:latin typeface="Calibri"/>
                <a:ea typeface="Calibri"/>
                <a:cs typeface="Calibri"/>
                <a:sym typeface="Calibri"/>
              </a:rPr>
              <a:t>P(Chinese|</a:t>
            </a:r>
            <a:r>
              <a:rPr lang="en-US" sz="2400" i="1">
                <a:solidFill>
                  <a:schemeClr val="dk1"/>
                </a:solidFill>
                <a:latin typeface="Calibri"/>
                <a:ea typeface="Calibri"/>
                <a:cs typeface="Calibri"/>
                <a:sym typeface="Calibri"/>
              </a:rPr>
              <a:t>j</a:t>
            </a:r>
            <a:r>
              <a:rPr lang="en-US" sz="2400">
                <a:solidFill>
                  <a:schemeClr val="dk1"/>
                </a:solidFill>
                <a:latin typeface="Calibri"/>
                <a:ea typeface="Calibri"/>
                <a:cs typeface="Calibri"/>
                <a:sym typeface="Calibri"/>
              </a:rPr>
              <a:t>) =</a:t>
            </a:r>
            <a:endParaRPr sz="2400"/>
          </a:p>
          <a:p>
            <a:r>
              <a:rPr lang="en-US" sz="2400">
                <a:solidFill>
                  <a:schemeClr val="dk1"/>
                </a:solidFill>
                <a:latin typeface="Calibri"/>
                <a:ea typeface="Calibri"/>
                <a:cs typeface="Calibri"/>
                <a:sym typeface="Calibri"/>
              </a:rPr>
              <a:t>P(Tokyo|</a:t>
            </a:r>
            <a:r>
              <a:rPr lang="en-US" sz="2400" i="1">
                <a:solidFill>
                  <a:schemeClr val="dk1"/>
                </a:solidFill>
                <a:latin typeface="Calibri"/>
                <a:ea typeface="Calibri"/>
                <a:cs typeface="Calibri"/>
                <a:sym typeface="Calibri"/>
              </a:rPr>
              <a:t>j</a:t>
            </a:r>
            <a:r>
              <a:rPr lang="en-US" sz="2400">
                <a:solidFill>
                  <a:schemeClr val="dk1"/>
                </a:solidFill>
                <a:latin typeface="Calibri"/>
                <a:ea typeface="Calibri"/>
                <a:cs typeface="Calibri"/>
                <a:sym typeface="Calibri"/>
              </a:rPr>
              <a:t>)     =</a:t>
            </a:r>
            <a:endParaRPr sz="2400"/>
          </a:p>
          <a:p>
            <a:r>
              <a:rPr lang="en-US" sz="2400">
                <a:solidFill>
                  <a:schemeClr val="dk1"/>
                </a:solidFill>
                <a:latin typeface="Calibri"/>
                <a:ea typeface="Calibri"/>
                <a:cs typeface="Calibri"/>
                <a:sym typeface="Calibri"/>
              </a:rPr>
              <a:t>P(Japan|</a:t>
            </a:r>
            <a:r>
              <a:rPr lang="en-US" sz="2400" i="1">
                <a:solidFill>
                  <a:schemeClr val="dk1"/>
                </a:solidFill>
                <a:latin typeface="Calibri"/>
                <a:ea typeface="Calibri"/>
                <a:cs typeface="Calibri"/>
                <a:sym typeface="Calibri"/>
              </a:rPr>
              <a:t>j</a:t>
            </a:r>
            <a:r>
              <a:rPr lang="en-US" sz="2400">
                <a:solidFill>
                  <a:schemeClr val="dk1"/>
                </a:solidFill>
                <a:latin typeface="Calibri"/>
                <a:ea typeface="Calibri"/>
                <a:cs typeface="Calibri"/>
                <a:sym typeface="Calibri"/>
              </a:rPr>
              <a:t>)      = </a:t>
            </a:r>
            <a:endParaRPr sz="2400"/>
          </a:p>
        </p:txBody>
      </p:sp>
      <p:sp>
        <p:nvSpPr>
          <p:cNvPr id="866" name="Google Shape;866;p89"/>
          <p:cNvSpPr txBox="1"/>
          <p:nvPr/>
        </p:nvSpPr>
        <p:spPr>
          <a:xfrm>
            <a:off x="609601" y="2446099"/>
            <a:ext cx="1117599" cy="1272153"/>
          </a:xfrm>
          <a:prstGeom prst="rect">
            <a:avLst/>
          </a:prstGeom>
          <a:noFill/>
          <a:ln>
            <a:noFill/>
          </a:ln>
        </p:spPr>
        <p:txBody>
          <a:bodyPr spcFirstLastPara="1" wrap="square" lIns="121900" tIns="60933" rIns="121900" bIns="60933" anchor="t" anchorCtr="0">
            <a:spAutoFit/>
          </a:bodyPr>
          <a:lstStyle/>
          <a:p>
            <a:r>
              <a:rPr lang="en-US" sz="2400" b="1">
                <a:solidFill>
                  <a:schemeClr val="dk1"/>
                </a:solidFill>
                <a:latin typeface="Calibri"/>
                <a:ea typeface="Calibri"/>
                <a:cs typeface="Calibri"/>
                <a:sym typeface="Calibri"/>
              </a:rPr>
              <a:t>Priors:</a:t>
            </a:r>
            <a:endParaRPr sz="2400"/>
          </a:p>
          <a:p>
            <a:r>
              <a:rPr lang="en-US" sz="2400" i="1">
                <a:solidFill>
                  <a:schemeClr val="dk1"/>
                </a:solidFill>
                <a:latin typeface="Calibri"/>
                <a:ea typeface="Calibri"/>
                <a:cs typeface="Calibri"/>
                <a:sym typeface="Calibri"/>
              </a:rPr>
              <a:t>P</a:t>
            </a:r>
            <a:r>
              <a:rPr lang="en-US" sz="2400">
                <a:solidFill>
                  <a:schemeClr val="dk1"/>
                </a:solidFill>
                <a:latin typeface="Calibri"/>
                <a:ea typeface="Calibri"/>
                <a:cs typeface="Calibri"/>
                <a:sym typeface="Calibri"/>
              </a:rPr>
              <a:t>(</a:t>
            </a:r>
            <a:r>
              <a:rPr lang="en-US" sz="2400" i="1">
                <a:solidFill>
                  <a:schemeClr val="dk1"/>
                </a:solidFill>
                <a:latin typeface="Calibri"/>
                <a:ea typeface="Calibri"/>
                <a:cs typeface="Calibri"/>
                <a:sym typeface="Calibri"/>
              </a:rPr>
              <a:t>c</a:t>
            </a:r>
            <a:r>
              <a:rPr lang="en-US" sz="2400">
                <a:solidFill>
                  <a:schemeClr val="dk1"/>
                </a:solidFill>
                <a:latin typeface="Calibri"/>
                <a:ea typeface="Calibri"/>
                <a:cs typeface="Calibri"/>
                <a:sym typeface="Calibri"/>
              </a:rPr>
              <a:t>)= </a:t>
            </a:r>
            <a:endParaRPr sz="2400"/>
          </a:p>
          <a:p>
            <a:endParaRPr sz="267" i="1">
              <a:solidFill>
                <a:schemeClr val="dk1"/>
              </a:solidFill>
              <a:latin typeface="Calibri"/>
              <a:ea typeface="Calibri"/>
              <a:cs typeface="Calibri"/>
              <a:sym typeface="Calibri"/>
            </a:endParaRPr>
          </a:p>
          <a:p>
            <a:r>
              <a:rPr lang="en-US" sz="2400" i="1">
                <a:solidFill>
                  <a:schemeClr val="dk1"/>
                </a:solidFill>
                <a:latin typeface="Calibri"/>
                <a:ea typeface="Calibri"/>
                <a:cs typeface="Calibri"/>
                <a:sym typeface="Calibri"/>
              </a:rPr>
              <a:t>P</a:t>
            </a:r>
            <a:r>
              <a:rPr lang="en-US" sz="2400">
                <a:solidFill>
                  <a:schemeClr val="dk1"/>
                </a:solidFill>
                <a:latin typeface="Calibri"/>
                <a:ea typeface="Calibri"/>
                <a:cs typeface="Calibri"/>
                <a:sym typeface="Calibri"/>
              </a:rPr>
              <a:t>(</a:t>
            </a:r>
            <a:r>
              <a:rPr lang="en-US" sz="2400" i="1">
                <a:solidFill>
                  <a:schemeClr val="dk1"/>
                </a:solidFill>
                <a:latin typeface="Calibri"/>
                <a:ea typeface="Calibri"/>
                <a:cs typeface="Calibri"/>
                <a:sym typeface="Calibri"/>
              </a:rPr>
              <a:t>j</a:t>
            </a:r>
            <a:r>
              <a:rPr lang="en-US" sz="2400">
                <a:solidFill>
                  <a:schemeClr val="dk1"/>
                </a:solidFill>
                <a:latin typeface="Calibri"/>
                <a:ea typeface="Calibri"/>
                <a:cs typeface="Calibri"/>
                <a:sym typeface="Calibri"/>
              </a:rPr>
              <a:t>)= </a:t>
            </a:r>
            <a:endParaRPr sz="2400"/>
          </a:p>
        </p:txBody>
      </p:sp>
      <p:sp>
        <p:nvSpPr>
          <p:cNvPr id="867" name="Google Shape;867;p89"/>
          <p:cNvSpPr txBox="1"/>
          <p:nvPr/>
        </p:nvSpPr>
        <p:spPr>
          <a:xfrm>
            <a:off x="1524001" y="2783997"/>
            <a:ext cx="442049" cy="779518"/>
          </a:xfrm>
          <a:prstGeom prst="rect">
            <a:avLst/>
          </a:prstGeom>
          <a:noFill/>
          <a:ln>
            <a:noFill/>
          </a:ln>
        </p:spPr>
        <p:txBody>
          <a:bodyPr spcFirstLastPara="1" wrap="square" lIns="121900" tIns="60933" rIns="121900" bIns="60933" anchor="t" anchorCtr="0">
            <a:spAutoFit/>
          </a:bodyPr>
          <a:lstStyle/>
          <a:p>
            <a:r>
              <a:rPr lang="en-US" sz="2133">
                <a:solidFill>
                  <a:schemeClr val="dk1"/>
                </a:solidFill>
                <a:latin typeface="Calibri"/>
                <a:ea typeface="Calibri"/>
                <a:cs typeface="Calibri"/>
                <a:sym typeface="Calibri"/>
              </a:rPr>
              <a:t>3</a:t>
            </a:r>
            <a:endParaRPr sz="2400"/>
          </a:p>
          <a:p>
            <a:endParaRPr sz="2133">
              <a:solidFill>
                <a:schemeClr val="dk1"/>
              </a:solidFill>
              <a:latin typeface="Calibri"/>
              <a:ea typeface="Calibri"/>
              <a:cs typeface="Calibri"/>
              <a:sym typeface="Calibri"/>
            </a:endParaRPr>
          </a:p>
        </p:txBody>
      </p:sp>
      <p:sp>
        <p:nvSpPr>
          <p:cNvPr id="868" name="Google Shape;868;p89"/>
          <p:cNvSpPr txBox="1"/>
          <p:nvPr/>
        </p:nvSpPr>
        <p:spPr>
          <a:xfrm>
            <a:off x="1524000" y="3083453"/>
            <a:ext cx="406400" cy="451287"/>
          </a:xfrm>
          <a:prstGeom prst="rect">
            <a:avLst/>
          </a:prstGeom>
          <a:noFill/>
          <a:ln>
            <a:noFill/>
          </a:ln>
        </p:spPr>
        <p:txBody>
          <a:bodyPr spcFirstLastPara="1" wrap="square" lIns="121900" tIns="60933" rIns="121900" bIns="60933" anchor="t" anchorCtr="0">
            <a:spAutoFit/>
          </a:bodyPr>
          <a:lstStyle/>
          <a:p>
            <a:r>
              <a:rPr lang="en-US" sz="2133">
                <a:solidFill>
                  <a:schemeClr val="dk1"/>
                </a:solidFill>
                <a:latin typeface="Calibri"/>
                <a:ea typeface="Calibri"/>
                <a:cs typeface="Calibri"/>
                <a:sym typeface="Calibri"/>
              </a:rPr>
              <a:t>4</a:t>
            </a:r>
            <a:endParaRPr sz="2400"/>
          </a:p>
        </p:txBody>
      </p:sp>
      <p:cxnSp>
        <p:nvCxnSpPr>
          <p:cNvPr id="869" name="Google Shape;869;p89"/>
          <p:cNvCxnSpPr/>
          <p:nvPr/>
        </p:nvCxnSpPr>
        <p:spPr>
          <a:xfrm>
            <a:off x="1595296" y="3185053"/>
            <a:ext cx="237280" cy="0"/>
          </a:xfrm>
          <a:prstGeom prst="straightConnector1">
            <a:avLst/>
          </a:prstGeom>
          <a:noFill/>
          <a:ln w="25400" cap="flat" cmpd="sng">
            <a:solidFill>
              <a:schemeClr val="dk1"/>
            </a:solidFill>
            <a:prstDash val="solid"/>
            <a:round/>
            <a:headEnd type="none" w="sm" len="sm"/>
            <a:tailEnd type="none" w="sm" len="sm"/>
          </a:ln>
        </p:spPr>
      </p:cxnSp>
      <p:sp>
        <p:nvSpPr>
          <p:cNvPr id="870" name="Google Shape;870;p89"/>
          <p:cNvSpPr txBox="1"/>
          <p:nvPr/>
        </p:nvSpPr>
        <p:spPr>
          <a:xfrm>
            <a:off x="1828801" y="3055699"/>
            <a:ext cx="442049" cy="779518"/>
          </a:xfrm>
          <a:prstGeom prst="rect">
            <a:avLst/>
          </a:prstGeom>
          <a:noFill/>
          <a:ln>
            <a:noFill/>
          </a:ln>
        </p:spPr>
        <p:txBody>
          <a:bodyPr spcFirstLastPara="1" wrap="square" lIns="121900" tIns="60933" rIns="121900" bIns="60933" anchor="t" anchorCtr="0">
            <a:spAutoFit/>
          </a:bodyPr>
          <a:lstStyle/>
          <a:p>
            <a:r>
              <a:rPr lang="en-US" sz="2133">
                <a:solidFill>
                  <a:schemeClr val="dk1"/>
                </a:solidFill>
                <a:latin typeface="Calibri"/>
                <a:ea typeface="Calibri"/>
                <a:cs typeface="Calibri"/>
                <a:sym typeface="Calibri"/>
              </a:rPr>
              <a:t>1</a:t>
            </a:r>
            <a:endParaRPr sz="2400"/>
          </a:p>
          <a:p>
            <a:endParaRPr sz="2133">
              <a:solidFill>
                <a:schemeClr val="dk1"/>
              </a:solidFill>
              <a:latin typeface="Calibri"/>
              <a:ea typeface="Calibri"/>
              <a:cs typeface="Calibri"/>
              <a:sym typeface="Calibri"/>
            </a:endParaRPr>
          </a:p>
        </p:txBody>
      </p:sp>
      <p:sp>
        <p:nvSpPr>
          <p:cNvPr id="871" name="Google Shape;871;p89"/>
          <p:cNvSpPr txBox="1"/>
          <p:nvPr/>
        </p:nvSpPr>
        <p:spPr>
          <a:xfrm>
            <a:off x="1828800" y="3355155"/>
            <a:ext cx="406400" cy="451287"/>
          </a:xfrm>
          <a:prstGeom prst="rect">
            <a:avLst/>
          </a:prstGeom>
          <a:noFill/>
          <a:ln>
            <a:noFill/>
          </a:ln>
        </p:spPr>
        <p:txBody>
          <a:bodyPr spcFirstLastPara="1" wrap="square" lIns="121900" tIns="60933" rIns="121900" bIns="60933" anchor="t" anchorCtr="0">
            <a:spAutoFit/>
          </a:bodyPr>
          <a:lstStyle/>
          <a:p>
            <a:r>
              <a:rPr lang="en-US" sz="2133">
                <a:solidFill>
                  <a:schemeClr val="dk1"/>
                </a:solidFill>
                <a:latin typeface="Calibri"/>
                <a:ea typeface="Calibri"/>
                <a:cs typeface="Calibri"/>
                <a:sym typeface="Calibri"/>
              </a:rPr>
              <a:t>4</a:t>
            </a:r>
            <a:endParaRPr sz="2400"/>
          </a:p>
        </p:txBody>
      </p:sp>
      <p:cxnSp>
        <p:nvCxnSpPr>
          <p:cNvPr id="872" name="Google Shape;872;p89"/>
          <p:cNvCxnSpPr/>
          <p:nvPr/>
        </p:nvCxnSpPr>
        <p:spPr>
          <a:xfrm>
            <a:off x="1900096" y="3456755"/>
            <a:ext cx="237280" cy="0"/>
          </a:xfrm>
          <a:prstGeom prst="straightConnector1">
            <a:avLst/>
          </a:prstGeom>
          <a:noFill/>
          <a:ln w="25400" cap="flat" cmpd="sng">
            <a:solidFill>
              <a:schemeClr val="dk1"/>
            </a:solidFill>
            <a:prstDash val="solid"/>
            <a:round/>
            <a:headEnd type="none" w="sm" len="sm"/>
            <a:tailEnd type="none" w="sm" len="sm"/>
          </a:ln>
        </p:spPr>
      </p:cxnSp>
      <p:pic>
        <p:nvPicPr>
          <p:cNvPr id="873" name="Google Shape;873;p89"/>
          <p:cNvPicPr preferRelativeResize="0"/>
          <p:nvPr/>
        </p:nvPicPr>
        <p:blipFill rotWithShape="1">
          <a:blip r:embed="rId3">
            <a:alphaModFix/>
          </a:blip>
          <a:srcRect/>
          <a:stretch/>
        </p:blipFill>
        <p:spPr>
          <a:xfrm>
            <a:off x="304800" y="1498601"/>
            <a:ext cx="3324957" cy="914400"/>
          </a:xfrm>
          <a:prstGeom prst="rect">
            <a:avLst/>
          </a:prstGeom>
          <a:noFill/>
          <a:ln>
            <a:noFill/>
          </a:ln>
        </p:spPr>
      </p:pic>
      <p:pic>
        <p:nvPicPr>
          <p:cNvPr id="874" name="Google Shape;874;p89"/>
          <p:cNvPicPr preferRelativeResize="0"/>
          <p:nvPr/>
        </p:nvPicPr>
        <p:blipFill rotWithShape="1">
          <a:blip r:embed="rId4">
            <a:alphaModFix/>
          </a:blip>
          <a:srcRect/>
          <a:stretch/>
        </p:blipFill>
        <p:spPr>
          <a:xfrm>
            <a:off x="2032000" y="408518"/>
            <a:ext cx="1439333" cy="859367"/>
          </a:xfrm>
          <a:prstGeom prst="rect">
            <a:avLst/>
          </a:prstGeom>
          <a:noFill/>
          <a:ln>
            <a:noFill/>
          </a:ln>
        </p:spPr>
      </p:pic>
      <p:sp>
        <p:nvSpPr>
          <p:cNvPr id="875" name="Google Shape;875;p89"/>
          <p:cNvSpPr txBox="1"/>
          <p:nvPr/>
        </p:nvSpPr>
        <p:spPr>
          <a:xfrm>
            <a:off x="3251200" y="4391528"/>
            <a:ext cx="3410699" cy="492388"/>
          </a:xfrm>
          <a:prstGeom prst="rect">
            <a:avLst/>
          </a:prstGeom>
          <a:noFill/>
          <a:ln>
            <a:noFill/>
          </a:ln>
        </p:spPr>
        <p:txBody>
          <a:bodyPr spcFirstLastPara="1" wrap="square" lIns="121900" tIns="60933" rIns="121900" bIns="60933" anchor="t" anchorCtr="0">
            <a:spAutoFit/>
          </a:bodyPr>
          <a:lstStyle/>
          <a:p>
            <a:r>
              <a:rPr lang="en-US" sz="2400">
                <a:solidFill>
                  <a:schemeClr val="dk1"/>
                </a:solidFill>
                <a:latin typeface="Calibri"/>
                <a:ea typeface="Calibri"/>
                <a:cs typeface="Calibri"/>
                <a:sym typeface="Calibri"/>
              </a:rPr>
              <a:t>(5+1) / (8+6) = 6/14 = 3/7</a:t>
            </a:r>
            <a:endParaRPr sz="2400"/>
          </a:p>
        </p:txBody>
      </p:sp>
      <p:sp>
        <p:nvSpPr>
          <p:cNvPr id="876" name="Google Shape;876;p89"/>
          <p:cNvSpPr txBox="1"/>
          <p:nvPr/>
        </p:nvSpPr>
        <p:spPr>
          <a:xfrm>
            <a:off x="3251201" y="4749800"/>
            <a:ext cx="2691335" cy="492388"/>
          </a:xfrm>
          <a:prstGeom prst="rect">
            <a:avLst/>
          </a:prstGeom>
          <a:noFill/>
          <a:ln>
            <a:noFill/>
          </a:ln>
        </p:spPr>
        <p:txBody>
          <a:bodyPr spcFirstLastPara="1" wrap="square" lIns="121900" tIns="60933" rIns="121900" bIns="60933" anchor="t" anchorCtr="0">
            <a:spAutoFit/>
          </a:bodyPr>
          <a:lstStyle/>
          <a:p>
            <a:r>
              <a:rPr lang="en-US" sz="2400">
                <a:solidFill>
                  <a:schemeClr val="dk1"/>
                </a:solidFill>
                <a:latin typeface="Calibri"/>
                <a:ea typeface="Calibri"/>
                <a:cs typeface="Calibri"/>
                <a:sym typeface="Calibri"/>
              </a:rPr>
              <a:t>(0+1) / (8+6) = 1/14</a:t>
            </a:r>
            <a:endParaRPr sz="2400"/>
          </a:p>
        </p:txBody>
      </p:sp>
      <p:sp>
        <p:nvSpPr>
          <p:cNvPr id="877" name="Google Shape;877;p89"/>
          <p:cNvSpPr txBox="1"/>
          <p:nvPr/>
        </p:nvSpPr>
        <p:spPr>
          <a:xfrm>
            <a:off x="3251200" y="5526952"/>
            <a:ext cx="2531403" cy="492388"/>
          </a:xfrm>
          <a:prstGeom prst="rect">
            <a:avLst/>
          </a:prstGeom>
          <a:noFill/>
          <a:ln>
            <a:noFill/>
          </a:ln>
        </p:spPr>
        <p:txBody>
          <a:bodyPr spcFirstLastPara="1" wrap="square" lIns="121900" tIns="60933" rIns="121900" bIns="60933" anchor="t" anchorCtr="0">
            <a:spAutoFit/>
          </a:bodyPr>
          <a:lstStyle/>
          <a:p>
            <a:r>
              <a:rPr lang="en-US" sz="2400">
                <a:solidFill>
                  <a:schemeClr val="dk1"/>
                </a:solidFill>
                <a:latin typeface="Calibri"/>
                <a:ea typeface="Calibri"/>
                <a:cs typeface="Calibri"/>
                <a:sym typeface="Calibri"/>
              </a:rPr>
              <a:t>(1+1) / (3+6) = 2/9 </a:t>
            </a:r>
            <a:endParaRPr sz="2400">
              <a:solidFill>
                <a:schemeClr val="dk1"/>
              </a:solidFill>
              <a:latin typeface="Calibri"/>
              <a:ea typeface="Calibri"/>
              <a:cs typeface="Calibri"/>
              <a:sym typeface="Calibri"/>
            </a:endParaRPr>
          </a:p>
        </p:txBody>
      </p:sp>
      <p:sp>
        <p:nvSpPr>
          <p:cNvPr id="878" name="Google Shape;878;p89"/>
          <p:cNvSpPr txBox="1"/>
          <p:nvPr/>
        </p:nvSpPr>
        <p:spPr>
          <a:xfrm>
            <a:off x="3251201" y="5136110"/>
            <a:ext cx="2691335" cy="492388"/>
          </a:xfrm>
          <a:prstGeom prst="rect">
            <a:avLst/>
          </a:prstGeom>
          <a:noFill/>
          <a:ln>
            <a:noFill/>
          </a:ln>
        </p:spPr>
        <p:txBody>
          <a:bodyPr spcFirstLastPara="1" wrap="square" lIns="121900" tIns="60933" rIns="121900" bIns="60933" anchor="t" anchorCtr="0">
            <a:spAutoFit/>
          </a:bodyPr>
          <a:lstStyle/>
          <a:p>
            <a:r>
              <a:rPr lang="en-US" sz="2400">
                <a:solidFill>
                  <a:schemeClr val="dk1"/>
                </a:solidFill>
                <a:latin typeface="Calibri"/>
                <a:ea typeface="Calibri"/>
                <a:cs typeface="Calibri"/>
                <a:sym typeface="Calibri"/>
              </a:rPr>
              <a:t>(0+1) / (8+6) = 1/14</a:t>
            </a:r>
            <a:endParaRPr sz="2400"/>
          </a:p>
        </p:txBody>
      </p:sp>
      <p:sp>
        <p:nvSpPr>
          <p:cNvPr id="879" name="Google Shape;879;p89"/>
          <p:cNvSpPr txBox="1"/>
          <p:nvPr/>
        </p:nvSpPr>
        <p:spPr>
          <a:xfrm>
            <a:off x="3251200" y="5882958"/>
            <a:ext cx="2531403" cy="492388"/>
          </a:xfrm>
          <a:prstGeom prst="rect">
            <a:avLst/>
          </a:prstGeom>
          <a:noFill/>
          <a:ln>
            <a:noFill/>
          </a:ln>
        </p:spPr>
        <p:txBody>
          <a:bodyPr spcFirstLastPara="1" wrap="square" lIns="121900" tIns="60933" rIns="121900" bIns="60933" anchor="t" anchorCtr="0">
            <a:spAutoFit/>
          </a:bodyPr>
          <a:lstStyle/>
          <a:p>
            <a:r>
              <a:rPr lang="en-US" sz="2400">
                <a:solidFill>
                  <a:schemeClr val="dk1"/>
                </a:solidFill>
                <a:latin typeface="Calibri"/>
                <a:ea typeface="Calibri"/>
                <a:cs typeface="Calibri"/>
                <a:sym typeface="Calibri"/>
              </a:rPr>
              <a:t>(1+1) / (3+6) = 2/9 </a:t>
            </a:r>
            <a:endParaRPr sz="2400">
              <a:solidFill>
                <a:schemeClr val="dk1"/>
              </a:solidFill>
              <a:latin typeface="Calibri"/>
              <a:ea typeface="Calibri"/>
              <a:cs typeface="Calibri"/>
              <a:sym typeface="Calibri"/>
            </a:endParaRPr>
          </a:p>
        </p:txBody>
      </p:sp>
      <p:sp>
        <p:nvSpPr>
          <p:cNvPr id="880" name="Google Shape;880;p89"/>
          <p:cNvSpPr txBox="1"/>
          <p:nvPr/>
        </p:nvSpPr>
        <p:spPr>
          <a:xfrm>
            <a:off x="3259797" y="6225672"/>
            <a:ext cx="2531403" cy="492388"/>
          </a:xfrm>
          <a:prstGeom prst="rect">
            <a:avLst/>
          </a:prstGeom>
          <a:noFill/>
          <a:ln>
            <a:noFill/>
          </a:ln>
        </p:spPr>
        <p:txBody>
          <a:bodyPr spcFirstLastPara="1" wrap="square" lIns="121900" tIns="60933" rIns="121900" bIns="60933" anchor="t" anchorCtr="0">
            <a:spAutoFit/>
          </a:bodyPr>
          <a:lstStyle/>
          <a:p>
            <a:r>
              <a:rPr lang="en-US" sz="2400">
                <a:solidFill>
                  <a:schemeClr val="dk1"/>
                </a:solidFill>
                <a:latin typeface="Calibri"/>
                <a:ea typeface="Calibri"/>
                <a:cs typeface="Calibri"/>
                <a:sym typeface="Calibri"/>
              </a:rPr>
              <a:t>(1+1) / (3+6) = 2/9 </a:t>
            </a:r>
            <a:endParaRPr sz="2400">
              <a:solidFill>
                <a:schemeClr val="dk1"/>
              </a:solidFill>
              <a:latin typeface="Calibri"/>
              <a:ea typeface="Calibri"/>
              <a:cs typeface="Calibri"/>
              <a:sym typeface="Calibri"/>
            </a:endParaRPr>
          </a:p>
        </p:txBody>
      </p:sp>
      <p:sp>
        <p:nvSpPr>
          <p:cNvPr id="881" name="Google Shape;881;p89"/>
          <p:cNvSpPr txBox="1"/>
          <p:nvPr/>
        </p:nvSpPr>
        <p:spPr>
          <a:xfrm>
            <a:off x="7817264" y="3446824"/>
            <a:ext cx="3155537" cy="1107749"/>
          </a:xfrm>
          <a:prstGeom prst="rect">
            <a:avLst/>
          </a:prstGeom>
          <a:noFill/>
          <a:ln>
            <a:noFill/>
          </a:ln>
        </p:spPr>
        <p:txBody>
          <a:bodyPr spcFirstLastPara="1" wrap="square" lIns="121900" tIns="60933" rIns="121900" bIns="60933" anchor="t" anchorCtr="0">
            <a:spAutoFit/>
          </a:bodyPr>
          <a:lstStyle/>
          <a:p>
            <a:pPr marL="609585" lvl="1"/>
            <a:r>
              <a:rPr lang="en-US" sz="2133">
                <a:solidFill>
                  <a:schemeClr val="dk1"/>
                </a:solidFill>
                <a:latin typeface="Calibri"/>
                <a:ea typeface="Calibri"/>
                <a:cs typeface="Calibri"/>
                <a:sym typeface="Calibri"/>
              </a:rPr>
              <a:t> 3/4 * (3/7)</a:t>
            </a:r>
            <a:r>
              <a:rPr lang="en-US" sz="2133" baseline="30000">
                <a:solidFill>
                  <a:schemeClr val="dk1"/>
                </a:solidFill>
                <a:latin typeface="Calibri"/>
                <a:ea typeface="Calibri"/>
                <a:cs typeface="Calibri"/>
                <a:sym typeface="Calibri"/>
              </a:rPr>
              <a:t>3</a:t>
            </a:r>
            <a:r>
              <a:rPr lang="en-US" sz="2133">
                <a:solidFill>
                  <a:schemeClr val="dk1"/>
                </a:solidFill>
                <a:latin typeface="Calibri"/>
                <a:ea typeface="Calibri"/>
                <a:cs typeface="Calibri"/>
                <a:sym typeface="Calibri"/>
              </a:rPr>
              <a:t> * 1/14 * 1/14 </a:t>
            </a:r>
            <a:endParaRPr sz="2400"/>
          </a:p>
          <a:p>
            <a:pPr marL="609585" lvl="1">
              <a:buClr>
                <a:schemeClr val="dk1"/>
              </a:buClr>
              <a:buSzPts val="1600"/>
            </a:pPr>
            <a:r>
              <a:rPr lang="en-US" sz="2133">
                <a:solidFill>
                  <a:schemeClr val="dk1"/>
                </a:solidFill>
                <a:latin typeface="Calibri"/>
                <a:ea typeface="Calibri"/>
                <a:cs typeface="Calibri"/>
                <a:sym typeface="Calibri"/>
              </a:rPr>
              <a:t>	≈ 0.0003</a:t>
            </a:r>
            <a:endParaRPr sz="2400"/>
          </a:p>
        </p:txBody>
      </p:sp>
      <p:pic>
        <p:nvPicPr>
          <p:cNvPr id="882" name="Google Shape;882;p89"/>
          <p:cNvPicPr preferRelativeResize="0"/>
          <p:nvPr/>
        </p:nvPicPr>
        <p:blipFill rotWithShape="1">
          <a:blip r:embed="rId5">
            <a:alphaModFix/>
          </a:blip>
          <a:srcRect/>
          <a:stretch/>
        </p:blipFill>
        <p:spPr>
          <a:xfrm>
            <a:off x="8211776" y="3601896"/>
            <a:ext cx="298451" cy="187325"/>
          </a:xfrm>
          <a:prstGeom prst="rect">
            <a:avLst/>
          </a:prstGeom>
          <a:noFill/>
          <a:ln>
            <a:noFill/>
          </a:ln>
        </p:spPr>
      </p:pic>
      <p:pic>
        <p:nvPicPr>
          <p:cNvPr id="883" name="Google Shape;883;p89"/>
          <p:cNvPicPr preferRelativeResize="0"/>
          <p:nvPr/>
        </p:nvPicPr>
        <p:blipFill rotWithShape="1">
          <a:blip r:embed="rId5">
            <a:alphaModFix/>
          </a:blip>
          <a:srcRect/>
          <a:stretch/>
        </p:blipFill>
        <p:spPr>
          <a:xfrm>
            <a:off x="8128000" y="5024296"/>
            <a:ext cx="298451" cy="187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6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6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7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7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7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7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7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8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6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8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90"/>
          <p:cNvSpPr txBox="1">
            <a:spLocks noGrp="1"/>
          </p:cNvSpPr>
          <p:nvPr>
            <p:ph type="title"/>
          </p:nvPr>
        </p:nvSpPr>
        <p:spPr>
          <a:xfrm>
            <a:off x="203200" y="279400"/>
            <a:ext cx="11582400" cy="990600"/>
          </a:xfrm>
          <a:prstGeom prst="rect">
            <a:avLst/>
          </a:prstGeom>
          <a:noFill/>
          <a:ln>
            <a:noFill/>
          </a:ln>
        </p:spPr>
        <p:txBody>
          <a:bodyPr spcFirstLastPara="1" vert="horz" wrap="square" lIns="121900" tIns="60933" rIns="121900" bIns="60933" rtlCol="0" anchor="b" anchorCtr="0">
            <a:noAutofit/>
          </a:bodyPr>
          <a:lstStyle/>
          <a:p>
            <a:r>
              <a:rPr lang="en-US" dirty="0"/>
              <a:t>Summary: Naive Bayes Naïve but Not so Naive</a:t>
            </a:r>
            <a:endParaRPr dirty="0"/>
          </a:p>
        </p:txBody>
      </p:sp>
      <p:sp>
        <p:nvSpPr>
          <p:cNvPr id="889" name="Google Shape;889;p90"/>
          <p:cNvSpPr txBox="1">
            <a:spLocks noGrp="1"/>
          </p:cNvSpPr>
          <p:nvPr>
            <p:ph type="body" idx="1"/>
          </p:nvPr>
        </p:nvSpPr>
        <p:spPr>
          <a:xfrm>
            <a:off x="203200" y="1524000"/>
            <a:ext cx="11684000" cy="5029200"/>
          </a:xfrm>
          <a:prstGeom prst="rect">
            <a:avLst/>
          </a:prstGeom>
          <a:noFill/>
          <a:ln>
            <a:noFill/>
          </a:ln>
        </p:spPr>
        <p:txBody>
          <a:bodyPr spcFirstLastPara="1" vert="horz" wrap="square" lIns="121900" tIns="60933" rIns="121900" bIns="60933" rtlCol="0" anchor="t" anchorCtr="0">
            <a:noAutofit/>
          </a:bodyPr>
          <a:lstStyle/>
          <a:p>
            <a:pPr marL="304792" indent="-304792">
              <a:spcBef>
                <a:spcPts val="0"/>
              </a:spcBef>
              <a:buSzPts val="2400"/>
            </a:pPr>
            <a:r>
              <a:rPr lang="en-US" dirty="0">
                <a:latin typeface="Calibri"/>
                <a:ea typeface="Calibri"/>
                <a:cs typeface="Calibri"/>
                <a:sym typeface="Calibri"/>
              </a:rPr>
              <a:t>Very Fast, low storage requirements</a:t>
            </a:r>
            <a:endParaRPr dirty="0"/>
          </a:p>
          <a:p>
            <a:pPr marL="304792" indent="-304792">
              <a:spcBef>
                <a:spcPts val="640"/>
              </a:spcBef>
              <a:buSzPts val="2400"/>
            </a:pPr>
            <a:r>
              <a:rPr lang="en-US" dirty="0">
                <a:latin typeface="Calibri"/>
                <a:ea typeface="Calibri"/>
                <a:cs typeface="Calibri"/>
                <a:sym typeface="Calibri"/>
              </a:rPr>
              <a:t>Robust to Irrelevant Features</a:t>
            </a:r>
            <a:endParaRPr dirty="0"/>
          </a:p>
          <a:p>
            <a:pPr marL="761981" lvl="1" indent="-220128">
              <a:spcBef>
                <a:spcPts val="533"/>
              </a:spcBef>
              <a:buSzPts val="2000"/>
              <a:buNone/>
            </a:pPr>
            <a:r>
              <a:rPr lang="en-US" dirty="0">
                <a:latin typeface="Calibri"/>
                <a:ea typeface="Calibri"/>
                <a:cs typeface="Calibri"/>
                <a:sym typeface="Calibri"/>
              </a:rPr>
              <a:t>	Irrelevant Features cancel each other without affecting results</a:t>
            </a:r>
            <a:endParaRPr dirty="0"/>
          </a:p>
          <a:p>
            <a:pPr marL="304792" indent="-304792">
              <a:spcBef>
                <a:spcPts val="640"/>
              </a:spcBef>
              <a:buSzPts val="2400"/>
            </a:pPr>
            <a:r>
              <a:rPr lang="en-US" dirty="0">
                <a:latin typeface="Calibri"/>
                <a:ea typeface="Calibri"/>
                <a:cs typeface="Calibri"/>
                <a:sym typeface="Calibri"/>
              </a:rPr>
              <a:t>Very good in domains with many equally important features</a:t>
            </a:r>
            <a:endParaRPr dirty="0"/>
          </a:p>
          <a:p>
            <a:pPr marL="761981" lvl="1" indent="-220128">
              <a:spcBef>
                <a:spcPts val="533"/>
              </a:spcBef>
              <a:buSzPts val="2000"/>
              <a:buNone/>
            </a:pPr>
            <a:r>
              <a:rPr lang="en-US" dirty="0">
                <a:latin typeface="Calibri"/>
                <a:ea typeface="Calibri"/>
                <a:cs typeface="Calibri"/>
                <a:sym typeface="Calibri"/>
              </a:rPr>
              <a:t>	Decision Trees suffer from </a:t>
            </a:r>
            <a:r>
              <a:rPr lang="en-US" i="1" dirty="0">
                <a:latin typeface="Calibri"/>
                <a:ea typeface="Calibri"/>
                <a:cs typeface="Calibri"/>
                <a:sym typeface="Calibri"/>
              </a:rPr>
              <a:t>fragmentation</a:t>
            </a:r>
            <a:r>
              <a:rPr lang="en-US" dirty="0">
                <a:latin typeface="Calibri"/>
                <a:ea typeface="Calibri"/>
                <a:cs typeface="Calibri"/>
                <a:sym typeface="Calibri"/>
              </a:rPr>
              <a:t> in such cases – especially if little data</a:t>
            </a:r>
            <a:endParaRPr dirty="0"/>
          </a:p>
          <a:p>
            <a:pPr marL="304792" indent="-304792">
              <a:spcBef>
                <a:spcPts val="640"/>
              </a:spcBef>
              <a:buSzPts val="2400"/>
            </a:pPr>
            <a:r>
              <a:rPr lang="en-US" dirty="0">
                <a:latin typeface="Calibri"/>
                <a:ea typeface="Calibri"/>
                <a:cs typeface="Calibri"/>
                <a:sym typeface="Calibri"/>
              </a:rPr>
              <a:t>Optimal if the independence assumptions hold: </a:t>
            </a:r>
            <a:r>
              <a:rPr lang="en-US" sz="2667" dirty="0">
                <a:latin typeface="Calibri"/>
                <a:ea typeface="Calibri"/>
                <a:cs typeface="Calibri"/>
                <a:sym typeface="Calibri"/>
              </a:rPr>
              <a:t>If assumed independence is correct, then it is the Bayes Optimal Classifier for problem</a:t>
            </a:r>
            <a:endParaRPr dirty="0">
              <a:latin typeface="Calibri"/>
              <a:ea typeface="Calibri"/>
              <a:cs typeface="Calibri"/>
              <a:sym typeface="Calibri"/>
            </a:endParaRPr>
          </a:p>
          <a:p>
            <a:pPr marL="761981" lvl="1" indent="-304792">
              <a:spcBef>
                <a:spcPts val="640"/>
              </a:spcBef>
              <a:buSzPts val="2400"/>
            </a:pPr>
            <a:r>
              <a:rPr lang="en-US" sz="3200" b="1" dirty="0">
                <a:solidFill>
                  <a:srgbClr val="FF0000"/>
                </a:solidFill>
                <a:latin typeface="Calibri"/>
                <a:ea typeface="Calibri"/>
                <a:cs typeface="Calibri"/>
                <a:sym typeface="Calibri"/>
              </a:rPr>
              <a:t>But language is order-dependent</a:t>
            </a:r>
          </a:p>
          <a:p>
            <a:pPr marL="761981" lvl="1" indent="-304792">
              <a:spcBef>
                <a:spcPts val="640"/>
              </a:spcBef>
              <a:buSzPts val="2400"/>
            </a:pPr>
            <a:r>
              <a:rPr lang="en-US" sz="3200" b="1" dirty="0">
                <a:solidFill>
                  <a:srgbClr val="FF0000"/>
                </a:solidFill>
                <a:latin typeface="Calibri"/>
                <a:ea typeface="Calibri"/>
                <a:cs typeface="Calibri"/>
                <a:sym typeface="Calibri"/>
              </a:rPr>
              <a:t>Sparse observation can benefit from distributed vector</a:t>
            </a:r>
          </a:p>
          <a:p>
            <a:pPr marL="457189" lvl="1" indent="0">
              <a:spcBef>
                <a:spcPts val="640"/>
              </a:spcBef>
              <a:buSzPts val="2400"/>
              <a:buNone/>
            </a:pPr>
            <a:endParaRPr dirty="0"/>
          </a:p>
          <a:p>
            <a:pPr marL="304792" indent="-101597">
              <a:spcBef>
                <a:spcPts val="640"/>
              </a:spcBef>
              <a:buSzPts val="2400"/>
              <a:buNone/>
            </a:pPr>
            <a:endParaRPr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1"/>
          <p:cNvSpPr txBox="1">
            <a:spLocks noGrp="1"/>
          </p:cNvSpPr>
          <p:nvPr>
            <p:ph type="title"/>
          </p:nvPr>
        </p:nvSpPr>
        <p:spPr>
          <a:xfrm>
            <a:off x="1828800" y="508000"/>
            <a:ext cx="9956800" cy="990600"/>
          </a:xfrm>
          <a:prstGeom prst="rect">
            <a:avLst/>
          </a:prstGeom>
          <a:noFill/>
          <a:ln>
            <a:noFill/>
          </a:ln>
        </p:spPr>
        <p:txBody>
          <a:bodyPr spcFirstLastPara="1" vert="horz" wrap="square" lIns="121900" tIns="60933" rIns="121900" bIns="60933" rtlCol="0" anchor="b" anchorCtr="0">
            <a:noAutofit/>
          </a:bodyPr>
          <a:lstStyle/>
          <a:p>
            <a:r>
              <a:rPr lang="en-US"/>
              <a:t>Positive or negative movie review?</a:t>
            </a:r>
            <a:endParaRPr/>
          </a:p>
        </p:txBody>
      </p:sp>
      <p:sp>
        <p:nvSpPr>
          <p:cNvPr id="594" name="Google Shape;594;p61"/>
          <p:cNvSpPr txBox="1">
            <a:spLocks noGrp="1"/>
          </p:cNvSpPr>
          <p:nvPr>
            <p:ph type="body" idx="1"/>
          </p:nvPr>
        </p:nvSpPr>
        <p:spPr>
          <a:xfrm>
            <a:off x="1016000" y="1803400"/>
            <a:ext cx="10566400" cy="4445000"/>
          </a:xfrm>
          <a:prstGeom prst="rect">
            <a:avLst/>
          </a:prstGeom>
          <a:noFill/>
          <a:ln>
            <a:noFill/>
          </a:ln>
        </p:spPr>
        <p:txBody>
          <a:bodyPr spcFirstLastPara="1" vert="horz" wrap="square" lIns="121900" tIns="60933" rIns="121900" bIns="60933" rtlCol="0" anchor="t" anchorCtr="0">
            <a:noAutofit/>
          </a:bodyPr>
          <a:lstStyle/>
          <a:p>
            <a:pPr marL="457189">
              <a:spcBef>
                <a:spcPts val="0"/>
              </a:spcBef>
              <a:buSzPts val="2400"/>
            </a:pPr>
            <a:r>
              <a:rPr lang="en-US"/>
              <a:t>unbelievably disappointing </a:t>
            </a:r>
            <a:endParaRPr/>
          </a:p>
          <a:p>
            <a:pPr marL="457189">
              <a:spcBef>
                <a:spcPts val="640"/>
              </a:spcBef>
              <a:buSzPts val="2400"/>
            </a:pPr>
            <a:r>
              <a:rPr lang="en-US"/>
              <a:t>Full of zany characters and richly applied satire, and some great plot twists</a:t>
            </a:r>
            <a:endParaRPr/>
          </a:p>
          <a:p>
            <a:pPr marL="457189">
              <a:spcBef>
                <a:spcPts val="640"/>
              </a:spcBef>
              <a:buSzPts val="2400"/>
            </a:pPr>
            <a:r>
              <a:rPr lang="en-US"/>
              <a:t> this is the greatest screwball comedy ever filmed</a:t>
            </a:r>
            <a:endParaRPr/>
          </a:p>
          <a:p>
            <a:pPr marL="457189">
              <a:spcBef>
                <a:spcPts val="640"/>
              </a:spcBef>
              <a:buSzPts val="2400"/>
            </a:pPr>
            <a:r>
              <a:rPr lang="en-US"/>
              <a:t> It was pathetic. The worst part about it was the boxing scenes.</a:t>
            </a:r>
            <a:endParaRPr/>
          </a:p>
          <a:p>
            <a:pPr marL="457189" indent="-253994">
              <a:spcBef>
                <a:spcPts val="640"/>
              </a:spcBef>
              <a:buSzPts val="2400"/>
              <a:buNone/>
            </a:pPr>
            <a:endParaRPr/>
          </a:p>
          <a:p>
            <a:pPr marL="457189" indent="-253994">
              <a:spcBef>
                <a:spcPts val="640"/>
              </a:spcBef>
              <a:buSzPts val="2400"/>
              <a:buNone/>
            </a:pPr>
            <a:endParaRPr/>
          </a:p>
          <a:p>
            <a:pPr marL="457189" indent="-253994">
              <a:spcBef>
                <a:spcPts val="640"/>
              </a:spcBef>
              <a:buSzPts val="2400"/>
              <a:buNone/>
            </a:pPr>
            <a:endParaRPr/>
          </a:p>
          <a:p>
            <a:pPr marL="457189" indent="-253994">
              <a:spcBef>
                <a:spcPts val="640"/>
              </a:spcBef>
              <a:buSzPts val="2400"/>
              <a:buNone/>
            </a:pPr>
            <a:endParaRPr/>
          </a:p>
          <a:p>
            <a:pPr marL="457189" indent="-253994">
              <a:spcBef>
                <a:spcPts val="640"/>
              </a:spcBef>
              <a:buSzPts val="2400"/>
              <a:buNone/>
            </a:pPr>
            <a:endParaRPr/>
          </a:p>
        </p:txBody>
      </p:sp>
      <p:sp>
        <p:nvSpPr>
          <p:cNvPr id="595" name="Google Shape;595;p61"/>
          <p:cNvSpPr txBox="1">
            <a:spLocks noGrp="1"/>
          </p:cNvSpPr>
          <p:nvPr>
            <p:ph type="sldNum" idx="12"/>
          </p:nvPr>
        </p:nvSpPr>
        <p:spPr>
          <a:xfrm>
            <a:off x="406400" y="6273800"/>
            <a:ext cx="2641600" cy="457200"/>
          </a:xfrm>
          <a:prstGeom prst="rect">
            <a:avLst/>
          </a:prstGeom>
          <a:noFill/>
          <a:ln>
            <a:noFill/>
          </a:ln>
        </p:spPr>
        <p:txBody>
          <a:bodyPr spcFirstLastPara="1" vert="horz" wrap="square" lIns="121900" tIns="60933" rIns="121900" bIns="60933" rtlCol="0" anchor="t" anchorCtr="0">
            <a:noAutofit/>
          </a:bodyPr>
          <a:lstStyle/>
          <a:p>
            <a:fld id="{00000000-1234-1234-1234-123412341234}" type="slidenum">
              <a:rPr lang="en-US"/>
              <a:pPr/>
              <a:t>4</a:t>
            </a:fld>
            <a:endParaRPr/>
          </a:p>
        </p:txBody>
      </p:sp>
      <p:pic>
        <p:nvPicPr>
          <p:cNvPr id="596" name="Google Shape;596;p61" descr="Thumbs-down-icon.png"/>
          <p:cNvPicPr preferRelativeResize="0"/>
          <p:nvPr/>
        </p:nvPicPr>
        <p:blipFill rotWithShape="1">
          <a:blip r:embed="rId3">
            <a:alphaModFix/>
          </a:blip>
          <a:srcRect/>
          <a:stretch/>
        </p:blipFill>
        <p:spPr>
          <a:xfrm>
            <a:off x="203200" y="4241800"/>
            <a:ext cx="745067" cy="671509"/>
          </a:xfrm>
          <a:prstGeom prst="rect">
            <a:avLst/>
          </a:prstGeom>
          <a:noFill/>
          <a:ln>
            <a:noFill/>
          </a:ln>
        </p:spPr>
      </p:pic>
      <p:pic>
        <p:nvPicPr>
          <p:cNvPr id="597" name="Google Shape;597;p61" descr="Thumbs-up-icon.png"/>
          <p:cNvPicPr preferRelativeResize="0"/>
          <p:nvPr/>
        </p:nvPicPr>
        <p:blipFill rotWithShape="1">
          <a:blip r:embed="rId4">
            <a:alphaModFix/>
          </a:blip>
          <a:srcRect/>
          <a:stretch/>
        </p:blipFill>
        <p:spPr>
          <a:xfrm>
            <a:off x="203201" y="2514602"/>
            <a:ext cx="789104" cy="711199"/>
          </a:xfrm>
          <a:prstGeom prst="rect">
            <a:avLst/>
          </a:prstGeom>
          <a:noFill/>
          <a:ln>
            <a:noFill/>
          </a:ln>
        </p:spPr>
      </p:pic>
      <p:pic>
        <p:nvPicPr>
          <p:cNvPr id="598" name="Google Shape;598;p61" descr="Thumbs-down-icon.png"/>
          <p:cNvPicPr preferRelativeResize="0"/>
          <p:nvPr/>
        </p:nvPicPr>
        <p:blipFill rotWithShape="1">
          <a:blip r:embed="rId3">
            <a:alphaModFix/>
          </a:blip>
          <a:srcRect/>
          <a:stretch/>
        </p:blipFill>
        <p:spPr>
          <a:xfrm>
            <a:off x="203200" y="1803400"/>
            <a:ext cx="745067" cy="671509"/>
          </a:xfrm>
          <a:prstGeom prst="rect">
            <a:avLst/>
          </a:prstGeom>
          <a:noFill/>
          <a:ln>
            <a:noFill/>
          </a:ln>
        </p:spPr>
      </p:pic>
      <p:pic>
        <p:nvPicPr>
          <p:cNvPr id="599" name="Google Shape;599;p61" descr="Thumbs-up-icon.png"/>
          <p:cNvPicPr preferRelativeResize="0"/>
          <p:nvPr/>
        </p:nvPicPr>
        <p:blipFill rotWithShape="1">
          <a:blip r:embed="rId4">
            <a:alphaModFix/>
          </a:blip>
          <a:srcRect/>
          <a:stretch/>
        </p:blipFill>
        <p:spPr>
          <a:xfrm>
            <a:off x="203200" y="3327401"/>
            <a:ext cx="789104" cy="7111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2"/>
          <p:cNvSpPr txBox="1">
            <a:spLocks noGrp="1"/>
          </p:cNvSpPr>
          <p:nvPr>
            <p:ph type="title"/>
          </p:nvPr>
        </p:nvSpPr>
        <p:spPr>
          <a:xfrm>
            <a:off x="1828800" y="508000"/>
            <a:ext cx="9956800" cy="990600"/>
          </a:xfrm>
          <a:prstGeom prst="rect">
            <a:avLst/>
          </a:prstGeom>
          <a:noFill/>
          <a:ln>
            <a:noFill/>
          </a:ln>
        </p:spPr>
        <p:txBody>
          <a:bodyPr spcFirstLastPara="1" vert="horz" wrap="square" lIns="121900" tIns="60933" rIns="121900" bIns="60933" rtlCol="0" anchor="b" anchorCtr="0">
            <a:noAutofit/>
          </a:bodyPr>
          <a:lstStyle/>
          <a:p>
            <a:r>
              <a:rPr lang="en-US" sz="4800"/>
              <a:t>Text Classification</a:t>
            </a:r>
            <a:endParaRPr/>
          </a:p>
        </p:txBody>
      </p:sp>
      <p:sp>
        <p:nvSpPr>
          <p:cNvPr id="605" name="Google Shape;605;p62"/>
          <p:cNvSpPr txBox="1">
            <a:spLocks noGrp="1"/>
          </p:cNvSpPr>
          <p:nvPr>
            <p:ph type="body" idx="1"/>
          </p:nvPr>
        </p:nvSpPr>
        <p:spPr>
          <a:xfrm>
            <a:off x="1219200" y="1905000"/>
            <a:ext cx="9956800" cy="4953000"/>
          </a:xfrm>
          <a:prstGeom prst="rect">
            <a:avLst/>
          </a:prstGeom>
          <a:noFill/>
          <a:ln>
            <a:noFill/>
          </a:ln>
        </p:spPr>
        <p:txBody>
          <a:bodyPr spcFirstLastPara="1" vert="horz" wrap="square" lIns="121900" tIns="60933" rIns="121900" bIns="60933" rtlCol="0" anchor="t" anchorCtr="0">
            <a:noAutofit/>
          </a:bodyPr>
          <a:lstStyle/>
          <a:p>
            <a:pPr marL="457189">
              <a:spcBef>
                <a:spcPts val="0"/>
              </a:spcBef>
              <a:buSzPts val="2800"/>
            </a:pPr>
            <a:r>
              <a:rPr lang="en-US" sz="3733">
                <a:latin typeface="Calibri"/>
                <a:ea typeface="Calibri"/>
                <a:cs typeface="Calibri"/>
                <a:sym typeface="Calibri"/>
              </a:rPr>
              <a:t>Assigning subject categories, topics, or genres</a:t>
            </a:r>
            <a:endParaRPr/>
          </a:p>
          <a:p>
            <a:pPr marL="457189">
              <a:spcBef>
                <a:spcPts val="747"/>
              </a:spcBef>
              <a:buSzPts val="2800"/>
            </a:pPr>
            <a:r>
              <a:rPr lang="en-US" sz="3733">
                <a:latin typeface="Calibri"/>
                <a:ea typeface="Calibri"/>
                <a:cs typeface="Calibri"/>
                <a:sym typeface="Calibri"/>
              </a:rPr>
              <a:t>Spam detection</a:t>
            </a:r>
            <a:endParaRPr/>
          </a:p>
          <a:p>
            <a:pPr marL="457189">
              <a:spcBef>
                <a:spcPts val="747"/>
              </a:spcBef>
              <a:buSzPts val="2800"/>
            </a:pPr>
            <a:r>
              <a:rPr lang="en-US" sz="3733">
                <a:latin typeface="Calibri"/>
                <a:ea typeface="Calibri"/>
                <a:cs typeface="Calibri"/>
                <a:sym typeface="Calibri"/>
              </a:rPr>
              <a:t>Authorship identification</a:t>
            </a:r>
            <a:endParaRPr/>
          </a:p>
          <a:p>
            <a:pPr marL="457189">
              <a:spcBef>
                <a:spcPts val="747"/>
              </a:spcBef>
              <a:buSzPts val="2800"/>
            </a:pPr>
            <a:r>
              <a:rPr lang="en-US" sz="3733">
                <a:latin typeface="Calibri"/>
                <a:ea typeface="Calibri"/>
                <a:cs typeface="Calibri"/>
                <a:sym typeface="Calibri"/>
              </a:rPr>
              <a:t>Age/gender identification</a:t>
            </a:r>
            <a:endParaRPr/>
          </a:p>
          <a:p>
            <a:pPr marL="457189">
              <a:spcBef>
                <a:spcPts val="747"/>
              </a:spcBef>
              <a:buSzPts val="2800"/>
            </a:pPr>
            <a:r>
              <a:rPr lang="en-US" sz="3733">
                <a:latin typeface="Calibri"/>
                <a:ea typeface="Calibri"/>
                <a:cs typeface="Calibri"/>
                <a:sym typeface="Calibri"/>
              </a:rPr>
              <a:t>Language Identification</a:t>
            </a:r>
            <a:endParaRPr/>
          </a:p>
          <a:p>
            <a:pPr marL="457189">
              <a:spcBef>
                <a:spcPts val="747"/>
              </a:spcBef>
              <a:buSzPts val="2800"/>
            </a:pPr>
            <a:r>
              <a:rPr lang="en-US" sz="3733">
                <a:latin typeface="Calibri"/>
                <a:ea typeface="Calibri"/>
                <a:cs typeface="Calibri"/>
                <a:sym typeface="Calibri"/>
              </a:rPr>
              <a:t>Sentiment analysis</a:t>
            </a:r>
            <a:endParaRPr/>
          </a:p>
          <a:p>
            <a:pPr marL="457189">
              <a:spcBef>
                <a:spcPts val="747"/>
              </a:spcBef>
              <a:buSzPts val="2800"/>
            </a:pPr>
            <a:r>
              <a:rPr lang="en-US" sz="3733">
                <a:latin typeface="Calibri"/>
                <a:ea typeface="Calibri"/>
                <a:cs typeface="Calibri"/>
                <a:sym typeface="Calibri"/>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63"/>
          <p:cNvSpPr txBox="1">
            <a:spLocks noGrp="1"/>
          </p:cNvSpPr>
          <p:nvPr>
            <p:ph type="title"/>
          </p:nvPr>
        </p:nvSpPr>
        <p:spPr>
          <a:xfrm>
            <a:off x="1828800" y="508000"/>
            <a:ext cx="9956800" cy="990600"/>
          </a:xfrm>
          <a:prstGeom prst="rect">
            <a:avLst/>
          </a:prstGeom>
          <a:noFill/>
          <a:ln>
            <a:noFill/>
          </a:ln>
        </p:spPr>
        <p:txBody>
          <a:bodyPr spcFirstLastPara="1" vert="horz" wrap="square" lIns="121900" tIns="60933" rIns="121900" bIns="60933" rtlCol="0" anchor="b" anchorCtr="0">
            <a:noAutofit/>
          </a:bodyPr>
          <a:lstStyle/>
          <a:p>
            <a:r>
              <a:rPr lang="en-US"/>
              <a:t>Text Classification: definition</a:t>
            </a:r>
            <a:endParaRPr/>
          </a:p>
        </p:txBody>
      </p:sp>
      <p:sp>
        <p:nvSpPr>
          <p:cNvPr id="611" name="Google Shape;611;p63"/>
          <p:cNvSpPr txBox="1">
            <a:spLocks noGrp="1"/>
          </p:cNvSpPr>
          <p:nvPr>
            <p:ph type="body" idx="1"/>
          </p:nvPr>
        </p:nvSpPr>
        <p:spPr>
          <a:xfrm>
            <a:off x="406400" y="1803400"/>
            <a:ext cx="11379200" cy="4445000"/>
          </a:xfrm>
          <a:prstGeom prst="rect">
            <a:avLst/>
          </a:prstGeom>
          <a:noFill/>
          <a:ln>
            <a:noFill/>
          </a:ln>
        </p:spPr>
        <p:txBody>
          <a:bodyPr spcFirstLastPara="1" vert="horz" wrap="square" lIns="121900" tIns="60933" rIns="121900" bIns="60933" rtlCol="0" anchor="t" anchorCtr="0">
            <a:noAutofit/>
          </a:bodyPr>
          <a:lstStyle/>
          <a:p>
            <a:pPr marL="457189">
              <a:spcBef>
                <a:spcPts val="0"/>
              </a:spcBef>
              <a:buSzPts val="3200"/>
            </a:pPr>
            <a:r>
              <a:rPr lang="en-US" sz="4267" i="1">
                <a:latin typeface="Calibri"/>
                <a:ea typeface="Calibri"/>
                <a:cs typeface="Calibri"/>
                <a:sym typeface="Calibri"/>
              </a:rPr>
              <a:t>Input</a:t>
            </a:r>
            <a:r>
              <a:rPr lang="en-US" sz="4267">
                <a:latin typeface="Calibri"/>
                <a:ea typeface="Calibri"/>
                <a:cs typeface="Calibri"/>
                <a:sym typeface="Calibri"/>
              </a:rPr>
              <a:t>:</a:t>
            </a:r>
            <a:endParaRPr/>
          </a:p>
          <a:p>
            <a:pPr marL="914377" lvl="1" indent="-304792">
              <a:spcBef>
                <a:spcPts val="747"/>
              </a:spcBef>
              <a:buSzPts val="2800"/>
            </a:pPr>
            <a:r>
              <a:rPr lang="en-US" sz="3733">
                <a:latin typeface="Calibri"/>
                <a:ea typeface="Calibri"/>
                <a:cs typeface="Calibri"/>
                <a:sym typeface="Calibri"/>
              </a:rPr>
              <a:t> a document </a:t>
            </a:r>
            <a:r>
              <a:rPr lang="en-US" sz="3733" i="1">
                <a:solidFill>
                  <a:srgbClr val="FF0000"/>
                </a:solidFill>
                <a:latin typeface="Calibri"/>
                <a:ea typeface="Calibri"/>
                <a:cs typeface="Calibri"/>
                <a:sym typeface="Calibri"/>
              </a:rPr>
              <a:t>d</a:t>
            </a:r>
            <a:endParaRPr/>
          </a:p>
          <a:p>
            <a:pPr marL="914377" lvl="1" indent="-304792">
              <a:spcBef>
                <a:spcPts val="747"/>
              </a:spcBef>
              <a:buSzPts val="2800"/>
            </a:pPr>
            <a:r>
              <a:rPr lang="en-US" sz="3733" i="1">
                <a:latin typeface="Calibri"/>
                <a:ea typeface="Calibri"/>
                <a:cs typeface="Calibri"/>
                <a:sym typeface="Calibri"/>
              </a:rPr>
              <a:t> </a:t>
            </a:r>
            <a:r>
              <a:rPr lang="en-US" sz="3733">
                <a:latin typeface="Calibri"/>
                <a:ea typeface="Calibri"/>
                <a:cs typeface="Calibri"/>
                <a:sym typeface="Calibri"/>
              </a:rPr>
              <a:t>a fixed set of classes  </a:t>
            </a:r>
            <a:r>
              <a:rPr lang="en-US" sz="3733" i="1">
                <a:solidFill>
                  <a:srgbClr val="FF0000"/>
                </a:solidFill>
                <a:latin typeface="Calibri"/>
                <a:ea typeface="Calibri"/>
                <a:cs typeface="Calibri"/>
                <a:sym typeface="Calibri"/>
              </a:rPr>
              <a:t>C </a:t>
            </a:r>
            <a:r>
              <a:rPr lang="en-US" sz="3733">
                <a:solidFill>
                  <a:srgbClr val="FF0000"/>
                </a:solidFill>
                <a:latin typeface="Calibri"/>
                <a:ea typeface="Calibri"/>
                <a:cs typeface="Calibri"/>
                <a:sym typeface="Calibri"/>
              </a:rPr>
              <a:t>=</a:t>
            </a:r>
            <a:r>
              <a:rPr lang="en-US" sz="3733" i="1">
                <a:solidFill>
                  <a:srgbClr val="FF0000"/>
                </a:solidFill>
                <a:latin typeface="Calibri"/>
                <a:ea typeface="Calibri"/>
                <a:cs typeface="Calibri"/>
                <a:sym typeface="Calibri"/>
              </a:rPr>
              <a:t> </a:t>
            </a:r>
            <a:r>
              <a:rPr lang="en-US" sz="3733">
                <a:solidFill>
                  <a:srgbClr val="FF0000"/>
                </a:solidFill>
                <a:latin typeface="Calibri"/>
                <a:ea typeface="Calibri"/>
                <a:cs typeface="Calibri"/>
                <a:sym typeface="Calibri"/>
              </a:rPr>
              <a:t>{</a:t>
            </a:r>
            <a:r>
              <a:rPr lang="en-US" sz="3733" i="1">
                <a:solidFill>
                  <a:srgbClr val="FF0000"/>
                </a:solidFill>
                <a:latin typeface="Calibri"/>
                <a:ea typeface="Calibri"/>
                <a:cs typeface="Calibri"/>
                <a:sym typeface="Calibri"/>
              </a:rPr>
              <a:t>c</a:t>
            </a:r>
            <a:r>
              <a:rPr lang="en-US" sz="3733" baseline="-25000">
                <a:solidFill>
                  <a:srgbClr val="FF0000"/>
                </a:solidFill>
                <a:latin typeface="Calibri"/>
                <a:ea typeface="Calibri"/>
                <a:cs typeface="Calibri"/>
                <a:sym typeface="Calibri"/>
              </a:rPr>
              <a:t>1</a:t>
            </a:r>
            <a:r>
              <a:rPr lang="en-US" sz="3733">
                <a:solidFill>
                  <a:srgbClr val="FF0000"/>
                </a:solidFill>
                <a:latin typeface="Calibri"/>
                <a:ea typeface="Calibri"/>
                <a:cs typeface="Calibri"/>
                <a:sym typeface="Calibri"/>
              </a:rPr>
              <a:t>, </a:t>
            </a:r>
            <a:r>
              <a:rPr lang="en-US" sz="3733" i="1">
                <a:solidFill>
                  <a:srgbClr val="FF0000"/>
                </a:solidFill>
                <a:latin typeface="Calibri"/>
                <a:ea typeface="Calibri"/>
                <a:cs typeface="Calibri"/>
                <a:sym typeface="Calibri"/>
              </a:rPr>
              <a:t>c</a:t>
            </a:r>
            <a:r>
              <a:rPr lang="en-US" sz="3733" baseline="-25000">
                <a:solidFill>
                  <a:srgbClr val="FF0000"/>
                </a:solidFill>
                <a:latin typeface="Calibri"/>
                <a:ea typeface="Calibri"/>
                <a:cs typeface="Calibri"/>
                <a:sym typeface="Calibri"/>
              </a:rPr>
              <a:t>2</a:t>
            </a:r>
            <a:r>
              <a:rPr lang="en-US" sz="3733">
                <a:solidFill>
                  <a:srgbClr val="FF0000"/>
                </a:solidFill>
                <a:latin typeface="Calibri"/>
                <a:ea typeface="Calibri"/>
                <a:cs typeface="Calibri"/>
                <a:sym typeface="Calibri"/>
              </a:rPr>
              <a:t>,…, </a:t>
            </a:r>
            <a:r>
              <a:rPr lang="en-US" sz="3733" i="1">
                <a:solidFill>
                  <a:srgbClr val="FF0000"/>
                </a:solidFill>
                <a:latin typeface="Calibri"/>
                <a:ea typeface="Calibri"/>
                <a:cs typeface="Calibri"/>
                <a:sym typeface="Calibri"/>
              </a:rPr>
              <a:t>c</a:t>
            </a:r>
            <a:r>
              <a:rPr lang="en-US" sz="3733" i="1" baseline="-25000">
                <a:solidFill>
                  <a:srgbClr val="FF0000"/>
                </a:solidFill>
                <a:latin typeface="Calibri"/>
                <a:ea typeface="Calibri"/>
                <a:cs typeface="Calibri"/>
                <a:sym typeface="Calibri"/>
              </a:rPr>
              <a:t>J</a:t>
            </a:r>
            <a:r>
              <a:rPr lang="en-US" sz="3733">
                <a:solidFill>
                  <a:srgbClr val="FF0000"/>
                </a:solidFill>
                <a:latin typeface="Calibri"/>
                <a:ea typeface="Calibri"/>
                <a:cs typeface="Calibri"/>
                <a:sym typeface="Calibri"/>
              </a:rPr>
              <a:t>}</a:t>
            </a:r>
            <a:endParaRPr/>
          </a:p>
          <a:p>
            <a:pPr marL="914377" lvl="1" indent="-67732">
              <a:spcBef>
                <a:spcPts val="747"/>
              </a:spcBef>
              <a:buSzPts val="2800"/>
              <a:buNone/>
            </a:pPr>
            <a:endParaRPr sz="3733" i="1">
              <a:latin typeface="Calibri"/>
              <a:ea typeface="Calibri"/>
              <a:cs typeface="Calibri"/>
              <a:sym typeface="Calibri"/>
            </a:endParaRPr>
          </a:p>
          <a:p>
            <a:pPr marL="457189">
              <a:spcBef>
                <a:spcPts val="853"/>
              </a:spcBef>
              <a:buSzPts val="3200"/>
            </a:pPr>
            <a:r>
              <a:rPr lang="en-US" sz="4267" i="1">
                <a:latin typeface="Calibri"/>
                <a:ea typeface="Calibri"/>
                <a:cs typeface="Calibri"/>
                <a:sym typeface="Calibri"/>
              </a:rPr>
              <a:t>Output</a:t>
            </a:r>
            <a:r>
              <a:rPr lang="en-US" sz="4267">
                <a:latin typeface="Calibri"/>
                <a:ea typeface="Calibri"/>
                <a:cs typeface="Calibri"/>
                <a:sym typeface="Calibri"/>
              </a:rPr>
              <a:t>: a predicted class </a:t>
            </a:r>
            <a:r>
              <a:rPr lang="en-US" sz="4267" i="1">
                <a:solidFill>
                  <a:srgbClr val="FF0000"/>
                </a:solidFill>
                <a:latin typeface="Calibri"/>
                <a:ea typeface="Calibri"/>
                <a:cs typeface="Calibri"/>
                <a:sym typeface="Calibri"/>
              </a:rPr>
              <a:t>c</a:t>
            </a:r>
            <a:r>
              <a:rPr lang="en-US" sz="4267">
                <a:solidFill>
                  <a:srgbClr val="FF0000"/>
                </a:solidFill>
                <a:latin typeface="Calibri"/>
                <a:ea typeface="Calibri"/>
                <a:cs typeface="Calibri"/>
                <a:sym typeface="Calibri"/>
              </a:rPr>
              <a:t> ∈ </a:t>
            </a:r>
            <a:r>
              <a:rPr lang="en-US" sz="4267" i="1">
                <a:solidFill>
                  <a:srgbClr val="FF0000"/>
                </a:solidFill>
                <a:latin typeface="Calibri"/>
                <a:ea typeface="Calibri"/>
                <a:cs typeface="Calibri"/>
                <a:sym typeface="Calibri"/>
              </a:rPr>
              <a:t>C</a:t>
            </a:r>
            <a:endParaRPr sz="4267" i="1" baseline="-2500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4"/>
          <p:cNvSpPr txBox="1">
            <a:spLocks noGrp="1"/>
          </p:cNvSpPr>
          <p:nvPr>
            <p:ph type="title"/>
          </p:nvPr>
        </p:nvSpPr>
        <p:spPr>
          <a:xfrm>
            <a:off x="1828800" y="508000"/>
            <a:ext cx="9956800" cy="990600"/>
          </a:xfrm>
          <a:prstGeom prst="rect">
            <a:avLst/>
          </a:prstGeom>
          <a:noFill/>
          <a:ln>
            <a:noFill/>
          </a:ln>
        </p:spPr>
        <p:txBody>
          <a:bodyPr spcFirstLastPara="1" vert="horz" wrap="square" lIns="121900" tIns="60933" rIns="121900" bIns="60933" rtlCol="0" anchor="b" anchorCtr="0">
            <a:noAutofit/>
          </a:bodyPr>
          <a:lstStyle/>
          <a:p>
            <a:r>
              <a:rPr lang="en-US" sz="4800"/>
              <a:t>Classification Methods: </a:t>
            </a:r>
            <a:br>
              <a:rPr lang="en-US" sz="4800"/>
            </a:br>
            <a:r>
              <a:rPr lang="en-US" sz="4800"/>
              <a:t>Hand-coded rules</a:t>
            </a:r>
            <a:endParaRPr/>
          </a:p>
        </p:txBody>
      </p:sp>
      <p:sp>
        <p:nvSpPr>
          <p:cNvPr id="618" name="Google Shape;618;p64"/>
          <p:cNvSpPr txBox="1">
            <a:spLocks noGrp="1"/>
          </p:cNvSpPr>
          <p:nvPr>
            <p:ph type="body" idx="1"/>
          </p:nvPr>
        </p:nvSpPr>
        <p:spPr>
          <a:xfrm>
            <a:off x="406400" y="1803400"/>
            <a:ext cx="11379200" cy="4445000"/>
          </a:xfrm>
          <a:prstGeom prst="rect">
            <a:avLst/>
          </a:prstGeom>
          <a:noFill/>
          <a:ln>
            <a:noFill/>
          </a:ln>
        </p:spPr>
        <p:txBody>
          <a:bodyPr spcFirstLastPara="1" vert="horz" wrap="square" lIns="121900" tIns="60933" rIns="121900" bIns="60933" rtlCol="0" anchor="t" anchorCtr="0">
            <a:noAutofit/>
          </a:bodyPr>
          <a:lstStyle/>
          <a:p>
            <a:pPr marL="457189">
              <a:spcBef>
                <a:spcPts val="0"/>
              </a:spcBef>
              <a:buSzPts val="2400"/>
            </a:pPr>
            <a:r>
              <a:rPr lang="en-US">
                <a:latin typeface="Calibri"/>
                <a:ea typeface="Calibri"/>
                <a:cs typeface="Calibri"/>
                <a:sym typeface="Calibri"/>
              </a:rPr>
              <a:t>Rules based on combinations of words or other features</a:t>
            </a:r>
            <a:endParaRPr/>
          </a:p>
          <a:p>
            <a:pPr marL="914377" lvl="1" indent="-304792">
              <a:spcBef>
                <a:spcPts val="533"/>
              </a:spcBef>
              <a:buSzPts val="2000"/>
            </a:pPr>
            <a:r>
              <a:rPr lang="en-US">
                <a:latin typeface="Calibri"/>
                <a:ea typeface="Calibri"/>
                <a:cs typeface="Calibri"/>
                <a:sym typeface="Calibri"/>
              </a:rPr>
              <a:t> spam: black-list-address OR (“dollars” AND“have been selected”)</a:t>
            </a:r>
            <a:endParaRPr/>
          </a:p>
          <a:p>
            <a:pPr marL="457189">
              <a:spcBef>
                <a:spcPts val="640"/>
              </a:spcBef>
              <a:buSzPts val="2400"/>
            </a:pPr>
            <a:r>
              <a:rPr lang="en-US">
                <a:latin typeface="Calibri"/>
                <a:ea typeface="Calibri"/>
                <a:cs typeface="Calibri"/>
                <a:sym typeface="Calibri"/>
              </a:rPr>
              <a:t>Accuracy can be high</a:t>
            </a:r>
            <a:endParaRPr/>
          </a:p>
          <a:p>
            <a:pPr marL="914377" lvl="1" indent="-304792">
              <a:spcBef>
                <a:spcPts val="533"/>
              </a:spcBef>
              <a:buSzPts val="2000"/>
            </a:pPr>
            <a:r>
              <a:rPr lang="en-US">
                <a:latin typeface="Calibri"/>
                <a:ea typeface="Calibri"/>
                <a:cs typeface="Calibri"/>
                <a:sym typeface="Calibri"/>
              </a:rPr>
              <a:t>If rules carefully refined by expert</a:t>
            </a:r>
            <a:endParaRPr/>
          </a:p>
          <a:p>
            <a:pPr marL="457189">
              <a:spcBef>
                <a:spcPts val="640"/>
              </a:spcBef>
              <a:buSzPts val="2400"/>
            </a:pPr>
            <a:r>
              <a:rPr lang="en-US">
                <a:latin typeface="Calibri"/>
                <a:ea typeface="Calibri"/>
                <a:cs typeface="Calibri"/>
                <a:sym typeface="Calibri"/>
              </a:rPr>
              <a:t>But building and maintaining these rules is expensive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65"/>
          <p:cNvSpPr txBox="1">
            <a:spLocks noGrp="1"/>
          </p:cNvSpPr>
          <p:nvPr>
            <p:ph type="title"/>
          </p:nvPr>
        </p:nvSpPr>
        <p:spPr>
          <a:xfrm>
            <a:off x="1828800" y="609600"/>
            <a:ext cx="9956800" cy="990600"/>
          </a:xfrm>
          <a:prstGeom prst="rect">
            <a:avLst/>
          </a:prstGeom>
          <a:noFill/>
          <a:ln>
            <a:noFill/>
          </a:ln>
        </p:spPr>
        <p:txBody>
          <a:bodyPr spcFirstLastPara="1" vert="horz" wrap="square" lIns="121900" tIns="60933" rIns="121900" bIns="60933" rtlCol="0" anchor="b" anchorCtr="0">
            <a:noAutofit/>
          </a:bodyPr>
          <a:lstStyle/>
          <a:p>
            <a:r>
              <a:rPr lang="en-US" sz="4800"/>
              <a:t>Classification Methods:</a:t>
            </a:r>
            <a:br>
              <a:rPr lang="en-US" sz="4800"/>
            </a:br>
            <a:r>
              <a:rPr lang="en-US" sz="4800"/>
              <a:t>Supervised Machine Learning</a:t>
            </a:r>
            <a:endParaRPr/>
          </a:p>
        </p:txBody>
      </p:sp>
      <p:sp>
        <p:nvSpPr>
          <p:cNvPr id="624" name="Google Shape;624;p65"/>
          <p:cNvSpPr txBox="1">
            <a:spLocks noGrp="1"/>
          </p:cNvSpPr>
          <p:nvPr>
            <p:ph type="body" idx="1"/>
          </p:nvPr>
        </p:nvSpPr>
        <p:spPr>
          <a:xfrm>
            <a:off x="406400" y="1803400"/>
            <a:ext cx="11379200" cy="4445000"/>
          </a:xfrm>
          <a:prstGeom prst="rect">
            <a:avLst/>
          </a:prstGeom>
          <a:noFill/>
          <a:ln>
            <a:noFill/>
          </a:ln>
        </p:spPr>
        <p:txBody>
          <a:bodyPr spcFirstLastPara="1" vert="horz" wrap="square" lIns="121900" tIns="60933" rIns="121900" bIns="60933" rtlCol="0" anchor="t" anchorCtr="0">
            <a:noAutofit/>
          </a:bodyPr>
          <a:lstStyle/>
          <a:p>
            <a:pPr marL="457189">
              <a:spcBef>
                <a:spcPts val="0"/>
              </a:spcBef>
              <a:buSzPts val="2800"/>
            </a:pPr>
            <a:r>
              <a:rPr lang="en-US" sz="3733" i="1" dirty="0">
                <a:latin typeface="Calibri"/>
                <a:ea typeface="Calibri"/>
                <a:cs typeface="Calibri"/>
                <a:sym typeface="Calibri"/>
              </a:rPr>
              <a:t>Input: </a:t>
            </a:r>
            <a:endParaRPr dirty="0"/>
          </a:p>
          <a:p>
            <a:pPr marL="914377" lvl="1" indent="-304792">
              <a:spcBef>
                <a:spcPts val="640"/>
              </a:spcBef>
              <a:buSzPts val="2400"/>
            </a:pPr>
            <a:r>
              <a:rPr lang="en-US" sz="3200" dirty="0">
                <a:latin typeface="Calibri"/>
                <a:ea typeface="Calibri"/>
                <a:cs typeface="Calibri"/>
                <a:sym typeface="Calibri"/>
              </a:rPr>
              <a:t>a document </a:t>
            </a:r>
            <a:r>
              <a:rPr lang="en-US" sz="3200" i="1" dirty="0">
                <a:solidFill>
                  <a:srgbClr val="FF0000"/>
                </a:solidFill>
                <a:latin typeface="Calibri"/>
                <a:ea typeface="Calibri"/>
                <a:cs typeface="Calibri"/>
                <a:sym typeface="Calibri"/>
              </a:rPr>
              <a:t>d</a:t>
            </a:r>
            <a:endParaRPr dirty="0"/>
          </a:p>
          <a:p>
            <a:pPr marL="914377" lvl="1" indent="-304792">
              <a:spcBef>
                <a:spcPts val="640"/>
              </a:spcBef>
              <a:buSzPts val="2400"/>
            </a:pPr>
            <a:r>
              <a:rPr lang="en-US" sz="3200" i="1" dirty="0">
                <a:latin typeface="Calibri"/>
                <a:ea typeface="Calibri"/>
                <a:cs typeface="Calibri"/>
                <a:sym typeface="Calibri"/>
              </a:rPr>
              <a:t> </a:t>
            </a:r>
            <a:r>
              <a:rPr lang="en-US" sz="3200" dirty="0">
                <a:latin typeface="Calibri"/>
                <a:ea typeface="Calibri"/>
                <a:cs typeface="Calibri"/>
                <a:sym typeface="Calibri"/>
              </a:rPr>
              <a:t>a fixed set of classes  </a:t>
            </a:r>
            <a:r>
              <a:rPr lang="en-US" sz="3200" i="1" dirty="0">
                <a:solidFill>
                  <a:srgbClr val="FF0000"/>
                </a:solidFill>
                <a:latin typeface="Calibri"/>
                <a:ea typeface="Calibri"/>
                <a:cs typeface="Calibri"/>
                <a:sym typeface="Calibri"/>
              </a:rPr>
              <a:t>C </a:t>
            </a:r>
            <a:r>
              <a:rPr lang="en-US" sz="3200" dirty="0">
                <a:solidFill>
                  <a:srgbClr val="FF0000"/>
                </a:solidFill>
                <a:latin typeface="Calibri"/>
                <a:ea typeface="Calibri"/>
                <a:cs typeface="Calibri"/>
                <a:sym typeface="Calibri"/>
              </a:rPr>
              <a:t>=</a:t>
            </a:r>
            <a:r>
              <a:rPr lang="en-US" sz="3200" i="1" dirty="0">
                <a:solidFill>
                  <a:srgbClr val="FF0000"/>
                </a:solidFill>
                <a:latin typeface="Calibri"/>
                <a:ea typeface="Calibri"/>
                <a:cs typeface="Calibri"/>
                <a:sym typeface="Calibri"/>
              </a:rPr>
              <a:t> </a:t>
            </a:r>
            <a:r>
              <a:rPr lang="en-US" sz="3200" dirty="0">
                <a:solidFill>
                  <a:srgbClr val="FF0000"/>
                </a:solidFill>
                <a:latin typeface="Calibri"/>
                <a:ea typeface="Calibri"/>
                <a:cs typeface="Calibri"/>
                <a:sym typeface="Calibri"/>
              </a:rPr>
              <a:t>{</a:t>
            </a:r>
            <a:r>
              <a:rPr lang="en-US" sz="3200" i="1" dirty="0">
                <a:solidFill>
                  <a:srgbClr val="FF0000"/>
                </a:solidFill>
                <a:latin typeface="Calibri"/>
                <a:ea typeface="Calibri"/>
                <a:cs typeface="Calibri"/>
                <a:sym typeface="Calibri"/>
              </a:rPr>
              <a:t>c</a:t>
            </a:r>
            <a:r>
              <a:rPr lang="en-US" sz="3200" baseline="-25000" dirty="0">
                <a:solidFill>
                  <a:srgbClr val="FF0000"/>
                </a:solidFill>
                <a:latin typeface="Calibri"/>
                <a:ea typeface="Calibri"/>
                <a:cs typeface="Calibri"/>
                <a:sym typeface="Calibri"/>
              </a:rPr>
              <a:t>1</a:t>
            </a:r>
            <a:r>
              <a:rPr lang="en-US" sz="3200" dirty="0">
                <a:solidFill>
                  <a:srgbClr val="FF0000"/>
                </a:solidFill>
                <a:latin typeface="Calibri"/>
                <a:ea typeface="Calibri"/>
                <a:cs typeface="Calibri"/>
                <a:sym typeface="Calibri"/>
              </a:rPr>
              <a:t>, </a:t>
            </a:r>
            <a:r>
              <a:rPr lang="en-US" sz="3200" i="1" dirty="0">
                <a:solidFill>
                  <a:srgbClr val="FF0000"/>
                </a:solidFill>
                <a:latin typeface="Calibri"/>
                <a:ea typeface="Calibri"/>
                <a:cs typeface="Calibri"/>
                <a:sym typeface="Calibri"/>
              </a:rPr>
              <a:t>c</a:t>
            </a:r>
            <a:r>
              <a:rPr lang="en-US" sz="3200" baseline="-25000" dirty="0">
                <a:solidFill>
                  <a:srgbClr val="FF0000"/>
                </a:solidFill>
                <a:latin typeface="Calibri"/>
                <a:ea typeface="Calibri"/>
                <a:cs typeface="Calibri"/>
                <a:sym typeface="Calibri"/>
              </a:rPr>
              <a:t>2</a:t>
            </a:r>
            <a:r>
              <a:rPr lang="en-US" sz="3200" dirty="0">
                <a:solidFill>
                  <a:srgbClr val="FF0000"/>
                </a:solidFill>
                <a:latin typeface="Calibri"/>
                <a:ea typeface="Calibri"/>
                <a:cs typeface="Calibri"/>
                <a:sym typeface="Calibri"/>
              </a:rPr>
              <a:t>,…, </a:t>
            </a:r>
            <a:r>
              <a:rPr lang="en-US" sz="3200" i="1" dirty="0" err="1">
                <a:solidFill>
                  <a:srgbClr val="FF0000"/>
                </a:solidFill>
                <a:latin typeface="Calibri"/>
                <a:ea typeface="Calibri"/>
                <a:cs typeface="Calibri"/>
                <a:sym typeface="Calibri"/>
              </a:rPr>
              <a:t>c</a:t>
            </a:r>
            <a:r>
              <a:rPr lang="en-US" sz="3200" i="1" baseline="-25000" dirty="0" err="1">
                <a:solidFill>
                  <a:srgbClr val="FF0000"/>
                </a:solidFill>
                <a:latin typeface="Calibri"/>
                <a:ea typeface="Calibri"/>
                <a:cs typeface="Calibri"/>
                <a:sym typeface="Calibri"/>
              </a:rPr>
              <a:t>J</a:t>
            </a:r>
            <a:r>
              <a:rPr lang="en-US" sz="3200" dirty="0">
                <a:solidFill>
                  <a:srgbClr val="FF0000"/>
                </a:solidFill>
                <a:latin typeface="Calibri"/>
                <a:ea typeface="Calibri"/>
                <a:cs typeface="Calibri"/>
                <a:sym typeface="Calibri"/>
              </a:rPr>
              <a:t>}</a:t>
            </a:r>
            <a:endParaRPr i="1" dirty="0">
              <a:solidFill>
                <a:srgbClr val="FF0000"/>
              </a:solidFill>
              <a:latin typeface="Calibri"/>
              <a:ea typeface="Calibri"/>
              <a:cs typeface="Calibri"/>
              <a:sym typeface="Calibri"/>
            </a:endParaRPr>
          </a:p>
          <a:p>
            <a:pPr marL="914377" lvl="1" indent="-304792">
              <a:spcBef>
                <a:spcPts val="640"/>
              </a:spcBef>
              <a:buSzPts val="2400"/>
            </a:pPr>
            <a:r>
              <a:rPr lang="en-US" sz="3200" dirty="0">
                <a:latin typeface="Calibri"/>
                <a:ea typeface="Calibri"/>
                <a:cs typeface="Calibri"/>
                <a:sym typeface="Calibri"/>
              </a:rPr>
              <a:t>A training set of </a:t>
            </a:r>
            <a:r>
              <a:rPr lang="en-US" sz="3200" i="1" dirty="0">
                <a:solidFill>
                  <a:srgbClr val="FF0000"/>
                </a:solidFill>
                <a:latin typeface="Calibri"/>
                <a:ea typeface="Calibri"/>
                <a:cs typeface="Calibri"/>
                <a:sym typeface="Calibri"/>
              </a:rPr>
              <a:t>m</a:t>
            </a:r>
            <a:r>
              <a:rPr lang="en-US" sz="3200" i="1" dirty="0">
                <a:latin typeface="Calibri"/>
                <a:ea typeface="Calibri"/>
                <a:cs typeface="Calibri"/>
                <a:sym typeface="Calibri"/>
              </a:rPr>
              <a:t> </a:t>
            </a:r>
            <a:r>
              <a:rPr lang="en-US" sz="3200" dirty="0">
                <a:latin typeface="Calibri"/>
                <a:ea typeface="Calibri"/>
                <a:cs typeface="Calibri"/>
                <a:sym typeface="Calibri"/>
              </a:rPr>
              <a:t>hand-labeled documents </a:t>
            </a:r>
            <a:r>
              <a:rPr lang="en-US" sz="3200" i="1" dirty="0">
                <a:solidFill>
                  <a:srgbClr val="FF0000"/>
                </a:solidFill>
                <a:latin typeface="Calibri"/>
                <a:ea typeface="Calibri"/>
                <a:cs typeface="Calibri"/>
                <a:sym typeface="Calibri"/>
              </a:rPr>
              <a:t>(d</a:t>
            </a:r>
            <a:r>
              <a:rPr lang="en-US" sz="3200" i="1" baseline="-25000" dirty="0">
                <a:solidFill>
                  <a:srgbClr val="FF0000"/>
                </a:solidFill>
                <a:latin typeface="Calibri"/>
                <a:ea typeface="Calibri"/>
                <a:cs typeface="Calibri"/>
                <a:sym typeface="Calibri"/>
              </a:rPr>
              <a:t>1</a:t>
            </a:r>
            <a:r>
              <a:rPr lang="en-US" sz="3200" i="1" dirty="0">
                <a:solidFill>
                  <a:srgbClr val="FF0000"/>
                </a:solidFill>
                <a:latin typeface="Calibri"/>
                <a:ea typeface="Calibri"/>
                <a:cs typeface="Calibri"/>
                <a:sym typeface="Calibri"/>
              </a:rPr>
              <a:t>,c</a:t>
            </a:r>
            <a:r>
              <a:rPr lang="en-US" sz="3200" i="1" baseline="-25000" dirty="0">
                <a:solidFill>
                  <a:srgbClr val="FF0000"/>
                </a:solidFill>
                <a:latin typeface="Calibri"/>
                <a:ea typeface="Calibri"/>
                <a:cs typeface="Calibri"/>
                <a:sym typeface="Calibri"/>
              </a:rPr>
              <a:t>1</a:t>
            </a:r>
            <a:r>
              <a:rPr lang="en-US" sz="3200" i="1" dirty="0">
                <a:solidFill>
                  <a:srgbClr val="FF0000"/>
                </a:solidFill>
                <a:latin typeface="Calibri"/>
                <a:ea typeface="Calibri"/>
                <a:cs typeface="Calibri"/>
                <a:sym typeface="Calibri"/>
              </a:rPr>
              <a:t>),....,(</a:t>
            </a:r>
            <a:r>
              <a:rPr lang="en-US" sz="3200" i="1" dirty="0" err="1">
                <a:solidFill>
                  <a:srgbClr val="FF0000"/>
                </a:solidFill>
                <a:latin typeface="Calibri"/>
                <a:ea typeface="Calibri"/>
                <a:cs typeface="Calibri"/>
                <a:sym typeface="Calibri"/>
              </a:rPr>
              <a:t>d</a:t>
            </a:r>
            <a:r>
              <a:rPr lang="en-US" sz="3200" i="1" baseline="-25000" dirty="0" err="1">
                <a:solidFill>
                  <a:srgbClr val="FF0000"/>
                </a:solidFill>
                <a:latin typeface="Calibri"/>
                <a:ea typeface="Calibri"/>
                <a:cs typeface="Calibri"/>
                <a:sym typeface="Calibri"/>
              </a:rPr>
              <a:t>m</a:t>
            </a:r>
            <a:r>
              <a:rPr lang="en-US" sz="3200" i="1" dirty="0" err="1">
                <a:solidFill>
                  <a:srgbClr val="FF0000"/>
                </a:solidFill>
                <a:latin typeface="Calibri"/>
                <a:ea typeface="Calibri"/>
                <a:cs typeface="Calibri"/>
                <a:sym typeface="Calibri"/>
              </a:rPr>
              <a:t>,c</a:t>
            </a:r>
            <a:r>
              <a:rPr lang="en-US" sz="3200" i="1" baseline="-25000" dirty="0" err="1">
                <a:solidFill>
                  <a:srgbClr val="FF0000"/>
                </a:solidFill>
                <a:latin typeface="Calibri"/>
                <a:ea typeface="Calibri"/>
                <a:cs typeface="Calibri"/>
                <a:sym typeface="Calibri"/>
              </a:rPr>
              <a:t>m</a:t>
            </a:r>
            <a:r>
              <a:rPr lang="en-US" sz="3200" i="1" dirty="0">
                <a:solidFill>
                  <a:srgbClr val="FF0000"/>
                </a:solidFill>
                <a:latin typeface="Calibri"/>
                <a:ea typeface="Calibri"/>
                <a:cs typeface="Calibri"/>
                <a:sym typeface="Calibri"/>
              </a:rPr>
              <a:t>)</a:t>
            </a:r>
            <a:endParaRPr dirty="0"/>
          </a:p>
          <a:p>
            <a:pPr marL="457189">
              <a:spcBef>
                <a:spcPts val="747"/>
              </a:spcBef>
              <a:buSzPts val="2800"/>
            </a:pPr>
            <a:r>
              <a:rPr lang="en-US" sz="3733" i="1" dirty="0">
                <a:latin typeface="Calibri"/>
                <a:ea typeface="Calibri"/>
                <a:cs typeface="Calibri"/>
                <a:sym typeface="Calibri"/>
              </a:rPr>
              <a:t>Output: </a:t>
            </a:r>
            <a:endParaRPr dirty="0"/>
          </a:p>
          <a:p>
            <a:pPr marL="914377" lvl="1" indent="-304792">
              <a:spcBef>
                <a:spcPts val="640"/>
              </a:spcBef>
              <a:buSzPts val="2400"/>
            </a:pPr>
            <a:r>
              <a:rPr lang="en-US" sz="3200" dirty="0">
                <a:latin typeface="Calibri"/>
                <a:ea typeface="Calibri"/>
                <a:cs typeface="Calibri"/>
                <a:sym typeface="Calibri"/>
              </a:rPr>
              <a:t>a learned classifier </a:t>
            </a:r>
            <a:r>
              <a:rPr lang="en-US" sz="3200" i="1" dirty="0">
                <a:solidFill>
                  <a:srgbClr val="FF0000"/>
                </a:solidFill>
                <a:latin typeface="Calibri"/>
                <a:ea typeface="Calibri"/>
                <a:cs typeface="Calibri"/>
                <a:sym typeface="Calibri"/>
              </a:rPr>
              <a:t>γ:d </a:t>
            </a:r>
            <a:r>
              <a:rPr lang="en-US" sz="3200" i="1" dirty="0">
                <a:solidFill>
                  <a:srgbClr val="FF0000"/>
                </a:solidFill>
                <a:latin typeface="Calibri"/>
                <a:ea typeface="Calibri"/>
                <a:cs typeface="Calibri"/>
                <a:sym typeface="Wingdings" panose="05000000000000000000" pitchFamily="2" charset="2"/>
              </a:rPr>
              <a:t></a:t>
            </a:r>
            <a:r>
              <a:rPr lang="en-US" sz="3200" i="1" dirty="0">
                <a:solidFill>
                  <a:srgbClr val="FF0000"/>
                </a:solidFill>
                <a:latin typeface="Calibri"/>
                <a:ea typeface="Calibri"/>
                <a:cs typeface="Calibri"/>
                <a:sym typeface="Calibri"/>
              </a:rPr>
              <a:t> c</a:t>
            </a:r>
            <a:endParaRPr sz="3200" i="1" dirty="0">
              <a:solidFill>
                <a:srgbClr val="FF0000"/>
              </a:solidFill>
              <a:latin typeface="Calibri"/>
              <a:ea typeface="Calibri"/>
              <a:cs typeface="Calibri"/>
              <a:sym typeface="Calibri"/>
            </a:endParaRPr>
          </a:p>
        </p:txBody>
      </p:sp>
      <p:sp>
        <p:nvSpPr>
          <p:cNvPr id="625" name="Google Shape;625;p65"/>
          <p:cNvSpPr txBox="1">
            <a:spLocks noGrp="1"/>
          </p:cNvSpPr>
          <p:nvPr>
            <p:ph type="sldNum" idx="12"/>
          </p:nvPr>
        </p:nvSpPr>
        <p:spPr>
          <a:xfrm>
            <a:off x="406400" y="6273800"/>
            <a:ext cx="2641600" cy="457200"/>
          </a:xfrm>
          <a:prstGeom prst="rect">
            <a:avLst/>
          </a:prstGeom>
          <a:noFill/>
          <a:ln>
            <a:noFill/>
          </a:ln>
        </p:spPr>
        <p:txBody>
          <a:bodyPr spcFirstLastPara="1" vert="horz" wrap="square" lIns="121900" tIns="60933" rIns="121900" bIns="60933" rtlCol="0" anchor="t" anchorCtr="0">
            <a:noAutofit/>
          </a:bodyPr>
          <a:lstStyle/>
          <a:p>
            <a:fld id="{00000000-1234-1234-1234-123412341234}" type="slidenum">
              <a:rPr lang="en-US"/>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6"/>
          <p:cNvSpPr txBox="1">
            <a:spLocks noGrp="1"/>
          </p:cNvSpPr>
          <p:nvPr>
            <p:ph type="title"/>
          </p:nvPr>
        </p:nvSpPr>
        <p:spPr>
          <a:xfrm>
            <a:off x="1828800" y="482600"/>
            <a:ext cx="9956800" cy="990600"/>
          </a:xfrm>
          <a:prstGeom prst="rect">
            <a:avLst/>
          </a:prstGeom>
          <a:noFill/>
          <a:ln>
            <a:noFill/>
          </a:ln>
        </p:spPr>
        <p:txBody>
          <a:bodyPr spcFirstLastPara="1" vert="horz" wrap="square" lIns="121900" tIns="60933" rIns="121900" bIns="60933" rtlCol="0" anchor="b" anchorCtr="0">
            <a:noAutofit/>
          </a:bodyPr>
          <a:lstStyle/>
          <a:p>
            <a:r>
              <a:rPr lang="en-US" sz="4800"/>
              <a:t>Classification Methods:</a:t>
            </a:r>
            <a:br>
              <a:rPr lang="en-US" sz="4800"/>
            </a:br>
            <a:r>
              <a:rPr lang="en-US" sz="4800"/>
              <a:t>Supervised Machine Learning</a:t>
            </a:r>
            <a:endParaRPr/>
          </a:p>
        </p:txBody>
      </p:sp>
      <p:sp>
        <p:nvSpPr>
          <p:cNvPr id="632" name="Google Shape;632;p66"/>
          <p:cNvSpPr txBox="1">
            <a:spLocks noGrp="1"/>
          </p:cNvSpPr>
          <p:nvPr>
            <p:ph type="body" idx="1"/>
          </p:nvPr>
        </p:nvSpPr>
        <p:spPr>
          <a:xfrm>
            <a:off x="406400" y="1803400"/>
            <a:ext cx="11379200" cy="4445000"/>
          </a:xfrm>
          <a:prstGeom prst="rect">
            <a:avLst/>
          </a:prstGeom>
          <a:noFill/>
          <a:ln>
            <a:noFill/>
          </a:ln>
        </p:spPr>
        <p:txBody>
          <a:bodyPr spcFirstLastPara="1" vert="horz" wrap="square" lIns="121900" tIns="60933" rIns="121900" bIns="60933" rtlCol="0" anchor="t" anchorCtr="0">
            <a:noAutofit/>
          </a:bodyPr>
          <a:lstStyle/>
          <a:p>
            <a:pPr marL="457189">
              <a:spcBef>
                <a:spcPts val="0"/>
              </a:spcBef>
              <a:buSzPts val="2800"/>
            </a:pPr>
            <a:r>
              <a:rPr lang="en-US" sz="3733" dirty="0">
                <a:latin typeface="Calibri"/>
                <a:ea typeface="Calibri"/>
                <a:cs typeface="Calibri"/>
                <a:sym typeface="Calibri"/>
              </a:rPr>
              <a:t>Any kind of classifier</a:t>
            </a:r>
            <a:endParaRPr dirty="0"/>
          </a:p>
          <a:p>
            <a:pPr marL="914377" lvl="1" indent="-304792">
              <a:spcBef>
                <a:spcPts val="640"/>
              </a:spcBef>
              <a:buSzPts val="2400"/>
            </a:pPr>
            <a:r>
              <a:rPr lang="en-US" sz="3200" dirty="0">
                <a:latin typeface="Calibri"/>
                <a:ea typeface="Calibri"/>
                <a:cs typeface="Calibri"/>
                <a:sym typeface="Calibri"/>
              </a:rPr>
              <a:t>Naïve Bayes</a:t>
            </a:r>
            <a:endParaRPr dirty="0"/>
          </a:p>
          <a:p>
            <a:pPr marL="914377" lvl="1" indent="-304792">
              <a:spcBef>
                <a:spcPts val="640"/>
              </a:spcBef>
              <a:buSzPts val="2400"/>
            </a:pPr>
            <a:r>
              <a:rPr lang="en-US" sz="3200" dirty="0">
                <a:latin typeface="Calibri"/>
                <a:ea typeface="Calibri"/>
                <a:cs typeface="Calibri"/>
                <a:sym typeface="Calibri"/>
              </a:rPr>
              <a:t>Logistic regression</a:t>
            </a:r>
            <a:endParaRPr dirty="0"/>
          </a:p>
          <a:p>
            <a:pPr marL="914377" lvl="1" indent="-304792">
              <a:spcBef>
                <a:spcPts val="640"/>
              </a:spcBef>
              <a:buSzPts val="2400"/>
            </a:pPr>
            <a:r>
              <a:rPr lang="en-US" sz="3200" dirty="0">
                <a:latin typeface="Calibri"/>
                <a:ea typeface="Calibri"/>
                <a:cs typeface="Calibri"/>
                <a:sym typeface="Calibri"/>
              </a:rPr>
              <a:t>Support-vector machines</a:t>
            </a:r>
            <a:endParaRPr dirty="0"/>
          </a:p>
          <a:p>
            <a:pPr marL="914377" lvl="1" indent="-304792">
              <a:spcBef>
                <a:spcPts val="640"/>
              </a:spcBef>
              <a:buSzPts val="2400"/>
            </a:pPr>
            <a:r>
              <a:rPr lang="en-US" sz="3200" dirty="0">
                <a:latin typeface="Calibri"/>
                <a:ea typeface="Calibri"/>
                <a:cs typeface="Calibri"/>
                <a:sym typeface="Calibri"/>
              </a:rPr>
              <a:t>k-Nearest Neighbors</a:t>
            </a:r>
            <a:endParaRPr dirty="0"/>
          </a:p>
          <a:p>
            <a:pPr marL="914377" lvl="1" indent="-101597">
              <a:spcBef>
                <a:spcPts val="640"/>
              </a:spcBef>
              <a:buSzPts val="2400"/>
              <a:buNone/>
            </a:pPr>
            <a:endParaRPr sz="3200" dirty="0">
              <a:latin typeface="Calibri"/>
              <a:ea typeface="Calibri"/>
              <a:cs typeface="Calibri"/>
              <a:sym typeface="Calibri"/>
            </a:endParaRPr>
          </a:p>
          <a:p>
            <a:pPr marL="914377" lvl="1" indent="-304792">
              <a:spcBef>
                <a:spcPts val="640"/>
              </a:spcBef>
              <a:buSzPts val="2400"/>
            </a:pPr>
            <a:r>
              <a:rPr lang="en-US" sz="3200" dirty="0">
                <a:latin typeface="Calibri"/>
                <a:ea typeface="Calibri"/>
                <a:cs typeface="Calibri"/>
                <a:sym typeface="Calibri"/>
              </a:rPr>
              <a:t>…</a:t>
            </a:r>
            <a:endParaRPr sz="1333"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1777</Words>
  <Application>Microsoft Office PowerPoint</Application>
  <PresentationFormat>와이드스크린</PresentationFormat>
  <Paragraphs>343</Paragraphs>
  <Slides>36</Slides>
  <Notes>23</Notes>
  <HiddenSlides>0</HiddenSlides>
  <MMClips>0</MMClips>
  <ScaleCrop>false</ScaleCrop>
  <HeadingPairs>
    <vt:vector size="8" baseType="variant">
      <vt:variant>
        <vt:lpstr>사용한 글꼴</vt:lpstr>
      </vt:variant>
      <vt:variant>
        <vt:i4>15</vt:i4>
      </vt:variant>
      <vt:variant>
        <vt:lpstr>테마</vt:lpstr>
      </vt:variant>
      <vt:variant>
        <vt:i4>1</vt:i4>
      </vt:variant>
      <vt:variant>
        <vt:lpstr>포함된 OLE 서버</vt:lpstr>
      </vt:variant>
      <vt:variant>
        <vt:i4>2</vt:i4>
      </vt:variant>
      <vt:variant>
        <vt:lpstr>슬라이드 제목</vt:lpstr>
      </vt:variant>
      <vt:variant>
        <vt:i4>36</vt:i4>
      </vt:variant>
    </vt:vector>
  </HeadingPairs>
  <TitlesOfParts>
    <vt:vector size="54" baseType="lpstr">
      <vt:lpstr>Arial Unicode MS</vt:lpstr>
      <vt:lpstr>Courier</vt:lpstr>
      <vt:lpstr>Merriweather Sans</vt:lpstr>
      <vt:lpstr>ＭＳ Ｐゴシック</vt:lpstr>
      <vt:lpstr>Noto Sans Symbols</vt:lpstr>
      <vt:lpstr>굴림</vt:lpstr>
      <vt:lpstr>맑은 고딕</vt:lpstr>
      <vt:lpstr>Arial</vt:lpstr>
      <vt:lpstr>Calibri</vt:lpstr>
      <vt:lpstr>Lucida Sans</vt:lpstr>
      <vt:lpstr>Lucida Sans Unicode</vt:lpstr>
      <vt:lpstr>Palatino Linotype</vt:lpstr>
      <vt:lpstr>Symbol</vt:lpstr>
      <vt:lpstr>Times</vt:lpstr>
      <vt:lpstr>Wingdings</vt:lpstr>
      <vt:lpstr>Office 테마</vt:lpstr>
      <vt:lpstr>Worksheet</vt:lpstr>
      <vt:lpstr>Equation</vt:lpstr>
      <vt:lpstr>Text Classification and Naïve Bayes</vt:lpstr>
      <vt:lpstr>Is this spam?</vt:lpstr>
      <vt:lpstr>Male or female author?</vt:lpstr>
      <vt:lpstr>Positive or negative movie review?</vt:lpstr>
      <vt:lpstr>Text Classification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vt:lpstr>
      <vt:lpstr>Naïve Bayes Intuition</vt:lpstr>
      <vt:lpstr>The bag of words representation</vt:lpstr>
      <vt:lpstr>The bag of words representation</vt:lpstr>
      <vt:lpstr>The bag of words representation:  using a subset of words</vt:lpstr>
      <vt:lpstr>The bag of words representation</vt:lpstr>
      <vt:lpstr>Binary term-document incidence matrix</vt:lpstr>
      <vt:lpstr>Term-document count matrices</vt:lpstr>
      <vt:lpstr>Bag of words model</vt:lpstr>
      <vt:lpstr>Term frequency tf</vt:lpstr>
      <vt:lpstr>Log-frequency weighting</vt:lpstr>
      <vt:lpstr>Document frequency</vt:lpstr>
      <vt:lpstr>Document frequency, continued</vt:lpstr>
      <vt:lpstr>idf weight</vt:lpstr>
      <vt:lpstr>idf example, suppose N = 1 million</vt:lpstr>
      <vt:lpstr>Effect of idf on ranking</vt:lpstr>
      <vt:lpstr>Collection vs. Document frequency</vt:lpstr>
      <vt:lpstr>tf-idf weighting</vt:lpstr>
      <vt:lpstr>Score for a document given a query</vt:lpstr>
      <vt:lpstr>Binary → count → weight matrix</vt:lpstr>
      <vt:lpstr>BoW with weights = 검색엔진  e.g., q=“good movie”</vt:lpstr>
      <vt:lpstr>Text Classification and Naïve Bayes</vt:lpstr>
      <vt:lpstr>Bayes’ Rule Applied to Documents and Classes</vt:lpstr>
      <vt:lpstr>Each class = a unigram language model</vt:lpstr>
      <vt:lpstr>Naïve Bayes as a Language Model</vt:lpstr>
      <vt:lpstr>PowerPoint 프레젠테이션</vt:lpstr>
      <vt:lpstr>Summary: Naive Bayes Naïve but Not so Naive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 and Naïve Bayes</dc:title>
  <dc:creator>User</dc:creator>
  <cp:lastModifiedBy>AI 40</cp:lastModifiedBy>
  <cp:revision>7</cp:revision>
  <dcterms:created xsi:type="dcterms:W3CDTF">2022-03-29T06:31:17Z</dcterms:created>
  <dcterms:modified xsi:type="dcterms:W3CDTF">2022-06-28T01:52:08Z</dcterms:modified>
</cp:coreProperties>
</file>