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451" r:id="rId3"/>
    <p:sldId id="452" r:id="rId4"/>
    <p:sldId id="492" r:id="rId5"/>
    <p:sldId id="486" r:id="rId6"/>
    <p:sldId id="453" r:id="rId7"/>
    <p:sldId id="454" r:id="rId8"/>
    <p:sldId id="455" r:id="rId9"/>
    <p:sldId id="456" r:id="rId10"/>
    <p:sldId id="457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89" r:id="rId19"/>
    <p:sldId id="476" r:id="rId20"/>
    <p:sldId id="477" r:id="rId21"/>
    <p:sldId id="490" r:id="rId22"/>
    <p:sldId id="491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49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E26F8-F0F1-45D5-A350-66D5034EF4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9452B-F6B2-4426-920C-141271A5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3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2A29D99D-2BE5-4516-BACD-C8664876F2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F1685E4D-AE7F-44A3-B138-0F408D7D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ko-KR">
                <a:latin typeface="Arial" panose="020B0604020202020204" pitchFamily="34" charset="0"/>
                <a:ea typeface="ＭＳ Ｐゴシック" panose="020B0600070205080204" pitchFamily="34" charset="-128"/>
              </a:rPr>
              <a:t>Cf. our discussion of how Westlaw Boolean queries didn’t actually outperform free text querying</a:t>
            </a:r>
          </a:p>
          <a:p>
            <a:endParaRPr lang="en-US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C9C5DD6D-87AE-45A4-9823-A4FC5F358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E6B238A0-8B0B-4300-9946-835A175FE13E}" type="slidenum">
              <a:rPr lang="en-US" altLang="ko-KR" sz="1200"/>
              <a:pPr eaLnBrk="1" hangingPunct="1"/>
              <a:t>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DA314F1-7159-41A6-AF15-68051241AB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32157310-4852-4DA2-BC4F-6695327D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ＭＳ Ｐゴシック" panose="020B0600070205080204" pitchFamily="34" charset="-128"/>
              </a:rPr>
              <a:t>See Law of Cosines (Cosine Rule) wikipedia page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516FFD9-7F2B-4D5B-888D-3858D4E9F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7279A210-6F4A-4940-8D4F-9FD109B4BBEB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832DF27E-E1B7-412D-904D-FB5D8EFC58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0FFE1809-764D-4BC4-BFA4-AE403136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ＭＳ Ｐゴシック" panose="020B0600070205080204" pitchFamily="34" charset="-128"/>
              </a:rPr>
              <a:t>n default is just term frequency</a:t>
            </a:r>
          </a:p>
          <a:p>
            <a:r>
              <a:rPr lang="en-US" altLang="ko-KR">
                <a:latin typeface="Arial" panose="020B0604020202020204" pitchFamily="34" charset="0"/>
                <a:ea typeface="ＭＳ Ｐゴシック" panose="020B0600070205080204" pitchFamily="34" charset="-128"/>
              </a:rPr>
              <a:t>ltc is best known form of weighting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1A032C7-1AE6-4528-B557-4AF2E9F5F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7BA39F5C-4C8B-442B-B7C1-E72B375F3E19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138C7D5D-A3DB-416A-8193-72555F631F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FAD63253-0060-4352-801E-F1DC12DF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ＭＳ Ｐゴシック" panose="020B0600070205080204" pitchFamily="34" charset="-128"/>
              </a:rPr>
              <a:t>Leaving off idf weighting on documents is good for both efficiency and system effectiveness reasons.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E7EEC3B0-08D3-43AA-8D1D-C8DA5236F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BCD8E272-7055-42FF-9DB7-DD06F7364635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CD040-B164-44B1-95F4-EC1A55E51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E870AC-3A4E-4C7A-B050-ED68BBC65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F0AB5-3170-4682-B0BC-48A7E0B2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D3F82-FA73-48B3-85FE-C924D84F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DC8FA-8FF1-43D3-AC24-882EA41C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9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FDA8B-0CB2-4503-B3FC-017207A1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4E7F9-A92B-4908-AEA5-62556CC12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3E19-AEB7-473D-9AC7-4DBA29F4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AA5A7-62D1-4C4F-B9B5-04D4DCD4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CA4F2-B9E2-49BA-B2F9-465CFAB8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8B55C6-1060-4135-9659-B6100A1DA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4B417-2C33-446A-8E1F-21A652D51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086A0-3921-4460-B21B-084415D7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9E9A8-CCBD-485F-98BA-FDAF101D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04D4B-C0EC-4382-9974-70E26C8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9E3AA-5B05-47E8-86EC-3C46599F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DCF08-537E-4617-8F2B-45B361B3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58C33-999B-499E-B7D6-F8B12C3B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1EF2-275C-429E-9CF5-E9E38E9E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2D540-9F18-445F-AB62-FA0EB67F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1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82AD-65CC-4F97-BC6B-8F5CC156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4944B-F6DD-4163-AF8A-BE43B7FD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97EE6-812E-482D-8B2A-EC71971B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040DB-0635-408D-964E-74251F3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E3A6-2954-4D34-8B0F-49759658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C89DF-435A-4295-818D-342876CD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1CD58-DADF-4276-B991-B97CDCDB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2C138-0D0F-4413-8BFA-D71F6962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51020-9045-4314-BA1B-F37A89AF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8647F-6522-4177-8D35-8C271858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34E48-ACE0-4CB0-A2F8-F2FFEC94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D8DB-B253-4141-B5D9-2722C07B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FDE2D-0CB4-41F1-A5EF-933F4C6E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56904-91A3-4608-9410-28B221312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049624-8A9F-4F0A-8784-B621D900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CBDE5-661E-45F6-B213-AA55C9A27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E0E732-0E42-4069-A14D-6D49B577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3D267B-4066-4D6A-89AF-3927009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CC2A71-7690-4F39-957E-D8E2F5F7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6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4FFF-DEDE-4833-8FF2-136641D5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AA4A6D-EAF3-4802-965B-BAA40E68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6A0D-9522-477A-9602-4599FD00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C6920-03EA-4F06-8E35-3A06CF03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5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5F6F9-3A3F-41FF-8C45-37EABBDE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508-7CE5-4C2B-A958-2F82EEAF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5FD14-E852-4CE6-AEF7-7FCCCAE2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DDE39-0451-40B2-8CC6-F0BAADFD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5A89D-E1A1-47EA-83CC-03BCF438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4418F-6DEB-49ED-82F8-C317E4E17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54983-6189-4122-AFE5-B5373314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DBF81-C0A1-4C1A-9AE1-72C880F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584AB-89F3-4D48-B76D-763B4C74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C3E2A-52FF-498E-8EA4-59214BE1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2C2C34-B332-4665-AB9A-B78C47DB7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2D666-D571-41C3-AECE-7C7ADB672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11E25-29E3-44C0-A48C-66738CDE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D8C14-92F0-4E3C-836A-C5A9DDC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3CB15-E498-4817-A0FD-09DD3515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A2AF8-9D17-40C7-819C-5CDC1488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4B39B-5663-4CC7-A150-275A6AA9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74B5-5A8E-4C28-A7CD-F47EDCB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106B-60DC-49AC-B85B-ECEA5C1FB07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7BE60-F85B-4A28-96E8-43444A703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9EA0C-4505-4C1C-84EB-002FBF41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51D4-A18C-4AA3-AC6A-F76A7417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otstxt.org/wc/norobo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2BF4-02E3-4385-BDAD-DB7C45064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 Search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8D2402-911C-4CBE-B1D9-85238ACD4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2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DFD2FD2B-A51C-458B-AE98-A4D40216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Issues with Jaccard for scoring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EC700D91-BFA4-4D42-8C5F-6D45841D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It doesn’t consider </a:t>
            </a:r>
            <a:r>
              <a:rPr lang="en-US" altLang="ko-KR" i="1">
                <a:solidFill>
                  <a:srgbClr val="357E69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altLang="ko-KR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Rare terms in a collection are more informative than frequent terms. Jaccard doesn’t consider this information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We need a more sophisticated way of normalizing for length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Later in this lecture, we’ll use 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. . . instead of |A ∩ B|/|A ∪ B| (Jaccard) for length normalization.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CCEABE23-DEAA-4F6F-AA5E-FFF019FB0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26" y="4876800"/>
          <a:ext cx="2555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3" imgW="1193760" imgH="253800" progId="Equation.3">
                  <p:embed/>
                </p:oleObj>
              </mc:Choice>
              <mc:Fallback>
                <p:oleObj name="Equation" r:id="rId3" imgW="1193760" imgH="2538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CCEABE23-DEAA-4F6F-AA5E-FFF019FB0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6" y="4876800"/>
                        <a:ext cx="25558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4">
            <a:extLst>
              <a:ext uri="{FF2B5EF4-FFF2-40B4-BE49-F238E27FC236}">
                <a16:creationId xmlns:a16="http://schemas.microsoft.com/office/drawing/2014/main" id="{23F9197D-1CDB-4B14-9138-AF5BC771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DE4F70D6-84F5-4B31-AEB6-DFA5ABA5A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8974A3AF-8100-4BBA-8222-9AD190301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1905001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8974A3AF-8100-4BBA-8222-9AD190301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905001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8">
            <a:extLst>
              <a:ext uri="{FF2B5EF4-FFF2-40B4-BE49-F238E27FC236}">
                <a16:creationId xmlns:a16="http://schemas.microsoft.com/office/drawing/2014/main" id="{89A74D52-1EA5-481C-AEEF-66F9597DA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01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Each document is now represented by a real-valued vector of tf-idf weights ∈ </a:t>
            </a:r>
            <a:r>
              <a:rPr lang="en-US" altLang="ko-KR">
                <a:latin typeface="Palatino Linotype" panose="02040502050505030304" pitchFamily="18" charset="0"/>
                <a:ea typeface="굴림" panose="020B0600000101010101" pitchFamily="50" charset="-127"/>
              </a:rPr>
              <a:t>R</a:t>
            </a:r>
            <a:r>
              <a:rPr lang="en-US" altLang="ko-KR" baseline="30000">
                <a:ea typeface="굴림" panose="020B0600000101010101" pitchFamily="50" charset="-127"/>
              </a:rPr>
              <a:t>|V|</a:t>
            </a:r>
          </a:p>
        </p:txBody>
      </p:sp>
      <p:sp>
        <p:nvSpPr>
          <p:cNvPr id="9221" name="TextBox 4">
            <a:extLst>
              <a:ext uri="{FF2B5EF4-FFF2-40B4-BE49-F238E27FC236}">
                <a16:creationId xmlns:a16="http://schemas.microsoft.com/office/drawing/2014/main" id="{93CA7ADC-C70C-45E9-A825-F6990183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E173B75-238E-4B4E-AD2B-94BD2833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Documents as vectors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44B3E47-A86D-4C19-BE73-39CF0DCC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So we have a |V|-dimensional vector space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Terms are axes of the space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Documents are points or vectors in this space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These are very sparse vectors - most entries are zero.</a:t>
            </a:r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1E77D2B6-1E68-4F44-A6A1-0961ECA8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BEBE2F4-472C-4DF7-A302-9391E966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Queries as vectors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CDD8FD8-586C-42C3-9057-73BA23B6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1:</a:t>
            </a:r>
            <a:r>
              <a:rPr lang="en-US" altLang="ko-KR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>
                <a:ea typeface="ＭＳ Ｐゴシック" panose="020B0600070205080204" pitchFamily="34" charset="-128"/>
              </a:rPr>
              <a:t>Do the same for queries: represent them as vectors in the space</a:t>
            </a:r>
          </a:p>
          <a:p>
            <a:pPr eaLnBrk="1" hangingPunct="1"/>
            <a:r>
              <a:rPr lang="en-US" altLang="ko-KR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2:</a:t>
            </a:r>
            <a:r>
              <a:rPr lang="en-US" altLang="ko-KR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>
                <a:ea typeface="ＭＳ Ｐゴシック" panose="020B0600070205080204" pitchFamily="34" charset="-128"/>
              </a:rPr>
              <a:t>Rank documents according to their proximity to the query in this space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proximity = similarity of vectors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proximity ≈ inverse of distance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Recall: We do this because we want to get away from the you’re-either-in-or-out Boolean model.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Instead: rank more relevant documents higher than less relevant documents</a:t>
            </a: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11198350-6715-4074-B714-B3E61CB90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D343D54-6FCC-4202-87E9-06531A83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Formalizing vector space proximity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6927913-E9B6-445A-A4E8-65F64951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First cut: distance between two points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( = distance between the end points of the two vectors)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Euclidean distance?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Euclidean distance is a bad idea . . .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. . . because Euclidean distance is </a:t>
            </a:r>
            <a:r>
              <a:rPr lang="en-US" altLang="ko-KR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ko-KR">
                <a:ea typeface="ＭＳ Ｐゴシック" panose="020B0600070205080204" pitchFamily="34" charset="-128"/>
              </a:rPr>
              <a:t>for vectors of </a:t>
            </a:r>
            <a:r>
              <a:rPr lang="en-US" altLang="ko-KR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ko-KR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0F4A5B6B-1774-43E2-85EF-2698C79CC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649F4F9-ECC6-4AE0-B471-C179FAC5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altLang="ko-KR" sz="4000">
                <a:ea typeface="ＭＳ Ｐゴシック" panose="020B0600070205080204" pitchFamily="34" charset="-128"/>
              </a:rPr>
              <a:t>Why distance is a bad idea</a:t>
            </a:r>
          </a:p>
        </p:txBody>
      </p:sp>
      <p:pic>
        <p:nvPicPr>
          <p:cNvPr id="41987" name="Content Placeholder 3" descr="vs1.gif">
            <a:extLst>
              <a:ext uri="{FF2B5EF4-FFF2-40B4-BE49-F238E27FC236}">
                <a16:creationId xmlns:a16="http://schemas.microsoft.com/office/drawing/2014/main" id="{B2186DE5-A209-45AF-8784-50981EB3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600200"/>
            <a:ext cx="5257800" cy="4114800"/>
          </a:xfrm>
        </p:spPr>
      </p:pic>
      <p:sp>
        <p:nvSpPr>
          <p:cNvPr id="41988" name="Text Placeholder 4">
            <a:extLst>
              <a:ext uri="{FF2B5EF4-FFF2-40B4-BE49-F238E27FC236}">
                <a16:creationId xmlns:a16="http://schemas.microsoft.com/office/drawing/2014/main" id="{D80D77CC-7D65-474E-BF6F-15E64E30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1201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ko-KR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</a:p>
          <a:p>
            <a:pPr eaLnBrk="1" hangingPunct="1"/>
            <a:r>
              <a:rPr lang="en-US" altLang="ko-KR" sz="2400">
                <a:ea typeface="ＭＳ Ｐゴシック" panose="020B0600070205080204" pitchFamily="34" charset="-128"/>
              </a:rPr>
              <a:t>and </a:t>
            </a:r>
            <a:r>
              <a:rPr lang="en-US" altLang="ko-KR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 sz="2400" i="1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ko-KR" sz="2400">
                <a:ea typeface="ＭＳ Ｐゴシック" panose="020B0600070205080204" pitchFamily="34" charset="-128"/>
              </a:rPr>
              <a:t> is large even though the</a:t>
            </a:r>
          </a:p>
          <a:p>
            <a:pPr eaLnBrk="1" hangingPunct="1"/>
            <a:r>
              <a:rPr lang="en-US" altLang="ko-KR" sz="2400">
                <a:ea typeface="ＭＳ Ｐゴシック" panose="020B0600070205080204" pitchFamily="34" charset="-128"/>
              </a:rPr>
              <a:t>distribution of terms in the query </a:t>
            </a:r>
            <a:r>
              <a:rPr lang="en-US" altLang="ko-KR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ko-KR" sz="2400" i="1">
                <a:ea typeface="ＭＳ Ｐゴシック" panose="020B0600070205080204" pitchFamily="34" charset="-128"/>
              </a:rPr>
              <a:t> </a:t>
            </a:r>
            <a:r>
              <a:rPr lang="en-US" altLang="ko-KR" sz="2400">
                <a:ea typeface="ＭＳ Ｐゴシック" panose="020B0600070205080204" pitchFamily="34" charset="-128"/>
              </a:rPr>
              <a:t>and the distribution of</a:t>
            </a:r>
          </a:p>
          <a:p>
            <a:pPr eaLnBrk="1" hangingPunct="1"/>
            <a:r>
              <a:rPr lang="en-US" altLang="ko-KR" sz="2400">
                <a:ea typeface="ＭＳ Ｐゴシック" panose="020B0600070205080204" pitchFamily="34" charset="-128"/>
              </a:rPr>
              <a:t>terms in the document </a:t>
            </a:r>
            <a:r>
              <a:rPr lang="en-US" altLang="ko-KR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 sz="2400" i="1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ko-KR" sz="2400">
                <a:ea typeface="ＭＳ Ｐゴシック" panose="020B0600070205080204" pitchFamily="34" charset="-128"/>
              </a:rPr>
              <a:t> are</a:t>
            </a:r>
          </a:p>
          <a:p>
            <a:pPr eaLnBrk="1" hangingPunct="1"/>
            <a:r>
              <a:rPr lang="en-US" altLang="ko-KR" sz="2400">
                <a:ea typeface="ＭＳ Ｐゴシック" panose="020B0600070205080204" pitchFamily="34" charset="-128"/>
              </a:rPr>
              <a:t>very similar.</a:t>
            </a:r>
          </a:p>
        </p:txBody>
      </p:sp>
      <p:cxnSp>
        <p:nvCxnSpPr>
          <p:cNvPr id="41989" name="Straight Arrow Connector 6">
            <a:extLst>
              <a:ext uri="{FF2B5EF4-FFF2-40B4-BE49-F238E27FC236}">
                <a16:creationId xmlns:a16="http://schemas.microsoft.com/office/drawing/2014/main" id="{F62F5ABE-5DF5-46FC-87FD-D9E89C959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Straight Arrow Connector 7">
            <a:extLst>
              <a:ext uri="{FF2B5EF4-FFF2-40B4-BE49-F238E27FC236}">
                <a16:creationId xmlns:a16="http://schemas.microsoft.com/office/drawing/2014/main" id="{A754F758-750C-45FC-9FC0-7E7FE07ABA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25130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8">
            <a:extLst>
              <a:ext uri="{FF2B5EF4-FFF2-40B4-BE49-F238E27FC236}">
                <a16:creationId xmlns:a16="http://schemas.microsoft.com/office/drawing/2014/main" id="{FABD449E-8E6C-49E4-A99C-4362F5B70A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7322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9">
            <a:extLst>
              <a:ext uri="{FF2B5EF4-FFF2-40B4-BE49-F238E27FC236}">
                <a16:creationId xmlns:a16="http://schemas.microsoft.com/office/drawing/2014/main" id="{136960B6-1854-4E46-A050-28EDA18E07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48752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TextBox 8">
            <a:extLst>
              <a:ext uri="{FF2B5EF4-FFF2-40B4-BE49-F238E27FC236}">
                <a16:creationId xmlns:a16="http://schemas.microsoft.com/office/drawing/2014/main" id="{6F9F4231-9FD7-45ED-9C42-92AA59FF3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>
            <a:extLst>
              <a:ext uri="{FF2B5EF4-FFF2-40B4-BE49-F238E27FC236}">
                <a16:creationId xmlns:a16="http://schemas.microsoft.com/office/drawing/2014/main" id="{B7B92900-74C8-4AAA-99E5-1F70654F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Use angle instead of distance</a:t>
            </a:r>
          </a:p>
        </p:txBody>
      </p:sp>
      <p:sp>
        <p:nvSpPr>
          <p:cNvPr id="43011" name="Content Placeholder 5">
            <a:extLst>
              <a:ext uri="{FF2B5EF4-FFF2-40B4-BE49-F238E27FC236}">
                <a16:creationId xmlns:a16="http://schemas.microsoft.com/office/drawing/2014/main" id="{8C963784-4A3D-4761-B5B7-386D579C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Thought experiment: take a document 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 and append it to itself. Call this document 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′.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“Semantically” d and d′ have the same content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The Euclidean distance between the two documents can be quite large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The angle between the two documents is 0, corresponding to maximal similarity.</a:t>
            </a:r>
          </a:p>
          <a:p>
            <a:pPr eaLnBrk="1" hangingPunct="1"/>
            <a:endParaRPr lang="en-US" altLang="ko-KR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Key idea: Rank documents according to angle with query.</a:t>
            </a:r>
          </a:p>
        </p:txBody>
      </p:sp>
      <p:sp>
        <p:nvSpPr>
          <p:cNvPr id="43012" name="TextBox 3">
            <a:extLst>
              <a:ext uri="{FF2B5EF4-FFF2-40B4-BE49-F238E27FC236}">
                <a16:creationId xmlns:a16="http://schemas.microsoft.com/office/drawing/2014/main" id="{B3EBF53E-81A3-45F2-91D4-5BFBAFCEB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A404E1F-C2FC-494E-B8F6-23F92994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AF277E2-3E82-48DC-B6E3-90F385F4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The following two notions are equivalent.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Rank documents in </a:t>
            </a:r>
            <a:r>
              <a:rPr lang="en-US" altLang="ko-KR" u="sng">
                <a:ea typeface="ＭＳ Ｐゴシック" panose="020B0600070205080204" pitchFamily="34" charset="-128"/>
              </a:rPr>
              <a:t>decreasing</a:t>
            </a:r>
            <a:r>
              <a:rPr lang="en-US" altLang="ko-KR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Rank documents in </a:t>
            </a:r>
            <a:r>
              <a:rPr lang="en-US" altLang="ko-KR" u="sng">
                <a:ea typeface="ＭＳ Ｐゴシック" panose="020B0600070205080204" pitchFamily="34" charset="-128"/>
              </a:rPr>
              <a:t>increasing</a:t>
            </a:r>
            <a:r>
              <a:rPr lang="en-US" altLang="ko-KR">
                <a:ea typeface="ＭＳ Ｐゴシック" panose="020B0600070205080204" pitchFamily="34" charset="-128"/>
              </a:rPr>
              <a:t> order  of cosine(query,document)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Cosine is a monotonically decreasing function for the interval [0</a:t>
            </a:r>
            <a:r>
              <a:rPr lang="en-US" altLang="ko-KR" baseline="30000">
                <a:ea typeface="ＭＳ Ｐゴシック" panose="020B0600070205080204" pitchFamily="34" charset="-128"/>
              </a:rPr>
              <a:t>o</a:t>
            </a:r>
            <a:r>
              <a:rPr lang="en-US" altLang="ko-KR">
                <a:ea typeface="ＭＳ Ｐゴシック" panose="020B0600070205080204" pitchFamily="34" charset="-128"/>
              </a:rPr>
              <a:t>, 180</a:t>
            </a:r>
            <a:r>
              <a:rPr lang="en-US" altLang="ko-KR" baseline="30000">
                <a:ea typeface="ＭＳ Ｐゴシック" panose="020B0600070205080204" pitchFamily="34" charset="-128"/>
              </a:rPr>
              <a:t>o</a:t>
            </a:r>
            <a:r>
              <a:rPr lang="en-US" altLang="ko-KR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44036" name="TextBox 3">
            <a:extLst>
              <a:ext uri="{FF2B5EF4-FFF2-40B4-BE49-F238E27FC236}">
                <a16:creationId xmlns:a16="http://schemas.microsoft.com/office/drawing/2014/main" id="{588C7D5B-E371-471C-A3D5-05C472791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6426A5F-9211-4B04-956A-064EFD45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FBFD231-B385-4FE7-ADBC-910C3976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867400"/>
            <a:ext cx="8229600" cy="685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sz="2600">
                <a:ea typeface="ＭＳ Ｐゴシック" panose="020B0600070205080204" pitchFamily="34" charset="-128"/>
              </a:rPr>
              <a:t>But how – </a:t>
            </a:r>
            <a:r>
              <a:rPr lang="en-US" altLang="ko-KR" sz="2600" i="1">
                <a:solidFill>
                  <a:srgbClr val="357E69"/>
                </a:solidFill>
                <a:ea typeface="ＭＳ Ｐゴシック" panose="020B0600070205080204" pitchFamily="34" charset="-128"/>
              </a:rPr>
              <a:t>and why</a:t>
            </a:r>
            <a:r>
              <a:rPr lang="en-US" altLang="ko-KR" sz="2600">
                <a:ea typeface="ＭＳ Ｐゴシック" panose="020B0600070205080204" pitchFamily="34" charset="-128"/>
              </a:rPr>
              <a:t> – should we be computing cosines?</a:t>
            </a:r>
          </a:p>
        </p:txBody>
      </p:sp>
      <p:sp>
        <p:nvSpPr>
          <p:cNvPr id="45060" name="TextBox 3">
            <a:extLst>
              <a:ext uri="{FF2B5EF4-FFF2-40B4-BE49-F238E27FC236}">
                <a16:creationId xmlns:a16="http://schemas.microsoft.com/office/drawing/2014/main" id="{B7D28000-A29D-454C-83DE-47599DDB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A61917B8-3125-4D52-9F68-3DEA9F08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2743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AC06EB58-D244-41D4-950B-7CBD4F9A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Length normalization</a:t>
            </a: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F7603D3A-C960-4C64-8B86-EFB70C1D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A vector can be (length-) normalized by dividing each of its components by its length – for this we use the L</a:t>
            </a:r>
            <a:r>
              <a:rPr lang="en-US" altLang="ko-KR" baseline="-25000">
                <a:ea typeface="ＭＳ Ｐゴシック" panose="020B0600070205080204" pitchFamily="34" charset="-128"/>
              </a:rPr>
              <a:t>2</a:t>
            </a:r>
            <a:r>
              <a:rPr lang="en-US" altLang="ko-KR">
                <a:ea typeface="ＭＳ Ｐゴシック" panose="020B0600070205080204" pitchFamily="34" charset="-128"/>
              </a:rPr>
              <a:t> norm:</a:t>
            </a:r>
          </a:p>
          <a:p>
            <a:pPr eaLnBrk="1" hangingPunct="1"/>
            <a:endParaRPr lang="en-US" altLang="ko-KR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Dividing a vector by its L</a:t>
            </a:r>
            <a:r>
              <a:rPr lang="en-US" altLang="ko-KR" baseline="-25000">
                <a:solidFill>
                  <a:srgbClr val="C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 norm makes it a unit (length) vector (on surface of unit hypersphere)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Long and short documents now have comparable weights</a:t>
            </a:r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DE8AC4E6-0C01-4C92-BC2D-90A393E12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DE8AC4E6-0C01-4C92-BC2D-90A393E12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4">
            <a:extLst>
              <a:ext uri="{FF2B5EF4-FFF2-40B4-BE49-F238E27FC236}">
                <a16:creationId xmlns:a16="http://schemas.microsoft.com/office/drawing/2014/main" id="{6AD4800A-D369-4EBF-80CA-936ACFCDE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16C4BF1-8789-4518-B909-DFAD83F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Ranked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C726-3E33-4321-977C-28B9D683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ＭＳ Ｐゴシック" panose="020B0600070205080204" pitchFamily="34" charset="-128"/>
              </a:rPr>
              <a:t>Thus far, our queries have all been Boolean.</a:t>
            </a:r>
          </a:p>
          <a:p>
            <a:pPr lvl="1"/>
            <a:r>
              <a:rPr lang="en-US" altLang="ko-KR">
                <a:ea typeface="ＭＳ Ｐゴシック" panose="020B0600070205080204" pitchFamily="34" charset="-128"/>
              </a:rPr>
              <a:t>Documents either match or don’t.</a:t>
            </a:r>
          </a:p>
          <a:p>
            <a:r>
              <a:rPr lang="en-US" altLang="ko-KR">
                <a:solidFill>
                  <a:srgbClr val="357E69"/>
                </a:solidFill>
                <a:ea typeface="ＭＳ Ｐゴシック" panose="020B0600070205080204" pitchFamily="34" charset="-128"/>
              </a:rPr>
              <a:t>Good for expert users with precise understanding of their needs and the collection.</a:t>
            </a:r>
          </a:p>
          <a:p>
            <a:pPr lvl="1"/>
            <a:r>
              <a:rPr lang="en-US" altLang="ko-KR">
                <a:ea typeface="ＭＳ Ｐゴシック" panose="020B0600070205080204" pitchFamily="34" charset="-128"/>
              </a:rPr>
              <a:t>Also good for applications: Applications can easily consume 1000s of results.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Not good for the majority of users.</a:t>
            </a:r>
          </a:p>
          <a:p>
            <a:pPr lvl="1"/>
            <a:r>
              <a:rPr lang="en-US" altLang="ko-KR">
                <a:ea typeface="ＭＳ Ｐゴシック" panose="020B0600070205080204" pitchFamily="34" charset="-128"/>
              </a:rPr>
              <a:t>Most users incapable of writing Boolean queries (or they are, but they think it’s too much work).</a:t>
            </a:r>
          </a:p>
          <a:p>
            <a:pPr lvl="1"/>
            <a:r>
              <a:rPr lang="en-US" altLang="ko-KR">
                <a:solidFill>
                  <a:srgbClr val="357E69"/>
                </a:solidFill>
                <a:ea typeface="ＭＳ Ｐゴシック" panose="020B0600070205080204" pitchFamily="34" charset="-128"/>
              </a:rPr>
              <a:t>Most users don’t want to wade through 1000s of results.</a:t>
            </a:r>
          </a:p>
          <a:p>
            <a:pPr lvl="2"/>
            <a:r>
              <a:rPr lang="en-US" altLang="ko-KR">
                <a:solidFill>
                  <a:srgbClr val="357E69"/>
                </a:solidFill>
                <a:ea typeface="ＭＳ Ｐゴシック" panose="020B0600070205080204" pitchFamily="34" charset="-128"/>
              </a:rPr>
              <a:t>This is particularly true of web search.</a:t>
            </a:r>
          </a:p>
          <a:p>
            <a:endParaRPr lang="en-US" altLang="ko-KR">
              <a:ea typeface="ＭＳ Ｐゴシック" panose="020B0600070205080204" pitchFamily="34" charset="-128"/>
            </a:endParaRPr>
          </a:p>
        </p:txBody>
      </p:sp>
      <p:sp>
        <p:nvSpPr>
          <p:cNvPr id="24580" name="TextBox 4">
            <a:extLst>
              <a:ext uri="{FF2B5EF4-FFF2-40B4-BE49-F238E27FC236}">
                <a16:creationId xmlns:a16="http://schemas.microsoft.com/office/drawing/2014/main" id="{949A898E-23BA-4A7B-879D-2B70CECB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>
            <a:extLst>
              <a:ext uri="{FF2B5EF4-FFF2-40B4-BE49-F238E27FC236}">
                <a16:creationId xmlns:a16="http://schemas.microsoft.com/office/drawing/2014/main" id="{60850CD2-D9AA-40EF-9E1D-87C82189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cosine(query,document)</a:t>
            </a:r>
          </a:p>
        </p:txBody>
      </p:sp>
      <p:graphicFrame>
        <p:nvGraphicFramePr>
          <p:cNvPr id="11266" name="Content Placeholder 3">
            <a:extLst>
              <a:ext uri="{FF2B5EF4-FFF2-40B4-BE49-F238E27FC236}">
                <a16:creationId xmlns:a16="http://schemas.microsoft.com/office/drawing/2014/main" id="{D5760CC2-C617-400D-9128-48A6CADC9EB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536826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4" imgW="2946240" imgH="609480" progId="Equation.3">
                  <p:embed/>
                </p:oleObj>
              </mc:Choice>
              <mc:Fallback>
                <p:oleObj name="Equation" r:id="rId4" imgW="2946240" imgH="609480" progId="Equation.3">
                  <p:embed/>
                  <p:pic>
                    <p:nvPicPr>
                      <p:cNvPr id="11266" name="Content Placeholder 3">
                        <a:extLst>
                          <a:ext uri="{FF2B5EF4-FFF2-40B4-BE49-F238E27FC236}">
                            <a16:creationId xmlns:a16="http://schemas.microsoft.com/office/drawing/2014/main" id="{D5760CC2-C617-400D-9128-48A6CADC9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>
            <a:extLst>
              <a:ext uri="{FF2B5EF4-FFF2-40B4-BE49-F238E27FC236}">
                <a16:creationId xmlns:a16="http://schemas.microsoft.com/office/drawing/2014/main" id="{452BB704-55C5-4FDD-B3F7-E51B29F84B36}"/>
              </a:ext>
            </a:extLst>
          </p:cNvPr>
          <p:cNvSpPr>
            <a:spLocks/>
          </p:cNvSpPr>
          <p:nvPr/>
        </p:nvSpPr>
        <p:spPr bwMode="auto">
          <a:xfrm>
            <a:off x="3124201" y="1676401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C00000"/>
                </a:solidFill>
                <a:ea typeface="굴림" panose="020B0600000101010101" pitchFamily="50" charset="-127"/>
              </a:rPr>
              <a:t>Dot product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93A2A2A-A454-4917-A891-F97EAB5D5A2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676400"/>
            <a:ext cx="1981200" cy="762000"/>
            <a:chOff x="4114800" y="1676400"/>
            <a:chExt cx="1981200" cy="762000"/>
          </a:xfrm>
        </p:grpSpPr>
        <p:sp>
          <p:nvSpPr>
            <p:cNvPr id="11278" name="Line Callout 2 5">
              <a:extLst>
                <a:ext uri="{FF2B5EF4-FFF2-40B4-BE49-F238E27FC236}">
                  <a16:creationId xmlns:a16="http://schemas.microsoft.com/office/drawing/2014/main" id="{5F0188D3-943B-4505-8093-D2422E75E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C00000"/>
                  </a:solidFill>
                  <a:ea typeface="굴림" panose="020B0600000101010101" pitchFamily="50" charset="-127"/>
                </a:rPr>
                <a:t>Unit vectors</a:t>
              </a:r>
            </a:p>
          </p:txBody>
        </p:sp>
        <p:cxnSp>
          <p:nvCxnSpPr>
            <p:cNvPr id="11279" name="Straight Connector 7">
              <a:extLst>
                <a:ext uri="{FF2B5EF4-FFF2-40B4-BE49-F238E27FC236}">
                  <a16:creationId xmlns:a16="http://schemas.microsoft.com/office/drawing/2014/main" id="{3E921243-58C3-4712-A269-2C645F45A2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0" name="TextBox 10">
            <a:extLst>
              <a:ext uri="{FF2B5EF4-FFF2-40B4-BE49-F238E27FC236}">
                <a16:creationId xmlns:a16="http://schemas.microsoft.com/office/drawing/2014/main" id="{A381A7DC-AD59-4653-A726-478C0355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i="1">
                <a:solidFill>
                  <a:srgbClr val="0000FF"/>
                </a:solidFill>
                <a:ea typeface="굴림" panose="020B0600000101010101" pitchFamily="50" charset="-127"/>
              </a:rPr>
              <a:t>q</a:t>
            </a:r>
            <a:r>
              <a:rPr lang="en-US" altLang="ko-KR" i="1" baseline="-25000">
                <a:solidFill>
                  <a:srgbClr val="0000FF"/>
                </a:solidFill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 is the tf-idf weight of term </a:t>
            </a:r>
            <a:r>
              <a:rPr lang="en-US" altLang="ko-KR" i="1">
                <a:solidFill>
                  <a:srgbClr val="0000FF"/>
                </a:solidFill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 in the query</a:t>
            </a:r>
          </a:p>
          <a:p>
            <a:pPr eaLnBrk="1" hangingPunct="1"/>
            <a:r>
              <a:rPr lang="en-US" altLang="ko-KR" i="1">
                <a:solidFill>
                  <a:srgbClr val="0000FF"/>
                </a:solidFill>
                <a:ea typeface="굴림" panose="020B0600000101010101" pitchFamily="50" charset="-127"/>
              </a:rPr>
              <a:t>d</a:t>
            </a:r>
            <a:r>
              <a:rPr lang="en-US" altLang="ko-KR" i="1" baseline="-25000">
                <a:solidFill>
                  <a:srgbClr val="0000FF"/>
                </a:solidFill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 is the tf-idf weight of term </a:t>
            </a:r>
            <a:r>
              <a:rPr lang="en-US" altLang="ko-KR" i="1">
                <a:solidFill>
                  <a:srgbClr val="0000FF"/>
                </a:solidFill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 in the document</a:t>
            </a:r>
          </a:p>
          <a:p>
            <a:pPr eaLnBrk="1" hangingPunct="1"/>
            <a:endParaRPr lang="en-US" altLang="ko-KR">
              <a:solidFill>
                <a:srgbClr val="0000FF"/>
              </a:solidFill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cos(</a:t>
            </a:r>
            <a:r>
              <a:rPr lang="en-US" altLang="ko-KR" i="1">
                <a:ea typeface="굴림" panose="020B0600000101010101" pitchFamily="50" charset="-127"/>
              </a:rPr>
              <a:t>q,d</a:t>
            </a:r>
            <a:r>
              <a:rPr lang="en-US" altLang="ko-KR">
                <a:ea typeface="굴림" panose="020B0600000101010101" pitchFamily="50" charset="-127"/>
              </a:rPr>
              <a:t>) is the cosine similarity of </a:t>
            </a:r>
            <a:r>
              <a:rPr lang="en-US" altLang="ko-KR" i="1">
                <a:ea typeface="굴림" panose="020B0600000101010101" pitchFamily="50" charset="-127"/>
              </a:rPr>
              <a:t>q</a:t>
            </a:r>
            <a:r>
              <a:rPr lang="en-US" altLang="ko-KR">
                <a:ea typeface="굴림" panose="020B0600000101010101" pitchFamily="50" charset="-127"/>
              </a:rPr>
              <a:t> and </a:t>
            </a:r>
            <a:r>
              <a:rPr lang="en-US" altLang="ko-KR" i="1">
                <a:ea typeface="굴림" panose="020B0600000101010101" pitchFamily="50" charset="-127"/>
              </a:rPr>
              <a:t>d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lang="en-US" altLang="ko-KR">
                <a:ea typeface="굴림" panose="020B0600000101010101" pitchFamily="50" charset="-127"/>
              </a:rPr>
              <a:t> or,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equivalently, the cosine of the angle between </a:t>
            </a:r>
            <a:r>
              <a:rPr lang="en-US" altLang="ko-KR" i="1">
                <a:ea typeface="굴림" panose="020B0600000101010101" pitchFamily="50" charset="-127"/>
              </a:rPr>
              <a:t>q</a:t>
            </a:r>
            <a:r>
              <a:rPr lang="en-US" altLang="ko-KR">
                <a:ea typeface="굴림" panose="020B0600000101010101" pitchFamily="50" charset="-127"/>
              </a:rPr>
              <a:t> and </a:t>
            </a:r>
            <a:r>
              <a:rPr lang="en-US" altLang="ko-KR" i="1">
                <a:ea typeface="굴림" panose="020B0600000101010101" pitchFamily="50" charset="-127"/>
              </a:rPr>
              <a:t>d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  <p:cxnSp>
        <p:nvCxnSpPr>
          <p:cNvPr id="11271" name="Straight Arrow Connector 11">
            <a:extLst>
              <a:ext uri="{FF2B5EF4-FFF2-40B4-BE49-F238E27FC236}">
                <a16:creationId xmlns:a16="http://schemas.microsoft.com/office/drawing/2014/main" id="{1BBEDC0D-2293-4E78-B186-78A21FC014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0400" y="55610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Arrow Connector 12">
            <a:extLst>
              <a:ext uri="{FF2B5EF4-FFF2-40B4-BE49-F238E27FC236}">
                <a16:creationId xmlns:a16="http://schemas.microsoft.com/office/drawing/2014/main" id="{B78BDFF4-68B4-4773-80F0-0771EEE733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4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3">
            <a:extLst>
              <a:ext uri="{FF2B5EF4-FFF2-40B4-BE49-F238E27FC236}">
                <a16:creationId xmlns:a16="http://schemas.microsoft.com/office/drawing/2014/main" id="{2588354D-1A14-436E-952D-C354843B9B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59420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14">
            <a:extLst>
              <a:ext uri="{FF2B5EF4-FFF2-40B4-BE49-F238E27FC236}">
                <a16:creationId xmlns:a16="http://schemas.microsoft.com/office/drawing/2014/main" id="{E03A1AAC-4C2A-416C-8386-A79FD49FE3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01200" y="58658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Arrow Connector 15">
            <a:extLst>
              <a:ext uri="{FF2B5EF4-FFF2-40B4-BE49-F238E27FC236}">
                <a16:creationId xmlns:a16="http://schemas.microsoft.com/office/drawing/2014/main" id="{80A50AA3-BCC6-4953-8EAF-15DD85A8E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Straight Arrow Connector 16">
            <a:extLst>
              <a:ext uri="{FF2B5EF4-FFF2-40B4-BE49-F238E27FC236}">
                <a16:creationId xmlns:a16="http://schemas.microsoft.com/office/drawing/2014/main" id="{AD21788F-44DD-402E-82B6-ECCA4F3C75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TextBox 14">
            <a:extLst>
              <a:ext uri="{FF2B5EF4-FFF2-40B4-BE49-F238E27FC236}">
                <a16:creationId xmlns:a16="http://schemas.microsoft.com/office/drawing/2014/main" id="{BCCB2070-ABD9-4641-A8E0-80768AEF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>
            <a:extLst>
              <a:ext uri="{FF2B5EF4-FFF2-40B4-BE49-F238E27FC236}">
                <a16:creationId xmlns:a16="http://schemas.microsoft.com/office/drawing/2014/main" id="{BB6F3C38-FB4D-44B2-91F3-7EC58214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Cosine for length-normalized vectors</a:t>
            </a: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51AFC346-FCC7-464E-9EFA-8DF7BE1E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For length-normalized vectors, cosine similarity is simply the dot product (or scalar product):</a:t>
            </a: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anose="020B0600070205080204" pitchFamily="34" charset="-128"/>
              </a:rPr>
              <a:t>                                   for q, d length-normalized.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ＭＳ Ｐゴシック" panose="020B0600070205080204" pitchFamily="34" charset="-128"/>
            </a:endParaRPr>
          </a:p>
        </p:txBody>
      </p:sp>
      <p:sp>
        <p:nvSpPr>
          <p:cNvPr id="12293" name="Slide Number Placeholder 3">
            <a:extLst>
              <a:ext uri="{FF2B5EF4-FFF2-40B4-BE49-F238E27FC236}">
                <a16:creationId xmlns:a16="http://schemas.microsoft.com/office/drawing/2014/main" id="{FA07DAF0-2006-4413-9B0F-8EB9C3A0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0C9B0CA8-A220-44CE-BDCF-0CCA54050AEE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290" name="Content Placeholder 3">
            <a:extLst>
              <a:ext uri="{FF2B5EF4-FFF2-40B4-BE49-F238E27FC236}">
                <a16:creationId xmlns:a16="http://schemas.microsoft.com/office/drawing/2014/main" id="{F7530E65-4C4B-45D3-AA76-00FD9D684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12290" name="Content Placeholder 3">
                        <a:extLst>
                          <a:ext uri="{FF2B5EF4-FFF2-40B4-BE49-F238E27FC236}">
                            <a16:creationId xmlns:a16="http://schemas.microsoft.com/office/drawing/2014/main" id="{F7530E65-4C4B-45D3-AA76-00FD9D684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71718C8-5785-43CD-B274-0BF905EF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Cosine similarity illustrated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1FF0A66-2AF7-4894-95F6-6E4EEDC3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ko-KR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EF31B33D-7AE4-4454-9ED6-4A123BC1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81C20816-70DF-4B60-8B57-6C9BB46F5ADC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F1C952E5-AFF6-449D-9013-DC8D3C7F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36714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>
            <a:extLst>
              <a:ext uri="{FF2B5EF4-FFF2-40B4-BE49-F238E27FC236}">
                <a16:creationId xmlns:a16="http://schemas.microsoft.com/office/drawing/2014/main" id="{BCB2D800-5EE3-447A-8006-8426921E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altLang="ko-KR" sz="3600">
                <a:ea typeface="ＭＳ Ｐゴシック" panose="020B0600070205080204" pitchFamily="34" charset="-128"/>
              </a:rPr>
              <a:t>Cosine similarity amongst 3 documents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5C1CDE-6D41-40FD-ADA6-76D161DBDC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0" y="2209801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39" name="Text Placeholder 5">
            <a:extLst>
              <a:ext uri="{FF2B5EF4-FFF2-40B4-BE49-F238E27FC236}">
                <a16:creationId xmlns:a16="http://schemas.microsoft.com/office/drawing/2014/main" id="{427522B6-5AD3-42BD-BFB6-A49438D4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1201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ＭＳ Ｐゴシック" panose="020B0600070205080204" pitchFamily="34" charset="-128"/>
              </a:rPr>
              <a:t>How similar are</a:t>
            </a:r>
          </a:p>
          <a:p>
            <a:pPr eaLnBrk="1" hangingPunct="1"/>
            <a:r>
              <a:rPr lang="en-US" altLang="ko-KR" sz="2800">
                <a:ea typeface="ＭＳ Ｐゴシック" panose="020B0600070205080204" pitchFamily="34" charset="-128"/>
              </a:rPr>
              <a:t>the novels</a:t>
            </a:r>
          </a:p>
          <a:p>
            <a:pPr eaLnBrk="1" hangingPunct="1"/>
            <a:r>
              <a:rPr lang="en-US" altLang="ko-KR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SaS</a:t>
            </a:r>
            <a:r>
              <a:rPr lang="en-US" altLang="ko-KR" sz="2800">
                <a:ea typeface="ＭＳ Ｐゴシック" panose="020B0600070205080204" pitchFamily="34" charset="-128"/>
              </a:rPr>
              <a:t>: </a:t>
            </a:r>
            <a:r>
              <a:rPr lang="en-US" altLang="ko-KR" sz="2800" i="1">
                <a:ea typeface="ＭＳ Ｐゴシック" panose="020B0600070205080204" pitchFamily="34" charset="-128"/>
              </a:rPr>
              <a:t>Sense and</a:t>
            </a:r>
          </a:p>
          <a:p>
            <a:pPr eaLnBrk="1" hangingPunct="1"/>
            <a:r>
              <a:rPr lang="en-US" altLang="ko-KR" sz="2800" i="1">
                <a:ea typeface="ＭＳ Ｐゴシック" panose="020B0600070205080204" pitchFamily="34" charset="-128"/>
              </a:rPr>
              <a:t>Sensibility</a:t>
            </a:r>
          </a:p>
          <a:p>
            <a:pPr eaLnBrk="1" hangingPunct="1"/>
            <a:r>
              <a:rPr lang="en-US" altLang="ko-KR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PaP</a:t>
            </a:r>
            <a:r>
              <a:rPr lang="en-US" altLang="ko-KR" sz="2800">
                <a:ea typeface="ＭＳ Ｐゴシック" panose="020B0600070205080204" pitchFamily="34" charset="-128"/>
              </a:rPr>
              <a:t>: </a:t>
            </a:r>
            <a:r>
              <a:rPr lang="en-US" altLang="ko-KR" sz="2800" i="1">
                <a:ea typeface="ＭＳ Ｐゴシック" panose="020B0600070205080204" pitchFamily="34" charset="-128"/>
              </a:rPr>
              <a:t>Pride and</a:t>
            </a:r>
          </a:p>
          <a:p>
            <a:pPr eaLnBrk="1" hangingPunct="1"/>
            <a:r>
              <a:rPr lang="en-US" altLang="ko-KR" sz="2800" i="1">
                <a:ea typeface="ＭＳ Ｐゴシック" panose="020B0600070205080204" pitchFamily="34" charset="-128"/>
              </a:rPr>
              <a:t>Prejudice</a:t>
            </a:r>
            <a:r>
              <a:rPr lang="en-US" altLang="ko-KR" sz="2800">
                <a:ea typeface="ＭＳ Ｐゴシック" panose="020B0600070205080204" pitchFamily="34" charset="-128"/>
              </a:rPr>
              <a:t>, and</a:t>
            </a:r>
          </a:p>
          <a:p>
            <a:pPr eaLnBrk="1" hangingPunct="1"/>
            <a:r>
              <a:rPr lang="en-US" altLang="ko-KR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WH</a:t>
            </a:r>
            <a:r>
              <a:rPr lang="en-US" altLang="ko-KR" sz="2800">
                <a:ea typeface="ＭＳ Ｐゴシック" panose="020B0600070205080204" pitchFamily="34" charset="-128"/>
              </a:rPr>
              <a:t>: </a:t>
            </a:r>
            <a:r>
              <a:rPr lang="en-US" altLang="ko-KR" sz="2800" i="1">
                <a:ea typeface="ＭＳ Ｐゴシック" panose="020B0600070205080204" pitchFamily="34" charset="-128"/>
              </a:rPr>
              <a:t>Wuthering</a:t>
            </a:r>
          </a:p>
          <a:p>
            <a:pPr eaLnBrk="1" hangingPunct="1"/>
            <a:r>
              <a:rPr lang="en-US" altLang="ko-KR" sz="2800" i="1">
                <a:ea typeface="ＭＳ Ｐゴシック" panose="020B0600070205080204" pitchFamily="34" charset="-128"/>
              </a:rPr>
              <a:t>Heights</a:t>
            </a:r>
            <a:r>
              <a:rPr lang="en-US" altLang="ko-KR" sz="280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47140" name="TextBox 7">
            <a:extLst>
              <a:ext uri="{FF2B5EF4-FFF2-40B4-BE49-F238E27FC236}">
                <a16:creationId xmlns:a16="http://schemas.microsoft.com/office/drawing/2014/main" id="{4ED4D5BF-5B1E-43A7-893A-C40A480F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800601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2800">
                <a:solidFill>
                  <a:srgbClr val="C00000"/>
                </a:solidFill>
                <a:ea typeface="굴림" panose="020B0600000101010101" pitchFamily="50" charset="-127"/>
              </a:rPr>
              <a:t>Term frequencies (counts)</a:t>
            </a:r>
          </a:p>
        </p:txBody>
      </p:sp>
      <p:sp>
        <p:nvSpPr>
          <p:cNvPr id="47141" name="TextBox 5">
            <a:extLst>
              <a:ext uri="{FF2B5EF4-FFF2-40B4-BE49-F238E27FC236}">
                <a16:creationId xmlns:a16="http://schemas.microsoft.com/office/drawing/2014/main" id="{E9F1FC80-9D5C-42EE-9786-CCADF46C0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  <p:sp>
        <p:nvSpPr>
          <p:cNvPr id="47142" name="TextBox 7">
            <a:extLst>
              <a:ext uri="{FF2B5EF4-FFF2-40B4-BE49-F238E27FC236}">
                <a16:creationId xmlns:a16="http://schemas.microsoft.com/office/drawing/2014/main" id="{8FCBC743-7253-4D1C-8727-C1926036D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6172201"/>
            <a:ext cx="888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357E69"/>
                </a:solidFill>
                <a:ea typeface="굴림" panose="020B0600000101010101" pitchFamily="50" charset="-127"/>
              </a:rPr>
              <a:t>Note: To simplify this example, we don</a:t>
            </a:r>
            <a:r>
              <a:rPr lang="en-US" altLang="ko-KR">
                <a:solidFill>
                  <a:srgbClr val="357E69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en-US" altLang="ko-KR">
                <a:solidFill>
                  <a:srgbClr val="357E69"/>
                </a:solidFill>
                <a:ea typeface="굴림" panose="020B0600000101010101" pitchFamily="50" charset="-127"/>
              </a:rPr>
              <a:t>t do idf weighting.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>
            <a:extLst>
              <a:ext uri="{FF2B5EF4-FFF2-40B4-BE49-F238E27FC236}">
                <a16:creationId xmlns:a16="http://schemas.microsoft.com/office/drawing/2014/main" id="{F44F8D0A-A05F-4A92-B4CA-C5AFCDB1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3 documents example contd.</a:t>
            </a:r>
          </a:p>
        </p:txBody>
      </p:sp>
      <p:sp>
        <p:nvSpPr>
          <p:cNvPr id="48131" name="Text Placeholder 8">
            <a:extLst>
              <a:ext uri="{FF2B5EF4-FFF2-40B4-BE49-F238E27FC236}">
                <a16:creationId xmlns:a16="http://schemas.microsoft.com/office/drawing/2014/main" id="{3D61196D-7557-40F5-BE8D-0A8C8DB78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Log frequency weighting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579F06B-2B9A-4E44-B1AA-9564609541C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52600" y="2438401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5C1199-B487-4025-98E6-5A36B5FFC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After length normalization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7DBCB26-018C-41B4-BE20-76CDAA742304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69025" y="2438401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3B82C2-F381-4269-A299-FFD1C160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97375"/>
            <a:ext cx="89867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cos(SaS,PaP) </a:t>
            </a:r>
            <a:r>
              <a:rPr lang="en-US" altLang="ko-KR">
                <a:ea typeface="굴림" panose="020B0600000101010101" pitchFamily="50" charset="-127"/>
              </a:rPr>
              <a:t>≈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0.789 × 0.832 + 0.515 × 0.555 + 0.335 × 0.0 + 0.0 × 0.0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≈ </a:t>
            </a:r>
            <a:r>
              <a:rPr lang="en-US" altLang="ko-KR">
                <a:solidFill>
                  <a:srgbClr val="C00000"/>
                </a:solidFill>
                <a:ea typeface="굴림" panose="020B0600000101010101" pitchFamily="50" charset="-127"/>
              </a:rPr>
              <a:t>0.94</a:t>
            </a:r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cos(SaS,WH)</a:t>
            </a:r>
            <a:r>
              <a:rPr lang="en-US" altLang="ko-KR">
                <a:ea typeface="굴림" panose="020B0600000101010101" pitchFamily="50" charset="-127"/>
              </a:rPr>
              <a:t> ≈ </a:t>
            </a:r>
            <a:r>
              <a:rPr lang="en-US" altLang="ko-KR">
                <a:solidFill>
                  <a:srgbClr val="C00000"/>
                </a:solidFill>
                <a:ea typeface="굴림" panose="020B0600000101010101" pitchFamily="50" charset="-127"/>
              </a:rPr>
              <a:t>0.79</a:t>
            </a:r>
          </a:p>
          <a:p>
            <a:pPr eaLnBrk="1" hangingPunct="1"/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cos(PaP,WH) </a:t>
            </a:r>
            <a:r>
              <a:rPr lang="en-US" altLang="ko-KR">
                <a:ea typeface="굴림" panose="020B0600000101010101" pitchFamily="50" charset="-127"/>
              </a:rPr>
              <a:t>≈ </a:t>
            </a:r>
            <a:r>
              <a:rPr lang="en-US" altLang="ko-KR">
                <a:solidFill>
                  <a:srgbClr val="C00000"/>
                </a:solidFill>
                <a:ea typeface="굴림" panose="020B0600000101010101" pitchFamily="50" charset="-127"/>
              </a:rPr>
              <a:t>0.69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0BA66-13E7-41FD-BA37-0864D99C5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324601"/>
            <a:ext cx="683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7254"/>
                </a:solidFill>
                <a:ea typeface="굴림" panose="020B0600000101010101" pitchFamily="50" charset="-127"/>
              </a:rPr>
              <a:t>Why do we have cos(SaS,PaP) &gt; cos(SaS,WH)?</a:t>
            </a:r>
          </a:p>
        </p:txBody>
      </p:sp>
      <p:sp>
        <p:nvSpPr>
          <p:cNvPr id="48199" name="TextBox 8">
            <a:extLst>
              <a:ext uri="{FF2B5EF4-FFF2-40B4-BE49-F238E27FC236}">
                <a16:creationId xmlns:a16="http://schemas.microsoft.com/office/drawing/2014/main" id="{8D81D7BE-40EE-4F62-BEDF-93317D5A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6">
            <a:extLst>
              <a:ext uri="{FF2B5EF4-FFF2-40B4-BE49-F238E27FC236}">
                <a16:creationId xmlns:a16="http://schemas.microsoft.com/office/drawing/2014/main" id="{38478F34-6053-40C4-B9F4-632AF4F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Computing cosine scores</a:t>
            </a:r>
          </a:p>
        </p:txBody>
      </p:sp>
      <p:pic>
        <p:nvPicPr>
          <p:cNvPr id="49155" name="Content Placeholder 8" descr="cosinescore.gif">
            <a:extLst>
              <a:ext uri="{FF2B5EF4-FFF2-40B4-BE49-F238E27FC236}">
                <a16:creationId xmlns:a16="http://schemas.microsoft.com/office/drawing/2014/main" id="{C69E0071-3205-4D65-90F6-C59C074DE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73213"/>
            <a:ext cx="8153400" cy="5187950"/>
          </a:xfrm>
        </p:spPr>
      </p:pic>
      <p:sp>
        <p:nvSpPr>
          <p:cNvPr id="49156" name="TextBox 3">
            <a:extLst>
              <a:ext uri="{FF2B5EF4-FFF2-40B4-BE49-F238E27FC236}">
                <a16:creationId xmlns:a16="http://schemas.microsoft.com/office/drawing/2014/main" id="{79AB82F5-E230-40F6-8299-BA80E62DF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8355D1C-7B10-4821-BE4C-540F835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tf-idf weighting has many variants</a:t>
            </a:r>
          </a:p>
        </p:txBody>
      </p:sp>
      <p:pic>
        <p:nvPicPr>
          <p:cNvPr id="50179" name="Content Placeholder 7" descr="table1.gif">
            <a:extLst>
              <a:ext uri="{FF2B5EF4-FFF2-40B4-BE49-F238E27FC236}">
                <a16:creationId xmlns:a16="http://schemas.microsoft.com/office/drawing/2014/main" id="{AB518DBD-6D77-448B-96D8-9FFF1EA84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188" y="1592264"/>
            <a:ext cx="8888412" cy="2751137"/>
          </a:xfrm>
        </p:spPr>
      </p:pic>
      <p:sp>
        <p:nvSpPr>
          <p:cNvPr id="50180" name="Rectangle 8">
            <a:extLst>
              <a:ext uri="{FF2B5EF4-FFF2-40B4-BE49-F238E27FC236}">
                <a16:creationId xmlns:a16="http://schemas.microsoft.com/office/drawing/2014/main" id="{7E3F91EC-2F93-4F67-BC8C-354966C9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1" name="TextBox 10">
            <a:extLst>
              <a:ext uri="{FF2B5EF4-FFF2-40B4-BE49-F238E27FC236}">
                <a16:creationId xmlns:a16="http://schemas.microsoft.com/office/drawing/2014/main" id="{16F60BDE-C3D8-4EA1-8793-47ACF3D9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105401"/>
            <a:ext cx="838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Columns headed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>
                <a:ea typeface="굴림" panose="020B0600000101010101" pitchFamily="50" charset="-127"/>
              </a:rPr>
              <a:t>n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en-US" altLang="ko-KR">
                <a:ea typeface="굴림" panose="020B0600000101010101" pitchFamily="50" charset="-127"/>
              </a:rPr>
              <a:t> are acronyms for weight schemes.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76911-4D25-4EA4-81C9-F6BBB5E8A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4" y="6019801"/>
            <a:ext cx="675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Why is the base of the log in idf immaterial?</a:t>
            </a:r>
          </a:p>
        </p:txBody>
      </p:sp>
      <p:sp>
        <p:nvSpPr>
          <p:cNvPr id="50183" name="TextBox 6">
            <a:extLst>
              <a:ext uri="{FF2B5EF4-FFF2-40B4-BE49-F238E27FC236}">
                <a16:creationId xmlns:a16="http://schemas.microsoft.com/office/drawing/2014/main" id="{EA5A9123-B16E-498A-95EC-55C43286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8956565-BDE6-4D67-BCDF-8B692BBE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Weighting may differ in queries vs documents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021CD0C-BD8F-41B9-9FAD-6C03E128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SMART Notation: denotes the combination in use in an engine, with the notation 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ddd.qqq,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 using the acronyms from the previous table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A very standard weighting scheme is: lnc.ltc</a:t>
            </a:r>
          </a:p>
          <a:p>
            <a:pPr>
              <a:spcAft>
                <a:spcPts val="900"/>
              </a:spcAft>
            </a:pPr>
            <a:r>
              <a:rPr lang="en-US" altLang="ko-KR">
                <a:ea typeface="ＭＳ Ｐゴシック" panose="020B0600070205080204" pitchFamily="34" charset="-128"/>
              </a:rPr>
              <a:t>Document: logarithmic tf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(l as first character)</a:t>
            </a:r>
            <a:r>
              <a:rPr lang="en-US" altLang="ko-KR">
                <a:ea typeface="ＭＳ Ｐゴシック" panose="020B0600070205080204" pitchFamily="34" charset="-128"/>
              </a:rPr>
              <a:t>, no idf and cosine normalization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Query: logarithmic tf (l in leftmost column), idf (t in second column), no normalization …</a:t>
            </a:r>
          </a:p>
        </p:txBody>
      </p:sp>
      <p:sp>
        <p:nvSpPr>
          <p:cNvPr id="4" name="Up Arrow Callout 3">
            <a:extLst>
              <a:ext uri="{FF2B5EF4-FFF2-40B4-BE49-F238E27FC236}">
                <a16:creationId xmlns:a16="http://schemas.microsoft.com/office/drawing/2014/main" id="{B31A2124-A2B7-40BE-A74F-E6A68CA8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4876800"/>
            <a:ext cx="1903412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 bad idea?</a:t>
            </a:r>
          </a:p>
        </p:txBody>
      </p:sp>
      <p:sp>
        <p:nvSpPr>
          <p:cNvPr id="51205" name="TextBox 4">
            <a:extLst>
              <a:ext uri="{FF2B5EF4-FFF2-40B4-BE49-F238E27FC236}">
                <a16:creationId xmlns:a16="http://schemas.microsoft.com/office/drawing/2014/main" id="{57C60470-0F80-46C3-9828-2F72CC658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>
            <a:extLst>
              <a:ext uri="{FF2B5EF4-FFF2-40B4-BE49-F238E27FC236}">
                <a16:creationId xmlns:a16="http://schemas.microsoft.com/office/drawing/2014/main" id="{225405A4-CBC2-46BA-BCB7-B3F6C2A2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tf-idf example: lnc.ltc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D70316-5B60-4DA1-8429-DCA0442829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0200" y="2514601"/>
          <a:ext cx="9067800" cy="27656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39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Query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Document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Prod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tf-raw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tf-wt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n’lize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tf-raw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tf-wt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n’lize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auto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best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0.34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0.27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insurance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0.68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12" name="TextBox 4">
            <a:extLst>
              <a:ext uri="{FF2B5EF4-FFF2-40B4-BE49-F238E27FC236}">
                <a16:creationId xmlns:a16="http://schemas.microsoft.com/office/drawing/2014/main" id="{2CACDDF6-0C5E-4E6D-AB72-EC090173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600201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Document: </a:t>
            </a:r>
            <a:r>
              <a:rPr lang="en-US" altLang="ko-KR" i="1">
                <a:ea typeface="굴림" panose="020B0600000101010101" pitchFamily="50" charset="-127"/>
              </a:rPr>
              <a:t>car insurance auto insurance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Query: </a:t>
            </a:r>
            <a:r>
              <a:rPr lang="en-US" altLang="ko-KR" i="1">
                <a:ea typeface="굴림" panose="020B0600000101010101" pitchFamily="50" charset="-127"/>
              </a:rPr>
              <a:t>best car insurance</a:t>
            </a:r>
          </a:p>
        </p:txBody>
      </p:sp>
      <p:sp>
        <p:nvSpPr>
          <p:cNvPr id="13413" name="TextBox 5">
            <a:extLst>
              <a:ext uri="{FF2B5EF4-FFF2-40B4-BE49-F238E27FC236}">
                <a16:creationId xmlns:a16="http://schemas.microsoft.com/office/drawing/2014/main" id="{C0E1DA9C-3160-4DA3-86C3-3AD9D7BFF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4" y="5176838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Exercise: what is </a:t>
            </a:r>
            <a:r>
              <a:rPr lang="en-US" altLang="ko-KR" i="1">
                <a:solidFill>
                  <a:srgbClr val="0000FF"/>
                </a:solidFill>
                <a:ea typeface="굴림" panose="020B0600000101010101" pitchFamily="50" charset="-127"/>
              </a:rPr>
              <a:t>N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, the number of docs?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A580A-4C46-4DC6-9B50-2FA76B728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1" y="62436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C00000"/>
                </a:solidFill>
                <a:ea typeface="굴림" panose="020B0600000101010101" pitchFamily="50" charset="-127"/>
              </a:rPr>
              <a:t>Score = 0+0+0.27+0.53 = 0.8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C636590F-752F-47F1-B026-CB97DD451D6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715001"/>
            <a:ext cx="4895850" cy="461963"/>
            <a:chOff x="2133600" y="5715000"/>
            <a:chExt cx="4895850" cy="461665"/>
          </a:xfrm>
        </p:grpSpPr>
        <p:sp>
          <p:nvSpPr>
            <p:cNvPr id="13417" name="TextBox 8">
              <a:extLst>
                <a:ext uri="{FF2B5EF4-FFF2-40B4-BE49-F238E27FC236}">
                  <a16:creationId xmlns:a16="http://schemas.microsoft.com/office/drawing/2014/main" id="{89D3AF4C-E076-4406-9904-EED35BCAB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Doc length =</a:t>
              </a:r>
            </a:p>
          </p:txBody>
        </p:sp>
        <p:graphicFrame>
          <p:nvGraphicFramePr>
            <p:cNvPr id="13314" name="Object 2">
              <a:extLst>
                <a:ext uri="{FF2B5EF4-FFF2-40B4-BE49-F238E27FC236}">
                  <a16:creationId xmlns:a16="http://schemas.microsoft.com/office/drawing/2014/main" id="{6DB01004-D39E-4CBB-84E9-A4FA5EEB26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1" name="Equation" r:id="rId3" imgW="1574800" imgH="215900" progId="Equation.3">
                    <p:embed/>
                  </p:oleObj>
                </mc:Choice>
                <mc:Fallback>
                  <p:oleObj name="Equation" r:id="rId3" imgW="1574800" imgH="215900" progId="Equation.3">
                    <p:embed/>
                    <p:pic>
                      <p:nvPicPr>
                        <p:cNvPr id="13314" name="Object 2">
                          <a:extLst>
                            <a:ext uri="{FF2B5EF4-FFF2-40B4-BE49-F238E27FC236}">
                              <a16:creationId xmlns:a16="http://schemas.microsoft.com/office/drawing/2014/main" id="{6DB01004-D39E-4CBB-84E9-A4FA5EEB26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6" name="TextBox 9">
            <a:extLst>
              <a:ext uri="{FF2B5EF4-FFF2-40B4-BE49-F238E27FC236}">
                <a16:creationId xmlns:a16="http://schemas.microsoft.com/office/drawing/2014/main" id="{BB9DC2C2-6C87-4E90-96D7-A4FDB21E3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E0A295E-087A-4ED9-AB1F-06457550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Summary – vector space ranking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67B13A9-200D-4C46-80C6-C5A54523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Represent the query as a weighted tf-idf vector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tf-idf vector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Return the top </a:t>
            </a:r>
            <a:r>
              <a:rPr lang="en-US" altLang="ko-KR" i="1">
                <a:ea typeface="ＭＳ Ｐゴシック" panose="020B0600070205080204" pitchFamily="34" charset="-128"/>
              </a:rPr>
              <a:t>K</a:t>
            </a:r>
            <a:r>
              <a:rPr lang="en-US" altLang="ko-KR">
                <a:ea typeface="ＭＳ Ｐゴシック" panose="020B0600070205080204" pitchFamily="34" charset="-128"/>
              </a:rPr>
              <a:t> (e.g., </a:t>
            </a:r>
            <a:r>
              <a:rPr lang="en-US" altLang="ko-KR" i="1">
                <a:ea typeface="ＭＳ Ｐゴシック" panose="020B0600070205080204" pitchFamily="34" charset="-128"/>
              </a:rPr>
              <a:t>K</a:t>
            </a:r>
            <a:r>
              <a:rPr lang="en-US" altLang="ko-KR">
                <a:ea typeface="ＭＳ Ｐゴシック" panose="020B0600070205080204" pitchFamily="34" charset="-128"/>
              </a:rPr>
              <a:t> = 10) to the user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DDEC207-5DDA-4434-BF0F-E586B7B3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Problem with Boolean search:</a:t>
            </a:r>
            <a:br>
              <a:rPr lang="en-US" altLang="ko-KR">
                <a:ea typeface="ＭＳ Ｐゴシック" panose="020B0600070205080204" pitchFamily="34" charset="-128"/>
              </a:rPr>
            </a:br>
            <a:r>
              <a:rPr lang="en-US" altLang="ko-KR">
                <a:ea typeface="ＭＳ Ｐゴシック" panose="020B0600070205080204" pitchFamily="34" charset="-128"/>
              </a:rPr>
              <a:t>feast or famine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8AF117E-7EEB-4238-A533-7F619F72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Boolean queries often result in either too few (=0) or too many (1000s) results.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Query 1: “</a:t>
            </a:r>
            <a:r>
              <a:rPr lang="en-US" altLang="ko-KR" i="1">
                <a:ea typeface="ＭＳ Ｐゴシック" panose="020B0600070205080204" pitchFamily="34" charset="-128"/>
              </a:rPr>
              <a:t>standard user dlink 650</a:t>
            </a:r>
            <a:r>
              <a:rPr lang="en-US" altLang="ko-KR">
                <a:ea typeface="ＭＳ Ｐゴシック" panose="020B0600070205080204" pitchFamily="34" charset="-128"/>
              </a:rPr>
              <a:t>” → 200,000 hits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Query 2: “</a:t>
            </a:r>
            <a:r>
              <a:rPr lang="en-US" altLang="ko-KR" i="1">
                <a:ea typeface="ＭＳ Ｐゴシック" panose="020B0600070205080204" pitchFamily="34" charset="-128"/>
              </a:rPr>
              <a:t>standard user dlink 650 no card found</a:t>
            </a:r>
            <a:r>
              <a:rPr lang="en-US" altLang="ko-KR">
                <a:ea typeface="ＭＳ Ｐゴシック" panose="020B0600070205080204" pitchFamily="34" charset="-128"/>
              </a:rPr>
              <a:t>”: 0 hits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AND gives too few; OR gives too many</a:t>
            </a:r>
          </a:p>
        </p:txBody>
      </p:sp>
      <p:sp>
        <p:nvSpPr>
          <p:cNvPr id="25604" name="TextBox 4">
            <a:extLst>
              <a:ext uri="{FF2B5EF4-FFF2-40B4-BE49-F238E27FC236}">
                <a16:creationId xmlns:a16="http://schemas.microsoft.com/office/drawing/2014/main" id="{6A8EBD5E-3AB6-4CDB-9AFD-A602D6F34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5C309A5-5640-4F79-A3C1-392EB4267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800">
                <a:ea typeface="ＭＳ Ｐゴシック" panose="020B0600070205080204" pitchFamily="34" charset="-128"/>
              </a:rPr>
              <a:t>Basic crawler operation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5759D5-2507-4780-B32B-7A36E8318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ＭＳ Ｐゴシック" panose="020B0600070205080204" pitchFamily="34" charset="-128"/>
              </a:rPr>
              <a:t>Begin with known “seed” URLs</a:t>
            </a:r>
          </a:p>
          <a:p>
            <a:pPr eaLnBrk="1" hangingPunct="1"/>
            <a:r>
              <a:rPr lang="en-US" altLang="ko-KR" sz="3800">
                <a:ea typeface="ＭＳ Ｐゴシック" panose="020B0600070205080204" pitchFamily="34" charset="-128"/>
              </a:rPr>
              <a:t>Fetch and parse them</a:t>
            </a:r>
          </a:p>
          <a:p>
            <a:pPr lvl="1" eaLnBrk="1" hangingPunct="1"/>
            <a:r>
              <a:rPr lang="en-US" altLang="ko-KR" sz="3600">
                <a:ea typeface="ＭＳ Ｐゴシック" panose="020B0600070205080204" pitchFamily="34" charset="-128"/>
              </a:rPr>
              <a:t>Extract URLs they point to</a:t>
            </a:r>
          </a:p>
          <a:p>
            <a:pPr lvl="1" eaLnBrk="1" hangingPunct="1"/>
            <a:r>
              <a:rPr lang="en-US" altLang="ko-KR" sz="3600">
                <a:ea typeface="ＭＳ Ｐゴシック" panose="020B0600070205080204" pitchFamily="34" charset="-128"/>
              </a:rPr>
              <a:t>Place the extracted URLs on a queue</a:t>
            </a:r>
          </a:p>
          <a:p>
            <a:pPr eaLnBrk="1" hangingPunct="1"/>
            <a:r>
              <a:rPr lang="en-US" altLang="ko-KR" sz="3800">
                <a:ea typeface="ＭＳ Ｐゴシック" panose="020B0600070205080204" pitchFamily="34" charset="-128"/>
              </a:rPr>
              <a:t>Fetch each URL on the queue and repeat</a:t>
            </a:r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049A5E55-D0A5-4625-8CB3-9B79835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20.2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14AE0BF8-0313-4A55-B78C-B9295512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C3F1DC6C-6A58-404C-BCB3-F2E504ABCECF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801422-F6F1-4464-8212-0B7D3AC0A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Crawling picture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079331AC-8A5D-43FE-B12E-C287BCF45A40}"/>
              </a:ext>
            </a:extLst>
          </p:cNvPr>
          <p:cNvGrpSpPr>
            <a:grpSpLocks/>
          </p:cNvGrpSpPr>
          <p:nvPr/>
        </p:nvGrpSpPr>
        <p:grpSpPr bwMode="auto">
          <a:xfrm>
            <a:off x="1876426" y="1701800"/>
            <a:ext cx="8448675" cy="5067300"/>
            <a:chOff x="222" y="1072"/>
            <a:chExt cx="5322" cy="3192"/>
          </a:xfrm>
        </p:grpSpPr>
        <p:sp>
          <p:nvSpPr>
            <p:cNvPr id="20503" name="Freeform 4">
              <a:extLst>
                <a:ext uri="{FF2B5EF4-FFF2-40B4-BE49-F238E27FC236}">
                  <a16:creationId xmlns:a16="http://schemas.microsoft.com/office/drawing/2014/main" id="{A81542A3-449E-4E6D-BF79-183FF62D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" y="1072"/>
              <a:ext cx="5216" cy="3192"/>
            </a:xfrm>
            <a:custGeom>
              <a:avLst/>
              <a:gdLst>
                <a:gd name="T0" fmla="*/ 1208 w 5216"/>
                <a:gd name="T1" fmla="*/ 2768 h 3192"/>
                <a:gd name="T2" fmla="*/ 8 w 5216"/>
                <a:gd name="T3" fmla="*/ 1760 h 3192"/>
                <a:gd name="T4" fmla="*/ 1256 w 5216"/>
                <a:gd name="T5" fmla="*/ 224 h 3192"/>
                <a:gd name="T6" fmla="*/ 4472 w 5216"/>
                <a:gd name="T7" fmla="*/ 416 h 3192"/>
                <a:gd name="T8" fmla="*/ 5048 w 5216"/>
                <a:gd name="T9" fmla="*/ 2528 h 3192"/>
                <a:gd name="T10" fmla="*/ 3464 w 5216"/>
                <a:gd name="T11" fmla="*/ 3152 h 3192"/>
                <a:gd name="T12" fmla="*/ 1208 w 5216"/>
                <a:gd name="T13" fmla="*/ 2768 h 3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16"/>
                <a:gd name="T22" fmla="*/ 0 h 3192"/>
                <a:gd name="T23" fmla="*/ 5216 w 5216"/>
                <a:gd name="T24" fmla="*/ 3192 h 3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16" h="3192">
                  <a:moveTo>
                    <a:pt x="1208" y="2768"/>
                  </a:moveTo>
                  <a:cubicBezTo>
                    <a:pt x="632" y="2536"/>
                    <a:pt x="0" y="2184"/>
                    <a:pt x="8" y="1760"/>
                  </a:cubicBezTo>
                  <a:cubicBezTo>
                    <a:pt x="16" y="1336"/>
                    <a:pt x="512" y="448"/>
                    <a:pt x="1256" y="224"/>
                  </a:cubicBezTo>
                  <a:cubicBezTo>
                    <a:pt x="2000" y="0"/>
                    <a:pt x="3840" y="32"/>
                    <a:pt x="4472" y="416"/>
                  </a:cubicBezTo>
                  <a:cubicBezTo>
                    <a:pt x="5104" y="800"/>
                    <a:pt x="5216" y="2072"/>
                    <a:pt x="5048" y="2528"/>
                  </a:cubicBezTo>
                  <a:cubicBezTo>
                    <a:pt x="4880" y="2984"/>
                    <a:pt x="4104" y="3112"/>
                    <a:pt x="3464" y="3152"/>
                  </a:cubicBezTo>
                  <a:cubicBezTo>
                    <a:pt x="2824" y="3192"/>
                    <a:pt x="1784" y="3000"/>
                    <a:pt x="1208" y="276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algn="r" eaLnBrk="1" hangingPunct="1"/>
              <a:endParaRPr lang="ko-KR" altLang="ko-KR"/>
            </a:p>
          </p:txBody>
        </p:sp>
        <p:sp>
          <p:nvSpPr>
            <p:cNvPr id="20504" name="Text Box 5">
              <a:extLst>
                <a:ext uri="{FF2B5EF4-FFF2-40B4-BE49-F238E27FC236}">
                  <a16:creationId xmlns:a16="http://schemas.microsoft.com/office/drawing/2014/main" id="{BA19CD03-C373-46DE-B2E2-64BC117DC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3528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algn="r" eaLnBrk="1" hangingPunct="1"/>
              <a:r>
                <a:rPr lang="en-US" altLang="ko-KR">
                  <a:ea typeface="굴림" panose="020B0600000101010101" pitchFamily="50" charset="-127"/>
                </a:rPr>
                <a:t>Web</a:t>
              </a:r>
            </a:p>
          </p:txBody>
        </p:sp>
      </p:grpSp>
      <p:pic>
        <p:nvPicPr>
          <p:cNvPr id="20484" name="Picture 12" descr="MCj02149840000[1]">
            <a:extLst>
              <a:ext uri="{FF2B5EF4-FFF2-40B4-BE49-F238E27FC236}">
                <a16:creationId xmlns:a16="http://schemas.microsoft.com/office/drawing/2014/main" id="{6423D7E5-15A9-4FAF-8742-384AAAC8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1910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3F3F8CC9-44DE-4C2E-99A6-5F8BC7E6AC2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828800"/>
            <a:ext cx="3416300" cy="4800600"/>
            <a:chOff x="1536" y="1152"/>
            <a:chExt cx="2152" cy="3024"/>
          </a:xfrm>
        </p:grpSpPr>
        <p:grpSp>
          <p:nvGrpSpPr>
            <p:cNvPr id="20496" name="Group 15">
              <a:extLst>
                <a:ext uri="{FF2B5EF4-FFF2-40B4-BE49-F238E27FC236}">
                  <a16:creationId xmlns:a16="http://schemas.microsoft.com/office/drawing/2014/main" id="{09C95728-C7DF-4437-84EE-6FEB52C10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1152"/>
              <a:ext cx="1736" cy="3024"/>
              <a:chOff x="1952" y="1152"/>
              <a:chExt cx="1736" cy="3024"/>
            </a:xfrm>
          </p:grpSpPr>
          <p:sp>
            <p:nvSpPr>
              <p:cNvPr id="20501" name="Freeform 16">
                <a:extLst>
                  <a:ext uri="{FF2B5EF4-FFF2-40B4-BE49-F238E27FC236}">
                    <a16:creationId xmlns:a16="http://schemas.microsoft.com/office/drawing/2014/main" id="{E48906C1-7CAC-4726-8C6D-1C58B2B62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152"/>
                <a:ext cx="808" cy="3024"/>
              </a:xfrm>
              <a:custGeom>
                <a:avLst/>
                <a:gdLst>
                  <a:gd name="T0" fmla="*/ 528 w 808"/>
                  <a:gd name="T1" fmla="*/ 0 h 3024"/>
                  <a:gd name="T2" fmla="*/ 0 w 808"/>
                  <a:gd name="T3" fmla="*/ 576 h 3024"/>
                  <a:gd name="T4" fmla="*/ 528 w 808"/>
                  <a:gd name="T5" fmla="*/ 1488 h 3024"/>
                  <a:gd name="T6" fmla="*/ 720 w 808"/>
                  <a:gd name="T7" fmla="*/ 2736 h 3024"/>
                  <a:gd name="T8" fmla="*/ 0 w 808"/>
                  <a:gd name="T9" fmla="*/ 3024 h 30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3024"/>
                  <a:gd name="T17" fmla="*/ 808 w 808"/>
                  <a:gd name="T18" fmla="*/ 3024 h 30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3024">
                    <a:moveTo>
                      <a:pt x="528" y="0"/>
                    </a:moveTo>
                    <a:cubicBezTo>
                      <a:pt x="264" y="164"/>
                      <a:pt x="0" y="328"/>
                      <a:pt x="0" y="576"/>
                    </a:cubicBezTo>
                    <a:cubicBezTo>
                      <a:pt x="0" y="824"/>
                      <a:pt x="408" y="1128"/>
                      <a:pt x="528" y="1488"/>
                    </a:cubicBezTo>
                    <a:cubicBezTo>
                      <a:pt x="648" y="1848"/>
                      <a:pt x="808" y="2480"/>
                      <a:pt x="720" y="2736"/>
                    </a:cubicBezTo>
                    <a:cubicBezTo>
                      <a:pt x="632" y="2992"/>
                      <a:pt x="316" y="3008"/>
                      <a:pt x="0" y="30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9pPr>
              </a:lstStyle>
              <a:p>
                <a:pPr algn="r" eaLnBrk="1" hangingPunct="1"/>
                <a:endParaRPr lang="ko-KR" altLang="ko-KR"/>
              </a:p>
            </p:txBody>
          </p:sp>
          <p:sp>
            <p:nvSpPr>
              <p:cNvPr id="20502" name="Text Box 17">
                <a:extLst>
                  <a:ext uri="{FF2B5EF4-FFF2-40B4-BE49-F238E27FC236}">
                    <a16:creationId xmlns:a16="http://schemas.microsoft.com/office/drawing/2014/main" id="{5F3F5533-3928-4FA1-BD67-068E329CAE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2" y="2904"/>
                <a:ext cx="13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9pPr>
              </a:lstStyle>
              <a:p>
                <a:pPr algn="r" eaLnBrk="1" hangingPunct="1"/>
                <a:r>
                  <a:rPr lang="en-US" altLang="ko-KR">
                    <a:ea typeface="굴림" panose="020B0600000101010101" pitchFamily="50" charset="-127"/>
                  </a:rPr>
                  <a:t>URLs </a:t>
                </a:r>
                <a:r>
                  <a:rPr lang="en-US" altLang="ko-KR" i="1">
                    <a:ea typeface="굴림" panose="020B0600000101010101" pitchFamily="50" charset="-127"/>
                  </a:rPr>
                  <a:t>frontier</a:t>
                </a:r>
              </a:p>
            </p:txBody>
          </p:sp>
        </p:grpSp>
        <p:sp>
          <p:nvSpPr>
            <p:cNvPr id="20497" name="Line 18">
              <a:extLst>
                <a:ext uri="{FF2B5EF4-FFF2-40B4-BE49-F238E27FC236}">
                  <a16:creationId xmlns:a16="http://schemas.microsoft.com/office/drawing/2014/main" id="{06305738-6CFD-4C82-8B02-EE0B769BE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168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Line 19">
              <a:extLst>
                <a:ext uri="{FF2B5EF4-FFF2-40B4-BE49-F238E27FC236}">
                  <a16:creationId xmlns:a16="http://schemas.microsoft.com/office/drawing/2014/main" id="{B13E6C36-D453-45BD-83E9-892257BB9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9" name="Line 20">
              <a:extLst>
                <a:ext uri="{FF2B5EF4-FFF2-40B4-BE49-F238E27FC236}">
                  <a16:creationId xmlns:a16="http://schemas.microsoft.com/office/drawing/2014/main" id="{165F87C5-3E8E-48B4-8ADD-654040854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48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0" name="Line 21">
              <a:extLst>
                <a:ext uri="{FF2B5EF4-FFF2-40B4-BE49-F238E27FC236}">
                  <a16:creationId xmlns:a16="http://schemas.microsoft.com/office/drawing/2014/main" id="{47ACDC19-6BCE-4BD9-85A2-BE6BA5225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824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486" name="Text Box 22">
            <a:extLst>
              <a:ext uri="{FF2B5EF4-FFF2-40B4-BE49-F238E27FC236}">
                <a16:creationId xmlns:a16="http://schemas.microsoft.com/office/drawing/2014/main" id="{1C94A278-CCCA-483D-AF15-27D3F82E0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85" y="3773489"/>
            <a:ext cx="20056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r" eaLnBrk="1" hangingPunct="1"/>
            <a:r>
              <a:rPr lang="en-US" altLang="ko-KR">
                <a:ea typeface="굴림" panose="020B0600000101010101" pitchFamily="50" charset="-127"/>
              </a:rPr>
              <a:t>Unseen Web</a:t>
            </a:r>
          </a:p>
        </p:txBody>
      </p:sp>
      <p:sp>
        <p:nvSpPr>
          <p:cNvPr id="20487" name="Oval 23">
            <a:extLst>
              <a:ext uri="{FF2B5EF4-FFF2-40B4-BE49-F238E27FC236}">
                <a16:creationId xmlns:a16="http://schemas.microsoft.com/office/drawing/2014/main" id="{0F58D5CF-9E77-46CE-8E3B-7674D4E5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267" y="4555263"/>
            <a:ext cx="1503954" cy="1168539"/>
          </a:xfrm>
          <a:prstGeom prst="ellipse">
            <a:avLst/>
          </a:prstGeom>
          <a:noFill/>
          <a:ln w="25400">
            <a:solidFill>
              <a:srgbClr val="489C6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Seed</a:t>
            </a:r>
          </a:p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pages</a:t>
            </a: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F3FBFE5F-CCB6-4C5A-8921-576D9590BA19}"/>
              </a:ext>
            </a:extLst>
          </p:cNvPr>
          <p:cNvGrpSpPr>
            <a:grpSpLocks/>
          </p:cNvGrpSpPr>
          <p:nvPr/>
        </p:nvGrpSpPr>
        <p:grpSpPr bwMode="auto">
          <a:xfrm>
            <a:off x="2587626" y="1905000"/>
            <a:ext cx="2657475" cy="4419600"/>
            <a:chOff x="1063625" y="1905000"/>
            <a:chExt cx="2657475" cy="4419600"/>
          </a:xfrm>
        </p:grpSpPr>
        <p:grpSp>
          <p:nvGrpSpPr>
            <p:cNvPr id="20491" name="Group 6">
              <a:extLst>
                <a:ext uri="{FF2B5EF4-FFF2-40B4-BE49-F238E27FC236}">
                  <a16:creationId xmlns:a16="http://schemas.microsoft.com/office/drawing/2014/main" id="{E4DAF260-A3B0-41FC-A47D-5DFDE7F36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3625" y="1905000"/>
              <a:ext cx="2657475" cy="4419600"/>
              <a:chOff x="670" y="1200"/>
              <a:chExt cx="1674" cy="2784"/>
            </a:xfrm>
          </p:grpSpPr>
          <p:sp>
            <p:nvSpPr>
              <p:cNvPr id="20494" name="Freeform 7">
                <a:extLst>
                  <a:ext uri="{FF2B5EF4-FFF2-40B4-BE49-F238E27FC236}">
                    <a16:creationId xmlns:a16="http://schemas.microsoft.com/office/drawing/2014/main" id="{9D54EA33-76C2-44DB-A006-6604A799F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200"/>
                <a:ext cx="664" cy="2784"/>
              </a:xfrm>
              <a:custGeom>
                <a:avLst/>
                <a:gdLst>
                  <a:gd name="T0" fmla="*/ 288 w 664"/>
                  <a:gd name="T1" fmla="*/ 0 h 2784"/>
                  <a:gd name="T2" fmla="*/ 624 w 664"/>
                  <a:gd name="T3" fmla="*/ 912 h 2784"/>
                  <a:gd name="T4" fmla="*/ 48 w 664"/>
                  <a:gd name="T5" fmla="*/ 1584 h 2784"/>
                  <a:gd name="T6" fmla="*/ 336 w 664"/>
                  <a:gd name="T7" fmla="*/ 2784 h 27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4"/>
                  <a:gd name="T13" fmla="*/ 0 h 2784"/>
                  <a:gd name="T14" fmla="*/ 664 w 664"/>
                  <a:gd name="T15" fmla="*/ 2784 h 27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4" h="2784">
                    <a:moveTo>
                      <a:pt x="288" y="0"/>
                    </a:moveTo>
                    <a:cubicBezTo>
                      <a:pt x="476" y="324"/>
                      <a:pt x="664" y="648"/>
                      <a:pt x="624" y="912"/>
                    </a:cubicBezTo>
                    <a:cubicBezTo>
                      <a:pt x="584" y="1176"/>
                      <a:pt x="96" y="1272"/>
                      <a:pt x="48" y="1584"/>
                    </a:cubicBezTo>
                    <a:cubicBezTo>
                      <a:pt x="0" y="1896"/>
                      <a:pt x="168" y="2340"/>
                      <a:pt x="336" y="27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9pPr>
              </a:lstStyle>
              <a:p>
                <a:pPr algn="r" eaLnBrk="1" hangingPunct="1"/>
                <a:endParaRPr lang="ko-KR" altLang="ko-KR"/>
              </a:p>
            </p:txBody>
          </p:sp>
          <p:sp>
            <p:nvSpPr>
              <p:cNvPr id="20495" name="Text Box 8">
                <a:extLst>
                  <a:ext uri="{FF2B5EF4-FFF2-40B4-BE49-F238E27FC236}">
                    <a16:creationId xmlns:a16="http://schemas.microsoft.com/office/drawing/2014/main" id="{9AC4CE40-9194-4EF1-9038-B1D43642C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" y="1944"/>
                <a:ext cx="135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 altLang="ko-KR">
                    <a:ea typeface="굴림" panose="020B0600000101010101" pitchFamily="50" charset="-127"/>
                  </a:rPr>
                  <a:t>URLs crawled</a:t>
                </a:r>
              </a:p>
              <a:p>
                <a:pPr eaLnBrk="1" hangingPunct="1"/>
                <a:r>
                  <a:rPr lang="en-US" altLang="ko-KR">
                    <a:ea typeface="굴림" panose="020B0600000101010101" pitchFamily="50" charset="-127"/>
                  </a:rPr>
                  <a:t>and parsed</a:t>
                </a:r>
              </a:p>
            </p:txBody>
          </p:sp>
        </p:grpSp>
        <p:sp>
          <p:nvSpPr>
            <p:cNvPr id="20492" name="Line 24">
              <a:extLst>
                <a:ext uri="{FF2B5EF4-FFF2-40B4-BE49-F238E27FC236}">
                  <a16:creationId xmlns:a16="http://schemas.microsoft.com/office/drawing/2014/main" id="{2DDA1266-2BEB-46C4-998C-2A261EE52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600" y="38862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3" name="Line 25">
              <a:extLst>
                <a:ext uri="{FF2B5EF4-FFF2-40B4-BE49-F238E27FC236}">
                  <a16:creationId xmlns:a16="http://schemas.microsoft.com/office/drawing/2014/main" id="{CB496097-249F-477C-BC76-E4F1C7DD6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3810000"/>
              <a:ext cx="304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489" name="TextBox 22">
            <a:extLst>
              <a:ext uri="{FF2B5EF4-FFF2-40B4-BE49-F238E27FC236}">
                <a16:creationId xmlns:a16="http://schemas.microsoft.com/office/drawing/2014/main" id="{12AD2FFD-55D5-4210-997D-A026540B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20.2</a:t>
            </a:r>
          </a:p>
        </p:txBody>
      </p:sp>
      <p:sp>
        <p:nvSpPr>
          <p:cNvPr id="20490" name="Slide Number Placeholder 23">
            <a:extLst>
              <a:ext uri="{FF2B5EF4-FFF2-40B4-BE49-F238E27FC236}">
                <a16:creationId xmlns:a16="http://schemas.microsoft.com/office/drawing/2014/main" id="{848E7427-731B-4146-B266-6424474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984CA47E-9BF0-4932-9C3E-AED870503166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6B8156B-1718-46ED-9AFA-335C7AF0A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Simple picture – complications</a:t>
            </a:r>
          </a:p>
        </p:txBody>
      </p:sp>
      <p:sp>
        <p:nvSpPr>
          <p:cNvPr id="978947" name="Rectangle 3">
            <a:extLst>
              <a:ext uri="{FF2B5EF4-FFF2-40B4-BE49-F238E27FC236}">
                <a16:creationId xmlns:a16="http://schemas.microsoft.com/office/drawing/2014/main" id="{4B337588-1C30-4C26-8926-171DED7F0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Web crawling isn’t feasible with one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All of the above steps distributed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Malicious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Spam pages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Spider traps – incl dynamically generated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Even non-malicious pages pose challenges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Latency/bandwidth to remote servers vary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Webmasters’ stipulations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How “deep” should you crawl a site’s URL hierarchy?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Site mirrors and duplicate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Politeness – don’t hit a server too often</a:t>
            </a:r>
          </a:p>
        </p:txBody>
      </p:sp>
      <p:sp>
        <p:nvSpPr>
          <p:cNvPr id="21508" name="TextBox 4">
            <a:extLst>
              <a:ext uri="{FF2B5EF4-FFF2-40B4-BE49-F238E27FC236}">
                <a16:creationId xmlns:a16="http://schemas.microsoft.com/office/drawing/2014/main" id="{4E8632F3-1EFA-46A2-96C5-9E2EDB2B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20.1.1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E3197153-48F2-4291-9332-4E53493F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45833915-CF9C-4875-9D2D-4561079056D2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34DD59A-D08F-4594-94EB-3984EF6F4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What any crawler </a:t>
            </a:r>
            <a:r>
              <a:rPr lang="en-US" altLang="ko-KR" i="1">
                <a:ea typeface="ＭＳ Ｐゴシック" panose="020B0600070205080204" pitchFamily="34" charset="-128"/>
              </a:rPr>
              <a:t>must</a:t>
            </a:r>
            <a:r>
              <a:rPr lang="en-US" altLang="ko-KR">
                <a:ea typeface="ＭＳ Ｐゴシック" panose="020B0600070205080204" pitchFamily="34" charset="-128"/>
              </a:rPr>
              <a:t> do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4C3FD0-7E2A-40F9-AC61-86EA66EA8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400">
                <a:ea typeface="ＭＳ Ｐゴシック" panose="020B0600070205080204" pitchFamily="34" charset="-128"/>
              </a:rPr>
              <a:t>Be </a:t>
            </a:r>
            <a:r>
              <a:rPr lang="en-US" altLang="ko-KR" sz="3400" u="sng">
                <a:ea typeface="ＭＳ Ｐゴシック" panose="020B0600070205080204" pitchFamily="34" charset="-128"/>
              </a:rPr>
              <a:t>Polite</a:t>
            </a:r>
            <a:r>
              <a:rPr lang="en-US" altLang="ko-KR" sz="3400">
                <a:ea typeface="ＭＳ Ｐゴシック" panose="020B0600070205080204" pitchFamily="34" charset="-128"/>
              </a:rPr>
              <a:t>: Respect implicit and explicit politeness considerations</a:t>
            </a:r>
          </a:p>
          <a:p>
            <a:pPr lvl="1" eaLnBrk="1" hangingPunct="1"/>
            <a:r>
              <a:rPr lang="en-US" altLang="ko-KR" sz="3200">
                <a:solidFill>
                  <a:srgbClr val="C00000"/>
                </a:solidFill>
                <a:ea typeface="ＭＳ Ｐゴシック" panose="020B0600070205080204" pitchFamily="34" charset="-128"/>
              </a:rPr>
              <a:t>Only crawl allowed pages</a:t>
            </a:r>
          </a:p>
          <a:p>
            <a:pPr lvl="1" eaLnBrk="1" hangingPunct="1"/>
            <a:r>
              <a:rPr lang="en-US" altLang="ko-KR" sz="3200">
                <a:solidFill>
                  <a:srgbClr val="C00000"/>
                </a:solidFill>
                <a:ea typeface="ＭＳ Ｐゴシック" panose="020B0600070205080204" pitchFamily="34" charset="-128"/>
              </a:rPr>
              <a:t>Respect </a:t>
            </a:r>
            <a:r>
              <a:rPr lang="en-US" altLang="ko-KR" sz="3200" i="1">
                <a:solidFill>
                  <a:srgbClr val="C00000"/>
                </a:solidFill>
                <a:ea typeface="ＭＳ Ｐゴシック" panose="020B0600070205080204" pitchFamily="34" charset="-128"/>
              </a:rPr>
              <a:t>robots.txt </a:t>
            </a:r>
            <a:r>
              <a:rPr lang="en-US" altLang="ko-KR" sz="3200">
                <a:solidFill>
                  <a:srgbClr val="C00000"/>
                </a:solidFill>
                <a:ea typeface="ＭＳ Ｐゴシック" panose="020B0600070205080204" pitchFamily="34" charset="-128"/>
              </a:rPr>
              <a:t>(more on this shortly)</a:t>
            </a:r>
          </a:p>
          <a:p>
            <a:pPr eaLnBrk="1" hangingPunct="1"/>
            <a:r>
              <a:rPr lang="en-US" altLang="ko-KR" sz="3400">
                <a:ea typeface="ＭＳ Ｐゴシック" panose="020B0600070205080204" pitchFamily="34" charset="-128"/>
              </a:rPr>
              <a:t>Be </a:t>
            </a:r>
            <a:r>
              <a:rPr lang="en-US" altLang="ko-KR" sz="3400" u="sng">
                <a:ea typeface="ＭＳ Ｐゴシック" panose="020B0600070205080204" pitchFamily="34" charset="-128"/>
              </a:rPr>
              <a:t>Robust</a:t>
            </a:r>
            <a:r>
              <a:rPr lang="en-US" altLang="ko-KR" sz="3400">
                <a:ea typeface="ＭＳ Ｐゴシック" panose="020B0600070205080204" pitchFamily="34" charset="-128"/>
              </a:rPr>
              <a:t>: Be immune to spider traps and other malicious behavior from web servers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41BD5891-17F3-4018-9101-714EFC21B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20.1.1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CE9423E9-856D-4336-B39E-F9FA886A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856848A2-46CD-4C36-A31B-E94EF645DFE6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132D5D2-A8FF-42FC-B0C8-B025FA45C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What any crawler </a:t>
            </a:r>
            <a:r>
              <a:rPr lang="en-US" altLang="ko-KR" i="1">
                <a:ea typeface="ＭＳ Ｐゴシック" panose="020B0600070205080204" pitchFamily="34" charset="-128"/>
              </a:rPr>
              <a:t>should</a:t>
            </a:r>
            <a:r>
              <a:rPr lang="en-US" altLang="ko-KR">
                <a:ea typeface="ＭＳ Ｐゴシック" panose="020B0600070205080204" pitchFamily="34" charset="-128"/>
              </a:rPr>
              <a:t> do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05C7A15-15C5-4AE7-8DBB-482F10152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000">
                <a:ea typeface="ＭＳ Ｐゴシック" panose="020B0600070205080204" pitchFamily="34" charset="-128"/>
              </a:rPr>
              <a:t>Be capable of </a:t>
            </a:r>
            <a:r>
              <a:rPr lang="en-US" altLang="ko-KR" sz="3000" u="sng">
                <a:ea typeface="ＭＳ Ｐゴシック" panose="020B0600070205080204" pitchFamily="34" charset="-128"/>
              </a:rPr>
              <a:t>distributed</a:t>
            </a:r>
            <a:r>
              <a:rPr lang="en-US" altLang="ko-KR" sz="3000">
                <a:ea typeface="ＭＳ Ｐゴシック" panose="020B0600070205080204" pitchFamily="34" charset="-128"/>
              </a:rPr>
              <a:t> operation: designed to run on multiple distributed machines</a:t>
            </a:r>
          </a:p>
          <a:p>
            <a:pPr eaLnBrk="1" hangingPunct="1"/>
            <a:r>
              <a:rPr lang="en-US" altLang="ko-KR" sz="3000">
                <a:solidFill>
                  <a:srgbClr val="C00000"/>
                </a:solidFill>
                <a:ea typeface="ＭＳ Ｐゴシック" panose="020B0600070205080204" pitchFamily="34" charset="-128"/>
              </a:rPr>
              <a:t>Be </a:t>
            </a:r>
            <a:r>
              <a:rPr lang="en-US" altLang="ko-KR" sz="3000" u="sng">
                <a:solidFill>
                  <a:srgbClr val="C00000"/>
                </a:solidFill>
                <a:ea typeface="ＭＳ Ｐゴシック" panose="020B0600070205080204" pitchFamily="34" charset="-128"/>
              </a:rPr>
              <a:t>scalable</a:t>
            </a:r>
            <a:r>
              <a:rPr lang="en-US" altLang="ko-KR" sz="3000">
                <a:solidFill>
                  <a:srgbClr val="C00000"/>
                </a:solidFill>
                <a:ea typeface="ＭＳ Ｐゴシック" panose="020B0600070205080204" pitchFamily="34" charset="-128"/>
              </a:rPr>
              <a:t>: designed to increase the crawl rate by adding more machines</a:t>
            </a:r>
          </a:p>
          <a:p>
            <a:pPr eaLnBrk="1" hangingPunct="1"/>
            <a:r>
              <a:rPr lang="en-US" altLang="ko-KR" sz="3000" u="sng">
                <a:ea typeface="ＭＳ Ｐゴシック" panose="020B0600070205080204" pitchFamily="34" charset="-128"/>
              </a:rPr>
              <a:t>Performance/efficiency</a:t>
            </a:r>
            <a:r>
              <a:rPr lang="en-US" altLang="ko-KR" sz="3000">
                <a:ea typeface="ＭＳ Ｐゴシック" panose="020B0600070205080204" pitchFamily="34" charset="-128"/>
              </a:rPr>
              <a:t>: permit full use of available processing and network resources</a:t>
            </a: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8C847F62-3787-444F-852C-E2834D7A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20.1.1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8FAA03A7-1035-49BE-AEEB-95AA83E0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E935AE65-BA7A-4C28-8207-B6E4694D8454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8219C82-9C33-4976-9223-4EBB29900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What any crawler </a:t>
            </a:r>
            <a:r>
              <a:rPr lang="en-US" altLang="ko-KR" i="1">
                <a:ea typeface="ＭＳ Ｐゴシック" panose="020B0600070205080204" pitchFamily="34" charset="-128"/>
              </a:rPr>
              <a:t>should</a:t>
            </a:r>
            <a:r>
              <a:rPr lang="en-US" altLang="ko-KR">
                <a:ea typeface="ＭＳ Ｐゴシック" panose="020B0600070205080204" pitchFamily="34" charset="-128"/>
              </a:rPr>
              <a:t> do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9C0DE2D-621A-44D0-AF2F-7CE9BA04A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400">
                <a:ea typeface="ＭＳ Ｐゴシック" panose="020B0600070205080204" pitchFamily="34" charset="-128"/>
              </a:rPr>
              <a:t>Fetch pages of “higher </a:t>
            </a:r>
            <a:r>
              <a:rPr lang="en-US" altLang="ko-KR" sz="3400" u="sng">
                <a:ea typeface="ＭＳ Ｐゴシック" panose="020B0600070205080204" pitchFamily="34" charset="-128"/>
              </a:rPr>
              <a:t>quality</a:t>
            </a:r>
            <a:r>
              <a:rPr lang="en-US" altLang="ko-KR" sz="3400">
                <a:ea typeface="ＭＳ Ｐゴシック" panose="020B0600070205080204" pitchFamily="34" charset="-128"/>
              </a:rPr>
              <a:t>” first</a:t>
            </a:r>
          </a:p>
          <a:p>
            <a:pPr eaLnBrk="1" hangingPunct="1"/>
            <a:r>
              <a:rPr lang="en-US" altLang="ko-KR" sz="3400" u="sng">
                <a:solidFill>
                  <a:srgbClr val="C000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ko-KR" sz="3400">
                <a:solidFill>
                  <a:srgbClr val="C00000"/>
                </a:solidFill>
                <a:ea typeface="ＭＳ Ｐゴシック" panose="020B0600070205080204" pitchFamily="34" charset="-128"/>
              </a:rPr>
              <a:t> operation: Continue fetching fresh copies of a previously fetched page</a:t>
            </a:r>
          </a:p>
          <a:p>
            <a:pPr eaLnBrk="1" hangingPunct="1"/>
            <a:r>
              <a:rPr lang="en-US" altLang="ko-KR" sz="3400" u="sng">
                <a:ea typeface="ＭＳ Ｐゴシック" panose="020B0600070205080204" pitchFamily="34" charset="-128"/>
              </a:rPr>
              <a:t>Extensible</a:t>
            </a:r>
            <a:r>
              <a:rPr lang="en-US" altLang="ko-KR" sz="3400">
                <a:ea typeface="ＭＳ Ｐゴシック" panose="020B0600070205080204" pitchFamily="34" charset="-128"/>
              </a:rPr>
              <a:t>: Adapt to new data formats, protocols</a:t>
            </a:r>
          </a:p>
        </p:txBody>
      </p:sp>
      <p:sp>
        <p:nvSpPr>
          <p:cNvPr id="24580" name="TextBox 4">
            <a:extLst>
              <a:ext uri="{FF2B5EF4-FFF2-40B4-BE49-F238E27FC236}">
                <a16:creationId xmlns:a16="http://schemas.microsoft.com/office/drawing/2014/main" id="{470AA625-9593-4233-A388-4494A4AF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20.1.1</a:t>
            </a: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71EA4B0B-6944-4CB3-9CDC-A851FCEB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AFCFEA72-470A-40E9-999B-B7E566E4115E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16CD14F-3687-479C-986C-0E543ED9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Updated crawling picture</a:t>
            </a:r>
          </a:p>
        </p:txBody>
      </p:sp>
      <p:sp>
        <p:nvSpPr>
          <p:cNvPr id="25603" name="Freeform 4">
            <a:extLst>
              <a:ext uri="{FF2B5EF4-FFF2-40B4-BE49-F238E27FC236}">
                <a16:creationId xmlns:a16="http://schemas.microsoft.com/office/drawing/2014/main" id="{E0768353-B4D2-4155-A762-72F0D126DA2D}"/>
              </a:ext>
            </a:extLst>
          </p:cNvPr>
          <p:cNvSpPr>
            <a:spLocks/>
          </p:cNvSpPr>
          <p:nvPr/>
        </p:nvSpPr>
        <p:spPr bwMode="auto">
          <a:xfrm>
            <a:off x="2044700" y="1714500"/>
            <a:ext cx="8280400" cy="5067300"/>
          </a:xfrm>
          <a:custGeom>
            <a:avLst/>
            <a:gdLst>
              <a:gd name="T0" fmla="*/ 2147483647 w 5216"/>
              <a:gd name="T1" fmla="*/ 2147483647 h 3192"/>
              <a:gd name="T2" fmla="*/ 2147483647 w 5216"/>
              <a:gd name="T3" fmla="*/ 2147483647 h 3192"/>
              <a:gd name="T4" fmla="*/ 2147483647 w 5216"/>
              <a:gd name="T5" fmla="*/ 2147483647 h 3192"/>
              <a:gd name="T6" fmla="*/ 2147483647 w 5216"/>
              <a:gd name="T7" fmla="*/ 2147483647 h 3192"/>
              <a:gd name="T8" fmla="*/ 2147483647 w 5216"/>
              <a:gd name="T9" fmla="*/ 2147483647 h 3192"/>
              <a:gd name="T10" fmla="*/ 2147483647 w 5216"/>
              <a:gd name="T11" fmla="*/ 2147483647 h 3192"/>
              <a:gd name="T12" fmla="*/ 2147483647 w 5216"/>
              <a:gd name="T13" fmla="*/ 2147483647 h 3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16"/>
              <a:gd name="T22" fmla="*/ 0 h 3192"/>
              <a:gd name="T23" fmla="*/ 5216 w 5216"/>
              <a:gd name="T24" fmla="*/ 3192 h 3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16" h="3192">
                <a:moveTo>
                  <a:pt x="1208" y="2768"/>
                </a:moveTo>
                <a:cubicBezTo>
                  <a:pt x="632" y="2536"/>
                  <a:pt x="0" y="2184"/>
                  <a:pt x="8" y="1760"/>
                </a:cubicBezTo>
                <a:cubicBezTo>
                  <a:pt x="16" y="1336"/>
                  <a:pt x="512" y="448"/>
                  <a:pt x="1256" y="224"/>
                </a:cubicBezTo>
                <a:cubicBezTo>
                  <a:pt x="2000" y="0"/>
                  <a:pt x="3840" y="32"/>
                  <a:pt x="4472" y="416"/>
                </a:cubicBezTo>
                <a:cubicBezTo>
                  <a:pt x="5104" y="800"/>
                  <a:pt x="5216" y="2072"/>
                  <a:pt x="5048" y="2528"/>
                </a:cubicBezTo>
                <a:cubicBezTo>
                  <a:pt x="4880" y="2984"/>
                  <a:pt x="4104" y="3112"/>
                  <a:pt x="3464" y="3152"/>
                </a:cubicBezTo>
                <a:cubicBezTo>
                  <a:pt x="2824" y="3192"/>
                  <a:pt x="1784" y="3000"/>
                  <a:pt x="1208" y="276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r" eaLnBrk="1" hangingPunct="1"/>
            <a:endParaRPr lang="ko-KR" altLang="ko-KR"/>
          </a:p>
        </p:txBody>
      </p:sp>
      <p:grpSp>
        <p:nvGrpSpPr>
          <p:cNvPr id="25604" name="Group 6">
            <a:extLst>
              <a:ext uri="{FF2B5EF4-FFF2-40B4-BE49-F238E27FC236}">
                <a16:creationId xmlns:a16="http://schemas.microsoft.com/office/drawing/2014/main" id="{B2A3AEB9-8D20-4966-B7A7-777A123ABF4C}"/>
              </a:ext>
            </a:extLst>
          </p:cNvPr>
          <p:cNvGrpSpPr>
            <a:grpSpLocks/>
          </p:cNvGrpSpPr>
          <p:nvPr/>
        </p:nvGrpSpPr>
        <p:grpSpPr bwMode="auto">
          <a:xfrm>
            <a:off x="2587626" y="1905000"/>
            <a:ext cx="2657475" cy="4419600"/>
            <a:chOff x="670" y="1200"/>
            <a:chExt cx="1674" cy="2784"/>
          </a:xfrm>
        </p:grpSpPr>
        <p:sp>
          <p:nvSpPr>
            <p:cNvPr id="25636" name="Freeform 7">
              <a:extLst>
                <a:ext uri="{FF2B5EF4-FFF2-40B4-BE49-F238E27FC236}">
                  <a16:creationId xmlns:a16="http://schemas.microsoft.com/office/drawing/2014/main" id="{89443838-5E40-4291-B9BF-456A674E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200"/>
              <a:ext cx="664" cy="2784"/>
            </a:xfrm>
            <a:custGeom>
              <a:avLst/>
              <a:gdLst>
                <a:gd name="T0" fmla="*/ 288 w 664"/>
                <a:gd name="T1" fmla="*/ 0 h 2784"/>
                <a:gd name="T2" fmla="*/ 624 w 664"/>
                <a:gd name="T3" fmla="*/ 912 h 2784"/>
                <a:gd name="T4" fmla="*/ 48 w 664"/>
                <a:gd name="T5" fmla="*/ 1584 h 2784"/>
                <a:gd name="T6" fmla="*/ 336 w 664"/>
                <a:gd name="T7" fmla="*/ 2784 h 2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4"/>
                <a:gd name="T13" fmla="*/ 0 h 2784"/>
                <a:gd name="T14" fmla="*/ 664 w 664"/>
                <a:gd name="T15" fmla="*/ 2784 h 2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4" h="2784">
                  <a:moveTo>
                    <a:pt x="288" y="0"/>
                  </a:moveTo>
                  <a:cubicBezTo>
                    <a:pt x="476" y="324"/>
                    <a:pt x="664" y="648"/>
                    <a:pt x="624" y="912"/>
                  </a:cubicBezTo>
                  <a:cubicBezTo>
                    <a:pt x="584" y="1176"/>
                    <a:pt x="96" y="1272"/>
                    <a:pt x="48" y="1584"/>
                  </a:cubicBezTo>
                  <a:cubicBezTo>
                    <a:pt x="0" y="1896"/>
                    <a:pt x="168" y="2340"/>
                    <a:pt x="336" y="27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algn="r" eaLnBrk="1" hangingPunct="1"/>
              <a:endParaRPr lang="ko-KR" altLang="ko-KR"/>
            </a:p>
          </p:txBody>
        </p:sp>
        <p:sp>
          <p:nvSpPr>
            <p:cNvPr id="25637" name="Text Box 8">
              <a:extLst>
                <a:ext uri="{FF2B5EF4-FFF2-40B4-BE49-F238E27FC236}">
                  <a16:creationId xmlns:a16="http://schemas.microsoft.com/office/drawing/2014/main" id="{302B6AD9-6255-4B6C-8B56-3111404B6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1944"/>
              <a:ext cx="13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URLs crawled</a:t>
              </a:r>
            </a:p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and parsed</a:t>
              </a:r>
            </a:p>
          </p:txBody>
        </p:sp>
      </p:grpSp>
      <p:pic>
        <p:nvPicPr>
          <p:cNvPr id="25605" name="Picture 9" descr="MCj02149840000[1]">
            <a:extLst>
              <a:ext uri="{FF2B5EF4-FFF2-40B4-BE49-F238E27FC236}">
                <a16:creationId xmlns:a16="http://schemas.microsoft.com/office/drawing/2014/main" id="{34D75A3B-32DF-4FFD-8865-D5509B7A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1910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11">
            <a:extLst>
              <a:ext uri="{FF2B5EF4-FFF2-40B4-BE49-F238E27FC236}">
                <a16:creationId xmlns:a16="http://schemas.microsoft.com/office/drawing/2014/main" id="{C92DA8E3-5437-4D2A-9E8D-5FB2C38E2FAE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28800"/>
            <a:ext cx="1282700" cy="4800600"/>
            <a:chOff x="2880" y="1152"/>
            <a:chExt cx="808" cy="3024"/>
          </a:xfrm>
        </p:grpSpPr>
        <p:sp>
          <p:nvSpPr>
            <p:cNvPr id="25634" name="Freeform 12">
              <a:extLst>
                <a:ext uri="{FF2B5EF4-FFF2-40B4-BE49-F238E27FC236}">
                  <a16:creationId xmlns:a16="http://schemas.microsoft.com/office/drawing/2014/main" id="{B5D99868-796A-47F6-92B1-7E1BCB5B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152"/>
              <a:ext cx="808" cy="3024"/>
            </a:xfrm>
            <a:custGeom>
              <a:avLst/>
              <a:gdLst>
                <a:gd name="T0" fmla="*/ 528 w 808"/>
                <a:gd name="T1" fmla="*/ 0 h 3024"/>
                <a:gd name="T2" fmla="*/ 0 w 808"/>
                <a:gd name="T3" fmla="*/ 576 h 3024"/>
                <a:gd name="T4" fmla="*/ 528 w 808"/>
                <a:gd name="T5" fmla="*/ 1488 h 3024"/>
                <a:gd name="T6" fmla="*/ 720 w 808"/>
                <a:gd name="T7" fmla="*/ 2736 h 3024"/>
                <a:gd name="T8" fmla="*/ 0 w 808"/>
                <a:gd name="T9" fmla="*/ 3024 h 30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3024"/>
                <a:gd name="T17" fmla="*/ 808 w 808"/>
                <a:gd name="T18" fmla="*/ 3024 h 30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3024">
                  <a:moveTo>
                    <a:pt x="528" y="0"/>
                  </a:moveTo>
                  <a:cubicBezTo>
                    <a:pt x="264" y="164"/>
                    <a:pt x="0" y="328"/>
                    <a:pt x="0" y="576"/>
                  </a:cubicBezTo>
                  <a:cubicBezTo>
                    <a:pt x="0" y="824"/>
                    <a:pt x="408" y="1128"/>
                    <a:pt x="528" y="1488"/>
                  </a:cubicBezTo>
                  <a:cubicBezTo>
                    <a:pt x="648" y="1848"/>
                    <a:pt x="808" y="2480"/>
                    <a:pt x="720" y="2736"/>
                  </a:cubicBezTo>
                  <a:cubicBezTo>
                    <a:pt x="632" y="2992"/>
                    <a:pt x="316" y="3008"/>
                    <a:pt x="0" y="30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algn="r" eaLnBrk="1" hangingPunct="1"/>
              <a:endParaRPr lang="ko-KR" altLang="ko-KR"/>
            </a:p>
          </p:txBody>
        </p:sp>
        <p:sp>
          <p:nvSpPr>
            <p:cNvPr id="25635" name="Text Box 13">
              <a:extLst>
                <a:ext uri="{FF2B5EF4-FFF2-40B4-BE49-F238E27FC236}">
                  <a16:creationId xmlns:a16="http://schemas.microsoft.com/office/drawing/2014/main" id="{E62544AA-CF89-44F6-A608-FAF079509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290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charset="0"/>
                </a:defRPr>
              </a:lvl9pPr>
            </a:lstStyle>
            <a:p>
              <a:pPr algn="r" eaLnBrk="1" hangingPunct="1"/>
              <a:endParaRPr lang="ko-KR" altLang="ko-KR"/>
            </a:p>
          </p:txBody>
        </p:sp>
      </p:grpSp>
      <p:sp>
        <p:nvSpPr>
          <p:cNvPr id="25607" name="Line 14">
            <a:extLst>
              <a:ext uri="{FF2B5EF4-FFF2-40B4-BE49-F238E27FC236}">
                <a16:creationId xmlns:a16="http://schemas.microsoft.com/office/drawing/2014/main" id="{D9E8F816-3EB5-46EE-9A65-EEE61B58D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876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8" name="Line 15">
            <a:extLst>
              <a:ext uri="{FF2B5EF4-FFF2-40B4-BE49-F238E27FC236}">
                <a16:creationId xmlns:a16="http://schemas.microsoft.com/office/drawing/2014/main" id="{833C2AA4-83B2-4611-8FED-5DC70FB7C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48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9" name="Line 16">
            <a:extLst>
              <a:ext uri="{FF2B5EF4-FFF2-40B4-BE49-F238E27FC236}">
                <a16:creationId xmlns:a16="http://schemas.microsoft.com/office/drawing/2014/main" id="{25E3C124-8B44-46F7-A7C6-DADA887A1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86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0" name="Line 17">
            <a:extLst>
              <a:ext uri="{FF2B5EF4-FFF2-40B4-BE49-F238E27FC236}">
                <a16:creationId xmlns:a16="http://schemas.microsoft.com/office/drawing/2014/main" id="{79BF5565-1EB8-4545-B87D-CE827A437E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Text Box 18">
            <a:extLst>
              <a:ext uri="{FF2B5EF4-FFF2-40B4-BE49-F238E27FC236}">
                <a16:creationId xmlns:a16="http://schemas.microsoft.com/office/drawing/2014/main" id="{3D34D2D8-BC7D-4EFD-8A4B-30548352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585" y="3773489"/>
            <a:ext cx="20056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r" eaLnBrk="1" hangingPunct="1"/>
            <a:r>
              <a:rPr lang="en-US" altLang="ko-KR">
                <a:ea typeface="굴림" panose="020B0600000101010101" pitchFamily="50" charset="-127"/>
              </a:rPr>
              <a:t>Unseen Web</a:t>
            </a:r>
          </a:p>
        </p:txBody>
      </p:sp>
      <p:sp>
        <p:nvSpPr>
          <p:cNvPr id="25612" name="Oval 19">
            <a:extLst>
              <a:ext uri="{FF2B5EF4-FFF2-40B4-BE49-F238E27FC236}">
                <a16:creationId xmlns:a16="http://schemas.microsoft.com/office/drawing/2014/main" id="{D3868B95-BBB8-4547-AFC1-ABA61A71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73" y="4555263"/>
            <a:ext cx="1470142" cy="1168539"/>
          </a:xfrm>
          <a:prstGeom prst="ellipse">
            <a:avLst/>
          </a:prstGeom>
          <a:noFill/>
          <a:ln w="25400">
            <a:solidFill>
              <a:srgbClr val="489C6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Seed</a:t>
            </a:r>
          </a:p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Pages</a:t>
            </a:r>
          </a:p>
        </p:txBody>
      </p:sp>
      <p:sp>
        <p:nvSpPr>
          <p:cNvPr id="25613" name="Line 20">
            <a:extLst>
              <a:ext uri="{FF2B5EF4-FFF2-40B4-BE49-F238E27FC236}">
                <a16:creationId xmlns:a16="http://schemas.microsoft.com/office/drawing/2014/main" id="{08098189-51B5-4DA3-9D14-475FF571F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4" name="Line 21">
            <a:extLst>
              <a:ext uri="{FF2B5EF4-FFF2-40B4-BE49-F238E27FC236}">
                <a16:creationId xmlns:a16="http://schemas.microsoft.com/office/drawing/2014/main" id="{A7D3F087-0E39-4AF3-B21D-544E442F5B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10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5615" name="Picture 22" descr="MCj02149840000[1]">
            <a:extLst>
              <a:ext uri="{FF2B5EF4-FFF2-40B4-BE49-F238E27FC236}">
                <a16:creationId xmlns:a16="http://schemas.microsoft.com/office/drawing/2014/main" id="{07D03982-D2DE-4470-8E80-2B9ABDBF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5472114"/>
            <a:ext cx="47466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6" name="Picture 23" descr="MCj02149840000[1]">
            <a:extLst>
              <a:ext uri="{FF2B5EF4-FFF2-40B4-BE49-F238E27FC236}">
                <a16:creationId xmlns:a16="http://schemas.microsoft.com/office/drawing/2014/main" id="{A8E53A2D-40A6-457D-8CA5-5344F693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5052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24" descr="MCj02149840000[1]">
            <a:extLst>
              <a:ext uri="{FF2B5EF4-FFF2-40B4-BE49-F238E27FC236}">
                <a16:creationId xmlns:a16="http://schemas.microsoft.com/office/drawing/2014/main" id="{B859385B-D347-41F3-83A2-3BBE8924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2362200"/>
            <a:ext cx="4746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Rectangle 25">
            <a:extLst>
              <a:ext uri="{FF2B5EF4-FFF2-40B4-BE49-F238E27FC236}">
                <a16:creationId xmlns:a16="http://schemas.microsoft.com/office/drawing/2014/main" id="{466546BC-6B6F-4155-825A-F72F5D821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304800" cy="3124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r" eaLnBrk="1" hangingPunct="1"/>
            <a:endParaRPr lang="ko-KR" altLang="ko-KR"/>
          </a:p>
        </p:txBody>
      </p:sp>
      <p:sp>
        <p:nvSpPr>
          <p:cNvPr id="25619" name="Line 26">
            <a:extLst>
              <a:ext uri="{FF2B5EF4-FFF2-40B4-BE49-F238E27FC236}">
                <a16:creationId xmlns:a16="http://schemas.microsoft.com/office/drawing/2014/main" id="{DDF0097E-9259-4D5B-AFA6-28E791D00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956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0" name="Line 27">
            <a:extLst>
              <a:ext uri="{FF2B5EF4-FFF2-40B4-BE49-F238E27FC236}">
                <a16:creationId xmlns:a16="http://schemas.microsoft.com/office/drawing/2014/main" id="{C6A15E04-95EB-4102-96E8-0F975D7F1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2004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1" name="Line 28">
            <a:extLst>
              <a:ext uri="{FF2B5EF4-FFF2-40B4-BE49-F238E27FC236}">
                <a16:creationId xmlns:a16="http://schemas.microsoft.com/office/drawing/2014/main" id="{1F9BBD14-6CBF-4BDE-A504-F949A9500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052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2" name="Line 29">
            <a:extLst>
              <a:ext uri="{FF2B5EF4-FFF2-40B4-BE49-F238E27FC236}">
                <a16:creationId xmlns:a16="http://schemas.microsoft.com/office/drawing/2014/main" id="{0FC62BFC-C361-4381-9A4D-6DD7C180D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100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3" name="Line 30">
            <a:extLst>
              <a:ext uri="{FF2B5EF4-FFF2-40B4-BE49-F238E27FC236}">
                <a16:creationId xmlns:a16="http://schemas.microsoft.com/office/drawing/2014/main" id="{4BEBD056-92F6-4A05-AC0B-67619E8B9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4" name="Line 31">
            <a:extLst>
              <a:ext uri="{FF2B5EF4-FFF2-40B4-BE49-F238E27FC236}">
                <a16:creationId xmlns:a16="http://schemas.microsoft.com/office/drawing/2014/main" id="{864B0EE4-9863-4375-B208-175CDD1BD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4196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5" name="Line 32">
            <a:extLst>
              <a:ext uri="{FF2B5EF4-FFF2-40B4-BE49-F238E27FC236}">
                <a16:creationId xmlns:a16="http://schemas.microsoft.com/office/drawing/2014/main" id="{E745AE20-20AC-43F6-9917-3064883F2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244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6" name="Line 33">
            <a:extLst>
              <a:ext uri="{FF2B5EF4-FFF2-40B4-BE49-F238E27FC236}">
                <a16:creationId xmlns:a16="http://schemas.microsoft.com/office/drawing/2014/main" id="{BC269ADF-2116-4F2E-8CAB-7D1ACAC42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0292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7" name="Line 34">
            <a:extLst>
              <a:ext uri="{FF2B5EF4-FFF2-40B4-BE49-F238E27FC236}">
                <a16:creationId xmlns:a16="http://schemas.microsoft.com/office/drawing/2014/main" id="{14552B0D-E3A6-4476-95D6-84078F513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3340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8" name="Text Box 35">
            <a:extLst>
              <a:ext uri="{FF2B5EF4-FFF2-40B4-BE49-F238E27FC236}">
                <a16:creationId xmlns:a16="http://schemas.microsoft.com/office/drawing/2014/main" id="{7A295494-E1FD-4265-B362-401FA765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378" y="5678489"/>
            <a:ext cx="197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r" eaLnBrk="1" hangingPunct="1"/>
            <a:r>
              <a:rPr lang="en-US" altLang="ko-KR">
                <a:ea typeface="굴림" panose="020B0600000101010101" pitchFamily="50" charset="-127"/>
              </a:rPr>
              <a:t>URL frontier</a:t>
            </a:r>
          </a:p>
        </p:txBody>
      </p:sp>
      <p:cxnSp>
        <p:nvCxnSpPr>
          <p:cNvPr id="25629" name="AutoShape 37">
            <a:extLst>
              <a:ext uri="{FF2B5EF4-FFF2-40B4-BE49-F238E27FC236}">
                <a16:creationId xmlns:a16="http://schemas.microsoft.com/office/drawing/2014/main" id="{F18E388C-12EE-480C-8A08-14CF4B8FEAC6}"/>
              </a:ext>
            </a:extLst>
          </p:cNvPr>
          <p:cNvCxnSpPr>
            <a:cxnSpLocks noChangeShapeType="1"/>
            <a:endCxn id="25618" idx="0"/>
          </p:cNvCxnSpPr>
          <p:nvPr/>
        </p:nvCxnSpPr>
        <p:spPr bwMode="auto">
          <a:xfrm flipV="1">
            <a:off x="5257800" y="2581276"/>
            <a:ext cx="685800" cy="17463"/>
          </a:xfrm>
          <a:prstGeom prst="curvedConnector4">
            <a:avLst>
              <a:gd name="adj1" fmla="val 38657"/>
              <a:gd name="adj2" fmla="val 1354546"/>
            </a:avLst>
          </a:prstGeom>
          <a:noFill/>
          <a:ln w="9525">
            <a:solidFill>
              <a:srgbClr val="00A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Line 38">
            <a:extLst>
              <a:ext uri="{FF2B5EF4-FFF2-40B4-BE49-F238E27FC236}">
                <a16:creationId xmlns:a16="http://schemas.microsoft.com/office/drawing/2014/main" id="{F9D36707-ADFD-4EF5-A24C-322D7B03F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791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1" name="Text Box 39">
            <a:extLst>
              <a:ext uri="{FF2B5EF4-FFF2-40B4-BE49-F238E27FC236}">
                <a16:creationId xmlns:a16="http://schemas.microsoft.com/office/drawing/2014/main" id="{AE0A56A5-C65F-4D7A-B477-3BC71B1B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4" y="6248401"/>
            <a:ext cx="2560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r" eaLnBrk="1" hangingPunct="1"/>
            <a:r>
              <a:rPr lang="en-US" altLang="ko-KR">
                <a:ea typeface="굴림" panose="020B0600000101010101" pitchFamily="50" charset="-127"/>
              </a:rPr>
              <a:t>Crawling thread</a:t>
            </a:r>
          </a:p>
        </p:txBody>
      </p:sp>
      <p:sp>
        <p:nvSpPr>
          <p:cNvPr id="25632" name="TextBox 36">
            <a:extLst>
              <a:ext uri="{FF2B5EF4-FFF2-40B4-BE49-F238E27FC236}">
                <a16:creationId xmlns:a16="http://schemas.microsoft.com/office/drawing/2014/main" id="{531AAD33-19F5-4C46-853D-DBA08156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20.1.1</a:t>
            </a:r>
          </a:p>
        </p:txBody>
      </p:sp>
      <p:sp>
        <p:nvSpPr>
          <p:cNvPr id="25633" name="Slide Number Placeholder 36">
            <a:extLst>
              <a:ext uri="{FF2B5EF4-FFF2-40B4-BE49-F238E27FC236}">
                <a16:creationId xmlns:a16="http://schemas.microsoft.com/office/drawing/2014/main" id="{BA10B920-4828-4BE1-AF60-771C774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5A5BD966-C0D7-4D20-8CCD-A886EE770B26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1D16BC6-58CC-4B3E-A0BB-85157F0ED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URL frontier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416759-27D4-43B8-BB4E-A8F773624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400">
                <a:ea typeface="ＭＳ Ｐゴシック" panose="020B0600070205080204" pitchFamily="34" charset="-128"/>
              </a:rPr>
              <a:t>Can include multiple pages from the same host</a:t>
            </a:r>
          </a:p>
          <a:p>
            <a:pPr eaLnBrk="1" hangingPunct="1"/>
            <a:r>
              <a:rPr lang="en-US" altLang="ko-KR" sz="3400">
                <a:solidFill>
                  <a:srgbClr val="C00000"/>
                </a:solidFill>
                <a:ea typeface="ＭＳ Ｐゴシック" panose="020B0600070205080204" pitchFamily="34" charset="-128"/>
              </a:rPr>
              <a:t>Must avoid trying to fetch them all at the same time</a:t>
            </a:r>
          </a:p>
          <a:p>
            <a:pPr eaLnBrk="1" hangingPunct="1"/>
            <a:r>
              <a:rPr lang="en-US" altLang="ko-KR" sz="3400">
                <a:ea typeface="ＭＳ Ｐゴシック" panose="020B0600070205080204" pitchFamily="34" charset="-128"/>
              </a:rPr>
              <a:t>Must try to keep all crawling threads busy</a:t>
            </a:r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C995181E-1D54-4107-9862-A5736D4A7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20.2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D71B4232-D5D9-45B5-9709-810F069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D97F3647-4C85-45AF-944A-B1760E34EA97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3D98265-12B5-4240-9180-9DAD1384D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Explicit and implicit politeness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B55F7C7-466C-43A0-A3F1-43FC09ED6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400" u="sng">
                <a:ea typeface="ＭＳ Ｐゴシック" panose="020B0600070205080204" pitchFamily="34" charset="-128"/>
              </a:rPr>
              <a:t>Explicit politeness</a:t>
            </a:r>
            <a:r>
              <a:rPr lang="en-US" altLang="ko-KR" sz="3400">
                <a:ea typeface="ＭＳ Ｐゴシック" panose="020B0600070205080204" pitchFamily="34" charset="-128"/>
              </a:rPr>
              <a:t>: specifications from webmasters on what portions of site can be crawled</a:t>
            </a:r>
          </a:p>
          <a:p>
            <a:pPr lvl="1" eaLnBrk="1" hangingPunct="1"/>
            <a:r>
              <a:rPr lang="en-US" altLang="ko-KR" sz="3200">
                <a:ea typeface="ＭＳ Ｐゴシック" panose="020B0600070205080204" pitchFamily="34" charset="-128"/>
              </a:rPr>
              <a:t>robots.txt</a:t>
            </a:r>
          </a:p>
          <a:p>
            <a:pPr eaLnBrk="1" hangingPunct="1"/>
            <a:r>
              <a:rPr lang="en-US" altLang="ko-KR" sz="3400" u="sng">
                <a:solidFill>
                  <a:srgbClr val="C00000"/>
                </a:solidFill>
                <a:ea typeface="ＭＳ Ｐゴシック" panose="020B0600070205080204" pitchFamily="34" charset="-128"/>
              </a:rPr>
              <a:t>Implicit politeness</a:t>
            </a:r>
            <a:r>
              <a:rPr lang="en-US" altLang="ko-KR" sz="3400">
                <a:solidFill>
                  <a:srgbClr val="C00000"/>
                </a:solidFill>
                <a:ea typeface="ＭＳ Ｐゴシック" panose="020B0600070205080204" pitchFamily="34" charset="-128"/>
              </a:rPr>
              <a:t>: even with no specification, avoid hitting any site too often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2B781A7B-3923-4A21-8735-559A0197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20.2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B8C8160A-1176-48ED-9605-495A3177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9D5DAE84-4248-4A3A-9DA0-B8807E0F625F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E97A74A-E3F8-4D38-8ACC-7C21C0F4C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Robots.txt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36DFEE-BF82-423C-A6E2-2B4F61819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000">
                <a:ea typeface="ＭＳ Ｐゴシック" panose="020B0600070205080204" pitchFamily="34" charset="-128"/>
              </a:rPr>
              <a:t>Protocol for giving spiders (“robots”) limited access to a website, originally from 1994</a:t>
            </a:r>
          </a:p>
          <a:p>
            <a:pPr lvl="1" eaLnBrk="1" hangingPunct="1"/>
            <a:r>
              <a:rPr lang="en-US" altLang="ko-KR" sz="2800">
                <a:ea typeface="ＭＳ Ｐゴシック" panose="020B0600070205080204" pitchFamily="34" charset="-128"/>
                <a:hlinkClick r:id="rId2"/>
              </a:rPr>
              <a:t>www.robotstxt.org/wc/norobots.html</a:t>
            </a:r>
            <a:endParaRPr lang="en-US" altLang="ko-KR" sz="28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sz="3000">
                <a:solidFill>
                  <a:srgbClr val="C00000"/>
                </a:solidFill>
                <a:ea typeface="ＭＳ Ｐゴシック" panose="020B0600070205080204" pitchFamily="34" charset="-128"/>
              </a:rPr>
              <a:t>Website announces its request on what can(not) be crawled</a:t>
            </a:r>
          </a:p>
          <a:p>
            <a:pPr lvl="1" eaLnBrk="1" hangingPunct="1"/>
            <a:r>
              <a:rPr lang="en-US" altLang="ko-KR" sz="2800">
                <a:ea typeface="ＭＳ Ｐゴシック" panose="020B0600070205080204" pitchFamily="34" charset="-128"/>
              </a:rPr>
              <a:t>For a server, create a file </a:t>
            </a:r>
            <a:r>
              <a:rPr lang="en-US" altLang="ko-KR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/robots.txt</a:t>
            </a:r>
          </a:p>
          <a:p>
            <a:pPr lvl="1" eaLnBrk="1" hangingPunct="1"/>
            <a:r>
              <a:rPr lang="en-US" altLang="ko-KR" sz="2800">
                <a:ea typeface="ＭＳ Ｐゴシック" panose="020B0600070205080204" pitchFamily="34" charset="-128"/>
              </a:rPr>
              <a:t>This file specifies access restrictions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FCB2A0D3-A6BD-461D-B852-BAEC5991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20.2.1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F4641CB1-7872-4FB7-A349-FE56D2FA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200D8448-0144-4670-9B53-38254AB40706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159B421-38FD-42C5-A11A-EAE55AC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Ranked retrieval models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BAFD20B-0880-4F7E-B40A-01D1CFF0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altLang="ko-KR">
                <a:solidFill>
                  <a:srgbClr val="357E69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altLang="ko-KR">
                <a:ea typeface="ＭＳ Ｐゴシック" panose="020B0600070205080204" pitchFamily="34" charset="-128"/>
              </a:rPr>
              <a:t>, the system returns an ordering over the (top) documents in the collection for a query</a:t>
            </a:r>
          </a:p>
          <a:p>
            <a:pPr>
              <a:spcAft>
                <a:spcPts val="600"/>
              </a:spcAft>
            </a:pPr>
            <a:r>
              <a:rPr lang="en-US" altLang="ko-KR">
                <a:solidFill>
                  <a:srgbClr val="357E69"/>
                </a:solidFill>
                <a:ea typeface="ＭＳ Ｐゴシック" panose="020B0600070205080204" pitchFamily="34" charset="-128"/>
              </a:rPr>
              <a:t>Free text queries</a:t>
            </a:r>
            <a:r>
              <a:rPr lang="en-US" altLang="ko-KR">
                <a:ea typeface="ＭＳ Ｐゴシック" panose="020B0600070205080204" pitchFamily="34" charset="-128"/>
              </a:rPr>
              <a:t>: Rather than a query language of operators and expressions, the user’s 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altLang="ko-KR">
                <a:ea typeface="ＭＳ Ｐゴシック" panose="020B0600070205080204" pitchFamily="34" charset="-128"/>
              </a:rPr>
              <a:t>In principle, there are two separate choices here, but in practice, ranked retrieval has normally been associated with free text queries and vice versa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D3A8908-4B70-4CEA-904B-EFA0EBA4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B22623ED-44C2-4729-8569-5C9B047645C2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3F1AC09-970C-47F5-A67C-91C135B73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Robots.txt example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37F076-B680-4F94-9FF0-53D24F456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No robot should visit any URL starting with </a:t>
            </a:r>
            <a:br>
              <a:rPr lang="en-US" altLang="ko-KR">
                <a:ea typeface="ＭＳ Ｐゴシック" panose="020B0600070205080204" pitchFamily="34" charset="-128"/>
              </a:rPr>
            </a:br>
            <a:r>
              <a:rPr lang="en-US" altLang="ko-KR">
                <a:ea typeface="ＭＳ Ｐゴシック" panose="020B0600070205080204" pitchFamily="34" charset="-128"/>
              </a:rPr>
              <a:t>"/yoursite/temp/", except the robot called “searchengine": </a:t>
            </a:r>
          </a:p>
          <a:p>
            <a:pPr eaLnBrk="1" hangingPunct="1"/>
            <a:endParaRPr lang="en-US" altLang="ko-KR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ea typeface="ＭＳ Ｐゴシック" panose="020B0600070205080204" pitchFamily="34" charset="-128"/>
              </a:rPr>
              <a:t>User-agent: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ea typeface="ＭＳ Ｐゴシック" panose="020B0600070205080204" pitchFamily="34" charset="-128"/>
              </a:rPr>
              <a:t>Disallow: /yoursite/temp/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ea typeface="ＭＳ Ｐゴシック" panose="020B0600070205080204" pitchFamily="34" charset="-128"/>
              </a:rPr>
              <a:t>User-agent: searchengine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ea typeface="ＭＳ Ｐゴシック" panose="020B0600070205080204" pitchFamily="34" charset="-128"/>
              </a:rPr>
              <a:t>Disallow:</a:t>
            </a:r>
            <a:r>
              <a:rPr lang="en-US" altLang="ko-KR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9700" name="TextBox 5">
            <a:extLst>
              <a:ext uri="{FF2B5EF4-FFF2-40B4-BE49-F238E27FC236}">
                <a16:creationId xmlns:a16="http://schemas.microsoft.com/office/drawing/2014/main" id="{656B7977-245C-4072-96F2-1ECA3DB3D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20.2.1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A8C33C8A-CD22-4F80-83D4-37622803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D348FD7D-715E-4397-9327-7D4EDCB91717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C185654-B946-4051-9363-0F8CC52B7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Processing steps in crawling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D528D7C-3793-4370-8C3D-8E965F39F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Pick a URL from the frontier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Fetch the document at the URL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Parse the URL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Extract links from it to other docs (URLs)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Check if URL has content already seen</a:t>
            </a:r>
          </a:p>
          <a:p>
            <a:pPr lvl="1"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If not, add to indexes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For each extracted URL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Ensure it passes certain URL filter tests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Check if it is already in the frontier (duplicate URL elimination)</a:t>
            </a:r>
          </a:p>
        </p:txBody>
      </p:sp>
      <p:sp>
        <p:nvSpPr>
          <p:cNvPr id="1242116" name="AutoShape 4">
            <a:extLst>
              <a:ext uri="{FF2B5EF4-FFF2-40B4-BE49-F238E27FC236}">
                <a16:creationId xmlns:a16="http://schemas.microsoft.com/office/drawing/2014/main" id="{398E78B6-227B-4F69-938A-807C3239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3048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E.g., only crawl .edu, obey robots.txt, etc.</a:t>
            </a: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136D6EE9-9A25-4777-A1D4-4DC9B3B6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707" y="1755131"/>
            <a:ext cx="2769936" cy="461665"/>
          </a:xfrm>
          <a:prstGeom prst="leftArrowCallout">
            <a:avLst>
              <a:gd name="adj1" fmla="val 25000"/>
              <a:gd name="adj2" fmla="val 25000"/>
              <a:gd name="adj3" fmla="val 93197"/>
              <a:gd name="adj4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Which one?</a:t>
            </a:r>
          </a:p>
        </p:txBody>
      </p:sp>
      <p:sp>
        <p:nvSpPr>
          <p:cNvPr id="30726" name="TextBox 6">
            <a:extLst>
              <a:ext uri="{FF2B5EF4-FFF2-40B4-BE49-F238E27FC236}">
                <a16:creationId xmlns:a16="http://schemas.microsoft.com/office/drawing/2014/main" id="{59BAF133-DD5B-457F-AA89-BBE7BCC4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Sec. 20.2.1</a:t>
            </a:r>
          </a:p>
        </p:txBody>
      </p:sp>
      <p:sp>
        <p:nvSpPr>
          <p:cNvPr id="30727" name="Slide Number Placeholder 6">
            <a:extLst>
              <a:ext uri="{FF2B5EF4-FFF2-40B4-BE49-F238E27FC236}">
                <a16:creationId xmlns:a16="http://schemas.microsoft.com/office/drawing/2014/main" id="{334A6908-FB9D-4B8B-81D5-74AFD15F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D5891494-487E-49C3-987F-533E035C3E98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8926A-9F0F-47D5-A466-2443285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= PageRank </a:t>
            </a:r>
            <a:r>
              <a:rPr lang="en-US" altLang="ko-KR"/>
              <a:t>+ Relevance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AF473-D8B2-4B92-970C-60189EDD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그 알고리즘이 너무 매력적이었기에 그들은 구글을 세웠다 : 기술 : 미래&amp;과학 : 뉴스 : 한겨레모바일">
            <a:extLst>
              <a:ext uri="{FF2B5EF4-FFF2-40B4-BE49-F238E27FC236}">
                <a16:creationId xmlns:a16="http://schemas.microsoft.com/office/drawing/2014/main" id="{3A663572-3E52-488F-9CFC-CD5BE475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96" y="1690688"/>
            <a:ext cx="9239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6B930C2-B355-4D02-B204-DE17E695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Feast or famine: not a problem in ranked retrieval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D6C4144-43B1-43F5-9000-07574DF7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We just show the top </a:t>
            </a:r>
            <a:r>
              <a:rPr lang="en-US" altLang="ko-KR" i="1">
                <a:ea typeface="ＭＳ Ｐゴシック" panose="020B0600070205080204" pitchFamily="34" charset="-128"/>
              </a:rPr>
              <a:t>k </a:t>
            </a:r>
            <a:r>
              <a:rPr lang="en-US" altLang="ko-KR">
                <a:ea typeface="ＭＳ Ｐゴシック" panose="020B0600070205080204" pitchFamily="34" charset="-128"/>
              </a:rPr>
              <a:t>( ≈ 10) results</a:t>
            </a: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We don’t overwhelm the user</a:t>
            </a:r>
          </a:p>
          <a:p>
            <a:pPr lvl="1" eaLnBrk="1" hangingPunct="1"/>
            <a:endParaRPr lang="en-US" altLang="ko-KR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ko-KR">
                <a:ea typeface="ＭＳ Ｐゴシック" panose="020B0600070205080204" pitchFamily="34" charset="-128"/>
              </a:rPr>
              <a:t>Premise: the ranking algorithm works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F8D1C00C-E7CE-49A6-82B1-6110FE98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03E915E-43F0-449F-9F14-87908B35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Scoring as the basis of ranked retrieval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BAED927-14F9-41B8-9259-7FE38005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“match”.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2821F845-BB79-42BC-BAA9-6F628B65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75DFDF8-C899-4D4F-96EE-5819F330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Query-document matching scores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5D783F7-748B-4D92-A2A4-7A5F15AE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We need a way of assigning a score to a query/document pair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Let’s start with a one-term query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We will look at a number of alternatives for this.</a:t>
            </a:r>
          </a:p>
        </p:txBody>
      </p:sp>
      <p:sp>
        <p:nvSpPr>
          <p:cNvPr id="29700" name="TextBox 4">
            <a:extLst>
              <a:ext uri="{FF2B5EF4-FFF2-40B4-BE49-F238E27FC236}">
                <a16:creationId xmlns:a16="http://schemas.microsoft.com/office/drawing/2014/main" id="{C326524E-3187-4F70-A263-55757BE18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0DB0479-5D09-4ABE-B390-AA6D6DAC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Take 1: Jaccard coefficient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F69A86E-D6E2-4F09-96DB-234CF277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Recall from Lecture 3: A commonly used measure of overlap of two sets </a:t>
            </a:r>
            <a:r>
              <a:rPr lang="en-US" altLang="ko-KR" i="1">
                <a:ea typeface="ＭＳ Ｐゴシック" panose="020B0600070205080204" pitchFamily="34" charset="-128"/>
              </a:rPr>
              <a:t>A</a:t>
            </a:r>
            <a:r>
              <a:rPr lang="en-US" altLang="ko-KR">
                <a:ea typeface="ＭＳ Ｐゴシック" panose="020B0600070205080204" pitchFamily="34" charset="-128"/>
              </a:rPr>
              <a:t> and </a:t>
            </a:r>
            <a:r>
              <a:rPr lang="en-US" altLang="ko-KR" i="1">
                <a:ea typeface="ＭＳ Ｐゴシック" panose="020B0600070205080204" pitchFamily="34" charset="-128"/>
              </a:rPr>
              <a:t>B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∩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 B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| / |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∪ 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(A,A) =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1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ko-KR" i="1">
                <a:solidFill>
                  <a:srgbClr val="C00000"/>
                </a:solidFill>
                <a:ea typeface="ＭＳ Ｐゴシック" panose="020B0600070205080204" pitchFamily="34" charset="-128"/>
              </a:rPr>
              <a:t>A ∩ B = </a:t>
            </a:r>
            <a:r>
              <a:rPr lang="en-US" altLang="ko-KR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</a:p>
          <a:p>
            <a:pPr eaLnBrk="1" hangingPunct="1"/>
            <a:r>
              <a:rPr lang="en-US" altLang="ko-KR" i="1">
                <a:ea typeface="ＭＳ Ｐゴシック" panose="020B0600070205080204" pitchFamily="34" charset="-128"/>
              </a:rPr>
              <a:t>A</a:t>
            </a:r>
            <a:r>
              <a:rPr lang="en-US" altLang="ko-KR">
                <a:ea typeface="ＭＳ Ｐゴシック" panose="020B0600070205080204" pitchFamily="34" charset="-128"/>
              </a:rPr>
              <a:t> and </a:t>
            </a:r>
            <a:r>
              <a:rPr lang="en-US" altLang="ko-KR" i="1">
                <a:ea typeface="ＭＳ Ｐゴシック" panose="020B0600070205080204" pitchFamily="34" charset="-128"/>
              </a:rPr>
              <a:t>B</a:t>
            </a:r>
            <a:r>
              <a:rPr lang="en-US" altLang="ko-KR">
                <a:ea typeface="ＭＳ Ｐゴシック" panose="020B0600070205080204" pitchFamily="34" charset="-128"/>
              </a:rPr>
              <a:t> don’t have to be the same size.</a:t>
            </a:r>
          </a:p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Always assigns a number between 0 and 1.</a:t>
            </a:r>
          </a:p>
        </p:txBody>
      </p:sp>
      <p:sp>
        <p:nvSpPr>
          <p:cNvPr id="30724" name="TextBox 4">
            <a:extLst>
              <a:ext uri="{FF2B5EF4-FFF2-40B4-BE49-F238E27FC236}">
                <a16:creationId xmlns:a16="http://schemas.microsoft.com/office/drawing/2014/main" id="{8B53E14E-1028-4BBB-BB2A-00ADA44C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5672B06-4396-43F9-BBEE-DFC37BFB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Jaccard coefficient: Scoring example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910EDAA-7E34-49B2-89C0-6F9BDC6F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ＭＳ Ｐゴシック" panose="020B0600070205080204" pitchFamily="34" charset="-128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altLang="ko-KR" u="sng">
                <a:ea typeface="ＭＳ Ｐゴシック" panose="020B0600070205080204" pitchFamily="34" charset="-128"/>
              </a:rPr>
              <a:t>Query</a:t>
            </a:r>
            <a:r>
              <a:rPr lang="en-US" altLang="ko-KR">
                <a:ea typeface="ＭＳ Ｐゴシック" panose="020B0600070205080204" pitchFamily="34" charset="-128"/>
              </a:rPr>
              <a:t>: </a:t>
            </a:r>
            <a:r>
              <a:rPr lang="en-US" altLang="ko-KR" i="1">
                <a:ea typeface="ＭＳ Ｐゴシック" panose="020B0600070205080204" pitchFamily="34" charset="-128"/>
              </a:rPr>
              <a:t>ides of march</a:t>
            </a:r>
          </a:p>
          <a:p>
            <a:pPr eaLnBrk="1" hangingPunct="1"/>
            <a:r>
              <a:rPr lang="en-US" altLang="ko-KR" u="sng">
                <a:ea typeface="ＭＳ Ｐゴシック" panose="020B0600070205080204" pitchFamily="34" charset="-128"/>
              </a:rPr>
              <a:t>Document</a:t>
            </a:r>
            <a:r>
              <a:rPr lang="en-US" altLang="ko-KR">
                <a:ea typeface="ＭＳ Ｐゴシック" panose="020B0600070205080204" pitchFamily="34" charset="-128"/>
              </a:rPr>
              <a:t> 1: </a:t>
            </a:r>
            <a:r>
              <a:rPr lang="en-US" altLang="ko-KR" i="1">
                <a:ea typeface="ＭＳ Ｐゴシック" panose="020B0600070205080204" pitchFamily="34" charset="-128"/>
              </a:rPr>
              <a:t>caesar died in march</a:t>
            </a:r>
          </a:p>
          <a:p>
            <a:pPr eaLnBrk="1" hangingPunct="1"/>
            <a:r>
              <a:rPr lang="en-US" altLang="ko-KR" u="sng">
                <a:ea typeface="ＭＳ Ｐゴシック" panose="020B0600070205080204" pitchFamily="34" charset="-128"/>
              </a:rPr>
              <a:t>Document</a:t>
            </a:r>
            <a:r>
              <a:rPr lang="en-US" altLang="ko-KR">
                <a:ea typeface="ＭＳ Ｐゴシック" panose="020B0600070205080204" pitchFamily="34" charset="-128"/>
              </a:rPr>
              <a:t> 2: </a:t>
            </a:r>
            <a:r>
              <a:rPr lang="en-US" altLang="ko-KR" i="1">
                <a:ea typeface="ＭＳ Ｐゴシック" panose="020B0600070205080204" pitchFamily="34" charset="-128"/>
              </a:rPr>
              <a:t>the long march</a:t>
            </a:r>
            <a:endParaRPr lang="en-US" altLang="ko-KR" u="sng">
              <a:ea typeface="ＭＳ Ｐゴシック" panose="020B0600070205080204" pitchFamily="34" charset="-128"/>
            </a:endParaRPr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id="{024D8CE2-9E24-42AE-859E-73A93FFF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  <a:ea typeface="굴림" panose="020B0600000101010101" pitchFamily="50" charset="-127"/>
              </a:rPr>
              <a:t>Ch.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2343</Words>
  <Application>Microsoft Office PowerPoint</Application>
  <PresentationFormat>와이드스크린</PresentationFormat>
  <Paragraphs>426</Paragraphs>
  <Slides>42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5" baseType="lpstr">
      <vt:lpstr>ＭＳ Ｐゴシック</vt:lpstr>
      <vt:lpstr>굴림</vt:lpstr>
      <vt:lpstr>맑은 고딕</vt:lpstr>
      <vt:lpstr>Arial</vt:lpstr>
      <vt:lpstr>Arial Unicode MS</vt:lpstr>
      <vt:lpstr>Calibri</vt:lpstr>
      <vt:lpstr>Courier New</vt:lpstr>
      <vt:lpstr>Lucida Sans</vt:lpstr>
      <vt:lpstr>Palatino Linotype</vt:lpstr>
      <vt:lpstr>Wingdings</vt:lpstr>
      <vt:lpstr>Office 테마</vt:lpstr>
      <vt:lpstr>Microsoft Equation</vt:lpstr>
      <vt:lpstr>Microsoft Excel 97 - 2004 Worksheet</vt:lpstr>
      <vt:lpstr>Web Search</vt:lpstr>
      <vt:lpstr>Ranked retrieval</vt:lpstr>
      <vt:lpstr>Problem with Boolean search: feast or famine</vt:lpstr>
      <vt:lpstr>Ranked retrieval models</vt:lpstr>
      <vt:lpstr>Feast or famine: not a problem in ranked retrieval</vt:lpstr>
      <vt:lpstr>Scoring as the basis of ranked retrieval</vt:lpstr>
      <vt:lpstr>Query-document matching scores</vt:lpstr>
      <vt:lpstr>Take 1: Jaccard coefficient</vt:lpstr>
      <vt:lpstr>Jaccard coefficient: Scoring example</vt:lpstr>
      <vt:lpstr>Issues with Jaccard for scoring</vt:lpstr>
      <vt:lpstr>Binary → count → weight matrix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Computing cosine scores</vt:lpstr>
      <vt:lpstr>tf-idf weighting has many variants</vt:lpstr>
      <vt:lpstr>Weighting may differ in queries vs documents</vt:lpstr>
      <vt:lpstr>tf-idf example: lnc.ltc</vt:lpstr>
      <vt:lpstr>Summary – vector space ranking</vt:lpstr>
      <vt:lpstr>Basic crawler operation</vt:lpstr>
      <vt:lpstr>Crawling picture</vt:lpstr>
      <vt:lpstr>Simple picture – complications</vt:lpstr>
      <vt:lpstr>What any crawler must do</vt:lpstr>
      <vt:lpstr>What any crawler should do</vt:lpstr>
      <vt:lpstr>What any crawler should do</vt:lpstr>
      <vt:lpstr>Updated crawling picture</vt:lpstr>
      <vt:lpstr>URL frontier</vt:lpstr>
      <vt:lpstr>Explicit and implicit politeness</vt:lpstr>
      <vt:lpstr>Robots.txt</vt:lpstr>
      <vt:lpstr>Robots.txt example</vt:lpstr>
      <vt:lpstr>Processing steps in crawling</vt:lpstr>
      <vt:lpstr>Search = PageRank + Relevance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</dc:title>
  <dc:creator>User</dc:creator>
  <cp:lastModifiedBy>User</cp:lastModifiedBy>
  <cp:revision>1</cp:revision>
  <dcterms:created xsi:type="dcterms:W3CDTF">2022-05-25T07:13:52Z</dcterms:created>
  <dcterms:modified xsi:type="dcterms:W3CDTF">2022-05-25T07:18:37Z</dcterms:modified>
</cp:coreProperties>
</file>