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sldIdLst>
    <p:sldId id="256" r:id="rId2"/>
    <p:sldId id="257" r:id="rId3"/>
    <p:sldId id="268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74" r:id="rId15"/>
    <p:sldId id="276" r:id="rId16"/>
    <p:sldId id="275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4F1C"/>
    <a:srgbClr val="FFDF24"/>
    <a:srgbClr val="FAF2DD"/>
    <a:srgbClr val="618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6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1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6156-DEDD-48C1-9A21-6001A75443A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2DB4E-6AE3-48C4-B5C0-96D42DF66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1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160000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549356"/>
            <a:ext cx="6858000" cy="54000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784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7641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735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160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843044"/>
            <a:ext cx="7886700" cy="540000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82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17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138912"/>
            <a:ext cx="78867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98000"/>
            <a:ext cx="2160000" cy="360000"/>
          </a:xfrm>
          <a:prstGeom prst="rect">
            <a:avLst/>
          </a:prstGeom>
          <a:solidFill>
            <a:srgbClr val="618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320799" y="6498000"/>
            <a:ext cx="2160000" cy="360000"/>
          </a:xfrm>
          <a:prstGeom prst="rect">
            <a:avLst/>
          </a:prstGeom>
          <a:solidFill>
            <a:srgbClr val="FAF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4663201" y="6498000"/>
            <a:ext cx="2160000" cy="360000"/>
          </a:xfrm>
          <a:prstGeom prst="rect">
            <a:avLst/>
          </a:prstGeom>
          <a:solidFill>
            <a:srgbClr val="FFD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6984000" y="6498000"/>
            <a:ext cx="2160000" cy="360000"/>
          </a:xfrm>
          <a:prstGeom prst="rect">
            <a:avLst/>
          </a:prstGeom>
          <a:solidFill>
            <a:srgbClr val="8E4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lemon에 대한 이미지 검색결과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5910349"/>
            <a:ext cx="631725" cy="5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16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5" r:id="rId4"/>
    <p:sldLayoutId id="2147483669" r:id="rId5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stable/reference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3189" y="1122363"/>
            <a:ext cx="7157621" cy="2979120"/>
          </a:xfrm>
        </p:spPr>
        <p:txBody>
          <a:bodyPr/>
          <a:lstStyle/>
          <a:p>
            <a:r>
              <a:rPr lang="en-US" altLang="ko-KR" sz="3200" dirty="0"/>
              <a:t>  Algorithm</a:t>
            </a:r>
            <a:br>
              <a:rPr lang="en-US" altLang="ko-KR" sz="3200" dirty="0"/>
            </a:br>
            <a:r>
              <a:rPr lang="en-US" altLang="ko-KR" sz="3200" dirty="0" err="1"/>
              <a:t>Numpy</a:t>
            </a:r>
            <a:endParaRPr lang="en-US" altLang="ko-KR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1800" dirty="0"/>
              <a:t>김지영</a:t>
            </a:r>
            <a:r>
              <a:rPr lang="en-US" altLang="ko-KR" sz="1800" dirty="0"/>
              <a:t> </a:t>
            </a:r>
          </a:p>
          <a:p>
            <a:r>
              <a:rPr lang="en-US" altLang="ko-KR" sz="1800" dirty="0"/>
              <a:t>jykim@islab.snu.ac.kr</a:t>
            </a:r>
          </a:p>
        </p:txBody>
      </p:sp>
    </p:spTree>
    <p:extLst>
      <p:ext uri="{BB962C8B-B14F-4D97-AF65-F5344CB8AC3E}">
        <p14:creationId xmlns:p14="http://schemas.microsoft.com/office/powerpoint/2010/main" val="8712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87721"/>
            <a:ext cx="3764930" cy="28927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295276"/>
            <a:ext cx="4770397" cy="177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필드명 정의 및 조회</a:t>
            </a:r>
            <a:endParaRPr lang="en-US" altLang="ko-KR"/>
          </a:p>
          <a:p>
            <a:pPr lvl="1"/>
            <a:r>
              <a:rPr lang="en-US" altLang="ko-KR"/>
              <a:t>dtype</a:t>
            </a:r>
            <a:r>
              <a:rPr lang="ko-KR" altLang="en-US"/>
              <a:t>은 일반적으로 </a:t>
            </a:r>
            <a:r>
              <a:rPr lang="en-US" altLang="ko-KR"/>
              <a:t>np.int, np.float</a:t>
            </a:r>
            <a:r>
              <a:rPr lang="ko-KR" altLang="en-US"/>
              <a:t>등을 사용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dtype</a:t>
            </a:r>
            <a:r>
              <a:rPr lang="ko-KR" altLang="en-US"/>
              <a:t>을 커스텀해서 정의할 수 있다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r>
              <a:rPr lang="en-US" altLang="ko-KR"/>
              <a:t>	dt1 = np.dtype([(‘name’, np.int32)])</a:t>
            </a:r>
          </a:p>
          <a:p>
            <a:pPr lvl="1"/>
            <a:r>
              <a:rPr lang="en-US" altLang="ko-KR"/>
              <a:t>dtype</a:t>
            </a:r>
            <a:r>
              <a:rPr lang="ko-KR" altLang="en-US"/>
              <a:t>의 </a:t>
            </a:r>
            <a:r>
              <a:rPr lang="en-US" altLang="ko-KR"/>
              <a:t>input</a:t>
            </a:r>
            <a:r>
              <a:rPr lang="ko-KR" altLang="en-US"/>
              <a:t>에 들어가는 </a:t>
            </a:r>
            <a:r>
              <a:rPr lang="en-US" altLang="ko-KR"/>
              <a:t>list</a:t>
            </a:r>
            <a:r>
              <a:rPr lang="ko-KR" altLang="en-US"/>
              <a:t>에는 이름과 자료형의 </a:t>
            </a:r>
            <a:r>
              <a:rPr lang="en-US" altLang="ko-KR"/>
              <a:t>tuple</a:t>
            </a:r>
            <a:r>
              <a:rPr lang="ko-KR" altLang="en-US"/>
              <a:t>을 넣을 수 있는데</a:t>
            </a:r>
            <a:r>
              <a:rPr lang="en-US" altLang="ko-KR"/>
              <a:t>, </a:t>
            </a:r>
            <a:r>
              <a:rPr lang="ko-KR" altLang="en-US"/>
              <a:t>이를 더 추가할 수 있다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r>
              <a:rPr lang="en-US" altLang="ko-KR"/>
              <a:t>	dt2 = np.dtype([(“first”, “i4”), (“second”, “S10”), (‘third’, ‘f4’)])</a:t>
            </a:r>
          </a:p>
          <a:p>
            <a:pPr marL="457200" lvl="1" indent="0">
              <a:buNone/>
            </a:pPr>
            <a:r>
              <a:rPr lang="en-US" altLang="ko-KR"/>
              <a:t>	i</a:t>
            </a:r>
            <a:r>
              <a:rPr lang="ko-KR" altLang="en-US"/>
              <a:t>는 </a:t>
            </a:r>
            <a:r>
              <a:rPr lang="en-US" altLang="ko-KR"/>
              <a:t>int, S</a:t>
            </a:r>
            <a:r>
              <a:rPr lang="ko-KR" altLang="en-US"/>
              <a:t>는 </a:t>
            </a:r>
            <a:r>
              <a:rPr lang="en-US" altLang="ko-KR"/>
              <a:t>string, f</a:t>
            </a:r>
            <a:r>
              <a:rPr lang="ko-KR" altLang="en-US"/>
              <a:t>는 </a:t>
            </a:r>
            <a:r>
              <a:rPr lang="en-US" altLang="ko-KR"/>
              <a:t>float. </a:t>
            </a:r>
            <a:r>
              <a:rPr lang="ko-KR" altLang="en-US"/>
              <a:t>뒤의 숫자는</a:t>
            </a:r>
            <a:r>
              <a:rPr lang="en-US" altLang="ko-KR"/>
              <a:t> Byte</a:t>
            </a:r>
            <a:r>
              <a:rPr lang="ko-KR" altLang="en-US"/>
              <a:t>수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이 때</a:t>
            </a:r>
            <a:r>
              <a:rPr lang="en-US" altLang="ko-KR"/>
              <a:t>, String</a:t>
            </a:r>
            <a:r>
              <a:rPr lang="ko-KR" altLang="en-US"/>
              <a:t>의 경우 </a:t>
            </a:r>
            <a:r>
              <a:rPr lang="en-US" altLang="ko-KR"/>
              <a:t>byte type</a:t>
            </a:r>
            <a:r>
              <a:rPr lang="ko-KR" altLang="en-US"/>
              <a:t>으로 </a:t>
            </a:r>
            <a:r>
              <a:rPr lang="en-US" altLang="ko-KR"/>
              <a:t>b’string’ </a:t>
            </a:r>
            <a:r>
              <a:rPr lang="ko-KR" altLang="en-US"/>
              <a:t>처럼 표기된다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numpy array</a:t>
            </a:r>
            <a:r>
              <a:rPr lang="ko-KR" altLang="en-US"/>
              <a:t>를 선언할 때 위의 </a:t>
            </a:r>
            <a:r>
              <a:rPr lang="en-US" altLang="ko-KR"/>
              <a:t>dtype</a:t>
            </a:r>
            <a:r>
              <a:rPr lang="ko-KR" altLang="en-US"/>
              <a:t>을 인가하여</a:t>
            </a:r>
            <a:r>
              <a:rPr lang="en-US" altLang="ko-KR"/>
              <a:t>, </a:t>
            </a:r>
            <a:r>
              <a:rPr lang="ko-KR" altLang="en-US"/>
              <a:t>모든 </a:t>
            </a:r>
            <a:r>
              <a:rPr lang="en-US" altLang="ko-KR"/>
              <a:t>element</a:t>
            </a:r>
            <a:r>
              <a:rPr lang="ko-KR" altLang="en-US"/>
              <a:t>가 해당 </a:t>
            </a:r>
            <a:r>
              <a:rPr lang="en-US" altLang="ko-KR"/>
              <a:t>data type </a:t>
            </a:r>
            <a:r>
              <a:rPr lang="ko-KR" altLang="en-US"/>
              <a:t>인 </a:t>
            </a:r>
            <a:r>
              <a:rPr lang="en-US" altLang="ko-KR"/>
              <a:t>numpy array</a:t>
            </a:r>
            <a:r>
              <a:rPr lang="ko-KR" altLang="en-US"/>
              <a:t>를 만들 수 있다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r>
              <a:rPr lang="en-US" altLang="ko-KR"/>
              <a:t>	arr = np.array([(1, ‘one’, 1.), (2, ‘two’, 2.)], dtype=dt2)</a:t>
            </a:r>
          </a:p>
          <a:p>
            <a:pPr lvl="1"/>
            <a:r>
              <a:rPr lang="en-US" altLang="ko-KR"/>
              <a:t>arr[‘field name’] </a:t>
            </a:r>
            <a:r>
              <a:rPr lang="ko-KR" altLang="en-US"/>
              <a:t>으로 해당 </a:t>
            </a:r>
            <a:r>
              <a:rPr lang="en-US" altLang="ko-KR"/>
              <a:t>field name</a:t>
            </a:r>
            <a:r>
              <a:rPr lang="ko-KR" altLang="en-US"/>
              <a:t>의 </a:t>
            </a:r>
            <a:r>
              <a:rPr lang="en-US" altLang="ko-KR"/>
              <a:t>element</a:t>
            </a:r>
            <a:r>
              <a:rPr lang="ko-KR" altLang="en-US"/>
              <a:t>들만 모을 수 있다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15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15" y="1138912"/>
            <a:ext cx="7213570" cy="22027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15" y="3658912"/>
            <a:ext cx="3683852" cy="57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Numpy </a:t>
            </a:r>
            <a:r>
              <a:rPr lang="ko-KR" altLang="en-US"/>
              <a:t>하위 모듈</a:t>
            </a:r>
            <a:endParaRPr lang="en-US" altLang="ko-KR"/>
          </a:p>
          <a:p>
            <a:pPr lvl="1"/>
            <a:r>
              <a:rPr lang="en-US" altLang="ko-KR"/>
              <a:t>linalg</a:t>
            </a:r>
          </a:p>
          <a:p>
            <a:pPr marL="457200" lvl="1" indent="0">
              <a:buNone/>
            </a:pPr>
            <a:r>
              <a:rPr lang="en-US" altLang="ko-KR"/>
              <a:t>	</a:t>
            </a:r>
            <a:r>
              <a:rPr lang="ko-KR" altLang="en-US"/>
              <a:t>행렬식</a:t>
            </a:r>
            <a:r>
              <a:rPr lang="en-US" altLang="ko-KR"/>
              <a:t>, </a:t>
            </a:r>
            <a:r>
              <a:rPr lang="ko-KR" altLang="en-US"/>
              <a:t>고윳값</a:t>
            </a:r>
            <a:r>
              <a:rPr lang="en-US" altLang="ko-KR"/>
              <a:t>, SVD </a:t>
            </a:r>
            <a:r>
              <a:rPr lang="ko-KR" altLang="en-US"/>
              <a:t>를 비롯한 함수와</a:t>
            </a:r>
            <a:r>
              <a:rPr lang="en-US" altLang="ko-KR"/>
              <a:t> </a:t>
            </a:r>
            <a:r>
              <a:rPr lang="ko-KR" altLang="en-US"/>
              <a:t>다양한 행렬 연산 제공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np.linalg.det(arr)</a:t>
            </a:r>
          </a:p>
          <a:p>
            <a:pPr marL="457200" lvl="1" indent="0">
              <a:buNone/>
            </a:pPr>
            <a:r>
              <a:rPr lang="en-US" altLang="ko-KR"/>
              <a:t>	np.linalg.eig(arr)</a:t>
            </a:r>
          </a:p>
          <a:p>
            <a:pPr marL="457200" lvl="1" indent="0">
              <a:buNone/>
            </a:pPr>
            <a:r>
              <a:rPr lang="en-US" altLang="ko-KR"/>
              <a:t>	np.linalg.inv(arr)</a:t>
            </a:r>
          </a:p>
          <a:p>
            <a:pPr marL="457200" lvl="1" indent="0">
              <a:buNone/>
            </a:pPr>
            <a:r>
              <a:rPr lang="en-US" altLang="ko-KR"/>
              <a:t>	np.linalg.svd(arr)</a:t>
            </a:r>
          </a:p>
          <a:p>
            <a:pPr marL="457200" lvl="1" indent="0">
              <a:buNone/>
            </a:pPr>
            <a:endParaRPr lang="en-US" altLang="ko-KR"/>
          </a:p>
          <a:p>
            <a:pPr lvl="1"/>
            <a:r>
              <a:rPr lang="en-US" altLang="ko-KR"/>
              <a:t>random</a:t>
            </a:r>
          </a:p>
          <a:p>
            <a:pPr marL="457200" lvl="1" indent="0">
              <a:buNone/>
            </a:pPr>
            <a:r>
              <a:rPr lang="en-US" altLang="ko-KR"/>
              <a:t>	</a:t>
            </a:r>
            <a:r>
              <a:rPr lang="ko-KR" altLang="en-US"/>
              <a:t>특정 범위</a:t>
            </a:r>
            <a:r>
              <a:rPr lang="en-US" altLang="ko-KR"/>
              <a:t>, </a:t>
            </a:r>
            <a:r>
              <a:rPr lang="ko-KR" altLang="en-US"/>
              <a:t>분포를 따르는 랜덤 </a:t>
            </a:r>
            <a:r>
              <a:rPr lang="en-US" altLang="ko-KR"/>
              <a:t>ndarray </a:t>
            </a:r>
            <a:r>
              <a:rPr lang="ko-KR" altLang="en-US"/>
              <a:t>제공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np.random.rand(shape)</a:t>
            </a:r>
          </a:p>
          <a:p>
            <a:pPr marL="457200" lvl="1" indent="0">
              <a:buNone/>
            </a:pPr>
            <a:r>
              <a:rPr lang="en-US" altLang="ko-KR"/>
              <a:t>	np.random.randint(start, end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, size</a:t>
            </a:r>
            <a:r>
              <a:rPr lang="en-US" altLang="ko-KR"/>
              <a:t>)</a:t>
            </a:r>
          </a:p>
          <a:p>
            <a:pPr marL="457200" lvl="1" indent="0">
              <a:buNone/>
            </a:pPr>
            <a:r>
              <a:rPr lang="en-US" altLang="ko-KR"/>
              <a:t>	np.random.normal(shape)</a:t>
            </a:r>
          </a:p>
          <a:p>
            <a:pPr marL="457200" lvl="1" indent="0">
              <a:buNone/>
            </a:pPr>
            <a:r>
              <a:rPr lang="en-US" altLang="ko-KR"/>
              <a:t>	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5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D75F7-C434-4182-A9C5-F81EE005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5AE3B-1EED-442F-BB04-8BCEE1948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계산기</a:t>
            </a:r>
            <a:r>
              <a:rPr lang="en-US" altLang="ko-KR" dirty="0"/>
              <a:t>1</a:t>
            </a:r>
          </a:p>
          <a:p>
            <a:pPr marL="457200" lvl="1" indent="0">
              <a:buNone/>
            </a:pP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 err="1"/>
              <a:t>ndarray</a:t>
            </a:r>
            <a:r>
              <a:rPr lang="en-US" altLang="ko-KR" dirty="0"/>
              <a:t> 2</a:t>
            </a:r>
            <a:r>
              <a:rPr lang="ko-KR" altLang="en-US" dirty="0"/>
              <a:t>개를 입력으로 받아 연산결과를 출력하는 계산기를 클래스로 만든다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add, sub, </a:t>
            </a:r>
            <a:r>
              <a:rPr lang="en-US" altLang="ko-KR" dirty="0" err="1"/>
              <a:t>mul</a:t>
            </a:r>
            <a:r>
              <a:rPr lang="en-US" altLang="ko-KR" dirty="0"/>
              <a:t>, div</a:t>
            </a:r>
            <a:r>
              <a:rPr lang="ko-KR" altLang="en-US" dirty="0"/>
              <a:t>의 네 가지 함수를 구현할 것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(3, 3) matrix </a:t>
            </a:r>
            <a:r>
              <a:rPr lang="ko-KR" altLang="en-US" dirty="0"/>
              <a:t>와 </a:t>
            </a:r>
            <a:r>
              <a:rPr lang="en-US" altLang="ko-KR" dirty="0"/>
              <a:t>(3, 3) matrix</a:t>
            </a:r>
            <a:r>
              <a:rPr lang="ko-KR" altLang="en-US" dirty="0"/>
              <a:t>에 대해 결과를 확인할 것 </a:t>
            </a:r>
            <a:r>
              <a:rPr lang="en-US" altLang="ko-KR" dirty="0"/>
              <a:t>(</a:t>
            </a:r>
            <a:r>
              <a:rPr lang="en-US" altLang="ko-KR" dirty="0" err="1"/>
              <a:t>mul</a:t>
            </a:r>
            <a:r>
              <a:rPr lang="en-US" altLang="ko-KR" dirty="0"/>
              <a:t>)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(3, 3) matrix</a:t>
            </a:r>
            <a:r>
              <a:rPr lang="ko-KR" altLang="en-US" dirty="0"/>
              <a:t>와 </a:t>
            </a:r>
            <a:r>
              <a:rPr lang="en-US" altLang="ko-KR" dirty="0"/>
              <a:t>(3,) vector</a:t>
            </a:r>
            <a:r>
              <a:rPr lang="ko-KR" altLang="en-US" dirty="0"/>
              <a:t>에 대해 결과를 확인할 것 </a:t>
            </a:r>
            <a:r>
              <a:rPr lang="en-US" altLang="ko-KR" dirty="0"/>
              <a:t>(add)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(3, 3) matrix</a:t>
            </a:r>
            <a:r>
              <a:rPr lang="ko-KR" altLang="en-US" dirty="0"/>
              <a:t>와 </a:t>
            </a:r>
            <a:r>
              <a:rPr lang="en-US" altLang="ko-KR" dirty="0"/>
              <a:t>(3,1) vector</a:t>
            </a:r>
            <a:r>
              <a:rPr lang="ko-KR" altLang="en-US" dirty="0"/>
              <a:t>에 대해 결과를 확인할 것 </a:t>
            </a:r>
            <a:r>
              <a:rPr lang="en-US" altLang="ko-KR" dirty="0"/>
              <a:t>(sub)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(3, 3) matrix</a:t>
            </a:r>
            <a:r>
              <a:rPr lang="ko-KR" altLang="en-US" dirty="0"/>
              <a:t>와 </a:t>
            </a:r>
            <a:r>
              <a:rPr lang="en-US" altLang="ko-KR" dirty="0"/>
              <a:t>scalar</a:t>
            </a:r>
            <a:r>
              <a:rPr lang="ko-KR" altLang="en-US" dirty="0"/>
              <a:t>에 대해 결과를 확인할 것 </a:t>
            </a:r>
            <a:r>
              <a:rPr lang="en-US" altLang="ko-KR" dirty="0"/>
              <a:t>(div)</a:t>
            </a:r>
          </a:p>
          <a:p>
            <a:pPr marL="457200" lvl="1" indent="0">
              <a:buNone/>
            </a:pPr>
            <a:endParaRPr lang="ko-KR" altLang="en-US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97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D75F7-C434-4182-A9C5-F81EE005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5AE3B-1EED-442F-BB04-8BCEE1948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계산기</a:t>
            </a:r>
            <a:r>
              <a:rPr lang="en-US" altLang="ko-KR" dirty="0"/>
              <a:t>2</a:t>
            </a:r>
          </a:p>
          <a:p>
            <a:pPr marL="457200" lvl="1" indent="0">
              <a:buNone/>
            </a:pPr>
            <a:r>
              <a:rPr lang="ko-KR" altLang="en-US" dirty="0"/>
              <a:t>위 계산기에 </a:t>
            </a:r>
            <a:r>
              <a:rPr lang="en-US" altLang="ko-KR" dirty="0" err="1"/>
              <a:t>ndarray</a:t>
            </a:r>
            <a:r>
              <a:rPr lang="en-US" altLang="ko-KR" dirty="0"/>
              <a:t> 1</a:t>
            </a:r>
            <a:r>
              <a:rPr lang="ko-KR" altLang="en-US" dirty="0"/>
              <a:t>개를 받는 연산을 추가한다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sin, cos, log </a:t>
            </a:r>
            <a:r>
              <a:rPr lang="ko-KR" altLang="en-US" dirty="0"/>
              <a:t>초월함수를 계산한다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평균과 분산을 계산한다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계산할 </a:t>
            </a:r>
            <a:r>
              <a:rPr lang="en-US" altLang="ko-KR" dirty="0"/>
              <a:t>axis</a:t>
            </a:r>
            <a:r>
              <a:rPr lang="ko-KR" altLang="en-US" dirty="0"/>
              <a:t>를 받는다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Square matrix</a:t>
            </a:r>
            <a:r>
              <a:rPr lang="ko-KR" altLang="en-US" dirty="0"/>
              <a:t>에 대해 역행렬을 계산한다</a:t>
            </a:r>
            <a:r>
              <a:rPr lang="en-US" altLang="ko-KR" dirty="0"/>
              <a:t>. (</a:t>
            </a:r>
            <a:r>
              <a:rPr lang="en-US" altLang="ko-KR" dirty="0" err="1"/>
              <a:t>np.linalg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계산한 역행렬과 원래 행렬을 곱해 </a:t>
            </a:r>
            <a:r>
              <a:rPr lang="en-US" altLang="ko-KR" dirty="0"/>
              <a:t>I</a:t>
            </a:r>
            <a:r>
              <a:rPr lang="ko-KR" altLang="en-US" dirty="0"/>
              <a:t>가 나오는지 확인한다</a:t>
            </a:r>
            <a:r>
              <a:rPr lang="en-US" altLang="ko-KR"/>
              <a:t>.</a:t>
            </a:r>
            <a:r>
              <a:rPr lang="en-US" altLang="ko-KR" dirty="0"/>
              <a:t>	</a:t>
            </a:r>
          </a:p>
          <a:p>
            <a:pPr marL="914400" lvl="1" indent="-457200">
              <a:buAutoNum type="arabicPeriod"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hlinkClick r:id="rId2"/>
              </a:rPr>
              <a:t>https://numpy.org/doc/stable/reference/index.html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652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1-3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계산기</a:t>
            </a:r>
            <a:r>
              <a:rPr lang="en-US" altLang="ko-KR" dirty="0"/>
              <a:t>3</a:t>
            </a:r>
          </a:p>
          <a:p>
            <a:pPr marL="457200" lvl="1" indent="0">
              <a:buNone/>
            </a:pPr>
            <a:r>
              <a:rPr lang="en-US" altLang="ko-KR" dirty="0"/>
              <a:t>ReLU(Rectified Linear Unit)</a:t>
            </a:r>
            <a:r>
              <a:rPr lang="ko-KR" altLang="en-US" dirty="0"/>
              <a:t>는 머신 러닝 모델에서 활성 함수</a:t>
            </a:r>
            <a:r>
              <a:rPr lang="en-US" altLang="ko-KR" dirty="0"/>
              <a:t>(activation function)</a:t>
            </a:r>
            <a:r>
              <a:rPr lang="ko-KR" altLang="en-US" dirty="0"/>
              <a:t>로 자주 사용된다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ReLU</a:t>
            </a:r>
            <a:r>
              <a:rPr lang="ko-KR" altLang="en-US" dirty="0"/>
              <a:t>는 </a:t>
            </a:r>
            <a:r>
              <a:rPr lang="en-US" altLang="ko-KR" dirty="0"/>
              <a:t>input</a:t>
            </a:r>
            <a:r>
              <a:rPr lang="ko-KR" altLang="en-US" dirty="0"/>
              <a:t>의 각 </a:t>
            </a:r>
            <a:r>
              <a:rPr lang="en-US" altLang="ko-KR" dirty="0"/>
              <a:t>element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보다 작으면 </a:t>
            </a:r>
            <a:r>
              <a:rPr lang="en-US" altLang="ko-KR" dirty="0"/>
              <a:t>0</a:t>
            </a:r>
            <a:r>
              <a:rPr lang="ko-KR" altLang="en-US" dirty="0"/>
              <a:t>을 내보내고</a:t>
            </a:r>
            <a:r>
              <a:rPr lang="en-US" altLang="ko-KR" dirty="0"/>
              <a:t>, </a:t>
            </a:r>
            <a:r>
              <a:rPr lang="ko-KR" altLang="en-US" dirty="0"/>
              <a:t>양수이면 그대로 통과시킨다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	y = x (if x&gt; 0), 0 (else)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한편</a:t>
            </a:r>
            <a:r>
              <a:rPr lang="en-US" altLang="ko-KR" dirty="0"/>
              <a:t>, Leaky ReLU</a:t>
            </a:r>
            <a:r>
              <a:rPr lang="ko-KR" altLang="en-US" dirty="0"/>
              <a:t>는 음수일 때 기울기가 존재한다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	y = x (if x&gt;0), ax (else)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위 계산기에 </a:t>
            </a:r>
            <a:r>
              <a:rPr lang="en-US" altLang="ko-KR" dirty="0"/>
              <a:t>ReLU,</a:t>
            </a:r>
            <a:r>
              <a:rPr lang="ko-KR" altLang="en-US" dirty="0"/>
              <a:t> </a:t>
            </a:r>
            <a:r>
              <a:rPr lang="en-US" altLang="ko-KR" dirty="0"/>
              <a:t>Leaky</a:t>
            </a:r>
            <a:r>
              <a:rPr lang="ko-KR" altLang="en-US" dirty="0"/>
              <a:t> </a:t>
            </a:r>
            <a:r>
              <a:rPr lang="en-US" altLang="ko-KR" dirty="0"/>
              <a:t>ReLU(a=0.02)</a:t>
            </a:r>
            <a:r>
              <a:rPr lang="ko-KR" altLang="en-US" dirty="0"/>
              <a:t>를 추가하여라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(</a:t>
            </a:r>
            <a:r>
              <a:rPr lang="en-US" altLang="ko-KR" dirty="0" err="1"/>
              <a:t>np.maximum</a:t>
            </a:r>
            <a:r>
              <a:rPr lang="en-US" altLang="ko-KR" dirty="0"/>
              <a:t>, </a:t>
            </a:r>
            <a:r>
              <a:rPr lang="en-US" altLang="ko-KR" dirty="0" err="1"/>
              <a:t>np.where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3D0FF8-DBB3-4310-8903-B9DAF7722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806135"/>
            <a:ext cx="4572000" cy="205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8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8912"/>
            <a:ext cx="8409552" cy="5040000"/>
          </a:xfrm>
        </p:spPr>
        <p:txBody>
          <a:bodyPr>
            <a:normAutofit/>
          </a:bodyPr>
          <a:lstStyle/>
          <a:p>
            <a:r>
              <a:rPr lang="en-US" altLang="ko-KR" dirty="0"/>
              <a:t>Pooling Layer</a:t>
            </a:r>
          </a:p>
          <a:p>
            <a:pPr marL="457200" lvl="1" indent="0">
              <a:buNone/>
            </a:pPr>
            <a:r>
              <a:rPr lang="en-US" altLang="ko-KR" dirty="0"/>
              <a:t>Average pooling</a:t>
            </a:r>
            <a:r>
              <a:rPr lang="ko-KR" altLang="en-US" dirty="0"/>
              <a:t>은 </a:t>
            </a:r>
            <a:r>
              <a:rPr lang="en-US" altLang="ko-KR" dirty="0"/>
              <a:t>(s, s) </a:t>
            </a:r>
            <a:r>
              <a:rPr lang="ko-KR" altLang="en-US" dirty="0"/>
              <a:t>타일마다 평균을 계산한다</a:t>
            </a:r>
            <a:r>
              <a:rPr lang="en-US" altLang="ko-KR" dirty="0"/>
              <a:t>. (s=stride)</a:t>
            </a:r>
          </a:p>
          <a:p>
            <a:pPr marL="457200" lvl="1" indent="0">
              <a:buNone/>
            </a:pPr>
            <a:r>
              <a:rPr lang="en-US" altLang="ko-KR" dirty="0"/>
              <a:t>S=2</a:t>
            </a:r>
            <a:r>
              <a:rPr lang="ko-KR" altLang="en-US" dirty="0"/>
              <a:t>인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(100, 100) </a:t>
            </a:r>
            <a:r>
              <a:rPr lang="ko-KR" altLang="en-US" dirty="0"/>
              <a:t>크기의 </a:t>
            </a:r>
            <a:r>
              <a:rPr lang="en-US" altLang="ko-KR" dirty="0"/>
              <a:t>2D </a:t>
            </a:r>
            <a:r>
              <a:rPr lang="en-US" altLang="ko-KR" dirty="0" err="1"/>
              <a:t>ndarray</a:t>
            </a:r>
            <a:r>
              <a:rPr lang="ko-KR" altLang="en-US" dirty="0"/>
              <a:t>를 넣으면 </a:t>
            </a:r>
            <a:r>
              <a:rPr lang="en-US" altLang="ko-KR" dirty="0"/>
              <a:t>(50, 50) </a:t>
            </a:r>
            <a:r>
              <a:rPr lang="ko-KR" altLang="en-US" dirty="0"/>
              <a:t>크기의 결과값이 나와야 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 err="1"/>
              <a:t>np.random.uniform</a:t>
            </a:r>
            <a:r>
              <a:rPr lang="ko-KR" altLang="en-US" dirty="0"/>
              <a:t>을 사용하여 </a:t>
            </a:r>
            <a:r>
              <a:rPr lang="en-US" altLang="ko-KR" dirty="0"/>
              <a:t>(100, 100) </a:t>
            </a:r>
            <a:r>
              <a:rPr lang="ko-KR" altLang="en-US" dirty="0"/>
              <a:t>크기의</a:t>
            </a:r>
            <a:br>
              <a:rPr lang="en-US" altLang="ko-KR" dirty="0"/>
            </a:br>
            <a:r>
              <a:rPr lang="en-US" altLang="ko-KR" dirty="0"/>
              <a:t>Uniform ~ [0, 1] array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S=2</a:t>
            </a:r>
            <a:r>
              <a:rPr lang="ko-KR" altLang="en-US" dirty="0"/>
              <a:t>로 </a:t>
            </a:r>
            <a:r>
              <a:rPr lang="en-US" altLang="ko-KR" dirty="0" err="1"/>
              <a:t>average_pooling</a:t>
            </a:r>
            <a:r>
              <a:rPr lang="ko-KR" altLang="en-US" dirty="0"/>
              <a:t>을 구현하라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힌트</a:t>
            </a:r>
            <a:r>
              <a:rPr lang="en-US" altLang="ko-KR" dirty="0"/>
              <a:t>: reshape</a:t>
            </a:r>
            <a:r>
              <a:rPr lang="ko-KR" altLang="en-US" dirty="0"/>
              <a:t>를 이용해 차원을 높인 뒤 특정 </a:t>
            </a:r>
            <a:r>
              <a:rPr lang="en-US" altLang="ko-KR" dirty="0"/>
              <a:t>axis</a:t>
            </a:r>
            <a:r>
              <a:rPr lang="ko-KR" altLang="en-US" dirty="0"/>
              <a:t>에 대해 </a:t>
            </a:r>
            <a:r>
              <a:rPr lang="en-US" altLang="ko-KR" dirty="0"/>
              <a:t>mean</a:t>
            </a:r>
            <a:r>
              <a:rPr lang="ko-KR" altLang="en-US" dirty="0"/>
              <a:t>을 구하고 다시 원래 </a:t>
            </a:r>
            <a:r>
              <a:rPr lang="en-US" altLang="ko-KR" dirty="0"/>
              <a:t>2D</a:t>
            </a:r>
            <a:r>
              <a:rPr lang="ko-KR" altLang="en-US" dirty="0"/>
              <a:t>로 돌아온다</a:t>
            </a:r>
            <a:r>
              <a:rPr lang="en-US" altLang="ko-KR" dirty="0"/>
              <a:t>)</a:t>
            </a:r>
          </a:p>
        </p:txBody>
      </p:sp>
      <p:pic>
        <p:nvPicPr>
          <p:cNvPr id="1026" name="Picture 2" descr="What are Max Pooling, Average Pooling, Global Max Pooling and Global Average  Pooling? – MachineCurve">
            <a:extLst>
              <a:ext uri="{FF2B5EF4-FFF2-40B4-BE49-F238E27FC236}">
                <a16:creationId xmlns:a16="http://schemas.microsoft.com/office/drawing/2014/main" id="{08B68070-2024-4007-A3EB-C2B128A58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4757738"/>
            <a:ext cx="38195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54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numpy array</a:t>
            </a:r>
            <a:r>
              <a:rPr lang="ko-KR" altLang="en-US"/>
              <a:t>의 선언</a:t>
            </a:r>
            <a:endParaRPr lang="en-US" altLang="ko-KR"/>
          </a:p>
          <a:p>
            <a:pPr lvl="1"/>
            <a:r>
              <a:rPr lang="en-US" altLang="ko-KR"/>
              <a:t>import numpy as np</a:t>
            </a:r>
          </a:p>
          <a:p>
            <a:pPr lvl="1"/>
            <a:r>
              <a:rPr lang="en-US" altLang="ko-KR"/>
              <a:t>np.array( array )</a:t>
            </a:r>
          </a:p>
          <a:p>
            <a:pPr lvl="1"/>
            <a:r>
              <a:rPr lang="en-US" altLang="ko-KR"/>
              <a:t>np.arange( start, end, step )</a:t>
            </a:r>
          </a:p>
          <a:p>
            <a:pPr lvl="1"/>
            <a:r>
              <a:rPr lang="en-US" altLang="ko-KR"/>
              <a:t>np.linspace( start, end, element number )</a:t>
            </a:r>
          </a:p>
          <a:p>
            <a:pPr lvl="1"/>
            <a:r>
              <a:rPr lang="en-US" altLang="ko-KR"/>
              <a:t>np.zeros((shape)), np.ones((shape))</a:t>
            </a:r>
          </a:p>
          <a:p>
            <a:pPr lvl="1"/>
            <a:r>
              <a:rPr lang="en-US" altLang="ko-KR"/>
              <a:t>np.eye(length)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91" y="3921835"/>
            <a:ext cx="6813817" cy="225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3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numpy ndarray</a:t>
            </a:r>
            <a:r>
              <a:rPr lang="ko-KR" altLang="en-US"/>
              <a:t>의 구성요소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arr.shape : numpy array</a:t>
            </a:r>
            <a:r>
              <a:rPr lang="ko-KR" altLang="en-US"/>
              <a:t>의 형태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arr.dtype : </a:t>
            </a:r>
            <a:r>
              <a:rPr lang="ko-KR" altLang="en-US"/>
              <a:t>해당 </a:t>
            </a:r>
            <a:r>
              <a:rPr lang="en-US" altLang="ko-KR"/>
              <a:t>array</a:t>
            </a:r>
            <a:r>
              <a:rPr lang="ko-KR" altLang="en-US"/>
              <a:t>의 </a:t>
            </a:r>
            <a:r>
              <a:rPr lang="en-US" altLang="ko-KR"/>
              <a:t>dtype</a:t>
            </a:r>
          </a:p>
          <a:p>
            <a:pPr marL="457200" lvl="1" indent="0">
              <a:buNone/>
            </a:pPr>
            <a:r>
              <a:rPr lang="en-US" altLang="ko-KR"/>
              <a:t>arr.ndim : numpy array</a:t>
            </a:r>
            <a:r>
              <a:rPr lang="ko-KR" altLang="en-US"/>
              <a:t>의 차원 수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arr.size : </a:t>
            </a:r>
            <a:r>
              <a:rPr lang="ko-KR" altLang="en-US"/>
              <a:t>총 </a:t>
            </a:r>
            <a:r>
              <a:rPr lang="en-US" altLang="ko-KR"/>
              <a:t>element</a:t>
            </a:r>
            <a:r>
              <a:rPr lang="ko-KR" altLang="en-US"/>
              <a:t>개수</a:t>
            </a:r>
            <a:r>
              <a:rPr lang="en-US" altLang="ko-KR"/>
              <a:t>. shape</a:t>
            </a:r>
            <a:r>
              <a:rPr lang="ko-KR" altLang="en-US"/>
              <a:t>의 모든 값의 곱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arr.itemsize : </a:t>
            </a:r>
            <a:r>
              <a:rPr lang="ko-KR" altLang="en-US"/>
              <a:t>데이터 타입의 크기</a:t>
            </a:r>
            <a:r>
              <a:rPr lang="en-US" altLang="ko-KR"/>
              <a:t>(byte)</a:t>
            </a:r>
          </a:p>
          <a:p>
            <a:pPr marL="457200" lvl="1" indent="0">
              <a:buNone/>
            </a:pPr>
            <a:r>
              <a:rPr lang="en-US" altLang="ko-KR"/>
              <a:t>arr.data : </a:t>
            </a:r>
            <a:r>
              <a:rPr lang="ko-KR" altLang="en-US"/>
              <a:t>담긴 데이터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56" y="3843685"/>
            <a:ext cx="7755577" cy="20107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395" y="4530925"/>
            <a:ext cx="947476" cy="12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4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Indexing, slicing</a:t>
            </a:r>
          </a:p>
          <a:p>
            <a:pPr lvl="1"/>
            <a:r>
              <a:rPr lang="en-US" altLang="ko-KR"/>
              <a:t>2Darray</a:t>
            </a:r>
            <a:r>
              <a:rPr lang="ko-KR" altLang="en-US"/>
              <a:t>의 </a:t>
            </a:r>
            <a:r>
              <a:rPr lang="en-US" altLang="ko-KR"/>
              <a:t>slicing: arr[row, column]</a:t>
            </a:r>
          </a:p>
          <a:p>
            <a:pPr lvl="1"/>
            <a:r>
              <a:rPr lang="en-US" altLang="ko-KR"/>
              <a:t>arr[n] : n-1</a:t>
            </a:r>
            <a:r>
              <a:rPr lang="ko-KR" altLang="en-US"/>
              <a:t>번째 </a:t>
            </a:r>
            <a:r>
              <a:rPr lang="en-US" altLang="ko-KR"/>
              <a:t>row</a:t>
            </a:r>
          </a:p>
          <a:p>
            <a:pPr lvl="1"/>
            <a:r>
              <a:rPr lang="en-US" altLang="ko-KR"/>
              <a:t>arr[n,k] : n-1</a:t>
            </a:r>
            <a:r>
              <a:rPr lang="ko-KR" altLang="en-US"/>
              <a:t>번째 </a:t>
            </a:r>
            <a:r>
              <a:rPr lang="en-US" altLang="ko-KR"/>
              <a:t>row, k-1</a:t>
            </a:r>
            <a:r>
              <a:rPr lang="ko-KR" altLang="en-US"/>
              <a:t>번째 </a:t>
            </a:r>
            <a:r>
              <a:rPr lang="en-US" altLang="ko-KR"/>
              <a:t>column</a:t>
            </a:r>
          </a:p>
          <a:p>
            <a:pPr lvl="1"/>
            <a:r>
              <a:rPr lang="en-US" altLang="ko-KR"/>
              <a:t>arr[n:k] : n-1</a:t>
            </a:r>
            <a:r>
              <a:rPr lang="ko-KR" altLang="en-US"/>
              <a:t>부터 </a:t>
            </a:r>
            <a:r>
              <a:rPr lang="en-US" altLang="ko-KR"/>
              <a:t>k-2</a:t>
            </a:r>
            <a:r>
              <a:rPr lang="ko-KR" altLang="en-US"/>
              <a:t>번째 </a:t>
            </a:r>
            <a:r>
              <a:rPr lang="en-US" altLang="ko-KR"/>
              <a:t>row</a:t>
            </a:r>
          </a:p>
          <a:p>
            <a:pPr lvl="1"/>
            <a:r>
              <a:rPr lang="en-US" altLang="ko-KR"/>
              <a:t>arr[start:end:step]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78" y="3494164"/>
            <a:ext cx="3007229" cy="2536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721" y="3627578"/>
            <a:ext cx="2113407" cy="3827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133" y="4080937"/>
            <a:ext cx="2286215" cy="5991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133" y="4750699"/>
            <a:ext cx="2728849" cy="5609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2975" y="5377609"/>
            <a:ext cx="1852898" cy="7940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9284" y="6237688"/>
            <a:ext cx="2502146" cy="6214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4478" y="6044484"/>
            <a:ext cx="2562451" cy="814652"/>
          </a:xfrm>
          <a:prstGeom prst="rect">
            <a:avLst/>
          </a:prstGeom>
        </p:spPr>
      </p:pic>
      <p:cxnSp>
        <p:nvCxnSpPr>
          <p:cNvPr id="13" name="구부러진 연결선 12"/>
          <p:cNvCxnSpPr/>
          <p:nvPr/>
        </p:nvCxnSpPr>
        <p:spPr>
          <a:xfrm rot="10800000">
            <a:off x="2955074" y="5564460"/>
            <a:ext cx="1382751" cy="98130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9" idx="1"/>
          </p:cNvCxnSpPr>
          <p:nvPr/>
        </p:nvCxnSpPr>
        <p:spPr>
          <a:xfrm rot="10800000">
            <a:off x="3155795" y="5311629"/>
            <a:ext cx="1527180" cy="46303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5" idx="1"/>
          </p:cNvCxnSpPr>
          <p:nvPr/>
        </p:nvCxnSpPr>
        <p:spPr>
          <a:xfrm rot="10800000" flipV="1">
            <a:off x="2743615" y="3818949"/>
            <a:ext cx="1809106" cy="70396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7" idx="1"/>
          </p:cNvCxnSpPr>
          <p:nvPr/>
        </p:nvCxnSpPr>
        <p:spPr>
          <a:xfrm rot="10800000" flipV="1">
            <a:off x="3155795" y="4380509"/>
            <a:ext cx="1286339" cy="38123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8" idx="1"/>
          </p:cNvCxnSpPr>
          <p:nvPr/>
        </p:nvCxnSpPr>
        <p:spPr>
          <a:xfrm rot="10800000" flipV="1">
            <a:off x="2955075" y="5031163"/>
            <a:ext cx="1487059" cy="2491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Boolean array</a:t>
            </a:r>
          </a:p>
          <a:p>
            <a:pPr lvl="1"/>
            <a:r>
              <a:rPr lang="en-US" altLang="ko-KR"/>
              <a:t>np.ndarray &gt;2 </a:t>
            </a:r>
            <a:r>
              <a:rPr lang="ko-KR" altLang="en-US"/>
              <a:t>와 같이 조건식을 부여하여 </a:t>
            </a:r>
            <a:r>
              <a:rPr lang="en-US" altLang="ko-KR"/>
              <a:t>Boolean array</a:t>
            </a:r>
            <a:r>
              <a:rPr lang="ko-KR" altLang="en-US"/>
              <a:t>를 얻을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array</a:t>
            </a:r>
            <a:r>
              <a:rPr lang="ko-KR" altLang="en-US"/>
              <a:t>합치기</a:t>
            </a:r>
            <a:endParaRPr lang="en-US" altLang="ko-KR"/>
          </a:p>
          <a:p>
            <a:pPr lvl="1"/>
            <a:r>
              <a:rPr lang="en-US" altLang="ko-KR"/>
              <a:t>np.concatenate((array1, array2, ...), axis=n) : axis </a:t>
            </a:r>
            <a:r>
              <a:rPr lang="ko-KR" altLang="en-US"/>
              <a:t>차원 방향으로 합침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np.hstack((array1, array2, ...)) : (horizontal) column </a:t>
            </a:r>
            <a:r>
              <a:rPr lang="ko-KR" altLang="en-US"/>
              <a:t>방향으로 </a:t>
            </a:r>
            <a:r>
              <a:rPr lang="en-US" altLang="ko-KR"/>
              <a:t>concat</a:t>
            </a:r>
          </a:p>
          <a:p>
            <a:pPr lvl="1"/>
            <a:r>
              <a:rPr lang="en-US" altLang="ko-KR"/>
              <a:t>np.vstack(array1, array2, ...) : (vertical) row </a:t>
            </a:r>
            <a:r>
              <a:rPr lang="ko-KR" altLang="en-US"/>
              <a:t>방향으로 </a:t>
            </a:r>
            <a:r>
              <a:rPr lang="en-US" altLang="ko-KR"/>
              <a:t>concat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295" y="2230429"/>
            <a:ext cx="2739251" cy="10703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526" y="2687608"/>
            <a:ext cx="2664637" cy="6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3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ndarray.__getitem__(np.array)</a:t>
            </a:r>
          </a:p>
          <a:p>
            <a:pPr lvl="1"/>
            <a:r>
              <a:rPr lang="ko-KR" altLang="en-US"/>
              <a:t>지정한 위치의 </a:t>
            </a:r>
            <a:r>
              <a:rPr lang="en-US" altLang="ko-KR"/>
              <a:t>row</a:t>
            </a:r>
            <a:r>
              <a:rPr lang="ko-KR" altLang="en-US"/>
              <a:t>들을 반환</a:t>
            </a:r>
            <a:r>
              <a:rPr lang="en-US" altLang="ko-KR"/>
              <a:t>.</a:t>
            </a:r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26" y="2267141"/>
            <a:ext cx="8220593" cy="21929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26" y="4693885"/>
            <a:ext cx="3686872" cy="103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4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ndararay.__setitem__(position, value)</a:t>
            </a:r>
          </a:p>
          <a:p>
            <a:pPr lvl="1"/>
            <a:r>
              <a:rPr lang="en-US" altLang="ko-KR"/>
              <a:t>getitem</a:t>
            </a:r>
            <a:r>
              <a:rPr lang="ko-KR" altLang="en-US"/>
              <a:t>과 반대로 지정한 위치에 값 세팅</a:t>
            </a:r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2" y="2148583"/>
            <a:ext cx="8568896" cy="27579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543" y="3781192"/>
            <a:ext cx="3063681" cy="18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6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numpy</a:t>
            </a:r>
            <a:r>
              <a:rPr lang="ko-KR" altLang="en-US"/>
              <a:t>의 연산</a:t>
            </a:r>
            <a:endParaRPr lang="en-US" altLang="ko-KR"/>
          </a:p>
          <a:p>
            <a:pPr lvl="1"/>
            <a:r>
              <a:rPr lang="ko-KR" altLang="en-US"/>
              <a:t>일반적으로 행과 상관 없는 연산들은 </a:t>
            </a:r>
            <a:r>
              <a:rPr lang="en-US" altLang="ko-KR"/>
              <a:t>elementwise</a:t>
            </a:r>
            <a:r>
              <a:rPr lang="ko-KR" altLang="en-US"/>
              <a:t>하다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axis</a:t>
            </a:r>
            <a:r>
              <a:rPr lang="ko-KR" altLang="en-US"/>
              <a:t>를 인자로 받는 경우 </a:t>
            </a:r>
            <a:r>
              <a:rPr lang="en-US" altLang="ko-KR"/>
              <a:t>column, row</a:t>
            </a:r>
            <a:r>
              <a:rPr lang="ko-KR" altLang="en-US"/>
              <a:t>단위로 연산한다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ko-KR" altLang="en-US"/>
              <a:t>사칙연산</a:t>
            </a:r>
            <a:r>
              <a:rPr lang="en-US" altLang="ko-KR"/>
              <a:t>, dot, crossabs, power</a:t>
            </a:r>
          </a:p>
          <a:p>
            <a:pPr lvl="1"/>
            <a:r>
              <a:rPr lang="en-US" altLang="ko-KR"/>
              <a:t>sin, exp, log</a:t>
            </a:r>
          </a:p>
          <a:p>
            <a:pPr lvl="1"/>
            <a:r>
              <a:rPr lang="en-US" altLang="ko-KR"/>
              <a:t>transpose</a:t>
            </a:r>
          </a:p>
          <a:p>
            <a:pPr lvl="1"/>
            <a:r>
              <a:rPr lang="en-US" altLang="ko-KR"/>
              <a:t>sort</a:t>
            </a:r>
          </a:p>
          <a:p>
            <a:pPr lvl="1"/>
            <a:r>
              <a:rPr lang="en-US" altLang="ko-KR"/>
              <a:t>mean, min, max </a:t>
            </a:r>
            <a:r>
              <a:rPr lang="ko-KR" altLang="en-US"/>
              <a:t>등</a:t>
            </a:r>
            <a:r>
              <a:rPr lang="en-US" altLang="ko-KR"/>
              <a:t>...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05" y="4382894"/>
            <a:ext cx="3367295" cy="24751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089" y="4859480"/>
            <a:ext cx="4215208" cy="16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0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배열 추출</a:t>
            </a:r>
            <a:endParaRPr lang="en-US" altLang="ko-KR"/>
          </a:p>
          <a:p>
            <a:pPr lvl="1"/>
            <a:r>
              <a:rPr lang="en-US" altLang="ko-KR"/>
              <a:t>2</a:t>
            </a:r>
            <a:r>
              <a:rPr lang="ko-KR" altLang="en-US"/>
              <a:t>번의 </a:t>
            </a:r>
            <a:r>
              <a:rPr lang="en-US" altLang="ko-KR"/>
              <a:t>slicing </a:t>
            </a:r>
            <a:r>
              <a:rPr lang="ko-KR" altLang="en-US"/>
              <a:t>을 사용하는 방법</a:t>
            </a:r>
            <a:endParaRPr lang="en-US" altLang="ko-KR"/>
          </a:p>
          <a:p>
            <a:pPr lvl="1"/>
            <a:r>
              <a:rPr lang="en-US" altLang="ko-KR"/>
              <a:t>arr[[</a:t>
            </a:r>
            <a:r>
              <a:rPr lang="ko-KR" altLang="en-US"/>
              <a:t>조건 </a:t>
            </a:r>
            <a:r>
              <a:rPr lang="en-US" altLang="ko-KR"/>
              <a:t>1]] </a:t>
            </a:r>
            <a:r>
              <a:rPr lang="ko-KR" altLang="en-US"/>
              <a:t>로 </a:t>
            </a:r>
            <a:r>
              <a:rPr lang="en-US" altLang="ko-KR"/>
              <a:t>1</a:t>
            </a:r>
            <a:r>
              <a:rPr lang="ko-KR" altLang="en-US"/>
              <a:t>번 </a:t>
            </a:r>
            <a:r>
              <a:rPr lang="en-US" altLang="ko-KR"/>
              <a:t>slicing, </a:t>
            </a:r>
            <a:r>
              <a:rPr lang="ko-KR" altLang="en-US"/>
              <a:t>이후 </a:t>
            </a:r>
            <a:r>
              <a:rPr lang="en-US" altLang="ko-KR"/>
              <a:t>[[</a:t>
            </a:r>
            <a:r>
              <a:rPr lang="ko-KR" altLang="en-US"/>
              <a:t>조건 </a:t>
            </a:r>
            <a:r>
              <a:rPr lang="en-US" altLang="ko-KR"/>
              <a:t>2]]</a:t>
            </a:r>
            <a:r>
              <a:rPr lang="ko-KR" altLang="en-US"/>
              <a:t>로 한번 더 </a:t>
            </a:r>
            <a:r>
              <a:rPr lang="en-US" altLang="ko-KR"/>
              <a:t>slicing</a:t>
            </a:r>
          </a:p>
          <a:p>
            <a:pPr marL="457200" lvl="1" indent="0">
              <a:buNone/>
            </a:pPr>
            <a:r>
              <a:rPr lang="en-US" altLang="ko-KR"/>
              <a:t>	arr[[row]][[column]] : </a:t>
            </a:r>
            <a:r>
              <a:rPr lang="ko-KR" altLang="en-US"/>
              <a:t>해당 </a:t>
            </a:r>
            <a:r>
              <a:rPr lang="en-US" altLang="ko-KR"/>
              <a:t>row</a:t>
            </a:r>
            <a:r>
              <a:rPr lang="ko-KR" altLang="en-US"/>
              <a:t>와 해당 </a:t>
            </a:r>
            <a:r>
              <a:rPr lang="en-US" altLang="ko-KR"/>
              <a:t>column</a:t>
            </a:r>
          </a:p>
          <a:p>
            <a:pPr marL="457200" lvl="1" indent="0">
              <a:buNone/>
            </a:pPr>
            <a:r>
              <a:rPr lang="en-US" altLang="ko-KR"/>
              <a:t>	arr[[1, 2], [0,2]] : 1, 2</a:t>
            </a:r>
            <a:r>
              <a:rPr lang="ko-KR" altLang="en-US"/>
              <a:t>번째 </a:t>
            </a:r>
            <a:r>
              <a:rPr lang="en-US" altLang="ko-KR"/>
              <a:t>row</a:t>
            </a:r>
            <a:r>
              <a:rPr lang="ko-KR" altLang="en-US"/>
              <a:t>의 </a:t>
            </a:r>
            <a:r>
              <a:rPr lang="en-US" altLang="ko-KR"/>
              <a:t>0, 2</a:t>
            </a:r>
            <a:r>
              <a:rPr lang="ko-KR" altLang="en-US"/>
              <a:t>번째 </a:t>
            </a:r>
            <a:r>
              <a:rPr lang="en-US" altLang="ko-KR"/>
              <a:t>column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np.ix_ </a:t>
            </a:r>
            <a:r>
              <a:rPr lang="ko-KR" altLang="en-US"/>
              <a:t>함수를 사용하는 방법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ixgrid = np.ix([row], [column]) -&gt; get open mesh</a:t>
            </a:r>
          </a:p>
          <a:p>
            <a:pPr marL="457200" lvl="1" indent="0">
              <a:buNone/>
            </a:pPr>
            <a:r>
              <a:rPr lang="en-US" altLang="ko-KR"/>
              <a:t>	arr[ixgird] : ixgrid</a:t>
            </a:r>
            <a:r>
              <a:rPr lang="ko-KR" altLang="en-US"/>
              <a:t>에 맞는 위치의 값 획득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r>
              <a:rPr lang="ko-KR" altLang="en-US"/>
              <a:t>조건을 사용하는 방법</a:t>
            </a:r>
            <a:r>
              <a:rPr lang="en-US" altLang="ko-KR"/>
              <a:t>	</a:t>
            </a:r>
          </a:p>
          <a:p>
            <a:pPr marL="914400" lvl="2" indent="0">
              <a:buNone/>
            </a:pPr>
            <a:r>
              <a:rPr lang="en-US" altLang="ko-KR"/>
              <a:t>arr[arr&gt;3] </a:t>
            </a:r>
            <a:r>
              <a:rPr lang="ko-KR" altLang="en-US"/>
              <a:t>혹은 </a:t>
            </a:r>
            <a:r>
              <a:rPr lang="en-US" altLang="ko-KR"/>
              <a:t>arr[arr.nonzero()] </a:t>
            </a:r>
            <a:r>
              <a:rPr lang="ko-KR" altLang="en-US"/>
              <a:t>와 같이 </a:t>
            </a:r>
            <a:r>
              <a:rPr lang="en-US" altLang="ko-KR"/>
              <a:t>arr</a:t>
            </a:r>
            <a:r>
              <a:rPr lang="ko-KR" altLang="en-US"/>
              <a:t>에서 조건에 맞는 값들만 추출하는 방법</a:t>
            </a:r>
            <a:r>
              <a:rPr lang="en-US" altLang="ko-KR"/>
              <a:t>.</a:t>
            </a:r>
          </a:p>
          <a:p>
            <a:pPr marL="914400" lvl="2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832885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13469</TotalTime>
  <Words>1119</Words>
  <Application>Microsoft Office PowerPoint</Application>
  <PresentationFormat>화면 슬라이드 쇼(4:3)</PresentationFormat>
  <Paragraphs>133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Wingdings</vt:lpstr>
      <vt:lpstr>디자인 사용자 지정</vt:lpstr>
      <vt:lpstr>  Algorithm 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연습문제 1-1</vt:lpstr>
      <vt:lpstr>연습문제 1-2</vt:lpstr>
      <vt:lpstr>연습문제 1-3</vt:lpstr>
      <vt:lpstr>연습문제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심규홍</dc:creator>
  <cp:lastModifiedBy>심 규홍</cp:lastModifiedBy>
  <cp:revision>359</cp:revision>
  <dcterms:created xsi:type="dcterms:W3CDTF">2016-11-18T06:48:03Z</dcterms:created>
  <dcterms:modified xsi:type="dcterms:W3CDTF">2022-05-10T14:47:44Z</dcterms:modified>
</cp:coreProperties>
</file>