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CB-8C94-4F0C-B5B0-9101176BEA33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BB-D7C4-4E57-9A27-96A58193A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2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CB-8C94-4F0C-B5B0-9101176BEA33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BB-D7C4-4E57-9A27-96A58193A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4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CB-8C94-4F0C-B5B0-9101176BEA33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BB-D7C4-4E57-9A27-96A58193A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4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CB-8C94-4F0C-B5B0-9101176BEA33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BB-D7C4-4E57-9A27-96A58193A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3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CB-8C94-4F0C-B5B0-9101176BEA33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BB-D7C4-4E57-9A27-96A58193A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12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CB-8C94-4F0C-B5B0-9101176BEA33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BB-D7C4-4E57-9A27-96A58193A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2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CB-8C94-4F0C-B5B0-9101176BEA33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BB-D7C4-4E57-9A27-96A58193A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04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CB-8C94-4F0C-B5B0-9101176BEA33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BB-D7C4-4E57-9A27-96A58193A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5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CB-8C94-4F0C-B5B0-9101176BEA33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BB-D7C4-4E57-9A27-96A58193A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0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CB-8C94-4F0C-B5B0-9101176BEA33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BB-D7C4-4E57-9A27-96A58193A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15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83CB-8C94-4F0C-B5B0-9101176BEA33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2ABB-D7C4-4E57-9A27-96A58193A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6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C83CB-8C94-4F0C-B5B0-9101176BEA33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2ABB-D7C4-4E57-9A27-96A58193A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4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5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7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VPTR (Video Prediction Transformer)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977" y="1690688"/>
            <a:ext cx="32237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Input</a:t>
            </a:r>
          </a:p>
          <a:p>
            <a:r>
              <a:rPr lang="en-US" altLang="ko-KR" sz="1200" dirty="0" err="1" smtClean="0"/>
              <a:t>Navier</a:t>
            </a:r>
            <a:r>
              <a:rPr lang="en-US" altLang="ko-KR" sz="1200" dirty="0" smtClean="0"/>
              <a:t>-Stokes </a:t>
            </a:r>
            <a:r>
              <a:rPr lang="en-US" altLang="ko-KR" sz="1200" dirty="0" err="1" smtClean="0"/>
              <a:t>Timeseries</a:t>
            </a:r>
            <a:r>
              <a:rPr lang="en-US" altLang="ko-KR" sz="1200" dirty="0" smtClean="0"/>
              <a:t> 2d data</a:t>
            </a:r>
          </a:p>
          <a:p>
            <a:r>
              <a:rPr lang="en-US" altLang="ko-KR" sz="1200" dirty="0" err="1" smtClean="0"/>
              <a:t>f</a:t>
            </a:r>
            <a:r>
              <a:rPr lang="en-US" altLang="ko-KR" sz="1200" baseline="-25000" dirty="0" err="1" smtClean="0"/>
              <a:t>ns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initial_field</a:t>
            </a:r>
            <a:r>
              <a:rPr lang="en-US" altLang="ko-KR" sz="1200" dirty="0" smtClean="0"/>
              <a:t>, viscosity, </a:t>
            </a:r>
            <a:r>
              <a:rPr lang="en-US" altLang="ko-KR" sz="1200" dirty="0" err="1" smtClean="0"/>
              <a:t>initial_density</a:t>
            </a:r>
            <a:r>
              <a:rPr lang="en-US" altLang="ko-KR" sz="1200" dirty="0" smtClean="0"/>
              <a:t> map)</a:t>
            </a:r>
          </a:p>
          <a:p>
            <a:r>
              <a:rPr lang="en-US" altLang="ko-KR" sz="1200" dirty="0" err="1" smtClean="0"/>
              <a:t>Initial_field</a:t>
            </a:r>
            <a:r>
              <a:rPr lang="en-US" altLang="ko-KR" sz="1200" dirty="0" smtClean="0"/>
              <a:t>: Gaussian random field</a:t>
            </a:r>
          </a:p>
          <a:p>
            <a:r>
              <a:rPr lang="en-US" altLang="ko-KR" sz="1200" dirty="0" smtClean="0"/>
              <a:t>Viscosity: 1e-2, 1e-3, 1e-4</a:t>
            </a:r>
          </a:p>
          <a:p>
            <a:r>
              <a:rPr lang="en-US" altLang="ko-KR" sz="1200" dirty="0" err="1" smtClean="0"/>
              <a:t>Initial_density_map</a:t>
            </a:r>
            <a:r>
              <a:rPr lang="en-US" altLang="ko-KR" sz="1200" dirty="0" smtClean="0"/>
              <a:t>: constant</a:t>
            </a:r>
            <a:endParaRPr lang="en-US" altLang="ko-KR" sz="1200" dirty="0"/>
          </a:p>
          <a:p>
            <a:r>
              <a:rPr lang="en-US" altLang="ko-KR" sz="1200" dirty="0" smtClean="0"/>
              <a:t>Viscosity</a:t>
            </a:r>
            <a:r>
              <a:rPr lang="ko-KR" altLang="en-US" sz="1200" dirty="0" smtClean="0"/>
              <a:t>마다 </a:t>
            </a:r>
            <a:r>
              <a:rPr lang="en-US" altLang="ko-KR" sz="1200" dirty="0" smtClean="0"/>
              <a:t>10000 train, 2000 test</a:t>
            </a:r>
          </a:p>
          <a:p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-112575" y="3541509"/>
            <a:ext cx="44074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ResNet</a:t>
            </a:r>
            <a:r>
              <a:rPr lang="en-US" altLang="ko-KR" sz="1200" dirty="0" smtClean="0"/>
              <a:t> Encoder:</a:t>
            </a:r>
          </a:p>
          <a:p>
            <a:r>
              <a:rPr lang="en-US" altLang="ko-KR" sz="1200" dirty="0" smtClean="0"/>
              <a:t>(</a:t>
            </a:r>
            <a:r>
              <a:rPr lang="en-US" altLang="ko-KR" sz="1200" dirty="0"/>
              <a:t>C</a:t>
            </a:r>
            <a:r>
              <a:rPr lang="en-US" altLang="ko-KR" sz="1200" dirty="0" smtClean="0"/>
              <a:t>, out=528, </a:t>
            </a:r>
            <a:r>
              <a:rPr lang="en-US" altLang="ko-KR" sz="1200" dirty="0" err="1" smtClean="0"/>
              <a:t>ndown</a:t>
            </a:r>
            <a:r>
              <a:rPr lang="en-US" altLang="ko-KR" sz="1200" dirty="0" smtClean="0"/>
              <a:t>=3, padding=reflect)</a:t>
            </a:r>
          </a:p>
          <a:p>
            <a:r>
              <a:rPr lang="en-US" altLang="ko-KR" sz="1200" dirty="0" smtClean="0"/>
              <a:t>-&gt; (Input: (B, T, C, 64, 64), output: (B, T, out, 8, 8))</a:t>
            </a:r>
          </a:p>
          <a:p>
            <a:r>
              <a:rPr lang="en-US" altLang="ko-KR" sz="1200" dirty="0" err="1" smtClean="0"/>
              <a:t>Conv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C</a:t>
            </a:r>
            <a:r>
              <a:rPr lang="en-US" altLang="ko-KR" sz="1200" dirty="0" smtClean="0"/>
              <a:t>, 64, 7, 1, 0) </a:t>
            </a:r>
          </a:p>
          <a:p>
            <a:r>
              <a:rPr lang="en-US" altLang="ko-KR" sz="1200" dirty="0" smtClean="0"/>
              <a:t>Down [</a:t>
            </a:r>
          </a:p>
          <a:p>
            <a:r>
              <a:rPr lang="en-US" altLang="ko-KR" sz="1200" dirty="0" err="1" smtClean="0"/>
              <a:t>Conv</a:t>
            </a:r>
            <a:r>
              <a:rPr lang="en-US" altLang="ko-KR" sz="1200" dirty="0" smtClean="0"/>
              <a:t>(64, 64*2, 3,2,1)</a:t>
            </a:r>
          </a:p>
          <a:p>
            <a:r>
              <a:rPr lang="en-US" altLang="ko-KR" sz="1200" dirty="0" err="1" smtClean="0"/>
              <a:t>Conv</a:t>
            </a:r>
            <a:r>
              <a:rPr lang="en-US" altLang="ko-KR" sz="1200" dirty="0" smtClean="0"/>
              <a:t>(64*2, 64*4, 3,2,1)</a:t>
            </a:r>
          </a:p>
          <a:p>
            <a:r>
              <a:rPr lang="en-US" altLang="ko-KR" sz="1200" dirty="0" err="1" smtClean="0"/>
              <a:t>Conv</a:t>
            </a:r>
            <a:r>
              <a:rPr lang="en-US" altLang="ko-KR" sz="1200" dirty="0" smtClean="0"/>
              <a:t>(64*4, out, 3,2,1)]</a:t>
            </a:r>
          </a:p>
          <a:p>
            <a:r>
              <a:rPr lang="en-US" altLang="ko-KR" sz="1200" dirty="0" smtClean="0"/>
              <a:t>9X[</a:t>
            </a:r>
            <a:r>
              <a:rPr lang="en-US" altLang="ko-KR" sz="1200" dirty="0" err="1" smtClean="0"/>
              <a:t>Conv</a:t>
            </a:r>
            <a:r>
              <a:rPr lang="en-US" altLang="ko-KR" sz="1200" dirty="0" smtClean="0"/>
              <a:t>(out, out, 3, 1, refP1), </a:t>
            </a:r>
            <a:r>
              <a:rPr lang="en-US" altLang="ko-KR" sz="1200" dirty="0" err="1" smtClean="0"/>
              <a:t>Conv</a:t>
            </a:r>
            <a:r>
              <a:rPr lang="en-US" altLang="ko-KR" sz="1200" dirty="0" smtClean="0"/>
              <a:t>(out, out, 3, 1, refP1), +x]</a:t>
            </a:r>
          </a:p>
          <a:p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705809" y="3317202"/>
            <a:ext cx="36070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ResNet</a:t>
            </a:r>
            <a:r>
              <a:rPr lang="en-US" altLang="ko-KR" sz="1200" dirty="0" smtClean="0"/>
              <a:t> Decoder:</a:t>
            </a:r>
          </a:p>
          <a:p>
            <a:r>
              <a:rPr lang="en-US" altLang="ko-KR" sz="1200" dirty="0" smtClean="0"/>
              <a:t>(out=528, C, </a:t>
            </a:r>
            <a:r>
              <a:rPr lang="en-US" altLang="ko-KR" sz="1200" dirty="0" err="1" smtClean="0"/>
              <a:t>ndown</a:t>
            </a:r>
            <a:r>
              <a:rPr lang="en-US" altLang="ko-KR" sz="1200" dirty="0" smtClean="0"/>
              <a:t>=3, padding=reflect)</a:t>
            </a:r>
          </a:p>
          <a:p>
            <a:r>
              <a:rPr lang="en-US" altLang="ko-KR" sz="1200" dirty="0" smtClean="0"/>
              <a:t>-&gt;(Input: (B, T, out, 8, 8), output: (B, T, C, 64, 64))</a:t>
            </a:r>
          </a:p>
          <a:p>
            <a:r>
              <a:rPr lang="en-US" altLang="ko-KR" sz="1200" dirty="0" smtClean="0"/>
              <a:t>Up [</a:t>
            </a:r>
          </a:p>
          <a:p>
            <a:r>
              <a:rPr lang="en-US" altLang="ko-KR" sz="1200" dirty="0" err="1" smtClean="0"/>
              <a:t>ConvTranspose</a:t>
            </a:r>
            <a:r>
              <a:rPr lang="en-US" altLang="ko-KR" sz="1200" dirty="0" smtClean="0"/>
              <a:t>(out, 64*4, 3,2,1,1)</a:t>
            </a:r>
          </a:p>
          <a:p>
            <a:r>
              <a:rPr lang="en-US" altLang="ko-KR" sz="1200" dirty="0" err="1" smtClean="0"/>
              <a:t>ConvTranspose</a:t>
            </a:r>
            <a:r>
              <a:rPr lang="en-US" altLang="ko-KR" sz="1200" dirty="0" smtClean="0"/>
              <a:t>(64*4, 64*2, 3,2,1,1)</a:t>
            </a:r>
          </a:p>
          <a:p>
            <a:r>
              <a:rPr lang="en-US" altLang="ko-KR" sz="1200" dirty="0" err="1" smtClean="0"/>
              <a:t>ConvTranspose</a:t>
            </a:r>
            <a:r>
              <a:rPr lang="en-US" altLang="ko-KR" sz="1200" dirty="0" smtClean="0"/>
              <a:t>(64*2, 64, 3,2,1,1)</a:t>
            </a:r>
          </a:p>
          <a:p>
            <a:r>
              <a:rPr lang="en-US" altLang="ko-KR" sz="1200" dirty="0" smtClean="0"/>
              <a:t>]</a:t>
            </a:r>
          </a:p>
          <a:p>
            <a:r>
              <a:rPr lang="en-US" altLang="ko-KR" sz="1200" dirty="0" err="1" smtClean="0"/>
              <a:t>Conv</a:t>
            </a:r>
            <a:r>
              <a:rPr lang="en-US" altLang="ko-KR" sz="1200" dirty="0" smtClean="0"/>
              <a:t>(64, C, 7, 1, 3)</a:t>
            </a:r>
          </a:p>
          <a:p>
            <a:r>
              <a:rPr lang="en-US" altLang="ko-KR" sz="1200" dirty="0" err="1" smtClean="0"/>
              <a:t>Tanh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384632" y="3541509"/>
            <a:ext cx="35108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PatchGAN</a:t>
            </a:r>
            <a:r>
              <a:rPr lang="en-US" altLang="ko-KR" sz="1200" dirty="0" smtClean="0"/>
              <a:t> discriminator()</a:t>
            </a:r>
          </a:p>
          <a:p>
            <a:r>
              <a:rPr lang="en-US" altLang="ko-KR" sz="1200" dirty="0" smtClean="0"/>
              <a:t>-&gt; (Input: (B, T, C, 64, 64), output: (B, T, 1, 6, 6))</a:t>
            </a:r>
          </a:p>
          <a:p>
            <a:r>
              <a:rPr lang="en-US" altLang="ko-KR" sz="1200" dirty="0" err="1" smtClean="0"/>
              <a:t>Conv</a:t>
            </a:r>
            <a:r>
              <a:rPr lang="en-US" altLang="ko-KR" sz="1200" dirty="0" smtClean="0"/>
              <a:t>(C, 64, 4, 2, 1)</a:t>
            </a:r>
          </a:p>
          <a:p>
            <a:r>
              <a:rPr lang="en-US" altLang="ko-KR" sz="1200" dirty="0" err="1" smtClean="0"/>
              <a:t>Conv</a:t>
            </a:r>
            <a:r>
              <a:rPr lang="en-US" altLang="ko-KR" sz="1200" dirty="0" smtClean="0"/>
              <a:t>(64, 64*2, 4, 2, 1)</a:t>
            </a:r>
          </a:p>
          <a:p>
            <a:r>
              <a:rPr lang="en-US" altLang="ko-KR" sz="1200" dirty="0" err="1" smtClean="0"/>
              <a:t>Conv</a:t>
            </a:r>
            <a:r>
              <a:rPr lang="en-US" altLang="ko-KR" sz="1200" dirty="0" smtClean="0"/>
              <a:t>(64*2, 64*4, 4, 2, 1)</a:t>
            </a:r>
          </a:p>
          <a:p>
            <a:r>
              <a:rPr lang="en-US" altLang="ko-KR" sz="1200" dirty="0" err="1" smtClean="0"/>
              <a:t>Conv</a:t>
            </a:r>
            <a:r>
              <a:rPr lang="en-US" altLang="ko-KR" sz="1200" dirty="0" smtClean="0"/>
              <a:t>(64*4, 64*8, 4, 1, 1)</a:t>
            </a:r>
          </a:p>
          <a:p>
            <a:r>
              <a:rPr lang="en-US" altLang="ko-KR" sz="1200" dirty="0" err="1" smtClean="0"/>
              <a:t>Conv</a:t>
            </a:r>
            <a:r>
              <a:rPr lang="en-US" altLang="ko-KR" sz="1200" dirty="0" smtClean="0"/>
              <a:t>(64*8, 1, 4, 1, 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7970" y="5934635"/>
            <a:ext cx="281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Gan</a:t>
            </a:r>
            <a:r>
              <a:rPr lang="en-US" altLang="ko-KR" dirty="0" smtClean="0"/>
              <a:t> loss: vanilla (</a:t>
            </a:r>
            <a:r>
              <a:rPr lang="en-US" altLang="ko-KR" dirty="0" err="1" smtClean="0"/>
              <a:t>logBCE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73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VPTR (Video Prediction Transformer)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977" y="1690688"/>
            <a:ext cx="32237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Input</a:t>
            </a:r>
          </a:p>
          <a:p>
            <a:r>
              <a:rPr lang="en-US" altLang="ko-KR" sz="1200" dirty="0" err="1" smtClean="0"/>
              <a:t>Navier</a:t>
            </a:r>
            <a:r>
              <a:rPr lang="en-US" altLang="ko-KR" sz="1200" dirty="0" smtClean="0"/>
              <a:t>-Stokes </a:t>
            </a:r>
            <a:r>
              <a:rPr lang="en-US" altLang="ko-KR" sz="1200" dirty="0" err="1" smtClean="0"/>
              <a:t>Timeseries</a:t>
            </a:r>
            <a:r>
              <a:rPr lang="en-US" altLang="ko-KR" sz="1200" dirty="0" smtClean="0"/>
              <a:t> 2d data</a:t>
            </a:r>
          </a:p>
          <a:p>
            <a:r>
              <a:rPr lang="en-US" altLang="ko-KR" sz="1200" dirty="0" err="1" smtClean="0"/>
              <a:t>f</a:t>
            </a:r>
            <a:r>
              <a:rPr lang="en-US" altLang="ko-KR" sz="1200" baseline="-25000" dirty="0" err="1" smtClean="0"/>
              <a:t>ns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initial_field</a:t>
            </a:r>
            <a:r>
              <a:rPr lang="en-US" altLang="ko-KR" sz="1200" dirty="0" smtClean="0"/>
              <a:t>, viscosity, </a:t>
            </a:r>
            <a:r>
              <a:rPr lang="en-US" altLang="ko-KR" sz="1200" dirty="0" err="1" smtClean="0"/>
              <a:t>initial_density</a:t>
            </a:r>
            <a:r>
              <a:rPr lang="en-US" altLang="ko-KR" sz="1200" dirty="0" smtClean="0"/>
              <a:t> map)</a:t>
            </a:r>
          </a:p>
          <a:p>
            <a:r>
              <a:rPr lang="en-US" altLang="ko-KR" sz="1200" dirty="0" err="1" smtClean="0"/>
              <a:t>Initial_field</a:t>
            </a:r>
            <a:r>
              <a:rPr lang="en-US" altLang="ko-KR" sz="1200" dirty="0" smtClean="0"/>
              <a:t>: Gaussian random field</a:t>
            </a:r>
          </a:p>
          <a:p>
            <a:r>
              <a:rPr lang="en-US" altLang="ko-KR" sz="1200" dirty="0" smtClean="0"/>
              <a:t>Viscosity: 1e-2, 1e-3, 1e-4</a:t>
            </a:r>
          </a:p>
          <a:p>
            <a:r>
              <a:rPr lang="en-US" altLang="ko-KR" sz="1200" dirty="0" err="1" smtClean="0"/>
              <a:t>Initial_density_map</a:t>
            </a:r>
            <a:r>
              <a:rPr lang="en-US" altLang="ko-KR" sz="1200" dirty="0" smtClean="0"/>
              <a:t>: constant</a:t>
            </a:r>
            <a:endParaRPr lang="en-US" altLang="ko-KR" sz="1200" dirty="0"/>
          </a:p>
          <a:p>
            <a:r>
              <a:rPr lang="en-US" altLang="ko-KR" sz="1200" dirty="0" smtClean="0"/>
              <a:t>Viscosity</a:t>
            </a:r>
            <a:r>
              <a:rPr lang="ko-KR" altLang="en-US" sz="1200" dirty="0" smtClean="0"/>
              <a:t>마다 </a:t>
            </a:r>
            <a:r>
              <a:rPr lang="en-US" altLang="ko-KR" sz="1200" dirty="0" smtClean="0"/>
              <a:t>10000 train, 2000 test</a:t>
            </a:r>
          </a:p>
          <a:p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0998" y="4691508"/>
            <a:ext cx="1334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ResNet</a:t>
            </a:r>
            <a:r>
              <a:rPr lang="en-US" altLang="ko-KR" sz="1200" dirty="0" smtClean="0"/>
              <a:t> Encoder: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75377" y="4546462"/>
            <a:ext cx="1356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ResNet</a:t>
            </a:r>
            <a:r>
              <a:rPr lang="en-US" altLang="ko-KR" sz="1200" dirty="0" smtClean="0"/>
              <a:t> Decoder: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5449" y="3260348"/>
            <a:ext cx="36375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VPTR fully autoregressive</a:t>
            </a:r>
          </a:p>
          <a:p>
            <a:r>
              <a:rPr lang="en-US" altLang="ko-KR" sz="1200" dirty="0" smtClean="0"/>
              <a:t>(input: (B,T,528,8,8), output: (B,T,528,8,8))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num_past_frames</a:t>
            </a:r>
            <a:r>
              <a:rPr lang="en-US" altLang="ko-KR" sz="1200" dirty="0" smtClean="0"/>
              <a:t>: 10</a:t>
            </a:r>
          </a:p>
          <a:p>
            <a:r>
              <a:rPr lang="en-US" altLang="ko-KR" sz="1200" dirty="0" err="1" smtClean="0"/>
              <a:t>num_future_frames</a:t>
            </a:r>
            <a:r>
              <a:rPr lang="en-US" altLang="ko-KR" sz="1200" dirty="0" smtClean="0"/>
              <a:t>: 10</a:t>
            </a:r>
          </a:p>
          <a:p>
            <a:r>
              <a:rPr lang="en-US" altLang="ko-KR" sz="1200" dirty="0" err="1" smtClean="0"/>
              <a:t>encH</a:t>
            </a:r>
            <a:r>
              <a:rPr lang="en-US" altLang="ko-KR" sz="1200" dirty="0" smtClean="0"/>
              <a:t>: 8</a:t>
            </a:r>
          </a:p>
          <a:p>
            <a:r>
              <a:rPr lang="en-US" altLang="ko-KR" sz="1200" dirty="0" err="1" smtClean="0"/>
              <a:t>encW</a:t>
            </a:r>
            <a:r>
              <a:rPr lang="en-US" altLang="ko-KR" sz="1200" dirty="0" smtClean="0"/>
              <a:t>: 8</a:t>
            </a:r>
          </a:p>
          <a:p>
            <a:r>
              <a:rPr lang="en-US" altLang="ko-KR" sz="1200" dirty="0" err="1" smtClean="0"/>
              <a:t>d_model</a:t>
            </a:r>
            <a:r>
              <a:rPr lang="en-US" altLang="ko-KR" sz="1200" dirty="0" smtClean="0"/>
              <a:t>: 528,</a:t>
            </a:r>
          </a:p>
          <a:p>
            <a:r>
              <a:rPr lang="en-US" altLang="ko-KR" sz="1200" dirty="0" err="1" smtClean="0"/>
              <a:t>Nhead</a:t>
            </a:r>
            <a:r>
              <a:rPr lang="en-US" altLang="ko-KR" sz="1200" dirty="0" smtClean="0"/>
              <a:t>: 8,</a:t>
            </a:r>
          </a:p>
          <a:p>
            <a:r>
              <a:rPr lang="en-US" altLang="ko-KR" sz="1200" dirty="0" err="1" smtClean="0"/>
              <a:t>num_encoder_layers</a:t>
            </a:r>
            <a:r>
              <a:rPr lang="en-US" altLang="ko-KR" sz="1200" dirty="0" smtClean="0"/>
              <a:t>: 12,</a:t>
            </a:r>
          </a:p>
          <a:p>
            <a:r>
              <a:rPr lang="en-US" altLang="ko-KR" sz="1200" dirty="0" smtClean="0"/>
              <a:t>Dropout: 0.1</a:t>
            </a:r>
          </a:p>
          <a:p>
            <a:r>
              <a:rPr lang="en-US" altLang="ko-KR" sz="1200" dirty="0" err="1" smtClean="0"/>
              <a:t>window_size</a:t>
            </a:r>
            <a:r>
              <a:rPr lang="en-US" altLang="ko-KR" sz="1200" dirty="0" smtClean="0"/>
              <a:t>: 4,</a:t>
            </a:r>
          </a:p>
          <a:p>
            <a:r>
              <a:rPr lang="en-US" altLang="ko-KR" sz="1200" dirty="0" err="1" smtClean="0"/>
              <a:t>Spatial_FFN_hidden_ratio</a:t>
            </a:r>
            <a:r>
              <a:rPr lang="en-US" altLang="ko-KR" sz="1200" dirty="0" smtClean="0"/>
              <a:t>: 4</a:t>
            </a:r>
          </a:p>
          <a:p>
            <a:r>
              <a:rPr lang="en-US" altLang="ko-KR" sz="1200" dirty="0" err="1" smtClean="0"/>
              <a:t>rpe</a:t>
            </a:r>
            <a:r>
              <a:rPr lang="en-US" altLang="ko-KR" sz="1200" dirty="0" smtClean="0"/>
              <a:t>: False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VidHRFormerBlockEnc</a:t>
            </a:r>
            <a:r>
              <a:rPr lang="en-US" altLang="ko-KR" sz="1200" dirty="0" smtClean="0"/>
              <a:t> x </a:t>
            </a:r>
            <a:r>
              <a:rPr lang="en-US" altLang="ko-KR" sz="1200" dirty="0" err="1" smtClean="0"/>
              <a:t>num_encoder_layers</a:t>
            </a:r>
            <a:r>
              <a:rPr lang="en-US" altLang="ko-KR" sz="1200" dirty="0" smtClean="0"/>
              <a:t> (12)</a:t>
            </a:r>
          </a:p>
          <a:p>
            <a:r>
              <a:rPr lang="en-US" altLang="ko-KR" sz="1200" dirty="0" smtClean="0"/>
              <a:t>Layer norm</a:t>
            </a:r>
          </a:p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096000" y="4276010"/>
            <a:ext cx="41061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VidHRFormerBlockEnc</a:t>
            </a:r>
            <a:endParaRPr lang="en-US" altLang="ko-KR" sz="1200" dirty="0" smtClean="0"/>
          </a:p>
          <a:p>
            <a:r>
              <a:rPr lang="en-US" altLang="ko-KR" sz="1200" dirty="0" smtClean="0"/>
              <a:t>(B, 0:T, 528, 8, 8), </a:t>
            </a:r>
            <a:r>
              <a:rPr lang="en-US" altLang="ko-KR" sz="1200" dirty="0" err="1" smtClean="0"/>
              <a:t>PosEmb</a:t>
            </a:r>
            <a:r>
              <a:rPr lang="en-US" altLang="ko-KR" sz="1200" dirty="0" smtClean="0"/>
              <a:t>(w, w, 528), </a:t>
            </a:r>
            <a:r>
              <a:rPr lang="en-US" altLang="ko-KR" sz="1200" dirty="0" err="1" smtClean="0"/>
              <a:t>TempEmb</a:t>
            </a:r>
            <a:r>
              <a:rPr lang="en-US" altLang="ko-KR" sz="1200" dirty="0" smtClean="0"/>
              <a:t>(0:T, 528)</a:t>
            </a:r>
          </a:p>
          <a:p>
            <a:r>
              <a:rPr lang="en-US" altLang="ko-KR" sz="1200" dirty="0" smtClean="0"/>
              <a:t>(B, 1:T+1, 528, 8, 8)</a:t>
            </a:r>
          </a:p>
          <a:p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layerNorm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SpatialLocalMultiheadAttention</a:t>
            </a:r>
            <a:r>
              <a:rPr lang="en-US" altLang="ko-KR" sz="1200" dirty="0" smtClean="0"/>
              <a:t>]</a:t>
            </a:r>
          </a:p>
          <a:p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LayerNorm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SpatialFFN</a:t>
            </a:r>
            <a:r>
              <a:rPr lang="en-US" altLang="ko-KR" sz="1200" dirty="0" smtClean="0"/>
              <a:t>]</a:t>
            </a:r>
          </a:p>
          <a:p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LayerNorm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TemporalMultiheadAttention</a:t>
            </a:r>
            <a:r>
              <a:rPr lang="en-US" altLang="ko-KR" sz="1200" dirty="0" smtClean="0"/>
              <a:t>(w/ </a:t>
            </a:r>
            <a:r>
              <a:rPr lang="en-US" altLang="ko-KR" sz="1200" dirty="0" err="1" smtClean="0"/>
              <a:t>attn_mask</a:t>
            </a:r>
            <a:r>
              <a:rPr lang="en-US" altLang="ko-KR" sz="1200" dirty="0" smtClean="0"/>
              <a:t>]</a:t>
            </a:r>
          </a:p>
          <a:p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LayerNorm</a:t>
            </a:r>
            <a:r>
              <a:rPr lang="en-US" altLang="ko-KR" sz="1200" dirty="0" smtClean="0"/>
              <a:t>, MLP(528, 528*4, 528)]</a:t>
            </a:r>
          </a:p>
        </p:txBody>
      </p:sp>
    </p:spTree>
    <p:extLst>
      <p:ext uri="{BB962C8B-B14F-4D97-AF65-F5344CB8AC3E}">
        <p14:creationId xmlns:p14="http://schemas.microsoft.com/office/powerpoint/2010/main" val="380529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VPTR (Video Prediction Transformer)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977" y="1690688"/>
            <a:ext cx="32237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Input</a:t>
            </a:r>
          </a:p>
          <a:p>
            <a:r>
              <a:rPr lang="en-US" altLang="ko-KR" sz="1200" dirty="0" err="1" smtClean="0"/>
              <a:t>Navier</a:t>
            </a:r>
            <a:r>
              <a:rPr lang="en-US" altLang="ko-KR" sz="1200" dirty="0" smtClean="0"/>
              <a:t>-Stokes </a:t>
            </a:r>
            <a:r>
              <a:rPr lang="en-US" altLang="ko-KR" sz="1200" dirty="0" err="1" smtClean="0"/>
              <a:t>Timeseries</a:t>
            </a:r>
            <a:r>
              <a:rPr lang="en-US" altLang="ko-KR" sz="1200" dirty="0" smtClean="0"/>
              <a:t> 2d data</a:t>
            </a:r>
          </a:p>
          <a:p>
            <a:r>
              <a:rPr lang="en-US" altLang="ko-KR" sz="1200" dirty="0" err="1" smtClean="0"/>
              <a:t>f</a:t>
            </a:r>
            <a:r>
              <a:rPr lang="en-US" altLang="ko-KR" sz="1200" baseline="-25000" dirty="0" err="1" smtClean="0"/>
              <a:t>ns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initial_field</a:t>
            </a:r>
            <a:r>
              <a:rPr lang="en-US" altLang="ko-KR" sz="1200" dirty="0" smtClean="0"/>
              <a:t>, viscosity, </a:t>
            </a:r>
            <a:r>
              <a:rPr lang="en-US" altLang="ko-KR" sz="1200" dirty="0" err="1" smtClean="0"/>
              <a:t>initial_density</a:t>
            </a:r>
            <a:r>
              <a:rPr lang="en-US" altLang="ko-KR" sz="1200" dirty="0" smtClean="0"/>
              <a:t> map)</a:t>
            </a:r>
          </a:p>
          <a:p>
            <a:r>
              <a:rPr lang="en-US" altLang="ko-KR" sz="1200" dirty="0" err="1" smtClean="0"/>
              <a:t>Initial_field</a:t>
            </a:r>
            <a:r>
              <a:rPr lang="en-US" altLang="ko-KR" sz="1200" dirty="0" smtClean="0"/>
              <a:t>: Gaussian random field</a:t>
            </a:r>
          </a:p>
          <a:p>
            <a:r>
              <a:rPr lang="en-US" altLang="ko-KR" sz="1200" dirty="0" smtClean="0"/>
              <a:t>Viscosity: 1e-2, 1e-3, 1e-4</a:t>
            </a:r>
          </a:p>
          <a:p>
            <a:r>
              <a:rPr lang="en-US" altLang="ko-KR" sz="1200" dirty="0" err="1" smtClean="0"/>
              <a:t>Initial_density_map</a:t>
            </a:r>
            <a:r>
              <a:rPr lang="en-US" altLang="ko-KR" sz="1200" dirty="0" smtClean="0"/>
              <a:t>: constant</a:t>
            </a:r>
            <a:endParaRPr lang="en-US" altLang="ko-KR" sz="1200" dirty="0"/>
          </a:p>
          <a:p>
            <a:r>
              <a:rPr lang="en-US" altLang="ko-KR" sz="1200" dirty="0" smtClean="0"/>
              <a:t>Viscosity</a:t>
            </a:r>
            <a:r>
              <a:rPr lang="ko-KR" altLang="en-US" sz="1200" dirty="0" smtClean="0"/>
              <a:t>마다 </a:t>
            </a:r>
            <a:r>
              <a:rPr lang="en-US" altLang="ko-KR" sz="1200" dirty="0" smtClean="0"/>
              <a:t>10000 train, 2000 test</a:t>
            </a:r>
          </a:p>
          <a:p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70998" y="4691508"/>
            <a:ext cx="1334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ResNet</a:t>
            </a:r>
            <a:r>
              <a:rPr lang="en-US" altLang="ko-KR" sz="1200" dirty="0" smtClean="0"/>
              <a:t> Encoder: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75377" y="4546462"/>
            <a:ext cx="1356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ResNet</a:t>
            </a:r>
            <a:r>
              <a:rPr lang="en-US" altLang="ko-KR" sz="1200" dirty="0" smtClean="0"/>
              <a:t> Decoder: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5449" y="3260348"/>
            <a:ext cx="36375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VPTR None autoregressive</a:t>
            </a:r>
          </a:p>
          <a:p>
            <a:r>
              <a:rPr lang="en-US" altLang="ko-KR" sz="1200" dirty="0" smtClean="0"/>
              <a:t>(input: (B,T,528,8,8), output: (B,T,528,8,8))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num_past_frames</a:t>
            </a:r>
            <a:r>
              <a:rPr lang="en-US" altLang="ko-KR" sz="1200" dirty="0" smtClean="0"/>
              <a:t>: 10</a:t>
            </a:r>
          </a:p>
          <a:p>
            <a:r>
              <a:rPr lang="en-US" altLang="ko-KR" sz="1200" dirty="0" err="1" smtClean="0"/>
              <a:t>num_future_frames</a:t>
            </a:r>
            <a:r>
              <a:rPr lang="en-US" altLang="ko-KR" sz="1200" dirty="0" smtClean="0"/>
              <a:t>: 10</a:t>
            </a:r>
          </a:p>
          <a:p>
            <a:r>
              <a:rPr lang="en-US" altLang="ko-KR" sz="1200" dirty="0" err="1" smtClean="0"/>
              <a:t>encH</a:t>
            </a:r>
            <a:r>
              <a:rPr lang="en-US" altLang="ko-KR" sz="1200" dirty="0" smtClean="0"/>
              <a:t>: 8</a:t>
            </a:r>
          </a:p>
          <a:p>
            <a:r>
              <a:rPr lang="en-US" altLang="ko-KR" sz="1200" dirty="0" err="1" smtClean="0"/>
              <a:t>encW</a:t>
            </a:r>
            <a:r>
              <a:rPr lang="en-US" altLang="ko-KR" sz="1200" dirty="0" smtClean="0"/>
              <a:t>: 8</a:t>
            </a:r>
          </a:p>
          <a:p>
            <a:r>
              <a:rPr lang="en-US" altLang="ko-KR" sz="1200" dirty="0" err="1" smtClean="0"/>
              <a:t>d_model</a:t>
            </a:r>
            <a:r>
              <a:rPr lang="en-US" altLang="ko-KR" sz="1200" dirty="0" smtClean="0"/>
              <a:t>: 528,</a:t>
            </a:r>
          </a:p>
          <a:p>
            <a:r>
              <a:rPr lang="en-US" altLang="ko-KR" sz="1200" dirty="0" err="1" smtClean="0"/>
              <a:t>Nhead</a:t>
            </a:r>
            <a:r>
              <a:rPr lang="en-US" altLang="ko-KR" sz="1200" dirty="0" smtClean="0"/>
              <a:t>: 8,</a:t>
            </a:r>
          </a:p>
          <a:p>
            <a:r>
              <a:rPr lang="en-US" altLang="ko-KR" sz="1200" dirty="0" err="1" smtClean="0"/>
              <a:t>num_encoder_layers</a:t>
            </a:r>
            <a:r>
              <a:rPr lang="en-US" altLang="ko-KR" sz="1200" dirty="0" smtClean="0"/>
              <a:t>: 12,</a:t>
            </a:r>
          </a:p>
          <a:p>
            <a:r>
              <a:rPr lang="en-US" altLang="ko-KR" sz="1200" dirty="0" smtClean="0"/>
              <a:t>Dropout: 0.1</a:t>
            </a:r>
          </a:p>
          <a:p>
            <a:r>
              <a:rPr lang="en-US" altLang="ko-KR" sz="1200" dirty="0" err="1" smtClean="0"/>
              <a:t>window_size</a:t>
            </a:r>
            <a:r>
              <a:rPr lang="en-US" altLang="ko-KR" sz="1200" dirty="0" smtClean="0"/>
              <a:t>: 4,</a:t>
            </a:r>
          </a:p>
          <a:p>
            <a:r>
              <a:rPr lang="en-US" altLang="ko-KR" sz="1200" dirty="0" err="1" smtClean="0"/>
              <a:t>Spatial_FFN_hidden_ratio</a:t>
            </a:r>
            <a:r>
              <a:rPr lang="en-US" altLang="ko-KR" sz="1200" dirty="0" smtClean="0"/>
              <a:t>: 4</a:t>
            </a:r>
          </a:p>
          <a:p>
            <a:r>
              <a:rPr lang="en-US" altLang="ko-KR" sz="1200" dirty="0" err="1" smtClean="0"/>
              <a:t>rpe</a:t>
            </a:r>
            <a:r>
              <a:rPr lang="en-US" altLang="ko-KR" sz="1200" dirty="0" smtClean="0"/>
              <a:t>: False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VidHRFormerBlockEnc</a:t>
            </a:r>
            <a:r>
              <a:rPr lang="en-US" altLang="ko-KR" sz="1200" dirty="0" smtClean="0"/>
              <a:t> x </a:t>
            </a:r>
            <a:r>
              <a:rPr lang="en-US" altLang="ko-KR" sz="1200" dirty="0" err="1" smtClean="0"/>
              <a:t>num_encoder_layers</a:t>
            </a:r>
            <a:r>
              <a:rPr lang="en-US" altLang="ko-KR" sz="1200" dirty="0" smtClean="0"/>
              <a:t> (12)</a:t>
            </a:r>
          </a:p>
          <a:p>
            <a:r>
              <a:rPr lang="en-US" altLang="ko-KR" sz="1200" dirty="0" smtClean="0"/>
              <a:t>Layer norm</a:t>
            </a:r>
          </a:p>
          <a:p>
            <a:endParaRPr lang="en-US" altLang="ko-KR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096000" y="4276010"/>
            <a:ext cx="41061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VidHRFormerBlockEnc</a:t>
            </a:r>
            <a:endParaRPr lang="en-US" altLang="ko-KR" sz="1200" dirty="0" smtClean="0"/>
          </a:p>
          <a:p>
            <a:r>
              <a:rPr lang="en-US" altLang="ko-KR" sz="1200" dirty="0" smtClean="0"/>
              <a:t>(B, 0:T, 528, 8, 8), </a:t>
            </a:r>
            <a:r>
              <a:rPr lang="en-US" altLang="ko-KR" sz="1200" dirty="0" err="1" smtClean="0"/>
              <a:t>PosEmb</a:t>
            </a:r>
            <a:r>
              <a:rPr lang="en-US" altLang="ko-KR" sz="1200" dirty="0" smtClean="0"/>
              <a:t>(w, w, 528), </a:t>
            </a:r>
            <a:r>
              <a:rPr lang="en-US" altLang="ko-KR" sz="1200" dirty="0" err="1" smtClean="0"/>
              <a:t>TempEmb</a:t>
            </a:r>
            <a:r>
              <a:rPr lang="en-US" altLang="ko-KR" sz="1200" dirty="0" smtClean="0"/>
              <a:t>(0:T, 528)</a:t>
            </a:r>
          </a:p>
          <a:p>
            <a:r>
              <a:rPr lang="en-US" altLang="ko-KR" sz="1200" dirty="0" smtClean="0"/>
              <a:t>(B, 1:T+1, 528, 8, 8)</a:t>
            </a:r>
          </a:p>
          <a:p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layerNorm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SpatialLocalMultiheadAttention</a:t>
            </a:r>
            <a:r>
              <a:rPr lang="en-US" altLang="ko-KR" sz="1200" dirty="0" smtClean="0"/>
              <a:t>]</a:t>
            </a:r>
          </a:p>
          <a:p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LayerNorm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SpatialFFN</a:t>
            </a:r>
            <a:r>
              <a:rPr lang="en-US" altLang="ko-KR" sz="1200" dirty="0" smtClean="0"/>
              <a:t>]</a:t>
            </a:r>
          </a:p>
          <a:p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LayerNorm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TemporalMultiheadAttention</a:t>
            </a:r>
            <a:r>
              <a:rPr lang="en-US" altLang="ko-KR" sz="1200" dirty="0" smtClean="0"/>
              <a:t>(w/ </a:t>
            </a:r>
            <a:r>
              <a:rPr lang="en-US" altLang="ko-KR" sz="1200" dirty="0" err="1" smtClean="0"/>
              <a:t>attn_mask</a:t>
            </a:r>
            <a:r>
              <a:rPr lang="en-US" altLang="ko-KR" sz="1200" dirty="0" smtClean="0"/>
              <a:t>]</a:t>
            </a:r>
          </a:p>
          <a:p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LayerNorm</a:t>
            </a:r>
            <a:r>
              <a:rPr lang="en-US" altLang="ko-KR" sz="1200" dirty="0" smtClean="0"/>
              <a:t>, MLP(528, 528*4, 528)]</a:t>
            </a:r>
          </a:p>
        </p:txBody>
      </p:sp>
    </p:spTree>
    <p:extLst>
      <p:ext uri="{BB962C8B-B14F-4D97-AF65-F5344CB8AC3E}">
        <p14:creationId xmlns:p14="http://schemas.microsoft.com/office/powerpoint/2010/main" val="418868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ODE transformer and VPTR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6" y="5289873"/>
            <a:ext cx="2612405" cy="9877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463" y="4459630"/>
            <a:ext cx="2719764" cy="18179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24" y="2250344"/>
            <a:ext cx="4366420" cy="19573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092" y="2605897"/>
            <a:ext cx="2018351" cy="27627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1563" y="1625350"/>
            <a:ext cx="3485591" cy="3743253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096000" y="1900518"/>
            <a:ext cx="0" cy="4527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692741" y="3670300"/>
            <a:ext cx="1237777" cy="339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170188" y="2692400"/>
            <a:ext cx="1237777" cy="4190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78776" y="3424079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F for ODE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5973" y="2605897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F for ODE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02483" y="5428494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VPTR-FAR</a:t>
            </a:r>
            <a:endParaRPr lang="ko-KR" alt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613446" y="5428494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VPTR-NAR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15948" y="6338046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2</a:t>
            </a:r>
            <a:r>
              <a:rPr lang="en-US" altLang="ko-KR" sz="1000" b="1" baseline="30000" dirty="0" smtClean="0"/>
              <a:t>nd</a:t>
            </a:r>
            <a:r>
              <a:rPr lang="en-US" altLang="ko-KR" sz="1000" b="1" dirty="0" smtClean="0"/>
              <a:t> order </a:t>
            </a:r>
            <a:r>
              <a:rPr lang="en-US" altLang="ko-KR" sz="1000" b="1" dirty="0" err="1" smtClean="0"/>
              <a:t>Runge-Kutta</a:t>
            </a:r>
            <a:endParaRPr lang="ko-KR" alt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20438" y="6338046"/>
            <a:ext cx="1414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4</a:t>
            </a:r>
            <a:r>
              <a:rPr lang="en-US" altLang="ko-KR" sz="1000" b="1" baseline="30000" dirty="0" smtClean="0"/>
              <a:t>th</a:t>
            </a:r>
            <a:r>
              <a:rPr lang="en-US" altLang="ko-KR" sz="1000" b="1" dirty="0" smtClean="0"/>
              <a:t> order VPTR-NAR</a:t>
            </a:r>
            <a:endParaRPr lang="ko-KR" altLang="en-US" sz="10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99127" y="5106293"/>
            <a:ext cx="10102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 smtClean="0"/>
              <a:t>Euler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method</a:t>
            </a:r>
            <a:endParaRPr lang="ko-KR" altLang="en-US" sz="10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934" y="4725118"/>
            <a:ext cx="1574599" cy="32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2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tune &amp; normalization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90688"/>
            <a:ext cx="3831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</a:t>
            </a:r>
            <a:r>
              <a:rPr lang="en-US" altLang="ko-KR" sz="1200" dirty="0" smtClean="0"/>
              <a:t> (1ch) </a:t>
            </a:r>
            <a:r>
              <a:rPr lang="en-US" altLang="ko-KR" sz="1200" dirty="0" smtClean="0">
                <a:sym typeface="Wingdings" panose="05000000000000000000" pitchFamily="2" charset="2"/>
              </a:rPr>
              <a:t> w, w0, f,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dw</a:t>
            </a:r>
            <a:r>
              <a:rPr lang="en-US" altLang="ko-KR" sz="1200" dirty="0" smtClean="0">
                <a:sym typeface="Wingdings" panose="05000000000000000000" pitchFamily="2" charset="2"/>
              </a:rPr>
              <a:t>/dx,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dw</a:t>
            </a:r>
            <a:r>
              <a:rPr lang="en-US" altLang="ko-KR" sz="1200" dirty="0" smtClean="0">
                <a:sym typeface="Wingdings" panose="05000000000000000000" pitchFamily="2" charset="2"/>
              </a:rPr>
              <a:t>/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dy</a:t>
            </a:r>
            <a:r>
              <a:rPr lang="en-US" altLang="ko-KR" sz="1200" dirty="0" smtClean="0">
                <a:sym typeface="Wingdings" panose="05000000000000000000" pitchFamily="2" charset="2"/>
              </a:rPr>
              <a:t>, d2w/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dxdy</a:t>
            </a:r>
            <a:r>
              <a:rPr lang="en-US" altLang="ko-KR" sz="1200" dirty="0" smtClean="0">
                <a:sym typeface="Wingdings" panose="05000000000000000000" pitchFamily="2" charset="2"/>
              </a:rPr>
              <a:t>, v (7ch)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239436" y="1690688"/>
            <a:ext cx="1558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Normal distribution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239436" y="4191841"/>
            <a:ext cx="157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MinMax</a:t>
            </a:r>
            <a:r>
              <a:rPr lang="en-US" altLang="ko-KR" sz="1200" dirty="0" smtClean="0"/>
              <a:t> tune (0to1)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159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276" y="474785"/>
            <a:ext cx="2793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Model:</a:t>
            </a:r>
          </a:p>
          <a:p>
            <a:pPr lvl="1"/>
            <a:r>
              <a:rPr lang="en-US" altLang="ko-KR" dirty="0" smtClean="0"/>
              <a:t>FNO</a:t>
            </a:r>
          </a:p>
          <a:p>
            <a:pPr lvl="1"/>
            <a:r>
              <a:rPr lang="en-US" altLang="ko-KR" dirty="0" smtClean="0"/>
              <a:t>VPTR</a:t>
            </a:r>
          </a:p>
          <a:p>
            <a:pPr lvl="1"/>
            <a:r>
              <a:rPr lang="en-US" altLang="ko-KR" dirty="0" err="1" smtClean="0"/>
              <a:t>Galerkin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338" y="1981201"/>
            <a:ext cx="28968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Dataset: 2D </a:t>
            </a:r>
            <a:r>
              <a:rPr lang="en-US" altLang="ko-KR" dirty="0" err="1" smtClean="0"/>
              <a:t>Navier</a:t>
            </a:r>
            <a:r>
              <a:rPr lang="en-US" altLang="ko-KR" dirty="0" smtClean="0"/>
              <a:t>-Stokes</a:t>
            </a:r>
          </a:p>
          <a:p>
            <a:pPr lvl="1"/>
            <a:r>
              <a:rPr lang="en-US" altLang="ko-KR" dirty="0" smtClean="0"/>
              <a:t>V100_Ffix_10to10</a:t>
            </a:r>
          </a:p>
          <a:p>
            <a:pPr lvl="1"/>
            <a:r>
              <a:rPr lang="en-US" altLang="ko-KR" dirty="0" smtClean="0"/>
              <a:t>V100_Ffix_10to40</a:t>
            </a:r>
          </a:p>
          <a:p>
            <a:pPr lvl="1"/>
            <a:r>
              <a:rPr lang="en-US" altLang="ko-KR" dirty="0" smtClean="0"/>
              <a:t>V1000_Ffix_10to10</a:t>
            </a:r>
          </a:p>
          <a:p>
            <a:pPr lvl="1"/>
            <a:r>
              <a:rPr lang="en-US" altLang="ko-KR" dirty="0" smtClean="0"/>
              <a:t>V1000_Ffix_10to40</a:t>
            </a:r>
          </a:p>
          <a:p>
            <a:pPr lvl="1"/>
            <a:r>
              <a:rPr lang="en-US" altLang="ko-KR" dirty="0" smtClean="0"/>
              <a:t>V10000_Ffix_10to10</a:t>
            </a:r>
          </a:p>
          <a:p>
            <a:pPr lvl="1"/>
            <a:r>
              <a:rPr lang="en-US" altLang="ko-KR" dirty="0" smtClean="0"/>
              <a:t>V10000_Ffix_10to40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V100_Fvar_10to10</a:t>
            </a:r>
            <a:endParaRPr lang="en-US" altLang="ko-KR" dirty="0"/>
          </a:p>
          <a:p>
            <a:pPr lvl="1"/>
            <a:r>
              <a:rPr lang="en-US" altLang="ko-KR" dirty="0" smtClean="0"/>
              <a:t>V100_Fvar_10to40</a:t>
            </a:r>
            <a:endParaRPr lang="en-US" altLang="ko-KR" dirty="0"/>
          </a:p>
          <a:p>
            <a:pPr lvl="1"/>
            <a:r>
              <a:rPr lang="en-US" altLang="ko-KR" dirty="0" smtClean="0"/>
              <a:t>V1000_Fvar_10to10</a:t>
            </a:r>
            <a:endParaRPr lang="en-US" altLang="ko-KR" dirty="0"/>
          </a:p>
          <a:p>
            <a:pPr lvl="1"/>
            <a:r>
              <a:rPr lang="en-US" altLang="ko-KR" dirty="0" smtClean="0"/>
              <a:t>V1000_Fvar_10to40</a:t>
            </a:r>
            <a:endParaRPr lang="en-US" altLang="ko-KR" dirty="0"/>
          </a:p>
          <a:p>
            <a:pPr lvl="1"/>
            <a:r>
              <a:rPr lang="en-US" altLang="ko-KR" dirty="0" smtClean="0"/>
              <a:t>V10000_Fvar_10to10</a:t>
            </a:r>
            <a:endParaRPr lang="en-US" altLang="ko-KR" dirty="0"/>
          </a:p>
          <a:p>
            <a:pPr lvl="1"/>
            <a:r>
              <a:rPr lang="en-US" altLang="ko-KR" dirty="0" smtClean="0"/>
              <a:t>V10000_Fvar_10to40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Vvar_Fvar_10to10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938953" y="336285"/>
            <a:ext cx="19490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Metric:</a:t>
            </a:r>
          </a:p>
          <a:p>
            <a:pPr lvl="1"/>
            <a:r>
              <a:rPr lang="en-US" altLang="ko-KR" dirty="0" smtClean="0"/>
              <a:t>MSE</a:t>
            </a:r>
          </a:p>
          <a:p>
            <a:pPr lvl="1"/>
            <a:r>
              <a:rPr lang="en-US" altLang="ko-KR" dirty="0" smtClean="0"/>
              <a:t>SSIM</a:t>
            </a:r>
          </a:p>
          <a:p>
            <a:pPr lvl="1"/>
            <a:r>
              <a:rPr lang="en-US" altLang="ko-KR" dirty="0" smtClean="0"/>
              <a:t>PSNR</a:t>
            </a:r>
          </a:p>
          <a:p>
            <a:pPr lvl="1"/>
            <a:r>
              <a:rPr lang="en-US" altLang="ko-KR" dirty="0" err="1" smtClean="0"/>
              <a:t>RelativeError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69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Define problem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3531" y="2066188"/>
            <a:ext cx="488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{(t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,…,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l</a:t>
            </a:r>
            <a:r>
              <a:rPr lang="en-US" altLang="ko-KR" dirty="0" smtClean="0"/>
              <a:t>),(u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,…,</a:t>
            </a:r>
            <a:r>
              <a:rPr lang="en-US" altLang="ko-KR" dirty="0" err="1" smtClean="0"/>
              <a:t>u</a:t>
            </a:r>
            <a:r>
              <a:rPr lang="en-US" altLang="ko-KR" baseline="-25000" dirty="0" err="1" smtClean="0"/>
              <a:t>l</a:t>
            </a:r>
            <a:r>
              <a:rPr lang="en-US" altLang="ko-KR" dirty="0" smtClean="0"/>
              <a:t>)} </a:t>
            </a:r>
            <a:r>
              <a:rPr lang="en-US" altLang="ko-KR" dirty="0" smtClean="0">
                <a:sym typeface="Wingdings" panose="05000000000000000000" pitchFamily="2" charset="2"/>
              </a:rPr>
              <a:t> {</a:t>
            </a:r>
            <a:r>
              <a:rPr lang="en-US" altLang="ko-KR" dirty="0"/>
              <a:t>(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l+1</a:t>
            </a:r>
            <a:r>
              <a:rPr lang="en-US" altLang="ko-KR" dirty="0" smtClean="0"/>
              <a:t>,…,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l+m</a:t>
            </a:r>
            <a:r>
              <a:rPr lang="en-US" altLang="ko-KR" dirty="0" smtClean="0"/>
              <a:t>),(u</a:t>
            </a:r>
            <a:r>
              <a:rPr lang="en-US" altLang="ko-KR" baseline="-25000" dirty="0" smtClean="0"/>
              <a:t>l+1</a:t>
            </a:r>
            <a:r>
              <a:rPr lang="en-US" altLang="ko-KR" dirty="0" smtClean="0"/>
              <a:t>,…,</a:t>
            </a:r>
            <a:r>
              <a:rPr lang="en-US" altLang="ko-KR" dirty="0" err="1" smtClean="0"/>
              <a:t>u</a:t>
            </a:r>
            <a:r>
              <a:rPr lang="en-US" altLang="ko-KR" baseline="-25000" dirty="0" err="1" smtClean="0"/>
              <a:t>l+m</a:t>
            </a:r>
            <a:r>
              <a:rPr lang="en-US" altLang="ko-KR" dirty="0" smtClean="0"/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Prediction time series data from given time series data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3531" y="2893129"/>
            <a:ext cx="3599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{(t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,…,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l</a:t>
            </a:r>
            <a:r>
              <a:rPr lang="en-US" altLang="ko-KR" dirty="0" smtClean="0"/>
              <a:t>),(u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,…,</a:t>
            </a:r>
            <a:r>
              <a:rPr lang="en-US" altLang="ko-KR" dirty="0" err="1" smtClean="0"/>
              <a:t>u</a:t>
            </a:r>
            <a:r>
              <a:rPr lang="en-US" altLang="ko-KR" baseline="-25000" dirty="0" err="1" smtClean="0"/>
              <a:t>l</a:t>
            </a:r>
            <a:r>
              <a:rPr lang="en-US" altLang="ko-KR" dirty="0" smtClean="0"/>
              <a:t>)} </a:t>
            </a:r>
            <a:r>
              <a:rPr lang="en-US" altLang="ko-KR" dirty="0" smtClean="0">
                <a:sym typeface="Wingdings" panose="05000000000000000000" pitchFamily="2" charset="2"/>
              </a:rPr>
              <a:t> H1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2. T:H1  H2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3. H2  {</a:t>
            </a:r>
            <a:r>
              <a:rPr lang="en-US" altLang="ko-KR" dirty="0" smtClean="0"/>
              <a:t>(t</a:t>
            </a:r>
            <a:r>
              <a:rPr lang="en-US" altLang="ko-KR" baseline="-25000" dirty="0" smtClean="0"/>
              <a:t>l+1</a:t>
            </a:r>
            <a:r>
              <a:rPr lang="en-US" altLang="ko-KR" dirty="0" smtClean="0"/>
              <a:t>,…,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l+m</a:t>
            </a:r>
            <a:r>
              <a:rPr lang="en-US" altLang="ko-KR" dirty="0" smtClean="0"/>
              <a:t>),(u</a:t>
            </a:r>
            <a:r>
              <a:rPr lang="en-US" altLang="ko-KR" baseline="-25000" dirty="0" smtClean="0"/>
              <a:t>l+1</a:t>
            </a:r>
            <a:r>
              <a:rPr lang="en-US" altLang="ko-KR" dirty="0" smtClean="0"/>
              <a:t>,…,</a:t>
            </a:r>
            <a:r>
              <a:rPr lang="en-US" altLang="ko-KR" dirty="0" err="1" smtClean="0"/>
              <a:t>u</a:t>
            </a:r>
            <a:r>
              <a:rPr lang="en-US" altLang="ko-KR" baseline="-25000" dirty="0" err="1" smtClean="0"/>
              <a:t>l+m</a:t>
            </a:r>
            <a:r>
              <a:rPr lang="en-US" altLang="ko-KR" dirty="0" smtClean="0"/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}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517629"/>
            <a:ext cx="831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Find Hilbert space H1 from given input set and predict new Hilbert space H2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3531" y="4056283"/>
            <a:ext cx="6236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1*. Using self attention, find H1</a:t>
            </a:r>
          </a:p>
          <a:p>
            <a:r>
              <a:rPr lang="en-US" altLang="ko-KR" dirty="0"/>
              <a:t>2*. Mapping H2 from H1: </a:t>
            </a:r>
            <a:r>
              <a:rPr lang="en-US" altLang="ko-KR" dirty="0" smtClean="0"/>
              <a:t>transformer as operator learner</a:t>
            </a:r>
            <a:endParaRPr lang="en-US" altLang="ko-KR" dirty="0"/>
          </a:p>
          <a:p>
            <a:r>
              <a:rPr lang="en-US" altLang="ko-KR" dirty="0" smtClean="0"/>
              <a:t>3*. Decoding H2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6173" y="5241514"/>
            <a:ext cx="4047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Exp1. Is found H1 good ?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{(t</a:t>
            </a:r>
            <a:r>
              <a:rPr lang="en-US" altLang="ko-KR" baseline="-25000" dirty="0"/>
              <a:t>0</a:t>
            </a:r>
            <a:r>
              <a:rPr lang="en-US" altLang="ko-KR" dirty="0"/>
              <a:t>,…,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l</a:t>
            </a:r>
            <a:r>
              <a:rPr lang="en-US" altLang="ko-KR" dirty="0"/>
              <a:t>),(u</a:t>
            </a:r>
            <a:r>
              <a:rPr lang="en-US" altLang="ko-KR" baseline="-25000" dirty="0"/>
              <a:t>0</a:t>
            </a:r>
            <a:r>
              <a:rPr lang="en-US" altLang="ko-KR" dirty="0"/>
              <a:t>,…,</a:t>
            </a:r>
            <a:r>
              <a:rPr lang="en-US" altLang="ko-KR" dirty="0" err="1"/>
              <a:t>u</a:t>
            </a:r>
            <a:r>
              <a:rPr lang="en-US" altLang="ko-KR" baseline="-25000" dirty="0" err="1"/>
              <a:t>l</a:t>
            </a:r>
            <a:r>
              <a:rPr lang="en-US" altLang="ko-KR" dirty="0"/>
              <a:t>)}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{(t</a:t>
            </a:r>
            <a:r>
              <a:rPr lang="en-US" altLang="ko-KR" baseline="-25000" dirty="0"/>
              <a:t>0</a:t>
            </a:r>
            <a:r>
              <a:rPr lang="en-US" altLang="ko-KR" dirty="0"/>
              <a:t>,…,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l</a:t>
            </a:r>
            <a:r>
              <a:rPr lang="en-US" altLang="ko-KR" dirty="0"/>
              <a:t>),(u</a:t>
            </a:r>
            <a:r>
              <a:rPr lang="en-US" altLang="ko-KR" baseline="-25000" dirty="0"/>
              <a:t>0</a:t>
            </a:r>
            <a:r>
              <a:rPr lang="en-US" altLang="ko-KR" dirty="0"/>
              <a:t>,…,</a:t>
            </a:r>
            <a:r>
              <a:rPr lang="en-US" altLang="ko-KR" dirty="0" err="1"/>
              <a:t>u</a:t>
            </a:r>
            <a:r>
              <a:rPr lang="en-US" altLang="ko-KR" baseline="-25000" dirty="0" err="1"/>
              <a:t>l</a:t>
            </a:r>
            <a:r>
              <a:rPr lang="en-US" altLang="ko-KR" dirty="0"/>
              <a:t>)}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70885" y="3917783"/>
            <a:ext cx="5387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 + 2)*. Fully autoregressive: (</a:t>
            </a:r>
            <a:r>
              <a:rPr lang="en-US" altLang="ko-KR" dirty="0"/>
              <a:t>t</a:t>
            </a:r>
            <a:r>
              <a:rPr lang="en-US" altLang="ko-KR" baseline="-25000" dirty="0"/>
              <a:t>0</a:t>
            </a:r>
            <a:r>
              <a:rPr lang="en-US" altLang="ko-KR" dirty="0"/>
              <a:t>,…,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l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(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,…,t</a:t>
            </a:r>
            <a:r>
              <a:rPr lang="en-US" altLang="ko-KR" baseline="-25000" dirty="0" smtClean="0"/>
              <a:t>l+1</a:t>
            </a:r>
            <a:r>
              <a:rPr lang="en-US" altLang="ko-KR" dirty="0" smtClean="0"/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 smtClean="0"/>
          </a:p>
          <a:p>
            <a:r>
              <a:rPr lang="en-US" altLang="ko-KR" dirty="0" smtClean="0"/>
              <a:t>1* + 2*. Non autoregressive:</a:t>
            </a:r>
          </a:p>
          <a:p>
            <a:r>
              <a:rPr lang="en-US" altLang="ko-KR" dirty="0" smtClean="0"/>
              <a:t>    T:[(</a:t>
            </a:r>
            <a:r>
              <a:rPr lang="en-US" altLang="ko-KR" dirty="0"/>
              <a:t>t</a:t>
            </a:r>
            <a:r>
              <a:rPr lang="en-US" altLang="ko-KR" baseline="-25000" dirty="0"/>
              <a:t>0</a:t>
            </a:r>
            <a:r>
              <a:rPr lang="en-US" altLang="ko-KR" dirty="0"/>
              <a:t>,…,t</a:t>
            </a:r>
            <a:r>
              <a:rPr lang="en-US" altLang="ko-KR" baseline="-25000" dirty="0"/>
              <a:t>l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(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,…,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l</a:t>
            </a:r>
            <a:r>
              <a:rPr lang="en-US" altLang="ko-KR" dirty="0" smtClean="0"/>
              <a:t>)]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(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l+1</a:t>
            </a:r>
            <a:r>
              <a:rPr lang="en-US" altLang="ko-KR" dirty="0" smtClean="0"/>
              <a:t>,…,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l+m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3*. Decoding H2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89821" y="6102768"/>
            <a:ext cx="446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Temporal attention…. And temporal </a:t>
            </a:r>
            <a:r>
              <a:rPr lang="en-US" altLang="ko-KR" dirty="0" err="1" smtClean="0"/>
              <a:t>emb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45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0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37487</TotalTime>
  <Words>882</Words>
  <Application>Microsoft Office PowerPoint</Application>
  <PresentationFormat>와이드스크린</PresentationFormat>
  <Paragraphs>157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PowerPoint 프레젠테이션</vt:lpstr>
      <vt:lpstr>VPTR (Video Prediction Transformer)</vt:lpstr>
      <vt:lpstr>VPTR (Video Prediction Transformer)</vt:lpstr>
      <vt:lpstr>VPTR (Video Prediction Transformer)</vt:lpstr>
      <vt:lpstr>ODE transformer and VPTR</vt:lpstr>
      <vt:lpstr>Data tune &amp; normalization</vt:lpstr>
      <vt:lpstr>PowerPoint 프레젠테이션</vt:lpstr>
      <vt:lpstr>Define problem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 40</dc:creator>
  <cp:lastModifiedBy>AI 40</cp:lastModifiedBy>
  <cp:revision>35</cp:revision>
  <dcterms:created xsi:type="dcterms:W3CDTF">2022-07-26T00:16:43Z</dcterms:created>
  <dcterms:modified xsi:type="dcterms:W3CDTF">2022-08-22T07:21:39Z</dcterms:modified>
</cp:coreProperties>
</file>