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3" r:id="rId5"/>
    <p:sldId id="298" r:id="rId6"/>
    <p:sldId id="304" r:id="rId7"/>
    <p:sldId id="299" r:id="rId8"/>
    <p:sldId id="300" r:id="rId9"/>
    <p:sldId id="301" r:id="rId10"/>
    <p:sldId id="302" r:id="rId11"/>
    <p:sldId id="303" r:id="rId12"/>
    <p:sldId id="286" r:id="rId13"/>
    <p:sldId id="259" r:id="rId14"/>
    <p:sldId id="260" r:id="rId15"/>
    <p:sldId id="261" r:id="rId16"/>
    <p:sldId id="305" r:id="rId17"/>
    <p:sldId id="264" r:id="rId18"/>
    <p:sldId id="282" r:id="rId19"/>
    <p:sldId id="289" r:id="rId20"/>
    <p:sldId id="274" r:id="rId21"/>
    <p:sldId id="297" r:id="rId22"/>
    <p:sldId id="284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 hiddenSlides="1"/>
  <p:clrMru>
    <a:srgbClr val="27194A"/>
    <a:srgbClr val="DAC086"/>
    <a:srgbClr val="2B1C51"/>
    <a:srgbClr val="342361"/>
    <a:srgbClr val="4C348B"/>
    <a:srgbClr val="493285"/>
    <a:srgbClr val="503785"/>
    <a:srgbClr val="563A85"/>
    <a:srgbClr val="4D3477"/>
    <a:srgbClr val="5D3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9" autoAdjust="0"/>
    <p:restoredTop sz="88170" autoAdjust="0"/>
  </p:normalViewPr>
  <p:slideViewPr>
    <p:cSldViewPr>
      <p:cViewPr varScale="1">
        <p:scale>
          <a:sx n="87" d="100"/>
          <a:sy n="87" d="100"/>
        </p:scale>
        <p:origin x="-9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12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40D61-0276-1C44-8F72-ED0934DB27DF}" type="datetimeFigureOut">
              <a:rPr lang="en-US" smtClean="0"/>
              <a:t>3/10/14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65D71-3BB1-E141-AEB6-78E5DCCCB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46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65830AD-4AA1-4C45-8A50-EA3E15790EA6}" type="datetimeFigureOut">
              <a:rPr lang="en-US"/>
              <a:pPr>
                <a:defRPr/>
              </a:pPr>
              <a:t>3/10/14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FFAC2B4-7B0D-7241-BE28-B2DC28BB94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516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800255-D2AB-154E-A6C3-86953B3706C5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1" kern="1200" cap="all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Ensembles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WSU Symphonic Wind Ensemble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 highest group of musicians in the university,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comprised mostly of music majors. Audition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required. </a:t>
            </a: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Symphonic Band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Open to all WSU students no matter the major and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non audition. A lower key environment to keep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playing.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Cougar Marching Band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 200+ marching band. They perform at many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sporting events on campus as a spirit section of the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university. Audition for part placement only.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Jazz Ensembles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Various jazz ensembles of different sizes and instrumentation.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Kkpsi</a:t>
            </a:r>
            <a:r>
              <a:rPr lang="en-US" baseline="0" dirty="0" smtClean="0"/>
              <a:t>/TBS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FAC2B4-7B0D-7241-BE28-B2DC28BB94D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80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FAC2B4-7B0D-7241-BE28-B2DC28BB94D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47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79C994-8572-7E42-BE4B-299FA974B3BE}" type="slidenum">
              <a:rPr lang="en-US" sz="1200">
                <a:latin typeface="Calibri" charset="0"/>
              </a:rPr>
              <a:pPr eaLnBrk="1" hangingPunct="1"/>
              <a:t>14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F3EAA9-9A20-3642-B3C5-14EA076DD586}" type="slidenum">
              <a:rPr lang="en-US" sz="1200">
                <a:latin typeface="Calibri" charset="0"/>
              </a:rPr>
              <a:pPr eaLnBrk="1" hangingPunct="1"/>
              <a:t>15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Font typeface="Arial"/>
              <a:buNone/>
            </a:pPr>
            <a:r>
              <a:rPr lang="en-US" dirty="0" smtClean="0">
                <a:latin typeface="Calibri" charset="0"/>
              </a:rPr>
              <a:t>Auditioned</a:t>
            </a:r>
            <a:r>
              <a:rPr lang="en-US" baseline="0" dirty="0" smtClean="0">
                <a:latin typeface="Calibri" charset="0"/>
              </a:rPr>
              <a:t> groups; meet twice a week</a:t>
            </a:r>
            <a:endParaRPr lang="en-US" dirty="0">
              <a:latin typeface="Calibri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F3EAA9-9A20-3642-B3C5-14EA076DD586}" type="slidenum">
              <a:rPr lang="en-US" sz="1200">
                <a:latin typeface="Calibri" charset="0"/>
              </a:rPr>
              <a:pPr eaLnBrk="1" hangingPunct="1"/>
              <a:t>16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Mention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that many people play outside of the official ensembles (such as for the musicals, accompanying vocalists, etc.)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FAC2B4-7B0D-7241-BE28-B2DC28BB94D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95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E1D257-299E-4D41-819D-B8665FA4E5E8}" type="slidenum">
              <a:rPr lang="en-US" sz="1200">
                <a:latin typeface="Calibri" charset="0"/>
              </a:rPr>
              <a:pPr eaLnBrk="1" hangingPunct="1"/>
              <a:t>18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lvl="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Many current members in HMB went to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Jr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and decided to audition for HMB and go to UW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You don’t need to be a student at UW to do HMB, nor is prior marching experience required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Jr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day isn’t required to audition for HMB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223317-613B-8F45-A8BC-1C40ABC512BD}" type="slidenum">
              <a:rPr lang="en-US" sz="1200">
                <a:latin typeface="Calibri" charset="0"/>
              </a:rPr>
              <a:pPr eaLnBrk="1" hangingPunct="1"/>
              <a:t>19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Not a whole lot of emphasis on this, mostly just talk about getting to meet musicians from other schools, and serving band programs by doing things like this high school talk</a:t>
            </a:r>
          </a:p>
          <a:p>
            <a:r>
              <a:rPr lang="en-US" dirty="0" smtClean="0">
                <a:latin typeface="Calibri" charset="0"/>
              </a:rPr>
              <a:t>WSU has a KKPsi and TBS chapter</a:t>
            </a:r>
            <a:endParaRPr lang="en-US" dirty="0">
              <a:latin typeface="Calibri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30F049-C521-994D-8758-F150D7E0314A}" type="slidenum">
              <a:rPr lang="en-US" sz="1200">
                <a:latin typeface="Calibri" charset="0"/>
              </a:rPr>
              <a:pPr eaLnBrk="1" hangingPunct="1"/>
              <a:t>20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Service project</a:t>
            </a:r>
            <a:r>
              <a:rPr lang="en-US" baseline="0" dirty="0" smtClean="0">
                <a:latin typeface="Calibri" charset="0"/>
              </a:rPr>
              <a:t> examples</a:t>
            </a:r>
            <a:r>
              <a:rPr lang="en-US" dirty="0" smtClean="0">
                <a:latin typeface="Calibri" charset="0"/>
              </a:rPr>
              <a:t>: </a:t>
            </a:r>
            <a:r>
              <a:rPr lang="en-US" dirty="0">
                <a:latin typeface="Calibri" charset="0"/>
              </a:rPr>
              <a:t>organizing music libraries, painting stands, playing for elementary/middle/high school students, instrument petting </a:t>
            </a:r>
            <a:r>
              <a:rPr lang="en-US" dirty="0" smtClean="0">
                <a:latin typeface="Calibri" charset="0"/>
              </a:rPr>
              <a:t>zoo, boy scouts music badge, coming to high schools like this</a:t>
            </a:r>
            <a:endParaRPr lang="en-US" dirty="0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7F963A-5F42-F542-AA51-D09FF3E996F1}" type="slidenum">
              <a:rPr lang="en-US" sz="1200">
                <a:latin typeface="Calibri" charset="0"/>
              </a:rPr>
              <a:pPr eaLnBrk="1" hangingPunct="1"/>
              <a:t>21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Introductions</a:t>
            </a:r>
          </a:p>
          <a:p>
            <a:pPr marL="171450" indent="-171450" eaLnBrk="1" hangingPunct="1">
              <a:spcBef>
                <a:spcPct val="0"/>
              </a:spcBef>
              <a:buFont typeface="Arial"/>
              <a:buChar char="•"/>
            </a:pPr>
            <a:r>
              <a:rPr lang="en-US" dirty="0" smtClean="0">
                <a:latin typeface="Calibri" charset="0"/>
              </a:rPr>
              <a:t>Name,</a:t>
            </a:r>
            <a:r>
              <a:rPr lang="en-US" baseline="0" dirty="0" smtClean="0">
                <a:latin typeface="Calibri" charset="0"/>
              </a:rPr>
              <a:t> major, hometown, instrument (you can point out here that you can continue with music without being a music major)</a:t>
            </a:r>
          </a:p>
          <a:p>
            <a:pPr marL="0" indent="0" eaLnBrk="1" hangingPunct="1">
              <a:spcBef>
                <a:spcPct val="0"/>
              </a:spcBef>
              <a:buFont typeface="Arial"/>
              <a:buNone/>
            </a:pPr>
            <a:endParaRPr lang="en-US" baseline="0" dirty="0" smtClean="0">
              <a:latin typeface="Calibri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BDB367-0833-5D4C-9B65-359C39F6F703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r>
              <a:rPr lang="en-US" baseline="0" dirty="0" smtClean="0"/>
              <a:t>, talk about your favorite parts of band, etc.</a:t>
            </a:r>
          </a:p>
          <a:p>
            <a:r>
              <a:rPr lang="en-US" baseline="0" dirty="0" smtClean="0"/>
              <a:t>Hand out fliers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FAC2B4-7B0D-7241-BE28-B2DC28BB94D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73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Interaction</a:t>
            </a:r>
            <a:r>
              <a:rPr lang="en-US" baseline="0" dirty="0" smtClean="0">
                <a:latin typeface="Calibri" charset="0"/>
              </a:rPr>
              <a:t> with high schoolers</a:t>
            </a:r>
          </a:p>
          <a:p>
            <a:pPr marL="171450" indent="-171450" eaLnBrk="1" hangingPunct="1">
              <a:spcBef>
                <a:spcPct val="0"/>
              </a:spcBef>
              <a:buFont typeface="Arial"/>
              <a:buChar char="•"/>
            </a:pPr>
            <a:r>
              <a:rPr lang="en-US" dirty="0" smtClean="0">
                <a:latin typeface="Calibri" charset="0"/>
              </a:rPr>
              <a:t>Ask</a:t>
            </a:r>
            <a:r>
              <a:rPr lang="en-US" baseline="0" dirty="0" smtClean="0">
                <a:latin typeface="Calibri" charset="0"/>
              </a:rPr>
              <a:t> (and provide your own responses too!)</a:t>
            </a:r>
          </a:p>
          <a:p>
            <a:pPr marL="628650" lvl="1" indent="-171450" eaLnBrk="1" hangingPunct="1">
              <a:spcBef>
                <a:spcPct val="0"/>
              </a:spcBef>
              <a:buFont typeface="Arial"/>
              <a:buChar char="•"/>
            </a:pPr>
            <a:r>
              <a:rPr lang="en-US" dirty="0" smtClean="0">
                <a:latin typeface="Calibri" charset="0"/>
              </a:rPr>
              <a:t>Why did you join band? </a:t>
            </a:r>
          </a:p>
          <a:p>
            <a:pPr marL="628650" lvl="1" indent="-171450" eaLnBrk="1" hangingPunct="1">
              <a:spcBef>
                <a:spcPct val="0"/>
              </a:spcBef>
              <a:buFont typeface="Arial"/>
              <a:buChar char="•"/>
            </a:pPr>
            <a:r>
              <a:rPr lang="en-US" dirty="0" smtClean="0">
                <a:latin typeface="Calibri" charset="0"/>
              </a:rPr>
              <a:t>What is your favorite part of band? </a:t>
            </a:r>
          </a:p>
          <a:p>
            <a:pPr marL="171450" indent="-171450" eaLnBrk="1" hangingPunct="1">
              <a:spcBef>
                <a:spcPct val="0"/>
              </a:spcBef>
              <a:buFont typeface="Arial"/>
              <a:buChar char="•"/>
            </a:pPr>
            <a:r>
              <a:rPr lang="en-US" dirty="0" smtClean="0">
                <a:latin typeface="Calibri" charset="0"/>
              </a:rPr>
              <a:t>Talking points (provide</a:t>
            </a:r>
            <a:r>
              <a:rPr lang="en-US" baseline="0" dirty="0" smtClean="0">
                <a:latin typeface="Calibri" charset="0"/>
              </a:rPr>
              <a:t> your own personal stories)</a:t>
            </a:r>
            <a:endParaRPr lang="en-US" dirty="0" smtClean="0">
              <a:latin typeface="Calibri" charset="0"/>
            </a:endParaRPr>
          </a:p>
          <a:p>
            <a:pPr marL="628650" lvl="1" indent="-171450" eaLnBrk="1" hangingPunct="1">
              <a:spcBef>
                <a:spcPct val="0"/>
              </a:spcBef>
              <a:buFont typeface="Arial"/>
              <a:buChar char="•"/>
            </a:pPr>
            <a:r>
              <a:rPr lang="en-US" dirty="0" smtClean="0">
                <a:latin typeface="Calibri" charset="0"/>
              </a:rPr>
              <a:t>UW’s current student population is 40,000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, much more than in high school, so band offers a smaller group of people</a:t>
            </a:r>
            <a:r>
              <a:rPr lang="en-US" dirty="0" smtClean="0">
                <a:effectLst/>
              </a:rPr>
              <a:t> </a:t>
            </a:r>
            <a:r>
              <a:rPr lang="en-US" baseline="0" dirty="0" smtClean="0">
                <a:latin typeface="Calibri" charset="0"/>
              </a:rPr>
              <a:t>In high school, you probably hang out with band people all the time, you can do that in college too</a:t>
            </a:r>
          </a:p>
          <a:p>
            <a:pPr marL="628650" lvl="1" indent="-171450" eaLnBrk="1" hangingPunct="1">
              <a:spcBef>
                <a:spcPct val="0"/>
              </a:spcBef>
              <a:buFont typeface="Arial"/>
              <a:buChar char="•"/>
            </a:pPr>
            <a:r>
              <a:rPr lang="en-US" baseline="0" dirty="0" smtClean="0">
                <a:latin typeface="Calibri" charset="0"/>
              </a:rPr>
              <a:t>Easy way to meet new people </a:t>
            </a:r>
          </a:p>
          <a:p>
            <a:pPr marL="628650" lvl="1" indent="-171450" eaLnBrk="1" hangingPunct="1">
              <a:spcBef>
                <a:spcPct val="0"/>
              </a:spcBef>
              <a:buFont typeface="Arial"/>
              <a:buChar char="•"/>
            </a:pPr>
            <a:r>
              <a:rPr lang="en-US" baseline="0" dirty="0" smtClean="0">
                <a:latin typeface="Calibri" charset="0"/>
              </a:rPr>
              <a:t>Break from your classes and schoolwork </a:t>
            </a:r>
          </a:p>
          <a:p>
            <a:pPr marL="628650" lvl="1" indent="-171450" eaLnBrk="1" hangingPunct="1">
              <a:spcBef>
                <a:spcPct val="0"/>
              </a:spcBef>
              <a:buFont typeface="Arial"/>
              <a:buChar char="•"/>
            </a:pPr>
            <a:r>
              <a:rPr lang="en-US" baseline="0" dirty="0" smtClean="0">
                <a:latin typeface="Calibri" charset="0"/>
              </a:rPr>
              <a:t>Fun!</a:t>
            </a:r>
          </a:p>
          <a:p>
            <a:pPr marL="171450" indent="-171450" eaLnBrk="1" hangingPunct="1">
              <a:spcBef>
                <a:spcPct val="0"/>
              </a:spcBef>
              <a:buFont typeface="Arial"/>
              <a:buChar char="•"/>
            </a:pPr>
            <a:endParaRPr lang="en-US" baseline="0" dirty="0" smtClean="0">
              <a:latin typeface="Calibri" charset="0"/>
            </a:endParaRPr>
          </a:p>
          <a:p>
            <a:pPr marL="171450" indent="-171450" eaLnBrk="1" hangingPunct="1">
              <a:spcBef>
                <a:spcPct val="0"/>
              </a:spcBef>
              <a:buFont typeface="Arial"/>
              <a:buChar char="•"/>
            </a:pPr>
            <a:endParaRPr lang="en-US" dirty="0">
              <a:latin typeface="Calibri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264068-F112-4244-9FB3-1F352ADDDBAD}" type="slidenum">
              <a:rPr lang="en-US" sz="1200">
                <a:latin typeface="Calibri" charset="0"/>
              </a:rPr>
              <a:pPr eaLnBrk="1" hangingPunct="1"/>
              <a:t>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Many</a:t>
            </a:r>
            <a:r>
              <a:rPr lang="en-US" baseline="0" dirty="0" smtClean="0">
                <a:latin typeface="Calibri" charset="0"/>
              </a:rPr>
              <a:t> different travelling opportunities:</a:t>
            </a:r>
          </a:p>
          <a:p>
            <a:pPr marL="171450" indent="-171450" eaLnBrk="1" hangingPunct="1">
              <a:spcBef>
                <a:spcPct val="0"/>
              </a:spcBef>
              <a:buFont typeface="Arial"/>
              <a:buChar char="•"/>
            </a:pPr>
            <a:r>
              <a:rPr lang="en-US" baseline="0" dirty="0" smtClean="0">
                <a:latin typeface="Calibri" charset="0"/>
              </a:rPr>
              <a:t>Husky Band (pep bands, bowl games, high school gigs, WSU, VA band trips)</a:t>
            </a:r>
          </a:p>
          <a:p>
            <a:pPr marL="171450" indent="-171450" eaLnBrk="1" hangingPunct="1">
              <a:spcBef>
                <a:spcPct val="0"/>
              </a:spcBef>
              <a:buFont typeface="Arial"/>
              <a:buChar char="•"/>
            </a:pPr>
            <a:r>
              <a:rPr lang="en-US" baseline="0" dirty="0" smtClean="0">
                <a:latin typeface="Calibri" charset="0"/>
              </a:rPr>
              <a:t>Wind Ensemble (trip to China last year)</a:t>
            </a:r>
          </a:p>
          <a:p>
            <a:pPr marL="171450" indent="-171450" eaLnBrk="1" hangingPunct="1">
              <a:spcBef>
                <a:spcPct val="0"/>
              </a:spcBef>
              <a:buFont typeface="Arial"/>
              <a:buChar char="•"/>
            </a:pPr>
            <a:r>
              <a:rPr lang="en-US" baseline="0" dirty="0" smtClean="0">
                <a:latin typeface="Calibri" charset="0"/>
              </a:rPr>
              <a:t>KKPsi district events – can talk about how meeting people from around the country makes travelling more fun!</a:t>
            </a:r>
          </a:p>
          <a:p>
            <a:pPr marL="171450" indent="-171450" eaLnBrk="1" hangingPunct="1">
              <a:spcBef>
                <a:spcPct val="0"/>
              </a:spcBef>
              <a:buFont typeface="Arial"/>
              <a:buChar char="•"/>
            </a:pPr>
            <a:r>
              <a:rPr lang="en-US" baseline="0" dirty="0" smtClean="0">
                <a:latin typeface="Calibri" charset="0"/>
              </a:rPr>
              <a:t>Performing concerts off-campus in the community</a:t>
            </a: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3A2551-6552-AB41-B23D-E9FC8ADCFB27}" type="slidenum">
              <a:rPr lang="en-US" sz="1200">
                <a:latin typeface="Calibri" charset="0"/>
              </a:rPr>
              <a:pPr eaLnBrk="1" hangingPunct="1"/>
              <a:t>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Emphasize</a:t>
            </a:r>
            <a:r>
              <a:rPr lang="en-US" baseline="0" dirty="0" smtClean="0">
                <a:latin typeface="Calibri" charset="0"/>
              </a:rPr>
              <a:t> that it’s important to continue with music no matter how or in what capacity </a:t>
            </a:r>
            <a:endParaRPr lang="en-US" dirty="0">
              <a:latin typeface="Calibri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264068-F112-4244-9FB3-1F352ADDDBAD}" type="slidenum">
              <a:rPr lang="en-US" sz="1200">
                <a:latin typeface="Calibri" charset="0"/>
              </a:rPr>
              <a:pPr eaLnBrk="1" hangingPunct="1"/>
              <a:t>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Talking</a:t>
            </a:r>
            <a:r>
              <a:rPr lang="en-US" baseline="0" dirty="0" smtClean="0">
                <a:latin typeface="Calibri" charset="0"/>
              </a:rPr>
              <a:t> points</a:t>
            </a:r>
          </a:p>
          <a:p>
            <a:pPr marL="171450" indent="-171450" eaLnBrk="1" hangingPunct="1">
              <a:spcBef>
                <a:spcPct val="0"/>
              </a:spcBef>
              <a:buFont typeface="Arial"/>
              <a:buChar char="•"/>
            </a:pPr>
            <a:r>
              <a:rPr lang="en-US" baseline="0" dirty="0" smtClean="0">
                <a:latin typeface="Calibri" charset="0"/>
              </a:rPr>
              <a:t>These are just a few of the community bands in Washington</a:t>
            </a:r>
          </a:p>
          <a:p>
            <a:pPr marL="171450" indent="-171450" eaLnBrk="1" hangingPunct="1">
              <a:spcBef>
                <a:spcPct val="0"/>
              </a:spcBef>
              <a:buFont typeface="Arial"/>
              <a:buChar char="•"/>
            </a:pPr>
            <a:r>
              <a:rPr lang="en-US" baseline="0" dirty="0" smtClean="0">
                <a:latin typeface="Calibri" charset="0"/>
              </a:rPr>
              <a:t>Some audition, some non-audition</a:t>
            </a:r>
          </a:p>
          <a:p>
            <a:pPr marL="171450" indent="-171450" eaLnBrk="1" hangingPunct="1">
              <a:spcBef>
                <a:spcPct val="0"/>
              </a:spcBef>
              <a:buFont typeface="Arial"/>
              <a:buChar char="•"/>
            </a:pPr>
            <a:r>
              <a:rPr lang="en-US" baseline="0" dirty="0" smtClean="0">
                <a:latin typeface="Calibri" charset="0"/>
              </a:rPr>
              <a:t>Continue with music even if you’re not going to a four-year university</a:t>
            </a:r>
          </a:p>
          <a:p>
            <a:pPr marL="171450" indent="-171450" eaLnBrk="1" hangingPunct="1">
              <a:spcBef>
                <a:spcPct val="0"/>
              </a:spcBef>
              <a:buFont typeface="Arial"/>
              <a:buChar char="•"/>
            </a:pPr>
            <a:r>
              <a:rPr lang="en-US" baseline="0" dirty="0" smtClean="0">
                <a:latin typeface="Calibri" charset="0"/>
              </a:rPr>
              <a:t>Can join these groups now! </a:t>
            </a:r>
            <a:endParaRPr lang="en-US" dirty="0">
              <a:latin typeface="Calibri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264068-F112-4244-9FB3-1F352ADDDBAD}" type="slidenum">
              <a:rPr lang="en-US" sz="1200">
                <a:latin typeface="Calibri" charset="0"/>
              </a:rPr>
              <a:pPr eaLnBrk="1" hangingPunct="1"/>
              <a:t>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b="1" kern="1200" cap="all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Ensembles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Wind Ensemble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It has reached reputation as being one of the nations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outstanding undergrad wind ensembles. By audition. </a:t>
            </a: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Symphonic Band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 highly qualified auditioned ensemble. This is made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mostly of music majors and minors. </a:t>
            </a: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Various Jazz Bands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There are a number of small and large ensemble jazz bands within the music school and jazz program. </a:t>
            </a: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CWU Marching Band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About 150 large, performs at all home football games. Mostly music majors with 5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hr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/week rehearsal. Non audition. </a:t>
            </a:r>
          </a:p>
          <a:p>
            <a:endParaRPr lang="en-US" dirty="0" smtClean="0"/>
          </a:p>
          <a:p>
            <a:r>
              <a:rPr lang="en-US" dirty="0" smtClean="0"/>
              <a:t>Central is one of the best schools in WA for</a:t>
            </a:r>
            <a:r>
              <a:rPr lang="en-US" baseline="0" dirty="0" smtClean="0"/>
              <a:t> music, “one of the best programs in the northwest.”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FAC2B4-7B0D-7241-BE28-B2DC28BB94D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74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cap="all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ensembles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Marching Band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Performs at every home football game and other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events on campus.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Symphonic Band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EWU’s full sized concert band opened to all students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and non audition.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Wind Ensemble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Comprised of the most outstanding wind students by audition. The group practices extensively on and off campus.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Jazz Band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One of the most exciting and progressive in the Northwest! They play standard jazz repertory to new literature and arrangements.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FAC2B4-7B0D-7241-BE28-B2DC28BB94D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70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1" kern="1200" cap="all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ensembles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Wind Symphony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Top group of Westerns musicians. Audition is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required. </a:t>
            </a: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Symphonic Band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An 80 plus member ensemble that plays classical to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contemporary music.</a:t>
            </a: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Jazz Ensembles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 program offers large and small instrumental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jazz for improvisation and arrangement.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Viking Band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WWU’s pep band, which attends Volleyball and Basketball games to support the school with high-energy music.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FAC2B4-7B0D-7241-BE28-B2DC28BB94D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38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ADC01B-3ACC-EC4C-9C6F-A44C2EE47EC8}" type="datetimeFigureOut">
              <a:rPr lang="en-US" smtClean="0"/>
              <a:pPr>
                <a:defRPr/>
              </a:pPr>
              <a:t>3/10/14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0BA32A-430D-5148-B78B-6B62A3E513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382376-0B82-1047-99ED-920FD2E98A05}" type="datetimeFigureOut">
              <a:rPr lang="en-US" smtClean="0"/>
              <a:pPr>
                <a:defRPr/>
              </a:pPr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B3A04-E012-6347-8B3F-F44E596C6D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C87B88-4351-A341-B3AE-2378D8D0AF82}" type="datetimeFigureOut">
              <a:rPr lang="en-US" smtClean="0"/>
              <a:pPr>
                <a:defRPr/>
              </a:pPr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D3412-ECED-3C44-B40F-A1D1C26C20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2F9058-4069-BA41-A1AF-B5360D272702}" type="datetimeFigureOut">
              <a:rPr lang="en-US" smtClean="0"/>
              <a:pPr>
                <a:defRPr/>
              </a:pPr>
              <a:t>3/10/14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CE08EA-F9E4-C046-9F53-43BC74D1F7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C04A67-7022-794D-B022-9531AF1A7EED}" type="datetimeFigureOut">
              <a:rPr lang="en-US" smtClean="0"/>
              <a:pPr>
                <a:defRPr/>
              </a:pPr>
              <a:t>3/10/14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1BD187-C84F-5B4C-BE2A-B2A6544E3D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0E5FF3-F19D-0E47-9457-68E9E42E21B1}" type="datetimeFigureOut">
              <a:rPr lang="en-US" smtClean="0"/>
              <a:pPr>
                <a:defRPr/>
              </a:pPr>
              <a:t>3/10/14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2EFE48-7EA2-0C49-B430-7463F1F120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109D71-5A34-7648-9DD3-490185096D97}" type="datetimeFigureOut">
              <a:rPr lang="en-US" smtClean="0"/>
              <a:pPr>
                <a:defRPr/>
              </a:pPr>
              <a:t>3/10/14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7CF9C6-438F-0D45-93BE-BDBFB060C2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04A1D6-4C06-D041-ABA4-5EE874EE31C1}" type="datetimeFigureOut">
              <a:rPr lang="en-US" smtClean="0"/>
              <a:pPr>
                <a:defRPr/>
              </a:pPr>
              <a:t>3/10/14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BDA508-B60F-AA49-BE17-6A5EB625A9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94C8B5-97B8-824A-8049-7122B34EC270}" type="datetimeFigureOut">
              <a:rPr lang="en-US" smtClean="0"/>
              <a:pPr>
                <a:defRPr/>
              </a:pPr>
              <a:t>3/10/14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5FD79-D453-6441-85D6-62B25AD7C5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2FD49B-9840-C743-B3B6-65FCD1A20B58}" type="datetimeFigureOut">
              <a:rPr lang="en-US" smtClean="0"/>
              <a:pPr>
                <a:defRPr/>
              </a:pPr>
              <a:t>3/10/14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91CD5C-A18B-DD46-B0CF-20C3616859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0D2CCA-25BC-7949-9BD6-06F5D89D56AC}" type="datetimeFigureOut">
              <a:rPr lang="en-US" smtClean="0"/>
              <a:pPr>
                <a:defRPr/>
              </a:pPr>
              <a:t>3/10/14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55CFB4-6157-DF44-BAB7-95CCB05282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7194A"/>
            </a:gs>
            <a:gs pos="47000">
              <a:srgbClr val="4C348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>
              <a:defRPr/>
            </a:pPr>
            <a:fld id="{70708909-A402-E843-84A9-F6875E4C8633}" type="datetimeFigureOut">
              <a:rPr lang="en-US" smtClean="0"/>
              <a:pPr>
                <a:defRPr/>
              </a:pPr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>
              <a:defRPr/>
            </a:pPr>
            <a:fld id="{DD31F34F-4828-A945-8DF6-89F8587A6B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600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5400" dirty="0" smtClean="0">
                <a:solidFill>
                  <a:srgbClr val="E1CA91"/>
                </a:solidFill>
                <a:ea typeface="+mj-ea"/>
                <a:cs typeface="+mj-cs"/>
              </a:rPr>
              <a:t>Continuing with Music</a:t>
            </a:r>
            <a:br>
              <a:rPr lang="en-US" sz="5400" dirty="0" smtClean="0">
                <a:solidFill>
                  <a:srgbClr val="E1CA91"/>
                </a:solidFill>
                <a:ea typeface="+mj-ea"/>
                <a:cs typeface="+mj-cs"/>
              </a:rPr>
            </a:br>
            <a:r>
              <a:rPr lang="en-US" sz="5400" dirty="0" smtClean="0">
                <a:solidFill>
                  <a:srgbClr val="E1CA91"/>
                </a:solidFill>
              </a:rPr>
              <a:t>Beyond High School</a:t>
            </a:r>
            <a:endParaRPr lang="en-US" sz="5400" dirty="0">
              <a:solidFill>
                <a:srgbClr val="E1CA91"/>
              </a:solidFill>
              <a:ea typeface="+mj-ea"/>
              <a:cs typeface="+mj-cs"/>
            </a:endParaRPr>
          </a:p>
        </p:txBody>
      </p:sp>
      <p:sp>
        <p:nvSpPr>
          <p:cNvPr id="14338" name="Subtitle 2"/>
          <p:cNvSpPr>
            <a:spLocks noGrp="1"/>
          </p:cNvSpPr>
          <p:nvPr>
            <p:ph type="subTitle" idx="4294967295"/>
          </p:nvPr>
        </p:nvSpPr>
        <p:spPr>
          <a:xfrm>
            <a:off x="5410200" y="5952489"/>
            <a:ext cx="3581400" cy="884238"/>
          </a:xfrm>
        </p:spPr>
        <p:txBody>
          <a:bodyPr>
            <a:normAutofit/>
          </a:bodyPr>
          <a:lstStyle/>
          <a:p>
            <a:pPr marL="18288" indent="0" algn="ctr" eaLnBrk="1" hangingPunct="1">
              <a:buNone/>
            </a:pPr>
            <a:r>
              <a:rPr lang="en-US" sz="1800" dirty="0">
                <a:latin typeface="+mj-lt"/>
              </a:rPr>
              <a:t>Presented by: </a:t>
            </a:r>
            <a:r>
              <a:rPr lang="en-US" sz="1800" dirty="0" smtClean="0">
                <a:latin typeface="+mj-lt"/>
              </a:rPr>
              <a:t>Kappa </a:t>
            </a:r>
            <a:r>
              <a:rPr lang="en-US" sz="1800" dirty="0">
                <a:latin typeface="+mj-lt"/>
              </a:rPr>
              <a:t>Kappa Psi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0" y="381000"/>
            <a:ext cx="5181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n-lt"/>
              </a:rPr>
              <a:t>Pictures have been removed to reduce file size. Check the “notes” section for more information! 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5257800"/>
            <a:ext cx="9144000" cy="914400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DAC086"/>
                </a:solidFill>
              </a:rPr>
              <a:t>Western Washington University </a:t>
            </a:r>
            <a:endParaRPr lang="en-US" sz="4800" dirty="0">
              <a:solidFill>
                <a:srgbClr val="DAC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2201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5257800"/>
            <a:ext cx="9144000" cy="914400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DAC086"/>
                </a:solidFill>
              </a:rPr>
              <a:t>Washington State University </a:t>
            </a:r>
            <a:endParaRPr lang="en-US" sz="4800" dirty="0">
              <a:solidFill>
                <a:srgbClr val="DAC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94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3"/>
          <p:cNvSpPr>
            <a:spLocks noGrp="1"/>
          </p:cNvSpPr>
          <p:nvPr>
            <p:ph type="title"/>
          </p:nvPr>
        </p:nvSpPr>
        <p:spPr>
          <a:xfrm>
            <a:off x="990600" y="2362200"/>
            <a:ext cx="7467600" cy="1219200"/>
          </a:xfrm>
        </p:spPr>
        <p:txBody>
          <a:bodyPr/>
          <a:lstStyle/>
          <a:p>
            <a:pPr algn="ctr" eaLnBrk="1" hangingPunct="1"/>
            <a:r>
              <a:rPr lang="en-US" sz="6600" dirty="0">
                <a:solidFill>
                  <a:srgbClr val="E1CA91"/>
                </a:solidFill>
              </a:rPr>
              <a:t>At the UW…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5257800" cy="3962400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sz="2400" dirty="0">
                <a:solidFill>
                  <a:srgbClr val="E1CA91"/>
                </a:solidFill>
              </a:rPr>
              <a:t>Directed by graduate students</a:t>
            </a:r>
          </a:p>
          <a:p>
            <a:pPr eaLnBrk="1" hangingPunct="1"/>
            <a:r>
              <a:rPr lang="en-US" sz="2400" dirty="0">
                <a:solidFill>
                  <a:srgbClr val="E1CA91"/>
                </a:solidFill>
              </a:rPr>
              <a:t>Meet once a week Wed 7-9PM</a:t>
            </a:r>
          </a:p>
          <a:p>
            <a:pPr eaLnBrk="1" hangingPunct="1"/>
            <a:r>
              <a:rPr lang="en-US" sz="2400" dirty="0">
                <a:solidFill>
                  <a:srgbClr val="E1CA91"/>
                </a:solidFill>
              </a:rPr>
              <a:t>Members from the community participate as well</a:t>
            </a:r>
          </a:p>
          <a:p>
            <a:pPr eaLnBrk="1" hangingPunct="1"/>
            <a:r>
              <a:rPr lang="en-US" sz="2400" dirty="0">
                <a:solidFill>
                  <a:srgbClr val="E1CA91"/>
                </a:solidFill>
              </a:rPr>
              <a:t>No audition</a:t>
            </a:r>
          </a:p>
        </p:txBody>
      </p:sp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990600"/>
          </a:xfrm>
        </p:spPr>
        <p:txBody>
          <a:bodyPr/>
          <a:lstStyle/>
          <a:p>
            <a:pPr algn="ctr" eaLnBrk="1" hangingPunct="1"/>
            <a:r>
              <a:rPr lang="en-US" dirty="0">
                <a:solidFill>
                  <a:srgbClr val="E1CA91"/>
                </a:solidFill>
              </a:rPr>
              <a:t>Concert/Campus Band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6096000" cy="3428999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sz="2400" dirty="0">
                <a:solidFill>
                  <a:srgbClr val="E1CA91"/>
                </a:solidFill>
              </a:rPr>
              <a:t>Meet twice a week, Mon and Wed 3:30-5:30PM</a:t>
            </a:r>
          </a:p>
          <a:p>
            <a:pPr eaLnBrk="1" hangingPunct="1"/>
            <a:r>
              <a:rPr lang="en-US" sz="2400" dirty="0">
                <a:solidFill>
                  <a:srgbClr val="E1CA91"/>
                </a:solidFill>
              </a:rPr>
              <a:t>Directed by Dr. Steven Morrison</a:t>
            </a:r>
          </a:p>
          <a:p>
            <a:pPr eaLnBrk="1" hangingPunct="1"/>
            <a:r>
              <a:rPr lang="en-US" sz="2400" dirty="0" smtClean="0">
                <a:solidFill>
                  <a:srgbClr val="E1CA91"/>
                </a:solidFill>
              </a:rPr>
              <a:t>Auditions every quarter</a:t>
            </a:r>
            <a:endParaRPr lang="en-US" sz="2400" dirty="0">
              <a:solidFill>
                <a:srgbClr val="E1CA91"/>
              </a:solidFill>
            </a:endParaRPr>
          </a:p>
          <a:p>
            <a:pPr eaLnBrk="1" hangingPunct="1">
              <a:buFont typeface="Wingdings" charset="0"/>
              <a:buNone/>
            </a:pPr>
            <a:endParaRPr lang="en-US" sz="2400" dirty="0">
              <a:solidFill>
                <a:srgbClr val="E1CA91"/>
              </a:solidFill>
            </a:endParaRPr>
          </a:p>
        </p:txBody>
      </p:sp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14400"/>
          </a:xfrm>
        </p:spPr>
        <p:txBody>
          <a:bodyPr/>
          <a:lstStyle/>
          <a:p>
            <a:pPr algn="ctr" eaLnBrk="1" hangingPunct="1"/>
            <a:r>
              <a:rPr lang="en-US" dirty="0">
                <a:solidFill>
                  <a:srgbClr val="E1CA91"/>
                </a:solidFill>
              </a:rPr>
              <a:t>Symphonic Band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6096000" cy="3657599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sz="2400" dirty="0">
                <a:solidFill>
                  <a:srgbClr val="E1CA91"/>
                </a:solidFill>
              </a:rPr>
              <a:t>Meet twice a week</a:t>
            </a:r>
          </a:p>
          <a:p>
            <a:pPr eaLnBrk="1" hangingPunct="1"/>
            <a:r>
              <a:rPr lang="en-US" sz="2400" dirty="0">
                <a:solidFill>
                  <a:srgbClr val="E1CA91"/>
                </a:solidFill>
              </a:rPr>
              <a:t>Directed by Prof. Tim </a:t>
            </a:r>
            <a:r>
              <a:rPr lang="en-US" sz="2400" dirty="0" err="1">
                <a:solidFill>
                  <a:srgbClr val="E1CA91"/>
                </a:solidFill>
              </a:rPr>
              <a:t>Salzman</a:t>
            </a:r>
            <a:endParaRPr lang="en-US" sz="2400" dirty="0">
              <a:solidFill>
                <a:srgbClr val="E1CA91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rgbClr val="E1CA91"/>
                </a:solidFill>
              </a:rPr>
              <a:t>Audition every September</a:t>
            </a:r>
            <a:endParaRPr lang="en-US" sz="2400" dirty="0">
              <a:solidFill>
                <a:srgbClr val="E1CA91"/>
              </a:solidFill>
            </a:endParaRPr>
          </a:p>
          <a:p>
            <a:pPr eaLnBrk="1" hangingPunct="1"/>
            <a:r>
              <a:rPr lang="en-US" sz="2400" dirty="0">
                <a:solidFill>
                  <a:srgbClr val="E1CA91"/>
                </a:solidFill>
              </a:rPr>
              <a:t>Travelling opportunities</a:t>
            </a:r>
          </a:p>
        </p:txBody>
      </p:sp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15400" cy="914400"/>
          </a:xfrm>
        </p:spPr>
        <p:txBody>
          <a:bodyPr/>
          <a:lstStyle/>
          <a:p>
            <a:pPr algn="ctr" eaLnBrk="1" hangingPunct="1"/>
            <a:r>
              <a:rPr lang="en-US" dirty="0">
                <a:solidFill>
                  <a:srgbClr val="E1CA91"/>
                </a:solidFill>
              </a:rPr>
              <a:t>Wind Ensemble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6096000" cy="3657599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sz="2400" dirty="0" smtClean="0">
                <a:solidFill>
                  <a:srgbClr val="E1CA91"/>
                </a:solidFill>
              </a:rPr>
              <a:t>Big Band</a:t>
            </a:r>
          </a:p>
          <a:p>
            <a:pPr eaLnBrk="1" hangingPunct="1"/>
            <a:r>
              <a:rPr lang="en-US" sz="2400" dirty="0" smtClean="0">
                <a:solidFill>
                  <a:srgbClr val="E1CA91"/>
                </a:solidFill>
              </a:rPr>
              <a:t>Modern</a:t>
            </a:r>
          </a:p>
          <a:p>
            <a:pPr eaLnBrk="1" hangingPunct="1"/>
            <a:r>
              <a:rPr lang="en-US" sz="2400" dirty="0" smtClean="0">
                <a:solidFill>
                  <a:srgbClr val="E1CA91"/>
                </a:solidFill>
              </a:rPr>
              <a:t>Combos</a:t>
            </a:r>
            <a:endParaRPr lang="en-US" sz="2400" dirty="0">
              <a:solidFill>
                <a:srgbClr val="E1CA91"/>
              </a:solidFill>
            </a:endParaRPr>
          </a:p>
        </p:txBody>
      </p:sp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15400" cy="9144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E1CA91"/>
                </a:solidFill>
              </a:rPr>
              <a:t>Jazz Bands</a:t>
            </a:r>
            <a:endParaRPr lang="en-US" dirty="0">
              <a:solidFill>
                <a:srgbClr val="E1CA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5462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228600" y="1644650"/>
            <a:ext cx="3810000" cy="4648200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sz="2400" dirty="0">
                <a:solidFill>
                  <a:srgbClr val="E1CA91"/>
                </a:solidFill>
              </a:rPr>
              <a:t>Steel </a:t>
            </a:r>
            <a:r>
              <a:rPr lang="en-US" sz="2400" dirty="0" smtClean="0">
                <a:solidFill>
                  <a:srgbClr val="E1CA91"/>
                </a:solidFill>
              </a:rPr>
              <a:t>Drum Band</a:t>
            </a:r>
            <a:endParaRPr lang="en-US" sz="2400" dirty="0">
              <a:solidFill>
                <a:srgbClr val="E1CA91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rgbClr val="E1CA91"/>
                </a:solidFill>
              </a:rPr>
              <a:t>Symphony Orchestra</a:t>
            </a:r>
            <a:endParaRPr lang="en-US" sz="2400" dirty="0">
              <a:solidFill>
                <a:srgbClr val="E1CA91"/>
              </a:solidFill>
            </a:endParaRPr>
          </a:p>
          <a:p>
            <a:pPr eaLnBrk="1" hangingPunct="1"/>
            <a:endParaRPr lang="en-US" sz="2400" dirty="0">
              <a:solidFill>
                <a:srgbClr val="E1CA91"/>
              </a:solidFill>
            </a:endParaRPr>
          </a:p>
        </p:txBody>
      </p:sp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777240" y="152400"/>
            <a:ext cx="7543800" cy="914400"/>
          </a:xfrm>
        </p:spPr>
        <p:txBody>
          <a:bodyPr/>
          <a:lstStyle/>
          <a:p>
            <a:pPr algn="ctr" eaLnBrk="1" hangingPunct="1"/>
            <a:r>
              <a:rPr lang="en-US" sz="4400" dirty="0">
                <a:solidFill>
                  <a:srgbClr val="E1CA91"/>
                </a:solidFill>
              </a:rPr>
              <a:t>Other Musical Ensembles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620000" cy="838200"/>
          </a:xfrm>
        </p:spPr>
        <p:txBody>
          <a:bodyPr/>
          <a:lstStyle/>
          <a:p>
            <a:pPr algn="ctr" eaLnBrk="1" hangingPunct="1"/>
            <a:r>
              <a:rPr lang="en-US" dirty="0">
                <a:solidFill>
                  <a:srgbClr val="DAC086"/>
                </a:solidFill>
              </a:rPr>
              <a:t>Husky Marching Band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6096000" cy="5334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rgbClr val="DAC086"/>
                </a:solidFill>
              </a:rPr>
              <a:t>Under the direction of Dr. Brad McDavid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rgbClr val="DAC086"/>
                </a:solidFill>
              </a:rPr>
              <a:t>240 members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rgbClr val="DAC086"/>
                </a:solidFill>
              </a:rPr>
              <a:t>Traditional chair-stepping band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rgbClr val="DAC086"/>
                </a:solidFill>
              </a:rPr>
              <a:t>Part of the Athletic Dept. 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rgbClr val="DAC086"/>
                </a:solidFill>
              </a:rPr>
              <a:t>Practice 4 days/week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rgbClr val="DAC086"/>
                </a:solidFill>
              </a:rPr>
              <a:t>Perform many sporting events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rgbClr val="DAC086"/>
                </a:solidFill>
              </a:rPr>
              <a:t>Auditions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>
                <a:solidFill>
                  <a:srgbClr val="DAC086"/>
                </a:solidFill>
              </a:rPr>
              <a:t>Drumline: June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>
                <a:solidFill>
                  <a:srgbClr val="DAC086"/>
                </a:solidFill>
              </a:rPr>
              <a:t>Winds: September 7</a:t>
            </a:r>
            <a:r>
              <a:rPr lang="en-US" sz="1800" baseline="30000" dirty="0" smtClean="0">
                <a:solidFill>
                  <a:srgbClr val="DAC086"/>
                </a:solidFill>
              </a:rPr>
              <a:t>th</a:t>
            </a:r>
            <a:r>
              <a:rPr lang="en-US" sz="1800" dirty="0" smtClean="0">
                <a:solidFill>
                  <a:srgbClr val="DAC086"/>
                </a:solidFill>
              </a:rPr>
              <a:t> </a:t>
            </a:r>
          </a:p>
          <a:p>
            <a:pPr>
              <a:spcAft>
                <a:spcPts val="600"/>
              </a:spcAft>
            </a:pPr>
            <a:endParaRPr lang="en-US" sz="2000" dirty="0" smtClean="0">
              <a:solidFill>
                <a:srgbClr val="DAC08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4419600" cy="3657599"/>
          </a:xfrm>
        </p:spPr>
        <p:txBody>
          <a:bodyPr anchor="t">
            <a:noAutofit/>
          </a:bodyPr>
          <a:lstStyle/>
          <a:p>
            <a:r>
              <a:rPr lang="en-US" sz="2400" dirty="0">
                <a:solidFill>
                  <a:srgbClr val="E1CA91"/>
                </a:solidFill>
              </a:rPr>
              <a:t>Play with the Husky Band in Husky Stadium </a:t>
            </a:r>
          </a:p>
          <a:p>
            <a:r>
              <a:rPr lang="en-US" sz="2400" dirty="0" smtClean="0">
                <a:solidFill>
                  <a:srgbClr val="E1CA91"/>
                </a:solidFill>
              </a:rPr>
              <a:t>Experience </a:t>
            </a:r>
            <a:r>
              <a:rPr lang="en-US" sz="2400" dirty="0">
                <a:solidFill>
                  <a:srgbClr val="E1CA91"/>
                </a:solidFill>
              </a:rPr>
              <a:t>what it’s like to be in </a:t>
            </a:r>
            <a:r>
              <a:rPr lang="en-US" sz="2400" dirty="0" smtClean="0">
                <a:solidFill>
                  <a:srgbClr val="E1CA91"/>
                </a:solidFill>
              </a:rPr>
              <a:t>HMB</a:t>
            </a:r>
            <a:endParaRPr lang="en-US" sz="2400" dirty="0">
              <a:solidFill>
                <a:srgbClr val="E1CA91"/>
              </a:solidFill>
            </a:endParaRPr>
          </a:p>
          <a:p>
            <a:r>
              <a:rPr lang="en-US" sz="2400" dirty="0" smtClean="0">
                <a:solidFill>
                  <a:srgbClr val="E1CA91"/>
                </a:solidFill>
              </a:rPr>
              <a:t>UW Football Spring Game</a:t>
            </a:r>
          </a:p>
          <a:p>
            <a:r>
              <a:rPr lang="en-US" sz="2400" dirty="0" smtClean="0">
                <a:solidFill>
                  <a:srgbClr val="E1CA91"/>
                </a:solidFill>
              </a:rPr>
              <a:t>April 19</a:t>
            </a:r>
            <a:r>
              <a:rPr lang="en-US" sz="2400" baseline="30000" dirty="0" smtClean="0">
                <a:solidFill>
                  <a:srgbClr val="E1CA91"/>
                </a:solidFill>
              </a:rPr>
              <a:t>th</a:t>
            </a:r>
            <a:r>
              <a:rPr lang="en-US" sz="2400" dirty="0" smtClean="0">
                <a:solidFill>
                  <a:srgbClr val="E1CA91"/>
                </a:solidFill>
              </a:rPr>
              <a:t> 8:</a:t>
            </a:r>
            <a:r>
              <a:rPr lang="en-US" sz="2400" dirty="0">
                <a:solidFill>
                  <a:srgbClr val="E1CA91"/>
                </a:solidFill>
              </a:rPr>
              <a:t>0</a:t>
            </a:r>
            <a:r>
              <a:rPr lang="en-US" sz="2400" dirty="0" smtClean="0">
                <a:solidFill>
                  <a:srgbClr val="E1CA91"/>
                </a:solidFill>
              </a:rPr>
              <a:t>0 am – 3:00 pm</a:t>
            </a:r>
          </a:p>
        </p:txBody>
      </p:sp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152401" y="228600"/>
            <a:ext cx="8839200" cy="838200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rgbClr val="E1CA91"/>
                </a:solidFill>
              </a:rPr>
              <a:t>Husky </a:t>
            </a:r>
            <a:r>
              <a:rPr lang="en-US" sz="4400" dirty="0">
                <a:solidFill>
                  <a:srgbClr val="E1CA91"/>
                </a:solidFill>
              </a:rPr>
              <a:t>Band </a:t>
            </a:r>
            <a:r>
              <a:rPr lang="en-US" sz="4400" dirty="0" err="1">
                <a:solidFill>
                  <a:srgbClr val="E1CA91"/>
                </a:solidFill>
              </a:rPr>
              <a:t>Jr</a:t>
            </a:r>
            <a:r>
              <a:rPr lang="en-US" sz="4400" dirty="0">
                <a:solidFill>
                  <a:srgbClr val="E1CA91"/>
                </a:solidFill>
              </a:rPr>
              <a:t>/</a:t>
            </a:r>
            <a:r>
              <a:rPr lang="en-US" sz="4400" dirty="0" err="1">
                <a:solidFill>
                  <a:srgbClr val="E1CA91"/>
                </a:solidFill>
              </a:rPr>
              <a:t>Sr</a:t>
            </a:r>
            <a:r>
              <a:rPr lang="en-US" sz="4400" dirty="0">
                <a:solidFill>
                  <a:srgbClr val="E1CA91"/>
                </a:solidFill>
              </a:rPr>
              <a:t> Day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75" y="1447800"/>
            <a:ext cx="7007225" cy="4724400"/>
          </a:xfrm>
        </p:spPr>
        <p:txBody>
          <a:bodyPr anchor="t">
            <a:noAutofit/>
          </a:bodyPr>
          <a:lstStyle/>
          <a:p>
            <a:pPr marL="342900" indent="-342900">
              <a:defRPr/>
            </a:pPr>
            <a:r>
              <a:rPr lang="en-US" sz="2400" dirty="0" smtClean="0">
                <a:solidFill>
                  <a:srgbClr val="DAC086"/>
                </a:solidFill>
                <a:ea typeface="+mn-ea"/>
              </a:rPr>
              <a:t>Introductions</a:t>
            </a:r>
            <a:endParaRPr lang="en-US" sz="2000" dirty="0" smtClean="0">
              <a:solidFill>
                <a:srgbClr val="DAC086"/>
              </a:solidFill>
              <a:ea typeface="+mn-ea"/>
            </a:endParaRPr>
          </a:p>
          <a:p>
            <a:pPr marL="342900" indent="-342900">
              <a:defRPr/>
            </a:pPr>
            <a:r>
              <a:rPr lang="en-US" sz="2400" dirty="0" smtClean="0">
                <a:solidFill>
                  <a:srgbClr val="DAC086"/>
                </a:solidFill>
                <a:ea typeface="+mn-ea"/>
                <a:cs typeface="+mn-cs"/>
              </a:rPr>
              <a:t>Why continue with music?</a:t>
            </a:r>
          </a:p>
          <a:p>
            <a:pPr marL="342900" indent="-342900">
              <a:defRPr/>
            </a:pPr>
            <a:r>
              <a:rPr lang="en-US" sz="2400" dirty="0" smtClean="0">
                <a:solidFill>
                  <a:srgbClr val="DAC086"/>
                </a:solidFill>
              </a:rPr>
              <a:t>University music programs in WA</a:t>
            </a:r>
          </a:p>
          <a:p>
            <a:pPr marL="342900" indent="-342900">
              <a:defRPr/>
            </a:pPr>
            <a:r>
              <a:rPr lang="en-US" sz="2400" dirty="0" smtClean="0">
                <a:solidFill>
                  <a:srgbClr val="DAC086"/>
                </a:solidFill>
                <a:ea typeface="+mn-ea"/>
                <a:cs typeface="+mn-cs"/>
              </a:rPr>
              <a:t>UW’s ensembles</a:t>
            </a:r>
          </a:p>
          <a:p>
            <a:pPr marL="342900" indent="-342900">
              <a:defRPr/>
            </a:pPr>
            <a:r>
              <a:rPr lang="en-US" sz="2400" dirty="0" smtClean="0">
                <a:solidFill>
                  <a:srgbClr val="DAC086"/>
                </a:solidFill>
              </a:rPr>
              <a:t>Community Bands</a:t>
            </a:r>
          </a:p>
          <a:p>
            <a:pPr marL="342900" indent="-342900">
              <a:defRPr/>
            </a:pPr>
            <a:r>
              <a:rPr lang="en-US" sz="2400" dirty="0" smtClean="0">
                <a:solidFill>
                  <a:srgbClr val="DAC086"/>
                </a:solidFill>
                <a:ea typeface="+mn-ea"/>
                <a:cs typeface="+mn-cs"/>
              </a:rPr>
              <a:t>Kappa Kappa Psi</a:t>
            </a:r>
          </a:p>
          <a:p>
            <a:pPr marL="342900" indent="-342900">
              <a:defRPr/>
            </a:pPr>
            <a:endParaRPr lang="en-US" sz="2400" dirty="0">
              <a:solidFill>
                <a:srgbClr val="E1CA91"/>
              </a:solidFill>
              <a:ea typeface="+mn-ea"/>
              <a:cs typeface="+mn-cs"/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2895600" y="90487"/>
            <a:ext cx="3048000" cy="976313"/>
          </a:xfrm>
        </p:spPr>
        <p:txBody>
          <a:bodyPr anchor="t"/>
          <a:lstStyle/>
          <a:p>
            <a:pPr algn="ctr" eaLnBrk="1" hangingPunct="1"/>
            <a:r>
              <a:rPr lang="en-US" dirty="0">
                <a:solidFill>
                  <a:srgbClr val="E1CA91"/>
                </a:solidFill>
              </a:rPr>
              <a:t>Overview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6" descr="http://www.music.iastate.edu/org/kkytbs/Kappa%20Kappa%20Psi%20Cre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914400" cy="1098550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1225" cy="2133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solidFill>
                  <a:srgbClr val="E1CA91"/>
                </a:solidFill>
              </a:rPr>
              <a:t>National Honorary Band Service Co-Ed Fraternity</a:t>
            </a:r>
          </a:p>
          <a:p>
            <a:pPr eaLnBrk="1" hangingPunct="1"/>
            <a:r>
              <a:rPr lang="en-US" sz="2800" dirty="0">
                <a:solidFill>
                  <a:srgbClr val="E1CA91"/>
                </a:solidFill>
              </a:rPr>
              <a:t>Build leadership experience</a:t>
            </a:r>
          </a:p>
          <a:p>
            <a:pPr eaLnBrk="1" hangingPunct="1"/>
            <a:r>
              <a:rPr lang="en-US" sz="2800" dirty="0">
                <a:solidFill>
                  <a:srgbClr val="E1CA91"/>
                </a:solidFill>
              </a:rPr>
              <a:t>Meet </a:t>
            </a:r>
            <a:r>
              <a:rPr lang="en-US" sz="2800" dirty="0" smtClean="0">
                <a:solidFill>
                  <a:srgbClr val="E1CA91"/>
                </a:solidFill>
              </a:rPr>
              <a:t>musicians from other schools </a:t>
            </a:r>
            <a:endParaRPr lang="en-US" sz="2800" dirty="0">
              <a:solidFill>
                <a:srgbClr val="E1CA91"/>
              </a:solidFill>
            </a:endParaRPr>
          </a:p>
          <a:p>
            <a:pPr eaLnBrk="1" hangingPunct="1"/>
            <a:endParaRPr lang="en-US" sz="2800" dirty="0">
              <a:solidFill>
                <a:srgbClr val="E1CA91"/>
              </a:solidFill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153400" cy="990600"/>
          </a:xfrm>
        </p:spPr>
        <p:txBody>
          <a:bodyPr/>
          <a:lstStyle/>
          <a:p>
            <a:pPr algn="ctr" eaLnBrk="1" hangingPunct="1"/>
            <a:r>
              <a:rPr lang="en-US" dirty="0">
                <a:solidFill>
                  <a:srgbClr val="E1CA91"/>
                </a:solidFill>
              </a:rPr>
              <a:t>Kappa Kappa Psi</a:t>
            </a:r>
          </a:p>
        </p:txBody>
      </p:sp>
      <p:pic>
        <p:nvPicPr>
          <p:cNvPr id="18436" name="Content Placeholder 8" descr="Gamma Cres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914400" cy="1079500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6" descr="http://www.music.iastate.edu/org/kkytbs/Kappa%20Kappa%20Psi%20Cre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914400" cy="1098550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33399" y="1600200"/>
            <a:ext cx="3733801" cy="1447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>
                <a:solidFill>
                  <a:srgbClr val="E1CA91"/>
                </a:solidFill>
              </a:rPr>
              <a:t>Serve bands and music programs </a:t>
            </a:r>
          </a:p>
          <a:p>
            <a:pPr eaLnBrk="1" hangingPunct="1"/>
            <a:endParaRPr lang="en-US" sz="2400" dirty="0">
              <a:solidFill>
                <a:srgbClr val="E1CA91"/>
              </a:solidFill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153400" cy="990600"/>
          </a:xfrm>
        </p:spPr>
        <p:txBody>
          <a:bodyPr/>
          <a:lstStyle/>
          <a:p>
            <a:pPr algn="ctr" eaLnBrk="1" hangingPunct="1"/>
            <a:r>
              <a:rPr lang="en-US" dirty="0">
                <a:solidFill>
                  <a:srgbClr val="E1CA91"/>
                </a:solidFill>
              </a:rPr>
              <a:t>Kappa Kappa Psi</a:t>
            </a:r>
          </a:p>
        </p:txBody>
      </p:sp>
      <p:pic>
        <p:nvPicPr>
          <p:cNvPr id="20484" name="Content Placeholder 8" descr="Gamma Cres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914400" cy="1079500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3886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/>
              <a:t>University of Washington School of Music:</a:t>
            </a:r>
          </a:p>
          <a:p>
            <a:pPr eaLnBrk="1" hangingPunct="1">
              <a:buFont typeface="Arial" charset="0"/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DAC086"/>
                </a:solidFill>
              </a:rPr>
              <a:t>http://</a:t>
            </a:r>
            <a:r>
              <a:rPr lang="en-US" dirty="0" err="1" smtClean="0">
                <a:solidFill>
                  <a:srgbClr val="E1CA91"/>
                </a:solidFill>
              </a:rPr>
              <a:t>www.music.washington.edu</a:t>
            </a:r>
            <a:endParaRPr lang="en-US" dirty="0">
              <a:solidFill>
                <a:srgbClr val="E1CA91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dirty="0"/>
              <a:t>Husky Marching Band:</a:t>
            </a:r>
          </a:p>
          <a:p>
            <a:pPr eaLnBrk="1" hangingPunct="1">
              <a:buFont typeface="Arial" charset="0"/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DAC086"/>
                </a:solidFill>
              </a:rPr>
              <a:t>http://</a:t>
            </a:r>
            <a:r>
              <a:rPr lang="en-US" dirty="0" err="1" smtClean="0">
                <a:solidFill>
                  <a:srgbClr val="E1CA91"/>
                </a:solidFill>
              </a:rPr>
              <a:t>www.huskymarchingband.org</a:t>
            </a:r>
            <a:endParaRPr lang="en-US" dirty="0">
              <a:solidFill>
                <a:srgbClr val="E1CA91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Husky Drumline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DAC086"/>
                </a:solidFill>
              </a:rPr>
              <a:t>http://depts.washington.edu/drumpage</a:t>
            </a:r>
            <a:r>
              <a:rPr lang="en-US" dirty="0" smtClean="0">
                <a:solidFill>
                  <a:srgbClr val="DAC086"/>
                </a:solidFill>
              </a:rPr>
              <a:t>/</a:t>
            </a:r>
          </a:p>
          <a:p>
            <a:pPr>
              <a:buNone/>
            </a:pPr>
            <a:r>
              <a:rPr lang="en-US" dirty="0" smtClean="0"/>
              <a:t>Junior/Senior Day</a:t>
            </a:r>
          </a:p>
          <a:p>
            <a:pPr>
              <a:buNone/>
            </a:pPr>
            <a:r>
              <a:rPr lang="en-US" dirty="0" smtClean="0">
                <a:solidFill>
                  <a:srgbClr val="DAC086"/>
                </a:solidFill>
              </a:rPr>
              <a:t>	http</a:t>
            </a:r>
            <a:r>
              <a:rPr lang="en-US" dirty="0">
                <a:solidFill>
                  <a:srgbClr val="DAC086"/>
                </a:solidFill>
              </a:rPr>
              <a:t>://</a:t>
            </a:r>
            <a:r>
              <a:rPr lang="en-US" dirty="0" err="1">
                <a:solidFill>
                  <a:srgbClr val="DAC086"/>
                </a:solidFill>
              </a:rPr>
              <a:t>students.washington.edu</a:t>
            </a:r>
            <a:r>
              <a:rPr lang="en-US" dirty="0">
                <a:solidFill>
                  <a:srgbClr val="DAC086"/>
                </a:solidFill>
              </a:rPr>
              <a:t>/</a:t>
            </a:r>
            <a:r>
              <a:rPr lang="en-US" dirty="0" err="1">
                <a:solidFill>
                  <a:srgbClr val="DAC086"/>
                </a:solidFill>
              </a:rPr>
              <a:t>kkpsi</a:t>
            </a:r>
            <a:r>
              <a:rPr lang="en-US" dirty="0">
                <a:solidFill>
                  <a:srgbClr val="DAC086"/>
                </a:solidFill>
              </a:rPr>
              <a:t>/</a:t>
            </a:r>
            <a:r>
              <a:rPr lang="en-US" dirty="0" err="1">
                <a:solidFill>
                  <a:srgbClr val="DAC086"/>
                </a:solidFill>
              </a:rPr>
              <a:t>jrsrday</a:t>
            </a:r>
            <a:r>
              <a:rPr lang="en-US" dirty="0">
                <a:solidFill>
                  <a:srgbClr val="DAC086"/>
                </a:solidFill>
              </a:rPr>
              <a:t>/</a:t>
            </a:r>
            <a:endParaRPr lang="en-US" dirty="0" smtClean="0">
              <a:solidFill>
                <a:srgbClr val="DAC086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Kappa </a:t>
            </a:r>
            <a:r>
              <a:rPr lang="en-US" dirty="0"/>
              <a:t>Kappa Psi:</a:t>
            </a:r>
          </a:p>
          <a:p>
            <a:pPr eaLnBrk="1" hangingPunct="1">
              <a:buFont typeface="Arial" charset="0"/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E1CA91"/>
                </a:solidFill>
              </a:rPr>
              <a:t>http://</a:t>
            </a:r>
            <a:r>
              <a:rPr lang="en-US" dirty="0" err="1" smtClean="0">
                <a:solidFill>
                  <a:srgbClr val="E1CA91"/>
                </a:solidFill>
              </a:rPr>
              <a:t>students.washington.edu</a:t>
            </a:r>
            <a:r>
              <a:rPr lang="en-US" dirty="0">
                <a:solidFill>
                  <a:srgbClr val="E1CA91"/>
                </a:solidFill>
              </a:rPr>
              <a:t>/</a:t>
            </a:r>
            <a:r>
              <a:rPr lang="en-US" dirty="0" err="1" smtClean="0">
                <a:solidFill>
                  <a:srgbClr val="E1CA91"/>
                </a:solidFill>
              </a:rPr>
              <a:t>kkpsi</a:t>
            </a:r>
            <a:r>
              <a:rPr lang="en-US" dirty="0" smtClean="0">
                <a:solidFill>
                  <a:srgbClr val="E1CA91"/>
                </a:solidFill>
              </a:rPr>
              <a:t> </a:t>
            </a:r>
            <a:endParaRPr lang="en-US" dirty="0">
              <a:solidFill>
                <a:srgbClr val="E1CA91"/>
              </a:solidFill>
            </a:endParaRPr>
          </a:p>
        </p:txBody>
      </p:sp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990600"/>
          </a:xfrm>
        </p:spPr>
        <p:txBody>
          <a:bodyPr anchor="ctr"/>
          <a:lstStyle/>
          <a:p>
            <a:pPr algn="ctr" eaLnBrk="1" hangingPunct="1"/>
            <a:r>
              <a:rPr lang="en-US" dirty="0">
                <a:solidFill>
                  <a:srgbClr val="E1CA91"/>
                </a:solidFill>
              </a:rPr>
              <a:t>Contact Info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5486400" cy="4724400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sz="2400" dirty="0">
                <a:solidFill>
                  <a:srgbClr val="E1CA91"/>
                </a:solidFill>
              </a:rPr>
              <a:t>Meet new friends</a:t>
            </a:r>
          </a:p>
          <a:p>
            <a:pPr eaLnBrk="1" hangingPunct="1"/>
            <a:r>
              <a:rPr lang="en-US" sz="2400" dirty="0">
                <a:solidFill>
                  <a:srgbClr val="E1CA91"/>
                </a:solidFill>
              </a:rPr>
              <a:t>More to college than just </a:t>
            </a:r>
            <a:r>
              <a:rPr lang="en-US" sz="2400" dirty="0" smtClean="0">
                <a:solidFill>
                  <a:srgbClr val="E1CA91"/>
                </a:solidFill>
              </a:rPr>
              <a:t>schoolwork</a:t>
            </a:r>
            <a:endParaRPr lang="en-US" sz="2400" dirty="0">
              <a:solidFill>
                <a:srgbClr val="E1CA91"/>
              </a:solidFill>
            </a:endParaRPr>
          </a:p>
          <a:p>
            <a:pPr eaLnBrk="1" hangingPunct="1"/>
            <a:r>
              <a:rPr lang="en-US" sz="2400" dirty="0">
                <a:solidFill>
                  <a:srgbClr val="E1CA91"/>
                </a:solidFill>
              </a:rPr>
              <a:t>Extracurricular activities</a:t>
            </a:r>
          </a:p>
          <a:p>
            <a:pPr eaLnBrk="1" hangingPunct="1"/>
            <a:endParaRPr lang="en-US" sz="2400" dirty="0">
              <a:solidFill>
                <a:srgbClr val="E1CA9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" y="0"/>
            <a:ext cx="9064625" cy="8382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E1CA91"/>
                </a:solidFill>
                <a:ea typeface="+mj-ea"/>
                <a:cs typeface="+mj-cs"/>
              </a:rPr>
              <a:t>Why continue at the </a:t>
            </a:r>
            <a:r>
              <a:rPr lang="en-US" sz="4000" dirty="0">
                <a:solidFill>
                  <a:srgbClr val="E1CA91"/>
                </a:solidFill>
                <a:ea typeface="+mj-ea"/>
                <a:cs typeface="+mj-cs"/>
              </a:rPr>
              <a:t>u</a:t>
            </a:r>
            <a:r>
              <a:rPr lang="en-US" sz="4000" dirty="0" smtClean="0">
                <a:solidFill>
                  <a:srgbClr val="E1CA91"/>
                </a:solidFill>
                <a:ea typeface="+mj-ea"/>
                <a:cs typeface="+mj-cs"/>
              </a:rPr>
              <a:t>niversity level?</a:t>
            </a:r>
            <a:endParaRPr lang="en-US" sz="4000" dirty="0">
              <a:solidFill>
                <a:srgbClr val="E1CA91"/>
              </a:solidFill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543800" cy="914400"/>
          </a:xfrm>
        </p:spPr>
        <p:txBody>
          <a:bodyPr anchor="t"/>
          <a:lstStyle/>
          <a:p>
            <a:pPr algn="ctr"/>
            <a:r>
              <a:rPr lang="en-US" dirty="0">
                <a:solidFill>
                  <a:srgbClr val="E1CA91"/>
                </a:solidFill>
              </a:rPr>
              <a:t>Traveling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5486400" cy="4724400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sz="2400" dirty="0" smtClean="0">
                <a:solidFill>
                  <a:srgbClr val="E1CA91"/>
                </a:solidFill>
              </a:rPr>
              <a:t>University Bands</a:t>
            </a:r>
          </a:p>
          <a:p>
            <a:pPr eaLnBrk="1" hangingPunct="1"/>
            <a:r>
              <a:rPr lang="en-US" sz="2400" dirty="0" smtClean="0">
                <a:solidFill>
                  <a:srgbClr val="E1CA91"/>
                </a:solidFill>
              </a:rPr>
              <a:t>Community College Bands</a:t>
            </a:r>
          </a:p>
          <a:p>
            <a:pPr eaLnBrk="1" hangingPunct="1"/>
            <a:r>
              <a:rPr lang="en-US" sz="2400" dirty="0" smtClean="0">
                <a:solidFill>
                  <a:srgbClr val="E1CA91"/>
                </a:solidFill>
              </a:rPr>
              <a:t>Community Bands</a:t>
            </a:r>
          </a:p>
          <a:p>
            <a:pPr eaLnBrk="1" hangingPunct="1"/>
            <a:r>
              <a:rPr lang="en-US" sz="2400" dirty="0" smtClean="0">
                <a:solidFill>
                  <a:srgbClr val="E1CA91"/>
                </a:solidFill>
              </a:rPr>
              <a:t>Small-Scale </a:t>
            </a:r>
          </a:p>
          <a:p>
            <a:pPr marL="18288" indent="0" eaLnBrk="1" hangingPunct="1">
              <a:buNone/>
            </a:pPr>
            <a:endParaRPr lang="en-US" sz="2400" dirty="0">
              <a:solidFill>
                <a:srgbClr val="E1CA9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" y="0"/>
            <a:ext cx="9064625" cy="8382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E1CA91"/>
                </a:solidFill>
                <a:ea typeface="+mj-ea"/>
                <a:cs typeface="+mj-cs"/>
              </a:rPr>
              <a:t>Opportunities Post-High School</a:t>
            </a:r>
            <a:endParaRPr lang="en-US" sz="4000" dirty="0">
              <a:solidFill>
                <a:srgbClr val="E1CA9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512314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" y="0"/>
            <a:ext cx="9064625" cy="8382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E1CA91"/>
                </a:solidFill>
                <a:ea typeface="+mj-ea"/>
                <a:cs typeface="+mj-cs"/>
              </a:rPr>
              <a:t>Community Bands in Washington</a:t>
            </a:r>
            <a:endParaRPr lang="en-US" sz="4000" dirty="0">
              <a:solidFill>
                <a:srgbClr val="E1CA91"/>
              </a:solidFill>
              <a:ea typeface="+mj-ea"/>
              <a:cs typeface="+mj-cs"/>
            </a:endParaRPr>
          </a:p>
        </p:txBody>
      </p:sp>
      <p:pic>
        <p:nvPicPr>
          <p:cNvPr id="4" name="Picture 3" descr="Screen Shot 2014-02-24 at 9.35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4000"/>
            <a:ext cx="6934200" cy="476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868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4419600"/>
            <a:ext cx="9144000" cy="1905000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rgbClr val="DAC086"/>
                </a:solidFill>
              </a:rPr>
              <a:t>Washington Universities </a:t>
            </a:r>
            <a:endParaRPr lang="en-US" sz="6000" dirty="0">
              <a:solidFill>
                <a:srgbClr val="DAC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8969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5257800"/>
            <a:ext cx="9144000" cy="914400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DAC086"/>
                </a:solidFill>
              </a:rPr>
              <a:t>Central Washington University </a:t>
            </a:r>
            <a:endParaRPr lang="en-US" sz="4800" dirty="0">
              <a:solidFill>
                <a:srgbClr val="DAC08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860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953000"/>
            <a:ext cx="9144000" cy="1219200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DAC086"/>
                </a:solidFill>
              </a:rPr>
              <a:t>Eastern Washington University</a:t>
            </a:r>
            <a:endParaRPr lang="en-US" sz="4800" dirty="0">
              <a:solidFill>
                <a:srgbClr val="DAC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8343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3020</TotalTime>
  <Words>883</Words>
  <Application>Microsoft Macintosh PowerPoint</Application>
  <PresentationFormat>On-screen Show (4:3)</PresentationFormat>
  <Paragraphs>190</Paragraphs>
  <Slides>22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Elemental</vt:lpstr>
      <vt:lpstr>Continuing with Music Beyond High School</vt:lpstr>
      <vt:lpstr>Overview</vt:lpstr>
      <vt:lpstr>Why continue at the university level?</vt:lpstr>
      <vt:lpstr>Traveling</vt:lpstr>
      <vt:lpstr>Opportunities Post-High School</vt:lpstr>
      <vt:lpstr>Community Bands in Washington</vt:lpstr>
      <vt:lpstr>Washington Universities </vt:lpstr>
      <vt:lpstr>Central Washington University </vt:lpstr>
      <vt:lpstr>Eastern Washington University</vt:lpstr>
      <vt:lpstr>Western Washington University </vt:lpstr>
      <vt:lpstr>Washington State University </vt:lpstr>
      <vt:lpstr>At the UW…</vt:lpstr>
      <vt:lpstr>Concert/Campus Band</vt:lpstr>
      <vt:lpstr>Symphonic Band </vt:lpstr>
      <vt:lpstr>Wind Ensemble</vt:lpstr>
      <vt:lpstr>Jazz Bands</vt:lpstr>
      <vt:lpstr>Other Musical Ensembles</vt:lpstr>
      <vt:lpstr>Husky Marching Band</vt:lpstr>
      <vt:lpstr>Husky Band Jr/Sr Day</vt:lpstr>
      <vt:lpstr>Kappa Kappa Psi</vt:lpstr>
      <vt:lpstr>Kappa Kappa Psi</vt:lpstr>
      <vt:lpstr>Contact Info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at the University Level</dc:title>
  <dc:creator>Romulos Ragudos, Jr.</dc:creator>
  <cp:lastModifiedBy>Grey Larson</cp:lastModifiedBy>
  <cp:revision>133</cp:revision>
  <cp:lastPrinted>2014-02-25T08:05:57Z</cp:lastPrinted>
  <dcterms:created xsi:type="dcterms:W3CDTF">2010-08-20T22:37:39Z</dcterms:created>
  <dcterms:modified xsi:type="dcterms:W3CDTF">2014-03-11T05:48:33Z</dcterms:modified>
</cp:coreProperties>
</file>