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Comfortaa" panose="020B0604020202020204"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1074"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Madison Jenkins, Saya Uchiyama, Thomas Laws, Kyle K, Kara Hodges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83b218dfed_5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83b218dfed_5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While there are some outliers like, Bulgaria, Greece, and Italy, most top quality wines will be found in a similar price range throughout the world</a:t>
            </a:r>
            <a:endParaRPr/>
          </a:p>
          <a:p>
            <a:pPr marL="457200" lvl="0" indent="-298450" algn="l" rtl="0">
              <a:spcBef>
                <a:spcPts val="0"/>
              </a:spcBef>
              <a:spcAft>
                <a:spcPts val="0"/>
              </a:spcAft>
              <a:buSzPts val="1100"/>
              <a:buChar char="●"/>
            </a:pPr>
            <a:r>
              <a:rPr lang="en"/>
              <a:t>If you are traveling to Bulgaria or Greece, don’t overpay for your wine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83b218dfed_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83b218dfed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3b218dfed_5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83b218dfed_5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Ultimately, our analysis can tell you how much you should expect to pay for good wines, but paying that much for wine doesn’t guarantee it is good, even on average. It’s possible that 75% of $20 wines are poorly rated whereas 90% of $100 wines are highly rated. That’s something we weren’t privy to in this data set and would be interesting to research elsewhere</a:t>
            </a:r>
            <a:endParaRPr/>
          </a:p>
          <a:p>
            <a:pPr marL="457200" lvl="0" indent="-298450" algn="l" rtl="0">
              <a:spcBef>
                <a:spcPts val="0"/>
              </a:spcBef>
              <a:spcAft>
                <a:spcPts val="0"/>
              </a:spcAft>
              <a:buSzPts val="1100"/>
              <a:buChar char="●"/>
            </a:pPr>
            <a:r>
              <a:rPr lang="en"/>
              <a:t>Our question about reviewers was ultimately uninteresting and deviated from our original goals about understanding wine ratings. Our audience (you all) likely didn’t care either unless we had found something profound</a:t>
            </a:r>
            <a:endParaRPr/>
          </a:p>
          <a:p>
            <a:pPr marL="457200" lvl="0" indent="-298450" algn="l" rtl="0">
              <a:spcBef>
                <a:spcPts val="0"/>
              </a:spcBef>
              <a:spcAft>
                <a:spcPts val="0"/>
              </a:spcAft>
              <a:buSzPts val="1100"/>
              <a:buChar char="●"/>
            </a:pPr>
            <a:r>
              <a:rPr lang="en"/>
              <a:t>Our question on wineries was scrapped because there were too many wineries. On our smaller scale, like a wine tour through a specific country, it might have been more interesting and useful.</a:t>
            </a:r>
            <a:endParaRPr/>
          </a:p>
          <a:p>
            <a:pPr marL="457200" lvl="0" indent="-298450" algn="l" rtl="0">
              <a:spcBef>
                <a:spcPts val="0"/>
              </a:spcBef>
              <a:spcAft>
                <a:spcPts val="0"/>
              </a:spcAft>
              <a:buSzPts val="1100"/>
              <a:buChar char="●"/>
            </a:pPr>
            <a:r>
              <a:rPr lang="en"/>
              <a:t>Lastly, our question on description proved more time consuming and difficult than we had wanted.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3c9e8acc2_5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73c9e8acc2_5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73c9e8acc2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73c9e8acc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3c9e8acc2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3c9e8acc2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3c9e8acc2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3c9e8acc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3c9e8acc2_5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3c9e8acc2_5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83b218dfe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83b218df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scatterplot on the left shows us that the most expensive wines are not necessarily the highest rated. To determine this,  I sorted our dataset  by wine price (x-axis)  and wine ratings (y-axis) and combined them on the scatterplot to answer the question “Does more expensive wine have higher ratings?”.  This finding  was surprising because we expected that expensive wines would be rated in the “Classic” (98-100 points) but most are in the  “Superb” category (94-97 points). This diagram also shows that the most expensive wines are the outliers in this dataset. </a:t>
            </a:r>
            <a:endParaRPr/>
          </a:p>
          <a:p>
            <a:pPr marL="0" lvl="0" indent="0" algn="l" rtl="0">
              <a:spcBef>
                <a:spcPts val="0"/>
              </a:spcBef>
              <a:spcAft>
                <a:spcPts val="0"/>
              </a:spcAft>
              <a:buNone/>
            </a:pPr>
            <a:r>
              <a:rPr lang="en"/>
              <a:t>-The scatterplot on the right shows us that the majority of wines are under $150.00. Also, we can see that the cheapest wines have the worst ratings, as we expected. For this, I used the same graph as before, but changed the limit so the display was zoomed in to allow us to see trends on the y-axis more clearly.</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83b218dfed_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83b218dfed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The first graph shows the average rating of the most reviewed wines. Certain wine varieties do tend to rate higher, and picking a specific variety can be the difference between a “Very Good” and “Excellent” wine</a:t>
            </a:r>
            <a:endParaRPr/>
          </a:p>
          <a:p>
            <a:pPr marL="457200" lvl="0" indent="-298450" algn="l" rtl="0">
              <a:spcBef>
                <a:spcPts val="0"/>
              </a:spcBef>
              <a:spcAft>
                <a:spcPts val="0"/>
              </a:spcAft>
              <a:buSzPts val="1100"/>
              <a:buChar char="●"/>
            </a:pPr>
            <a:r>
              <a:rPr lang="en">
                <a:solidFill>
                  <a:schemeClr val="dk1"/>
                </a:solidFill>
              </a:rPr>
              <a:t>The second graph We see the trend of higher priced wines having higher ratings continue here when looking at individual wine varieties. </a:t>
            </a:r>
            <a:endParaRPr/>
          </a:p>
          <a:p>
            <a:pPr marL="457200" lvl="0" indent="-298450" algn="l" rtl="0">
              <a:spcBef>
                <a:spcPts val="0"/>
              </a:spcBef>
              <a:spcAft>
                <a:spcPts val="0"/>
              </a:spcAft>
              <a:buSzPts val="1100"/>
              <a:buChar char="●"/>
            </a:pPr>
            <a:r>
              <a:rPr lang="en"/>
              <a:t>Price plays an important factor in many cases though. For example, you could spend half as much on a Riesling with a rating just as good as a Pinot Noir, assuming rating was an important factor to you</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83b218dfe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83b218dfe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compared the average of rating scores to countries with more than 1000 reviews in the left chart. Austria wine has the highest rating. The rainbow color label shows how many reviews were in for each country to show where is the popular places for wines producing. Within US, Oregon wine has the highest rating. When we group the countries by continent, wines from Europe and North America have the highest ratings. Surprise was wines from Latin/South America have the lowest wines when Chile and Argentina are quite famous for wines.</a:t>
            </a: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83b218dfed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83b218dfe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used median due to the high impact of outliers on mean. The results were similar to that of results using the mean. Countries well known for their wine (France, Italy, US- mainly California) are represented as having the most expensive wine produced in the world. The most interesting outlier here, is that of England with about a ten dollar median price jump over the others. While further research would need to be conducted, it might be due to the fact England is an island and it costs more to produce and ship the wine to other parts of the world. The least expensive wine producing countries are those not normally thought of as wine countries, with Ukraine and Romania’s median wine price at less than ten dollars per bottle. All of the least expensive wine producing countries are at a median of less than twenty dollars per bottle. </a:t>
            </a:r>
            <a:endParaRPr/>
          </a:p>
          <a:p>
            <a:pPr marL="0" lvl="0" indent="0" algn="l" rtl="0">
              <a:spcBef>
                <a:spcPts val="0"/>
              </a:spcBef>
              <a:spcAft>
                <a:spcPts val="0"/>
              </a:spcAft>
              <a:buNone/>
            </a:pPr>
            <a:endParaRPr/>
          </a:p>
          <a:p>
            <a:pPr marL="0" lvl="0" indent="0" algn="l" rtl="0">
              <a:spcBef>
                <a:spcPts val="0"/>
              </a:spcBef>
              <a:spcAft>
                <a:spcPts val="0"/>
              </a:spcAft>
              <a:buNone/>
            </a:pPr>
            <a:r>
              <a:rPr lang="en"/>
              <a:t>Combining these results with the previous slide, the countries producing the lowest rated wines are also the countries producing the least expensive wines. The countries producing the highest rated wines are those aso producing the most expensive wines.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45254" y="233275"/>
            <a:ext cx="4848900" cy="182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solidFill>
                  <a:srgbClr val="FFFFFF"/>
                </a:solidFill>
                <a:latin typeface="Comfortaa"/>
                <a:ea typeface="Comfortaa"/>
                <a:cs typeface="Comfortaa"/>
                <a:sym typeface="Comfortaa"/>
              </a:rPr>
              <a:t>Something To Wine About</a:t>
            </a:r>
            <a:endParaRPr sz="3600">
              <a:solidFill>
                <a:srgbClr val="FFFFFF"/>
              </a:solidFill>
              <a:latin typeface="Comfortaa"/>
              <a:ea typeface="Comfortaa"/>
              <a:cs typeface="Comfortaa"/>
              <a:sym typeface="Comfortaa"/>
            </a:endParaRPr>
          </a:p>
        </p:txBody>
      </p:sp>
      <p:sp>
        <p:nvSpPr>
          <p:cNvPr id="55" name="Google Shape;55;p13"/>
          <p:cNvSpPr txBox="1">
            <a:spLocks noGrp="1"/>
          </p:cNvSpPr>
          <p:nvPr>
            <p:ph type="subTitle" idx="1"/>
          </p:nvPr>
        </p:nvSpPr>
        <p:spPr>
          <a:xfrm>
            <a:off x="-1690600" y="1906650"/>
            <a:ext cx="8520600" cy="792600"/>
          </a:xfrm>
          <a:prstGeom prst="rect">
            <a:avLst/>
          </a:prstGeom>
        </p:spPr>
        <p:txBody>
          <a:bodyPr spcFirstLastPara="1" wrap="square" lIns="91425" tIns="91425" rIns="91425" bIns="91425" anchor="t" anchorCtr="0">
            <a:noAutofit/>
          </a:bodyPr>
          <a:lstStyle/>
          <a:p>
            <a:pPr marL="2286000" lvl="0" indent="457200" algn="l" rtl="0">
              <a:spcBef>
                <a:spcPts val="0"/>
              </a:spcBef>
              <a:spcAft>
                <a:spcPts val="0"/>
              </a:spcAft>
              <a:buNone/>
            </a:pPr>
            <a:r>
              <a:rPr lang="en"/>
              <a:t> </a:t>
            </a:r>
            <a:r>
              <a:rPr lang="en" sz="2400">
                <a:solidFill>
                  <a:srgbClr val="CCCCCC"/>
                </a:solidFill>
                <a:latin typeface="Comfortaa"/>
                <a:ea typeface="Comfortaa"/>
                <a:cs typeface="Comfortaa"/>
                <a:sym typeface="Comfortaa"/>
              </a:rPr>
              <a:t>Wine for Dummies</a:t>
            </a:r>
            <a:endParaRPr sz="2400">
              <a:solidFill>
                <a:srgbClr val="CCCCCC"/>
              </a:solidFill>
              <a:latin typeface="Comfortaa"/>
              <a:ea typeface="Comfortaa"/>
              <a:cs typeface="Comfortaa"/>
              <a:sym typeface="Comfortaa"/>
            </a:endParaRPr>
          </a:p>
        </p:txBody>
      </p:sp>
      <p:sp>
        <p:nvSpPr>
          <p:cNvPr id="56" name="Google Shape;56;p13"/>
          <p:cNvSpPr txBox="1"/>
          <p:nvPr/>
        </p:nvSpPr>
        <p:spPr>
          <a:xfrm>
            <a:off x="1224850" y="2425775"/>
            <a:ext cx="2794200" cy="244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EAD1DC"/>
                </a:solidFill>
                <a:latin typeface="Comfortaa"/>
                <a:ea typeface="Comfortaa"/>
                <a:cs typeface="Comfortaa"/>
                <a:sym typeface="Comfortaa"/>
              </a:rPr>
              <a:t>Madison, Saya, Thomas, Kyle, Kara</a:t>
            </a:r>
            <a:endParaRPr>
              <a:solidFill>
                <a:srgbClr val="EAD1DC"/>
              </a:solidFill>
              <a:latin typeface="Comfortaa"/>
              <a:ea typeface="Comfortaa"/>
              <a:cs typeface="Comfortaa"/>
              <a:sym typeface="Comforta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txBox="1">
            <a:spLocks noGrp="1"/>
          </p:cNvSpPr>
          <p:nvPr>
            <p:ph type="title"/>
          </p:nvPr>
        </p:nvSpPr>
        <p:spPr>
          <a:xfrm>
            <a:off x="67475" y="237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FFFFFF"/>
                </a:solidFill>
                <a:latin typeface="Comfortaa"/>
                <a:ea typeface="Comfortaa"/>
                <a:cs typeface="Comfortaa"/>
                <a:sym typeface="Comfortaa"/>
              </a:rPr>
              <a:t>Location, Price, and Rating</a:t>
            </a:r>
            <a:endParaRPr sz="2400">
              <a:solidFill>
                <a:srgbClr val="FFFFFF"/>
              </a:solidFill>
              <a:latin typeface="Comfortaa"/>
              <a:ea typeface="Comfortaa"/>
              <a:cs typeface="Comfortaa"/>
              <a:sym typeface="Comfortaa"/>
            </a:endParaRPr>
          </a:p>
        </p:txBody>
      </p:sp>
      <p:sp>
        <p:nvSpPr>
          <p:cNvPr id="130" name="Google Shape;130;p22"/>
          <p:cNvSpPr txBox="1">
            <a:spLocks noGrp="1"/>
          </p:cNvSpPr>
          <p:nvPr>
            <p:ph type="body" idx="1"/>
          </p:nvPr>
        </p:nvSpPr>
        <p:spPr>
          <a:xfrm>
            <a:off x="337425" y="1215875"/>
            <a:ext cx="8432400" cy="537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latin typeface="Comfortaa"/>
                <a:ea typeface="Comfortaa"/>
                <a:cs typeface="Comfortaa"/>
                <a:sym typeface="Comfortaa"/>
              </a:rPr>
              <a:t>Are all wines of a similar quality priced the same across the world?</a:t>
            </a:r>
            <a:endParaRPr sz="1400">
              <a:latin typeface="Comfortaa"/>
              <a:ea typeface="Comfortaa"/>
              <a:cs typeface="Comfortaa"/>
              <a:sym typeface="Comfortaa"/>
            </a:endParaRPr>
          </a:p>
        </p:txBody>
      </p:sp>
      <p:pic>
        <p:nvPicPr>
          <p:cNvPr id="131" name="Google Shape;131;p22"/>
          <p:cNvPicPr preferRelativeResize="0"/>
          <p:nvPr/>
        </p:nvPicPr>
        <p:blipFill>
          <a:blip r:embed="rId3">
            <a:alphaModFix/>
          </a:blip>
          <a:stretch>
            <a:fillRect/>
          </a:stretch>
        </p:blipFill>
        <p:spPr>
          <a:xfrm>
            <a:off x="337425" y="1748000"/>
            <a:ext cx="3733800" cy="3190875"/>
          </a:xfrm>
          <a:prstGeom prst="rect">
            <a:avLst/>
          </a:prstGeom>
          <a:noFill/>
          <a:ln>
            <a:noFill/>
          </a:ln>
        </p:spPr>
      </p:pic>
      <p:pic>
        <p:nvPicPr>
          <p:cNvPr id="132" name="Google Shape;132;p22"/>
          <p:cNvPicPr preferRelativeResize="0"/>
          <p:nvPr/>
        </p:nvPicPr>
        <p:blipFill>
          <a:blip r:embed="rId4">
            <a:alphaModFix/>
          </a:blip>
          <a:stretch>
            <a:fillRect/>
          </a:stretch>
        </p:blipFill>
        <p:spPr>
          <a:xfrm>
            <a:off x="5306300" y="2967900"/>
            <a:ext cx="2574075" cy="2089800"/>
          </a:xfrm>
          <a:prstGeom prst="rect">
            <a:avLst/>
          </a:prstGeom>
          <a:noFill/>
          <a:ln>
            <a:noFill/>
          </a:ln>
        </p:spPr>
      </p:pic>
      <p:sp>
        <p:nvSpPr>
          <p:cNvPr id="133" name="Google Shape;133;p22"/>
          <p:cNvSpPr txBox="1"/>
          <p:nvPr/>
        </p:nvSpPr>
        <p:spPr>
          <a:xfrm>
            <a:off x="4610650" y="1654525"/>
            <a:ext cx="4159200" cy="97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434343"/>
                </a:solidFill>
                <a:latin typeface="Comfortaa"/>
                <a:ea typeface="Comfortaa"/>
                <a:cs typeface="Comfortaa"/>
                <a:sym typeface="Comfortaa"/>
              </a:rPr>
              <a:t>With a few exceptions, 90+ wine costs between $30-40 worldwide. </a:t>
            </a:r>
            <a:endParaRPr>
              <a:solidFill>
                <a:srgbClr val="434343"/>
              </a:solidFill>
              <a:latin typeface="Comfortaa"/>
              <a:ea typeface="Comfortaa"/>
              <a:cs typeface="Comfortaa"/>
              <a:sym typeface="Comfortaa"/>
            </a:endParaRPr>
          </a:p>
          <a:p>
            <a:pPr marL="0" lvl="0" indent="0" algn="l" rtl="0">
              <a:spcBef>
                <a:spcPts val="0"/>
              </a:spcBef>
              <a:spcAft>
                <a:spcPts val="0"/>
              </a:spcAft>
              <a:buNone/>
            </a:pPr>
            <a:endParaRPr>
              <a:solidFill>
                <a:srgbClr val="434343"/>
              </a:solidFill>
              <a:latin typeface="Comfortaa"/>
              <a:ea typeface="Comfortaa"/>
              <a:cs typeface="Comfortaa"/>
              <a:sym typeface="Comfortaa"/>
            </a:endParaRPr>
          </a:p>
          <a:p>
            <a:pPr marL="0" lvl="0" indent="0" algn="l" rtl="0">
              <a:spcBef>
                <a:spcPts val="0"/>
              </a:spcBef>
              <a:spcAft>
                <a:spcPts val="0"/>
              </a:spcAft>
              <a:buNone/>
            </a:pPr>
            <a:r>
              <a:rPr lang="en">
                <a:solidFill>
                  <a:srgbClr val="434343"/>
                </a:solidFill>
                <a:latin typeface="Comfortaa"/>
                <a:ea typeface="Comfortaa"/>
                <a:cs typeface="Comfortaa"/>
                <a:sym typeface="Comfortaa"/>
              </a:rPr>
              <a:t>If you want only the best wine (98-100), the prices vary significantly more:</a:t>
            </a:r>
            <a:endParaRPr>
              <a:solidFill>
                <a:srgbClr val="434343"/>
              </a:solidFill>
              <a:latin typeface="Comfortaa"/>
              <a:ea typeface="Comfortaa"/>
              <a:cs typeface="Comfortaa"/>
              <a:sym typeface="Comfortaa"/>
            </a:endParaRPr>
          </a:p>
        </p:txBody>
      </p:sp>
      <p:sp>
        <p:nvSpPr>
          <p:cNvPr id="134" name="Google Shape;134;p22"/>
          <p:cNvSpPr txBox="1"/>
          <p:nvPr/>
        </p:nvSpPr>
        <p:spPr>
          <a:xfrm>
            <a:off x="7963175" y="4517075"/>
            <a:ext cx="1139700" cy="42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latin typeface="Comfortaa"/>
                <a:ea typeface="Comfortaa"/>
                <a:cs typeface="Comfortaa"/>
                <a:sym typeface="Comfortaa"/>
              </a:rPr>
              <a:t>* Prices were unavailable for Austria’s Classic-quality wine</a:t>
            </a:r>
            <a:endParaRPr sz="600">
              <a:latin typeface="Comfortaa"/>
              <a:ea typeface="Comfortaa"/>
              <a:cs typeface="Comfortaa"/>
              <a:sym typeface="Comforta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Comfortaa"/>
                <a:ea typeface="Comfortaa"/>
                <a:cs typeface="Comfortaa"/>
                <a:sym typeface="Comfortaa"/>
              </a:rPr>
              <a:t>Time</a:t>
            </a:r>
            <a:endParaRPr>
              <a:solidFill>
                <a:srgbClr val="FFFFFF"/>
              </a:solidFill>
              <a:latin typeface="Comfortaa"/>
              <a:ea typeface="Comfortaa"/>
              <a:cs typeface="Comfortaa"/>
              <a:sym typeface="Comfortaa"/>
            </a:endParaRPr>
          </a:p>
          <a:p>
            <a:pPr marL="0" lvl="0" indent="0" algn="l" rtl="0">
              <a:spcBef>
                <a:spcPts val="0"/>
              </a:spcBef>
              <a:spcAft>
                <a:spcPts val="0"/>
              </a:spcAft>
              <a:buNone/>
            </a:pPr>
            <a:endParaRPr>
              <a:solidFill>
                <a:srgbClr val="FFFFFF"/>
              </a:solidFill>
              <a:latin typeface="Comfortaa"/>
              <a:ea typeface="Comfortaa"/>
              <a:cs typeface="Comfortaa"/>
              <a:sym typeface="Comfortaa"/>
            </a:endParaRPr>
          </a:p>
        </p:txBody>
      </p:sp>
      <p:sp>
        <p:nvSpPr>
          <p:cNvPr id="140" name="Google Shape;140;p23"/>
          <p:cNvSpPr txBox="1"/>
          <p:nvPr/>
        </p:nvSpPr>
        <p:spPr>
          <a:xfrm>
            <a:off x="406075" y="1162475"/>
            <a:ext cx="8368200" cy="68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mfortaa"/>
                <a:ea typeface="Comfortaa"/>
                <a:cs typeface="Comfortaa"/>
                <a:sym typeface="Comfortaa"/>
              </a:rPr>
              <a:t>Overall, there was very little variance of rating between the years that we looked at. The year 2013 turned out to be the best year but only by a modest .12 point margin with 2016 being the worst.  </a:t>
            </a:r>
            <a:endParaRPr>
              <a:latin typeface="Comfortaa"/>
              <a:ea typeface="Comfortaa"/>
              <a:cs typeface="Comfortaa"/>
              <a:sym typeface="Comfortaa"/>
            </a:endParaRPr>
          </a:p>
        </p:txBody>
      </p:sp>
      <p:pic>
        <p:nvPicPr>
          <p:cNvPr id="141" name="Google Shape;141;p23"/>
          <p:cNvPicPr preferRelativeResize="0"/>
          <p:nvPr/>
        </p:nvPicPr>
        <p:blipFill>
          <a:blip r:embed="rId3">
            <a:alphaModFix/>
          </a:blip>
          <a:stretch>
            <a:fillRect/>
          </a:stretch>
        </p:blipFill>
        <p:spPr>
          <a:xfrm>
            <a:off x="820050" y="1902925"/>
            <a:ext cx="7317175" cy="3200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148875" y="1332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Comfortaa"/>
                <a:ea typeface="Comfortaa"/>
                <a:cs typeface="Comfortaa"/>
                <a:sym typeface="Comfortaa"/>
              </a:rPr>
              <a:t>Limitations and </a:t>
            </a:r>
            <a:endParaRPr>
              <a:solidFill>
                <a:srgbClr val="FFFFFF"/>
              </a:solidFill>
              <a:latin typeface="Comfortaa"/>
              <a:ea typeface="Comfortaa"/>
              <a:cs typeface="Comfortaa"/>
              <a:sym typeface="Comfortaa"/>
            </a:endParaRPr>
          </a:p>
          <a:p>
            <a:pPr marL="0" lvl="0" indent="0" algn="l" rtl="0">
              <a:spcBef>
                <a:spcPts val="0"/>
              </a:spcBef>
              <a:spcAft>
                <a:spcPts val="0"/>
              </a:spcAft>
              <a:buNone/>
            </a:pPr>
            <a:r>
              <a:rPr lang="en">
                <a:solidFill>
                  <a:srgbClr val="FFFFFF"/>
                </a:solidFill>
                <a:latin typeface="Comfortaa"/>
                <a:ea typeface="Comfortaa"/>
                <a:cs typeface="Comfortaa"/>
                <a:sym typeface="Comfortaa"/>
              </a:rPr>
              <a:t>Problems</a:t>
            </a:r>
            <a:endParaRPr>
              <a:solidFill>
                <a:srgbClr val="FFFFFF"/>
              </a:solidFill>
              <a:latin typeface="Comfortaa"/>
              <a:ea typeface="Comfortaa"/>
              <a:cs typeface="Comfortaa"/>
              <a:sym typeface="Comfortaa"/>
            </a:endParaRPr>
          </a:p>
        </p:txBody>
      </p:sp>
      <p:sp>
        <p:nvSpPr>
          <p:cNvPr id="147" name="Google Shape;147;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omfortaa"/>
              <a:buChar char="●"/>
            </a:pPr>
            <a:r>
              <a:rPr lang="en">
                <a:latin typeface="Comfortaa"/>
                <a:ea typeface="Comfortaa"/>
                <a:cs typeface="Comfortaa"/>
                <a:sym typeface="Comfortaa"/>
              </a:rPr>
              <a:t>Our data only included wines rated 80+</a:t>
            </a:r>
            <a:endParaRPr>
              <a:latin typeface="Comfortaa"/>
              <a:ea typeface="Comfortaa"/>
              <a:cs typeface="Comfortaa"/>
              <a:sym typeface="Comfortaa"/>
            </a:endParaRPr>
          </a:p>
          <a:p>
            <a:pPr marL="914400" lvl="1" indent="-317500" algn="l" rtl="0">
              <a:spcBef>
                <a:spcPts val="0"/>
              </a:spcBef>
              <a:spcAft>
                <a:spcPts val="0"/>
              </a:spcAft>
              <a:buSzPts val="1400"/>
              <a:buFont typeface="Comfortaa"/>
              <a:buChar char="○"/>
            </a:pPr>
            <a:r>
              <a:rPr lang="en" i="1">
                <a:latin typeface="Comfortaa"/>
                <a:ea typeface="Comfortaa"/>
                <a:cs typeface="Comfortaa"/>
                <a:sym typeface="Comfortaa"/>
              </a:rPr>
              <a:t>Wine Enthusiasts</a:t>
            </a:r>
            <a:r>
              <a:rPr lang="en">
                <a:latin typeface="Comfortaa"/>
                <a:ea typeface="Comfortaa"/>
                <a:cs typeface="Comfortaa"/>
                <a:sym typeface="Comfortaa"/>
              </a:rPr>
              <a:t> scale starts at 50 (Undrinkable) but they only publish scores above 80.</a:t>
            </a:r>
            <a:endParaRPr>
              <a:latin typeface="Comfortaa"/>
              <a:ea typeface="Comfortaa"/>
              <a:cs typeface="Comfortaa"/>
              <a:sym typeface="Comfortaa"/>
            </a:endParaRPr>
          </a:p>
          <a:p>
            <a:pPr marL="914400" lvl="1" indent="-317500" algn="l" rtl="0">
              <a:spcBef>
                <a:spcPts val="0"/>
              </a:spcBef>
              <a:spcAft>
                <a:spcPts val="0"/>
              </a:spcAft>
              <a:buSzPts val="1400"/>
              <a:buFont typeface="Comfortaa"/>
              <a:buChar char="○"/>
            </a:pPr>
            <a:r>
              <a:rPr lang="en">
                <a:latin typeface="Comfortaa"/>
                <a:ea typeface="Comfortaa"/>
                <a:cs typeface="Comfortaa"/>
                <a:sym typeface="Comfortaa"/>
              </a:rPr>
              <a:t>We were unable to get a true representation of the average rating of all wines by price and country.</a:t>
            </a:r>
            <a:endParaRPr>
              <a:latin typeface="Comfortaa"/>
              <a:ea typeface="Comfortaa"/>
              <a:cs typeface="Comfortaa"/>
              <a:sym typeface="Comfortaa"/>
            </a:endParaRPr>
          </a:p>
          <a:p>
            <a:pPr marL="457200" lvl="0" indent="-342900" algn="l" rtl="0">
              <a:spcBef>
                <a:spcPts val="0"/>
              </a:spcBef>
              <a:spcAft>
                <a:spcPts val="0"/>
              </a:spcAft>
              <a:buSzPts val="1800"/>
              <a:buFont typeface="Comfortaa"/>
              <a:buChar char="●"/>
            </a:pPr>
            <a:r>
              <a:rPr lang="en">
                <a:latin typeface="Comfortaa"/>
                <a:ea typeface="Comfortaa"/>
                <a:cs typeface="Comfortaa"/>
                <a:sym typeface="Comfortaa"/>
              </a:rPr>
              <a:t>A number of questions we asked originally that we didn’t answer:</a:t>
            </a:r>
            <a:endParaRPr>
              <a:latin typeface="Comfortaa"/>
              <a:ea typeface="Comfortaa"/>
              <a:cs typeface="Comfortaa"/>
              <a:sym typeface="Comfortaa"/>
            </a:endParaRPr>
          </a:p>
          <a:p>
            <a:pPr marL="914400" lvl="1" indent="-317500" algn="l" rtl="0">
              <a:spcBef>
                <a:spcPts val="0"/>
              </a:spcBef>
              <a:spcAft>
                <a:spcPts val="0"/>
              </a:spcAft>
              <a:buSzPts val="1400"/>
              <a:buFont typeface="Comfortaa"/>
              <a:buChar char="○"/>
            </a:pPr>
            <a:r>
              <a:rPr lang="en">
                <a:latin typeface="Comfortaa"/>
                <a:ea typeface="Comfortaa"/>
                <a:cs typeface="Comfortaa"/>
                <a:sym typeface="Comfortaa"/>
              </a:rPr>
              <a:t>Do some reviewers give higher scores on average?</a:t>
            </a:r>
            <a:endParaRPr>
              <a:latin typeface="Comfortaa"/>
              <a:ea typeface="Comfortaa"/>
              <a:cs typeface="Comfortaa"/>
              <a:sym typeface="Comfortaa"/>
            </a:endParaRPr>
          </a:p>
          <a:p>
            <a:pPr marL="914400" lvl="1" indent="-317500" algn="l" rtl="0">
              <a:spcBef>
                <a:spcPts val="0"/>
              </a:spcBef>
              <a:spcAft>
                <a:spcPts val="0"/>
              </a:spcAft>
              <a:buSzPts val="1400"/>
              <a:buFont typeface="Comfortaa"/>
              <a:buChar char="○"/>
            </a:pPr>
            <a:r>
              <a:rPr lang="en">
                <a:latin typeface="Comfortaa"/>
                <a:ea typeface="Comfortaa"/>
                <a:cs typeface="Comfortaa"/>
                <a:sym typeface="Comfortaa"/>
              </a:rPr>
              <a:t>Which wineries produce the highest and lowest rated wines?</a:t>
            </a:r>
            <a:endParaRPr>
              <a:latin typeface="Comfortaa"/>
              <a:ea typeface="Comfortaa"/>
              <a:cs typeface="Comfortaa"/>
              <a:sym typeface="Comfortaa"/>
            </a:endParaRPr>
          </a:p>
          <a:p>
            <a:pPr marL="914400" lvl="1" indent="-317500" algn="l" rtl="0">
              <a:spcBef>
                <a:spcPts val="0"/>
              </a:spcBef>
              <a:spcAft>
                <a:spcPts val="0"/>
              </a:spcAft>
              <a:buSzPts val="1400"/>
              <a:buFont typeface="Comfortaa"/>
              <a:buChar char="○"/>
            </a:pPr>
            <a:r>
              <a:rPr lang="en">
                <a:latin typeface="Comfortaa"/>
                <a:ea typeface="Comfortaa"/>
                <a:cs typeface="Comfortaa"/>
                <a:sym typeface="Comfortaa"/>
              </a:rPr>
              <a:t>Which description/keywords about wines tend to be the highest rated?</a:t>
            </a:r>
            <a:endParaRPr>
              <a:latin typeface="Comfortaa"/>
              <a:ea typeface="Comfortaa"/>
              <a:cs typeface="Comfortaa"/>
              <a:sym typeface="Comforta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5"/>
          <p:cNvSpPr txBox="1">
            <a:spLocks noGrp="1"/>
          </p:cNvSpPr>
          <p:nvPr>
            <p:ph type="title"/>
          </p:nvPr>
        </p:nvSpPr>
        <p:spPr>
          <a:xfrm>
            <a:off x="133600" y="450975"/>
            <a:ext cx="4825200" cy="64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Comfortaa"/>
                <a:ea typeface="Comfortaa"/>
                <a:cs typeface="Comfortaa"/>
                <a:sym typeface="Comfortaa"/>
              </a:rPr>
              <a:t>Final Thoughts</a:t>
            </a:r>
            <a:endParaRPr>
              <a:solidFill>
                <a:srgbClr val="FFFFFF"/>
              </a:solidFill>
              <a:latin typeface="Comfortaa"/>
              <a:ea typeface="Comfortaa"/>
              <a:cs typeface="Comfortaa"/>
              <a:sym typeface="Comfortaa"/>
            </a:endParaRPr>
          </a:p>
        </p:txBody>
      </p:sp>
      <p:sp>
        <p:nvSpPr>
          <p:cNvPr id="153" name="Google Shape;153;p25"/>
          <p:cNvSpPr txBox="1">
            <a:spLocks noGrp="1"/>
          </p:cNvSpPr>
          <p:nvPr>
            <p:ph type="body" idx="1"/>
          </p:nvPr>
        </p:nvSpPr>
        <p:spPr>
          <a:xfrm>
            <a:off x="311700" y="1152475"/>
            <a:ext cx="8716200" cy="399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rgbClr val="741B47"/>
                </a:solidFill>
                <a:latin typeface="Comfortaa"/>
                <a:ea typeface="Comfortaa"/>
                <a:cs typeface="Comfortaa"/>
                <a:sym typeface="Comfortaa"/>
              </a:rPr>
              <a:t>Key Takeaways</a:t>
            </a:r>
            <a:r>
              <a:rPr lang="en">
                <a:solidFill>
                  <a:srgbClr val="741B47"/>
                </a:solidFill>
                <a:latin typeface="Comfortaa"/>
                <a:ea typeface="Comfortaa"/>
                <a:cs typeface="Comfortaa"/>
                <a:sym typeface="Comfortaa"/>
              </a:rPr>
              <a:t>	:</a:t>
            </a:r>
            <a:r>
              <a:rPr lang="en">
                <a:latin typeface="Comfortaa"/>
                <a:ea typeface="Comfortaa"/>
                <a:cs typeface="Comfortaa"/>
                <a:sym typeface="Comfortaa"/>
              </a:rPr>
              <a:t>	</a:t>
            </a:r>
            <a:endParaRPr>
              <a:latin typeface="Comfortaa"/>
              <a:ea typeface="Comfortaa"/>
              <a:cs typeface="Comfortaa"/>
              <a:sym typeface="Comfortaa"/>
            </a:endParaRPr>
          </a:p>
          <a:p>
            <a:pPr marL="914400" lvl="0" indent="-342900" algn="l" rtl="0">
              <a:spcBef>
                <a:spcPts val="0"/>
              </a:spcBef>
              <a:spcAft>
                <a:spcPts val="0"/>
              </a:spcAft>
              <a:buSzPts val="1800"/>
              <a:buFont typeface="Comfortaa"/>
              <a:buChar char="●"/>
            </a:pPr>
            <a:r>
              <a:rPr lang="en">
                <a:latin typeface="Comfortaa"/>
                <a:ea typeface="Comfortaa"/>
                <a:cs typeface="Comfortaa"/>
                <a:sym typeface="Comfortaa"/>
              </a:rPr>
              <a:t>Wine rating does increase with price, but matters most under $150. After that, it becomes less important.</a:t>
            </a:r>
            <a:endParaRPr>
              <a:latin typeface="Comfortaa"/>
              <a:ea typeface="Comfortaa"/>
              <a:cs typeface="Comfortaa"/>
              <a:sym typeface="Comfortaa"/>
            </a:endParaRPr>
          </a:p>
          <a:p>
            <a:pPr marL="914400" lvl="0" indent="-342900" algn="l" rtl="0">
              <a:spcBef>
                <a:spcPts val="0"/>
              </a:spcBef>
              <a:spcAft>
                <a:spcPts val="0"/>
              </a:spcAft>
              <a:buSzPts val="1800"/>
              <a:buFont typeface="Comfortaa"/>
              <a:buChar char="●"/>
            </a:pPr>
            <a:r>
              <a:rPr lang="en">
                <a:latin typeface="Comfortaa"/>
                <a:ea typeface="Comfortaa"/>
                <a:cs typeface="Comfortaa"/>
                <a:sym typeface="Comfortaa"/>
              </a:rPr>
              <a:t>Nebbiolo is the highest rated wine variety, while Rieslings and Portuguese Red are the most highly rated wines for the lowest price.</a:t>
            </a:r>
            <a:endParaRPr>
              <a:latin typeface="Comfortaa"/>
              <a:ea typeface="Comfortaa"/>
              <a:cs typeface="Comfortaa"/>
              <a:sym typeface="Comfortaa"/>
            </a:endParaRPr>
          </a:p>
          <a:p>
            <a:pPr marL="914400" lvl="0" indent="-342900" algn="l" rtl="0">
              <a:spcBef>
                <a:spcPts val="0"/>
              </a:spcBef>
              <a:spcAft>
                <a:spcPts val="0"/>
              </a:spcAft>
              <a:buSzPts val="1800"/>
              <a:buFont typeface="Comfortaa"/>
              <a:buChar char="●"/>
            </a:pPr>
            <a:r>
              <a:rPr lang="en">
                <a:latin typeface="Comfortaa"/>
                <a:ea typeface="Comfortaa"/>
                <a:cs typeface="Comfortaa"/>
                <a:sym typeface="Comfortaa"/>
              </a:rPr>
              <a:t>European wines (especially Austria, Germany, or France) are safe choices for top quality wines.</a:t>
            </a:r>
            <a:endParaRPr>
              <a:latin typeface="Comfortaa"/>
              <a:ea typeface="Comfortaa"/>
              <a:cs typeface="Comfortaa"/>
              <a:sym typeface="Comfortaa"/>
            </a:endParaRPr>
          </a:p>
          <a:p>
            <a:pPr marL="914400" lvl="0" indent="-342900" algn="l" rtl="0">
              <a:spcBef>
                <a:spcPts val="0"/>
              </a:spcBef>
              <a:spcAft>
                <a:spcPts val="0"/>
              </a:spcAft>
              <a:buSzPts val="1800"/>
              <a:buFont typeface="Comfortaa"/>
              <a:buChar char="●"/>
            </a:pPr>
            <a:r>
              <a:rPr lang="en">
                <a:latin typeface="Comfortaa"/>
                <a:ea typeface="Comfortaa"/>
                <a:cs typeface="Comfortaa"/>
                <a:sym typeface="Comfortaa"/>
              </a:rPr>
              <a:t>Year is not a key focus in selecting a good wine from the 2000s.</a:t>
            </a:r>
            <a:endParaRPr>
              <a:latin typeface="Comfortaa"/>
              <a:ea typeface="Comfortaa"/>
              <a:cs typeface="Comfortaa"/>
              <a:sym typeface="Comfortaa"/>
            </a:endParaRPr>
          </a:p>
          <a:p>
            <a:pPr marL="914400" lvl="0" indent="-342900" algn="l" rtl="0">
              <a:spcBef>
                <a:spcPts val="0"/>
              </a:spcBef>
              <a:spcAft>
                <a:spcPts val="0"/>
              </a:spcAft>
              <a:buSzPts val="1800"/>
              <a:buFont typeface="Comfortaa"/>
              <a:buChar char="●"/>
            </a:pPr>
            <a:r>
              <a:rPr lang="en">
                <a:latin typeface="Comfortaa"/>
                <a:ea typeface="Comfortaa"/>
                <a:cs typeface="Comfortaa"/>
                <a:sym typeface="Comfortaa"/>
              </a:rPr>
              <a:t>$30 to $40 was found to be a sweet spot to get a great wine</a:t>
            </a:r>
            <a:endParaRPr>
              <a:latin typeface="Comfortaa"/>
              <a:ea typeface="Comfortaa"/>
              <a:cs typeface="Comfortaa"/>
              <a:sym typeface="Comfortaa"/>
            </a:endParaRPr>
          </a:p>
          <a:p>
            <a:pPr marL="914400" lvl="0" indent="-342900" algn="l" rtl="0">
              <a:spcBef>
                <a:spcPts val="0"/>
              </a:spcBef>
              <a:spcAft>
                <a:spcPts val="0"/>
              </a:spcAft>
              <a:buSzPts val="1800"/>
              <a:buFont typeface="Comfortaa"/>
              <a:buChar char="●"/>
            </a:pPr>
            <a:r>
              <a:rPr lang="en">
                <a:latin typeface="Comfortaa"/>
                <a:ea typeface="Comfortaa"/>
                <a:cs typeface="Comfortaa"/>
                <a:sym typeface="Comfortaa"/>
              </a:rPr>
              <a:t>For Classic-quality wine, buying foreign can cost you 2-7x more for the same quality</a:t>
            </a:r>
            <a:endParaRPr>
              <a:latin typeface="Comfortaa"/>
              <a:ea typeface="Comfortaa"/>
              <a:cs typeface="Comfortaa"/>
              <a:sym typeface="Comfortaa"/>
            </a:endParaRPr>
          </a:p>
          <a:p>
            <a:pPr marL="0" lvl="0" indent="0" algn="l" rtl="0">
              <a:spcBef>
                <a:spcPts val="1600"/>
              </a:spcBef>
              <a:spcAft>
                <a:spcPts val="0"/>
              </a:spcAft>
              <a:buNone/>
            </a:pPr>
            <a:endParaRPr>
              <a:latin typeface="Comfortaa"/>
              <a:ea typeface="Comfortaa"/>
              <a:cs typeface="Comfortaa"/>
              <a:sym typeface="Comfortaa"/>
            </a:endParaRPr>
          </a:p>
          <a:p>
            <a:pPr marL="3657600" lvl="0" indent="0" algn="l" rtl="0">
              <a:spcBef>
                <a:spcPts val="1600"/>
              </a:spcBef>
              <a:spcAft>
                <a:spcPts val="0"/>
              </a:spcAft>
              <a:buNone/>
            </a:pPr>
            <a:endParaRPr>
              <a:latin typeface="Comfortaa"/>
              <a:ea typeface="Comfortaa"/>
              <a:cs typeface="Comfortaa"/>
              <a:sym typeface="Comfortaa"/>
            </a:endParaRPr>
          </a:p>
          <a:p>
            <a:pPr marL="2286000" lvl="0" indent="457200" algn="l" rtl="0">
              <a:spcBef>
                <a:spcPts val="1600"/>
              </a:spcBef>
              <a:spcAft>
                <a:spcPts val="1600"/>
              </a:spcAft>
              <a:buNone/>
            </a:pPr>
            <a:r>
              <a:rPr lang="en">
                <a:latin typeface="Comfortaa"/>
                <a:ea typeface="Comfortaa"/>
                <a:cs typeface="Comfortaa"/>
                <a:sym typeface="Comfortaa"/>
              </a:rPr>
              <a:t>	</a:t>
            </a:r>
            <a:endParaRPr>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Comfortaa"/>
                <a:ea typeface="Comfortaa"/>
                <a:cs typeface="Comfortaa"/>
                <a:sym typeface="Comfortaa"/>
              </a:rPr>
              <a:t>Project Summary</a:t>
            </a:r>
            <a:endParaRPr>
              <a:solidFill>
                <a:srgbClr val="FFFFFF"/>
              </a:solidFill>
              <a:latin typeface="Comfortaa"/>
              <a:ea typeface="Comfortaa"/>
              <a:cs typeface="Comfortaa"/>
              <a:sym typeface="Comfortaa"/>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mfortaa"/>
                <a:ea typeface="Comfortaa"/>
                <a:cs typeface="Comfortaa"/>
                <a:sym typeface="Comfortaa"/>
              </a:rPr>
              <a:t>Wine comes in hundreds of varieties from all over the world at a wide range of prices, so our key focus was on ratings and what impact these factors had on it:</a:t>
            </a:r>
            <a:endParaRPr>
              <a:latin typeface="Comfortaa"/>
              <a:ea typeface="Comfortaa"/>
              <a:cs typeface="Comfortaa"/>
              <a:sym typeface="Comfortaa"/>
            </a:endParaRPr>
          </a:p>
          <a:p>
            <a:pPr marL="0" lvl="0" indent="0" algn="l" rtl="0">
              <a:spcBef>
                <a:spcPts val="0"/>
              </a:spcBef>
              <a:spcAft>
                <a:spcPts val="0"/>
              </a:spcAft>
              <a:buNone/>
            </a:pPr>
            <a:endParaRPr>
              <a:latin typeface="Comfortaa"/>
              <a:ea typeface="Comfortaa"/>
              <a:cs typeface="Comfortaa"/>
              <a:sym typeface="Comfortaa"/>
            </a:endParaRPr>
          </a:p>
          <a:p>
            <a:pPr marL="457200" lvl="0" indent="-342900" algn="l" rtl="0">
              <a:spcBef>
                <a:spcPts val="0"/>
              </a:spcBef>
              <a:spcAft>
                <a:spcPts val="0"/>
              </a:spcAft>
              <a:buSzPts val="1800"/>
              <a:buFont typeface="Comfortaa"/>
              <a:buChar char="●"/>
            </a:pPr>
            <a:r>
              <a:rPr lang="en">
                <a:latin typeface="Comfortaa"/>
                <a:ea typeface="Comfortaa"/>
                <a:cs typeface="Comfortaa"/>
                <a:sym typeface="Comfortaa"/>
              </a:rPr>
              <a:t>Where is the best wine produced?</a:t>
            </a:r>
            <a:endParaRPr>
              <a:latin typeface="Comfortaa"/>
              <a:ea typeface="Comfortaa"/>
              <a:cs typeface="Comfortaa"/>
              <a:sym typeface="Comfortaa"/>
            </a:endParaRPr>
          </a:p>
          <a:p>
            <a:pPr marL="457200" lvl="0" indent="-342900" algn="l" rtl="0">
              <a:spcBef>
                <a:spcPts val="0"/>
              </a:spcBef>
              <a:spcAft>
                <a:spcPts val="0"/>
              </a:spcAft>
              <a:buSzPts val="1800"/>
              <a:buFont typeface="Comfortaa"/>
              <a:buChar char="●"/>
            </a:pPr>
            <a:r>
              <a:rPr lang="en">
                <a:latin typeface="Comfortaa"/>
                <a:ea typeface="Comfortaa"/>
                <a:cs typeface="Comfortaa"/>
                <a:sym typeface="Comfortaa"/>
              </a:rPr>
              <a:t>Does better wine cost more?</a:t>
            </a:r>
            <a:endParaRPr>
              <a:latin typeface="Comfortaa"/>
              <a:ea typeface="Comfortaa"/>
              <a:cs typeface="Comfortaa"/>
              <a:sym typeface="Comfortaa"/>
            </a:endParaRPr>
          </a:p>
          <a:p>
            <a:pPr marL="457200" lvl="0" indent="-342900" algn="l" rtl="0">
              <a:spcBef>
                <a:spcPts val="0"/>
              </a:spcBef>
              <a:spcAft>
                <a:spcPts val="0"/>
              </a:spcAft>
              <a:buSzPts val="1800"/>
              <a:buFont typeface="Comfortaa"/>
              <a:buChar char="●"/>
            </a:pPr>
            <a:r>
              <a:rPr lang="en">
                <a:latin typeface="Comfortaa"/>
                <a:ea typeface="Comfortaa"/>
                <a:cs typeface="Comfortaa"/>
                <a:sym typeface="Comfortaa"/>
              </a:rPr>
              <a:t>Does wine get better year by year?</a:t>
            </a:r>
            <a:endParaRPr>
              <a:latin typeface="Comfortaa"/>
              <a:ea typeface="Comfortaa"/>
              <a:cs typeface="Comfortaa"/>
              <a:sym typeface="Comfortaa"/>
            </a:endParaRPr>
          </a:p>
          <a:p>
            <a:pPr marL="457200" lvl="0" indent="-342900" algn="l" rtl="0">
              <a:spcBef>
                <a:spcPts val="0"/>
              </a:spcBef>
              <a:spcAft>
                <a:spcPts val="0"/>
              </a:spcAft>
              <a:buSzPts val="1800"/>
              <a:buFont typeface="Comfortaa"/>
              <a:buChar char="●"/>
            </a:pPr>
            <a:r>
              <a:rPr lang="en">
                <a:latin typeface="Comfortaa"/>
                <a:ea typeface="Comfortaa"/>
                <a:cs typeface="Comfortaa"/>
                <a:sym typeface="Comfortaa"/>
              </a:rPr>
              <a:t>What variety of wine is the best? </a:t>
            </a:r>
            <a:endParaRPr>
              <a:latin typeface="Comfortaa"/>
              <a:ea typeface="Comfortaa"/>
              <a:cs typeface="Comfortaa"/>
              <a:sym typeface="Comfortaa"/>
            </a:endParaRPr>
          </a:p>
          <a:p>
            <a:pPr marL="457200" lvl="0" indent="-342900" algn="l" rtl="0">
              <a:spcBef>
                <a:spcPts val="0"/>
              </a:spcBef>
              <a:spcAft>
                <a:spcPts val="0"/>
              </a:spcAft>
              <a:buSzPts val="1800"/>
              <a:buFont typeface="Comfortaa"/>
              <a:buChar char="●"/>
            </a:pPr>
            <a:r>
              <a:rPr lang="en">
                <a:latin typeface="Comfortaa"/>
                <a:ea typeface="Comfortaa"/>
                <a:cs typeface="Comfortaa"/>
                <a:sym typeface="Comfortaa"/>
              </a:rPr>
              <a:t>Where is the best wine from that is the lowest price? </a:t>
            </a:r>
            <a:endParaRPr>
              <a:latin typeface="Comfortaa"/>
              <a:ea typeface="Comfortaa"/>
              <a:cs typeface="Comfortaa"/>
              <a:sym typeface="Comfortaa"/>
            </a:endParaRPr>
          </a:p>
          <a:p>
            <a:pPr marL="0" lvl="0" indent="0" algn="l" rtl="0">
              <a:spcBef>
                <a:spcPts val="0"/>
              </a:spcBef>
              <a:spcAft>
                <a:spcPts val="0"/>
              </a:spcAft>
              <a:buNone/>
            </a:pPr>
            <a:endParaRPr>
              <a:latin typeface="Comfortaa"/>
              <a:ea typeface="Comfortaa"/>
              <a:cs typeface="Comfortaa"/>
              <a:sym typeface="Comfortaa"/>
            </a:endParaRPr>
          </a:p>
          <a:p>
            <a:pPr marL="457200" lvl="0" indent="0" algn="l" rtl="0">
              <a:spcBef>
                <a:spcPts val="0"/>
              </a:spcBef>
              <a:spcAft>
                <a:spcPts val="0"/>
              </a:spcAft>
              <a:buNone/>
            </a:pPr>
            <a:endParaRPr>
              <a:latin typeface="Comfortaa"/>
              <a:ea typeface="Comfortaa"/>
              <a:cs typeface="Comfortaa"/>
              <a:sym typeface="Comfortaa"/>
            </a:endParaRPr>
          </a:p>
          <a:p>
            <a:pPr marL="0" lvl="0" indent="0" algn="l" rtl="0">
              <a:spcBef>
                <a:spcPts val="0"/>
              </a:spcBef>
              <a:spcAft>
                <a:spcPts val="0"/>
              </a:spcAft>
              <a:buNone/>
            </a:pPr>
            <a:endParaRPr>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Comfortaa"/>
                <a:ea typeface="Comfortaa"/>
                <a:cs typeface="Comfortaa"/>
                <a:sym typeface="Comfortaa"/>
              </a:rPr>
              <a:t>Data</a:t>
            </a:r>
            <a:endParaRPr>
              <a:solidFill>
                <a:srgbClr val="FFFFFF"/>
              </a:solidFill>
              <a:latin typeface="Comfortaa"/>
              <a:ea typeface="Comfortaa"/>
              <a:cs typeface="Comfortaa"/>
              <a:sym typeface="Comfortaa"/>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Font typeface="Comfortaa"/>
              <a:buChar char="●"/>
            </a:pPr>
            <a:r>
              <a:rPr lang="en">
                <a:latin typeface="Comfortaa"/>
                <a:ea typeface="Comfortaa"/>
                <a:cs typeface="Comfortaa"/>
                <a:sym typeface="Comfortaa"/>
              </a:rPr>
              <a:t>Gathered from </a:t>
            </a:r>
            <a:r>
              <a:rPr lang="en" i="1">
                <a:latin typeface="Comfortaa"/>
                <a:ea typeface="Comfortaa"/>
                <a:cs typeface="Comfortaa"/>
                <a:sym typeface="Comfortaa"/>
              </a:rPr>
              <a:t>Wine Enthusiast Magazine</a:t>
            </a:r>
            <a:r>
              <a:rPr lang="en">
                <a:latin typeface="Comfortaa"/>
                <a:ea typeface="Comfortaa"/>
                <a:cs typeface="Comfortaa"/>
                <a:sym typeface="Comfortaa"/>
              </a:rPr>
              <a:t> </a:t>
            </a:r>
            <a:endParaRPr>
              <a:latin typeface="Comfortaa"/>
              <a:ea typeface="Comfortaa"/>
              <a:cs typeface="Comfortaa"/>
              <a:sym typeface="Comfortaa"/>
            </a:endParaRPr>
          </a:p>
          <a:p>
            <a:pPr marL="914400" lvl="1" indent="-317500" algn="l" rtl="0">
              <a:lnSpc>
                <a:spcPct val="150000"/>
              </a:lnSpc>
              <a:spcBef>
                <a:spcPts val="0"/>
              </a:spcBef>
              <a:spcAft>
                <a:spcPts val="0"/>
              </a:spcAft>
              <a:buSzPts val="1400"/>
              <a:buFont typeface="Comfortaa"/>
              <a:buChar char="○"/>
            </a:pPr>
            <a:r>
              <a:rPr lang="en">
                <a:latin typeface="Comfortaa"/>
                <a:ea typeface="Comfortaa"/>
                <a:cs typeface="Comfortaa"/>
                <a:sym typeface="Comfortaa"/>
              </a:rPr>
              <a:t>A US-based wine magazine with 800,000+ readers</a:t>
            </a:r>
            <a:endParaRPr>
              <a:latin typeface="Comfortaa"/>
              <a:ea typeface="Comfortaa"/>
              <a:cs typeface="Comfortaa"/>
              <a:sym typeface="Comfortaa"/>
            </a:endParaRPr>
          </a:p>
          <a:p>
            <a:pPr marL="914400" lvl="1" indent="-317500" algn="l" rtl="0">
              <a:lnSpc>
                <a:spcPct val="150000"/>
              </a:lnSpc>
              <a:spcBef>
                <a:spcPts val="0"/>
              </a:spcBef>
              <a:spcAft>
                <a:spcPts val="0"/>
              </a:spcAft>
              <a:buSzPts val="1400"/>
              <a:buFont typeface="Comfortaa"/>
              <a:buChar char="○"/>
            </a:pPr>
            <a:r>
              <a:rPr lang="en">
                <a:latin typeface="Comfortaa"/>
                <a:ea typeface="Comfortaa"/>
                <a:cs typeface="Comfortaa"/>
                <a:sym typeface="Comfortaa"/>
              </a:rPr>
              <a:t>Reviews from 19 different wine experts</a:t>
            </a:r>
            <a:endParaRPr>
              <a:latin typeface="Comfortaa"/>
              <a:ea typeface="Comfortaa"/>
              <a:cs typeface="Comfortaa"/>
              <a:sym typeface="Comfortaa"/>
            </a:endParaRPr>
          </a:p>
          <a:p>
            <a:pPr marL="914400" lvl="1" indent="-317500" algn="l" rtl="0">
              <a:lnSpc>
                <a:spcPct val="150000"/>
              </a:lnSpc>
              <a:spcBef>
                <a:spcPts val="0"/>
              </a:spcBef>
              <a:spcAft>
                <a:spcPts val="0"/>
              </a:spcAft>
              <a:buSzPts val="1400"/>
              <a:buFont typeface="Comfortaa"/>
              <a:buChar char="○"/>
            </a:pPr>
            <a:r>
              <a:rPr lang="en">
                <a:latin typeface="Comfortaa"/>
                <a:ea typeface="Comfortaa"/>
                <a:cs typeface="Comfortaa"/>
                <a:sym typeface="Comfortaa"/>
              </a:rPr>
              <a:t>Data scraped in Nov 2017 and posted on Kaggle</a:t>
            </a:r>
            <a:endParaRPr>
              <a:latin typeface="Comfortaa"/>
              <a:ea typeface="Comfortaa"/>
              <a:cs typeface="Comfortaa"/>
              <a:sym typeface="Comfortaa"/>
            </a:endParaRPr>
          </a:p>
          <a:p>
            <a:pPr marL="457200" lvl="0" indent="-342900" algn="l" rtl="0">
              <a:lnSpc>
                <a:spcPct val="150000"/>
              </a:lnSpc>
              <a:spcBef>
                <a:spcPts val="0"/>
              </a:spcBef>
              <a:spcAft>
                <a:spcPts val="0"/>
              </a:spcAft>
              <a:buSzPts val="1800"/>
              <a:buFont typeface="Comfortaa"/>
              <a:buChar char="●"/>
            </a:pPr>
            <a:r>
              <a:rPr lang="en">
                <a:latin typeface="Comfortaa"/>
                <a:ea typeface="Comfortaa"/>
                <a:cs typeface="Comfortaa"/>
                <a:sym typeface="Comfortaa"/>
              </a:rPr>
              <a:t>118,840 unique wines </a:t>
            </a:r>
            <a:endParaRPr>
              <a:latin typeface="Comfortaa"/>
              <a:ea typeface="Comfortaa"/>
              <a:cs typeface="Comfortaa"/>
              <a:sym typeface="Comfortaa"/>
            </a:endParaRPr>
          </a:p>
          <a:p>
            <a:pPr marL="457200" lvl="0" indent="-342900" algn="l" rtl="0">
              <a:lnSpc>
                <a:spcPct val="150000"/>
              </a:lnSpc>
              <a:spcBef>
                <a:spcPts val="0"/>
              </a:spcBef>
              <a:spcAft>
                <a:spcPts val="0"/>
              </a:spcAft>
              <a:buSzPts val="1800"/>
              <a:buFont typeface="Comfortaa"/>
              <a:buChar char="●"/>
            </a:pPr>
            <a:r>
              <a:rPr lang="en">
                <a:latin typeface="Comfortaa"/>
                <a:ea typeface="Comfortaa"/>
                <a:cs typeface="Comfortaa"/>
                <a:sym typeface="Comfortaa"/>
              </a:rPr>
              <a:t>Data on each wine includes the country of origin, year, price, rating, reviewer, winery, and description</a:t>
            </a:r>
            <a:endParaRPr>
              <a:latin typeface="Comfortaa"/>
              <a:ea typeface="Comfortaa"/>
              <a:cs typeface="Comfortaa"/>
              <a:sym typeface="Comfortaa"/>
            </a:endParaRPr>
          </a:p>
          <a:p>
            <a:pPr marL="914400" lvl="1" indent="-317500" algn="l" rtl="0">
              <a:lnSpc>
                <a:spcPct val="150000"/>
              </a:lnSpc>
              <a:spcBef>
                <a:spcPts val="0"/>
              </a:spcBef>
              <a:spcAft>
                <a:spcPts val="0"/>
              </a:spcAft>
              <a:buSzPts val="1400"/>
              <a:buFont typeface="Comfortaa"/>
              <a:buChar char="○"/>
            </a:pPr>
            <a:r>
              <a:rPr lang="en">
                <a:latin typeface="Comfortaa"/>
                <a:ea typeface="Comfortaa"/>
                <a:cs typeface="Comfortaa"/>
                <a:sym typeface="Comfortaa"/>
              </a:rPr>
              <a:t>42% of wines came from the US</a:t>
            </a:r>
            <a:endParaRPr>
              <a:latin typeface="Comfortaa"/>
              <a:ea typeface="Comfortaa"/>
              <a:cs typeface="Comfortaa"/>
              <a:sym typeface="Comfortaa"/>
            </a:endParaRPr>
          </a:p>
          <a:p>
            <a:pPr marL="457200" lvl="0" indent="0" algn="l" rtl="0">
              <a:lnSpc>
                <a:spcPct val="150000"/>
              </a:lnSpc>
              <a:spcBef>
                <a:spcPts val="1600"/>
              </a:spcBef>
              <a:spcAft>
                <a:spcPts val="0"/>
              </a:spcAft>
              <a:buNone/>
            </a:pPr>
            <a:endParaRPr>
              <a:latin typeface="Comfortaa"/>
              <a:ea typeface="Comfortaa"/>
              <a:cs typeface="Comfortaa"/>
              <a:sym typeface="Comfortaa"/>
            </a:endParaRPr>
          </a:p>
          <a:p>
            <a:pPr marL="0" lvl="0" indent="0" algn="l" rtl="0">
              <a:lnSpc>
                <a:spcPct val="150000"/>
              </a:lnSpc>
              <a:spcBef>
                <a:spcPts val="1600"/>
              </a:spcBef>
              <a:spcAft>
                <a:spcPts val="0"/>
              </a:spcAft>
              <a:buNone/>
            </a:pPr>
            <a:endParaRPr>
              <a:latin typeface="Comfortaa"/>
              <a:ea typeface="Comfortaa"/>
              <a:cs typeface="Comfortaa"/>
              <a:sym typeface="Comfortaa"/>
            </a:endParaRPr>
          </a:p>
          <a:p>
            <a:pPr marL="0" lvl="0" indent="0" algn="l" rtl="0">
              <a:lnSpc>
                <a:spcPct val="150000"/>
              </a:lnSpc>
              <a:spcBef>
                <a:spcPts val="1600"/>
              </a:spcBef>
              <a:spcAft>
                <a:spcPts val="1600"/>
              </a:spcAft>
              <a:buNone/>
            </a:pPr>
            <a:endParaRPr>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Comfortaa"/>
                <a:ea typeface="Comfortaa"/>
                <a:cs typeface="Comfortaa"/>
                <a:sym typeface="Comfortaa"/>
              </a:rPr>
              <a:t>Data: Pre Analysis</a:t>
            </a:r>
            <a:endParaRPr>
              <a:solidFill>
                <a:srgbClr val="FFFFFF"/>
              </a:solidFill>
              <a:latin typeface="Comfortaa"/>
              <a:ea typeface="Comfortaa"/>
              <a:cs typeface="Comfortaa"/>
              <a:sym typeface="Comfortaa"/>
            </a:endParaRPr>
          </a:p>
        </p:txBody>
      </p:sp>
      <p:sp>
        <p:nvSpPr>
          <p:cNvPr id="74" name="Google Shape;74;p16"/>
          <p:cNvSpPr txBox="1">
            <a:spLocks noGrp="1"/>
          </p:cNvSpPr>
          <p:nvPr>
            <p:ph type="body" idx="1"/>
          </p:nvPr>
        </p:nvSpPr>
        <p:spPr>
          <a:xfrm>
            <a:off x="311700" y="11672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omfortaa"/>
              <a:buChar char="●"/>
            </a:pPr>
            <a:r>
              <a:rPr lang="en">
                <a:latin typeface="Comfortaa"/>
                <a:ea typeface="Comfortaa"/>
                <a:cs typeface="Comfortaa"/>
                <a:sym typeface="Comfortaa"/>
              </a:rPr>
              <a:t>Data cleanup process was simple</a:t>
            </a:r>
            <a:endParaRPr>
              <a:latin typeface="Comfortaa"/>
              <a:ea typeface="Comfortaa"/>
              <a:cs typeface="Comfortaa"/>
              <a:sym typeface="Comfortaa"/>
            </a:endParaRPr>
          </a:p>
          <a:p>
            <a:pPr marL="914400" lvl="1" indent="-317500" algn="l" rtl="0">
              <a:spcBef>
                <a:spcPts val="0"/>
              </a:spcBef>
              <a:spcAft>
                <a:spcPts val="0"/>
              </a:spcAft>
              <a:buSzPts val="1400"/>
              <a:buFont typeface="Comfortaa"/>
              <a:buChar char="○"/>
            </a:pPr>
            <a:r>
              <a:rPr lang="en">
                <a:latin typeface="Comfortaa"/>
                <a:ea typeface="Comfortaa"/>
                <a:cs typeface="Comfortaa"/>
                <a:sym typeface="Comfortaa"/>
              </a:rPr>
              <a:t>All currency was already USD</a:t>
            </a:r>
            <a:endParaRPr>
              <a:latin typeface="Comfortaa"/>
              <a:ea typeface="Comfortaa"/>
              <a:cs typeface="Comfortaa"/>
              <a:sym typeface="Comfortaa"/>
            </a:endParaRPr>
          </a:p>
          <a:p>
            <a:pPr marL="914400" lvl="1" indent="-317500" algn="l" rtl="0">
              <a:spcBef>
                <a:spcPts val="0"/>
              </a:spcBef>
              <a:spcAft>
                <a:spcPts val="0"/>
              </a:spcAft>
              <a:buSzPts val="1400"/>
              <a:buFont typeface="Comfortaa"/>
              <a:buChar char="○"/>
            </a:pPr>
            <a:r>
              <a:rPr lang="en">
                <a:latin typeface="Comfortaa"/>
                <a:ea typeface="Comfortaa"/>
                <a:cs typeface="Comfortaa"/>
                <a:sym typeface="Comfortaa"/>
              </a:rPr>
              <a:t>All duplicates were already removed</a:t>
            </a:r>
            <a:endParaRPr>
              <a:latin typeface="Comfortaa"/>
              <a:ea typeface="Comfortaa"/>
              <a:cs typeface="Comfortaa"/>
              <a:sym typeface="Comfortaa"/>
            </a:endParaRPr>
          </a:p>
          <a:p>
            <a:pPr marL="914400" lvl="1" indent="-317500" algn="l" rtl="0">
              <a:spcBef>
                <a:spcPts val="0"/>
              </a:spcBef>
              <a:spcAft>
                <a:spcPts val="0"/>
              </a:spcAft>
              <a:buSzPts val="1400"/>
              <a:buFont typeface="Comfortaa"/>
              <a:buChar char="○"/>
            </a:pPr>
            <a:r>
              <a:rPr lang="en">
                <a:latin typeface="Comfortaa"/>
                <a:ea typeface="Comfortaa"/>
                <a:cs typeface="Comfortaa"/>
                <a:sym typeface="Comfortaa"/>
              </a:rPr>
              <a:t>We dropped unnecessary rows</a:t>
            </a:r>
            <a:endParaRPr>
              <a:latin typeface="Comfortaa"/>
              <a:ea typeface="Comfortaa"/>
              <a:cs typeface="Comfortaa"/>
              <a:sym typeface="Comfortaa"/>
            </a:endParaRPr>
          </a:p>
          <a:p>
            <a:pPr marL="457200" lvl="0" indent="-342900" algn="l" rtl="0">
              <a:spcBef>
                <a:spcPts val="0"/>
              </a:spcBef>
              <a:spcAft>
                <a:spcPts val="0"/>
              </a:spcAft>
              <a:buSzPts val="1800"/>
              <a:buFont typeface="Comfortaa"/>
              <a:buChar char="●"/>
            </a:pPr>
            <a:r>
              <a:rPr lang="en" b="1">
                <a:latin typeface="Comfortaa"/>
                <a:ea typeface="Comfortaa"/>
                <a:cs typeface="Comfortaa"/>
                <a:sym typeface="Comfortaa"/>
              </a:rPr>
              <a:t>Wine Enthusiasts’ 100-point wine-scoring scale:</a:t>
            </a:r>
            <a:endParaRPr b="1">
              <a:latin typeface="Comfortaa"/>
              <a:ea typeface="Comfortaa"/>
              <a:cs typeface="Comfortaa"/>
              <a:sym typeface="Comfortaa"/>
            </a:endParaRPr>
          </a:p>
          <a:p>
            <a:pPr marL="723900" lvl="0" indent="-228600" algn="l" rtl="0">
              <a:spcBef>
                <a:spcPts val="0"/>
              </a:spcBef>
              <a:spcAft>
                <a:spcPts val="0"/>
              </a:spcAft>
              <a:buClr>
                <a:schemeClr val="dk2"/>
              </a:buClr>
              <a:buSzPts val="1400"/>
              <a:buFont typeface="Comfortaa"/>
              <a:buNone/>
            </a:pPr>
            <a:r>
              <a:rPr lang="en" sz="1400">
                <a:highlight>
                  <a:srgbClr val="FFFFFF"/>
                </a:highlight>
                <a:latin typeface="Comfortaa"/>
                <a:ea typeface="Comfortaa"/>
                <a:cs typeface="Comfortaa"/>
                <a:sym typeface="Comfortaa"/>
              </a:rPr>
              <a:t>98–100 – Classic</a:t>
            </a:r>
            <a:endParaRPr sz="1400">
              <a:highlight>
                <a:srgbClr val="FFFFFF"/>
              </a:highlight>
              <a:latin typeface="Comfortaa"/>
              <a:ea typeface="Comfortaa"/>
              <a:cs typeface="Comfortaa"/>
              <a:sym typeface="Comfortaa"/>
            </a:endParaRPr>
          </a:p>
          <a:p>
            <a:pPr marL="723900" lvl="0" indent="-228600" algn="l" rtl="0">
              <a:spcBef>
                <a:spcPts val="0"/>
              </a:spcBef>
              <a:spcAft>
                <a:spcPts val="0"/>
              </a:spcAft>
              <a:buClr>
                <a:schemeClr val="dk2"/>
              </a:buClr>
              <a:buSzPts val="1400"/>
              <a:buFont typeface="Comfortaa"/>
              <a:buNone/>
            </a:pPr>
            <a:r>
              <a:rPr lang="en" sz="1400">
                <a:highlight>
                  <a:srgbClr val="FFFFFF"/>
                </a:highlight>
                <a:latin typeface="Comfortaa"/>
                <a:ea typeface="Comfortaa"/>
                <a:cs typeface="Comfortaa"/>
                <a:sym typeface="Comfortaa"/>
              </a:rPr>
              <a:t>94–97 – Superb</a:t>
            </a:r>
            <a:endParaRPr sz="1400">
              <a:highlight>
                <a:srgbClr val="FFFFFF"/>
              </a:highlight>
              <a:latin typeface="Comfortaa"/>
              <a:ea typeface="Comfortaa"/>
              <a:cs typeface="Comfortaa"/>
              <a:sym typeface="Comfortaa"/>
            </a:endParaRPr>
          </a:p>
          <a:p>
            <a:pPr marL="723900" lvl="0" indent="-228600" algn="l" rtl="0">
              <a:spcBef>
                <a:spcPts val="0"/>
              </a:spcBef>
              <a:spcAft>
                <a:spcPts val="0"/>
              </a:spcAft>
              <a:buClr>
                <a:schemeClr val="dk2"/>
              </a:buClr>
              <a:buSzPts val="1400"/>
              <a:buFont typeface="Comfortaa"/>
              <a:buNone/>
            </a:pPr>
            <a:r>
              <a:rPr lang="en" sz="1400">
                <a:highlight>
                  <a:srgbClr val="FFFFFF"/>
                </a:highlight>
                <a:latin typeface="Comfortaa"/>
                <a:ea typeface="Comfortaa"/>
                <a:cs typeface="Comfortaa"/>
                <a:sym typeface="Comfortaa"/>
              </a:rPr>
              <a:t>90–93 – Excellent</a:t>
            </a:r>
            <a:endParaRPr sz="1400">
              <a:highlight>
                <a:srgbClr val="FFFFFF"/>
              </a:highlight>
              <a:latin typeface="Comfortaa"/>
              <a:ea typeface="Comfortaa"/>
              <a:cs typeface="Comfortaa"/>
              <a:sym typeface="Comfortaa"/>
            </a:endParaRPr>
          </a:p>
          <a:p>
            <a:pPr marL="723900" lvl="0" indent="-228600" algn="l" rtl="0">
              <a:spcBef>
                <a:spcPts val="0"/>
              </a:spcBef>
              <a:spcAft>
                <a:spcPts val="0"/>
              </a:spcAft>
              <a:buClr>
                <a:schemeClr val="dk2"/>
              </a:buClr>
              <a:buSzPts val="1400"/>
              <a:buFont typeface="Comfortaa"/>
              <a:buNone/>
            </a:pPr>
            <a:r>
              <a:rPr lang="en" sz="1400">
                <a:highlight>
                  <a:srgbClr val="FFFFFF"/>
                </a:highlight>
                <a:latin typeface="Comfortaa"/>
                <a:ea typeface="Comfortaa"/>
                <a:cs typeface="Comfortaa"/>
                <a:sym typeface="Comfortaa"/>
              </a:rPr>
              <a:t>87–89 – Very good</a:t>
            </a:r>
            <a:endParaRPr sz="1400">
              <a:highlight>
                <a:srgbClr val="FFFFFF"/>
              </a:highlight>
              <a:latin typeface="Comfortaa"/>
              <a:ea typeface="Comfortaa"/>
              <a:cs typeface="Comfortaa"/>
              <a:sym typeface="Comfortaa"/>
            </a:endParaRPr>
          </a:p>
          <a:p>
            <a:pPr marL="723900" lvl="0" indent="-228600" algn="l" rtl="0">
              <a:spcBef>
                <a:spcPts val="0"/>
              </a:spcBef>
              <a:spcAft>
                <a:spcPts val="0"/>
              </a:spcAft>
              <a:buClr>
                <a:schemeClr val="dk2"/>
              </a:buClr>
              <a:buSzPts val="1400"/>
              <a:buFont typeface="Comfortaa"/>
              <a:buNone/>
            </a:pPr>
            <a:r>
              <a:rPr lang="en" sz="1400">
                <a:highlight>
                  <a:srgbClr val="FFFFFF"/>
                </a:highlight>
                <a:latin typeface="Comfortaa"/>
                <a:ea typeface="Comfortaa"/>
                <a:cs typeface="Comfortaa"/>
                <a:sym typeface="Comfortaa"/>
              </a:rPr>
              <a:t>83–86 – Good</a:t>
            </a:r>
            <a:endParaRPr sz="1400">
              <a:highlight>
                <a:srgbClr val="FFFFFF"/>
              </a:highlight>
              <a:latin typeface="Comfortaa"/>
              <a:ea typeface="Comfortaa"/>
              <a:cs typeface="Comfortaa"/>
              <a:sym typeface="Comfortaa"/>
            </a:endParaRPr>
          </a:p>
          <a:p>
            <a:pPr marL="723900" lvl="0" indent="-228600" algn="l" rtl="0">
              <a:spcBef>
                <a:spcPts val="0"/>
              </a:spcBef>
              <a:spcAft>
                <a:spcPts val="0"/>
              </a:spcAft>
              <a:buClr>
                <a:schemeClr val="dk2"/>
              </a:buClr>
              <a:buSzPts val="1400"/>
              <a:buFont typeface="Comfortaa"/>
              <a:buNone/>
            </a:pPr>
            <a:r>
              <a:rPr lang="en" sz="1400">
                <a:highlight>
                  <a:srgbClr val="FFFFFF"/>
                </a:highlight>
                <a:latin typeface="Comfortaa"/>
                <a:ea typeface="Comfortaa"/>
                <a:cs typeface="Comfortaa"/>
                <a:sym typeface="Comfortaa"/>
              </a:rPr>
              <a:t>80–82 – Acceptable</a:t>
            </a:r>
            <a:endParaRPr sz="1400">
              <a:highlight>
                <a:srgbClr val="FFFFFF"/>
              </a:highlight>
              <a:latin typeface="Comfortaa"/>
              <a:ea typeface="Comfortaa"/>
              <a:cs typeface="Comfortaa"/>
              <a:sym typeface="Comfortaa"/>
            </a:endParaRPr>
          </a:p>
          <a:p>
            <a:pPr marL="457200" lvl="0" indent="-342900" algn="l" rtl="0">
              <a:spcBef>
                <a:spcPts val="0"/>
              </a:spcBef>
              <a:spcAft>
                <a:spcPts val="0"/>
              </a:spcAft>
              <a:buSzPts val="1800"/>
              <a:buFont typeface="Comfortaa"/>
              <a:buChar char="●"/>
            </a:pPr>
            <a:r>
              <a:rPr lang="en">
                <a:latin typeface="Comfortaa"/>
                <a:ea typeface="Comfortaa"/>
                <a:cs typeface="Comfortaa"/>
                <a:sym typeface="Comfortaa"/>
              </a:rPr>
              <a:t>Average Cost of Wine in dataset: $35</a:t>
            </a:r>
            <a:endParaRPr>
              <a:latin typeface="Comfortaa"/>
              <a:ea typeface="Comfortaa"/>
              <a:cs typeface="Comfortaa"/>
              <a:sym typeface="Comfortaa"/>
            </a:endParaRPr>
          </a:p>
          <a:p>
            <a:pPr marL="457200" lvl="0" indent="-342900" algn="l" rtl="0">
              <a:spcBef>
                <a:spcPts val="0"/>
              </a:spcBef>
              <a:spcAft>
                <a:spcPts val="0"/>
              </a:spcAft>
              <a:buSzPts val="1800"/>
              <a:buFont typeface="Comfortaa"/>
              <a:buChar char="●"/>
            </a:pPr>
            <a:r>
              <a:rPr lang="en">
                <a:latin typeface="Comfortaa"/>
                <a:ea typeface="Comfortaa"/>
                <a:cs typeface="Comfortaa"/>
                <a:sym typeface="Comfortaa"/>
              </a:rPr>
              <a:t>Average Rating: 88.4</a:t>
            </a:r>
            <a:endParaRPr>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298450" algn="l" rtl="0">
              <a:lnSpc>
                <a:spcPct val="150000"/>
              </a:lnSpc>
              <a:spcBef>
                <a:spcPts val="0"/>
              </a:spcBef>
              <a:spcAft>
                <a:spcPts val="0"/>
              </a:spcAft>
              <a:buClr>
                <a:schemeClr val="dk1"/>
              </a:buClr>
              <a:buSzPts val="1100"/>
              <a:buFont typeface="Comfortaa"/>
              <a:buChar char="●"/>
            </a:pPr>
            <a:r>
              <a:rPr lang="en">
                <a:latin typeface="Comfortaa"/>
                <a:ea typeface="Comfortaa"/>
                <a:cs typeface="Comfortaa"/>
                <a:sym typeface="Comfortaa"/>
              </a:rPr>
              <a:t>Compared ratings against four factors</a:t>
            </a:r>
            <a:endParaRPr>
              <a:latin typeface="Comfortaa"/>
              <a:ea typeface="Comfortaa"/>
              <a:cs typeface="Comfortaa"/>
              <a:sym typeface="Comfortaa"/>
            </a:endParaRPr>
          </a:p>
          <a:p>
            <a:pPr marL="914400" lvl="1" indent="-298450" algn="l" rtl="0">
              <a:lnSpc>
                <a:spcPct val="150000"/>
              </a:lnSpc>
              <a:spcBef>
                <a:spcPts val="0"/>
              </a:spcBef>
              <a:spcAft>
                <a:spcPts val="0"/>
              </a:spcAft>
              <a:buClr>
                <a:schemeClr val="dk1"/>
              </a:buClr>
              <a:buSzPts val="1100"/>
              <a:buFont typeface="Comfortaa"/>
              <a:buChar char="○"/>
            </a:pPr>
            <a:r>
              <a:rPr lang="en">
                <a:latin typeface="Comfortaa"/>
                <a:ea typeface="Comfortaa"/>
                <a:cs typeface="Comfortaa"/>
                <a:sym typeface="Comfortaa"/>
              </a:rPr>
              <a:t>Price</a:t>
            </a:r>
            <a:endParaRPr>
              <a:latin typeface="Comfortaa"/>
              <a:ea typeface="Comfortaa"/>
              <a:cs typeface="Comfortaa"/>
              <a:sym typeface="Comfortaa"/>
            </a:endParaRPr>
          </a:p>
          <a:p>
            <a:pPr marL="914400" lvl="1" indent="-298450" algn="l" rtl="0">
              <a:lnSpc>
                <a:spcPct val="150000"/>
              </a:lnSpc>
              <a:spcBef>
                <a:spcPts val="0"/>
              </a:spcBef>
              <a:spcAft>
                <a:spcPts val="0"/>
              </a:spcAft>
              <a:buClr>
                <a:schemeClr val="dk1"/>
              </a:buClr>
              <a:buSzPts val="1100"/>
              <a:buFont typeface="Comfortaa"/>
              <a:buChar char="○"/>
            </a:pPr>
            <a:r>
              <a:rPr lang="en">
                <a:latin typeface="Comfortaa"/>
                <a:ea typeface="Comfortaa"/>
                <a:cs typeface="Comfortaa"/>
                <a:sym typeface="Comfortaa"/>
              </a:rPr>
              <a:t>Location</a:t>
            </a:r>
            <a:endParaRPr>
              <a:latin typeface="Comfortaa"/>
              <a:ea typeface="Comfortaa"/>
              <a:cs typeface="Comfortaa"/>
              <a:sym typeface="Comfortaa"/>
            </a:endParaRPr>
          </a:p>
          <a:p>
            <a:pPr marL="914400" lvl="1" indent="-298450" algn="l" rtl="0">
              <a:lnSpc>
                <a:spcPct val="150000"/>
              </a:lnSpc>
              <a:spcBef>
                <a:spcPts val="0"/>
              </a:spcBef>
              <a:spcAft>
                <a:spcPts val="0"/>
              </a:spcAft>
              <a:buClr>
                <a:schemeClr val="dk1"/>
              </a:buClr>
              <a:buSzPts val="1100"/>
              <a:buFont typeface="Comfortaa"/>
              <a:buChar char="○"/>
            </a:pPr>
            <a:r>
              <a:rPr lang="en">
                <a:latin typeface="Comfortaa"/>
                <a:ea typeface="Comfortaa"/>
                <a:cs typeface="Comfortaa"/>
                <a:sym typeface="Comfortaa"/>
              </a:rPr>
              <a:t>Time</a:t>
            </a:r>
            <a:endParaRPr>
              <a:latin typeface="Comfortaa"/>
              <a:ea typeface="Comfortaa"/>
              <a:cs typeface="Comfortaa"/>
              <a:sym typeface="Comfortaa"/>
            </a:endParaRPr>
          </a:p>
          <a:p>
            <a:pPr marL="914400" lvl="1" indent="-298450" algn="l" rtl="0">
              <a:lnSpc>
                <a:spcPct val="150000"/>
              </a:lnSpc>
              <a:spcBef>
                <a:spcPts val="0"/>
              </a:spcBef>
              <a:spcAft>
                <a:spcPts val="0"/>
              </a:spcAft>
              <a:buClr>
                <a:schemeClr val="dk1"/>
              </a:buClr>
              <a:buSzPts val="1100"/>
              <a:buFont typeface="Comfortaa"/>
              <a:buChar char="○"/>
            </a:pPr>
            <a:r>
              <a:rPr lang="en">
                <a:latin typeface="Comfortaa"/>
                <a:ea typeface="Comfortaa"/>
                <a:cs typeface="Comfortaa"/>
                <a:sym typeface="Comfortaa"/>
              </a:rPr>
              <a:t>Variety </a:t>
            </a:r>
            <a:endParaRPr>
              <a:latin typeface="Comfortaa"/>
              <a:ea typeface="Comfortaa"/>
              <a:cs typeface="Comfortaa"/>
              <a:sym typeface="Comfortaa"/>
            </a:endParaRPr>
          </a:p>
          <a:p>
            <a:pPr marL="0" lvl="0" indent="0" algn="l" rtl="0">
              <a:lnSpc>
                <a:spcPct val="150000"/>
              </a:lnSpc>
              <a:spcBef>
                <a:spcPts val="0"/>
              </a:spcBef>
              <a:spcAft>
                <a:spcPts val="0"/>
              </a:spcAft>
              <a:buNone/>
            </a:pPr>
            <a:endParaRPr>
              <a:latin typeface="Comfortaa"/>
              <a:ea typeface="Comfortaa"/>
              <a:cs typeface="Comfortaa"/>
              <a:sym typeface="Comfortaa"/>
            </a:endParaRPr>
          </a:p>
          <a:p>
            <a:pPr marL="0" lvl="0" indent="0" algn="l" rtl="0">
              <a:lnSpc>
                <a:spcPct val="150000"/>
              </a:lnSpc>
              <a:spcBef>
                <a:spcPts val="0"/>
              </a:spcBef>
              <a:spcAft>
                <a:spcPts val="0"/>
              </a:spcAft>
              <a:buNone/>
            </a:pPr>
            <a:endParaRPr>
              <a:latin typeface="Comfortaa"/>
              <a:ea typeface="Comfortaa"/>
              <a:cs typeface="Comfortaa"/>
              <a:sym typeface="Comfortaa"/>
            </a:endParaRPr>
          </a:p>
        </p:txBody>
      </p:sp>
      <p:sp>
        <p:nvSpPr>
          <p:cNvPr id="80" name="Google Shape;80;p17"/>
          <p:cNvSpPr txBox="1"/>
          <p:nvPr/>
        </p:nvSpPr>
        <p:spPr>
          <a:xfrm>
            <a:off x="103900" y="231000"/>
            <a:ext cx="6849000" cy="7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a:solidFill>
                  <a:srgbClr val="FFFFFF"/>
                </a:solidFill>
                <a:latin typeface="Comfortaa"/>
                <a:ea typeface="Comfortaa"/>
                <a:cs typeface="Comfortaa"/>
                <a:sym typeface="Comfortaa"/>
              </a:rPr>
              <a:t>Data Analysis Overview</a:t>
            </a:r>
            <a:endParaRPr sz="2800">
              <a:solidFill>
                <a:srgbClr val="FFFFFF"/>
              </a:solidFill>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Comfortaa"/>
                <a:ea typeface="Comfortaa"/>
                <a:cs typeface="Comfortaa"/>
                <a:sym typeface="Comfortaa"/>
              </a:rPr>
              <a:t>Price</a:t>
            </a:r>
            <a:endParaRPr>
              <a:solidFill>
                <a:srgbClr val="FFFFFF"/>
              </a:solidFill>
              <a:latin typeface="Comfortaa"/>
              <a:ea typeface="Comfortaa"/>
              <a:cs typeface="Comfortaa"/>
              <a:sym typeface="Comfortaa"/>
            </a:endParaRPr>
          </a:p>
          <a:p>
            <a:pPr marL="0" lvl="0" indent="0" algn="l" rtl="0">
              <a:spcBef>
                <a:spcPts val="0"/>
              </a:spcBef>
              <a:spcAft>
                <a:spcPts val="0"/>
              </a:spcAft>
              <a:buNone/>
            </a:pPr>
            <a:endParaRPr>
              <a:solidFill>
                <a:srgbClr val="FFFFFF"/>
              </a:solidFill>
              <a:latin typeface="Comfortaa"/>
              <a:ea typeface="Comfortaa"/>
              <a:cs typeface="Comfortaa"/>
              <a:sym typeface="Comfortaa"/>
            </a:endParaRPr>
          </a:p>
        </p:txBody>
      </p:sp>
      <p:sp>
        <p:nvSpPr>
          <p:cNvPr id="86" name="Google Shape;86;p18"/>
          <p:cNvSpPr txBox="1">
            <a:spLocks noGrp="1"/>
          </p:cNvSpPr>
          <p:nvPr>
            <p:ph type="body" idx="1"/>
          </p:nvPr>
        </p:nvSpPr>
        <p:spPr>
          <a:xfrm>
            <a:off x="311700" y="1017725"/>
            <a:ext cx="8520600" cy="3650700"/>
          </a:xfrm>
          <a:prstGeom prst="rect">
            <a:avLst/>
          </a:prstGeom>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a:latin typeface="Comfortaa"/>
                <a:ea typeface="Comfortaa"/>
                <a:cs typeface="Comfortaa"/>
                <a:sym typeface="Comfortaa"/>
              </a:rPr>
              <a:t>Is there a correlation between price and quality?</a:t>
            </a:r>
            <a:endParaRPr>
              <a:latin typeface="Comfortaa"/>
              <a:ea typeface="Comfortaa"/>
              <a:cs typeface="Comfortaa"/>
              <a:sym typeface="Comfortaa"/>
            </a:endParaRPr>
          </a:p>
          <a:p>
            <a:pPr marL="0" lvl="0" indent="0" algn="l" rtl="0">
              <a:spcBef>
                <a:spcPts val="1600"/>
              </a:spcBef>
              <a:spcAft>
                <a:spcPts val="0"/>
              </a:spcAft>
              <a:buNone/>
            </a:pPr>
            <a:endParaRPr/>
          </a:p>
          <a:p>
            <a:pPr marL="0" lvl="0" indent="0" algn="l" rtl="0">
              <a:spcBef>
                <a:spcPts val="1600"/>
              </a:spcBef>
              <a:spcAft>
                <a:spcPts val="1600"/>
              </a:spcAft>
              <a:buNone/>
            </a:pPr>
            <a:r>
              <a:rPr lang="en"/>
              <a:t>  </a:t>
            </a:r>
            <a:endParaRPr/>
          </a:p>
        </p:txBody>
      </p:sp>
      <p:pic>
        <p:nvPicPr>
          <p:cNvPr id="87" name="Google Shape;87;p18"/>
          <p:cNvPicPr preferRelativeResize="0"/>
          <p:nvPr/>
        </p:nvPicPr>
        <p:blipFill>
          <a:blip r:embed="rId3">
            <a:alphaModFix/>
          </a:blip>
          <a:stretch>
            <a:fillRect/>
          </a:stretch>
        </p:blipFill>
        <p:spPr>
          <a:xfrm>
            <a:off x="311700" y="1554150"/>
            <a:ext cx="4077799" cy="3413924"/>
          </a:xfrm>
          <a:prstGeom prst="rect">
            <a:avLst/>
          </a:prstGeom>
          <a:noFill/>
          <a:ln>
            <a:noFill/>
          </a:ln>
        </p:spPr>
      </p:pic>
      <p:sp>
        <p:nvSpPr>
          <p:cNvPr id="88" name="Google Shape;88;p18"/>
          <p:cNvSpPr txBox="1"/>
          <p:nvPr/>
        </p:nvSpPr>
        <p:spPr>
          <a:xfrm rot="10800000">
            <a:off x="3707750" y="1554150"/>
            <a:ext cx="1476000" cy="163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89" name="Google Shape;89;p18"/>
          <p:cNvPicPr preferRelativeResize="0"/>
          <p:nvPr/>
        </p:nvPicPr>
        <p:blipFill>
          <a:blip r:embed="rId4">
            <a:alphaModFix/>
          </a:blip>
          <a:stretch>
            <a:fillRect/>
          </a:stretch>
        </p:blipFill>
        <p:spPr>
          <a:xfrm>
            <a:off x="4718375" y="1655575"/>
            <a:ext cx="4221699" cy="3256625"/>
          </a:xfrm>
          <a:prstGeom prst="rect">
            <a:avLst/>
          </a:prstGeom>
          <a:noFill/>
          <a:ln>
            <a:noFill/>
          </a:ln>
        </p:spPr>
      </p:pic>
      <p:sp>
        <p:nvSpPr>
          <p:cNvPr id="90" name="Google Shape;90;p18"/>
          <p:cNvSpPr txBox="1"/>
          <p:nvPr/>
        </p:nvSpPr>
        <p:spPr>
          <a:xfrm>
            <a:off x="4145650" y="3256250"/>
            <a:ext cx="1148700" cy="142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
        <p:nvSpPr>
          <p:cNvPr id="91" name="Google Shape;91;p18"/>
          <p:cNvSpPr txBox="1"/>
          <p:nvPr/>
        </p:nvSpPr>
        <p:spPr>
          <a:xfrm>
            <a:off x="5669950" y="1527646"/>
            <a:ext cx="2523600" cy="2367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Cost of Wine vs Ratings</a:t>
            </a:r>
            <a:endParaRPr/>
          </a:p>
        </p:txBody>
      </p:sp>
      <p:sp>
        <p:nvSpPr>
          <p:cNvPr id="92" name="Google Shape;92;p18"/>
          <p:cNvSpPr txBox="1"/>
          <p:nvPr/>
        </p:nvSpPr>
        <p:spPr>
          <a:xfrm>
            <a:off x="6712475" y="4815975"/>
            <a:ext cx="495900" cy="15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18"/>
          <p:cNvSpPr txBox="1"/>
          <p:nvPr/>
        </p:nvSpPr>
        <p:spPr>
          <a:xfrm>
            <a:off x="1134383" y="1435436"/>
            <a:ext cx="2523600" cy="236700"/>
          </a:xfrm>
          <a:prstGeom prst="rect">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Cost of Wine vs Ratings</a:t>
            </a:r>
            <a:endParaRPr/>
          </a:p>
        </p:txBody>
      </p:sp>
      <p:sp>
        <p:nvSpPr>
          <p:cNvPr id="94" name="Google Shape;94;p18"/>
          <p:cNvSpPr/>
          <p:nvPr/>
        </p:nvSpPr>
        <p:spPr>
          <a:xfrm>
            <a:off x="6719850" y="4807225"/>
            <a:ext cx="1102800" cy="199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t>Cost (USD)</a:t>
            </a:r>
            <a:endParaRPr sz="1200"/>
          </a:p>
        </p:txBody>
      </p:sp>
      <p:sp>
        <p:nvSpPr>
          <p:cNvPr id="95" name="Google Shape;95;p18"/>
          <p:cNvSpPr/>
          <p:nvPr/>
        </p:nvSpPr>
        <p:spPr>
          <a:xfrm>
            <a:off x="1741150" y="4866425"/>
            <a:ext cx="1102800" cy="152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t>Cost (USD)</a:t>
            </a:r>
            <a:endParaRPr sz="1200"/>
          </a:p>
        </p:txBody>
      </p:sp>
      <p:sp>
        <p:nvSpPr>
          <p:cNvPr id="96" name="Google Shape;96;p18"/>
          <p:cNvSpPr txBox="1"/>
          <p:nvPr/>
        </p:nvSpPr>
        <p:spPr>
          <a:xfrm rot="-5400000">
            <a:off x="4140025" y="3024513"/>
            <a:ext cx="996000" cy="38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Ratings</a:t>
            </a:r>
            <a:endParaRPr/>
          </a:p>
        </p:txBody>
      </p:sp>
      <p:sp>
        <p:nvSpPr>
          <p:cNvPr id="97" name="Google Shape;97;p18"/>
          <p:cNvSpPr txBox="1"/>
          <p:nvPr/>
        </p:nvSpPr>
        <p:spPr>
          <a:xfrm rot="-5400000" flipH="1">
            <a:off x="-278850" y="2991675"/>
            <a:ext cx="1003800" cy="44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Ratings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Comfortaa"/>
                <a:ea typeface="Comfortaa"/>
                <a:cs typeface="Comfortaa"/>
                <a:sym typeface="Comfortaa"/>
              </a:rPr>
              <a:t>Variety</a:t>
            </a:r>
            <a:endParaRPr>
              <a:solidFill>
                <a:srgbClr val="FFFFFF"/>
              </a:solidFill>
              <a:latin typeface="Comfortaa"/>
              <a:ea typeface="Comfortaa"/>
              <a:cs typeface="Comfortaa"/>
              <a:sym typeface="Comfortaa"/>
            </a:endParaRPr>
          </a:p>
        </p:txBody>
      </p:sp>
      <p:sp>
        <p:nvSpPr>
          <p:cNvPr id="103" name="Google Shape;103;p19"/>
          <p:cNvSpPr txBox="1">
            <a:spLocks noGrp="1"/>
          </p:cNvSpPr>
          <p:nvPr>
            <p:ph type="body" idx="1"/>
          </p:nvPr>
        </p:nvSpPr>
        <p:spPr>
          <a:xfrm>
            <a:off x="311700" y="1152475"/>
            <a:ext cx="8520600" cy="409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latin typeface="Comfortaa"/>
                <a:ea typeface="Comfortaa"/>
                <a:cs typeface="Comfortaa"/>
                <a:sym typeface="Comfortaa"/>
              </a:rPr>
              <a:t>Do wine varieties vary in rating and price?</a:t>
            </a:r>
            <a:endParaRPr>
              <a:latin typeface="Comfortaa"/>
              <a:ea typeface="Comfortaa"/>
              <a:cs typeface="Comfortaa"/>
              <a:sym typeface="Comfortaa"/>
            </a:endParaRPr>
          </a:p>
        </p:txBody>
      </p:sp>
      <p:pic>
        <p:nvPicPr>
          <p:cNvPr id="104" name="Google Shape;104;p19"/>
          <p:cNvPicPr preferRelativeResize="0"/>
          <p:nvPr/>
        </p:nvPicPr>
        <p:blipFill rotWithShape="1">
          <a:blip r:embed="rId3">
            <a:alphaModFix/>
          </a:blip>
          <a:srcRect t="744"/>
          <a:stretch/>
        </p:blipFill>
        <p:spPr>
          <a:xfrm>
            <a:off x="1014800" y="1628050"/>
            <a:ext cx="2885150" cy="3021800"/>
          </a:xfrm>
          <a:prstGeom prst="rect">
            <a:avLst/>
          </a:prstGeom>
          <a:noFill/>
          <a:ln>
            <a:noFill/>
          </a:ln>
        </p:spPr>
      </p:pic>
      <p:pic>
        <p:nvPicPr>
          <p:cNvPr id="105" name="Google Shape;105;p19"/>
          <p:cNvPicPr preferRelativeResize="0"/>
          <p:nvPr/>
        </p:nvPicPr>
        <p:blipFill>
          <a:blip r:embed="rId4">
            <a:alphaModFix/>
          </a:blip>
          <a:stretch>
            <a:fillRect/>
          </a:stretch>
        </p:blipFill>
        <p:spPr>
          <a:xfrm>
            <a:off x="4986976" y="1628050"/>
            <a:ext cx="2885150" cy="3021808"/>
          </a:xfrm>
          <a:prstGeom prst="rect">
            <a:avLst/>
          </a:prstGeom>
          <a:noFill/>
          <a:ln>
            <a:noFill/>
          </a:ln>
        </p:spPr>
      </p:pic>
      <p:sp>
        <p:nvSpPr>
          <p:cNvPr id="106" name="Google Shape;106;p19"/>
          <p:cNvSpPr txBox="1"/>
          <p:nvPr/>
        </p:nvSpPr>
        <p:spPr>
          <a:xfrm>
            <a:off x="5957575" y="1696425"/>
            <a:ext cx="2563800" cy="316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Comfortaa"/>
                <a:ea typeface="Comfortaa"/>
                <a:cs typeface="Comfortaa"/>
                <a:sym typeface="Comfortaa"/>
              </a:rPr>
              <a:t>Location</a:t>
            </a:r>
            <a:endParaRPr>
              <a:solidFill>
                <a:srgbClr val="FFFFFF"/>
              </a:solidFill>
              <a:latin typeface="Comfortaa"/>
              <a:ea typeface="Comfortaa"/>
              <a:cs typeface="Comfortaa"/>
              <a:sym typeface="Comfortaa"/>
            </a:endParaRPr>
          </a:p>
          <a:p>
            <a:pPr marL="0" lvl="0" indent="0" algn="l" rtl="0">
              <a:spcBef>
                <a:spcPts val="0"/>
              </a:spcBef>
              <a:spcAft>
                <a:spcPts val="0"/>
              </a:spcAft>
              <a:buNone/>
            </a:pPr>
            <a:endParaRPr>
              <a:solidFill>
                <a:srgbClr val="FFFFFF"/>
              </a:solidFill>
              <a:latin typeface="Comfortaa"/>
              <a:ea typeface="Comfortaa"/>
              <a:cs typeface="Comfortaa"/>
              <a:sym typeface="Comfortaa"/>
            </a:endParaRPr>
          </a:p>
        </p:txBody>
      </p:sp>
      <p:pic>
        <p:nvPicPr>
          <p:cNvPr id="112" name="Google Shape;112;p20"/>
          <p:cNvPicPr preferRelativeResize="0"/>
          <p:nvPr/>
        </p:nvPicPr>
        <p:blipFill>
          <a:blip r:embed="rId3">
            <a:alphaModFix/>
          </a:blip>
          <a:stretch>
            <a:fillRect/>
          </a:stretch>
        </p:blipFill>
        <p:spPr>
          <a:xfrm>
            <a:off x="3069050" y="2609362"/>
            <a:ext cx="3017520" cy="2560319"/>
          </a:xfrm>
          <a:prstGeom prst="rect">
            <a:avLst/>
          </a:prstGeom>
          <a:noFill/>
          <a:ln>
            <a:noFill/>
          </a:ln>
        </p:spPr>
      </p:pic>
      <p:pic>
        <p:nvPicPr>
          <p:cNvPr id="113" name="Google Shape;113;p20"/>
          <p:cNvPicPr preferRelativeResize="0"/>
          <p:nvPr/>
        </p:nvPicPr>
        <p:blipFill>
          <a:blip r:embed="rId4">
            <a:alphaModFix/>
          </a:blip>
          <a:stretch>
            <a:fillRect/>
          </a:stretch>
        </p:blipFill>
        <p:spPr>
          <a:xfrm>
            <a:off x="0" y="2609362"/>
            <a:ext cx="3017520" cy="2560319"/>
          </a:xfrm>
          <a:prstGeom prst="rect">
            <a:avLst/>
          </a:prstGeom>
          <a:noFill/>
          <a:ln>
            <a:noFill/>
          </a:ln>
        </p:spPr>
      </p:pic>
      <p:sp>
        <p:nvSpPr>
          <p:cNvPr id="114" name="Google Shape;114;p20"/>
          <p:cNvSpPr txBox="1">
            <a:spLocks noGrp="1"/>
          </p:cNvSpPr>
          <p:nvPr>
            <p:ph type="body" idx="1"/>
          </p:nvPr>
        </p:nvSpPr>
        <p:spPr>
          <a:xfrm>
            <a:off x="310896" y="1152144"/>
            <a:ext cx="8520600" cy="3416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a:latin typeface="Comfortaa"/>
                <a:ea typeface="Comfortaa"/>
                <a:cs typeface="Comfortaa"/>
                <a:sym typeface="Comfortaa"/>
              </a:rPr>
              <a:t>Where is highly rated wine from?</a:t>
            </a:r>
            <a:endParaRPr sz="1400">
              <a:latin typeface="Comfortaa"/>
              <a:ea typeface="Comfortaa"/>
              <a:cs typeface="Comfortaa"/>
              <a:sym typeface="Comfortaa"/>
            </a:endParaRPr>
          </a:p>
          <a:p>
            <a:pPr marL="457200" lvl="0" indent="-317500" algn="l" rtl="0">
              <a:lnSpc>
                <a:spcPct val="115000"/>
              </a:lnSpc>
              <a:spcBef>
                <a:spcPts val="0"/>
              </a:spcBef>
              <a:spcAft>
                <a:spcPts val="0"/>
              </a:spcAft>
              <a:buSzPts val="1400"/>
              <a:buFont typeface="Comfortaa"/>
              <a:buChar char="●"/>
            </a:pPr>
            <a:r>
              <a:rPr lang="en" sz="1400">
                <a:latin typeface="Comfortaa"/>
                <a:ea typeface="Comfortaa"/>
                <a:cs typeface="Comfortaa"/>
                <a:sym typeface="Comfortaa"/>
              </a:rPr>
              <a:t>Globally, Austria had the highest rating </a:t>
            </a:r>
            <a:endParaRPr sz="1400">
              <a:latin typeface="Comfortaa"/>
              <a:ea typeface="Comfortaa"/>
              <a:cs typeface="Comfortaa"/>
              <a:sym typeface="Comfortaa"/>
            </a:endParaRPr>
          </a:p>
          <a:p>
            <a:pPr marL="457200" lvl="0" indent="-317500" algn="l" rtl="0">
              <a:lnSpc>
                <a:spcPct val="115000"/>
              </a:lnSpc>
              <a:spcBef>
                <a:spcPts val="0"/>
              </a:spcBef>
              <a:spcAft>
                <a:spcPts val="0"/>
              </a:spcAft>
              <a:buSzPts val="1400"/>
              <a:buFont typeface="Comfortaa"/>
              <a:buChar char="●"/>
            </a:pPr>
            <a:r>
              <a:rPr lang="en" sz="1400">
                <a:latin typeface="Comfortaa"/>
                <a:ea typeface="Comfortaa"/>
                <a:cs typeface="Comfortaa"/>
                <a:sym typeface="Comfortaa"/>
              </a:rPr>
              <a:t>Within US, wines from Oregon State had the highest ratings </a:t>
            </a:r>
            <a:endParaRPr sz="1400">
              <a:latin typeface="Comfortaa"/>
              <a:ea typeface="Comfortaa"/>
              <a:cs typeface="Comfortaa"/>
              <a:sym typeface="Comfortaa"/>
            </a:endParaRPr>
          </a:p>
          <a:p>
            <a:pPr marL="457200" lvl="0" indent="-317500" algn="l" rtl="0">
              <a:lnSpc>
                <a:spcPct val="115000"/>
              </a:lnSpc>
              <a:spcBef>
                <a:spcPts val="0"/>
              </a:spcBef>
              <a:spcAft>
                <a:spcPts val="0"/>
              </a:spcAft>
              <a:buSzPts val="1400"/>
              <a:buFont typeface="Comfortaa"/>
              <a:buChar char="●"/>
            </a:pPr>
            <a:r>
              <a:rPr lang="en" sz="1400">
                <a:latin typeface="Comfortaa"/>
                <a:ea typeface="Comfortaa"/>
                <a:cs typeface="Comfortaa"/>
                <a:sym typeface="Comfortaa"/>
              </a:rPr>
              <a:t>By grouping them by continent, Latin/South America has the lowest rating.</a:t>
            </a:r>
            <a:endParaRPr sz="1400">
              <a:latin typeface="Comfortaa"/>
              <a:ea typeface="Comfortaa"/>
              <a:cs typeface="Comfortaa"/>
              <a:sym typeface="Comfortaa"/>
            </a:endParaRPr>
          </a:p>
          <a:p>
            <a:pPr marL="0" lvl="0" indent="0" algn="l" rtl="0">
              <a:spcBef>
                <a:spcPts val="1600"/>
              </a:spcBef>
              <a:spcAft>
                <a:spcPts val="1600"/>
              </a:spcAft>
              <a:buNone/>
            </a:pPr>
            <a:endParaRPr>
              <a:latin typeface="Comfortaa"/>
              <a:ea typeface="Comfortaa"/>
              <a:cs typeface="Comfortaa"/>
              <a:sym typeface="Comfortaa"/>
            </a:endParaRPr>
          </a:p>
        </p:txBody>
      </p:sp>
      <p:pic>
        <p:nvPicPr>
          <p:cNvPr id="115" name="Google Shape;115;p20"/>
          <p:cNvPicPr preferRelativeResize="0"/>
          <p:nvPr/>
        </p:nvPicPr>
        <p:blipFill>
          <a:blip r:embed="rId5">
            <a:alphaModFix/>
          </a:blip>
          <a:stretch>
            <a:fillRect/>
          </a:stretch>
        </p:blipFill>
        <p:spPr>
          <a:xfrm>
            <a:off x="6138100" y="2609362"/>
            <a:ext cx="3017520" cy="25603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Comfortaa"/>
                <a:ea typeface="Comfortaa"/>
                <a:cs typeface="Comfortaa"/>
                <a:sym typeface="Comfortaa"/>
              </a:rPr>
              <a:t>Price and Location</a:t>
            </a:r>
            <a:endParaRPr>
              <a:solidFill>
                <a:srgbClr val="FFFFFF"/>
              </a:solidFill>
              <a:latin typeface="Comfortaa"/>
              <a:ea typeface="Comfortaa"/>
              <a:cs typeface="Comfortaa"/>
              <a:sym typeface="Comfortaa"/>
            </a:endParaRPr>
          </a:p>
        </p:txBody>
      </p:sp>
      <p:sp>
        <p:nvSpPr>
          <p:cNvPr id="121" name="Google Shape;121;p21"/>
          <p:cNvSpPr txBox="1">
            <a:spLocks noGrp="1"/>
          </p:cNvSpPr>
          <p:nvPr>
            <p:ph type="body" idx="1"/>
          </p:nvPr>
        </p:nvSpPr>
        <p:spPr>
          <a:xfrm>
            <a:off x="3570863" y="1822225"/>
            <a:ext cx="2102700" cy="244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Comfortaa"/>
                <a:ea typeface="Comfortaa"/>
                <a:cs typeface="Comfortaa"/>
                <a:sym typeface="Comfortaa"/>
              </a:rPr>
              <a:t>The countries producing the most expensive wines are mostly Western European or North American countries, while those producing the least expensive are Eastern European or South American countries. </a:t>
            </a:r>
            <a:endParaRPr sz="1400">
              <a:latin typeface="Comfortaa"/>
              <a:ea typeface="Comfortaa"/>
              <a:cs typeface="Comfortaa"/>
              <a:sym typeface="Comfortaa"/>
            </a:endParaRPr>
          </a:p>
          <a:p>
            <a:pPr marL="0" lvl="0" indent="0" algn="l" rtl="0">
              <a:spcBef>
                <a:spcPts val="1600"/>
              </a:spcBef>
              <a:spcAft>
                <a:spcPts val="1600"/>
              </a:spcAft>
              <a:buNone/>
            </a:pPr>
            <a:endParaRPr/>
          </a:p>
        </p:txBody>
      </p:sp>
      <p:sp>
        <p:nvSpPr>
          <p:cNvPr id="122" name="Google Shape;122;p21"/>
          <p:cNvSpPr txBox="1"/>
          <p:nvPr/>
        </p:nvSpPr>
        <p:spPr>
          <a:xfrm>
            <a:off x="311700" y="1140625"/>
            <a:ext cx="5843400" cy="68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a:solidFill>
                  <a:schemeClr val="dk2"/>
                </a:solidFill>
                <a:latin typeface="Comfortaa"/>
                <a:ea typeface="Comfortaa"/>
                <a:cs typeface="Comfortaa"/>
                <a:sym typeface="Comfortaa"/>
              </a:rPr>
              <a:t>Which parts of the world are producing the most and least expensive wines? </a:t>
            </a:r>
            <a:endParaRPr/>
          </a:p>
        </p:txBody>
      </p:sp>
      <p:pic>
        <p:nvPicPr>
          <p:cNvPr id="123" name="Google Shape;123;p21"/>
          <p:cNvPicPr preferRelativeResize="0"/>
          <p:nvPr/>
        </p:nvPicPr>
        <p:blipFill>
          <a:blip r:embed="rId3">
            <a:alphaModFix/>
          </a:blip>
          <a:stretch>
            <a:fillRect/>
          </a:stretch>
        </p:blipFill>
        <p:spPr>
          <a:xfrm>
            <a:off x="5825963" y="1974625"/>
            <a:ext cx="2977300" cy="3016475"/>
          </a:xfrm>
          <a:prstGeom prst="rect">
            <a:avLst/>
          </a:prstGeom>
          <a:noFill/>
          <a:ln>
            <a:noFill/>
          </a:ln>
        </p:spPr>
      </p:pic>
      <p:pic>
        <p:nvPicPr>
          <p:cNvPr id="124" name="Google Shape;124;p21"/>
          <p:cNvPicPr preferRelativeResize="0"/>
          <p:nvPr/>
        </p:nvPicPr>
        <p:blipFill rotWithShape="1">
          <a:blip r:embed="rId4">
            <a:alphaModFix/>
          </a:blip>
          <a:srcRect t="1511" b="1598"/>
          <a:stretch/>
        </p:blipFill>
        <p:spPr>
          <a:xfrm>
            <a:off x="152400" y="2018850"/>
            <a:ext cx="3266050" cy="28406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1480</Words>
  <Application>Microsoft Office PowerPoint</Application>
  <PresentationFormat>On-screen Show (16:9)</PresentationFormat>
  <Paragraphs>105</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Comfortaa</vt:lpstr>
      <vt:lpstr>Arial</vt:lpstr>
      <vt:lpstr>Simple Light</vt:lpstr>
      <vt:lpstr>Something To Wine About</vt:lpstr>
      <vt:lpstr>Project Summary</vt:lpstr>
      <vt:lpstr>Data</vt:lpstr>
      <vt:lpstr>Data: Pre Analysis</vt:lpstr>
      <vt:lpstr>PowerPoint Presentation</vt:lpstr>
      <vt:lpstr>Price </vt:lpstr>
      <vt:lpstr>Variety</vt:lpstr>
      <vt:lpstr>Location </vt:lpstr>
      <vt:lpstr>Price and Location</vt:lpstr>
      <vt:lpstr>Location, Price, and Rating</vt:lpstr>
      <vt:lpstr>Time </vt:lpstr>
      <vt:lpstr>Limitations and  Problems</vt:lpstr>
      <vt:lpstr>Final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Something To Wine About</dc:title>
  <dc:creator>Kyle</dc:creator>
  <cp:lastModifiedBy>Kyle Kinney</cp:lastModifiedBy>
  <cp:revision>1</cp:revision>
  <dcterms:modified xsi:type="dcterms:W3CDTF">2020-04-25T16:37:43Z</dcterms:modified>
</cp:coreProperties>
</file>