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9">
  <p:sldMasterIdLst>
    <p:sldMasterId id="2147483648" r:id="rId4"/>
  </p:sldMasterIdLst>
  <p:notesMasterIdLst>
    <p:notesMasterId r:id="rId26"/>
  </p:notesMasterIdLst>
  <p:sldIdLst>
    <p:sldId id="304" r:id="rId5"/>
    <p:sldId id="303" r:id="rId6"/>
    <p:sldId id="406" r:id="rId7"/>
    <p:sldId id="415" r:id="rId8"/>
    <p:sldId id="381" r:id="rId9"/>
    <p:sldId id="388" r:id="rId10"/>
    <p:sldId id="387" r:id="rId11"/>
    <p:sldId id="416" r:id="rId12"/>
    <p:sldId id="390" r:id="rId13"/>
    <p:sldId id="386" r:id="rId14"/>
    <p:sldId id="382" r:id="rId15"/>
    <p:sldId id="397" r:id="rId16"/>
    <p:sldId id="398" r:id="rId17"/>
    <p:sldId id="399" r:id="rId18"/>
    <p:sldId id="400" r:id="rId19"/>
    <p:sldId id="401" r:id="rId20"/>
    <p:sldId id="402" r:id="rId21"/>
    <p:sldId id="404" r:id="rId22"/>
    <p:sldId id="405" r:id="rId23"/>
    <p:sldId id="407" r:id="rId24"/>
    <p:sldId id="408"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ietta C. Dennett Gomez" initials="OCDG" lastIdx="7" clrIdx="0">
    <p:extLst>
      <p:ext uri="{19B8F6BF-5375-455C-9EA6-DF929625EA0E}">
        <p15:presenceInfo xmlns:p15="http://schemas.microsoft.com/office/powerpoint/2012/main" userId="S-1-5-21-866975030-567267166-3901150315-454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CCFF"/>
    <a:srgbClr val="0066FF"/>
    <a:srgbClr val="0000CC"/>
    <a:srgbClr val="3333FF"/>
    <a:srgbClr val="CC99FF"/>
    <a:srgbClr val="9900FF"/>
    <a:srgbClr val="CC66FF"/>
    <a:srgbClr val="660066"/>
    <a:srgbClr val="9C5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9129" autoAdjust="0"/>
  </p:normalViewPr>
  <p:slideViewPr>
    <p:cSldViewPr snapToGrid="0">
      <p:cViewPr varScale="1">
        <p:scale>
          <a:sx n="67" d="100"/>
          <a:sy n="67" d="100"/>
        </p:scale>
        <p:origin x="520" y="3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A. Galvez Gamboa" userId="S::fgalvez@ucm.cl::7dba022e-bdf7-4fc2-926b-cb7d21ec971c" providerId="AD" clId="Web-{3AC21A3C-0CC3-C504-697C-E60621E39142}"/>
    <pc:docChg chg="addSld modSld sldOrd">
      <pc:chgData name="Francisco A. Galvez Gamboa" userId="S::fgalvez@ucm.cl::7dba022e-bdf7-4fc2-926b-cb7d21ec971c" providerId="AD" clId="Web-{3AC21A3C-0CC3-C504-697C-E60621E39142}" dt="2020-01-08T16:57:21.224" v="340" actId="1076"/>
      <pc:docMkLst>
        <pc:docMk/>
      </pc:docMkLst>
      <pc:sldChg chg="modSp">
        <pc:chgData name="Francisco A. Galvez Gamboa" userId="S::fgalvez@ucm.cl::7dba022e-bdf7-4fc2-926b-cb7d21ec971c" providerId="AD" clId="Web-{3AC21A3C-0CC3-C504-697C-E60621E39142}" dt="2020-01-08T16:51:02.379" v="26" actId="20577"/>
        <pc:sldMkLst>
          <pc:docMk/>
          <pc:sldMk cId="243539561" sldId="261"/>
        </pc:sldMkLst>
        <pc:spChg chg="mod">
          <ac:chgData name="Francisco A. Galvez Gamboa" userId="S::fgalvez@ucm.cl::7dba022e-bdf7-4fc2-926b-cb7d21ec971c" providerId="AD" clId="Web-{3AC21A3C-0CC3-C504-697C-E60621E39142}" dt="2020-01-08T16:51:02.379" v="26" actId="20577"/>
          <ac:spMkLst>
            <pc:docMk/>
            <pc:sldMk cId="243539561" sldId="261"/>
            <ac:spMk id="11" creationId="{00000000-0000-0000-0000-000000000000}"/>
          </ac:spMkLst>
        </pc:spChg>
      </pc:sldChg>
      <pc:sldChg chg="delSp modSp add ord replId">
        <pc:chgData name="Francisco A. Galvez Gamboa" userId="S::fgalvez@ucm.cl::7dba022e-bdf7-4fc2-926b-cb7d21ec971c" providerId="AD" clId="Web-{3AC21A3C-0CC3-C504-697C-E60621E39142}" dt="2020-01-08T16:57:21.224" v="340" actId="1076"/>
        <pc:sldMkLst>
          <pc:docMk/>
          <pc:sldMk cId="4167064256" sldId="289"/>
        </pc:sldMkLst>
        <pc:spChg chg="mod">
          <ac:chgData name="Francisco A. Galvez Gamboa" userId="S::fgalvez@ucm.cl::7dba022e-bdf7-4fc2-926b-cb7d21ec971c" providerId="AD" clId="Web-{3AC21A3C-0CC3-C504-697C-E60621E39142}" dt="2020-01-08T16:57:21.224" v="340" actId="1076"/>
          <ac:spMkLst>
            <pc:docMk/>
            <pc:sldMk cId="4167064256" sldId="289"/>
            <ac:spMk id="11" creationId="{00000000-0000-0000-0000-000000000000}"/>
          </ac:spMkLst>
        </pc:spChg>
        <pc:picChg chg="del">
          <ac:chgData name="Francisco A. Galvez Gamboa" userId="S::fgalvez@ucm.cl::7dba022e-bdf7-4fc2-926b-cb7d21ec971c" providerId="AD" clId="Web-{3AC21A3C-0CC3-C504-697C-E60621E39142}" dt="2020-01-08T16:51:07.301" v="29"/>
          <ac:picMkLst>
            <pc:docMk/>
            <pc:sldMk cId="4167064256" sldId="289"/>
            <ac:picMk id="2" creationId="{00000000-0000-0000-0000-000000000000}"/>
          </ac:picMkLst>
        </pc:picChg>
      </pc:sldChg>
    </pc:docChg>
  </pc:docChgLst>
  <pc:docChgLst>
    <pc:chgData name="Ivan A. Merino Rodriguez" userId="b7b20067-d469-473b-a4f6-4b992522a32e" providerId="ADAL" clId="{889FFC16-71BE-43D6-BDB5-0506731AA7A0}"/>
    <pc:docChg chg="modSld">
      <pc:chgData name="Ivan A. Merino Rodriguez" userId="b7b20067-d469-473b-a4f6-4b992522a32e" providerId="ADAL" clId="{889FFC16-71BE-43D6-BDB5-0506731AA7A0}" dt="2023-05-16T18:23:03.723" v="55" actId="20577"/>
      <pc:docMkLst>
        <pc:docMk/>
      </pc:docMkLst>
      <pc:sldChg chg="modSp mod">
        <pc:chgData name="Ivan A. Merino Rodriguez" userId="b7b20067-d469-473b-a4f6-4b992522a32e" providerId="ADAL" clId="{889FFC16-71BE-43D6-BDB5-0506731AA7A0}" dt="2023-05-16T18:23:03.723" v="55" actId="20577"/>
        <pc:sldMkLst>
          <pc:docMk/>
          <pc:sldMk cId="1578730500" sldId="405"/>
        </pc:sldMkLst>
        <pc:spChg chg="mod">
          <ac:chgData name="Ivan A. Merino Rodriguez" userId="b7b20067-d469-473b-a4f6-4b992522a32e" providerId="ADAL" clId="{889FFC16-71BE-43D6-BDB5-0506731AA7A0}" dt="2023-05-16T18:23:03.723" v="55" actId="20577"/>
          <ac:spMkLst>
            <pc:docMk/>
            <pc:sldMk cId="1578730500" sldId="405"/>
            <ac:spMk id="4" creationId="{00000000-0000-0000-0000-000000000000}"/>
          </ac:spMkLst>
        </pc:spChg>
      </pc:sldChg>
    </pc:docChg>
  </pc:docChgLst>
  <pc:docChgLst>
    <pc:chgData name="Ivan A. Merino Rodriguez" userId="b7b20067-d469-473b-a4f6-4b992522a32e" providerId="ADAL" clId="{929A74FA-77E7-4997-BC2A-3888B5293B1F}"/>
    <pc:docChg chg="undo custSel addSld delSld modSld sldOrd">
      <pc:chgData name="Ivan A. Merino Rodriguez" userId="b7b20067-d469-473b-a4f6-4b992522a32e" providerId="ADAL" clId="{929A74FA-77E7-4997-BC2A-3888B5293B1F}" dt="2024-05-13T15:46:24.972" v="126" actId="20577"/>
      <pc:docMkLst>
        <pc:docMk/>
      </pc:docMkLst>
      <pc:sldChg chg="modSp mod">
        <pc:chgData name="Ivan A. Merino Rodriguez" userId="b7b20067-d469-473b-a4f6-4b992522a32e" providerId="ADAL" clId="{929A74FA-77E7-4997-BC2A-3888B5293B1F}" dt="2024-05-13T00:54:32.783" v="108" actId="20577"/>
        <pc:sldMkLst>
          <pc:docMk/>
          <pc:sldMk cId="1467672079" sldId="304"/>
        </pc:sldMkLst>
        <pc:spChg chg="mod">
          <ac:chgData name="Ivan A. Merino Rodriguez" userId="b7b20067-d469-473b-a4f6-4b992522a32e" providerId="ADAL" clId="{929A74FA-77E7-4997-BC2A-3888B5293B1F}" dt="2024-05-13T00:54:32.783" v="108" actId="20577"/>
          <ac:spMkLst>
            <pc:docMk/>
            <pc:sldMk cId="1467672079" sldId="304"/>
            <ac:spMk id="3" creationId="{00000000-0000-0000-0000-000000000000}"/>
          </ac:spMkLst>
        </pc:spChg>
      </pc:sldChg>
      <pc:sldChg chg="addSp modSp mod modAnim">
        <pc:chgData name="Ivan A. Merino Rodriguez" userId="b7b20067-d469-473b-a4f6-4b992522a32e" providerId="ADAL" clId="{929A74FA-77E7-4997-BC2A-3888B5293B1F}" dt="2024-05-11T04:00:08.858" v="32"/>
        <pc:sldMkLst>
          <pc:docMk/>
          <pc:sldMk cId="3180369286" sldId="381"/>
        </pc:sldMkLst>
        <pc:spChg chg="add mod">
          <ac:chgData name="Ivan A. Merino Rodriguez" userId="b7b20067-d469-473b-a4f6-4b992522a32e" providerId="ADAL" clId="{929A74FA-77E7-4997-BC2A-3888B5293B1F}" dt="2024-05-11T04:00:01.692" v="31" actId="20577"/>
          <ac:spMkLst>
            <pc:docMk/>
            <pc:sldMk cId="3180369286" sldId="381"/>
            <ac:spMk id="12" creationId="{F923DE3D-1858-4471-BA67-E5FC83A450E6}"/>
          </ac:spMkLst>
        </pc:spChg>
      </pc:sldChg>
      <pc:sldChg chg="modSp mod">
        <pc:chgData name="Ivan A. Merino Rodriguez" userId="b7b20067-d469-473b-a4f6-4b992522a32e" providerId="ADAL" clId="{929A74FA-77E7-4997-BC2A-3888B5293B1F}" dt="2024-05-13T15:17:56.865" v="114" actId="20577"/>
        <pc:sldMkLst>
          <pc:docMk/>
          <pc:sldMk cId="3736968614" sldId="382"/>
        </pc:sldMkLst>
        <pc:spChg chg="mod">
          <ac:chgData name="Ivan A. Merino Rodriguez" userId="b7b20067-d469-473b-a4f6-4b992522a32e" providerId="ADAL" clId="{929A74FA-77E7-4997-BC2A-3888B5293B1F}" dt="2024-05-13T15:17:56.865" v="114" actId="20577"/>
          <ac:spMkLst>
            <pc:docMk/>
            <pc:sldMk cId="3736968614" sldId="382"/>
            <ac:spMk id="14" creationId="{00000000-0000-0000-0000-000000000000}"/>
          </ac:spMkLst>
        </pc:spChg>
      </pc:sldChg>
      <pc:sldChg chg="modSp mod">
        <pc:chgData name="Ivan A. Merino Rodriguez" userId="b7b20067-d469-473b-a4f6-4b992522a32e" providerId="ADAL" clId="{929A74FA-77E7-4997-BC2A-3888B5293B1F}" dt="2024-05-11T04:08:11.754" v="36" actId="1076"/>
        <pc:sldMkLst>
          <pc:docMk/>
          <pc:sldMk cId="1597082983" sldId="386"/>
        </pc:sldMkLst>
        <pc:spChg chg="mod">
          <ac:chgData name="Ivan A. Merino Rodriguez" userId="b7b20067-d469-473b-a4f6-4b992522a32e" providerId="ADAL" clId="{929A74FA-77E7-4997-BC2A-3888B5293B1F}" dt="2024-05-11T04:08:10.689" v="35" actId="1076"/>
          <ac:spMkLst>
            <pc:docMk/>
            <pc:sldMk cId="1597082983" sldId="386"/>
            <ac:spMk id="2" creationId="{00000000-0000-0000-0000-000000000000}"/>
          </ac:spMkLst>
        </pc:spChg>
        <pc:spChg chg="mod">
          <ac:chgData name="Ivan A. Merino Rodriguez" userId="b7b20067-d469-473b-a4f6-4b992522a32e" providerId="ADAL" clId="{929A74FA-77E7-4997-BC2A-3888B5293B1F}" dt="2024-05-11T04:08:11.754" v="36" actId="1076"/>
          <ac:spMkLst>
            <pc:docMk/>
            <pc:sldMk cId="1597082983" sldId="386"/>
            <ac:spMk id="15" creationId="{00000000-0000-0000-0000-000000000000}"/>
          </ac:spMkLst>
        </pc:spChg>
      </pc:sldChg>
      <pc:sldChg chg="modSp add mod">
        <pc:chgData name="Ivan A. Merino Rodriguez" userId="b7b20067-d469-473b-a4f6-4b992522a32e" providerId="ADAL" clId="{929A74FA-77E7-4997-BC2A-3888B5293B1F}" dt="2024-05-11T04:06:35.383" v="34" actId="1076"/>
        <pc:sldMkLst>
          <pc:docMk/>
          <pc:sldMk cId="4121596775" sldId="387"/>
        </pc:sldMkLst>
        <pc:spChg chg="mod">
          <ac:chgData name="Ivan A. Merino Rodriguez" userId="b7b20067-d469-473b-a4f6-4b992522a32e" providerId="ADAL" clId="{929A74FA-77E7-4997-BC2A-3888B5293B1F}" dt="2024-05-11T04:06:35.383" v="34" actId="1076"/>
          <ac:spMkLst>
            <pc:docMk/>
            <pc:sldMk cId="4121596775" sldId="387"/>
            <ac:spMk id="14" creationId="{00000000-0000-0000-0000-000000000000}"/>
          </ac:spMkLst>
        </pc:spChg>
      </pc:sldChg>
      <pc:sldChg chg="add">
        <pc:chgData name="Ivan A. Merino Rodriguez" userId="b7b20067-d469-473b-a4f6-4b992522a32e" providerId="ADAL" clId="{929A74FA-77E7-4997-BC2A-3888B5293B1F}" dt="2024-05-11T03:59:25.242" v="5"/>
        <pc:sldMkLst>
          <pc:docMk/>
          <pc:sldMk cId="2906448339" sldId="388"/>
        </pc:sldMkLst>
      </pc:sldChg>
      <pc:sldChg chg="addSp delSp modSp add mod modAnim">
        <pc:chgData name="Ivan A. Merino Rodriguez" userId="b7b20067-d469-473b-a4f6-4b992522a32e" providerId="ADAL" clId="{929A74FA-77E7-4997-BC2A-3888B5293B1F}" dt="2024-05-11T04:23:02.231" v="105" actId="1076"/>
        <pc:sldMkLst>
          <pc:docMk/>
          <pc:sldMk cId="3513720002" sldId="390"/>
        </pc:sldMkLst>
        <pc:spChg chg="add del mod">
          <ac:chgData name="Ivan A. Merino Rodriguez" userId="b7b20067-d469-473b-a4f6-4b992522a32e" providerId="ADAL" clId="{929A74FA-77E7-4997-BC2A-3888B5293B1F}" dt="2024-05-11T04:18:34.396" v="68" actId="478"/>
          <ac:spMkLst>
            <pc:docMk/>
            <pc:sldMk cId="3513720002" sldId="390"/>
            <ac:spMk id="3" creationId="{FEB3026D-52F1-4F53-A2BF-FC423B1138AE}"/>
          </ac:spMkLst>
        </pc:spChg>
        <pc:spChg chg="del mod">
          <ac:chgData name="Ivan A. Merino Rodriguez" userId="b7b20067-d469-473b-a4f6-4b992522a32e" providerId="ADAL" clId="{929A74FA-77E7-4997-BC2A-3888B5293B1F}" dt="2024-05-11T04:18:32.164" v="67" actId="478"/>
          <ac:spMkLst>
            <pc:docMk/>
            <pc:sldMk cId="3513720002" sldId="390"/>
            <ac:spMk id="9" creationId="{00000000-0000-0000-0000-000000000000}"/>
          </ac:spMkLst>
        </pc:spChg>
        <pc:spChg chg="mod">
          <ac:chgData name="Ivan A. Merino Rodriguez" userId="b7b20067-d469-473b-a4f6-4b992522a32e" providerId="ADAL" clId="{929A74FA-77E7-4997-BC2A-3888B5293B1F}" dt="2024-05-11T04:18:37.603" v="69" actId="1076"/>
          <ac:spMkLst>
            <pc:docMk/>
            <pc:sldMk cId="3513720002" sldId="390"/>
            <ac:spMk id="15" creationId="{00000000-0000-0000-0000-000000000000}"/>
          </ac:spMkLst>
        </pc:spChg>
        <pc:spChg chg="mod">
          <ac:chgData name="Ivan A. Merino Rodriguez" userId="b7b20067-d469-473b-a4f6-4b992522a32e" providerId="ADAL" clId="{929A74FA-77E7-4997-BC2A-3888B5293B1F}" dt="2024-05-11T04:20:51.983" v="96" actId="1076"/>
          <ac:spMkLst>
            <pc:docMk/>
            <pc:sldMk cId="3513720002" sldId="390"/>
            <ac:spMk id="16" creationId="{00000000-0000-0000-0000-000000000000}"/>
          </ac:spMkLst>
        </pc:spChg>
        <pc:spChg chg="mod">
          <ac:chgData name="Ivan A. Merino Rodriguez" userId="b7b20067-d469-473b-a4f6-4b992522a32e" providerId="ADAL" clId="{929A74FA-77E7-4997-BC2A-3888B5293B1F}" dt="2024-05-11T04:20:35.087" v="88" actId="1076"/>
          <ac:spMkLst>
            <pc:docMk/>
            <pc:sldMk cId="3513720002" sldId="390"/>
            <ac:spMk id="17" creationId="{00000000-0000-0000-0000-000000000000}"/>
          </ac:spMkLst>
        </pc:spChg>
        <pc:spChg chg="mod">
          <ac:chgData name="Ivan A. Merino Rodriguez" userId="b7b20067-d469-473b-a4f6-4b992522a32e" providerId="ADAL" clId="{929A74FA-77E7-4997-BC2A-3888B5293B1F}" dt="2024-05-11T04:20:55.274" v="97" actId="1076"/>
          <ac:spMkLst>
            <pc:docMk/>
            <pc:sldMk cId="3513720002" sldId="390"/>
            <ac:spMk id="18" creationId="{00000000-0000-0000-0000-000000000000}"/>
          </ac:spMkLst>
        </pc:spChg>
        <pc:picChg chg="add mod">
          <ac:chgData name="Ivan A. Merino Rodriguez" userId="b7b20067-d469-473b-a4f6-4b992522a32e" providerId="ADAL" clId="{929A74FA-77E7-4997-BC2A-3888B5293B1F}" dt="2024-05-11T04:23:02.231" v="105" actId="1076"/>
          <ac:picMkLst>
            <pc:docMk/>
            <pc:sldMk cId="3513720002" sldId="390"/>
            <ac:picMk id="14" creationId="{C7077724-C262-4138-852D-61FA3A1BAA75}"/>
          </ac:picMkLst>
        </pc:picChg>
      </pc:sldChg>
      <pc:sldChg chg="modSp del mod">
        <pc:chgData name="Ivan A. Merino Rodriguez" userId="b7b20067-d469-473b-a4f6-4b992522a32e" providerId="ADAL" clId="{929A74FA-77E7-4997-BC2A-3888B5293B1F}" dt="2024-05-11T04:00:41.098" v="33" actId="47"/>
        <pc:sldMkLst>
          <pc:docMk/>
          <pc:sldMk cId="605376754" sldId="396"/>
        </pc:sldMkLst>
        <pc:spChg chg="mod">
          <ac:chgData name="Ivan A. Merino Rodriguez" userId="b7b20067-d469-473b-a4f6-4b992522a32e" providerId="ADAL" clId="{929A74FA-77E7-4997-BC2A-3888B5293B1F}" dt="2024-05-11T03:57:39.901" v="4" actId="1076"/>
          <ac:spMkLst>
            <pc:docMk/>
            <pc:sldMk cId="605376754" sldId="396"/>
            <ac:spMk id="16" creationId="{00000000-0000-0000-0000-000000000000}"/>
          </ac:spMkLst>
        </pc:spChg>
      </pc:sldChg>
      <pc:sldChg chg="modSp">
        <pc:chgData name="Ivan A. Merino Rodriguez" userId="b7b20067-d469-473b-a4f6-4b992522a32e" providerId="ADAL" clId="{929A74FA-77E7-4997-BC2A-3888B5293B1F}" dt="2024-05-13T15:45:50.043" v="124" actId="20577"/>
        <pc:sldMkLst>
          <pc:docMk/>
          <pc:sldMk cId="1390404899" sldId="401"/>
        </pc:sldMkLst>
        <pc:spChg chg="mod">
          <ac:chgData name="Ivan A. Merino Rodriguez" userId="b7b20067-d469-473b-a4f6-4b992522a32e" providerId="ADAL" clId="{929A74FA-77E7-4997-BC2A-3888B5293B1F}" dt="2024-05-13T15:45:50.043" v="124" actId="20577"/>
          <ac:spMkLst>
            <pc:docMk/>
            <pc:sldMk cId="1390404899" sldId="401"/>
            <ac:spMk id="18" creationId="{00000000-0000-0000-0000-000000000000}"/>
          </ac:spMkLst>
        </pc:spChg>
      </pc:sldChg>
      <pc:sldChg chg="modSp mod">
        <pc:chgData name="Ivan A. Merino Rodriguez" userId="b7b20067-d469-473b-a4f6-4b992522a32e" providerId="ADAL" clId="{929A74FA-77E7-4997-BC2A-3888B5293B1F}" dt="2024-05-13T15:46:24.972" v="126" actId="20577"/>
        <pc:sldMkLst>
          <pc:docMk/>
          <pc:sldMk cId="1228289965" sldId="402"/>
        </pc:sldMkLst>
        <pc:spChg chg="mod">
          <ac:chgData name="Ivan A. Merino Rodriguez" userId="b7b20067-d469-473b-a4f6-4b992522a32e" providerId="ADAL" clId="{929A74FA-77E7-4997-BC2A-3888B5293B1F}" dt="2024-05-13T15:46:24.972" v="126" actId="20577"/>
          <ac:spMkLst>
            <pc:docMk/>
            <pc:sldMk cId="1228289965" sldId="402"/>
            <ac:spMk id="9" creationId="{00000000-0000-0000-0000-000000000000}"/>
          </ac:spMkLst>
        </pc:spChg>
      </pc:sldChg>
      <pc:sldChg chg="del">
        <pc:chgData name="Ivan A. Merino Rodriguez" userId="b7b20067-d469-473b-a4f6-4b992522a32e" providerId="ADAL" clId="{929A74FA-77E7-4997-BC2A-3888B5293B1F}" dt="2024-05-11T03:53:03.906" v="1" actId="47"/>
        <pc:sldMkLst>
          <pc:docMk/>
          <pc:sldMk cId="3879910600" sldId="403"/>
        </pc:sldMkLst>
      </pc:sldChg>
      <pc:sldChg chg="del">
        <pc:chgData name="Ivan A. Merino Rodriguez" userId="b7b20067-d469-473b-a4f6-4b992522a32e" providerId="ADAL" clId="{929A74FA-77E7-4997-BC2A-3888B5293B1F}" dt="2024-05-11T03:53:03.906" v="1" actId="47"/>
        <pc:sldMkLst>
          <pc:docMk/>
          <pc:sldMk cId="2700885596" sldId="409"/>
        </pc:sldMkLst>
      </pc:sldChg>
      <pc:sldChg chg="del">
        <pc:chgData name="Ivan A. Merino Rodriguez" userId="b7b20067-d469-473b-a4f6-4b992522a32e" providerId="ADAL" clId="{929A74FA-77E7-4997-BC2A-3888B5293B1F}" dt="2024-05-11T03:53:03.906" v="1" actId="47"/>
        <pc:sldMkLst>
          <pc:docMk/>
          <pc:sldMk cId="858932914" sldId="410"/>
        </pc:sldMkLst>
      </pc:sldChg>
      <pc:sldChg chg="del">
        <pc:chgData name="Ivan A. Merino Rodriguez" userId="b7b20067-d469-473b-a4f6-4b992522a32e" providerId="ADAL" clId="{929A74FA-77E7-4997-BC2A-3888B5293B1F}" dt="2024-05-11T03:53:03.906" v="1" actId="47"/>
        <pc:sldMkLst>
          <pc:docMk/>
          <pc:sldMk cId="2246966737" sldId="411"/>
        </pc:sldMkLst>
      </pc:sldChg>
      <pc:sldChg chg="del">
        <pc:chgData name="Ivan A. Merino Rodriguez" userId="b7b20067-d469-473b-a4f6-4b992522a32e" providerId="ADAL" clId="{929A74FA-77E7-4997-BC2A-3888B5293B1F}" dt="2024-05-11T03:53:03.906" v="1" actId="47"/>
        <pc:sldMkLst>
          <pc:docMk/>
          <pc:sldMk cId="1818246533" sldId="412"/>
        </pc:sldMkLst>
      </pc:sldChg>
      <pc:sldChg chg="del">
        <pc:chgData name="Ivan A. Merino Rodriguez" userId="b7b20067-d469-473b-a4f6-4b992522a32e" providerId="ADAL" clId="{929A74FA-77E7-4997-BC2A-3888B5293B1F}" dt="2024-05-11T03:53:03.906" v="1" actId="47"/>
        <pc:sldMkLst>
          <pc:docMk/>
          <pc:sldMk cId="241526371" sldId="413"/>
        </pc:sldMkLst>
      </pc:sldChg>
      <pc:sldChg chg="del">
        <pc:chgData name="Ivan A. Merino Rodriguez" userId="b7b20067-d469-473b-a4f6-4b992522a32e" providerId="ADAL" clId="{929A74FA-77E7-4997-BC2A-3888B5293B1F}" dt="2024-05-11T03:53:03.906" v="1" actId="47"/>
        <pc:sldMkLst>
          <pc:docMk/>
          <pc:sldMk cId="2422031405" sldId="414"/>
        </pc:sldMkLst>
      </pc:sldChg>
      <pc:sldChg chg="addSp modSp add mod ord">
        <pc:chgData name="Ivan A. Merino Rodriguez" userId="b7b20067-d469-473b-a4f6-4b992522a32e" providerId="ADAL" clId="{929A74FA-77E7-4997-BC2A-3888B5293B1F}" dt="2024-05-11T04:13:17.514" v="46" actId="1076"/>
        <pc:sldMkLst>
          <pc:docMk/>
          <pc:sldMk cId="830896858" sldId="415"/>
        </pc:sldMkLst>
        <pc:picChg chg="add mod">
          <ac:chgData name="Ivan A. Merino Rodriguez" userId="b7b20067-d469-473b-a4f6-4b992522a32e" providerId="ADAL" clId="{929A74FA-77E7-4997-BC2A-3888B5293B1F}" dt="2024-05-11T04:13:17.514" v="46" actId="1076"/>
          <ac:picMkLst>
            <pc:docMk/>
            <pc:sldMk cId="830896858" sldId="415"/>
            <ac:picMk id="3" creationId="{B1EC4D6F-E885-4256-A3A3-D970070B7393}"/>
          </ac:picMkLst>
        </pc:picChg>
      </pc:sldChg>
      <pc:sldChg chg="addSp delSp modSp add mod">
        <pc:chgData name="Ivan A. Merino Rodriguez" userId="b7b20067-d469-473b-a4f6-4b992522a32e" providerId="ADAL" clId="{929A74FA-77E7-4997-BC2A-3888B5293B1F}" dt="2024-05-11T04:18:23.858" v="65" actId="14100"/>
        <pc:sldMkLst>
          <pc:docMk/>
          <pc:sldMk cId="2465808393" sldId="416"/>
        </pc:sldMkLst>
        <pc:spChg chg="del">
          <ac:chgData name="Ivan A. Merino Rodriguez" userId="b7b20067-d469-473b-a4f6-4b992522a32e" providerId="ADAL" clId="{929A74FA-77E7-4997-BC2A-3888B5293B1F}" dt="2024-05-11T04:13:51.831" v="50" actId="478"/>
          <ac:spMkLst>
            <pc:docMk/>
            <pc:sldMk cId="2465808393" sldId="416"/>
            <ac:spMk id="4" creationId="{00000000-0000-0000-0000-000000000000}"/>
          </ac:spMkLst>
        </pc:spChg>
        <pc:spChg chg="add mod">
          <ac:chgData name="Ivan A. Merino Rodriguez" userId="b7b20067-d469-473b-a4f6-4b992522a32e" providerId="ADAL" clId="{929A74FA-77E7-4997-BC2A-3888B5293B1F}" dt="2024-05-11T04:18:16.494" v="63" actId="20577"/>
          <ac:spMkLst>
            <pc:docMk/>
            <pc:sldMk cId="2465808393" sldId="416"/>
            <ac:spMk id="9" creationId="{931C5C06-FBA0-4B19-A9F2-39E52A620CDE}"/>
          </ac:spMkLst>
        </pc:spChg>
        <pc:picChg chg="mod">
          <ac:chgData name="Ivan A. Merino Rodriguez" userId="b7b20067-d469-473b-a4f6-4b992522a32e" providerId="ADAL" clId="{929A74FA-77E7-4997-BC2A-3888B5293B1F}" dt="2024-05-11T04:18:23.858" v="65" actId="14100"/>
          <ac:picMkLst>
            <pc:docMk/>
            <pc:sldMk cId="2465808393" sldId="416"/>
            <ac:picMk id="3" creationId="{B1EC4D6F-E885-4256-A3A3-D970070B7393}"/>
          </ac:picMkLst>
        </pc:picChg>
        <pc:picChg chg="add del mod">
          <ac:chgData name="Ivan A. Merino Rodriguez" userId="b7b20067-d469-473b-a4f6-4b992522a32e" providerId="ADAL" clId="{929A74FA-77E7-4997-BC2A-3888B5293B1F}" dt="2024-05-11T04:18:20.867" v="64" actId="21"/>
          <ac:picMkLst>
            <pc:docMk/>
            <pc:sldMk cId="2465808393" sldId="416"/>
            <ac:picMk id="5" creationId="{C35C2246-8ED6-431D-8F37-2381D70C8E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8DF96-39BD-DF4B-BCB0-5186999FA889}" type="datetimeFigureOut">
              <a:rPr lang="es-ES" smtClean="0"/>
              <a:t>13/05/2024</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88378C-D010-FB4F-94E5-54BCAE4474D5}" type="slidenum">
              <a:rPr lang="es-ES" smtClean="0"/>
              <a:t>‹Nº›</a:t>
            </a:fld>
            <a:endParaRPr lang="es-ES"/>
          </a:p>
        </p:txBody>
      </p:sp>
    </p:spTree>
    <p:extLst>
      <p:ext uri="{BB962C8B-B14F-4D97-AF65-F5344CB8AC3E}">
        <p14:creationId xmlns:p14="http://schemas.microsoft.com/office/powerpoint/2010/main" val="545390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a:t>
            </a:fld>
            <a:endParaRPr lang="es-ES" dirty="0"/>
          </a:p>
        </p:txBody>
      </p:sp>
    </p:spTree>
    <p:extLst>
      <p:ext uri="{BB962C8B-B14F-4D97-AF65-F5344CB8AC3E}">
        <p14:creationId xmlns:p14="http://schemas.microsoft.com/office/powerpoint/2010/main" val="3473656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12</a:t>
            </a:fld>
            <a:endParaRPr lang="es-ES"/>
          </a:p>
        </p:txBody>
      </p:sp>
    </p:spTree>
    <p:extLst>
      <p:ext uri="{BB962C8B-B14F-4D97-AF65-F5344CB8AC3E}">
        <p14:creationId xmlns:p14="http://schemas.microsoft.com/office/powerpoint/2010/main" val="212222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13</a:t>
            </a:fld>
            <a:endParaRPr lang="es-ES"/>
          </a:p>
        </p:txBody>
      </p:sp>
    </p:spTree>
    <p:extLst>
      <p:ext uri="{BB962C8B-B14F-4D97-AF65-F5344CB8AC3E}">
        <p14:creationId xmlns:p14="http://schemas.microsoft.com/office/powerpoint/2010/main" val="330241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14</a:t>
            </a:fld>
            <a:endParaRPr lang="es-ES"/>
          </a:p>
        </p:txBody>
      </p:sp>
    </p:spTree>
    <p:extLst>
      <p:ext uri="{BB962C8B-B14F-4D97-AF65-F5344CB8AC3E}">
        <p14:creationId xmlns:p14="http://schemas.microsoft.com/office/powerpoint/2010/main" val="412374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15</a:t>
            </a:fld>
            <a:endParaRPr lang="es-ES"/>
          </a:p>
        </p:txBody>
      </p:sp>
    </p:spTree>
    <p:extLst>
      <p:ext uri="{BB962C8B-B14F-4D97-AF65-F5344CB8AC3E}">
        <p14:creationId xmlns:p14="http://schemas.microsoft.com/office/powerpoint/2010/main" val="212863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16</a:t>
            </a:fld>
            <a:endParaRPr lang="es-ES"/>
          </a:p>
        </p:txBody>
      </p:sp>
    </p:spTree>
    <p:extLst>
      <p:ext uri="{BB962C8B-B14F-4D97-AF65-F5344CB8AC3E}">
        <p14:creationId xmlns:p14="http://schemas.microsoft.com/office/powerpoint/2010/main" val="79429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17</a:t>
            </a:fld>
            <a:endParaRPr lang="es-ES"/>
          </a:p>
        </p:txBody>
      </p:sp>
    </p:spTree>
    <p:extLst>
      <p:ext uri="{BB962C8B-B14F-4D97-AF65-F5344CB8AC3E}">
        <p14:creationId xmlns:p14="http://schemas.microsoft.com/office/powerpoint/2010/main" val="3990805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18</a:t>
            </a:fld>
            <a:endParaRPr lang="es-ES"/>
          </a:p>
        </p:txBody>
      </p:sp>
    </p:spTree>
    <p:extLst>
      <p:ext uri="{BB962C8B-B14F-4D97-AF65-F5344CB8AC3E}">
        <p14:creationId xmlns:p14="http://schemas.microsoft.com/office/powerpoint/2010/main" val="2596531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19</a:t>
            </a:fld>
            <a:endParaRPr lang="es-ES"/>
          </a:p>
        </p:txBody>
      </p:sp>
    </p:spTree>
    <p:extLst>
      <p:ext uri="{BB962C8B-B14F-4D97-AF65-F5344CB8AC3E}">
        <p14:creationId xmlns:p14="http://schemas.microsoft.com/office/powerpoint/2010/main" val="763078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20</a:t>
            </a:fld>
            <a:endParaRPr lang="es-ES"/>
          </a:p>
        </p:txBody>
      </p:sp>
    </p:spTree>
    <p:extLst>
      <p:ext uri="{BB962C8B-B14F-4D97-AF65-F5344CB8AC3E}">
        <p14:creationId xmlns:p14="http://schemas.microsoft.com/office/powerpoint/2010/main" val="2233166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21</a:t>
            </a:fld>
            <a:endParaRPr lang="es-ES"/>
          </a:p>
        </p:txBody>
      </p:sp>
    </p:spTree>
    <p:extLst>
      <p:ext uri="{BB962C8B-B14F-4D97-AF65-F5344CB8AC3E}">
        <p14:creationId xmlns:p14="http://schemas.microsoft.com/office/powerpoint/2010/main" val="246597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3</a:t>
            </a:fld>
            <a:endParaRPr lang="es-ES"/>
          </a:p>
        </p:txBody>
      </p:sp>
    </p:spTree>
    <p:extLst>
      <p:ext uri="{BB962C8B-B14F-4D97-AF65-F5344CB8AC3E}">
        <p14:creationId xmlns:p14="http://schemas.microsoft.com/office/powerpoint/2010/main" val="74073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4</a:t>
            </a:fld>
            <a:endParaRPr lang="es-ES" dirty="0"/>
          </a:p>
        </p:txBody>
      </p:sp>
    </p:spTree>
    <p:extLst>
      <p:ext uri="{BB962C8B-B14F-4D97-AF65-F5344CB8AC3E}">
        <p14:creationId xmlns:p14="http://schemas.microsoft.com/office/powerpoint/2010/main" val="212207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5</a:t>
            </a:fld>
            <a:endParaRPr lang="es-ES"/>
          </a:p>
        </p:txBody>
      </p:sp>
    </p:spTree>
    <p:extLst>
      <p:ext uri="{BB962C8B-B14F-4D97-AF65-F5344CB8AC3E}">
        <p14:creationId xmlns:p14="http://schemas.microsoft.com/office/powerpoint/2010/main" val="356155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7</a:t>
            </a:fld>
            <a:endParaRPr lang="es-ES"/>
          </a:p>
        </p:txBody>
      </p:sp>
    </p:spTree>
    <p:extLst>
      <p:ext uri="{BB962C8B-B14F-4D97-AF65-F5344CB8AC3E}">
        <p14:creationId xmlns:p14="http://schemas.microsoft.com/office/powerpoint/2010/main" val="2648086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8</a:t>
            </a:fld>
            <a:endParaRPr lang="es-ES" dirty="0"/>
          </a:p>
        </p:txBody>
      </p:sp>
    </p:spTree>
    <p:extLst>
      <p:ext uri="{BB962C8B-B14F-4D97-AF65-F5344CB8AC3E}">
        <p14:creationId xmlns:p14="http://schemas.microsoft.com/office/powerpoint/2010/main" val="348343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9</a:t>
            </a:fld>
            <a:endParaRPr lang="es-ES"/>
          </a:p>
        </p:txBody>
      </p:sp>
    </p:spTree>
    <p:extLst>
      <p:ext uri="{BB962C8B-B14F-4D97-AF65-F5344CB8AC3E}">
        <p14:creationId xmlns:p14="http://schemas.microsoft.com/office/powerpoint/2010/main" val="119487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10</a:t>
            </a:fld>
            <a:endParaRPr lang="es-ES"/>
          </a:p>
        </p:txBody>
      </p:sp>
    </p:spTree>
    <p:extLst>
      <p:ext uri="{BB962C8B-B14F-4D97-AF65-F5344CB8AC3E}">
        <p14:creationId xmlns:p14="http://schemas.microsoft.com/office/powerpoint/2010/main" val="2341199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88378C-D010-FB4F-94E5-54BCAE4474D5}" type="slidenum">
              <a:rPr lang="es-ES" smtClean="0"/>
              <a:t>11</a:t>
            </a:fld>
            <a:endParaRPr lang="es-ES"/>
          </a:p>
        </p:txBody>
      </p:sp>
    </p:spTree>
    <p:extLst>
      <p:ext uri="{BB962C8B-B14F-4D97-AF65-F5344CB8AC3E}">
        <p14:creationId xmlns:p14="http://schemas.microsoft.com/office/powerpoint/2010/main" val="256244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L"/>
          </a:p>
        </p:txBody>
      </p:sp>
      <p:sp>
        <p:nvSpPr>
          <p:cNvPr id="4" name="Marcador de fecha 3"/>
          <p:cNvSpPr>
            <a:spLocks noGrp="1"/>
          </p:cNvSpPr>
          <p:nvPr>
            <p:ph type="dt" sz="half" idx="10"/>
          </p:nvPr>
        </p:nvSpPr>
        <p:spPr/>
        <p:txBody>
          <a:bodyPr/>
          <a:lstStyle/>
          <a:p>
            <a:fld id="{CFFE47B5-1FB0-4C6B-80EA-1673E20B6FCC}" type="datetime1">
              <a:rPr lang="es-CL" smtClean="0"/>
              <a:t>13-05-2024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226987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846B8247-DD3C-4D92-B060-33B052FD3130}" type="datetime1">
              <a:rPr lang="es-CL" smtClean="0"/>
              <a:t>13-05-2024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221024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BF4EE37A-78D4-486D-9A37-ED616D262D6A}" type="datetime1">
              <a:rPr lang="es-CL" smtClean="0"/>
              <a:t>13-05-2024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323178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AB696487-22D5-46C2-95DC-8DB1527D48B7}" type="datetime1">
              <a:rPr lang="es-CL" smtClean="0"/>
              <a:t>13-05-2024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71681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6813D00-0594-4383-8AEB-4DED2CF4F193}" type="datetime1">
              <a:rPr lang="es-CL" smtClean="0"/>
              <a:t>13-05-2024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324217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DC65FFC8-1A5F-4C14-AE06-9B5CF05B8521}" type="datetime1">
              <a:rPr lang="es-CL" smtClean="0"/>
              <a:t>13-05-2024</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148193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43FFDF71-26C1-4A74-B34A-92CC75ABB644}" type="datetime1">
              <a:rPr lang="es-CL" smtClean="0"/>
              <a:t>13-05-2024</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53065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8FB9ADB3-2152-47A3-89F1-F9EF5EBC852C}" type="datetime1">
              <a:rPr lang="es-CL" smtClean="0"/>
              <a:t>13-05-2024</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139792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6FFEA4A-34A2-4C66-B269-DBB1925AB53C}" type="datetime1">
              <a:rPr lang="es-CL" smtClean="0"/>
              <a:t>13-05-2024</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281827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A3806E2-5235-485B-A0EC-6BD6957F8F67}" type="datetime1">
              <a:rPr lang="es-CL" smtClean="0"/>
              <a:t>13-05-2024</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9989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E88FB16-D5EE-424C-8267-AC7645488796}" type="datetime1">
              <a:rPr lang="es-CL" smtClean="0"/>
              <a:t>13-05-2024</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03EADB36-87C7-4A49-ADAD-BBDABC50C237}" type="slidenum">
              <a:rPr lang="es-CL" smtClean="0"/>
              <a:t>‹Nº›</a:t>
            </a:fld>
            <a:endParaRPr lang="es-CL"/>
          </a:p>
        </p:txBody>
      </p:sp>
    </p:spTree>
    <p:extLst>
      <p:ext uri="{BB962C8B-B14F-4D97-AF65-F5344CB8AC3E}">
        <p14:creationId xmlns:p14="http://schemas.microsoft.com/office/powerpoint/2010/main" val="298461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F87B4-DA85-4C63-B099-498D0BF0E2DE}" type="datetime1">
              <a:rPr lang="es-CL" smtClean="0"/>
              <a:t>13-05-2024</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ADB36-87C7-4A49-ADAD-BBDABC50C237}" type="slidenum">
              <a:rPr lang="es-CL" smtClean="0"/>
              <a:t>‹Nº›</a:t>
            </a:fld>
            <a:endParaRPr lang="es-CL"/>
          </a:p>
        </p:txBody>
      </p:sp>
    </p:spTree>
    <p:extLst>
      <p:ext uri="{BB962C8B-B14F-4D97-AF65-F5344CB8AC3E}">
        <p14:creationId xmlns:p14="http://schemas.microsoft.com/office/powerpoint/2010/main" val="319658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00.png"/><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2.emf"/><Relationship Id="rId7"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emf"/><Relationship Id="rId7"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emf"/><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50.png"/><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150.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150.png"/><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emf"/><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ogo ucm sin texto-02.png"/>
          <p:cNvPicPr>
            <a:picLocks noChangeAspect="1"/>
          </p:cNvPicPr>
          <p:nvPr/>
        </p:nvPicPr>
        <p:blipFill rotWithShape="1">
          <a:blip r:embed="rId3" cstate="print">
            <a:alphaModFix amt="7000"/>
            <a:extLst>
              <a:ext uri="{28A0092B-C50C-407E-A947-70E740481C1C}">
                <a14:useLocalDpi xmlns:a14="http://schemas.microsoft.com/office/drawing/2010/main" val="0"/>
              </a:ext>
            </a:extLst>
          </a:blip>
          <a:srcRect l="-591" t="12687" r="21091" b="4646"/>
          <a:stretch/>
        </p:blipFill>
        <p:spPr>
          <a:xfrm>
            <a:off x="7832133" y="0"/>
            <a:ext cx="4359867" cy="4533446"/>
          </a:xfrm>
          <a:prstGeom prst="rect">
            <a:avLst/>
          </a:prstGeom>
        </p:spPr>
      </p:pic>
      <p:pic>
        <p:nvPicPr>
          <p:cNvPr id="7" name="Imagen 6" descr="logo ucm nuevo vectorizado.pdf"/>
          <p:cNvPicPr>
            <a:picLocks noChangeAspect="1"/>
          </p:cNvPicPr>
          <p:nvPr/>
        </p:nvPicPr>
        <p:blipFill rotWithShape="1">
          <a:blip r:embed="rId4" cstate="print">
            <a:extLst>
              <a:ext uri="{28A0092B-C50C-407E-A947-70E740481C1C}">
                <a14:useLocalDpi xmlns:a14="http://schemas.microsoft.com/office/drawing/2010/main" val="0"/>
              </a:ext>
            </a:extLst>
          </a:blip>
          <a:srcRect l="12577" t="15438" r="10727" b="19478"/>
          <a:stretch/>
        </p:blipFill>
        <p:spPr>
          <a:xfrm>
            <a:off x="0" y="0"/>
            <a:ext cx="2905778" cy="1132542"/>
          </a:xfrm>
          <a:prstGeom prst="rect">
            <a:avLst/>
          </a:prstGeom>
        </p:spPr>
      </p:pic>
      <p:sp>
        <p:nvSpPr>
          <p:cNvPr id="8" name="Rectángulo 7"/>
          <p:cNvSpPr/>
          <p:nvPr/>
        </p:nvSpPr>
        <p:spPr>
          <a:xfrm>
            <a:off x="0" y="1815036"/>
            <a:ext cx="345301" cy="3227294"/>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 name="Rectángulo 1"/>
          <p:cNvSpPr/>
          <p:nvPr/>
        </p:nvSpPr>
        <p:spPr>
          <a:xfrm>
            <a:off x="-110620" y="1750692"/>
            <a:ext cx="10959152" cy="2502223"/>
          </a:xfrm>
          <a:prstGeom prst="rect">
            <a:avLst/>
          </a:prstGeom>
        </p:spPr>
        <p:txBody>
          <a:bodyPr wrap="square">
            <a:spAutoFit/>
          </a:bodyPr>
          <a:lstStyle/>
          <a:p>
            <a:pPr marL="1080770" marR="1082675">
              <a:lnSpc>
                <a:spcPct val="115000"/>
              </a:lnSpc>
              <a:spcBef>
                <a:spcPts val="280"/>
              </a:spcBef>
              <a:spcAft>
                <a:spcPts val="0"/>
              </a:spcAft>
            </a:pPr>
            <a:r>
              <a:rPr lang="en" sz="4800" dirty="0">
                <a:solidFill>
                  <a:srgbClr val="0066FF"/>
                </a:solidFill>
              </a:rPr>
              <a:t>Optimización</a:t>
            </a:r>
            <a:endParaRPr lang="en" sz="3200" dirty="0">
              <a:solidFill>
                <a:srgbClr val="0066FF"/>
              </a:solidFill>
            </a:endParaRPr>
          </a:p>
          <a:p>
            <a:pPr marL="1080770" marR="1082675">
              <a:lnSpc>
                <a:spcPct val="115000"/>
              </a:lnSpc>
              <a:spcBef>
                <a:spcPts val="280"/>
              </a:spcBef>
              <a:spcAft>
                <a:spcPts val="0"/>
              </a:spcAft>
            </a:pPr>
            <a:r>
              <a:rPr lang="es-ES" sz="5400" b="1" dirty="0">
                <a:solidFill>
                  <a:srgbClr val="0066FF"/>
                </a:solidFill>
              </a:rPr>
              <a:t>Método de Newton II</a:t>
            </a:r>
            <a:br>
              <a:rPr lang="es-CL" sz="3200" dirty="0">
                <a:solidFill>
                  <a:srgbClr val="0066FF"/>
                </a:solidFill>
              </a:rPr>
            </a:br>
            <a:r>
              <a:rPr lang="es-CL" sz="3200" dirty="0">
                <a:solidFill>
                  <a:srgbClr val="0066FF"/>
                </a:solidFill>
              </a:rPr>
              <a:t>Iván Merino Rodríguez</a:t>
            </a:r>
            <a:endParaRPr lang="en-US" sz="3200" b="1" i="1" dirty="0">
              <a:solidFill>
                <a:srgbClr val="0066FF"/>
              </a:solidFill>
              <a:latin typeface="Calibri" panose="020F0502020204030204" pitchFamily="34" charset="0"/>
              <a:ea typeface="Calibri" panose="020F0502020204030204" pitchFamily="34" charset="0"/>
            </a:endParaRPr>
          </a:p>
        </p:txBody>
      </p:sp>
      <p:sp>
        <p:nvSpPr>
          <p:cNvPr id="3" name="Rectángulo 2"/>
          <p:cNvSpPr/>
          <p:nvPr/>
        </p:nvSpPr>
        <p:spPr>
          <a:xfrm>
            <a:off x="0" y="5717446"/>
            <a:ext cx="12192000" cy="558743"/>
          </a:xfrm>
          <a:prstGeom prst="rect">
            <a:avLst/>
          </a:prstGeom>
        </p:spPr>
        <p:txBody>
          <a:bodyPr wrap="square">
            <a:spAutoFit/>
          </a:bodyPr>
          <a:lstStyle/>
          <a:p>
            <a:pPr marL="1080770" marR="1082675" algn="ctr">
              <a:lnSpc>
                <a:spcPct val="115000"/>
              </a:lnSpc>
              <a:spcBef>
                <a:spcPts val="280"/>
              </a:spcBef>
              <a:spcAft>
                <a:spcPts val="0"/>
              </a:spcAft>
            </a:pPr>
            <a:r>
              <a:rPr lang="es-CL" sz="2800" dirty="0">
                <a:solidFill>
                  <a:srgbClr val="0066FF"/>
                </a:solidFill>
              </a:rPr>
              <a:t>13/05/2024</a:t>
            </a:r>
            <a:endParaRPr lang="en-US" sz="2800" b="1" i="1" dirty="0">
              <a:solidFill>
                <a:srgbClr val="0066FF"/>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6767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70254" y="371642"/>
            <a:ext cx="8014188"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Método de Newton (Generalizado):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10</a:t>
            </a:fld>
            <a:endParaRPr lang="es-CL" sz="1800">
              <a:solidFill>
                <a:srgbClr val="003366"/>
              </a:solidFill>
            </a:endParaRPr>
          </a:p>
        </p:txBody>
      </p:sp>
      <p:sp>
        <p:nvSpPr>
          <p:cNvPr id="9" name="Rectángulo 8"/>
          <p:cNvSpPr/>
          <p:nvPr/>
        </p:nvSpPr>
        <p:spPr>
          <a:xfrm>
            <a:off x="824374" y="1695804"/>
            <a:ext cx="10243960" cy="830997"/>
          </a:xfrm>
          <a:prstGeom prst="rect">
            <a:avLst/>
          </a:prstGeom>
          <a:solidFill>
            <a:schemeClr val="bg1"/>
          </a:solidFill>
        </p:spPr>
        <p:txBody>
          <a:bodyPr wrap="square">
            <a:spAutoFit/>
          </a:bodyPr>
          <a:lstStyle/>
          <a:p>
            <a:r>
              <a:rPr lang="es-ES" sz="2400" dirty="0"/>
              <a:t>Para una función </a:t>
            </a:r>
            <a:r>
              <a:rPr lang="es-ES" sz="2400" dirty="0" err="1"/>
              <a:t>multivariable</a:t>
            </a:r>
            <a:r>
              <a:rPr lang="es-ES" sz="2400" dirty="0"/>
              <a:t>, en la fórmula iterativa se reemplazaría la primera y segunda derivada por el gradiente (</a:t>
            </a:r>
            <a:r>
              <a:rPr lang="es-CL" sz="2400" dirty="0"/>
              <a:t>∇)</a:t>
            </a:r>
            <a:r>
              <a:rPr lang="es-ES" sz="2400" dirty="0"/>
              <a:t> y la Hessiana (H) respectivamente. </a:t>
            </a:r>
          </a:p>
        </p:txBody>
      </p:sp>
      <mc:AlternateContent xmlns:mc="http://schemas.openxmlformats.org/markup-compatibility/2006" xmlns:a14="http://schemas.microsoft.com/office/drawing/2010/main">
        <mc:Choice Requires="a14">
          <p:sp>
            <p:nvSpPr>
              <p:cNvPr id="14" name="CuadroTexto 13"/>
              <p:cNvSpPr txBox="1"/>
              <p:nvPr/>
            </p:nvSpPr>
            <p:spPr>
              <a:xfrm>
                <a:off x="570254" y="2876387"/>
                <a:ext cx="7621861" cy="781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𝑥</m:t>
                      </m:r>
                      <m:r>
                        <a:rPr lang="es-CL" sz="2400" b="0" i="1" smtClean="0">
                          <a:latin typeface="Cambria Math" panose="02040503050406030204" pitchFamily="18" charset="0"/>
                        </a:rPr>
                        <m:t> </m:t>
                      </m:r>
                      <m:d>
                        <m:dPr>
                          <m:ctrlPr>
                            <a:rPr lang="es-CL" sz="2400" b="0" i="1" baseline="-25000" smtClean="0">
                              <a:latin typeface="Cambria Math" panose="02040503050406030204" pitchFamily="18" charset="0"/>
                            </a:rPr>
                          </m:ctrlPr>
                        </m:dPr>
                        <m:e>
                          <m:r>
                            <a:rPr lang="es-CL" sz="2400" b="0" i="1" baseline="-25000" smtClean="0">
                              <a:latin typeface="Cambria Math" panose="02040503050406030204" pitchFamily="18" charset="0"/>
                            </a:rPr>
                            <m:t>𝑖</m:t>
                          </m:r>
                          <m:r>
                            <a:rPr lang="es-CL" sz="2400" b="0" i="1" baseline="-25000" smtClean="0">
                              <a:latin typeface="Cambria Math" panose="02040503050406030204" pitchFamily="18" charset="0"/>
                            </a:rPr>
                            <m:t>+1</m:t>
                          </m:r>
                        </m:e>
                      </m:d>
                      <m:r>
                        <a:rPr lang="es-CL" sz="2400" b="0" i="1" smtClean="0">
                          <a:latin typeface="Cambria Math" panose="02040503050406030204" pitchFamily="18" charset="0"/>
                        </a:rPr>
                        <m:t>=</m:t>
                      </m:r>
                      <m:r>
                        <a:rPr lang="es-CL" sz="2400" b="0" i="1" smtClean="0">
                          <a:latin typeface="Cambria Math" panose="02040503050406030204" pitchFamily="18" charset="0"/>
                        </a:rPr>
                        <m:t>𝑥𝑖</m:t>
                      </m:r>
                      <m:r>
                        <a:rPr lang="es-CL" sz="2400" b="0" i="1" smtClean="0">
                          <a:latin typeface="Cambria Math" panose="02040503050406030204" pitchFamily="18" charset="0"/>
                        </a:rPr>
                        <m:t>− </m:t>
                      </m:r>
                      <m:f>
                        <m:fPr>
                          <m:ctrlPr>
                            <a:rPr lang="es-CL" sz="2400" b="0" i="1" smtClean="0">
                              <a:latin typeface="Cambria Math" panose="02040503050406030204" pitchFamily="18" charset="0"/>
                            </a:rPr>
                          </m:ctrlPr>
                        </m:fPr>
                        <m:num>
                          <m:r>
                            <a:rPr lang="es-CL" sz="2400" b="0" i="1" smtClean="0">
                              <a:latin typeface="Cambria Math" panose="02040503050406030204" pitchFamily="18" charset="0"/>
                            </a:rPr>
                            <m:t>𝑓</m:t>
                          </m:r>
                          <m:r>
                            <a:rPr lang="es-CL" sz="2400" b="0" i="1" smtClean="0">
                              <a:latin typeface="Cambria Math" panose="02040503050406030204" pitchFamily="18" charset="0"/>
                            </a:rPr>
                            <m:t>´</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𝑥</m:t>
                              </m:r>
                              <m:r>
                                <a:rPr lang="es-CL" sz="2400" i="1" baseline="-25000">
                                  <a:latin typeface="Cambria Math" panose="02040503050406030204" pitchFamily="18" charset="0"/>
                                </a:rPr>
                                <m:t>𝑖</m:t>
                              </m:r>
                            </m:e>
                          </m:d>
                        </m:num>
                        <m:den>
                          <m:r>
                            <a:rPr lang="es-CL" sz="2400" i="1">
                              <a:latin typeface="Cambria Math" panose="02040503050406030204" pitchFamily="18" charset="0"/>
                            </a:rPr>
                            <m:t>𝑓</m:t>
                          </m:r>
                          <m:r>
                            <a:rPr lang="es-CL" sz="2400" b="0" i="1" smtClean="0">
                              <a:latin typeface="Cambria Math" panose="02040503050406030204" pitchFamily="18" charset="0"/>
                            </a:rPr>
                            <m:t>´´</m:t>
                          </m:r>
                          <m:d>
                            <m:dPr>
                              <m:ctrlPr>
                                <a:rPr lang="es-CL" sz="2400" i="1">
                                  <a:latin typeface="Cambria Math" panose="02040503050406030204" pitchFamily="18" charset="0"/>
                                </a:rPr>
                              </m:ctrlPr>
                            </m:dPr>
                            <m:e>
                              <m:r>
                                <a:rPr lang="es-CL" sz="2400" b="0" i="1" smtClean="0">
                                  <a:latin typeface="Cambria Math" panose="02040503050406030204" pitchFamily="18" charset="0"/>
                                </a:rPr>
                                <m:t>𝑥</m:t>
                              </m:r>
                              <m:r>
                                <a:rPr lang="es-CL" sz="2400" i="1" baseline="-25000">
                                  <a:latin typeface="Cambria Math" panose="02040503050406030204" pitchFamily="18" charset="0"/>
                                </a:rPr>
                                <m:t>𝑖</m:t>
                              </m:r>
                            </m:e>
                          </m:d>
                        </m:den>
                      </m:f>
                      <m:r>
                        <a:rPr lang="es-CL" sz="2400" i="1">
                          <a:latin typeface="Cambria Math" panose="02040503050406030204" pitchFamily="18" charset="0"/>
                        </a:rPr>
                        <m:t>=</m:t>
                      </m:r>
                      <m:r>
                        <a:rPr lang="es-CL" sz="2400" b="0" i="1" smtClean="0">
                          <a:latin typeface="Cambria Math" panose="02040503050406030204" pitchFamily="18" charset="0"/>
                        </a:rPr>
                        <m:t>𝑥</m:t>
                      </m:r>
                      <m:r>
                        <a:rPr lang="es-CL" sz="2400" i="1" baseline="-25000">
                          <a:latin typeface="Cambria Math" panose="02040503050406030204" pitchFamily="18" charset="0"/>
                        </a:rPr>
                        <m:t>𝑖</m:t>
                      </m:r>
                      <m:r>
                        <a:rPr lang="es-CL" sz="2400" i="1">
                          <a:latin typeface="Cambria Math" panose="02040503050406030204" pitchFamily="18" charset="0"/>
                        </a:rPr>
                        <m:t>− </m:t>
                      </m:r>
                      <m:f>
                        <m:fPr>
                          <m:ctrlPr>
                            <a:rPr lang="es-CL" sz="2400" i="1" smtClean="0">
                              <a:latin typeface="Cambria Math" panose="02040503050406030204" pitchFamily="18" charset="0"/>
                            </a:rPr>
                          </m:ctrlPr>
                        </m:fPr>
                        <m:num>
                          <m:r>
                            <m:rPr>
                              <m:nor/>
                            </m:rPr>
                            <a:rPr lang="es-CL" sz="2400" dirty="0"/>
                            <m:t>∇</m:t>
                          </m:r>
                          <m:d>
                            <m:dPr>
                              <m:ctrlPr>
                                <a:rPr lang="es-CL" sz="2400" i="1">
                                  <a:latin typeface="Cambria Math" panose="02040503050406030204" pitchFamily="18" charset="0"/>
                                </a:rPr>
                              </m:ctrlPr>
                            </m:dPr>
                            <m:e>
                              <m:r>
                                <a:rPr lang="es-CL" sz="2400" b="0" i="1" smtClean="0">
                                  <a:latin typeface="Cambria Math" panose="02040503050406030204" pitchFamily="18" charset="0"/>
                                </a:rPr>
                                <m:t>𝑥</m:t>
                              </m:r>
                              <m:r>
                                <a:rPr lang="es-CL" sz="2400" i="1" baseline="-25000">
                                  <a:latin typeface="Cambria Math" panose="02040503050406030204" pitchFamily="18" charset="0"/>
                                </a:rPr>
                                <m:t>𝑖</m:t>
                              </m:r>
                            </m:e>
                          </m:d>
                        </m:num>
                        <m:den>
                          <m:r>
                            <a:rPr lang="es-CL" sz="2400" b="0" i="1" smtClean="0">
                              <a:latin typeface="Cambria Math" panose="02040503050406030204" pitchFamily="18" charset="0"/>
                            </a:rPr>
                            <m:t>𝐻</m:t>
                          </m:r>
                          <m:d>
                            <m:dPr>
                              <m:ctrlPr>
                                <a:rPr lang="es-CL" sz="2400" i="1">
                                  <a:latin typeface="Cambria Math" panose="02040503050406030204" pitchFamily="18" charset="0"/>
                                </a:rPr>
                              </m:ctrlPr>
                            </m:dPr>
                            <m:e>
                              <m:r>
                                <a:rPr lang="es-CL" sz="2400" b="0" i="1" smtClean="0">
                                  <a:latin typeface="Cambria Math" panose="02040503050406030204" pitchFamily="18" charset="0"/>
                                </a:rPr>
                                <m:t>𝑥</m:t>
                              </m:r>
                              <m:r>
                                <a:rPr lang="es-CL" sz="2400" i="1" baseline="-25000">
                                  <a:latin typeface="Cambria Math" panose="02040503050406030204" pitchFamily="18" charset="0"/>
                                </a:rPr>
                                <m:t>𝑖</m:t>
                              </m:r>
                            </m:e>
                          </m:d>
                        </m:den>
                      </m:f>
                      <m:r>
                        <a:rPr lang="es-CL" sz="2400" i="1">
                          <a:latin typeface="Cambria Math" panose="02040503050406030204" pitchFamily="18" charset="0"/>
                        </a:rPr>
                        <m:t>=</m:t>
                      </m:r>
                      <m:r>
                        <a:rPr lang="es-CL" sz="2400" b="1" i="1" smtClean="0">
                          <a:latin typeface="Cambria Math" panose="02040503050406030204" pitchFamily="18" charset="0"/>
                        </a:rPr>
                        <m:t>𝒙</m:t>
                      </m:r>
                      <m:r>
                        <a:rPr lang="es-CL" sz="2400" b="1" i="1" baseline="-25000">
                          <a:latin typeface="Cambria Math" panose="02040503050406030204" pitchFamily="18" charset="0"/>
                        </a:rPr>
                        <m:t>𝒊</m:t>
                      </m:r>
                      <m:r>
                        <a:rPr lang="es-CL" sz="2400" b="1" i="1">
                          <a:latin typeface="Cambria Math" panose="02040503050406030204" pitchFamily="18" charset="0"/>
                        </a:rPr>
                        <m:t>−</m:t>
                      </m:r>
                      <m:r>
                        <a:rPr lang="es-CL" sz="2400" b="1" i="1">
                          <a:latin typeface="Cambria Math" panose="02040503050406030204" pitchFamily="18" charset="0"/>
                        </a:rPr>
                        <m:t>𝑯</m:t>
                      </m:r>
                      <m:r>
                        <a:rPr lang="es-CL" sz="2400" b="1" i="1" baseline="30000" smtClean="0">
                          <a:latin typeface="Cambria Math" panose="02040503050406030204" pitchFamily="18" charset="0"/>
                        </a:rPr>
                        <m:t>(−</m:t>
                      </m:r>
                      <m:r>
                        <a:rPr lang="es-CL" sz="2400" b="1" i="1" baseline="30000" smtClean="0">
                          <a:latin typeface="Cambria Math" panose="02040503050406030204" pitchFamily="18" charset="0"/>
                        </a:rPr>
                        <m:t>𝟏</m:t>
                      </m:r>
                      <m:r>
                        <a:rPr lang="es-CL" sz="2400" b="1" i="1" baseline="30000" smtClean="0">
                          <a:latin typeface="Cambria Math" panose="02040503050406030204" pitchFamily="18" charset="0"/>
                        </a:rPr>
                        <m:t>)</m:t>
                      </m:r>
                      <m:d>
                        <m:dPr>
                          <m:ctrlPr>
                            <a:rPr lang="es-CL" sz="2400" b="1" i="1">
                              <a:latin typeface="Cambria Math" panose="02040503050406030204" pitchFamily="18" charset="0"/>
                            </a:rPr>
                          </m:ctrlPr>
                        </m:dPr>
                        <m:e>
                          <m:r>
                            <a:rPr lang="es-CL" sz="2400" b="1" i="1" smtClean="0">
                              <a:latin typeface="Cambria Math" panose="02040503050406030204" pitchFamily="18" charset="0"/>
                            </a:rPr>
                            <m:t>𝒙</m:t>
                          </m:r>
                          <m:r>
                            <a:rPr lang="es-CL" sz="2400" b="1" i="1" baseline="-25000">
                              <a:latin typeface="Cambria Math" panose="02040503050406030204" pitchFamily="18" charset="0"/>
                            </a:rPr>
                            <m:t>𝒊</m:t>
                          </m:r>
                        </m:e>
                      </m:d>
                      <m:r>
                        <m:rPr>
                          <m:nor/>
                        </m:rPr>
                        <a:rPr lang="es-CL" sz="2400" b="1" dirty="0"/>
                        <m:t>∇</m:t>
                      </m:r>
                      <m:d>
                        <m:dPr>
                          <m:ctrlPr>
                            <a:rPr lang="es-CL" sz="2400" b="1" i="1">
                              <a:latin typeface="Cambria Math" panose="02040503050406030204" pitchFamily="18" charset="0"/>
                            </a:rPr>
                          </m:ctrlPr>
                        </m:dPr>
                        <m:e>
                          <m:r>
                            <a:rPr lang="es-CL" sz="2400" b="1" i="1" smtClean="0">
                              <a:latin typeface="Cambria Math" panose="02040503050406030204" pitchFamily="18" charset="0"/>
                            </a:rPr>
                            <m:t>𝒙</m:t>
                          </m:r>
                          <m:r>
                            <a:rPr lang="es-CL" sz="2400" b="1" i="1" baseline="-25000">
                              <a:latin typeface="Cambria Math" panose="02040503050406030204" pitchFamily="18" charset="0"/>
                            </a:rPr>
                            <m:t>𝒊</m:t>
                          </m:r>
                        </m:e>
                      </m:d>
                    </m:oMath>
                  </m:oMathPara>
                </a14:m>
                <a:endParaRPr lang="es-CL" sz="2400" b="1"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570254" y="2876387"/>
                <a:ext cx="7621861" cy="781496"/>
              </a:xfrm>
              <a:prstGeom prst="rect">
                <a:avLst/>
              </a:prstGeom>
              <a:blipFill rotWithShape="0">
                <a:blip r:embed="rId5"/>
                <a:stretch>
                  <a:fillRect b="-781"/>
                </a:stretch>
              </a:blipFill>
            </p:spPr>
            <p:txBody>
              <a:bodyPr/>
              <a:lstStyle/>
              <a:p>
                <a:r>
                  <a:rPr lang="es-CL">
                    <a:noFill/>
                  </a:rPr>
                  <a:t> </a:t>
                </a:r>
              </a:p>
            </p:txBody>
          </p:sp>
        </mc:Fallback>
      </mc:AlternateContent>
      <p:sp>
        <p:nvSpPr>
          <p:cNvPr id="15" name="Rectángulo 14"/>
          <p:cNvSpPr/>
          <p:nvPr/>
        </p:nvSpPr>
        <p:spPr>
          <a:xfrm>
            <a:off x="772829" y="4331200"/>
            <a:ext cx="7609037" cy="1938992"/>
          </a:xfrm>
          <a:prstGeom prst="rect">
            <a:avLst/>
          </a:prstGeom>
          <a:noFill/>
          <a:ln w="38100">
            <a:solidFill>
              <a:schemeClr val="bg2">
                <a:lumMod val="50000"/>
              </a:schemeClr>
            </a:solidFill>
          </a:ln>
        </p:spPr>
        <p:txBody>
          <a:bodyPr wrap="square">
            <a:spAutoFit/>
          </a:bodyPr>
          <a:lstStyle/>
          <a:p>
            <a:r>
              <a:rPr lang="es-ES" sz="2000" dirty="0">
                <a:latin typeface="Arial" panose="020B0604020202020204" pitchFamily="34" charset="0"/>
              </a:rPr>
              <a:t>En este método converge cuadráticamente, es decir, el numero de cifras decimales correctas se duplica aproximadamente en cada interacción. Evidentemente, hay que determinar un numero máximo de iteraciones que, normalmente, se hace considerando una “tolerancia” que debe ser menor al error de las muestras (absoluto o relativo)</a:t>
            </a:r>
            <a:endParaRPr lang="es-ES" sz="2000" dirty="0">
              <a:latin typeface="Times New Roman" panose="02020603050405020304" pitchFamily="18" charset="0"/>
            </a:endParaRPr>
          </a:p>
        </p:txBody>
      </p:sp>
      <p:sp>
        <p:nvSpPr>
          <p:cNvPr id="2" name="Rectángulo 1"/>
          <p:cNvSpPr/>
          <p:nvPr/>
        </p:nvSpPr>
        <p:spPr>
          <a:xfrm>
            <a:off x="5462563" y="2771431"/>
            <a:ext cx="2729552" cy="1077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2" name="Picture 2" descr="1: Illustration of Newton's method in optimization: Figure (a ..."/>
          <p:cNvPicPr>
            <a:picLocks noChangeAspect="1" noChangeArrowheads="1"/>
          </p:cNvPicPr>
          <p:nvPr/>
        </p:nvPicPr>
        <p:blipFill rotWithShape="1">
          <a:blip r:embed="rId6">
            <a:extLst>
              <a:ext uri="{28A0092B-C50C-407E-A947-70E740481C1C}">
                <a14:useLocalDpi xmlns:a14="http://schemas.microsoft.com/office/drawing/2010/main" val="0"/>
              </a:ext>
            </a:extLst>
          </a:blip>
          <a:srcRect l="51892" t="3653" r="3264" b="3320"/>
          <a:stretch/>
        </p:blipFill>
        <p:spPr bwMode="auto">
          <a:xfrm>
            <a:off x="8584442" y="2771431"/>
            <a:ext cx="3539370" cy="372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8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31686" y="427193"/>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Ejemplo: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11</a:t>
            </a:fld>
            <a:endParaRPr lang="es-CL" sz="1800">
              <a:solidFill>
                <a:srgbClr val="003366"/>
              </a:solidFill>
            </a:endParaRPr>
          </a:p>
        </p:txBody>
      </p:sp>
      <mc:AlternateContent xmlns:mc="http://schemas.openxmlformats.org/markup-compatibility/2006">
        <mc:Choice xmlns:a14="http://schemas.microsoft.com/office/drawing/2010/main" Requires="a14">
          <p:sp>
            <p:nvSpPr>
              <p:cNvPr id="14" name="Rectángulo 13"/>
              <p:cNvSpPr/>
              <p:nvPr/>
            </p:nvSpPr>
            <p:spPr>
              <a:xfrm>
                <a:off x="1879290" y="2124519"/>
                <a:ext cx="7252228" cy="2185214"/>
              </a:xfrm>
              <a:prstGeom prst="rect">
                <a:avLst/>
              </a:prstGeom>
            </p:spPr>
            <p:txBody>
              <a:bodyPr wrap="square">
                <a:spAutoFit/>
              </a:bodyPr>
              <a:lstStyle/>
              <a:p>
                <a:r>
                  <a:rPr lang="es-CL" sz="2800" dirty="0"/>
                  <a:t>Resolver analíticamente la siguiente función:</a:t>
                </a:r>
              </a:p>
              <a:p>
                <a:endParaRPr lang="es-CL" sz="2800" dirty="0"/>
              </a:p>
              <a:p>
                <a:pPr algn="ctr"/>
                <a14:m>
                  <m:oMathPara xmlns:m="http://schemas.openxmlformats.org/officeDocument/2006/math">
                    <m:oMathParaPr>
                      <m:jc m:val="centerGroup"/>
                    </m:oMathParaPr>
                    <m:oMath xmlns:m="http://schemas.openxmlformats.org/officeDocument/2006/math">
                      <m:r>
                        <a:rPr lang="es-CL" sz="2800" b="0" i="1" smtClean="0">
                          <a:latin typeface="Cambria Math" panose="02040503050406030204" pitchFamily="18" charset="0"/>
                        </a:rPr>
                        <m:t>𝑓</m:t>
                      </m:r>
                      <m:d>
                        <m:dPr>
                          <m:ctrlPr>
                            <a:rPr lang="es-CL" sz="2800" i="1">
                              <a:latin typeface="Cambria Math" panose="02040503050406030204" pitchFamily="18" charset="0"/>
                            </a:rPr>
                          </m:ctrlPr>
                        </m:dPr>
                        <m:e>
                          <m:r>
                            <a:rPr lang="es-CL" sz="2800" i="1">
                              <a:latin typeface="Cambria Math" panose="02040503050406030204" pitchFamily="18" charset="0"/>
                            </a:rPr>
                            <m:t>𝑥</m:t>
                          </m:r>
                          <m:r>
                            <a:rPr lang="es-CL" sz="2800" b="0" i="1" smtClean="0">
                              <a:latin typeface="Cambria Math" panose="02040503050406030204" pitchFamily="18" charset="0"/>
                            </a:rPr>
                            <m:t>,</m:t>
                          </m:r>
                          <m:r>
                            <a:rPr lang="es-CL" sz="2800" b="0" i="1" smtClean="0">
                              <a:latin typeface="Cambria Math" panose="02040503050406030204" pitchFamily="18" charset="0"/>
                            </a:rPr>
                            <m:t>𝑦</m:t>
                          </m:r>
                        </m:e>
                      </m:d>
                      <m:r>
                        <a:rPr lang="es-CL" sz="2800" i="1">
                          <a:latin typeface="Cambria Math" panose="02040503050406030204" pitchFamily="18" charset="0"/>
                        </a:rPr>
                        <m:t>=</m:t>
                      </m:r>
                      <m:sSup>
                        <m:sSupPr>
                          <m:ctrlPr>
                            <a:rPr lang="es-CL" sz="2800" i="1">
                              <a:latin typeface="Cambria Math" panose="02040503050406030204" pitchFamily="18" charset="0"/>
                            </a:rPr>
                          </m:ctrlPr>
                        </m:sSupPr>
                        <m:e>
                          <m:r>
                            <a:rPr lang="es-CL" sz="2800" b="0" i="1" smtClean="0">
                              <a:latin typeface="Cambria Math" panose="02040503050406030204" pitchFamily="18" charset="0"/>
                            </a:rPr>
                            <m:t>3</m:t>
                          </m:r>
                          <m:r>
                            <a:rPr lang="es-CL" sz="2800" b="0" i="1" smtClean="0">
                              <a:latin typeface="Cambria Math" panose="02040503050406030204" pitchFamily="18" charset="0"/>
                            </a:rPr>
                            <m:t>𝑥</m:t>
                          </m:r>
                        </m:e>
                        <m:sup>
                          <m:r>
                            <a:rPr lang="es-CL" sz="2800" i="1">
                              <a:latin typeface="Cambria Math" panose="02040503050406030204" pitchFamily="18" charset="0"/>
                            </a:rPr>
                            <m:t>2</m:t>
                          </m:r>
                        </m:sup>
                      </m:sSup>
                      <m:r>
                        <a:rPr lang="es-CL" sz="2800" b="0" i="1" smtClean="0">
                          <a:latin typeface="Cambria Math" panose="02040503050406030204" pitchFamily="18" charset="0"/>
                        </a:rPr>
                        <m:t> + </m:t>
                      </m:r>
                      <m:sSup>
                        <m:sSupPr>
                          <m:ctrlPr>
                            <a:rPr lang="es-CL" sz="2800" i="1">
                              <a:latin typeface="Cambria Math" panose="02040503050406030204" pitchFamily="18" charset="0"/>
                            </a:rPr>
                          </m:ctrlPr>
                        </m:sSupPr>
                        <m:e>
                          <m:r>
                            <a:rPr lang="es-CL" sz="2800" b="0" i="1" smtClean="0">
                              <a:latin typeface="Cambria Math" panose="02040503050406030204" pitchFamily="18" charset="0"/>
                            </a:rPr>
                            <m:t>2</m:t>
                          </m:r>
                          <m:r>
                            <a:rPr lang="es-CL" sz="2800" b="0" i="1" smtClean="0">
                              <a:latin typeface="Cambria Math" panose="02040503050406030204" pitchFamily="18" charset="0"/>
                            </a:rPr>
                            <m:t>𝑦</m:t>
                          </m:r>
                        </m:e>
                        <m:sup>
                          <m:r>
                            <a:rPr lang="es-CL" sz="2800" i="1">
                              <a:latin typeface="Cambria Math" panose="02040503050406030204" pitchFamily="18" charset="0"/>
                            </a:rPr>
                            <m:t>2</m:t>
                          </m:r>
                        </m:sup>
                      </m:sSup>
                      <m:r>
                        <a:rPr lang="es-CL" sz="2800" b="0" i="1" smtClean="0">
                          <a:latin typeface="Cambria Math" panose="02040503050406030204" pitchFamily="18" charset="0"/>
                        </a:rPr>
                        <m:t>+</m:t>
                      </m:r>
                      <m:r>
                        <a:rPr lang="es-CL" sz="2800" b="0" i="1" smtClean="0">
                          <a:latin typeface="Cambria Math" panose="02040503050406030204" pitchFamily="18" charset="0"/>
                        </a:rPr>
                        <m:t>𝑥</m:t>
                      </m:r>
                      <m:r>
                        <a:rPr lang="es-CL" sz="2800" b="0" i="1" smtClean="0">
                          <a:latin typeface="Cambria Math" panose="02040503050406030204" pitchFamily="18" charset="0"/>
                        </a:rPr>
                        <m:t>+10</m:t>
                      </m:r>
                    </m:oMath>
                  </m:oMathPara>
                </a14:m>
                <a:endParaRPr lang="es-CL" sz="2800" dirty="0"/>
              </a:p>
              <a:p>
                <a:pPr algn="ctr"/>
                <a:endParaRPr lang="es-CL" sz="2800" dirty="0"/>
              </a:p>
              <a:p>
                <a:pPr algn="ctr"/>
                <a:r>
                  <a:rPr lang="es-CL" sz="2400" i="1" dirty="0"/>
                  <a:t>Tomar como primera aproximación el punto X,Y = (2,1)</a:t>
                </a:r>
              </a:p>
            </p:txBody>
          </p:sp>
        </mc:Choice>
        <mc:Fallback>
          <p:sp>
            <p:nvSpPr>
              <p:cNvPr id="14" name="Rectángulo 13"/>
              <p:cNvSpPr>
                <a:spLocks noRot="1" noChangeAspect="1" noMove="1" noResize="1" noEditPoints="1" noAdjustHandles="1" noChangeArrowheads="1" noChangeShapeType="1" noTextEdit="1"/>
              </p:cNvSpPr>
              <p:nvPr/>
            </p:nvSpPr>
            <p:spPr>
              <a:xfrm>
                <a:off x="1879290" y="2124519"/>
                <a:ext cx="7252228" cy="2185214"/>
              </a:xfrm>
              <a:prstGeom prst="rect">
                <a:avLst/>
              </a:prstGeom>
              <a:blipFill>
                <a:blip r:embed="rId5"/>
                <a:stretch>
                  <a:fillRect l="-1681" t="-2793" b="-5587"/>
                </a:stretch>
              </a:blipFill>
            </p:spPr>
            <p:txBody>
              <a:bodyPr/>
              <a:lstStyle/>
              <a:p>
                <a:r>
                  <a:rPr lang="en-US">
                    <a:noFill/>
                  </a:rPr>
                  <a:t> </a:t>
                </a:r>
              </a:p>
            </p:txBody>
          </p:sp>
        </mc:Fallback>
      </mc:AlternateContent>
    </p:spTree>
    <p:extLst>
      <p:ext uri="{BB962C8B-B14F-4D97-AF65-F5344CB8AC3E}">
        <p14:creationId xmlns:p14="http://schemas.microsoft.com/office/powerpoint/2010/main" val="373696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31686" y="427193"/>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Ejemplo: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12</a:t>
            </a:fld>
            <a:endParaRPr lang="es-CL" sz="1800">
              <a:solidFill>
                <a:srgbClr val="003366"/>
              </a:solidFill>
            </a:endParaRPr>
          </a:p>
        </p:txBody>
      </p:sp>
      <mc:AlternateContent xmlns:mc="http://schemas.openxmlformats.org/markup-compatibility/2006" xmlns:a14="http://schemas.microsoft.com/office/drawing/2010/main">
        <mc:Choice Requires="a14">
          <p:sp>
            <p:nvSpPr>
              <p:cNvPr id="9" name="Rectángulo 8"/>
              <p:cNvSpPr/>
              <p:nvPr/>
            </p:nvSpPr>
            <p:spPr>
              <a:xfrm>
                <a:off x="4604300" y="3146381"/>
                <a:ext cx="4700784" cy="3786101"/>
              </a:xfrm>
              <a:prstGeom prst="rect">
                <a:avLst/>
              </a:prstGeom>
            </p:spPr>
            <p:txBody>
              <a:bodyPr wrap="square">
                <a:spAutoFit/>
              </a:bodyPr>
              <a:lstStyle/>
              <a:p>
                <a:pPr lvl="0" eaLnBrk="0" fontAlgn="base" hangingPunct="0">
                  <a:spcBef>
                    <a:spcPct val="0"/>
                  </a:spcBef>
                  <a:spcAft>
                    <a:spcPct val="0"/>
                  </a:spcAft>
                </a:pPr>
                <a:endParaRPr lang="es-CL" sz="3600" b="0" i="1" dirty="0">
                  <a:latin typeface="Cambria Math" panose="02040503050406030204" pitchFamily="18" charset="0"/>
                </a:endParaRPr>
              </a:p>
              <a:p>
                <a:pPr lvl="0" eaLnBrk="0" fontAlgn="base" hangingPunct="0">
                  <a:spcBef>
                    <a:spcPct val="0"/>
                  </a:spcBef>
                  <a:spcAft>
                    <a:spcPct val="0"/>
                  </a:spcAft>
                </a:pPr>
                <a:endParaRPr lang="es-CL" sz="3600" b="0" i="1" dirty="0">
                  <a:latin typeface="Cambria Math" panose="02040503050406030204" pitchFamily="18" charset="0"/>
                </a:endParaRPr>
              </a:p>
              <a:p>
                <a:pPr lvl="0" eaLnBrk="0" fontAlgn="base" hangingPunct="0">
                  <a:spcBef>
                    <a:spcPct val="0"/>
                  </a:spcBef>
                  <a:spcAft>
                    <a:spcPct val="0"/>
                  </a:spcAft>
                </a:pPr>
                <a:endParaRPr lang="es-CL" sz="3600" b="0" i="1" dirty="0">
                  <a:latin typeface="Cambria Math" panose="02040503050406030204" pitchFamily="18" charset="0"/>
                </a:endParaRP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s-CL" sz="3600" b="0" i="1" smtClean="0">
                          <a:latin typeface="Cambria Math" panose="02040503050406030204" pitchFamily="18" charset="0"/>
                        </a:rPr>
                        <m:t>𝐻</m:t>
                      </m:r>
                      <m:r>
                        <a:rPr lang="es-CL" sz="3600" b="0" i="1" smtClean="0">
                          <a:latin typeface="Cambria Math" panose="02040503050406030204" pitchFamily="18" charset="0"/>
                        </a:rPr>
                        <m:t>= </m:t>
                      </m:r>
                      <m:sSup>
                        <m:sSupPr>
                          <m:ctrlPr>
                            <a:rPr lang="es-CL" sz="3600" b="0" i="1" smtClean="0">
                              <a:latin typeface="Cambria Math" panose="02040503050406030204" pitchFamily="18" charset="0"/>
                            </a:rPr>
                          </m:ctrlPr>
                        </m:sSupPr>
                        <m:e>
                          <m:d>
                            <m:dPr>
                              <m:begChr m:val="["/>
                              <m:endChr m:val="]"/>
                              <m:ctrlPr>
                                <a:rPr lang="es-CL" sz="3600" i="1">
                                  <a:latin typeface="Cambria Math" panose="02040503050406030204" pitchFamily="18" charset="0"/>
                                </a:rPr>
                              </m:ctrlPr>
                            </m:dPr>
                            <m:e>
                              <m:m>
                                <m:mPr>
                                  <m:mcs>
                                    <m:mc>
                                      <m:mcPr>
                                        <m:count m:val="2"/>
                                        <m:mcJc m:val="center"/>
                                      </m:mcPr>
                                    </m:mc>
                                  </m:mcs>
                                  <m:ctrlPr>
                                    <a:rPr lang="es-CL" sz="3600" i="1">
                                      <a:latin typeface="Cambria Math" panose="02040503050406030204" pitchFamily="18" charset="0"/>
                                    </a:rPr>
                                  </m:ctrlPr>
                                </m:mPr>
                                <m:mr>
                                  <m:e>
                                    <m:r>
                                      <m:rPr>
                                        <m:brk m:alnAt="7"/>
                                      </m:rPr>
                                      <a:rPr lang="es-CL" sz="3600" i="1">
                                        <a:latin typeface="Cambria Math" panose="02040503050406030204" pitchFamily="18" charset="0"/>
                                      </a:rPr>
                                      <m:t>6</m:t>
                                    </m:r>
                                  </m:e>
                                  <m:e>
                                    <m:r>
                                      <a:rPr lang="es-CL" sz="3600" i="1">
                                        <a:latin typeface="Cambria Math" panose="02040503050406030204" pitchFamily="18" charset="0"/>
                                      </a:rPr>
                                      <m:t>0</m:t>
                                    </m:r>
                                  </m:e>
                                </m:mr>
                                <m:mr>
                                  <m:e>
                                    <m:r>
                                      <a:rPr lang="es-CL" sz="3600" i="1">
                                        <a:latin typeface="Cambria Math" panose="02040503050406030204" pitchFamily="18" charset="0"/>
                                      </a:rPr>
                                      <m:t>0</m:t>
                                    </m:r>
                                  </m:e>
                                  <m:e>
                                    <m:r>
                                      <a:rPr lang="es-CL" sz="3600" i="1">
                                        <a:latin typeface="Cambria Math" panose="02040503050406030204" pitchFamily="18" charset="0"/>
                                      </a:rPr>
                                      <m:t>4</m:t>
                                    </m:r>
                                  </m:e>
                                </m:mr>
                              </m:m>
                            </m:e>
                          </m:d>
                          <m:r>
                            <a:rPr lang="es-CL" sz="3600" b="0" i="1" smtClean="0">
                              <a:latin typeface="Cambria Math" panose="02040503050406030204" pitchFamily="18" charset="0"/>
                            </a:rPr>
                            <m:t>  </m:t>
                          </m:r>
                        </m:e>
                        <m:sup/>
                      </m:sSup>
                    </m:oMath>
                  </m:oMathPara>
                </a14:m>
                <a:endParaRPr lang="es-CL" sz="3600" b="0" i="1" dirty="0">
                  <a:latin typeface="Cambria Math" panose="02040503050406030204" pitchFamily="18" charset="0"/>
                </a:endParaRPr>
              </a:p>
              <a:p>
                <a:pPr lvl="0" eaLnBrk="0" fontAlgn="base" hangingPunct="0">
                  <a:spcBef>
                    <a:spcPct val="0"/>
                  </a:spcBef>
                  <a:spcAft>
                    <a:spcPct val="0"/>
                  </a:spcAft>
                </a:pPr>
                <a:endParaRPr lang="es-CL" sz="3600" b="0" i="1" dirty="0">
                  <a:latin typeface="Cambria Math" panose="02040503050406030204" pitchFamily="18" charset="0"/>
                </a:endParaRPr>
              </a:p>
              <a:p>
                <a:pPr lvl="0" eaLnBrk="0" fontAlgn="base" hangingPunct="0">
                  <a:spcBef>
                    <a:spcPct val="0"/>
                  </a:spcBef>
                  <a:spcAft>
                    <a:spcPct val="0"/>
                  </a:spcAft>
                </a:pPr>
                <a:endParaRPr lang="es-CL" altLang="es-CL" sz="3600" dirty="0">
                  <a:latin typeface="Arial" panose="020B0604020202020204" pitchFamily="34"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4604300" y="3146381"/>
                <a:ext cx="4700784" cy="3786101"/>
              </a:xfrm>
              <a:prstGeom prst="rect">
                <a:avLst/>
              </a:prstGeom>
              <a:blipFill rotWithShape="0">
                <a:blip r:embed="rId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4747376" y="3191151"/>
                <a:ext cx="3805635" cy="11108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3600" i="1">
                          <a:latin typeface="Cambria Math" panose="02040503050406030204" pitchFamily="18" charset="0"/>
                        </a:rPr>
                        <m:t> </m:t>
                      </m:r>
                      <m:r>
                        <m:rPr>
                          <m:nor/>
                        </m:rPr>
                        <a:rPr lang="es-CL" sz="3600" dirty="0"/>
                        <m:t>∇</m:t>
                      </m:r>
                      <m:r>
                        <m:rPr>
                          <m:nor/>
                        </m:rPr>
                        <a:rPr lang="es-CL" sz="3600" dirty="0"/>
                        <m:t> =</m:t>
                      </m:r>
                      <m:d>
                        <m:dPr>
                          <m:begChr m:val="["/>
                          <m:endChr m:val="]"/>
                          <m:ctrlPr>
                            <a:rPr lang="es-CL" sz="3600" i="1">
                              <a:latin typeface="Cambria Math" panose="02040503050406030204" pitchFamily="18" charset="0"/>
                            </a:rPr>
                          </m:ctrlPr>
                        </m:dPr>
                        <m:e>
                          <m:m>
                            <m:mPr>
                              <m:mcs>
                                <m:mc>
                                  <m:mcPr>
                                    <m:count m:val="1"/>
                                    <m:mcJc m:val="center"/>
                                  </m:mcPr>
                                </m:mc>
                              </m:mcs>
                              <m:ctrlPr>
                                <a:rPr lang="es-CL" sz="3600" i="1">
                                  <a:latin typeface="Cambria Math" panose="02040503050406030204" pitchFamily="18" charset="0"/>
                                </a:rPr>
                              </m:ctrlPr>
                            </m:mPr>
                            <m:mr>
                              <m:e>
                                <m:r>
                                  <m:rPr>
                                    <m:brk m:alnAt="7"/>
                                  </m:rPr>
                                  <a:rPr lang="es-CL" sz="3600" i="1">
                                    <a:latin typeface="Cambria Math" panose="02040503050406030204" pitchFamily="18" charset="0"/>
                                  </a:rPr>
                                  <m:t>6</m:t>
                                </m:r>
                                <m:r>
                                  <a:rPr lang="es-CL" sz="3600" i="1">
                                    <a:latin typeface="Cambria Math" panose="02040503050406030204" pitchFamily="18" charset="0"/>
                                  </a:rPr>
                                  <m:t>𝑥</m:t>
                                </m:r>
                                <m:r>
                                  <a:rPr lang="es-CL" sz="3600" i="1">
                                    <a:latin typeface="Cambria Math" panose="02040503050406030204" pitchFamily="18" charset="0"/>
                                  </a:rPr>
                                  <m:t>+1</m:t>
                                </m:r>
                              </m:e>
                            </m:mr>
                            <m:mr>
                              <m:e>
                                <m:r>
                                  <a:rPr lang="es-CL" sz="3600" i="1">
                                    <a:latin typeface="Cambria Math" panose="02040503050406030204" pitchFamily="18" charset="0"/>
                                  </a:rPr>
                                  <m:t>4</m:t>
                                </m:r>
                                <m:r>
                                  <a:rPr lang="es-CL" sz="3600" i="1">
                                    <a:latin typeface="Cambria Math" panose="02040503050406030204" pitchFamily="18" charset="0"/>
                                  </a:rPr>
                                  <m:t>𝑦</m:t>
                                </m:r>
                              </m:e>
                            </m:mr>
                          </m:m>
                        </m:e>
                      </m:d>
                    </m:oMath>
                  </m:oMathPara>
                </a14:m>
                <a:endParaRPr lang="es-CL" sz="3600" dirty="0"/>
              </a:p>
            </p:txBody>
          </p:sp>
        </mc:Choice>
        <mc:Fallback xmlns="">
          <p:sp>
            <p:nvSpPr>
              <p:cNvPr id="2" name="Rectángulo 1"/>
              <p:cNvSpPr>
                <a:spLocks noRot="1" noChangeAspect="1" noMove="1" noResize="1" noEditPoints="1" noAdjustHandles="1" noChangeArrowheads="1" noChangeShapeType="1" noTextEdit="1"/>
              </p:cNvSpPr>
              <p:nvPr/>
            </p:nvSpPr>
            <p:spPr>
              <a:xfrm>
                <a:off x="4747376" y="3191151"/>
                <a:ext cx="3805635" cy="1110817"/>
              </a:xfrm>
              <a:prstGeom prst="rect">
                <a:avLst/>
              </a:prstGeom>
              <a:blipFill rotWithShape="0">
                <a:blip r:embed="rId6"/>
                <a:stretch>
                  <a:fillRect/>
                </a:stretch>
              </a:blipFill>
            </p:spPr>
            <p:txBody>
              <a:bodyPr/>
              <a:lstStyle/>
              <a:p>
                <a:r>
                  <a:rPr lang="es-CL">
                    <a:noFill/>
                  </a:rPr>
                  <a:t> </a:t>
                </a:r>
              </a:p>
            </p:txBody>
          </p:sp>
        </mc:Fallback>
      </mc:AlternateContent>
      <p:sp>
        <p:nvSpPr>
          <p:cNvPr id="3" name="Rectángulo 2"/>
          <p:cNvSpPr/>
          <p:nvPr/>
        </p:nvSpPr>
        <p:spPr>
          <a:xfrm>
            <a:off x="1874914" y="2049893"/>
            <a:ext cx="2234907" cy="400110"/>
          </a:xfrm>
          <a:prstGeom prst="rect">
            <a:avLst/>
          </a:prstGeom>
        </p:spPr>
        <p:txBody>
          <a:bodyPr wrap="none">
            <a:spAutoFit/>
          </a:bodyPr>
          <a:lstStyle/>
          <a:p>
            <a:r>
              <a:rPr lang="es-ES" sz="2000" dirty="0">
                <a:latin typeface="Arial" panose="020B0604020202020204" pitchFamily="34" charset="0"/>
              </a:rPr>
              <a:t>Fórmula iterativa: </a:t>
            </a:r>
            <a:endParaRPr lang="es-CL" sz="2000" dirty="0"/>
          </a:p>
        </p:txBody>
      </p:sp>
      <mc:AlternateContent xmlns:mc="http://schemas.openxmlformats.org/markup-compatibility/2006" xmlns:a14="http://schemas.microsoft.com/office/drawing/2010/main">
        <mc:Choice Requires="a14">
          <p:sp>
            <p:nvSpPr>
              <p:cNvPr id="16" name="CuadroTexto 15"/>
              <p:cNvSpPr txBox="1"/>
              <p:nvPr/>
            </p:nvSpPr>
            <p:spPr>
              <a:xfrm>
                <a:off x="3941454" y="1957560"/>
                <a:ext cx="762186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L" sz="3200" b="0" i="1" smtClean="0">
                          <a:latin typeface="Cambria Math" panose="02040503050406030204" pitchFamily="18" charset="0"/>
                        </a:rPr>
                        <m:t>𝑥</m:t>
                      </m:r>
                      <m:r>
                        <a:rPr lang="es-CL" sz="3200" b="0" i="1" smtClean="0">
                          <a:latin typeface="Cambria Math" panose="02040503050406030204" pitchFamily="18" charset="0"/>
                        </a:rPr>
                        <m:t> </m:t>
                      </m:r>
                      <m:d>
                        <m:dPr>
                          <m:ctrlPr>
                            <a:rPr lang="es-CL" sz="3200" b="0" i="1" baseline="-25000" smtClean="0">
                              <a:latin typeface="Cambria Math" panose="02040503050406030204" pitchFamily="18" charset="0"/>
                            </a:rPr>
                          </m:ctrlPr>
                        </m:dPr>
                        <m:e>
                          <m:r>
                            <a:rPr lang="es-CL" sz="3200" b="0" i="1" baseline="-25000" smtClean="0">
                              <a:latin typeface="Cambria Math" panose="02040503050406030204" pitchFamily="18" charset="0"/>
                            </a:rPr>
                            <m:t>𝑖</m:t>
                          </m:r>
                          <m:r>
                            <a:rPr lang="es-CL" sz="3200" b="0" i="1" baseline="-25000" smtClean="0">
                              <a:latin typeface="Cambria Math" panose="02040503050406030204" pitchFamily="18" charset="0"/>
                            </a:rPr>
                            <m:t>+1</m:t>
                          </m:r>
                        </m:e>
                      </m:d>
                      <m:r>
                        <a:rPr lang="es-CL" sz="3200" i="1">
                          <a:latin typeface="Cambria Math" panose="02040503050406030204" pitchFamily="18" charset="0"/>
                        </a:rPr>
                        <m:t>=</m:t>
                      </m:r>
                      <m:r>
                        <a:rPr lang="es-CL" sz="3200" b="1" i="1" smtClean="0">
                          <a:latin typeface="Cambria Math" panose="02040503050406030204" pitchFamily="18" charset="0"/>
                        </a:rPr>
                        <m:t>𝒙</m:t>
                      </m:r>
                      <m:r>
                        <a:rPr lang="es-CL" sz="3200" b="1" i="1" baseline="-25000">
                          <a:latin typeface="Cambria Math" panose="02040503050406030204" pitchFamily="18" charset="0"/>
                        </a:rPr>
                        <m:t>𝒊</m:t>
                      </m:r>
                      <m:r>
                        <a:rPr lang="es-CL" sz="3200" b="1" i="1">
                          <a:latin typeface="Cambria Math" panose="02040503050406030204" pitchFamily="18" charset="0"/>
                        </a:rPr>
                        <m:t>−</m:t>
                      </m:r>
                      <m:r>
                        <a:rPr lang="es-CL" sz="3200" b="1" i="1">
                          <a:latin typeface="Cambria Math" panose="02040503050406030204" pitchFamily="18" charset="0"/>
                        </a:rPr>
                        <m:t>𝑯</m:t>
                      </m:r>
                      <m:r>
                        <a:rPr lang="es-CL" sz="3200" b="1" i="1" baseline="30000" smtClean="0">
                          <a:latin typeface="Cambria Math" panose="02040503050406030204" pitchFamily="18" charset="0"/>
                        </a:rPr>
                        <m:t>(−</m:t>
                      </m:r>
                      <m:r>
                        <a:rPr lang="es-CL" sz="3200" b="1" i="1" baseline="30000" smtClean="0">
                          <a:latin typeface="Cambria Math" panose="02040503050406030204" pitchFamily="18" charset="0"/>
                        </a:rPr>
                        <m:t>𝟏</m:t>
                      </m:r>
                      <m:r>
                        <a:rPr lang="es-CL" sz="3200" b="1" i="1" baseline="30000" smtClean="0">
                          <a:latin typeface="Cambria Math" panose="02040503050406030204" pitchFamily="18" charset="0"/>
                        </a:rPr>
                        <m:t>)</m:t>
                      </m:r>
                      <m:d>
                        <m:dPr>
                          <m:ctrlPr>
                            <a:rPr lang="es-CL" sz="3200" b="1" i="1">
                              <a:latin typeface="Cambria Math" panose="02040503050406030204" pitchFamily="18" charset="0"/>
                            </a:rPr>
                          </m:ctrlPr>
                        </m:dPr>
                        <m:e>
                          <m:r>
                            <a:rPr lang="es-CL" sz="3200" b="1" i="1" smtClean="0">
                              <a:latin typeface="Cambria Math" panose="02040503050406030204" pitchFamily="18" charset="0"/>
                            </a:rPr>
                            <m:t>𝒙</m:t>
                          </m:r>
                          <m:r>
                            <a:rPr lang="es-CL" sz="3200" b="1" i="1" baseline="-25000">
                              <a:latin typeface="Cambria Math" panose="02040503050406030204" pitchFamily="18" charset="0"/>
                            </a:rPr>
                            <m:t>𝒊</m:t>
                          </m:r>
                        </m:e>
                      </m:d>
                      <m:r>
                        <m:rPr>
                          <m:nor/>
                        </m:rPr>
                        <a:rPr lang="es-CL" sz="3200" b="1" dirty="0"/>
                        <m:t>∇</m:t>
                      </m:r>
                      <m:d>
                        <m:dPr>
                          <m:ctrlPr>
                            <a:rPr lang="es-CL" sz="3200" b="1" i="1">
                              <a:latin typeface="Cambria Math" panose="02040503050406030204" pitchFamily="18" charset="0"/>
                            </a:rPr>
                          </m:ctrlPr>
                        </m:dPr>
                        <m:e>
                          <m:r>
                            <a:rPr lang="es-CL" sz="3200" b="1" i="1" smtClean="0">
                              <a:latin typeface="Cambria Math" panose="02040503050406030204" pitchFamily="18" charset="0"/>
                            </a:rPr>
                            <m:t>𝒙</m:t>
                          </m:r>
                          <m:r>
                            <a:rPr lang="es-CL" sz="3200" b="1" i="1" baseline="-25000">
                              <a:latin typeface="Cambria Math" panose="02040503050406030204" pitchFamily="18" charset="0"/>
                            </a:rPr>
                            <m:t>𝒊</m:t>
                          </m:r>
                        </m:e>
                      </m:d>
                    </m:oMath>
                  </m:oMathPara>
                </a14:m>
                <a:endParaRPr lang="es-CL" sz="3200" b="1"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3941454" y="1957560"/>
                <a:ext cx="7621861" cy="492443"/>
              </a:xfrm>
              <a:prstGeom prst="rect">
                <a:avLst/>
              </a:prstGeom>
              <a:blipFill rotWithShape="0">
                <a:blip r:embed="rId7"/>
                <a:stretch>
                  <a:fillRect t="-9877" b="-39506"/>
                </a:stretch>
              </a:blipFill>
            </p:spPr>
            <p:txBody>
              <a:bodyPr/>
              <a:lstStyle/>
              <a:p>
                <a:r>
                  <a:rPr lang="es-CL">
                    <a:noFill/>
                  </a:rPr>
                  <a:t> </a:t>
                </a:r>
              </a:p>
            </p:txBody>
          </p:sp>
        </mc:Fallback>
      </mc:AlternateContent>
      <p:sp>
        <p:nvSpPr>
          <p:cNvPr id="17" name="Rectángulo 16"/>
          <p:cNvSpPr/>
          <p:nvPr/>
        </p:nvSpPr>
        <p:spPr>
          <a:xfrm>
            <a:off x="1874914" y="3571121"/>
            <a:ext cx="1750800" cy="400110"/>
          </a:xfrm>
          <a:prstGeom prst="rect">
            <a:avLst/>
          </a:prstGeom>
        </p:spPr>
        <p:txBody>
          <a:bodyPr wrap="none">
            <a:spAutoFit/>
          </a:bodyPr>
          <a:lstStyle/>
          <a:p>
            <a:r>
              <a:rPr lang="es-ES" sz="2000" dirty="0">
                <a:latin typeface="Arial" panose="020B0604020202020204" pitchFamily="34" charset="0"/>
              </a:rPr>
              <a:t>¿Gradiente?: </a:t>
            </a:r>
            <a:endParaRPr lang="es-CL" sz="2000" dirty="0"/>
          </a:p>
        </p:txBody>
      </p:sp>
      <p:sp>
        <p:nvSpPr>
          <p:cNvPr id="18" name="Rectángulo 17"/>
          <p:cNvSpPr/>
          <p:nvPr/>
        </p:nvSpPr>
        <p:spPr>
          <a:xfrm>
            <a:off x="1874914" y="5092349"/>
            <a:ext cx="1696298" cy="400110"/>
          </a:xfrm>
          <a:prstGeom prst="rect">
            <a:avLst/>
          </a:prstGeom>
        </p:spPr>
        <p:txBody>
          <a:bodyPr wrap="none">
            <a:spAutoFit/>
          </a:bodyPr>
          <a:lstStyle/>
          <a:p>
            <a:r>
              <a:rPr lang="es-ES" sz="2000" dirty="0">
                <a:latin typeface="Arial" panose="020B0604020202020204" pitchFamily="34" charset="0"/>
              </a:rPr>
              <a:t>¿Hessiana?: </a:t>
            </a:r>
            <a:endParaRPr lang="es-CL" sz="2000" dirty="0"/>
          </a:p>
        </p:txBody>
      </p:sp>
      <mc:AlternateContent xmlns:mc="http://schemas.openxmlformats.org/markup-compatibility/2006" xmlns:a14="http://schemas.microsoft.com/office/drawing/2010/main">
        <mc:Choice Requires="a14">
          <p:sp>
            <p:nvSpPr>
              <p:cNvPr id="4" name="Rectángulo 3"/>
              <p:cNvSpPr/>
              <p:nvPr/>
            </p:nvSpPr>
            <p:spPr>
              <a:xfrm>
                <a:off x="2605130" y="703882"/>
                <a:ext cx="3998339"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𝑓</m:t>
                      </m:r>
                      <m:d>
                        <m:dPr>
                          <m:ctrlPr>
                            <a:rPr lang="es-CL" sz="2400" i="1">
                              <a:latin typeface="Cambria Math" panose="02040503050406030204" pitchFamily="18" charset="0"/>
                            </a:rPr>
                          </m:ctrlPr>
                        </m:dPr>
                        <m:e>
                          <m:r>
                            <a:rPr lang="es-CL" sz="2400" i="1">
                              <a:latin typeface="Cambria Math" panose="02040503050406030204" pitchFamily="18" charset="0"/>
                            </a:rPr>
                            <m:t>𝑥</m:t>
                          </m:r>
                        </m:e>
                      </m:d>
                      <m:r>
                        <a:rPr lang="es-CL" sz="2400" i="1">
                          <a:latin typeface="Cambria Math" panose="02040503050406030204" pitchFamily="18" charset="0"/>
                        </a:rPr>
                        <m:t>=</m:t>
                      </m:r>
                      <m:sSup>
                        <m:sSupPr>
                          <m:ctrlPr>
                            <a:rPr lang="es-CL" sz="2400" i="1">
                              <a:latin typeface="Cambria Math" panose="02040503050406030204" pitchFamily="18" charset="0"/>
                            </a:rPr>
                          </m:ctrlPr>
                        </m:sSupPr>
                        <m:e>
                          <m:r>
                            <a:rPr lang="es-CL" sz="2400" i="1">
                              <a:latin typeface="Cambria Math" panose="02040503050406030204" pitchFamily="18" charset="0"/>
                            </a:rPr>
                            <m:t>3</m:t>
                          </m:r>
                          <m:r>
                            <a:rPr lang="es-CL" sz="2400" i="1">
                              <a:latin typeface="Cambria Math" panose="02040503050406030204" pitchFamily="18" charset="0"/>
                            </a:rPr>
                            <m:t>𝑥</m:t>
                          </m:r>
                        </m:e>
                        <m:sup>
                          <m:r>
                            <a:rPr lang="es-CL" sz="2400" i="1">
                              <a:latin typeface="Cambria Math" panose="02040503050406030204" pitchFamily="18" charset="0"/>
                            </a:rPr>
                            <m:t>2</m:t>
                          </m:r>
                        </m:sup>
                      </m:sSup>
                      <m:r>
                        <a:rPr lang="es-CL" sz="2400" i="1">
                          <a:latin typeface="Cambria Math" panose="02040503050406030204" pitchFamily="18" charset="0"/>
                        </a:rPr>
                        <m:t> + </m:t>
                      </m:r>
                      <m:sSup>
                        <m:sSupPr>
                          <m:ctrlPr>
                            <a:rPr lang="es-CL" sz="2400" i="1">
                              <a:latin typeface="Cambria Math" panose="02040503050406030204" pitchFamily="18" charset="0"/>
                            </a:rPr>
                          </m:ctrlPr>
                        </m:sSupPr>
                        <m:e>
                          <m:r>
                            <a:rPr lang="es-CL" sz="2400" i="1">
                              <a:latin typeface="Cambria Math" panose="02040503050406030204" pitchFamily="18" charset="0"/>
                            </a:rPr>
                            <m:t>2</m:t>
                          </m:r>
                          <m:r>
                            <a:rPr lang="es-CL" sz="2400" i="1">
                              <a:latin typeface="Cambria Math" panose="02040503050406030204" pitchFamily="18" charset="0"/>
                            </a:rPr>
                            <m:t>𝑦</m:t>
                          </m:r>
                        </m:e>
                        <m:sup>
                          <m:r>
                            <a:rPr lang="es-CL" sz="2400" i="1">
                              <a:latin typeface="Cambria Math" panose="02040503050406030204" pitchFamily="18" charset="0"/>
                            </a:rPr>
                            <m:t>2</m:t>
                          </m:r>
                        </m:sup>
                      </m:sSup>
                      <m:r>
                        <a:rPr lang="es-CL" sz="2400" i="1">
                          <a:latin typeface="Cambria Math" panose="02040503050406030204" pitchFamily="18" charset="0"/>
                        </a:rPr>
                        <m:t>+</m:t>
                      </m:r>
                      <m:r>
                        <a:rPr lang="es-CL" sz="2400" i="1">
                          <a:latin typeface="Cambria Math" panose="02040503050406030204" pitchFamily="18" charset="0"/>
                        </a:rPr>
                        <m:t>𝑥</m:t>
                      </m:r>
                      <m:r>
                        <a:rPr lang="es-CL" sz="2400" i="1">
                          <a:latin typeface="Cambria Math" panose="02040503050406030204" pitchFamily="18" charset="0"/>
                        </a:rPr>
                        <m:t>+10</m:t>
                      </m:r>
                    </m:oMath>
                  </m:oMathPara>
                </a14:m>
                <a:endParaRPr lang="es-CL" sz="2400" dirty="0"/>
              </a:p>
            </p:txBody>
          </p:sp>
        </mc:Choice>
        <mc:Fallback xmlns="">
          <p:sp>
            <p:nvSpPr>
              <p:cNvPr id="4" name="Rectángulo 3"/>
              <p:cNvSpPr>
                <a:spLocks noRot="1" noChangeAspect="1" noMove="1" noResize="1" noEditPoints="1" noAdjustHandles="1" noChangeArrowheads="1" noChangeShapeType="1" noTextEdit="1"/>
              </p:cNvSpPr>
              <p:nvPr/>
            </p:nvSpPr>
            <p:spPr>
              <a:xfrm>
                <a:off x="2605130" y="703882"/>
                <a:ext cx="3998339" cy="461665"/>
              </a:xfrm>
              <a:prstGeom prst="rect">
                <a:avLst/>
              </a:prstGeom>
              <a:blipFill rotWithShape="0">
                <a:blip r:embed="rId8"/>
                <a:stretch>
                  <a:fillRect l="-762" b="-17105"/>
                </a:stretch>
              </a:blipFill>
            </p:spPr>
            <p:txBody>
              <a:bodyPr/>
              <a:lstStyle/>
              <a:p>
                <a:r>
                  <a:rPr lang="es-CL">
                    <a:noFill/>
                  </a:rPr>
                  <a:t> </a:t>
                </a:r>
              </a:p>
            </p:txBody>
          </p:sp>
        </mc:Fallback>
      </mc:AlternateContent>
    </p:spTree>
    <p:extLst>
      <p:ext uri="{BB962C8B-B14F-4D97-AF65-F5344CB8AC3E}">
        <p14:creationId xmlns:p14="http://schemas.microsoft.com/office/powerpoint/2010/main" val="34343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31686" y="427193"/>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Ejemplo: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13</a:t>
            </a:fld>
            <a:endParaRPr lang="es-CL" sz="1800">
              <a:solidFill>
                <a:srgbClr val="003366"/>
              </a:solidFill>
            </a:endParaRPr>
          </a:p>
        </p:txBody>
      </p:sp>
      <mc:AlternateContent xmlns:mc="http://schemas.openxmlformats.org/markup-compatibility/2006" xmlns:a14="http://schemas.microsoft.com/office/drawing/2010/main">
        <mc:Choice Requires="a14">
          <p:sp>
            <p:nvSpPr>
              <p:cNvPr id="4" name="Rectángulo 3"/>
              <p:cNvSpPr/>
              <p:nvPr/>
            </p:nvSpPr>
            <p:spPr>
              <a:xfrm>
                <a:off x="2605130" y="703882"/>
                <a:ext cx="3998339"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𝑓</m:t>
                      </m:r>
                      <m:d>
                        <m:dPr>
                          <m:ctrlPr>
                            <a:rPr lang="es-CL" sz="2400" i="1">
                              <a:latin typeface="Cambria Math" panose="02040503050406030204" pitchFamily="18" charset="0"/>
                            </a:rPr>
                          </m:ctrlPr>
                        </m:dPr>
                        <m:e>
                          <m:r>
                            <a:rPr lang="es-CL" sz="2400" i="1">
                              <a:latin typeface="Cambria Math" panose="02040503050406030204" pitchFamily="18" charset="0"/>
                            </a:rPr>
                            <m:t>𝑥</m:t>
                          </m:r>
                        </m:e>
                      </m:d>
                      <m:r>
                        <a:rPr lang="es-CL" sz="2400" i="1">
                          <a:latin typeface="Cambria Math" panose="02040503050406030204" pitchFamily="18" charset="0"/>
                        </a:rPr>
                        <m:t>=</m:t>
                      </m:r>
                      <m:sSup>
                        <m:sSupPr>
                          <m:ctrlPr>
                            <a:rPr lang="es-CL" sz="2400" i="1">
                              <a:latin typeface="Cambria Math" panose="02040503050406030204" pitchFamily="18" charset="0"/>
                            </a:rPr>
                          </m:ctrlPr>
                        </m:sSupPr>
                        <m:e>
                          <m:r>
                            <a:rPr lang="es-CL" sz="2400" i="1">
                              <a:latin typeface="Cambria Math" panose="02040503050406030204" pitchFamily="18" charset="0"/>
                            </a:rPr>
                            <m:t>3</m:t>
                          </m:r>
                          <m:r>
                            <a:rPr lang="es-CL" sz="2400" i="1">
                              <a:latin typeface="Cambria Math" panose="02040503050406030204" pitchFamily="18" charset="0"/>
                            </a:rPr>
                            <m:t>𝑥</m:t>
                          </m:r>
                        </m:e>
                        <m:sup>
                          <m:r>
                            <a:rPr lang="es-CL" sz="2400" i="1">
                              <a:latin typeface="Cambria Math" panose="02040503050406030204" pitchFamily="18" charset="0"/>
                            </a:rPr>
                            <m:t>2</m:t>
                          </m:r>
                        </m:sup>
                      </m:sSup>
                      <m:r>
                        <a:rPr lang="es-CL" sz="2400" i="1">
                          <a:latin typeface="Cambria Math" panose="02040503050406030204" pitchFamily="18" charset="0"/>
                        </a:rPr>
                        <m:t> + </m:t>
                      </m:r>
                      <m:sSup>
                        <m:sSupPr>
                          <m:ctrlPr>
                            <a:rPr lang="es-CL" sz="2400" i="1">
                              <a:latin typeface="Cambria Math" panose="02040503050406030204" pitchFamily="18" charset="0"/>
                            </a:rPr>
                          </m:ctrlPr>
                        </m:sSupPr>
                        <m:e>
                          <m:r>
                            <a:rPr lang="es-CL" sz="2400" i="1">
                              <a:latin typeface="Cambria Math" panose="02040503050406030204" pitchFamily="18" charset="0"/>
                            </a:rPr>
                            <m:t>2</m:t>
                          </m:r>
                          <m:r>
                            <a:rPr lang="es-CL" sz="2400" i="1">
                              <a:latin typeface="Cambria Math" panose="02040503050406030204" pitchFamily="18" charset="0"/>
                            </a:rPr>
                            <m:t>𝑦</m:t>
                          </m:r>
                        </m:e>
                        <m:sup>
                          <m:r>
                            <a:rPr lang="es-CL" sz="2400" i="1">
                              <a:latin typeface="Cambria Math" panose="02040503050406030204" pitchFamily="18" charset="0"/>
                            </a:rPr>
                            <m:t>2</m:t>
                          </m:r>
                        </m:sup>
                      </m:sSup>
                      <m:r>
                        <a:rPr lang="es-CL" sz="2400" i="1">
                          <a:latin typeface="Cambria Math" panose="02040503050406030204" pitchFamily="18" charset="0"/>
                        </a:rPr>
                        <m:t>+</m:t>
                      </m:r>
                      <m:r>
                        <a:rPr lang="es-CL" sz="2400" i="1">
                          <a:latin typeface="Cambria Math" panose="02040503050406030204" pitchFamily="18" charset="0"/>
                        </a:rPr>
                        <m:t>𝑥</m:t>
                      </m:r>
                      <m:r>
                        <a:rPr lang="es-CL" sz="2400" i="1">
                          <a:latin typeface="Cambria Math" panose="02040503050406030204" pitchFamily="18" charset="0"/>
                        </a:rPr>
                        <m:t>+10</m:t>
                      </m:r>
                    </m:oMath>
                  </m:oMathPara>
                </a14:m>
                <a:endParaRPr lang="es-CL" sz="2400" dirty="0"/>
              </a:p>
            </p:txBody>
          </p:sp>
        </mc:Choice>
        <mc:Fallback xmlns="">
          <p:sp>
            <p:nvSpPr>
              <p:cNvPr id="4" name="Rectángulo 3"/>
              <p:cNvSpPr>
                <a:spLocks noRot="1" noChangeAspect="1" noMove="1" noResize="1" noEditPoints="1" noAdjustHandles="1" noChangeArrowheads="1" noChangeShapeType="1" noTextEdit="1"/>
              </p:cNvSpPr>
              <p:nvPr/>
            </p:nvSpPr>
            <p:spPr>
              <a:xfrm>
                <a:off x="2605130" y="703882"/>
                <a:ext cx="3998339" cy="461665"/>
              </a:xfrm>
              <a:prstGeom prst="rect">
                <a:avLst/>
              </a:prstGeom>
              <a:blipFill rotWithShape="0">
                <a:blip r:embed="rId5"/>
                <a:stretch>
                  <a:fillRect l="-762" b="-17105"/>
                </a:stretch>
              </a:blipFill>
            </p:spPr>
            <p:txBody>
              <a:bodyPr/>
              <a:lstStyle/>
              <a:p>
                <a:r>
                  <a:rPr lang="es-CL">
                    <a:noFill/>
                  </a:rPr>
                  <a:t> </a:t>
                </a:r>
              </a:p>
            </p:txBody>
          </p:sp>
        </mc:Fallback>
      </mc:AlternateContent>
      <p:sp>
        <p:nvSpPr>
          <p:cNvPr id="14" name="Rectángulo 13"/>
          <p:cNvSpPr/>
          <p:nvPr/>
        </p:nvSpPr>
        <p:spPr>
          <a:xfrm>
            <a:off x="708167" y="2295772"/>
            <a:ext cx="3279631" cy="523220"/>
          </a:xfrm>
          <a:prstGeom prst="rect">
            <a:avLst/>
          </a:prstGeom>
        </p:spPr>
        <p:txBody>
          <a:bodyPr wrap="square">
            <a:spAutoFit/>
          </a:bodyPr>
          <a:lstStyle/>
          <a:p>
            <a:pPr algn="just"/>
            <a:r>
              <a:rPr lang="es-CL" sz="2800" dirty="0"/>
              <a:t>Usando la expresión:</a:t>
            </a:r>
          </a:p>
        </p:txBody>
      </p:sp>
      <mc:AlternateContent xmlns:mc="http://schemas.openxmlformats.org/markup-compatibility/2006" xmlns:a14="http://schemas.microsoft.com/office/drawing/2010/main">
        <mc:Choice Requires="a14">
          <p:sp>
            <p:nvSpPr>
              <p:cNvPr id="15" name="Rectángulo 14"/>
              <p:cNvSpPr/>
              <p:nvPr/>
            </p:nvSpPr>
            <p:spPr>
              <a:xfrm>
                <a:off x="4266431" y="2284654"/>
                <a:ext cx="4391459" cy="523220"/>
              </a:xfrm>
              <a:prstGeom prst="rect">
                <a:avLst/>
              </a:prstGeom>
            </p:spPr>
            <p:txBody>
              <a:bodyPr wrap="none">
                <a:spAutoFit/>
              </a:bodyP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s-CL" sz="2800" i="1" smtClean="0">
                          <a:latin typeface="Cambria Math" panose="02040503050406030204" pitchFamily="18" charset="0"/>
                        </a:rPr>
                        <m:t>𝑥</m:t>
                      </m:r>
                      <m:r>
                        <a:rPr lang="es-CL" sz="2800" i="1" baseline="-25000">
                          <a:latin typeface="Cambria Math" panose="02040503050406030204" pitchFamily="18" charset="0"/>
                        </a:rPr>
                        <m:t>𝑖</m:t>
                      </m:r>
                      <m:r>
                        <a:rPr lang="es-CL" sz="2800" b="0" i="1" baseline="-25000" smtClean="0">
                          <a:latin typeface="Cambria Math" panose="02040503050406030204" pitchFamily="18" charset="0"/>
                        </a:rPr>
                        <m:t>+1</m:t>
                      </m:r>
                      <m:r>
                        <a:rPr lang="es-CL" sz="2800" b="0" i="1" smtClean="0">
                          <a:latin typeface="Cambria Math" panose="02040503050406030204" pitchFamily="18" charset="0"/>
                        </a:rPr>
                        <m:t>=</m:t>
                      </m:r>
                      <m:r>
                        <a:rPr lang="es-CL" sz="2800" b="0" i="1" smtClean="0">
                          <a:latin typeface="Cambria Math" panose="02040503050406030204" pitchFamily="18" charset="0"/>
                        </a:rPr>
                        <m:t>𝑥𝑖</m:t>
                      </m:r>
                      <m:r>
                        <a:rPr lang="es-CL" sz="2800" b="0" i="1">
                          <a:latin typeface="Cambria Math" panose="02040503050406030204" pitchFamily="18" charset="0"/>
                        </a:rPr>
                        <m:t>−</m:t>
                      </m:r>
                      <m:r>
                        <a:rPr lang="es-CL" sz="2800" b="0" i="1">
                          <a:latin typeface="Cambria Math" panose="02040503050406030204" pitchFamily="18" charset="0"/>
                        </a:rPr>
                        <m:t>𝐻</m:t>
                      </m:r>
                      <m:d>
                        <m:dPr>
                          <m:ctrlPr>
                            <a:rPr lang="es-CL" sz="2800" b="0" i="1" baseline="30000">
                              <a:latin typeface="Cambria Math" panose="02040503050406030204" pitchFamily="18" charset="0"/>
                            </a:rPr>
                          </m:ctrlPr>
                        </m:dPr>
                        <m:e>
                          <m:r>
                            <a:rPr lang="es-CL" sz="2800" b="0" i="1" baseline="30000">
                              <a:latin typeface="Cambria Math" panose="02040503050406030204" pitchFamily="18" charset="0"/>
                            </a:rPr>
                            <m:t>−1</m:t>
                          </m:r>
                        </m:e>
                      </m:d>
                      <m:d>
                        <m:dPr>
                          <m:ctrlPr>
                            <a:rPr lang="es-CL" sz="2800" i="1">
                              <a:latin typeface="Cambria Math" panose="02040503050406030204" pitchFamily="18" charset="0"/>
                            </a:rPr>
                          </m:ctrlPr>
                        </m:dPr>
                        <m:e>
                          <m:r>
                            <a:rPr lang="es-CL" sz="2800" b="0" i="1">
                              <a:latin typeface="Cambria Math" panose="02040503050406030204" pitchFamily="18" charset="0"/>
                            </a:rPr>
                            <m:t>𝑥</m:t>
                          </m:r>
                          <m:r>
                            <a:rPr lang="es-CL" sz="2800" b="0" i="1" baseline="-25000">
                              <a:latin typeface="Cambria Math" panose="02040503050406030204" pitchFamily="18" charset="0"/>
                            </a:rPr>
                            <m:t>𝑖</m:t>
                          </m:r>
                        </m:e>
                      </m:d>
                      <m:r>
                        <m:rPr>
                          <m:nor/>
                        </m:rPr>
                        <a:rPr lang="es-CL" sz="2800" dirty="0"/>
                        <m:t>∇</m:t>
                      </m:r>
                      <m:d>
                        <m:dPr>
                          <m:ctrlPr>
                            <a:rPr lang="es-CL" sz="2800" i="1">
                              <a:latin typeface="Cambria Math" panose="02040503050406030204" pitchFamily="18" charset="0"/>
                            </a:rPr>
                          </m:ctrlPr>
                        </m:dPr>
                        <m:e>
                          <m:r>
                            <a:rPr lang="es-CL" sz="2800" b="0" i="1">
                              <a:latin typeface="Cambria Math" panose="02040503050406030204" pitchFamily="18" charset="0"/>
                            </a:rPr>
                            <m:t>𝑥</m:t>
                          </m:r>
                          <m:r>
                            <a:rPr lang="es-CL" sz="2800" b="0" i="1" baseline="-25000">
                              <a:latin typeface="Cambria Math" panose="02040503050406030204" pitchFamily="18" charset="0"/>
                            </a:rPr>
                            <m:t>𝑖</m:t>
                          </m:r>
                        </m:e>
                      </m:d>
                    </m:oMath>
                  </m:oMathPara>
                </a14:m>
                <a:endParaRPr lang="es-CL" altLang="es-CL" sz="2800" dirty="0">
                  <a:latin typeface="Arial" panose="020B0604020202020204" pitchFamily="34" charset="0"/>
                </a:endParaRPr>
              </a:p>
            </p:txBody>
          </p:sp>
        </mc:Choice>
        <mc:Fallback xmlns="">
          <p:sp>
            <p:nvSpPr>
              <p:cNvPr id="15" name="Rectángulo 14"/>
              <p:cNvSpPr>
                <a:spLocks noRot="1" noChangeAspect="1" noMove="1" noResize="1" noEditPoints="1" noAdjustHandles="1" noChangeArrowheads="1" noChangeShapeType="1" noTextEdit="1"/>
              </p:cNvSpPr>
              <p:nvPr/>
            </p:nvSpPr>
            <p:spPr>
              <a:xfrm>
                <a:off x="4266431" y="2284654"/>
                <a:ext cx="4391459" cy="523220"/>
              </a:xfrm>
              <a:prstGeom prst="rect">
                <a:avLst/>
              </a:prstGeom>
              <a:blipFill rotWithShape="0">
                <a:blip r:embed="rId6"/>
                <a:stretch>
                  <a:fillRect t="-3488" b="-9302"/>
                </a:stretch>
              </a:blipFill>
            </p:spPr>
            <p:txBody>
              <a:bodyPr/>
              <a:lstStyle/>
              <a:p>
                <a:r>
                  <a:rPr lang="es-CL">
                    <a:noFill/>
                  </a:rPr>
                  <a:t> </a:t>
                </a:r>
              </a:p>
            </p:txBody>
          </p:sp>
        </mc:Fallback>
      </mc:AlternateContent>
      <p:sp>
        <p:nvSpPr>
          <p:cNvPr id="19" name="Rectángulo 18"/>
          <p:cNvSpPr/>
          <p:nvPr/>
        </p:nvSpPr>
        <p:spPr>
          <a:xfrm>
            <a:off x="1417850" y="3631940"/>
            <a:ext cx="3279631" cy="523220"/>
          </a:xfrm>
          <a:prstGeom prst="rect">
            <a:avLst/>
          </a:prstGeom>
        </p:spPr>
        <p:txBody>
          <a:bodyPr wrap="square">
            <a:spAutoFit/>
          </a:bodyPr>
          <a:lstStyle/>
          <a:p>
            <a:pPr algn="just"/>
            <a:r>
              <a:rPr lang="es-CL" sz="2800" dirty="0"/>
              <a:t>tenemos:</a:t>
            </a:r>
          </a:p>
        </p:txBody>
      </p:sp>
      <mc:AlternateContent xmlns:mc="http://schemas.openxmlformats.org/markup-compatibility/2006" xmlns:a14="http://schemas.microsoft.com/office/drawing/2010/main">
        <mc:Choice Requires="a14">
          <p:sp>
            <p:nvSpPr>
              <p:cNvPr id="20" name="Rectángulo 19"/>
              <p:cNvSpPr/>
              <p:nvPr/>
            </p:nvSpPr>
            <p:spPr>
              <a:xfrm>
                <a:off x="3711985" y="3387159"/>
                <a:ext cx="5500352" cy="951864"/>
              </a:xfrm>
              <a:prstGeom prst="rect">
                <a:avLst/>
              </a:prstGeom>
            </p:spPr>
            <p:txBody>
              <a:bodyPr wrap="none">
                <a:spAutoFit/>
              </a:bodyP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s-CL" sz="2800" i="1" smtClean="0">
                          <a:latin typeface="Cambria Math" panose="02040503050406030204" pitchFamily="18" charset="0"/>
                        </a:rPr>
                        <m:t>𝑥</m:t>
                      </m:r>
                      <m:r>
                        <a:rPr lang="es-CL" sz="2800" i="1" smtClean="0">
                          <a:latin typeface="Cambria Math" panose="02040503050406030204" pitchFamily="18" charset="0"/>
                        </a:rPr>
                        <m:t> 1=</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2</m:t>
                                </m:r>
                              </m:e>
                            </m:mr>
                            <m:mr>
                              <m:e>
                                <m:r>
                                  <a:rPr lang="es-CL" sz="2800" i="1">
                                    <a:latin typeface="Cambria Math" panose="02040503050406030204" pitchFamily="18" charset="0"/>
                                  </a:rPr>
                                  <m:t>1</m:t>
                                </m:r>
                              </m:e>
                            </m:mr>
                          </m:m>
                        </m:e>
                      </m:d>
                      <m:r>
                        <a:rPr lang="es-CL" sz="2800" b="0" i="1" smtClean="0">
                          <a:latin typeface="Cambria Math" panose="02040503050406030204" pitchFamily="18" charset="0"/>
                        </a:rPr>
                        <m:t>− </m:t>
                      </m:r>
                      <m:sSup>
                        <m:sSupPr>
                          <m:ctrlPr>
                            <a:rPr lang="es-CL" sz="2800" b="0" i="1" smtClean="0">
                              <a:latin typeface="Cambria Math" panose="02040503050406030204" pitchFamily="18" charset="0"/>
                            </a:rPr>
                          </m:ctrlPr>
                        </m:sSupPr>
                        <m:e>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6</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4</m:t>
                                    </m:r>
                                  </m:e>
                                </m:mr>
                              </m:m>
                            </m:e>
                          </m:d>
                        </m:e>
                        <m:sup>
                          <m:r>
                            <a:rPr lang="es-CL" sz="2800" b="0" i="1" smtClean="0">
                              <a:latin typeface="Cambria Math" panose="02040503050406030204" pitchFamily="18" charset="0"/>
                            </a:rPr>
                            <m:t>−1</m:t>
                          </m:r>
                        </m:sup>
                      </m:sSup>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b="0" i="1" smtClean="0">
                                    <a:latin typeface="Cambria Math" panose="02040503050406030204" pitchFamily="18" charset="0"/>
                                  </a:rPr>
                                  <m:t>6</m:t>
                                </m:r>
                                <m:r>
                                  <a:rPr lang="es-CL" sz="2800" b="0" i="1" smtClean="0">
                                    <a:latin typeface="Cambria Math" panose="02040503050406030204" pitchFamily="18" charset="0"/>
                                  </a:rPr>
                                  <m:t>(2)+1</m:t>
                                </m:r>
                              </m:e>
                            </m:mr>
                            <m:mr>
                              <m:e>
                                <m:r>
                                  <a:rPr lang="es-CL" sz="2800" b="0" i="1" smtClean="0">
                                    <a:latin typeface="Cambria Math" panose="02040503050406030204" pitchFamily="18" charset="0"/>
                                  </a:rPr>
                                  <m:t>4(1)</m:t>
                                </m:r>
                              </m:e>
                            </m:mr>
                          </m:m>
                        </m:e>
                      </m:d>
                    </m:oMath>
                  </m:oMathPara>
                </a14:m>
                <a:endParaRPr lang="es-CL" altLang="es-CL" sz="2800" dirty="0">
                  <a:latin typeface="Arial" panose="020B0604020202020204" pitchFamily="34" charset="0"/>
                </a:endParaRPr>
              </a:p>
            </p:txBody>
          </p:sp>
        </mc:Choice>
        <mc:Fallback xmlns="">
          <p:sp>
            <p:nvSpPr>
              <p:cNvPr id="20" name="Rectángulo 19"/>
              <p:cNvSpPr>
                <a:spLocks noRot="1" noChangeAspect="1" noMove="1" noResize="1" noEditPoints="1" noAdjustHandles="1" noChangeArrowheads="1" noChangeShapeType="1" noTextEdit="1"/>
              </p:cNvSpPr>
              <p:nvPr/>
            </p:nvSpPr>
            <p:spPr>
              <a:xfrm>
                <a:off x="3711985" y="3387159"/>
                <a:ext cx="5500352" cy="951864"/>
              </a:xfrm>
              <a:prstGeom prst="rect">
                <a:avLst/>
              </a:prstGeom>
              <a:blipFill rotWithShape="0">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1" name="Rectángulo 20"/>
              <p:cNvSpPr/>
              <p:nvPr/>
            </p:nvSpPr>
            <p:spPr>
              <a:xfrm>
                <a:off x="3922337" y="4855059"/>
                <a:ext cx="5079645" cy="8949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2800" i="1" smtClean="0">
                          <a:latin typeface="Cambria Math" panose="02040503050406030204" pitchFamily="18" charset="0"/>
                        </a:rPr>
                        <m:t>𝑥</m:t>
                      </m:r>
                      <m:r>
                        <a:rPr lang="es-CL" sz="2800" i="1" smtClean="0">
                          <a:latin typeface="Cambria Math" panose="02040503050406030204" pitchFamily="18" charset="0"/>
                        </a:rPr>
                        <m:t> 1=</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2</m:t>
                                </m:r>
                              </m:e>
                            </m:mr>
                            <m:mr>
                              <m:e>
                                <m:r>
                                  <a:rPr lang="es-CL" sz="2800" i="1">
                                    <a:latin typeface="Cambria Math" panose="02040503050406030204" pitchFamily="18" charset="0"/>
                                  </a:rPr>
                                  <m:t>1</m:t>
                                </m:r>
                              </m:e>
                            </m:mr>
                          </m:m>
                        </m:e>
                      </m:d>
                      <m:r>
                        <a:rPr lang="es-CL" sz="2800" b="0" i="1" smtClean="0">
                          <a:latin typeface="Cambria Math" panose="02040503050406030204" pitchFamily="18" charset="0"/>
                        </a:rPr>
                        <m:t>−</m:t>
                      </m:r>
                      <m:r>
                        <a:rPr lang="es-CL" sz="2800" i="1">
                          <a:latin typeface="Cambria Math" panose="02040503050406030204" pitchFamily="18" charset="0"/>
                        </a:rPr>
                        <m:t> </m:t>
                      </m:r>
                      <m:sSup>
                        <m:sSupPr>
                          <m:ctrlPr>
                            <a:rPr lang="es-CL" sz="2800" i="1">
                              <a:latin typeface="Cambria Math" panose="02040503050406030204" pitchFamily="18" charset="0"/>
                            </a:rPr>
                          </m:ctrlPr>
                        </m:sSupPr>
                        <m:e>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6</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4</m:t>
                                    </m:r>
                                  </m:e>
                                </m:mr>
                              </m:m>
                            </m:e>
                          </m:d>
                        </m:e>
                        <m:sup>
                          <m:r>
                            <a:rPr lang="es-CL" sz="2800" i="1">
                              <a:latin typeface="Cambria Math" panose="02040503050406030204" pitchFamily="18" charset="0"/>
                            </a:rPr>
                            <m:t>−1</m:t>
                          </m:r>
                        </m:sup>
                      </m:sSup>
                      <m:r>
                        <a:rPr lang="es-CL" sz="2800" i="1">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b="0" i="1" smtClean="0">
                                    <a:latin typeface="Cambria Math" panose="02040503050406030204" pitchFamily="18" charset="0"/>
                                  </a:rPr>
                                  <m:t>13</m:t>
                                </m:r>
                              </m:e>
                            </m:mr>
                            <m:mr>
                              <m:e>
                                <m:r>
                                  <a:rPr lang="es-CL" sz="2800" i="1">
                                    <a:latin typeface="Cambria Math" panose="02040503050406030204" pitchFamily="18" charset="0"/>
                                  </a:rPr>
                                  <m:t>4</m:t>
                                </m:r>
                              </m:e>
                            </m:mr>
                          </m:m>
                        </m:e>
                      </m:d>
                    </m:oMath>
                  </m:oMathPara>
                </a14:m>
                <a:endParaRPr lang="es-CL" sz="2800" dirty="0"/>
              </a:p>
            </p:txBody>
          </p:sp>
        </mc:Choice>
        <mc:Fallback xmlns="">
          <p:sp>
            <p:nvSpPr>
              <p:cNvPr id="21" name="Rectángulo 20"/>
              <p:cNvSpPr>
                <a:spLocks noRot="1" noChangeAspect="1" noMove="1" noResize="1" noEditPoints="1" noAdjustHandles="1" noChangeArrowheads="1" noChangeShapeType="1" noTextEdit="1"/>
              </p:cNvSpPr>
              <p:nvPr/>
            </p:nvSpPr>
            <p:spPr>
              <a:xfrm>
                <a:off x="3922337" y="4855059"/>
                <a:ext cx="5079645" cy="894989"/>
              </a:xfrm>
              <a:prstGeom prst="rect">
                <a:avLst/>
              </a:prstGeom>
              <a:blipFill rotWithShape="0">
                <a:blip r:embed="rId8"/>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26642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31686" y="427193"/>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Ejemplo: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14</a:t>
            </a:fld>
            <a:endParaRPr lang="es-CL" sz="1800">
              <a:solidFill>
                <a:srgbClr val="003366"/>
              </a:solidFill>
            </a:endParaRPr>
          </a:p>
        </p:txBody>
      </p:sp>
      <mc:AlternateContent xmlns:mc="http://schemas.openxmlformats.org/markup-compatibility/2006" xmlns:a14="http://schemas.microsoft.com/office/drawing/2010/main">
        <mc:Choice Requires="a14">
          <p:sp>
            <p:nvSpPr>
              <p:cNvPr id="4" name="Rectángulo 3"/>
              <p:cNvSpPr/>
              <p:nvPr/>
            </p:nvSpPr>
            <p:spPr>
              <a:xfrm>
                <a:off x="2605130" y="703882"/>
                <a:ext cx="3998339"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𝑓</m:t>
                      </m:r>
                      <m:d>
                        <m:dPr>
                          <m:ctrlPr>
                            <a:rPr lang="es-CL" sz="2400" i="1">
                              <a:latin typeface="Cambria Math" panose="02040503050406030204" pitchFamily="18" charset="0"/>
                            </a:rPr>
                          </m:ctrlPr>
                        </m:dPr>
                        <m:e>
                          <m:r>
                            <a:rPr lang="es-CL" sz="2400" i="1">
                              <a:latin typeface="Cambria Math" panose="02040503050406030204" pitchFamily="18" charset="0"/>
                            </a:rPr>
                            <m:t>𝑥</m:t>
                          </m:r>
                        </m:e>
                      </m:d>
                      <m:r>
                        <a:rPr lang="es-CL" sz="2400" i="1">
                          <a:latin typeface="Cambria Math" panose="02040503050406030204" pitchFamily="18" charset="0"/>
                        </a:rPr>
                        <m:t>=</m:t>
                      </m:r>
                      <m:sSup>
                        <m:sSupPr>
                          <m:ctrlPr>
                            <a:rPr lang="es-CL" sz="2400" i="1">
                              <a:latin typeface="Cambria Math" panose="02040503050406030204" pitchFamily="18" charset="0"/>
                            </a:rPr>
                          </m:ctrlPr>
                        </m:sSupPr>
                        <m:e>
                          <m:r>
                            <a:rPr lang="es-CL" sz="2400" i="1">
                              <a:latin typeface="Cambria Math" panose="02040503050406030204" pitchFamily="18" charset="0"/>
                            </a:rPr>
                            <m:t>3</m:t>
                          </m:r>
                          <m:r>
                            <a:rPr lang="es-CL" sz="2400" i="1">
                              <a:latin typeface="Cambria Math" panose="02040503050406030204" pitchFamily="18" charset="0"/>
                            </a:rPr>
                            <m:t>𝑥</m:t>
                          </m:r>
                        </m:e>
                        <m:sup>
                          <m:r>
                            <a:rPr lang="es-CL" sz="2400" i="1">
                              <a:latin typeface="Cambria Math" panose="02040503050406030204" pitchFamily="18" charset="0"/>
                            </a:rPr>
                            <m:t>2</m:t>
                          </m:r>
                        </m:sup>
                      </m:sSup>
                      <m:r>
                        <a:rPr lang="es-CL" sz="2400" i="1">
                          <a:latin typeface="Cambria Math" panose="02040503050406030204" pitchFamily="18" charset="0"/>
                        </a:rPr>
                        <m:t> + </m:t>
                      </m:r>
                      <m:sSup>
                        <m:sSupPr>
                          <m:ctrlPr>
                            <a:rPr lang="es-CL" sz="2400" i="1">
                              <a:latin typeface="Cambria Math" panose="02040503050406030204" pitchFamily="18" charset="0"/>
                            </a:rPr>
                          </m:ctrlPr>
                        </m:sSupPr>
                        <m:e>
                          <m:r>
                            <a:rPr lang="es-CL" sz="2400" i="1">
                              <a:latin typeface="Cambria Math" panose="02040503050406030204" pitchFamily="18" charset="0"/>
                            </a:rPr>
                            <m:t>2</m:t>
                          </m:r>
                          <m:r>
                            <a:rPr lang="es-CL" sz="2400" i="1">
                              <a:latin typeface="Cambria Math" panose="02040503050406030204" pitchFamily="18" charset="0"/>
                            </a:rPr>
                            <m:t>𝑦</m:t>
                          </m:r>
                        </m:e>
                        <m:sup>
                          <m:r>
                            <a:rPr lang="es-CL" sz="2400" i="1">
                              <a:latin typeface="Cambria Math" panose="02040503050406030204" pitchFamily="18" charset="0"/>
                            </a:rPr>
                            <m:t>2</m:t>
                          </m:r>
                        </m:sup>
                      </m:sSup>
                      <m:r>
                        <a:rPr lang="es-CL" sz="2400" i="1">
                          <a:latin typeface="Cambria Math" panose="02040503050406030204" pitchFamily="18" charset="0"/>
                        </a:rPr>
                        <m:t>+</m:t>
                      </m:r>
                      <m:r>
                        <a:rPr lang="es-CL" sz="2400" i="1">
                          <a:latin typeface="Cambria Math" panose="02040503050406030204" pitchFamily="18" charset="0"/>
                        </a:rPr>
                        <m:t>𝑥</m:t>
                      </m:r>
                      <m:r>
                        <a:rPr lang="es-CL" sz="2400" i="1">
                          <a:latin typeface="Cambria Math" panose="02040503050406030204" pitchFamily="18" charset="0"/>
                        </a:rPr>
                        <m:t>+10</m:t>
                      </m:r>
                    </m:oMath>
                  </m:oMathPara>
                </a14:m>
                <a:endParaRPr lang="es-CL" sz="2400" dirty="0"/>
              </a:p>
            </p:txBody>
          </p:sp>
        </mc:Choice>
        <mc:Fallback xmlns="">
          <p:sp>
            <p:nvSpPr>
              <p:cNvPr id="4" name="Rectángulo 3"/>
              <p:cNvSpPr>
                <a:spLocks noRot="1" noChangeAspect="1" noMove="1" noResize="1" noEditPoints="1" noAdjustHandles="1" noChangeArrowheads="1" noChangeShapeType="1" noTextEdit="1"/>
              </p:cNvSpPr>
              <p:nvPr/>
            </p:nvSpPr>
            <p:spPr>
              <a:xfrm>
                <a:off x="2605130" y="703882"/>
                <a:ext cx="3998339" cy="461665"/>
              </a:xfrm>
              <a:prstGeom prst="rect">
                <a:avLst/>
              </a:prstGeom>
              <a:blipFill rotWithShape="0">
                <a:blip r:embed="rId5"/>
                <a:stretch>
                  <a:fillRect l="-762" b="-17105"/>
                </a:stretch>
              </a:blipFill>
            </p:spPr>
            <p:txBody>
              <a:bodyPr/>
              <a:lstStyle/>
              <a:p>
                <a:r>
                  <a:rPr lang="es-CL">
                    <a:noFill/>
                  </a:rPr>
                  <a:t> </a:t>
                </a:r>
              </a:p>
            </p:txBody>
          </p:sp>
        </mc:Fallback>
      </mc:AlternateContent>
      <p:sp>
        <p:nvSpPr>
          <p:cNvPr id="16" name="Rectángulo 15"/>
          <p:cNvSpPr/>
          <p:nvPr/>
        </p:nvSpPr>
        <p:spPr>
          <a:xfrm>
            <a:off x="750685" y="2062225"/>
            <a:ext cx="4970981" cy="523220"/>
          </a:xfrm>
          <a:prstGeom prst="rect">
            <a:avLst/>
          </a:prstGeom>
        </p:spPr>
        <p:txBody>
          <a:bodyPr wrap="square">
            <a:spAutoFit/>
          </a:bodyPr>
          <a:lstStyle/>
          <a:p>
            <a:pPr algn="just"/>
            <a:r>
              <a:rPr lang="es-CL" sz="2800" dirty="0"/>
              <a:t>Resolviendo la inversa de H:</a:t>
            </a:r>
          </a:p>
        </p:txBody>
      </p:sp>
      <mc:AlternateContent xmlns:mc="http://schemas.openxmlformats.org/markup-compatibility/2006" xmlns:a14="http://schemas.microsoft.com/office/drawing/2010/main">
        <mc:Choice Requires="a14">
          <p:sp>
            <p:nvSpPr>
              <p:cNvPr id="17" name="Rectángulo 16"/>
              <p:cNvSpPr/>
              <p:nvPr/>
            </p:nvSpPr>
            <p:spPr>
              <a:xfrm>
                <a:off x="4079292" y="1799612"/>
                <a:ext cx="3072133" cy="904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CL" sz="2800" i="1" smtClean="0">
                              <a:latin typeface="Cambria Math" panose="02040503050406030204" pitchFamily="18" charset="0"/>
                            </a:rPr>
                          </m:ctrlPr>
                        </m:sSupPr>
                        <m:e>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6</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4</m:t>
                                    </m:r>
                                  </m:e>
                                </m:mr>
                              </m:m>
                            </m:e>
                          </m:d>
                        </m:e>
                        <m:sup>
                          <m:r>
                            <a:rPr lang="es-CL" sz="2800" i="1">
                              <a:latin typeface="Cambria Math" panose="02040503050406030204" pitchFamily="18" charset="0"/>
                            </a:rPr>
                            <m:t>−1</m:t>
                          </m:r>
                        </m:sup>
                      </m:sSup>
                    </m:oMath>
                  </m:oMathPara>
                </a14:m>
                <a:endParaRPr lang="es-CL" sz="2800" dirty="0"/>
              </a:p>
            </p:txBody>
          </p:sp>
        </mc:Choice>
        <mc:Fallback xmlns="">
          <p:sp>
            <p:nvSpPr>
              <p:cNvPr id="17" name="Rectángulo 16"/>
              <p:cNvSpPr>
                <a:spLocks noRot="1" noChangeAspect="1" noMove="1" noResize="1" noEditPoints="1" noAdjustHandles="1" noChangeArrowheads="1" noChangeShapeType="1" noTextEdit="1"/>
              </p:cNvSpPr>
              <p:nvPr/>
            </p:nvSpPr>
            <p:spPr>
              <a:xfrm>
                <a:off x="4079292" y="1799612"/>
                <a:ext cx="3072133" cy="904799"/>
              </a:xfrm>
              <a:prstGeom prst="rect">
                <a:avLst/>
              </a:prstGeom>
              <a:blipFill rotWithShape="0">
                <a:blip r:embed="rId6"/>
                <a:stretch>
                  <a:fillRect/>
                </a:stretch>
              </a:blipFill>
            </p:spPr>
            <p:txBody>
              <a:bodyPr/>
              <a:lstStyle/>
              <a:p>
                <a:r>
                  <a:rPr lang="es-CL">
                    <a:noFill/>
                  </a:rPr>
                  <a:t> </a:t>
                </a:r>
              </a:p>
            </p:txBody>
          </p:sp>
        </mc:Fallback>
      </mc:AlternateContent>
      <p:sp>
        <p:nvSpPr>
          <p:cNvPr id="18" name="Rectángulo 17"/>
          <p:cNvSpPr/>
          <p:nvPr/>
        </p:nvSpPr>
        <p:spPr>
          <a:xfrm>
            <a:off x="765859" y="3937059"/>
            <a:ext cx="7265154" cy="523220"/>
          </a:xfrm>
          <a:prstGeom prst="rect">
            <a:avLst/>
          </a:prstGeom>
        </p:spPr>
        <p:txBody>
          <a:bodyPr wrap="square">
            <a:spAutoFit/>
          </a:bodyPr>
          <a:lstStyle/>
          <a:p>
            <a:pPr algn="just"/>
            <a:r>
              <a:rPr lang="es-CL" sz="2800" dirty="0"/>
              <a:t>Finalmente, para la primera iteración tenemos: </a:t>
            </a:r>
          </a:p>
        </p:txBody>
      </p:sp>
      <mc:AlternateContent xmlns:mc="http://schemas.openxmlformats.org/markup-compatibility/2006" xmlns:a14="http://schemas.microsoft.com/office/drawing/2010/main">
        <mc:Choice Requires="a14">
          <p:sp>
            <p:nvSpPr>
              <p:cNvPr id="22" name="Rectángulo 21"/>
              <p:cNvSpPr/>
              <p:nvPr/>
            </p:nvSpPr>
            <p:spPr>
              <a:xfrm>
                <a:off x="972183" y="4778738"/>
                <a:ext cx="9691625" cy="810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2800" i="1" smtClean="0">
                          <a:latin typeface="Cambria Math" panose="02040503050406030204" pitchFamily="18" charset="0"/>
                        </a:rPr>
                        <m:t>𝑥</m:t>
                      </m:r>
                      <m:r>
                        <a:rPr lang="es-CL" sz="2800" i="1" smtClean="0">
                          <a:latin typeface="Cambria Math" panose="02040503050406030204" pitchFamily="18" charset="0"/>
                        </a:rPr>
                        <m:t> 1=</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2</m:t>
                                </m:r>
                              </m:e>
                            </m:mr>
                            <m:mr>
                              <m:e>
                                <m:r>
                                  <a:rPr lang="es-CL" sz="2800" i="1">
                                    <a:latin typeface="Cambria Math" panose="02040503050406030204" pitchFamily="18" charset="0"/>
                                  </a:rPr>
                                  <m:t>1</m:t>
                                </m:r>
                              </m:e>
                            </m:mr>
                          </m:m>
                        </m:e>
                      </m:d>
                      <m:r>
                        <a:rPr lang="es-CL" sz="2800" b="0" i="1" smtClean="0">
                          <a:latin typeface="Cambria Math" panose="02040503050406030204" pitchFamily="18" charset="0"/>
                        </a:rPr>
                        <m:t>−</m:t>
                      </m:r>
                      <m:r>
                        <a:rPr lang="es-CL" sz="2800" i="1">
                          <a:latin typeface="Cambria Math" panose="02040503050406030204" pitchFamily="18" charset="0"/>
                        </a:rPr>
                        <m:t> </m:t>
                      </m:r>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0.167</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0.25</m:t>
                                </m:r>
                              </m:e>
                            </m:mr>
                          </m:m>
                        </m:e>
                      </m:d>
                      <m:r>
                        <a:rPr lang="es-CL" sz="2800" i="1">
                          <a:latin typeface="Cambria Math" panose="02040503050406030204" pitchFamily="18" charset="0"/>
                        </a:rPr>
                        <m:t>∗ </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13</m:t>
                                </m:r>
                              </m:e>
                            </m:mr>
                            <m:mr>
                              <m:e>
                                <m:r>
                                  <a:rPr lang="es-CL" sz="2800" i="1">
                                    <a:latin typeface="Cambria Math" panose="02040503050406030204" pitchFamily="18" charset="0"/>
                                  </a:rPr>
                                  <m:t>4</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2</m:t>
                                </m:r>
                              </m:e>
                            </m:mr>
                            <m:mr>
                              <m:e>
                                <m:r>
                                  <a:rPr lang="es-CL" sz="2800" i="1">
                                    <a:latin typeface="Cambria Math" panose="02040503050406030204" pitchFamily="18" charset="0"/>
                                  </a:rPr>
                                  <m:t>1</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i="1">
                                    <a:latin typeface="Cambria Math" panose="02040503050406030204" pitchFamily="18" charset="0"/>
                                  </a:rPr>
                                  <m:t>2</m:t>
                                </m:r>
                                <m:r>
                                  <a:rPr lang="es-CL" sz="2800" b="0" i="1" smtClean="0">
                                    <a:latin typeface="Cambria Math" panose="02040503050406030204" pitchFamily="18" charset="0"/>
                                  </a:rPr>
                                  <m:t>.16</m:t>
                                </m:r>
                              </m:e>
                            </m:mr>
                            <m:mr>
                              <m:e>
                                <m:r>
                                  <a:rPr lang="es-CL" sz="2800" i="1">
                                    <a:latin typeface="Cambria Math" panose="02040503050406030204" pitchFamily="18" charset="0"/>
                                  </a:rPr>
                                  <m:t>1</m:t>
                                </m:r>
                              </m:e>
                            </m:mr>
                          </m:m>
                        </m:e>
                      </m:d>
                      <m:r>
                        <a:rPr lang="es-CL" sz="2800" b="0" i="1" smtClean="0">
                          <a:latin typeface="Cambria Math" panose="02040503050406030204" pitchFamily="18" charset="0"/>
                        </a:rPr>
                        <m:t>=</m:t>
                      </m:r>
                      <m:d>
                        <m:dPr>
                          <m:begChr m:val="["/>
                          <m:endChr m:val="]"/>
                          <m:ctrlPr>
                            <a:rPr lang="es-CL" sz="2800" i="1" smtClean="0">
                              <a:solidFill>
                                <a:schemeClr val="tx1"/>
                              </a:solidFill>
                              <a:latin typeface="Cambria Math" panose="02040503050406030204" pitchFamily="18" charset="0"/>
                            </a:rPr>
                          </m:ctrlPr>
                        </m:dPr>
                        <m:e>
                          <m:m>
                            <m:mPr>
                              <m:mcs>
                                <m:mc>
                                  <m:mcPr>
                                    <m:count m:val="1"/>
                                    <m:mcJc m:val="center"/>
                                  </m:mcPr>
                                </m:mc>
                              </m:mcs>
                              <m:ctrlPr>
                                <a:rPr lang="es-CL" sz="2800" i="1">
                                  <a:solidFill>
                                    <a:schemeClr val="tx1"/>
                                  </a:solidFill>
                                  <a:latin typeface="Cambria Math" panose="02040503050406030204" pitchFamily="18" charset="0"/>
                                </a:rPr>
                              </m:ctrlPr>
                            </m:mPr>
                            <m:mr>
                              <m:e>
                                <m:r>
                                  <m:rPr>
                                    <m:brk m:alnAt="7"/>
                                  </m:rPr>
                                  <a:rPr lang="es-CL" sz="2800" b="0" i="1" smtClean="0">
                                    <a:solidFill>
                                      <a:schemeClr val="tx1"/>
                                    </a:solidFill>
                                    <a:latin typeface="Cambria Math" panose="02040503050406030204" pitchFamily="18" charset="0"/>
                                  </a:rPr>
                                  <m:t>−</m:t>
                                </m:r>
                                <m:r>
                                  <a:rPr lang="es-CL" sz="2800" b="0" i="1" smtClean="0">
                                    <a:solidFill>
                                      <a:schemeClr val="tx1"/>
                                    </a:solidFill>
                                    <a:latin typeface="Cambria Math" panose="02040503050406030204" pitchFamily="18" charset="0"/>
                                  </a:rPr>
                                  <m:t>0.16</m:t>
                                </m:r>
                              </m:e>
                            </m:mr>
                            <m:mr>
                              <m:e>
                                <m:r>
                                  <a:rPr lang="es-CL" sz="2800" b="0" i="1" smtClean="0">
                                    <a:solidFill>
                                      <a:schemeClr val="tx1"/>
                                    </a:solidFill>
                                    <a:latin typeface="Cambria Math" panose="02040503050406030204" pitchFamily="18" charset="0"/>
                                  </a:rPr>
                                  <m:t>0</m:t>
                                </m:r>
                              </m:e>
                            </m:mr>
                          </m:m>
                        </m:e>
                      </m:d>
                    </m:oMath>
                  </m:oMathPara>
                </a14:m>
                <a:endParaRPr lang="es-CL" sz="2800" dirty="0"/>
              </a:p>
            </p:txBody>
          </p:sp>
        </mc:Choice>
        <mc:Fallback xmlns="">
          <p:sp>
            <p:nvSpPr>
              <p:cNvPr id="22" name="Rectángulo 21"/>
              <p:cNvSpPr>
                <a:spLocks noRot="1" noChangeAspect="1" noMove="1" noResize="1" noEditPoints="1" noAdjustHandles="1" noChangeArrowheads="1" noChangeShapeType="1" noTextEdit="1"/>
              </p:cNvSpPr>
              <p:nvPr/>
            </p:nvSpPr>
            <p:spPr>
              <a:xfrm>
                <a:off x="972183" y="4778738"/>
                <a:ext cx="9691625" cy="810799"/>
              </a:xfrm>
              <a:prstGeom prst="rect">
                <a:avLst/>
              </a:prstGeom>
              <a:blipFill rotWithShape="0">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4" name="Rectángulo 23"/>
              <p:cNvSpPr/>
              <p:nvPr/>
            </p:nvSpPr>
            <p:spPr>
              <a:xfrm>
                <a:off x="4825598" y="1799611"/>
                <a:ext cx="7903439" cy="904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2800" b="0" i="1" smtClean="0">
                          <a:latin typeface="Cambria Math" panose="02040503050406030204" pitchFamily="18" charset="0"/>
                        </a:rPr>
                        <m:t>=</m:t>
                      </m:r>
                      <m:f>
                        <m:fPr>
                          <m:ctrlPr>
                            <a:rPr lang="es-CL" sz="2800" b="0" i="1" smtClean="0">
                              <a:latin typeface="Cambria Math" panose="02040503050406030204" pitchFamily="18" charset="0"/>
                            </a:rPr>
                          </m:ctrlPr>
                        </m:fPr>
                        <m:num>
                          <m:r>
                            <a:rPr lang="es-CL" sz="2800" b="0" i="1" smtClean="0">
                              <a:latin typeface="Cambria Math" panose="02040503050406030204" pitchFamily="18" charset="0"/>
                            </a:rPr>
                            <m:t>1</m:t>
                          </m:r>
                        </m:num>
                        <m:den>
                          <m:r>
                            <a:rPr lang="es-CL" sz="2800" b="0" i="1" smtClean="0">
                              <a:latin typeface="Cambria Math" panose="02040503050406030204" pitchFamily="18" charset="0"/>
                            </a:rPr>
                            <m:t>24</m:t>
                          </m:r>
                        </m:den>
                      </m:f>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a:rPr lang="es-CL" sz="2800" b="0" i="1" smtClean="0">
                                    <a:latin typeface="Cambria Math" panose="02040503050406030204" pitchFamily="18" charset="0"/>
                                  </a:rPr>
                                  <m:t>4</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b="0" i="1" smtClean="0">
                                    <a:latin typeface="Cambria Math" panose="02040503050406030204" pitchFamily="18" charset="0"/>
                                  </a:rPr>
                                  <m:t>6</m:t>
                                </m:r>
                              </m:e>
                            </m:mr>
                          </m:m>
                        </m:e>
                      </m:d>
                      <m:r>
                        <a:rPr lang="es-CL" sz="2800" i="1">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0.167</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0.25</m:t>
                                </m:r>
                              </m:e>
                            </m:mr>
                          </m:m>
                        </m:e>
                      </m:d>
                    </m:oMath>
                  </m:oMathPara>
                </a14:m>
                <a:endParaRPr lang="es-CL" sz="2800" dirty="0"/>
              </a:p>
            </p:txBody>
          </p:sp>
        </mc:Choice>
        <mc:Fallback xmlns="">
          <p:sp>
            <p:nvSpPr>
              <p:cNvPr id="24" name="Rectángulo 23"/>
              <p:cNvSpPr>
                <a:spLocks noRot="1" noChangeAspect="1" noMove="1" noResize="1" noEditPoints="1" noAdjustHandles="1" noChangeArrowheads="1" noChangeShapeType="1" noTextEdit="1"/>
              </p:cNvSpPr>
              <p:nvPr/>
            </p:nvSpPr>
            <p:spPr>
              <a:xfrm>
                <a:off x="4825598" y="1799611"/>
                <a:ext cx="7903439" cy="904799"/>
              </a:xfrm>
              <a:prstGeom prst="rect">
                <a:avLst/>
              </a:prstGeom>
              <a:blipFill rotWithShape="0">
                <a:blip r:embed="rId8"/>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9254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638148" y="348858"/>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Ejemplo: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15</a:t>
            </a:fld>
            <a:endParaRPr lang="es-CL" sz="1800">
              <a:solidFill>
                <a:srgbClr val="003366"/>
              </a:solidFill>
            </a:endParaRPr>
          </a:p>
        </p:txBody>
      </p:sp>
      <mc:AlternateContent xmlns:mc="http://schemas.openxmlformats.org/markup-compatibility/2006" xmlns:a14="http://schemas.microsoft.com/office/drawing/2010/main">
        <mc:Choice Requires="a14">
          <p:sp>
            <p:nvSpPr>
              <p:cNvPr id="4" name="Rectángulo 3"/>
              <p:cNvSpPr/>
              <p:nvPr/>
            </p:nvSpPr>
            <p:spPr>
              <a:xfrm>
                <a:off x="2605130" y="703882"/>
                <a:ext cx="3998339"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𝑓</m:t>
                      </m:r>
                      <m:d>
                        <m:dPr>
                          <m:ctrlPr>
                            <a:rPr lang="es-CL" sz="2400" i="1">
                              <a:latin typeface="Cambria Math" panose="02040503050406030204" pitchFamily="18" charset="0"/>
                            </a:rPr>
                          </m:ctrlPr>
                        </m:dPr>
                        <m:e>
                          <m:r>
                            <a:rPr lang="es-CL" sz="2400" i="1">
                              <a:latin typeface="Cambria Math" panose="02040503050406030204" pitchFamily="18" charset="0"/>
                            </a:rPr>
                            <m:t>𝑥</m:t>
                          </m:r>
                        </m:e>
                      </m:d>
                      <m:r>
                        <a:rPr lang="es-CL" sz="2400" i="1">
                          <a:latin typeface="Cambria Math" panose="02040503050406030204" pitchFamily="18" charset="0"/>
                        </a:rPr>
                        <m:t>=</m:t>
                      </m:r>
                      <m:sSup>
                        <m:sSupPr>
                          <m:ctrlPr>
                            <a:rPr lang="es-CL" sz="2400" i="1">
                              <a:latin typeface="Cambria Math" panose="02040503050406030204" pitchFamily="18" charset="0"/>
                            </a:rPr>
                          </m:ctrlPr>
                        </m:sSupPr>
                        <m:e>
                          <m:r>
                            <a:rPr lang="es-CL" sz="2400" i="1">
                              <a:latin typeface="Cambria Math" panose="02040503050406030204" pitchFamily="18" charset="0"/>
                            </a:rPr>
                            <m:t>3</m:t>
                          </m:r>
                          <m:r>
                            <a:rPr lang="es-CL" sz="2400" i="1">
                              <a:latin typeface="Cambria Math" panose="02040503050406030204" pitchFamily="18" charset="0"/>
                            </a:rPr>
                            <m:t>𝑥</m:t>
                          </m:r>
                        </m:e>
                        <m:sup>
                          <m:r>
                            <a:rPr lang="es-CL" sz="2400" i="1">
                              <a:latin typeface="Cambria Math" panose="02040503050406030204" pitchFamily="18" charset="0"/>
                            </a:rPr>
                            <m:t>2</m:t>
                          </m:r>
                        </m:sup>
                      </m:sSup>
                      <m:r>
                        <a:rPr lang="es-CL" sz="2400" i="1">
                          <a:latin typeface="Cambria Math" panose="02040503050406030204" pitchFamily="18" charset="0"/>
                        </a:rPr>
                        <m:t> + </m:t>
                      </m:r>
                      <m:sSup>
                        <m:sSupPr>
                          <m:ctrlPr>
                            <a:rPr lang="es-CL" sz="2400" i="1">
                              <a:latin typeface="Cambria Math" panose="02040503050406030204" pitchFamily="18" charset="0"/>
                            </a:rPr>
                          </m:ctrlPr>
                        </m:sSupPr>
                        <m:e>
                          <m:r>
                            <a:rPr lang="es-CL" sz="2400" i="1">
                              <a:latin typeface="Cambria Math" panose="02040503050406030204" pitchFamily="18" charset="0"/>
                            </a:rPr>
                            <m:t>2</m:t>
                          </m:r>
                          <m:r>
                            <a:rPr lang="es-CL" sz="2400" i="1">
                              <a:latin typeface="Cambria Math" panose="02040503050406030204" pitchFamily="18" charset="0"/>
                            </a:rPr>
                            <m:t>𝑦</m:t>
                          </m:r>
                        </m:e>
                        <m:sup>
                          <m:r>
                            <a:rPr lang="es-CL" sz="2400" i="1">
                              <a:latin typeface="Cambria Math" panose="02040503050406030204" pitchFamily="18" charset="0"/>
                            </a:rPr>
                            <m:t>2</m:t>
                          </m:r>
                        </m:sup>
                      </m:sSup>
                      <m:r>
                        <a:rPr lang="es-CL" sz="2400" i="1">
                          <a:latin typeface="Cambria Math" panose="02040503050406030204" pitchFamily="18" charset="0"/>
                        </a:rPr>
                        <m:t>+</m:t>
                      </m:r>
                      <m:r>
                        <a:rPr lang="es-CL" sz="2400" i="1">
                          <a:latin typeface="Cambria Math" panose="02040503050406030204" pitchFamily="18" charset="0"/>
                        </a:rPr>
                        <m:t>𝑥</m:t>
                      </m:r>
                      <m:r>
                        <a:rPr lang="es-CL" sz="2400" i="1">
                          <a:latin typeface="Cambria Math" panose="02040503050406030204" pitchFamily="18" charset="0"/>
                        </a:rPr>
                        <m:t>+10</m:t>
                      </m:r>
                    </m:oMath>
                  </m:oMathPara>
                </a14:m>
                <a:endParaRPr lang="es-CL" sz="2400" dirty="0"/>
              </a:p>
            </p:txBody>
          </p:sp>
        </mc:Choice>
        <mc:Fallback xmlns="">
          <p:sp>
            <p:nvSpPr>
              <p:cNvPr id="4" name="Rectángulo 3"/>
              <p:cNvSpPr>
                <a:spLocks noRot="1" noChangeAspect="1" noMove="1" noResize="1" noEditPoints="1" noAdjustHandles="1" noChangeArrowheads="1" noChangeShapeType="1" noTextEdit="1"/>
              </p:cNvSpPr>
              <p:nvPr/>
            </p:nvSpPr>
            <p:spPr>
              <a:xfrm>
                <a:off x="2605130" y="703882"/>
                <a:ext cx="3998339" cy="461665"/>
              </a:xfrm>
              <a:prstGeom prst="rect">
                <a:avLst/>
              </a:prstGeom>
              <a:blipFill rotWithShape="0">
                <a:blip r:embed="rId5"/>
                <a:stretch>
                  <a:fillRect l="-762" b="-17105"/>
                </a:stretch>
              </a:blipFill>
            </p:spPr>
            <p:txBody>
              <a:bodyPr/>
              <a:lstStyle/>
              <a:p>
                <a:r>
                  <a:rPr lang="es-CL">
                    <a:noFill/>
                  </a:rPr>
                  <a:t> </a:t>
                </a:r>
              </a:p>
            </p:txBody>
          </p:sp>
        </mc:Fallback>
      </mc:AlternateContent>
      <p:sp>
        <p:nvSpPr>
          <p:cNvPr id="14" name="Rectángulo 13"/>
          <p:cNvSpPr/>
          <p:nvPr/>
        </p:nvSpPr>
        <p:spPr>
          <a:xfrm>
            <a:off x="776743" y="2163325"/>
            <a:ext cx="7793706" cy="523220"/>
          </a:xfrm>
          <a:prstGeom prst="rect">
            <a:avLst/>
          </a:prstGeom>
        </p:spPr>
        <p:txBody>
          <a:bodyPr wrap="square">
            <a:spAutoFit/>
          </a:bodyPr>
          <a:lstStyle/>
          <a:p>
            <a:pPr algn="just"/>
            <a:r>
              <a:rPr lang="es-CL" sz="2800" dirty="0"/>
              <a:t>Para una segunda iteración tomamos  x = (-0.16 , 0):</a:t>
            </a:r>
          </a:p>
        </p:txBody>
      </p:sp>
      <mc:AlternateContent xmlns:mc="http://schemas.openxmlformats.org/markup-compatibility/2006" xmlns:a14="http://schemas.microsoft.com/office/drawing/2010/main">
        <mc:Choice Requires="a14">
          <p:sp>
            <p:nvSpPr>
              <p:cNvPr id="15" name="Rectángulo 14"/>
              <p:cNvSpPr/>
              <p:nvPr/>
            </p:nvSpPr>
            <p:spPr>
              <a:xfrm>
                <a:off x="295835" y="4445136"/>
                <a:ext cx="11692688" cy="810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2800" i="1" smtClean="0">
                          <a:latin typeface="Cambria Math" panose="02040503050406030204" pitchFamily="18" charset="0"/>
                        </a:rPr>
                        <m:t>𝑥</m:t>
                      </m:r>
                      <m:r>
                        <a:rPr lang="es-CL" sz="2800" i="1" smtClean="0">
                          <a:latin typeface="Cambria Math" panose="02040503050406030204" pitchFamily="18" charset="0"/>
                        </a:rPr>
                        <m:t> 2=</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b="0" i="1" smtClean="0">
                                    <a:latin typeface="Cambria Math" panose="02040503050406030204" pitchFamily="18" charset="0"/>
                                  </a:rPr>
                                  <m:t>−</m:t>
                                </m:r>
                                <m:r>
                                  <a:rPr lang="es-CL" sz="2800" b="0" i="1" smtClean="0">
                                    <a:latin typeface="Cambria Math" panose="02040503050406030204" pitchFamily="18" charset="0"/>
                                  </a:rPr>
                                  <m:t>0.16</m:t>
                                </m:r>
                              </m:e>
                            </m:mr>
                            <m:mr>
                              <m:e>
                                <m:r>
                                  <a:rPr lang="es-CL" sz="2800" b="0" i="1" smtClean="0">
                                    <a:latin typeface="Cambria Math" panose="02040503050406030204" pitchFamily="18" charset="0"/>
                                  </a:rPr>
                                  <m:t>0</m:t>
                                </m:r>
                              </m:e>
                            </m:mr>
                          </m:m>
                        </m:e>
                      </m:d>
                      <m:r>
                        <a:rPr lang="es-CL" sz="2800" b="0" i="1" smtClean="0">
                          <a:latin typeface="Cambria Math" panose="02040503050406030204" pitchFamily="18" charset="0"/>
                        </a:rPr>
                        <m:t>−</m:t>
                      </m:r>
                      <m:r>
                        <a:rPr lang="es-CL" sz="2800" i="1">
                          <a:latin typeface="Cambria Math" panose="02040503050406030204" pitchFamily="18" charset="0"/>
                        </a:rPr>
                        <m:t> </m:t>
                      </m:r>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0.167</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0.25</m:t>
                                </m:r>
                              </m:e>
                            </m:mr>
                          </m:m>
                        </m:e>
                      </m:d>
                      <m:r>
                        <a:rPr lang="es-CL" sz="2800" i="1">
                          <a:latin typeface="Cambria Math" panose="02040503050406030204" pitchFamily="18" charset="0"/>
                        </a:rPr>
                        <m:t>∗ </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b="0" i="1" smtClean="0">
                                    <a:latin typeface="Cambria Math" panose="02040503050406030204" pitchFamily="18" charset="0"/>
                                  </a:rPr>
                                  <m:t>0.04</m:t>
                                </m:r>
                              </m:e>
                            </m:mr>
                            <m:mr>
                              <m:e>
                                <m:r>
                                  <a:rPr lang="es-CL" sz="2800" b="0" i="1" smtClean="0">
                                    <a:latin typeface="Cambria Math" panose="02040503050406030204" pitchFamily="18" charset="0"/>
                                  </a:rPr>
                                  <m:t>0</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b="0" i="1" smtClean="0">
                                    <a:latin typeface="Cambria Math" panose="02040503050406030204" pitchFamily="18" charset="0"/>
                                  </a:rPr>
                                  <m:t>−</m:t>
                                </m:r>
                                <m:r>
                                  <a:rPr lang="es-CL" sz="2800" b="0" i="1" smtClean="0">
                                    <a:latin typeface="Cambria Math" panose="02040503050406030204" pitchFamily="18" charset="0"/>
                                  </a:rPr>
                                  <m:t>0.16</m:t>
                                </m:r>
                              </m:e>
                            </m:mr>
                            <m:mr>
                              <m:e>
                                <m:r>
                                  <a:rPr lang="es-CL" sz="2800" b="0" i="1" smtClean="0">
                                    <a:latin typeface="Cambria Math" panose="02040503050406030204" pitchFamily="18" charset="0"/>
                                  </a:rPr>
                                  <m:t>0</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b="0" i="1" smtClean="0">
                                    <a:latin typeface="Cambria Math" panose="02040503050406030204" pitchFamily="18" charset="0"/>
                                  </a:rPr>
                                  <m:t>0</m:t>
                                </m:r>
                                <m:r>
                                  <a:rPr lang="es-CL" sz="2800" b="0" i="1" smtClean="0">
                                    <a:latin typeface="Cambria Math" panose="02040503050406030204" pitchFamily="18" charset="0"/>
                                  </a:rPr>
                                  <m:t>.0067</m:t>
                                </m:r>
                              </m:e>
                            </m:mr>
                            <m:mr>
                              <m:e>
                                <m:r>
                                  <a:rPr lang="es-CL" sz="2800" b="0" i="1" smtClean="0">
                                    <a:latin typeface="Cambria Math" panose="02040503050406030204" pitchFamily="18" charset="0"/>
                                  </a:rPr>
                                  <m:t>0</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b="0" i="1" smtClean="0">
                                    <a:latin typeface="Cambria Math" panose="02040503050406030204" pitchFamily="18" charset="0"/>
                                  </a:rPr>
                                  <m:t>−</m:t>
                                </m:r>
                                <m:r>
                                  <a:rPr lang="es-CL" sz="2800" b="0" i="1" smtClean="0">
                                    <a:latin typeface="Cambria Math" panose="02040503050406030204" pitchFamily="18" charset="0"/>
                                  </a:rPr>
                                  <m:t>0.167</m:t>
                                </m:r>
                              </m:e>
                            </m:mr>
                            <m:mr>
                              <m:e>
                                <m:r>
                                  <a:rPr lang="es-CL" sz="2800" b="0" i="1" smtClean="0">
                                    <a:latin typeface="Cambria Math" panose="02040503050406030204" pitchFamily="18" charset="0"/>
                                  </a:rPr>
                                  <m:t>0</m:t>
                                </m:r>
                              </m:e>
                            </m:mr>
                          </m:m>
                        </m:e>
                      </m:d>
                    </m:oMath>
                  </m:oMathPara>
                </a14:m>
                <a:endParaRPr lang="es-CL" sz="2800" dirty="0"/>
              </a:p>
            </p:txBody>
          </p:sp>
        </mc:Choice>
        <mc:Fallback xmlns="">
          <p:sp>
            <p:nvSpPr>
              <p:cNvPr id="15" name="Rectángulo 14"/>
              <p:cNvSpPr>
                <a:spLocks noRot="1" noChangeAspect="1" noMove="1" noResize="1" noEditPoints="1" noAdjustHandles="1" noChangeArrowheads="1" noChangeShapeType="1" noTextEdit="1"/>
              </p:cNvSpPr>
              <p:nvPr/>
            </p:nvSpPr>
            <p:spPr>
              <a:xfrm>
                <a:off x="295835" y="4445136"/>
                <a:ext cx="11692688" cy="810799"/>
              </a:xfrm>
              <a:prstGeom prst="rect">
                <a:avLst/>
              </a:prstGeom>
              <a:blipFill rotWithShape="0">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9" name="Rectángulo 18"/>
              <p:cNvSpPr/>
              <p:nvPr/>
            </p:nvSpPr>
            <p:spPr>
              <a:xfrm>
                <a:off x="4043302" y="3133714"/>
                <a:ext cx="4197753" cy="771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s-CL" sz="2400" dirty="0" smtClean="0"/>
                        <m:t>∇</m:t>
                      </m:r>
                      <m:d>
                        <m:dPr>
                          <m:ctrlPr>
                            <a:rPr lang="es-CL" sz="2400" i="1">
                              <a:latin typeface="Cambria Math" panose="02040503050406030204" pitchFamily="18" charset="0"/>
                            </a:rPr>
                          </m:ctrlPr>
                        </m:dPr>
                        <m:e>
                          <m:r>
                            <a:rPr lang="es-CL" sz="2400" i="1">
                              <a:latin typeface="Cambria Math" panose="02040503050406030204" pitchFamily="18" charset="0"/>
                            </a:rPr>
                            <m:t>𝑥</m:t>
                          </m:r>
                          <m:r>
                            <a:rPr lang="es-CL" sz="2400" b="0" i="1" baseline="-25000" smtClean="0">
                              <a:latin typeface="Cambria Math" panose="02040503050406030204" pitchFamily="18" charset="0"/>
                            </a:rPr>
                            <m:t>1</m:t>
                          </m:r>
                        </m:e>
                      </m:d>
                      <m:r>
                        <a:rPr lang="es-CL" sz="2400" b="0" i="1" smtClean="0">
                          <a:latin typeface="Cambria Math" panose="02040503050406030204" pitchFamily="18" charset="0"/>
                        </a:rPr>
                        <m:t>=</m:t>
                      </m:r>
                      <m:d>
                        <m:dPr>
                          <m:begChr m:val="["/>
                          <m:endChr m:val="]"/>
                          <m:ctrlPr>
                            <a:rPr lang="es-CL" sz="2400" i="1" smtClean="0">
                              <a:latin typeface="Cambria Math" panose="02040503050406030204" pitchFamily="18" charset="0"/>
                            </a:rPr>
                          </m:ctrlPr>
                        </m:dPr>
                        <m:e>
                          <m:m>
                            <m:mPr>
                              <m:mcs>
                                <m:mc>
                                  <m:mcPr>
                                    <m:count m:val="1"/>
                                    <m:mcJc m:val="center"/>
                                  </m:mcPr>
                                </m:mc>
                              </m:mcs>
                              <m:ctrlPr>
                                <a:rPr lang="es-CL" sz="2400" i="1">
                                  <a:latin typeface="Cambria Math" panose="02040503050406030204" pitchFamily="18" charset="0"/>
                                </a:rPr>
                              </m:ctrlPr>
                            </m:mPr>
                            <m:mr>
                              <m:e>
                                <m:r>
                                  <m:rPr>
                                    <m:brk m:alnAt="7"/>
                                  </m:rPr>
                                  <a:rPr lang="es-CL" sz="2400" i="1">
                                    <a:latin typeface="Cambria Math" panose="02040503050406030204" pitchFamily="18" charset="0"/>
                                  </a:rPr>
                                  <m:t>6</m:t>
                                </m:r>
                                <m:r>
                                  <a:rPr lang="es-CL" sz="2400" i="1">
                                    <a:latin typeface="Cambria Math" panose="02040503050406030204" pitchFamily="18" charset="0"/>
                                  </a:rPr>
                                  <m:t>𝑥</m:t>
                                </m:r>
                                <m:r>
                                  <a:rPr lang="es-CL" sz="2400" i="1">
                                    <a:latin typeface="Cambria Math" panose="02040503050406030204" pitchFamily="18" charset="0"/>
                                  </a:rPr>
                                  <m:t>+1</m:t>
                                </m:r>
                              </m:e>
                            </m:mr>
                            <m:mr>
                              <m:e>
                                <m:r>
                                  <a:rPr lang="es-CL" sz="2400" i="1">
                                    <a:latin typeface="Cambria Math" panose="02040503050406030204" pitchFamily="18" charset="0"/>
                                  </a:rPr>
                                  <m:t>4</m:t>
                                </m:r>
                                <m:r>
                                  <a:rPr lang="es-CL" sz="2400" i="1">
                                    <a:latin typeface="Cambria Math" panose="02040503050406030204" pitchFamily="18" charset="0"/>
                                  </a:rPr>
                                  <m:t>𝑦</m:t>
                                </m:r>
                              </m:e>
                            </m:mr>
                          </m:m>
                        </m:e>
                      </m:d>
                      <m:r>
                        <a:rPr lang="es-CL" sz="2400" b="0" i="1" smtClean="0">
                          <a:latin typeface="Cambria Math" panose="02040503050406030204" pitchFamily="18" charset="0"/>
                        </a:rPr>
                        <m:t>=</m:t>
                      </m:r>
                      <m:d>
                        <m:dPr>
                          <m:begChr m:val="["/>
                          <m:endChr m:val="]"/>
                          <m:ctrlPr>
                            <a:rPr lang="es-CL" sz="2400" i="1">
                              <a:latin typeface="Cambria Math" panose="02040503050406030204" pitchFamily="18" charset="0"/>
                            </a:rPr>
                          </m:ctrlPr>
                        </m:dPr>
                        <m:e>
                          <m:m>
                            <m:mPr>
                              <m:mcs>
                                <m:mc>
                                  <m:mcPr>
                                    <m:count m:val="1"/>
                                    <m:mcJc m:val="center"/>
                                  </m:mcPr>
                                </m:mc>
                              </m:mcs>
                              <m:ctrlPr>
                                <a:rPr lang="es-CL" sz="2400" i="1">
                                  <a:latin typeface="Cambria Math" panose="02040503050406030204" pitchFamily="18" charset="0"/>
                                </a:rPr>
                              </m:ctrlPr>
                            </m:mPr>
                            <m:mr>
                              <m:e>
                                <m:r>
                                  <a:rPr lang="es-CL" sz="2400" b="0" i="1" smtClean="0">
                                    <a:latin typeface="Cambria Math" panose="02040503050406030204" pitchFamily="18" charset="0"/>
                                  </a:rPr>
                                  <m:t>0.04</m:t>
                                </m:r>
                              </m:e>
                            </m:mr>
                            <m:mr>
                              <m:e>
                                <m:r>
                                  <a:rPr lang="es-CL" sz="2400" b="0" i="1" smtClean="0">
                                    <a:latin typeface="Cambria Math" panose="02040503050406030204" pitchFamily="18" charset="0"/>
                                  </a:rPr>
                                  <m:t>0</m:t>
                                </m:r>
                              </m:e>
                            </m:mr>
                          </m:m>
                        </m:e>
                      </m:d>
                    </m:oMath>
                  </m:oMathPara>
                </a14:m>
                <a:endParaRPr lang="es-CL" sz="2400" dirty="0"/>
              </a:p>
            </p:txBody>
          </p:sp>
        </mc:Choice>
        <mc:Fallback xmlns="">
          <p:sp>
            <p:nvSpPr>
              <p:cNvPr id="19" name="Rectángulo 18"/>
              <p:cNvSpPr>
                <a:spLocks noRot="1" noChangeAspect="1" noMove="1" noResize="1" noEditPoints="1" noAdjustHandles="1" noChangeArrowheads="1" noChangeShapeType="1" noTextEdit="1"/>
              </p:cNvSpPr>
              <p:nvPr/>
            </p:nvSpPr>
            <p:spPr>
              <a:xfrm>
                <a:off x="4043302" y="3133714"/>
                <a:ext cx="4197753" cy="771301"/>
              </a:xfrm>
              <a:prstGeom prst="rect">
                <a:avLst/>
              </a:prstGeom>
              <a:blipFill rotWithShape="0">
                <a:blip r:embed="rId7"/>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60769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638148" y="348858"/>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Ejemplo: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16</a:t>
            </a:fld>
            <a:endParaRPr lang="es-CL" sz="1800">
              <a:solidFill>
                <a:srgbClr val="003366"/>
              </a:solidFill>
            </a:endParaRPr>
          </a:p>
        </p:txBody>
      </p:sp>
      <mc:AlternateContent xmlns:mc="http://schemas.openxmlformats.org/markup-compatibility/2006" xmlns:a14="http://schemas.microsoft.com/office/drawing/2010/main">
        <mc:Choice Requires="a14">
          <p:sp>
            <p:nvSpPr>
              <p:cNvPr id="4" name="Rectángulo 3"/>
              <p:cNvSpPr/>
              <p:nvPr/>
            </p:nvSpPr>
            <p:spPr>
              <a:xfrm>
                <a:off x="2605130" y="703882"/>
                <a:ext cx="3998339"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𝑓</m:t>
                      </m:r>
                      <m:d>
                        <m:dPr>
                          <m:ctrlPr>
                            <a:rPr lang="es-CL" sz="2400" i="1">
                              <a:latin typeface="Cambria Math" panose="02040503050406030204" pitchFamily="18" charset="0"/>
                            </a:rPr>
                          </m:ctrlPr>
                        </m:dPr>
                        <m:e>
                          <m:r>
                            <a:rPr lang="es-CL" sz="2400" i="1">
                              <a:latin typeface="Cambria Math" panose="02040503050406030204" pitchFamily="18" charset="0"/>
                            </a:rPr>
                            <m:t>𝑥</m:t>
                          </m:r>
                        </m:e>
                      </m:d>
                      <m:r>
                        <a:rPr lang="es-CL" sz="2400" i="1">
                          <a:latin typeface="Cambria Math" panose="02040503050406030204" pitchFamily="18" charset="0"/>
                        </a:rPr>
                        <m:t>=</m:t>
                      </m:r>
                      <m:sSup>
                        <m:sSupPr>
                          <m:ctrlPr>
                            <a:rPr lang="es-CL" sz="2400" i="1">
                              <a:latin typeface="Cambria Math" panose="02040503050406030204" pitchFamily="18" charset="0"/>
                            </a:rPr>
                          </m:ctrlPr>
                        </m:sSupPr>
                        <m:e>
                          <m:r>
                            <a:rPr lang="es-CL" sz="2400" i="1">
                              <a:latin typeface="Cambria Math" panose="02040503050406030204" pitchFamily="18" charset="0"/>
                            </a:rPr>
                            <m:t>3</m:t>
                          </m:r>
                          <m:r>
                            <a:rPr lang="es-CL" sz="2400" i="1">
                              <a:latin typeface="Cambria Math" panose="02040503050406030204" pitchFamily="18" charset="0"/>
                            </a:rPr>
                            <m:t>𝑥</m:t>
                          </m:r>
                        </m:e>
                        <m:sup>
                          <m:r>
                            <a:rPr lang="es-CL" sz="2400" i="1">
                              <a:latin typeface="Cambria Math" panose="02040503050406030204" pitchFamily="18" charset="0"/>
                            </a:rPr>
                            <m:t>2</m:t>
                          </m:r>
                        </m:sup>
                      </m:sSup>
                      <m:r>
                        <a:rPr lang="es-CL" sz="2400" i="1">
                          <a:latin typeface="Cambria Math" panose="02040503050406030204" pitchFamily="18" charset="0"/>
                        </a:rPr>
                        <m:t> + </m:t>
                      </m:r>
                      <m:sSup>
                        <m:sSupPr>
                          <m:ctrlPr>
                            <a:rPr lang="es-CL" sz="2400" i="1">
                              <a:latin typeface="Cambria Math" panose="02040503050406030204" pitchFamily="18" charset="0"/>
                            </a:rPr>
                          </m:ctrlPr>
                        </m:sSupPr>
                        <m:e>
                          <m:r>
                            <a:rPr lang="es-CL" sz="2400" i="1">
                              <a:latin typeface="Cambria Math" panose="02040503050406030204" pitchFamily="18" charset="0"/>
                            </a:rPr>
                            <m:t>2</m:t>
                          </m:r>
                          <m:r>
                            <a:rPr lang="es-CL" sz="2400" i="1">
                              <a:latin typeface="Cambria Math" panose="02040503050406030204" pitchFamily="18" charset="0"/>
                            </a:rPr>
                            <m:t>𝑦</m:t>
                          </m:r>
                        </m:e>
                        <m:sup>
                          <m:r>
                            <a:rPr lang="es-CL" sz="2400" i="1">
                              <a:latin typeface="Cambria Math" panose="02040503050406030204" pitchFamily="18" charset="0"/>
                            </a:rPr>
                            <m:t>2</m:t>
                          </m:r>
                        </m:sup>
                      </m:sSup>
                      <m:r>
                        <a:rPr lang="es-CL" sz="2400" i="1">
                          <a:latin typeface="Cambria Math" panose="02040503050406030204" pitchFamily="18" charset="0"/>
                        </a:rPr>
                        <m:t>+</m:t>
                      </m:r>
                      <m:r>
                        <a:rPr lang="es-CL" sz="2400" i="1">
                          <a:latin typeface="Cambria Math" panose="02040503050406030204" pitchFamily="18" charset="0"/>
                        </a:rPr>
                        <m:t>𝑥</m:t>
                      </m:r>
                      <m:r>
                        <a:rPr lang="es-CL" sz="2400" i="1">
                          <a:latin typeface="Cambria Math" panose="02040503050406030204" pitchFamily="18" charset="0"/>
                        </a:rPr>
                        <m:t>+10</m:t>
                      </m:r>
                    </m:oMath>
                  </m:oMathPara>
                </a14:m>
                <a:endParaRPr lang="es-CL" sz="2400" dirty="0"/>
              </a:p>
            </p:txBody>
          </p:sp>
        </mc:Choice>
        <mc:Fallback xmlns="">
          <p:sp>
            <p:nvSpPr>
              <p:cNvPr id="4" name="Rectángulo 3"/>
              <p:cNvSpPr>
                <a:spLocks noRot="1" noChangeAspect="1" noMove="1" noResize="1" noEditPoints="1" noAdjustHandles="1" noChangeArrowheads="1" noChangeShapeType="1" noTextEdit="1"/>
              </p:cNvSpPr>
              <p:nvPr/>
            </p:nvSpPr>
            <p:spPr>
              <a:xfrm>
                <a:off x="2605130" y="703882"/>
                <a:ext cx="3998339" cy="461665"/>
              </a:xfrm>
              <a:prstGeom prst="rect">
                <a:avLst/>
              </a:prstGeom>
              <a:blipFill rotWithShape="0">
                <a:blip r:embed="rId5"/>
                <a:stretch>
                  <a:fillRect l="-762" b="-17105"/>
                </a:stretch>
              </a:blipFill>
            </p:spPr>
            <p:txBody>
              <a:bodyPr/>
              <a:lstStyle/>
              <a:p>
                <a:r>
                  <a:rPr lang="es-CL">
                    <a:noFill/>
                  </a:rPr>
                  <a:t> </a:t>
                </a:r>
              </a:p>
            </p:txBody>
          </p:sp>
        </mc:Fallback>
      </mc:AlternateContent>
      <p:sp>
        <p:nvSpPr>
          <p:cNvPr id="12" name="Rectángulo 11"/>
          <p:cNvSpPr/>
          <p:nvPr/>
        </p:nvSpPr>
        <p:spPr>
          <a:xfrm>
            <a:off x="638147" y="1873677"/>
            <a:ext cx="9874290" cy="523220"/>
          </a:xfrm>
          <a:prstGeom prst="rect">
            <a:avLst/>
          </a:prstGeom>
        </p:spPr>
        <p:txBody>
          <a:bodyPr wrap="square">
            <a:spAutoFit/>
          </a:bodyPr>
          <a:lstStyle/>
          <a:p>
            <a:pPr algn="just"/>
            <a:r>
              <a:rPr lang="es-CL" sz="2800" dirty="0"/>
              <a:t>Para una tercera iteración tomamos  x = (-0.167 , 0):</a:t>
            </a:r>
          </a:p>
        </p:txBody>
      </p:sp>
      <mc:AlternateContent xmlns:mc="http://schemas.openxmlformats.org/markup-compatibility/2006" xmlns:a14="http://schemas.microsoft.com/office/drawing/2010/main">
        <mc:Choice Requires="a14">
          <p:sp>
            <p:nvSpPr>
              <p:cNvPr id="16" name="Rectángulo 15"/>
              <p:cNvSpPr/>
              <p:nvPr/>
            </p:nvSpPr>
            <p:spPr>
              <a:xfrm>
                <a:off x="3536464" y="2694846"/>
                <a:ext cx="4077655" cy="7713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CL" sz="2400" dirty="0" smtClean="0"/>
                        <m:t>∇</m:t>
                      </m:r>
                      <m:d>
                        <m:dPr>
                          <m:ctrlPr>
                            <a:rPr lang="es-CL" sz="2400" i="1">
                              <a:latin typeface="Cambria Math" panose="02040503050406030204" pitchFamily="18" charset="0"/>
                            </a:rPr>
                          </m:ctrlPr>
                        </m:dPr>
                        <m:e>
                          <m:r>
                            <a:rPr lang="es-CL" sz="2400" i="1">
                              <a:latin typeface="Cambria Math" panose="02040503050406030204" pitchFamily="18" charset="0"/>
                            </a:rPr>
                            <m:t>𝑥</m:t>
                          </m:r>
                          <m:r>
                            <a:rPr lang="es-CL" sz="2400" b="0" i="1" baseline="-25000" smtClean="0">
                              <a:latin typeface="Cambria Math" panose="02040503050406030204" pitchFamily="18" charset="0"/>
                            </a:rPr>
                            <m:t>2</m:t>
                          </m:r>
                        </m:e>
                      </m:d>
                      <m:r>
                        <a:rPr lang="es-CL" sz="2400" b="0" i="1" smtClean="0">
                          <a:latin typeface="Cambria Math" panose="02040503050406030204" pitchFamily="18" charset="0"/>
                        </a:rPr>
                        <m:t>=</m:t>
                      </m:r>
                      <m:d>
                        <m:dPr>
                          <m:begChr m:val="["/>
                          <m:endChr m:val="]"/>
                          <m:ctrlPr>
                            <a:rPr lang="es-CL" sz="2400" i="1" smtClean="0">
                              <a:latin typeface="Cambria Math" panose="02040503050406030204" pitchFamily="18" charset="0"/>
                            </a:rPr>
                          </m:ctrlPr>
                        </m:dPr>
                        <m:e>
                          <m:m>
                            <m:mPr>
                              <m:mcs>
                                <m:mc>
                                  <m:mcPr>
                                    <m:count m:val="1"/>
                                    <m:mcJc m:val="center"/>
                                  </m:mcPr>
                                </m:mc>
                              </m:mcs>
                              <m:ctrlPr>
                                <a:rPr lang="es-CL" sz="2400" i="1">
                                  <a:latin typeface="Cambria Math" panose="02040503050406030204" pitchFamily="18" charset="0"/>
                                </a:rPr>
                              </m:ctrlPr>
                            </m:mPr>
                            <m:mr>
                              <m:e>
                                <m:r>
                                  <m:rPr>
                                    <m:brk m:alnAt="7"/>
                                  </m:rPr>
                                  <a:rPr lang="es-CL" sz="2400" i="1">
                                    <a:latin typeface="Cambria Math" panose="02040503050406030204" pitchFamily="18" charset="0"/>
                                  </a:rPr>
                                  <m:t>6</m:t>
                                </m:r>
                                <m:r>
                                  <a:rPr lang="es-CL" sz="2400" i="1">
                                    <a:latin typeface="Cambria Math" panose="02040503050406030204" pitchFamily="18" charset="0"/>
                                  </a:rPr>
                                  <m:t>𝑥</m:t>
                                </m:r>
                                <m:r>
                                  <a:rPr lang="es-CL" sz="2400" i="1">
                                    <a:latin typeface="Cambria Math" panose="02040503050406030204" pitchFamily="18" charset="0"/>
                                  </a:rPr>
                                  <m:t>+1</m:t>
                                </m:r>
                              </m:e>
                            </m:mr>
                            <m:mr>
                              <m:e>
                                <m:r>
                                  <a:rPr lang="es-CL" sz="2400" i="1">
                                    <a:latin typeface="Cambria Math" panose="02040503050406030204" pitchFamily="18" charset="0"/>
                                  </a:rPr>
                                  <m:t>4</m:t>
                                </m:r>
                                <m:r>
                                  <a:rPr lang="es-CL" sz="2400" i="1">
                                    <a:latin typeface="Cambria Math" panose="02040503050406030204" pitchFamily="18" charset="0"/>
                                  </a:rPr>
                                  <m:t>𝑦</m:t>
                                </m:r>
                              </m:e>
                            </m:mr>
                          </m:m>
                        </m:e>
                      </m:d>
                      <m:r>
                        <a:rPr lang="es-CL" sz="2400" b="0" i="1" smtClean="0">
                          <a:latin typeface="Cambria Math" panose="02040503050406030204" pitchFamily="18" charset="0"/>
                        </a:rPr>
                        <m:t>=</m:t>
                      </m:r>
                      <m:d>
                        <m:dPr>
                          <m:begChr m:val="["/>
                          <m:endChr m:val="]"/>
                          <m:ctrlPr>
                            <a:rPr lang="es-CL" sz="2400" i="1">
                              <a:latin typeface="Cambria Math" panose="02040503050406030204" pitchFamily="18" charset="0"/>
                            </a:rPr>
                          </m:ctrlPr>
                        </m:dPr>
                        <m:e>
                          <m:m>
                            <m:mPr>
                              <m:mcs>
                                <m:mc>
                                  <m:mcPr>
                                    <m:count m:val="1"/>
                                    <m:mcJc m:val="center"/>
                                  </m:mcPr>
                                </m:mc>
                              </m:mcs>
                              <m:ctrlPr>
                                <a:rPr lang="es-CL" sz="2400" i="1">
                                  <a:latin typeface="Cambria Math" panose="02040503050406030204" pitchFamily="18" charset="0"/>
                                </a:rPr>
                              </m:ctrlPr>
                            </m:mPr>
                            <m:mr>
                              <m:e>
                                <m:r>
                                  <m:rPr>
                                    <m:brk m:alnAt="7"/>
                                  </m:rPr>
                                  <a:rPr lang="es-CL" sz="2400" b="0" i="1" smtClean="0">
                                    <a:latin typeface="Cambria Math" panose="02040503050406030204" pitchFamily="18" charset="0"/>
                                  </a:rPr>
                                  <m:t>−</m:t>
                                </m:r>
                                <m:r>
                                  <a:rPr lang="es-CL" sz="2400" b="0" i="1" smtClean="0">
                                    <a:latin typeface="Cambria Math" panose="02040503050406030204" pitchFamily="18" charset="0"/>
                                  </a:rPr>
                                  <m:t>0.002</m:t>
                                </m:r>
                              </m:e>
                            </m:mr>
                            <m:mr>
                              <m:e>
                                <m:r>
                                  <a:rPr lang="es-CL" sz="2400" b="0" i="1" smtClean="0">
                                    <a:latin typeface="Cambria Math" panose="02040503050406030204" pitchFamily="18" charset="0"/>
                                  </a:rPr>
                                  <m:t>0</m:t>
                                </m:r>
                              </m:e>
                            </m:mr>
                          </m:m>
                        </m:e>
                      </m:d>
                    </m:oMath>
                  </m:oMathPara>
                </a14:m>
                <a:endParaRPr lang="es-CL" sz="2400" dirty="0"/>
              </a:p>
            </p:txBody>
          </p:sp>
        </mc:Choice>
        <mc:Fallback xmlns="">
          <p:sp>
            <p:nvSpPr>
              <p:cNvPr id="16" name="Rectángulo 15"/>
              <p:cNvSpPr>
                <a:spLocks noRot="1" noChangeAspect="1" noMove="1" noResize="1" noEditPoints="1" noAdjustHandles="1" noChangeArrowheads="1" noChangeShapeType="1" noTextEdit="1"/>
              </p:cNvSpPr>
              <p:nvPr/>
            </p:nvSpPr>
            <p:spPr>
              <a:xfrm>
                <a:off x="3536464" y="2694846"/>
                <a:ext cx="4077655" cy="771301"/>
              </a:xfrm>
              <a:prstGeom prst="rect">
                <a:avLst/>
              </a:prstGeom>
              <a:blipFill rotWithShape="0">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7" name="Rectángulo 16"/>
              <p:cNvSpPr/>
              <p:nvPr/>
            </p:nvSpPr>
            <p:spPr>
              <a:xfrm>
                <a:off x="1764654" y="3764096"/>
                <a:ext cx="7407668" cy="19601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2800" i="1" smtClean="0">
                          <a:latin typeface="Cambria Math" panose="02040503050406030204" pitchFamily="18" charset="0"/>
                        </a:rPr>
                        <m:t>𝑥</m:t>
                      </m:r>
                      <m:r>
                        <a:rPr lang="es-CL" sz="2800" i="1" smtClean="0">
                          <a:latin typeface="Cambria Math" panose="02040503050406030204" pitchFamily="18" charset="0"/>
                        </a:rPr>
                        <m:t> 3=</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b="0" i="1" smtClean="0">
                                    <a:latin typeface="Cambria Math" panose="02040503050406030204" pitchFamily="18" charset="0"/>
                                  </a:rPr>
                                  <m:t>−0,167</m:t>
                                </m:r>
                              </m:e>
                            </m:mr>
                            <m:mr>
                              <m:e>
                                <m:r>
                                  <a:rPr lang="es-CL" sz="2800" b="0" i="1" smtClean="0">
                                    <a:latin typeface="Cambria Math" panose="02040503050406030204" pitchFamily="18" charset="0"/>
                                  </a:rPr>
                                  <m:t>0</m:t>
                                </m:r>
                              </m:e>
                            </m:mr>
                          </m:m>
                        </m:e>
                      </m:d>
                      <m:r>
                        <a:rPr lang="es-CL" sz="2800" b="0" i="1" smtClean="0">
                          <a:latin typeface="Cambria Math" panose="02040503050406030204" pitchFamily="18" charset="0"/>
                        </a:rPr>
                        <m:t>−</m:t>
                      </m:r>
                      <m:r>
                        <a:rPr lang="es-CL" sz="2800" i="1">
                          <a:latin typeface="Cambria Math" panose="02040503050406030204" pitchFamily="18" charset="0"/>
                        </a:rPr>
                        <m:t> </m:t>
                      </m:r>
                      <m:d>
                        <m:dPr>
                          <m:begChr m:val="["/>
                          <m:endChr m:val="]"/>
                          <m:ctrlPr>
                            <a:rPr lang="es-CL" sz="2800" i="1">
                              <a:latin typeface="Cambria Math" panose="02040503050406030204" pitchFamily="18" charset="0"/>
                            </a:rPr>
                          </m:ctrlPr>
                        </m:dPr>
                        <m:e>
                          <m:m>
                            <m:mPr>
                              <m:mcs>
                                <m:mc>
                                  <m:mcPr>
                                    <m:count m:val="2"/>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0.167</m:t>
                                </m:r>
                              </m:e>
                              <m:e>
                                <m:r>
                                  <a:rPr lang="es-CL" sz="2800" i="1">
                                    <a:latin typeface="Cambria Math" panose="02040503050406030204" pitchFamily="18" charset="0"/>
                                  </a:rPr>
                                  <m:t>0</m:t>
                                </m:r>
                              </m:e>
                            </m:mr>
                            <m:mr>
                              <m:e>
                                <m:r>
                                  <a:rPr lang="es-CL" sz="2800" i="1">
                                    <a:latin typeface="Cambria Math" panose="02040503050406030204" pitchFamily="18" charset="0"/>
                                  </a:rPr>
                                  <m:t>0</m:t>
                                </m:r>
                              </m:e>
                              <m:e>
                                <m:r>
                                  <a:rPr lang="es-CL" sz="2800" i="1">
                                    <a:latin typeface="Cambria Math" panose="02040503050406030204" pitchFamily="18" charset="0"/>
                                  </a:rPr>
                                  <m:t>0.25</m:t>
                                </m:r>
                              </m:e>
                            </m:mr>
                          </m:m>
                        </m:e>
                      </m:d>
                      <m:r>
                        <a:rPr lang="es-CL" sz="2800" i="1">
                          <a:latin typeface="Cambria Math" panose="02040503050406030204" pitchFamily="18" charset="0"/>
                        </a:rPr>
                        <m:t>∗ </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b="0" i="1" smtClean="0">
                                    <a:latin typeface="Cambria Math" panose="02040503050406030204" pitchFamily="18" charset="0"/>
                                  </a:rPr>
                                  <m:t>−0.002</m:t>
                                </m:r>
                              </m:e>
                            </m:mr>
                            <m:mr>
                              <m:e>
                                <m:r>
                                  <a:rPr lang="es-CL" sz="2800" b="0" i="1" smtClean="0">
                                    <a:latin typeface="Cambria Math" panose="02040503050406030204" pitchFamily="18" charset="0"/>
                                  </a:rPr>
                                  <m:t>0</m:t>
                                </m:r>
                              </m:e>
                            </m:mr>
                          </m:m>
                        </m:e>
                      </m:d>
                    </m:oMath>
                  </m:oMathPara>
                </a14:m>
                <a:endParaRPr lang="es-CL" sz="2800" b="0" i="1" dirty="0">
                  <a:latin typeface="Cambria Math" panose="02040503050406030204" pitchFamily="18" charset="0"/>
                </a:endParaRPr>
              </a:p>
              <a:p>
                <a:endParaRPr lang="es-CL"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L" sz="2800" i="1">
                          <a:latin typeface="Cambria Math" panose="02040503050406030204" pitchFamily="18" charset="0"/>
                        </a:rPr>
                        <m:t>𝑥</m:t>
                      </m:r>
                      <m:r>
                        <a:rPr lang="es-CL" sz="2800" i="1">
                          <a:latin typeface="Cambria Math" panose="02040503050406030204" pitchFamily="18" charset="0"/>
                        </a:rPr>
                        <m:t> 3 =</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−0,1</m:t>
                                </m:r>
                                <m:r>
                                  <a:rPr lang="es-CL" sz="2800" b="0" i="1" smtClean="0">
                                    <a:latin typeface="Cambria Math" panose="02040503050406030204" pitchFamily="18" charset="0"/>
                                  </a:rPr>
                                  <m:t>67</m:t>
                                </m:r>
                              </m:e>
                            </m:mr>
                            <m:mr>
                              <m:e>
                                <m:r>
                                  <a:rPr lang="es-CL" sz="2800" i="1">
                                    <a:latin typeface="Cambria Math" panose="02040503050406030204" pitchFamily="18" charset="0"/>
                                  </a:rPr>
                                  <m:t>0</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a:rPr lang="es-CL" sz="2800" i="1">
                                    <a:latin typeface="Cambria Math" panose="02040503050406030204" pitchFamily="18" charset="0"/>
                                  </a:rPr>
                                  <m:t>−0,</m:t>
                                </m:r>
                                <m:r>
                                  <a:rPr lang="es-CL" sz="2800" b="0" i="1" smtClean="0">
                                    <a:latin typeface="Cambria Math" panose="02040503050406030204" pitchFamily="18" charset="0"/>
                                  </a:rPr>
                                  <m:t>0003</m:t>
                                </m:r>
                              </m:e>
                            </m:mr>
                            <m:mr>
                              <m:e>
                                <m:r>
                                  <a:rPr lang="es-CL" sz="2800" i="1">
                                    <a:latin typeface="Cambria Math" panose="02040503050406030204" pitchFamily="18" charset="0"/>
                                  </a:rPr>
                                  <m:t>0</m:t>
                                </m:r>
                              </m:e>
                            </m:mr>
                          </m:m>
                        </m:e>
                      </m:d>
                      <m:r>
                        <a:rPr lang="es-CL" sz="2800" b="0" i="1" smtClean="0">
                          <a:latin typeface="Cambria Math" panose="02040503050406030204" pitchFamily="18" charset="0"/>
                        </a:rPr>
                        <m:t>=</m:t>
                      </m:r>
                      <m:d>
                        <m:dPr>
                          <m:begChr m:val="["/>
                          <m:endChr m:val="]"/>
                          <m:ctrlPr>
                            <a:rPr lang="es-CL" sz="2800" i="1">
                              <a:latin typeface="Cambria Math" panose="02040503050406030204" pitchFamily="18" charset="0"/>
                            </a:rPr>
                          </m:ctrlPr>
                        </m:dPr>
                        <m:e>
                          <m:m>
                            <m:mPr>
                              <m:mcs>
                                <m:mc>
                                  <m:mcPr>
                                    <m:count m:val="1"/>
                                    <m:mcJc m:val="center"/>
                                  </m:mcPr>
                                </m:mc>
                              </m:mcs>
                              <m:ctrlPr>
                                <a:rPr lang="es-CL" sz="2800" i="1">
                                  <a:latin typeface="Cambria Math" panose="02040503050406030204" pitchFamily="18" charset="0"/>
                                </a:rPr>
                              </m:ctrlPr>
                            </m:mPr>
                            <m:mr>
                              <m:e>
                                <m:r>
                                  <m:rPr>
                                    <m:brk m:alnAt="7"/>
                                  </m:rPr>
                                  <a:rPr lang="es-CL" sz="2800" b="0" i="1" smtClean="0">
                                    <a:latin typeface="Cambria Math" panose="02040503050406030204" pitchFamily="18" charset="0"/>
                                  </a:rPr>
                                  <m:t>−</m:t>
                                </m:r>
                                <m:r>
                                  <a:rPr lang="es-CL" sz="2800" b="0" i="1" smtClean="0">
                                    <a:latin typeface="Cambria Math" panose="02040503050406030204" pitchFamily="18" charset="0"/>
                                  </a:rPr>
                                  <m:t>0.1667</m:t>
                                </m:r>
                              </m:e>
                            </m:mr>
                            <m:mr>
                              <m:e>
                                <m:r>
                                  <a:rPr lang="es-CL" sz="2800" b="0" i="1" smtClean="0">
                                    <a:latin typeface="Cambria Math" panose="02040503050406030204" pitchFamily="18" charset="0"/>
                                  </a:rPr>
                                  <m:t>0</m:t>
                                </m:r>
                              </m:e>
                            </m:mr>
                          </m:m>
                        </m:e>
                      </m:d>
                    </m:oMath>
                  </m:oMathPara>
                </a14:m>
                <a:endParaRPr lang="es-CL" sz="2800" dirty="0"/>
              </a:p>
            </p:txBody>
          </p:sp>
        </mc:Choice>
        <mc:Fallback xmlns="">
          <p:sp>
            <p:nvSpPr>
              <p:cNvPr id="17" name="Rectángulo 16"/>
              <p:cNvSpPr>
                <a:spLocks noRot="1" noChangeAspect="1" noMove="1" noResize="1" noEditPoints="1" noAdjustHandles="1" noChangeArrowheads="1" noChangeShapeType="1" noTextEdit="1"/>
              </p:cNvSpPr>
              <p:nvPr/>
            </p:nvSpPr>
            <p:spPr>
              <a:xfrm>
                <a:off x="1764654" y="3764096"/>
                <a:ext cx="7407668" cy="1960152"/>
              </a:xfrm>
              <a:prstGeom prst="rect">
                <a:avLst/>
              </a:prstGeom>
              <a:blipFill rotWithShape="0">
                <a:blip r:embed="rId7"/>
                <a:stretch>
                  <a:fillRect/>
                </a:stretch>
              </a:blipFill>
            </p:spPr>
            <p:txBody>
              <a:bodyPr/>
              <a:lstStyle/>
              <a:p>
                <a:r>
                  <a:rPr lang="es-CL">
                    <a:noFill/>
                  </a:rPr>
                  <a:t> </a:t>
                </a:r>
              </a:p>
            </p:txBody>
          </p:sp>
        </mc:Fallback>
      </mc:AlternateContent>
      <p:sp>
        <p:nvSpPr>
          <p:cNvPr id="18" name="Rectángulo 17"/>
          <p:cNvSpPr/>
          <p:nvPr/>
        </p:nvSpPr>
        <p:spPr>
          <a:xfrm>
            <a:off x="1764654" y="5830980"/>
            <a:ext cx="8660191" cy="338554"/>
          </a:xfrm>
          <a:prstGeom prst="rect">
            <a:avLst/>
          </a:prstGeom>
        </p:spPr>
        <p:txBody>
          <a:bodyPr wrap="none">
            <a:spAutoFit/>
          </a:bodyPr>
          <a:lstStyle/>
          <a:p>
            <a:r>
              <a:rPr lang="es-CL" sz="1600" dirty="0"/>
              <a:t>Se puede considerar el punto (-0.1667, 0) como un punto mínimo local (criterio del hessiano/Sylvester)</a:t>
            </a:r>
          </a:p>
        </p:txBody>
      </p:sp>
      <p:sp>
        <p:nvSpPr>
          <p:cNvPr id="2" name="Rectángulo 1"/>
          <p:cNvSpPr/>
          <p:nvPr/>
        </p:nvSpPr>
        <p:spPr>
          <a:xfrm>
            <a:off x="9056621" y="5078071"/>
            <a:ext cx="2911631" cy="369332"/>
          </a:xfrm>
          <a:prstGeom prst="rect">
            <a:avLst/>
          </a:prstGeom>
        </p:spPr>
        <p:txBody>
          <a:bodyPr wrap="none">
            <a:spAutoFit/>
          </a:bodyPr>
          <a:lstStyle/>
          <a:p>
            <a:r>
              <a:rPr lang="es-CL" dirty="0"/>
              <a:t>¿Qué representa la solución?</a:t>
            </a:r>
          </a:p>
        </p:txBody>
      </p:sp>
    </p:spTree>
    <p:extLst>
      <p:ext uri="{BB962C8B-B14F-4D97-AF65-F5344CB8AC3E}">
        <p14:creationId xmlns:p14="http://schemas.microsoft.com/office/powerpoint/2010/main" val="139040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70254" y="371641"/>
            <a:ext cx="5161806" cy="1197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Tarea en clases:</a:t>
            </a:r>
          </a:p>
        </p:txBody>
      </p:sp>
      <p:pic>
        <p:nvPicPr>
          <p:cNvPr id="13" name="Imagen 12"/>
          <p:cNvPicPr>
            <a:picLocks noChangeAspect="1"/>
          </p:cNvPicPr>
          <p:nvPr/>
        </p:nvPicPr>
        <p:blipFill>
          <a:blip r:embed="rId4"/>
          <a:stretch>
            <a:fillRect/>
          </a:stretch>
        </p:blipFill>
        <p:spPr>
          <a:xfrm>
            <a:off x="0" y="6614819"/>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17</a:t>
            </a:fld>
            <a:endParaRPr lang="es-CL" sz="1800">
              <a:solidFill>
                <a:srgbClr val="003366"/>
              </a:solidFill>
            </a:endParaRPr>
          </a:p>
        </p:txBody>
      </p:sp>
      <mc:AlternateContent xmlns:mc="http://schemas.openxmlformats.org/markup-compatibility/2006">
        <mc:Choice xmlns:a14="http://schemas.microsoft.com/office/drawing/2010/main" Requires="a14">
          <p:sp>
            <p:nvSpPr>
              <p:cNvPr id="9" name="Rectángulo 8"/>
              <p:cNvSpPr/>
              <p:nvPr/>
            </p:nvSpPr>
            <p:spPr>
              <a:xfrm>
                <a:off x="505833" y="1805406"/>
                <a:ext cx="7682995" cy="3354765"/>
              </a:xfrm>
              <a:prstGeom prst="rect">
                <a:avLst/>
              </a:prstGeom>
            </p:spPr>
            <p:txBody>
              <a:bodyPr wrap="square">
                <a:spAutoFit/>
              </a:bodyPr>
              <a:lstStyle/>
              <a:p>
                <a:r>
                  <a:rPr lang="es-CL" sz="2800" dirty="0"/>
                  <a:t>Intentar resolver mediante programación y Newton la siguiente función:</a:t>
                </a:r>
              </a:p>
              <a:p>
                <a:endParaRPr lang="es-CL" sz="2800" dirty="0"/>
              </a:p>
              <a:p>
                <a:pPr algn="ctr"/>
                <a14:m>
                  <m:oMathPara xmlns:m="http://schemas.openxmlformats.org/officeDocument/2006/math">
                    <m:oMathParaPr>
                      <m:jc m:val="centerGroup"/>
                    </m:oMathParaPr>
                    <m:oMath xmlns:m="http://schemas.openxmlformats.org/officeDocument/2006/math">
                      <m:r>
                        <a:rPr lang="es-CL" sz="2800" b="0" i="1" smtClean="0">
                          <a:latin typeface="Cambria Math" panose="02040503050406030204" pitchFamily="18" charset="0"/>
                        </a:rPr>
                        <m:t>𝑓</m:t>
                      </m:r>
                      <m:d>
                        <m:dPr>
                          <m:ctrlPr>
                            <a:rPr lang="es-CL" sz="2800" i="1">
                              <a:latin typeface="Cambria Math" panose="02040503050406030204" pitchFamily="18" charset="0"/>
                            </a:rPr>
                          </m:ctrlPr>
                        </m:dPr>
                        <m:e>
                          <m:r>
                            <a:rPr lang="es-CL" sz="2800" i="1">
                              <a:latin typeface="Cambria Math" panose="02040503050406030204" pitchFamily="18" charset="0"/>
                            </a:rPr>
                            <m:t>𝑥</m:t>
                          </m:r>
                          <m:r>
                            <a:rPr lang="es-CL" sz="2800" b="0" i="1" smtClean="0">
                              <a:latin typeface="Cambria Math" panose="02040503050406030204" pitchFamily="18" charset="0"/>
                            </a:rPr>
                            <m:t>,</m:t>
                          </m:r>
                          <m:r>
                            <a:rPr lang="es-CL" sz="2800" b="0" i="1" smtClean="0">
                              <a:latin typeface="Cambria Math" panose="02040503050406030204" pitchFamily="18" charset="0"/>
                            </a:rPr>
                            <m:t>𝑦</m:t>
                          </m:r>
                        </m:e>
                      </m:d>
                      <m:r>
                        <a:rPr lang="es-CL" sz="2800" i="1">
                          <a:latin typeface="Cambria Math" panose="02040503050406030204" pitchFamily="18" charset="0"/>
                        </a:rPr>
                        <m:t>=</m:t>
                      </m:r>
                      <m:r>
                        <a:rPr lang="es-ES" sz="2800" i="1">
                          <a:latin typeface="Cambria Math" panose="02040503050406030204" pitchFamily="18" charset="0"/>
                        </a:rPr>
                        <m:t>3∗</m:t>
                      </m:r>
                      <m:r>
                        <a:rPr lang="es-ES" sz="2800" i="1">
                          <a:latin typeface="Cambria Math" panose="02040503050406030204" pitchFamily="18" charset="0"/>
                        </a:rPr>
                        <m:t>𝑥</m:t>
                      </m:r>
                      <m:r>
                        <a:rPr lang="es-ES" sz="2800" i="1">
                          <a:latin typeface="Cambria Math" panose="02040503050406030204" pitchFamily="18" charset="0"/>
                        </a:rPr>
                        <m:t>∗∗2+2∗</m:t>
                      </m:r>
                      <m:r>
                        <a:rPr lang="es-ES" sz="2800" i="1">
                          <a:latin typeface="Cambria Math" panose="02040503050406030204" pitchFamily="18" charset="0"/>
                        </a:rPr>
                        <m:t>𝑦</m:t>
                      </m:r>
                      <m:r>
                        <a:rPr lang="es-ES" sz="2800" i="1">
                          <a:latin typeface="Cambria Math" panose="02040503050406030204" pitchFamily="18" charset="0"/>
                        </a:rPr>
                        <m:t>∗∗2+</m:t>
                      </m:r>
                      <m:r>
                        <a:rPr lang="es-ES" sz="2800" i="1">
                          <a:latin typeface="Cambria Math" panose="02040503050406030204" pitchFamily="18" charset="0"/>
                        </a:rPr>
                        <m:t>𝑥</m:t>
                      </m:r>
                      <m:r>
                        <a:rPr lang="es-ES" sz="2800" i="1">
                          <a:latin typeface="Cambria Math" panose="02040503050406030204" pitchFamily="18" charset="0"/>
                        </a:rPr>
                        <m:t>+10</m:t>
                      </m:r>
                    </m:oMath>
                  </m:oMathPara>
                </a14:m>
                <a:endParaRPr lang="es-CL" sz="2800" dirty="0"/>
              </a:p>
              <a:p>
                <a:pPr algn="ctr"/>
                <a:endParaRPr lang="es-CL" sz="2800" dirty="0"/>
              </a:p>
              <a:p>
                <a:pPr algn="ctr"/>
                <a:r>
                  <a:rPr lang="es-CL" sz="2400" i="1" dirty="0"/>
                  <a:t>1)Tomar como primera aproximación el punto X,Y = (5,5)</a:t>
                </a:r>
              </a:p>
              <a:p>
                <a:pPr algn="ctr"/>
                <a:r>
                  <a:rPr lang="es-CL" sz="2400" i="1" dirty="0"/>
                  <a:t>2) Generar números aleatorios para buscar más soluciones (Rango de -10000,10000) </a:t>
                </a:r>
              </a:p>
            </p:txBody>
          </p:sp>
        </mc:Choice>
        <mc:Fallback>
          <p:sp>
            <p:nvSpPr>
              <p:cNvPr id="9" name="Rectángulo 8"/>
              <p:cNvSpPr>
                <a:spLocks noRot="1" noChangeAspect="1" noMove="1" noResize="1" noEditPoints="1" noAdjustHandles="1" noChangeArrowheads="1" noChangeShapeType="1" noTextEdit="1"/>
              </p:cNvSpPr>
              <p:nvPr/>
            </p:nvSpPr>
            <p:spPr>
              <a:xfrm>
                <a:off x="505833" y="1805406"/>
                <a:ext cx="7682995" cy="3354765"/>
              </a:xfrm>
              <a:prstGeom prst="rect">
                <a:avLst/>
              </a:prstGeom>
              <a:blipFill>
                <a:blip r:embed="rId5"/>
                <a:stretch>
                  <a:fillRect l="-1667" t="-1636" r="-1508" b="-3273"/>
                </a:stretch>
              </a:blipFill>
            </p:spPr>
            <p:txBody>
              <a:bodyPr/>
              <a:lstStyle/>
              <a:p>
                <a:r>
                  <a:rPr lang="en-US">
                    <a:noFill/>
                  </a:rPr>
                  <a:t> </a:t>
                </a:r>
              </a:p>
            </p:txBody>
          </p:sp>
        </mc:Fallback>
      </mc:AlternateContent>
      <p:sp>
        <p:nvSpPr>
          <p:cNvPr id="2" name="Rectángulo 1"/>
          <p:cNvSpPr/>
          <p:nvPr/>
        </p:nvSpPr>
        <p:spPr>
          <a:xfrm>
            <a:off x="994549" y="5429610"/>
            <a:ext cx="6705564" cy="646331"/>
          </a:xfrm>
          <a:prstGeom prst="rect">
            <a:avLst/>
          </a:prstGeom>
        </p:spPr>
        <p:txBody>
          <a:bodyPr wrap="square">
            <a:spAutoFit/>
          </a:bodyPr>
          <a:lstStyle/>
          <a:p>
            <a:r>
              <a:rPr lang="es-CL" i="1" dirty="0"/>
              <a:t>Ojo! El producto punto en Python se realiza con la instrucción @</a:t>
            </a:r>
            <a:r>
              <a:rPr lang="es-CL" dirty="0"/>
              <a:t> y para invertir una matriz A se usa el método </a:t>
            </a:r>
            <a:r>
              <a:rPr lang="es-CL" dirty="0" err="1"/>
              <a:t>np.linalg.inv</a:t>
            </a:r>
            <a:r>
              <a:rPr lang="es-CL" dirty="0"/>
              <a:t>(A)</a:t>
            </a:r>
            <a:endParaRPr lang="es-CL" i="1" dirty="0"/>
          </a:p>
        </p:txBody>
      </p:sp>
      <p:pic>
        <p:nvPicPr>
          <p:cNvPr id="1026" name="Picture 2" descr="montañas hermosas - Taring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83476" y="2202644"/>
            <a:ext cx="3628819" cy="272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28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638147" y="324591"/>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Solución 1:</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18</a:t>
            </a:fld>
            <a:endParaRPr lang="es-CL" sz="1800">
              <a:solidFill>
                <a:srgbClr val="003366"/>
              </a:solidFill>
            </a:endParaRPr>
          </a:p>
        </p:txBody>
      </p:sp>
      <p:sp>
        <p:nvSpPr>
          <p:cNvPr id="3" name="Rectángulo 2"/>
          <p:cNvSpPr/>
          <p:nvPr/>
        </p:nvSpPr>
        <p:spPr>
          <a:xfrm>
            <a:off x="6609806" y="172650"/>
            <a:ext cx="6096000" cy="6370975"/>
          </a:xfrm>
          <a:prstGeom prst="rect">
            <a:avLst/>
          </a:prstGeom>
        </p:spPr>
        <p:txBody>
          <a:bodyPr>
            <a:spAutoFit/>
          </a:bodyPr>
          <a:lstStyle/>
          <a:p>
            <a:r>
              <a:rPr lang="es-CL" sz="1200" dirty="0" err="1"/>
              <a:t>from</a:t>
            </a:r>
            <a:r>
              <a:rPr lang="es-CL" sz="1200" dirty="0"/>
              <a:t> </a:t>
            </a:r>
            <a:r>
              <a:rPr lang="es-CL" sz="1200" dirty="0" err="1"/>
              <a:t>sympy</a:t>
            </a:r>
            <a:r>
              <a:rPr lang="es-CL" sz="1200" dirty="0"/>
              <a:t> </a:t>
            </a:r>
            <a:r>
              <a:rPr lang="es-CL" sz="1200" dirty="0" err="1"/>
              <a:t>import</a:t>
            </a:r>
            <a:r>
              <a:rPr lang="es-CL" sz="1200" dirty="0"/>
              <a:t>  * </a:t>
            </a:r>
          </a:p>
          <a:p>
            <a:r>
              <a:rPr lang="es-CL" sz="1200" dirty="0" err="1"/>
              <a:t>import</a:t>
            </a:r>
            <a:r>
              <a:rPr lang="es-CL" sz="1200" dirty="0"/>
              <a:t> </a:t>
            </a:r>
            <a:r>
              <a:rPr lang="es-CL" sz="1200" dirty="0" err="1"/>
              <a:t>numpy</a:t>
            </a:r>
            <a:r>
              <a:rPr lang="es-CL" sz="1200" dirty="0"/>
              <a:t> as </a:t>
            </a:r>
            <a:r>
              <a:rPr lang="es-CL" sz="1200" dirty="0" err="1"/>
              <a:t>np</a:t>
            </a:r>
            <a:endParaRPr lang="es-CL" sz="1200" dirty="0"/>
          </a:p>
          <a:p>
            <a:r>
              <a:rPr lang="es-CL" sz="1200" dirty="0"/>
              <a:t>variables = </a:t>
            </a:r>
            <a:r>
              <a:rPr lang="es-CL" sz="1200" dirty="0" err="1"/>
              <a:t>var</a:t>
            </a:r>
            <a:r>
              <a:rPr lang="es-CL" sz="1200" dirty="0"/>
              <a:t>('x y')</a:t>
            </a:r>
          </a:p>
          <a:p>
            <a:r>
              <a:rPr lang="es-CL" sz="1200" dirty="0"/>
              <a:t>tol = 0.01</a:t>
            </a:r>
          </a:p>
          <a:p>
            <a:r>
              <a:rPr lang="es-CL" sz="1200" dirty="0" err="1"/>
              <a:t>old_min</a:t>
            </a:r>
            <a:r>
              <a:rPr lang="es-CL" sz="1200" dirty="0"/>
              <a:t> = 1e9</a:t>
            </a:r>
          </a:p>
          <a:p>
            <a:r>
              <a:rPr lang="es-CL" sz="1200" dirty="0" err="1"/>
              <a:t>max_iter</a:t>
            </a:r>
            <a:r>
              <a:rPr lang="es-CL" sz="1200" dirty="0"/>
              <a:t> = 100</a:t>
            </a:r>
          </a:p>
          <a:p>
            <a:r>
              <a:rPr lang="es-CL" sz="1200" dirty="0" err="1"/>
              <a:t>a,b</a:t>
            </a:r>
            <a:r>
              <a:rPr lang="es-CL" sz="1200" dirty="0"/>
              <a:t> = 5,5</a:t>
            </a:r>
          </a:p>
          <a:p>
            <a:endParaRPr lang="es-CL" sz="1200" dirty="0"/>
          </a:p>
          <a:p>
            <a:r>
              <a:rPr lang="es-CL" sz="1200" dirty="0" err="1"/>
              <a:t>def</a:t>
            </a:r>
            <a:r>
              <a:rPr lang="es-CL" sz="1200" dirty="0"/>
              <a:t> f(</a:t>
            </a:r>
            <a:r>
              <a:rPr lang="es-CL" sz="1200" dirty="0" err="1"/>
              <a:t>x,y</a:t>
            </a:r>
            <a:r>
              <a:rPr lang="es-CL" sz="1200" dirty="0"/>
              <a:t>):</a:t>
            </a:r>
          </a:p>
          <a:p>
            <a:r>
              <a:rPr lang="es-CL" sz="1200" dirty="0"/>
              <a:t>    </a:t>
            </a:r>
            <a:r>
              <a:rPr lang="es-CL" sz="1200" dirty="0" err="1"/>
              <a:t>return</a:t>
            </a:r>
            <a:r>
              <a:rPr lang="es-CL" sz="1200" dirty="0"/>
              <a:t> 3*x**2+2*y**2+x+10</a:t>
            </a:r>
          </a:p>
          <a:p>
            <a:endParaRPr lang="es-CL" sz="1200" dirty="0"/>
          </a:p>
          <a:p>
            <a:r>
              <a:rPr lang="es-CL" sz="1200" dirty="0" err="1"/>
              <a:t>iter</a:t>
            </a:r>
            <a:r>
              <a:rPr lang="es-CL" sz="1200" dirty="0"/>
              <a:t> = 0  </a:t>
            </a:r>
          </a:p>
          <a:p>
            <a:r>
              <a:rPr lang="es-CL" sz="1200" dirty="0" err="1"/>
              <a:t>for</a:t>
            </a:r>
            <a:r>
              <a:rPr lang="es-CL" sz="1200" dirty="0"/>
              <a:t> i in </a:t>
            </a:r>
            <a:r>
              <a:rPr lang="es-CL" sz="1200" dirty="0" err="1"/>
              <a:t>range</a:t>
            </a:r>
            <a:r>
              <a:rPr lang="es-CL" sz="1200" dirty="0"/>
              <a:t>(1,max_iter):</a:t>
            </a:r>
          </a:p>
          <a:p>
            <a:r>
              <a:rPr lang="es-CL" sz="1200" dirty="0"/>
              <a:t>    </a:t>
            </a:r>
            <a:r>
              <a:rPr lang="es-CL" sz="1200" dirty="0" err="1"/>
              <a:t>iter</a:t>
            </a:r>
            <a:r>
              <a:rPr lang="es-CL" sz="1200" dirty="0"/>
              <a:t> +=1</a:t>
            </a:r>
          </a:p>
          <a:p>
            <a:r>
              <a:rPr lang="es-CL" sz="1200" dirty="0"/>
              <a:t>    </a:t>
            </a:r>
            <a:r>
              <a:rPr lang="es-CL" sz="1200" dirty="0" err="1"/>
              <a:t>new_min</a:t>
            </a:r>
            <a:r>
              <a:rPr lang="es-CL" sz="1200" dirty="0"/>
              <a:t> = f(</a:t>
            </a:r>
            <a:r>
              <a:rPr lang="es-CL" sz="1200" dirty="0" err="1"/>
              <a:t>a,b</a:t>
            </a:r>
            <a:r>
              <a:rPr lang="es-CL" sz="1200" dirty="0"/>
              <a:t>)</a:t>
            </a:r>
          </a:p>
          <a:p>
            <a:r>
              <a:rPr lang="es-CL" sz="1200" dirty="0"/>
              <a:t>    </a:t>
            </a:r>
            <a:r>
              <a:rPr lang="es-CL" sz="1200" dirty="0" err="1"/>
              <a:t>fun</a:t>
            </a:r>
            <a:r>
              <a:rPr lang="es-CL" sz="1200" dirty="0"/>
              <a:t> = f(</a:t>
            </a:r>
            <a:r>
              <a:rPr lang="es-CL" sz="1200" dirty="0" err="1"/>
              <a:t>x,y</a:t>
            </a:r>
            <a:r>
              <a:rPr lang="es-CL" sz="1200" dirty="0"/>
              <a:t>) # La expresión</a:t>
            </a:r>
          </a:p>
          <a:p>
            <a:r>
              <a:rPr lang="es-CL" sz="1200" dirty="0"/>
              <a:t>    </a:t>
            </a:r>
            <a:r>
              <a:rPr lang="es-CL" sz="1200" dirty="0" err="1"/>
              <a:t>if</a:t>
            </a:r>
            <a:r>
              <a:rPr lang="es-CL" sz="1200" dirty="0"/>
              <a:t> </a:t>
            </a:r>
            <a:r>
              <a:rPr lang="es-CL" sz="1200" dirty="0" err="1"/>
              <a:t>abs</a:t>
            </a:r>
            <a:r>
              <a:rPr lang="es-CL" sz="1200" dirty="0"/>
              <a:t>(</a:t>
            </a:r>
            <a:r>
              <a:rPr lang="es-CL" sz="1200" dirty="0" err="1"/>
              <a:t>old_min</a:t>
            </a:r>
            <a:r>
              <a:rPr lang="es-CL" sz="1200" dirty="0"/>
              <a:t> - </a:t>
            </a:r>
            <a:r>
              <a:rPr lang="es-CL" sz="1200" dirty="0" err="1"/>
              <a:t>new_min</a:t>
            </a:r>
            <a:r>
              <a:rPr lang="es-CL" sz="1200" dirty="0"/>
              <a:t>) &lt; tol:</a:t>
            </a:r>
          </a:p>
          <a:p>
            <a:r>
              <a:rPr lang="es-CL" sz="1200" dirty="0"/>
              <a:t>        </a:t>
            </a:r>
            <a:r>
              <a:rPr lang="es-CL" sz="1200" dirty="0" err="1"/>
              <a:t>print</a:t>
            </a:r>
            <a:r>
              <a:rPr lang="es-CL" sz="1200" dirty="0"/>
              <a:t>("</a:t>
            </a:r>
            <a:r>
              <a:rPr lang="es-CL" sz="1200" dirty="0" err="1"/>
              <a:t>Finished</a:t>
            </a:r>
            <a:r>
              <a:rPr lang="es-CL" sz="1200" dirty="0"/>
              <a:t>: </a:t>
            </a:r>
            <a:r>
              <a:rPr lang="es-CL" sz="1200" dirty="0" err="1"/>
              <a:t>fun</a:t>
            </a:r>
            <a:r>
              <a:rPr lang="es-CL" sz="1200" dirty="0"/>
              <a:t> </a:t>
            </a:r>
            <a:r>
              <a:rPr lang="es-CL" sz="1200" dirty="0" err="1"/>
              <a:t>value</a:t>
            </a:r>
            <a:r>
              <a:rPr lang="es-CL" sz="1200" dirty="0"/>
              <a:t> =", round(new_min,4))</a:t>
            </a:r>
          </a:p>
          <a:p>
            <a:r>
              <a:rPr lang="es-CL" sz="1200" dirty="0"/>
              <a:t>        </a:t>
            </a:r>
            <a:r>
              <a:rPr lang="es-CL" sz="1200" dirty="0" err="1"/>
              <a:t>print</a:t>
            </a:r>
            <a:r>
              <a:rPr lang="es-CL" sz="1200" dirty="0"/>
              <a:t>("Point",(round(a,4), round(b,4)),"</a:t>
            </a:r>
            <a:r>
              <a:rPr lang="es-CL" sz="1200" dirty="0" err="1"/>
              <a:t>iter</a:t>
            </a:r>
            <a:r>
              <a:rPr lang="es-CL" sz="1200" dirty="0"/>
              <a:t>", </a:t>
            </a:r>
            <a:r>
              <a:rPr lang="es-CL" sz="1200" dirty="0" err="1"/>
              <a:t>iter</a:t>
            </a:r>
            <a:r>
              <a:rPr lang="es-CL" sz="1200" dirty="0"/>
              <a:t>)</a:t>
            </a:r>
          </a:p>
          <a:p>
            <a:r>
              <a:rPr lang="es-CL" sz="1200" dirty="0"/>
              <a:t>        break      </a:t>
            </a:r>
          </a:p>
          <a:p>
            <a:r>
              <a:rPr lang="es-CL" sz="1200" dirty="0"/>
              <a:t>    </a:t>
            </a:r>
            <a:r>
              <a:rPr lang="es-CL" sz="1200" dirty="0" err="1"/>
              <a:t>old_min</a:t>
            </a:r>
            <a:r>
              <a:rPr lang="es-CL" sz="1200" dirty="0"/>
              <a:t> = </a:t>
            </a:r>
            <a:r>
              <a:rPr lang="es-CL" sz="1200" dirty="0" err="1"/>
              <a:t>new_min</a:t>
            </a:r>
            <a:endParaRPr lang="es-CL" sz="1200" dirty="0"/>
          </a:p>
          <a:p>
            <a:r>
              <a:rPr lang="es-CL" sz="1200" dirty="0"/>
              <a:t>    </a:t>
            </a:r>
            <a:r>
              <a:rPr lang="es-CL" sz="1200" dirty="0" err="1"/>
              <a:t>dfx</a:t>
            </a:r>
            <a:r>
              <a:rPr lang="es-CL" sz="1200" dirty="0"/>
              <a:t> = </a:t>
            </a:r>
            <a:r>
              <a:rPr lang="es-CL" sz="1200" dirty="0" err="1"/>
              <a:t>diff</a:t>
            </a:r>
            <a:r>
              <a:rPr lang="es-CL" sz="1200" dirty="0"/>
              <a:t>(</a:t>
            </a:r>
            <a:r>
              <a:rPr lang="es-CL" sz="1200" dirty="0" err="1"/>
              <a:t>fun,x</a:t>
            </a:r>
            <a:r>
              <a:rPr lang="es-CL" sz="1200" dirty="0"/>
              <a:t>).</a:t>
            </a:r>
            <a:r>
              <a:rPr lang="es-CL" sz="1200" dirty="0" err="1"/>
              <a:t>subs</a:t>
            </a:r>
            <a:r>
              <a:rPr lang="es-CL" sz="1200" dirty="0"/>
              <a:t>([(</a:t>
            </a:r>
            <a:r>
              <a:rPr lang="es-CL" sz="1200" dirty="0" err="1"/>
              <a:t>x,a</a:t>
            </a:r>
            <a:r>
              <a:rPr lang="es-CL" sz="1200" dirty="0"/>
              <a:t>),(</a:t>
            </a:r>
            <a:r>
              <a:rPr lang="es-CL" sz="1200" dirty="0" err="1"/>
              <a:t>y,b</a:t>
            </a:r>
            <a:r>
              <a:rPr lang="es-CL" sz="1200" dirty="0"/>
              <a:t>)])</a:t>
            </a:r>
          </a:p>
          <a:p>
            <a:r>
              <a:rPr lang="es-CL" sz="1200" dirty="0"/>
              <a:t>    </a:t>
            </a:r>
            <a:r>
              <a:rPr lang="es-CL" sz="1200" dirty="0" err="1"/>
              <a:t>dfy</a:t>
            </a:r>
            <a:r>
              <a:rPr lang="es-CL" sz="1200" dirty="0"/>
              <a:t> = </a:t>
            </a:r>
            <a:r>
              <a:rPr lang="es-CL" sz="1200" dirty="0" err="1"/>
              <a:t>diff</a:t>
            </a:r>
            <a:r>
              <a:rPr lang="es-CL" sz="1200" dirty="0"/>
              <a:t>(</a:t>
            </a:r>
            <a:r>
              <a:rPr lang="es-CL" sz="1200" dirty="0" err="1"/>
              <a:t>fun,y</a:t>
            </a:r>
            <a:r>
              <a:rPr lang="es-CL" sz="1200" dirty="0"/>
              <a:t>).</a:t>
            </a:r>
            <a:r>
              <a:rPr lang="es-CL" sz="1200" dirty="0" err="1"/>
              <a:t>subs</a:t>
            </a:r>
            <a:r>
              <a:rPr lang="es-CL" sz="1200" dirty="0"/>
              <a:t>([(</a:t>
            </a:r>
            <a:r>
              <a:rPr lang="es-CL" sz="1200" dirty="0" err="1"/>
              <a:t>x,a</a:t>
            </a:r>
            <a:r>
              <a:rPr lang="es-CL" sz="1200" dirty="0"/>
              <a:t>),(</a:t>
            </a:r>
            <a:r>
              <a:rPr lang="es-CL" sz="1200" dirty="0" err="1"/>
              <a:t>y,b</a:t>
            </a:r>
            <a:r>
              <a:rPr lang="es-CL" sz="1200" dirty="0"/>
              <a:t>)])</a:t>
            </a:r>
          </a:p>
          <a:p>
            <a:endParaRPr lang="es-CL" sz="1200" dirty="0"/>
          </a:p>
          <a:p>
            <a:r>
              <a:rPr lang="es-CL" sz="1200" dirty="0"/>
              <a:t>    J = [</a:t>
            </a:r>
            <a:r>
              <a:rPr lang="es-CL" sz="1200" dirty="0" err="1"/>
              <a:t>dfx</a:t>
            </a:r>
            <a:r>
              <a:rPr lang="es-CL" sz="1200" dirty="0"/>
              <a:t>, </a:t>
            </a:r>
            <a:r>
              <a:rPr lang="es-CL" sz="1200" dirty="0" err="1"/>
              <a:t>dfy</a:t>
            </a:r>
            <a:r>
              <a:rPr lang="es-CL" sz="1200" dirty="0"/>
              <a:t>] </a:t>
            </a:r>
          </a:p>
          <a:p>
            <a:r>
              <a:rPr lang="es-CL" sz="1200" dirty="0"/>
              <a:t>    H = </a:t>
            </a:r>
            <a:r>
              <a:rPr lang="es-CL" sz="1200" dirty="0" err="1"/>
              <a:t>hessian</a:t>
            </a:r>
            <a:r>
              <a:rPr lang="es-CL" sz="1200" dirty="0"/>
              <a:t>(</a:t>
            </a:r>
            <a:r>
              <a:rPr lang="es-CL" sz="1200" dirty="0" err="1"/>
              <a:t>fun</a:t>
            </a:r>
            <a:r>
              <a:rPr lang="es-CL" sz="1200" dirty="0"/>
              <a:t>, variables)</a:t>
            </a:r>
          </a:p>
          <a:p>
            <a:endParaRPr lang="es-CL" sz="1200" dirty="0"/>
          </a:p>
          <a:p>
            <a:r>
              <a:rPr lang="es-CL" sz="1200" dirty="0"/>
              <a:t>    </a:t>
            </a:r>
            <a:r>
              <a:rPr lang="es-CL" sz="1200" dirty="0" err="1"/>
              <a:t>H_eval</a:t>
            </a:r>
            <a:r>
              <a:rPr lang="es-CL" sz="1200" dirty="0"/>
              <a:t> = </a:t>
            </a:r>
            <a:r>
              <a:rPr lang="es-CL" sz="1200" dirty="0" err="1"/>
              <a:t>H.subs</a:t>
            </a:r>
            <a:r>
              <a:rPr lang="es-CL" sz="1200" dirty="0"/>
              <a:t>([(</a:t>
            </a:r>
            <a:r>
              <a:rPr lang="es-CL" sz="1200" dirty="0" err="1"/>
              <a:t>x,a</a:t>
            </a:r>
            <a:r>
              <a:rPr lang="es-CL" sz="1200" dirty="0"/>
              <a:t>),(</a:t>
            </a:r>
            <a:r>
              <a:rPr lang="es-CL" sz="1200" dirty="0" err="1"/>
              <a:t>y,b</a:t>
            </a:r>
            <a:r>
              <a:rPr lang="es-CL" sz="1200" dirty="0"/>
              <a:t>)])</a:t>
            </a:r>
          </a:p>
          <a:p>
            <a:r>
              <a:rPr lang="es-CL" sz="1200" dirty="0"/>
              <a:t>    </a:t>
            </a:r>
            <a:r>
              <a:rPr lang="es-CL" sz="1200" dirty="0" err="1"/>
              <a:t>H_eval</a:t>
            </a:r>
            <a:r>
              <a:rPr lang="es-CL" sz="1200" dirty="0"/>
              <a:t> = </a:t>
            </a:r>
            <a:r>
              <a:rPr lang="es-CL" sz="1200" dirty="0" err="1"/>
              <a:t>np.array</a:t>
            </a:r>
            <a:r>
              <a:rPr lang="es-CL" sz="1200" dirty="0"/>
              <a:t>(</a:t>
            </a:r>
            <a:r>
              <a:rPr lang="es-CL" sz="1200" dirty="0" err="1"/>
              <a:t>H_eval,dtype</a:t>
            </a:r>
            <a:r>
              <a:rPr lang="es-CL" sz="1200" dirty="0"/>
              <a:t>='</a:t>
            </a:r>
            <a:r>
              <a:rPr lang="es-CL" sz="1200" dirty="0" err="1"/>
              <a:t>float</a:t>
            </a:r>
            <a:r>
              <a:rPr lang="es-CL" sz="1200" dirty="0"/>
              <a:t>') #Convierte la expresión en números</a:t>
            </a:r>
          </a:p>
          <a:p>
            <a:r>
              <a:rPr lang="es-CL" sz="1200" dirty="0"/>
              <a:t>        </a:t>
            </a:r>
          </a:p>
          <a:p>
            <a:r>
              <a:rPr lang="es-CL" sz="1200" dirty="0"/>
              <a:t>    </a:t>
            </a:r>
            <a:r>
              <a:rPr lang="es-CL" sz="1200" dirty="0" err="1"/>
              <a:t>H_inv</a:t>
            </a:r>
            <a:r>
              <a:rPr lang="es-CL" sz="1200" dirty="0"/>
              <a:t> = </a:t>
            </a:r>
            <a:r>
              <a:rPr lang="es-CL" sz="1200" dirty="0" err="1"/>
              <a:t>np.linalg.inv</a:t>
            </a:r>
            <a:r>
              <a:rPr lang="es-CL" sz="1200" dirty="0"/>
              <a:t>(</a:t>
            </a:r>
            <a:r>
              <a:rPr lang="es-CL" sz="1200" dirty="0" err="1"/>
              <a:t>H_eval</a:t>
            </a:r>
            <a:r>
              <a:rPr lang="es-CL" sz="1200" dirty="0"/>
              <a:t>)</a:t>
            </a:r>
          </a:p>
          <a:p>
            <a:r>
              <a:rPr lang="es-CL" sz="1200" dirty="0"/>
              <a:t>    </a:t>
            </a:r>
            <a:r>
              <a:rPr lang="es-CL" sz="1200" dirty="0" err="1"/>
              <a:t>new_point</a:t>
            </a:r>
            <a:r>
              <a:rPr lang="es-CL" sz="1200" dirty="0"/>
              <a:t> = [</a:t>
            </a:r>
            <a:r>
              <a:rPr lang="es-CL" sz="1200" dirty="0" err="1"/>
              <a:t>a,b</a:t>
            </a:r>
            <a:r>
              <a:rPr lang="es-CL" sz="1200" dirty="0"/>
              <a:t>] - </a:t>
            </a:r>
            <a:r>
              <a:rPr lang="es-CL" sz="1200" dirty="0" err="1"/>
              <a:t>H_inv@J</a:t>
            </a:r>
            <a:r>
              <a:rPr lang="es-CL" sz="1200" dirty="0"/>
              <a:t>  # producto escalar!</a:t>
            </a:r>
          </a:p>
          <a:p>
            <a:endParaRPr lang="es-CL" sz="1200" dirty="0"/>
          </a:p>
          <a:p>
            <a:r>
              <a:rPr lang="es-CL" sz="1200" dirty="0"/>
              <a:t>    </a:t>
            </a:r>
            <a:r>
              <a:rPr lang="es-CL" sz="1200" dirty="0" err="1"/>
              <a:t>a,b</a:t>
            </a:r>
            <a:r>
              <a:rPr lang="es-CL" sz="1200" dirty="0"/>
              <a:t> = </a:t>
            </a:r>
            <a:r>
              <a:rPr lang="es-CL" sz="1200" dirty="0" err="1"/>
              <a:t>new_point</a:t>
            </a:r>
            <a:r>
              <a:rPr lang="es-CL" sz="1200" dirty="0"/>
              <a:t>[0],</a:t>
            </a:r>
            <a:r>
              <a:rPr lang="es-CL" sz="1200" dirty="0" err="1"/>
              <a:t>new_point</a:t>
            </a:r>
            <a:r>
              <a:rPr lang="es-CL" sz="1200" dirty="0"/>
              <a:t>[1]</a:t>
            </a:r>
          </a:p>
        </p:txBody>
      </p:sp>
      <p:pic>
        <p:nvPicPr>
          <p:cNvPr id="6" name="Imagen 5"/>
          <p:cNvPicPr>
            <a:picLocks noChangeAspect="1"/>
          </p:cNvPicPr>
          <p:nvPr/>
        </p:nvPicPr>
        <p:blipFill>
          <a:blip r:embed="rId5"/>
          <a:stretch>
            <a:fillRect/>
          </a:stretch>
        </p:blipFill>
        <p:spPr>
          <a:xfrm>
            <a:off x="509133" y="1451174"/>
            <a:ext cx="5553850" cy="4991797"/>
          </a:xfrm>
          <a:prstGeom prst="rect">
            <a:avLst/>
          </a:prstGeom>
        </p:spPr>
      </p:pic>
      <p:pic>
        <p:nvPicPr>
          <p:cNvPr id="9" name="Imagen 8"/>
          <p:cNvPicPr>
            <a:picLocks noChangeAspect="1"/>
          </p:cNvPicPr>
          <p:nvPr/>
        </p:nvPicPr>
        <p:blipFill>
          <a:blip r:embed="rId6"/>
          <a:stretch>
            <a:fillRect/>
          </a:stretch>
        </p:blipFill>
        <p:spPr>
          <a:xfrm>
            <a:off x="3222866" y="1575973"/>
            <a:ext cx="2748677" cy="997410"/>
          </a:xfrm>
          <a:prstGeom prst="rect">
            <a:avLst/>
          </a:prstGeom>
        </p:spPr>
      </p:pic>
    </p:spTree>
    <p:extLst>
      <p:ext uri="{BB962C8B-B14F-4D97-AF65-F5344CB8AC3E}">
        <p14:creationId xmlns:p14="http://schemas.microsoft.com/office/powerpoint/2010/main" val="252365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638147" y="324591"/>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Solución 2:</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19</a:t>
            </a:fld>
            <a:endParaRPr lang="es-CL" sz="1800">
              <a:solidFill>
                <a:srgbClr val="003366"/>
              </a:solidFill>
            </a:endParaRPr>
          </a:p>
        </p:txBody>
      </p:sp>
      <p:pic>
        <p:nvPicPr>
          <p:cNvPr id="2" name="Imagen 1"/>
          <p:cNvPicPr>
            <a:picLocks noChangeAspect="1"/>
          </p:cNvPicPr>
          <p:nvPr/>
        </p:nvPicPr>
        <p:blipFill>
          <a:blip r:embed="rId5"/>
          <a:stretch>
            <a:fillRect/>
          </a:stretch>
        </p:blipFill>
        <p:spPr>
          <a:xfrm>
            <a:off x="638147" y="1404123"/>
            <a:ext cx="5734850" cy="5020376"/>
          </a:xfrm>
          <a:prstGeom prst="rect">
            <a:avLst/>
          </a:prstGeom>
        </p:spPr>
      </p:pic>
      <p:sp>
        <p:nvSpPr>
          <p:cNvPr id="4" name="Rectángulo 3"/>
          <p:cNvSpPr/>
          <p:nvPr/>
        </p:nvSpPr>
        <p:spPr>
          <a:xfrm>
            <a:off x="6624465" y="296447"/>
            <a:ext cx="6096000" cy="6370975"/>
          </a:xfrm>
          <a:prstGeom prst="rect">
            <a:avLst/>
          </a:prstGeom>
        </p:spPr>
        <p:txBody>
          <a:bodyPr>
            <a:spAutoFit/>
          </a:bodyPr>
          <a:lstStyle/>
          <a:p>
            <a:r>
              <a:rPr lang="es-CL" sz="1200" dirty="0" err="1"/>
              <a:t>from</a:t>
            </a:r>
            <a:r>
              <a:rPr lang="es-CL" sz="1200" dirty="0"/>
              <a:t> </a:t>
            </a:r>
            <a:r>
              <a:rPr lang="es-CL" sz="1200" dirty="0" err="1"/>
              <a:t>sympy</a:t>
            </a:r>
            <a:r>
              <a:rPr lang="es-CL" sz="1200" dirty="0"/>
              <a:t> </a:t>
            </a:r>
            <a:r>
              <a:rPr lang="es-CL" sz="1200" dirty="0" err="1"/>
              <a:t>import</a:t>
            </a:r>
            <a:r>
              <a:rPr lang="es-CL" sz="1200" dirty="0"/>
              <a:t>  * </a:t>
            </a:r>
          </a:p>
          <a:p>
            <a:r>
              <a:rPr lang="es-CL" sz="1200" dirty="0" err="1"/>
              <a:t>import</a:t>
            </a:r>
            <a:r>
              <a:rPr lang="es-CL" sz="1200" dirty="0"/>
              <a:t> </a:t>
            </a:r>
            <a:r>
              <a:rPr lang="es-CL" sz="1200" dirty="0" err="1"/>
              <a:t>numpy</a:t>
            </a:r>
            <a:r>
              <a:rPr lang="es-CL" sz="1200" dirty="0"/>
              <a:t> as </a:t>
            </a:r>
            <a:r>
              <a:rPr lang="es-CL" sz="1200" dirty="0" err="1"/>
              <a:t>np</a:t>
            </a:r>
            <a:endParaRPr lang="es-CL" sz="1200" dirty="0"/>
          </a:p>
          <a:p>
            <a:r>
              <a:rPr lang="es-CL" sz="1200" dirty="0"/>
              <a:t>variables = </a:t>
            </a:r>
            <a:r>
              <a:rPr lang="es-CL" sz="1200" dirty="0" err="1"/>
              <a:t>var</a:t>
            </a:r>
            <a:r>
              <a:rPr lang="es-CL" sz="1200" dirty="0"/>
              <a:t>('x y')</a:t>
            </a:r>
          </a:p>
          <a:p>
            <a:r>
              <a:rPr lang="es-CL" sz="1200" dirty="0"/>
              <a:t>tol = 0.01</a:t>
            </a:r>
          </a:p>
          <a:p>
            <a:r>
              <a:rPr lang="es-CL" sz="1200" dirty="0" err="1"/>
              <a:t>old_min</a:t>
            </a:r>
            <a:r>
              <a:rPr lang="es-CL" sz="1200" dirty="0"/>
              <a:t> = 1e9     # en este caso, es sólo comparación</a:t>
            </a:r>
          </a:p>
          <a:p>
            <a:r>
              <a:rPr lang="es-CL" sz="1200" dirty="0" err="1"/>
              <a:t>max_iter</a:t>
            </a:r>
            <a:r>
              <a:rPr lang="es-CL" sz="1200" dirty="0"/>
              <a:t> = 100</a:t>
            </a:r>
          </a:p>
          <a:p>
            <a:r>
              <a:rPr lang="es-CL" sz="1200" dirty="0" err="1"/>
              <a:t>nofrand</a:t>
            </a:r>
            <a:r>
              <a:rPr lang="es-CL" sz="1200" dirty="0"/>
              <a:t> = 10</a:t>
            </a:r>
          </a:p>
          <a:p>
            <a:r>
              <a:rPr lang="es-CL" sz="1200" dirty="0" err="1"/>
              <a:t>from_here</a:t>
            </a:r>
            <a:r>
              <a:rPr lang="es-CL" sz="1200" dirty="0"/>
              <a:t>, </a:t>
            </a:r>
            <a:r>
              <a:rPr lang="es-CL" sz="1200" dirty="0" err="1"/>
              <a:t>to_here</a:t>
            </a:r>
            <a:r>
              <a:rPr lang="es-CL" sz="1200" dirty="0"/>
              <a:t>= -10000000, 10000000</a:t>
            </a:r>
          </a:p>
          <a:p>
            <a:r>
              <a:rPr lang="es-CL" sz="1200" dirty="0" err="1"/>
              <a:t>def</a:t>
            </a:r>
            <a:r>
              <a:rPr lang="es-CL" sz="1200" dirty="0"/>
              <a:t> f(</a:t>
            </a:r>
            <a:r>
              <a:rPr lang="es-CL" sz="1200" dirty="0" err="1"/>
              <a:t>x,y</a:t>
            </a:r>
            <a:r>
              <a:rPr lang="es-CL" sz="1200" dirty="0"/>
              <a:t>):</a:t>
            </a:r>
          </a:p>
          <a:p>
            <a:r>
              <a:rPr lang="es-CL" sz="1200" dirty="0"/>
              <a:t>    </a:t>
            </a:r>
            <a:r>
              <a:rPr lang="es-CL" sz="1200" dirty="0" err="1"/>
              <a:t>return</a:t>
            </a:r>
            <a:r>
              <a:rPr lang="es-CL" sz="1200" dirty="0"/>
              <a:t> 3*x**2+2*y**2+x+10</a:t>
            </a:r>
          </a:p>
          <a:p>
            <a:r>
              <a:rPr lang="es-CL" sz="1200" dirty="0" err="1"/>
              <a:t>for</a:t>
            </a:r>
            <a:r>
              <a:rPr lang="es-CL" sz="1200" dirty="0"/>
              <a:t> </a:t>
            </a:r>
            <a:r>
              <a:rPr lang="es-CL" sz="1200" dirty="0" err="1"/>
              <a:t>nor</a:t>
            </a:r>
            <a:r>
              <a:rPr lang="es-CL" sz="1200" dirty="0"/>
              <a:t> in </a:t>
            </a:r>
            <a:r>
              <a:rPr lang="es-CL" sz="1200" dirty="0" err="1"/>
              <a:t>range</a:t>
            </a:r>
            <a:r>
              <a:rPr lang="es-CL" sz="1200" dirty="0"/>
              <a:t>(0,nofrand):</a:t>
            </a:r>
          </a:p>
          <a:p>
            <a:r>
              <a:rPr lang="es-CL" sz="1200" dirty="0"/>
              <a:t>    </a:t>
            </a:r>
            <a:r>
              <a:rPr lang="es-CL" sz="1200" dirty="0" err="1"/>
              <a:t>old_min</a:t>
            </a:r>
            <a:r>
              <a:rPr lang="es-CL" sz="1200" dirty="0"/>
              <a:t> = 1e9</a:t>
            </a:r>
          </a:p>
          <a:p>
            <a:r>
              <a:rPr lang="es-CL" sz="1200" dirty="0"/>
              <a:t>    a = </a:t>
            </a:r>
            <a:r>
              <a:rPr lang="es-CL" sz="1200" dirty="0" err="1"/>
              <a:t>np.random.uniform</a:t>
            </a:r>
            <a:r>
              <a:rPr lang="es-CL" sz="1200" dirty="0"/>
              <a:t>(</a:t>
            </a:r>
            <a:r>
              <a:rPr lang="es-CL" sz="1200" dirty="0" err="1"/>
              <a:t>from_here</a:t>
            </a:r>
            <a:r>
              <a:rPr lang="es-CL" sz="1200" dirty="0"/>
              <a:t>, </a:t>
            </a:r>
            <a:r>
              <a:rPr lang="es-CL" sz="1200" dirty="0" err="1"/>
              <a:t>to_here</a:t>
            </a:r>
            <a:r>
              <a:rPr lang="es-CL" sz="1200" dirty="0"/>
              <a:t>)</a:t>
            </a:r>
          </a:p>
          <a:p>
            <a:r>
              <a:rPr lang="es-CL" sz="1200" dirty="0"/>
              <a:t>    b = </a:t>
            </a:r>
            <a:r>
              <a:rPr lang="es-CL" sz="1200" dirty="0" err="1"/>
              <a:t>np.random.uniform</a:t>
            </a:r>
            <a:r>
              <a:rPr lang="es-CL" sz="1200" dirty="0"/>
              <a:t>(</a:t>
            </a:r>
            <a:r>
              <a:rPr lang="es-CL" sz="1200" dirty="0" err="1"/>
              <a:t>from_here</a:t>
            </a:r>
            <a:r>
              <a:rPr lang="es-CL" sz="1200" dirty="0"/>
              <a:t>, </a:t>
            </a:r>
            <a:r>
              <a:rPr lang="es-CL" sz="1200" dirty="0" err="1"/>
              <a:t>to_here</a:t>
            </a:r>
            <a:r>
              <a:rPr lang="es-CL" sz="1200" dirty="0"/>
              <a:t>)</a:t>
            </a:r>
          </a:p>
          <a:p>
            <a:r>
              <a:rPr lang="es-CL" sz="1200" dirty="0"/>
              <a:t>    </a:t>
            </a:r>
            <a:r>
              <a:rPr lang="es-CL" sz="1200" dirty="0" err="1"/>
              <a:t>print</a:t>
            </a:r>
            <a:r>
              <a:rPr lang="es-CL" sz="1200" dirty="0"/>
              <a:t>("</a:t>
            </a:r>
            <a:r>
              <a:rPr lang="es-CL" sz="1200" dirty="0" err="1"/>
              <a:t>for</a:t>
            </a:r>
            <a:r>
              <a:rPr lang="es-CL" sz="1200" dirty="0"/>
              <a:t> </a:t>
            </a:r>
            <a:r>
              <a:rPr lang="es-CL" sz="1200" dirty="0" err="1"/>
              <a:t>random</a:t>
            </a:r>
            <a:r>
              <a:rPr lang="es-CL" sz="1200" dirty="0"/>
              <a:t> </a:t>
            </a:r>
            <a:r>
              <a:rPr lang="es-CL" sz="1200" dirty="0" err="1"/>
              <a:t>number</a:t>
            </a:r>
            <a:r>
              <a:rPr lang="es-CL" sz="1200" dirty="0"/>
              <a:t>: ", </a:t>
            </a:r>
            <a:r>
              <a:rPr lang="es-CL" sz="1200" dirty="0" err="1"/>
              <a:t>a,b</a:t>
            </a:r>
            <a:r>
              <a:rPr lang="es-CL" sz="1200" dirty="0"/>
              <a:t>)</a:t>
            </a:r>
          </a:p>
          <a:p>
            <a:r>
              <a:rPr lang="es-CL" sz="1200" dirty="0"/>
              <a:t>    </a:t>
            </a:r>
            <a:r>
              <a:rPr lang="es-CL" sz="1200" dirty="0" err="1"/>
              <a:t>iter</a:t>
            </a:r>
            <a:r>
              <a:rPr lang="es-CL" sz="1200" dirty="0"/>
              <a:t> = 0  </a:t>
            </a:r>
          </a:p>
          <a:p>
            <a:r>
              <a:rPr lang="es-CL" sz="1200" dirty="0"/>
              <a:t>    </a:t>
            </a:r>
            <a:r>
              <a:rPr lang="es-CL" sz="1200" dirty="0" err="1"/>
              <a:t>for</a:t>
            </a:r>
            <a:r>
              <a:rPr lang="es-CL" sz="1200" dirty="0"/>
              <a:t> i in </a:t>
            </a:r>
            <a:r>
              <a:rPr lang="es-CL" sz="1200" dirty="0" err="1"/>
              <a:t>range</a:t>
            </a:r>
            <a:r>
              <a:rPr lang="es-CL" sz="1200" dirty="0"/>
              <a:t>(1,max_iter):</a:t>
            </a:r>
          </a:p>
          <a:p>
            <a:r>
              <a:rPr lang="es-CL" sz="1200" dirty="0"/>
              <a:t>        </a:t>
            </a:r>
            <a:r>
              <a:rPr lang="es-CL" sz="1200" dirty="0" err="1"/>
              <a:t>iter</a:t>
            </a:r>
            <a:r>
              <a:rPr lang="es-CL" sz="1200" dirty="0"/>
              <a:t> +=1</a:t>
            </a:r>
          </a:p>
          <a:p>
            <a:r>
              <a:rPr lang="es-CL" sz="1200" dirty="0"/>
              <a:t>        </a:t>
            </a:r>
            <a:r>
              <a:rPr lang="es-CL" sz="1200" dirty="0" err="1"/>
              <a:t>new_min</a:t>
            </a:r>
            <a:r>
              <a:rPr lang="es-CL" sz="1200" dirty="0"/>
              <a:t> = f(</a:t>
            </a:r>
            <a:r>
              <a:rPr lang="es-CL" sz="1200" dirty="0" err="1"/>
              <a:t>a,b</a:t>
            </a:r>
            <a:r>
              <a:rPr lang="es-CL" sz="1200" dirty="0"/>
              <a:t>)</a:t>
            </a:r>
          </a:p>
          <a:p>
            <a:r>
              <a:rPr lang="es-CL" sz="1200" dirty="0"/>
              <a:t>        </a:t>
            </a:r>
            <a:r>
              <a:rPr lang="es-CL" sz="1200" dirty="0" err="1"/>
              <a:t>fun</a:t>
            </a:r>
            <a:r>
              <a:rPr lang="es-CL" sz="1200" dirty="0"/>
              <a:t> = f(</a:t>
            </a:r>
            <a:r>
              <a:rPr lang="es-CL" sz="1200" dirty="0" err="1"/>
              <a:t>x,y</a:t>
            </a:r>
            <a:r>
              <a:rPr lang="es-CL" sz="1200" dirty="0"/>
              <a:t>) # La expresión</a:t>
            </a:r>
          </a:p>
          <a:p>
            <a:r>
              <a:rPr lang="es-CL" sz="1200" dirty="0"/>
              <a:t>        </a:t>
            </a:r>
            <a:r>
              <a:rPr lang="es-CL" sz="1200" dirty="0" err="1"/>
              <a:t>if</a:t>
            </a:r>
            <a:r>
              <a:rPr lang="es-CL" sz="1200" dirty="0"/>
              <a:t> </a:t>
            </a:r>
            <a:r>
              <a:rPr lang="es-CL" sz="1200" dirty="0" err="1"/>
              <a:t>abs</a:t>
            </a:r>
            <a:r>
              <a:rPr lang="es-CL" sz="1200" dirty="0"/>
              <a:t>(</a:t>
            </a:r>
            <a:r>
              <a:rPr lang="es-CL" sz="1200" dirty="0" err="1"/>
              <a:t>old_min</a:t>
            </a:r>
            <a:r>
              <a:rPr lang="es-CL" sz="1200" dirty="0"/>
              <a:t> - </a:t>
            </a:r>
            <a:r>
              <a:rPr lang="es-CL" sz="1200" dirty="0" err="1"/>
              <a:t>new_min</a:t>
            </a:r>
            <a:r>
              <a:rPr lang="es-CL" sz="1200" dirty="0"/>
              <a:t>) &lt; tol:</a:t>
            </a:r>
          </a:p>
          <a:p>
            <a:r>
              <a:rPr lang="es-CL" sz="1200" dirty="0"/>
              <a:t>            </a:t>
            </a:r>
            <a:r>
              <a:rPr lang="es-CL" sz="1200" dirty="0" err="1"/>
              <a:t>print</a:t>
            </a:r>
            <a:r>
              <a:rPr lang="es-CL" sz="1200" dirty="0"/>
              <a:t>("</a:t>
            </a:r>
            <a:r>
              <a:rPr lang="es-CL" sz="1200" dirty="0" err="1"/>
              <a:t>Finished</a:t>
            </a:r>
            <a:r>
              <a:rPr lang="es-CL" sz="1200" dirty="0"/>
              <a:t>: </a:t>
            </a:r>
            <a:r>
              <a:rPr lang="es-CL" sz="1200" dirty="0" err="1"/>
              <a:t>fun</a:t>
            </a:r>
            <a:r>
              <a:rPr lang="es-CL" sz="1200" dirty="0"/>
              <a:t> </a:t>
            </a:r>
            <a:r>
              <a:rPr lang="es-CL" sz="1200" dirty="0" err="1"/>
              <a:t>value</a:t>
            </a:r>
            <a:r>
              <a:rPr lang="es-CL" sz="1200" dirty="0"/>
              <a:t> =", round(new_min,4))</a:t>
            </a:r>
          </a:p>
          <a:p>
            <a:r>
              <a:rPr lang="es-CL" sz="1200" dirty="0"/>
              <a:t>            </a:t>
            </a:r>
            <a:r>
              <a:rPr lang="es-CL" sz="1200" dirty="0" err="1"/>
              <a:t>print</a:t>
            </a:r>
            <a:r>
              <a:rPr lang="es-CL" sz="1200" dirty="0"/>
              <a:t>("Point",(round(a,4), round(b,4)),"</a:t>
            </a:r>
            <a:r>
              <a:rPr lang="es-CL" sz="1200" dirty="0" err="1"/>
              <a:t>iter</a:t>
            </a:r>
            <a:r>
              <a:rPr lang="es-CL" sz="1200" dirty="0"/>
              <a:t>", </a:t>
            </a:r>
            <a:r>
              <a:rPr lang="es-CL" sz="1200" dirty="0" err="1"/>
              <a:t>iter</a:t>
            </a:r>
            <a:r>
              <a:rPr lang="es-CL" sz="1200" dirty="0"/>
              <a:t>)</a:t>
            </a:r>
          </a:p>
          <a:p>
            <a:r>
              <a:rPr lang="es-CL" sz="1200" dirty="0"/>
              <a:t>            break      </a:t>
            </a:r>
          </a:p>
          <a:p>
            <a:r>
              <a:rPr lang="es-CL" sz="1200" dirty="0"/>
              <a:t>        </a:t>
            </a:r>
            <a:r>
              <a:rPr lang="es-CL" sz="1200" dirty="0" err="1"/>
              <a:t>old_min</a:t>
            </a:r>
            <a:r>
              <a:rPr lang="es-CL" sz="1200" dirty="0"/>
              <a:t> = </a:t>
            </a:r>
            <a:r>
              <a:rPr lang="es-CL" sz="1200" dirty="0" err="1"/>
              <a:t>new_min</a:t>
            </a:r>
            <a:endParaRPr lang="es-CL" sz="1200" dirty="0"/>
          </a:p>
          <a:p>
            <a:r>
              <a:rPr lang="es-CL" sz="1200" dirty="0"/>
              <a:t>        </a:t>
            </a:r>
            <a:r>
              <a:rPr lang="es-CL" sz="1200" dirty="0" err="1"/>
              <a:t>dfx</a:t>
            </a:r>
            <a:r>
              <a:rPr lang="es-CL" sz="1200" dirty="0"/>
              <a:t> = </a:t>
            </a:r>
            <a:r>
              <a:rPr lang="es-CL" sz="1200" dirty="0" err="1"/>
              <a:t>diff</a:t>
            </a:r>
            <a:r>
              <a:rPr lang="es-CL" sz="1200" dirty="0"/>
              <a:t>(</a:t>
            </a:r>
            <a:r>
              <a:rPr lang="es-CL" sz="1200" dirty="0" err="1"/>
              <a:t>fun,x</a:t>
            </a:r>
            <a:r>
              <a:rPr lang="es-CL" sz="1200" dirty="0"/>
              <a:t>).</a:t>
            </a:r>
            <a:r>
              <a:rPr lang="es-CL" sz="1200" dirty="0" err="1"/>
              <a:t>subs</a:t>
            </a:r>
            <a:r>
              <a:rPr lang="es-CL" sz="1200" dirty="0"/>
              <a:t>([(</a:t>
            </a:r>
            <a:r>
              <a:rPr lang="es-CL" sz="1200" dirty="0" err="1"/>
              <a:t>x,a</a:t>
            </a:r>
            <a:r>
              <a:rPr lang="es-CL" sz="1200" dirty="0"/>
              <a:t>),(</a:t>
            </a:r>
            <a:r>
              <a:rPr lang="es-CL" sz="1200" dirty="0" err="1"/>
              <a:t>y,b</a:t>
            </a:r>
            <a:r>
              <a:rPr lang="es-CL" sz="1200" dirty="0"/>
              <a:t>)])</a:t>
            </a:r>
          </a:p>
          <a:p>
            <a:r>
              <a:rPr lang="es-CL" sz="1200" dirty="0"/>
              <a:t>        </a:t>
            </a:r>
            <a:r>
              <a:rPr lang="es-CL" sz="1200" dirty="0" err="1"/>
              <a:t>dfy</a:t>
            </a:r>
            <a:r>
              <a:rPr lang="es-CL" sz="1200" dirty="0"/>
              <a:t> = </a:t>
            </a:r>
            <a:r>
              <a:rPr lang="es-CL" sz="1200" dirty="0" err="1"/>
              <a:t>diff</a:t>
            </a:r>
            <a:r>
              <a:rPr lang="es-CL" sz="1200" dirty="0"/>
              <a:t>(</a:t>
            </a:r>
            <a:r>
              <a:rPr lang="es-CL" sz="1200" dirty="0" err="1"/>
              <a:t>fun,y</a:t>
            </a:r>
            <a:r>
              <a:rPr lang="es-CL" sz="1200" dirty="0"/>
              <a:t>).</a:t>
            </a:r>
            <a:r>
              <a:rPr lang="es-CL" sz="1200" dirty="0" err="1"/>
              <a:t>subs</a:t>
            </a:r>
            <a:r>
              <a:rPr lang="es-CL" sz="1200" dirty="0"/>
              <a:t>([(</a:t>
            </a:r>
            <a:r>
              <a:rPr lang="es-CL" sz="1200" dirty="0" err="1"/>
              <a:t>x,a</a:t>
            </a:r>
            <a:r>
              <a:rPr lang="es-CL" sz="1200" dirty="0"/>
              <a:t>),(</a:t>
            </a:r>
            <a:r>
              <a:rPr lang="es-CL" sz="1200" dirty="0" err="1"/>
              <a:t>y,b</a:t>
            </a:r>
            <a:r>
              <a:rPr lang="es-CL" sz="1200" dirty="0"/>
              <a:t>)])</a:t>
            </a:r>
          </a:p>
          <a:p>
            <a:r>
              <a:rPr lang="es-CL" sz="1200" dirty="0"/>
              <a:t>        J = [</a:t>
            </a:r>
            <a:r>
              <a:rPr lang="es-CL" sz="1200" dirty="0" err="1"/>
              <a:t>dfx</a:t>
            </a:r>
            <a:r>
              <a:rPr lang="es-CL" sz="1200" dirty="0"/>
              <a:t>, </a:t>
            </a:r>
            <a:r>
              <a:rPr lang="es-CL" sz="1200" dirty="0" err="1"/>
              <a:t>dfy</a:t>
            </a:r>
            <a:r>
              <a:rPr lang="es-CL" sz="1200" dirty="0"/>
              <a:t>] </a:t>
            </a:r>
          </a:p>
          <a:p>
            <a:r>
              <a:rPr lang="es-CL" sz="1200" dirty="0"/>
              <a:t>        H = </a:t>
            </a:r>
            <a:r>
              <a:rPr lang="es-CL" sz="1200" dirty="0" err="1"/>
              <a:t>hessian</a:t>
            </a:r>
            <a:r>
              <a:rPr lang="es-CL" sz="1200" dirty="0"/>
              <a:t>(</a:t>
            </a:r>
            <a:r>
              <a:rPr lang="es-CL" sz="1200" dirty="0" err="1"/>
              <a:t>fun</a:t>
            </a:r>
            <a:r>
              <a:rPr lang="es-CL" sz="1200" dirty="0"/>
              <a:t>, variables)</a:t>
            </a:r>
          </a:p>
          <a:p>
            <a:r>
              <a:rPr lang="es-CL" sz="1200" dirty="0"/>
              <a:t>        </a:t>
            </a:r>
            <a:r>
              <a:rPr lang="es-CL" sz="1200" dirty="0" err="1"/>
              <a:t>H_eval</a:t>
            </a:r>
            <a:r>
              <a:rPr lang="es-CL" sz="1200" dirty="0"/>
              <a:t> = </a:t>
            </a:r>
            <a:r>
              <a:rPr lang="es-CL" sz="1200" dirty="0" err="1"/>
              <a:t>H.subs</a:t>
            </a:r>
            <a:r>
              <a:rPr lang="es-CL" sz="1200" dirty="0"/>
              <a:t>([(</a:t>
            </a:r>
            <a:r>
              <a:rPr lang="es-CL" sz="1200" dirty="0" err="1"/>
              <a:t>x,a</a:t>
            </a:r>
            <a:r>
              <a:rPr lang="es-CL" sz="1200" dirty="0"/>
              <a:t>),(</a:t>
            </a:r>
            <a:r>
              <a:rPr lang="es-CL" sz="1200" dirty="0" err="1"/>
              <a:t>y,b</a:t>
            </a:r>
            <a:r>
              <a:rPr lang="es-CL" sz="1200" dirty="0"/>
              <a:t>)])</a:t>
            </a:r>
          </a:p>
          <a:p>
            <a:r>
              <a:rPr lang="es-CL" sz="1200" dirty="0"/>
              <a:t>        </a:t>
            </a:r>
            <a:r>
              <a:rPr lang="es-CL" sz="1200" dirty="0" err="1"/>
              <a:t>H_eval</a:t>
            </a:r>
            <a:r>
              <a:rPr lang="es-CL" sz="1200" dirty="0"/>
              <a:t> = </a:t>
            </a:r>
            <a:r>
              <a:rPr lang="es-CL" sz="1200" dirty="0" err="1"/>
              <a:t>np.array</a:t>
            </a:r>
            <a:r>
              <a:rPr lang="es-CL" sz="1200" dirty="0"/>
              <a:t>(</a:t>
            </a:r>
            <a:r>
              <a:rPr lang="es-CL" sz="1200" dirty="0" err="1"/>
              <a:t>H_eval,dtype</a:t>
            </a:r>
            <a:r>
              <a:rPr lang="es-CL" sz="1200" dirty="0"/>
              <a:t>='</a:t>
            </a:r>
            <a:r>
              <a:rPr lang="es-CL" sz="1200" dirty="0" err="1"/>
              <a:t>float</a:t>
            </a:r>
            <a:r>
              <a:rPr lang="es-CL" sz="1200" dirty="0"/>
              <a:t>') #Convierte la expresión en números</a:t>
            </a:r>
          </a:p>
          <a:p>
            <a:r>
              <a:rPr lang="es-CL" sz="1200" dirty="0"/>
              <a:t>        </a:t>
            </a:r>
            <a:r>
              <a:rPr lang="es-CL" sz="1200" dirty="0" err="1"/>
              <a:t>H_inv</a:t>
            </a:r>
            <a:r>
              <a:rPr lang="es-CL" sz="1200" dirty="0"/>
              <a:t> = </a:t>
            </a:r>
            <a:r>
              <a:rPr lang="es-CL" sz="1200" dirty="0" err="1"/>
              <a:t>np.linalg.inv</a:t>
            </a:r>
            <a:r>
              <a:rPr lang="es-CL" sz="1200" dirty="0"/>
              <a:t>(</a:t>
            </a:r>
            <a:r>
              <a:rPr lang="es-CL" sz="1200" dirty="0" err="1"/>
              <a:t>H_eval</a:t>
            </a:r>
            <a:r>
              <a:rPr lang="es-CL" sz="1200" dirty="0"/>
              <a:t>)</a:t>
            </a:r>
          </a:p>
          <a:p>
            <a:r>
              <a:rPr lang="es-CL" sz="1200" dirty="0"/>
              <a:t>        </a:t>
            </a:r>
            <a:r>
              <a:rPr lang="es-CL" sz="1200" dirty="0" err="1"/>
              <a:t>new_point</a:t>
            </a:r>
            <a:r>
              <a:rPr lang="es-CL" sz="1200" dirty="0"/>
              <a:t> = [</a:t>
            </a:r>
            <a:r>
              <a:rPr lang="es-CL" sz="1200" dirty="0" err="1"/>
              <a:t>a,b</a:t>
            </a:r>
            <a:r>
              <a:rPr lang="es-CL" sz="1200" dirty="0"/>
              <a:t>] - </a:t>
            </a:r>
            <a:r>
              <a:rPr lang="es-CL" sz="1200" dirty="0" err="1"/>
              <a:t>H_inv@J</a:t>
            </a:r>
            <a:r>
              <a:rPr lang="es-CL" sz="1200" dirty="0"/>
              <a:t>  # producto escalar!</a:t>
            </a:r>
          </a:p>
          <a:p>
            <a:r>
              <a:rPr lang="es-CL" sz="1200" dirty="0"/>
              <a:t>        </a:t>
            </a:r>
            <a:r>
              <a:rPr lang="es-CL" sz="1200" dirty="0" err="1"/>
              <a:t>a,b</a:t>
            </a:r>
            <a:r>
              <a:rPr lang="es-CL" sz="1200" dirty="0"/>
              <a:t> = </a:t>
            </a:r>
            <a:r>
              <a:rPr lang="es-CL" sz="1200" dirty="0" err="1"/>
              <a:t>new_point</a:t>
            </a:r>
            <a:r>
              <a:rPr lang="es-CL" sz="1200" dirty="0"/>
              <a:t>[0],</a:t>
            </a:r>
            <a:r>
              <a:rPr lang="es-CL" sz="1200" dirty="0" err="1"/>
              <a:t>new_point</a:t>
            </a:r>
            <a:r>
              <a:rPr lang="es-CL" sz="1200" dirty="0"/>
              <a:t>[1]</a:t>
            </a:r>
          </a:p>
        </p:txBody>
      </p:sp>
    </p:spTree>
    <p:extLst>
      <p:ext uri="{BB962C8B-B14F-4D97-AF65-F5344CB8AC3E}">
        <p14:creationId xmlns:p14="http://schemas.microsoft.com/office/powerpoint/2010/main" val="157873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nSpc>
                <a:spcPct val="110000"/>
              </a:lnSpc>
            </a:pPr>
            <a:endParaRPr lang="en-US" b="1" dirty="0">
              <a:solidFill>
                <a:srgbClr val="FFFFFF"/>
              </a:solidFill>
              <a:cs typeface="Calibri"/>
            </a:endParaRPr>
          </a:p>
        </p:txBody>
      </p:sp>
      <p:pic>
        <p:nvPicPr>
          <p:cNvPr id="8" name="Imagen 7" descr="logo ucm sin texto blanco.png"/>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l="-2169" t="11868" r="21428" b="3927"/>
          <a:stretch/>
        </p:blipFill>
        <p:spPr>
          <a:xfrm>
            <a:off x="8547422" y="0"/>
            <a:ext cx="4204447" cy="4384831"/>
          </a:xfrm>
          <a:prstGeom prst="rect">
            <a:avLst/>
          </a:prstGeom>
        </p:spPr>
      </p:pic>
      <p:sp>
        <p:nvSpPr>
          <p:cNvPr id="6" name="Título 1"/>
          <p:cNvSpPr txBox="1">
            <a:spLocks/>
          </p:cNvSpPr>
          <p:nvPr/>
        </p:nvSpPr>
        <p:spPr>
          <a:xfrm>
            <a:off x="559869" y="53788"/>
            <a:ext cx="5536131" cy="1757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sz="5400" b="1" dirty="0" err="1">
                <a:solidFill>
                  <a:srgbClr val="FFFFFF"/>
                </a:solidFill>
                <a:latin typeface="Calibri"/>
                <a:cs typeface="Calibri"/>
              </a:rPr>
              <a:t>Contenido</a:t>
            </a:r>
            <a:endParaRPr lang="en-US" sz="5400" b="1" dirty="0">
              <a:solidFill>
                <a:srgbClr val="FFFFFF"/>
              </a:solidFill>
              <a:latin typeface="Calibri"/>
              <a:cs typeface="Calibri"/>
            </a:endParaRPr>
          </a:p>
        </p:txBody>
      </p:sp>
      <p:sp>
        <p:nvSpPr>
          <p:cNvPr id="5" name="Título 1"/>
          <p:cNvSpPr txBox="1">
            <a:spLocks/>
          </p:cNvSpPr>
          <p:nvPr/>
        </p:nvSpPr>
        <p:spPr>
          <a:xfrm>
            <a:off x="1096144" y="1903302"/>
            <a:ext cx="9467223" cy="33468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endParaRPr lang="es-ES" sz="3600" b="1" dirty="0">
              <a:solidFill>
                <a:srgbClr val="FFFFFF"/>
              </a:solidFill>
              <a:cs typeface="Calibri"/>
            </a:endParaRPr>
          </a:p>
          <a:p>
            <a:pPr marL="457200" indent="-457200">
              <a:lnSpc>
                <a:spcPct val="110000"/>
              </a:lnSpc>
              <a:buFont typeface="Arial" panose="020B0604020202020204" pitchFamily="34" charset="0"/>
              <a:buChar char="•"/>
            </a:pPr>
            <a:r>
              <a:rPr lang="es-ES" sz="3600" b="1" dirty="0">
                <a:solidFill>
                  <a:srgbClr val="FFFFFF"/>
                </a:solidFill>
                <a:cs typeface="Calibri"/>
              </a:rPr>
              <a:t>Sobre la evaluación</a:t>
            </a:r>
          </a:p>
          <a:p>
            <a:pPr marL="457200" indent="-457200">
              <a:lnSpc>
                <a:spcPct val="110000"/>
              </a:lnSpc>
              <a:buFont typeface="Arial" panose="020B0604020202020204" pitchFamily="34" charset="0"/>
              <a:buChar char="•"/>
            </a:pPr>
            <a:r>
              <a:rPr lang="es-ES" sz="3600" b="1" dirty="0">
                <a:solidFill>
                  <a:srgbClr val="FFFFFF"/>
                </a:solidFill>
                <a:cs typeface="Calibri"/>
              </a:rPr>
              <a:t>Repaso</a:t>
            </a:r>
          </a:p>
          <a:p>
            <a:pPr marL="457200" indent="-457200">
              <a:lnSpc>
                <a:spcPct val="110000"/>
              </a:lnSpc>
              <a:buFont typeface="Arial" panose="020B0604020202020204" pitchFamily="34" charset="0"/>
              <a:buChar char="•"/>
            </a:pPr>
            <a:r>
              <a:rPr lang="es-ES" sz="3600" b="1" dirty="0">
                <a:solidFill>
                  <a:srgbClr val="FFFFFF"/>
                </a:solidFill>
                <a:cs typeface="Calibri"/>
              </a:rPr>
              <a:t>Teoría</a:t>
            </a:r>
          </a:p>
          <a:p>
            <a:pPr marL="457200" indent="-457200">
              <a:lnSpc>
                <a:spcPct val="110000"/>
              </a:lnSpc>
              <a:buFont typeface="Arial" panose="020B0604020202020204" pitchFamily="34" charset="0"/>
              <a:buChar char="•"/>
            </a:pPr>
            <a:r>
              <a:rPr lang="es-ES" sz="3600" b="1" dirty="0">
                <a:solidFill>
                  <a:srgbClr val="FFFFFF"/>
                </a:solidFill>
                <a:cs typeface="Calibri"/>
              </a:rPr>
              <a:t>Ejemplo (resolución analítica)</a:t>
            </a:r>
          </a:p>
          <a:p>
            <a:pPr marL="457200" indent="-457200">
              <a:lnSpc>
                <a:spcPct val="110000"/>
              </a:lnSpc>
              <a:buFont typeface="Arial" panose="020B0604020202020204" pitchFamily="34" charset="0"/>
              <a:buChar char="•"/>
            </a:pPr>
            <a:r>
              <a:rPr lang="es-ES" sz="3600" b="1" dirty="0">
                <a:solidFill>
                  <a:srgbClr val="FFFFFF"/>
                </a:solidFill>
                <a:cs typeface="Calibri"/>
              </a:rPr>
              <a:t>Tarea</a:t>
            </a:r>
          </a:p>
        </p:txBody>
      </p:sp>
      <p:sp>
        <p:nvSpPr>
          <p:cNvPr id="4" name="Marcador de número de diapositiva 3"/>
          <p:cNvSpPr>
            <a:spLocks noGrp="1"/>
          </p:cNvSpPr>
          <p:nvPr>
            <p:ph type="sldNum" sz="quarter" idx="12"/>
          </p:nvPr>
        </p:nvSpPr>
        <p:spPr/>
        <p:txBody>
          <a:bodyPr/>
          <a:lstStyle/>
          <a:p>
            <a:fld id="{03EADB36-87C7-4A49-ADAD-BBDABC50C237}" type="slidenum">
              <a:rPr lang="es-CL" smtClean="0"/>
              <a:t>2</a:t>
            </a:fld>
            <a:endParaRPr lang="es-CL"/>
          </a:p>
        </p:txBody>
      </p:sp>
    </p:spTree>
    <p:extLst>
      <p:ext uri="{BB962C8B-B14F-4D97-AF65-F5344CB8AC3E}">
        <p14:creationId xmlns:p14="http://schemas.microsoft.com/office/powerpoint/2010/main" val="208688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46707" y="179097"/>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Tarea 2: Un ejemplo “académico”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20</a:t>
            </a:fld>
            <a:endParaRPr lang="es-CL" sz="1800">
              <a:solidFill>
                <a:srgbClr val="003366"/>
              </a:solidFill>
            </a:endParaRPr>
          </a:p>
        </p:txBody>
      </p:sp>
      <p:sp>
        <p:nvSpPr>
          <p:cNvPr id="3" name="Rectángulo 2"/>
          <p:cNvSpPr/>
          <p:nvPr/>
        </p:nvSpPr>
        <p:spPr>
          <a:xfrm>
            <a:off x="1255245" y="2352032"/>
            <a:ext cx="9681510" cy="369332"/>
          </a:xfrm>
          <a:prstGeom prst="rect">
            <a:avLst/>
          </a:prstGeom>
        </p:spPr>
        <p:txBody>
          <a:bodyPr wrap="square">
            <a:spAutoFit/>
          </a:bodyPr>
          <a:lstStyle/>
          <a:p>
            <a:r>
              <a:rPr lang="es-CL" dirty="0"/>
              <a:t>Función = 2*(v -3*z)**3 + 15*w**2 + 0.3*x**2 + 2*y**2 - 6*v**3 - 2*z**2 + 0.5*w**2 + 18*w</a:t>
            </a:r>
          </a:p>
        </p:txBody>
      </p:sp>
    </p:spTree>
    <p:extLst>
      <p:ext uri="{BB962C8B-B14F-4D97-AF65-F5344CB8AC3E}">
        <p14:creationId xmlns:p14="http://schemas.microsoft.com/office/powerpoint/2010/main" val="4074852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46707" y="179097"/>
            <a:ext cx="7932301"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Tarea 2:</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21</a:t>
            </a:fld>
            <a:endParaRPr lang="es-CL" sz="1800">
              <a:solidFill>
                <a:srgbClr val="003366"/>
              </a:solidFill>
            </a:endParaRPr>
          </a:p>
        </p:txBody>
      </p:sp>
      <p:sp>
        <p:nvSpPr>
          <p:cNvPr id="5" name="Rectángulo 4"/>
          <p:cNvSpPr/>
          <p:nvPr/>
        </p:nvSpPr>
        <p:spPr>
          <a:xfrm>
            <a:off x="700784" y="1343963"/>
            <a:ext cx="5530199" cy="5078313"/>
          </a:xfrm>
          <a:prstGeom prst="rect">
            <a:avLst/>
          </a:prstGeom>
        </p:spPr>
        <p:txBody>
          <a:bodyPr wrap="square">
            <a:spAutoFit/>
          </a:bodyPr>
          <a:lstStyle/>
          <a:p>
            <a:r>
              <a:rPr lang="es-CL" sz="1200" dirty="0" err="1"/>
              <a:t>from</a:t>
            </a:r>
            <a:r>
              <a:rPr lang="es-CL" sz="1200" dirty="0"/>
              <a:t> </a:t>
            </a:r>
            <a:r>
              <a:rPr lang="es-CL" sz="1200" dirty="0" err="1"/>
              <a:t>sympy</a:t>
            </a:r>
            <a:r>
              <a:rPr lang="es-CL" sz="1200" dirty="0"/>
              <a:t> </a:t>
            </a:r>
            <a:r>
              <a:rPr lang="es-CL" sz="1200" dirty="0" err="1"/>
              <a:t>import</a:t>
            </a:r>
            <a:r>
              <a:rPr lang="es-CL" sz="1200" dirty="0"/>
              <a:t>  * </a:t>
            </a:r>
          </a:p>
          <a:p>
            <a:r>
              <a:rPr lang="es-CL" sz="1200" dirty="0" err="1"/>
              <a:t>import</a:t>
            </a:r>
            <a:r>
              <a:rPr lang="es-CL" sz="1200" dirty="0"/>
              <a:t> </a:t>
            </a:r>
            <a:r>
              <a:rPr lang="es-CL" sz="1200" dirty="0" err="1"/>
              <a:t>numpy</a:t>
            </a:r>
            <a:r>
              <a:rPr lang="es-CL" sz="1200" dirty="0"/>
              <a:t> as </a:t>
            </a:r>
            <a:r>
              <a:rPr lang="es-CL" sz="1200" dirty="0" err="1"/>
              <a:t>np</a:t>
            </a:r>
            <a:endParaRPr lang="es-CL" sz="1200" dirty="0"/>
          </a:p>
          <a:p>
            <a:r>
              <a:rPr lang="es-CL" sz="1200" dirty="0"/>
              <a:t>variables = </a:t>
            </a:r>
            <a:r>
              <a:rPr lang="es-CL" sz="1200" dirty="0" err="1"/>
              <a:t>var</a:t>
            </a:r>
            <a:r>
              <a:rPr lang="es-CL" sz="1200" dirty="0"/>
              <a:t>('v w x y z')</a:t>
            </a:r>
          </a:p>
          <a:p>
            <a:r>
              <a:rPr lang="es-CL" sz="1200" dirty="0"/>
              <a:t>tol = 0.00000000001</a:t>
            </a:r>
          </a:p>
          <a:p>
            <a:r>
              <a:rPr lang="es-CL" sz="1200" dirty="0" err="1"/>
              <a:t>nofrand</a:t>
            </a:r>
            <a:r>
              <a:rPr lang="es-CL" sz="1200" dirty="0"/>
              <a:t> = 10</a:t>
            </a:r>
          </a:p>
          <a:p>
            <a:r>
              <a:rPr lang="es-CL" sz="1200" dirty="0" err="1"/>
              <a:t>from_here</a:t>
            </a:r>
            <a:r>
              <a:rPr lang="es-CL" sz="1200" dirty="0"/>
              <a:t>= -100000</a:t>
            </a:r>
          </a:p>
          <a:p>
            <a:r>
              <a:rPr lang="es-CL" sz="1200" dirty="0" err="1"/>
              <a:t>to_here</a:t>
            </a:r>
            <a:r>
              <a:rPr lang="es-CL" sz="1200" dirty="0"/>
              <a:t> = 100000</a:t>
            </a:r>
          </a:p>
          <a:p>
            <a:r>
              <a:rPr lang="es-CL" sz="1200" dirty="0" err="1"/>
              <a:t>comparison</a:t>
            </a:r>
            <a:r>
              <a:rPr lang="es-CL" sz="1200" dirty="0"/>
              <a:t> = -1e9</a:t>
            </a:r>
          </a:p>
          <a:p>
            <a:r>
              <a:rPr lang="es-CL" sz="1200" dirty="0" err="1"/>
              <a:t>def</a:t>
            </a:r>
            <a:r>
              <a:rPr lang="es-CL" sz="1200" dirty="0"/>
              <a:t> f(a):</a:t>
            </a:r>
          </a:p>
          <a:p>
            <a:r>
              <a:rPr lang="es-CL" sz="1200" dirty="0"/>
              <a:t>    </a:t>
            </a:r>
            <a:r>
              <a:rPr lang="es-CL" sz="1200" dirty="0" err="1"/>
              <a:t>v,w,x,y,z</a:t>
            </a:r>
            <a:r>
              <a:rPr lang="es-CL" sz="1200" dirty="0"/>
              <a:t>=a[0],a[1],a[2],a[3],a[4]</a:t>
            </a:r>
          </a:p>
          <a:p>
            <a:r>
              <a:rPr lang="es-CL" sz="1200" dirty="0"/>
              <a:t>    </a:t>
            </a:r>
            <a:r>
              <a:rPr lang="es-CL" sz="1200" dirty="0" err="1"/>
              <a:t>return</a:t>
            </a:r>
            <a:r>
              <a:rPr lang="es-CL" sz="1200" dirty="0"/>
              <a:t> 2*(v -3*z)**3 + 15*w**2 + 0.3*x**2 + 2*y**2 - 6*v**3 - 2*z**2 + 0.5*w**2 + 18*w</a:t>
            </a:r>
          </a:p>
          <a:p>
            <a:endParaRPr lang="es-CL" sz="1200" dirty="0"/>
          </a:p>
          <a:p>
            <a:r>
              <a:rPr lang="es-CL" sz="1200" dirty="0" err="1"/>
              <a:t>fun_val</a:t>
            </a:r>
            <a:r>
              <a:rPr lang="es-CL" sz="1200" dirty="0"/>
              <a:t> = []</a:t>
            </a:r>
          </a:p>
          <a:p>
            <a:r>
              <a:rPr lang="es-CL" sz="1200" dirty="0" err="1"/>
              <a:t>points</a:t>
            </a:r>
            <a:r>
              <a:rPr lang="es-CL" sz="1200" dirty="0"/>
              <a:t> = []</a:t>
            </a:r>
          </a:p>
          <a:p>
            <a:r>
              <a:rPr lang="es-CL" sz="1200" dirty="0" err="1"/>
              <a:t>for</a:t>
            </a:r>
            <a:r>
              <a:rPr lang="es-CL" sz="1200" dirty="0"/>
              <a:t> </a:t>
            </a:r>
            <a:r>
              <a:rPr lang="es-CL" sz="1200" dirty="0" err="1"/>
              <a:t>nor</a:t>
            </a:r>
            <a:r>
              <a:rPr lang="es-CL" sz="1200" dirty="0"/>
              <a:t> in </a:t>
            </a:r>
            <a:r>
              <a:rPr lang="es-CL" sz="1200" dirty="0" err="1"/>
              <a:t>range</a:t>
            </a:r>
            <a:r>
              <a:rPr lang="es-CL" sz="1200" dirty="0"/>
              <a:t>(0,nofrand):</a:t>
            </a:r>
          </a:p>
          <a:p>
            <a:r>
              <a:rPr lang="es-CL" sz="1200" dirty="0"/>
              <a:t>    a = </a:t>
            </a:r>
            <a:r>
              <a:rPr lang="es-CL" sz="1200" dirty="0" err="1"/>
              <a:t>np.random.uniform</a:t>
            </a:r>
            <a:r>
              <a:rPr lang="es-CL" sz="1200" dirty="0"/>
              <a:t>(</a:t>
            </a:r>
            <a:r>
              <a:rPr lang="es-CL" sz="1200" dirty="0" err="1"/>
              <a:t>from_here</a:t>
            </a:r>
            <a:r>
              <a:rPr lang="es-CL" sz="1200" dirty="0"/>
              <a:t>, to_here,5)</a:t>
            </a:r>
          </a:p>
          <a:p>
            <a:r>
              <a:rPr lang="es-CL" sz="1200" dirty="0"/>
              <a:t>    </a:t>
            </a:r>
            <a:r>
              <a:rPr lang="es-CL" sz="1200" dirty="0" err="1"/>
              <a:t>iter</a:t>
            </a:r>
            <a:r>
              <a:rPr lang="es-CL" sz="1200" dirty="0"/>
              <a:t> = 0  </a:t>
            </a:r>
          </a:p>
          <a:p>
            <a:r>
              <a:rPr lang="es-CL" sz="1200" dirty="0"/>
              <a:t>    </a:t>
            </a:r>
            <a:r>
              <a:rPr lang="es-CL" sz="1200" dirty="0" err="1"/>
              <a:t>for</a:t>
            </a:r>
            <a:r>
              <a:rPr lang="es-CL" sz="1200" dirty="0"/>
              <a:t> i in </a:t>
            </a:r>
            <a:r>
              <a:rPr lang="es-CL" sz="1200" dirty="0" err="1"/>
              <a:t>range</a:t>
            </a:r>
            <a:r>
              <a:rPr lang="es-CL" sz="1200" dirty="0"/>
              <a:t>(1,1000):</a:t>
            </a:r>
          </a:p>
          <a:p>
            <a:r>
              <a:rPr lang="es-CL" sz="1200" dirty="0"/>
              <a:t>        </a:t>
            </a:r>
            <a:r>
              <a:rPr lang="es-CL" sz="1200" dirty="0" err="1"/>
              <a:t>iter</a:t>
            </a:r>
            <a:r>
              <a:rPr lang="es-CL" sz="1200" dirty="0"/>
              <a:t> +=1</a:t>
            </a:r>
          </a:p>
          <a:p>
            <a:r>
              <a:rPr lang="es-CL" sz="1200" dirty="0"/>
              <a:t>        </a:t>
            </a:r>
            <a:r>
              <a:rPr lang="es-CL" sz="1200" dirty="0" err="1"/>
              <a:t>new_min</a:t>
            </a:r>
            <a:r>
              <a:rPr lang="es-CL" sz="1200" dirty="0"/>
              <a:t> = f(a)</a:t>
            </a:r>
          </a:p>
          <a:p>
            <a:r>
              <a:rPr lang="es-CL" sz="1200" dirty="0"/>
              <a:t>        </a:t>
            </a:r>
            <a:r>
              <a:rPr lang="es-CL" sz="1200" dirty="0" err="1"/>
              <a:t>fun</a:t>
            </a:r>
            <a:r>
              <a:rPr lang="es-CL" sz="1200" dirty="0"/>
              <a:t> = f(variables)</a:t>
            </a:r>
          </a:p>
          <a:p>
            <a:r>
              <a:rPr lang="es-CL" sz="1200" dirty="0"/>
              <a:t>        </a:t>
            </a:r>
            <a:r>
              <a:rPr lang="es-CL" sz="1200" dirty="0" err="1"/>
              <a:t>if</a:t>
            </a:r>
            <a:r>
              <a:rPr lang="es-CL" sz="1200" dirty="0"/>
              <a:t> </a:t>
            </a:r>
            <a:r>
              <a:rPr lang="es-CL" sz="1200" dirty="0" err="1"/>
              <a:t>abs</a:t>
            </a:r>
            <a:r>
              <a:rPr lang="es-CL" sz="1200" dirty="0"/>
              <a:t>(</a:t>
            </a:r>
            <a:r>
              <a:rPr lang="es-CL" sz="1200" dirty="0" err="1"/>
              <a:t>comparison</a:t>
            </a:r>
            <a:r>
              <a:rPr lang="es-CL" sz="1200" dirty="0"/>
              <a:t> - </a:t>
            </a:r>
            <a:r>
              <a:rPr lang="es-CL" sz="1200" dirty="0" err="1"/>
              <a:t>new_min</a:t>
            </a:r>
            <a:r>
              <a:rPr lang="es-CL" sz="1200" dirty="0"/>
              <a:t>) &lt; tol:</a:t>
            </a:r>
          </a:p>
          <a:p>
            <a:r>
              <a:rPr lang="es-CL" sz="1200" dirty="0"/>
              <a:t>#           </a:t>
            </a:r>
            <a:r>
              <a:rPr lang="es-CL" sz="1200" dirty="0" err="1"/>
              <a:t>print</a:t>
            </a:r>
            <a:r>
              <a:rPr lang="es-CL" sz="1200" dirty="0"/>
              <a:t>("</a:t>
            </a:r>
            <a:r>
              <a:rPr lang="es-CL" sz="1200" dirty="0" err="1"/>
              <a:t>finished</a:t>
            </a:r>
            <a:r>
              <a:rPr lang="es-CL" sz="1200" dirty="0"/>
              <a:t>: </a:t>
            </a:r>
            <a:r>
              <a:rPr lang="es-CL" sz="1200" dirty="0" err="1"/>
              <a:t>fun</a:t>
            </a:r>
            <a:r>
              <a:rPr lang="es-CL" sz="1200" dirty="0"/>
              <a:t> </a:t>
            </a:r>
            <a:r>
              <a:rPr lang="es-CL" sz="1200" dirty="0" err="1"/>
              <a:t>value</a:t>
            </a:r>
            <a:r>
              <a:rPr lang="es-CL" sz="1200" dirty="0"/>
              <a:t> =", round(new_min,2),a,"</a:t>
            </a:r>
            <a:r>
              <a:rPr lang="es-CL" sz="1200" dirty="0" err="1"/>
              <a:t>iter</a:t>
            </a:r>
            <a:r>
              <a:rPr lang="es-CL" sz="1200" dirty="0"/>
              <a:t>", </a:t>
            </a:r>
            <a:r>
              <a:rPr lang="es-CL" sz="1200" dirty="0" err="1"/>
              <a:t>iter</a:t>
            </a:r>
            <a:r>
              <a:rPr lang="es-CL" sz="1200" dirty="0"/>
              <a:t>)</a:t>
            </a:r>
          </a:p>
          <a:p>
            <a:r>
              <a:rPr lang="es-CL" sz="1200" dirty="0"/>
              <a:t>            </a:t>
            </a:r>
            <a:r>
              <a:rPr lang="es-CL" sz="1200" dirty="0" err="1"/>
              <a:t>fun_val.append</a:t>
            </a:r>
            <a:r>
              <a:rPr lang="es-CL" sz="1200" dirty="0"/>
              <a:t>(round(new_min,2))</a:t>
            </a:r>
          </a:p>
          <a:p>
            <a:r>
              <a:rPr lang="es-CL" sz="1200" dirty="0"/>
              <a:t>            </a:t>
            </a:r>
            <a:r>
              <a:rPr lang="es-CL" sz="1200" dirty="0" err="1"/>
              <a:t>points.append</a:t>
            </a:r>
            <a:r>
              <a:rPr lang="es-CL" sz="1200" dirty="0"/>
              <a:t>(a)</a:t>
            </a:r>
          </a:p>
          <a:p>
            <a:r>
              <a:rPr lang="es-CL" sz="1200" dirty="0"/>
              <a:t>            break      </a:t>
            </a:r>
          </a:p>
        </p:txBody>
      </p:sp>
      <p:sp>
        <p:nvSpPr>
          <p:cNvPr id="9" name="Rectángulo 8"/>
          <p:cNvSpPr/>
          <p:nvPr/>
        </p:nvSpPr>
        <p:spPr>
          <a:xfrm>
            <a:off x="6943228" y="862747"/>
            <a:ext cx="4723247" cy="4524315"/>
          </a:xfrm>
          <a:prstGeom prst="rect">
            <a:avLst/>
          </a:prstGeom>
        </p:spPr>
        <p:txBody>
          <a:bodyPr wrap="square">
            <a:spAutoFit/>
          </a:bodyPr>
          <a:lstStyle/>
          <a:p>
            <a:r>
              <a:rPr lang="es-CL" sz="1200" dirty="0" err="1"/>
              <a:t>comparison</a:t>
            </a:r>
            <a:r>
              <a:rPr lang="es-CL" sz="1200" dirty="0"/>
              <a:t> = </a:t>
            </a:r>
            <a:r>
              <a:rPr lang="es-CL" sz="1200" dirty="0" err="1"/>
              <a:t>new_min</a:t>
            </a:r>
            <a:endParaRPr lang="es-CL" sz="1200" dirty="0"/>
          </a:p>
          <a:p>
            <a:r>
              <a:rPr lang="es-CL" sz="1200" dirty="0"/>
              <a:t>        </a:t>
            </a:r>
            <a:r>
              <a:rPr lang="es-CL" sz="1200" dirty="0" err="1"/>
              <a:t>dfv</a:t>
            </a:r>
            <a:r>
              <a:rPr lang="es-CL" sz="1200" dirty="0"/>
              <a:t> = </a:t>
            </a:r>
            <a:r>
              <a:rPr lang="es-CL" sz="1200" dirty="0" err="1"/>
              <a:t>diff</a:t>
            </a:r>
            <a:r>
              <a:rPr lang="es-CL" sz="1200" dirty="0"/>
              <a:t>(</a:t>
            </a:r>
            <a:r>
              <a:rPr lang="es-CL" sz="1200" dirty="0" err="1"/>
              <a:t>fun,v</a:t>
            </a:r>
            <a:r>
              <a:rPr lang="es-CL" sz="1200" dirty="0"/>
              <a:t>).</a:t>
            </a:r>
            <a:r>
              <a:rPr lang="es-CL" sz="1200" dirty="0" err="1"/>
              <a:t>subs</a:t>
            </a:r>
            <a:r>
              <a:rPr lang="es-CL" sz="1200" dirty="0"/>
              <a:t>([(</a:t>
            </a:r>
            <a:r>
              <a:rPr lang="es-CL" sz="1200" dirty="0" err="1"/>
              <a:t>v,a</a:t>
            </a:r>
            <a:r>
              <a:rPr lang="es-CL" sz="1200" dirty="0"/>
              <a:t>[0]),(</a:t>
            </a:r>
            <a:r>
              <a:rPr lang="es-CL" sz="1200" dirty="0" err="1"/>
              <a:t>w,a</a:t>
            </a:r>
            <a:r>
              <a:rPr lang="es-CL" sz="1200" dirty="0"/>
              <a:t>[1]),(</a:t>
            </a:r>
            <a:r>
              <a:rPr lang="es-CL" sz="1200" dirty="0" err="1"/>
              <a:t>x,a</a:t>
            </a:r>
            <a:r>
              <a:rPr lang="es-CL" sz="1200" dirty="0"/>
              <a:t>[2]),(</a:t>
            </a:r>
            <a:r>
              <a:rPr lang="es-CL" sz="1200" dirty="0" err="1"/>
              <a:t>y,a</a:t>
            </a:r>
            <a:r>
              <a:rPr lang="es-CL" sz="1200" dirty="0"/>
              <a:t>[3]),(</a:t>
            </a:r>
            <a:r>
              <a:rPr lang="es-CL" sz="1200" dirty="0" err="1"/>
              <a:t>z,a</a:t>
            </a:r>
            <a:r>
              <a:rPr lang="es-CL" sz="1200" dirty="0"/>
              <a:t>[4])])</a:t>
            </a:r>
          </a:p>
          <a:p>
            <a:r>
              <a:rPr lang="es-CL" sz="1200" dirty="0"/>
              <a:t>        </a:t>
            </a:r>
            <a:r>
              <a:rPr lang="es-CL" sz="1200" dirty="0" err="1"/>
              <a:t>dfw</a:t>
            </a:r>
            <a:r>
              <a:rPr lang="es-CL" sz="1200" dirty="0"/>
              <a:t> = </a:t>
            </a:r>
            <a:r>
              <a:rPr lang="es-CL" sz="1200" dirty="0" err="1"/>
              <a:t>diff</a:t>
            </a:r>
            <a:r>
              <a:rPr lang="es-CL" sz="1200" dirty="0"/>
              <a:t>(</a:t>
            </a:r>
            <a:r>
              <a:rPr lang="es-CL" sz="1200" dirty="0" err="1"/>
              <a:t>fun,w</a:t>
            </a:r>
            <a:r>
              <a:rPr lang="es-CL" sz="1200" dirty="0"/>
              <a:t>).</a:t>
            </a:r>
            <a:r>
              <a:rPr lang="es-CL" sz="1200" dirty="0" err="1"/>
              <a:t>subs</a:t>
            </a:r>
            <a:r>
              <a:rPr lang="es-CL" sz="1200" dirty="0"/>
              <a:t>([(</a:t>
            </a:r>
            <a:r>
              <a:rPr lang="es-CL" sz="1200" dirty="0" err="1"/>
              <a:t>v,a</a:t>
            </a:r>
            <a:r>
              <a:rPr lang="es-CL" sz="1200" dirty="0"/>
              <a:t>[0]),(</a:t>
            </a:r>
            <a:r>
              <a:rPr lang="es-CL" sz="1200" dirty="0" err="1"/>
              <a:t>w,a</a:t>
            </a:r>
            <a:r>
              <a:rPr lang="es-CL" sz="1200" dirty="0"/>
              <a:t>[1]),(</a:t>
            </a:r>
            <a:r>
              <a:rPr lang="es-CL" sz="1200" dirty="0" err="1"/>
              <a:t>x,a</a:t>
            </a:r>
            <a:r>
              <a:rPr lang="es-CL" sz="1200" dirty="0"/>
              <a:t>[2]),(</a:t>
            </a:r>
            <a:r>
              <a:rPr lang="es-CL" sz="1200" dirty="0" err="1"/>
              <a:t>y,a</a:t>
            </a:r>
            <a:r>
              <a:rPr lang="es-CL" sz="1200" dirty="0"/>
              <a:t>[3]),(</a:t>
            </a:r>
            <a:r>
              <a:rPr lang="es-CL" sz="1200" dirty="0" err="1"/>
              <a:t>z,a</a:t>
            </a:r>
            <a:r>
              <a:rPr lang="es-CL" sz="1200" dirty="0"/>
              <a:t>[4])])</a:t>
            </a:r>
          </a:p>
          <a:p>
            <a:r>
              <a:rPr lang="es-CL" sz="1200" dirty="0"/>
              <a:t>        </a:t>
            </a:r>
            <a:r>
              <a:rPr lang="es-CL" sz="1200" dirty="0" err="1"/>
              <a:t>dfx</a:t>
            </a:r>
            <a:r>
              <a:rPr lang="es-CL" sz="1200" dirty="0"/>
              <a:t> = </a:t>
            </a:r>
            <a:r>
              <a:rPr lang="es-CL" sz="1200" dirty="0" err="1"/>
              <a:t>diff</a:t>
            </a:r>
            <a:r>
              <a:rPr lang="es-CL" sz="1200" dirty="0"/>
              <a:t>(</a:t>
            </a:r>
            <a:r>
              <a:rPr lang="es-CL" sz="1200" dirty="0" err="1"/>
              <a:t>fun,x</a:t>
            </a:r>
            <a:r>
              <a:rPr lang="es-CL" sz="1200" dirty="0"/>
              <a:t>).</a:t>
            </a:r>
            <a:r>
              <a:rPr lang="es-CL" sz="1200" dirty="0" err="1"/>
              <a:t>subs</a:t>
            </a:r>
            <a:r>
              <a:rPr lang="es-CL" sz="1200" dirty="0"/>
              <a:t>([(</a:t>
            </a:r>
            <a:r>
              <a:rPr lang="es-CL" sz="1200" dirty="0" err="1"/>
              <a:t>v,a</a:t>
            </a:r>
            <a:r>
              <a:rPr lang="es-CL" sz="1200" dirty="0"/>
              <a:t>[0]),(</a:t>
            </a:r>
            <a:r>
              <a:rPr lang="es-CL" sz="1200" dirty="0" err="1"/>
              <a:t>w,a</a:t>
            </a:r>
            <a:r>
              <a:rPr lang="es-CL" sz="1200" dirty="0"/>
              <a:t>[1]),(</a:t>
            </a:r>
            <a:r>
              <a:rPr lang="es-CL" sz="1200" dirty="0" err="1"/>
              <a:t>x,a</a:t>
            </a:r>
            <a:r>
              <a:rPr lang="es-CL" sz="1200" dirty="0"/>
              <a:t>[2]),(</a:t>
            </a:r>
            <a:r>
              <a:rPr lang="es-CL" sz="1200" dirty="0" err="1"/>
              <a:t>y,a</a:t>
            </a:r>
            <a:r>
              <a:rPr lang="es-CL" sz="1200" dirty="0"/>
              <a:t>[3]),(</a:t>
            </a:r>
            <a:r>
              <a:rPr lang="es-CL" sz="1200" dirty="0" err="1"/>
              <a:t>z,a</a:t>
            </a:r>
            <a:r>
              <a:rPr lang="es-CL" sz="1200" dirty="0"/>
              <a:t>[4])])</a:t>
            </a:r>
          </a:p>
          <a:p>
            <a:r>
              <a:rPr lang="es-CL" sz="1200" dirty="0"/>
              <a:t>        </a:t>
            </a:r>
            <a:r>
              <a:rPr lang="es-CL" sz="1200" dirty="0" err="1"/>
              <a:t>dfy</a:t>
            </a:r>
            <a:r>
              <a:rPr lang="es-CL" sz="1200" dirty="0"/>
              <a:t> = </a:t>
            </a:r>
            <a:r>
              <a:rPr lang="es-CL" sz="1200" dirty="0" err="1"/>
              <a:t>diff</a:t>
            </a:r>
            <a:r>
              <a:rPr lang="es-CL" sz="1200" dirty="0"/>
              <a:t>(</a:t>
            </a:r>
            <a:r>
              <a:rPr lang="es-CL" sz="1200" dirty="0" err="1"/>
              <a:t>fun,y</a:t>
            </a:r>
            <a:r>
              <a:rPr lang="es-CL" sz="1200" dirty="0"/>
              <a:t>).</a:t>
            </a:r>
            <a:r>
              <a:rPr lang="es-CL" sz="1200" dirty="0" err="1"/>
              <a:t>subs</a:t>
            </a:r>
            <a:r>
              <a:rPr lang="es-CL" sz="1200" dirty="0"/>
              <a:t>([(</a:t>
            </a:r>
            <a:r>
              <a:rPr lang="es-CL" sz="1200" dirty="0" err="1"/>
              <a:t>v,a</a:t>
            </a:r>
            <a:r>
              <a:rPr lang="es-CL" sz="1200" dirty="0"/>
              <a:t>[0]),(</a:t>
            </a:r>
            <a:r>
              <a:rPr lang="es-CL" sz="1200" dirty="0" err="1"/>
              <a:t>w,a</a:t>
            </a:r>
            <a:r>
              <a:rPr lang="es-CL" sz="1200" dirty="0"/>
              <a:t>[1]),(</a:t>
            </a:r>
            <a:r>
              <a:rPr lang="es-CL" sz="1200" dirty="0" err="1"/>
              <a:t>x,a</a:t>
            </a:r>
            <a:r>
              <a:rPr lang="es-CL" sz="1200" dirty="0"/>
              <a:t>[2]),(</a:t>
            </a:r>
            <a:r>
              <a:rPr lang="es-CL" sz="1200" dirty="0" err="1"/>
              <a:t>y,a</a:t>
            </a:r>
            <a:r>
              <a:rPr lang="es-CL" sz="1200" dirty="0"/>
              <a:t>[3]),(</a:t>
            </a:r>
            <a:r>
              <a:rPr lang="es-CL" sz="1200" dirty="0" err="1"/>
              <a:t>z,a</a:t>
            </a:r>
            <a:r>
              <a:rPr lang="es-CL" sz="1200" dirty="0"/>
              <a:t>[4])])</a:t>
            </a:r>
          </a:p>
          <a:p>
            <a:r>
              <a:rPr lang="es-CL" sz="1200" dirty="0"/>
              <a:t>        </a:t>
            </a:r>
            <a:r>
              <a:rPr lang="es-CL" sz="1200" dirty="0" err="1"/>
              <a:t>dfz</a:t>
            </a:r>
            <a:r>
              <a:rPr lang="es-CL" sz="1200" dirty="0"/>
              <a:t> = </a:t>
            </a:r>
            <a:r>
              <a:rPr lang="es-CL" sz="1200" dirty="0" err="1"/>
              <a:t>diff</a:t>
            </a:r>
            <a:r>
              <a:rPr lang="es-CL" sz="1200" dirty="0"/>
              <a:t>(</a:t>
            </a:r>
            <a:r>
              <a:rPr lang="es-CL" sz="1200" dirty="0" err="1"/>
              <a:t>fun,z</a:t>
            </a:r>
            <a:r>
              <a:rPr lang="es-CL" sz="1200" dirty="0"/>
              <a:t>).</a:t>
            </a:r>
            <a:r>
              <a:rPr lang="es-CL" sz="1200" dirty="0" err="1"/>
              <a:t>subs</a:t>
            </a:r>
            <a:r>
              <a:rPr lang="es-CL" sz="1200" dirty="0"/>
              <a:t>([(</a:t>
            </a:r>
            <a:r>
              <a:rPr lang="es-CL" sz="1200" dirty="0" err="1"/>
              <a:t>v,a</a:t>
            </a:r>
            <a:r>
              <a:rPr lang="es-CL" sz="1200" dirty="0"/>
              <a:t>[0]),(</a:t>
            </a:r>
            <a:r>
              <a:rPr lang="es-CL" sz="1200" dirty="0" err="1"/>
              <a:t>w,a</a:t>
            </a:r>
            <a:r>
              <a:rPr lang="es-CL" sz="1200" dirty="0"/>
              <a:t>[1]),(</a:t>
            </a:r>
            <a:r>
              <a:rPr lang="es-CL" sz="1200" dirty="0" err="1"/>
              <a:t>x,a</a:t>
            </a:r>
            <a:r>
              <a:rPr lang="es-CL" sz="1200" dirty="0"/>
              <a:t>[2]),(</a:t>
            </a:r>
            <a:r>
              <a:rPr lang="es-CL" sz="1200" dirty="0" err="1"/>
              <a:t>y,a</a:t>
            </a:r>
            <a:r>
              <a:rPr lang="es-CL" sz="1200" dirty="0"/>
              <a:t>[3]),(</a:t>
            </a:r>
            <a:r>
              <a:rPr lang="es-CL" sz="1200" dirty="0" err="1"/>
              <a:t>z,a</a:t>
            </a:r>
            <a:r>
              <a:rPr lang="es-CL" sz="1200" dirty="0"/>
              <a:t>[4])])</a:t>
            </a:r>
          </a:p>
          <a:p>
            <a:endParaRPr lang="es-CL" sz="1200" dirty="0"/>
          </a:p>
          <a:p>
            <a:r>
              <a:rPr lang="es-CL" sz="1200" dirty="0"/>
              <a:t>        J = [</a:t>
            </a:r>
            <a:r>
              <a:rPr lang="es-CL" sz="1200" dirty="0" err="1"/>
              <a:t>dfv</a:t>
            </a:r>
            <a:r>
              <a:rPr lang="es-CL" sz="1200" dirty="0"/>
              <a:t>, </a:t>
            </a:r>
            <a:r>
              <a:rPr lang="es-CL" sz="1200" dirty="0" err="1"/>
              <a:t>dfw</a:t>
            </a:r>
            <a:r>
              <a:rPr lang="es-CL" sz="1200" dirty="0"/>
              <a:t>, </a:t>
            </a:r>
            <a:r>
              <a:rPr lang="es-CL" sz="1200" dirty="0" err="1"/>
              <a:t>dfx</a:t>
            </a:r>
            <a:r>
              <a:rPr lang="es-CL" sz="1200" dirty="0"/>
              <a:t>, </a:t>
            </a:r>
            <a:r>
              <a:rPr lang="es-CL" sz="1200" dirty="0" err="1"/>
              <a:t>dfy</a:t>
            </a:r>
            <a:r>
              <a:rPr lang="es-CL" sz="1200" dirty="0"/>
              <a:t>, </a:t>
            </a:r>
            <a:r>
              <a:rPr lang="es-CL" sz="1200" dirty="0" err="1"/>
              <a:t>dfz</a:t>
            </a:r>
            <a:r>
              <a:rPr lang="es-CL" sz="1200" dirty="0"/>
              <a:t>] </a:t>
            </a:r>
          </a:p>
          <a:p>
            <a:r>
              <a:rPr lang="es-CL" sz="1200" dirty="0"/>
              <a:t>        H = </a:t>
            </a:r>
            <a:r>
              <a:rPr lang="es-CL" sz="1200" dirty="0" err="1"/>
              <a:t>hessian</a:t>
            </a:r>
            <a:r>
              <a:rPr lang="es-CL" sz="1200" dirty="0"/>
              <a:t>(</a:t>
            </a:r>
            <a:r>
              <a:rPr lang="es-CL" sz="1200" dirty="0" err="1"/>
              <a:t>fun</a:t>
            </a:r>
            <a:r>
              <a:rPr lang="es-CL" sz="1200" dirty="0"/>
              <a:t>, variables)</a:t>
            </a:r>
          </a:p>
          <a:p>
            <a:r>
              <a:rPr lang="es-CL" sz="1200" dirty="0"/>
              <a:t>        </a:t>
            </a:r>
            <a:r>
              <a:rPr lang="es-CL" sz="1200" dirty="0" err="1"/>
              <a:t>H_eval</a:t>
            </a:r>
            <a:r>
              <a:rPr lang="es-CL" sz="1200" dirty="0"/>
              <a:t> = </a:t>
            </a:r>
            <a:r>
              <a:rPr lang="es-CL" sz="1200" dirty="0" err="1"/>
              <a:t>H.subs</a:t>
            </a:r>
            <a:r>
              <a:rPr lang="es-CL" sz="1200" dirty="0"/>
              <a:t>([(</a:t>
            </a:r>
            <a:r>
              <a:rPr lang="es-CL" sz="1200" dirty="0" err="1"/>
              <a:t>v,a</a:t>
            </a:r>
            <a:r>
              <a:rPr lang="es-CL" sz="1200" dirty="0"/>
              <a:t>[0]),(</a:t>
            </a:r>
            <a:r>
              <a:rPr lang="es-CL" sz="1200" dirty="0" err="1"/>
              <a:t>w,a</a:t>
            </a:r>
            <a:r>
              <a:rPr lang="es-CL" sz="1200" dirty="0"/>
              <a:t>[1]),(</a:t>
            </a:r>
            <a:r>
              <a:rPr lang="es-CL" sz="1200" dirty="0" err="1"/>
              <a:t>x,a</a:t>
            </a:r>
            <a:r>
              <a:rPr lang="es-CL" sz="1200" dirty="0"/>
              <a:t>[2]),(</a:t>
            </a:r>
            <a:r>
              <a:rPr lang="es-CL" sz="1200" dirty="0" err="1"/>
              <a:t>y,a</a:t>
            </a:r>
            <a:r>
              <a:rPr lang="es-CL" sz="1200" dirty="0"/>
              <a:t>[3]),(</a:t>
            </a:r>
            <a:r>
              <a:rPr lang="es-CL" sz="1200" dirty="0" err="1"/>
              <a:t>z,a</a:t>
            </a:r>
            <a:r>
              <a:rPr lang="es-CL" sz="1200" dirty="0"/>
              <a:t>[4])])</a:t>
            </a:r>
          </a:p>
          <a:p>
            <a:r>
              <a:rPr lang="es-CL" sz="1200" dirty="0"/>
              <a:t>        </a:t>
            </a:r>
            <a:r>
              <a:rPr lang="es-CL" sz="1200" dirty="0" err="1"/>
              <a:t>H_eval</a:t>
            </a:r>
            <a:r>
              <a:rPr lang="es-CL" sz="1200" dirty="0"/>
              <a:t> = </a:t>
            </a:r>
            <a:r>
              <a:rPr lang="es-CL" sz="1200" dirty="0" err="1"/>
              <a:t>np.array</a:t>
            </a:r>
            <a:r>
              <a:rPr lang="es-CL" sz="1200" dirty="0"/>
              <a:t>(</a:t>
            </a:r>
            <a:r>
              <a:rPr lang="es-CL" sz="1200" dirty="0" err="1"/>
              <a:t>H_eval,dtype</a:t>
            </a:r>
            <a:r>
              <a:rPr lang="es-CL" sz="1200" dirty="0"/>
              <a:t>='</a:t>
            </a:r>
            <a:r>
              <a:rPr lang="es-CL" sz="1200" dirty="0" err="1"/>
              <a:t>float</a:t>
            </a:r>
            <a:r>
              <a:rPr lang="es-CL" sz="1200" dirty="0"/>
              <a:t>') #Convierte la expresión en números</a:t>
            </a:r>
          </a:p>
          <a:p>
            <a:r>
              <a:rPr lang="es-CL" sz="1200" dirty="0"/>
              <a:t>        </a:t>
            </a:r>
            <a:r>
              <a:rPr lang="es-CL" sz="1200" dirty="0" err="1"/>
              <a:t>H_inv</a:t>
            </a:r>
            <a:r>
              <a:rPr lang="es-CL" sz="1200" dirty="0"/>
              <a:t> = </a:t>
            </a:r>
            <a:r>
              <a:rPr lang="es-CL" sz="1200" dirty="0" err="1"/>
              <a:t>np.linalg.inv</a:t>
            </a:r>
            <a:r>
              <a:rPr lang="es-CL" sz="1200" dirty="0"/>
              <a:t>(</a:t>
            </a:r>
            <a:r>
              <a:rPr lang="es-CL" sz="1200" dirty="0" err="1"/>
              <a:t>H_eval</a:t>
            </a:r>
            <a:r>
              <a:rPr lang="es-CL" sz="1200" dirty="0"/>
              <a:t>)</a:t>
            </a:r>
          </a:p>
          <a:p>
            <a:r>
              <a:rPr lang="es-CL" sz="1200" dirty="0"/>
              <a:t>        </a:t>
            </a:r>
            <a:r>
              <a:rPr lang="es-CL" sz="1200" dirty="0" err="1"/>
              <a:t>new_parameter</a:t>
            </a:r>
            <a:r>
              <a:rPr lang="es-CL" sz="1200" dirty="0"/>
              <a:t> = a - </a:t>
            </a:r>
            <a:r>
              <a:rPr lang="es-CL" sz="1200" dirty="0" err="1"/>
              <a:t>H_inv@J</a:t>
            </a:r>
            <a:r>
              <a:rPr lang="es-CL" sz="1200" dirty="0"/>
              <a:t>  # producto escalar!</a:t>
            </a:r>
          </a:p>
          <a:p>
            <a:r>
              <a:rPr lang="es-CL" sz="1200" dirty="0"/>
              <a:t>        a = </a:t>
            </a:r>
            <a:r>
              <a:rPr lang="es-CL" sz="1200" dirty="0" err="1"/>
              <a:t>new_parameter</a:t>
            </a:r>
            <a:endParaRPr lang="es-CL" sz="1200" dirty="0"/>
          </a:p>
          <a:p>
            <a:endParaRPr lang="es-CL" sz="1200" dirty="0"/>
          </a:p>
          <a:p>
            <a:r>
              <a:rPr lang="es-CL" sz="1200" dirty="0"/>
              <a:t>try:</a:t>
            </a:r>
          </a:p>
          <a:p>
            <a:r>
              <a:rPr lang="es-CL" sz="1200" dirty="0"/>
              <a:t>    #</a:t>
            </a:r>
            <a:r>
              <a:rPr lang="es-CL" sz="1200" dirty="0" err="1"/>
              <a:t>printing</a:t>
            </a:r>
            <a:r>
              <a:rPr lang="es-CL" sz="1200" dirty="0"/>
              <a:t> output</a:t>
            </a:r>
          </a:p>
          <a:p>
            <a:r>
              <a:rPr lang="es-CL" sz="1200" dirty="0"/>
              <a:t>    </a:t>
            </a:r>
            <a:r>
              <a:rPr lang="es-CL" sz="1200" dirty="0" err="1"/>
              <a:t>index_min</a:t>
            </a:r>
            <a:r>
              <a:rPr lang="es-CL" sz="1200" dirty="0"/>
              <a:t> = </a:t>
            </a:r>
            <a:r>
              <a:rPr lang="es-CL" sz="1200" dirty="0" err="1"/>
              <a:t>fun_val.index</a:t>
            </a:r>
            <a:r>
              <a:rPr lang="es-CL" sz="1200" dirty="0"/>
              <a:t>(min(</a:t>
            </a:r>
            <a:r>
              <a:rPr lang="es-CL" sz="1200" dirty="0" err="1"/>
              <a:t>fun_val</a:t>
            </a:r>
            <a:r>
              <a:rPr lang="es-CL" sz="1200" dirty="0"/>
              <a:t>))</a:t>
            </a:r>
          </a:p>
          <a:p>
            <a:r>
              <a:rPr lang="es-CL" sz="1200" dirty="0"/>
              <a:t>    </a:t>
            </a:r>
            <a:r>
              <a:rPr lang="es-CL" sz="1200" dirty="0" err="1"/>
              <a:t>index_max</a:t>
            </a:r>
            <a:r>
              <a:rPr lang="es-CL" sz="1200" dirty="0"/>
              <a:t> = </a:t>
            </a:r>
            <a:r>
              <a:rPr lang="es-CL" sz="1200" dirty="0" err="1"/>
              <a:t>fun_val.index</a:t>
            </a:r>
            <a:r>
              <a:rPr lang="es-CL" sz="1200" dirty="0"/>
              <a:t>(</a:t>
            </a:r>
            <a:r>
              <a:rPr lang="es-CL" sz="1200" dirty="0" err="1"/>
              <a:t>max</a:t>
            </a:r>
            <a:r>
              <a:rPr lang="es-CL" sz="1200" dirty="0"/>
              <a:t>(</a:t>
            </a:r>
            <a:r>
              <a:rPr lang="es-CL" sz="1200" dirty="0" err="1"/>
              <a:t>fun_val</a:t>
            </a:r>
            <a:r>
              <a:rPr lang="es-CL" sz="1200" dirty="0"/>
              <a:t>))</a:t>
            </a:r>
          </a:p>
          <a:p>
            <a:r>
              <a:rPr lang="es-CL" sz="1200" dirty="0"/>
              <a:t>    </a:t>
            </a:r>
            <a:r>
              <a:rPr lang="es-CL" sz="1200" dirty="0" err="1"/>
              <a:t>print</a:t>
            </a:r>
            <a:r>
              <a:rPr lang="es-CL" sz="1200" dirty="0"/>
              <a:t>("</a:t>
            </a:r>
            <a:r>
              <a:rPr lang="es-CL" sz="1200" dirty="0" err="1"/>
              <a:t>Minimum</a:t>
            </a:r>
            <a:r>
              <a:rPr lang="es-CL" sz="1200" dirty="0"/>
              <a:t>", min(</a:t>
            </a:r>
            <a:r>
              <a:rPr lang="es-CL" sz="1200" dirty="0" err="1"/>
              <a:t>fun_val</a:t>
            </a:r>
            <a:r>
              <a:rPr lang="es-CL" sz="1200" dirty="0"/>
              <a:t>), </a:t>
            </a:r>
            <a:r>
              <a:rPr lang="es-CL" sz="1200" dirty="0" err="1"/>
              <a:t>points</a:t>
            </a:r>
            <a:r>
              <a:rPr lang="es-CL" sz="1200" dirty="0"/>
              <a:t>[</a:t>
            </a:r>
            <a:r>
              <a:rPr lang="es-CL" sz="1200" dirty="0" err="1"/>
              <a:t>index_min</a:t>
            </a:r>
            <a:r>
              <a:rPr lang="es-CL" sz="1200" dirty="0"/>
              <a:t>])</a:t>
            </a:r>
          </a:p>
          <a:p>
            <a:r>
              <a:rPr lang="es-CL" sz="1200" dirty="0"/>
              <a:t>    </a:t>
            </a:r>
            <a:r>
              <a:rPr lang="es-CL" sz="1200" dirty="0" err="1"/>
              <a:t>print</a:t>
            </a:r>
            <a:r>
              <a:rPr lang="es-CL" sz="1200" dirty="0"/>
              <a:t>("</a:t>
            </a:r>
            <a:r>
              <a:rPr lang="es-CL" sz="1200" dirty="0" err="1"/>
              <a:t>Maximun</a:t>
            </a:r>
            <a:r>
              <a:rPr lang="es-CL" sz="1200" dirty="0"/>
              <a:t>", </a:t>
            </a:r>
            <a:r>
              <a:rPr lang="es-CL" sz="1200" dirty="0" err="1"/>
              <a:t>max</a:t>
            </a:r>
            <a:r>
              <a:rPr lang="es-CL" sz="1200" dirty="0"/>
              <a:t>(</a:t>
            </a:r>
            <a:r>
              <a:rPr lang="es-CL" sz="1200" dirty="0" err="1"/>
              <a:t>fun_val</a:t>
            </a:r>
            <a:r>
              <a:rPr lang="es-CL" sz="1200" dirty="0"/>
              <a:t>), </a:t>
            </a:r>
            <a:r>
              <a:rPr lang="es-CL" sz="1200" dirty="0" err="1"/>
              <a:t>points</a:t>
            </a:r>
            <a:r>
              <a:rPr lang="es-CL" sz="1200" dirty="0"/>
              <a:t>[</a:t>
            </a:r>
            <a:r>
              <a:rPr lang="es-CL" sz="1200" dirty="0" err="1"/>
              <a:t>index_max</a:t>
            </a:r>
            <a:r>
              <a:rPr lang="es-CL" sz="1200" dirty="0"/>
              <a:t>])</a:t>
            </a:r>
          </a:p>
          <a:p>
            <a:r>
              <a:rPr lang="es-CL" sz="1200" dirty="0" err="1"/>
              <a:t>except</a:t>
            </a:r>
            <a:r>
              <a:rPr lang="es-CL" sz="1200" dirty="0"/>
              <a:t>:</a:t>
            </a:r>
          </a:p>
          <a:p>
            <a:r>
              <a:rPr lang="es-CL" sz="1200" dirty="0"/>
              <a:t>    </a:t>
            </a:r>
            <a:r>
              <a:rPr lang="es-CL" sz="1200" dirty="0" err="1"/>
              <a:t>print</a:t>
            </a:r>
            <a:r>
              <a:rPr lang="es-CL" sz="1200" dirty="0"/>
              <a:t>("</a:t>
            </a:r>
            <a:r>
              <a:rPr lang="es-CL" sz="1200" dirty="0" err="1"/>
              <a:t>coudnt</a:t>
            </a:r>
            <a:r>
              <a:rPr lang="es-CL" sz="1200" dirty="0"/>
              <a:t> </a:t>
            </a:r>
            <a:r>
              <a:rPr lang="es-CL" sz="1200" dirty="0" err="1"/>
              <a:t>find</a:t>
            </a:r>
            <a:r>
              <a:rPr lang="es-CL" sz="1200" dirty="0"/>
              <a:t> a </a:t>
            </a:r>
            <a:r>
              <a:rPr lang="es-CL" sz="1200" dirty="0" err="1"/>
              <a:t>solution</a:t>
            </a:r>
            <a:r>
              <a:rPr lang="es-CL" sz="1200" dirty="0"/>
              <a:t>")</a:t>
            </a:r>
          </a:p>
        </p:txBody>
      </p:sp>
      <p:pic>
        <p:nvPicPr>
          <p:cNvPr id="2" name="Imagen 1"/>
          <p:cNvPicPr>
            <a:picLocks noChangeAspect="1"/>
          </p:cNvPicPr>
          <p:nvPr/>
        </p:nvPicPr>
        <p:blipFill>
          <a:blip r:embed="rId5"/>
          <a:stretch>
            <a:fillRect/>
          </a:stretch>
        </p:blipFill>
        <p:spPr>
          <a:xfrm>
            <a:off x="5477827" y="5798770"/>
            <a:ext cx="6002361" cy="424080"/>
          </a:xfrm>
          <a:prstGeom prst="rect">
            <a:avLst/>
          </a:prstGeom>
        </p:spPr>
      </p:pic>
      <p:sp>
        <p:nvSpPr>
          <p:cNvPr id="4" name="Rectángulo 3"/>
          <p:cNvSpPr/>
          <p:nvPr/>
        </p:nvSpPr>
        <p:spPr>
          <a:xfrm>
            <a:off x="11480188" y="5646275"/>
            <a:ext cx="397866" cy="646331"/>
          </a:xfrm>
          <a:prstGeom prst="rect">
            <a:avLst/>
          </a:prstGeom>
        </p:spPr>
        <p:txBody>
          <a:bodyPr wrap="none">
            <a:spAutoFit/>
          </a:bodyPr>
          <a:lstStyle/>
          <a:p>
            <a:r>
              <a:rPr lang="es-CL" sz="3600" dirty="0"/>
              <a:t>?</a:t>
            </a:r>
          </a:p>
        </p:txBody>
      </p:sp>
    </p:spTree>
    <p:extLst>
      <p:ext uri="{BB962C8B-B14F-4D97-AF65-F5344CB8AC3E}">
        <p14:creationId xmlns:p14="http://schemas.microsoft.com/office/powerpoint/2010/main" val="260592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0" y="2299887"/>
            <a:ext cx="12192000"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3200" b="1" dirty="0">
                <a:solidFill>
                  <a:srgbClr val="139EBC"/>
                </a:solidFill>
                <a:latin typeface="Calibri"/>
                <a:cs typeface="Calibri"/>
              </a:rPr>
              <a:t>¿La evaluación midió el conocimiento adquirido?</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3</a:t>
            </a:fld>
            <a:endParaRPr lang="es-CL" sz="1800">
              <a:solidFill>
                <a:srgbClr val="003366"/>
              </a:solidFill>
            </a:endParaRPr>
          </a:p>
        </p:txBody>
      </p:sp>
      <p:sp>
        <p:nvSpPr>
          <p:cNvPr id="14" name="Título 1"/>
          <p:cNvSpPr txBox="1">
            <a:spLocks/>
          </p:cNvSpPr>
          <p:nvPr/>
        </p:nvSpPr>
        <p:spPr>
          <a:xfrm>
            <a:off x="0" y="3842556"/>
            <a:ext cx="12192000"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3200" b="1" dirty="0">
                <a:solidFill>
                  <a:srgbClr val="139EBC"/>
                </a:solidFill>
                <a:latin typeface="Calibri"/>
                <a:cs typeface="Calibri"/>
              </a:rPr>
              <a:t>¿Cómo se podría mejorar?</a:t>
            </a:r>
            <a:endParaRPr lang="en-US" sz="3200" b="1" dirty="0">
              <a:solidFill>
                <a:srgbClr val="139EBC"/>
              </a:solidFill>
              <a:latin typeface="Calibri"/>
              <a:cs typeface="Calibri"/>
            </a:endParaRPr>
          </a:p>
        </p:txBody>
      </p:sp>
    </p:spTree>
    <p:extLst>
      <p:ext uri="{BB962C8B-B14F-4D97-AF65-F5344CB8AC3E}">
        <p14:creationId xmlns:p14="http://schemas.microsoft.com/office/powerpoint/2010/main" val="13036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4</a:t>
            </a:fld>
            <a:endParaRPr lang="es-CL" sz="1800" dirty="0">
              <a:solidFill>
                <a:srgbClr val="003366"/>
              </a:solidFill>
            </a:endParaRPr>
          </a:p>
        </p:txBody>
      </p:sp>
      <p:sp>
        <p:nvSpPr>
          <p:cNvPr id="4" name="Rectángulo 3"/>
          <p:cNvSpPr/>
          <p:nvPr/>
        </p:nvSpPr>
        <p:spPr>
          <a:xfrm>
            <a:off x="1762292" y="3087767"/>
            <a:ext cx="9262664" cy="523220"/>
          </a:xfrm>
          <a:prstGeom prst="rect">
            <a:avLst/>
          </a:prstGeom>
        </p:spPr>
        <p:txBody>
          <a:bodyPr wrap="none">
            <a:spAutoFit/>
          </a:bodyPr>
          <a:lstStyle/>
          <a:p>
            <a:r>
              <a:rPr lang="es-ES" sz="2800" dirty="0"/>
              <a:t>¿Qué tiene que ver lo de encontrar raíces con la optimización?</a:t>
            </a:r>
            <a:endParaRPr lang="en-US" sz="2800" dirty="0"/>
          </a:p>
        </p:txBody>
      </p:sp>
      <p:pic>
        <p:nvPicPr>
          <p:cNvPr id="3" name="Imagen 2">
            <a:extLst>
              <a:ext uri="{FF2B5EF4-FFF2-40B4-BE49-F238E27FC236}">
                <a16:creationId xmlns:a16="http://schemas.microsoft.com/office/drawing/2014/main" id="{B1EC4D6F-E885-4256-A3A3-D970070B7393}"/>
              </a:ext>
            </a:extLst>
          </p:cNvPr>
          <p:cNvPicPr>
            <a:picLocks noChangeAspect="1"/>
          </p:cNvPicPr>
          <p:nvPr/>
        </p:nvPicPr>
        <p:blipFill>
          <a:blip r:embed="rId5"/>
          <a:stretch>
            <a:fillRect/>
          </a:stretch>
        </p:blipFill>
        <p:spPr>
          <a:xfrm>
            <a:off x="827928" y="1937373"/>
            <a:ext cx="10707594" cy="4096322"/>
          </a:xfrm>
          <a:prstGeom prst="rect">
            <a:avLst/>
          </a:prstGeom>
        </p:spPr>
      </p:pic>
    </p:spTree>
    <p:extLst>
      <p:ext uri="{BB962C8B-B14F-4D97-AF65-F5344CB8AC3E}">
        <p14:creationId xmlns:p14="http://schemas.microsoft.com/office/powerpoint/2010/main" val="83089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70254" y="371641"/>
            <a:ext cx="5161806" cy="1197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rgbClr val="139EBC"/>
                </a:solidFill>
                <a:latin typeface="Calibri"/>
                <a:cs typeface="Calibri"/>
              </a:rPr>
              <a:t>Repaso:</a:t>
            </a:r>
          </a:p>
        </p:txBody>
      </p:sp>
      <p:pic>
        <p:nvPicPr>
          <p:cNvPr id="13" name="Imagen 12"/>
          <p:cNvPicPr>
            <a:picLocks noChangeAspect="1"/>
          </p:cNvPicPr>
          <p:nvPr/>
        </p:nvPicPr>
        <p:blipFill>
          <a:blip r:embed="rId4"/>
          <a:stretch>
            <a:fillRect/>
          </a:stretch>
        </p:blipFill>
        <p:spPr>
          <a:xfrm>
            <a:off x="0" y="6614819"/>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5</a:t>
            </a:fld>
            <a:endParaRPr lang="es-CL" sz="1800">
              <a:solidFill>
                <a:srgbClr val="003366"/>
              </a:solidFill>
            </a:endParaRPr>
          </a:p>
        </p:txBody>
      </p:sp>
      <p:pic>
        <p:nvPicPr>
          <p:cNvPr id="17" name="Picture 4" descr="Aproximación de orden 2 en torno a x0 = -1"/>
          <p:cNvPicPr>
            <a:picLocks noChangeAspect="1" noChangeArrowheads="1"/>
          </p:cNvPicPr>
          <p:nvPr/>
        </p:nvPicPr>
        <p:blipFill rotWithShape="1">
          <a:blip r:embed="rId5">
            <a:extLst>
              <a:ext uri="{28A0092B-C50C-407E-A947-70E740481C1C}">
                <a14:useLocalDpi xmlns:a14="http://schemas.microsoft.com/office/drawing/2010/main" val="0"/>
              </a:ext>
            </a:extLst>
          </a:blip>
          <a:srcRect r="744"/>
          <a:stretch/>
        </p:blipFill>
        <p:spPr bwMode="auto">
          <a:xfrm>
            <a:off x="3673880" y="4612406"/>
            <a:ext cx="5865986" cy="16603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proximación de orden 0 en torno a x0 =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280" y="658732"/>
            <a:ext cx="6077186" cy="16518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proximación de orden 1 en torno a x0 = -1"/>
          <p:cNvPicPr>
            <a:picLocks noChangeAspect="1" noChangeArrowheads="1"/>
          </p:cNvPicPr>
          <p:nvPr/>
        </p:nvPicPr>
        <p:blipFill rotWithShape="1">
          <a:blip r:embed="rId7">
            <a:extLst>
              <a:ext uri="{28A0092B-C50C-407E-A947-70E740481C1C}">
                <a14:useLocalDpi xmlns:a14="http://schemas.microsoft.com/office/drawing/2010/main" val="0"/>
              </a:ext>
            </a:extLst>
          </a:blip>
          <a:srcRect t="2860" r="1217"/>
          <a:stretch/>
        </p:blipFill>
        <p:spPr bwMode="auto">
          <a:xfrm>
            <a:off x="3673880" y="2652672"/>
            <a:ext cx="5865986" cy="1736302"/>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F923DE3D-1858-4471-BA67-E5FC83A450E6}"/>
              </a:ext>
            </a:extLst>
          </p:cNvPr>
          <p:cNvSpPr txBox="1"/>
          <p:nvPr/>
        </p:nvSpPr>
        <p:spPr>
          <a:xfrm>
            <a:off x="1040606" y="5132565"/>
            <a:ext cx="6119812" cy="369332"/>
          </a:xfrm>
          <a:prstGeom prst="rect">
            <a:avLst/>
          </a:prstGeom>
          <a:noFill/>
        </p:spPr>
        <p:txBody>
          <a:bodyPr wrap="square">
            <a:spAutoFit/>
          </a:bodyPr>
          <a:lstStyle/>
          <a:p>
            <a:r>
              <a:rPr lang="es-CL" sz="1800" b="1" dirty="0">
                <a:solidFill>
                  <a:srgbClr val="139EBC"/>
                </a:solidFill>
                <a:latin typeface="Calibri"/>
                <a:cs typeface="Calibri"/>
              </a:rPr>
              <a:t>Nuevo método! </a:t>
            </a:r>
            <a:r>
              <a:rPr lang="es-CL" sz="1800" b="1" dirty="0">
                <a:solidFill>
                  <a:srgbClr val="139EBC"/>
                </a:solidFill>
                <a:latin typeface="Calibri"/>
                <a:cs typeface="Calibri"/>
                <a:sym typeface="Wingdings" panose="05000000000000000000" pitchFamily="2" charset="2"/>
              </a:rPr>
              <a:t></a:t>
            </a:r>
            <a:endParaRPr lang="en-US" dirty="0"/>
          </a:p>
        </p:txBody>
      </p:sp>
    </p:spTree>
    <p:extLst>
      <p:ext uri="{BB962C8B-B14F-4D97-AF65-F5344CB8AC3E}">
        <p14:creationId xmlns:p14="http://schemas.microsoft.com/office/powerpoint/2010/main" val="318036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38100"/>
            <a:ext cx="12192000" cy="6858000"/>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nSpc>
                <a:spcPct val="110000"/>
              </a:lnSpc>
            </a:pPr>
            <a:endParaRPr lang="en-US" b="1" dirty="0">
              <a:solidFill>
                <a:srgbClr val="FFFFFF"/>
              </a:solidFill>
              <a:cs typeface="Calibri"/>
            </a:endParaRPr>
          </a:p>
        </p:txBody>
      </p:sp>
      <p:pic>
        <p:nvPicPr>
          <p:cNvPr id="8" name="Imagen 7" descr="logo ucm sin texto blanco.png"/>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l="-2169" t="11868" r="21428" b="3927"/>
          <a:stretch/>
        </p:blipFill>
        <p:spPr>
          <a:xfrm>
            <a:off x="8547422" y="0"/>
            <a:ext cx="4204447" cy="4384831"/>
          </a:xfrm>
          <a:prstGeom prst="rect">
            <a:avLst/>
          </a:prstGeom>
        </p:spPr>
      </p:pic>
      <p:sp>
        <p:nvSpPr>
          <p:cNvPr id="6" name="Título 1"/>
          <p:cNvSpPr txBox="1">
            <a:spLocks/>
          </p:cNvSpPr>
          <p:nvPr/>
        </p:nvSpPr>
        <p:spPr>
          <a:xfrm>
            <a:off x="559869" y="53788"/>
            <a:ext cx="5536131" cy="1757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endParaRPr lang="en-US" sz="5400" b="1" dirty="0">
              <a:solidFill>
                <a:srgbClr val="FFFFFF"/>
              </a:solidFill>
              <a:latin typeface="Calibri"/>
              <a:cs typeface="Calibri"/>
            </a:endParaRPr>
          </a:p>
        </p:txBody>
      </p:sp>
      <p:sp>
        <p:nvSpPr>
          <p:cNvPr id="5" name="Título 1"/>
          <p:cNvSpPr txBox="1">
            <a:spLocks/>
          </p:cNvSpPr>
          <p:nvPr/>
        </p:nvSpPr>
        <p:spPr>
          <a:xfrm>
            <a:off x="1014258" y="1851327"/>
            <a:ext cx="9248859" cy="30791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s-ES" sz="5400" b="1" dirty="0">
                <a:solidFill>
                  <a:srgbClr val="FFFFFF"/>
                </a:solidFill>
                <a:cs typeface="Calibri"/>
              </a:rPr>
              <a:t>Newton </a:t>
            </a:r>
            <a:r>
              <a:rPr lang="es-ES" sz="5400" b="1" dirty="0" err="1">
                <a:solidFill>
                  <a:srgbClr val="FFFFFF"/>
                </a:solidFill>
                <a:cs typeface="Calibri"/>
              </a:rPr>
              <a:t>Multivariable</a:t>
            </a:r>
            <a:r>
              <a:rPr lang="es-ES" sz="5400" b="1" dirty="0">
                <a:solidFill>
                  <a:srgbClr val="FFFFFF"/>
                </a:solidFill>
                <a:cs typeface="Calibri"/>
              </a:rPr>
              <a:t> </a:t>
            </a:r>
          </a:p>
          <a:p>
            <a:pPr>
              <a:lnSpc>
                <a:spcPct val="110000"/>
              </a:lnSpc>
            </a:pPr>
            <a:r>
              <a:rPr lang="es-ES" sz="5400" b="1" dirty="0">
                <a:solidFill>
                  <a:srgbClr val="FFFFFF"/>
                </a:solidFill>
                <a:cs typeface="Calibri"/>
              </a:rPr>
              <a:t>para optimización </a:t>
            </a:r>
          </a:p>
        </p:txBody>
      </p:sp>
      <p:sp>
        <p:nvSpPr>
          <p:cNvPr id="4" name="Marcador de número de diapositiva 3"/>
          <p:cNvSpPr>
            <a:spLocks noGrp="1"/>
          </p:cNvSpPr>
          <p:nvPr>
            <p:ph type="sldNum" sz="quarter" idx="12"/>
          </p:nvPr>
        </p:nvSpPr>
        <p:spPr/>
        <p:txBody>
          <a:bodyPr/>
          <a:lstStyle/>
          <a:p>
            <a:fld id="{03EADB36-87C7-4A49-ADAD-BBDABC50C237}" type="slidenum">
              <a:rPr lang="es-CL" smtClean="0"/>
              <a:t>6</a:t>
            </a:fld>
            <a:endParaRPr lang="es-CL"/>
          </a:p>
        </p:txBody>
      </p:sp>
    </p:spTree>
    <p:extLst>
      <p:ext uri="{BB962C8B-B14F-4D97-AF65-F5344CB8AC3E}">
        <p14:creationId xmlns:p14="http://schemas.microsoft.com/office/powerpoint/2010/main" val="290644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70254" y="371642"/>
            <a:ext cx="8191609"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a:solidFill>
                  <a:srgbClr val="139EBC"/>
                </a:solidFill>
                <a:latin typeface="Calibri"/>
                <a:cs typeface="Calibri"/>
              </a:rPr>
              <a:t>Recordando a las Series de Taylor: </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7</a:t>
            </a:fld>
            <a:endParaRPr lang="es-CL" sz="1800">
              <a:solidFill>
                <a:srgbClr val="003366"/>
              </a:solidFill>
            </a:endParaRPr>
          </a:p>
        </p:txBody>
      </p:sp>
      <p:sp>
        <p:nvSpPr>
          <p:cNvPr id="9" name="Marcador de texto 2"/>
          <p:cNvSpPr>
            <a:spLocks noGrp="1"/>
          </p:cNvSpPr>
          <p:nvPr>
            <p:ph type="body" idx="1"/>
          </p:nvPr>
        </p:nvSpPr>
        <p:spPr>
          <a:xfrm>
            <a:off x="295835" y="1624084"/>
            <a:ext cx="11454887" cy="2320119"/>
          </a:xfrm>
        </p:spPr>
        <p:txBody>
          <a:bodyPr>
            <a:noAutofit/>
          </a:bodyPr>
          <a:lstStyle/>
          <a:p>
            <a:pPr marL="101600" indent="0">
              <a:buNone/>
            </a:pPr>
            <a:r>
              <a:rPr lang="es-ES" sz="3000" b="0" dirty="0"/>
              <a:t>Series de Taylor: Aproximación de funciones mediante una suma de potencias enteras de polinomios. Dicha suma se calcula a partir de las derivadas de la función para un determinado valor (o punto) suficientemente derivable sobre la función y un entorno sobre el cual converja la serie.</a:t>
            </a:r>
          </a:p>
        </p:txBody>
      </p:sp>
      <p:pic>
        <p:nvPicPr>
          <p:cNvPr id="12" name="Picture 4" descr="Series de Taylor - Fuga de cerebr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1051" y="4117113"/>
            <a:ext cx="5011485" cy="10280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CuadroTexto 13"/>
              <p:cNvSpPr txBox="1"/>
              <p:nvPr/>
            </p:nvSpPr>
            <p:spPr>
              <a:xfrm>
                <a:off x="987188" y="5497375"/>
                <a:ext cx="10217624" cy="641779"/>
              </a:xfrm>
              <a:prstGeom prst="rect">
                <a:avLst/>
              </a:prstGeom>
              <a:noFill/>
            </p:spPr>
            <p:txBody>
              <a:bodyPr wrap="square" lIns="0" tIns="0" rIns="0" bIns="0" rtlCol="0">
                <a:spAutoFit/>
              </a:bodyPr>
              <a:lstStyle/>
              <a:p>
                <a14:m>
                  <m:oMath xmlns:m="http://schemas.openxmlformats.org/officeDocument/2006/math">
                    <m:r>
                      <a:rPr lang="es-CL" sz="2800" b="0" i="1" smtClean="0">
                        <a:latin typeface="Cambria Math" panose="02040503050406030204" pitchFamily="18" charset="0"/>
                      </a:rPr>
                      <m:t>𝑓</m:t>
                    </m:r>
                    <m:d>
                      <m:dPr>
                        <m:ctrlPr>
                          <a:rPr lang="es-CL" sz="2800" b="0" i="1" smtClean="0">
                            <a:latin typeface="Cambria Math" panose="02040503050406030204" pitchFamily="18" charset="0"/>
                          </a:rPr>
                        </m:ctrlPr>
                      </m:dPr>
                      <m:e>
                        <m:r>
                          <a:rPr lang="es-CL" sz="2800" b="0" i="1" smtClean="0">
                            <a:latin typeface="Cambria Math" panose="02040503050406030204" pitchFamily="18" charset="0"/>
                          </a:rPr>
                          <m:t>𝑥</m:t>
                        </m:r>
                      </m:e>
                    </m:d>
                    <m:r>
                      <a:rPr lang="es-CL" sz="2800" b="0" i="1" smtClean="0">
                        <a:latin typeface="Cambria Math" panose="02040503050406030204" pitchFamily="18" charset="0"/>
                      </a:rPr>
                      <m:t>=</m:t>
                    </m:r>
                    <m:r>
                      <a:rPr lang="es-CL" sz="2800" b="0" i="1" smtClean="0">
                        <a:latin typeface="Cambria Math" panose="02040503050406030204" pitchFamily="18" charset="0"/>
                      </a:rPr>
                      <m:t>𝑓</m:t>
                    </m:r>
                    <m:d>
                      <m:dPr>
                        <m:ctrlPr>
                          <a:rPr lang="es-CL" sz="2800" b="0" i="1" smtClean="0">
                            <a:latin typeface="Cambria Math" panose="02040503050406030204" pitchFamily="18" charset="0"/>
                          </a:rPr>
                        </m:ctrlPr>
                      </m:dPr>
                      <m:e>
                        <m:r>
                          <a:rPr lang="es-CL" sz="2800" b="0" i="1" smtClean="0">
                            <a:latin typeface="Cambria Math" panose="02040503050406030204" pitchFamily="18" charset="0"/>
                          </a:rPr>
                          <m:t>𝑎</m:t>
                        </m:r>
                      </m:e>
                    </m:d>
                    <m:r>
                      <a:rPr lang="es-CL" sz="2800" b="0" i="1" smtClean="0">
                        <a:latin typeface="Cambria Math" panose="02040503050406030204" pitchFamily="18" charset="0"/>
                      </a:rPr>
                      <m:t>+ </m:t>
                    </m:r>
                    <m:f>
                      <m:fPr>
                        <m:ctrlPr>
                          <a:rPr lang="es-CL" sz="2800" b="0" i="1" smtClean="0">
                            <a:latin typeface="Cambria Math" panose="02040503050406030204" pitchFamily="18" charset="0"/>
                          </a:rPr>
                        </m:ctrlPr>
                      </m:fPr>
                      <m:num>
                        <m:r>
                          <a:rPr lang="es-CL" sz="2800" b="0" i="1" smtClean="0">
                            <a:latin typeface="Cambria Math" panose="02040503050406030204" pitchFamily="18" charset="0"/>
                          </a:rPr>
                          <m:t>𝑓</m:t>
                        </m:r>
                        <m:r>
                          <a:rPr lang="es-CL" sz="2800" b="0" i="1" smtClean="0">
                            <a:latin typeface="Cambria Math" panose="02040503050406030204" pitchFamily="18" charset="0"/>
                          </a:rPr>
                          <m:t>´</m:t>
                        </m:r>
                        <m:d>
                          <m:dPr>
                            <m:ctrlPr>
                              <a:rPr lang="es-CL" sz="2800" b="0" i="1" smtClean="0">
                                <a:latin typeface="Cambria Math" panose="02040503050406030204" pitchFamily="18" charset="0"/>
                              </a:rPr>
                            </m:ctrlPr>
                          </m:dPr>
                          <m:e>
                            <m:r>
                              <a:rPr lang="es-CL" sz="2800" b="0" i="1" smtClean="0">
                                <a:latin typeface="Cambria Math" panose="02040503050406030204" pitchFamily="18" charset="0"/>
                              </a:rPr>
                              <m:t>𝑎</m:t>
                            </m:r>
                          </m:e>
                        </m:d>
                      </m:num>
                      <m:den>
                        <m:r>
                          <a:rPr lang="es-CL" sz="2800" i="1" smtClean="0">
                            <a:latin typeface="Cambria Math" panose="02040503050406030204" pitchFamily="18" charset="0"/>
                          </a:rPr>
                          <m:t>1</m:t>
                        </m:r>
                        <m:r>
                          <a:rPr lang="es-CL" sz="2800" b="0" i="1" smtClean="0">
                            <a:latin typeface="Cambria Math" panose="02040503050406030204" pitchFamily="18" charset="0"/>
                          </a:rPr>
                          <m:t>!</m:t>
                        </m:r>
                      </m:den>
                    </m:f>
                    <m:d>
                      <m:dPr>
                        <m:ctrlPr>
                          <a:rPr lang="es-CL" sz="2800" b="0" i="1" smtClean="0">
                            <a:latin typeface="Cambria Math" panose="02040503050406030204" pitchFamily="18" charset="0"/>
                          </a:rPr>
                        </m:ctrlPr>
                      </m:dPr>
                      <m:e>
                        <m:r>
                          <a:rPr lang="es-CL" sz="2800" b="0" i="1" smtClean="0">
                            <a:latin typeface="Cambria Math" panose="02040503050406030204" pitchFamily="18" charset="0"/>
                          </a:rPr>
                          <m:t>𝑥</m:t>
                        </m:r>
                        <m:r>
                          <a:rPr lang="es-CL" sz="2800" b="0" i="1" smtClean="0">
                            <a:latin typeface="Cambria Math" panose="02040503050406030204" pitchFamily="18" charset="0"/>
                          </a:rPr>
                          <m:t>−</m:t>
                        </m:r>
                        <m:r>
                          <a:rPr lang="es-CL" sz="2800" b="0" i="1" smtClean="0">
                            <a:latin typeface="Cambria Math" panose="02040503050406030204" pitchFamily="18" charset="0"/>
                          </a:rPr>
                          <m:t>𝑎</m:t>
                        </m:r>
                      </m:e>
                    </m:d>
                    <m:r>
                      <a:rPr lang="es-CL" sz="2800" i="1">
                        <a:latin typeface="Cambria Math" panose="02040503050406030204" pitchFamily="18" charset="0"/>
                      </a:rPr>
                      <m:t>+</m:t>
                    </m:r>
                    <m:f>
                      <m:fPr>
                        <m:ctrlPr>
                          <a:rPr lang="es-CL" sz="2800" i="1">
                            <a:latin typeface="Cambria Math" panose="02040503050406030204" pitchFamily="18" charset="0"/>
                          </a:rPr>
                        </m:ctrlPr>
                      </m:fPr>
                      <m:num>
                        <m:r>
                          <a:rPr lang="es-CL" sz="2800" i="1">
                            <a:latin typeface="Cambria Math" panose="02040503050406030204" pitchFamily="18" charset="0"/>
                          </a:rPr>
                          <m:t>𝑓</m:t>
                        </m:r>
                        <m:r>
                          <a:rPr lang="es-CL" sz="2800" i="1">
                            <a:latin typeface="Cambria Math" panose="02040503050406030204" pitchFamily="18" charset="0"/>
                          </a:rPr>
                          <m:t>´´</m:t>
                        </m:r>
                        <m:d>
                          <m:dPr>
                            <m:ctrlPr>
                              <a:rPr lang="es-CL" sz="2800" i="1">
                                <a:latin typeface="Cambria Math" panose="02040503050406030204" pitchFamily="18" charset="0"/>
                              </a:rPr>
                            </m:ctrlPr>
                          </m:dPr>
                          <m:e>
                            <m:r>
                              <a:rPr lang="es-CL" sz="2800" i="1">
                                <a:latin typeface="Cambria Math" panose="02040503050406030204" pitchFamily="18" charset="0"/>
                              </a:rPr>
                              <m:t>𝑎</m:t>
                            </m:r>
                          </m:e>
                        </m:d>
                      </m:num>
                      <m:den>
                        <m:r>
                          <a:rPr lang="es-CL" sz="2800" i="1">
                            <a:latin typeface="Cambria Math" panose="02040503050406030204" pitchFamily="18" charset="0"/>
                          </a:rPr>
                          <m:t>2!</m:t>
                        </m:r>
                      </m:den>
                    </m:f>
                    <m:d>
                      <m:dPr>
                        <m:ctrlPr>
                          <a:rPr lang="es-CL" sz="2800" i="1">
                            <a:latin typeface="Cambria Math" panose="02040503050406030204" pitchFamily="18" charset="0"/>
                          </a:rPr>
                        </m:ctrlPr>
                      </m:dPr>
                      <m:e>
                        <m:r>
                          <a:rPr lang="es-CL" sz="2800" i="1">
                            <a:latin typeface="Cambria Math" panose="02040503050406030204" pitchFamily="18" charset="0"/>
                          </a:rPr>
                          <m:t>𝑥</m:t>
                        </m:r>
                        <m:r>
                          <a:rPr lang="es-CL" sz="2800" i="1">
                            <a:latin typeface="Cambria Math" panose="02040503050406030204" pitchFamily="18" charset="0"/>
                          </a:rPr>
                          <m:t>−</m:t>
                        </m:r>
                        <m:r>
                          <a:rPr lang="es-CL" sz="2800" i="1">
                            <a:latin typeface="Cambria Math" panose="02040503050406030204" pitchFamily="18" charset="0"/>
                          </a:rPr>
                          <m:t>𝑎</m:t>
                        </m:r>
                      </m:e>
                    </m:d>
                    <m:r>
                      <a:rPr lang="es-CL" sz="2800" i="1" baseline="30000">
                        <a:latin typeface="Cambria Math" panose="02040503050406030204" pitchFamily="18" charset="0"/>
                      </a:rPr>
                      <m:t>2</m:t>
                    </m:r>
                    <m:r>
                      <a:rPr lang="es-CL" sz="2800" b="0" i="1" smtClean="0">
                        <a:latin typeface="Cambria Math" panose="02040503050406030204" pitchFamily="18" charset="0"/>
                      </a:rPr>
                      <m:t>+</m:t>
                    </m:r>
                    <m:f>
                      <m:fPr>
                        <m:ctrlPr>
                          <a:rPr lang="es-CL" sz="2800" i="1">
                            <a:latin typeface="Cambria Math" panose="02040503050406030204" pitchFamily="18" charset="0"/>
                          </a:rPr>
                        </m:ctrlPr>
                      </m:fPr>
                      <m:num>
                        <m:r>
                          <a:rPr lang="es-CL" sz="2800" i="1">
                            <a:latin typeface="Cambria Math" panose="02040503050406030204" pitchFamily="18" charset="0"/>
                          </a:rPr>
                          <m:t>𝑓</m:t>
                        </m:r>
                        <m:r>
                          <a:rPr lang="es-CL" sz="2800" b="0" i="1" smtClean="0">
                            <a:latin typeface="Cambria Math" panose="02040503050406030204" pitchFamily="18" charset="0"/>
                          </a:rPr>
                          <m:t>´</m:t>
                        </m:r>
                        <m:r>
                          <a:rPr lang="es-CL" sz="2800" i="1">
                            <a:latin typeface="Cambria Math" panose="02040503050406030204" pitchFamily="18" charset="0"/>
                          </a:rPr>
                          <m:t>´</m:t>
                        </m:r>
                        <m:r>
                          <a:rPr lang="es-CL" sz="2800" b="0" i="1" smtClean="0">
                            <a:latin typeface="Cambria Math" panose="02040503050406030204" pitchFamily="18" charset="0"/>
                          </a:rPr>
                          <m:t>´</m:t>
                        </m:r>
                        <m:d>
                          <m:dPr>
                            <m:ctrlPr>
                              <a:rPr lang="es-CL" sz="2800" i="1">
                                <a:latin typeface="Cambria Math" panose="02040503050406030204" pitchFamily="18" charset="0"/>
                              </a:rPr>
                            </m:ctrlPr>
                          </m:dPr>
                          <m:e>
                            <m:r>
                              <a:rPr lang="es-CL" sz="2800" i="1">
                                <a:latin typeface="Cambria Math" panose="02040503050406030204" pitchFamily="18" charset="0"/>
                              </a:rPr>
                              <m:t>𝑎</m:t>
                            </m:r>
                          </m:e>
                        </m:d>
                      </m:num>
                      <m:den>
                        <m:r>
                          <a:rPr lang="es-CL" sz="2800" b="0" i="1" smtClean="0">
                            <a:latin typeface="Cambria Math" panose="02040503050406030204" pitchFamily="18" charset="0"/>
                          </a:rPr>
                          <m:t>3</m:t>
                        </m:r>
                        <m:r>
                          <a:rPr lang="es-CL" sz="2800" i="1">
                            <a:latin typeface="Cambria Math" panose="02040503050406030204" pitchFamily="18" charset="0"/>
                          </a:rPr>
                          <m:t>!</m:t>
                        </m:r>
                      </m:den>
                    </m:f>
                    <m:d>
                      <m:dPr>
                        <m:ctrlPr>
                          <a:rPr lang="es-CL" sz="2800" i="1">
                            <a:latin typeface="Cambria Math" panose="02040503050406030204" pitchFamily="18" charset="0"/>
                          </a:rPr>
                        </m:ctrlPr>
                      </m:dPr>
                      <m:e>
                        <m:r>
                          <a:rPr lang="es-CL" sz="2800" i="1">
                            <a:latin typeface="Cambria Math" panose="02040503050406030204" pitchFamily="18" charset="0"/>
                          </a:rPr>
                          <m:t>𝑥</m:t>
                        </m:r>
                        <m:r>
                          <a:rPr lang="es-CL" sz="2800" i="1">
                            <a:latin typeface="Cambria Math" panose="02040503050406030204" pitchFamily="18" charset="0"/>
                          </a:rPr>
                          <m:t>−</m:t>
                        </m:r>
                        <m:r>
                          <a:rPr lang="es-CL" sz="2800" i="1">
                            <a:latin typeface="Cambria Math" panose="02040503050406030204" pitchFamily="18" charset="0"/>
                          </a:rPr>
                          <m:t>𝑎</m:t>
                        </m:r>
                      </m:e>
                    </m:d>
                    <m:r>
                      <a:rPr lang="es-CL" sz="2800" b="0" i="1" baseline="30000" smtClean="0">
                        <a:latin typeface="Cambria Math" panose="02040503050406030204" pitchFamily="18" charset="0"/>
                      </a:rPr>
                      <m:t>3</m:t>
                    </m:r>
                    <m:r>
                      <a:rPr lang="es-CL" sz="2800" i="1">
                        <a:latin typeface="Cambria Math" panose="02040503050406030204" pitchFamily="18" charset="0"/>
                      </a:rPr>
                      <m:t>+</m:t>
                    </m:r>
                  </m:oMath>
                </a14:m>
                <a:r>
                  <a:rPr lang="es-CL" sz="2800" b="0" baseline="30000" dirty="0"/>
                  <a:t> …</a:t>
                </a:r>
              </a:p>
            </p:txBody>
          </p:sp>
        </mc:Choice>
        <mc:Fallback xmlns="">
          <p:sp>
            <p:nvSpPr>
              <p:cNvPr id="14" name="CuadroTexto 13"/>
              <p:cNvSpPr txBox="1">
                <a:spLocks noRot="1" noChangeAspect="1" noMove="1" noResize="1" noEditPoints="1" noAdjustHandles="1" noChangeArrowheads="1" noChangeShapeType="1" noTextEdit="1"/>
              </p:cNvSpPr>
              <p:nvPr/>
            </p:nvSpPr>
            <p:spPr>
              <a:xfrm>
                <a:off x="987188" y="5497375"/>
                <a:ext cx="10217624" cy="641779"/>
              </a:xfrm>
              <a:prstGeom prst="rect">
                <a:avLst/>
              </a:prstGeom>
              <a:blipFill>
                <a:blip r:embed="rId6"/>
                <a:stretch>
                  <a:fillRect l="-60"/>
                </a:stretch>
              </a:blipFill>
            </p:spPr>
            <p:txBody>
              <a:bodyPr/>
              <a:lstStyle/>
              <a:p>
                <a:r>
                  <a:rPr lang="en-US">
                    <a:noFill/>
                  </a:rPr>
                  <a:t> </a:t>
                </a:r>
              </a:p>
            </p:txBody>
          </p:sp>
        </mc:Fallback>
      </mc:AlternateContent>
    </p:spTree>
    <p:extLst>
      <p:ext uri="{BB962C8B-B14F-4D97-AF65-F5344CB8AC3E}">
        <p14:creationId xmlns:p14="http://schemas.microsoft.com/office/powerpoint/2010/main" val="412159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8</a:t>
            </a:fld>
            <a:endParaRPr lang="es-CL" sz="1800" dirty="0">
              <a:solidFill>
                <a:srgbClr val="003366"/>
              </a:solidFill>
            </a:endParaRPr>
          </a:p>
        </p:txBody>
      </p:sp>
      <p:pic>
        <p:nvPicPr>
          <p:cNvPr id="3" name="Imagen 2">
            <a:extLst>
              <a:ext uri="{FF2B5EF4-FFF2-40B4-BE49-F238E27FC236}">
                <a16:creationId xmlns:a16="http://schemas.microsoft.com/office/drawing/2014/main" id="{B1EC4D6F-E885-4256-A3A3-D970070B7393}"/>
              </a:ext>
            </a:extLst>
          </p:cNvPr>
          <p:cNvPicPr>
            <a:picLocks noChangeAspect="1"/>
          </p:cNvPicPr>
          <p:nvPr/>
        </p:nvPicPr>
        <p:blipFill>
          <a:blip r:embed="rId5"/>
          <a:stretch>
            <a:fillRect/>
          </a:stretch>
        </p:blipFill>
        <p:spPr>
          <a:xfrm>
            <a:off x="570254" y="1379043"/>
            <a:ext cx="11109906" cy="4250232"/>
          </a:xfrm>
          <a:prstGeom prst="rect">
            <a:avLst/>
          </a:prstGeom>
        </p:spPr>
      </p:pic>
      <p:sp>
        <p:nvSpPr>
          <p:cNvPr id="9" name="Título 1">
            <a:extLst>
              <a:ext uri="{FF2B5EF4-FFF2-40B4-BE49-F238E27FC236}">
                <a16:creationId xmlns:a16="http://schemas.microsoft.com/office/drawing/2014/main" id="{931C5C06-FBA0-4B19-A9F2-39E52A620CDE}"/>
              </a:ext>
            </a:extLst>
          </p:cNvPr>
          <p:cNvSpPr txBox="1">
            <a:spLocks/>
          </p:cNvSpPr>
          <p:nvPr/>
        </p:nvSpPr>
        <p:spPr>
          <a:xfrm>
            <a:off x="570254" y="371642"/>
            <a:ext cx="8191609"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a:solidFill>
                  <a:srgbClr val="139EBC"/>
                </a:solidFill>
                <a:latin typeface="Calibri"/>
                <a:cs typeface="Calibri"/>
              </a:rPr>
              <a:t>Recordando a las Series de Taylor: </a:t>
            </a:r>
            <a:endParaRPr lang="en-US" sz="3200" b="1" dirty="0">
              <a:solidFill>
                <a:srgbClr val="139EBC"/>
              </a:solidFill>
              <a:latin typeface="Calibri"/>
              <a:cs typeface="Calibri"/>
            </a:endParaRPr>
          </a:p>
        </p:txBody>
      </p:sp>
    </p:spTree>
    <p:extLst>
      <p:ext uri="{BB962C8B-B14F-4D97-AF65-F5344CB8AC3E}">
        <p14:creationId xmlns:p14="http://schemas.microsoft.com/office/powerpoint/2010/main" val="246580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 ucm nuevo vectorizado.pdf"/>
          <p:cNvPicPr>
            <a:picLocks noChangeAspect="1"/>
          </p:cNvPicPr>
          <p:nvPr/>
        </p:nvPicPr>
        <p:blipFill rotWithShape="1">
          <a:blip r:embed="rId3" cstate="print">
            <a:extLst>
              <a:ext uri="{28A0092B-C50C-407E-A947-70E740481C1C}">
                <a14:useLocalDpi xmlns:a14="http://schemas.microsoft.com/office/drawing/2010/main" val="0"/>
              </a:ext>
            </a:extLst>
          </a:blip>
          <a:srcRect l="12577" t="15438" r="10727" b="19478"/>
          <a:stretch/>
        </p:blipFill>
        <p:spPr>
          <a:xfrm>
            <a:off x="10512438" y="0"/>
            <a:ext cx="1679562" cy="654618"/>
          </a:xfrm>
          <a:prstGeom prst="rect">
            <a:avLst/>
          </a:prstGeom>
        </p:spPr>
      </p:pic>
      <p:sp>
        <p:nvSpPr>
          <p:cNvPr id="8" name="Rectángulo 7"/>
          <p:cNvSpPr/>
          <p:nvPr/>
        </p:nvSpPr>
        <p:spPr>
          <a:xfrm>
            <a:off x="0" y="-13447"/>
            <a:ext cx="295835" cy="1464621"/>
          </a:xfrm>
          <a:prstGeom prst="rect">
            <a:avLst/>
          </a:prstGeom>
          <a:solidFill>
            <a:srgbClr val="139E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570254" y="371642"/>
            <a:ext cx="9802045" cy="1079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a:solidFill>
                  <a:srgbClr val="139EBC"/>
                </a:solidFill>
                <a:latin typeface="Calibri"/>
                <a:cs typeface="Calibri"/>
              </a:rPr>
              <a:t>Fórmula iterativa del método de Newton generalizado: </a:t>
            </a:r>
            <a:endParaRPr lang="en-US" sz="3200" b="1" dirty="0">
              <a:solidFill>
                <a:srgbClr val="139EBC"/>
              </a:solidFill>
              <a:latin typeface="Calibri"/>
              <a:cs typeface="Calibri"/>
            </a:endParaRPr>
          </a:p>
        </p:txBody>
      </p:sp>
      <p:pic>
        <p:nvPicPr>
          <p:cNvPr id="13" name="Imagen 12"/>
          <p:cNvPicPr>
            <a:picLocks noChangeAspect="1"/>
          </p:cNvPicPr>
          <p:nvPr/>
        </p:nvPicPr>
        <p:blipFill>
          <a:blip r:embed="rId4"/>
          <a:stretch>
            <a:fillRect/>
          </a:stretch>
        </p:blipFill>
        <p:spPr>
          <a:xfrm>
            <a:off x="0" y="6614821"/>
            <a:ext cx="12192000" cy="270199"/>
          </a:xfrm>
          <a:prstGeom prst="rect">
            <a:avLst/>
          </a:prstGeom>
        </p:spPr>
      </p:pic>
      <p:sp>
        <p:nvSpPr>
          <p:cNvPr id="10" name="Marcador de número de diapositiva 9"/>
          <p:cNvSpPr>
            <a:spLocks noGrp="1"/>
          </p:cNvSpPr>
          <p:nvPr>
            <p:ph type="sldNum" sz="quarter" idx="12"/>
          </p:nvPr>
        </p:nvSpPr>
        <p:spPr>
          <a:xfrm>
            <a:off x="9448800" y="6567357"/>
            <a:ext cx="2743200" cy="365125"/>
          </a:xfrm>
        </p:spPr>
        <p:txBody>
          <a:bodyPr/>
          <a:lstStyle/>
          <a:p>
            <a:fld id="{03EADB36-87C7-4A49-ADAD-BBDABC50C237}" type="slidenum">
              <a:rPr lang="es-CL" sz="1800" smtClean="0">
                <a:solidFill>
                  <a:srgbClr val="003366"/>
                </a:solidFill>
              </a:rPr>
              <a:t>9</a:t>
            </a:fld>
            <a:endParaRPr lang="es-CL" sz="1800">
              <a:solidFill>
                <a:srgbClr val="003366"/>
              </a:solidFill>
            </a:endParaRPr>
          </a:p>
        </p:txBody>
      </p:sp>
      <mc:AlternateContent xmlns:mc="http://schemas.openxmlformats.org/markup-compatibility/2006" xmlns:a14="http://schemas.microsoft.com/office/drawing/2010/main">
        <mc:Choice Requires="a14">
          <p:sp>
            <p:nvSpPr>
              <p:cNvPr id="15" name="Rectángulo 14"/>
              <p:cNvSpPr/>
              <p:nvPr/>
            </p:nvSpPr>
            <p:spPr>
              <a:xfrm>
                <a:off x="376517" y="2042875"/>
                <a:ext cx="6798716" cy="8066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L" sz="2400" i="1" smtClean="0">
                          <a:latin typeface="Cambria Math" panose="02040503050406030204" pitchFamily="18" charset="0"/>
                        </a:rPr>
                        <m:t>𝑓</m:t>
                      </m:r>
                      <m:d>
                        <m:dPr>
                          <m:ctrlPr>
                            <a:rPr lang="es-CL" sz="2400" i="1">
                              <a:latin typeface="Cambria Math" panose="02040503050406030204" pitchFamily="18" charset="0"/>
                            </a:rPr>
                          </m:ctrlPr>
                        </m:dPr>
                        <m:e>
                          <m:r>
                            <a:rPr lang="es-CL" sz="2400" b="0" i="1" smtClean="0">
                              <a:latin typeface="Cambria Math" panose="02040503050406030204" pitchFamily="18" charset="0"/>
                            </a:rPr>
                            <m:t>𝑥</m:t>
                          </m:r>
                        </m:e>
                      </m:d>
                      <m:r>
                        <a:rPr lang="es-CL" sz="2400" b="0" i="1" smtClean="0">
                          <a:latin typeface="Cambria Math" panose="02040503050406030204" pitchFamily="18" charset="0"/>
                        </a:rPr>
                        <m:t> </m:t>
                      </m:r>
                      <m:r>
                        <m:rPr>
                          <m:nor/>
                        </m:rPr>
                        <a:rPr lang="es-CL" sz="2400"/>
                        <m:t>≈</m:t>
                      </m:r>
                      <m:r>
                        <a:rPr lang="es-CL" sz="2400" b="0" i="1" smtClean="0">
                          <a:latin typeface="Cambria Math" panose="02040503050406030204" pitchFamily="18" charset="0"/>
                        </a:rPr>
                        <m:t> </m:t>
                      </m:r>
                      <m:r>
                        <a:rPr lang="es-CL" sz="2400" i="1">
                          <a:latin typeface="Cambria Math" panose="02040503050406030204" pitchFamily="18" charset="0"/>
                        </a:rPr>
                        <m:t>𝑓</m:t>
                      </m:r>
                      <m:d>
                        <m:dPr>
                          <m:ctrlPr>
                            <a:rPr lang="es-CL" sz="2400" i="1">
                              <a:latin typeface="Cambria Math" panose="02040503050406030204" pitchFamily="18" charset="0"/>
                            </a:rPr>
                          </m:ctrlPr>
                        </m:dPr>
                        <m:e>
                          <m:r>
                            <a:rPr lang="es-CL" sz="2400" i="1">
                              <a:latin typeface="Cambria Math" panose="02040503050406030204" pitchFamily="18" charset="0"/>
                            </a:rPr>
                            <m:t>𝑎</m:t>
                          </m:r>
                        </m:e>
                      </m:d>
                      <m:r>
                        <a:rPr lang="es-CL" sz="2400" i="1">
                          <a:latin typeface="Cambria Math" panose="02040503050406030204" pitchFamily="18" charset="0"/>
                        </a:rPr>
                        <m:t>+ </m:t>
                      </m:r>
                      <m:f>
                        <m:fPr>
                          <m:ctrlPr>
                            <a:rPr lang="es-CL" sz="2400" i="1">
                              <a:latin typeface="Cambria Math" panose="02040503050406030204" pitchFamily="18" charset="0"/>
                            </a:rPr>
                          </m:ctrlPr>
                        </m:fPr>
                        <m:num>
                          <m:r>
                            <a:rPr lang="es-CL" sz="2400" i="1">
                              <a:latin typeface="Cambria Math" panose="02040503050406030204" pitchFamily="18" charset="0"/>
                            </a:rPr>
                            <m:t>𝑓</m:t>
                          </m:r>
                          <m:r>
                            <a:rPr lang="es-CL" sz="2400" i="1">
                              <a:latin typeface="Cambria Math" panose="02040503050406030204" pitchFamily="18" charset="0"/>
                            </a:rPr>
                            <m:t>´</m:t>
                          </m:r>
                          <m:d>
                            <m:dPr>
                              <m:ctrlPr>
                                <a:rPr lang="es-CL" sz="2400" i="1">
                                  <a:latin typeface="Cambria Math" panose="02040503050406030204" pitchFamily="18" charset="0"/>
                                </a:rPr>
                              </m:ctrlPr>
                            </m:dPr>
                            <m:e>
                              <m:r>
                                <a:rPr lang="es-CL" sz="2400" i="1">
                                  <a:latin typeface="Cambria Math" panose="02040503050406030204" pitchFamily="18" charset="0"/>
                                </a:rPr>
                                <m:t>𝑎</m:t>
                              </m:r>
                            </m:e>
                          </m:d>
                        </m:num>
                        <m:den>
                          <m:r>
                            <a:rPr lang="es-CL" sz="2400" i="1">
                              <a:latin typeface="Cambria Math" panose="02040503050406030204" pitchFamily="18" charset="0"/>
                            </a:rPr>
                            <m:t>1!</m:t>
                          </m:r>
                        </m:den>
                      </m:f>
                      <m:d>
                        <m:dPr>
                          <m:ctrlPr>
                            <a:rPr lang="es-CL" sz="2400" i="1">
                              <a:latin typeface="Cambria Math" panose="02040503050406030204" pitchFamily="18" charset="0"/>
                            </a:rPr>
                          </m:ctrlPr>
                        </m:dPr>
                        <m:e>
                          <m:r>
                            <a:rPr lang="es-CL" sz="2400" i="1">
                              <a:latin typeface="Cambria Math" panose="02040503050406030204" pitchFamily="18" charset="0"/>
                            </a:rPr>
                            <m:t>𝑥</m:t>
                          </m:r>
                          <m:r>
                            <a:rPr lang="es-CL" sz="2400" i="1">
                              <a:latin typeface="Cambria Math" panose="02040503050406030204" pitchFamily="18" charset="0"/>
                            </a:rPr>
                            <m:t>−</m:t>
                          </m:r>
                          <m:r>
                            <a:rPr lang="es-CL" sz="2400" i="1">
                              <a:latin typeface="Cambria Math" panose="02040503050406030204" pitchFamily="18" charset="0"/>
                            </a:rPr>
                            <m:t>𝑎</m:t>
                          </m:r>
                        </m:e>
                      </m:d>
                      <m:r>
                        <a:rPr lang="es-CL" sz="2400" i="1">
                          <a:latin typeface="Cambria Math" panose="02040503050406030204" pitchFamily="18" charset="0"/>
                        </a:rPr>
                        <m:t>+</m:t>
                      </m:r>
                      <m:f>
                        <m:fPr>
                          <m:ctrlPr>
                            <a:rPr lang="es-CL" sz="2400" i="1">
                              <a:latin typeface="Cambria Math" panose="02040503050406030204" pitchFamily="18" charset="0"/>
                            </a:rPr>
                          </m:ctrlPr>
                        </m:fPr>
                        <m:num>
                          <m:r>
                            <a:rPr lang="es-CL" sz="2400" i="1">
                              <a:latin typeface="Cambria Math" panose="02040503050406030204" pitchFamily="18" charset="0"/>
                            </a:rPr>
                            <m:t>𝑓</m:t>
                          </m:r>
                          <m:r>
                            <a:rPr lang="es-CL" sz="2400" i="1">
                              <a:latin typeface="Cambria Math" panose="02040503050406030204" pitchFamily="18" charset="0"/>
                            </a:rPr>
                            <m:t>´´</m:t>
                          </m:r>
                          <m:d>
                            <m:dPr>
                              <m:ctrlPr>
                                <a:rPr lang="es-CL" sz="2400" i="1">
                                  <a:latin typeface="Cambria Math" panose="02040503050406030204" pitchFamily="18" charset="0"/>
                                </a:rPr>
                              </m:ctrlPr>
                            </m:dPr>
                            <m:e>
                              <m:r>
                                <a:rPr lang="es-CL" sz="2400" i="1">
                                  <a:latin typeface="Cambria Math" panose="02040503050406030204" pitchFamily="18" charset="0"/>
                                </a:rPr>
                                <m:t>𝑎</m:t>
                              </m:r>
                            </m:e>
                          </m:d>
                        </m:num>
                        <m:den>
                          <m:r>
                            <a:rPr lang="es-CL" sz="2400" i="1">
                              <a:latin typeface="Cambria Math" panose="02040503050406030204" pitchFamily="18" charset="0"/>
                            </a:rPr>
                            <m:t>2!</m:t>
                          </m:r>
                        </m:den>
                      </m:f>
                      <m:d>
                        <m:dPr>
                          <m:ctrlPr>
                            <a:rPr lang="es-CL" sz="2400" i="1">
                              <a:latin typeface="Cambria Math" panose="02040503050406030204" pitchFamily="18" charset="0"/>
                            </a:rPr>
                          </m:ctrlPr>
                        </m:dPr>
                        <m:e>
                          <m:r>
                            <a:rPr lang="es-CL" sz="2400" i="1">
                              <a:latin typeface="Cambria Math" panose="02040503050406030204" pitchFamily="18" charset="0"/>
                            </a:rPr>
                            <m:t>𝑥</m:t>
                          </m:r>
                          <m:r>
                            <a:rPr lang="es-CL" sz="2400" i="1">
                              <a:latin typeface="Cambria Math" panose="02040503050406030204" pitchFamily="18" charset="0"/>
                            </a:rPr>
                            <m:t>−</m:t>
                          </m:r>
                          <m:r>
                            <a:rPr lang="es-CL" sz="2400" i="1">
                              <a:latin typeface="Cambria Math" panose="02040503050406030204" pitchFamily="18" charset="0"/>
                            </a:rPr>
                            <m:t>𝑎</m:t>
                          </m:r>
                        </m:e>
                      </m:d>
                      <m:r>
                        <a:rPr lang="es-CL" sz="2400" i="1" baseline="30000">
                          <a:latin typeface="Cambria Math" panose="02040503050406030204" pitchFamily="18" charset="0"/>
                        </a:rPr>
                        <m:t>2</m:t>
                      </m:r>
                    </m:oMath>
                  </m:oMathPara>
                </a14:m>
                <a:endParaRPr lang="es-CL" sz="2400" dirty="0"/>
              </a:p>
            </p:txBody>
          </p:sp>
        </mc:Choice>
        <mc:Fallback xmlns="">
          <p:sp>
            <p:nvSpPr>
              <p:cNvPr id="15" name="Rectángulo 14"/>
              <p:cNvSpPr>
                <a:spLocks noRot="1" noChangeAspect="1" noMove="1" noResize="1" noEditPoints="1" noAdjustHandles="1" noChangeArrowheads="1" noChangeShapeType="1" noTextEdit="1"/>
              </p:cNvSpPr>
              <p:nvPr/>
            </p:nvSpPr>
            <p:spPr>
              <a:xfrm>
                <a:off x="376517" y="2042875"/>
                <a:ext cx="6798716" cy="8066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p:cNvSpPr txBox="1"/>
              <p:nvPr/>
            </p:nvSpPr>
            <p:spPr>
              <a:xfrm>
                <a:off x="7619488" y="2134980"/>
                <a:ext cx="4365620" cy="679353"/>
              </a:xfrm>
              <a:prstGeom prst="rect">
                <a:avLst/>
              </a:prstGeom>
              <a:noFill/>
            </p:spPr>
            <p:txBody>
              <a:bodyPr wrap="square" lIns="0" tIns="0" rIns="0" bIns="0" rtlCol="0">
                <a:spAutoFit/>
              </a:bodyPr>
              <a:lstStyle/>
              <a:p>
                <a:r>
                  <a:rPr lang="es-CL" sz="2800" dirty="0"/>
                  <a:t>    x</a:t>
                </a:r>
                <a:r>
                  <a:rPr lang="es-CL" sz="2800" b="0" dirty="0"/>
                  <a:t>= </a:t>
                </a:r>
                <a14:m>
                  <m:oMath xmlns:m="http://schemas.openxmlformats.org/officeDocument/2006/math">
                    <m:r>
                      <a:rPr lang="es-CL" sz="2800" b="0" i="1" smtClean="0">
                        <a:latin typeface="Cambria Math" panose="02040503050406030204" pitchFamily="18" charset="0"/>
                      </a:rPr>
                      <m:t>𝑎</m:t>
                    </m:r>
                    <m:r>
                      <a:rPr lang="es-CL" sz="2800" b="0" i="1" baseline="-25000" smtClean="0">
                        <a:latin typeface="Cambria Math" panose="02040503050406030204" pitchFamily="18" charset="0"/>
                      </a:rPr>
                      <m:t>(</m:t>
                    </m:r>
                    <m:r>
                      <a:rPr lang="es-CL" sz="2800" b="0" i="1" baseline="-25000" smtClean="0">
                        <a:latin typeface="Cambria Math" panose="02040503050406030204" pitchFamily="18" charset="0"/>
                      </a:rPr>
                      <m:t>𝑖</m:t>
                    </m:r>
                    <m:r>
                      <a:rPr lang="es-CL" sz="2800" b="0" i="1" baseline="-25000" smtClean="0">
                        <a:latin typeface="Cambria Math" panose="02040503050406030204" pitchFamily="18" charset="0"/>
                      </a:rPr>
                      <m:t>+1)=</m:t>
                    </m:r>
                    <m:r>
                      <a:rPr lang="es-CL" sz="2800" b="0" i="1" smtClean="0">
                        <a:latin typeface="Cambria Math" panose="02040503050406030204" pitchFamily="18" charset="0"/>
                      </a:rPr>
                      <m:t>𝑎</m:t>
                    </m:r>
                    <m:r>
                      <a:rPr lang="es-CL" sz="2800" i="1" baseline="-25000">
                        <a:latin typeface="Cambria Math" panose="02040503050406030204" pitchFamily="18" charset="0"/>
                      </a:rPr>
                      <m:t>𝑖</m:t>
                    </m:r>
                    <m:r>
                      <a:rPr lang="es-CL" sz="2800" b="0" i="1" smtClean="0">
                        <a:latin typeface="Cambria Math" panose="02040503050406030204" pitchFamily="18" charset="0"/>
                      </a:rPr>
                      <m:t>− </m:t>
                    </m:r>
                    <m:f>
                      <m:fPr>
                        <m:ctrlPr>
                          <a:rPr lang="es-CL" sz="2800" b="0" i="1" smtClean="0">
                            <a:latin typeface="Cambria Math" panose="02040503050406030204" pitchFamily="18" charset="0"/>
                          </a:rPr>
                        </m:ctrlPr>
                      </m:fPr>
                      <m:num>
                        <m:r>
                          <a:rPr lang="es-CL" sz="2800" b="0" i="1" smtClean="0">
                            <a:latin typeface="Cambria Math" panose="02040503050406030204" pitchFamily="18" charset="0"/>
                          </a:rPr>
                          <m:t>𝑓</m:t>
                        </m:r>
                        <m:r>
                          <a:rPr lang="es-CL" sz="2800" b="0" i="1" smtClean="0">
                            <a:latin typeface="Cambria Math" panose="02040503050406030204" pitchFamily="18" charset="0"/>
                          </a:rPr>
                          <m:t>´(</m:t>
                        </m:r>
                        <m:r>
                          <a:rPr lang="es-CL" sz="2800" b="0" i="1" smtClean="0">
                            <a:latin typeface="Cambria Math" panose="02040503050406030204" pitchFamily="18" charset="0"/>
                          </a:rPr>
                          <m:t>𝑎𝑖</m:t>
                        </m:r>
                        <m:r>
                          <a:rPr lang="es-CL" sz="2800" b="0" i="1" smtClean="0">
                            <a:latin typeface="Cambria Math" panose="02040503050406030204" pitchFamily="18" charset="0"/>
                          </a:rPr>
                          <m:t>)</m:t>
                        </m:r>
                      </m:num>
                      <m:den>
                        <m:r>
                          <a:rPr lang="es-CL" sz="2800" i="1">
                            <a:latin typeface="Cambria Math" panose="02040503050406030204" pitchFamily="18" charset="0"/>
                          </a:rPr>
                          <m:t>𝑓</m:t>
                        </m:r>
                        <m:r>
                          <a:rPr lang="es-CL" sz="2800" b="0" i="1" smtClean="0">
                            <a:latin typeface="Cambria Math" panose="02040503050406030204" pitchFamily="18" charset="0"/>
                          </a:rPr>
                          <m:t>´´</m:t>
                        </m:r>
                        <m:d>
                          <m:dPr>
                            <m:ctrlPr>
                              <a:rPr lang="es-CL" sz="2800" i="1">
                                <a:latin typeface="Cambria Math" panose="02040503050406030204" pitchFamily="18" charset="0"/>
                              </a:rPr>
                            </m:ctrlPr>
                          </m:dPr>
                          <m:e>
                            <m:r>
                              <a:rPr lang="es-CL" sz="2800" b="0" i="1" smtClean="0">
                                <a:latin typeface="Cambria Math" panose="02040503050406030204" pitchFamily="18" charset="0"/>
                              </a:rPr>
                              <m:t>𝑎</m:t>
                            </m:r>
                            <m:r>
                              <a:rPr lang="es-CL" sz="2800" i="1" baseline="-25000">
                                <a:latin typeface="Cambria Math" panose="02040503050406030204" pitchFamily="18" charset="0"/>
                              </a:rPr>
                              <m:t>𝑖</m:t>
                            </m:r>
                          </m:e>
                        </m:d>
                      </m:den>
                    </m:f>
                  </m:oMath>
                </a14:m>
                <a:endParaRPr lang="es-CL" sz="280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7619488" y="2134980"/>
                <a:ext cx="4365620" cy="679353"/>
              </a:xfrm>
              <a:prstGeom prst="rect">
                <a:avLst/>
              </a:prstGeom>
              <a:blipFill>
                <a:blip r:embed="rId6"/>
                <a:stretch>
                  <a:fillRect b="-11607"/>
                </a:stretch>
              </a:blipFill>
            </p:spPr>
            <p:txBody>
              <a:bodyPr/>
              <a:lstStyle/>
              <a:p>
                <a:r>
                  <a:rPr lang="en-US">
                    <a:noFill/>
                  </a:rPr>
                  <a:t> </a:t>
                </a:r>
              </a:p>
            </p:txBody>
          </p:sp>
        </mc:Fallback>
      </mc:AlternateContent>
      <p:sp>
        <p:nvSpPr>
          <p:cNvPr id="17" name="Flecha derecha 16"/>
          <p:cNvSpPr/>
          <p:nvPr/>
        </p:nvSpPr>
        <p:spPr>
          <a:xfrm>
            <a:off x="6910222" y="2179893"/>
            <a:ext cx="709266" cy="659538"/>
          </a:xfrm>
          <a:prstGeom prst="rightArrow">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1600"/>
          </a:p>
        </p:txBody>
      </p:sp>
      <p:sp>
        <p:nvSpPr>
          <p:cNvPr id="18" name="Rectángulo 17"/>
          <p:cNvSpPr/>
          <p:nvPr/>
        </p:nvSpPr>
        <p:spPr>
          <a:xfrm>
            <a:off x="8236424" y="1581210"/>
            <a:ext cx="2424752" cy="461665"/>
          </a:xfrm>
          <a:prstGeom prst="rect">
            <a:avLst/>
          </a:prstGeom>
          <a:solidFill>
            <a:srgbClr val="FFFF00"/>
          </a:solidFill>
        </p:spPr>
        <p:txBody>
          <a:bodyPr wrap="square">
            <a:spAutoFit/>
          </a:bodyPr>
          <a:lstStyle/>
          <a:p>
            <a:r>
              <a:rPr lang="es-ES" sz="2400" dirty="0"/>
              <a:t>Fórmula iterativa</a:t>
            </a:r>
            <a:endParaRPr lang="es-CL" sz="2400" dirty="0"/>
          </a:p>
        </p:txBody>
      </p:sp>
      <p:pic>
        <p:nvPicPr>
          <p:cNvPr id="14" name="Imagen 13">
            <a:extLst>
              <a:ext uri="{FF2B5EF4-FFF2-40B4-BE49-F238E27FC236}">
                <a16:creationId xmlns:a16="http://schemas.microsoft.com/office/drawing/2014/main" id="{C7077724-C262-4138-852D-61FA3A1BAA75}"/>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2639479" y="3590527"/>
            <a:ext cx="6913041" cy="227111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137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8FA3467B6EC2C4E9A5EB2A1B0F87DE9" ma:contentTypeVersion="4" ma:contentTypeDescription="Crear nuevo documento." ma:contentTypeScope="" ma:versionID="0192052a71e09c6a70906925ef5cc53c">
  <xsd:schema xmlns:xsd="http://www.w3.org/2001/XMLSchema" xmlns:xs="http://www.w3.org/2001/XMLSchema" xmlns:p="http://schemas.microsoft.com/office/2006/metadata/properties" xmlns:ns2="d35ca998-c0aa-4042-88a0-06060f65f5a9" xmlns:ns3="a59eb1b8-e4ce-4783-b971-23126708e523" targetNamespace="http://schemas.microsoft.com/office/2006/metadata/properties" ma:root="true" ma:fieldsID="915c27e2a7bdf2af41ff6f79830c13aa" ns2:_="" ns3:_="">
    <xsd:import namespace="d35ca998-c0aa-4042-88a0-06060f65f5a9"/>
    <xsd:import namespace="a59eb1b8-e4ce-4783-b971-23126708e5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5ca998-c0aa-4042-88a0-06060f65f5a9"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9eb1b8-e4ce-4783-b971-23126708e5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C6F585-D864-4A43-A38F-5EADB573D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5ca998-c0aa-4042-88a0-06060f65f5a9"/>
    <ds:schemaRef ds:uri="a59eb1b8-e4ce-4783-b971-23126708e5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068ADE-80EF-4E4A-A9EB-71380822EA0B}">
  <ds:schemaRefs>
    <ds:schemaRef ds:uri="http://schemas.microsoft.com/sharepoint/v3/contenttype/forms"/>
  </ds:schemaRefs>
</ds:datastoreItem>
</file>

<file path=customXml/itemProps3.xml><?xml version="1.0" encoding="utf-8"?>
<ds:datastoreItem xmlns:ds="http://schemas.openxmlformats.org/officeDocument/2006/customXml" ds:itemID="{D4C26FDA-E77F-4A04-8E0C-62C1C423C880}">
  <ds:schemaRefs>
    <ds:schemaRef ds:uri="http://schemas.openxmlformats.org/package/2006/metadata/core-properties"/>
    <ds:schemaRef ds:uri="http://purl.org/dc/elements/1.1/"/>
    <ds:schemaRef ds:uri="http://purl.org/dc/dcmitype/"/>
    <ds:schemaRef ds:uri="http://schemas.microsoft.com/office/2006/metadata/properties"/>
    <ds:schemaRef ds:uri="d35ca998-c0aa-4042-88a0-06060f65f5a9"/>
    <ds:schemaRef ds:uri="http://www.w3.org/XML/1998/namespace"/>
    <ds:schemaRef ds:uri="http://schemas.microsoft.com/office/2006/documentManagement/types"/>
    <ds:schemaRef ds:uri="http://purl.org/dc/terms/"/>
    <ds:schemaRef ds:uri="http://schemas.microsoft.com/office/infopath/2007/PartnerControls"/>
    <ds:schemaRef ds:uri="a59eb1b8-e4ce-4783-b971-23126708e523"/>
  </ds:schemaRefs>
</ds:datastoreItem>
</file>

<file path=docProps/app.xml><?xml version="1.0" encoding="utf-8"?>
<Properties xmlns="http://schemas.openxmlformats.org/officeDocument/2006/extended-properties" xmlns:vt="http://schemas.openxmlformats.org/officeDocument/2006/docPropsVTypes">
  <TotalTime>30782</TotalTime>
  <Words>2131</Words>
  <Application>Microsoft Office PowerPoint</Application>
  <PresentationFormat>Panorámica</PresentationFormat>
  <Paragraphs>244</Paragraphs>
  <Slides>21</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Cambria Math</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PPT</dc:title>
  <dc:creator>Jeannette J. Blásquez Galaz</dc:creator>
  <cp:lastModifiedBy>Ivan A. Merino Rodriguez</cp:lastModifiedBy>
  <cp:revision>497</cp:revision>
  <dcterms:created xsi:type="dcterms:W3CDTF">2020-01-02T18:38:44Z</dcterms:created>
  <dcterms:modified xsi:type="dcterms:W3CDTF">2024-05-13T16:18:11Z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0x010100D8FA3467B6EC2C4E9A5EB2A1B0F87DE9</vt:lpwstr>
  </property>
</Properties>
</file>