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9">
  <p:sldMasterIdLst>
    <p:sldMasterId id="2147483648" r:id="rId4"/>
  </p:sldMasterIdLst>
  <p:notesMasterIdLst>
    <p:notesMasterId r:id="rId19"/>
  </p:notesMasterIdLst>
  <p:sldIdLst>
    <p:sldId id="304" r:id="rId5"/>
    <p:sldId id="303" r:id="rId6"/>
    <p:sldId id="381" r:id="rId7"/>
    <p:sldId id="396" r:id="rId8"/>
    <p:sldId id="386" r:id="rId9"/>
    <p:sldId id="397" r:id="rId10"/>
    <p:sldId id="398" r:id="rId11"/>
    <p:sldId id="399" r:id="rId12"/>
    <p:sldId id="419" r:id="rId13"/>
    <p:sldId id="420" r:id="rId14"/>
    <p:sldId id="401" r:id="rId15"/>
    <p:sldId id="421" r:id="rId16"/>
    <p:sldId id="422" r:id="rId17"/>
    <p:sldId id="402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etta C. Dennett Gomez" initials="OCDG" lastIdx="7" clrIdx="0">
    <p:extLst>
      <p:ext uri="{19B8F6BF-5375-455C-9EA6-DF929625EA0E}">
        <p15:presenceInfo xmlns:p15="http://schemas.microsoft.com/office/powerpoint/2012/main" userId="S-1-5-21-866975030-567267166-3901150315-45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CCFF"/>
    <a:srgbClr val="0066FF"/>
    <a:srgbClr val="0000CC"/>
    <a:srgbClr val="3333FF"/>
    <a:srgbClr val="CC99FF"/>
    <a:srgbClr val="9900FF"/>
    <a:srgbClr val="CC66FF"/>
    <a:srgbClr val="660066"/>
    <a:srgbClr val="9C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9129" autoAdjust="0"/>
  </p:normalViewPr>
  <p:slideViewPr>
    <p:cSldViewPr snapToGrid="0">
      <p:cViewPr varScale="1">
        <p:scale>
          <a:sx n="67" d="100"/>
          <a:sy n="67" d="100"/>
        </p:scale>
        <p:origin x="5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. Galvez Gamboa" userId="S::fgalvez@ucm.cl::7dba022e-bdf7-4fc2-926b-cb7d21ec971c" providerId="AD" clId="Web-{3AC21A3C-0CC3-C504-697C-E60621E39142}"/>
    <pc:docChg chg="addSld modSld sldOrd">
      <pc:chgData name="Francisco A. Galvez Gamboa" userId="S::fgalvez@ucm.cl::7dba022e-bdf7-4fc2-926b-cb7d21ec971c" providerId="AD" clId="Web-{3AC21A3C-0CC3-C504-697C-E60621E39142}" dt="2020-01-08T16:57:21.224" v="340" actId="1076"/>
      <pc:docMkLst>
        <pc:docMk/>
      </pc:docMkLst>
      <pc:sldChg chg="modSp">
        <pc:chgData name="Francisco A. Galvez Gamboa" userId="S::fgalvez@ucm.cl::7dba022e-bdf7-4fc2-926b-cb7d21ec971c" providerId="AD" clId="Web-{3AC21A3C-0CC3-C504-697C-E60621E39142}" dt="2020-01-08T16:51:02.379" v="26" actId="20577"/>
        <pc:sldMkLst>
          <pc:docMk/>
          <pc:sldMk cId="243539561" sldId="261"/>
        </pc:sldMkLst>
        <pc:spChg chg="mod">
          <ac:chgData name="Francisco A. Galvez Gamboa" userId="S::fgalvez@ucm.cl::7dba022e-bdf7-4fc2-926b-cb7d21ec971c" providerId="AD" clId="Web-{3AC21A3C-0CC3-C504-697C-E60621E39142}" dt="2020-01-08T16:51:02.379" v="26" actId="20577"/>
          <ac:spMkLst>
            <pc:docMk/>
            <pc:sldMk cId="243539561" sldId="261"/>
            <ac:spMk id="11" creationId="{00000000-0000-0000-0000-000000000000}"/>
          </ac:spMkLst>
        </pc:spChg>
      </pc:sldChg>
      <pc:sldChg chg="delSp modSp add ord replId">
        <pc:chgData name="Francisco A. Galvez Gamboa" userId="S::fgalvez@ucm.cl::7dba022e-bdf7-4fc2-926b-cb7d21ec971c" providerId="AD" clId="Web-{3AC21A3C-0CC3-C504-697C-E60621E39142}" dt="2020-01-08T16:57:21.224" v="340" actId="1076"/>
        <pc:sldMkLst>
          <pc:docMk/>
          <pc:sldMk cId="4167064256" sldId="289"/>
        </pc:sldMkLst>
        <pc:spChg chg="mod">
          <ac:chgData name="Francisco A. Galvez Gamboa" userId="S::fgalvez@ucm.cl::7dba022e-bdf7-4fc2-926b-cb7d21ec971c" providerId="AD" clId="Web-{3AC21A3C-0CC3-C504-697C-E60621E39142}" dt="2020-01-08T16:57:21.224" v="340" actId="1076"/>
          <ac:spMkLst>
            <pc:docMk/>
            <pc:sldMk cId="4167064256" sldId="289"/>
            <ac:spMk id="11" creationId="{00000000-0000-0000-0000-000000000000}"/>
          </ac:spMkLst>
        </pc:spChg>
        <pc:picChg chg="del">
          <ac:chgData name="Francisco A. Galvez Gamboa" userId="S::fgalvez@ucm.cl::7dba022e-bdf7-4fc2-926b-cb7d21ec971c" providerId="AD" clId="Web-{3AC21A3C-0CC3-C504-697C-E60621E39142}" dt="2020-01-08T16:51:07.301" v="29"/>
          <ac:picMkLst>
            <pc:docMk/>
            <pc:sldMk cId="4167064256" sldId="289"/>
            <ac:picMk id="2" creationId="{00000000-0000-0000-0000-000000000000}"/>
          </ac:picMkLst>
        </pc:picChg>
      </pc:sldChg>
    </pc:docChg>
  </pc:docChgLst>
  <pc:docChgLst>
    <pc:chgData name="Ivan A. Merino Rodriguez" userId="b7b20067-d469-473b-a4f6-4b992522a32e" providerId="ADAL" clId="{3C54D236-5BB2-4E8B-9E05-EA9AC602CF96}"/>
    <pc:docChg chg="modSld">
      <pc:chgData name="Ivan A. Merino Rodriguez" userId="b7b20067-d469-473b-a4f6-4b992522a32e" providerId="ADAL" clId="{3C54D236-5BB2-4E8B-9E05-EA9AC602CF96}" dt="2023-05-30T18:25:59.542" v="56" actId="1076"/>
      <pc:docMkLst>
        <pc:docMk/>
      </pc:docMkLst>
      <pc:sldChg chg="modSp mod">
        <pc:chgData name="Ivan A. Merino Rodriguez" userId="b7b20067-d469-473b-a4f6-4b992522a32e" providerId="ADAL" clId="{3C54D236-5BB2-4E8B-9E05-EA9AC602CF96}" dt="2023-05-30T18:25:59.542" v="56" actId="1076"/>
        <pc:sldMkLst>
          <pc:docMk/>
          <pc:sldMk cId="2587420518" sldId="419"/>
        </pc:sldMkLst>
        <pc:spChg chg="mod">
          <ac:chgData name="Ivan A. Merino Rodriguez" userId="b7b20067-d469-473b-a4f6-4b992522a32e" providerId="ADAL" clId="{3C54D236-5BB2-4E8B-9E05-EA9AC602CF96}" dt="2023-05-30T18:25:59.542" v="56" actId="1076"/>
          <ac:spMkLst>
            <pc:docMk/>
            <pc:sldMk cId="2587420518" sldId="419"/>
            <ac:spMk id="12" creationId="{00000000-0000-0000-0000-000000000000}"/>
          </ac:spMkLst>
        </pc:spChg>
        <pc:spChg chg="mod">
          <ac:chgData name="Ivan A. Merino Rodriguez" userId="b7b20067-d469-473b-a4f6-4b992522a32e" providerId="ADAL" clId="{3C54D236-5BB2-4E8B-9E05-EA9AC602CF96}" dt="2023-05-30T18:25:33.728" v="48" actId="688"/>
          <ac:spMkLst>
            <pc:docMk/>
            <pc:sldMk cId="2587420518" sldId="419"/>
            <ac:spMk id="14" creationId="{00000000-0000-0000-0000-000000000000}"/>
          </ac:spMkLst>
        </pc:spChg>
      </pc:sldChg>
      <pc:sldChg chg="modSp mod">
        <pc:chgData name="Ivan A. Merino Rodriguez" userId="b7b20067-d469-473b-a4f6-4b992522a32e" providerId="ADAL" clId="{3C54D236-5BB2-4E8B-9E05-EA9AC602CF96}" dt="2023-05-30T18:25:49.020" v="54" actId="1076"/>
        <pc:sldMkLst>
          <pc:docMk/>
          <pc:sldMk cId="1719829214" sldId="420"/>
        </pc:sldMkLst>
        <pc:spChg chg="mod">
          <ac:chgData name="Ivan A. Merino Rodriguez" userId="b7b20067-d469-473b-a4f6-4b992522a32e" providerId="ADAL" clId="{3C54D236-5BB2-4E8B-9E05-EA9AC602CF96}" dt="2023-05-30T18:25:49.020" v="54" actId="1076"/>
          <ac:spMkLst>
            <pc:docMk/>
            <pc:sldMk cId="1719829214" sldId="420"/>
            <ac:spMk id="12" creationId="{00000000-0000-0000-0000-000000000000}"/>
          </ac:spMkLst>
        </pc:spChg>
      </pc:sldChg>
    </pc:docChg>
  </pc:docChgLst>
  <pc:docChgLst>
    <pc:chgData name="Ivan A. Merino Rodriguez" userId="b7b20067-d469-473b-a4f6-4b992522a32e" providerId="ADAL" clId="{255E6BCE-C786-4886-BF4E-F3DA305A332F}"/>
    <pc:docChg chg="delSld modSld sldOrd">
      <pc:chgData name="Ivan A. Merino Rodriguez" userId="b7b20067-d469-473b-a4f6-4b992522a32e" providerId="ADAL" clId="{255E6BCE-C786-4886-BF4E-F3DA305A332F}" dt="2024-05-13T16:56:02.669" v="77" actId="20577"/>
      <pc:docMkLst>
        <pc:docMk/>
      </pc:docMkLst>
      <pc:sldChg chg="modSp mod">
        <pc:chgData name="Ivan A. Merino Rodriguez" userId="b7b20067-d469-473b-a4f6-4b992522a32e" providerId="ADAL" clId="{255E6BCE-C786-4886-BF4E-F3DA305A332F}" dt="2024-05-13T03:36:04.493" v="72" actId="6549"/>
        <pc:sldMkLst>
          <pc:docMk/>
          <pc:sldMk cId="2086887649" sldId="303"/>
        </pc:sldMkLst>
        <pc:spChg chg="mod">
          <ac:chgData name="Ivan A. Merino Rodriguez" userId="b7b20067-d469-473b-a4f6-4b992522a32e" providerId="ADAL" clId="{255E6BCE-C786-4886-BF4E-F3DA305A332F}" dt="2024-05-13T03:36:04.493" v="72" actId="6549"/>
          <ac:spMkLst>
            <pc:docMk/>
            <pc:sldMk cId="2086887649" sldId="303"/>
            <ac:spMk id="5" creationId="{00000000-0000-0000-0000-000000000000}"/>
          </ac:spMkLst>
        </pc:spChg>
      </pc:sldChg>
      <pc:sldChg chg="modSp mod">
        <pc:chgData name="Ivan A. Merino Rodriguez" userId="b7b20067-d469-473b-a4f6-4b992522a32e" providerId="ADAL" clId="{255E6BCE-C786-4886-BF4E-F3DA305A332F}" dt="2024-05-11T04:37:45.706" v="5" actId="20577"/>
        <pc:sldMkLst>
          <pc:docMk/>
          <pc:sldMk cId="1467672079" sldId="304"/>
        </pc:sldMkLst>
        <pc:spChg chg="mod">
          <ac:chgData name="Ivan A. Merino Rodriguez" userId="b7b20067-d469-473b-a4f6-4b992522a32e" providerId="ADAL" clId="{255E6BCE-C786-4886-BF4E-F3DA305A332F}" dt="2024-05-11T04:37:22.414" v="0" actId="20577"/>
          <ac:spMkLst>
            <pc:docMk/>
            <pc:sldMk cId="1467672079" sldId="304"/>
            <ac:spMk id="2" creationId="{00000000-0000-0000-0000-000000000000}"/>
          </ac:spMkLst>
        </pc:spChg>
        <pc:spChg chg="mod">
          <ac:chgData name="Ivan A. Merino Rodriguez" userId="b7b20067-d469-473b-a4f6-4b992522a32e" providerId="ADAL" clId="{255E6BCE-C786-4886-BF4E-F3DA305A332F}" dt="2024-05-11T04:37:45.706" v="5" actId="20577"/>
          <ac:spMkLst>
            <pc:docMk/>
            <pc:sldMk cId="1467672079" sldId="304"/>
            <ac:spMk id="3" creationId="{00000000-0000-0000-0000-000000000000}"/>
          </ac:spMkLst>
        </pc:spChg>
      </pc:sldChg>
      <pc:sldChg chg="del">
        <pc:chgData name="Ivan A. Merino Rodriguez" userId="b7b20067-d469-473b-a4f6-4b992522a32e" providerId="ADAL" clId="{255E6BCE-C786-4886-BF4E-F3DA305A332F}" dt="2024-05-13T03:35:42.015" v="45" actId="47"/>
        <pc:sldMkLst>
          <pc:docMk/>
          <pc:sldMk cId="1950847501" sldId="395"/>
        </pc:sldMkLst>
      </pc:sldChg>
      <pc:sldChg chg="del">
        <pc:chgData name="Ivan A. Merino Rodriguez" userId="b7b20067-d469-473b-a4f6-4b992522a32e" providerId="ADAL" clId="{255E6BCE-C786-4886-BF4E-F3DA305A332F}" dt="2024-05-13T03:35:22.023" v="44" actId="47"/>
        <pc:sldMkLst>
          <pc:docMk/>
          <pc:sldMk cId="1396222985" sldId="400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2817802105" sldId="403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322884691" sldId="407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3353147603" sldId="408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226065661" sldId="409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3132945144" sldId="410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3019419534" sldId="411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2690479604" sldId="412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1774792244" sldId="413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1758593155" sldId="414"/>
        </pc:sldMkLst>
      </pc:sldChg>
      <pc:sldChg chg="del ord">
        <pc:chgData name="Ivan A. Merino Rodriguez" userId="b7b20067-d469-473b-a4f6-4b992522a32e" providerId="ADAL" clId="{255E6BCE-C786-4886-BF4E-F3DA305A332F}" dt="2024-05-13T03:35:15.502" v="43" actId="47"/>
        <pc:sldMkLst>
          <pc:docMk/>
          <pc:sldMk cId="1875112480" sldId="415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277672148" sldId="416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1592719917" sldId="417"/>
        </pc:sldMkLst>
      </pc:sldChg>
      <pc:sldChg chg="del">
        <pc:chgData name="Ivan A. Merino Rodriguez" userId="b7b20067-d469-473b-a4f6-4b992522a32e" providerId="ADAL" clId="{255E6BCE-C786-4886-BF4E-F3DA305A332F}" dt="2024-05-13T03:34:24.543" v="7" actId="47"/>
        <pc:sldMkLst>
          <pc:docMk/>
          <pc:sldMk cId="3309573946" sldId="418"/>
        </pc:sldMkLst>
      </pc:sldChg>
      <pc:sldChg chg="modSp mod">
        <pc:chgData name="Ivan A. Merino Rodriguez" userId="b7b20067-d469-473b-a4f6-4b992522a32e" providerId="ADAL" clId="{255E6BCE-C786-4886-BF4E-F3DA305A332F}" dt="2024-05-13T16:56:02.669" v="77" actId="20577"/>
        <pc:sldMkLst>
          <pc:docMk/>
          <pc:sldMk cId="1719829214" sldId="420"/>
        </pc:sldMkLst>
        <pc:spChg chg="mod">
          <ac:chgData name="Ivan A. Merino Rodriguez" userId="b7b20067-d469-473b-a4f6-4b992522a32e" providerId="ADAL" clId="{255E6BCE-C786-4886-BF4E-F3DA305A332F}" dt="2024-05-13T16:56:02.669" v="77" actId="20577"/>
          <ac:spMkLst>
            <pc:docMk/>
            <pc:sldMk cId="1719829214" sldId="420"/>
            <ac:spMk id="14" creationId="{00000000-0000-0000-0000-000000000000}"/>
          </ac:spMkLst>
        </pc:spChg>
      </pc:sldChg>
      <pc:sldChg chg="del">
        <pc:chgData name="Ivan A. Merino Rodriguez" userId="b7b20067-d469-473b-a4f6-4b992522a32e" providerId="ADAL" clId="{255E6BCE-C786-4886-BF4E-F3DA305A332F}" dt="2024-05-13T03:33:30.211" v="6" actId="47"/>
        <pc:sldMkLst>
          <pc:docMk/>
          <pc:sldMk cId="3018388846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DF96-39BD-DF4B-BCB0-5186999FA88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378C-D010-FB4F-94E5-54BCAE447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65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465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50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4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4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55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47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9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2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41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74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66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8378C-D010-FB4F-94E5-54BCAE4474D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73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47B5-1FB0-4C6B-80EA-1673E20B6FCC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8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8247-DD3C-4D92-B060-33B052FD3130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02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37A-78D4-486D-9A37-ED616D262D6A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6487-22D5-46C2-95DC-8DB1527D48B7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8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D00-0594-4383-8AEB-4DED2CF4F193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1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FFC8-1A5F-4C14-AE06-9B5CF05B8521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93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DF71-26C1-4A74-B34A-92CC75ABB644}" type="datetime1">
              <a:rPr lang="es-CL" smtClean="0"/>
              <a:t>13-05-2024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6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ADB3-2152-47A3-89F1-F9EF5EBC852C}" type="datetime1">
              <a:rPr lang="es-CL" smtClean="0"/>
              <a:t>13-05-2024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92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EA4A-34A2-4C66-B269-DBB1925AB53C}" type="datetime1">
              <a:rPr lang="es-CL" smtClean="0"/>
              <a:t>13-05-2024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827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E2-5235-485B-A0EC-6BD6957F8F67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9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B16-D5EE-424C-8267-AC7645488796}" type="datetime1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4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87B4-DA85-4C63-B099-498D0BF0E2DE}" type="datetime1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DB36-87C7-4A49-ADAD-BBDABC50C23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65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owardsdatascience.com/10-gradient-descent-optimisation-algorithms-86989510b5e9" TargetMode="External"/><Relationship Id="rId5" Type="http://schemas.openxmlformats.org/officeDocument/2006/relationships/image" Target="../media/image10.gi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 ucm sin texto-02.png"/>
          <p:cNvPicPr>
            <a:picLocks noChangeAspect="1"/>
          </p:cNvPicPr>
          <p:nvPr/>
        </p:nvPicPr>
        <p:blipFill rotWithShape="1">
          <a:blip r:embed="rId3" cstate="print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12687" r="21091" b="4646"/>
          <a:stretch/>
        </p:blipFill>
        <p:spPr>
          <a:xfrm>
            <a:off x="7832133" y="0"/>
            <a:ext cx="4359867" cy="4533446"/>
          </a:xfrm>
          <a:prstGeom prst="rect">
            <a:avLst/>
          </a:prstGeom>
        </p:spPr>
      </p:pic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0" y="0"/>
            <a:ext cx="2905778" cy="11325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1815036"/>
            <a:ext cx="345301" cy="3227294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-110620" y="1750692"/>
            <a:ext cx="10959152" cy="345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770" marR="1082675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n" sz="4800" dirty="0">
                <a:solidFill>
                  <a:srgbClr val="0066FF"/>
                </a:solidFill>
              </a:rPr>
              <a:t>Optimización</a:t>
            </a:r>
            <a:endParaRPr lang="en" sz="3200" dirty="0">
              <a:solidFill>
                <a:srgbClr val="0066FF"/>
              </a:solidFill>
            </a:endParaRPr>
          </a:p>
          <a:p>
            <a:pPr marL="1080770" marR="1082675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s-ES" sz="5400" b="1" dirty="0">
                <a:solidFill>
                  <a:srgbClr val="0066FF"/>
                </a:solidFill>
              </a:rPr>
              <a:t>Método del Descenso del Gradiente</a:t>
            </a:r>
            <a:br>
              <a:rPr lang="es-CL" sz="3200" dirty="0">
                <a:solidFill>
                  <a:srgbClr val="0066FF"/>
                </a:solidFill>
              </a:rPr>
            </a:br>
            <a:r>
              <a:rPr lang="es-CL" sz="3200" dirty="0">
                <a:solidFill>
                  <a:srgbClr val="0066FF"/>
                </a:solidFill>
              </a:rPr>
              <a:t>Iván Merino Rodríguez</a:t>
            </a:r>
            <a:endParaRPr lang="en-US" sz="3200" b="1" i="1" dirty="0">
              <a:solidFill>
                <a:srgbClr val="0066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5717446"/>
            <a:ext cx="1219200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770" marR="1082675" algn="ctr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s-CL" sz="2800" dirty="0">
                <a:solidFill>
                  <a:srgbClr val="0066FF"/>
                </a:solidFill>
              </a:rPr>
              <a:t>13/05/2024</a:t>
            </a:r>
            <a:endParaRPr lang="en-US" sz="2800" b="1" i="1" dirty="0">
              <a:solidFill>
                <a:srgbClr val="0066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7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Ejemplo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10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07110" y="1769606"/>
            <a:ext cx="5614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/>
              <a:t>f(</a:t>
            </a:r>
            <a:r>
              <a:rPr lang="es-CL" sz="2400" dirty="0" err="1"/>
              <a:t>x,y</a:t>
            </a:r>
            <a:r>
              <a:rPr lang="es-CL" sz="2400" dirty="0"/>
              <a:t>) = (x**2+ y - 11)**2 + (x + y**2 - 7)**2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60786" y="2736207"/>
            <a:ext cx="77826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s-CL" sz="1800" dirty="0"/>
              <a:t>Graficar la función</a:t>
            </a:r>
          </a:p>
          <a:p>
            <a:pPr marL="342900" indent="-342900">
              <a:buAutoNum type="arabicParenR"/>
            </a:pPr>
            <a:endParaRPr lang="es-CL" sz="1800" dirty="0"/>
          </a:p>
          <a:p>
            <a:pPr marL="342900" indent="-342900">
              <a:buAutoNum type="arabicParenR"/>
            </a:pPr>
            <a:r>
              <a:rPr lang="es-CL" sz="1800" dirty="0"/>
              <a:t>Modifique el método de Newton para reemplazar la hessiana por el valor alfa</a:t>
            </a:r>
          </a:p>
          <a:p>
            <a:pPr marL="342900" indent="-342900">
              <a:buAutoNum type="arabicParenR"/>
            </a:pPr>
            <a:endParaRPr lang="es-CL" dirty="0"/>
          </a:p>
          <a:p>
            <a:pPr marL="342900" indent="-342900">
              <a:buAutoNum type="arabicParenR"/>
            </a:pPr>
            <a:r>
              <a:rPr lang="es-CL" sz="1800" dirty="0"/>
              <a:t>Modifique el valor de alfa para encontrar diferentes soluciones</a:t>
            </a:r>
          </a:p>
          <a:p>
            <a:pPr marL="342900" indent="-342900">
              <a:buAutoNum type="arabicParenR"/>
            </a:pPr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4230477" y="4796396"/>
            <a:ext cx="703566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CL" dirty="0" err="1"/>
              <a:t>Tip</a:t>
            </a:r>
            <a:r>
              <a:rPr lang="es-CL" dirty="0"/>
              <a:t>: en caso de dar error en la multiplicación, usar </a:t>
            </a:r>
            <a:r>
              <a:rPr lang="es-CL" dirty="0" err="1"/>
              <a:t>alpha</a:t>
            </a:r>
            <a:r>
              <a:rPr lang="es-CL" dirty="0"/>
              <a:t>*</a:t>
            </a:r>
            <a:r>
              <a:rPr lang="es-CL" dirty="0" err="1"/>
              <a:t>np.array</a:t>
            </a:r>
            <a:r>
              <a:rPr lang="es-CL" dirty="0"/>
              <a:t>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Ejemplo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11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238511" y="1732182"/>
            <a:ext cx="42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800" dirty="0"/>
              <a:t>f(</a:t>
            </a:r>
            <a:r>
              <a:rPr lang="es-CL" sz="1800" dirty="0" err="1"/>
              <a:t>x,y</a:t>
            </a:r>
            <a:r>
              <a:rPr lang="es-CL" sz="1800" dirty="0"/>
              <a:t>) = </a:t>
            </a:r>
            <a:r>
              <a:rPr lang="es-CL" dirty="0"/>
              <a:t>(x**2+ y - 11)**2 + (x + y**2 - 7)**2</a:t>
            </a:r>
            <a:endParaRPr lang="es-CL" sz="1800" dirty="0"/>
          </a:p>
        </p:txBody>
      </p:sp>
      <p:sp>
        <p:nvSpPr>
          <p:cNvPr id="2" name="Rectángulo 1"/>
          <p:cNvSpPr/>
          <p:nvPr/>
        </p:nvSpPr>
        <p:spPr>
          <a:xfrm>
            <a:off x="712424" y="1631796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matplotlib</a:t>
            </a:r>
            <a:r>
              <a:rPr lang="en-US" sz="1600" dirty="0"/>
              <a:t> notebook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from mpl_toolkits.mplot3d import Axes3D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f(x, y):</a:t>
            </a:r>
          </a:p>
          <a:p>
            <a:r>
              <a:rPr lang="en-US" sz="1600" dirty="0"/>
              <a:t>    return (x**2 + y - 11)**2 + (x + y**2 - 7)**2</a:t>
            </a:r>
          </a:p>
          <a:p>
            <a:r>
              <a:rPr lang="en-US" sz="1600" dirty="0"/>
              <a:t>x = </a:t>
            </a:r>
            <a:r>
              <a:rPr lang="en-US" sz="1600" dirty="0" err="1"/>
              <a:t>np.linspace</a:t>
            </a:r>
            <a:r>
              <a:rPr lang="en-US" sz="1600" dirty="0"/>
              <a:t>(-10, 10, 100)</a:t>
            </a:r>
          </a:p>
          <a:p>
            <a:r>
              <a:rPr lang="en-US" sz="1600" dirty="0"/>
              <a:t>y = </a:t>
            </a:r>
            <a:r>
              <a:rPr lang="en-US" sz="1600" dirty="0" err="1"/>
              <a:t>np.linspace</a:t>
            </a:r>
            <a:r>
              <a:rPr lang="en-US" sz="1600" dirty="0"/>
              <a:t>(-10, 10, 100)</a:t>
            </a:r>
          </a:p>
          <a:p>
            <a:r>
              <a:rPr lang="en-US" sz="1600" dirty="0"/>
              <a:t>X, Y = </a:t>
            </a:r>
            <a:r>
              <a:rPr lang="en-US" sz="1600" dirty="0" err="1"/>
              <a:t>np.meshgrid</a:t>
            </a:r>
            <a:r>
              <a:rPr lang="en-US" sz="1600" dirty="0"/>
              <a:t>(x, y)</a:t>
            </a:r>
          </a:p>
          <a:p>
            <a:r>
              <a:rPr lang="en-US" sz="1600" dirty="0"/>
              <a:t>Z = f(X, Y)</a:t>
            </a:r>
          </a:p>
          <a:p>
            <a:r>
              <a:rPr lang="en-US" sz="1600" dirty="0"/>
              <a:t>fig = </a:t>
            </a:r>
            <a:r>
              <a:rPr lang="en-US" sz="1600" dirty="0" err="1"/>
              <a:t>plt.figure</a:t>
            </a:r>
            <a:r>
              <a:rPr lang="en-US" sz="1600" dirty="0"/>
              <a:t>()</a:t>
            </a:r>
          </a:p>
          <a:p>
            <a:r>
              <a:rPr lang="en-US" sz="1600" dirty="0"/>
              <a:t>ax = </a:t>
            </a:r>
            <a:r>
              <a:rPr lang="en-US" sz="1600" dirty="0" err="1"/>
              <a:t>fig.add_subplot</a:t>
            </a:r>
            <a:r>
              <a:rPr lang="en-US" sz="1600" dirty="0"/>
              <a:t>(111, projection='3d')</a:t>
            </a:r>
          </a:p>
          <a:p>
            <a:r>
              <a:rPr lang="en-US" sz="1600" dirty="0" err="1"/>
              <a:t>ax.plot_surface</a:t>
            </a:r>
            <a:r>
              <a:rPr lang="en-US" sz="1600" dirty="0"/>
              <a:t>(X, Y, Z, </a:t>
            </a:r>
            <a:r>
              <a:rPr lang="en-US" sz="1600" dirty="0" err="1"/>
              <a:t>cmap</a:t>
            </a:r>
            <a:r>
              <a:rPr lang="en-US" sz="1600" dirty="0"/>
              <a:t>='</a:t>
            </a:r>
            <a:r>
              <a:rPr lang="en-US" sz="1600" dirty="0" err="1"/>
              <a:t>viridis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ax.set_xlabel</a:t>
            </a:r>
            <a:r>
              <a:rPr lang="en-US" sz="1600" dirty="0"/>
              <a:t>('x')</a:t>
            </a:r>
          </a:p>
          <a:p>
            <a:r>
              <a:rPr lang="en-US" sz="1600" dirty="0" err="1"/>
              <a:t>ax.set_ylabel</a:t>
            </a:r>
            <a:r>
              <a:rPr lang="en-US" sz="1600" dirty="0"/>
              <a:t>('y')</a:t>
            </a:r>
          </a:p>
          <a:p>
            <a:r>
              <a:rPr lang="en-US" sz="1600" dirty="0" err="1"/>
              <a:t>ax.set_zlabel</a:t>
            </a:r>
            <a:r>
              <a:rPr lang="en-US" sz="1600" dirty="0"/>
              <a:t>('f(x, y)')</a:t>
            </a:r>
          </a:p>
          <a:p>
            <a:r>
              <a:rPr lang="en-US" sz="1600" dirty="0" err="1"/>
              <a:t>ax.legend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9638"/>
            <a:ext cx="413442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12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95835" y="1709340"/>
            <a:ext cx="6961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s-CL" sz="1600" dirty="0"/>
              <a:t>Modifique el método de Newton para reemplazar la </a:t>
            </a:r>
            <a:r>
              <a:rPr lang="es-CL" sz="1600" dirty="0" err="1"/>
              <a:t>hessiana</a:t>
            </a:r>
            <a:r>
              <a:rPr lang="es-CL" sz="1600" dirty="0"/>
              <a:t> por el valor alfa</a:t>
            </a:r>
          </a:p>
          <a:p>
            <a:pPr marL="342900" indent="-342900">
              <a:buAutoNum type="arabicParenR"/>
            </a:pPr>
            <a:endParaRPr lang="es-CL" sz="1600" dirty="0"/>
          </a:p>
        </p:txBody>
      </p:sp>
      <p:sp>
        <p:nvSpPr>
          <p:cNvPr id="5" name="Rectángulo 4"/>
          <p:cNvSpPr/>
          <p:nvPr/>
        </p:nvSpPr>
        <p:spPr>
          <a:xfrm>
            <a:off x="712425" y="234740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sympy</a:t>
            </a:r>
            <a:r>
              <a:rPr lang="en-US" sz="1400" dirty="0"/>
              <a:t> import  * 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r>
              <a:rPr lang="en-US" sz="1400" dirty="0"/>
              <a:t>variables = </a:t>
            </a:r>
            <a:r>
              <a:rPr lang="en-US" sz="1400" dirty="0" err="1"/>
              <a:t>var</a:t>
            </a:r>
            <a:r>
              <a:rPr lang="en-US" sz="1400" dirty="0"/>
              <a:t>('x y')</a:t>
            </a:r>
          </a:p>
          <a:p>
            <a:r>
              <a:rPr lang="en-US" sz="1400" dirty="0" err="1"/>
              <a:t>random_list</a:t>
            </a:r>
            <a:r>
              <a:rPr lang="en-US" sz="1400" dirty="0"/>
              <a:t> = []</a:t>
            </a:r>
          </a:p>
          <a:p>
            <a:r>
              <a:rPr lang="en-US" sz="1400" dirty="0" err="1"/>
              <a:t>tol</a:t>
            </a:r>
            <a:r>
              <a:rPr lang="en-US" sz="1400" dirty="0"/>
              <a:t> = 0.0001</a:t>
            </a:r>
          </a:p>
          <a:p>
            <a:r>
              <a:rPr lang="en-US" sz="1400" dirty="0" err="1"/>
              <a:t>ran_from_here</a:t>
            </a:r>
            <a:r>
              <a:rPr lang="en-US" sz="1400" dirty="0"/>
              <a:t>= -10.0   </a:t>
            </a:r>
          </a:p>
          <a:p>
            <a:r>
              <a:rPr lang="en-US" sz="1400" dirty="0" err="1"/>
              <a:t>ran_to_here</a:t>
            </a:r>
            <a:r>
              <a:rPr lang="en-US" sz="1400" dirty="0"/>
              <a:t> =   10.0</a:t>
            </a:r>
          </a:p>
          <a:p>
            <a:r>
              <a:rPr lang="en-US" sz="1400" dirty="0" err="1"/>
              <a:t>nofrand</a:t>
            </a:r>
            <a:r>
              <a:rPr lang="en-US" sz="1400" dirty="0"/>
              <a:t> = 200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alpha = 0.001</a:t>
            </a:r>
          </a:p>
          <a:p>
            <a:r>
              <a:rPr lang="en-US" sz="1400" dirty="0" err="1"/>
              <a:t>nofmaxiter</a:t>
            </a:r>
            <a:r>
              <a:rPr lang="en-US" sz="1400" dirty="0"/>
              <a:t> = 100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rand_method</a:t>
            </a:r>
            <a:r>
              <a:rPr lang="en-US" sz="1400" dirty="0"/>
              <a:t> (</a:t>
            </a:r>
            <a:r>
              <a:rPr lang="en-US" sz="1400" dirty="0" err="1"/>
              <a:t>nran</a:t>
            </a:r>
            <a:r>
              <a:rPr lang="en-US" sz="1400" dirty="0"/>
              <a:t>, </a:t>
            </a:r>
            <a:r>
              <a:rPr lang="en-US" sz="1400" dirty="0" err="1"/>
              <a:t>from_here</a:t>
            </a:r>
            <a:r>
              <a:rPr lang="en-US" sz="1400" dirty="0"/>
              <a:t>, </a:t>
            </a:r>
            <a:r>
              <a:rPr lang="en-US" sz="1400" dirty="0" err="1"/>
              <a:t>to_here</a:t>
            </a:r>
            <a:r>
              <a:rPr lang="en-US" sz="1400" dirty="0"/>
              <a:t>):</a:t>
            </a:r>
          </a:p>
          <a:p>
            <a:r>
              <a:rPr lang="en-US" sz="1400" dirty="0"/>
              <a:t>    for i in range (0, </a:t>
            </a:r>
            <a:r>
              <a:rPr lang="en-US" sz="1400" dirty="0" err="1"/>
              <a:t>nran</a:t>
            </a:r>
            <a:r>
              <a:rPr lang="en-US" sz="1400" dirty="0"/>
              <a:t>):</a:t>
            </a:r>
          </a:p>
          <a:p>
            <a:r>
              <a:rPr lang="en-US" sz="1400" dirty="0"/>
              <a:t>        a1 = </a:t>
            </a:r>
            <a:r>
              <a:rPr lang="en-US" sz="1400" dirty="0" err="1"/>
              <a:t>np.random.uniform</a:t>
            </a:r>
            <a:r>
              <a:rPr lang="en-US" sz="1400" dirty="0"/>
              <a:t>(</a:t>
            </a:r>
            <a:r>
              <a:rPr lang="en-US" sz="1400" dirty="0" err="1"/>
              <a:t>from_here</a:t>
            </a:r>
            <a:r>
              <a:rPr lang="en-US" sz="1400" dirty="0"/>
              <a:t>, to_here,2)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random_list.append</a:t>
            </a:r>
            <a:r>
              <a:rPr lang="en-US" sz="1400" dirty="0"/>
              <a:t>(a1)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random_list</a:t>
            </a:r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f(</a:t>
            </a:r>
            <a:r>
              <a:rPr lang="en-US" sz="1400" dirty="0" err="1"/>
              <a:t>x,y</a:t>
            </a:r>
            <a:r>
              <a:rPr lang="en-US" sz="1400" dirty="0"/>
              <a:t>):</a:t>
            </a:r>
          </a:p>
          <a:p>
            <a:r>
              <a:rPr lang="en-US" sz="1400" dirty="0"/>
              <a:t>    return (x**2+ y - 11)**2 + (x + y**2 - 7)**2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393207" y="385000"/>
            <a:ext cx="4224969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grad_desc</a:t>
            </a:r>
            <a:r>
              <a:rPr lang="en-US" sz="1050" dirty="0"/>
              <a:t>(</a:t>
            </a:r>
            <a:r>
              <a:rPr lang="en-US" sz="1050" dirty="0" err="1"/>
              <a:t>random_list,tol</a:t>
            </a:r>
            <a:r>
              <a:rPr lang="en-US" sz="1050" dirty="0"/>
              <a:t>, alpha, </a:t>
            </a:r>
            <a:r>
              <a:rPr lang="en-US" sz="1050" dirty="0" err="1"/>
              <a:t>max_iter</a:t>
            </a:r>
            <a:r>
              <a:rPr lang="en-US" sz="1050" dirty="0"/>
              <a:t>):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fun_val</a:t>
            </a:r>
            <a:r>
              <a:rPr lang="en-US" sz="1050" dirty="0"/>
              <a:t> = []</a:t>
            </a:r>
          </a:p>
          <a:p>
            <a:r>
              <a:rPr lang="en-US" sz="1050" dirty="0"/>
              <a:t>    points = []</a:t>
            </a:r>
          </a:p>
          <a:p>
            <a:r>
              <a:rPr lang="en-US" sz="1050" dirty="0"/>
              <a:t>    path = []</a:t>
            </a:r>
          </a:p>
          <a:p>
            <a:r>
              <a:rPr lang="en-US" sz="1050" dirty="0"/>
              <a:t>    for </a:t>
            </a:r>
            <a:r>
              <a:rPr lang="en-US" sz="1050" dirty="0" err="1"/>
              <a:t>rannumb,point</a:t>
            </a:r>
            <a:r>
              <a:rPr lang="en-US" sz="1050" dirty="0"/>
              <a:t> in enumerate(</a:t>
            </a:r>
            <a:r>
              <a:rPr lang="en-US" sz="1050" dirty="0" err="1"/>
              <a:t>random_list</a:t>
            </a:r>
            <a:r>
              <a:rPr lang="en-US" sz="1050" dirty="0"/>
              <a:t>):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old_min</a:t>
            </a:r>
            <a:r>
              <a:rPr lang="en-US" sz="1050" dirty="0"/>
              <a:t> = 1e9</a:t>
            </a:r>
          </a:p>
          <a:p>
            <a:r>
              <a:rPr lang="en-US" sz="1050" dirty="0"/>
              <a:t>        a = point[0]</a:t>
            </a:r>
          </a:p>
          <a:p>
            <a:r>
              <a:rPr lang="en-US" sz="1050" dirty="0"/>
              <a:t>        b = point[1]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iter</a:t>
            </a:r>
            <a:r>
              <a:rPr lang="en-US" sz="1050" dirty="0"/>
              <a:t> = 0  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path_points</a:t>
            </a:r>
            <a:r>
              <a:rPr lang="en-US" sz="1050" dirty="0"/>
              <a:t> = []</a:t>
            </a:r>
          </a:p>
          <a:p>
            <a:r>
              <a:rPr lang="en-US" sz="1050" dirty="0"/>
              <a:t>        for i in range(1,max_iter):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iter</a:t>
            </a:r>
            <a:r>
              <a:rPr lang="en-US" sz="1050" dirty="0"/>
              <a:t> +=1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new_min</a:t>
            </a:r>
            <a:r>
              <a:rPr lang="en-US" sz="1050" dirty="0"/>
              <a:t> = f(</a:t>
            </a:r>
            <a:r>
              <a:rPr lang="en-US" sz="1050" dirty="0" err="1"/>
              <a:t>a,b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fun = f(</a:t>
            </a:r>
            <a:r>
              <a:rPr lang="en-US" sz="1050" dirty="0" err="1"/>
              <a:t>x,y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path_points.append</a:t>
            </a:r>
            <a:r>
              <a:rPr lang="en-US" sz="1050" dirty="0"/>
              <a:t>((</a:t>
            </a:r>
            <a:r>
              <a:rPr lang="en-US" sz="1050" dirty="0" err="1"/>
              <a:t>a,b</a:t>
            </a:r>
            <a:r>
              <a:rPr lang="en-US" sz="1050" dirty="0"/>
              <a:t>))</a:t>
            </a:r>
          </a:p>
          <a:p>
            <a:r>
              <a:rPr lang="en-US" sz="1050" dirty="0"/>
              <a:t>            #break condition for </a:t>
            </a:r>
            <a:r>
              <a:rPr lang="en-US" sz="1050" dirty="0" err="1"/>
              <a:t>NaN</a:t>
            </a:r>
            <a:r>
              <a:rPr lang="en-US" sz="1050" dirty="0"/>
              <a:t> or </a:t>
            </a:r>
            <a:r>
              <a:rPr lang="en-US" sz="1050" dirty="0" err="1"/>
              <a:t>Inf</a:t>
            </a:r>
            <a:endParaRPr lang="en-US" sz="1050" dirty="0"/>
          </a:p>
          <a:p>
            <a:r>
              <a:rPr lang="en-US" sz="1050" dirty="0"/>
              <a:t>            if </a:t>
            </a:r>
            <a:r>
              <a:rPr lang="en-US" sz="1050" dirty="0" err="1"/>
              <a:t>np.isnan</a:t>
            </a:r>
            <a:r>
              <a:rPr lang="en-US" sz="1050" dirty="0"/>
              <a:t>(f(</a:t>
            </a:r>
            <a:r>
              <a:rPr lang="en-US" sz="1050" dirty="0" err="1"/>
              <a:t>a,b</a:t>
            </a:r>
            <a:r>
              <a:rPr lang="en-US" sz="1050" dirty="0"/>
              <a:t>)) or </a:t>
            </a:r>
            <a:r>
              <a:rPr lang="en-US" sz="1050" dirty="0" err="1"/>
              <a:t>np.isinf</a:t>
            </a:r>
            <a:r>
              <a:rPr lang="en-US" sz="1050" dirty="0"/>
              <a:t>(f(</a:t>
            </a:r>
            <a:r>
              <a:rPr lang="en-US" sz="1050" dirty="0" err="1"/>
              <a:t>a,b</a:t>
            </a:r>
            <a:r>
              <a:rPr lang="en-US" sz="1050" dirty="0"/>
              <a:t>)):</a:t>
            </a:r>
          </a:p>
          <a:p>
            <a:r>
              <a:rPr lang="en-US" sz="1050" dirty="0"/>
              <a:t>                break</a:t>
            </a:r>
          </a:p>
          <a:p>
            <a:r>
              <a:rPr lang="en-US" sz="1050" dirty="0"/>
              <a:t>            #break condition for success</a:t>
            </a:r>
          </a:p>
          <a:p>
            <a:r>
              <a:rPr lang="en-US" sz="1050" dirty="0"/>
              <a:t>            if abs(</a:t>
            </a:r>
            <a:r>
              <a:rPr lang="en-US" sz="1050" dirty="0" err="1"/>
              <a:t>old_min</a:t>
            </a:r>
            <a:r>
              <a:rPr lang="en-US" sz="1050" dirty="0"/>
              <a:t> - </a:t>
            </a:r>
            <a:r>
              <a:rPr lang="en-US" sz="1050" dirty="0" err="1"/>
              <a:t>new_min</a:t>
            </a:r>
            <a:r>
              <a:rPr lang="en-US" sz="1050" dirty="0"/>
              <a:t>) &lt; </a:t>
            </a:r>
            <a:r>
              <a:rPr lang="en-US" sz="1050" dirty="0" err="1"/>
              <a:t>tol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fun_val.append</a:t>
            </a:r>
            <a:r>
              <a:rPr lang="en-US" sz="1050" dirty="0"/>
              <a:t>((round(new_min,2), (round(a,2), round(b,2))))</a:t>
            </a:r>
          </a:p>
          <a:p>
            <a:r>
              <a:rPr lang="en-US" sz="1050" dirty="0"/>
              <a:t>                # print("the point % succeeded", </a:t>
            </a:r>
            <a:r>
              <a:rPr lang="en-US" sz="1050" dirty="0" err="1"/>
              <a:t>a,b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break      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old_min</a:t>
            </a:r>
            <a:r>
              <a:rPr lang="en-US" sz="1050" dirty="0"/>
              <a:t> = </a:t>
            </a:r>
            <a:r>
              <a:rPr lang="en-US" sz="1050" dirty="0" err="1"/>
              <a:t>new_min</a:t>
            </a:r>
            <a:endParaRPr lang="en-US" sz="1050" dirty="0"/>
          </a:p>
          <a:p>
            <a:r>
              <a:rPr lang="en-US" sz="1050" dirty="0"/>
              <a:t>            </a:t>
            </a:r>
            <a:r>
              <a:rPr lang="en-US" sz="1050" dirty="0" err="1"/>
              <a:t>dfx</a:t>
            </a:r>
            <a:r>
              <a:rPr lang="en-US" sz="1050" dirty="0"/>
              <a:t> = diff(</a:t>
            </a:r>
            <a:r>
              <a:rPr lang="en-US" sz="1050" dirty="0" err="1"/>
              <a:t>fun,x</a:t>
            </a:r>
            <a:r>
              <a:rPr lang="en-US" sz="1050" dirty="0"/>
              <a:t>).subs([(</a:t>
            </a:r>
            <a:r>
              <a:rPr lang="en-US" sz="1050" dirty="0" err="1"/>
              <a:t>x,a</a:t>
            </a:r>
            <a:r>
              <a:rPr lang="en-US" sz="1050" dirty="0"/>
              <a:t>),(</a:t>
            </a:r>
            <a:r>
              <a:rPr lang="en-US" sz="1050" dirty="0" err="1"/>
              <a:t>y,b</a:t>
            </a:r>
            <a:r>
              <a:rPr lang="en-US" sz="1050" dirty="0"/>
              <a:t>)])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dfy</a:t>
            </a:r>
            <a:r>
              <a:rPr lang="en-US" sz="1050" dirty="0"/>
              <a:t> = diff(</a:t>
            </a:r>
            <a:r>
              <a:rPr lang="en-US" sz="1050" dirty="0" err="1"/>
              <a:t>fun,y</a:t>
            </a:r>
            <a:r>
              <a:rPr lang="en-US" sz="1050" dirty="0"/>
              <a:t>).subs([(</a:t>
            </a:r>
            <a:r>
              <a:rPr lang="en-US" sz="1050" dirty="0" err="1"/>
              <a:t>x,a</a:t>
            </a:r>
            <a:r>
              <a:rPr lang="en-US" sz="1050" dirty="0"/>
              <a:t>),(</a:t>
            </a:r>
            <a:r>
              <a:rPr lang="en-US" sz="1050" dirty="0" err="1"/>
              <a:t>y,b</a:t>
            </a:r>
            <a:r>
              <a:rPr lang="en-US" sz="1050" dirty="0"/>
              <a:t>)])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    J = </a:t>
            </a:r>
            <a:r>
              <a:rPr lang="en-US" sz="1050" b="1" dirty="0" err="1">
                <a:solidFill>
                  <a:srgbClr val="FF0000"/>
                </a:solidFill>
              </a:rPr>
              <a:t>np.array</a:t>
            </a:r>
            <a:r>
              <a:rPr lang="en-US" sz="1050" b="1" dirty="0">
                <a:solidFill>
                  <a:srgbClr val="FF0000"/>
                </a:solidFill>
              </a:rPr>
              <a:t>([</a:t>
            </a:r>
            <a:r>
              <a:rPr lang="en-US" sz="1050" b="1" dirty="0" err="1">
                <a:solidFill>
                  <a:srgbClr val="FF0000"/>
                </a:solidFill>
              </a:rPr>
              <a:t>dfx</a:t>
            </a:r>
            <a:r>
              <a:rPr lang="en-US" sz="1050" b="1" dirty="0">
                <a:solidFill>
                  <a:srgbClr val="FF0000"/>
                </a:solidFill>
              </a:rPr>
              <a:t>, </a:t>
            </a:r>
            <a:r>
              <a:rPr lang="en-US" sz="1050" b="1" dirty="0" err="1">
                <a:solidFill>
                  <a:srgbClr val="FF0000"/>
                </a:solidFill>
              </a:rPr>
              <a:t>dfy</a:t>
            </a:r>
            <a:r>
              <a:rPr lang="en-US" sz="1050" b="1" dirty="0">
                <a:solidFill>
                  <a:srgbClr val="FF0000"/>
                </a:solidFill>
              </a:rPr>
              <a:t>] ,</a:t>
            </a:r>
            <a:r>
              <a:rPr lang="en-US" sz="1050" b="1" dirty="0" err="1">
                <a:solidFill>
                  <a:srgbClr val="FF0000"/>
                </a:solidFill>
              </a:rPr>
              <a:t>dtype</a:t>
            </a:r>
            <a:r>
              <a:rPr lang="en-US" sz="1050" b="1" dirty="0">
                <a:solidFill>
                  <a:srgbClr val="FF0000"/>
                </a:solidFill>
              </a:rPr>
              <a:t>='float')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    </a:t>
            </a:r>
            <a:r>
              <a:rPr lang="en-US" sz="1050" b="1" dirty="0" err="1">
                <a:solidFill>
                  <a:srgbClr val="FF0000"/>
                </a:solidFill>
              </a:rPr>
              <a:t>new_point</a:t>
            </a:r>
            <a:r>
              <a:rPr lang="en-US" sz="1050" b="1" dirty="0">
                <a:solidFill>
                  <a:srgbClr val="FF0000"/>
                </a:solidFill>
              </a:rPr>
              <a:t> = [</a:t>
            </a:r>
            <a:r>
              <a:rPr lang="en-US" sz="1050" b="1" dirty="0" err="1">
                <a:solidFill>
                  <a:srgbClr val="FF0000"/>
                </a:solidFill>
              </a:rPr>
              <a:t>a,b</a:t>
            </a:r>
            <a:r>
              <a:rPr lang="en-US" sz="1050" b="1" dirty="0">
                <a:solidFill>
                  <a:srgbClr val="FF0000"/>
                </a:solidFill>
              </a:rPr>
              <a:t>] - alpha*J </a:t>
            </a:r>
          </a:p>
          <a:p>
            <a:r>
              <a:rPr lang="en-US" sz="1050" dirty="0"/>
              <a:t>            a = </a:t>
            </a:r>
            <a:r>
              <a:rPr lang="en-US" sz="1050" dirty="0" err="1"/>
              <a:t>new_point</a:t>
            </a:r>
            <a:r>
              <a:rPr lang="en-US" sz="1050" dirty="0"/>
              <a:t>[0] </a:t>
            </a:r>
          </a:p>
          <a:p>
            <a:r>
              <a:rPr lang="en-US" sz="1050" dirty="0"/>
              <a:t>            b = </a:t>
            </a:r>
            <a:r>
              <a:rPr lang="en-US" sz="1050" dirty="0" err="1"/>
              <a:t>new_point</a:t>
            </a:r>
            <a:r>
              <a:rPr lang="en-US" sz="1050" dirty="0"/>
              <a:t>[1]   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path.append</a:t>
            </a:r>
            <a:r>
              <a:rPr lang="en-US" sz="1050" dirty="0"/>
              <a:t>({</a:t>
            </a:r>
            <a:r>
              <a:rPr lang="en-US" sz="1050" dirty="0" err="1"/>
              <a:t>rannumb:path_points</a:t>
            </a:r>
            <a:r>
              <a:rPr lang="en-US" sz="1050" dirty="0"/>
              <a:t>})</a:t>
            </a:r>
          </a:p>
          <a:p>
            <a:r>
              <a:rPr lang="en-US" sz="1050" dirty="0"/>
              <a:t>    return </a:t>
            </a:r>
            <a:r>
              <a:rPr lang="en-US" sz="1050" dirty="0" err="1"/>
              <a:t>fun_val</a:t>
            </a:r>
            <a:r>
              <a:rPr lang="en-US" sz="1050" dirty="0"/>
              <a:t>, points, path</a:t>
            </a:r>
          </a:p>
          <a:p>
            <a:r>
              <a:rPr lang="en-US" sz="1050" dirty="0"/>
              <a:t>## Method </a:t>
            </a:r>
          </a:p>
          <a:p>
            <a:r>
              <a:rPr lang="en-US" sz="1050" dirty="0" err="1"/>
              <a:t>random_list</a:t>
            </a:r>
            <a:r>
              <a:rPr lang="en-US" sz="1050" dirty="0"/>
              <a:t> = </a:t>
            </a:r>
            <a:r>
              <a:rPr lang="en-US" sz="1050" dirty="0" err="1"/>
              <a:t>rand_method</a:t>
            </a:r>
            <a:r>
              <a:rPr lang="en-US" sz="1050" dirty="0"/>
              <a:t>(</a:t>
            </a:r>
            <a:r>
              <a:rPr lang="en-US" sz="1050" dirty="0" err="1"/>
              <a:t>nofrand</a:t>
            </a:r>
            <a:r>
              <a:rPr lang="en-US" sz="1050" dirty="0"/>
              <a:t>, </a:t>
            </a:r>
            <a:r>
              <a:rPr lang="en-US" sz="1050" dirty="0" err="1"/>
              <a:t>ran_from_here</a:t>
            </a:r>
            <a:r>
              <a:rPr lang="en-US" sz="1050" dirty="0"/>
              <a:t>, </a:t>
            </a:r>
            <a:r>
              <a:rPr lang="en-US" sz="1050" dirty="0" err="1"/>
              <a:t>ran_to_here</a:t>
            </a:r>
            <a:r>
              <a:rPr lang="en-US" sz="1050" dirty="0"/>
              <a:t>)</a:t>
            </a:r>
          </a:p>
          <a:p>
            <a:r>
              <a:rPr lang="en-US" sz="1050" dirty="0" err="1"/>
              <a:t>fun_val</a:t>
            </a:r>
            <a:r>
              <a:rPr lang="en-US" sz="1050" dirty="0"/>
              <a:t>, </a:t>
            </a:r>
            <a:r>
              <a:rPr lang="en-US" sz="1050" dirty="0" err="1"/>
              <a:t>points,path</a:t>
            </a:r>
            <a:r>
              <a:rPr lang="en-US" sz="1050" dirty="0"/>
              <a:t> = </a:t>
            </a:r>
            <a:r>
              <a:rPr lang="en-US" sz="1050" dirty="0" err="1"/>
              <a:t>grad_desc</a:t>
            </a:r>
            <a:r>
              <a:rPr lang="en-US" sz="1050" dirty="0"/>
              <a:t>(</a:t>
            </a:r>
            <a:r>
              <a:rPr lang="en-US" sz="1050" dirty="0" err="1"/>
              <a:t>random_list,tol</a:t>
            </a:r>
            <a:r>
              <a:rPr lang="en-US" sz="1050" dirty="0"/>
              <a:t>, alpha, </a:t>
            </a:r>
            <a:r>
              <a:rPr lang="en-US" sz="1050" dirty="0" err="1"/>
              <a:t>nofmaxiter</a:t>
            </a:r>
            <a:r>
              <a:rPr lang="en-US" sz="1050" dirty="0"/>
              <a:t>)</a:t>
            </a:r>
          </a:p>
          <a:p>
            <a:r>
              <a:rPr lang="en-US" sz="1050" dirty="0"/>
              <a:t>#</a:t>
            </a:r>
            <a:r>
              <a:rPr lang="en-US" sz="1050" dirty="0" err="1"/>
              <a:t>Eliminando</a:t>
            </a:r>
            <a:r>
              <a:rPr lang="en-US" sz="1050" dirty="0"/>
              <a:t> </a:t>
            </a:r>
            <a:r>
              <a:rPr lang="en-US" sz="1050" dirty="0" err="1"/>
              <a:t>duplicados</a:t>
            </a:r>
            <a:endParaRPr lang="en-US" sz="1050" dirty="0"/>
          </a:p>
          <a:p>
            <a:r>
              <a:rPr lang="en-US" sz="1050" dirty="0" err="1"/>
              <a:t>fun_val</a:t>
            </a:r>
            <a:r>
              <a:rPr lang="en-US" sz="1050" dirty="0"/>
              <a:t> = set(</a:t>
            </a:r>
            <a:r>
              <a:rPr lang="en-US" sz="1050" dirty="0" err="1"/>
              <a:t>fun_val</a:t>
            </a:r>
            <a:r>
              <a:rPr lang="en-US" sz="1050" dirty="0"/>
              <a:t>)</a:t>
            </a:r>
          </a:p>
          <a:p>
            <a:r>
              <a:rPr lang="en-US" sz="1050" dirty="0"/>
              <a:t>print("</a:t>
            </a:r>
            <a:r>
              <a:rPr lang="en-US" sz="1050" dirty="0" err="1"/>
              <a:t>fun_val</a:t>
            </a:r>
            <a:r>
              <a:rPr lang="en-US" sz="1050" dirty="0"/>
              <a:t>", </a:t>
            </a:r>
            <a:r>
              <a:rPr lang="en-US" sz="1050" dirty="0" err="1"/>
              <a:t>fun_val</a:t>
            </a:r>
            <a:r>
              <a:rPr lang="en-US" sz="1050" dirty="0"/>
              <a:t>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794475" y="324433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867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13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232413" y="4006776"/>
            <a:ext cx="618630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dirty="0"/>
          </a:p>
          <a:p>
            <a:r>
              <a:rPr lang="es-CL" sz="1800" dirty="0"/>
              <a:t>Modifique el valor de alfa para encontrar diferentes soluciones:</a:t>
            </a:r>
          </a:p>
          <a:p>
            <a:endParaRPr lang="es-CL" dirty="0"/>
          </a:p>
          <a:p>
            <a:endParaRPr lang="es-CL" sz="1800" dirty="0"/>
          </a:p>
          <a:p>
            <a:pPr algn="r"/>
            <a:r>
              <a:rPr lang="es-CL" sz="2000" b="1" dirty="0"/>
              <a:t>¿Qué puede decir?</a:t>
            </a:r>
          </a:p>
          <a:p>
            <a:pPr marL="342900" indent="-342900">
              <a:buAutoNum type="arabicParenR"/>
            </a:pP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3048000" y="-506563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Datos</a:t>
            </a:r>
            <a:r>
              <a:rPr lang="en-US" dirty="0"/>
              <a:t> de las </a:t>
            </a:r>
            <a:r>
              <a:rPr lang="en-US" dirty="0" err="1"/>
              <a:t>iteraciones</a:t>
            </a:r>
            <a:endParaRPr lang="en-US" dirty="0"/>
          </a:p>
          <a:p>
            <a:r>
              <a:rPr lang="en-US" dirty="0" err="1"/>
              <a:t>iteraciones</a:t>
            </a:r>
            <a:r>
              <a:rPr lang="en-US" dirty="0"/>
              <a:t> = [(9.504172286162913, -10.25840247100775),</a:t>
            </a:r>
          </a:p>
          <a:p>
            <a:r>
              <a:rPr lang="en-US" dirty="0"/>
              <a:t>   (8.779492646535344, -11.14077829642414),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x e y de las </a:t>
            </a:r>
            <a:r>
              <a:rPr lang="en-US" dirty="0" err="1"/>
              <a:t>iteraciones</a:t>
            </a:r>
            <a:endParaRPr lang="en-US" dirty="0"/>
          </a:p>
          <a:p>
            <a:r>
              <a:rPr lang="en-US" dirty="0" err="1"/>
              <a:t>x_vals</a:t>
            </a:r>
            <a:r>
              <a:rPr lang="en-US" dirty="0"/>
              <a:t> = [x for x, _ in </a:t>
            </a:r>
            <a:r>
              <a:rPr lang="en-US" dirty="0" err="1"/>
              <a:t>iteraciones</a:t>
            </a:r>
            <a:r>
              <a:rPr lang="en-US" dirty="0"/>
              <a:t>]</a:t>
            </a:r>
          </a:p>
          <a:p>
            <a:r>
              <a:rPr lang="en-US" dirty="0" err="1"/>
              <a:t>y_vals</a:t>
            </a:r>
            <a:r>
              <a:rPr lang="en-US" dirty="0"/>
              <a:t> = [y for _, y in </a:t>
            </a:r>
            <a:r>
              <a:rPr lang="en-US" dirty="0" err="1"/>
              <a:t>iteraciones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Graficar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x_vals</a:t>
            </a:r>
            <a:r>
              <a:rPr lang="en-US" dirty="0"/>
              <a:t>, </a:t>
            </a:r>
            <a:r>
              <a:rPr lang="en-US" dirty="0" err="1"/>
              <a:t>y_vals</a:t>
            </a:r>
            <a:r>
              <a:rPr lang="en-US" dirty="0"/>
              <a:t>, marker='o')</a:t>
            </a:r>
          </a:p>
          <a:p>
            <a:r>
              <a:rPr lang="en-US" dirty="0" err="1"/>
              <a:t>plt.xlabel</a:t>
            </a:r>
            <a:r>
              <a:rPr lang="en-US" dirty="0"/>
              <a:t>('X')</a:t>
            </a:r>
          </a:p>
          <a:p>
            <a:r>
              <a:rPr lang="en-US" dirty="0" err="1"/>
              <a:t>plt.ylabel</a:t>
            </a:r>
            <a:r>
              <a:rPr lang="en-US" dirty="0"/>
              <a:t>('Y')</a:t>
            </a:r>
          </a:p>
          <a:p>
            <a:r>
              <a:rPr lang="en-US" dirty="0" err="1"/>
              <a:t>plt.title</a:t>
            </a:r>
            <a:r>
              <a:rPr lang="en-US" dirty="0"/>
              <a:t>('</a:t>
            </a:r>
            <a:r>
              <a:rPr lang="en-US" dirty="0" err="1"/>
              <a:t>Convergencia</a:t>
            </a:r>
            <a:r>
              <a:rPr lang="en-US" dirty="0"/>
              <a:t>')</a:t>
            </a:r>
          </a:p>
          <a:p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Ejemplo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6372" y="1835110"/>
            <a:ext cx="784028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Solución: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fun_val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{(0.0, (-2.81, 3.13)), (0.0, (-2.8, 3.13)), (0.0, (3.58, -1.84)),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(0.0, (-3.78, -3.28)), (0.0, (3.0, 2.0)), (0.0, (-3.78, -3.29))}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Tarea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14</a:t>
            </a:fld>
            <a:endParaRPr lang="es-CL" sz="1800">
              <a:solidFill>
                <a:srgbClr val="003366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11" y="2220601"/>
            <a:ext cx="4879892" cy="394767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975" y="2283470"/>
            <a:ext cx="4865058" cy="355460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752798" y="1583942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800" dirty="0"/>
              <a:t>f(</a:t>
            </a:r>
            <a:r>
              <a:rPr lang="es-CL" sz="1800" dirty="0" err="1"/>
              <a:t>x,y</a:t>
            </a:r>
            <a:r>
              <a:rPr lang="es-CL" sz="1800" dirty="0"/>
              <a:t>) = 14*x**2 - 2*x**3 + 2*y**2  + 4*x*y</a:t>
            </a:r>
          </a:p>
        </p:txBody>
      </p:sp>
    </p:spTree>
    <p:extLst>
      <p:ext uri="{BB962C8B-B14F-4D97-AF65-F5344CB8AC3E}">
        <p14:creationId xmlns:p14="http://schemas.microsoft.com/office/powerpoint/2010/main" val="40613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8" name="Imagen 7" descr="logo ucm sin texto blanco.png"/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9" t="11868" r="21428" b="3927"/>
          <a:stretch/>
        </p:blipFill>
        <p:spPr>
          <a:xfrm>
            <a:off x="8547422" y="0"/>
            <a:ext cx="4204447" cy="438483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59869" y="53788"/>
            <a:ext cx="5536131" cy="175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5400" b="1" dirty="0" err="1">
                <a:solidFill>
                  <a:srgbClr val="FFFFFF"/>
                </a:solidFill>
                <a:latin typeface="Calibri"/>
                <a:cs typeface="Calibri"/>
              </a:rPr>
              <a:t>Contenido</a:t>
            </a:r>
            <a:endParaRPr lang="en-US" sz="5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96144" y="1903302"/>
            <a:ext cx="9467223" cy="3346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rgbClr val="FFFFFF"/>
                </a:solidFill>
                <a:cs typeface="Calibri"/>
              </a:rPr>
              <a:t>Sobre métodos cuasi-Newton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rgbClr val="FFFFFF"/>
                </a:solidFill>
                <a:cs typeface="Calibri"/>
              </a:rPr>
              <a:t>Descenso del gradiente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rgbClr val="FFFFFF"/>
                </a:solidFill>
                <a:cs typeface="Calibri"/>
              </a:rPr>
              <a:t>Ejercicio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rgbClr val="FFFFFF"/>
                </a:solidFill>
                <a:cs typeface="Calibri"/>
              </a:rPr>
              <a:t>Tarea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DB36-87C7-4A49-ADAD-BBDABC50C23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68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0254" y="371641"/>
            <a:ext cx="6499286" cy="1197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 Mejoras al método de Newton: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19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3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1987" y="1533235"/>
            <a:ext cx="1024622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800" dirty="0"/>
              <a:t>Una debilidad importante del método de Newton para resolver problemas de optimización no lineales es la necesidad de calcular la matriz </a:t>
            </a:r>
            <a:r>
              <a:rPr lang="es-ES" sz="2800" dirty="0" err="1"/>
              <a:t>Jacobiana</a:t>
            </a:r>
            <a:r>
              <a:rPr lang="es-ES" sz="2800" dirty="0"/>
              <a:t> y Hessiana (y su inversa) en cada iteración.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71987" y="3236141"/>
            <a:ext cx="10449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Para ello se han propuesto modificaciones al método, llamándoles “métodos cuasi Newton” (</a:t>
            </a:r>
            <a:r>
              <a:rPr lang="es-ES" sz="2800" i="1" dirty="0">
                <a:solidFill>
                  <a:srgbClr val="FF0000"/>
                </a:solidFill>
              </a:rPr>
              <a:t>No se verán en esta asignatura</a:t>
            </a:r>
            <a:r>
              <a:rPr lang="es-ES" sz="2800" dirty="0"/>
              <a:t>).</a:t>
            </a:r>
          </a:p>
          <a:p>
            <a:endParaRPr lang="es-CL" sz="2800" dirty="0"/>
          </a:p>
          <a:p>
            <a:r>
              <a:rPr lang="es-ES" sz="2800" dirty="0"/>
              <a:t>Estos construyen una aproximación de la curvatura de la función no lineal utilizando sólo información del gradiente, evitando por lo tanto calcular de forma explícita la matriz </a:t>
            </a:r>
            <a:r>
              <a:rPr lang="es-ES" sz="2800" dirty="0" err="1"/>
              <a:t>hessiana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8036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0254" y="370130"/>
            <a:ext cx="8014188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4</a:t>
            </a:fld>
            <a:endParaRPr lang="es-CL" sz="180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2667833" y="3935049"/>
                <a:ext cx="7067746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32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sz="3200" i="1" baseline="-2500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s-CL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L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sz="3200" i="1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es-C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CL" sz="32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CL" sz="3200" i="1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s-CL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s-CL" sz="3200" dirty="0"/>
                        <m:t>∇</m:t>
                      </m:r>
                      <m:d>
                        <m:dPr>
                          <m:ctrlPr>
                            <a:rPr lang="es-C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33" y="3935049"/>
                <a:ext cx="7067746" cy="584775"/>
              </a:xfrm>
              <a:prstGeom prst="rect">
                <a:avLst/>
              </a:prstGeom>
              <a:blipFill rotWithShape="0">
                <a:blip r:embed="rId5"/>
                <a:stretch>
                  <a:fillRect b="-8247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/>
          <p:cNvSpPr/>
          <p:nvPr/>
        </p:nvSpPr>
        <p:spPr>
          <a:xfrm>
            <a:off x="693634" y="1705742"/>
            <a:ext cx="11016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222222"/>
                </a:solidFill>
              </a:rPr>
              <a:t>Este método, también llamado </a:t>
            </a:r>
            <a:r>
              <a:rPr lang="es-ES" sz="2800" b="1" dirty="0">
                <a:solidFill>
                  <a:srgbClr val="222222"/>
                </a:solidFill>
              </a:rPr>
              <a:t>método</a:t>
            </a:r>
            <a:r>
              <a:rPr lang="es-ES" sz="2800" dirty="0">
                <a:solidFill>
                  <a:srgbClr val="222222"/>
                </a:solidFill>
              </a:rPr>
              <a:t> del </a:t>
            </a:r>
            <a:r>
              <a:rPr lang="es-ES" sz="2800" b="1" dirty="0">
                <a:solidFill>
                  <a:srgbClr val="222222"/>
                </a:solidFill>
              </a:rPr>
              <a:t>descenso</a:t>
            </a:r>
            <a:r>
              <a:rPr lang="es-ES" sz="2800" dirty="0">
                <a:solidFill>
                  <a:srgbClr val="222222"/>
                </a:solidFill>
              </a:rPr>
              <a:t> máximo, es uno de los procedimientos más utilizados para minimizar una función diferenciable de varias variables, realizando </a:t>
            </a:r>
            <a:r>
              <a:rPr lang="es-ES" sz="2800" dirty="0"/>
              <a:t>una búsqueda a lo largo de la dirección opuesta al gradiente para minimizar una función</a:t>
            </a:r>
          </a:p>
          <a:p>
            <a:endParaRPr lang="es-CL" sz="2800" dirty="0"/>
          </a:p>
        </p:txBody>
      </p:sp>
      <p:sp>
        <p:nvSpPr>
          <p:cNvPr id="20" name="Rectángulo 19"/>
          <p:cNvSpPr/>
          <p:nvPr/>
        </p:nvSpPr>
        <p:spPr>
          <a:xfrm>
            <a:off x="2991528" y="5169047"/>
            <a:ext cx="6666013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3A3A3A"/>
                </a:solidFill>
                <a:latin typeface="PT Serif"/>
              </a:rPr>
              <a:t>α, también llamado ‘ratio de aprendizaje’, controla el tamaño de la actualización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6053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0254" y="371642"/>
            <a:ext cx="8014188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5</a:t>
            </a:fld>
            <a:endParaRPr lang="es-CL" sz="1800">
              <a:solidFill>
                <a:srgbClr val="003366"/>
              </a:solidFill>
            </a:endParaRPr>
          </a:p>
        </p:txBody>
      </p:sp>
      <p:pic>
        <p:nvPicPr>
          <p:cNvPr id="12" name="Picture 2" descr="https://upload.wikimedia.org/wikipedia/commons/thumb/d/da/Newton_optimization_vs_grad_descent.svg/220px-Newton_optimization_vs_grad_descen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0" y="1451174"/>
            <a:ext cx="3230707" cy="37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3.bp.blogspot.com/-z2rt_QeGlPw/Wz2b3zEHkDI/AAAAAAAABRU/YVNf_CvmlVI6i-QnDH_F0U_I7GytvtXawCPcBGAYYCw/s1600/g214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5" y="1964863"/>
            <a:ext cx="4801585" cy="29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7317516" y="5243208"/>
            <a:ext cx="2978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Newton (rojo) vs Descenso del Gradiente (verde)</a:t>
            </a:r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1133221" y="5679419"/>
            <a:ext cx="17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* Curvas de nivel</a:t>
            </a:r>
            <a:endParaRPr lang="en-US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2473286" y="5078777"/>
            <a:ext cx="181779" cy="54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2473286" y="5001601"/>
            <a:ext cx="4335138" cy="62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517532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El valor “alfa”</a:t>
            </a:r>
          </a:p>
          <a:p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6</a:t>
            </a:fld>
            <a:endParaRPr lang="es-CL" sz="1800">
              <a:solidFill>
                <a:srgbClr val="003366"/>
              </a:solidFill>
            </a:endParaRPr>
          </a:p>
        </p:txBody>
      </p:sp>
      <p:pic>
        <p:nvPicPr>
          <p:cNvPr id="14" name="Picture 2" descr="Setting the learning rate of your neural network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6"/>
          <a:stretch/>
        </p:blipFill>
        <p:spPr bwMode="auto">
          <a:xfrm>
            <a:off x="774245" y="1678613"/>
            <a:ext cx="10351682" cy="28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4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Ejemplo visual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7</a:t>
            </a:fld>
            <a:endParaRPr lang="es-CL" sz="1800">
              <a:solidFill>
                <a:srgbClr val="003366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856" y="1595438"/>
            <a:ext cx="5568287" cy="424626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91403" y="5841707"/>
            <a:ext cx="8521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Ver: http://www.benfrederickson.com/numerical-optimization/</a:t>
            </a:r>
          </a:p>
        </p:txBody>
      </p:sp>
    </p:spTree>
    <p:extLst>
      <p:ext uri="{BB962C8B-B14F-4D97-AF65-F5344CB8AC3E}">
        <p14:creationId xmlns:p14="http://schemas.microsoft.com/office/powerpoint/2010/main" val="266427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8698666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Optimización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8</a:t>
            </a:fld>
            <a:endParaRPr lang="es-CL" sz="1800">
              <a:solidFill>
                <a:srgbClr val="003366"/>
              </a:solidFill>
            </a:endParaRPr>
          </a:p>
        </p:txBody>
      </p:sp>
      <p:pic>
        <p:nvPicPr>
          <p:cNvPr id="14" name="Picture 2" descr="https://miro.medium.com/max/800/0*ma1hd8krXHnv3Qh-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57" y="1329208"/>
            <a:ext cx="6684343" cy="440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295835" y="1803469"/>
            <a:ext cx="570918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Tanto el valor alfa como el valor del gradiente pueden también ser modificados para optimizar el método *</a:t>
            </a:r>
          </a:p>
          <a:p>
            <a:endParaRPr lang="es-C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El método puede tomar ventaja de la computación paralela, reduciendo considerablemente el tiempo de ejecución. 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48335" y="5489874"/>
            <a:ext cx="10895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hlinkClick r:id="rId6"/>
              </a:rPr>
              <a:t>* https://towardsdatascience.com/10-gradient-descent-optimisation-algorithms-86989510b5e9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92541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 ucm nuevo vectorizado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5438" r="10727" b="19478"/>
          <a:stretch/>
        </p:blipFill>
        <p:spPr>
          <a:xfrm>
            <a:off x="10512438" y="0"/>
            <a:ext cx="1679562" cy="6546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3447"/>
            <a:ext cx="295835" cy="1464621"/>
          </a:xfrm>
          <a:prstGeom prst="rect">
            <a:avLst/>
          </a:prstGeom>
          <a:solidFill>
            <a:srgbClr val="139E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1686" y="427193"/>
            <a:ext cx="9017114" cy="107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>
                <a:solidFill>
                  <a:srgbClr val="139EBC"/>
                </a:solidFill>
                <a:latin typeface="Calibri"/>
                <a:cs typeface="Calibri"/>
              </a:rPr>
              <a:t>Método del Descenso del Gradiente: Ejemplo</a:t>
            </a:r>
            <a:endParaRPr lang="en-US" sz="3200" b="1" dirty="0">
              <a:solidFill>
                <a:srgbClr val="139EBC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4821"/>
            <a:ext cx="12192000" cy="270199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>
          <a:xfrm>
            <a:off x="9448800" y="6567357"/>
            <a:ext cx="2743200" cy="365125"/>
          </a:xfrm>
        </p:spPr>
        <p:txBody>
          <a:bodyPr/>
          <a:lstStyle/>
          <a:p>
            <a:fld id="{03EADB36-87C7-4A49-ADAD-BBDABC50C237}" type="slidenum">
              <a:rPr lang="es-CL" sz="1800" smtClean="0">
                <a:solidFill>
                  <a:srgbClr val="003366"/>
                </a:solidFill>
              </a:rPr>
              <a:t>9</a:t>
            </a:fld>
            <a:endParaRPr lang="es-CL" sz="1800">
              <a:solidFill>
                <a:srgbClr val="003366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991715" y="2002018"/>
            <a:ext cx="5614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/>
              <a:t>f(</a:t>
            </a:r>
            <a:r>
              <a:rPr lang="es-CL" sz="2400" dirty="0" err="1"/>
              <a:t>x,y</a:t>
            </a:r>
            <a:r>
              <a:rPr lang="es-CL" sz="2400" dirty="0"/>
              <a:t>) = (x**2+ y - 11)**2 + (x + y**2 - 7)**2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48921" y="2958977"/>
            <a:ext cx="101752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s-CL" sz="2400" dirty="0"/>
              <a:t>Graficar la función</a:t>
            </a:r>
          </a:p>
          <a:p>
            <a:pPr marL="342900" indent="-342900">
              <a:buAutoNum type="arabicParenR"/>
            </a:pPr>
            <a:endParaRPr lang="es-CL" sz="2400" dirty="0"/>
          </a:p>
          <a:p>
            <a:pPr marL="342900" indent="-342900">
              <a:buAutoNum type="arabicParenR"/>
            </a:pPr>
            <a:r>
              <a:rPr lang="es-CL" sz="2400" dirty="0"/>
              <a:t>Modifique el método de Newton para reemplazar la hessiana por el valor alfa</a:t>
            </a:r>
          </a:p>
          <a:p>
            <a:pPr marL="342900" indent="-342900">
              <a:buAutoNum type="arabicParenR"/>
            </a:pPr>
            <a:endParaRPr lang="es-CL" sz="2400" dirty="0"/>
          </a:p>
          <a:p>
            <a:pPr marL="342900" indent="-342900">
              <a:buAutoNum type="arabicParenR"/>
            </a:pPr>
            <a:r>
              <a:rPr lang="es-CL" sz="2400" dirty="0"/>
              <a:t>Modifique el valor de alfa para encontrar diferentes soluciones</a:t>
            </a:r>
          </a:p>
        </p:txBody>
      </p:sp>
    </p:spTree>
    <p:extLst>
      <p:ext uri="{BB962C8B-B14F-4D97-AF65-F5344CB8AC3E}">
        <p14:creationId xmlns:p14="http://schemas.microsoft.com/office/powerpoint/2010/main" val="2587420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A3467B6EC2C4E9A5EB2A1B0F87DE9" ma:contentTypeVersion="4" ma:contentTypeDescription="Crear nuevo documento." ma:contentTypeScope="" ma:versionID="0192052a71e09c6a70906925ef5cc53c">
  <xsd:schema xmlns:xsd="http://www.w3.org/2001/XMLSchema" xmlns:xs="http://www.w3.org/2001/XMLSchema" xmlns:p="http://schemas.microsoft.com/office/2006/metadata/properties" xmlns:ns2="d35ca998-c0aa-4042-88a0-06060f65f5a9" xmlns:ns3="a59eb1b8-e4ce-4783-b971-23126708e523" targetNamespace="http://schemas.microsoft.com/office/2006/metadata/properties" ma:root="true" ma:fieldsID="915c27e2a7bdf2af41ff6f79830c13aa" ns2:_="" ns3:_="">
    <xsd:import namespace="d35ca998-c0aa-4042-88a0-06060f65f5a9"/>
    <xsd:import namespace="a59eb1b8-e4ce-4783-b971-23126708e5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ca998-c0aa-4042-88a0-06060f65f5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eb1b8-e4ce-4783-b971-23126708e5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68ADE-80EF-4E4A-A9EB-71380822E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C26FDA-E77F-4A04-8E0C-62C1C423C880}">
  <ds:schemaRefs>
    <ds:schemaRef ds:uri="http://schemas.microsoft.com/office/2006/documentManagement/types"/>
    <ds:schemaRef ds:uri="http://purl.org/dc/elements/1.1/"/>
    <ds:schemaRef ds:uri="a59eb1b8-e4ce-4783-b971-23126708e523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d35ca998-c0aa-4042-88a0-06060f65f5a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C6F585-D864-4A43-A38F-5EADB573D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ca998-c0aa-4042-88a0-06060f65f5a9"/>
    <ds:schemaRef ds:uri="a59eb1b8-e4ce-4783-b971-23126708e5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33900</TotalTime>
  <Words>1440</Words>
  <Application>Microsoft Office PowerPoint</Application>
  <PresentationFormat>Panorámica</PresentationFormat>
  <Paragraphs>176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PT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PPT</dc:title>
  <dc:creator>Jeannette J. Blásquez Galaz</dc:creator>
  <cp:lastModifiedBy>Ivan A. Merino Rodriguez</cp:lastModifiedBy>
  <cp:revision>500</cp:revision>
  <dcterms:created xsi:type="dcterms:W3CDTF">2020-01-02T18:38:44Z</dcterms:created>
  <dcterms:modified xsi:type="dcterms:W3CDTF">2024-05-14T17:17:55Z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0x010100D8FA3467B6EC2C4E9A5EB2A1B0F87DE9</vt:lpwstr>
  </property>
</Properties>
</file>