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8" r:id="rId2"/>
    <p:sldId id="256" r:id="rId3"/>
    <p:sldId id="260" r:id="rId4"/>
    <p:sldId id="262" r:id="rId5"/>
  </p:sldIdLst>
  <p:sldSz cx="30243463" cy="42845038"/>
  <p:notesSz cx="6858000" cy="9144000"/>
  <p:defaultTextStyle>
    <a:defPPr>
      <a:defRPr lang="ko-KR"/>
    </a:defPPr>
    <a:lvl1pPr marL="0" algn="l" defTabSz="4442550" rtl="0" eaLnBrk="1" latinLnBrk="1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221277" algn="l" defTabSz="4442550" rtl="0" eaLnBrk="1" latinLnBrk="1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442550" algn="l" defTabSz="4442550" rtl="0" eaLnBrk="1" latinLnBrk="1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663827" algn="l" defTabSz="4442550" rtl="0" eaLnBrk="1" latinLnBrk="1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885104" algn="l" defTabSz="4442550" rtl="0" eaLnBrk="1" latinLnBrk="1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1106376" algn="l" defTabSz="4442550" rtl="0" eaLnBrk="1" latinLnBrk="1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327653" algn="l" defTabSz="4442550" rtl="0" eaLnBrk="1" latinLnBrk="1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548926" algn="l" defTabSz="4442550" rtl="0" eaLnBrk="1" latinLnBrk="1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770203" algn="l" defTabSz="4442550" rtl="0" eaLnBrk="1" latinLnBrk="1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3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재훈" initials="이" lastIdx="1" clrIdx="0">
    <p:extLst>
      <p:ext uri="{19B8F6BF-5375-455C-9EA6-DF929625EA0E}">
        <p15:presenceInfo xmlns:p15="http://schemas.microsoft.com/office/powerpoint/2012/main" userId="S::2020110020@student.kopo.ac.kr::17ef79be-84ef-44fd-a909-3b9fd88819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5" autoAdjust="0"/>
    <p:restoredTop sz="95214" autoAdjust="0"/>
  </p:normalViewPr>
  <p:slideViewPr>
    <p:cSldViewPr snapToGrid="0">
      <p:cViewPr varScale="1">
        <p:scale>
          <a:sx n="18" d="100"/>
          <a:sy n="18" d="100"/>
        </p:scale>
        <p:origin x="3624" y="78"/>
      </p:cViewPr>
      <p:guideLst>
        <p:guide orient="horz" pos="13493"/>
        <p:guide pos="9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2BEF3-8F1E-469D-B93C-087F1EC47152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1143000"/>
            <a:ext cx="217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5169A-246F-4A7F-B2F9-D0C2210FF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4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5169A-246F-4A7F-B2F9-D0C2210FFB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5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5169A-246F-4A7F-B2F9-D0C2210FFB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3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5169A-246F-4A7F-B2F9-D0C2210FFB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59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5169A-246F-4A7F-B2F9-D0C2210FFB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88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262" y="7011912"/>
            <a:ext cx="25706945" cy="14916421"/>
          </a:xfrm>
        </p:spPr>
        <p:txBody>
          <a:bodyPr anchor="b"/>
          <a:lstStyle>
            <a:lvl1pPr algn="ctr">
              <a:defRPr sz="221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436" y="22503569"/>
            <a:ext cx="22682596" cy="10344297"/>
          </a:xfrm>
        </p:spPr>
        <p:txBody>
          <a:bodyPr/>
          <a:lstStyle>
            <a:lvl1pPr marL="0" indent="0" algn="ctr">
              <a:buNone/>
              <a:defRPr sz="8900"/>
            </a:lvl1pPr>
            <a:lvl2pPr marL="1686716" indent="0" algn="ctr">
              <a:buNone/>
              <a:defRPr sz="7400"/>
            </a:lvl2pPr>
            <a:lvl3pPr marL="3373431" indent="0" algn="ctr">
              <a:buNone/>
              <a:defRPr sz="6600"/>
            </a:lvl3pPr>
            <a:lvl4pPr marL="5060151" indent="0" algn="ctr">
              <a:buNone/>
              <a:defRPr sz="5900"/>
            </a:lvl4pPr>
            <a:lvl5pPr marL="6746867" indent="0" algn="ctr">
              <a:buNone/>
              <a:defRPr sz="5900"/>
            </a:lvl5pPr>
            <a:lvl6pPr marL="8433582" indent="0" algn="ctr">
              <a:buNone/>
              <a:defRPr sz="5900"/>
            </a:lvl6pPr>
            <a:lvl7pPr marL="10120298" indent="0" algn="ctr">
              <a:buNone/>
              <a:defRPr sz="5900"/>
            </a:lvl7pPr>
            <a:lvl8pPr marL="11807018" indent="0" algn="ctr">
              <a:buNone/>
              <a:defRPr sz="5900"/>
            </a:lvl8pPr>
            <a:lvl9pPr marL="13493733" indent="0" algn="ctr">
              <a:buNone/>
              <a:defRPr sz="5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C25-EAF3-4EC1-90A1-A8CABF6551BE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313-C6A1-402B-8461-58A4021CF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C25-EAF3-4EC1-90A1-A8CABF6551BE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313-C6A1-402B-8461-58A4021CF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81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2984" y="2281104"/>
            <a:ext cx="6521247" cy="36309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241" y="2281104"/>
            <a:ext cx="19185698" cy="36309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C25-EAF3-4EC1-90A1-A8CABF6551BE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313-C6A1-402B-8461-58A4021CF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2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C25-EAF3-4EC1-90A1-A8CABF6551BE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313-C6A1-402B-8461-58A4021CF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7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489" y="10681520"/>
            <a:ext cx="26084988" cy="17822341"/>
          </a:xfrm>
        </p:spPr>
        <p:txBody>
          <a:bodyPr anchor="b"/>
          <a:lstStyle>
            <a:lvl1pPr>
              <a:defRPr sz="221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489" y="28672470"/>
            <a:ext cx="26084988" cy="9372348"/>
          </a:xfrm>
        </p:spPr>
        <p:txBody>
          <a:bodyPr/>
          <a:lstStyle>
            <a:lvl1pPr marL="0" indent="0">
              <a:buNone/>
              <a:defRPr sz="8900">
                <a:solidFill>
                  <a:schemeClr val="tx1"/>
                </a:solidFill>
              </a:defRPr>
            </a:lvl1pPr>
            <a:lvl2pPr marL="1686716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37343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060151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4pPr>
            <a:lvl5pPr marL="6746867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5pPr>
            <a:lvl6pPr marL="8433582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6pPr>
            <a:lvl7pPr marL="10120298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7pPr>
            <a:lvl8pPr marL="11807018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8pPr>
            <a:lvl9pPr marL="13493733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C25-EAF3-4EC1-90A1-A8CABF6551BE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313-C6A1-402B-8461-58A4021CF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5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240" y="11405509"/>
            <a:ext cx="12853472" cy="271847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10751" y="11405509"/>
            <a:ext cx="12853472" cy="271847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C25-EAF3-4EC1-90A1-A8CABF6551BE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313-C6A1-402B-8461-58A4021CF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5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176" y="2281110"/>
            <a:ext cx="26084988" cy="82813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3181" y="10502989"/>
            <a:ext cx="12794399" cy="5147353"/>
          </a:xfrm>
        </p:spPr>
        <p:txBody>
          <a:bodyPr anchor="b"/>
          <a:lstStyle>
            <a:lvl1pPr marL="0" indent="0">
              <a:buNone/>
              <a:defRPr sz="8900" b="1"/>
            </a:lvl1pPr>
            <a:lvl2pPr marL="1686716" indent="0">
              <a:buNone/>
              <a:defRPr sz="7400" b="1"/>
            </a:lvl2pPr>
            <a:lvl3pPr marL="3373431" indent="0">
              <a:buNone/>
              <a:defRPr sz="6600" b="1"/>
            </a:lvl3pPr>
            <a:lvl4pPr marL="5060151" indent="0">
              <a:buNone/>
              <a:defRPr sz="5900" b="1"/>
            </a:lvl4pPr>
            <a:lvl5pPr marL="6746867" indent="0">
              <a:buNone/>
              <a:defRPr sz="5900" b="1"/>
            </a:lvl5pPr>
            <a:lvl6pPr marL="8433582" indent="0">
              <a:buNone/>
              <a:defRPr sz="5900" b="1"/>
            </a:lvl6pPr>
            <a:lvl7pPr marL="10120298" indent="0">
              <a:buNone/>
              <a:defRPr sz="5900" b="1"/>
            </a:lvl7pPr>
            <a:lvl8pPr marL="11807018" indent="0">
              <a:buNone/>
              <a:defRPr sz="5900" b="1"/>
            </a:lvl8pPr>
            <a:lvl9pPr marL="13493733" indent="0">
              <a:buNone/>
              <a:defRPr sz="5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81" y="15650344"/>
            <a:ext cx="12794399" cy="2301929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10758" y="10502989"/>
            <a:ext cx="12857413" cy="5147353"/>
          </a:xfrm>
        </p:spPr>
        <p:txBody>
          <a:bodyPr anchor="b"/>
          <a:lstStyle>
            <a:lvl1pPr marL="0" indent="0">
              <a:buNone/>
              <a:defRPr sz="8900" b="1"/>
            </a:lvl1pPr>
            <a:lvl2pPr marL="1686716" indent="0">
              <a:buNone/>
              <a:defRPr sz="7400" b="1"/>
            </a:lvl2pPr>
            <a:lvl3pPr marL="3373431" indent="0">
              <a:buNone/>
              <a:defRPr sz="6600" b="1"/>
            </a:lvl3pPr>
            <a:lvl4pPr marL="5060151" indent="0">
              <a:buNone/>
              <a:defRPr sz="5900" b="1"/>
            </a:lvl4pPr>
            <a:lvl5pPr marL="6746867" indent="0">
              <a:buNone/>
              <a:defRPr sz="5900" b="1"/>
            </a:lvl5pPr>
            <a:lvl6pPr marL="8433582" indent="0">
              <a:buNone/>
              <a:defRPr sz="5900" b="1"/>
            </a:lvl6pPr>
            <a:lvl7pPr marL="10120298" indent="0">
              <a:buNone/>
              <a:defRPr sz="5900" b="1"/>
            </a:lvl7pPr>
            <a:lvl8pPr marL="11807018" indent="0">
              <a:buNone/>
              <a:defRPr sz="5900" b="1"/>
            </a:lvl8pPr>
            <a:lvl9pPr marL="13493733" indent="0">
              <a:buNone/>
              <a:defRPr sz="5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10758" y="15650344"/>
            <a:ext cx="12857413" cy="2301929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C25-EAF3-4EC1-90A1-A8CABF6551BE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313-C6A1-402B-8461-58A4021CF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6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C25-EAF3-4EC1-90A1-A8CABF6551BE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313-C6A1-402B-8461-58A4021CF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24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C25-EAF3-4EC1-90A1-A8CABF6551BE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313-C6A1-402B-8461-58A4021CF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2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176" y="2856337"/>
            <a:ext cx="9754304" cy="9997174"/>
          </a:xfrm>
        </p:spPr>
        <p:txBody>
          <a:bodyPr anchor="b"/>
          <a:lstStyle>
            <a:lvl1pPr>
              <a:defRPr sz="1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7416" y="6168902"/>
            <a:ext cx="15310751" cy="30447747"/>
          </a:xfrm>
        </p:spPr>
        <p:txBody>
          <a:bodyPr/>
          <a:lstStyle>
            <a:lvl1pPr>
              <a:defRPr sz="11800"/>
            </a:lvl1pPr>
            <a:lvl2pPr>
              <a:defRPr sz="10300"/>
            </a:lvl2pPr>
            <a:lvl3pPr>
              <a:defRPr sz="89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3176" y="12853511"/>
            <a:ext cx="9754304" cy="23812721"/>
          </a:xfrm>
        </p:spPr>
        <p:txBody>
          <a:bodyPr/>
          <a:lstStyle>
            <a:lvl1pPr marL="0" indent="0">
              <a:buNone/>
              <a:defRPr sz="5900"/>
            </a:lvl1pPr>
            <a:lvl2pPr marL="1686716" indent="0">
              <a:buNone/>
              <a:defRPr sz="5200"/>
            </a:lvl2pPr>
            <a:lvl3pPr marL="3373431" indent="0">
              <a:buNone/>
              <a:defRPr sz="4400"/>
            </a:lvl3pPr>
            <a:lvl4pPr marL="5060151" indent="0">
              <a:buNone/>
              <a:defRPr sz="3700"/>
            </a:lvl4pPr>
            <a:lvl5pPr marL="6746867" indent="0">
              <a:buNone/>
              <a:defRPr sz="3700"/>
            </a:lvl5pPr>
            <a:lvl6pPr marL="8433582" indent="0">
              <a:buNone/>
              <a:defRPr sz="3700"/>
            </a:lvl6pPr>
            <a:lvl7pPr marL="10120298" indent="0">
              <a:buNone/>
              <a:defRPr sz="3700"/>
            </a:lvl7pPr>
            <a:lvl8pPr marL="11807018" indent="0">
              <a:buNone/>
              <a:defRPr sz="3700"/>
            </a:lvl8pPr>
            <a:lvl9pPr marL="13493733" indent="0">
              <a:buNone/>
              <a:defRPr sz="37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C25-EAF3-4EC1-90A1-A8CABF6551BE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313-C6A1-402B-8461-58A4021CF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1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176" y="2856337"/>
            <a:ext cx="9754304" cy="9997174"/>
          </a:xfrm>
        </p:spPr>
        <p:txBody>
          <a:bodyPr anchor="b"/>
          <a:lstStyle>
            <a:lvl1pPr>
              <a:defRPr sz="1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7416" y="6168902"/>
            <a:ext cx="15310751" cy="30447747"/>
          </a:xfrm>
        </p:spPr>
        <p:txBody>
          <a:bodyPr anchor="t"/>
          <a:lstStyle>
            <a:lvl1pPr marL="0" indent="0">
              <a:buNone/>
              <a:defRPr sz="11800"/>
            </a:lvl1pPr>
            <a:lvl2pPr marL="1686716" indent="0">
              <a:buNone/>
              <a:defRPr sz="10300"/>
            </a:lvl2pPr>
            <a:lvl3pPr marL="3373431" indent="0">
              <a:buNone/>
              <a:defRPr sz="8900"/>
            </a:lvl3pPr>
            <a:lvl4pPr marL="5060151" indent="0">
              <a:buNone/>
              <a:defRPr sz="7400"/>
            </a:lvl4pPr>
            <a:lvl5pPr marL="6746867" indent="0">
              <a:buNone/>
              <a:defRPr sz="7400"/>
            </a:lvl5pPr>
            <a:lvl6pPr marL="8433582" indent="0">
              <a:buNone/>
              <a:defRPr sz="7400"/>
            </a:lvl6pPr>
            <a:lvl7pPr marL="10120298" indent="0">
              <a:buNone/>
              <a:defRPr sz="7400"/>
            </a:lvl7pPr>
            <a:lvl8pPr marL="11807018" indent="0">
              <a:buNone/>
              <a:defRPr sz="7400"/>
            </a:lvl8pPr>
            <a:lvl9pPr marL="13493733" indent="0">
              <a:buNone/>
              <a:defRPr sz="7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3176" y="12853511"/>
            <a:ext cx="9754304" cy="23812721"/>
          </a:xfrm>
        </p:spPr>
        <p:txBody>
          <a:bodyPr/>
          <a:lstStyle>
            <a:lvl1pPr marL="0" indent="0">
              <a:buNone/>
              <a:defRPr sz="5900"/>
            </a:lvl1pPr>
            <a:lvl2pPr marL="1686716" indent="0">
              <a:buNone/>
              <a:defRPr sz="5200"/>
            </a:lvl2pPr>
            <a:lvl3pPr marL="3373431" indent="0">
              <a:buNone/>
              <a:defRPr sz="4400"/>
            </a:lvl3pPr>
            <a:lvl4pPr marL="5060151" indent="0">
              <a:buNone/>
              <a:defRPr sz="3700"/>
            </a:lvl4pPr>
            <a:lvl5pPr marL="6746867" indent="0">
              <a:buNone/>
              <a:defRPr sz="3700"/>
            </a:lvl5pPr>
            <a:lvl6pPr marL="8433582" indent="0">
              <a:buNone/>
              <a:defRPr sz="3700"/>
            </a:lvl6pPr>
            <a:lvl7pPr marL="10120298" indent="0">
              <a:buNone/>
              <a:defRPr sz="3700"/>
            </a:lvl7pPr>
            <a:lvl8pPr marL="11807018" indent="0">
              <a:buNone/>
              <a:defRPr sz="3700"/>
            </a:lvl8pPr>
            <a:lvl9pPr marL="13493733" indent="0">
              <a:buNone/>
              <a:defRPr sz="37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C25-EAF3-4EC1-90A1-A8CABF6551BE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313-C6A1-402B-8461-58A4021CF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6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240" y="2281110"/>
            <a:ext cx="26084988" cy="8281395"/>
          </a:xfrm>
          <a:prstGeom prst="rect">
            <a:avLst/>
          </a:prstGeom>
        </p:spPr>
        <p:txBody>
          <a:bodyPr vert="horz" lIns="408060" tIns="204030" rIns="408060" bIns="20403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240" y="11405509"/>
            <a:ext cx="26084988" cy="27184783"/>
          </a:xfrm>
          <a:prstGeom prst="rect">
            <a:avLst/>
          </a:prstGeom>
        </p:spPr>
        <p:txBody>
          <a:bodyPr vert="horz" lIns="408060" tIns="204030" rIns="408060" bIns="20403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241" y="39711012"/>
            <a:ext cx="6804780" cy="2281101"/>
          </a:xfrm>
          <a:prstGeom prst="rect">
            <a:avLst/>
          </a:prstGeom>
        </p:spPr>
        <p:txBody>
          <a:bodyPr vert="horz" lIns="408060" tIns="204030" rIns="408060" bIns="204030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2C25-EAF3-4EC1-90A1-A8CABF6551BE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8150" y="39711012"/>
            <a:ext cx="10207168" cy="2281101"/>
          </a:xfrm>
          <a:prstGeom prst="rect">
            <a:avLst/>
          </a:prstGeom>
        </p:spPr>
        <p:txBody>
          <a:bodyPr vert="horz" lIns="408060" tIns="204030" rIns="408060" bIns="204030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9446" y="39711012"/>
            <a:ext cx="6804780" cy="2281101"/>
          </a:xfrm>
          <a:prstGeom prst="rect">
            <a:avLst/>
          </a:prstGeom>
        </p:spPr>
        <p:txBody>
          <a:bodyPr vert="horz" lIns="408060" tIns="204030" rIns="408060" bIns="204030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7F313-C6A1-402B-8461-58A4021CF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73431" rtl="0" eaLnBrk="1" latinLnBrk="1" hangingPunct="1">
        <a:lnSpc>
          <a:spcPct val="90000"/>
        </a:lnSpc>
        <a:spcBef>
          <a:spcPct val="0"/>
        </a:spcBef>
        <a:buNone/>
        <a:defRPr sz="1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3360" indent="-843360" algn="l" defTabSz="3373431" rtl="0" eaLnBrk="1" latinLnBrk="1" hangingPunct="1">
        <a:lnSpc>
          <a:spcPct val="90000"/>
        </a:lnSpc>
        <a:spcBef>
          <a:spcPts val="3691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530076" indent="-843360" algn="l" defTabSz="3373431" rtl="0" eaLnBrk="1" latinLnBrk="1" hangingPunct="1">
        <a:lnSpc>
          <a:spcPct val="90000"/>
        </a:lnSpc>
        <a:spcBef>
          <a:spcPts val="1843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4216791" indent="-843360" algn="l" defTabSz="3373431" rtl="0" eaLnBrk="1" latinLnBrk="1" hangingPunct="1">
        <a:lnSpc>
          <a:spcPct val="90000"/>
        </a:lnSpc>
        <a:spcBef>
          <a:spcPts val="1843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903507" indent="-843360" algn="l" defTabSz="3373431" rtl="0" eaLnBrk="1" latinLnBrk="1" hangingPunct="1">
        <a:lnSpc>
          <a:spcPct val="90000"/>
        </a:lnSpc>
        <a:spcBef>
          <a:spcPts val="1843"/>
        </a:spcBef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7590227" indent="-843360" algn="l" defTabSz="3373431" rtl="0" eaLnBrk="1" latinLnBrk="1" hangingPunct="1">
        <a:lnSpc>
          <a:spcPct val="90000"/>
        </a:lnSpc>
        <a:spcBef>
          <a:spcPts val="1843"/>
        </a:spcBef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9276942" indent="-843360" algn="l" defTabSz="3373431" rtl="0" eaLnBrk="1" latinLnBrk="1" hangingPunct="1">
        <a:lnSpc>
          <a:spcPct val="90000"/>
        </a:lnSpc>
        <a:spcBef>
          <a:spcPts val="1843"/>
        </a:spcBef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963658" indent="-843360" algn="l" defTabSz="3373431" rtl="0" eaLnBrk="1" latinLnBrk="1" hangingPunct="1">
        <a:lnSpc>
          <a:spcPct val="90000"/>
        </a:lnSpc>
        <a:spcBef>
          <a:spcPts val="1843"/>
        </a:spcBef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2650373" indent="-843360" algn="l" defTabSz="3373431" rtl="0" eaLnBrk="1" latinLnBrk="1" hangingPunct="1">
        <a:lnSpc>
          <a:spcPct val="90000"/>
        </a:lnSpc>
        <a:spcBef>
          <a:spcPts val="1843"/>
        </a:spcBef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7093" indent="-843360" algn="l" defTabSz="3373431" rtl="0" eaLnBrk="1" latinLnBrk="1" hangingPunct="1">
        <a:lnSpc>
          <a:spcPct val="90000"/>
        </a:lnSpc>
        <a:spcBef>
          <a:spcPts val="1843"/>
        </a:spcBef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73431" rtl="0" eaLnBrk="1" latinLnBrk="1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86716" algn="l" defTabSz="3373431" rtl="0" eaLnBrk="1" latinLnBrk="1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73431" algn="l" defTabSz="3373431" rtl="0" eaLnBrk="1" latinLnBrk="1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60151" algn="l" defTabSz="3373431" rtl="0" eaLnBrk="1" latinLnBrk="1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746867" algn="l" defTabSz="3373431" rtl="0" eaLnBrk="1" latinLnBrk="1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433582" algn="l" defTabSz="3373431" rtl="0" eaLnBrk="1" latinLnBrk="1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120298" algn="l" defTabSz="3373431" rtl="0" eaLnBrk="1" latinLnBrk="1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807018" algn="l" defTabSz="3373431" rtl="0" eaLnBrk="1" latinLnBrk="1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493733" algn="l" defTabSz="3373431" rtl="0" eaLnBrk="1" latinLnBrk="1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opostartup@daum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6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3.jp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F94368-2344-43C0-A1F0-42E39DDEBE02}"/>
              </a:ext>
            </a:extLst>
          </p:cNvPr>
          <p:cNvSpPr txBox="1"/>
          <p:nvPr/>
        </p:nvSpPr>
        <p:spPr>
          <a:xfrm>
            <a:off x="1436211" y="8290560"/>
            <a:ext cx="27371040" cy="1749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indent="-1371600">
              <a:buAutoNum type="arabicPeriod"/>
            </a:pPr>
            <a:r>
              <a:rPr lang="ko-KR" altLang="en-US" dirty="0"/>
              <a:t>다음 두 가지 양식 중 선택하여 작성해 주시면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좌측은 레이아웃 시안이고</a:t>
            </a:r>
            <a:r>
              <a:rPr lang="en-US" altLang="ko-KR" dirty="0"/>
              <a:t>, </a:t>
            </a:r>
            <a:r>
              <a:rPr lang="ko-KR" altLang="en-US" dirty="0"/>
              <a:t>우측이 양식입니다</a:t>
            </a:r>
            <a:r>
              <a:rPr lang="en-US" altLang="ko-KR" dirty="0"/>
              <a:t>. </a:t>
            </a:r>
            <a:r>
              <a:rPr lang="ko-KR" altLang="en-US" dirty="0"/>
              <a:t>우측 양식에 작성해 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사진은 양식에도 넣어 주시고</a:t>
            </a:r>
            <a:r>
              <a:rPr lang="en-US" altLang="ko-KR" dirty="0"/>
              <a:t>, </a:t>
            </a:r>
            <a:r>
              <a:rPr lang="ko-KR" altLang="en-US" dirty="0"/>
              <a:t>만약을 위해 원본을 별도로 제출 부탁드립니다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기타 참고 자료는 없으시면 작성하지 </a:t>
            </a:r>
            <a:r>
              <a:rPr lang="ko-KR" altLang="en-US" dirty="0" err="1"/>
              <a:t>않으셔도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5. 10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일</a:t>
            </a:r>
            <a:r>
              <a:rPr lang="en-US" altLang="ko-KR" dirty="0"/>
              <a:t>) </a:t>
            </a:r>
            <a:r>
              <a:rPr lang="ko-KR" altLang="en-US" dirty="0"/>
              <a:t>오후 </a:t>
            </a:r>
            <a:r>
              <a:rPr lang="en-US" altLang="ko-KR" dirty="0"/>
              <a:t>6</a:t>
            </a:r>
            <a:r>
              <a:rPr lang="ko-KR" altLang="en-US" dirty="0"/>
              <a:t>시까지 제출해 주세요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3"/>
              </a:rPr>
              <a:t>- </a:t>
            </a:r>
            <a:r>
              <a:rPr lang="ko-KR" altLang="en-US" dirty="0">
                <a:hlinkClick r:id="rId3"/>
              </a:rPr>
              <a:t>제출방법 </a:t>
            </a:r>
            <a:r>
              <a:rPr lang="en-US" altLang="ko-KR" dirty="0">
                <a:hlinkClick r:id="rId3"/>
              </a:rPr>
              <a:t>: </a:t>
            </a:r>
            <a:r>
              <a:rPr lang="ko-KR" altLang="en-US" dirty="0">
                <a:hlinkClick r:id="rId3"/>
              </a:rPr>
              <a:t>사무국 메일 </a:t>
            </a:r>
            <a:r>
              <a:rPr lang="en-US" altLang="ko-KR" dirty="0">
                <a:hlinkClick r:id="rId3"/>
              </a:rPr>
              <a:t>kopostartup@daum.net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AB92-2CD9-4987-B402-3B547CBC81D8}"/>
              </a:ext>
            </a:extLst>
          </p:cNvPr>
          <p:cNvSpPr txBox="1"/>
          <p:nvPr/>
        </p:nvSpPr>
        <p:spPr>
          <a:xfrm>
            <a:off x="399891" y="2729805"/>
            <a:ext cx="2791968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</a:t>
            </a:r>
            <a:r>
              <a:rPr lang="en-US" altLang="ko-KR" dirty="0"/>
              <a:t>4</a:t>
            </a:r>
            <a:r>
              <a:rPr lang="ko-KR" altLang="en-US" dirty="0"/>
              <a:t>회 벤처창업아이템 경진대회 본선 </a:t>
            </a:r>
            <a:endParaRPr lang="en-US" altLang="ko-KR" dirty="0"/>
          </a:p>
          <a:p>
            <a:pPr algn="ctr"/>
            <a:r>
              <a:rPr lang="ko-KR" altLang="en-US" dirty="0"/>
              <a:t>팀별 아이템 전시용 포스터 양식 작성 요령</a:t>
            </a:r>
          </a:p>
        </p:txBody>
      </p:sp>
    </p:spTree>
    <p:extLst>
      <p:ext uri="{BB962C8B-B14F-4D97-AF65-F5344CB8AC3E}">
        <p14:creationId xmlns:p14="http://schemas.microsoft.com/office/powerpoint/2010/main" val="418880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12809" y="5817"/>
            <a:ext cx="30251676" cy="42845038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3CCFA5C7-C446-4F44-B543-226C1011C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43463" cy="42833409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24EB5AD2-1AE7-4D18-963B-349044C9BF91}"/>
              </a:ext>
            </a:extLst>
          </p:cNvPr>
          <p:cNvSpPr/>
          <p:nvPr/>
        </p:nvSpPr>
        <p:spPr>
          <a:xfrm>
            <a:off x="3626224" y="23012689"/>
            <a:ext cx="4069976" cy="692584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8060" tIns="204030" rIns="408060" bIns="204030"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059E45-8AA5-412D-B78B-FFFB6C459268}"/>
              </a:ext>
            </a:extLst>
          </p:cNvPr>
          <p:cNvSpPr txBox="1"/>
          <p:nvPr/>
        </p:nvSpPr>
        <p:spPr>
          <a:xfrm>
            <a:off x="15921462" y="9126064"/>
            <a:ext cx="12767838" cy="5613469"/>
          </a:xfrm>
          <a:prstGeom prst="rect">
            <a:avLst/>
          </a:prstGeom>
        </p:spPr>
        <p:txBody>
          <a:bodyPr wrap="square" lIns="408060" tIns="204030" rIns="408060" bIns="20403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각종 영문뉴스 웹사이트에서 수집한 </a:t>
            </a:r>
            <a:br>
              <a:rPr lang="en-US" altLang="ko-KR" sz="4400" dirty="0">
                <a:solidFill>
                  <a:srgbClr val="404040"/>
                </a:solidFill>
                <a:latin typeface="+mn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최신 영문 뉴스기사의</a:t>
            </a:r>
            <a:r>
              <a:rPr lang="en-US" altLang="ko-KR" sz="4400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유용한 단어 및 표현을 </a:t>
            </a:r>
            <a:br>
              <a:rPr lang="en-US" altLang="ko-KR" sz="4400" dirty="0">
                <a:solidFill>
                  <a:srgbClr val="404040"/>
                </a:solidFill>
                <a:latin typeface="+mn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추출하여 매일 사용자에 제공</a:t>
            </a:r>
            <a:endParaRPr lang="en-US" altLang="ko-KR" sz="4400" dirty="0">
              <a:solidFill>
                <a:srgbClr val="404040"/>
              </a:solidFill>
              <a:latin typeface="+mn-ea"/>
            </a:endParaRPr>
          </a:p>
          <a:p>
            <a:endParaRPr lang="en-US" altLang="ko-KR" sz="1500" dirty="0">
              <a:solidFill>
                <a:srgbClr val="404040"/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사용자의 학습 데이터</a:t>
            </a:r>
            <a:r>
              <a:rPr lang="en-US" altLang="ko-KR" sz="4400" dirty="0">
                <a:solidFill>
                  <a:srgbClr val="404040"/>
                </a:solidFill>
                <a:latin typeface="+mn-ea"/>
              </a:rPr>
              <a:t>(</a:t>
            </a: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학습목표</a:t>
            </a:r>
            <a:r>
              <a:rPr lang="en-US" altLang="ko-KR" sz="4400" dirty="0">
                <a:solidFill>
                  <a:srgbClr val="404040"/>
                </a:solidFill>
                <a:latin typeface="+mn-ea"/>
              </a:rPr>
              <a:t>, </a:t>
            </a: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오답</a:t>
            </a:r>
            <a:r>
              <a:rPr lang="en-US" altLang="ko-KR" sz="4400" dirty="0">
                <a:solidFill>
                  <a:srgbClr val="404040"/>
                </a:solidFill>
                <a:latin typeface="+mn-ea"/>
              </a:rPr>
              <a:t>)</a:t>
            </a: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를</a:t>
            </a:r>
            <a:br>
              <a:rPr lang="en-US" altLang="ko-KR" sz="4400" dirty="0">
                <a:solidFill>
                  <a:srgbClr val="404040"/>
                </a:solidFill>
                <a:latin typeface="+mn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분석하여</a:t>
            </a:r>
            <a:r>
              <a:rPr lang="en-US" altLang="ko-KR" sz="4400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여러가지 형태의 문제를 자동생성</a:t>
            </a:r>
            <a:endParaRPr lang="en-US" altLang="ko-KR" sz="4400" dirty="0">
              <a:solidFill>
                <a:srgbClr val="404040"/>
              </a:solidFill>
              <a:latin typeface="+mn-ea"/>
            </a:endParaRPr>
          </a:p>
          <a:p>
            <a:endParaRPr lang="en-US" altLang="ko-KR" sz="1500" dirty="0">
              <a:solidFill>
                <a:srgbClr val="404040"/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사용자의 영어 발음 및 강세를 음절 단위로</a:t>
            </a:r>
            <a:br>
              <a:rPr lang="en-US" altLang="ko-KR" sz="4400" dirty="0">
                <a:solidFill>
                  <a:srgbClr val="404040"/>
                </a:solidFill>
                <a:latin typeface="+mn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분석 및 평가하여 교정방향을 제시</a:t>
            </a:r>
            <a:endParaRPr lang="en-US" altLang="ko-KR" sz="4400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9DF8F0-ED5D-4733-AE6B-B26EA50DEA3A}"/>
              </a:ext>
            </a:extLst>
          </p:cNvPr>
          <p:cNvSpPr txBox="1"/>
          <p:nvPr/>
        </p:nvSpPr>
        <p:spPr>
          <a:xfrm>
            <a:off x="2113075" y="2078556"/>
            <a:ext cx="14884007" cy="5028693"/>
          </a:xfrm>
          <a:prstGeom prst="rect">
            <a:avLst/>
          </a:prstGeom>
          <a:noFill/>
        </p:spPr>
        <p:txBody>
          <a:bodyPr wrap="square" lIns="408060" tIns="204030" rIns="408060" bIns="204030" rtlCol="0">
            <a:spAutoFit/>
          </a:bodyPr>
          <a:lstStyle/>
          <a:p>
            <a:r>
              <a:rPr lang="en-US" altLang="ko-KR" sz="25000" b="1" dirty="0">
                <a:solidFill>
                  <a:srgbClr val="404040"/>
                </a:solidFill>
                <a:latin typeface="Curlz MT" panose="04040404050702020202" pitchFamily="82" charset="0"/>
                <a:ea typeface="HY견고딕" panose="02030600000101010101" pitchFamily="18" charset="-127"/>
              </a:rPr>
              <a:t>T</a:t>
            </a:r>
            <a:r>
              <a:rPr lang="en-US" altLang="ko-KR" sz="7000" b="1" dirty="0">
                <a:solidFill>
                  <a:srgbClr val="404040"/>
                </a:solidFill>
                <a:latin typeface="Bradley Hand ITC" panose="03070402050302030203" pitchFamily="66" charset="0"/>
              </a:rPr>
              <a:t>oday </a:t>
            </a:r>
            <a:r>
              <a:rPr lang="en-US" altLang="ko-KR" sz="25000" b="1" dirty="0">
                <a:solidFill>
                  <a:srgbClr val="404040"/>
                </a:solidFill>
                <a:latin typeface="Curlz MT" panose="04040404050702020202" pitchFamily="82" charset="0"/>
                <a:ea typeface="HY견고딕" panose="02030600000101010101" pitchFamily="18" charset="-127"/>
              </a:rPr>
              <a:t>H</a:t>
            </a:r>
            <a:r>
              <a:rPr lang="en-US" altLang="ko-KR" sz="7000" b="1" dirty="0">
                <a:solidFill>
                  <a:srgbClr val="404040"/>
                </a:solidFill>
                <a:latin typeface="Bradley Hand ITC" panose="03070402050302030203" pitchFamily="66" charset="0"/>
                <a:ea typeface="HY견고딕" panose="02030600000101010101" pitchFamily="18" charset="-127"/>
              </a:rPr>
              <a:t>ighlight </a:t>
            </a:r>
            <a:r>
              <a:rPr lang="en-US" altLang="ko-KR" sz="25000" b="1" dirty="0">
                <a:solidFill>
                  <a:srgbClr val="404040"/>
                </a:solidFill>
                <a:latin typeface="Curlz MT" panose="04040404050702020202" pitchFamily="82" charset="0"/>
                <a:ea typeface="HY견고딕" panose="02030600000101010101" pitchFamily="18" charset="-127"/>
              </a:rPr>
              <a:t>E</a:t>
            </a:r>
            <a:r>
              <a:rPr lang="en-US" altLang="ko-KR" sz="7000" b="1" dirty="0">
                <a:solidFill>
                  <a:srgbClr val="404040"/>
                </a:solidFill>
                <a:latin typeface="Bradley Hand ITC" panose="03070402050302030203" pitchFamily="66" charset="0"/>
                <a:ea typeface="HY견고딕" panose="02030600000101010101" pitchFamily="18" charset="-127"/>
              </a:rPr>
              <a:t>nglish</a:t>
            </a:r>
          </a:p>
          <a:p>
            <a:r>
              <a:rPr lang="en-US" altLang="ko-KR" sz="5000" dirty="0">
                <a:solidFill>
                  <a:srgbClr val="404040"/>
                </a:solidFill>
                <a:latin typeface="Bradley Hand ITC" panose="03070402050302030203" pitchFamily="66" charset="0"/>
                <a:ea typeface="HY견고딕" panose="02030600000101010101" pitchFamily="18" charset="-127"/>
              </a:rPr>
              <a:t>(</a:t>
            </a:r>
            <a:r>
              <a:rPr lang="ko-KR" altLang="en-US" sz="5000" dirty="0">
                <a:solidFill>
                  <a:srgbClr val="40404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빅데이터를 활용한</a:t>
            </a:r>
            <a:r>
              <a:rPr lang="en-US" altLang="ko-KR" sz="5000" dirty="0">
                <a:solidFill>
                  <a:srgbClr val="40404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5000" dirty="0">
                <a:solidFill>
                  <a:srgbClr val="404040"/>
                </a:solidFill>
                <a:latin typeface="Bradley Hand ITC" panose="03070402050302030203" pitchFamily="66" charset="0"/>
                <a:ea typeface="HY견고딕" panose="02030600000101010101" pitchFamily="18" charset="-127"/>
              </a:rPr>
              <a:t>English Learning App)</a:t>
            </a:r>
            <a:endParaRPr lang="ko-KR" altLang="en-US" sz="5000" dirty="0">
              <a:solidFill>
                <a:srgbClr val="404040"/>
              </a:solidFill>
              <a:latin typeface="Bradley Hand ITC" panose="03070402050302030203" pitchFamily="66" charset="0"/>
              <a:ea typeface="HY견고딕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74B851-F996-43FE-846B-FE4477A436A3}"/>
              </a:ext>
            </a:extLst>
          </p:cNvPr>
          <p:cNvSpPr txBox="1"/>
          <p:nvPr/>
        </p:nvSpPr>
        <p:spPr>
          <a:xfrm>
            <a:off x="17176244" y="2494267"/>
            <a:ext cx="9551904" cy="1335375"/>
          </a:xfrm>
          <a:prstGeom prst="rect">
            <a:avLst/>
          </a:prstGeom>
          <a:noFill/>
        </p:spPr>
        <p:txBody>
          <a:bodyPr wrap="square" lIns="408060" tIns="204030" rIns="408060" bIns="204030" rtlCol="0">
            <a:spAutoFit/>
          </a:bodyPr>
          <a:lstStyle/>
          <a:p>
            <a:r>
              <a:rPr lang="ko-KR" altLang="en-US" sz="6000" b="1" dirty="0">
                <a:solidFill>
                  <a:srgbClr val="404040"/>
                </a:solidFill>
                <a:latin typeface="+mn-ea"/>
              </a:rPr>
              <a:t>슈퍼개발자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4F64227-85B0-4403-B3ED-B03F32B73E34}"/>
              </a:ext>
            </a:extLst>
          </p:cNvPr>
          <p:cNvSpPr txBox="1"/>
          <p:nvPr/>
        </p:nvSpPr>
        <p:spPr>
          <a:xfrm>
            <a:off x="17176244" y="3921975"/>
            <a:ext cx="9551904" cy="1797039"/>
          </a:xfrm>
          <a:prstGeom prst="rect">
            <a:avLst/>
          </a:prstGeom>
          <a:noFill/>
        </p:spPr>
        <p:txBody>
          <a:bodyPr wrap="square" lIns="408060" tIns="204030" rIns="408060" bIns="204030" rtlCol="0">
            <a:spAutoFit/>
          </a:bodyPr>
          <a:lstStyle/>
          <a:p>
            <a:r>
              <a:rPr lang="ko-KR" altLang="en-US" sz="4500" dirty="0">
                <a:solidFill>
                  <a:srgbClr val="404040"/>
                </a:solidFill>
                <a:latin typeface="+mn-ea"/>
              </a:rPr>
              <a:t>이재훈</a:t>
            </a:r>
            <a:r>
              <a:rPr lang="en-US" altLang="ko-KR" sz="4500" dirty="0">
                <a:solidFill>
                  <a:srgbClr val="404040"/>
                </a:solidFill>
                <a:latin typeface="+mn-ea"/>
              </a:rPr>
              <a:t>, </a:t>
            </a:r>
            <a:r>
              <a:rPr lang="ko-KR" altLang="en-US" sz="4500" dirty="0">
                <a:solidFill>
                  <a:srgbClr val="404040"/>
                </a:solidFill>
                <a:latin typeface="+mn-ea"/>
              </a:rPr>
              <a:t>김도우</a:t>
            </a:r>
            <a:r>
              <a:rPr lang="en-US" altLang="ko-KR" sz="4500" dirty="0">
                <a:solidFill>
                  <a:srgbClr val="404040"/>
                </a:solidFill>
                <a:latin typeface="+mn-ea"/>
              </a:rPr>
              <a:t>, </a:t>
            </a:r>
            <a:r>
              <a:rPr lang="ko-KR" altLang="en-US" sz="4500" dirty="0">
                <a:solidFill>
                  <a:srgbClr val="404040"/>
                </a:solidFill>
                <a:latin typeface="+mn-ea"/>
              </a:rPr>
              <a:t>김승범</a:t>
            </a:r>
            <a:r>
              <a:rPr lang="en-US" altLang="ko-KR" sz="4500" dirty="0">
                <a:solidFill>
                  <a:srgbClr val="404040"/>
                </a:solidFill>
                <a:latin typeface="+mn-ea"/>
              </a:rPr>
              <a:t>,</a:t>
            </a:r>
          </a:p>
          <a:p>
            <a:r>
              <a:rPr lang="ko-KR" altLang="en-US" sz="4500" dirty="0">
                <a:solidFill>
                  <a:srgbClr val="404040"/>
                </a:solidFill>
                <a:latin typeface="+mn-ea"/>
              </a:rPr>
              <a:t>김창영</a:t>
            </a:r>
            <a:r>
              <a:rPr lang="en-US" altLang="ko-KR" sz="4500" dirty="0">
                <a:solidFill>
                  <a:srgbClr val="404040"/>
                </a:solidFill>
                <a:latin typeface="+mn-ea"/>
              </a:rPr>
              <a:t>, </a:t>
            </a:r>
            <a:r>
              <a:rPr lang="ko-KR" altLang="en-US" sz="4500" dirty="0">
                <a:solidFill>
                  <a:srgbClr val="404040"/>
                </a:solidFill>
                <a:latin typeface="+mn-ea"/>
              </a:rPr>
              <a:t>양원석</a:t>
            </a:r>
            <a:r>
              <a:rPr lang="en-US" altLang="ko-KR" sz="4500" dirty="0">
                <a:solidFill>
                  <a:srgbClr val="404040"/>
                </a:solidFill>
                <a:latin typeface="+mn-ea"/>
              </a:rPr>
              <a:t>, </a:t>
            </a:r>
            <a:r>
              <a:rPr lang="ko-KR" altLang="en-US" sz="4500" dirty="0">
                <a:solidFill>
                  <a:srgbClr val="404040"/>
                </a:solidFill>
                <a:latin typeface="+mn-ea"/>
              </a:rPr>
              <a:t>강현규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422D9EB-BAD3-4849-92B9-FBE9E1110C7C}"/>
              </a:ext>
            </a:extLst>
          </p:cNvPr>
          <p:cNvSpPr txBox="1"/>
          <p:nvPr/>
        </p:nvSpPr>
        <p:spPr>
          <a:xfrm>
            <a:off x="2489589" y="31507397"/>
            <a:ext cx="6706818" cy="3797587"/>
          </a:xfrm>
          <a:prstGeom prst="rect">
            <a:avLst/>
          </a:prstGeom>
        </p:spPr>
        <p:txBody>
          <a:bodyPr wrap="square" lIns="408060" tIns="204030" rIns="408060" bIns="204030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오늘의 뉴스 화면은 </a:t>
            </a:r>
            <a:br>
              <a:rPr lang="en-US" altLang="ko-KR" sz="4400" dirty="0">
                <a:solidFill>
                  <a:srgbClr val="404040"/>
                </a:solidFill>
                <a:latin typeface="+mj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다양한 신문사의 메인 </a:t>
            </a:r>
            <a:br>
              <a:rPr lang="en-US" altLang="ko-KR" sz="4400" dirty="0">
                <a:solidFill>
                  <a:srgbClr val="404040"/>
                </a:solidFill>
                <a:latin typeface="+mj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뉴스기사를 사용자가 </a:t>
            </a:r>
            <a:br>
              <a:rPr lang="en-US" altLang="ko-KR" sz="4400" dirty="0">
                <a:solidFill>
                  <a:srgbClr val="404040"/>
                </a:solidFill>
                <a:latin typeface="+mj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선택 할 수 있게 하여 학습자료를 제공</a:t>
            </a:r>
            <a:endParaRPr lang="en-US" altLang="ko-KR" sz="4400" dirty="0">
              <a:solidFill>
                <a:srgbClr val="404040"/>
              </a:solidFill>
              <a:latin typeface="+mj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3B26418-42F1-42C8-806B-418131BA0E98}"/>
              </a:ext>
            </a:extLst>
          </p:cNvPr>
          <p:cNvSpPr/>
          <p:nvPr/>
        </p:nvSpPr>
        <p:spPr>
          <a:xfrm>
            <a:off x="2503527" y="15486530"/>
            <a:ext cx="25681508" cy="69342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8060" tIns="204030" rIns="408060" bIns="204030"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F5C7E26-CF6D-451C-815A-C4D6F72F27BF}"/>
              </a:ext>
            </a:extLst>
          </p:cNvPr>
          <p:cNvSpPr txBox="1"/>
          <p:nvPr/>
        </p:nvSpPr>
        <p:spPr>
          <a:xfrm>
            <a:off x="11206869" y="31507397"/>
            <a:ext cx="6706818" cy="3797587"/>
          </a:xfrm>
          <a:prstGeom prst="rect">
            <a:avLst/>
          </a:prstGeom>
        </p:spPr>
        <p:txBody>
          <a:bodyPr wrap="square" lIns="408060" tIns="204030" rIns="408060" bIns="204030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오늘의 문장 화면은 </a:t>
            </a:r>
            <a:br>
              <a:rPr lang="en-US" altLang="ko-KR" sz="4400" dirty="0">
                <a:solidFill>
                  <a:srgbClr val="404040"/>
                </a:solidFill>
                <a:latin typeface="+mj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사용자가 선택한 뉴스원문의 유용한 문장을 </a:t>
            </a:r>
            <a:r>
              <a:rPr lang="en-US" altLang="ko-KR" sz="4400" dirty="0">
                <a:solidFill>
                  <a:srgbClr val="404040"/>
                </a:solidFill>
                <a:latin typeface="+mj-ea"/>
              </a:rPr>
              <a:t>Quiz</a:t>
            </a: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로 만들어 </a:t>
            </a:r>
            <a:br>
              <a:rPr lang="en-US" altLang="ko-KR" sz="4400" dirty="0">
                <a:solidFill>
                  <a:srgbClr val="404040"/>
                </a:solidFill>
                <a:latin typeface="+mj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사용자에 제공</a:t>
            </a:r>
            <a:endParaRPr lang="en-US" altLang="ko-KR" sz="4400" dirty="0">
              <a:solidFill>
                <a:srgbClr val="404040"/>
              </a:solidFill>
              <a:latin typeface="+mj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613B14-C4E0-479B-A175-2CF2C2EFF5BF}"/>
              </a:ext>
            </a:extLst>
          </p:cNvPr>
          <p:cNvSpPr txBox="1"/>
          <p:nvPr/>
        </p:nvSpPr>
        <p:spPr>
          <a:xfrm>
            <a:off x="19680309" y="31507397"/>
            <a:ext cx="6706818" cy="3797587"/>
          </a:xfrm>
          <a:prstGeom prst="rect">
            <a:avLst/>
          </a:prstGeom>
        </p:spPr>
        <p:txBody>
          <a:bodyPr wrap="square" lIns="408060" tIns="204030" rIns="408060" bIns="204030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사용자가 녹음한</a:t>
            </a:r>
            <a:br>
              <a:rPr lang="en-US" altLang="ko-KR" sz="4400" dirty="0">
                <a:solidFill>
                  <a:srgbClr val="404040"/>
                </a:solidFill>
                <a:latin typeface="+mj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음성데이터를 원어민 음성과 비교하여</a:t>
            </a:r>
            <a:r>
              <a:rPr lang="en-US" altLang="ko-KR" sz="4400" dirty="0">
                <a:solidFill>
                  <a:srgbClr val="404040"/>
                </a:solidFill>
                <a:latin typeface="+mj-ea"/>
              </a:rPr>
              <a:t> </a:t>
            </a:r>
            <a:br>
              <a:rPr lang="en-US" altLang="ko-KR" sz="4400" dirty="0">
                <a:solidFill>
                  <a:srgbClr val="404040"/>
                </a:solidFill>
                <a:latin typeface="+mj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영어발음 및 강세의 </a:t>
            </a:r>
            <a:br>
              <a:rPr lang="en-US" altLang="ko-KR" sz="4400" dirty="0">
                <a:solidFill>
                  <a:srgbClr val="404040"/>
                </a:solidFill>
                <a:latin typeface="+mj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교정방향을 제시</a:t>
            </a:r>
            <a:endParaRPr lang="en-US" altLang="ko-KR" sz="4400" dirty="0">
              <a:solidFill>
                <a:srgbClr val="404040"/>
              </a:solidFill>
              <a:latin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3A2D55-CE81-45ED-A0D7-D0B7F52B6A53}"/>
              </a:ext>
            </a:extLst>
          </p:cNvPr>
          <p:cNvSpPr txBox="1"/>
          <p:nvPr/>
        </p:nvSpPr>
        <p:spPr>
          <a:xfrm>
            <a:off x="2489588" y="37043999"/>
            <a:ext cx="24698571" cy="3120479"/>
          </a:xfrm>
          <a:prstGeom prst="rect">
            <a:avLst/>
          </a:prstGeom>
        </p:spPr>
        <p:txBody>
          <a:bodyPr wrap="square" lIns="408060" tIns="204030" rIns="408060" bIns="20403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rgbClr val="404040"/>
                </a:solidFill>
                <a:latin typeface="+mj-ea"/>
              </a:rPr>
              <a:t>Python</a:t>
            </a: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 </a:t>
            </a:r>
            <a:r>
              <a:rPr lang="en-US" altLang="ko-KR" sz="4400" dirty="0">
                <a:solidFill>
                  <a:srgbClr val="404040"/>
                </a:solidFill>
                <a:latin typeface="+mj-ea"/>
              </a:rPr>
              <a:t>Flask</a:t>
            </a: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로 구현한 음정 및 강세 알고리즘을 활용하여 </a:t>
            </a:r>
            <a:br>
              <a:rPr lang="en-US" altLang="ko-KR" sz="4400" dirty="0">
                <a:solidFill>
                  <a:srgbClr val="404040"/>
                </a:solidFill>
                <a:latin typeface="+mj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원어민의 발음과 사용자의 발음을 직접 비교하여 파장의 형태로 보여줌</a:t>
            </a:r>
            <a:endParaRPr lang="en-US" altLang="ko-KR" sz="4400" dirty="0">
              <a:solidFill>
                <a:srgbClr val="404040"/>
              </a:solidFill>
              <a:latin typeface="+mj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음의 높낮이</a:t>
            </a:r>
            <a:r>
              <a:rPr lang="en-US" altLang="ko-KR" sz="4400" dirty="0">
                <a:solidFill>
                  <a:srgbClr val="404040"/>
                </a:solidFill>
                <a:latin typeface="+mj-ea"/>
              </a:rPr>
              <a:t>, </a:t>
            </a: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세기 등을 측정하여 발음의 정확성</a:t>
            </a:r>
            <a:r>
              <a:rPr lang="en-US" altLang="ko-KR" sz="4400" dirty="0">
                <a:solidFill>
                  <a:srgbClr val="404040"/>
                </a:solidFill>
                <a:latin typeface="+mj-ea"/>
              </a:rPr>
              <a:t>, </a:t>
            </a: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강세의 명확성</a:t>
            </a:r>
            <a:r>
              <a:rPr lang="en-US" altLang="ko-KR" sz="4400" dirty="0">
                <a:solidFill>
                  <a:srgbClr val="404040"/>
                </a:solidFill>
                <a:latin typeface="+mj-ea"/>
              </a:rPr>
              <a:t>, </a:t>
            </a: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강세의 유사성을 </a:t>
            </a:r>
            <a:br>
              <a:rPr lang="en-US" altLang="ko-KR" sz="4400" dirty="0">
                <a:solidFill>
                  <a:srgbClr val="404040"/>
                </a:solidFill>
                <a:latin typeface="+mj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점수로 보여줌</a:t>
            </a:r>
            <a:endParaRPr lang="en-US" altLang="ko-KR" sz="4400" dirty="0">
              <a:solidFill>
                <a:srgbClr val="404040"/>
              </a:solidFill>
              <a:latin typeface="+mj-ea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18C8711-5059-478C-AD4A-4CB09A998751}"/>
              </a:ext>
            </a:extLst>
          </p:cNvPr>
          <p:cNvGrpSpPr/>
          <p:nvPr/>
        </p:nvGrpSpPr>
        <p:grpSpPr>
          <a:xfrm>
            <a:off x="16318103" y="7501505"/>
            <a:ext cx="5567129" cy="1165378"/>
            <a:chOff x="35580871" y="4810792"/>
            <a:chExt cx="5567129" cy="116537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ED51C87-0442-4A3A-8AFE-C74BB6125F37}"/>
                </a:ext>
              </a:extLst>
            </p:cNvPr>
            <p:cNvCxnSpPr/>
            <p:nvPr/>
          </p:nvCxnSpPr>
          <p:spPr>
            <a:xfrm>
              <a:off x="35580871" y="527396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C6058FA-E6D2-4C01-A47E-708A0B4F363B}"/>
                </a:ext>
              </a:extLst>
            </p:cNvPr>
            <p:cNvCxnSpPr>
              <a:cxnSpLocks/>
            </p:cNvCxnSpPr>
            <p:nvPr/>
          </p:nvCxnSpPr>
          <p:spPr>
            <a:xfrm>
              <a:off x="35777790" y="4819650"/>
              <a:ext cx="0" cy="1156520"/>
            </a:xfrm>
            <a:prstGeom prst="line">
              <a:avLst/>
            </a:prstGeom>
            <a:ln w="190500">
              <a:solidFill>
                <a:srgbClr val="FFD8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F54C25F-5E3B-4F26-B7D5-56B54D3EEB82}"/>
                </a:ext>
              </a:extLst>
            </p:cNvPr>
            <p:cNvSpPr txBox="1"/>
            <p:nvPr/>
          </p:nvSpPr>
          <p:spPr>
            <a:xfrm>
              <a:off x="36042600" y="4810792"/>
              <a:ext cx="51054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200" b="1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아이디어 컨셉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05AA0C6-4AB5-4DFC-B971-84B183F176B9}"/>
              </a:ext>
            </a:extLst>
          </p:cNvPr>
          <p:cNvGrpSpPr/>
          <p:nvPr/>
        </p:nvGrpSpPr>
        <p:grpSpPr>
          <a:xfrm>
            <a:off x="2662471" y="14171391"/>
            <a:ext cx="5567129" cy="1165378"/>
            <a:chOff x="35580871" y="4810792"/>
            <a:chExt cx="5567129" cy="1165378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65273D21-4E38-473A-B21B-86EA9D82060E}"/>
                </a:ext>
              </a:extLst>
            </p:cNvPr>
            <p:cNvCxnSpPr/>
            <p:nvPr/>
          </p:nvCxnSpPr>
          <p:spPr>
            <a:xfrm>
              <a:off x="35580871" y="527396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FEEF42E2-BA9C-43D6-8C23-8DE447553041}"/>
                </a:ext>
              </a:extLst>
            </p:cNvPr>
            <p:cNvCxnSpPr>
              <a:cxnSpLocks/>
            </p:cNvCxnSpPr>
            <p:nvPr/>
          </p:nvCxnSpPr>
          <p:spPr>
            <a:xfrm>
              <a:off x="35777790" y="4819650"/>
              <a:ext cx="0" cy="1156520"/>
            </a:xfrm>
            <a:prstGeom prst="line">
              <a:avLst/>
            </a:prstGeom>
            <a:ln w="190500">
              <a:solidFill>
                <a:srgbClr val="FFD8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DE8DCD7-35FA-4CCF-9D1F-AD387D3B6186}"/>
                </a:ext>
              </a:extLst>
            </p:cNvPr>
            <p:cNvSpPr txBox="1"/>
            <p:nvPr/>
          </p:nvSpPr>
          <p:spPr>
            <a:xfrm>
              <a:off x="36042600" y="4810792"/>
              <a:ext cx="51054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200" b="1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사업화 전략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836FF29-6BA9-4EDD-B427-11B6DFF71851}"/>
              </a:ext>
            </a:extLst>
          </p:cNvPr>
          <p:cNvGrpSpPr/>
          <p:nvPr/>
        </p:nvGrpSpPr>
        <p:grpSpPr>
          <a:xfrm>
            <a:off x="11660795" y="30373651"/>
            <a:ext cx="5567129" cy="1165378"/>
            <a:chOff x="35580871" y="4810792"/>
            <a:chExt cx="5567129" cy="1165378"/>
          </a:xfrm>
        </p:grpSpPr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21408F1E-4C6E-489D-B510-7E91C3BE940A}"/>
                </a:ext>
              </a:extLst>
            </p:cNvPr>
            <p:cNvCxnSpPr/>
            <p:nvPr/>
          </p:nvCxnSpPr>
          <p:spPr>
            <a:xfrm>
              <a:off x="35580871" y="527396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2A62A769-6F0A-4695-A29B-C30410FDA7E1}"/>
                </a:ext>
              </a:extLst>
            </p:cNvPr>
            <p:cNvCxnSpPr>
              <a:cxnSpLocks/>
            </p:cNvCxnSpPr>
            <p:nvPr/>
          </p:nvCxnSpPr>
          <p:spPr>
            <a:xfrm>
              <a:off x="35777790" y="4819650"/>
              <a:ext cx="0" cy="1156520"/>
            </a:xfrm>
            <a:prstGeom prst="line">
              <a:avLst/>
            </a:prstGeom>
            <a:ln w="190500">
              <a:solidFill>
                <a:srgbClr val="FFD8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D5A729B-FE2A-49DE-B314-5CA6BA52597D}"/>
                </a:ext>
              </a:extLst>
            </p:cNvPr>
            <p:cNvSpPr txBox="1"/>
            <p:nvPr/>
          </p:nvSpPr>
          <p:spPr>
            <a:xfrm>
              <a:off x="36042600" y="4810792"/>
              <a:ext cx="51054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200" b="1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오늘의 문장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AB143D7D-337D-414C-B1CD-7ACE8E0CBB83}"/>
              </a:ext>
            </a:extLst>
          </p:cNvPr>
          <p:cNvGrpSpPr/>
          <p:nvPr/>
        </p:nvGrpSpPr>
        <p:grpSpPr>
          <a:xfrm>
            <a:off x="2852971" y="35595592"/>
            <a:ext cx="7472129" cy="2000548"/>
            <a:chOff x="35580871" y="4810792"/>
            <a:chExt cx="5567129" cy="2000548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EB57BD1D-ED51-484D-9A1E-24161A9ABECB}"/>
                </a:ext>
              </a:extLst>
            </p:cNvPr>
            <p:cNvCxnSpPr/>
            <p:nvPr/>
          </p:nvCxnSpPr>
          <p:spPr>
            <a:xfrm>
              <a:off x="35580871" y="527396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5A4C6BBA-8B52-4D54-B869-66060C2D0A56}"/>
                </a:ext>
              </a:extLst>
            </p:cNvPr>
            <p:cNvCxnSpPr>
              <a:cxnSpLocks/>
            </p:cNvCxnSpPr>
            <p:nvPr/>
          </p:nvCxnSpPr>
          <p:spPr>
            <a:xfrm>
              <a:off x="35777790" y="4819650"/>
              <a:ext cx="0" cy="1156520"/>
            </a:xfrm>
            <a:prstGeom prst="line">
              <a:avLst/>
            </a:prstGeom>
            <a:ln w="190500">
              <a:solidFill>
                <a:srgbClr val="FFD8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DFAE694-92BC-4E96-B1EA-0D667D825F9B}"/>
                </a:ext>
              </a:extLst>
            </p:cNvPr>
            <p:cNvSpPr txBox="1"/>
            <p:nvPr/>
          </p:nvSpPr>
          <p:spPr>
            <a:xfrm>
              <a:off x="36042600" y="4810792"/>
              <a:ext cx="5105400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200" b="1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영어 강세 알고리즘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01E7202-767F-4F84-87B8-C33E12CEB2F9}"/>
              </a:ext>
            </a:extLst>
          </p:cNvPr>
          <p:cNvGrpSpPr/>
          <p:nvPr/>
        </p:nvGrpSpPr>
        <p:grpSpPr>
          <a:xfrm>
            <a:off x="3164495" y="30335551"/>
            <a:ext cx="5567129" cy="1165378"/>
            <a:chOff x="35580871" y="4810792"/>
            <a:chExt cx="5567129" cy="1165378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9159239F-AA8F-40A2-82EC-8FDC163703A6}"/>
                </a:ext>
              </a:extLst>
            </p:cNvPr>
            <p:cNvCxnSpPr/>
            <p:nvPr/>
          </p:nvCxnSpPr>
          <p:spPr>
            <a:xfrm>
              <a:off x="35580871" y="527396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9521A4A1-2946-4E3B-828F-DCC5AF4B5E7E}"/>
                </a:ext>
              </a:extLst>
            </p:cNvPr>
            <p:cNvCxnSpPr>
              <a:cxnSpLocks/>
            </p:cNvCxnSpPr>
            <p:nvPr/>
          </p:nvCxnSpPr>
          <p:spPr>
            <a:xfrm>
              <a:off x="35777790" y="4819650"/>
              <a:ext cx="0" cy="1156520"/>
            </a:xfrm>
            <a:prstGeom prst="line">
              <a:avLst/>
            </a:prstGeom>
            <a:ln w="190500">
              <a:solidFill>
                <a:srgbClr val="FFD8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49BC3D5-8D61-4FC6-AE72-16929AAFCE83}"/>
                </a:ext>
              </a:extLst>
            </p:cNvPr>
            <p:cNvSpPr txBox="1"/>
            <p:nvPr/>
          </p:nvSpPr>
          <p:spPr>
            <a:xfrm>
              <a:off x="36042600" y="4810792"/>
              <a:ext cx="51054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200" b="1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오늘의 뉴스</a:t>
              </a: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6CC7BF78-7D66-42B3-9300-EEC33E47CB91}"/>
              </a:ext>
            </a:extLst>
          </p:cNvPr>
          <p:cNvGrpSpPr/>
          <p:nvPr/>
        </p:nvGrpSpPr>
        <p:grpSpPr>
          <a:xfrm>
            <a:off x="20267985" y="30411751"/>
            <a:ext cx="6841282" cy="1165378"/>
            <a:chOff x="35580871" y="4810792"/>
            <a:chExt cx="4325222" cy="1165378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BA33BDC8-79FA-4FA3-8B46-E9A5EBC6DA3D}"/>
                </a:ext>
              </a:extLst>
            </p:cNvPr>
            <p:cNvCxnSpPr/>
            <p:nvPr/>
          </p:nvCxnSpPr>
          <p:spPr>
            <a:xfrm>
              <a:off x="35580871" y="527396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5B72937-9542-495F-8D1F-63B233951CE1}"/>
                </a:ext>
              </a:extLst>
            </p:cNvPr>
            <p:cNvCxnSpPr>
              <a:cxnSpLocks/>
            </p:cNvCxnSpPr>
            <p:nvPr/>
          </p:nvCxnSpPr>
          <p:spPr>
            <a:xfrm>
              <a:off x="35777790" y="4819650"/>
              <a:ext cx="0" cy="1156520"/>
            </a:xfrm>
            <a:prstGeom prst="line">
              <a:avLst/>
            </a:prstGeom>
            <a:ln w="190500">
              <a:solidFill>
                <a:srgbClr val="FFD8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917DA7A-E9C9-40AA-8630-45E0C9A5262A}"/>
                </a:ext>
              </a:extLst>
            </p:cNvPr>
            <p:cNvSpPr txBox="1"/>
            <p:nvPr/>
          </p:nvSpPr>
          <p:spPr>
            <a:xfrm>
              <a:off x="36042600" y="4810792"/>
              <a:ext cx="3863493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200" b="1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발음 및 강세 분석</a:t>
              </a: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4C3EE80-EEE2-4FBF-B081-D3C7BA7C9069}"/>
              </a:ext>
            </a:extLst>
          </p:cNvPr>
          <p:cNvSpPr/>
          <p:nvPr/>
        </p:nvSpPr>
        <p:spPr>
          <a:xfrm>
            <a:off x="12084424" y="23012689"/>
            <a:ext cx="4069976" cy="6925843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8060" tIns="204030" rIns="408060" bIns="204030"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EBD72D7-3D8A-4E60-8F4A-834D7CFF5943}"/>
              </a:ext>
            </a:extLst>
          </p:cNvPr>
          <p:cNvSpPr/>
          <p:nvPr/>
        </p:nvSpPr>
        <p:spPr>
          <a:xfrm>
            <a:off x="20847424" y="23012689"/>
            <a:ext cx="4069976" cy="6925843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8060" tIns="204030" rIns="408060" bIns="204030"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A82C46-AD7C-420D-ADBA-FA20064A5577}"/>
              </a:ext>
            </a:extLst>
          </p:cNvPr>
          <p:cNvSpPr/>
          <p:nvPr/>
        </p:nvSpPr>
        <p:spPr>
          <a:xfrm>
            <a:off x="1943100" y="8019826"/>
            <a:ext cx="14135099" cy="571005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8060" tIns="204030" rIns="408060" bIns="204030"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64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>
            <a:extLst>
              <a:ext uri="{FF2B5EF4-FFF2-40B4-BE49-F238E27FC236}">
                <a16:creationId xmlns:a16="http://schemas.microsoft.com/office/drawing/2014/main" id="{53821AF2-ED76-431C-B431-D24A4E795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43463" cy="42833409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D854D08F-9494-4814-B5C9-2C392A862532}"/>
              </a:ext>
            </a:extLst>
          </p:cNvPr>
          <p:cNvSpPr/>
          <p:nvPr/>
        </p:nvSpPr>
        <p:spPr>
          <a:xfrm>
            <a:off x="3626224" y="22367230"/>
            <a:ext cx="4069976" cy="6925843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8060" tIns="204030" rIns="408060" bIns="204030"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F6016F5-B296-46A2-BDA2-1929C2A358D5}"/>
              </a:ext>
            </a:extLst>
          </p:cNvPr>
          <p:cNvSpPr txBox="1"/>
          <p:nvPr/>
        </p:nvSpPr>
        <p:spPr>
          <a:xfrm>
            <a:off x="15921462" y="8588182"/>
            <a:ext cx="12767838" cy="5613469"/>
          </a:xfrm>
          <a:prstGeom prst="rect">
            <a:avLst/>
          </a:prstGeom>
        </p:spPr>
        <p:txBody>
          <a:bodyPr wrap="square" lIns="408060" tIns="204030" rIns="408060" bIns="20403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각종 영문뉴스 웹사이트에서 수집한 </a:t>
            </a:r>
            <a:br>
              <a:rPr lang="en-US" altLang="ko-KR" sz="4400" dirty="0">
                <a:solidFill>
                  <a:srgbClr val="404040"/>
                </a:solidFill>
                <a:latin typeface="+mn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최신 영문 뉴스기사의</a:t>
            </a:r>
            <a:r>
              <a:rPr lang="en-US" altLang="ko-KR" sz="4400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유용한 단어 및 표현을 </a:t>
            </a:r>
            <a:br>
              <a:rPr lang="en-US" altLang="ko-KR" sz="4400" dirty="0">
                <a:solidFill>
                  <a:srgbClr val="404040"/>
                </a:solidFill>
                <a:latin typeface="+mn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추출하여 매일 사용자에 제공</a:t>
            </a:r>
            <a:endParaRPr lang="en-US" altLang="ko-KR" sz="4400" dirty="0">
              <a:solidFill>
                <a:srgbClr val="404040"/>
              </a:solidFill>
              <a:latin typeface="+mn-ea"/>
            </a:endParaRPr>
          </a:p>
          <a:p>
            <a:endParaRPr lang="en-US" altLang="ko-KR" sz="1500" dirty="0">
              <a:solidFill>
                <a:srgbClr val="404040"/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사용자의 학습 데이터</a:t>
            </a:r>
            <a:r>
              <a:rPr lang="en-US" altLang="ko-KR" sz="4400" dirty="0">
                <a:solidFill>
                  <a:srgbClr val="404040"/>
                </a:solidFill>
                <a:latin typeface="+mn-ea"/>
              </a:rPr>
              <a:t>(</a:t>
            </a: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학습목표</a:t>
            </a:r>
            <a:r>
              <a:rPr lang="en-US" altLang="ko-KR" sz="4400" dirty="0">
                <a:solidFill>
                  <a:srgbClr val="404040"/>
                </a:solidFill>
                <a:latin typeface="+mn-ea"/>
              </a:rPr>
              <a:t>, </a:t>
            </a: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오답</a:t>
            </a:r>
            <a:r>
              <a:rPr lang="en-US" altLang="ko-KR" sz="4400" dirty="0">
                <a:solidFill>
                  <a:srgbClr val="404040"/>
                </a:solidFill>
                <a:latin typeface="+mn-ea"/>
              </a:rPr>
              <a:t>)</a:t>
            </a: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를</a:t>
            </a:r>
            <a:br>
              <a:rPr lang="en-US" altLang="ko-KR" sz="4400" dirty="0">
                <a:solidFill>
                  <a:srgbClr val="404040"/>
                </a:solidFill>
                <a:latin typeface="+mn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분석하여</a:t>
            </a:r>
            <a:r>
              <a:rPr lang="en-US" altLang="ko-KR" sz="4400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여러가지 형태의 문제를 자동생성</a:t>
            </a:r>
            <a:endParaRPr lang="en-US" altLang="ko-KR" sz="4400" dirty="0">
              <a:solidFill>
                <a:srgbClr val="404040"/>
              </a:solidFill>
              <a:latin typeface="+mn-ea"/>
            </a:endParaRPr>
          </a:p>
          <a:p>
            <a:endParaRPr lang="en-US" altLang="ko-KR" sz="1500" dirty="0">
              <a:solidFill>
                <a:srgbClr val="404040"/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사용자의 영어 발음 및 강세를 음절 단위로</a:t>
            </a:r>
            <a:br>
              <a:rPr lang="en-US" altLang="ko-KR" sz="4400" dirty="0">
                <a:solidFill>
                  <a:srgbClr val="404040"/>
                </a:solidFill>
                <a:latin typeface="+mn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n-ea"/>
              </a:rPr>
              <a:t>분석 및 평가하여 교정방향을 제시</a:t>
            </a:r>
            <a:endParaRPr lang="en-US" altLang="ko-KR" sz="4400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FCA11C-85BD-4376-93DA-51AC3515105A}"/>
              </a:ext>
            </a:extLst>
          </p:cNvPr>
          <p:cNvSpPr txBox="1"/>
          <p:nvPr/>
        </p:nvSpPr>
        <p:spPr>
          <a:xfrm>
            <a:off x="2113075" y="1540674"/>
            <a:ext cx="14884007" cy="5028693"/>
          </a:xfrm>
          <a:prstGeom prst="rect">
            <a:avLst/>
          </a:prstGeom>
          <a:noFill/>
        </p:spPr>
        <p:txBody>
          <a:bodyPr wrap="square" lIns="408060" tIns="204030" rIns="408060" bIns="204030" rtlCol="0">
            <a:spAutoFit/>
          </a:bodyPr>
          <a:lstStyle/>
          <a:p>
            <a:r>
              <a:rPr lang="en-US" altLang="ko-KR" sz="25000" b="1" dirty="0">
                <a:solidFill>
                  <a:srgbClr val="404040"/>
                </a:solidFill>
                <a:latin typeface="Curlz MT" panose="04040404050702020202" pitchFamily="82" charset="0"/>
                <a:ea typeface="HY견고딕" panose="02030600000101010101" pitchFamily="18" charset="-127"/>
              </a:rPr>
              <a:t>T</a:t>
            </a:r>
            <a:r>
              <a:rPr lang="en-US" altLang="ko-KR" sz="7000" b="1" dirty="0">
                <a:solidFill>
                  <a:srgbClr val="404040"/>
                </a:solidFill>
                <a:latin typeface="Bradley Hand ITC" panose="03070402050302030203" pitchFamily="66" charset="0"/>
              </a:rPr>
              <a:t>oday </a:t>
            </a:r>
            <a:r>
              <a:rPr lang="en-US" altLang="ko-KR" sz="25000" b="1" dirty="0">
                <a:solidFill>
                  <a:srgbClr val="404040"/>
                </a:solidFill>
                <a:latin typeface="Curlz MT" panose="04040404050702020202" pitchFamily="82" charset="0"/>
                <a:ea typeface="HY견고딕" panose="02030600000101010101" pitchFamily="18" charset="-127"/>
              </a:rPr>
              <a:t>H</a:t>
            </a:r>
            <a:r>
              <a:rPr lang="en-US" altLang="ko-KR" sz="7000" b="1" dirty="0">
                <a:solidFill>
                  <a:srgbClr val="404040"/>
                </a:solidFill>
                <a:latin typeface="Bradley Hand ITC" panose="03070402050302030203" pitchFamily="66" charset="0"/>
                <a:ea typeface="HY견고딕" panose="02030600000101010101" pitchFamily="18" charset="-127"/>
              </a:rPr>
              <a:t>ighlight </a:t>
            </a:r>
            <a:r>
              <a:rPr lang="en-US" altLang="ko-KR" sz="25000" b="1" dirty="0">
                <a:solidFill>
                  <a:srgbClr val="404040"/>
                </a:solidFill>
                <a:latin typeface="Curlz MT" panose="04040404050702020202" pitchFamily="82" charset="0"/>
                <a:ea typeface="HY견고딕" panose="02030600000101010101" pitchFamily="18" charset="-127"/>
              </a:rPr>
              <a:t>E</a:t>
            </a:r>
            <a:r>
              <a:rPr lang="en-US" altLang="ko-KR" sz="7000" b="1" dirty="0">
                <a:solidFill>
                  <a:srgbClr val="404040"/>
                </a:solidFill>
                <a:latin typeface="Bradley Hand ITC" panose="03070402050302030203" pitchFamily="66" charset="0"/>
                <a:ea typeface="HY견고딕" panose="02030600000101010101" pitchFamily="18" charset="-127"/>
              </a:rPr>
              <a:t>nglish</a:t>
            </a:r>
          </a:p>
          <a:p>
            <a:r>
              <a:rPr lang="en-US" altLang="ko-KR" sz="5000" dirty="0">
                <a:solidFill>
                  <a:srgbClr val="404040"/>
                </a:solidFill>
                <a:latin typeface="Bradley Hand ITC" panose="03070402050302030203" pitchFamily="66" charset="0"/>
                <a:ea typeface="HY견고딕" panose="02030600000101010101" pitchFamily="18" charset="-127"/>
              </a:rPr>
              <a:t>(</a:t>
            </a:r>
            <a:r>
              <a:rPr lang="ko-KR" altLang="en-US" sz="5000" dirty="0">
                <a:solidFill>
                  <a:srgbClr val="40404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빅데이터를 활용한</a:t>
            </a:r>
            <a:r>
              <a:rPr lang="en-US" altLang="ko-KR" sz="5000" dirty="0">
                <a:solidFill>
                  <a:srgbClr val="40404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5000" dirty="0">
                <a:solidFill>
                  <a:srgbClr val="404040"/>
                </a:solidFill>
                <a:latin typeface="Bradley Hand ITC" panose="03070402050302030203" pitchFamily="66" charset="0"/>
                <a:ea typeface="HY견고딕" panose="02030600000101010101" pitchFamily="18" charset="-127"/>
              </a:rPr>
              <a:t>English Learning App)</a:t>
            </a:r>
            <a:endParaRPr lang="ko-KR" altLang="en-US" sz="5000" dirty="0">
              <a:solidFill>
                <a:srgbClr val="404040"/>
              </a:solidFill>
              <a:latin typeface="Bradley Hand ITC" panose="03070402050302030203" pitchFamily="66" charset="0"/>
              <a:ea typeface="HY견고딕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CF54AC-D470-4EA6-910C-BE1D3BA0F57E}"/>
              </a:ext>
            </a:extLst>
          </p:cNvPr>
          <p:cNvSpPr txBox="1"/>
          <p:nvPr/>
        </p:nvSpPr>
        <p:spPr>
          <a:xfrm>
            <a:off x="17176244" y="2494267"/>
            <a:ext cx="9551904" cy="1335375"/>
          </a:xfrm>
          <a:prstGeom prst="rect">
            <a:avLst/>
          </a:prstGeom>
          <a:noFill/>
        </p:spPr>
        <p:txBody>
          <a:bodyPr wrap="square" lIns="408060" tIns="204030" rIns="408060" bIns="204030" rtlCol="0">
            <a:spAutoFit/>
          </a:bodyPr>
          <a:lstStyle/>
          <a:p>
            <a:r>
              <a:rPr lang="ko-KR" altLang="en-US" sz="6000" b="1" dirty="0">
                <a:solidFill>
                  <a:srgbClr val="404040"/>
                </a:solidFill>
                <a:latin typeface="+mn-ea"/>
              </a:rPr>
              <a:t>슈퍼개발자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9CA2A7-7593-4BDC-A298-EEC488CC4629}"/>
              </a:ext>
            </a:extLst>
          </p:cNvPr>
          <p:cNvSpPr txBox="1"/>
          <p:nvPr/>
        </p:nvSpPr>
        <p:spPr>
          <a:xfrm>
            <a:off x="17176244" y="3921975"/>
            <a:ext cx="9551904" cy="1797039"/>
          </a:xfrm>
          <a:prstGeom prst="rect">
            <a:avLst/>
          </a:prstGeom>
          <a:noFill/>
        </p:spPr>
        <p:txBody>
          <a:bodyPr wrap="square" lIns="408060" tIns="204030" rIns="408060" bIns="204030" rtlCol="0">
            <a:spAutoFit/>
          </a:bodyPr>
          <a:lstStyle/>
          <a:p>
            <a:r>
              <a:rPr lang="ko-KR" altLang="en-US" sz="4500" dirty="0">
                <a:solidFill>
                  <a:srgbClr val="404040"/>
                </a:solidFill>
                <a:latin typeface="+mn-ea"/>
              </a:rPr>
              <a:t>이재훈</a:t>
            </a:r>
            <a:r>
              <a:rPr lang="en-US" altLang="ko-KR" sz="4500" dirty="0">
                <a:solidFill>
                  <a:srgbClr val="404040"/>
                </a:solidFill>
                <a:latin typeface="+mn-ea"/>
              </a:rPr>
              <a:t>, </a:t>
            </a:r>
            <a:r>
              <a:rPr lang="ko-KR" altLang="en-US" sz="4500" dirty="0">
                <a:solidFill>
                  <a:srgbClr val="404040"/>
                </a:solidFill>
                <a:latin typeface="+mn-ea"/>
              </a:rPr>
              <a:t>김도우</a:t>
            </a:r>
            <a:r>
              <a:rPr lang="en-US" altLang="ko-KR" sz="4500" dirty="0">
                <a:solidFill>
                  <a:srgbClr val="404040"/>
                </a:solidFill>
                <a:latin typeface="+mn-ea"/>
              </a:rPr>
              <a:t>, </a:t>
            </a:r>
            <a:r>
              <a:rPr lang="ko-KR" altLang="en-US" sz="4500" dirty="0">
                <a:solidFill>
                  <a:srgbClr val="404040"/>
                </a:solidFill>
                <a:latin typeface="+mn-ea"/>
              </a:rPr>
              <a:t>김승범</a:t>
            </a:r>
            <a:r>
              <a:rPr lang="en-US" altLang="ko-KR" sz="4500" dirty="0">
                <a:solidFill>
                  <a:srgbClr val="404040"/>
                </a:solidFill>
                <a:latin typeface="+mn-ea"/>
              </a:rPr>
              <a:t>,</a:t>
            </a:r>
          </a:p>
          <a:p>
            <a:r>
              <a:rPr lang="ko-KR" altLang="en-US" sz="4500" dirty="0">
                <a:solidFill>
                  <a:srgbClr val="404040"/>
                </a:solidFill>
                <a:latin typeface="+mn-ea"/>
              </a:rPr>
              <a:t>김창영</a:t>
            </a:r>
            <a:r>
              <a:rPr lang="en-US" altLang="ko-KR" sz="4500" dirty="0">
                <a:solidFill>
                  <a:srgbClr val="404040"/>
                </a:solidFill>
                <a:latin typeface="+mn-ea"/>
              </a:rPr>
              <a:t>, </a:t>
            </a:r>
            <a:r>
              <a:rPr lang="ko-KR" altLang="en-US" sz="4500" dirty="0">
                <a:solidFill>
                  <a:srgbClr val="404040"/>
                </a:solidFill>
                <a:latin typeface="+mn-ea"/>
              </a:rPr>
              <a:t>양원석</a:t>
            </a:r>
            <a:r>
              <a:rPr lang="en-US" altLang="ko-KR" sz="4500" dirty="0">
                <a:solidFill>
                  <a:srgbClr val="404040"/>
                </a:solidFill>
                <a:latin typeface="+mn-ea"/>
              </a:rPr>
              <a:t>, </a:t>
            </a:r>
            <a:r>
              <a:rPr lang="ko-KR" altLang="en-US" sz="4500" dirty="0">
                <a:solidFill>
                  <a:srgbClr val="404040"/>
                </a:solidFill>
                <a:latin typeface="+mn-ea"/>
              </a:rPr>
              <a:t>강현규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3F480-C54A-49EB-BA2C-59B79A3CADDF}"/>
              </a:ext>
            </a:extLst>
          </p:cNvPr>
          <p:cNvSpPr txBox="1"/>
          <p:nvPr/>
        </p:nvSpPr>
        <p:spPr>
          <a:xfrm>
            <a:off x="2489589" y="31130879"/>
            <a:ext cx="6706818" cy="3797587"/>
          </a:xfrm>
          <a:prstGeom prst="rect">
            <a:avLst/>
          </a:prstGeom>
        </p:spPr>
        <p:txBody>
          <a:bodyPr wrap="square" lIns="408060" tIns="204030" rIns="408060" bIns="204030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오늘의 뉴스 화면은 </a:t>
            </a:r>
            <a:br>
              <a:rPr lang="en-US" altLang="ko-KR" sz="4400" dirty="0">
                <a:solidFill>
                  <a:srgbClr val="404040"/>
                </a:solidFill>
                <a:latin typeface="+mj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다양한 신문사의 메인 </a:t>
            </a:r>
            <a:br>
              <a:rPr lang="en-US" altLang="ko-KR" sz="4400" dirty="0">
                <a:solidFill>
                  <a:srgbClr val="404040"/>
                </a:solidFill>
                <a:latin typeface="+mj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뉴스기사를 사용자가 </a:t>
            </a:r>
            <a:br>
              <a:rPr lang="en-US" altLang="ko-KR" sz="4400" dirty="0">
                <a:solidFill>
                  <a:srgbClr val="404040"/>
                </a:solidFill>
                <a:latin typeface="+mj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선택 할 수 있게 하여 학습자료를 제공</a:t>
            </a:r>
            <a:endParaRPr lang="en-US" altLang="ko-KR" sz="4400" dirty="0">
              <a:solidFill>
                <a:srgbClr val="404040"/>
              </a:solidFill>
              <a:latin typeface="+mj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C50C521-7C5E-42AF-AA33-CF46240BF5C0}"/>
              </a:ext>
            </a:extLst>
          </p:cNvPr>
          <p:cNvSpPr/>
          <p:nvPr/>
        </p:nvSpPr>
        <p:spPr>
          <a:xfrm>
            <a:off x="2503527" y="15163800"/>
            <a:ext cx="25681508" cy="69342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8060" tIns="204030" rIns="408060" bIns="204030"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20F8775-E58D-4E49-A318-3D6D10F17986}"/>
              </a:ext>
            </a:extLst>
          </p:cNvPr>
          <p:cNvSpPr txBox="1"/>
          <p:nvPr/>
        </p:nvSpPr>
        <p:spPr>
          <a:xfrm>
            <a:off x="11206869" y="31130879"/>
            <a:ext cx="6706818" cy="3797587"/>
          </a:xfrm>
          <a:prstGeom prst="rect">
            <a:avLst/>
          </a:prstGeom>
        </p:spPr>
        <p:txBody>
          <a:bodyPr wrap="square" lIns="408060" tIns="204030" rIns="408060" bIns="204030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오늘의 문장 화면은 </a:t>
            </a:r>
            <a:br>
              <a:rPr lang="en-US" altLang="ko-KR" sz="4400" dirty="0">
                <a:solidFill>
                  <a:srgbClr val="404040"/>
                </a:solidFill>
                <a:latin typeface="+mj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사용자가 선택한 뉴스원문의 유용한 문장을 </a:t>
            </a:r>
            <a:r>
              <a:rPr lang="en-US" altLang="ko-KR" sz="4400" dirty="0">
                <a:solidFill>
                  <a:srgbClr val="404040"/>
                </a:solidFill>
                <a:latin typeface="+mj-ea"/>
              </a:rPr>
              <a:t>Quiz</a:t>
            </a: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로 만들어 </a:t>
            </a:r>
            <a:br>
              <a:rPr lang="en-US" altLang="ko-KR" sz="4400" dirty="0">
                <a:solidFill>
                  <a:srgbClr val="404040"/>
                </a:solidFill>
                <a:latin typeface="+mj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사용자에 제공</a:t>
            </a:r>
            <a:endParaRPr lang="en-US" altLang="ko-KR" sz="4400" dirty="0">
              <a:solidFill>
                <a:srgbClr val="404040"/>
              </a:solidFill>
              <a:latin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7B3937-B22C-4E20-9E68-25C4F139CFA6}"/>
              </a:ext>
            </a:extLst>
          </p:cNvPr>
          <p:cNvSpPr txBox="1"/>
          <p:nvPr/>
        </p:nvSpPr>
        <p:spPr>
          <a:xfrm>
            <a:off x="19680309" y="31130879"/>
            <a:ext cx="6706818" cy="3797587"/>
          </a:xfrm>
          <a:prstGeom prst="rect">
            <a:avLst/>
          </a:prstGeom>
        </p:spPr>
        <p:txBody>
          <a:bodyPr wrap="square" lIns="408060" tIns="204030" rIns="408060" bIns="204030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사용자가 녹음한</a:t>
            </a:r>
            <a:br>
              <a:rPr lang="en-US" altLang="ko-KR" sz="4400" dirty="0">
                <a:solidFill>
                  <a:srgbClr val="404040"/>
                </a:solidFill>
                <a:latin typeface="+mj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음성데이터를 원어민 음성과 비교하여</a:t>
            </a:r>
            <a:r>
              <a:rPr lang="en-US" altLang="ko-KR" sz="4400" dirty="0">
                <a:solidFill>
                  <a:srgbClr val="404040"/>
                </a:solidFill>
                <a:latin typeface="+mj-ea"/>
              </a:rPr>
              <a:t> </a:t>
            </a:r>
            <a:br>
              <a:rPr lang="en-US" altLang="ko-KR" sz="4400" dirty="0">
                <a:solidFill>
                  <a:srgbClr val="404040"/>
                </a:solidFill>
                <a:latin typeface="+mj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영어발음 및 강세의 </a:t>
            </a:r>
            <a:br>
              <a:rPr lang="en-US" altLang="ko-KR" sz="4400" dirty="0">
                <a:solidFill>
                  <a:srgbClr val="404040"/>
                </a:solidFill>
                <a:latin typeface="+mj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교정방향을 제시</a:t>
            </a:r>
            <a:endParaRPr lang="en-US" altLang="ko-KR" sz="4400" dirty="0">
              <a:solidFill>
                <a:srgbClr val="404040"/>
              </a:solidFill>
              <a:latin typeface="+mj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4E32C70-56FD-407C-A1B7-92345AEB9661}"/>
              </a:ext>
            </a:extLst>
          </p:cNvPr>
          <p:cNvSpPr txBox="1"/>
          <p:nvPr/>
        </p:nvSpPr>
        <p:spPr>
          <a:xfrm>
            <a:off x="2489588" y="37043999"/>
            <a:ext cx="24698571" cy="3120479"/>
          </a:xfrm>
          <a:prstGeom prst="rect">
            <a:avLst/>
          </a:prstGeom>
        </p:spPr>
        <p:txBody>
          <a:bodyPr wrap="square" lIns="408060" tIns="204030" rIns="408060" bIns="20403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rgbClr val="404040"/>
                </a:solidFill>
                <a:latin typeface="+mj-ea"/>
              </a:rPr>
              <a:t>Python</a:t>
            </a: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 </a:t>
            </a:r>
            <a:r>
              <a:rPr lang="en-US" altLang="ko-KR" sz="4400" dirty="0">
                <a:solidFill>
                  <a:srgbClr val="404040"/>
                </a:solidFill>
                <a:latin typeface="+mj-ea"/>
              </a:rPr>
              <a:t>Flask</a:t>
            </a: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로 구현한 음정 및 강세 알고리즘을 활용하여 </a:t>
            </a:r>
            <a:br>
              <a:rPr lang="en-US" altLang="ko-KR" sz="4400" dirty="0">
                <a:solidFill>
                  <a:srgbClr val="404040"/>
                </a:solidFill>
                <a:latin typeface="+mj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원어민의 발음과 사용자의 발음을 직접 비교하여 파장의 형태로 보여줌</a:t>
            </a:r>
            <a:endParaRPr lang="en-US" altLang="ko-KR" sz="4400" dirty="0">
              <a:solidFill>
                <a:srgbClr val="404040"/>
              </a:solidFill>
              <a:latin typeface="+mj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음의 높낮이</a:t>
            </a:r>
            <a:r>
              <a:rPr lang="en-US" altLang="ko-KR" sz="4400" dirty="0">
                <a:solidFill>
                  <a:srgbClr val="404040"/>
                </a:solidFill>
                <a:latin typeface="+mj-ea"/>
              </a:rPr>
              <a:t>, </a:t>
            </a: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세기 등을 측정하여 발음의 정확성</a:t>
            </a:r>
            <a:r>
              <a:rPr lang="en-US" altLang="ko-KR" sz="4400" dirty="0">
                <a:solidFill>
                  <a:srgbClr val="404040"/>
                </a:solidFill>
                <a:latin typeface="+mj-ea"/>
              </a:rPr>
              <a:t>, </a:t>
            </a: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강세의 명확성</a:t>
            </a:r>
            <a:r>
              <a:rPr lang="en-US" altLang="ko-KR" sz="4400" dirty="0">
                <a:solidFill>
                  <a:srgbClr val="404040"/>
                </a:solidFill>
                <a:latin typeface="+mj-ea"/>
              </a:rPr>
              <a:t>, </a:t>
            </a: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강세의 유사성을 </a:t>
            </a:r>
            <a:br>
              <a:rPr lang="en-US" altLang="ko-KR" sz="4400" dirty="0">
                <a:solidFill>
                  <a:srgbClr val="404040"/>
                </a:solidFill>
                <a:latin typeface="+mj-ea"/>
              </a:rPr>
            </a:br>
            <a:r>
              <a:rPr lang="ko-KR" altLang="en-US" sz="4400" dirty="0">
                <a:solidFill>
                  <a:srgbClr val="404040"/>
                </a:solidFill>
                <a:latin typeface="+mj-ea"/>
              </a:rPr>
              <a:t>점수로 보여줌</a:t>
            </a:r>
            <a:endParaRPr lang="en-US" altLang="ko-KR" sz="4400" dirty="0">
              <a:solidFill>
                <a:srgbClr val="404040"/>
              </a:solidFill>
              <a:latin typeface="+mj-ea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B4A0A9F-F295-4070-B085-1E35C11418E6}"/>
              </a:ext>
            </a:extLst>
          </p:cNvPr>
          <p:cNvGrpSpPr/>
          <p:nvPr/>
        </p:nvGrpSpPr>
        <p:grpSpPr>
          <a:xfrm>
            <a:off x="16318103" y="6963623"/>
            <a:ext cx="5567129" cy="1165378"/>
            <a:chOff x="35580871" y="4810792"/>
            <a:chExt cx="5567129" cy="1165378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0E5912A-5FEF-4718-9285-D03473D57914}"/>
                </a:ext>
              </a:extLst>
            </p:cNvPr>
            <p:cNvCxnSpPr/>
            <p:nvPr/>
          </p:nvCxnSpPr>
          <p:spPr>
            <a:xfrm>
              <a:off x="35580871" y="527396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CE45A2A5-0CDE-4D79-A26E-4731F6C21CCB}"/>
                </a:ext>
              </a:extLst>
            </p:cNvPr>
            <p:cNvCxnSpPr>
              <a:cxnSpLocks/>
            </p:cNvCxnSpPr>
            <p:nvPr/>
          </p:nvCxnSpPr>
          <p:spPr>
            <a:xfrm>
              <a:off x="35777790" y="4819650"/>
              <a:ext cx="0" cy="1156520"/>
            </a:xfrm>
            <a:prstGeom prst="line">
              <a:avLst/>
            </a:prstGeom>
            <a:ln w="190500">
              <a:solidFill>
                <a:srgbClr val="FFD8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578E564-3899-4E71-87CC-1C7BD37DB514}"/>
                </a:ext>
              </a:extLst>
            </p:cNvPr>
            <p:cNvSpPr txBox="1"/>
            <p:nvPr/>
          </p:nvSpPr>
          <p:spPr>
            <a:xfrm>
              <a:off x="36042600" y="4810792"/>
              <a:ext cx="51054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200" b="1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아이디어 컨셉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44B8156-7264-4AD4-84B5-36F452141B97}"/>
              </a:ext>
            </a:extLst>
          </p:cNvPr>
          <p:cNvGrpSpPr/>
          <p:nvPr/>
        </p:nvGrpSpPr>
        <p:grpSpPr>
          <a:xfrm>
            <a:off x="2662471" y="13848661"/>
            <a:ext cx="5567129" cy="1165378"/>
            <a:chOff x="35580871" y="4810792"/>
            <a:chExt cx="5567129" cy="1165378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8C1BA33-DD7C-4F45-BDD6-BCB49EF936AC}"/>
                </a:ext>
              </a:extLst>
            </p:cNvPr>
            <p:cNvCxnSpPr/>
            <p:nvPr/>
          </p:nvCxnSpPr>
          <p:spPr>
            <a:xfrm>
              <a:off x="35580871" y="527396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45F3E06E-1357-4619-A1A2-427CC722D37B}"/>
                </a:ext>
              </a:extLst>
            </p:cNvPr>
            <p:cNvCxnSpPr>
              <a:cxnSpLocks/>
            </p:cNvCxnSpPr>
            <p:nvPr/>
          </p:nvCxnSpPr>
          <p:spPr>
            <a:xfrm>
              <a:off x="35777790" y="4819650"/>
              <a:ext cx="0" cy="1156520"/>
            </a:xfrm>
            <a:prstGeom prst="line">
              <a:avLst/>
            </a:prstGeom>
            <a:ln w="190500">
              <a:solidFill>
                <a:srgbClr val="FFD8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7A82E6-7963-4F46-89F3-59A3933026CA}"/>
                </a:ext>
              </a:extLst>
            </p:cNvPr>
            <p:cNvSpPr txBox="1"/>
            <p:nvPr/>
          </p:nvSpPr>
          <p:spPr>
            <a:xfrm>
              <a:off x="36042600" y="4810792"/>
              <a:ext cx="51054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200" b="1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사업화 전략</a:t>
              </a: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09075E6-2185-4810-A4E6-9B2F28E15FA2}"/>
              </a:ext>
            </a:extLst>
          </p:cNvPr>
          <p:cNvGrpSpPr/>
          <p:nvPr/>
        </p:nvGrpSpPr>
        <p:grpSpPr>
          <a:xfrm>
            <a:off x="11660795" y="29728192"/>
            <a:ext cx="5567129" cy="1165378"/>
            <a:chOff x="35580871" y="4810792"/>
            <a:chExt cx="5567129" cy="1165378"/>
          </a:xfrm>
        </p:grpSpPr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4DD7FE41-ECC8-44B7-B46F-6056D3767A30}"/>
                </a:ext>
              </a:extLst>
            </p:cNvPr>
            <p:cNvCxnSpPr/>
            <p:nvPr/>
          </p:nvCxnSpPr>
          <p:spPr>
            <a:xfrm>
              <a:off x="35580871" y="527396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7CF95231-1F02-4ADB-9EFC-B6D190A7CA8B}"/>
                </a:ext>
              </a:extLst>
            </p:cNvPr>
            <p:cNvCxnSpPr>
              <a:cxnSpLocks/>
            </p:cNvCxnSpPr>
            <p:nvPr/>
          </p:nvCxnSpPr>
          <p:spPr>
            <a:xfrm>
              <a:off x="35777790" y="4819650"/>
              <a:ext cx="0" cy="1156520"/>
            </a:xfrm>
            <a:prstGeom prst="line">
              <a:avLst/>
            </a:prstGeom>
            <a:ln w="190500">
              <a:solidFill>
                <a:srgbClr val="FFD8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877E779-7882-40FA-83E9-89316E1E1F19}"/>
                </a:ext>
              </a:extLst>
            </p:cNvPr>
            <p:cNvSpPr txBox="1"/>
            <p:nvPr/>
          </p:nvSpPr>
          <p:spPr>
            <a:xfrm>
              <a:off x="36042600" y="4810792"/>
              <a:ext cx="51054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200" b="1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오늘의 문장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8647DFF-178C-4F67-A080-79A3BE2DFA5C}"/>
              </a:ext>
            </a:extLst>
          </p:cNvPr>
          <p:cNvGrpSpPr/>
          <p:nvPr/>
        </p:nvGrpSpPr>
        <p:grpSpPr>
          <a:xfrm>
            <a:off x="2852971" y="35595592"/>
            <a:ext cx="7472129" cy="2000548"/>
            <a:chOff x="35580871" y="4810792"/>
            <a:chExt cx="5567129" cy="2000548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3349B7A9-151E-416E-96EB-0568E3B8265B}"/>
                </a:ext>
              </a:extLst>
            </p:cNvPr>
            <p:cNvCxnSpPr/>
            <p:nvPr/>
          </p:nvCxnSpPr>
          <p:spPr>
            <a:xfrm>
              <a:off x="35580871" y="527396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CA183CF-3A2B-4CEE-9C2D-026AD4BAC199}"/>
                </a:ext>
              </a:extLst>
            </p:cNvPr>
            <p:cNvCxnSpPr>
              <a:cxnSpLocks/>
            </p:cNvCxnSpPr>
            <p:nvPr/>
          </p:nvCxnSpPr>
          <p:spPr>
            <a:xfrm>
              <a:off x="35777790" y="4819650"/>
              <a:ext cx="0" cy="1156520"/>
            </a:xfrm>
            <a:prstGeom prst="line">
              <a:avLst/>
            </a:prstGeom>
            <a:ln w="190500">
              <a:solidFill>
                <a:srgbClr val="FFD8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C02AB2-6A8C-4634-BB2C-1CF6AC98B274}"/>
                </a:ext>
              </a:extLst>
            </p:cNvPr>
            <p:cNvSpPr txBox="1"/>
            <p:nvPr/>
          </p:nvSpPr>
          <p:spPr>
            <a:xfrm>
              <a:off x="36042600" y="4810792"/>
              <a:ext cx="5105400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200" b="1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영어 강세 알고리즘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59DF9FC-0D8B-498D-BCD3-1B85C0A0841B}"/>
              </a:ext>
            </a:extLst>
          </p:cNvPr>
          <p:cNvGrpSpPr/>
          <p:nvPr/>
        </p:nvGrpSpPr>
        <p:grpSpPr>
          <a:xfrm>
            <a:off x="3164495" y="29690092"/>
            <a:ext cx="5567129" cy="1165378"/>
            <a:chOff x="35580871" y="4810792"/>
            <a:chExt cx="5567129" cy="1165378"/>
          </a:xfrm>
        </p:grpSpPr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BEB6DAA-7F62-4A77-A603-7FD5C923F6CC}"/>
                </a:ext>
              </a:extLst>
            </p:cNvPr>
            <p:cNvCxnSpPr/>
            <p:nvPr/>
          </p:nvCxnSpPr>
          <p:spPr>
            <a:xfrm>
              <a:off x="35580871" y="527396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236C8EA-34E5-44CC-98F2-5ACF4762C763}"/>
                </a:ext>
              </a:extLst>
            </p:cNvPr>
            <p:cNvCxnSpPr>
              <a:cxnSpLocks/>
            </p:cNvCxnSpPr>
            <p:nvPr/>
          </p:nvCxnSpPr>
          <p:spPr>
            <a:xfrm>
              <a:off x="35777790" y="4819650"/>
              <a:ext cx="0" cy="1156520"/>
            </a:xfrm>
            <a:prstGeom prst="line">
              <a:avLst/>
            </a:prstGeom>
            <a:ln w="190500">
              <a:solidFill>
                <a:srgbClr val="FFD8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97227BE-3CAA-4BE5-8F7E-8BCBFF0044DD}"/>
                </a:ext>
              </a:extLst>
            </p:cNvPr>
            <p:cNvSpPr txBox="1"/>
            <p:nvPr/>
          </p:nvSpPr>
          <p:spPr>
            <a:xfrm>
              <a:off x="36042600" y="4810792"/>
              <a:ext cx="51054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200" b="1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오늘의 뉴스</a:t>
              </a: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6AE343C-BCBF-4ED0-9349-CE6969A836CC}"/>
              </a:ext>
            </a:extLst>
          </p:cNvPr>
          <p:cNvGrpSpPr/>
          <p:nvPr/>
        </p:nvGrpSpPr>
        <p:grpSpPr>
          <a:xfrm>
            <a:off x="20267985" y="29766292"/>
            <a:ext cx="6841282" cy="1165378"/>
            <a:chOff x="35580871" y="4810792"/>
            <a:chExt cx="4325222" cy="1165378"/>
          </a:xfrm>
        </p:grpSpPr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94F881F4-767F-42AD-8D44-F69E658D80E2}"/>
                </a:ext>
              </a:extLst>
            </p:cNvPr>
            <p:cNvCxnSpPr/>
            <p:nvPr/>
          </p:nvCxnSpPr>
          <p:spPr>
            <a:xfrm>
              <a:off x="35580871" y="527396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7E99ED4B-867D-400C-A224-C71D4180A628}"/>
                </a:ext>
              </a:extLst>
            </p:cNvPr>
            <p:cNvCxnSpPr>
              <a:cxnSpLocks/>
            </p:cNvCxnSpPr>
            <p:nvPr/>
          </p:nvCxnSpPr>
          <p:spPr>
            <a:xfrm>
              <a:off x="35777790" y="4819650"/>
              <a:ext cx="0" cy="1156520"/>
            </a:xfrm>
            <a:prstGeom prst="line">
              <a:avLst/>
            </a:prstGeom>
            <a:ln w="190500">
              <a:solidFill>
                <a:srgbClr val="FFD8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CA107FF-B0BD-437A-9763-582BDC32356A}"/>
                </a:ext>
              </a:extLst>
            </p:cNvPr>
            <p:cNvSpPr txBox="1"/>
            <p:nvPr/>
          </p:nvSpPr>
          <p:spPr>
            <a:xfrm>
              <a:off x="36042600" y="4810792"/>
              <a:ext cx="3863493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200" b="1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발음 및 강세 분석</a:t>
              </a:r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09CA4E9A-7114-4091-A23F-29F81C521DC8}"/>
              </a:ext>
            </a:extLst>
          </p:cNvPr>
          <p:cNvSpPr/>
          <p:nvPr/>
        </p:nvSpPr>
        <p:spPr>
          <a:xfrm>
            <a:off x="12084424" y="22367230"/>
            <a:ext cx="4069976" cy="6925843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8060" tIns="204030" rIns="408060" bIns="204030"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8F3589-1576-46B0-B42C-A16252D59AC8}"/>
              </a:ext>
            </a:extLst>
          </p:cNvPr>
          <p:cNvSpPr/>
          <p:nvPr/>
        </p:nvSpPr>
        <p:spPr>
          <a:xfrm>
            <a:off x="20847424" y="22367230"/>
            <a:ext cx="4069976" cy="6925843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8060" tIns="204030" rIns="408060" bIns="204030"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C40B94A-CA20-44FF-8C8B-2C8B599863E9}"/>
              </a:ext>
            </a:extLst>
          </p:cNvPr>
          <p:cNvSpPr/>
          <p:nvPr/>
        </p:nvSpPr>
        <p:spPr>
          <a:xfrm>
            <a:off x="1943100" y="7481944"/>
            <a:ext cx="14135099" cy="5710055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8060" tIns="204030" rIns="408060" bIns="204030"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07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CBF5785-8D3D-4FF3-B634-A97B80731BE9}"/>
              </a:ext>
            </a:extLst>
          </p:cNvPr>
          <p:cNvGrpSpPr/>
          <p:nvPr/>
        </p:nvGrpSpPr>
        <p:grpSpPr>
          <a:xfrm>
            <a:off x="1047769" y="9982200"/>
            <a:ext cx="29195694" cy="8500814"/>
            <a:chOff x="1085527" y="2702860"/>
            <a:chExt cx="14981129" cy="428961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15036BF-3105-4183-902E-D1A677BFB094}"/>
                </a:ext>
              </a:extLst>
            </p:cNvPr>
            <p:cNvSpPr/>
            <p:nvPr/>
          </p:nvSpPr>
          <p:spPr>
            <a:xfrm>
              <a:off x="1085527" y="2702860"/>
              <a:ext cx="14981129" cy="42896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화살표: 오른쪽 112">
              <a:extLst>
                <a:ext uri="{FF2B5EF4-FFF2-40B4-BE49-F238E27FC236}">
                  <a16:creationId xmlns:a16="http://schemas.microsoft.com/office/drawing/2014/main" id="{039C5270-14B3-4885-8A94-B812EF2C514E}"/>
                </a:ext>
              </a:extLst>
            </p:cNvPr>
            <p:cNvSpPr/>
            <p:nvPr/>
          </p:nvSpPr>
          <p:spPr>
            <a:xfrm>
              <a:off x="1576498" y="4752079"/>
              <a:ext cx="12661984" cy="466292"/>
            </a:xfrm>
            <a:prstGeom prst="rightArrow">
              <a:avLst>
                <a:gd name="adj1" fmla="val 50000"/>
                <a:gd name="adj2" fmla="val 56204"/>
              </a:avLst>
            </a:prstGeom>
            <a:solidFill>
              <a:schemeClr val="bg1">
                <a:lumMod val="8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/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8FD18EB8-8AB6-4D27-824E-FB3301C8E796}"/>
                </a:ext>
              </a:extLst>
            </p:cNvPr>
            <p:cNvGrpSpPr/>
            <p:nvPr/>
          </p:nvGrpSpPr>
          <p:grpSpPr>
            <a:xfrm>
              <a:off x="2445448" y="4357276"/>
              <a:ext cx="341391" cy="384624"/>
              <a:chOff x="14189529" y="1875924"/>
              <a:chExt cx="669471" cy="682847"/>
            </a:xfrm>
          </p:grpSpPr>
          <p:sp>
            <p:nvSpPr>
              <p:cNvPr id="132" name="눈물 방울 131">
                <a:extLst>
                  <a:ext uri="{FF2B5EF4-FFF2-40B4-BE49-F238E27FC236}">
                    <a16:creationId xmlns:a16="http://schemas.microsoft.com/office/drawing/2014/main" id="{94DFEA9F-35EF-4D5F-8436-C5C135CCA417}"/>
                  </a:ext>
                </a:extLst>
              </p:cNvPr>
              <p:cNvSpPr/>
              <p:nvPr/>
            </p:nvSpPr>
            <p:spPr>
              <a:xfrm rot="8207007">
                <a:off x="14189529" y="1875924"/>
                <a:ext cx="669471" cy="682847"/>
              </a:xfrm>
              <a:prstGeom prst="teardrop">
                <a:avLst>
                  <a:gd name="adj" fmla="val 120910"/>
                </a:avLst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/>
              </a:p>
            </p:txBody>
          </p:sp>
          <p:sp>
            <p:nvSpPr>
              <p:cNvPr id="133" name="눈물 방울 132">
                <a:extLst>
                  <a:ext uri="{FF2B5EF4-FFF2-40B4-BE49-F238E27FC236}">
                    <a16:creationId xmlns:a16="http://schemas.microsoft.com/office/drawing/2014/main" id="{44FA0738-0FC7-411F-A1F2-13CC86C2B5AC}"/>
                  </a:ext>
                </a:extLst>
              </p:cNvPr>
              <p:cNvSpPr/>
              <p:nvPr/>
            </p:nvSpPr>
            <p:spPr>
              <a:xfrm rot="8207007">
                <a:off x="14321739" y="2010775"/>
                <a:ext cx="405051" cy="413144"/>
              </a:xfrm>
              <a:prstGeom prst="teardrop">
                <a:avLst>
                  <a:gd name="adj" fmla="val 9468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3206A1BC-A7E2-4E84-AA65-50E7DCA30109}"/>
                </a:ext>
              </a:extLst>
            </p:cNvPr>
            <p:cNvGrpSpPr/>
            <p:nvPr/>
          </p:nvGrpSpPr>
          <p:grpSpPr>
            <a:xfrm>
              <a:off x="5504889" y="4354393"/>
              <a:ext cx="341391" cy="384624"/>
              <a:chOff x="14189529" y="1875924"/>
              <a:chExt cx="669471" cy="682847"/>
            </a:xfrm>
          </p:grpSpPr>
          <p:sp>
            <p:nvSpPr>
              <p:cNvPr id="130" name="눈물 방울 129">
                <a:extLst>
                  <a:ext uri="{FF2B5EF4-FFF2-40B4-BE49-F238E27FC236}">
                    <a16:creationId xmlns:a16="http://schemas.microsoft.com/office/drawing/2014/main" id="{28B4EE5A-AAFE-4D7C-A4C1-D15A7CD9C267}"/>
                  </a:ext>
                </a:extLst>
              </p:cNvPr>
              <p:cNvSpPr/>
              <p:nvPr/>
            </p:nvSpPr>
            <p:spPr>
              <a:xfrm rot="8207007">
                <a:off x="14189529" y="1875924"/>
                <a:ext cx="669471" cy="682847"/>
              </a:xfrm>
              <a:prstGeom prst="teardrop">
                <a:avLst>
                  <a:gd name="adj" fmla="val 120910"/>
                </a:avLst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/>
              </a:p>
            </p:txBody>
          </p:sp>
          <p:sp>
            <p:nvSpPr>
              <p:cNvPr id="131" name="눈물 방울 130">
                <a:extLst>
                  <a:ext uri="{FF2B5EF4-FFF2-40B4-BE49-F238E27FC236}">
                    <a16:creationId xmlns:a16="http://schemas.microsoft.com/office/drawing/2014/main" id="{D7CE1148-920D-4AF8-A686-E53BB16708F6}"/>
                  </a:ext>
                </a:extLst>
              </p:cNvPr>
              <p:cNvSpPr/>
              <p:nvPr/>
            </p:nvSpPr>
            <p:spPr>
              <a:xfrm rot="8207007">
                <a:off x="14321739" y="2010775"/>
                <a:ext cx="405051" cy="413144"/>
              </a:xfrm>
              <a:prstGeom prst="teardrop">
                <a:avLst>
                  <a:gd name="adj" fmla="val 9468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/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BEE55BA9-9882-4F3C-BDB6-9A98DE9F481E}"/>
                </a:ext>
              </a:extLst>
            </p:cNvPr>
            <p:cNvGrpSpPr/>
            <p:nvPr/>
          </p:nvGrpSpPr>
          <p:grpSpPr>
            <a:xfrm>
              <a:off x="9071315" y="4350209"/>
              <a:ext cx="341391" cy="384624"/>
              <a:chOff x="14189529" y="1875924"/>
              <a:chExt cx="669471" cy="682847"/>
            </a:xfrm>
          </p:grpSpPr>
          <p:sp>
            <p:nvSpPr>
              <p:cNvPr id="128" name="눈물 방울 127">
                <a:extLst>
                  <a:ext uri="{FF2B5EF4-FFF2-40B4-BE49-F238E27FC236}">
                    <a16:creationId xmlns:a16="http://schemas.microsoft.com/office/drawing/2014/main" id="{9F33F855-6E6A-4923-AB35-510D32F00DF1}"/>
                  </a:ext>
                </a:extLst>
              </p:cNvPr>
              <p:cNvSpPr/>
              <p:nvPr/>
            </p:nvSpPr>
            <p:spPr>
              <a:xfrm rot="8207007">
                <a:off x="14189529" y="1875924"/>
                <a:ext cx="669471" cy="682847"/>
              </a:xfrm>
              <a:prstGeom prst="teardrop">
                <a:avLst>
                  <a:gd name="adj" fmla="val 120910"/>
                </a:avLst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/>
              </a:p>
            </p:txBody>
          </p:sp>
          <p:sp>
            <p:nvSpPr>
              <p:cNvPr id="129" name="눈물 방울 128">
                <a:extLst>
                  <a:ext uri="{FF2B5EF4-FFF2-40B4-BE49-F238E27FC236}">
                    <a16:creationId xmlns:a16="http://schemas.microsoft.com/office/drawing/2014/main" id="{EFC80326-02D9-4DD9-ACBF-965E56E118DD}"/>
                  </a:ext>
                </a:extLst>
              </p:cNvPr>
              <p:cNvSpPr/>
              <p:nvPr/>
            </p:nvSpPr>
            <p:spPr>
              <a:xfrm rot="8207007">
                <a:off x="14321739" y="2010775"/>
                <a:ext cx="405051" cy="413144"/>
              </a:xfrm>
              <a:prstGeom prst="teardrop">
                <a:avLst>
                  <a:gd name="adj" fmla="val 9468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A4AC10EA-3792-4DCE-A9B5-C4E57E707D90}"/>
                </a:ext>
              </a:extLst>
            </p:cNvPr>
            <p:cNvGrpSpPr/>
            <p:nvPr/>
          </p:nvGrpSpPr>
          <p:grpSpPr>
            <a:xfrm>
              <a:off x="12374375" y="4357276"/>
              <a:ext cx="341391" cy="384624"/>
              <a:chOff x="14189529" y="1875924"/>
              <a:chExt cx="669471" cy="682847"/>
            </a:xfrm>
          </p:grpSpPr>
          <p:sp>
            <p:nvSpPr>
              <p:cNvPr id="126" name="눈물 방울 125">
                <a:extLst>
                  <a:ext uri="{FF2B5EF4-FFF2-40B4-BE49-F238E27FC236}">
                    <a16:creationId xmlns:a16="http://schemas.microsoft.com/office/drawing/2014/main" id="{AB901087-9630-4445-9DD0-7661765D13EA}"/>
                  </a:ext>
                </a:extLst>
              </p:cNvPr>
              <p:cNvSpPr/>
              <p:nvPr/>
            </p:nvSpPr>
            <p:spPr>
              <a:xfrm rot="8207007">
                <a:off x="14189529" y="1875924"/>
                <a:ext cx="669471" cy="682847"/>
              </a:xfrm>
              <a:prstGeom prst="teardrop">
                <a:avLst>
                  <a:gd name="adj" fmla="val 120910"/>
                </a:avLst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/>
              </a:p>
            </p:txBody>
          </p:sp>
          <p:sp>
            <p:nvSpPr>
              <p:cNvPr id="127" name="눈물 방울 126">
                <a:extLst>
                  <a:ext uri="{FF2B5EF4-FFF2-40B4-BE49-F238E27FC236}">
                    <a16:creationId xmlns:a16="http://schemas.microsoft.com/office/drawing/2014/main" id="{EFC62C8C-5607-4D0D-999B-576256C61680}"/>
                  </a:ext>
                </a:extLst>
              </p:cNvPr>
              <p:cNvSpPr/>
              <p:nvPr/>
            </p:nvSpPr>
            <p:spPr>
              <a:xfrm rot="8207007">
                <a:off x="14321739" y="2010775"/>
                <a:ext cx="405051" cy="413144"/>
              </a:xfrm>
              <a:prstGeom prst="teardrop">
                <a:avLst>
                  <a:gd name="adj" fmla="val 9468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/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2D3B9E7-B6F3-4FE3-BFE8-56AEBD2AB77C}"/>
                </a:ext>
              </a:extLst>
            </p:cNvPr>
            <p:cNvSpPr txBox="1"/>
            <p:nvPr/>
          </p:nvSpPr>
          <p:spPr>
            <a:xfrm>
              <a:off x="1883149" y="3784436"/>
              <a:ext cx="1399775" cy="473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500" b="1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시장조사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3993C35-4F9C-42FB-9FC8-C053450E839C}"/>
                </a:ext>
              </a:extLst>
            </p:cNvPr>
            <p:cNvSpPr txBox="1"/>
            <p:nvPr/>
          </p:nvSpPr>
          <p:spPr>
            <a:xfrm>
              <a:off x="4399426" y="5300574"/>
              <a:ext cx="2552327" cy="473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500" b="1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차별화 기능 개발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E34E46C-4EE9-476A-99AC-CC9B085F0C1F}"/>
                </a:ext>
              </a:extLst>
            </p:cNvPr>
            <p:cNvSpPr txBox="1"/>
            <p:nvPr/>
          </p:nvSpPr>
          <p:spPr>
            <a:xfrm>
              <a:off x="3778128" y="5927102"/>
              <a:ext cx="4055908" cy="8619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412737" indent="-412737">
                <a:buFont typeface="Wingdings" panose="05000000000000000000" pitchFamily="2" charset="2"/>
                <a:buChar char="u"/>
              </a:pPr>
              <a:r>
                <a:rPr lang="ko-KR" altLang="en-US" sz="3500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기존서비스와 차별화 할 수 있는 기능 강조</a:t>
              </a:r>
              <a:endParaRPr lang="en-US" altLang="ko-KR" sz="3500" spc="-217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12737" indent="-412737">
                <a:buFont typeface="Wingdings" panose="05000000000000000000" pitchFamily="2" charset="2"/>
                <a:buChar char="u"/>
              </a:pPr>
              <a:r>
                <a:rPr lang="ko-KR" altLang="en-US" sz="3500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 가 쉽게 접근할 수 있는 </a:t>
              </a:r>
              <a:r>
                <a:rPr lang="en-US" altLang="ko-KR" sz="3500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APP </a:t>
              </a:r>
              <a:r>
                <a:rPr lang="ko-KR" altLang="en-US" sz="3500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</a:t>
              </a:r>
              <a:endParaRPr lang="en-US" altLang="ko-KR" sz="3500" spc="-217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12737" indent="-412737">
                <a:buFont typeface="Wingdings" panose="05000000000000000000" pitchFamily="2" charset="2"/>
                <a:buChar char="u"/>
              </a:pPr>
              <a:r>
                <a:rPr lang="ko-KR" altLang="en-US" sz="3500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강세분석 특허신청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1342057-A5FE-47AB-8A62-FB56D16A5D12}"/>
                </a:ext>
              </a:extLst>
            </p:cNvPr>
            <p:cNvSpPr txBox="1"/>
            <p:nvPr/>
          </p:nvSpPr>
          <p:spPr>
            <a:xfrm>
              <a:off x="1119241" y="2823614"/>
              <a:ext cx="3449757" cy="8619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412737" indent="-412737">
                <a:buFont typeface="Wingdings" panose="05000000000000000000" pitchFamily="2" charset="2"/>
                <a:buChar char="u"/>
              </a:pPr>
              <a:r>
                <a:rPr lang="ko-KR" altLang="en-US" sz="3500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사용자가 원하는 학습방식 분석</a:t>
              </a:r>
              <a:endParaRPr lang="en-US" altLang="ko-KR" sz="3500" spc="-217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12737" indent="-412737">
                <a:buFont typeface="Wingdings" panose="05000000000000000000" pitchFamily="2" charset="2"/>
                <a:buChar char="u"/>
              </a:pPr>
              <a:r>
                <a:rPr lang="ko-KR" altLang="en-US" sz="3500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가장 많이 이용할 수 있는 시간 분석</a:t>
              </a:r>
              <a:endParaRPr lang="en-US" altLang="ko-KR" sz="3500" spc="-217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12737" indent="-412737">
                <a:buFont typeface="Wingdings" panose="05000000000000000000" pitchFamily="2" charset="2"/>
                <a:buChar char="u"/>
              </a:pPr>
              <a:r>
                <a:rPr lang="ko-KR" altLang="en-US" sz="3500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기존</a:t>
              </a:r>
              <a:r>
                <a:rPr lang="en-US" altLang="ko-KR" sz="3500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3500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의  강점 분석</a:t>
              </a:r>
              <a:endParaRPr lang="en-US" altLang="ko-KR" sz="3500" spc="-217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47B1872-D7A3-4C08-B0B4-56C270B65DFF}"/>
                </a:ext>
              </a:extLst>
            </p:cNvPr>
            <p:cNvSpPr txBox="1"/>
            <p:nvPr/>
          </p:nvSpPr>
          <p:spPr>
            <a:xfrm>
              <a:off x="7648639" y="2793721"/>
              <a:ext cx="5066158" cy="8619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412737" indent="-412737">
                <a:buFont typeface="Wingdings" panose="05000000000000000000" pitchFamily="2" charset="2"/>
                <a:buChar char="u"/>
              </a:pPr>
              <a:r>
                <a:rPr lang="ko-KR" altLang="en-US" sz="3500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기본서비스를 무료로 제공</a:t>
              </a:r>
              <a:endParaRPr lang="en-US" altLang="ko-KR" sz="3500" spc="-217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12737" indent="-412737">
                <a:buFont typeface="Wingdings" panose="05000000000000000000" pitchFamily="2" charset="2"/>
                <a:buChar char="u"/>
              </a:pPr>
              <a:r>
                <a:rPr lang="ko-KR" altLang="en-US" sz="3500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빅데이터 분석을 활용한 사용자 맞춤형 학습자료 제공</a:t>
              </a:r>
              <a:endParaRPr lang="en-US" altLang="ko-KR" sz="3500" spc="-217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12737" indent="-412737">
                <a:buFont typeface="Wingdings" panose="05000000000000000000" pitchFamily="2" charset="2"/>
                <a:buChar char="u"/>
              </a:pPr>
              <a:r>
                <a:rPr lang="ko-KR" altLang="en-US" sz="3500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언론재단과의 협약을 통한 마케팅 전략 수립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045951C-EC82-4197-9CB4-A052978FD3BF}"/>
                </a:ext>
              </a:extLst>
            </p:cNvPr>
            <p:cNvSpPr txBox="1"/>
            <p:nvPr/>
          </p:nvSpPr>
          <p:spPr>
            <a:xfrm>
              <a:off x="9890859" y="5925822"/>
              <a:ext cx="5833462" cy="8619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412737" indent="-412737">
                <a:buFont typeface="Wingdings" panose="05000000000000000000" pitchFamily="2" charset="2"/>
                <a:buChar char="u"/>
              </a:pPr>
              <a:r>
                <a:rPr lang="ko-KR" altLang="en-US" sz="3500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후발주자를 대비하여 자동으로 생성할 수 있는 학습자료 개발</a:t>
              </a:r>
              <a:endParaRPr lang="en-US" altLang="ko-KR" sz="3500" spc="-217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12737" indent="-412737">
                <a:buFont typeface="Wingdings" panose="05000000000000000000" pitchFamily="2" charset="2"/>
                <a:buChar char="u"/>
              </a:pPr>
              <a:r>
                <a:rPr lang="ko-KR" altLang="en-US" sz="3500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영어소설</a:t>
              </a:r>
              <a:r>
                <a:rPr lang="en-US" altLang="ko-KR" sz="3500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3500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논문</a:t>
              </a:r>
              <a:r>
                <a:rPr lang="en-US" altLang="ko-KR" sz="3500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3500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영화 데이터를 활용하여 추가적인 콘텐츠 개발</a:t>
              </a:r>
              <a:endParaRPr lang="en-US" altLang="ko-KR" sz="3500" spc="-217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12737" indent="-412737">
                <a:buFont typeface="Wingdings" panose="05000000000000000000" pitchFamily="2" charset="2"/>
                <a:buChar char="u"/>
              </a:pPr>
              <a:r>
                <a:rPr lang="ko-KR" altLang="en-US" sz="3500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영어 강세분석의 정확성 향상을 위한 프로세스 업그레이드 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2570BAD-866F-4B2C-A500-DE87B749967E}"/>
                </a:ext>
              </a:extLst>
            </p:cNvPr>
            <p:cNvSpPr txBox="1"/>
            <p:nvPr/>
          </p:nvSpPr>
          <p:spPr>
            <a:xfrm>
              <a:off x="11105786" y="5300574"/>
              <a:ext cx="2878581" cy="473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500" b="1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새로운 콘텐츠 개발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A93AF58-1F5F-4600-9F91-CB4FF36F858C}"/>
                </a:ext>
              </a:extLst>
            </p:cNvPr>
            <p:cNvSpPr txBox="1"/>
            <p:nvPr/>
          </p:nvSpPr>
          <p:spPr>
            <a:xfrm>
              <a:off x="8335549" y="3790163"/>
              <a:ext cx="1812923" cy="473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500" b="1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마케팅 전략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570D4B45-89EF-47ED-98D2-720160EB5885}"/>
              </a:ext>
            </a:extLst>
          </p:cNvPr>
          <p:cNvGrpSpPr/>
          <p:nvPr/>
        </p:nvGrpSpPr>
        <p:grpSpPr>
          <a:xfrm>
            <a:off x="1851166" y="4996015"/>
            <a:ext cx="5567129" cy="1165378"/>
            <a:chOff x="35580871" y="4810792"/>
            <a:chExt cx="5567129" cy="1165378"/>
          </a:xfrm>
        </p:grpSpPr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A2AD3A2A-B531-46C4-8D83-9F4DC6CA86B9}"/>
                </a:ext>
              </a:extLst>
            </p:cNvPr>
            <p:cNvCxnSpPr/>
            <p:nvPr/>
          </p:nvCxnSpPr>
          <p:spPr>
            <a:xfrm>
              <a:off x="35580871" y="527396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BBB9461A-107F-4CE8-ABB5-4DB3B492E71F}"/>
                </a:ext>
              </a:extLst>
            </p:cNvPr>
            <p:cNvCxnSpPr>
              <a:cxnSpLocks/>
            </p:cNvCxnSpPr>
            <p:nvPr/>
          </p:nvCxnSpPr>
          <p:spPr>
            <a:xfrm>
              <a:off x="35777790" y="4819650"/>
              <a:ext cx="0" cy="1156520"/>
            </a:xfrm>
            <a:prstGeom prst="line">
              <a:avLst/>
            </a:prstGeom>
            <a:ln w="190500">
              <a:solidFill>
                <a:srgbClr val="FFD8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54206E2-F811-4B4C-B7EE-12AE21DC582D}"/>
                </a:ext>
              </a:extLst>
            </p:cNvPr>
            <p:cNvSpPr txBox="1"/>
            <p:nvPr/>
          </p:nvSpPr>
          <p:spPr>
            <a:xfrm>
              <a:off x="36042600" y="4810792"/>
              <a:ext cx="51054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200" b="1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사업화 전략</a:t>
              </a: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3447304-F1FD-4C08-933E-57131F790E0B}"/>
              </a:ext>
            </a:extLst>
          </p:cNvPr>
          <p:cNvGrpSpPr/>
          <p:nvPr/>
        </p:nvGrpSpPr>
        <p:grpSpPr>
          <a:xfrm>
            <a:off x="1976814" y="2801757"/>
            <a:ext cx="5567129" cy="1165378"/>
            <a:chOff x="35580871" y="4810792"/>
            <a:chExt cx="5567129" cy="1165378"/>
          </a:xfrm>
        </p:grpSpPr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C97D3E86-79FC-4743-A38E-08CF7B3350EE}"/>
                </a:ext>
              </a:extLst>
            </p:cNvPr>
            <p:cNvCxnSpPr/>
            <p:nvPr/>
          </p:nvCxnSpPr>
          <p:spPr>
            <a:xfrm>
              <a:off x="35580871" y="527396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83B8E93E-74B7-4B76-8A15-E3FE0C4D3DDF}"/>
                </a:ext>
              </a:extLst>
            </p:cNvPr>
            <p:cNvCxnSpPr>
              <a:cxnSpLocks/>
            </p:cNvCxnSpPr>
            <p:nvPr/>
          </p:nvCxnSpPr>
          <p:spPr>
            <a:xfrm>
              <a:off x="35777790" y="4819650"/>
              <a:ext cx="0" cy="1156520"/>
            </a:xfrm>
            <a:prstGeom prst="line">
              <a:avLst/>
            </a:prstGeom>
            <a:ln w="190500">
              <a:solidFill>
                <a:srgbClr val="FFD8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1841186-C6CE-4036-91F6-7DA41F89FF40}"/>
                </a:ext>
              </a:extLst>
            </p:cNvPr>
            <p:cNvSpPr txBox="1"/>
            <p:nvPr/>
          </p:nvSpPr>
          <p:spPr>
            <a:xfrm>
              <a:off x="36042600" y="4810792"/>
              <a:ext cx="51054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200" b="1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아이디어 컨셉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3E5FDF9-AAA3-4C86-B287-572C75059A93}"/>
              </a:ext>
            </a:extLst>
          </p:cNvPr>
          <p:cNvGrpSpPr/>
          <p:nvPr/>
        </p:nvGrpSpPr>
        <p:grpSpPr>
          <a:xfrm>
            <a:off x="1674113" y="7161786"/>
            <a:ext cx="8872868" cy="1165378"/>
            <a:chOff x="35580871" y="4810792"/>
            <a:chExt cx="4912032" cy="1165378"/>
          </a:xfrm>
        </p:grpSpPr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23A8F993-292E-4BA5-BC63-4B9E19B2E6E3}"/>
                </a:ext>
              </a:extLst>
            </p:cNvPr>
            <p:cNvCxnSpPr/>
            <p:nvPr/>
          </p:nvCxnSpPr>
          <p:spPr>
            <a:xfrm>
              <a:off x="35580871" y="527396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AC609074-555C-4D8F-9DD5-0433982B9B97}"/>
                </a:ext>
              </a:extLst>
            </p:cNvPr>
            <p:cNvCxnSpPr>
              <a:cxnSpLocks/>
            </p:cNvCxnSpPr>
            <p:nvPr/>
          </p:nvCxnSpPr>
          <p:spPr>
            <a:xfrm>
              <a:off x="35777790" y="4819650"/>
              <a:ext cx="0" cy="1156520"/>
            </a:xfrm>
            <a:prstGeom prst="line">
              <a:avLst/>
            </a:prstGeom>
            <a:ln w="190500">
              <a:solidFill>
                <a:srgbClr val="FFD8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305859D-7BEB-474F-B515-03DAC5AD2239}"/>
                </a:ext>
              </a:extLst>
            </p:cNvPr>
            <p:cNvSpPr txBox="1"/>
            <p:nvPr/>
          </p:nvSpPr>
          <p:spPr>
            <a:xfrm>
              <a:off x="36042602" y="4810792"/>
              <a:ext cx="445030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200" b="1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영어 강세 알고리즘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BDEBCD21-282A-4F70-B04C-CDA87BAC2476}"/>
              </a:ext>
            </a:extLst>
          </p:cNvPr>
          <p:cNvGrpSpPr/>
          <p:nvPr/>
        </p:nvGrpSpPr>
        <p:grpSpPr>
          <a:xfrm>
            <a:off x="10374360" y="4945262"/>
            <a:ext cx="5567129" cy="1165378"/>
            <a:chOff x="35580871" y="4810792"/>
            <a:chExt cx="5567129" cy="1165378"/>
          </a:xfrm>
        </p:grpSpPr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239D80CF-D499-428D-8C02-A47340F09910}"/>
                </a:ext>
              </a:extLst>
            </p:cNvPr>
            <p:cNvCxnSpPr/>
            <p:nvPr/>
          </p:nvCxnSpPr>
          <p:spPr>
            <a:xfrm>
              <a:off x="35580871" y="527396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A0EB5569-23CA-42AC-8406-DE87EAD1B520}"/>
                </a:ext>
              </a:extLst>
            </p:cNvPr>
            <p:cNvCxnSpPr>
              <a:cxnSpLocks/>
            </p:cNvCxnSpPr>
            <p:nvPr/>
          </p:nvCxnSpPr>
          <p:spPr>
            <a:xfrm>
              <a:off x="35777790" y="4819650"/>
              <a:ext cx="0" cy="1156520"/>
            </a:xfrm>
            <a:prstGeom prst="line">
              <a:avLst/>
            </a:prstGeom>
            <a:ln w="190500">
              <a:solidFill>
                <a:srgbClr val="FFD8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641FB2D-9A31-48A2-8959-5384C34C2873}"/>
                </a:ext>
              </a:extLst>
            </p:cNvPr>
            <p:cNvSpPr txBox="1"/>
            <p:nvPr/>
          </p:nvSpPr>
          <p:spPr>
            <a:xfrm>
              <a:off x="36042600" y="4810792"/>
              <a:ext cx="51054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200" b="1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오늘의 문장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D0D6D24F-77B8-46EE-8D70-E7DC01757347}"/>
              </a:ext>
            </a:extLst>
          </p:cNvPr>
          <p:cNvGrpSpPr/>
          <p:nvPr/>
        </p:nvGrpSpPr>
        <p:grpSpPr>
          <a:xfrm>
            <a:off x="10387805" y="2717534"/>
            <a:ext cx="5567129" cy="1165378"/>
            <a:chOff x="35580871" y="4810792"/>
            <a:chExt cx="5567129" cy="1165378"/>
          </a:xfrm>
        </p:grpSpPr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5A839DF8-99B5-4F1D-B708-0E6F200BF8AB}"/>
                </a:ext>
              </a:extLst>
            </p:cNvPr>
            <p:cNvCxnSpPr/>
            <p:nvPr/>
          </p:nvCxnSpPr>
          <p:spPr>
            <a:xfrm>
              <a:off x="35580871" y="527396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FAE9B348-E9FD-4426-9A21-7DD169894114}"/>
                </a:ext>
              </a:extLst>
            </p:cNvPr>
            <p:cNvCxnSpPr>
              <a:cxnSpLocks/>
            </p:cNvCxnSpPr>
            <p:nvPr/>
          </p:nvCxnSpPr>
          <p:spPr>
            <a:xfrm>
              <a:off x="35777790" y="4819650"/>
              <a:ext cx="0" cy="1156520"/>
            </a:xfrm>
            <a:prstGeom prst="line">
              <a:avLst/>
            </a:prstGeom>
            <a:ln w="190500">
              <a:solidFill>
                <a:srgbClr val="FFD8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E2CB803-E7FB-4375-AF8A-FC1128D22834}"/>
                </a:ext>
              </a:extLst>
            </p:cNvPr>
            <p:cNvSpPr txBox="1"/>
            <p:nvPr/>
          </p:nvSpPr>
          <p:spPr>
            <a:xfrm>
              <a:off x="36042600" y="4810792"/>
              <a:ext cx="51054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200" b="1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오늘의 뉴스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CEBF64A-A527-4F3C-B97B-036698847AC3}"/>
              </a:ext>
            </a:extLst>
          </p:cNvPr>
          <p:cNvGrpSpPr/>
          <p:nvPr/>
        </p:nvGrpSpPr>
        <p:grpSpPr>
          <a:xfrm>
            <a:off x="10217653" y="7150579"/>
            <a:ext cx="6818752" cy="1165378"/>
            <a:chOff x="35580871" y="4810792"/>
            <a:chExt cx="4533388" cy="1165378"/>
          </a:xfrm>
        </p:grpSpPr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F7C81FD5-B342-4DF9-8896-60DBCEE0DC39}"/>
                </a:ext>
              </a:extLst>
            </p:cNvPr>
            <p:cNvCxnSpPr/>
            <p:nvPr/>
          </p:nvCxnSpPr>
          <p:spPr>
            <a:xfrm>
              <a:off x="35580871" y="527396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447D44B1-2271-4652-83C2-F89A9081849D}"/>
                </a:ext>
              </a:extLst>
            </p:cNvPr>
            <p:cNvCxnSpPr>
              <a:cxnSpLocks/>
            </p:cNvCxnSpPr>
            <p:nvPr/>
          </p:nvCxnSpPr>
          <p:spPr>
            <a:xfrm>
              <a:off x="35777790" y="4819650"/>
              <a:ext cx="0" cy="1156520"/>
            </a:xfrm>
            <a:prstGeom prst="line">
              <a:avLst/>
            </a:prstGeom>
            <a:ln w="190500">
              <a:solidFill>
                <a:srgbClr val="FFD8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5DBBDAD-FD1D-4B25-A377-9924D8CAD58F}"/>
                </a:ext>
              </a:extLst>
            </p:cNvPr>
            <p:cNvSpPr txBox="1"/>
            <p:nvPr/>
          </p:nvSpPr>
          <p:spPr>
            <a:xfrm>
              <a:off x="36042599" y="4810792"/>
              <a:ext cx="407166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200" b="1" spc="-217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발음 및 강세 분석</a:t>
              </a: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DDBBA2CD-FDF8-483C-B41A-687FF4CF09C2}"/>
              </a:ext>
            </a:extLst>
          </p:cNvPr>
          <p:cNvGrpSpPr/>
          <p:nvPr/>
        </p:nvGrpSpPr>
        <p:grpSpPr>
          <a:xfrm>
            <a:off x="2578484" y="20874364"/>
            <a:ext cx="24682067" cy="7259185"/>
            <a:chOff x="844934" y="1691014"/>
            <a:chExt cx="16757972" cy="4928648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EBF4162A-4DDE-46FA-983B-BD3F780A6672}"/>
                </a:ext>
              </a:extLst>
            </p:cNvPr>
            <p:cNvSpPr/>
            <p:nvPr/>
          </p:nvSpPr>
          <p:spPr>
            <a:xfrm>
              <a:off x="951978" y="1691014"/>
              <a:ext cx="15970685" cy="4672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0" name="Oval 4">
              <a:extLst>
                <a:ext uri="{FF2B5EF4-FFF2-40B4-BE49-F238E27FC236}">
                  <a16:creationId xmlns:a16="http://schemas.microsoft.com/office/drawing/2014/main" id="{20B78BAC-B88B-47E4-98F8-4D864A250691}"/>
                </a:ext>
              </a:extLst>
            </p:cNvPr>
            <p:cNvSpPr/>
            <p:nvPr/>
          </p:nvSpPr>
          <p:spPr>
            <a:xfrm>
              <a:off x="1866365" y="1778442"/>
              <a:ext cx="1793534" cy="1793534"/>
            </a:xfrm>
            <a:prstGeom prst="ellipse">
              <a:avLst/>
            </a:prstGeom>
            <a:noFill/>
            <a:ln w="635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467">
                <a:solidFill>
                  <a:srgbClr val="FF0000"/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161" name="Oval 5">
              <a:extLst>
                <a:ext uri="{FF2B5EF4-FFF2-40B4-BE49-F238E27FC236}">
                  <a16:creationId xmlns:a16="http://schemas.microsoft.com/office/drawing/2014/main" id="{007520E0-7E93-432E-BEB4-BA99A5164EDD}"/>
                </a:ext>
              </a:extLst>
            </p:cNvPr>
            <p:cNvSpPr/>
            <p:nvPr/>
          </p:nvSpPr>
          <p:spPr>
            <a:xfrm>
              <a:off x="5888024" y="1778442"/>
              <a:ext cx="1793534" cy="1793534"/>
            </a:xfrm>
            <a:prstGeom prst="ellipse">
              <a:avLst/>
            </a:prstGeom>
            <a:noFill/>
            <a:ln w="635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467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162" name="Oval 6">
              <a:extLst>
                <a:ext uri="{FF2B5EF4-FFF2-40B4-BE49-F238E27FC236}">
                  <a16:creationId xmlns:a16="http://schemas.microsoft.com/office/drawing/2014/main" id="{3CC1BDC4-AC33-4846-AB8B-BD468E653222}"/>
                </a:ext>
              </a:extLst>
            </p:cNvPr>
            <p:cNvSpPr/>
            <p:nvPr/>
          </p:nvSpPr>
          <p:spPr>
            <a:xfrm>
              <a:off x="9909683" y="1778442"/>
              <a:ext cx="1793534" cy="179353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467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163" name="Oval 7">
              <a:extLst>
                <a:ext uri="{FF2B5EF4-FFF2-40B4-BE49-F238E27FC236}">
                  <a16:creationId xmlns:a16="http://schemas.microsoft.com/office/drawing/2014/main" id="{64312E0F-65DE-49E6-B1AA-9D82574C0782}"/>
                </a:ext>
              </a:extLst>
            </p:cNvPr>
            <p:cNvSpPr/>
            <p:nvPr/>
          </p:nvSpPr>
          <p:spPr>
            <a:xfrm>
              <a:off x="13931343" y="1778442"/>
              <a:ext cx="1793534" cy="1793534"/>
            </a:xfrm>
            <a:prstGeom prst="ellipse">
              <a:avLst/>
            </a:prstGeom>
            <a:noFill/>
            <a:ln w="635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467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DBA5828-0CDD-4735-9C42-4304B6F20F78}"/>
                </a:ext>
              </a:extLst>
            </p:cNvPr>
            <p:cNvSpPr txBox="1"/>
            <p:nvPr/>
          </p:nvSpPr>
          <p:spPr>
            <a:xfrm>
              <a:off x="844934" y="5094211"/>
              <a:ext cx="3898797" cy="152545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ko-KR" altLang="en-US" sz="3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자바기반의 </a:t>
              </a:r>
              <a:r>
                <a:rPr lang="en-US" altLang="ko-KR" sz="3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Jsoup</a:t>
              </a:r>
              <a:r>
                <a:rPr lang="en-US" altLang="ko-KR" sz="3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 </a:t>
              </a:r>
              <a:r>
                <a:rPr lang="ko-KR" altLang="en-US" sz="3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라이브러리를 활용하여 영어뉴스 헤드라인 기사를 웹 크롤링하여 데이터 수집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84ECBD4-0300-4BC0-9A55-3E1E10F9161A}"/>
                </a:ext>
              </a:extLst>
            </p:cNvPr>
            <p:cNvSpPr txBox="1"/>
            <p:nvPr/>
          </p:nvSpPr>
          <p:spPr>
            <a:xfrm>
              <a:off x="1008519" y="3913282"/>
              <a:ext cx="3467531" cy="58510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ko-KR" altLang="en-US" sz="5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영어 뉴스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27DFA9D-F965-42FB-B7BB-D8616F9F6392}"/>
                </a:ext>
              </a:extLst>
            </p:cNvPr>
            <p:cNvSpPr txBox="1"/>
            <p:nvPr/>
          </p:nvSpPr>
          <p:spPr>
            <a:xfrm>
              <a:off x="4928965" y="4765860"/>
              <a:ext cx="3795797" cy="115976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ko-KR" altLang="en-US" sz="3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뉴스원문 기사 중 중요한 문장 및 표현을 분석하여</a:t>
              </a:r>
              <a:endParaRPr lang="en-US" altLang="ko-KR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endParaRPr>
            </a:p>
            <a:p>
              <a:pPr algn="ctr">
                <a:defRPr/>
              </a:pPr>
              <a:r>
                <a:rPr lang="ko-KR" altLang="en-US" sz="3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번역과 함께 제공</a:t>
              </a:r>
              <a:endParaRPr lang="en-US" altLang="ko-KR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3C1BA0E-88B1-410B-9FF2-F17F74F19E7B}"/>
                </a:ext>
              </a:extLst>
            </p:cNvPr>
            <p:cNvSpPr txBox="1"/>
            <p:nvPr/>
          </p:nvSpPr>
          <p:spPr>
            <a:xfrm>
              <a:off x="5147946" y="3913282"/>
              <a:ext cx="3273680" cy="58510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ko-KR" altLang="en-US" sz="5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추출된 문장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6557D8A-B632-4A35-A6D3-A7B1333EA818}"/>
                </a:ext>
              </a:extLst>
            </p:cNvPr>
            <p:cNvSpPr txBox="1"/>
            <p:nvPr/>
          </p:nvSpPr>
          <p:spPr>
            <a:xfrm>
              <a:off x="8772916" y="3913280"/>
              <a:ext cx="4082630" cy="58510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ko-KR" altLang="en-US" sz="5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문제 생성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F0F8AA2-4EB9-49EE-9A5D-7565FDE06A0D}"/>
                </a:ext>
              </a:extLst>
            </p:cNvPr>
            <p:cNvSpPr txBox="1"/>
            <p:nvPr/>
          </p:nvSpPr>
          <p:spPr>
            <a:xfrm>
              <a:off x="13191269" y="3913279"/>
              <a:ext cx="3273680" cy="58510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ko-KR" altLang="en-US" sz="5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영어 발음 분석</a:t>
              </a:r>
            </a:p>
          </p:txBody>
        </p:sp>
        <p:sp>
          <p:nvSpPr>
            <p:cNvPr id="170" name="Rectangle 28">
              <a:extLst>
                <a:ext uri="{FF2B5EF4-FFF2-40B4-BE49-F238E27FC236}">
                  <a16:creationId xmlns:a16="http://schemas.microsoft.com/office/drawing/2014/main" id="{468C4BC3-5AE4-4496-ABD1-870CFCB5E7D6}"/>
                </a:ext>
              </a:extLst>
            </p:cNvPr>
            <p:cNvSpPr/>
            <p:nvPr/>
          </p:nvSpPr>
          <p:spPr>
            <a:xfrm>
              <a:off x="3619097" y="2328552"/>
              <a:ext cx="2287931" cy="693313"/>
            </a:xfrm>
            <a:custGeom>
              <a:avLst/>
              <a:gdLst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8000" h="360000">
                  <a:moveTo>
                    <a:pt x="0" y="0"/>
                  </a:moveTo>
                  <a:cubicBezTo>
                    <a:pt x="568995" y="98854"/>
                    <a:pt x="608413" y="81203"/>
                    <a:pt x="1188000" y="0"/>
                  </a:cubicBezTo>
                  <a:lnTo>
                    <a:pt x="1188000" y="360000"/>
                  </a:lnTo>
                  <a:cubicBezTo>
                    <a:pt x="608414" y="268206"/>
                    <a:pt x="576056" y="268206"/>
                    <a:pt x="0" y="360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467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171" name="Rectangle 28">
              <a:extLst>
                <a:ext uri="{FF2B5EF4-FFF2-40B4-BE49-F238E27FC236}">
                  <a16:creationId xmlns:a16="http://schemas.microsoft.com/office/drawing/2014/main" id="{04539C74-0F6F-4CDD-A842-91C029F4811F}"/>
                </a:ext>
              </a:extLst>
            </p:cNvPr>
            <p:cNvSpPr/>
            <p:nvPr/>
          </p:nvSpPr>
          <p:spPr>
            <a:xfrm>
              <a:off x="7681558" y="2328552"/>
              <a:ext cx="2287931" cy="693313"/>
            </a:xfrm>
            <a:custGeom>
              <a:avLst/>
              <a:gdLst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8000" h="360000">
                  <a:moveTo>
                    <a:pt x="0" y="0"/>
                  </a:moveTo>
                  <a:cubicBezTo>
                    <a:pt x="568995" y="98854"/>
                    <a:pt x="608413" y="81203"/>
                    <a:pt x="1188000" y="0"/>
                  </a:cubicBezTo>
                  <a:lnTo>
                    <a:pt x="1188000" y="360000"/>
                  </a:lnTo>
                  <a:cubicBezTo>
                    <a:pt x="608414" y="268206"/>
                    <a:pt x="576056" y="268206"/>
                    <a:pt x="0" y="360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467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172" name="Rectangle 28">
              <a:extLst>
                <a:ext uri="{FF2B5EF4-FFF2-40B4-BE49-F238E27FC236}">
                  <a16:creationId xmlns:a16="http://schemas.microsoft.com/office/drawing/2014/main" id="{6249B723-0CCE-4E45-9B88-5AE23517F60D}"/>
                </a:ext>
              </a:extLst>
            </p:cNvPr>
            <p:cNvSpPr/>
            <p:nvPr/>
          </p:nvSpPr>
          <p:spPr>
            <a:xfrm>
              <a:off x="11698081" y="2328552"/>
              <a:ext cx="2287931" cy="693313"/>
            </a:xfrm>
            <a:custGeom>
              <a:avLst/>
              <a:gdLst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  <a:gd name="connsiteX0" fmla="*/ 0 w 1188000"/>
                <a:gd name="connsiteY0" fmla="*/ 0 h 360000"/>
                <a:gd name="connsiteX1" fmla="*/ 1188000 w 1188000"/>
                <a:gd name="connsiteY1" fmla="*/ 0 h 360000"/>
                <a:gd name="connsiteX2" fmla="*/ 1188000 w 1188000"/>
                <a:gd name="connsiteY2" fmla="*/ 360000 h 360000"/>
                <a:gd name="connsiteX3" fmla="*/ 0 w 1188000"/>
                <a:gd name="connsiteY3" fmla="*/ 360000 h 360000"/>
                <a:gd name="connsiteX4" fmla="*/ 0 w 1188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8000" h="360000">
                  <a:moveTo>
                    <a:pt x="0" y="0"/>
                  </a:moveTo>
                  <a:cubicBezTo>
                    <a:pt x="568995" y="98854"/>
                    <a:pt x="608413" y="81203"/>
                    <a:pt x="1188000" y="0"/>
                  </a:cubicBezTo>
                  <a:lnTo>
                    <a:pt x="1188000" y="360000"/>
                  </a:lnTo>
                  <a:cubicBezTo>
                    <a:pt x="608414" y="268206"/>
                    <a:pt x="576056" y="268206"/>
                    <a:pt x="0" y="360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467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</p:txBody>
        </p:sp>
        <p:pic>
          <p:nvPicPr>
            <p:cNvPr id="173" name="그래픽 172" descr="신문">
              <a:extLst>
                <a:ext uri="{FF2B5EF4-FFF2-40B4-BE49-F238E27FC236}">
                  <a16:creationId xmlns:a16="http://schemas.microsoft.com/office/drawing/2014/main" id="{0DB887FA-2BD5-43D2-9D30-233C5942E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29457" y="2156196"/>
              <a:ext cx="1080000" cy="1080000"/>
            </a:xfrm>
            <a:prstGeom prst="rect">
              <a:avLst/>
            </a:prstGeom>
          </p:spPr>
        </p:pic>
        <p:pic>
          <p:nvPicPr>
            <p:cNvPr id="174" name="그래픽 173" descr="두루마리">
              <a:extLst>
                <a:ext uri="{FF2B5EF4-FFF2-40B4-BE49-F238E27FC236}">
                  <a16:creationId xmlns:a16="http://schemas.microsoft.com/office/drawing/2014/main" id="{B51E9A97-A7AC-41CE-A784-28BC6F025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65657" y="2131385"/>
              <a:ext cx="1080000" cy="1080000"/>
            </a:xfrm>
            <a:prstGeom prst="rect">
              <a:avLst/>
            </a:prstGeom>
          </p:spPr>
        </p:pic>
        <p:pic>
          <p:nvPicPr>
            <p:cNvPr id="175" name="그래픽 174" descr="펼쳐진 책">
              <a:extLst>
                <a:ext uri="{FF2B5EF4-FFF2-40B4-BE49-F238E27FC236}">
                  <a16:creationId xmlns:a16="http://schemas.microsoft.com/office/drawing/2014/main" id="{2A7C942E-B41B-45B6-9EEC-608E2F86F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297693" y="2142751"/>
              <a:ext cx="1080000" cy="1080000"/>
            </a:xfrm>
            <a:prstGeom prst="rect">
              <a:avLst/>
            </a:prstGeom>
          </p:spPr>
        </p:pic>
        <p:pic>
          <p:nvPicPr>
            <p:cNvPr id="176" name="그래픽 175" descr="가로 막대형 차트">
              <a:extLst>
                <a:ext uri="{FF2B5EF4-FFF2-40B4-BE49-F238E27FC236}">
                  <a16:creationId xmlns:a16="http://schemas.microsoft.com/office/drawing/2014/main" id="{E22E5CAF-5999-4BF8-A30C-03116681A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291469" y="2169643"/>
              <a:ext cx="1080000" cy="1080000"/>
            </a:xfrm>
            <a:prstGeom prst="rect">
              <a:avLst/>
            </a:prstGeom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5DF7D04-EAA4-4991-ACDF-8B5F0D58C064}"/>
                </a:ext>
              </a:extLst>
            </p:cNvPr>
            <p:cNvSpPr txBox="1"/>
            <p:nvPr/>
          </p:nvSpPr>
          <p:spPr>
            <a:xfrm>
              <a:off x="13008253" y="4765859"/>
              <a:ext cx="4594653" cy="115976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ko-KR" altLang="en-US" sz="3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영어강세 음정 및 강세를 분석하여</a:t>
              </a:r>
              <a:endParaRPr lang="en-US" altLang="ko-KR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endParaRPr>
            </a:p>
            <a:p>
              <a:pPr algn="ctr">
                <a:defRPr/>
              </a:pPr>
              <a:r>
                <a:rPr lang="ko-KR" altLang="en-US" sz="3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사용자의 영어발음 및 강세의</a:t>
              </a:r>
              <a:endParaRPr lang="en-US" altLang="ko-KR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endParaRPr>
            </a:p>
            <a:p>
              <a:pPr algn="ctr">
                <a:defRPr/>
              </a:pPr>
              <a:r>
                <a:rPr lang="ko-KR" altLang="en-US" sz="3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교정방향을 제시</a:t>
              </a:r>
              <a:endParaRPr lang="en-US" altLang="ko-KR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CD3AEAF-EA21-4F62-A2D1-652F0D394159}"/>
                </a:ext>
              </a:extLst>
            </p:cNvPr>
            <p:cNvSpPr txBox="1"/>
            <p:nvPr/>
          </p:nvSpPr>
          <p:spPr>
            <a:xfrm>
              <a:off x="8949273" y="5156894"/>
              <a:ext cx="3898797" cy="115976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ko-KR" altLang="en-US" sz="3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분석한 중요문장을 </a:t>
              </a:r>
              <a:r>
                <a:rPr lang="en-US" altLang="ko-KR" sz="3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Core NLP</a:t>
              </a:r>
              <a:r>
                <a:rPr lang="ko-KR" altLang="en-US" sz="3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 기술을 활용하여</a:t>
              </a:r>
              <a:r>
                <a:rPr lang="en-US" altLang="ko-KR" sz="3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 </a:t>
              </a:r>
              <a:r>
                <a:rPr lang="ko-KR" altLang="en-US" sz="3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자연어 처리 매일 자동으로</a:t>
              </a:r>
              <a:r>
                <a:rPr lang="en-US" altLang="ko-KR" sz="3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 </a:t>
              </a:r>
              <a:r>
                <a:rPr lang="ko-KR" altLang="en-US" sz="3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문제를 생성</a:t>
              </a:r>
              <a:endParaRPr lang="en-US" altLang="ko-KR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0754A3-20FB-497B-BD7B-D4D746BB4356}"/>
              </a:ext>
            </a:extLst>
          </p:cNvPr>
          <p:cNvSpPr/>
          <p:nvPr/>
        </p:nvSpPr>
        <p:spPr>
          <a:xfrm>
            <a:off x="3626224" y="30543041"/>
            <a:ext cx="4342826" cy="6925843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8060" tIns="204030" rIns="408060" bIns="204030"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EFB31E-C134-4B46-8CC9-1793C5AAEDFE}"/>
              </a:ext>
            </a:extLst>
          </p:cNvPr>
          <p:cNvSpPr/>
          <p:nvPr/>
        </p:nvSpPr>
        <p:spPr>
          <a:xfrm>
            <a:off x="12084424" y="30543041"/>
            <a:ext cx="4342826" cy="6925843"/>
          </a:xfrm>
          <a:prstGeom prst="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8060" tIns="204030" rIns="408060" bIns="204030"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F64E9-2072-4DA5-983A-314B1DC3BF60}"/>
              </a:ext>
            </a:extLst>
          </p:cNvPr>
          <p:cNvSpPr/>
          <p:nvPr/>
        </p:nvSpPr>
        <p:spPr>
          <a:xfrm>
            <a:off x="20847424" y="30543041"/>
            <a:ext cx="4342826" cy="6925843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8060" tIns="204030" rIns="408060" bIns="204030"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20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</TotalTime>
  <Words>572</Words>
  <Application>Microsoft Office PowerPoint</Application>
  <PresentationFormat>사용자 지정</PresentationFormat>
  <Paragraphs>91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6" baseType="lpstr">
      <vt:lpstr>HY신명조</vt:lpstr>
      <vt:lpstr>나눔고딕</vt:lpstr>
      <vt:lpstr>나눔고딕 ExtraBold</vt:lpstr>
      <vt:lpstr>나눔스퀘어 Bold</vt:lpstr>
      <vt:lpstr>맑은 고딕</vt:lpstr>
      <vt:lpstr>Arial</vt:lpstr>
      <vt:lpstr>Bradley Hand ITC</vt:lpstr>
      <vt:lpstr>Calibri</vt:lpstr>
      <vt:lpstr>Calibri Light</vt:lpstr>
      <vt:lpstr>Curlz MT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이재훈</cp:lastModifiedBy>
  <cp:revision>103</cp:revision>
  <dcterms:created xsi:type="dcterms:W3CDTF">2020-10-07T04:24:13Z</dcterms:created>
  <dcterms:modified xsi:type="dcterms:W3CDTF">2020-10-11T09:29:19Z</dcterms:modified>
</cp:coreProperties>
</file>