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81" r:id="rId4"/>
    <p:sldId id="275" r:id="rId5"/>
    <p:sldId id="258" r:id="rId6"/>
    <p:sldId id="276" r:id="rId7"/>
    <p:sldId id="278" r:id="rId8"/>
    <p:sldId id="282" r:id="rId9"/>
    <p:sldId id="280" r:id="rId10"/>
    <p:sldId id="286" r:id="rId11"/>
    <p:sldId id="287" r:id="rId12"/>
    <p:sldId id="283" r:id="rId13"/>
    <p:sldId id="288" r:id="rId14"/>
    <p:sldId id="289" r:id="rId15"/>
    <p:sldId id="290" r:id="rId16"/>
    <p:sldId id="284" r:id="rId17"/>
    <p:sldId id="291" r:id="rId18"/>
    <p:sldId id="292" r:id="rId19"/>
    <p:sldId id="307" r:id="rId20"/>
    <p:sldId id="285" r:id="rId21"/>
    <p:sldId id="293" r:id="rId22"/>
    <p:sldId id="279" r:id="rId23"/>
    <p:sldId id="294" r:id="rId24"/>
    <p:sldId id="298" r:id="rId25"/>
    <p:sldId id="297" r:id="rId26"/>
    <p:sldId id="299" r:id="rId27"/>
    <p:sldId id="300" r:id="rId28"/>
    <p:sldId id="302" r:id="rId29"/>
    <p:sldId id="301" r:id="rId30"/>
    <p:sldId id="303" r:id="rId31"/>
    <p:sldId id="304" r:id="rId32"/>
    <p:sldId id="305" r:id="rId33"/>
    <p:sldId id="306" r:id="rId34"/>
    <p:sldId id="30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B602-F043-49A4-A24C-F442F72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A9C3-FD4B-41B0-B51C-FFA5D0C6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0F10-A262-482D-BE2C-9771E980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C86A-D007-4C8B-980B-B56E5C7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A351-758A-4915-9F98-5F404BBB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7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091B-36CD-4512-816C-66ADFC03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D7CBD-4B67-4079-BEB1-16CFC2F1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99FB-F143-48AA-A21A-819026B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80C1-A12A-4CD9-BD4B-5E818AA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2AE3-231C-4147-B311-61166F0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3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0CB6F-6B81-485F-99D6-C08CABE6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E639E-05DD-4CB9-AE86-BED75A8F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28BC-E5F2-483D-A0A3-77E8F7B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3B8F-2272-435F-83AA-A674B51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79429-2BCC-4643-9D3A-9394644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5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0512-EA55-47DA-90C3-2D776F01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A5A50-9DA3-4B95-B49A-2C012EF0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8E62E-58EB-4C27-B318-7B8AF0DC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7A3C-0E0E-44DF-BB82-E342740D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238A-376C-4A40-8F5B-DC75451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6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83D3E-35C4-4B38-AB50-D5FE3AF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7563F-138B-4E9E-BBB8-2580BC0B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BFE7-E054-4E42-A1A2-C3B0289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87ED1-5B93-4EF7-A013-E0654A7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29528-07FE-4350-9A1D-277EC021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4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C614-A94E-4625-955E-D0180FBF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78CE9-28E9-41DF-B34B-9B5D5527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8DC3-5521-4397-9CC2-5222478F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4113A-59F5-4C43-93C4-3D7CFF9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13C2-78DF-461D-AD23-82E7531C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B9D7-F1D4-44D6-B766-AB654A6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7CE5-F06B-452E-92BC-72480185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A7F17-DD8B-4DBE-A455-201F36F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F0DBA-3359-4E71-80C4-8FE94B9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609B0-DAA0-45EB-A7AD-F6E66A60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B9629-F6C4-4220-AB1E-DD19D0A5A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C2C64-B1EA-4E29-B01F-71379883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D854D-DC73-4EE9-8489-A5872E90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B3C3A-D94E-44F7-AA4E-30BC940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E977-47EA-4F9E-AB04-787191A5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4350D-5139-46C8-9F73-73AD307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F1B03-6FED-469B-81AF-186F03D5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8E36-4599-467D-863E-C6D1CD5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D2E55-3BEC-48C2-8C4D-85AEA72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B5E54-D6A4-464B-B422-37AD8865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41F4A-C7DE-4701-877A-7953843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18E95-6008-4C84-8BD7-27654BC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846-D34E-4BDA-A5F0-8DB3A960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3C657-0524-4422-A794-C61291DE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71053-2476-4C10-8357-49B5DF1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3AD0-342B-4E99-8A7D-932D279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CAD42-79E6-427D-A385-9CAFA34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2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5159-699E-4F13-A772-FC18FE39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E77B2-FE1F-4F2D-820A-A02B35D4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30F8-8ED6-4951-9B26-F6AFFBD18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35467-A6E7-47DD-BE6C-2EF27C1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BE3EC-BBB5-4A54-BC8F-643A890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C59A-AEAD-48C3-8F7B-1B78D06A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6B9C4-D704-4E29-A6DE-98429AC3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3F327-1114-4BD1-8678-D23C26BF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BF81-D636-4DEC-B9C6-1353F1F1D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AB72-DC5F-41C4-9D23-4664544B154B}" type="datetimeFigureOut">
              <a:rPr lang="ko-KR" altLang="en-US" smtClean="0"/>
              <a:t>2019-10-15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F7B9-2509-43DA-BD14-3EDD116B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9F585-732A-41B9-8B90-191A5DCD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ACE5-2C42-4724-ABC6-13379A3E53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9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oracle.com/technetwork/java/javase/documentation/jdk8-doc-downloads-2133158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63F2-AB71-476B-8121-D1392DBA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19" y="962928"/>
            <a:ext cx="9814560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000" dirty="0"/>
              <a:t>CHAP 01</a:t>
            </a:r>
            <a:br>
              <a:rPr lang="en-US" altLang="ko-KR" sz="3500" dirty="0"/>
            </a:br>
            <a:br>
              <a:rPr lang="en-US" altLang="ko-KR" sz="3500" dirty="0"/>
            </a:b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501BC-22C6-42E8-BADA-FAD9A3F4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12"/>
            <a:ext cx="9144000" cy="1655762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세계에 오신 것을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java img에 대한 이미지 검색결과">
            <a:extLst>
              <a:ext uri="{FF2B5EF4-FFF2-40B4-BE49-F238E27FC236}">
                <a16:creationId xmlns:a16="http://schemas.microsoft.com/office/drawing/2014/main" id="{92781CEC-76A1-48D4-8FAC-1BE0640C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92" y="2832290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텍스트 편집기로 간단한 프로그램 만들기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72CA7F-2302-46BC-9A3D-061D78942D5F}"/>
              </a:ext>
            </a:extLst>
          </p:cNvPr>
          <p:cNvSpPr/>
          <p:nvPr/>
        </p:nvSpPr>
        <p:spPr>
          <a:xfrm>
            <a:off x="335561" y="1472933"/>
            <a:ext cx="11560028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해당 파일이 있는 위치까지 이동한 후</a:t>
            </a:r>
            <a:r>
              <a:rPr lang="en-US" altLang="ko-KR" dirty="0"/>
              <a:t> “</a:t>
            </a:r>
            <a:r>
              <a:rPr lang="en-US" altLang="ko-KR" dirty="0" err="1"/>
              <a:t>javac</a:t>
            </a:r>
            <a:r>
              <a:rPr lang="en-US" altLang="ko-KR" dirty="0"/>
              <a:t> MyFirstJavaProgram.java”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89F5CF-7B57-4D12-BA76-1CC47495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8" y="2052616"/>
            <a:ext cx="11725013" cy="1666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CB8932-DF1F-4A7A-8992-484EE9FD5838}"/>
              </a:ext>
            </a:extLst>
          </p:cNvPr>
          <p:cNvSpPr/>
          <p:nvPr/>
        </p:nvSpPr>
        <p:spPr>
          <a:xfrm>
            <a:off x="315986" y="3971474"/>
            <a:ext cx="11560028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en-US" altLang="ko-KR" dirty="0" err="1"/>
              <a:t>MyFirstJavaProgram.class</a:t>
            </a:r>
            <a:r>
              <a:rPr lang="ko-KR" altLang="en-US" dirty="0"/>
              <a:t>라는 파일이 생겼는지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6DF1E5-F70D-4FC5-9793-F517739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42" y="4683023"/>
            <a:ext cx="667763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텍스트 편집기로 간단한 프로그램 만들기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72CA7F-2302-46BC-9A3D-061D78942D5F}"/>
              </a:ext>
            </a:extLst>
          </p:cNvPr>
          <p:cNvSpPr/>
          <p:nvPr/>
        </p:nvSpPr>
        <p:spPr>
          <a:xfrm>
            <a:off x="335561" y="1472933"/>
            <a:ext cx="11560028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“java</a:t>
            </a:r>
            <a:r>
              <a:rPr lang="ko-KR" altLang="en-US" dirty="0"/>
              <a:t> </a:t>
            </a:r>
            <a:r>
              <a:rPr lang="en-US" altLang="ko-KR" dirty="0" err="1"/>
              <a:t>MyFirstJavaProgram</a:t>
            </a:r>
            <a:r>
              <a:rPr lang="en-US" altLang="ko-KR" dirty="0"/>
              <a:t>”</a:t>
            </a:r>
            <a:r>
              <a:rPr lang="ko-KR" altLang="en-US" dirty="0"/>
              <a:t>을 입력해서 잘 실행되는지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1BDF34-3483-4DB8-A4E8-A4762590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8" y="2033985"/>
            <a:ext cx="11752590" cy="4048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2D42-7EE4-458A-B93E-B74A993F95CE}"/>
              </a:ext>
            </a:extLst>
          </p:cNvPr>
          <p:cNvSpPr/>
          <p:nvPr/>
        </p:nvSpPr>
        <p:spPr>
          <a:xfrm>
            <a:off x="335561" y="3749879"/>
            <a:ext cx="2332138" cy="72984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2958C0D1-A05D-456A-8985-5B14427E6D50}"/>
              </a:ext>
            </a:extLst>
          </p:cNvPr>
          <p:cNvSpPr/>
          <p:nvPr/>
        </p:nvSpPr>
        <p:spPr>
          <a:xfrm>
            <a:off x="2793534" y="3930242"/>
            <a:ext cx="3302466" cy="369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2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 역사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14E0E-F7F7-4D1A-8BB0-2B6678B1DA1E}"/>
              </a:ext>
            </a:extLst>
          </p:cNvPr>
          <p:cNvSpPr/>
          <p:nvPr/>
        </p:nvSpPr>
        <p:spPr>
          <a:xfrm>
            <a:off x="461395" y="2457974"/>
            <a:ext cx="11442583" cy="3288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● </a:t>
            </a: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Sun Microsystems</a:t>
            </a:r>
            <a:r>
              <a:rPr lang="ko-KR" altLang="en-US" dirty="0"/>
              <a:t>에 소속된 제임스 고슬링</a:t>
            </a:r>
            <a:r>
              <a:rPr lang="en-US" altLang="ko-KR" dirty="0"/>
              <a:t>(James Gosling)</a:t>
            </a:r>
            <a:r>
              <a:rPr lang="ko-KR" altLang="en-US" dirty="0"/>
              <a:t>을 비롯한 일부 연구진들이 </a:t>
            </a:r>
            <a:endParaRPr lang="en-US" altLang="ko-KR" dirty="0"/>
          </a:p>
          <a:p>
            <a:r>
              <a:rPr lang="en-US" altLang="ko-KR" dirty="0"/>
              <a:t>Green Project</a:t>
            </a:r>
            <a:r>
              <a:rPr lang="ko-KR" altLang="en-US" dirty="0"/>
              <a:t>라는 이름으로 각 하드웨어에 종속 받지 않고 이식성이 높은 언어를 만들려는 목적으로 </a:t>
            </a:r>
            <a:endParaRPr lang="en-US" altLang="ko-KR" dirty="0"/>
          </a:p>
          <a:p>
            <a:r>
              <a:rPr lang="ko-KR" altLang="en-US" dirty="0"/>
              <a:t>오크</a:t>
            </a:r>
            <a:r>
              <a:rPr lang="en-US" altLang="ko-KR" dirty="0"/>
              <a:t>(Oak)</a:t>
            </a:r>
            <a:r>
              <a:rPr lang="ko-KR" altLang="en-US" dirty="0"/>
              <a:t>라는 새로운 언어를 개발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원래 가전제품에 탑재할 수 있는 프로그램 개발을 목적으로 둠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● 웹</a:t>
            </a:r>
            <a:r>
              <a:rPr lang="en-US" altLang="ko-KR" dirty="0"/>
              <a:t>(WWW)</a:t>
            </a:r>
            <a:r>
              <a:rPr lang="ko-KR" altLang="en-US" dirty="0"/>
              <a:t>문화가 급속도로 발전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문제 발생</a:t>
            </a:r>
            <a:r>
              <a:rPr lang="en-US" altLang="ko-KR" dirty="0"/>
              <a:t>, </a:t>
            </a:r>
            <a:r>
              <a:rPr lang="ko-KR" altLang="en-US" dirty="0"/>
              <a:t>호환성 </a:t>
            </a:r>
            <a:r>
              <a:rPr lang="ko-KR" altLang="en-US" dirty="0" err="1"/>
              <a:t>이식성</a:t>
            </a:r>
            <a:r>
              <a:rPr lang="ko-KR" altLang="en-US" dirty="0"/>
              <a:t> 높은 언어로 재조명</a:t>
            </a:r>
            <a:r>
              <a:rPr lang="en-US" altLang="ko-KR" dirty="0"/>
              <a:t>, JAVA</a:t>
            </a:r>
            <a:r>
              <a:rPr lang="ko-KR" altLang="en-US" dirty="0"/>
              <a:t>로 개명됨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많은 기업에서 분산 컴퓨팅 시스템과 웹 서비스에 이르기까지 폭넓게 사용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● 자바의 모든 기술력과 새로운 기술력 그리고 커뮤니티 등을 단계적으로 지원하는 공식사이트 </a:t>
            </a:r>
            <a:r>
              <a:rPr lang="en-US" altLang="ko-KR" dirty="0"/>
              <a:t>: http://www.oracle.com</a:t>
            </a:r>
          </a:p>
        </p:txBody>
      </p:sp>
    </p:spTree>
    <p:extLst>
      <p:ext uri="{BB962C8B-B14F-4D97-AF65-F5344CB8AC3E}">
        <p14:creationId xmlns:p14="http://schemas.microsoft.com/office/powerpoint/2010/main" val="193838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 </a:t>
            </a:r>
            <a:r>
              <a:rPr lang="ko-KR" altLang="en-US" dirty="0"/>
              <a:t>특징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677FE7-5678-4A36-AF9F-DF6F1E4EAE1D}"/>
              </a:ext>
            </a:extLst>
          </p:cNvPr>
          <p:cNvGrpSpPr/>
          <p:nvPr/>
        </p:nvGrpSpPr>
        <p:grpSpPr>
          <a:xfrm>
            <a:off x="766214" y="2561833"/>
            <a:ext cx="5139636" cy="3547758"/>
            <a:chOff x="5076056" y="1844824"/>
            <a:chExt cx="3581400" cy="3547758"/>
          </a:xfrm>
        </p:grpSpPr>
        <p:pic>
          <p:nvPicPr>
            <p:cNvPr id="11" name="_x31060448" descr="EMB000014585f58">
              <a:extLst>
                <a:ext uri="{FF2B5EF4-FFF2-40B4-BE49-F238E27FC236}">
                  <a16:creationId xmlns:a16="http://schemas.microsoft.com/office/drawing/2014/main" id="{F644400F-B1C0-49B8-B08C-FB0D2078E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76056" y="1844824"/>
              <a:ext cx="2646363" cy="1466850"/>
            </a:xfrm>
            <a:prstGeom prst="rect">
              <a:avLst/>
            </a:prstGeom>
            <a:noFill/>
          </p:spPr>
        </p:pic>
        <p:pic>
          <p:nvPicPr>
            <p:cNvPr id="12" name="_x31059488" descr="EMB000014585f59">
              <a:extLst>
                <a:ext uri="{FF2B5EF4-FFF2-40B4-BE49-F238E27FC236}">
                  <a16:creationId xmlns:a16="http://schemas.microsoft.com/office/drawing/2014/main" id="{1441ED75-CA80-4A23-91E0-E506D6D1F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02212"/>
              <a:ext cx="3581400" cy="1466850"/>
            </a:xfrm>
            <a:prstGeom prst="rect">
              <a:avLst/>
            </a:prstGeom>
            <a:no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87B7A2-20A8-49B5-BC29-7187B7F642E1}"/>
                </a:ext>
              </a:extLst>
            </p:cNvPr>
            <p:cNvSpPr txBox="1"/>
            <p:nvPr/>
          </p:nvSpPr>
          <p:spPr>
            <a:xfrm>
              <a:off x="5936753" y="3273584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플랫폼 종속적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0E7E02-D3C8-43BC-9E0C-A5769B9A9BBD}"/>
                </a:ext>
              </a:extLst>
            </p:cNvPr>
            <p:cNvSpPr txBox="1"/>
            <p:nvPr/>
          </p:nvSpPr>
          <p:spPr>
            <a:xfrm>
              <a:off x="5933312" y="5130972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플랫폼 독립적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1F2AC6-14F0-4D12-A408-20920F11AB51}"/>
              </a:ext>
            </a:extLst>
          </p:cNvPr>
          <p:cNvSpPr/>
          <p:nvPr/>
        </p:nvSpPr>
        <p:spPr>
          <a:xfrm>
            <a:off x="6005052" y="1707468"/>
            <a:ext cx="5715467" cy="4693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● </a:t>
            </a:r>
            <a:r>
              <a:rPr lang="en-US" altLang="ko-KR" dirty="0"/>
              <a:t>Java Virtual Machine(JVM)</a:t>
            </a:r>
          </a:p>
          <a:p>
            <a:r>
              <a:rPr lang="en-US" altLang="ko-KR" dirty="0"/>
              <a:t>“Write Once Run Anywhere!” </a:t>
            </a:r>
            <a:r>
              <a:rPr lang="ko-KR" altLang="en-US" dirty="0"/>
              <a:t>이라는 철학을 실현</a:t>
            </a:r>
            <a:endParaRPr lang="en-US" altLang="ko-KR" dirty="0"/>
          </a:p>
          <a:p>
            <a:r>
              <a:rPr lang="en-US" altLang="ko-KR" dirty="0"/>
              <a:t>JVM </a:t>
            </a:r>
            <a:r>
              <a:rPr lang="ko-KR" altLang="en-US" dirty="0"/>
              <a:t>덕분에 하드웨어 기반 플랫폼에 독립적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</a:t>
            </a:r>
            <a:r>
              <a:rPr lang="en-US" altLang="ko-KR" dirty="0"/>
              <a:t>C/C++</a:t>
            </a:r>
            <a:r>
              <a:rPr lang="ko-KR" altLang="en-US" dirty="0"/>
              <a:t>은 메모리를 직접 관리해 주어야 하지만 </a:t>
            </a:r>
            <a:endParaRPr lang="en-US" altLang="ko-KR" dirty="0"/>
          </a:p>
          <a:p>
            <a:r>
              <a:rPr lang="ko-KR" altLang="en-US" dirty="0"/>
              <a:t>자바는</a:t>
            </a:r>
            <a:r>
              <a:rPr lang="en-US" altLang="ko-KR" dirty="0"/>
              <a:t> Garbage Collector(GC)</a:t>
            </a:r>
            <a:r>
              <a:rPr lang="ko-KR" altLang="en-US" dirty="0"/>
              <a:t>로 메모리를 자동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객체 지향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자바는 대소문자를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● 자바 </a:t>
            </a:r>
            <a:r>
              <a:rPr lang="en-US" altLang="ko-KR" dirty="0"/>
              <a:t>class</a:t>
            </a:r>
            <a:r>
              <a:rPr lang="ko-KR" altLang="en-US" dirty="0"/>
              <a:t>의 이름과 파일명은 똑같아야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94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JDK, JRE, API, JVM</a:t>
            </a:r>
            <a:r>
              <a:rPr lang="ko-KR" altLang="en-US" dirty="0"/>
              <a:t>의 개념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3B90B-4441-4BAE-A60A-AC4ED91841CE}"/>
              </a:ext>
            </a:extLst>
          </p:cNvPr>
          <p:cNvSpPr/>
          <p:nvPr/>
        </p:nvSpPr>
        <p:spPr>
          <a:xfrm>
            <a:off x="8674217" y="901436"/>
            <a:ext cx="2441196" cy="5372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JDK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B05B7-1824-486A-8022-E955B05ACA45}"/>
              </a:ext>
            </a:extLst>
          </p:cNvPr>
          <p:cNvSpPr/>
          <p:nvPr/>
        </p:nvSpPr>
        <p:spPr>
          <a:xfrm>
            <a:off x="8917499" y="1519678"/>
            <a:ext cx="1954634" cy="4135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JRE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2BCC9D-1A4D-4970-B9AA-2FDA19CB8815}"/>
              </a:ext>
            </a:extLst>
          </p:cNvPr>
          <p:cNvSpPr/>
          <p:nvPr/>
        </p:nvSpPr>
        <p:spPr>
          <a:xfrm>
            <a:off x="9103155" y="2361279"/>
            <a:ext cx="1576031" cy="2265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E032-A470-4E0E-81FA-3DC08E3C0E02}"/>
              </a:ext>
            </a:extLst>
          </p:cNvPr>
          <p:cNvSpPr/>
          <p:nvPr/>
        </p:nvSpPr>
        <p:spPr>
          <a:xfrm>
            <a:off x="9261446" y="2964459"/>
            <a:ext cx="1283516" cy="92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3813B1-74E0-4697-B1A6-5EC1224001AC}"/>
              </a:ext>
            </a:extLst>
          </p:cNvPr>
          <p:cNvSpPr/>
          <p:nvPr/>
        </p:nvSpPr>
        <p:spPr>
          <a:xfrm>
            <a:off x="358778" y="2164669"/>
            <a:ext cx="1288260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JVM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0DE564-7C3B-4C35-A1ED-7238509C6251}"/>
              </a:ext>
            </a:extLst>
          </p:cNvPr>
          <p:cNvSpPr/>
          <p:nvPr/>
        </p:nvSpPr>
        <p:spPr>
          <a:xfrm>
            <a:off x="1647038" y="2164668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Virtual Machine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CD6086-56BC-41C6-A423-E075F83C2AD1}"/>
              </a:ext>
            </a:extLst>
          </p:cNvPr>
          <p:cNvSpPr/>
          <p:nvPr/>
        </p:nvSpPr>
        <p:spPr>
          <a:xfrm>
            <a:off x="4362275" y="2164668"/>
            <a:ext cx="279353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코어</a:t>
            </a:r>
            <a:endParaRPr lang="en-US" altLang="ko-KR" sz="2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A082E6-9CEC-42EF-BB88-E01E90ABBB55}"/>
              </a:ext>
            </a:extLst>
          </p:cNvPr>
          <p:cNvSpPr/>
          <p:nvPr/>
        </p:nvSpPr>
        <p:spPr>
          <a:xfrm>
            <a:off x="358778" y="3246849"/>
            <a:ext cx="1288260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API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D7772D-43CD-44B3-B364-60CB14541932}"/>
              </a:ext>
            </a:extLst>
          </p:cNvPr>
          <p:cNvSpPr/>
          <p:nvPr/>
        </p:nvSpPr>
        <p:spPr>
          <a:xfrm>
            <a:off x="1647038" y="3246848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Programming Interface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B40D0A-7431-45DD-9272-3AFE29278C28}"/>
              </a:ext>
            </a:extLst>
          </p:cNvPr>
          <p:cNvSpPr/>
          <p:nvPr/>
        </p:nvSpPr>
        <p:spPr>
          <a:xfrm>
            <a:off x="4362275" y="3246848"/>
            <a:ext cx="279353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기능의 집합</a:t>
            </a:r>
            <a:endParaRPr lang="en-US" altLang="ko-KR" sz="25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331DB-B2DD-4BD2-BB82-BD0D6213A79A}"/>
              </a:ext>
            </a:extLst>
          </p:cNvPr>
          <p:cNvSpPr/>
          <p:nvPr/>
        </p:nvSpPr>
        <p:spPr>
          <a:xfrm>
            <a:off x="358778" y="4329028"/>
            <a:ext cx="1288260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JRE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3CD1A97-28DA-4AC1-BBC3-28D59C255D2E}"/>
              </a:ext>
            </a:extLst>
          </p:cNvPr>
          <p:cNvSpPr/>
          <p:nvPr/>
        </p:nvSpPr>
        <p:spPr>
          <a:xfrm>
            <a:off x="1647038" y="4329027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Runtime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257D72-8E12-4A59-96B7-C81B4D810556}"/>
              </a:ext>
            </a:extLst>
          </p:cNvPr>
          <p:cNvSpPr/>
          <p:nvPr/>
        </p:nvSpPr>
        <p:spPr>
          <a:xfrm>
            <a:off x="4362275" y="4329027"/>
            <a:ext cx="279353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프로그램 </a:t>
            </a:r>
            <a:endParaRPr lang="en-US" altLang="ko-KR" sz="2500" dirty="0"/>
          </a:p>
          <a:p>
            <a:pPr algn="ctr"/>
            <a:r>
              <a:rPr lang="ko-KR" altLang="en-US" sz="2500" dirty="0"/>
              <a:t>사용자</a:t>
            </a:r>
            <a:endParaRPr lang="en-US" altLang="ko-KR" sz="25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7BD82D-67B3-4912-980D-5D86AE2CF52E}"/>
              </a:ext>
            </a:extLst>
          </p:cNvPr>
          <p:cNvSpPr/>
          <p:nvPr/>
        </p:nvSpPr>
        <p:spPr>
          <a:xfrm>
            <a:off x="358778" y="5411206"/>
            <a:ext cx="1288260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JDK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23DC9-1FB1-48FC-8F35-CF68CC7BDA4B}"/>
              </a:ext>
            </a:extLst>
          </p:cNvPr>
          <p:cNvSpPr/>
          <p:nvPr/>
        </p:nvSpPr>
        <p:spPr>
          <a:xfrm>
            <a:off x="1647038" y="5411205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Development</a:t>
            </a:r>
            <a:r>
              <a:rPr lang="ko-KR" altLang="en-US" dirty="0"/>
              <a:t> </a:t>
            </a:r>
            <a:r>
              <a:rPr lang="en-US" altLang="ko-KR" dirty="0"/>
              <a:t>Kit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2D358F-6EF3-4D3B-8C52-45D37EF25F88}"/>
              </a:ext>
            </a:extLst>
          </p:cNvPr>
          <p:cNvSpPr/>
          <p:nvPr/>
        </p:nvSpPr>
        <p:spPr>
          <a:xfrm>
            <a:off x="4362275" y="5411205"/>
            <a:ext cx="279353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개발자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03807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SE,</a:t>
            </a:r>
            <a:r>
              <a:rPr lang="ko-KR" altLang="en-US" dirty="0"/>
              <a:t> </a:t>
            </a:r>
            <a:r>
              <a:rPr lang="en-US" altLang="ko-KR" dirty="0"/>
              <a:t>Java EE</a:t>
            </a:r>
            <a:r>
              <a:rPr lang="ko-KR" altLang="en-US" dirty="0"/>
              <a:t>의 개념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2BCC9D-1A4D-4970-B9AA-2FDA19CB8815}"/>
              </a:ext>
            </a:extLst>
          </p:cNvPr>
          <p:cNvSpPr/>
          <p:nvPr/>
        </p:nvSpPr>
        <p:spPr>
          <a:xfrm>
            <a:off x="1032946" y="4329027"/>
            <a:ext cx="5275576" cy="2265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J2EE </a:t>
            </a:r>
            <a:r>
              <a:rPr lang="en-US" altLang="ko-KR" dirty="0">
                <a:sym typeface="Wingdings" panose="05000000000000000000" pitchFamily="2" charset="2"/>
              </a:rPr>
              <a:t> Java EE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E032-A470-4E0E-81FA-3DC08E3C0E02}"/>
              </a:ext>
            </a:extLst>
          </p:cNvPr>
          <p:cNvSpPr/>
          <p:nvPr/>
        </p:nvSpPr>
        <p:spPr>
          <a:xfrm>
            <a:off x="1522526" y="4938277"/>
            <a:ext cx="4296416" cy="929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SE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3813B1-74E0-4697-B1A6-5EC1224001AC}"/>
              </a:ext>
            </a:extLst>
          </p:cNvPr>
          <p:cNvSpPr/>
          <p:nvPr/>
        </p:nvSpPr>
        <p:spPr>
          <a:xfrm>
            <a:off x="358777" y="2164669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Java SE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0DE564-7C3B-4C35-A1ED-7238509C6251}"/>
              </a:ext>
            </a:extLst>
          </p:cNvPr>
          <p:cNvSpPr/>
          <p:nvPr/>
        </p:nvSpPr>
        <p:spPr>
          <a:xfrm>
            <a:off x="3074014" y="2164669"/>
            <a:ext cx="417407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표준 플랫폼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801D45-478B-40FA-91FF-353398329236}"/>
              </a:ext>
            </a:extLst>
          </p:cNvPr>
          <p:cNvSpPr/>
          <p:nvPr/>
        </p:nvSpPr>
        <p:spPr>
          <a:xfrm>
            <a:off x="358777" y="3202434"/>
            <a:ext cx="2715237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b="1" dirty="0"/>
              <a:t>Java EE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2E58CF-D8DF-4F30-8700-BDFBCC0FF2A8}"/>
              </a:ext>
            </a:extLst>
          </p:cNvPr>
          <p:cNvSpPr/>
          <p:nvPr/>
        </p:nvSpPr>
        <p:spPr>
          <a:xfrm>
            <a:off x="3074014" y="3202434"/>
            <a:ext cx="4174074" cy="799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원래 명칭은 </a:t>
            </a:r>
            <a:r>
              <a:rPr lang="en-US" altLang="ko-KR" dirty="0"/>
              <a:t>J2EE</a:t>
            </a:r>
            <a:r>
              <a:rPr lang="ko-KR" altLang="en-US" dirty="0"/>
              <a:t>였으나 </a:t>
            </a:r>
            <a:r>
              <a:rPr lang="en-US" altLang="ko-KR" dirty="0"/>
              <a:t>5.0</a:t>
            </a:r>
            <a:r>
              <a:rPr lang="ko-KR" altLang="en-US" dirty="0"/>
              <a:t>이후 </a:t>
            </a:r>
            <a:endParaRPr lang="en-US" altLang="ko-KR" dirty="0"/>
          </a:p>
          <a:p>
            <a:pPr algn="ctr"/>
            <a:r>
              <a:rPr lang="en-US" altLang="ko-KR" dirty="0"/>
              <a:t>JAVA EE</a:t>
            </a:r>
            <a:r>
              <a:rPr lang="ko-KR" altLang="en-US" dirty="0"/>
              <a:t>로 개칭</a:t>
            </a:r>
            <a:r>
              <a:rPr lang="en-US" altLang="ko-KR" dirty="0"/>
              <a:t>, </a:t>
            </a:r>
            <a:r>
              <a:rPr lang="ko-KR" altLang="en-US" dirty="0"/>
              <a:t>서버측 개발 플랫폼</a:t>
            </a:r>
            <a:endParaRPr lang="en-US" altLang="ko-KR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306664B2-C82A-4D57-9642-A19E42E0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815" y="2164669"/>
            <a:ext cx="3932237" cy="3811588"/>
          </a:xfrm>
        </p:spPr>
        <p:txBody>
          <a:bodyPr/>
          <a:lstStyle/>
          <a:p>
            <a:r>
              <a:rPr lang="en-US" altLang="ko-KR" dirty="0"/>
              <a:t>Java SE (Standard Edition)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자바 표준 에디션은 가장 기본이 되는 </a:t>
            </a:r>
            <a:r>
              <a:rPr lang="ko-KR" altLang="en-US" dirty="0" err="1"/>
              <a:t>에디션이자</a:t>
            </a:r>
            <a:r>
              <a:rPr lang="ko-KR" altLang="en-US" dirty="0"/>
              <a:t> 자바 프로그래밍 언어의 핵심 기능을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Java EE (Enterprise Edition)</a:t>
            </a:r>
          </a:p>
          <a:p>
            <a:r>
              <a:rPr lang="en-US" altLang="ko-KR" dirty="0"/>
              <a:t>: Java</a:t>
            </a:r>
            <a:r>
              <a:rPr lang="ko-KR" altLang="en-US" dirty="0"/>
              <a:t> </a:t>
            </a:r>
            <a:r>
              <a:rPr lang="en-US" altLang="ko-KR" dirty="0"/>
              <a:t>SE</a:t>
            </a:r>
            <a:r>
              <a:rPr lang="ko-KR" altLang="en-US" dirty="0"/>
              <a:t> 플랫폼을 기반으로 그 위에 탑재되며 웹프로그래밍에서 가장 많이 사용되는 </a:t>
            </a:r>
            <a:r>
              <a:rPr lang="en-US" altLang="ko-KR" dirty="0"/>
              <a:t>JSP, Servlet,</a:t>
            </a:r>
            <a:r>
              <a:rPr lang="ko-KR" altLang="en-US" dirty="0"/>
              <a:t> </a:t>
            </a:r>
            <a:r>
              <a:rPr lang="en-US" altLang="ko-KR" dirty="0"/>
              <a:t>JDBC </a:t>
            </a:r>
            <a:r>
              <a:rPr lang="ko-KR" altLang="en-US" dirty="0"/>
              <a:t>외에도 </a:t>
            </a:r>
            <a:r>
              <a:rPr lang="en-US" altLang="ko-KR" dirty="0"/>
              <a:t>JNDI, JPA </a:t>
            </a:r>
            <a:r>
              <a:rPr lang="ko-KR" altLang="en-US" dirty="0"/>
              <a:t>같은 많은 기술들이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9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컴파일러와 인터프리터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컴파일러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B6B28-13A9-4398-AA16-B31FC666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31676" cy="1868648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개발자가 코딩하는 언어는 사람이 알아 볼 수 있지만 컴퓨터는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모르기때문에 컴퓨터가 해석할 수 있도록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이루어진 이진</a:t>
            </a:r>
            <a:r>
              <a:rPr lang="en-US" altLang="ko-KR" dirty="0"/>
              <a:t>(binary) </a:t>
            </a:r>
            <a:r>
              <a:rPr lang="ko-KR" altLang="en-US" dirty="0"/>
              <a:t>파일을 만들어야 하는데</a:t>
            </a:r>
            <a:r>
              <a:rPr lang="en-US" altLang="ko-KR" dirty="0"/>
              <a:t>, </a:t>
            </a:r>
            <a:r>
              <a:rPr lang="ko-KR" altLang="en-US" dirty="0"/>
              <a:t>이 때 컴파일러</a:t>
            </a:r>
            <a:r>
              <a:rPr lang="en-US" altLang="ko-KR" dirty="0"/>
              <a:t>(Compiler)</a:t>
            </a:r>
            <a:r>
              <a:rPr lang="ko-KR" altLang="en-US" dirty="0"/>
              <a:t>가 이 작업을 한다</a:t>
            </a:r>
            <a:r>
              <a:rPr lang="en-US" altLang="ko-KR" dirty="0"/>
              <a:t>. </a:t>
            </a:r>
            <a:r>
              <a:rPr lang="ko-KR" altLang="en-US" dirty="0"/>
              <a:t>대표적인 언어로는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 기계어로 </a:t>
            </a:r>
            <a:r>
              <a:rPr lang="ko-KR" altLang="en-US" dirty="0" err="1"/>
              <a:t>컴파일된</a:t>
            </a:r>
            <a:r>
              <a:rPr lang="ko-KR" altLang="en-US" dirty="0"/>
              <a:t> 이진 파일을 실행만 하면 되기 때문에 실행 시 속도가 빠르다는 장점이 있지만</a:t>
            </a:r>
            <a:r>
              <a:rPr lang="en-US" altLang="ko-KR" dirty="0"/>
              <a:t>, </a:t>
            </a:r>
            <a:r>
              <a:rPr lang="ko-KR" altLang="en-US" dirty="0"/>
              <a:t>코드 수정 시 다시 컴파일해야 한다는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메모리가 적고 퍼포먼스가 중요한 </a:t>
            </a:r>
            <a:r>
              <a:rPr lang="en-US" altLang="ko-KR" dirty="0"/>
              <a:t>Embedded System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많이 쓰인다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C91D3-C619-4713-B406-404B0F6620DA}"/>
              </a:ext>
            </a:extLst>
          </p:cNvPr>
          <p:cNvSpPr/>
          <p:nvPr/>
        </p:nvSpPr>
        <p:spPr>
          <a:xfrm>
            <a:off x="8514825" y="4001549"/>
            <a:ext cx="2256639" cy="23740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FF4B35-8557-4F46-957A-8C2468353D74}"/>
              </a:ext>
            </a:extLst>
          </p:cNvPr>
          <p:cNvSpPr/>
          <p:nvPr/>
        </p:nvSpPr>
        <p:spPr>
          <a:xfrm>
            <a:off x="839788" y="4001549"/>
            <a:ext cx="2256639" cy="2374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Compiled Language</a:t>
            </a:r>
          </a:p>
          <a:p>
            <a:pPr algn="ctr"/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(C or C++)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42B130-23B2-4ADF-9DE2-31DEB503368D}"/>
              </a:ext>
            </a:extLst>
          </p:cNvPr>
          <p:cNvSpPr/>
          <p:nvPr/>
        </p:nvSpPr>
        <p:spPr>
          <a:xfrm>
            <a:off x="4677306" y="4001549"/>
            <a:ext cx="2256639" cy="2374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</a:t>
            </a:r>
            <a:r>
              <a:rPr lang="ko-KR" altLang="en-US" dirty="0"/>
              <a:t>파일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17932E2-BCB7-41E7-9949-DDB5D67E0FC8}"/>
              </a:ext>
            </a:extLst>
          </p:cNvPr>
          <p:cNvSpPr/>
          <p:nvPr/>
        </p:nvSpPr>
        <p:spPr>
          <a:xfrm>
            <a:off x="3202823" y="4721231"/>
            <a:ext cx="1468755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E47F82D-B174-498F-B5BA-CF97639AF2A1}"/>
              </a:ext>
            </a:extLst>
          </p:cNvPr>
          <p:cNvSpPr/>
          <p:nvPr/>
        </p:nvSpPr>
        <p:spPr>
          <a:xfrm>
            <a:off x="6990006" y="4721230"/>
            <a:ext cx="1468755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3FF44C-7322-46A5-B889-D6DB560A5CFB}"/>
              </a:ext>
            </a:extLst>
          </p:cNvPr>
          <p:cNvSpPr/>
          <p:nvPr/>
        </p:nvSpPr>
        <p:spPr>
          <a:xfrm>
            <a:off x="7122199" y="4206355"/>
            <a:ext cx="1204371" cy="51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B5BCC-F231-400A-BCED-73EDEE7DD631}"/>
              </a:ext>
            </a:extLst>
          </p:cNvPr>
          <p:cNvSpPr/>
          <p:nvPr/>
        </p:nvSpPr>
        <p:spPr>
          <a:xfrm>
            <a:off x="3007924" y="4047696"/>
            <a:ext cx="1755705" cy="72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Compiler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소스 번역기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19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컴파일러와 인터프리터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인터프리터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B6B28-13A9-4398-AA16-B31FC666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31676" cy="1868648"/>
          </a:xfrm>
        </p:spPr>
        <p:txBody>
          <a:bodyPr>
            <a:normAutofit/>
          </a:bodyPr>
          <a:lstStyle/>
          <a:p>
            <a:r>
              <a:rPr lang="ko-KR" altLang="en-US" dirty="0"/>
              <a:t>앞서 말한 컴파일 언어는 코드 한 줄만 수정하더라도 전체를 컴파일해야 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인터프리트</a:t>
            </a:r>
            <a:r>
              <a:rPr lang="ko-KR" altLang="en-US" dirty="0"/>
              <a:t> 언어는 실행 시마다 소스 코드를 한 </a:t>
            </a:r>
            <a:r>
              <a:rPr lang="ko-KR" altLang="en-US" dirty="0" err="1"/>
              <a:t>줄씩</a:t>
            </a:r>
            <a:r>
              <a:rPr lang="ko-KR" altLang="en-US" dirty="0"/>
              <a:t> 기계어로 번역하는 방식이기 때문에 소스 코드가 수정되어도 바로 실행할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인터프리터는 코드를 한 </a:t>
            </a:r>
            <a:r>
              <a:rPr lang="ko-KR" altLang="en-US" dirty="0" err="1"/>
              <a:t>줄씩</a:t>
            </a:r>
            <a:r>
              <a:rPr lang="ko-KR" altLang="en-US" dirty="0"/>
              <a:t> 읽어 내려가며 실행하는 프로그램이다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때문에 속도는 컴파일 언어보단 느리다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C91D3-C619-4713-B406-404B0F6620DA}"/>
              </a:ext>
            </a:extLst>
          </p:cNvPr>
          <p:cNvSpPr/>
          <p:nvPr/>
        </p:nvSpPr>
        <p:spPr>
          <a:xfrm>
            <a:off x="8514825" y="4001549"/>
            <a:ext cx="2256639" cy="23740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FF4B35-8557-4F46-957A-8C2468353D74}"/>
              </a:ext>
            </a:extLst>
          </p:cNvPr>
          <p:cNvSpPr/>
          <p:nvPr/>
        </p:nvSpPr>
        <p:spPr>
          <a:xfrm>
            <a:off x="839788" y="4001549"/>
            <a:ext cx="2256639" cy="23740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Interpreted</a:t>
            </a:r>
          </a:p>
          <a:p>
            <a:pPr algn="ctr"/>
            <a:r>
              <a:rPr lang="en-US" altLang="ko-KR" dirty="0" err="1"/>
              <a:t>Langauge</a:t>
            </a:r>
            <a:endParaRPr lang="en-US" altLang="ko-KR" dirty="0"/>
          </a:p>
          <a:p>
            <a:pPr algn="ctr"/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17932E2-BCB7-41E7-9949-DDB5D67E0FC8}"/>
              </a:ext>
            </a:extLst>
          </p:cNvPr>
          <p:cNvSpPr/>
          <p:nvPr/>
        </p:nvSpPr>
        <p:spPr>
          <a:xfrm>
            <a:off x="3202823" y="4721231"/>
            <a:ext cx="3787183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Interpret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E47F82D-B174-498F-B5BA-CF97639AF2A1}"/>
              </a:ext>
            </a:extLst>
          </p:cNvPr>
          <p:cNvSpPr/>
          <p:nvPr/>
        </p:nvSpPr>
        <p:spPr>
          <a:xfrm>
            <a:off x="6990006" y="4721230"/>
            <a:ext cx="1468755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3FF44C-7322-46A5-B889-D6DB560A5CFB}"/>
              </a:ext>
            </a:extLst>
          </p:cNvPr>
          <p:cNvSpPr/>
          <p:nvPr/>
        </p:nvSpPr>
        <p:spPr>
          <a:xfrm>
            <a:off x="7122199" y="4206355"/>
            <a:ext cx="1204371" cy="51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B5BCC-F231-400A-BCED-73EDEE7DD631}"/>
              </a:ext>
            </a:extLst>
          </p:cNvPr>
          <p:cNvSpPr/>
          <p:nvPr/>
        </p:nvSpPr>
        <p:spPr>
          <a:xfrm>
            <a:off x="4099268" y="4189577"/>
            <a:ext cx="1755705" cy="72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Interpreter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소스 번역기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96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컴파일러와 인터프리터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컴파일러와</a:t>
            </a:r>
            <a:r>
              <a:rPr lang="en-US" altLang="ko-KR" dirty="0"/>
              <a:t> </a:t>
            </a:r>
            <a:r>
              <a:rPr lang="ko-KR" altLang="en-US" dirty="0"/>
              <a:t>인터프리터 구분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B6B28-13A9-4398-AA16-B31FC666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31676" cy="1868648"/>
          </a:xfrm>
        </p:spPr>
        <p:txBody>
          <a:bodyPr>
            <a:normAutofit/>
          </a:bodyPr>
          <a:lstStyle/>
          <a:p>
            <a:r>
              <a:rPr lang="ko-KR" altLang="en-US" dirty="0"/>
              <a:t>우선 컴파일러와 인터프리터 둘 다 컴퓨터가 알아들을 수 있는 언어로 번역한다는 점은 똑같다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구분하는 방법은 </a:t>
            </a:r>
            <a:r>
              <a:rPr lang="ko-KR" altLang="en-US" u="sng" dirty="0"/>
              <a:t>컴파일러를 </a:t>
            </a:r>
            <a:r>
              <a:rPr lang="ko-KR" altLang="en-US" b="1" u="sng" dirty="0"/>
              <a:t>번역가</a:t>
            </a:r>
            <a:r>
              <a:rPr lang="ko-KR" altLang="en-US" dirty="0"/>
              <a:t>라고 생각하고 </a:t>
            </a:r>
            <a:r>
              <a:rPr lang="ko-KR" altLang="en-US" u="sng" dirty="0"/>
              <a:t>인터프리터를 </a:t>
            </a:r>
            <a:r>
              <a:rPr lang="ko-KR" altLang="en-US" b="1" u="sng" dirty="0"/>
              <a:t>통역가</a:t>
            </a:r>
            <a:r>
              <a:rPr lang="ko-KR" altLang="en-US" dirty="0"/>
              <a:t>이라고 생각하자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영어로 만들어진 책을 모두 한글로 번역하기까지는 시간이 많이 걸린다</a:t>
            </a:r>
            <a:r>
              <a:rPr lang="en-US" altLang="ko-KR" dirty="0"/>
              <a:t>. </a:t>
            </a:r>
            <a:r>
              <a:rPr lang="ko-KR" altLang="en-US" dirty="0"/>
              <a:t>그러나 번역 작업이 완료되면 그때부터 빠른 속도로 한글로 번역된 같은 책을 배부할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영어를 쓰는 사람과 한글을 쓰는 사람 사이에 통역을 해주면 그때그때 바로 해석이 가능하지만 같은 말을 써도 계속 실시간으로 통역해줘야 한다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379E6E-E2BD-464A-B468-4FCDDE1D0552}"/>
              </a:ext>
            </a:extLst>
          </p:cNvPr>
          <p:cNvSpPr/>
          <p:nvPr/>
        </p:nvSpPr>
        <p:spPr>
          <a:xfrm>
            <a:off x="931178" y="4118993"/>
            <a:ext cx="1400961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0E3B07-037B-4603-B15A-CD84D79A5F96}"/>
              </a:ext>
            </a:extLst>
          </p:cNvPr>
          <p:cNvSpPr/>
          <p:nvPr/>
        </p:nvSpPr>
        <p:spPr>
          <a:xfrm>
            <a:off x="746620" y="4238535"/>
            <a:ext cx="1400961" cy="1868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23A1E-3B18-42D9-9B1D-241B630A1187}"/>
              </a:ext>
            </a:extLst>
          </p:cNvPr>
          <p:cNvSpPr/>
          <p:nvPr/>
        </p:nvSpPr>
        <p:spPr>
          <a:xfrm>
            <a:off x="3777156" y="5623648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4906C2-BD21-4441-8FCE-4908F766C22E}"/>
              </a:ext>
            </a:extLst>
          </p:cNvPr>
          <p:cNvSpPr/>
          <p:nvPr/>
        </p:nvSpPr>
        <p:spPr>
          <a:xfrm>
            <a:off x="3953665" y="5330486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90E1EB-A5F0-4F7C-9373-D47A509A11C6}"/>
              </a:ext>
            </a:extLst>
          </p:cNvPr>
          <p:cNvSpPr/>
          <p:nvPr/>
        </p:nvSpPr>
        <p:spPr>
          <a:xfrm>
            <a:off x="4128439" y="5051999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79527C-9579-4B9E-AFA7-E2D0EFAB7F26}"/>
              </a:ext>
            </a:extLst>
          </p:cNvPr>
          <p:cNvSpPr/>
          <p:nvPr/>
        </p:nvSpPr>
        <p:spPr>
          <a:xfrm>
            <a:off x="4304604" y="4766628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4C1DC7-781A-40B3-84DB-3210BADBA0F0}"/>
              </a:ext>
            </a:extLst>
          </p:cNvPr>
          <p:cNvSpPr/>
          <p:nvPr/>
        </p:nvSpPr>
        <p:spPr>
          <a:xfrm>
            <a:off x="4496851" y="4386500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6DC876-DB22-4752-B510-1C44DDC82139}"/>
              </a:ext>
            </a:extLst>
          </p:cNvPr>
          <p:cNvSpPr/>
          <p:nvPr/>
        </p:nvSpPr>
        <p:spPr>
          <a:xfrm>
            <a:off x="4714264" y="4105121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0311FD-32D7-4DAD-B108-583390030D6F}"/>
              </a:ext>
            </a:extLst>
          </p:cNvPr>
          <p:cNvSpPr/>
          <p:nvPr/>
        </p:nvSpPr>
        <p:spPr>
          <a:xfrm>
            <a:off x="4905460" y="3862804"/>
            <a:ext cx="543886" cy="967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9BD4872-C51E-4DF2-8C5D-15705BAD7386}"/>
              </a:ext>
            </a:extLst>
          </p:cNvPr>
          <p:cNvSpPr/>
          <p:nvPr/>
        </p:nvSpPr>
        <p:spPr>
          <a:xfrm>
            <a:off x="2592198" y="4496499"/>
            <a:ext cx="1184958" cy="102974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B6C24-1545-4FF3-A48E-78D1516C6F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805626" y="3926048"/>
            <a:ext cx="24723" cy="29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98026A8-B537-4FAC-AD9B-635EE8B2172A}"/>
              </a:ext>
            </a:extLst>
          </p:cNvPr>
          <p:cNvSpPr/>
          <p:nvPr/>
        </p:nvSpPr>
        <p:spPr>
          <a:xfrm>
            <a:off x="6186629" y="4072436"/>
            <a:ext cx="839343" cy="694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E15B2C-9E75-4BAD-A82F-0BAEFF548940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606300" y="4766628"/>
            <a:ext cx="1" cy="140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7D86EA-41E0-4C6A-9171-D0A84B5CB3B6}"/>
              </a:ext>
            </a:extLst>
          </p:cNvPr>
          <p:cNvCxnSpPr>
            <a:cxnSpLocks/>
          </p:cNvCxnSpPr>
          <p:nvPr/>
        </p:nvCxnSpPr>
        <p:spPr>
          <a:xfrm flipV="1">
            <a:off x="6374966" y="6174297"/>
            <a:ext cx="231334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64E84F-BEC8-4D3D-996F-06FFED9DDF43}"/>
              </a:ext>
            </a:extLst>
          </p:cNvPr>
          <p:cNvCxnSpPr>
            <a:cxnSpLocks/>
          </p:cNvCxnSpPr>
          <p:nvPr/>
        </p:nvCxnSpPr>
        <p:spPr>
          <a:xfrm>
            <a:off x="6606300" y="6174297"/>
            <a:ext cx="238449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5539EB9-AE2F-41C3-BA2E-050C19122800}"/>
              </a:ext>
            </a:extLst>
          </p:cNvPr>
          <p:cNvCxnSpPr>
            <a:cxnSpLocks/>
          </p:cNvCxnSpPr>
          <p:nvPr/>
        </p:nvCxnSpPr>
        <p:spPr>
          <a:xfrm>
            <a:off x="6136516" y="5240427"/>
            <a:ext cx="939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FE4C680-D32F-4F31-A47A-85853826766C}"/>
              </a:ext>
            </a:extLst>
          </p:cNvPr>
          <p:cNvSpPr/>
          <p:nvPr/>
        </p:nvSpPr>
        <p:spPr>
          <a:xfrm>
            <a:off x="10841150" y="4072436"/>
            <a:ext cx="839343" cy="694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4EBA44-FCCB-4FC1-885A-2A41F085C906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11260821" y="4766628"/>
            <a:ext cx="1" cy="140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EE591CC-67C7-4F42-9184-F32D76832D97}"/>
              </a:ext>
            </a:extLst>
          </p:cNvPr>
          <p:cNvCxnSpPr>
            <a:cxnSpLocks/>
          </p:cNvCxnSpPr>
          <p:nvPr/>
        </p:nvCxnSpPr>
        <p:spPr>
          <a:xfrm flipV="1">
            <a:off x="11029487" y="6174297"/>
            <a:ext cx="231334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0418BA-E64D-45CC-BAF6-9B1E11091362}"/>
              </a:ext>
            </a:extLst>
          </p:cNvPr>
          <p:cNvCxnSpPr>
            <a:cxnSpLocks/>
          </p:cNvCxnSpPr>
          <p:nvPr/>
        </p:nvCxnSpPr>
        <p:spPr>
          <a:xfrm>
            <a:off x="11260821" y="6174297"/>
            <a:ext cx="238449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99621C-E21B-464F-B645-33BFD4A2CDEF}"/>
              </a:ext>
            </a:extLst>
          </p:cNvPr>
          <p:cNvCxnSpPr>
            <a:cxnSpLocks/>
          </p:cNvCxnSpPr>
          <p:nvPr/>
        </p:nvCxnSpPr>
        <p:spPr>
          <a:xfrm>
            <a:off x="10791037" y="5240427"/>
            <a:ext cx="939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32849E4-122E-4ED7-BAAB-AF6A47457398}"/>
              </a:ext>
            </a:extLst>
          </p:cNvPr>
          <p:cNvSpPr/>
          <p:nvPr/>
        </p:nvSpPr>
        <p:spPr>
          <a:xfrm>
            <a:off x="8513888" y="4072436"/>
            <a:ext cx="839343" cy="694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9FC85D-AAC8-4AE1-A789-BD2EB8E7B86A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8933559" y="4766628"/>
            <a:ext cx="1" cy="140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7BC222-4AA6-4E43-B750-6CC41F505BE8}"/>
              </a:ext>
            </a:extLst>
          </p:cNvPr>
          <p:cNvCxnSpPr>
            <a:cxnSpLocks/>
          </p:cNvCxnSpPr>
          <p:nvPr/>
        </p:nvCxnSpPr>
        <p:spPr>
          <a:xfrm flipV="1">
            <a:off x="8702225" y="6174297"/>
            <a:ext cx="231334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23BF414-352B-41BA-8390-E5997EE77853}"/>
              </a:ext>
            </a:extLst>
          </p:cNvPr>
          <p:cNvCxnSpPr>
            <a:cxnSpLocks/>
          </p:cNvCxnSpPr>
          <p:nvPr/>
        </p:nvCxnSpPr>
        <p:spPr>
          <a:xfrm>
            <a:off x="8933559" y="6174297"/>
            <a:ext cx="238449" cy="35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033C547-64BE-4053-A10B-C0BDAA7509BB}"/>
              </a:ext>
            </a:extLst>
          </p:cNvPr>
          <p:cNvCxnSpPr>
            <a:cxnSpLocks/>
          </p:cNvCxnSpPr>
          <p:nvPr/>
        </p:nvCxnSpPr>
        <p:spPr>
          <a:xfrm>
            <a:off x="8463775" y="5240427"/>
            <a:ext cx="939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1C4C745-382C-4D52-A505-74B39F41AF92}"/>
              </a:ext>
            </a:extLst>
          </p:cNvPr>
          <p:cNvSpPr/>
          <p:nvPr/>
        </p:nvSpPr>
        <p:spPr>
          <a:xfrm>
            <a:off x="7356933" y="4515123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607F87B-C83C-4D78-95E8-D2AE48A87425}"/>
              </a:ext>
            </a:extLst>
          </p:cNvPr>
          <p:cNvSpPr/>
          <p:nvPr/>
        </p:nvSpPr>
        <p:spPr>
          <a:xfrm>
            <a:off x="7350878" y="5300586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CF954275-C051-4A46-B367-5145A0D7F978}"/>
              </a:ext>
            </a:extLst>
          </p:cNvPr>
          <p:cNvSpPr/>
          <p:nvPr/>
        </p:nvSpPr>
        <p:spPr>
          <a:xfrm>
            <a:off x="7350878" y="6086050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3765ED49-3F27-493E-91D3-BF3AD126B42C}"/>
              </a:ext>
            </a:extLst>
          </p:cNvPr>
          <p:cNvSpPr/>
          <p:nvPr/>
        </p:nvSpPr>
        <p:spPr>
          <a:xfrm>
            <a:off x="9656074" y="4515123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77A97F3-1A2C-4A23-BBAC-8EC5BEA781D0}"/>
              </a:ext>
            </a:extLst>
          </p:cNvPr>
          <p:cNvSpPr/>
          <p:nvPr/>
        </p:nvSpPr>
        <p:spPr>
          <a:xfrm>
            <a:off x="9650019" y="5300586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C6D789-40F9-4734-AD41-4D9BA5016B63}"/>
              </a:ext>
            </a:extLst>
          </p:cNvPr>
          <p:cNvSpPr/>
          <p:nvPr/>
        </p:nvSpPr>
        <p:spPr>
          <a:xfrm>
            <a:off x="9650019" y="6086050"/>
            <a:ext cx="876176" cy="6295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4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컴파일러와 인터프리터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</a:t>
            </a:r>
            <a:r>
              <a:rPr lang="ko-KR" altLang="en-US" dirty="0"/>
              <a:t>는 컴파일 언어다</a:t>
            </a:r>
            <a:r>
              <a:rPr lang="en-US" altLang="ko-KR" dirty="0"/>
              <a:t>? vs </a:t>
            </a:r>
            <a:r>
              <a:rPr lang="ko-KR" altLang="en-US" dirty="0"/>
              <a:t>인터프리터 언어다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B6B28-13A9-4398-AA16-B31FC6666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875" y="2099461"/>
            <a:ext cx="11064190" cy="2621541"/>
          </a:xfrm>
        </p:spPr>
        <p:txBody>
          <a:bodyPr>
            <a:normAutofit/>
          </a:bodyPr>
          <a:lstStyle/>
          <a:p>
            <a:r>
              <a:rPr lang="ko-KR" altLang="en-US" dirty="0"/>
              <a:t>자바가 어떻게 하드웨어 플랫폼에 독립적인지 알려면</a:t>
            </a:r>
            <a:r>
              <a:rPr lang="en-US" altLang="ko-KR" dirty="0"/>
              <a:t>, </a:t>
            </a:r>
            <a:r>
              <a:rPr lang="ko-KR" altLang="en-US" dirty="0"/>
              <a:t>먼저 자바가 어떻게 실행되는지 알아야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프로그래밍을 해서 </a:t>
            </a:r>
            <a:r>
              <a:rPr lang="en-US" altLang="ko-KR" dirty="0"/>
              <a:t>*.java</a:t>
            </a:r>
            <a:r>
              <a:rPr lang="ko-KR" altLang="en-US" dirty="0"/>
              <a:t>라는 소스 코드를 만든다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javac</a:t>
            </a:r>
            <a:r>
              <a:rPr lang="ko-KR" altLang="en-US" dirty="0"/>
              <a:t>라는 프로그램이 이를 </a:t>
            </a:r>
            <a:r>
              <a:rPr lang="en-US" altLang="ko-KR" dirty="0"/>
              <a:t>JVM</a:t>
            </a:r>
            <a:r>
              <a:rPr lang="ko-KR" altLang="en-US" dirty="0"/>
              <a:t>이 해석할 수 있는 바이트 코드</a:t>
            </a:r>
            <a:r>
              <a:rPr lang="en-US" altLang="ko-KR" dirty="0"/>
              <a:t>(Byte Code)</a:t>
            </a:r>
            <a:r>
              <a:rPr lang="ko-KR" altLang="en-US" dirty="0"/>
              <a:t>로 만드는데 이 파일은 </a:t>
            </a:r>
            <a:r>
              <a:rPr lang="en-US" altLang="ko-KR" dirty="0"/>
              <a:t>*.class</a:t>
            </a:r>
            <a:r>
              <a:rPr lang="ko-KR" altLang="en-US" dirty="0"/>
              <a:t>의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시 </a:t>
            </a:r>
            <a:r>
              <a:rPr lang="en-US" altLang="ko-KR" dirty="0"/>
              <a:t>java</a:t>
            </a:r>
            <a:r>
              <a:rPr lang="ko-KR" altLang="en-US" dirty="0"/>
              <a:t>라는 프로그램이 실행되면서 </a:t>
            </a:r>
            <a:r>
              <a:rPr lang="en-US" altLang="ko-KR" dirty="0"/>
              <a:t>JVM</a:t>
            </a:r>
            <a:r>
              <a:rPr lang="ko-KR" altLang="en-US" dirty="0"/>
              <a:t>이 </a:t>
            </a:r>
            <a:r>
              <a:rPr lang="en-US" altLang="ko-KR" dirty="0"/>
              <a:t>class</a:t>
            </a:r>
            <a:r>
              <a:rPr lang="ko-KR" altLang="en-US" dirty="0"/>
              <a:t>파일을 </a:t>
            </a:r>
            <a:r>
              <a:rPr lang="ko-KR" altLang="en-US" dirty="0" err="1"/>
              <a:t>인터프리트해서</a:t>
            </a:r>
            <a:r>
              <a:rPr lang="ko-KR" altLang="en-US" dirty="0"/>
              <a:t> 실행시킨다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어떤 하드웨어 플랫폼을 가지고 있든지 </a:t>
            </a:r>
            <a:r>
              <a:rPr lang="en-US" altLang="ko-KR" dirty="0"/>
              <a:t>JVM</a:t>
            </a:r>
            <a:r>
              <a:rPr lang="ko-KR" altLang="en-US" dirty="0"/>
              <a:t>만 깔려 있다면 하나의 코드로 모두 실행할 수 있다는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비슷한 것은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CLR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그럼 자바는 무슨 언어일까</a:t>
            </a:r>
            <a:r>
              <a:rPr lang="en-US" altLang="ko-KR" dirty="0"/>
              <a:t>? </a:t>
            </a:r>
            <a:r>
              <a:rPr lang="ko-KR" altLang="en-US" dirty="0"/>
              <a:t>정답은 없는 것 같다</a:t>
            </a:r>
            <a:r>
              <a:rPr lang="en-US" altLang="ko-KR" dirty="0"/>
              <a:t>. </a:t>
            </a:r>
            <a:r>
              <a:rPr lang="ko-KR" altLang="en-US" dirty="0"/>
              <a:t>하이브리드 언어인가</a:t>
            </a:r>
            <a:r>
              <a:rPr lang="en-US" altLang="ko-KR" dirty="0"/>
              <a:t>? ^^;;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2C91D3-C619-4713-B406-404B0F6620DA}"/>
              </a:ext>
            </a:extLst>
          </p:cNvPr>
          <p:cNvSpPr/>
          <p:nvPr/>
        </p:nvSpPr>
        <p:spPr>
          <a:xfrm>
            <a:off x="9840730" y="4701920"/>
            <a:ext cx="1861467" cy="17784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FF4B35-8557-4F46-957A-8C2468353D74}"/>
              </a:ext>
            </a:extLst>
          </p:cNvPr>
          <p:cNvSpPr/>
          <p:nvPr/>
        </p:nvSpPr>
        <p:spPr>
          <a:xfrm>
            <a:off x="302893" y="4701920"/>
            <a:ext cx="1861467" cy="1778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(Source Code)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17932E2-BCB7-41E7-9949-DDB5D67E0FC8}"/>
              </a:ext>
            </a:extLst>
          </p:cNvPr>
          <p:cNvSpPr/>
          <p:nvPr/>
        </p:nvSpPr>
        <p:spPr>
          <a:xfrm>
            <a:off x="2283156" y="5058888"/>
            <a:ext cx="1468755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17B837-86CC-49CD-AB57-D9CC76FFDA6B}"/>
              </a:ext>
            </a:extLst>
          </p:cNvPr>
          <p:cNvSpPr/>
          <p:nvPr/>
        </p:nvSpPr>
        <p:spPr>
          <a:xfrm>
            <a:off x="3870707" y="4701920"/>
            <a:ext cx="1861467" cy="17784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.class</a:t>
            </a:r>
          </a:p>
          <a:p>
            <a:pPr algn="ctr"/>
            <a:r>
              <a:rPr lang="en-US" altLang="ko-KR" dirty="0"/>
              <a:t>(Byte Code)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34886CA-C469-4CD5-8BEB-7F2B08FEA1AA}"/>
              </a:ext>
            </a:extLst>
          </p:cNvPr>
          <p:cNvSpPr/>
          <p:nvPr/>
        </p:nvSpPr>
        <p:spPr>
          <a:xfrm>
            <a:off x="5850970" y="5058888"/>
            <a:ext cx="3905426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Interpret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36C25C-7779-4A2F-9167-428392286AE7}"/>
              </a:ext>
            </a:extLst>
          </p:cNvPr>
          <p:cNvSpPr/>
          <p:nvPr/>
        </p:nvSpPr>
        <p:spPr>
          <a:xfrm>
            <a:off x="6029521" y="3998293"/>
            <a:ext cx="3308059" cy="14072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B5BCC-F231-400A-BCED-73EDEE7DD631}"/>
              </a:ext>
            </a:extLst>
          </p:cNvPr>
          <p:cNvSpPr/>
          <p:nvPr/>
        </p:nvSpPr>
        <p:spPr>
          <a:xfrm>
            <a:off x="2080069" y="4305996"/>
            <a:ext cx="1861467" cy="72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javac.exe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A76847-3B9A-453C-910F-4DE7EA2220AD}"/>
              </a:ext>
            </a:extLst>
          </p:cNvPr>
          <p:cNvSpPr/>
          <p:nvPr/>
        </p:nvSpPr>
        <p:spPr>
          <a:xfrm>
            <a:off x="6754788" y="5891516"/>
            <a:ext cx="1861467" cy="729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java.exe</a:t>
            </a:r>
          </a:p>
        </p:txBody>
      </p:sp>
    </p:spTree>
    <p:extLst>
      <p:ext uri="{BB962C8B-B14F-4D97-AF65-F5344CB8AC3E}">
        <p14:creationId xmlns:p14="http://schemas.microsoft.com/office/powerpoint/2010/main" val="52577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3E5545-AFA6-47B7-9EFD-ECD6DED9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9075"/>
            <a:ext cx="9144000" cy="4613945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자바를 내 컴퓨터로 초대하기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Java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환경변수 설정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나의 첫 자바 프로그램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텍스트 편집기로 간단한 프로그램 만들기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컴파일러와 인터프리터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en-US" altLang="ko-KR" dirty="0"/>
              <a:t>IDE : Eclipse</a:t>
            </a:r>
          </a:p>
          <a:p>
            <a:pPr marL="800100" lvl="1" indent="-342900" algn="l">
              <a:buFontTx/>
              <a:buChar char="-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주석과 그 역할</a:t>
            </a:r>
            <a:endParaRPr lang="en-US" altLang="ko-KR" dirty="0"/>
          </a:p>
          <a:p>
            <a:pPr marL="800100" lvl="1" indent="-342900" algn="l">
              <a:buFontTx/>
              <a:buChar char="-"/>
            </a:pPr>
            <a:r>
              <a:rPr lang="ko-KR" altLang="en-US" dirty="0"/>
              <a:t>라인 주석</a:t>
            </a:r>
            <a:r>
              <a:rPr lang="en-US" altLang="ko-KR" dirty="0"/>
              <a:t>, </a:t>
            </a:r>
            <a:r>
              <a:rPr lang="ko-KR" altLang="en-US" dirty="0"/>
              <a:t>블록 주석</a:t>
            </a:r>
            <a:r>
              <a:rPr lang="en-US" altLang="ko-KR" dirty="0"/>
              <a:t>, Java Doc</a:t>
            </a: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E9404-D5C8-4386-A1E1-42310CD7228F}"/>
              </a:ext>
            </a:extLst>
          </p:cNvPr>
          <p:cNvSpPr txBox="1"/>
          <p:nvPr/>
        </p:nvSpPr>
        <p:spPr>
          <a:xfrm>
            <a:off x="1644242" y="784263"/>
            <a:ext cx="556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87325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4611848"/>
          </a:xfrm>
        </p:spPr>
        <p:txBody>
          <a:bodyPr>
            <a:normAutofit/>
          </a:bodyPr>
          <a:lstStyle/>
          <a:p>
            <a:r>
              <a:rPr lang="ko-KR" altLang="en-US" dirty="0"/>
              <a:t>앞서 텍스트 편집기로 간단한 프로그램을 만들었는데</a:t>
            </a:r>
            <a:r>
              <a:rPr lang="en-US" altLang="ko-KR" dirty="0"/>
              <a:t>, </a:t>
            </a:r>
            <a:r>
              <a:rPr lang="ko-KR" altLang="en-US" dirty="0"/>
              <a:t>여간 불편한 점이 한 두가지가 아니다</a:t>
            </a:r>
            <a:r>
              <a:rPr lang="en-US" altLang="ko-KR" dirty="0"/>
              <a:t>. </a:t>
            </a:r>
            <a:r>
              <a:rPr lang="ko-KR" altLang="en-US" dirty="0"/>
              <a:t>우선 코드의 문법이 틀렸는지 맞았는지 확인하기 어렵고 개발 속도가 굉장히 </a:t>
            </a:r>
            <a:r>
              <a:rPr lang="ko-KR" altLang="en-US" dirty="0" err="1"/>
              <a:t>느렸다</a:t>
            </a:r>
            <a:r>
              <a:rPr lang="en-US" altLang="ko-KR" dirty="0"/>
              <a:t>.</a:t>
            </a:r>
            <a:r>
              <a:rPr lang="ko-KR" altLang="en-US" dirty="0"/>
              <a:t> 만일 요즘과 같이 수많은 기능들이 필요한 거대한 소프트웨어를 계속 이렇게 개발하게 된다면 개발 기간은 상상 이상으로 길어질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통합 개발 환경</a:t>
            </a:r>
            <a:r>
              <a:rPr lang="en-US" altLang="ko-KR" dirty="0"/>
              <a:t>(Integrated Development Environment, IDE)</a:t>
            </a:r>
            <a:r>
              <a:rPr lang="ko-KR" altLang="en-US" dirty="0"/>
              <a:t>은 코드 편집</a:t>
            </a:r>
            <a:r>
              <a:rPr lang="en-US" altLang="ko-KR" dirty="0"/>
              <a:t>, </a:t>
            </a:r>
            <a:r>
              <a:rPr lang="ko-KR" altLang="en-US" dirty="0"/>
              <a:t>파일 관리</a:t>
            </a:r>
            <a:r>
              <a:rPr lang="en-US" altLang="ko-KR" dirty="0"/>
              <a:t>, </a:t>
            </a:r>
            <a:r>
              <a:rPr lang="ko-KR" altLang="en-US" dirty="0"/>
              <a:t>실행 기능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터미널</a:t>
            </a:r>
            <a:r>
              <a:rPr lang="en-US" altLang="ko-KR" dirty="0"/>
              <a:t>, </a:t>
            </a:r>
            <a:r>
              <a:rPr lang="ko-KR" altLang="en-US" dirty="0"/>
              <a:t>각종 플러그인과 </a:t>
            </a:r>
            <a:r>
              <a:rPr lang="ko-KR" altLang="en-US" dirty="0" err="1"/>
              <a:t>언어팩</a:t>
            </a:r>
            <a:r>
              <a:rPr lang="ko-KR" altLang="en-US" dirty="0"/>
              <a:t> 등을 지원해 개발 속도를 단축시켜주고 편리성을 향상시켜준다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IDE</a:t>
            </a:r>
            <a:r>
              <a:rPr lang="ko-KR" altLang="en-US" dirty="0"/>
              <a:t>를 선택할 때는 개발 목적에 맞게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Visual Studio, Android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Android Studio, IOS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Xcode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는 보통 </a:t>
            </a: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/>
              <a:t>Eclipse, JetBrains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Intellij</a:t>
            </a:r>
            <a:r>
              <a:rPr lang="en-US" altLang="ko-KR" dirty="0"/>
              <a:t>, Oracle</a:t>
            </a:r>
            <a:r>
              <a:rPr lang="ko-KR" altLang="en-US" dirty="0"/>
              <a:t>의 </a:t>
            </a:r>
            <a:r>
              <a:rPr lang="en-US" altLang="ko-KR" dirty="0"/>
              <a:t>NetBeans</a:t>
            </a:r>
            <a:r>
              <a:rPr lang="ko-KR" altLang="en-US" dirty="0"/>
              <a:t>을 사용하지만 여기선 </a:t>
            </a:r>
            <a:r>
              <a:rPr lang="en-US" altLang="ko-KR" dirty="0"/>
              <a:t>Eclipse</a:t>
            </a:r>
            <a:r>
              <a:rPr lang="ko-KR" altLang="en-US" dirty="0"/>
              <a:t>를 쓴다</a:t>
            </a:r>
            <a:r>
              <a:rPr lang="en-US" altLang="ko-KR" dirty="0"/>
              <a:t>. Eclipse</a:t>
            </a:r>
            <a:r>
              <a:rPr lang="ko-KR" altLang="en-US" dirty="0"/>
              <a:t>는 무료에다가 가볍고 입문용으로 추천이 많이 되는 </a:t>
            </a:r>
            <a:r>
              <a:rPr lang="en-US" altLang="ko-KR" dirty="0"/>
              <a:t>IDE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만일 다른 </a:t>
            </a:r>
            <a:r>
              <a:rPr lang="en-US" altLang="ko-KR" dirty="0"/>
              <a:t>IDE</a:t>
            </a:r>
            <a:r>
              <a:rPr lang="ko-KR" altLang="en-US" dirty="0"/>
              <a:t>를 쓰고 싶다면 유료지만 다양한 기능을 가지고 있고 강력한 </a:t>
            </a:r>
            <a:r>
              <a:rPr lang="en-US" altLang="ko-KR" dirty="0" err="1"/>
              <a:t>Intellij</a:t>
            </a:r>
            <a:r>
              <a:rPr lang="ko-KR" altLang="en-US" dirty="0"/>
              <a:t>를 추천한다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IDE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5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461184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https://www.eclipse.org</a:t>
            </a:r>
            <a:r>
              <a:rPr lang="en-US" altLang="ko-KR" dirty="0"/>
              <a:t> </a:t>
            </a:r>
            <a:r>
              <a:rPr lang="ko-KR" altLang="en-US" dirty="0"/>
              <a:t>에 들어가서 </a:t>
            </a:r>
            <a:r>
              <a:rPr lang="en-US" altLang="ko-KR" dirty="0"/>
              <a:t>“Eclipse IDE for Enterprise Java Developers”</a:t>
            </a:r>
            <a:r>
              <a:rPr lang="ko-KR" altLang="en-US" dirty="0"/>
              <a:t>를 다운로드한다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이클립스 설치</a:t>
            </a:r>
          </a:p>
        </p:txBody>
      </p:sp>
    </p:spTree>
    <p:extLst>
      <p:ext uri="{BB962C8B-B14F-4D97-AF65-F5344CB8AC3E}">
        <p14:creationId xmlns:p14="http://schemas.microsoft.com/office/powerpoint/2010/main" val="83161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07CCB2-BF2A-48B2-BDBF-7D6D074C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7" y="295289"/>
            <a:ext cx="11350305" cy="61977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797007-070C-4A70-A456-BE98857DFB57}"/>
              </a:ext>
            </a:extLst>
          </p:cNvPr>
          <p:cNvSpPr/>
          <p:nvPr/>
        </p:nvSpPr>
        <p:spPr>
          <a:xfrm>
            <a:off x="9253057" y="1086658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5D7DB-F787-4255-A1C7-65ED882C7442}"/>
              </a:ext>
            </a:extLst>
          </p:cNvPr>
          <p:cNvSpPr/>
          <p:nvPr/>
        </p:nvSpPr>
        <p:spPr>
          <a:xfrm>
            <a:off x="1501629" y="5398599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E2DDDD-A9F2-4E2E-8A72-A9A41DB9F27C}"/>
              </a:ext>
            </a:extLst>
          </p:cNvPr>
          <p:cNvSpPr/>
          <p:nvPr/>
        </p:nvSpPr>
        <p:spPr>
          <a:xfrm>
            <a:off x="9328558" y="2923847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14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(1/8)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CFD0C8-7812-454C-9D3C-A2F35BC2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0" y="2174845"/>
            <a:ext cx="3981450" cy="2038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9D410A-D5BB-4C04-87F9-BAC4679BE7A9}"/>
              </a:ext>
            </a:extLst>
          </p:cNvPr>
          <p:cNvSpPr/>
          <p:nvPr/>
        </p:nvSpPr>
        <p:spPr>
          <a:xfrm>
            <a:off x="571340" y="4324173"/>
            <a:ext cx="4084550" cy="2227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[Window] </a:t>
            </a:r>
            <a:r>
              <a:rPr lang="en-US" altLang="ko-KR" dirty="0">
                <a:sym typeface="Wingdings" panose="05000000000000000000" pitchFamily="2" charset="2"/>
              </a:rPr>
              <a:t> [Preferences]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General &gt; Appearance &gt; </a:t>
            </a: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Colors and Fonts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취향에 맞는 글꼴과 크기 선택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7D76FA-115B-4667-B4D0-2E5EFC25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90" y="652462"/>
            <a:ext cx="57435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3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(2/8)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69DA75-2190-46C3-8F6F-F4D923E2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1" y="652462"/>
            <a:ext cx="5743575" cy="55530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C91F6C8-5D86-4874-BBDB-7060F2D2478B}"/>
              </a:ext>
            </a:extLst>
          </p:cNvPr>
          <p:cNvSpPr/>
          <p:nvPr/>
        </p:nvSpPr>
        <p:spPr>
          <a:xfrm>
            <a:off x="571340" y="2197917"/>
            <a:ext cx="4084550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General &gt; Content Types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&gt; Text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Default 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229198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(3/8)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6EFFA-AD54-4EEF-945D-7BEE5CBC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1" y="652462"/>
            <a:ext cx="5743575" cy="5553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76EE4F-D8EB-48F5-9C69-2C67F4F52FC2}"/>
              </a:ext>
            </a:extLst>
          </p:cNvPr>
          <p:cNvSpPr/>
          <p:nvPr/>
        </p:nvSpPr>
        <p:spPr>
          <a:xfrm>
            <a:off x="571340" y="2197917"/>
            <a:ext cx="4084550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General &gt; Content Types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&gt; Text &gt; Java Properties File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Default 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123631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(4/8)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EED49-99B6-4EF6-8F82-66534ED5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1" y="652462"/>
            <a:ext cx="5743575" cy="5553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C79ED8-08E5-4F24-B77D-34A9FF728920}"/>
              </a:ext>
            </a:extLst>
          </p:cNvPr>
          <p:cNvSpPr/>
          <p:nvPr/>
        </p:nvSpPr>
        <p:spPr>
          <a:xfrm>
            <a:off x="571340" y="2197917"/>
            <a:ext cx="4084550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General &gt; Content Types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&gt; Text &gt; JSP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Default 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417608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(5/8)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9D5D9D-B608-4DA9-937F-FFBC12A2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457200"/>
            <a:ext cx="7048500" cy="6038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710A65-AA2B-4D5C-8827-644D3B6882F8}"/>
              </a:ext>
            </a:extLst>
          </p:cNvPr>
          <p:cNvSpPr/>
          <p:nvPr/>
        </p:nvSpPr>
        <p:spPr>
          <a:xfrm>
            <a:off x="571340" y="2197917"/>
            <a:ext cx="3463765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General &gt; Workspace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file 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162336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(6/8)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7AF1DB-A9A7-43CC-95AB-21B1BB6A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457200"/>
            <a:ext cx="7048500" cy="6038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4381BB-7C49-47EA-8558-02D99A9CC932}"/>
              </a:ext>
            </a:extLst>
          </p:cNvPr>
          <p:cNvSpPr/>
          <p:nvPr/>
        </p:nvSpPr>
        <p:spPr>
          <a:xfrm>
            <a:off x="571340" y="2197917"/>
            <a:ext cx="3463765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Web &gt; HTML Files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3271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(7/8)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DB8AC-579C-42A2-B9CA-07B59B49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457200"/>
            <a:ext cx="7048500" cy="6038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AC3C11-B7D3-4679-9C2F-A5546D916E90}"/>
              </a:ext>
            </a:extLst>
          </p:cNvPr>
          <p:cNvSpPr/>
          <p:nvPr/>
        </p:nvSpPr>
        <p:spPr>
          <a:xfrm>
            <a:off x="571340" y="2197917"/>
            <a:ext cx="3463765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Web &gt; CSS Files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326224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자바를 내 컴퓨터로 초대하기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37767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altLang="ko-KR" dirty="0"/>
              <a:t>Java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환경변수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400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IDE : Eclipse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설정</a:t>
            </a:r>
            <a:r>
              <a:rPr lang="en-US" altLang="ko-KR" dirty="0"/>
              <a:t> (8/8)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15788-0DB5-4687-8729-626EE6CD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12" y="457200"/>
            <a:ext cx="7048500" cy="6038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E149B6-B75A-486A-998E-969235D0422E}"/>
              </a:ext>
            </a:extLst>
          </p:cNvPr>
          <p:cNvSpPr/>
          <p:nvPr/>
        </p:nvSpPr>
        <p:spPr>
          <a:xfrm>
            <a:off x="571340" y="2197917"/>
            <a:ext cx="3463765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Web &gt; JSP Files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Encoding : UTF-8</a:t>
            </a:r>
          </a:p>
        </p:txBody>
      </p:sp>
    </p:spTree>
    <p:extLst>
      <p:ext uri="{BB962C8B-B14F-4D97-AF65-F5344CB8AC3E}">
        <p14:creationId xmlns:p14="http://schemas.microsoft.com/office/powerpoint/2010/main" val="2927925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주석과 그 역할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37767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Tx/>
              <a:buChar char="-"/>
            </a:pPr>
            <a:r>
              <a:rPr lang="ko-KR" altLang="en-US" dirty="0"/>
              <a:t>라인 주석</a:t>
            </a:r>
            <a:r>
              <a:rPr lang="en-US" altLang="ko-KR" dirty="0"/>
              <a:t>, </a:t>
            </a:r>
            <a:r>
              <a:rPr lang="ko-KR" altLang="en-US" dirty="0"/>
              <a:t>블록 주석</a:t>
            </a:r>
            <a:r>
              <a:rPr lang="en-US" altLang="ko-KR" dirty="0"/>
              <a:t>, Java Doc</a:t>
            </a:r>
          </a:p>
        </p:txBody>
      </p:sp>
    </p:spTree>
    <p:extLst>
      <p:ext uri="{BB962C8B-B14F-4D97-AF65-F5344CB8AC3E}">
        <p14:creationId xmlns:p14="http://schemas.microsoft.com/office/powerpoint/2010/main" val="78020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라인 주석</a:t>
            </a:r>
            <a:r>
              <a:rPr lang="en-US" altLang="ko-KR" dirty="0"/>
              <a:t>, </a:t>
            </a:r>
            <a:r>
              <a:rPr lang="ko-KR" altLang="en-US" dirty="0"/>
              <a:t>블록 주석</a:t>
            </a:r>
            <a:r>
              <a:rPr lang="en-US" altLang="ko-KR" dirty="0"/>
              <a:t>, Java Doc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E149B6-B75A-486A-998E-969235D0422E}"/>
              </a:ext>
            </a:extLst>
          </p:cNvPr>
          <p:cNvSpPr/>
          <p:nvPr/>
        </p:nvSpPr>
        <p:spPr>
          <a:xfrm>
            <a:off x="6191074" y="1592949"/>
            <a:ext cx="5526247" cy="435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주석으로 처리된 부분은 실행되지 않는다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코드에 대한 설명을 기술할 때 많이 사용한다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“//” : </a:t>
            </a:r>
            <a:r>
              <a:rPr lang="ko-KR" altLang="en-US" dirty="0">
                <a:sym typeface="Wingdings" panose="05000000000000000000" pitchFamily="2" charset="2"/>
              </a:rPr>
              <a:t>라인 한 줄만 주석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“/* */” : </a:t>
            </a:r>
            <a:r>
              <a:rPr lang="ko-KR" altLang="en-US" dirty="0">
                <a:sym typeface="Wingdings" panose="05000000000000000000" pitchFamily="2" charset="2"/>
              </a:rPr>
              <a:t>여러 라인 주석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“/** */” : API </a:t>
            </a:r>
            <a:r>
              <a:rPr lang="ko-KR" altLang="en-US" dirty="0">
                <a:sym typeface="Wingdings" panose="05000000000000000000" pitchFamily="2" charset="2"/>
              </a:rPr>
              <a:t>문서 제작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27A803-0555-4731-B101-7E877869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5" y="1702967"/>
            <a:ext cx="4648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라인 주석</a:t>
            </a:r>
            <a:r>
              <a:rPr lang="en-US" altLang="ko-KR" dirty="0"/>
              <a:t>, </a:t>
            </a:r>
            <a:r>
              <a:rPr lang="ko-KR" altLang="en-US" dirty="0"/>
              <a:t>블록 주석</a:t>
            </a:r>
            <a:r>
              <a:rPr lang="en-US" altLang="ko-KR" dirty="0"/>
              <a:t>, Java Doc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F6812-5C5C-4AF3-8CEB-489B6ED0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9" y="1279621"/>
            <a:ext cx="5621321" cy="53465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3D1343-A6AE-4F42-AAC7-B3F42095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7299"/>
            <a:ext cx="5778804" cy="534654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9335B69-0261-4118-97D1-843F66B2C1A6}"/>
              </a:ext>
            </a:extLst>
          </p:cNvPr>
          <p:cNvSpPr/>
          <p:nvPr/>
        </p:nvSpPr>
        <p:spPr>
          <a:xfrm>
            <a:off x="4462566" y="2995850"/>
            <a:ext cx="2893521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Doc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827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라인 주석</a:t>
            </a:r>
            <a:r>
              <a:rPr lang="en-US" altLang="ko-KR" dirty="0"/>
              <a:t>, </a:t>
            </a:r>
            <a:r>
              <a:rPr lang="ko-KR" altLang="en-US" dirty="0"/>
              <a:t>블록 주석</a:t>
            </a:r>
            <a:r>
              <a:rPr lang="en-US" altLang="ko-KR" dirty="0"/>
              <a:t>, Java Doc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 API Doc </a:t>
            </a:r>
            <a:r>
              <a:rPr lang="ko-KR" altLang="en-US" dirty="0"/>
              <a:t>다운받기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39682B7-0C77-412A-B9FA-427F7225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381158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https://www.oracle.com/technetwork/java/javase/documentation/jdk8-doc-downloads-2133158.html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715411-A522-4CF4-8D1D-C68F6DE9C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505250"/>
            <a:ext cx="978906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- JAVA </a:t>
            </a:r>
            <a:r>
              <a:rPr lang="ko-KR" altLang="en-US" dirty="0"/>
              <a:t>설치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381158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https://www.oracle.com/technetwork/java/javase/downloads/index.html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C1CC5F-105E-49BC-8854-6E37753E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01" y="2613520"/>
            <a:ext cx="10183798" cy="38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환경변수 설정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왜 설정하는가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789063" cy="3811588"/>
          </a:xfrm>
        </p:spPr>
        <p:txBody>
          <a:bodyPr/>
          <a:lstStyle/>
          <a:p>
            <a:r>
              <a:rPr lang="ko-KR" altLang="en-US" dirty="0"/>
              <a:t> 원래 어떤 프로그램을 실행하고 싶으면 그 실행프로그램이 있는 위치까지 가서 실행을 해야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만일 시스템의 환경변수에 특정 경로를 저장해 놓으면 컴퓨터의 어떤 경로에 위치하고 있든지</a:t>
            </a:r>
            <a:endParaRPr lang="en-US" altLang="ko-KR" dirty="0"/>
          </a:p>
          <a:p>
            <a:r>
              <a:rPr lang="ko-KR" altLang="en-US" dirty="0"/>
              <a:t>실행할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JDK</a:t>
            </a:r>
            <a:r>
              <a:rPr lang="ko-KR" altLang="en-US" dirty="0"/>
              <a:t> 위치를 기억하고 있자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28DC5-D87E-4852-8B83-84429F7B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1132"/>
            <a:ext cx="4324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환경변수 설정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94" y="1206077"/>
            <a:ext cx="11352212" cy="381158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고급 시스템 설정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환경 변수</a:t>
            </a:r>
            <a:r>
              <a:rPr lang="en-US" altLang="ko-KR" dirty="0">
                <a:sym typeface="Wingdings" panose="05000000000000000000" pitchFamily="2" charset="2"/>
              </a:rPr>
              <a:t>]  </a:t>
            </a:r>
            <a:r>
              <a:rPr lang="en-US" altLang="ko-KR" dirty="0" err="1">
                <a:sym typeface="Wingdings" panose="05000000000000000000" pitchFamily="2" charset="2"/>
              </a:rPr>
              <a:t>jdk</a:t>
            </a:r>
            <a:r>
              <a:rPr lang="ko-KR" altLang="en-US" dirty="0">
                <a:sym typeface="Wingdings" panose="05000000000000000000" pitchFamily="2" charset="2"/>
              </a:rPr>
              <a:t>폴더위치를 </a:t>
            </a:r>
            <a:r>
              <a:rPr lang="en-US" altLang="ko-KR" dirty="0">
                <a:sym typeface="Wingdings" panose="05000000000000000000" pitchFamily="2" charset="2"/>
              </a:rPr>
              <a:t>JAVA_HOME</a:t>
            </a:r>
            <a:r>
              <a:rPr lang="ko-KR" altLang="en-US" dirty="0">
                <a:sym typeface="Wingdings" panose="05000000000000000000" pitchFamily="2" charset="2"/>
              </a:rPr>
              <a:t>으로 저장 </a:t>
            </a:r>
            <a:r>
              <a:rPr lang="en-US" altLang="ko-KR" dirty="0">
                <a:sym typeface="Wingdings" panose="05000000000000000000" pitchFamily="2" charset="2"/>
              </a:rPr>
              <a:t> Path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%JAVA_HOME%\bin\ </a:t>
            </a:r>
            <a:r>
              <a:rPr lang="ko-KR" altLang="en-US" dirty="0">
                <a:sym typeface="Wingdings" panose="05000000000000000000" pitchFamily="2" charset="2"/>
              </a:rPr>
              <a:t>저장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9EEA3-42BD-453D-A674-54EA196D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4" y="1526796"/>
            <a:ext cx="11544257" cy="52515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E8BC24-1403-4DE5-9F49-38DFD3EB08F5}"/>
              </a:ext>
            </a:extLst>
          </p:cNvPr>
          <p:cNvSpPr/>
          <p:nvPr/>
        </p:nvSpPr>
        <p:spPr>
          <a:xfrm>
            <a:off x="1233181" y="2202394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9E9706-FB98-4FE8-8593-0D44BC9DBB03}"/>
              </a:ext>
            </a:extLst>
          </p:cNvPr>
          <p:cNvSpPr/>
          <p:nvPr/>
        </p:nvSpPr>
        <p:spPr>
          <a:xfrm>
            <a:off x="3759666" y="4971219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158EB3-08B2-435B-A76B-B7359B1EC4A4}"/>
              </a:ext>
            </a:extLst>
          </p:cNvPr>
          <p:cNvSpPr/>
          <p:nvPr/>
        </p:nvSpPr>
        <p:spPr>
          <a:xfrm>
            <a:off x="6499116" y="4267432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AAD6D1-9A3A-42C2-B1FB-DF1307CCAD56}"/>
              </a:ext>
            </a:extLst>
          </p:cNvPr>
          <p:cNvSpPr/>
          <p:nvPr/>
        </p:nvSpPr>
        <p:spPr>
          <a:xfrm>
            <a:off x="5479409" y="5042293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31FDEF-47A2-4C58-96A8-528B968DA57E}"/>
              </a:ext>
            </a:extLst>
          </p:cNvPr>
          <p:cNvSpPr/>
          <p:nvPr/>
        </p:nvSpPr>
        <p:spPr>
          <a:xfrm>
            <a:off x="9942352" y="4355284"/>
            <a:ext cx="343949" cy="35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0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- </a:t>
            </a:r>
            <a:r>
              <a:rPr lang="ko-KR" altLang="en-US" dirty="0"/>
              <a:t>환경변수 설정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확인하기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E04E0-EB01-4501-8858-C47C77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94" y="2067886"/>
            <a:ext cx="11352212" cy="3811588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실행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cmd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“java”</a:t>
            </a:r>
            <a:r>
              <a:rPr lang="ko-KR" altLang="en-US" dirty="0">
                <a:sym typeface="Wingdings" panose="05000000000000000000" pitchFamily="2" charset="2"/>
              </a:rPr>
              <a:t>입력 후 오른쪽 그림과 같이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뜬다면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환경 변수 설정이 완료된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EA16F7-D805-49FC-990C-3D653FB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694" y="311441"/>
            <a:ext cx="7362062" cy="623511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74A670E-CF6E-4529-B22D-109653914F0D}"/>
              </a:ext>
            </a:extLst>
          </p:cNvPr>
          <p:cNvSpPr/>
          <p:nvPr/>
        </p:nvSpPr>
        <p:spPr>
          <a:xfrm>
            <a:off x="906692" y="4228378"/>
            <a:ext cx="2893521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나의 첫 자바 프로그램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879D92-8FF5-4E1A-B5B7-C3F46A93CD1B}"/>
              </a:ext>
            </a:extLst>
          </p:cNvPr>
          <p:cNvSpPr/>
          <p:nvPr/>
        </p:nvSpPr>
        <p:spPr>
          <a:xfrm>
            <a:off x="3048000" y="37767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Tx/>
              <a:buChar char="-"/>
            </a:pPr>
            <a:r>
              <a:rPr lang="ko-KR" altLang="en-US" dirty="0"/>
              <a:t>텍스트 편집기로 간단한 프로그램 만들기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dirty="0"/>
              <a:t>컴파일러와 인터프리터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IDE : Eclipse</a:t>
            </a:r>
          </a:p>
        </p:txBody>
      </p:sp>
    </p:spTree>
    <p:extLst>
      <p:ext uri="{BB962C8B-B14F-4D97-AF65-F5344CB8AC3E}">
        <p14:creationId xmlns:p14="http://schemas.microsoft.com/office/powerpoint/2010/main" val="12436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CF2827-3646-4812-ADF8-101C37B2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955282"/>
            <a:ext cx="2976047" cy="20002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9922D49-E41A-4AF1-B120-409129A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69907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텍스트 편집기로 간단한 프로그램 만들기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7035D1-4873-4696-9ED9-09D87256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774" y="2851850"/>
            <a:ext cx="4238625" cy="36831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DF0F0-A9E3-4A42-B06F-637D9BF1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9" y="4886948"/>
            <a:ext cx="2952234" cy="1905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E3F17-100C-425F-9437-22494E2A8B91}"/>
              </a:ext>
            </a:extLst>
          </p:cNvPr>
          <p:cNvSpPr/>
          <p:nvPr/>
        </p:nvSpPr>
        <p:spPr>
          <a:xfrm>
            <a:off x="324070" y="1437782"/>
            <a:ext cx="4596118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우선 텍스트 편집 파일 하나를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C50EDF-363F-4FA2-B1A2-224ECD85D1E9}"/>
              </a:ext>
            </a:extLst>
          </p:cNvPr>
          <p:cNvSpPr/>
          <p:nvPr/>
        </p:nvSpPr>
        <p:spPr>
          <a:xfrm>
            <a:off x="6745193" y="2249581"/>
            <a:ext cx="4764502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아래와 같이 입력한 후 저장하고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17FB25-D297-4932-87C3-8F406FF298A7}"/>
              </a:ext>
            </a:extLst>
          </p:cNvPr>
          <p:cNvSpPr/>
          <p:nvPr/>
        </p:nvSpPr>
        <p:spPr>
          <a:xfrm>
            <a:off x="324070" y="4284678"/>
            <a:ext cx="4764502" cy="6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“</a:t>
            </a:r>
            <a:r>
              <a:rPr lang="en-US" altLang="ko-KR" dirty="0" err="1"/>
              <a:t>MyFirstJavaProgram</a:t>
            </a:r>
            <a:r>
              <a:rPr lang="en-US" altLang="ko-KR" dirty="0"/>
              <a:t>”</a:t>
            </a:r>
            <a:r>
              <a:rPr lang="ko-KR" altLang="en-US" dirty="0"/>
              <a:t>이름으로 저장하고</a:t>
            </a:r>
            <a:endParaRPr lang="en-US" altLang="ko-KR" dirty="0"/>
          </a:p>
          <a:p>
            <a:pPr algn="ctr"/>
            <a:r>
              <a:rPr lang="ko-KR" altLang="en-US" dirty="0"/>
              <a:t>확장명을 </a:t>
            </a:r>
            <a:r>
              <a:rPr lang="en-US" altLang="ko-KR" dirty="0"/>
              <a:t>.java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A7E344F-DDAC-4A99-8CD1-6E7765C12E6A}"/>
              </a:ext>
            </a:extLst>
          </p:cNvPr>
          <p:cNvSpPr/>
          <p:nvPr/>
        </p:nvSpPr>
        <p:spPr>
          <a:xfrm rot="1231953">
            <a:off x="3573809" y="2879518"/>
            <a:ext cx="3361803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637E772-9F26-42F9-BA1C-3F2E921D1033}"/>
              </a:ext>
            </a:extLst>
          </p:cNvPr>
          <p:cNvSpPr/>
          <p:nvPr/>
        </p:nvSpPr>
        <p:spPr>
          <a:xfrm rot="9562393">
            <a:off x="3672210" y="4829517"/>
            <a:ext cx="3361803" cy="93472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4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1399</Words>
  <Application>Microsoft Office PowerPoint</Application>
  <PresentationFormat>와이드스크린</PresentationFormat>
  <Paragraphs>271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Arial</vt:lpstr>
      <vt:lpstr>맑은 고딕</vt:lpstr>
      <vt:lpstr>Office 테마</vt:lpstr>
      <vt:lpstr>CHAP 01  </vt:lpstr>
      <vt:lpstr>PowerPoint 프레젠테이션</vt:lpstr>
      <vt:lpstr>1. 자바를 내 컴퓨터로 초대하기</vt:lpstr>
      <vt:lpstr> - JAVA 설치  JDK 설치</vt:lpstr>
      <vt:lpstr> - 환경변수 설정  왜 설정하는가?</vt:lpstr>
      <vt:lpstr> - 환경변수 설정  </vt:lpstr>
      <vt:lpstr> - 환경변수 설정  확인하기</vt:lpstr>
      <vt:lpstr>2. 나의 첫 자바 프로그램</vt:lpstr>
      <vt:lpstr> - 텍스트 편집기로 간단한 프로그램 만들기  </vt:lpstr>
      <vt:lpstr> - 텍스트 편집기로 간단한 프로그램 만들기  </vt:lpstr>
      <vt:lpstr> - 텍스트 편집기로 간단한 프로그램 만들기  </vt:lpstr>
      <vt:lpstr> - Java란?  JAVA 역사</vt:lpstr>
      <vt:lpstr> - Java란?  JAVA 특징</vt:lpstr>
      <vt:lpstr> - Java란?  JDK, JRE, API, JVM의 개념</vt:lpstr>
      <vt:lpstr> - Java란?  Java SE, Java EE의 개념</vt:lpstr>
      <vt:lpstr> - 컴파일러와 인터프리터  컴파일러</vt:lpstr>
      <vt:lpstr> - 컴파일러와 인터프리터  인터프리터</vt:lpstr>
      <vt:lpstr> - 컴파일러와 인터프리터  컴파일러와 인터프리터 구분</vt:lpstr>
      <vt:lpstr> - 컴파일러와 인터프리터  Java는 컴파일 언어다? vs 인터프리터 언어다?</vt:lpstr>
      <vt:lpstr> - IDE : Eclipse  IDE란?</vt:lpstr>
      <vt:lpstr> - IDE : Eclipse  이클립스 설치</vt:lpstr>
      <vt:lpstr>PowerPoint 프레젠테이션</vt:lpstr>
      <vt:lpstr> - IDE : Eclipse  기본 설정 (1/8)</vt:lpstr>
      <vt:lpstr> - IDE : Eclipse  기본 설정 (2/8)</vt:lpstr>
      <vt:lpstr> - IDE : Eclipse  기본 설정 (3/8)</vt:lpstr>
      <vt:lpstr> - IDE : Eclipse  기본 설정 (4/8)</vt:lpstr>
      <vt:lpstr> - IDE : Eclipse  기본 설정 (5/8)</vt:lpstr>
      <vt:lpstr> - IDE : Eclipse  기본 설정 (6/8)</vt:lpstr>
      <vt:lpstr> - IDE : Eclipse  기본 설정 (7/8)</vt:lpstr>
      <vt:lpstr> - IDE : Eclipse  기본 설정 (8/8)</vt:lpstr>
      <vt:lpstr>3. 주석과 그 역할</vt:lpstr>
      <vt:lpstr> - 라인 주석, 블록 주석, Java Doc  </vt:lpstr>
      <vt:lpstr> - 라인 주석, 블록 주석, Java Doc  </vt:lpstr>
      <vt:lpstr> - 라인 주석, 블록 주석, Java Doc  Java API Doc 다운받기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MinHyung RHIE</dc:creator>
  <cp:lastModifiedBy>MinHyung RHIE</cp:lastModifiedBy>
  <cp:revision>40</cp:revision>
  <dcterms:created xsi:type="dcterms:W3CDTF">2019-10-12T05:29:55Z</dcterms:created>
  <dcterms:modified xsi:type="dcterms:W3CDTF">2019-10-15T06:45:58Z</dcterms:modified>
</cp:coreProperties>
</file>