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306" r:id="rId3"/>
    <p:sldId id="281" r:id="rId4"/>
    <p:sldId id="316" r:id="rId5"/>
    <p:sldId id="343" r:id="rId6"/>
    <p:sldId id="342" r:id="rId7"/>
    <p:sldId id="344" r:id="rId8"/>
    <p:sldId id="317" r:id="rId9"/>
    <p:sldId id="318" r:id="rId10"/>
    <p:sldId id="345" r:id="rId11"/>
    <p:sldId id="319" r:id="rId12"/>
    <p:sldId id="320" r:id="rId13"/>
    <p:sldId id="346" r:id="rId14"/>
    <p:sldId id="347" r:id="rId15"/>
    <p:sldId id="348" r:id="rId16"/>
    <p:sldId id="352" r:id="rId17"/>
    <p:sldId id="321" r:id="rId18"/>
    <p:sldId id="355" r:id="rId19"/>
    <p:sldId id="351" r:id="rId20"/>
    <p:sldId id="353" r:id="rId21"/>
    <p:sldId id="311" r:id="rId22"/>
    <p:sldId id="322" r:id="rId23"/>
    <p:sldId id="356" r:id="rId24"/>
    <p:sldId id="323" r:id="rId25"/>
    <p:sldId id="324" r:id="rId26"/>
    <p:sldId id="325" r:id="rId27"/>
    <p:sldId id="326" r:id="rId28"/>
    <p:sldId id="327" r:id="rId29"/>
    <p:sldId id="357" r:id="rId30"/>
    <p:sldId id="328" r:id="rId31"/>
    <p:sldId id="358" r:id="rId32"/>
    <p:sldId id="359" r:id="rId33"/>
    <p:sldId id="360" r:id="rId34"/>
    <p:sldId id="329" r:id="rId35"/>
    <p:sldId id="361" r:id="rId36"/>
    <p:sldId id="312" r:id="rId37"/>
    <p:sldId id="330" r:id="rId38"/>
    <p:sldId id="331" r:id="rId39"/>
    <p:sldId id="332" r:id="rId40"/>
    <p:sldId id="362" r:id="rId41"/>
    <p:sldId id="363" r:id="rId42"/>
    <p:sldId id="364" r:id="rId43"/>
    <p:sldId id="333" r:id="rId44"/>
    <p:sldId id="313" r:id="rId45"/>
    <p:sldId id="334" r:id="rId46"/>
    <p:sldId id="365" r:id="rId47"/>
    <p:sldId id="366" r:id="rId48"/>
    <p:sldId id="367" r:id="rId49"/>
    <p:sldId id="386" r:id="rId50"/>
    <p:sldId id="335" r:id="rId51"/>
    <p:sldId id="368" r:id="rId52"/>
    <p:sldId id="336" r:id="rId53"/>
    <p:sldId id="314" r:id="rId54"/>
    <p:sldId id="337" r:id="rId55"/>
    <p:sldId id="372" r:id="rId56"/>
    <p:sldId id="384" r:id="rId57"/>
    <p:sldId id="385" r:id="rId58"/>
    <p:sldId id="383" r:id="rId59"/>
    <p:sldId id="370" r:id="rId60"/>
    <p:sldId id="371" r:id="rId61"/>
    <p:sldId id="369" r:id="rId62"/>
    <p:sldId id="315" r:id="rId63"/>
    <p:sldId id="339" r:id="rId64"/>
    <p:sldId id="380" r:id="rId65"/>
    <p:sldId id="373" r:id="rId66"/>
    <p:sldId id="374" r:id="rId67"/>
    <p:sldId id="375" r:id="rId68"/>
    <p:sldId id="376" r:id="rId69"/>
    <p:sldId id="377" r:id="rId70"/>
    <p:sldId id="340" r:id="rId71"/>
    <p:sldId id="341" r:id="rId72"/>
    <p:sldId id="378" r:id="rId73"/>
    <p:sldId id="379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4543" autoAdjust="0"/>
  </p:normalViewPr>
  <p:slideViewPr>
    <p:cSldViewPr snapToGrid="0">
      <p:cViewPr>
        <p:scale>
          <a:sx n="66" d="100"/>
          <a:sy n="66" d="100"/>
        </p:scale>
        <p:origin x="22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8650-97CB-4D51-9F5F-C9370B0438B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70096-C2E9-4657-B5F1-551272C7A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2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70096-C2E9-4657-B5F1-551272C7AB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8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1B602-F043-49A4-A24C-F442F726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F9A9C3-FD4B-41B0-B51C-FFA5D0C66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20F10-A262-482D-BE2C-9771E980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0C86A-D007-4C8B-980B-B56E5C73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CA351-758A-4915-9F98-5F404BBB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6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A091B-36CD-4512-816C-66ADFC03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ED7CBD-4B67-4079-BEB1-16CFC2F1B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999FB-F143-48AA-A21A-819026BE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F80C1-A12A-4CD9-BD4B-5E818AA0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22AE3-231C-4147-B311-61166F00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2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E0CB6F-6B81-485F-99D6-C08CABE63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E639E-05DD-4CB9-AE86-BED75A8FE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628BC-E5F2-483D-A0A3-77E8F7BF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23B8F-2272-435F-83AA-A674B518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79429-2BCC-4643-9D3A-93946440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7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A0512-EA55-47DA-90C3-2D776F01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A5A50-9DA3-4B95-B49A-2C012EF0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8E62E-58EB-4C27-B318-7B8AF0DC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77A3C-0E0E-44DF-BB82-E342740D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F238A-376C-4A40-8F5B-DC75451F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83D3E-35C4-4B38-AB50-D5FE3AF5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7563F-138B-4E9E-BBB8-2580BC0B5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2BFE7-E054-4E42-A1A2-C3B02891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87ED1-5B93-4EF7-A013-E0654A70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29528-07FE-4350-9A1D-277EC021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1C614-A94E-4625-955E-D0180FBF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78CE9-28E9-41DF-B34B-9B5D5527D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3F8DC3-5521-4397-9CC2-5222478FD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4113A-59F5-4C43-93C4-3D7CFF97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613C2-78DF-461D-AD23-82E7531C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5B9D7-F1D4-44D6-B766-AB654A6C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17CE5-F06B-452E-92BC-72480185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A7F17-DD8B-4DBE-A455-201F36F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F0DBA-3359-4E71-80C4-8FE94B90E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6609B0-DAA0-45EB-A7AD-F6E66A60D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CB9629-F6C4-4220-AB1E-DD19D0A5A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C2C64-B1EA-4E29-B01F-71379883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8D854D-DC73-4EE9-8489-A5872E90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BB3C3A-D94E-44F7-AA4E-30BC940B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4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E977-47EA-4F9E-AB04-787191A5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E4350D-5139-46C8-9F73-73AD307F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5F1B03-6FED-469B-81AF-186F03D5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CE8E36-4599-467D-863E-C6D1CD57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AD2E55-3BEC-48C2-8C4D-85AEA720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3B5E54-D6A4-464B-B422-37AD8865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41F4A-C7DE-4701-877A-7953843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9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18E95-6008-4C84-8BD7-27654BCD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93846-D34E-4BDA-A5F0-8DB3A9605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3C657-0524-4422-A794-C61291DEA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71053-2476-4C10-8357-49B5DF17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E3AD0-342B-4E99-8A7D-932D2791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CAD42-79E6-427D-A385-9CAFA34C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9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C5159-699E-4F13-A772-FC18FE39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5E77B2-FE1F-4F2D-820A-A02B35D4F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A30F8-8ED6-4951-9B26-F6AFFBD18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35467-A6E7-47DD-BE6C-2EF27C18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BE3EC-BBB5-4A54-BC8F-643A8909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2C59A-AEAD-48C3-8F7B-1B78D06A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A6B9C4-D704-4E29-A6DE-98429AC3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3F327-1114-4BD1-8678-D23C26BF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CBF81-D636-4DEC-B9C6-1353F1F1D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AB72-DC5F-41C4-9D23-4664544B154B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FF7B9-2509-43DA-BD14-3EDD116B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9F585-732A-41B9-8B90-191A5DCD0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98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1.png"/><Relationship Id="rId5" Type="http://schemas.openxmlformats.org/officeDocument/2006/relationships/image" Target="../media/image88.png"/><Relationship Id="rId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163F2-AB71-476B-8121-D1392DBA9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19" y="962928"/>
            <a:ext cx="9814560" cy="165576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000" dirty="0"/>
              <a:t>CHAP 02</a:t>
            </a:r>
            <a:br>
              <a:rPr lang="en-US" altLang="ko-KR" sz="3500" dirty="0"/>
            </a:br>
            <a:br>
              <a:rPr lang="en-US" altLang="ko-KR" sz="3500" dirty="0"/>
            </a:br>
            <a:endParaRPr lang="ko-KR" altLang="en-US" sz="3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E501BC-22C6-42E8-BADA-FAD9A3F41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62812"/>
            <a:ext cx="9144000" cy="1655762"/>
          </a:xfrm>
        </p:spPr>
        <p:txBody>
          <a:bodyPr/>
          <a:lstStyle/>
          <a:p>
            <a:r>
              <a:rPr lang="ko-KR" altLang="en-US" dirty="0"/>
              <a:t>프로그래밍의 기본부터 다지자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Picture 2" descr="java img에 대한 이미지 검색결과">
            <a:extLst>
              <a:ext uri="{FF2B5EF4-FFF2-40B4-BE49-F238E27FC236}">
                <a16:creationId xmlns:a16="http://schemas.microsoft.com/office/drawing/2014/main" id="{92781CEC-76A1-48D4-8FAC-1BE0640C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92" y="2832290"/>
            <a:ext cx="5905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6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세미콜론</a:t>
            </a:r>
            <a:r>
              <a:rPr lang="en-US" altLang="ko-KR" dirty="0"/>
              <a:t>(;)</a:t>
            </a:r>
            <a:r>
              <a:rPr lang="ko-KR" altLang="en-US" dirty="0"/>
              <a:t>과 코드 블록</a:t>
            </a:r>
            <a:r>
              <a:rPr lang="en-US" altLang="ko-KR" dirty="0"/>
              <a:t>( {...} 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79E874-D2F6-4E24-AE45-EADF7947A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5943600"/>
            <a:ext cx="6915150" cy="457200"/>
          </a:xfrm>
          <a:prstGeom prst="rect">
            <a:avLst/>
          </a:prstGeom>
        </p:spPr>
      </p:pic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3CA1D7D-648A-45D5-BC53-06202E4CEA74}"/>
              </a:ext>
            </a:extLst>
          </p:cNvPr>
          <p:cNvSpPr txBox="1">
            <a:spLocks/>
          </p:cNvSpPr>
          <p:nvPr/>
        </p:nvSpPr>
        <p:spPr>
          <a:xfrm>
            <a:off x="593092" y="1951115"/>
            <a:ext cx="11294107" cy="105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</a:t>
            </a:r>
            <a:r>
              <a:rPr lang="ko-KR" altLang="en-US" dirty="0"/>
              <a:t>나 클래스의 범위를 정할 때 </a:t>
            </a:r>
            <a:r>
              <a:rPr lang="en-US" altLang="ko-KR" dirty="0"/>
              <a:t>{</a:t>
            </a:r>
            <a:r>
              <a:rPr lang="ko-KR" altLang="en-US" dirty="0"/>
              <a:t> 로 열고 </a:t>
            </a:r>
            <a:r>
              <a:rPr lang="en-US" altLang="ko-KR" dirty="0"/>
              <a:t>}</a:t>
            </a:r>
            <a:r>
              <a:rPr lang="ko-KR" altLang="en-US" dirty="0"/>
              <a:t> 로 닫아서 코드의 범위를 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</a:t>
            </a:r>
            <a:r>
              <a:rPr lang="en-US" altLang="ko-KR" dirty="0"/>
              <a:t>3</a:t>
            </a:r>
            <a:r>
              <a:rPr lang="ko-KR" altLang="en-US" dirty="0"/>
              <a:t>가지 코드 블록 스타일은 다 같은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</a:t>
            </a:r>
            <a:r>
              <a:rPr lang="en-US" altLang="ko-KR" dirty="0"/>
              <a:t>C</a:t>
            </a:r>
            <a:r>
              <a:rPr lang="ko-KR" altLang="en-US" dirty="0"/>
              <a:t>언어를 할 때 </a:t>
            </a:r>
            <a:r>
              <a:rPr lang="en-US" altLang="ko-KR" dirty="0"/>
              <a:t>“</a:t>
            </a:r>
            <a:r>
              <a:rPr lang="ko-KR" altLang="en-US" dirty="0"/>
              <a:t>블록 스타일</a:t>
            </a:r>
            <a:r>
              <a:rPr lang="en-US" altLang="ko-KR" dirty="0"/>
              <a:t>1”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Java</a:t>
            </a:r>
            <a:r>
              <a:rPr lang="ko-KR" altLang="en-US" dirty="0"/>
              <a:t>는 </a:t>
            </a:r>
            <a:r>
              <a:rPr lang="en-US" altLang="ko-KR" dirty="0"/>
              <a:t>“</a:t>
            </a:r>
            <a:r>
              <a:rPr lang="ko-KR" altLang="en-US" dirty="0"/>
              <a:t>블록 스타일</a:t>
            </a:r>
            <a:r>
              <a:rPr lang="en-US" altLang="ko-KR" dirty="0"/>
              <a:t>2”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D82495-9A56-4B82-886C-9CBB3B55D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3004820"/>
            <a:ext cx="4943475" cy="2819400"/>
          </a:xfrm>
          <a:prstGeom prst="rect">
            <a:avLst/>
          </a:prstGeom>
        </p:spPr>
      </p:pic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DE5CB32D-3A52-4B73-8E71-FE3E915FC34D}"/>
              </a:ext>
            </a:extLst>
          </p:cNvPr>
          <p:cNvSpPr txBox="1">
            <a:spLocks/>
          </p:cNvSpPr>
          <p:nvPr/>
        </p:nvSpPr>
        <p:spPr>
          <a:xfrm>
            <a:off x="5946459" y="3124200"/>
            <a:ext cx="5940740" cy="270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Java</a:t>
            </a:r>
            <a:r>
              <a:rPr lang="ko-KR" altLang="en-US" dirty="0"/>
              <a:t> 프로그래밍을 할 때는 </a:t>
            </a:r>
            <a:r>
              <a:rPr lang="en-US" altLang="ko-KR" dirty="0"/>
              <a:t>“</a:t>
            </a:r>
            <a:r>
              <a:rPr lang="ko-KR" altLang="en-US" dirty="0"/>
              <a:t>블록 스타일</a:t>
            </a:r>
            <a:r>
              <a:rPr lang="en-US" altLang="ko-KR" dirty="0"/>
              <a:t>2”</a:t>
            </a:r>
            <a:r>
              <a:rPr lang="ko-KR" altLang="en-US" dirty="0"/>
              <a:t>와 같은 형식을 </a:t>
            </a:r>
            <a:endParaRPr lang="en-US" altLang="ko-KR" dirty="0"/>
          </a:p>
          <a:p>
            <a:r>
              <a:rPr lang="ko-KR" altLang="en-US" dirty="0"/>
              <a:t>지키는 것이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개발자 간의 암묵적인 약속이며</a:t>
            </a:r>
            <a:r>
              <a:rPr lang="en-US" altLang="ko-KR" dirty="0"/>
              <a:t>, </a:t>
            </a:r>
            <a:r>
              <a:rPr lang="ko-KR" altLang="en-US" dirty="0"/>
              <a:t>특히나 자바개발자에게는 </a:t>
            </a:r>
            <a:endParaRPr lang="en-US" altLang="ko-KR" dirty="0"/>
          </a:p>
          <a:p>
            <a:r>
              <a:rPr lang="ko-KR" altLang="en-US" dirty="0"/>
              <a:t>이 형식이 더 익숙하고 보기 편하다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 리뷰나 협업을 위해서 코딩 스타일을 맞추는 것이 좋다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09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이름 규칙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r>
              <a:rPr lang="ko-KR" altLang="en-US" dirty="0"/>
              <a:t>을 하기 전 알고가기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651172" cy="3811588"/>
          </a:xfrm>
        </p:spPr>
        <p:txBody>
          <a:bodyPr/>
          <a:lstStyle/>
          <a:p>
            <a:r>
              <a:rPr lang="ko-KR" altLang="en-US" dirty="0"/>
              <a:t>위에서 보았던 코드 블록에서 암묵적으로 약속을 지키며 코딩을 하 듯이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클래스별로</a:t>
            </a:r>
            <a:endParaRPr lang="en-US" altLang="ko-KR" dirty="0"/>
          </a:p>
          <a:p>
            <a:r>
              <a:rPr lang="ko-KR" altLang="en-US" dirty="0"/>
              <a:t>이름을 짓는 약속이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200" dirty="0"/>
              <a:t>● </a:t>
            </a:r>
            <a:r>
              <a:rPr lang="ko-KR" altLang="en-US" sz="2200" dirty="0" err="1"/>
              <a:t>변수명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메서드명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첫글자</a:t>
            </a:r>
            <a:r>
              <a:rPr lang="en-US" altLang="ko-KR" sz="2200" dirty="0"/>
              <a:t>=</a:t>
            </a:r>
            <a:r>
              <a:rPr lang="ko-KR" altLang="en-US" sz="2200" dirty="0"/>
              <a:t>소문자</a:t>
            </a:r>
            <a:endParaRPr lang="en-US" altLang="ko-KR" sz="2200" dirty="0"/>
          </a:p>
          <a:p>
            <a:r>
              <a:rPr lang="ko-KR" altLang="en-US" sz="2200" dirty="0"/>
              <a:t>● </a:t>
            </a:r>
            <a:r>
              <a:rPr lang="ko-KR" altLang="en-US" sz="2200" dirty="0" err="1"/>
              <a:t>상수명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모두 대문자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구분시</a:t>
            </a:r>
            <a:r>
              <a:rPr lang="ko-KR" altLang="en-US" sz="2200" dirty="0"/>
              <a:t> </a:t>
            </a:r>
            <a:r>
              <a:rPr lang="en-US" altLang="ko-KR" sz="2200" dirty="0"/>
              <a:t>_</a:t>
            </a:r>
            <a:r>
              <a:rPr lang="ko-KR" altLang="en-US" sz="2200" dirty="0"/>
              <a:t>로 구분</a:t>
            </a:r>
            <a:endParaRPr lang="en-US" altLang="ko-KR" sz="2200" dirty="0"/>
          </a:p>
          <a:p>
            <a:r>
              <a:rPr lang="ko-KR" altLang="en-US" sz="2200" dirty="0"/>
              <a:t>● </a:t>
            </a:r>
            <a:r>
              <a:rPr lang="en-US" altLang="ko-KR" sz="2200" dirty="0"/>
              <a:t>class</a:t>
            </a:r>
            <a:r>
              <a:rPr lang="ko-KR" altLang="en-US" sz="2200" dirty="0"/>
              <a:t>명</a:t>
            </a:r>
            <a:r>
              <a:rPr lang="en-US" altLang="ko-KR" sz="2200" dirty="0"/>
              <a:t> : </a:t>
            </a:r>
            <a:r>
              <a:rPr lang="ko-KR" altLang="en-US" sz="2200" dirty="0" err="1"/>
              <a:t>첫글자</a:t>
            </a:r>
            <a:r>
              <a:rPr lang="en-US" altLang="ko-KR" sz="2200" dirty="0"/>
              <a:t>=</a:t>
            </a:r>
            <a:r>
              <a:rPr lang="ko-KR" altLang="en-US" sz="2200" dirty="0"/>
              <a:t>대문자</a:t>
            </a:r>
            <a:endParaRPr lang="en-US" altLang="ko-KR" sz="2200" dirty="0"/>
          </a:p>
          <a:p>
            <a:r>
              <a:rPr lang="ko-KR" altLang="en-US" sz="2200" dirty="0">
                <a:solidFill>
                  <a:srgbClr val="FF0000"/>
                </a:solidFill>
              </a:rPr>
              <a:t>●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변수명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공백문자</a:t>
            </a:r>
            <a:r>
              <a:rPr lang="en-US" altLang="ko-KR" sz="2200" b="1" dirty="0">
                <a:solidFill>
                  <a:srgbClr val="FF0000"/>
                </a:solidFill>
              </a:rPr>
              <a:t>X</a:t>
            </a:r>
            <a:r>
              <a:rPr lang="en-US" altLang="ko-KR" sz="2200" dirty="0"/>
              <a:t>, </a:t>
            </a:r>
            <a:r>
              <a:rPr lang="ko-KR" altLang="en-US" sz="2200" dirty="0"/>
              <a:t>숫자로 시작</a:t>
            </a:r>
            <a:r>
              <a:rPr lang="en-US" altLang="ko-KR" sz="2200" b="1" dirty="0">
                <a:solidFill>
                  <a:srgbClr val="FF0000"/>
                </a:solidFill>
              </a:rPr>
              <a:t>X</a:t>
            </a:r>
            <a:r>
              <a:rPr lang="en-US" altLang="ko-KR" sz="2200" dirty="0"/>
              <a:t>, </a:t>
            </a:r>
            <a:r>
              <a:rPr lang="ko-KR" altLang="en-US" sz="2200" dirty="0"/>
              <a:t>특수문자</a:t>
            </a:r>
            <a:r>
              <a:rPr lang="en-US" altLang="ko-KR" sz="2200" b="1" dirty="0">
                <a:solidFill>
                  <a:srgbClr val="FF0000"/>
                </a:solidFill>
              </a:rPr>
              <a:t>X</a:t>
            </a:r>
            <a:r>
              <a:rPr lang="en-US" altLang="ko-KR" sz="2200" dirty="0"/>
              <a:t>($,_</a:t>
            </a:r>
            <a:r>
              <a:rPr lang="ko-KR" altLang="en-US" sz="2200" dirty="0"/>
              <a:t>제외</a:t>
            </a:r>
            <a:r>
              <a:rPr lang="en-US" altLang="ko-KR" sz="2200" dirty="0"/>
              <a:t>&gt;</a:t>
            </a:r>
            <a:r>
              <a:rPr lang="ko-KR" altLang="en-US" sz="2200" dirty="0"/>
              <a:t>하지만 첫 문자로 권장</a:t>
            </a:r>
            <a:r>
              <a:rPr lang="en-US" altLang="ko-KR" sz="2200" dirty="0"/>
              <a:t>x) 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F81699-8950-4733-A15F-C45241657873}"/>
              </a:ext>
            </a:extLst>
          </p:cNvPr>
          <p:cNvSpPr/>
          <p:nvPr/>
        </p:nvSpPr>
        <p:spPr>
          <a:xfrm>
            <a:off x="2901303" y="5036457"/>
            <a:ext cx="5733143" cy="1445366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전역변수 </a:t>
            </a:r>
            <a:r>
              <a:rPr lang="en-US" altLang="ko-KR" dirty="0"/>
              <a:t>: </a:t>
            </a:r>
            <a:r>
              <a:rPr lang="ko-KR" altLang="en-US" dirty="0"/>
              <a:t>초기화 하지 않아도 됨</a:t>
            </a:r>
            <a:endParaRPr lang="en-US" altLang="ko-KR" dirty="0"/>
          </a:p>
          <a:p>
            <a:pPr algn="ctr"/>
            <a:r>
              <a:rPr lang="ko-KR" altLang="en-US" dirty="0"/>
              <a:t>지역변수 </a:t>
            </a:r>
            <a:r>
              <a:rPr lang="en-US" altLang="ko-KR" dirty="0"/>
              <a:t>: </a:t>
            </a:r>
            <a:r>
              <a:rPr lang="ko-KR" altLang="en-US" dirty="0"/>
              <a:t>반드시 초기화 해야 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/>
              <a:t>초기화를 </a:t>
            </a:r>
            <a:r>
              <a:rPr lang="ko-KR" altLang="en-US" dirty="0"/>
              <a:t>해주는 습관을 들이자</a:t>
            </a:r>
          </a:p>
        </p:txBody>
      </p:sp>
    </p:spTree>
    <p:extLst>
      <p:ext uri="{BB962C8B-B14F-4D97-AF65-F5344CB8AC3E}">
        <p14:creationId xmlns:p14="http://schemas.microsoft.com/office/powerpoint/2010/main" val="149079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자료형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E958343-4A4C-4CDD-8166-ECB091D1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4348" y="2198351"/>
            <a:ext cx="4402771" cy="3811588"/>
          </a:xfrm>
        </p:spPr>
        <p:txBody>
          <a:bodyPr/>
          <a:lstStyle/>
          <a:p>
            <a:r>
              <a:rPr lang="ko-KR" altLang="en-US" dirty="0"/>
              <a:t>각 자료형마다 크기가 정해져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예전에는 하드웨어 성능이 좋지 않아서</a:t>
            </a:r>
            <a:endParaRPr lang="en-US" altLang="ko-KR" dirty="0"/>
          </a:p>
          <a:p>
            <a:r>
              <a:rPr lang="ko-KR" altLang="en-US" dirty="0"/>
              <a:t>메모리 낭비를 줄이기 위해 용도에</a:t>
            </a:r>
            <a:endParaRPr lang="en-US" altLang="ko-KR" dirty="0"/>
          </a:p>
          <a:p>
            <a:r>
              <a:rPr lang="ko-KR" altLang="en-US" dirty="0"/>
              <a:t>맞는 자료형을 주었지만</a:t>
            </a:r>
            <a:r>
              <a:rPr lang="en-US" altLang="ko-KR" dirty="0"/>
              <a:t>, </a:t>
            </a:r>
            <a:r>
              <a:rPr lang="ko-KR" altLang="en-US" dirty="0"/>
              <a:t>지금은 성능이</a:t>
            </a:r>
            <a:endParaRPr lang="en-US" altLang="ko-KR" dirty="0"/>
          </a:p>
          <a:p>
            <a:r>
              <a:rPr lang="ko-KR" altLang="en-US" dirty="0"/>
              <a:t>많이 좋아져서 사실상 정수는 </a:t>
            </a:r>
            <a:r>
              <a:rPr lang="en-US" altLang="ko-KR" dirty="0"/>
              <a:t>int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실수는</a:t>
            </a:r>
            <a:endParaRPr lang="en-US" altLang="ko-KR" dirty="0"/>
          </a:p>
          <a:p>
            <a:r>
              <a:rPr lang="en-US" altLang="ko-KR" dirty="0"/>
              <a:t>double</a:t>
            </a:r>
            <a:r>
              <a:rPr lang="ko-KR" altLang="en-US" dirty="0"/>
              <a:t>을 기본적으로 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문자는 </a:t>
            </a:r>
            <a:r>
              <a:rPr lang="en-US" altLang="ko-KR" dirty="0"/>
              <a:t>String</a:t>
            </a:r>
            <a:r>
              <a:rPr lang="ko-KR" altLang="en-US" dirty="0"/>
              <a:t>을 쓴다</a:t>
            </a:r>
            <a:r>
              <a:rPr lang="en-US" altLang="ko-KR" dirty="0"/>
              <a:t>. </a:t>
            </a:r>
            <a:r>
              <a:rPr lang="ko-KR" altLang="en-US" dirty="0"/>
              <a:t>첫 글자가</a:t>
            </a:r>
            <a:endParaRPr lang="en-US" altLang="ko-KR" dirty="0"/>
          </a:p>
          <a:p>
            <a:r>
              <a:rPr lang="ko-KR" altLang="en-US" dirty="0"/>
              <a:t>대문자인 것을 보고 알 수 있듯이</a:t>
            </a:r>
            <a:endParaRPr lang="en-US" altLang="ko-KR" dirty="0"/>
          </a:p>
          <a:p>
            <a:r>
              <a:rPr lang="en-US" altLang="ko-KR" dirty="0"/>
              <a:t>String</a:t>
            </a:r>
            <a:r>
              <a:rPr lang="ko-KR" altLang="en-US" dirty="0"/>
              <a:t>은 클래스이며 크기에 제약이 없다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941778C4-1817-49B1-A5CD-3887222663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518086"/>
              </p:ext>
            </p:extLst>
          </p:nvPr>
        </p:nvGraphicFramePr>
        <p:xfrm>
          <a:off x="458339" y="2072640"/>
          <a:ext cx="7549778" cy="4063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유형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크기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범 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초기값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0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정수형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Integral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byte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 byte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(-128 ~ 127)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7 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~ 2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7</a:t>
                      </a: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 byte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(-32,768 ~ 32,767)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15 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~ 2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15</a:t>
                      </a: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 byte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(-2,147,483,648 ~ </a:t>
                      </a:r>
                    </a:p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2,147,483,647)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ko-KR" sz="11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31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 2</a:t>
                      </a:r>
                      <a:r>
                        <a:rPr kumimoji="0" lang="en-US" altLang="ko-KR" sz="11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 byte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(-9,223,372,036,854,775,808 ~</a:t>
                      </a:r>
                    </a:p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9,223,372,036,854,775,807)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63 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~ 2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0L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실수형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Floating-Point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 byte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(7</a:t>
                      </a: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자리의 소수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±1.401e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-45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 ~ 3.402e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+38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0.0F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 byte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(15</a:t>
                      </a: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자리의 소수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±4.940e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-324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~ 1.797e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+308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0.0D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논리형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Logical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 bit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 </a:t>
                      </a: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또는 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99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문자형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Textual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 byte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\u0000 </a:t>
                      </a:r>
                      <a:r>
                        <a:rPr kumimoji="0" 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～ 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\uFFFF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'\u0000'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String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variable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각 위치에서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\u0000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～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\</a:t>
                      </a:r>
                      <a:r>
                        <a:rPr kumimoji="0" lang="en-US" altLang="ko-KR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uFFFF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9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All reference type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85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자료형과 변수 </a:t>
            </a:r>
            <a:r>
              <a:rPr lang="en-US" altLang="ko-KR" dirty="0"/>
              <a:t>: Primitive Type, </a:t>
            </a:r>
            <a:r>
              <a:rPr lang="ko-KR" altLang="en-US" dirty="0"/>
              <a:t>그리고 </a:t>
            </a:r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E958343-4A4C-4CDD-8166-ECB091D1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8028" y="2435244"/>
            <a:ext cx="7227252" cy="1251466"/>
          </a:xfrm>
        </p:spPr>
        <p:txBody>
          <a:bodyPr/>
          <a:lstStyle/>
          <a:p>
            <a:r>
              <a:rPr lang="ko-KR" altLang="en-US" dirty="0"/>
              <a:t>기본적으로 변수를 선언할 때는 </a:t>
            </a:r>
            <a:endParaRPr lang="en-US" altLang="ko-KR" dirty="0"/>
          </a:p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/>
              <a:t>자료형</a:t>
            </a:r>
            <a:r>
              <a:rPr lang="en-US" altLang="ko-KR" sz="2000" b="1" dirty="0"/>
              <a:t>:Type&gt; &lt;</a:t>
            </a:r>
            <a:r>
              <a:rPr lang="ko-KR" altLang="en-US" sz="2000" b="1" dirty="0"/>
              <a:t>변수</a:t>
            </a:r>
            <a:r>
              <a:rPr lang="en-US" altLang="ko-KR" sz="2000" b="1" dirty="0"/>
              <a:t>:Variable&gt; = &lt;</a:t>
            </a:r>
            <a:r>
              <a:rPr lang="ko-KR" altLang="en-US" sz="2000" b="1" dirty="0"/>
              <a:t>값</a:t>
            </a:r>
            <a:r>
              <a:rPr lang="en-US" altLang="ko-KR" sz="2000" b="1" dirty="0"/>
              <a:t>:Value&gt;</a:t>
            </a:r>
          </a:p>
          <a:p>
            <a:r>
              <a:rPr lang="ko-KR" altLang="en-US" dirty="0"/>
              <a:t>이런 식으로 선언한다</a:t>
            </a:r>
            <a:r>
              <a:rPr lang="en-US" altLang="ko-KR" dirty="0"/>
              <a:t>. </a:t>
            </a:r>
            <a:r>
              <a:rPr lang="ko-KR" altLang="en-US" dirty="0"/>
              <a:t>그리고 메모리에 올라간다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3B891D-6699-4B8A-B2D6-17E5DF0ED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92" y="2460644"/>
            <a:ext cx="1933575" cy="4191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95513D4-A3F2-46AC-8E8D-C9CC8AC16B7E}"/>
              </a:ext>
            </a:extLst>
          </p:cNvPr>
          <p:cNvSpPr/>
          <p:nvPr/>
        </p:nvSpPr>
        <p:spPr>
          <a:xfrm>
            <a:off x="1177608" y="3822719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04DBB5-8DEA-4AB7-B269-AB053444A3DB}"/>
              </a:ext>
            </a:extLst>
          </p:cNvPr>
          <p:cNvSpPr/>
          <p:nvPr/>
        </p:nvSpPr>
        <p:spPr>
          <a:xfrm>
            <a:off x="1177608" y="4848879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9316E-66A3-4086-BCD1-521A1E26D69B}"/>
              </a:ext>
            </a:extLst>
          </p:cNvPr>
          <p:cNvSpPr txBox="1"/>
          <p:nvPr/>
        </p:nvSpPr>
        <p:spPr>
          <a:xfrm>
            <a:off x="538004" y="4848879"/>
            <a:ext cx="8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68EA8-894C-4797-802E-BC806DBAEF0A}"/>
              </a:ext>
            </a:extLst>
          </p:cNvPr>
          <p:cNvSpPr txBox="1"/>
          <p:nvPr/>
        </p:nvSpPr>
        <p:spPr>
          <a:xfrm>
            <a:off x="1177608" y="604597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E4933-B8CD-4CE3-887C-7D94C5A516D9}"/>
              </a:ext>
            </a:extLst>
          </p:cNvPr>
          <p:cNvSpPr txBox="1"/>
          <p:nvPr/>
        </p:nvSpPr>
        <p:spPr>
          <a:xfrm>
            <a:off x="2387600" y="4927600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4byte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int</a:t>
            </a:r>
            <a:r>
              <a:rPr lang="ko-KR" altLang="en-US" dirty="0">
                <a:sym typeface="Wingdings" panose="05000000000000000000" pitchFamily="2" charset="2"/>
              </a:rPr>
              <a:t>형 이므로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C2492B-2BE4-40D0-8623-11F64583D986}"/>
              </a:ext>
            </a:extLst>
          </p:cNvPr>
          <p:cNvSpPr/>
          <p:nvPr/>
        </p:nvSpPr>
        <p:spPr>
          <a:xfrm>
            <a:off x="5269547" y="3534588"/>
            <a:ext cx="5967413" cy="1251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int,</a:t>
            </a:r>
            <a:r>
              <a:rPr lang="ko-KR" altLang="en-US" dirty="0"/>
              <a:t> </a:t>
            </a:r>
            <a:r>
              <a:rPr lang="en-US" altLang="ko-KR" dirty="0"/>
              <a:t>double,</a:t>
            </a:r>
            <a:r>
              <a:rPr lang="ko-KR" altLang="en-US" dirty="0"/>
              <a:t> </a:t>
            </a:r>
            <a:r>
              <a:rPr lang="en-US" altLang="ko-KR" dirty="0"/>
              <a:t>char</a:t>
            </a:r>
            <a:r>
              <a:rPr lang="ko-KR" altLang="en-US" dirty="0"/>
              <a:t>같은 자료형을 </a:t>
            </a:r>
            <a:endParaRPr lang="en-US" altLang="ko-KR" dirty="0"/>
          </a:p>
          <a:p>
            <a:pPr algn="ctr"/>
            <a:r>
              <a:rPr lang="ko-KR" altLang="en-US" dirty="0"/>
              <a:t>기본형</a:t>
            </a:r>
            <a:r>
              <a:rPr lang="en-US" altLang="ko-KR" dirty="0"/>
              <a:t>(Primitive Type)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각 기본형은 정해진 크기를 가지며 메모리에 할당된다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AC23A9-6138-4858-AFCF-2CC936CB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720" y="5176321"/>
            <a:ext cx="1866900" cy="333375"/>
          </a:xfrm>
          <a:prstGeom prst="rect">
            <a:avLst/>
          </a:prstGeom>
        </p:spPr>
      </p:pic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B81B8553-E44C-4B97-B3C3-85C667B1F441}"/>
              </a:ext>
            </a:extLst>
          </p:cNvPr>
          <p:cNvSpPr txBox="1">
            <a:spLocks/>
          </p:cNvSpPr>
          <p:nvPr/>
        </p:nvSpPr>
        <p:spPr>
          <a:xfrm>
            <a:off x="7323930" y="4927600"/>
            <a:ext cx="4612640" cy="166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byte </a:t>
            </a:r>
            <a:r>
              <a:rPr lang="ko-KR" altLang="en-US" dirty="0"/>
              <a:t>자료형 크기 범위는 </a:t>
            </a:r>
            <a:r>
              <a:rPr lang="en-US" altLang="ko-KR" dirty="0"/>
              <a:t>-128 ~ 127</a:t>
            </a:r>
            <a:r>
              <a:rPr lang="ko-KR" altLang="en-US" dirty="0"/>
              <a:t>이므로</a:t>
            </a:r>
            <a:endParaRPr lang="en-US" altLang="ko-KR" dirty="0"/>
          </a:p>
          <a:p>
            <a:r>
              <a:rPr lang="en-US" altLang="ko-KR" dirty="0"/>
              <a:t>128</a:t>
            </a:r>
            <a:r>
              <a:rPr lang="ko-KR" altLang="en-US" dirty="0"/>
              <a:t>은 </a:t>
            </a:r>
            <a:r>
              <a:rPr lang="en-US" altLang="ko-KR" dirty="0"/>
              <a:t>byte</a:t>
            </a:r>
            <a:r>
              <a:rPr lang="ko-KR" altLang="en-US" dirty="0"/>
              <a:t>가 담을 수 있는 크기를 넘어서서</a:t>
            </a:r>
            <a:endParaRPr lang="en-US" altLang="ko-KR" dirty="0"/>
          </a:p>
          <a:p>
            <a:r>
              <a:rPr lang="ko-KR" altLang="en-US" dirty="0"/>
              <a:t>값을 담을 수 없다</a:t>
            </a:r>
            <a:r>
              <a:rPr lang="en-US" altLang="ko-KR" dirty="0"/>
              <a:t>. </a:t>
            </a:r>
          </a:p>
          <a:p>
            <a:r>
              <a:rPr lang="ko-KR" altLang="en-US" b="1" i="1" u="sng" dirty="0"/>
              <a:t>그리고 이 범위를 </a:t>
            </a:r>
            <a:r>
              <a:rPr lang="ko-KR" altLang="en-US" b="1" i="1" u="sng" dirty="0" err="1"/>
              <a:t>리터럴</a:t>
            </a:r>
            <a:r>
              <a:rPr lang="en-US" altLang="ko-KR" b="1" i="1" u="sng" dirty="0"/>
              <a:t>(literal)</a:t>
            </a:r>
            <a:r>
              <a:rPr lang="ko-KR" altLang="en-US" b="1" i="1" u="sng" dirty="0"/>
              <a:t>이라고 한다</a:t>
            </a:r>
            <a:r>
              <a:rPr lang="en-US" altLang="ko-KR" b="1" i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68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자료형과 변수 </a:t>
            </a:r>
            <a:r>
              <a:rPr lang="en-US" altLang="ko-KR" dirty="0"/>
              <a:t>: Reference Type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E958343-4A4C-4CDD-8166-ECB091D1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7635" y="2451735"/>
            <a:ext cx="6536361" cy="2766476"/>
          </a:xfrm>
        </p:spPr>
        <p:txBody>
          <a:bodyPr/>
          <a:lstStyle/>
          <a:p>
            <a:r>
              <a:rPr lang="ko-KR" altLang="en-US" dirty="0"/>
              <a:t>앞서 </a:t>
            </a:r>
            <a:r>
              <a:rPr lang="en-US" altLang="ko-KR" dirty="0"/>
              <a:t>String</a:t>
            </a:r>
            <a:r>
              <a:rPr lang="ko-KR" altLang="en-US" dirty="0"/>
              <a:t>은 클래스이기 때문에 크기에 제약이 없다는 것을 배웠다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원리는 </a:t>
            </a:r>
            <a:r>
              <a:rPr lang="en-US" altLang="ko-KR" dirty="0"/>
              <a:t>String</a:t>
            </a:r>
            <a:r>
              <a:rPr lang="ko-KR" altLang="en-US" dirty="0"/>
              <a:t> 자료형이 선언되면 값이 메모리에 담기는 것이 아니라</a:t>
            </a:r>
            <a:r>
              <a:rPr lang="en-US" altLang="ko-KR" dirty="0"/>
              <a:t>, </a:t>
            </a:r>
            <a:r>
              <a:rPr lang="ko-KR" altLang="en-US" dirty="0"/>
              <a:t>값을 가리키는 </a:t>
            </a:r>
            <a:r>
              <a:rPr lang="ko-KR" altLang="en-US" dirty="0" err="1"/>
              <a:t>주소값이</a:t>
            </a:r>
            <a:r>
              <a:rPr lang="ko-KR" altLang="en-US" dirty="0"/>
              <a:t> 담긴다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값을 참조한다고 하여 참조형</a:t>
            </a:r>
            <a:r>
              <a:rPr lang="en-US" altLang="ko-KR" dirty="0"/>
              <a:t>(Reference Type)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기본형을 제외하고 클래스로 선언된 것들은 참조형이라고 보면 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251D7E-5B26-4D94-9042-F0959B89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52" y="2451735"/>
            <a:ext cx="3638550" cy="428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2CB934F-5EE0-4688-A0CC-93DC600AFFD1}"/>
              </a:ext>
            </a:extLst>
          </p:cNvPr>
          <p:cNvSpPr/>
          <p:nvPr/>
        </p:nvSpPr>
        <p:spPr>
          <a:xfrm>
            <a:off x="1177608" y="3822719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BF3AD8-4723-4F98-81C1-7AE223E36B99}"/>
              </a:ext>
            </a:extLst>
          </p:cNvPr>
          <p:cNvSpPr/>
          <p:nvPr/>
        </p:nvSpPr>
        <p:spPr>
          <a:xfrm>
            <a:off x="1177608" y="4848879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@4259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52997-908B-4606-8C9C-FD4D66D13E63}"/>
              </a:ext>
            </a:extLst>
          </p:cNvPr>
          <p:cNvSpPr txBox="1"/>
          <p:nvPr/>
        </p:nvSpPr>
        <p:spPr>
          <a:xfrm>
            <a:off x="643171" y="4865844"/>
            <a:ext cx="8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B8B41-6A89-4642-A84F-4742DAD41D26}"/>
              </a:ext>
            </a:extLst>
          </p:cNvPr>
          <p:cNvSpPr txBox="1"/>
          <p:nvPr/>
        </p:nvSpPr>
        <p:spPr>
          <a:xfrm>
            <a:off x="1177608" y="604597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26B02-B68B-432D-8FB1-C6F547451976}"/>
              </a:ext>
            </a:extLst>
          </p:cNvPr>
          <p:cNvSpPr txBox="1"/>
          <p:nvPr/>
        </p:nvSpPr>
        <p:spPr>
          <a:xfrm>
            <a:off x="314960" y="3424574"/>
            <a:ext cx="354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주소값은</a:t>
            </a:r>
            <a:r>
              <a:rPr lang="ko-KR" altLang="en-US" dirty="0"/>
              <a:t> </a:t>
            </a:r>
            <a:r>
              <a:rPr lang="en-US" altLang="ko-KR" dirty="0" err="1"/>
              <a:t>Hashcode</a:t>
            </a:r>
            <a:r>
              <a:rPr lang="ko-KR" altLang="en-US" dirty="0"/>
              <a:t>로 담긴다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C6EDA4F-EF47-4E11-987F-641875ECD41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2274888" y="4792572"/>
            <a:ext cx="1256835" cy="33570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2397D6-D024-40DC-831B-6DE037B390B1}"/>
              </a:ext>
            </a:extLst>
          </p:cNvPr>
          <p:cNvSpPr/>
          <p:nvPr/>
        </p:nvSpPr>
        <p:spPr>
          <a:xfrm>
            <a:off x="3531723" y="4352526"/>
            <a:ext cx="4084320" cy="880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13A5F-945D-4BAB-A647-A58BED5F8990}"/>
              </a:ext>
            </a:extLst>
          </p:cNvPr>
          <p:cNvSpPr txBox="1"/>
          <p:nvPr/>
        </p:nvSpPr>
        <p:spPr>
          <a:xfrm>
            <a:off x="3560245" y="5232617"/>
            <a:ext cx="405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@4259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19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상수와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28B454B-4409-457D-A9EF-8BD137CF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0" y="2205355"/>
            <a:ext cx="3400425" cy="7810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0D1A69F-2386-4650-991A-48E6BD31C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90" y="3024187"/>
            <a:ext cx="3476625" cy="809625"/>
          </a:xfrm>
          <a:prstGeom prst="rect">
            <a:avLst/>
          </a:prstGeom>
        </p:spPr>
      </p:pic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608CF901-6BC2-45B0-ACAF-7C1A3D25DBC8}"/>
              </a:ext>
            </a:extLst>
          </p:cNvPr>
          <p:cNvSpPr txBox="1">
            <a:spLocks/>
          </p:cNvSpPr>
          <p:nvPr/>
        </p:nvSpPr>
        <p:spPr>
          <a:xfrm>
            <a:off x="3936315" y="2994023"/>
            <a:ext cx="7835633" cy="187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중간고사 점수와 기말고사 점수를 담는 변수를 만들고 싶어서 이와 같이 선언했는데 </a:t>
            </a:r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final </a:t>
            </a:r>
            <a:r>
              <a:rPr lang="ko-KR" altLang="en-US" dirty="0"/>
              <a:t>부분이 에러가 났다</a:t>
            </a:r>
            <a:r>
              <a:rPr lang="en-US" altLang="ko-KR" dirty="0"/>
              <a:t>. </a:t>
            </a:r>
            <a:r>
              <a:rPr lang="ko-KR" altLang="en-US" dirty="0"/>
              <a:t>그 이유는 변수명을 자바의 </a:t>
            </a:r>
            <a:r>
              <a:rPr lang="ko-KR" altLang="en-US" dirty="0" err="1"/>
              <a:t>예약어를</a:t>
            </a:r>
            <a:r>
              <a:rPr lang="ko-KR" altLang="en-US" dirty="0"/>
              <a:t> 썼기 때문이다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예약어란</a:t>
            </a:r>
            <a:r>
              <a:rPr lang="ko-KR" altLang="en-US" dirty="0"/>
              <a:t> </a:t>
            </a:r>
            <a:r>
              <a:rPr lang="en-US" altLang="ko-KR" dirty="0"/>
              <a:t>int, double, long, float</a:t>
            </a:r>
            <a:r>
              <a:rPr lang="ko-KR" altLang="en-US" dirty="0"/>
              <a:t>처럼 자바에서 이미 정해진 것을 말한다</a:t>
            </a:r>
            <a:r>
              <a:rPr lang="en-US" altLang="ko-KR" dirty="0"/>
              <a:t>.</a:t>
            </a:r>
          </a:p>
        </p:txBody>
      </p:sp>
      <p:sp>
        <p:nvSpPr>
          <p:cNvPr id="24" name="텍스트 개체 틀 5">
            <a:extLst>
              <a:ext uri="{FF2B5EF4-FFF2-40B4-BE49-F238E27FC236}">
                <a16:creationId xmlns:a16="http://schemas.microsoft.com/office/drawing/2014/main" id="{3C34D3D5-48A5-4EC8-8B40-E19515DDF4F5}"/>
              </a:ext>
            </a:extLst>
          </p:cNvPr>
          <p:cNvSpPr txBox="1">
            <a:spLocks/>
          </p:cNvSpPr>
          <p:nvPr/>
        </p:nvSpPr>
        <p:spPr>
          <a:xfrm>
            <a:off x="3936315" y="2404427"/>
            <a:ext cx="7835633" cy="38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상수는 변하지 않는 수다</a:t>
            </a:r>
            <a:r>
              <a:rPr lang="en-US" altLang="ko-KR" dirty="0"/>
              <a:t>. </a:t>
            </a:r>
            <a:r>
              <a:rPr lang="ko-KR" altLang="en-US" dirty="0"/>
              <a:t>앞에 </a:t>
            </a:r>
            <a:r>
              <a:rPr lang="en-US" altLang="ko-KR" dirty="0"/>
              <a:t>final</a:t>
            </a:r>
            <a:r>
              <a:rPr lang="ko-KR" altLang="en-US" dirty="0"/>
              <a:t>이라고 선언하면 상수가 된다</a:t>
            </a:r>
            <a:r>
              <a:rPr lang="en-US" altLang="ko-KR" dirty="0"/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0D9BF63-50BF-4274-A453-EA115E3AB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73"/>
          <a:stretch/>
        </p:blipFill>
        <p:spPr bwMode="auto">
          <a:xfrm>
            <a:off x="233680" y="3833812"/>
            <a:ext cx="11684000" cy="282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51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변수명을 짓는 요령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E958343-4A4C-4CDD-8166-ECB091D1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8370" y="2352515"/>
            <a:ext cx="7835633" cy="586106"/>
          </a:xfrm>
        </p:spPr>
        <p:txBody>
          <a:bodyPr/>
          <a:lstStyle/>
          <a:p>
            <a:r>
              <a:rPr lang="ko-KR" altLang="en-US" dirty="0"/>
              <a:t>공백도 엄연히 문자이다</a:t>
            </a:r>
            <a:r>
              <a:rPr lang="en-US" altLang="ko-KR" dirty="0"/>
              <a:t>. </a:t>
            </a:r>
            <a:r>
              <a:rPr lang="ko-KR" altLang="en-US" dirty="0"/>
              <a:t>그리고 이처럼 변수를 선언하면 에러가 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438201-553E-4D8A-B02C-96BF6DD41911}"/>
              </a:ext>
            </a:extLst>
          </p:cNvPr>
          <p:cNvSpPr/>
          <p:nvPr/>
        </p:nvSpPr>
        <p:spPr>
          <a:xfrm>
            <a:off x="433823" y="3001918"/>
            <a:ext cx="3285637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54290C-8FE8-4328-B82F-35167C6539A3}"/>
              </a:ext>
            </a:extLst>
          </p:cNvPr>
          <p:cNvSpPr/>
          <p:nvPr/>
        </p:nvSpPr>
        <p:spPr>
          <a:xfrm>
            <a:off x="433823" y="4318635"/>
            <a:ext cx="3285637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헝가리안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CDD979-60C9-49C8-9243-961B900A8E4C}"/>
              </a:ext>
            </a:extLst>
          </p:cNvPr>
          <p:cNvSpPr/>
          <p:nvPr/>
        </p:nvSpPr>
        <p:spPr>
          <a:xfrm>
            <a:off x="433822" y="5635352"/>
            <a:ext cx="3285637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언더바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DF20C-8203-4116-97AF-D1FDCCC6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857" y="3104390"/>
            <a:ext cx="3000375" cy="390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B739E4-7A76-420F-AA19-876E9090B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857" y="4302007"/>
            <a:ext cx="3076575" cy="781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2920F8-3CFF-401A-A956-DD277016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857" y="5804461"/>
            <a:ext cx="3067050" cy="409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745737-410D-4A79-9E9C-4A65E378F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63" y="2295524"/>
            <a:ext cx="3048000" cy="4476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C0EE32-4F39-4C92-A3C5-4C5B3A1C26B3}"/>
              </a:ext>
            </a:extLst>
          </p:cNvPr>
          <p:cNvSpPr/>
          <p:nvPr/>
        </p:nvSpPr>
        <p:spPr>
          <a:xfrm>
            <a:off x="3719459" y="3001918"/>
            <a:ext cx="5173398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낙타의 등을 보면 굴곡이 있는데 구분을 지을 때 마다 대소문자를 이용해서 구분 짓는 방식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0F30BD-F303-495F-BC39-1FF0C2574DF4}"/>
              </a:ext>
            </a:extLst>
          </p:cNvPr>
          <p:cNvSpPr/>
          <p:nvPr/>
        </p:nvSpPr>
        <p:spPr>
          <a:xfrm>
            <a:off x="3719459" y="4318635"/>
            <a:ext cx="5173398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이름을 보고 어떤 자료형으로 선언되었는지 알 수 있는 방법이다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26C161-CE02-44BD-A1BD-D7E9650F7F24}"/>
              </a:ext>
            </a:extLst>
          </p:cNvPr>
          <p:cNvSpPr/>
          <p:nvPr/>
        </p:nvSpPr>
        <p:spPr>
          <a:xfrm>
            <a:off x="3719459" y="5635351"/>
            <a:ext cx="5173398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_</a:t>
            </a:r>
            <a:r>
              <a:rPr lang="ko-KR" altLang="en-US" dirty="0"/>
              <a:t>를 이용해 구분 짓는 방식</a:t>
            </a:r>
            <a:r>
              <a:rPr lang="en-US" altLang="ko-KR" dirty="0"/>
              <a:t>. </a:t>
            </a:r>
            <a:r>
              <a:rPr lang="ko-KR" altLang="en-US" dirty="0"/>
              <a:t>가독성이 가장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14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 변환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Casting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CE65E2-70BC-4DA6-AAF4-9C09CF716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788525" cy="663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작은 크기 변수 값을 큰 크기를 갖는 변수에 저장할 경우에는 자동 형 변환이 발생</a:t>
            </a:r>
            <a:endParaRPr lang="en-US" altLang="ko-KR" sz="1600" dirty="0"/>
          </a:p>
          <a:p>
            <a:r>
              <a:rPr lang="ko-KR" altLang="en-US" dirty="0"/>
              <a:t>큰 크기 변수의 값을 작은 크기 변수에 저장할 경우에는 명시적 형 변환을 해야 한다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00D51-9B4F-492A-A6A1-D0090ED56DF8}"/>
              </a:ext>
            </a:extLst>
          </p:cNvPr>
          <p:cNvSpPr/>
          <p:nvPr/>
        </p:nvSpPr>
        <p:spPr>
          <a:xfrm>
            <a:off x="1177608" y="3822719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2C832-3210-46C4-8F7C-8169189E5B4A}"/>
              </a:ext>
            </a:extLst>
          </p:cNvPr>
          <p:cNvSpPr/>
          <p:nvPr/>
        </p:nvSpPr>
        <p:spPr>
          <a:xfrm>
            <a:off x="1177608" y="4943613"/>
            <a:ext cx="1097280" cy="464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CEF07-BC1D-4149-B28B-55093A8F24EF}"/>
              </a:ext>
            </a:extLst>
          </p:cNvPr>
          <p:cNvSpPr txBox="1"/>
          <p:nvPr/>
        </p:nvSpPr>
        <p:spPr>
          <a:xfrm>
            <a:off x="839788" y="4943613"/>
            <a:ext cx="34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B47233-9F39-414C-BE66-F8122F0AC144}"/>
              </a:ext>
            </a:extLst>
          </p:cNvPr>
          <p:cNvSpPr txBox="1"/>
          <p:nvPr/>
        </p:nvSpPr>
        <p:spPr>
          <a:xfrm>
            <a:off x="1177608" y="604597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39280C-2B9E-44C1-9143-014B5D54D232}"/>
              </a:ext>
            </a:extLst>
          </p:cNvPr>
          <p:cNvSpPr/>
          <p:nvPr/>
        </p:nvSpPr>
        <p:spPr>
          <a:xfrm>
            <a:off x="3565208" y="3822719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B5EF1B-B2C1-44F3-A053-096FCD4D1099}"/>
              </a:ext>
            </a:extLst>
          </p:cNvPr>
          <p:cNvSpPr/>
          <p:nvPr/>
        </p:nvSpPr>
        <p:spPr>
          <a:xfrm>
            <a:off x="3565208" y="4340105"/>
            <a:ext cx="1097280" cy="1252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59C3D-7173-4DDE-B7A5-8B715B11C715}"/>
              </a:ext>
            </a:extLst>
          </p:cNvPr>
          <p:cNvSpPr txBox="1"/>
          <p:nvPr/>
        </p:nvSpPr>
        <p:spPr>
          <a:xfrm>
            <a:off x="3268982" y="4758947"/>
            <a:ext cx="29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4F420-6E1F-4545-81D9-66CC461A2206}"/>
              </a:ext>
            </a:extLst>
          </p:cNvPr>
          <p:cNvSpPr txBox="1"/>
          <p:nvPr/>
        </p:nvSpPr>
        <p:spPr>
          <a:xfrm>
            <a:off x="3565208" y="604597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5C0EFB8-6721-4FA7-992D-5C27E8338B83}"/>
              </a:ext>
            </a:extLst>
          </p:cNvPr>
          <p:cNvSpPr/>
          <p:nvPr/>
        </p:nvSpPr>
        <p:spPr>
          <a:xfrm>
            <a:off x="2385056" y="4422159"/>
            <a:ext cx="883926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CC7BE9-3E36-45D3-A8F1-3BE5C9A631E0}"/>
              </a:ext>
            </a:extLst>
          </p:cNvPr>
          <p:cNvSpPr txBox="1"/>
          <p:nvPr/>
        </p:nvSpPr>
        <p:spPr>
          <a:xfrm>
            <a:off x="1177608" y="459689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 byte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072E77-27FF-4BFA-80B1-2617C6120990}"/>
              </a:ext>
            </a:extLst>
          </p:cNvPr>
          <p:cNvSpPr txBox="1"/>
          <p:nvPr/>
        </p:nvSpPr>
        <p:spPr>
          <a:xfrm>
            <a:off x="3565208" y="397077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 byte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D9B60C-4BCF-4FBD-870F-469AA551E4EF}"/>
              </a:ext>
            </a:extLst>
          </p:cNvPr>
          <p:cNvSpPr/>
          <p:nvPr/>
        </p:nvSpPr>
        <p:spPr>
          <a:xfrm>
            <a:off x="9806944" y="3822719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DA5CD8-2341-4291-995D-8086CEE4F9A1}"/>
              </a:ext>
            </a:extLst>
          </p:cNvPr>
          <p:cNvSpPr/>
          <p:nvPr/>
        </p:nvSpPr>
        <p:spPr>
          <a:xfrm>
            <a:off x="9806944" y="4943613"/>
            <a:ext cx="1097280" cy="464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F95B73-0B87-4619-B6A8-F5BE4B8F3603}"/>
              </a:ext>
            </a:extLst>
          </p:cNvPr>
          <p:cNvSpPr txBox="1"/>
          <p:nvPr/>
        </p:nvSpPr>
        <p:spPr>
          <a:xfrm>
            <a:off x="9469125" y="4943613"/>
            <a:ext cx="33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C893E0-26D2-434B-A1CC-4AFEB2BB4811}"/>
              </a:ext>
            </a:extLst>
          </p:cNvPr>
          <p:cNvSpPr txBox="1"/>
          <p:nvPr/>
        </p:nvSpPr>
        <p:spPr>
          <a:xfrm>
            <a:off x="9806944" y="604597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EC3CB5-BB35-4959-B2AF-A095569409E1}"/>
              </a:ext>
            </a:extLst>
          </p:cNvPr>
          <p:cNvSpPr/>
          <p:nvPr/>
        </p:nvSpPr>
        <p:spPr>
          <a:xfrm>
            <a:off x="7506181" y="3822719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4DD71-B3E4-472D-B751-05543A2EFF1E}"/>
              </a:ext>
            </a:extLst>
          </p:cNvPr>
          <p:cNvSpPr/>
          <p:nvPr/>
        </p:nvSpPr>
        <p:spPr>
          <a:xfrm>
            <a:off x="7506181" y="4340105"/>
            <a:ext cx="1097280" cy="1252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5B36F1-2DE0-4218-A623-8EF1AE7F7772}"/>
              </a:ext>
            </a:extLst>
          </p:cNvPr>
          <p:cNvSpPr txBox="1"/>
          <p:nvPr/>
        </p:nvSpPr>
        <p:spPr>
          <a:xfrm>
            <a:off x="7209954" y="4758947"/>
            <a:ext cx="29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820756-C7C9-4738-B9BA-C4140D4D3FBF}"/>
              </a:ext>
            </a:extLst>
          </p:cNvPr>
          <p:cNvSpPr txBox="1"/>
          <p:nvPr/>
        </p:nvSpPr>
        <p:spPr>
          <a:xfrm>
            <a:off x="7506181" y="604597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E3243A5-45A8-4FBD-ADD7-77902FCF732D}"/>
              </a:ext>
            </a:extLst>
          </p:cNvPr>
          <p:cNvSpPr/>
          <p:nvPr/>
        </p:nvSpPr>
        <p:spPr>
          <a:xfrm>
            <a:off x="8754108" y="4314199"/>
            <a:ext cx="883926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F58DA3-3992-474B-9DE7-558F52FE08E4}"/>
              </a:ext>
            </a:extLst>
          </p:cNvPr>
          <p:cNvSpPr txBox="1"/>
          <p:nvPr/>
        </p:nvSpPr>
        <p:spPr>
          <a:xfrm>
            <a:off x="9806944" y="456641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byte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CD440A-850C-4001-9919-5F56B03380E1}"/>
              </a:ext>
            </a:extLst>
          </p:cNvPr>
          <p:cNvSpPr txBox="1"/>
          <p:nvPr/>
        </p:nvSpPr>
        <p:spPr>
          <a:xfrm>
            <a:off x="5613327" y="4279918"/>
            <a:ext cx="205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byte </a:t>
            </a:r>
            <a:r>
              <a:rPr lang="en-US" altLang="ko-KR" dirty="0">
                <a:sym typeface="Wingdings" panose="05000000000000000000" pitchFamily="2" charset="2"/>
              </a:rPr>
              <a:t> 1 byte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38BDE9-D733-4A05-A926-6FDCD7CFC61F}"/>
              </a:ext>
            </a:extLst>
          </p:cNvPr>
          <p:cNvSpPr/>
          <p:nvPr/>
        </p:nvSpPr>
        <p:spPr>
          <a:xfrm>
            <a:off x="7506181" y="4340106"/>
            <a:ext cx="1097280" cy="78817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C03F7E-032E-456C-A192-2F5132CF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02" y="2845151"/>
            <a:ext cx="2000250" cy="8667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8A75AF5-A3A5-427A-AC34-EF5ADD705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406" y="2451499"/>
            <a:ext cx="2828925" cy="73342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009FA32-F5A2-4993-8F81-662BFAD89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046" y="3228603"/>
            <a:ext cx="25050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48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 변환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기본 데이터 타입의 크기와 데이터 손실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00AF38-C4DB-4DA5-BC38-6C8F69CF7A3C}"/>
              </a:ext>
            </a:extLst>
          </p:cNvPr>
          <p:cNvSpPr/>
          <p:nvPr/>
        </p:nvSpPr>
        <p:spPr>
          <a:xfrm>
            <a:off x="907710" y="2084870"/>
            <a:ext cx="10444502" cy="4114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크다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72EB5A-4DEA-429F-A27E-A23813D51AA5}"/>
              </a:ext>
            </a:extLst>
          </p:cNvPr>
          <p:cNvSpPr/>
          <p:nvPr/>
        </p:nvSpPr>
        <p:spPr>
          <a:xfrm>
            <a:off x="907710" y="2496350"/>
            <a:ext cx="10444502" cy="190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60C645-AF88-4C2B-90BD-AB4C5AE1B14C}"/>
              </a:ext>
            </a:extLst>
          </p:cNvPr>
          <p:cNvSpPr/>
          <p:nvPr/>
        </p:nvSpPr>
        <p:spPr>
          <a:xfrm>
            <a:off x="1259840" y="2668270"/>
            <a:ext cx="1148080" cy="4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70B568-3F32-4812-8F88-D8F83DA5FF44}"/>
              </a:ext>
            </a:extLst>
          </p:cNvPr>
          <p:cNvSpPr/>
          <p:nvPr/>
        </p:nvSpPr>
        <p:spPr>
          <a:xfrm>
            <a:off x="2890922" y="2668270"/>
            <a:ext cx="1148080" cy="4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short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72E4E4-114D-4F65-BF39-AFE1DCB3516D}"/>
              </a:ext>
            </a:extLst>
          </p:cNvPr>
          <p:cNvSpPr/>
          <p:nvPr/>
        </p:nvSpPr>
        <p:spPr>
          <a:xfrm>
            <a:off x="4522005" y="2668270"/>
            <a:ext cx="1148080" cy="4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2E0B4E-5A6F-4C40-8062-710DBF87940E}"/>
              </a:ext>
            </a:extLst>
          </p:cNvPr>
          <p:cNvSpPr/>
          <p:nvPr/>
        </p:nvSpPr>
        <p:spPr>
          <a:xfrm>
            <a:off x="6151499" y="2668270"/>
            <a:ext cx="1148080" cy="4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long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1781B-33B9-436C-B73E-B6471D53D572}"/>
              </a:ext>
            </a:extLst>
          </p:cNvPr>
          <p:cNvSpPr/>
          <p:nvPr/>
        </p:nvSpPr>
        <p:spPr>
          <a:xfrm>
            <a:off x="7780993" y="2668270"/>
            <a:ext cx="1148080" cy="4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BD058-96C7-4E3B-BBC5-E9C7348628EB}"/>
              </a:ext>
            </a:extLst>
          </p:cNvPr>
          <p:cNvSpPr/>
          <p:nvPr/>
        </p:nvSpPr>
        <p:spPr>
          <a:xfrm>
            <a:off x="9410487" y="2668270"/>
            <a:ext cx="1148080" cy="4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double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42E83-6ED4-4278-8ED3-B0BA0E56C4F2}"/>
              </a:ext>
            </a:extLst>
          </p:cNvPr>
          <p:cNvSpPr/>
          <p:nvPr/>
        </p:nvSpPr>
        <p:spPr>
          <a:xfrm>
            <a:off x="2890922" y="3533775"/>
            <a:ext cx="1148080" cy="4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E2662C2-2AA7-4AB9-9D69-873ADD35C996}"/>
              </a:ext>
            </a:extLst>
          </p:cNvPr>
          <p:cNvSpPr/>
          <p:nvPr/>
        </p:nvSpPr>
        <p:spPr>
          <a:xfrm>
            <a:off x="2448642" y="2726698"/>
            <a:ext cx="440692" cy="36226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01A3A6B-1C31-498D-AE52-7A3F3BEAF3B1}"/>
              </a:ext>
            </a:extLst>
          </p:cNvPr>
          <p:cNvSpPr/>
          <p:nvPr/>
        </p:nvSpPr>
        <p:spPr>
          <a:xfrm>
            <a:off x="4079724" y="2726698"/>
            <a:ext cx="440692" cy="36226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2E1BE64-6AC0-4107-800C-03E97EFFE831}"/>
              </a:ext>
            </a:extLst>
          </p:cNvPr>
          <p:cNvSpPr/>
          <p:nvPr/>
        </p:nvSpPr>
        <p:spPr>
          <a:xfrm>
            <a:off x="5710807" y="2726698"/>
            <a:ext cx="440692" cy="36226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6E5B523-FD51-48F1-BF49-B4B2DADDDB4A}"/>
              </a:ext>
            </a:extLst>
          </p:cNvPr>
          <p:cNvSpPr/>
          <p:nvPr/>
        </p:nvSpPr>
        <p:spPr>
          <a:xfrm>
            <a:off x="7340301" y="2726698"/>
            <a:ext cx="440692" cy="36226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66C8F9-CBA2-424D-A091-FFACC67E126E}"/>
              </a:ext>
            </a:extLst>
          </p:cNvPr>
          <p:cNvSpPr/>
          <p:nvPr/>
        </p:nvSpPr>
        <p:spPr>
          <a:xfrm>
            <a:off x="8969795" y="2726698"/>
            <a:ext cx="440692" cy="36226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74BDB-02D4-4297-8C80-01E6BAF8FAB4}"/>
              </a:ext>
            </a:extLst>
          </p:cNvPr>
          <p:cNvSpPr/>
          <p:nvPr/>
        </p:nvSpPr>
        <p:spPr>
          <a:xfrm rot="18839655">
            <a:off x="4079724" y="3329792"/>
            <a:ext cx="440692" cy="36226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4F4299C-C39A-42F0-9E66-7F96A834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10" y="4965382"/>
            <a:ext cx="3333750" cy="8286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B856E-B135-40BF-BE51-8569CDCDA354}"/>
              </a:ext>
            </a:extLst>
          </p:cNvPr>
          <p:cNvSpPr/>
          <p:nvPr/>
        </p:nvSpPr>
        <p:spPr>
          <a:xfrm>
            <a:off x="1881893" y="6083477"/>
            <a:ext cx="1298187" cy="432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0B1F99-D8BA-4F52-BE0C-AA99E683B19B}"/>
              </a:ext>
            </a:extLst>
          </p:cNvPr>
          <p:cNvSpPr/>
          <p:nvPr/>
        </p:nvSpPr>
        <p:spPr>
          <a:xfrm>
            <a:off x="1881892" y="5794057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76041F-649A-4E2A-AFE8-EC26B9AEF860}"/>
              </a:ext>
            </a:extLst>
          </p:cNvPr>
          <p:cNvSpPr/>
          <p:nvPr/>
        </p:nvSpPr>
        <p:spPr>
          <a:xfrm>
            <a:off x="4923325" y="4965382"/>
            <a:ext cx="1493520" cy="1272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D60799-FDAF-46C3-B4C5-9428539576E0}"/>
              </a:ext>
            </a:extLst>
          </p:cNvPr>
          <p:cNvSpPr/>
          <p:nvPr/>
        </p:nvSpPr>
        <p:spPr>
          <a:xfrm>
            <a:off x="4923325" y="4965382"/>
            <a:ext cx="1493520" cy="368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C244D63-6BD6-40D9-AB9A-9D5E18643221}"/>
              </a:ext>
            </a:extLst>
          </p:cNvPr>
          <p:cNvSpPr/>
          <p:nvPr/>
        </p:nvSpPr>
        <p:spPr>
          <a:xfrm>
            <a:off x="6608400" y="5185251"/>
            <a:ext cx="2576240" cy="8331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double </a:t>
            </a:r>
            <a:r>
              <a:rPr lang="en-US" altLang="ko-KR" dirty="0">
                <a:sym typeface="Wingdings" panose="05000000000000000000" pitchFamily="2" charset="2"/>
              </a:rPr>
              <a:t> int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84DF9A-C065-4877-A171-5A553152D2C9}"/>
              </a:ext>
            </a:extLst>
          </p:cNvPr>
          <p:cNvSpPr/>
          <p:nvPr/>
        </p:nvSpPr>
        <p:spPr>
          <a:xfrm>
            <a:off x="9287466" y="4965382"/>
            <a:ext cx="1493520" cy="1272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7EC6EE-63B8-49D4-A2B3-217EFFCDD571}"/>
              </a:ext>
            </a:extLst>
          </p:cNvPr>
          <p:cNvSpPr/>
          <p:nvPr/>
        </p:nvSpPr>
        <p:spPr>
          <a:xfrm>
            <a:off x="9287466" y="4965382"/>
            <a:ext cx="1493520" cy="368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CF0D72-777E-407D-A246-07D0C9CEA6D3}"/>
              </a:ext>
            </a:extLst>
          </p:cNvPr>
          <p:cNvSpPr txBox="1"/>
          <p:nvPr/>
        </p:nvSpPr>
        <p:spPr>
          <a:xfrm>
            <a:off x="6929120" y="50205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손실</a:t>
            </a:r>
          </a:p>
        </p:txBody>
      </p:sp>
    </p:spTree>
    <p:extLst>
      <p:ext uri="{BB962C8B-B14F-4D97-AF65-F5344CB8AC3E}">
        <p14:creationId xmlns:p14="http://schemas.microsoft.com/office/powerpoint/2010/main" val="351031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 변환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왜 정수일 땐 </a:t>
            </a:r>
            <a:r>
              <a:rPr lang="en-US" altLang="ko-KR" dirty="0"/>
              <a:t>int</a:t>
            </a:r>
            <a:r>
              <a:rPr lang="ko-KR" altLang="en-US" dirty="0"/>
              <a:t>를 쓰고 실수일 땐 </a:t>
            </a:r>
            <a:r>
              <a:rPr lang="en-US" altLang="ko-KR" dirty="0"/>
              <a:t>double</a:t>
            </a:r>
            <a:r>
              <a:rPr lang="ko-KR" altLang="en-US" dirty="0"/>
              <a:t>을 쓰는가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E958343-4A4C-4CDD-8166-ECB091D1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16463" y="2167254"/>
            <a:ext cx="6854508" cy="4020185"/>
          </a:xfrm>
        </p:spPr>
        <p:txBody>
          <a:bodyPr/>
          <a:lstStyle/>
          <a:p>
            <a:r>
              <a:rPr lang="ko-KR" altLang="en-US" dirty="0"/>
              <a:t>자바는 실수를 </a:t>
            </a:r>
            <a:r>
              <a:rPr lang="en-US" altLang="ko-KR" dirty="0"/>
              <a:t>double</a:t>
            </a:r>
            <a:r>
              <a:rPr lang="ko-KR" altLang="en-US" dirty="0"/>
              <a:t>형을</a:t>
            </a:r>
            <a:r>
              <a:rPr lang="en-US" altLang="ko-KR" dirty="0"/>
              <a:t>,</a:t>
            </a:r>
            <a:r>
              <a:rPr lang="ko-KR" altLang="en-US" dirty="0"/>
              <a:t> 정수를 </a:t>
            </a:r>
            <a:r>
              <a:rPr lang="en-US" altLang="ko-KR" dirty="0"/>
              <a:t>int</a:t>
            </a:r>
            <a:r>
              <a:rPr lang="ko-KR" altLang="en-US" dirty="0"/>
              <a:t>형을 기본으로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</a:t>
            </a:r>
            <a:r>
              <a:rPr lang="en-US" altLang="ko-KR" dirty="0"/>
              <a:t>float e = 123.456</a:t>
            </a:r>
            <a:r>
              <a:rPr lang="ko-KR" altLang="en-US" dirty="0"/>
              <a:t>에서 </a:t>
            </a:r>
            <a:r>
              <a:rPr lang="en-US" altLang="ko-KR" dirty="0"/>
              <a:t>123.456</a:t>
            </a:r>
            <a:r>
              <a:rPr lang="ko-KR" altLang="en-US" dirty="0"/>
              <a:t>은 </a:t>
            </a:r>
            <a:r>
              <a:rPr lang="en-US" altLang="ko-KR" dirty="0"/>
              <a:t>double</a:t>
            </a:r>
            <a:r>
              <a:rPr lang="ko-KR" altLang="en-US" dirty="0"/>
              <a:t>형으로 들어온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float</a:t>
            </a:r>
            <a:r>
              <a:rPr lang="ko-KR" altLang="en-US" dirty="0"/>
              <a:t>형은 </a:t>
            </a:r>
            <a:r>
              <a:rPr lang="en-US" altLang="ko-KR" dirty="0"/>
              <a:t>double</a:t>
            </a:r>
            <a:r>
              <a:rPr lang="ko-KR" altLang="en-US" dirty="0"/>
              <a:t>형을 받을 수 없으므로 뒤에 </a:t>
            </a:r>
            <a:r>
              <a:rPr lang="en-US" altLang="ko-KR" dirty="0"/>
              <a:t>F</a:t>
            </a:r>
            <a:r>
              <a:rPr lang="ko-KR" altLang="en-US" dirty="0"/>
              <a:t>를 붙여서 값이 </a:t>
            </a:r>
            <a:r>
              <a:rPr lang="en-US" altLang="ko-KR" dirty="0"/>
              <a:t>float</a:t>
            </a:r>
            <a:r>
              <a:rPr lang="ko-KR" altLang="en-US" dirty="0"/>
              <a:t>형이라는 것을 나타내 주거나 </a:t>
            </a:r>
            <a:r>
              <a:rPr lang="en-US" altLang="ko-KR" dirty="0"/>
              <a:t>float e = (float)123.456</a:t>
            </a:r>
            <a:r>
              <a:rPr lang="ko-KR" altLang="en-US" dirty="0"/>
              <a:t>처럼 캐스팅을 해줘야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float</a:t>
            </a:r>
            <a:r>
              <a:rPr lang="ko-KR" altLang="en-US" dirty="0"/>
              <a:t>형은 </a:t>
            </a:r>
            <a:r>
              <a:rPr lang="en-US" altLang="ko-KR" dirty="0"/>
              <a:t>4byte</a:t>
            </a:r>
            <a:r>
              <a:rPr lang="ko-KR" altLang="en-US" dirty="0"/>
              <a:t>이고 </a:t>
            </a:r>
            <a:r>
              <a:rPr lang="en-US" altLang="ko-KR" dirty="0"/>
              <a:t>double</a:t>
            </a:r>
            <a:r>
              <a:rPr lang="ko-KR" altLang="en-US" dirty="0"/>
              <a:t>형은 </a:t>
            </a:r>
            <a:r>
              <a:rPr lang="en-US" altLang="ko-KR" dirty="0"/>
              <a:t>8byte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그래서 얼핏 보면 메모리 효율을 위해선 </a:t>
            </a:r>
            <a:r>
              <a:rPr lang="en-US" altLang="ko-KR" dirty="0"/>
              <a:t>float</a:t>
            </a:r>
            <a:r>
              <a:rPr lang="ko-KR" altLang="en-US" dirty="0"/>
              <a:t>을 쓰는게 합리적으로 보인다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이처럼 지속적인 형변환은 시스템 성능에 영향을 미친다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실수를 나타낼 때는 </a:t>
            </a:r>
            <a:r>
              <a:rPr lang="en-US" altLang="ko-KR" dirty="0"/>
              <a:t>double</a:t>
            </a:r>
            <a:r>
              <a:rPr lang="ko-KR" altLang="en-US" dirty="0"/>
              <a:t>형을 쓰는게 좋다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BB8EA-72FF-4A97-BDDC-69F50854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167255"/>
            <a:ext cx="3876675" cy="11334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7BF7C7-6046-4EB8-9B1E-BDA84952E76B}"/>
              </a:ext>
            </a:extLst>
          </p:cNvPr>
          <p:cNvSpPr/>
          <p:nvPr/>
        </p:nvSpPr>
        <p:spPr>
          <a:xfrm>
            <a:off x="621029" y="3557271"/>
            <a:ext cx="1270000" cy="55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double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4DEF8A3F-AB28-4B51-9C9F-A88244D09BA9}"/>
              </a:ext>
            </a:extLst>
          </p:cNvPr>
          <p:cNvSpPr/>
          <p:nvPr/>
        </p:nvSpPr>
        <p:spPr>
          <a:xfrm>
            <a:off x="1891029" y="3557271"/>
            <a:ext cx="812800" cy="47752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0A8E1-3CB9-4FBB-9DD9-0535074F332A}"/>
              </a:ext>
            </a:extLst>
          </p:cNvPr>
          <p:cNvSpPr/>
          <p:nvPr/>
        </p:nvSpPr>
        <p:spPr>
          <a:xfrm>
            <a:off x="2703829" y="3557271"/>
            <a:ext cx="1270000" cy="55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double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AFA082-8AFC-4975-90B2-15E6DBCD4916}"/>
              </a:ext>
            </a:extLst>
          </p:cNvPr>
          <p:cNvSpPr/>
          <p:nvPr/>
        </p:nvSpPr>
        <p:spPr>
          <a:xfrm>
            <a:off x="621029" y="4371341"/>
            <a:ext cx="1270000" cy="557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float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525A5C-8F20-414E-A02C-5A694D1BAD40}"/>
              </a:ext>
            </a:extLst>
          </p:cNvPr>
          <p:cNvSpPr/>
          <p:nvPr/>
        </p:nvSpPr>
        <p:spPr>
          <a:xfrm>
            <a:off x="2703829" y="4371341"/>
            <a:ext cx="1270000" cy="55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double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부등호 8">
            <a:extLst>
              <a:ext uri="{FF2B5EF4-FFF2-40B4-BE49-F238E27FC236}">
                <a16:creationId xmlns:a16="http://schemas.microsoft.com/office/drawing/2014/main" id="{267B42FB-93CE-4FE3-B4AB-B288F735D5D0}"/>
              </a:ext>
            </a:extLst>
          </p:cNvPr>
          <p:cNvSpPr/>
          <p:nvPr/>
        </p:nvSpPr>
        <p:spPr>
          <a:xfrm>
            <a:off x="1891030" y="4370071"/>
            <a:ext cx="812800" cy="477520"/>
          </a:xfrm>
          <a:prstGeom prst="mathNot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6B3A61-F5C0-4397-969E-0790A98EDE3A}"/>
              </a:ext>
            </a:extLst>
          </p:cNvPr>
          <p:cNvSpPr/>
          <p:nvPr/>
        </p:nvSpPr>
        <p:spPr>
          <a:xfrm>
            <a:off x="621029" y="5182871"/>
            <a:ext cx="1270000" cy="557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float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E7F40D2F-9C5F-4257-9EC0-55C9178F4C02}"/>
              </a:ext>
            </a:extLst>
          </p:cNvPr>
          <p:cNvSpPr/>
          <p:nvPr/>
        </p:nvSpPr>
        <p:spPr>
          <a:xfrm>
            <a:off x="1891029" y="5182871"/>
            <a:ext cx="812800" cy="47752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505668-6A11-49F8-BE30-F088D69B02BC}"/>
              </a:ext>
            </a:extLst>
          </p:cNvPr>
          <p:cNvSpPr/>
          <p:nvPr/>
        </p:nvSpPr>
        <p:spPr>
          <a:xfrm>
            <a:off x="2703829" y="5182871"/>
            <a:ext cx="1270000" cy="557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float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5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B3E5545-AFA6-47B7-9EFD-ECD6DED95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735" y="1635853"/>
            <a:ext cx="4063068" cy="461394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변수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이스케이프 문자와 </a:t>
            </a:r>
            <a:r>
              <a:rPr lang="en-US" altLang="ko-KR" dirty="0" err="1"/>
              <a:t>System.out.print</a:t>
            </a:r>
            <a:r>
              <a:rPr lang="en-US" altLang="ko-KR" dirty="0"/>
              <a:t>() 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서식문자와 </a:t>
            </a:r>
            <a:r>
              <a:rPr lang="en-US" altLang="ko-KR" dirty="0" err="1"/>
              <a:t>System.out.printf</a:t>
            </a:r>
            <a:r>
              <a:rPr lang="en-US" altLang="ko-KR" dirty="0"/>
              <a:t>() 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과 코드 블록</a:t>
            </a:r>
            <a:r>
              <a:rPr lang="en-US" altLang="ko-KR" dirty="0"/>
              <a:t>( {...} )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이름 규칙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자료형 변환</a:t>
            </a:r>
          </a:p>
          <a:p>
            <a:endParaRPr lang="en-US" altLang="ko-KR" dirty="0"/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연산자</a:t>
            </a:r>
          </a:p>
          <a:p>
            <a:pPr algn="l"/>
            <a:r>
              <a:rPr lang="en-US" altLang="ko-KR" dirty="0"/>
              <a:t> - Scanner </a:t>
            </a:r>
            <a:r>
              <a:rPr lang="ko-KR" altLang="en-US" dirty="0"/>
              <a:t>클래스</a:t>
            </a:r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산술 연산자 </a:t>
            </a:r>
            <a:r>
              <a:rPr lang="en-US" altLang="ko-KR" dirty="0"/>
              <a:t>(+, -, *, /, %)</a:t>
            </a:r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복합 연산자 </a:t>
            </a:r>
            <a:r>
              <a:rPr lang="en-US" altLang="ko-KR" dirty="0"/>
              <a:t>(+=, -=, *=, /=, %=)</a:t>
            </a:r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비교 연산자 </a:t>
            </a:r>
            <a:r>
              <a:rPr lang="en-US" altLang="ko-KR" dirty="0"/>
              <a:t>(&gt;=, &lt;=, &gt;, &lt;, ==, !=)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증감 연산자 </a:t>
            </a:r>
            <a:r>
              <a:rPr lang="en-US" altLang="ko-KR" dirty="0"/>
              <a:t>(++, --)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논리 연산자 </a:t>
            </a:r>
            <a:r>
              <a:rPr lang="en-US" altLang="ko-KR" dirty="0"/>
              <a:t>(&amp;&amp;, ||, !)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비트 연산자 </a:t>
            </a:r>
            <a:r>
              <a:rPr lang="en-US" altLang="ko-KR" dirty="0"/>
              <a:t>(&amp;, |, ^, ~, &lt;&lt;, &gt;&gt;)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연산자 우선순위란</a:t>
            </a:r>
            <a:r>
              <a:rPr lang="en-US" altLang="ko-KR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E9404-D5C8-4386-A1E1-42310CD7228F}"/>
              </a:ext>
            </a:extLst>
          </p:cNvPr>
          <p:cNvSpPr txBox="1"/>
          <p:nvPr/>
        </p:nvSpPr>
        <p:spPr>
          <a:xfrm>
            <a:off x="1644242" y="784263"/>
            <a:ext cx="5561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차례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AECAF02-4C24-4F25-B25D-4221C9F15989}"/>
              </a:ext>
            </a:extLst>
          </p:cNvPr>
          <p:cNvSpPr txBox="1">
            <a:spLocks/>
          </p:cNvSpPr>
          <p:nvPr/>
        </p:nvSpPr>
        <p:spPr>
          <a:xfrm>
            <a:off x="4858416" y="1635853"/>
            <a:ext cx="2684478" cy="4613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300" dirty="0">
                <a:solidFill>
                  <a:srgbClr val="FF0000"/>
                </a:solidFill>
              </a:rPr>
              <a:t>3. </a:t>
            </a:r>
            <a:r>
              <a:rPr lang="ko-KR" altLang="en-US" sz="1300" dirty="0" err="1">
                <a:solidFill>
                  <a:srgbClr val="FF0000"/>
                </a:solidFill>
              </a:rPr>
              <a:t>조건문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 algn="l"/>
            <a:r>
              <a:rPr lang="en-US" altLang="ko-KR" sz="1300" dirty="0"/>
              <a:t> - </a:t>
            </a:r>
            <a:r>
              <a:rPr lang="en-US" altLang="ko-KR" sz="1300" dirty="0" err="1"/>
              <a:t>if~else</a:t>
            </a:r>
            <a:endParaRPr lang="en-US" altLang="ko-KR" sz="1300" dirty="0"/>
          </a:p>
          <a:p>
            <a:pPr algn="l"/>
            <a:r>
              <a:rPr lang="en-US" altLang="ko-KR" sz="1300" dirty="0"/>
              <a:t> - else if</a:t>
            </a:r>
          </a:p>
          <a:p>
            <a:pPr algn="l"/>
            <a:r>
              <a:rPr lang="en-US" altLang="ko-KR" sz="1300" dirty="0"/>
              <a:t> - switch</a:t>
            </a:r>
            <a:r>
              <a:rPr lang="ko-KR" altLang="en-US" sz="1300" dirty="0"/>
              <a:t>문 </a:t>
            </a:r>
            <a:r>
              <a:rPr lang="en-US" altLang="ko-KR" sz="1300" dirty="0"/>
              <a:t>(break)</a:t>
            </a:r>
          </a:p>
          <a:p>
            <a:pPr algn="l"/>
            <a:r>
              <a:rPr lang="ko-KR" altLang="en-US" sz="1300" dirty="0"/>
              <a:t> </a:t>
            </a:r>
            <a:r>
              <a:rPr lang="en-US" altLang="ko-KR" sz="1300" dirty="0"/>
              <a:t>- </a:t>
            </a:r>
            <a:r>
              <a:rPr lang="ko-KR" altLang="en-US" sz="1300" dirty="0" err="1"/>
              <a:t>삼항</a:t>
            </a:r>
            <a:r>
              <a:rPr lang="ko-KR" altLang="en-US" sz="1300" dirty="0"/>
              <a:t> 조건 </a:t>
            </a:r>
            <a:r>
              <a:rPr lang="en-US" altLang="ko-KR" sz="1300" dirty="0"/>
              <a:t>( ?: )</a:t>
            </a:r>
          </a:p>
          <a:p>
            <a:endParaRPr lang="ko-KR" altLang="en-US" sz="1300" dirty="0"/>
          </a:p>
          <a:p>
            <a:pPr algn="l"/>
            <a:r>
              <a:rPr lang="en-US" altLang="ko-KR" sz="1300" dirty="0">
                <a:solidFill>
                  <a:srgbClr val="FF0000"/>
                </a:solidFill>
              </a:rPr>
              <a:t>4. </a:t>
            </a:r>
            <a:r>
              <a:rPr lang="ko-KR" altLang="en-US" sz="1300" dirty="0" err="1">
                <a:solidFill>
                  <a:srgbClr val="FF0000"/>
                </a:solidFill>
              </a:rPr>
              <a:t>반복문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 algn="l"/>
            <a:r>
              <a:rPr lang="en-US" altLang="ko-KR" sz="1300" dirty="0"/>
              <a:t> - for</a:t>
            </a:r>
            <a:r>
              <a:rPr lang="ko-KR" altLang="en-US" sz="1300" dirty="0"/>
              <a:t>문</a:t>
            </a:r>
            <a:endParaRPr lang="en-US" altLang="ko-KR" sz="1300" dirty="0"/>
          </a:p>
          <a:p>
            <a:pPr algn="l"/>
            <a:r>
              <a:rPr lang="en-US" altLang="ko-KR" sz="1300" dirty="0"/>
              <a:t> - </a:t>
            </a:r>
            <a:r>
              <a:rPr lang="en-US" altLang="ko-KR" sz="1400" dirty="0"/>
              <a:t>foreach</a:t>
            </a:r>
            <a:r>
              <a:rPr lang="ko-KR" altLang="en-US" sz="1400" dirty="0"/>
              <a:t>문</a:t>
            </a:r>
            <a:endParaRPr lang="ko-KR" altLang="en-US" sz="1300" dirty="0"/>
          </a:p>
          <a:p>
            <a:pPr algn="l"/>
            <a:r>
              <a:rPr lang="en-US" altLang="ko-KR" sz="1300" dirty="0"/>
              <a:t> - while</a:t>
            </a:r>
            <a:r>
              <a:rPr lang="ko-KR" altLang="en-US" sz="1300" dirty="0"/>
              <a:t>문</a:t>
            </a:r>
            <a:r>
              <a:rPr lang="en-US" altLang="ko-KR" sz="1300" dirty="0"/>
              <a:t> (continue)</a:t>
            </a:r>
            <a:endParaRPr lang="ko-KR" altLang="en-US" sz="1300" dirty="0"/>
          </a:p>
          <a:p>
            <a:pPr algn="l"/>
            <a:r>
              <a:rPr lang="en-US" altLang="ko-KR" sz="1300" dirty="0"/>
              <a:t> - </a:t>
            </a:r>
            <a:r>
              <a:rPr lang="en-US" altLang="ko-KR" sz="1300" dirty="0" err="1"/>
              <a:t>do~while</a:t>
            </a:r>
            <a:r>
              <a:rPr lang="ko-KR" altLang="en-US" sz="1300" dirty="0"/>
              <a:t>문</a:t>
            </a:r>
          </a:p>
          <a:p>
            <a:r>
              <a:rPr lang="ko-KR" altLang="en-US" sz="1300" dirty="0"/>
              <a:t>    </a:t>
            </a:r>
          </a:p>
          <a:p>
            <a:pPr algn="l"/>
            <a:r>
              <a:rPr lang="en-US" altLang="ko-KR" sz="1300" dirty="0">
                <a:solidFill>
                  <a:srgbClr val="FF0000"/>
                </a:solidFill>
              </a:rPr>
              <a:t>5. </a:t>
            </a:r>
            <a:r>
              <a:rPr lang="ko-KR" altLang="en-US" sz="1300" dirty="0">
                <a:solidFill>
                  <a:srgbClr val="FF0000"/>
                </a:solidFill>
              </a:rPr>
              <a:t>배열</a:t>
            </a:r>
          </a:p>
          <a:p>
            <a:pPr algn="l"/>
            <a:r>
              <a:rPr lang="en-US" altLang="ko-KR" sz="1300" dirty="0"/>
              <a:t>- 1</a:t>
            </a:r>
            <a:r>
              <a:rPr lang="ko-KR" altLang="en-US" sz="1300" dirty="0"/>
              <a:t>차원 배열</a:t>
            </a:r>
          </a:p>
          <a:p>
            <a:pPr algn="l"/>
            <a:r>
              <a:rPr lang="en-US" altLang="ko-KR" sz="1300" dirty="0"/>
              <a:t>- </a:t>
            </a:r>
            <a:r>
              <a:rPr lang="ko-KR" altLang="en-US" sz="1300" dirty="0"/>
              <a:t>다차원 배열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1E9950-7352-4D22-8FBF-396C73D166FF}"/>
              </a:ext>
            </a:extLst>
          </p:cNvPr>
          <p:cNvSpPr/>
          <p:nvPr/>
        </p:nvSpPr>
        <p:spPr>
          <a:xfrm>
            <a:off x="7685507" y="1635853"/>
            <a:ext cx="418137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</a:rPr>
              <a:t>6. </a:t>
            </a:r>
            <a:r>
              <a:rPr lang="ko-KR" altLang="en-US" sz="1300" dirty="0">
                <a:solidFill>
                  <a:srgbClr val="FF0000"/>
                </a:solidFill>
              </a:rPr>
              <a:t>함수</a:t>
            </a:r>
          </a:p>
          <a:p>
            <a:r>
              <a:rPr lang="en-US" altLang="ko-KR" sz="1300" dirty="0"/>
              <a:t> - </a:t>
            </a:r>
            <a:r>
              <a:rPr lang="ko-KR" altLang="en-US" sz="1300" dirty="0"/>
              <a:t>반환형과 </a:t>
            </a:r>
            <a:r>
              <a:rPr lang="en-US" altLang="ko-KR" sz="1300" dirty="0"/>
              <a:t>return</a:t>
            </a:r>
          </a:p>
          <a:p>
            <a:r>
              <a:rPr lang="en-US" altLang="ko-KR" sz="1300" dirty="0"/>
              <a:t> - </a:t>
            </a:r>
            <a:r>
              <a:rPr lang="ko-KR" altLang="en-US" sz="1300" dirty="0"/>
              <a:t>전역변수와 지역변수</a:t>
            </a:r>
          </a:p>
          <a:p>
            <a:r>
              <a:rPr lang="en-US" altLang="ko-KR" sz="1300" dirty="0"/>
              <a:t> - </a:t>
            </a:r>
            <a:r>
              <a:rPr lang="ko-KR" altLang="en-US" sz="1300" dirty="0"/>
              <a:t>인자 </a:t>
            </a:r>
            <a:r>
              <a:rPr lang="en-US" altLang="ko-KR" sz="1300" dirty="0"/>
              <a:t>(Parameter)</a:t>
            </a:r>
            <a:r>
              <a:rPr lang="ko-KR" altLang="en-US" sz="1300" dirty="0"/>
              <a:t>와 가변인자</a:t>
            </a:r>
            <a:r>
              <a:rPr lang="en-US" altLang="ko-KR" sz="1300" dirty="0"/>
              <a:t>(</a:t>
            </a:r>
            <a:r>
              <a:rPr lang="en-US" altLang="ko-KR" sz="1300" dirty="0" err="1"/>
              <a:t>Varargs</a:t>
            </a:r>
            <a:r>
              <a:rPr lang="en-US" altLang="ko-KR" sz="1300" u="sng" dirty="0"/>
              <a:t>)</a:t>
            </a:r>
            <a:endParaRPr lang="en-US" altLang="ko-KR" sz="1300" dirty="0"/>
          </a:p>
          <a:p>
            <a:pPr lvl="1"/>
            <a:r>
              <a:rPr lang="en-US" altLang="ko-KR" sz="1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910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 변환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왜 정수일 땐 </a:t>
            </a:r>
            <a:r>
              <a:rPr lang="en-US" altLang="ko-KR" dirty="0"/>
              <a:t>int</a:t>
            </a:r>
            <a:r>
              <a:rPr lang="ko-KR" altLang="en-US" dirty="0"/>
              <a:t>를 쓰고 실수일 땐 </a:t>
            </a:r>
            <a:r>
              <a:rPr lang="en-US" altLang="ko-KR" dirty="0"/>
              <a:t>double</a:t>
            </a:r>
            <a:r>
              <a:rPr lang="ko-KR" altLang="en-US" dirty="0"/>
              <a:t>을 쓰는가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E958343-4A4C-4CDD-8166-ECB091D1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717415"/>
            <a:ext cx="10305732" cy="1600200"/>
          </a:xfrm>
        </p:spPr>
        <p:txBody>
          <a:bodyPr/>
          <a:lstStyle/>
          <a:p>
            <a:r>
              <a:rPr lang="en-US" altLang="ko-KR" dirty="0"/>
              <a:t>int</a:t>
            </a:r>
            <a:r>
              <a:rPr lang="ko-KR" altLang="en-US" dirty="0"/>
              <a:t>와 </a:t>
            </a:r>
            <a:r>
              <a:rPr lang="en-US" altLang="ko-KR" dirty="0"/>
              <a:t>long</a:t>
            </a:r>
            <a:r>
              <a:rPr lang="ko-KR" altLang="en-US" dirty="0"/>
              <a:t>도 마찬가지로 동작한다</a:t>
            </a:r>
            <a:r>
              <a:rPr lang="en-US" altLang="ko-KR" dirty="0"/>
              <a:t>. </a:t>
            </a:r>
            <a:r>
              <a:rPr lang="ko-KR" altLang="en-US" dirty="0"/>
              <a:t>비록 정수일 때 기본적으로 </a:t>
            </a:r>
            <a:r>
              <a:rPr lang="en-US" altLang="ko-KR" dirty="0"/>
              <a:t>int</a:t>
            </a:r>
            <a:r>
              <a:rPr lang="ko-KR" altLang="en-US" dirty="0"/>
              <a:t>형이지만 </a:t>
            </a:r>
            <a:r>
              <a:rPr lang="en-US" altLang="ko-KR" dirty="0"/>
              <a:t>long</a:t>
            </a:r>
            <a:r>
              <a:rPr lang="ko-KR" altLang="en-US" dirty="0"/>
              <a:t>형은 </a:t>
            </a:r>
            <a:r>
              <a:rPr lang="en-US" altLang="ko-KR" dirty="0"/>
              <a:t>int</a:t>
            </a:r>
            <a:r>
              <a:rPr lang="ko-KR" altLang="en-US" dirty="0"/>
              <a:t>보다 더 크기 때문에 선언이 가능하다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2147483648</a:t>
            </a:r>
            <a:r>
              <a:rPr lang="ko-KR" altLang="en-US" dirty="0"/>
              <a:t>은 </a:t>
            </a:r>
            <a:r>
              <a:rPr lang="en-US" altLang="ko-KR" dirty="0"/>
              <a:t>long</a:t>
            </a:r>
            <a:r>
              <a:rPr lang="ko-KR" altLang="en-US" dirty="0"/>
              <a:t>형이 충분히 받을 수 있는 크기 인데도 왜 에러가 날까</a:t>
            </a:r>
            <a:r>
              <a:rPr lang="en-US" altLang="ko-KR" dirty="0"/>
              <a:t>? </a:t>
            </a:r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ko-KR" altLang="en-US" dirty="0"/>
              <a:t>자바 </a:t>
            </a:r>
            <a:r>
              <a:rPr lang="en-US" altLang="ko-KR" dirty="0"/>
              <a:t>long </a:t>
            </a:r>
            <a:r>
              <a:rPr lang="ko-KR" altLang="en-US" dirty="0"/>
              <a:t>형의 범위는 </a:t>
            </a:r>
            <a:r>
              <a:rPr lang="en-US" altLang="ko-KR" dirty="0"/>
              <a:t>-9223372036854775808 ~ 9223372036854775807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이유는 </a:t>
            </a:r>
            <a:r>
              <a:rPr lang="en-US" altLang="ko-KR" dirty="0"/>
              <a:t>2147483648</a:t>
            </a:r>
            <a:r>
              <a:rPr lang="ko-KR" altLang="en-US" dirty="0"/>
              <a:t>값자체가 </a:t>
            </a:r>
            <a:r>
              <a:rPr lang="en-US" altLang="ko-KR" dirty="0"/>
              <a:t>int</a:t>
            </a:r>
            <a:r>
              <a:rPr lang="ko-KR" altLang="en-US" dirty="0"/>
              <a:t>형이기 때문이다</a:t>
            </a:r>
            <a:r>
              <a:rPr lang="en-US" altLang="ko-KR" dirty="0"/>
              <a:t>. int</a:t>
            </a:r>
            <a:r>
              <a:rPr lang="ko-KR" altLang="en-US" dirty="0"/>
              <a:t>형의 </a:t>
            </a:r>
            <a:r>
              <a:rPr lang="ko-KR" altLang="en-US" dirty="0" err="1"/>
              <a:t>리터럴을</a:t>
            </a:r>
            <a:r>
              <a:rPr lang="ko-KR" altLang="en-US" dirty="0"/>
              <a:t> 벗어났기 때문에 에러가 난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</a:t>
            </a:r>
            <a:r>
              <a:rPr lang="en-US" altLang="ko-KR" dirty="0"/>
              <a:t>L</a:t>
            </a:r>
            <a:r>
              <a:rPr lang="ko-KR" altLang="en-US" dirty="0"/>
              <a:t>을 쓰거나 캐스팅을 해서 </a:t>
            </a:r>
            <a:r>
              <a:rPr lang="en-US" altLang="ko-KR" dirty="0"/>
              <a:t>long</a:t>
            </a:r>
            <a:r>
              <a:rPr lang="ko-KR" altLang="en-US" dirty="0"/>
              <a:t>으로 나타낸 다음에 선언해야 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7C1BC3-C727-40C4-A5DF-9B636CA1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232025"/>
            <a:ext cx="6257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0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연산자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- Scanner </a:t>
            </a:r>
            <a:r>
              <a:rPr lang="ko-KR" altLang="en-US" dirty="0"/>
              <a:t>클래스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산술 연산자 </a:t>
            </a:r>
            <a:r>
              <a:rPr lang="en-US" altLang="ko-KR" dirty="0"/>
              <a:t>(+, -, *, /, %)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복합 연산자 </a:t>
            </a:r>
            <a:r>
              <a:rPr lang="en-US" altLang="ko-KR" dirty="0"/>
              <a:t>(+=, -=, *=, /=, %=)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비교 연산자 </a:t>
            </a:r>
            <a:r>
              <a:rPr lang="en-US" altLang="ko-KR" dirty="0"/>
              <a:t>(&gt;=, &lt;=, &gt;, &lt;, ==, !=)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증감 연산자 </a:t>
            </a:r>
            <a:r>
              <a:rPr lang="en-US" altLang="ko-KR" dirty="0"/>
              <a:t>(++, --)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논리 연산자 </a:t>
            </a:r>
            <a:r>
              <a:rPr lang="en-US" altLang="ko-KR" dirty="0"/>
              <a:t>(&amp;&amp;, ||, !)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비트 연산자 </a:t>
            </a:r>
            <a:r>
              <a:rPr lang="en-US" altLang="ko-KR" dirty="0"/>
              <a:t>(&amp;, |, ^, ~, &lt;&lt;, &gt;&gt;)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연산자 우선순위란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493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Scanner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java.util.Scanner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9198292" cy="3811588"/>
          </a:xfrm>
        </p:spPr>
        <p:txBody>
          <a:bodyPr/>
          <a:lstStyle/>
          <a:p>
            <a:r>
              <a:rPr lang="ko-KR" altLang="en-US" dirty="0"/>
              <a:t>우리가 쓰는 자바는 기본적으로 </a:t>
            </a:r>
            <a:r>
              <a:rPr lang="en-US" altLang="ko-KR" dirty="0" err="1"/>
              <a:t>java.lang</a:t>
            </a:r>
            <a:r>
              <a:rPr lang="ko-KR" altLang="en-US" dirty="0"/>
              <a:t>을 쓴다</a:t>
            </a:r>
            <a:r>
              <a:rPr lang="en-US" altLang="ko-KR" dirty="0"/>
              <a:t>. </a:t>
            </a:r>
            <a:r>
              <a:rPr lang="ko-KR" altLang="en-US" dirty="0"/>
              <a:t>나머지는 </a:t>
            </a:r>
            <a:r>
              <a:rPr lang="en-US" altLang="ko-KR" dirty="0"/>
              <a:t>import</a:t>
            </a:r>
            <a:r>
              <a:rPr lang="ko-KR" altLang="en-US" dirty="0"/>
              <a:t>를 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Scanner</a:t>
            </a:r>
            <a:r>
              <a:rPr lang="ko-KR" altLang="en-US" dirty="0"/>
              <a:t> 이름 자체를 생각해보면 무언가를 스캔하겠다는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나중에 자세히 배우겠지만 먼저 </a:t>
            </a:r>
            <a:r>
              <a:rPr lang="en-US" altLang="ko-KR" dirty="0"/>
              <a:t>new Scanner(System.in)</a:t>
            </a:r>
            <a:r>
              <a:rPr lang="ko-KR" altLang="en-US" dirty="0"/>
              <a:t>부터 살펴보자면 </a:t>
            </a:r>
            <a:r>
              <a:rPr lang="en-US" altLang="ko-KR" dirty="0"/>
              <a:t>new</a:t>
            </a:r>
            <a:r>
              <a:rPr lang="ko-KR" altLang="en-US" dirty="0"/>
              <a:t>는 생성하라는 명령이고</a:t>
            </a:r>
            <a:r>
              <a:rPr lang="en-US" altLang="ko-KR" dirty="0"/>
              <a:t>Scanner()</a:t>
            </a:r>
            <a:r>
              <a:rPr lang="ko-KR" altLang="en-US" dirty="0"/>
              <a:t>은 </a:t>
            </a:r>
            <a:r>
              <a:rPr lang="en-US" altLang="ko-KR" dirty="0" err="1"/>
              <a:t>java.util.Scanner</a:t>
            </a:r>
            <a:r>
              <a:rPr lang="ko-KR" altLang="en-US" dirty="0"/>
              <a:t>를 말해서</a:t>
            </a:r>
            <a:r>
              <a:rPr lang="en-US" altLang="ko-KR" dirty="0"/>
              <a:t>, new</a:t>
            </a:r>
            <a:r>
              <a:rPr lang="ko-KR" altLang="en-US" dirty="0"/>
              <a:t> </a:t>
            </a:r>
            <a:r>
              <a:rPr lang="en-US" altLang="ko-KR" dirty="0"/>
              <a:t>Scanner()</a:t>
            </a:r>
            <a:r>
              <a:rPr lang="ko-KR" altLang="en-US" dirty="0"/>
              <a:t>라고 하면 </a:t>
            </a:r>
            <a:r>
              <a:rPr lang="en-US" altLang="ko-KR" dirty="0"/>
              <a:t>“Scanner</a:t>
            </a:r>
            <a:r>
              <a:rPr lang="ko-KR" altLang="en-US" dirty="0"/>
              <a:t>클래스를 생성</a:t>
            </a:r>
            <a:r>
              <a:rPr lang="en-US" altLang="ko-KR" dirty="0"/>
              <a:t>(new)</a:t>
            </a:r>
            <a:r>
              <a:rPr lang="ko-KR" altLang="en-US" dirty="0"/>
              <a:t>해서 메모리에 올려라</a:t>
            </a:r>
            <a:r>
              <a:rPr lang="en-US" altLang="ko-KR" dirty="0"/>
              <a:t>”</a:t>
            </a:r>
            <a:r>
              <a:rPr lang="ko-KR" altLang="en-US" dirty="0"/>
              <a:t>라는 말이 된다</a:t>
            </a:r>
            <a:r>
              <a:rPr lang="en-US" altLang="ko-KR" dirty="0"/>
              <a:t>. System.in</a:t>
            </a:r>
            <a:r>
              <a:rPr lang="ko-KR" altLang="en-US" dirty="0"/>
              <a:t>은 키보드를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new Scanner(System.in)</a:t>
            </a:r>
            <a:r>
              <a:rPr lang="ko-KR" altLang="en-US" dirty="0"/>
              <a:t>은 </a:t>
            </a:r>
            <a:r>
              <a:rPr lang="en-US" altLang="ko-KR" dirty="0"/>
              <a:t>“</a:t>
            </a:r>
            <a:r>
              <a:rPr lang="ko-KR" altLang="en-US" dirty="0"/>
              <a:t>키보드 입력 기능을 가진 </a:t>
            </a:r>
            <a:r>
              <a:rPr lang="en-US" altLang="ko-KR" dirty="0"/>
              <a:t>Scanner</a:t>
            </a:r>
            <a:r>
              <a:rPr lang="ko-KR" altLang="en-US" dirty="0"/>
              <a:t>클래스를 생성</a:t>
            </a:r>
            <a:r>
              <a:rPr lang="en-US" altLang="ko-KR" dirty="0"/>
              <a:t>(new)</a:t>
            </a:r>
            <a:r>
              <a:rPr lang="ko-KR" altLang="en-US" dirty="0"/>
              <a:t>해서 메모리에 올려라</a:t>
            </a:r>
            <a:r>
              <a:rPr lang="en-US" altLang="ko-KR" dirty="0"/>
              <a:t>”</a:t>
            </a:r>
            <a:r>
              <a:rPr lang="ko-KR" altLang="en-US" dirty="0"/>
              <a:t>라는 말이 되고</a:t>
            </a:r>
            <a:r>
              <a:rPr lang="en-US" altLang="ko-KR" dirty="0"/>
              <a:t>, </a:t>
            </a:r>
            <a:r>
              <a:rPr lang="ko-KR" altLang="en-US" dirty="0"/>
              <a:t>메모리에 올려진 클래스를 객체라고 하는데</a:t>
            </a:r>
            <a:r>
              <a:rPr lang="en-US" altLang="ko-KR" dirty="0"/>
              <a:t>, </a:t>
            </a:r>
            <a:r>
              <a:rPr lang="ko-KR" altLang="en-US" dirty="0"/>
              <a:t>이 객체를 가리키는 변수가 </a:t>
            </a:r>
            <a:r>
              <a:rPr lang="en-US" altLang="ko-KR" dirty="0" err="1"/>
              <a:t>sc</a:t>
            </a:r>
            <a:r>
              <a:rPr lang="ko-KR" altLang="en-US" dirty="0"/>
              <a:t>인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Scanner </a:t>
            </a:r>
            <a:r>
              <a:rPr lang="ko-KR" altLang="en-US" dirty="0"/>
              <a:t>객체를 가리키는 변수이므로 자료형은 </a:t>
            </a:r>
            <a:r>
              <a:rPr lang="en-US" altLang="ko-KR" dirty="0"/>
              <a:t>Scanner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17B02E-2128-436C-9286-833B9788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70137"/>
            <a:ext cx="3667125" cy="390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536248-E33C-42A7-84F8-F3D892FA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3002279"/>
            <a:ext cx="5638800" cy="476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8003FF-6E9F-4DE9-AB70-164BB832C0A6}"/>
              </a:ext>
            </a:extLst>
          </p:cNvPr>
          <p:cNvSpPr/>
          <p:nvPr/>
        </p:nvSpPr>
        <p:spPr>
          <a:xfrm>
            <a:off x="10571593" y="4989173"/>
            <a:ext cx="1097280" cy="141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D805C0-F22C-4804-A15B-5182F0023DE4}"/>
              </a:ext>
            </a:extLst>
          </p:cNvPr>
          <p:cNvSpPr/>
          <p:nvPr/>
        </p:nvSpPr>
        <p:spPr>
          <a:xfrm>
            <a:off x="10571593" y="5293361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@4259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38BCB-ACA2-4AF2-8C65-47370AAE8671}"/>
              </a:ext>
            </a:extLst>
          </p:cNvPr>
          <p:cNvSpPr txBox="1"/>
          <p:nvPr/>
        </p:nvSpPr>
        <p:spPr>
          <a:xfrm>
            <a:off x="11668873" y="5311090"/>
            <a:ext cx="424270" cy="383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/>
              <a:t>sc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1BF16-9DE6-4232-AB0B-75FFF7CBC74C}"/>
              </a:ext>
            </a:extLst>
          </p:cNvPr>
          <p:cNvSpPr txBox="1"/>
          <p:nvPr/>
        </p:nvSpPr>
        <p:spPr>
          <a:xfrm>
            <a:off x="10571593" y="639423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6C3794-CB86-40BB-8810-ACC1A0EC59CA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8002496" y="5572761"/>
            <a:ext cx="2569097" cy="2641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F2179A-A38E-4771-A094-AEB1ED8E4739}"/>
              </a:ext>
            </a:extLst>
          </p:cNvPr>
          <p:cNvSpPr txBox="1"/>
          <p:nvPr/>
        </p:nvSpPr>
        <p:spPr>
          <a:xfrm>
            <a:off x="6786558" y="641254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@4259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57F43EE-C9F1-4C4C-89A2-27A8048784B4}"/>
              </a:ext>
            </a:extLst>
          </p:cNvPr>
          <p:cNvSpPr/>
          <p:nvPr/>
        </p:nvSpPr>
        <p:spPr>
          <a:xfrm>
            <a:off x="6667901" y="5293361"/>
            <a:ext cx="1334595" cy="108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</a:p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5E0B2-10A3-49B1-B88C-9931A87D2F51}"/>
              </a:ext>
            </a:extLst>
          </p:cNvPr>
          <p:cNvSpPr/>
          <p:nvPr/>
        </p:nvSpPr>
        <p:spPr>
          <a:xfrm>
            <a:off x="9165599" y="1350331"/>
            <a:ext cx="1954634" cy="144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48577A-6A30-42C5-BA02-17B0742BD0EF}"/>
              </a:ext>
            </a:extLst>
          </p:cNvPr>
          <p:cNvSpPr/>
          <p:nvPr/>
        </p:nvSpPr>
        <p:spPr>
          <a:xfrm>
            <a:off x="9351255" y="1741796"/>
            <a:ext cx="1576031" cy="959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util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A8C6A7-1973-4B17-8C82-E3CF6845C6EE}"/>
              </a:ext>
            </a:extLst>
          </p:cNvPr>
          <p:cNvSpPr/>
          <p:nvPr/>
        </p:nvSpPr>
        <p:spPr>
          <a:xfrm>
            <a:off x="9509546" y="2132781"/>
            <a:ext cx="1283516" cy="455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  <a:endParaRPr lang="ko-KR" altLang="en-US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CE25B33-E93E-4396-9134-C7151595A3C0}"/>
              </a:ext>
            </a:extLst>
          </p:cNvPr>
          <p:cNvCxnSpPr>
            <a:stCxn id="21" idx="2"/>
            <a:endCxn id="17" idx="3"/>
          </p:cNvCxnSpPr>
          <p:nvPr/>
        </p:nvCxnSpPr>
        <p:spPr>
          <a:xfrm rot="5400000">
            <a:off x="7554209" y="3248213"/>
            <a:ext cx="3036995" cy="214042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D1EBD39-1360-4A7D-8639-0E115B0811CC}"/>
              </a:ext>
            </a:extLst>
          </p:cNvPr>
          <p:cNvSpPr/>
          <p:nvPr/>
        </p:nvSpPr>
        <p:spPr>
          <a:xfrm>
            <a:off x="9892152" y="3647104"/>
            <a:ext cx="977316" cy="558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new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B12F2D9-FFCB-4A00-802C-2114FCBE9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26" y="5503038"/>
            <a:ext cx="3036570" cy="1106463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DF0DC50-C666-4BE4-93BB-F2EE8F1AA266}"/>
              </a:ext>
            </a:extLst>
          </p:cNvPr>
          <p:cNvCxnSpPr>
            <a:stCxn id="34" idx="3"/>
            <a:endCxn id="17" idx="1"/>
          </p:cNvCxnSpPr>
          <p:nvPr/>
        </p:nvCxnSpPr>
        <p:spPr>
          <a:xfrm flipV="1">
            <a:off x="3924396" y="5836921"/>
            <a:ext cx="2743505" cy="21934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A1A640-005C-4696-8AE3-10C1DF72B0D2}"/>
              </a:ext>
            </a:extLst>
          </p:cNvPr>
          <p:cNvSpPr/>
          <p:nvPr/>
        </p:nvSpPr>
        <p:spPr>
          <a:xfrm>
            <a:off x="4482319" y="5815414"/>
            <a:ext cx="133459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System.in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23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Scanner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키보드로부터 입력 받기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A502AE-DED2-4B3D-AD04-E81FB5E0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0"/>
            <a:ext cx="8572500" cy="225742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331652"/>
            <a:ext cx="9198292" cy="701153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사용 후 에는                     </a:t>
            </a:r>
            <a:r>
              <a:rPr lang="en-US" altLang="ko-KR" dirty="0"/>
              <a:t> </a:t>
            </a:r>
            <a:r>
              <a:rPr lang="ko-KR" altLang="en-US" dirty="0"/>
              <a:t>라는 코드로 닫아 줘야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93D9A93-A969-4039-9103-FBF63038C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857" y="2250122"/>
            <a:ext cx="4133850" cy="1114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D1EF40-3F3E-499D-9C7D-023817DB0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91" b="10283"/>
          <a:stretch/>
        </p:blipFill>
        <p:spPr>
          <a:xfrm>
            <a:off x="2082800" y="4586923"/>
            <a:ext cx="1573847" cy="401638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9B6321-614B-4B5C-8247-87ED37061F67}"/>
              </a:ext>
            </a:extLst>
          </p:cNvPr>
          <p:cNvSpPr/>
          <p:nvPr/>
        </p:nvSpPr>
        <p:spPr>
          <a:xfrm>
            <a:off x="7673741" y="5161281"/>
            <a:ext cx="1334595" cy="108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</a:p>
          <a:p>
            <a:pPr algn="ctr"/>
            <a:r>
              <a:rPr lang="ko-KR" altLang="en-US" dirty="0"/>
              <a:t>객체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AF8EB9F-3D5D-4A2E-9B48-3939F8D9B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666" y="5370958"/>
            <a:ext cx="3036570" cy="1106463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22812B5-C53E-4C08-BD49-18F76F81F6DD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930236" y="5808282"/>
            <a:ext cx="2202084" cy="11590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E1F49E-0BAD-4069-98E2-15555EA0762B}"/>
              </a:ext>
            </a:extLst>
          </p:cNvPr>
          <p:cNvSpPr/>
          <p:nvPr/>
        </p:nvSpPr>
        <p:spPr>
          <a:xfrm>
            <a:off x="5488159" y="5683334"/>
            <a:ext cx="133459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System.in</a:t>
            </a:r>
            <a:endParaRPr lang="ko-KR" altLang="en-US" dirty="0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94E4EADE-757A-439A-AF5A-B497482F3B65}"/>
              </a:ext>
            </a:extLst>
          </p:cNvPr>
          <p:cNvSpPr/>
          <p:nvPr/>
        </p:nvSpPr>
        <p:spPr>
          <a:xfrm>
            <a:off x="5455201" y="5161281"/>
            <a:ext cx="1334595" cy="129400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B59F065-0E8E-4E96-AFBA-D2EFFD932C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91" b="10283"/>
          <a:stretch/>
        </p:blipFill>
        <p:spPr>
          <a:xfrm>
            <a:off x="5438934" y="6275971"/>
            <a:ext cx="1573847" cy="40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0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산술 연산자 </a:t>
            </a:r>
            <a:r>
              <a:rPr lang="en-US" altLang="ko-KR" dirty="0"/>
              <a:t>(+, -, *, /, %)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7C2A7A-4294-4EDE-8105-581D5B37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8" y="2057400"/>
            <a:ext cx="3800475" cy="221932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4509" y="2120107"/>
            <a:ext cx="5611812" cy="30813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도 </a:t>
            </a:r>
            <a:r>
              <a:rPr lang="en-US" altLang="ko-KR" dirty="0"/>
              <a:t>int, b</a:t>
            </a:r>
            <a:r>
              <a:rPr lang="ko-KR" altLang="en-US" dirty="0"/>
              <a:t>도 </a:t>
            </a:r>
            <a:r>
              <a:rPr lang="en-US" altLang="ko-KR" dirty="0"/>
              <a:t>int</a:t>
            </a:r>
            <a:r>
              <a:rPr lang="ko-KR" altLang="en-US" dirty="0"/>
              <a:t>라면 이런 식으로 변수를 선언할 수 도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4DE51A-031A-4FA0-A3E9-C002D438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343" y="2505075"/>
            <a:ext cx="495300" cy="177165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4B60658-B065-45EA-82A9-263BB605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415" y="2564905"/>
            <a:ext cx="3744416" cy="15751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B2A7F0-0E17-49D1-B950-A8BB425379BE}"/>
              </a:ext>
            </a:extLst>
          </p:cNvPr>
          <p:cNvSpPr/>
          <p:nvPr/>
        </p:nvSpPr>
        <p:spPr>
          <a:xfrm>
            <a:off x="4431858" y="2434771"/>
            <a:ext cx="1298187" cy="18484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BD08BE-8EF3-420C-9460-33061208C1BD}"/>
              </a:ext>
            </a:extLst>
          </p:cNvPr>
          <p:cNvSpPr/>
          <p:nvPr/>
        </p:nvSpPr>
        <p:spPr>
          <a:xfrm>
            <a:off x="4431859" y="4283255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6092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복합 연산자 </a:t>
            </a:r>
            <a:r>
              <a:rPr lang="en-US" altLang="ko-KR" dirty="0"/>
              <a:t>(+=, -=, *=, /=, %=)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520" y="2057400"/>
            <a:ext cx="4817331" cy="3811588"/>
          </a:xfrm>
        </p:spPr>
        <p:txBody>
          <a:bodyPr/>
          <a:lstStyle/>
          <a:p>
            <a:r>
              <a:rPr lang="en-US" altLang="ko-KR" dirty="0"/>
              <a:t>a += b</a:t>
            </a:r>
            <a:r>
              <a:rPr lang="ko-KR" altLang="en-US" dirty="0"/>
              <a:t>는 </a:t>
            </a:r>
            <a:r>
              <a:rPr lang="en-US" altLang="ko-KR" dirty="0"/>
              <a:t>a = a + b</a:t>
            </a:r>
            <a:r>
              <a:rPr lang="ko-KR" altLang="en-US" dirty="0"/>
              <a:t>와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하나의 변수의 값을 누적할 때 많이 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 복합연산자도 마찬가지이다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-= b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 *= b  a = a * b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 /= b  a = a / b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 %= b  a = a % b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처음에는 익숙지않아서 쓰기 어색할 수도 있지만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많이 쓰는 연산이니 연습하자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90B835-233F-456F-95CC-3DB2E055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924050"/>
            <a:ext cx="3705225" cy="15049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CB11ED-9977-473C-97BE-57417B381C36}"/>
              </a:ext>
            </a:extLst>
          </p:cNvPr>
          <p:cNvSpPr/>
          <p:nvPr/>
        </p:nvSpPr>
        <p:spPr>
          <a:xfrm>
            <a:off x="1699013" y="3813670"/>
            <a:ext cx="1298187" cy="432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02F7BF-C3A5-4F73-9CBE-3CD57E62046D}"/>
              </a:ext>
            </a:extLst>
          </p:cNvPr>
          <p:cNvSpPr/>
          <p:nvPr/>
        </p:nvSpPr>
        <p:spPr>
          <a:xfrm>
            <a:off x="1699012" y="3524250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91664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비교 연산자 </a:t>
            </a:r>
            <a:r>
              <a:rPr lang="en-US" altLang="ko-KR" dirty="0"/>
              <a:t>(&gt;=, &lt;=, &gt;, &lt;, ==, !=)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C85FC2-29AD-4F13-941D-0A698388E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50"/>
          <a:stretch/>
        </p:blipFill>
        <p:spPr bwMode="auto">
          <a:xfrm>
            <a:off x="5218433" y="2057400"/>
            <a:ext cx="6418247" cy="248529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5D6B2B6-19EC-4706-AC1B-D266C261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88640"/>
            <a:ext cx="3932237" cy="2780348"/>
          </a:xfrm>
        </p:spPr>
        <p:txBody>
          <a:bodyPr/>
          <a:lstStyle/>
          <a:p>
            <a:r>
              <a:rPr lang="ko-KR" altLang="en-US" dirty="0"/>
              <a:t>결과 값은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형태로 나오며</a:t>
            </a:r>
            <a:endParaRPr lang="en-US" altLang="ko-KR" dirty="0"/>
          </a:p>
          <a:p>
            <a:r>
              <a:rPr lang="en-US" altLang="ko-KR" dirty="0"/>
              <a:t>true </a:t>
            </a:r>
            <a:r>
              <a:rPr lang="ko-KR" altLang="en-US" dirty="0"/>
              <a:t>아니면 </a:t>
            </a:r>
            <a:r>
              <a:rPr lang="en-US" altLang="ko-KR" dirty="0"/>
              <a:t>false</a:t>
            </a:r>
            <a:r>
              <a:rPr lang="ko-KR" altLang="en-US" dirty="0"/>
              <a:t>로 나온다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C3F1CA-7A6E-4D4C-8DB8-A682AE3BD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866582"/>
            <a:ext cx="4000500" cy="11334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1A882AF-2CE0-4AC6-9BFE-E89C2EDD5B92}"/>
              </a:ext>
            </a:extLst>
          </p:cNvPr>
          <p:cNvSpPr/>
          <p:nvPr/>
        </p:nvSpPr>
        <p:spPr>
          <a:xfrm>
            <a:off x="3108299" y="4253077"/>
            <a:ext cx="1097281" cy="289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BECD8D-AD0E-49A5-8D71-40F81B5E6196}"/>
              </a:ext>
            </a:extLst>
          </p:cNvPr>
          <p:cNvSpPr/>
          <p:nvPr/>
        </p:nvSpPr>
        <p:spPr>
          <a:xfrm>
            <a:off x="3108298" y="3963657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2298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증감 연산자 </a:t>
            </a:r>
            <a:r>
              <a:rPr lang="en-US" altLang="ko-KR" dirty="0"/>
              <a:t>(++, --)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전치와 후치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0" y="2447132"/>
            <a:ext cx="4744720" cy="3811588"/>
          </a:xfrm>
        </p:spPr>
        <p:txBody>
          <a:bodyPr/>
          <a:lstStyle/>
          <a:p>
            <a:r>
              <a:rPr lang="en-US" altLang="ko-KR" dirty="0"/>
              <a:t>++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만큼 증가하라는 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변수 앞에 위치하면 전치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변수 뒤에 위치하면 후치라고 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똑같이 </a:t>
            </a:r>
            <a:r>
              <a:rPr lang="en-US" altLang="ko-KR" dirty="0"/>
              <a:t>++</a:t>
            </a:r>
            <a:r>
              <a:rPr lang="ko-KR" altLang="en-US" dirty="0"/>
              <a:t>은 되지만 보다시피 결과가 다르다는 것을 볼 수 있다</a:t>
            </a:r>
            <a:r>
              <a:rPr lang="en-US" altLang="ko-KR" dirty="0"/>
              <a:t>. </a:t>
            </a:r>
            <a:r>
              <a:rPr lang="ko-KR" altLang="en-US" dirty="0"/>
              <a:t>왜 </a:t>
            </a:r>
            <a:r>
              <a:rPr lang="ko-KR" altLang="en-US" dirty="0" err="1"/>
              <a:t>그런걸까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전치인 경우는</a:t>
            </a:r>
            <a:r>
              <a:rPr lang="en-US" altLang="ko-KR" dirty="0"/>
              <a:t> “++</a:t>
            </a:r>
            <a:r>
              <a:rPr lang="ko-KR" altLang="en-US" dirty="0"/>
              <a:t>한다음에 </a:t>
            </a:r>
            <a:r>
              <a:rPr lang="en-US" altLang="ko-KR" dirty="0"/>
              <a:t>a</a:t>
            </a:r>
            <a:r>
              <a:rPr lang="ko-KR" altLang="en-US" dirty="0"/>
              <a:t>를 출력해</a:t>
            </a:r>
            <a:r>
              <a:rPr lang="en-US" altLang="ko-KR" dirty="0"/>
              <a:t>”</a:t>
            </a:r>
            <a:r>
              <a:rPr lang="ko-KR" altLang="en-US" dirty="0"/>
              <a:t>가 되고</a:t>
            </a:r>
            <a:endParaRPr lang="en-US" altLang="ko-KR" dirty="0"/>
          </a:p>
          <a:p>
            <a:r>
              <a:rPr lang="ko-KR" altLang="en-US" dirty="0" err="1"/>
              <a:t>후치인</a:t>
            </a:r>
            <a:r>
              <a:rPr lang="ko-KR" altLang="en-US" dirty="0"/>
              <a:t> 경우는 </a:t>
            </a:r>
            <a:r>
              <a:rPr lang="en-US" altLang="ko-KR" dirty="0"/>
              <a:t>“a</a:t>
            </a:r>
            <a:r>
              <a:rPr lang="ko-KR" altLang="en-US" dirty="0"/>
              <a:t>를 출력한 다음에 </a:t>
            </a:r>
            <a:r>
              <a:rPr lang="en-US" altLang="ko-KR" dirty="0"/>
              <a:t>++</a:t>
            </a:r>
            <a:r>
              <a:rPr lang="ko-KR" altLang="en-US" dirty="0"/>
              <a:t>해</a:t>
            </a:r>
            <a:r>
              <a:rPr lang="en-US" altLang="ko-KR" dirty="0"/>
              <a:t>”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많이 쓰면서도 처음에는 </a:t>
            </a:r>
            <a:r>
              <a:rPr lang="ko-KR" altLang="en-US" dirty="0" err="1"/>
              <a:t>햇갈리는</a:t>
            </a:r>
            <a:r>
              <a:rPr lang="ko-KR" altLang="en-US" dirty="0"/>
              <a:t> 부분이니</a:t>
            </a:r>
            <a:r>
              <a:rPr lang="en-US" altLang="ko-KR" dirty="0"/>
              <a:t> </a:t>
            </a:r>
            <a:r>
              <a:rPr lang="ko-KR" altLang="en-US" dirty="0"/>
              <a:t>연습을 많이 하는 것이 좋다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B82270-A2B7-4AB4-9146-FE105489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00288"/>
            <a:ext cx="1362075" cy="447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AFF4D2-E9FB-4BD7-A074-BDA5FFFF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20" y="2747963"/>
            <a:ext cx="3686175" cy="447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230DAC-E93D-46A0-A640-09A4D0923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00" y="4803459"/>
            <a:ext cx="3686175" cy="476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838989-DCF2-45FE-8617-D16FE3C08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88" y="3195638"/>
            <a:ext cx="3362325" cy="438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7745D9-9B2D-419F-8814-32D754BD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4352926"/>
            <a:ext cx="1362075" cy="447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005EE1-794A-4CB5-9089-070ED4DF1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00" y="5248276"/>
            <a:ext cx="3362325" cy="4381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EFB018-D5B0-4851-B77B-DEFD6B68DA1E}"/>
              </a:ext>
            </a:extLst>
          </p:cNvPr>
          <p:cNvSpPr/>
          <p:nvPr/>
        </p:nvSpPr>
        <p:spPr>
          <a:xfrm>
            <a:off x="4586828" y="2770272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1F5376-A7D5-47CC-B060-9037833B79C9}"/>
              </a:ext>
            </a:extLst>
          </p:cNvPr>
          <p:cNvSpPr/>
          <p:nvPr/>
        </p:nvSpPr>
        <p:spPr>
          <a:xfrm>
            <a:off x="4586827" y="2480852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440AA5-EE4A-4D78-8F4D-FDA721F9160A}"/>
              </a:ext>
            </a:extLst>
          </p:cNvPr>
          <p:cNvSpPr/>
          <p:nvPr/>
        </p:nvSpPr>
        <p:spPr>
          <a:xfrm>
            <a:off x="4586828" y="4822910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262C4D-4CB5-449F-8019-0DD43239E399}"/>
              </a:ext>
            </a:extLst>
          </p:cNvPr>
          <p:cNvSpPr/>
          <p:nvPr/>
        </p:nvSpPr>
        <p:spPr>
          <a:xfrm>
            <a:off x="4586827" y="4533490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97513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논리 연산자 </a:t>
            </a:r>
            <a:r>
              <a:rPr lang="en-US" altLang="ko-KR" dirty="0"/>
              <a:t>(&amp;&amp;, ||, !)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35B9672-B57D-4279-A184-4F6C9C0E9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107" y="5577840"/>
            <a:ext cx="6316609" cy="406400"/>
          </a:xfrm>
        </p:spPr>
        <p:txBody>
          <a:bodyPr/>
          <a:lstStyle/>
          <a:p>
            <a:r>
              <a:rPr lang="ko-KR" altLang="en-US" dirty="0"/>
              <a:t>결과 값은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형태로 나오며</a:t>
            </a:r>
            <a:r>
              <a:rPr lang="en-US" altLang="ko-KR" dirty="0"/>
              <a:t>, true </a:t>
            </a:r>
            <a:r>
              <a:rPr lang="ko-KR" altLang="en-US" dirty="0"/>
              <a:t>아니면 </a:t>
            </a:r>
            <a:r>
              <a:rPr lang="en-US" altLang="ko-KR" dirty="0"/>
              <a:t>false</a:t>
            </a:r>
            <a:r>
              <a:rPr lang="ko-KR" altLang="en-US" dirty="0"/>
              <a:t>로 나온다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30AC1E-89EF-42FC-BC28-F4770A0CAF0E}"/>
              </a:ext>
            </a:extLst>
          </p:cNvPr>
          <p:cNvSpPr/>
          <p:nvPr/>
        </p:nvSpPr>
        <p:spPr>
          <a:xfrm>
            <a:off x="464304" y="2052320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&amp;&amp; b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88F790-EBFB-4E20-A1A3-B3CC7D8CD992}"/>
              </a:ext>
            </a:extLst>
          </p:cNvPr>
          <p:cNvSpPr/>
          <p:nvPr/>
        </p:nvSpPr>
        <p:spPr>
          <a:xfrm>
            <a:off x="1977314" y="2052320"/>
            <a:ext cx="6946023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모두 </a:t>
            </a:r>
            <a:r>
              <a:rPr lang="en-US" altLang="ko-KR" dirty="0"/>
              <a:t>true</a:t>
            </a:r>
            <a:r>
              <a:rPr lang="ko-KR" altLang="en-US" dirty="0"/>
              <a:t>여야 결과값이 </a:t>
            </a:r>
            <a:r>
              <a:rPr lang="en-US" altLang="ko-KR" dirty="0"/>
              <a:t>true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45E417-D2E8-46A2-BAB9-FA10B2076FB5}"/>
              </a:ext>
            </a:extLst>
          </p:cNvPr>
          <p:cNvSpPr/>
          <p:nvPr/>
        </p:nvSpPr>
        <p:spPr>
          <a:xfrm>
            <a:off x="464304" y="3122491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|| b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EFFE04-3A09-4C04-9A42-A7503D505183}"/>
              </a:ext>
            </a:extLst>
          </p:cNvPr>
          <p:cNvSpPr/>
          <p:nvPr/>
        </p:nvSpPr>
        <p:spPr>
          <a:xfrm>
            <a:off x="1977314" y="3122491"/>
            <a:ext cx="6946023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혹은 </a:t>
            </a:r>
            <a:r>
              <a:rPr lang="en-US" altLang="ko-KR" dirty="0"/>
              <a:t>b </a:t>
            </a:r>
            <a:r>
              <a:rPr lang="ko-KR" altLang="en-US" dirty="0"/>
              <a:t>중 둘 중 하나만이라도 </a:t>
            </a:r>
            <a:r>
              <a:rPr lang="en-US" altLang="ko-KR" dirty="0"/>
              <a:t>true</a:t>
            </a:r>
            <a:r>
              <a:rPr lang="ko-KR" altLang="en-US" dirty="0"/>
              <a:t>라면 결과값이 </a:t>
            </a:r>
            <a:r>
              <a:rPr lang="en-US" altLang="ko-KR" dirty="0"/>
              <a:t>true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1FB3E-7E0B-4524-B3E3-842A48D98731}"/>
              </a:ext>
            </a:extLst>
          </p:cNvPr>
          <p:cNvSpPr/>
          <p:nvPr/>
        </p:nvSpPr>
        <p:spPr>
          <a:xfrm>
            <a:off x="464304" y="4192662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 a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80272D-FB73-4513-836A-7A51AA7E3A0F}"/>
              </a:ext>
            </a:extLst>
          </p:cNvPr>
          <p:cNvSpPr/>
          <p:nvPr/>
        </p:nvSpPr>
        <p:spPr>
          <a:xfrm>
            <a:off x="1977314" y="4192662"/>
            <a:ext cx="6946023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r>
              <a:rPr lang="ko-KR" altLang="en-US" dirty="0"/>
              <a:t>라면</a:t>
            </a:r>
            <a:r>
              <a:rPr lang="en-US" altLang="ko-KR" dirty="0">
                <a:sym typeface="Wingdings" panose="05000000000000000000" pitchFamily="2" charset="2"/>
              </a:rPr>
              <a:t> false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false</a:t>
            </a:r>
            <a:r>
              <a:rPr lang="ko-KR" altLang="en-US" dirty="0">
                <a:sym typeface="Wingdings" panose="05000000000000000000" pitchFamily="2" charset="2"/>
              </a:rPr>
              <a:t>라면</a:t>
            </a:r>
            <a:r>
              <a:rPr lang="en-US" altLang="ko-KR" dirty="0">
                <a:sym typeface="Wingdings" panose="05000000000000000000" pitchFamily="2" charset="2"/>
              </a:rPr>
              <a:t> true</a:t>
            </a:r>
            <a:r>
              <a:rPr lang="ko-KR" altLang="en-US" dirty="0">
                <a:sym typeface="Wingdings" panose="05000000000000000000" pitchFamily="2" charset="2"/>
              </a:rPr>
              <a:t>로 해준다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76B27E-0058-4054-BB15-9C6F4215F822}"/>
              </a:ext>
            </a:extLst>
          </p:cNvPr>
          <p:cNvSpPr/>
          <p:nvPr/>
        </p:nvSpPr>
        <p:spPr>
          <a:xfrm>
            <a:off x="8923337" y="2052320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F1108F-B683-47AA-A388-78E360C185AB}"/>
              </a:ext>
            </a:extLst>
          </p:cNvPr>
          <p:cNvSpPr/>
          <p:nvPr/>
        </p:nvSpPr>
        <p:spPr>
          <a:xfrm>
            <a:off x="8923337" y="3122491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C1452D-21A1-4C56-B820-8120FCB1D450}"/>
              </a:ext>
            </a:extLst>
          </p:cNvPr>
          <p:cNvSpPr/>
          <p:nvPr/>
        </p:nvSpPr>
        <p:spPr>
          <a:xfrm>
            <a:off x="8923337" y="4192662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957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논리 연산자 </a:t>
            </a:r>
            <a:r>
              <a:rPr lang="en-US" altLang="ko-KR" dirty="0"/>
              <a:t>(&amp;&amp;, ||, !)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효율적인 논리 연산 작업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35B9672-B57D-4279-A184-4F6C9C0E9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08661" y="2248417"/>
            <a:ext cx="7318428" cy="355600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면 </a:t>
            </a:r>
            <a:r>
              <a:rPr lang="en-US" altLang="ko-KR" dirty="0"/>
              <a:t>b</a:t>
            </a:r>
            <a:r>
              <a:rPr lang="ko-KR" altLang="en-US" dirty="0"/>
              <a:t>를 볼 필요도 없이 결과가 </a:t>
            </a:r>
            <a:r>
              <a:rPr lang="en-US" altLang="ko-KR" dirty="0"/>
              <a:t>false</a:t>
            </a:r>
            <a:r>
              <a:rPr lang="ko-KR" altLang="en-US" dirty="0"/>
              <a:t>이므로 </a:t>
            </a:r>
            <a:r>
              <a:rPr lang="en-US" altLang="ko-KR" dirty="0"/>
              <a:t>b</a:t>
            </a:r>
            <a:r>
              <a:rPr lang="ko-KR" altLang="en-US" dirty="0"/>
              <a:t>를 거치지 않는다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30AC1E-89EF-42FC-BC28-F4770A0CAF0E}"/>
              </a:ext>
            </a:extLst>
          </p:cNvPr>
          <p:cNvSpPr/>
          <p:nvPr/>
        </p:nvSpPr>
        <p:spPr>
          <a:xfrm>
            <a:off x="464304" y="2052320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&amp;&amp; b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45E417-D2E8-46A2-BAB9-FA10B2076FB5}"/>
              </a:ext>
            </a:extLst>
          </p:cNvPr>
          <p:cNvSpPr/>
          <p:nvPr/>
        </p:nvSpPr>
        <p:spPr>
          <a:xfrm>
            <a:off x="464304" y="2976880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|| b</a:t>
            </a:r>
            <a:endParaRPr lang="ko-KR" altLang="en-US" dirty="0"/>
          </a:p>
        </p:txBody>
      </p: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4DB256D2-E7BC-4510-82D4-374C7B437DE5}"/>
              </a:ext>
            </a:extLst>
          </p:cNvPr>
          <p:cNvSpPr txBox="1">
            <a:spLocks/>
          </p:cNvSpPr>
          <p:nvPr/>
        </p:nvSpPr>
        <p:spPr>
          <a:xfrm>
            <a:off x="2108661" y="3172977"/>
            <a:ext cx="7318428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면 </a:t>
            </a:r>
            <a:r>
              <a:rPr lang="en-US" altLang="ko-KR" dirty="0"/>
              <a:t>b</a:t>
            </a:r>
            <a:r>
              <a:rPr lang="ko-KR" altLang="en-US" dirty="0"/>
              <a:t>를 볼 필요도 없이 결과가 </a:t>
            </a:r>
            <a:r>
              <a:rPr lang="en-US" altLang="ko-KR" dirty="0"/>
              <a:t>true</a:t>
            </a:r>
            <a:r>
              <a:rPr lang="ko-KR" altLang="en-US" dirty="0"/>
              <a:t>이므로 </a:t>
            </a:r>
            <a:r>
              <a:rPr lang="en-US" altLang="ko-KR" dirty="0"/>
              <a:t>b</a:t>
            </a:r>
            <a:r>
              <a:rPr lang="ko-KR" altLang="en-US" dirty="0"/>
              <a:t>를 거치지 않는다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BE095A-F48D-4A76-B92A-06CA692B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4" y="3958354"/>
            <a:ext cx="6153150" cy="1133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21C0E6-0507-491A-A750-2F92D908F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79" y="5325509"/>
            <a:ext cx="6124575" cy="138112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F8E4C9-D204-4E7E-BE9E-91EC18C0DAFA}"/>
              </a:ext>
            </a:extLst>
          </p:cNvPr>
          <p:cNvSpPr/>
          <p:nvPr/>
        </p:nvSpPr>
        <p:spPr>
          <a:xfrm>
            <a:off x="6913468" y="4301631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 : 10</a:t>
            </a:r>
          </a:p>
          <a:p>
            <a:r>
              <a:rPr lang="en-US" altLang="ko-KR" dirty="0"/>
              <a:t>b : 6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689F42-4E07-44B1-B938-FCF951246885}"/>
              </a:ext>
            </a:extLst>
          </p:cNvPr>
          <p:cNvSpPr/>
          <p:nvPr/>
        </p:nvSpPr>
        <p:spPr>
          <a:xfrm>
            <a:off x="6913467" y="4012211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F66774-9056-43CC-9CF6-A03E17DCCB89}"/>
              </a:ext>
            </a:extLst>
          </p:cNvPr>
          <p:cNvSpPr/>
          <p:nvPr/>
        </p:nvSpPr>
        <p:spPr>
          <a:xfrm>
            <a:off x="6913468" y="5785215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 : 10</a:t>
            </a:r>
          </a:p>
          <a:p>
            <a:r>
              <a:rPr lang="en-US" altLang="ko-KR" dirty="0"/>
              <a:t>b : 5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B6C8B8-3EEE-4463-8D4A-DA0F1477CA4C}"/>
              </a:ext>
            </a:extLst>
          </p:cNvPr>
          <p:cNvSpPr/>
          <p:nvPr/>
        </p:nvSpPr>
        <p:spPr>
          <a:xfrm>
            <a:off x="6913467" y="5495795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718CC3B-16A6-478C-9709-AE7D05DEE148}"/>
              </a:ext>
            </a:extLst>
          </p:cNvPr>
          <p:cNvSpPr/>
          <p:nvPr/>
        </p:nvSpPr>
        <p:spPr>
          <a:xfrm>
            <a:off x="3026846" y="5300403"/>
            <a:ext cx="1056640" cy="4424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1CC1284-CECA-4424-B5C9-3882F140E082}"/>
              </a:ext>
            </a:extLst>
          </p:cNvPr>
          <p:cNvSpPr/>
          <p:nvPr/>
        </p:nvSpPr>
        <p:spPr>
          <a:xfrm>
            <a:off x="4203696" y="3894446"/>
            <a:ext cx="1892304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A9C9A4D-8F6B-4B47-8CFD-6F3B54B5A117}"/>
              </a:ext>
            </a:extLst>
          </p:cNvPr>
          <p:cNvSpPr/>
          <p:nvPr/>
        </p:nvSpPr>
        <p:spPr>
          <a:xfrm>
            <a:off x="3036172" y="3937512"/>
            <a:ext cx="1056640" cy="4424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A74BD2E-E0D8-4CEE-97DB-02560506BAA1}"/>
              </a:ext>
            </a:extLst>
          </p:cNvPr>
          <p:cNvSpPr/>
          <p:nvPr/>
        </p:nvSpPr>
        <p:spPr>
          <a:xfrm>
            <a:off x="4203696" y="5269894"/>
            <a:ext cx="1892304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760FBB17-8023-440D-AF34-C4CEFE84B03F}"/>
              </a:ext>
            </a:extLst>
          </p:cNvPr>
          <p:cNvSpPr/>
          <p:nvPr/>
        </p:nvSpPr>
        <p:spPr>
          <a:xfrm>
            <a:off x="4769343" y="5088901"/>
            <a:ext cx="761009" cy="874059"/>
          </a:xfrm>
          <a:prstGeom prst="mathMultiply">
            <a:avLst>
              <a:gd name="adj1" fmla="val 109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6">
            <a:extLst>
              <a:ext uri="{FF2B5EF4-FFF2-40B4-BE49-F238E27FC236}">
                <a16:creationId xmlns:a16="http://schemas.microsoft.com/office/drawing/2014/main" id="{31CDE3BF-D339-487E-BC44-8039B5352594}"/>
              </a:ext>
            </a:extLst>
          </p:cNvPr>
          <p:cNvSpPr txBox="1">
            <a:spLocks/>
          </p:cNvSpPr>
          <p:nvPr/>
        </p:nvSpPr>
        <p:spPr>
          <a:xfrm>
            <a:off x="8405431" y="4517294"/>
            <a:ext cx="2900561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b++</a:t>
            </a:r>
            <a:r>
              <a:rPr lang="ko-KR" altLang="en-US" dirty="0"/>
              <a:t>가 수행됨</a:t>
            </a:r>
            <a:endParaRPr lang="en-US" altLang="ko-KR" dirty="0"/>
          </a:p>
        </p:txBody>
      </p:sp>
      <p:sp>
        <p:nvSpPr>
          <p:cNvPr id="31" name="텍스트 개체 틀 6">
            <a:extLst>
              <a:ext uri="{FF2B5EF4-FFF2-40B4-BE49-F238E27FC236}">
                <a16:creationId xmlns:a16="http://schemas.microsoft.com/office/drawing/2014/main" id="{1449B9EA-CC83-4127-8FBD-FF2377BABC03}"/>
              </a:ext>
            </a:extLst>
          </p:cNvPr>
          <p:cNvSpPr txBox="1">
            <a:spLocks/>
          </p:cNvSpPr>
          <p:nvPr/>
        </p:nvSpPr>
        <p:spPr>
          <a:xfrm>
            <a:off x="8405431" y="5861611"/>
            <a:ext cx="2900561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b++</a:t>
            </a:r>
            <a:r>
              <a:rPr lang="ko-KR" altLang="en-US" dirty="0"/>
              <a:t>가 수행되지 않음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239E24-98FB-49AC-99C4-A97B801AABBA}"/>
              </a:ext>
            </a:extLst>
          </p:cNvPr>
          <p:cNvSpPr/>
          <p:nvPr/>
        </p:nvSpPr>
        <p:spPr>
          <a:xfrm>
            <a:off x="10757352" y="6105875"/>
            <a:ext cx="1097281" cy="289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false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8DA194-07E7-47E5-B1F7-77BB59A01C44}"/>
              </a:ext>
            </a:extLst>
          </p:cNvPr>
          <p:cNvSpPr/>
          <p:nvPr/>
        </p:nvSpPr>
        <p:spPr>
          <a:xfrm>
            <a:off x="10757351" y="5816455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CA42CA-09B7-4FDB-B97B-EEEC657688AC}"/>
              </a:ext>
            </a:extLst>
          </p:cNvPr>
          <p:cNvSpPr/>
          <p:nvPr/>
        </p:nvSpPr>
        <p:spPr>
          <a:xfrm>
            <a:off x="10056312" y="4694197"/>
            <a:ext cx="1097281" cy="289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1F2183-05EA-499D-9714-2ABE21147B56}"/>
              </a:ext>
            </a:extLst>
          </p:cNvPr>
          <p:cNvSpPr/>
          <p:nvPr/>
        </p:nvSpPr>
        <p:spPr>
          <a:xfrm>
            <a:off x="10056311" y="4404777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1104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이스케이프 문자와 </a:t>
            </a:r>
            <a:r>
              <a:rPr lang="en-US" altLang="ko-KR" dirty="0" err="1"/>
              <a:t>System.out.print</a:t>
            </a:r>
            <a:r>
              <a:rPr lang="en-US" altLang="ko-KR" dirty="0"/>
              <a:t>()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서식문자와 </a:t>
            </a:r>
            <a:r>
              <a:rPr lang="en-US" altLang="ko-KR" dirty="0" err="1"/>
              <a:t>System.out.printf</a:t>
            </a:r>
            <a:r>
              <a:rPr lang="en-US" altLang="ko-KR" dirty="0"/>
              <a:t>()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과 코드 블록</a:t>
            </a:r>
            <a:r>
              <a:rPr lang="en-US" altLang="ko-KR" dirty="0"/>
              <a:t>( {...} 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이름 규칙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자료형 변환</a:t>
            </a:r>
          </a:p>
        </p:txBody>
      </p:sp>
    </p:spTree>
    <p:extLst>
      <p:ext uri="{BB962C8B-B14F-4D97-AF65-F5344CB8AC3E}">
        <p14:creationId xmlns:p14="http://schemas.microsoft.com/office/powerpoint/2010/main" val="1444007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비트 연산자 </a:t>
            </a:r>
            <a:r>
              <a:rPr lang="en-US" altLang="ko-KR" dirty="0"/>
              <a:t>(&amp;, |, ^, ~, &lt;&lt;, &gt;&gt;)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진법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789063" cy="4414520"/>
          </a:xfrm>
        </p:spPr>
        <p:txBody>
          <a:bodyPr/>
          <a:lstStyle/>
          <a:p>
            <a:r>
              <a:rPr lang="en-US" altLang="ko-KR" dirty="0"/>
              <a:t>1 bit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이루어져 있는데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true, 0</a:t>
            </a:r>
            <a:r>
              <a:rPr lang="ko-KR" altLang="en-US" dirty="0"/>
              <a:t>은 </a:t>
            </a:r>
            <a:r>
              <a:rPr lang="en-US" altLang="ko-KR" dirty="0"/>
              <a:t>false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비트 연산자는 </a:t>
            </a:r>
            <a:r>
              <a:rPr lang="en-US" altLang="ko-KR" dirty="0"/>
              <a:t>2</a:t>
            </a:r>
            <a:r>
              <a:rPr lang="ko-KR" altLang="en-US" dirty="0"/>
              <a:t>진법으로 계산하기 때문에 먼저 </a:t>
            </a:r>
            <a:r>
              <a:rPr lang="en-US" altLang="ko-KR" dirty="0"/>
              <a:t>15</a:t>
            </a:r>
            <a:r>
              <a:rPr lang="ko-KR" altLang="en-US" dirty="0"/>
              <a:t>와 </a:t>
            </a:r>
            <a:r>
              <a:rPr lang="en-US" altLang="ko-KR" dirty="0"/>
              <a:t>8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진법이 어떻게 생겼는지 알아보면</a:t>
            </a:r>
            <a:endParaRPr lang="en-US" altLang="ko-KR" dirty="0"/>
          </a:p>
          <a:p>
            <a:r>
              <a:rPr lang="en-US" altLang="ko-KR" dirty="0"/>
              <a:t>15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진법은 </a:t>
            </a:r>
            <a:r>
              <a:rPr lang="en-US" altLang="ko-KR" dirty="0"/>
              <a:t>1111, 8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진법은 </a:t>
            </a:r>
            <a:r>
              <a:rPr lang="en-US" altLang="ko-KR" dirty="0"/>
              <a:t>1000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A04F1B-B49A-41DB-900E-BE5457D8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36" y="2324100"/>
            <a:ext cx="5381625" cy="2667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880B101-7D8F-4D0F-9ACB-1372AE397852}"/>
              </a:ext>
            </a:extLst>
          </p:cNvPr>
          <p:cNvSpPr/>
          <p:nvPr/>
        </p:nvSpPr>
        <p:spPr>
          <a:xfrm>
            <a:off x="4416942" y="4206605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1111</a:t>
            </a:r>
          </a:p>
          <a:p>
            <a:r>
              <a:rPr lang="en-US" altLang="ko-KR" dirty="0"/>
              <a:t>1000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62E419-6714-43ED-B118-594FCC300A19}"/>
              </a:ext>
            </a:extLst>
          </p:cNvPr>
          <p:cNvSpPr/>
          <p:nvPr/>
        </p:nvSpPr>
        <p:spPr>
          <a:xfrm>
            <a:off x="4416941" y="3917185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D8D4E-0477-4D29-B7C7-C3710ADE1D06}"/>
              </a:ext>
            </a:extLst>
          </p:cNvPr>
          <p:cNvSpPr/>
          <p:nvPr/>
        </p:nvSpPr>
        <p:spPr>
          <a:xfrm>
            <a:off x="7782560" y="536221"/>
            <a:ext cx="4185920" cy="453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Integer</a:t>
            </a:r>
            <a:r>
              <a:rPr lang="ko-KR" altLang="en-US" dirty="0"/>
              <a:t>클래스는</a:t>
            </a:r>
            <a:endParaRPr lang="en-US" altLang="ko-KR" dirty="0"/>
          </a:p>
          <a:p>
            <a:pPr algn="ctr"/>
            <a:r>
              <a:rPr lang="ko-KR" altLang="en-US" dirty="0"/>
              <a:t>정수를 다루는 다양한</a:t>
            </a:r>
            <a:endParaRPr lang="en-US" altLang="ko-KR" dirty="0"/>
          </a:p>
          <a:p>
            <a:pPr algn="ctr"/>
            <a:r>
              <a:rPr lang="ko-KR" altLang="en-US" dirty="0"/>
              <a:t>기능을 가지고 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new</a:t>
            </a:r>
            <a:r>
              <a:rPr lang="ko-KR" altLang="en-US" dirty="0"/>
              <a:t>를 쓰지 않았는데</a:t>
            </a:r>
            <a:endParaRPr lang="en-US" altLang="ko-KR" dirty="0"/>
          </a:p>
          <a:p>
            <a:pPr algn="ctr"/>
            <a:r>
              <a:rPr lang="en-US" altLang="ko-KR" dirty="0"/>
              <a:t>Integer</a:t>
            </a:r>
            <a:r>
              <a:rPr lang="ko-KR" altLang="en-US" dirty="0"/>
              <a:t>클래스의 기능을 쓸 수 있는 </a:t>
            </a:r>
            <a:endParaRPr lang="en-US" altLang="ko-KR" dirty="0"/>
          </a:p>
          <a:p>
            <a:pPr algn="ctr"/>
            <a:r>
              <a:rPr lang="ko-KR" altLang="en-US" dirty="0"/>
              <a:t>이유는 자바의</a:t>
            </a:r>
            <a:r>
              <a:rPr lang="en-US" altLang="ko-KR" dirty="0"/>
              <a:t> static </a:t>
            </a:r>
            <a:r>
              <a:rPr lang="ko-KR" altLang="en-US" dirty="0"/>
              <a:t>기능 때문이다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chap03</a:t>
            </a:r>
            <a:r>
              <a:rPr lang="ko-KR" altLang="en-US" dirty="0"/>
              <a:t>에서 자세히 다룰 예정이니 </a:t>
            </a:r>
            <a:endParaRPr lang="en-US" altLang="ko-KR" dirty="0"/>
          </a:p>
          <a:p>
            <a:pPr algn="ctr"/>
            <a:r>
              <a:rPr lang="ko-KR" altLang="en-US" dirty="0"/>
              <a:t>우선 </a:t>
            </a:r>
            <a:r>
              <a:rPr lang="en-US" altLang="ko-KR" dirty="0"/>
              <a:t>static</a:t>
            </a:r>
            <a:r>
              <a:rPr lang="ko-KR" altLang="en-US" dirty="0"/>
              <a:t>으로 선언된 기능은 </a:t>
            </a:r>
            <a:endParaRPr lang="en-US" altLang="ko-KR" dirty="0"/>
          </a:p>
          <a:p>
            <a:pPr algn="ctr"/>
            <a:r>
              <a:rPr lang="en-US" altLang="ko-KR" dirty="0"/>
              <a:t>new</a:t>
            </a:r>
            <a:r>
              <a:rPr lang="ko-KR" altLang="en-US" dirty="0"/>
              <a:t>를 쓰지 않아도 </a:t>
            </a:r>
            <a:endParaRPr lang="en-US" altLang="ko-KR" dirty="0"/>
          </a:p>
          <a:p>
            <a:pPr algn="ctr"/>
            <a:r>
              <a:rPr lang="ko-KR" altLang="en-US" dirty="0"/>
              <a:t>바로 쓸 수 있다는 점만 알아 두자</a:t>
            </a:r>
          </a:p>
        </p:txBody>
      </p:sp>
    </p:spTree>
    <p:extLst>
      <p:ext uri="{BB962C8B-B14F-4D97-AF65-F5344CB8AC3E}">
        <p14:creationId xmlns:p14="http://schemas.microsoft.com/office/powerpoint/2010/main" val="2878671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비트 연산자 </a:t>
            </a:r>
            <a:r>
              <a:rPr lang="en-US" altLang="ko-KR" dirty="0"/>
              <a:t>(&amp;, |, ^, ~, &lt;&lt;, &gt;&gt;)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비트 연산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8725494" y="2716079"/>
            <a:ext cx="314959" cy="375920"/>
          </a:xfrm>
        </p:spPr>
        <p:txBody>
          <a:bodyPr/>
          <a:lstStyle/>
          <a:p>
            <a:r>
              <a:rPr lang="en-US" altLang="ko-KR" dirty="0"/>
              <a:t>&amp;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80B101-7D8F-4D0F-9ACB-1372AE397852}"/>
              </a:ext>
            </a:extLst>
          </p:cNvPr>
          <p:cNvSpPr/>
          <p:nvPr/>
        </p:nvSpPr>
        <p:spPr>
          <a:xfrm>
            <a:off x="9527422" y="4834304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8</a:t>
            </a:r>
          </a:p>
          <a:p>
            <a:r>
              <a:rPr lang="en-US" altLang="ko-KR" dirty="0"/>
              <a:t>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62E419-6714-43ED-B118-594FCC300A19}"/>
              </a:ext>
            </a:extLst>
          </p:cNvPr>
          <p:cNvSpPr/>
          <p:nvPr/>
        </p:nvSpPr>
        <p:spPr>
          <a:xfrm>
            <a:off x="9527421" y="4544884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7C9211-ABF9-4F12-A84C-330B30765FE3}"/>
              </a:ext>
            </a:extLst>
          </p:cNvPr>
          <p:cNvSpPr/>
          <p:nvPr/>
        </p:nvSpPr>
        <p:spPr>
          <a:xfrm>
            <a:off x="9121733" y="202519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22D402-4852-4BDC-AE95-A751063748B0}"/>
              </a:ext>
            </a:extLst>
          </p:cNvPr>
          <p:cNvSpPr/>
          <p:nvPr/>
        </p:nvSpPr>
        <p:spPr>
          <a:xfrm>
            <a:off x="9599253" y="202519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7A1BF1-D11E-49E8-A829-28423C30B83B}"/>
              </a:ext>
            </a:extLst>
          </p:cNvPr>
          <p:cNvSpPr/>
          <p:nvPr/>
        </p:nvSpPr>
        <p:spPr>
          <a:xfrm>
            <a:off x="10073768" y="202519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9C0E3A-301A-45EA-BEC0-AF9B9DA06D71}"/>
              </a:ext>
            </a:extLst>
          </p:cNvPr>
          <p:cNvSpPr/>
          <p:nvPr/>
        </p:nvSpPr>
        <p:spPr>
          <a:xfrm>
            <a:off x="10558443" y="202519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512DD2-7B1C-4CD4-90E1-9A2A3F0B2BC2}"/>
              </a:ext>
            </a:extLst>
          </p:cNvPr>
          <p:cNvSpPr/>
          <p:nvPr/>
        </p:nvSpPr>
        <p:spPr>
          <a:xfrm>
            <a:off x="9121733" y="2613888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8D93C3-6706-4D52-A425-210E7F598785}"/>
              </a:ext>
            </a:extLst>
          </p:cNvPr>
          <p:cNvSpPr/>
          <p:nvPr/>
        </p:nvSpPr>
        <p:spPr>
          <a:xfrm>
            <a:off x="9599253" y="2613888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67F019-1FBB-43B6-A987-99AFA1B53119}"/>
              </a:ext>
            </a:extLst>
          </p:cNvPr>
          <p:cNvSpPr/>
          <p:nvPr/>
        </p:nvSpPr>
        <p:spPr>
          <a:xfrm>
            <a:off x="10073768" y="2613888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31181E-A907-4984-A19A-97DC1CBB58B1}"/>
              </a:ext>
            </a:extLst>
          </p:cNvPr>
          <p:cNvSpPr/>
          <p:nvPr/>
        </p:nvSpPr>
        <p:spPr>
          <a:xfrm>
            <a:off x="10558443" y="2613888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8580DE-1425-4238-BD27-7243001099B4}"/>
              </a:ext>
            </a:extLst>
          </p:cNvPr>
          <p:cNvSpPr/>
          <p:nvPr/>
        </p:nvSpPr>
        <p:spPr>
          <a:xfrm>
            <a:off x="9121733" y="350093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C88C32-CF1D-4C02-9C03-1EECDB78B579}"/>
              </a:ext>
            </a:extLst>
          </p:cNvPr>
          <p:cNvSpPr/>
          <p:nvPr/>
        </p:nvSpPr>
        <p:spPr>
          <a:xfrm>
            <a:off x="9599253" y="350093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0845A7-C2DA-4DD5-9AE4-E73FC981D223}"/>
              </a:ext>
            </a:extLst>
          </p:cNvPr>
          <p:cNvSpPr/>
          <p:nvPr/>
        </p:nvSpPr>
        <p:spPr>
          <a:xfrm>
            <a:off x="10073768" y="350093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7874E3-7287-40E1-A4DF-B0EA0B21FE76}"/>
              </a:ext>
            </a:extLst>
          </p:cNvPr>
          <p:cNvSpPr/>
          <p:nvPr/>
        </p:nvSpPr>
        <p:spPr>
          <a:xfrm>
            <a:off x="10558443" y="350093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1DACAE-AA8E-4AB6-B7BA-D5063D52A6A7}"/>
              </a:ext>
            </a:extLst>
          </p:cNvPr>
          <p:cNvCxnSpPr/>
          <p:nvPr/>
        </p:nvCxnSpPr>
        <p:spPr>
          <a:xfrm>
            <a:off x="8816933" y="3315519"/>
            <a:ext cx="26416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E8BB644-C549-4869-9001-368FF4DF4C51}"/>
              </a:ext>
            </a:extLst>
          </p:cNvPr>
          <p:cNvSpPr/>
          <p:nvPr/>
        </p:nvSpPr>
        <p:spPr>
          <a:xfrm rot="5400000">
            <a:off x="10361235" y="2768038"/>
            <a:ext cx="1892304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93081A5-0073-45F6-887E-88721A6E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79" y="2167800"/>
            <a:ext cx="7677150" cy="15525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79DEFE-AA25-4664-BA21-8D2E79998800}"/>
              </a:ext>
            </a:extLst>
          </p:cNvPr>
          <p:cNvSpPr/>
          <p:nvPr/>
        </p:nvSpPr>
        <p:spPr>
          <a:xfrm>
            <a:off x="839788" y="3830774"/>
            <a:ext cx="8070532" cy="2712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r>
              <a:rPr lang="ko-KR" altLang="en-US" dirty="0"/>
              <a:t>의 이진법은 </a:t>
            </a:r>
            <a:r>
              <a:rPr lang="en-US" altLang="ko-KR" dirty="0"/>
              <a:t>1111, 8</a:t>
            </a:r>
            <a:r>
              <a:rPr lang="ko-KR" altLang="en-US" dirty="0"/>
              <a:t>의 이진법은 </a:t>
            </a:r>
            <a:r>
              <a:rPr lang="en-US" altLang="ko-KR" dirty="0"/>
              <a:t>1000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&amp;(AND)</a:t>
            </a:r>
            <a:r>
              <a:rPr lang="ko-KR" altLang="en-US" dirty="0"/>
              <a:t>연산 결과는 </a:t>
            </a:r>
            <a:r>
              <a:rPr lang="en-US" altLang="ko-KR" dirty="0"/>
              <a:t>1000</a:t>
            </a:r>
            <a:r>
              <a:rPr lang="ko-KR" altLang="en-US" dirty="0"/>
              <a:t>이 나오므로 </a:t>
            </a:r>
            <a:r>
              <a:rPr lang="ko-KR" altLang="en-US" dirty="0" err="1"/>
              <a:t>출력값은</a:t>
            </a:r>
            <a:r>
              <a:rPr lang="ko-KR" altLang="en-US" dirty="0"/>
              <a:t> 십진법인 </a:t>
            </a:r>
            <a:r>
              <a:rPr lang="en-US" altLang="ko-KR" dirty="0"/>
              <a:t>10</a:t>
            </a:r>
            <a:r>
              <a:rPr lang="ko-KR" altLang="en-US" dirty="0"/>
              <a:t>이 나온다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결과가 이진법 </a:t>
            </a:r>
            <a:r>
              <a:rPr lang="en-US" altLang="ko-KR" dirty="0"/>
              <a:t>1000</a:t>
            </a:r>
            <a:r>
              <a:rPr lang="ko-KR" altLang="en-US" dirty="0"/>
              <a:t>이 맞는지 안 맞는지 확인하기 위해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byte</a:t>
            </a:r>
            <a:r>
              <a:rPr lang="ko-KR" altLang="en-US" dirty="0"/>
              <a:t>형 자료형의 값에 이진법 </a:t>
            </a:r>
            <a:r>
              <a:rPr lang="en-US" altLang="ko-KR" dirty="0"/>
              <a:t>1000</a:t>
            </a:r>
            <a:r>
              <a:rPr lang="ko-KR" altLang="en-US" dirty="0"/>
              <a:t>을 넣어보고 출력해보았다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147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비트 연산자 </a:t>
            </a:r>
            <a:r>
              <a:rPr lang="en-US" altLang="ko-KR" dirty="0"/>
              <a:t>(&amp;, |, ^, ~, &lt;&lt;, &gt;&gt;)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&amp;, |,</a:t>
            </a:r>
            <a:r>
              <a:rPr lang="ko-KR" altLang="en-US" dirty="0"/>
              <a:t> </a:t>
            </a:r>
            <a:r>
              <a:rPr lang="en-US" altLang="ko-KR" dirty="0"/>
              <a:t>^,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45E0379-0112-49DC-8785-FCE15C92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8360"/>
            <a:ext cx="4677092" cy="421640"/>
          </a:xfrm>
        </p:spPr>
        <p:txBody>
          <a:bodyPr>
            <a:normAutofit/>
          </a:bodyPr>
          <a:lstStyle/>
          <a:p>
            <a:r>
              <a:rPr lang="ko-KR" altLang="en-US" dirty="0"/>
              <a:t>그냥 이런 문법도 있구나 하고 알아 놓기만 하자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2E4A2D-38A2-4EBF-AFA4-612051F9A2C9}"/>
              </a:ext>
            </a:extLst>
          </p:cNvPr>
          <p:cNvSpPr/>
          <p:nvPr/>
        </p:nvSpPr>
        <p:spPr>
          <a:xfrm>
            <a:off x="839788" y="2600960"/>
            <a:ext cx="151301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F4A982-BBFF-4850-A11F-B15EAC807869}"/>
              </a:ext>
            </a:extLst>
          </p:cNvPr>
          <p:cNvSpPr/>
          <p:nvPr/>
        </p:nvSpPr>
        <p:spPr>
          <a:xfrm>
            <a:off x="2352799" y="2600960"/>
            <a:ext cx="806961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CA9035-CF3A-4C1A-957E-C69F172A9CF5}"/>
              </a:ext>
            </a:extLst>
          </p:cNvPr>
          <p:cNvSpPr/>
          <p:nvPr/>
        </p:nvSpPr>
        <p:spPr>
          <a:xfrm>
            <a:off x="839788" y="3218180"/>
            <a:ext cx="151301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|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DA4BF6-A798-43BB-B2AC-8B6DBB890163}"/>
              </a:ext>
            </a:extLst>
          </p:cNvPr>
          <p:cNvSpPr/>
          <p:nvPr/>
        </p:nvSpPr>
        <p:spPr>
          <a:xfrm>
            <a:off x="2352799" y="3218180"/>
            <a:ext cx="806961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8E14178-2C8B-4CD7-A6D7-6284B6B22718}"/>
              </a:ext>
            </a:extLst>
          </p:cNvPr>
          <p:cNvSpPr/>
          <p:nvPr/>
        </p:nvSpPr>
        <p:spPr>
          <a:xfrm>
            <a:off x="839788" y="3835400"/>
            <a:ext cx="151301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^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C1D098-1267-4736-A922-4731D1256A1A}"/>
              </a:ext>
            </a:extLst>
          </p:cNvPr>
          <p:cNvSpPr/>
          <p:nvPr/>
        </p:nvSpPr>
        <p:spPr>
          <a:xfrm>
            <a:off x="2352799" y="3835400"/>
            <a:ext cx="806961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XOR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2650BD-5D52-4515-BFF0-CCA9506D08CF}"/>
              </a:ext>
            </a:extLst>
          </p:cNvPr>
          <p:cNvSpPr/>
          <p:nvPr/>
        </p:nvSpPr>
        <p:spPr>
          <a:xfrm>
            <a:off x="839788" y="4452620"/>
            <a:ext cx="151301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50769C6-3CF8-42F9-A94B-8AEE0E306747}"/>
              </a:ext>
            </a:extLst>
          </p:cNvPr>
          <p:cNvSpPr/>
          <p:nvPr/>
        </p:nvSpPr>
        <p:spPr>
          <a:xfrm>
            <a:off x="2352799" y="4452620"/>
            <a:ext cx="806961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NOT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A95E75E-0B87-4969-A60D-73354F63FA47}"/>
              </a:ext>
            </a:extLst>
          </p:cNvPr>
          <p:cNvSpPr/>
          <p:nvPr/>
        </p:nvSpPr>
        <p:spPr>
          <a:xfrm>
            <a:off x="3159760" y="2600960"/>
            <a:ext cx="293624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모두 </a:t>
            </a:r>
            <a:r>
              <a:rPr lang="en-US" altLang="ko-KR" dirty="0"/>
              <a:t>true</a:t>
            </a:r>
            <a:r>
              <a:rPr lang="ko-KR" altLang="en-US" dirty="0"/>
              <a:t>여야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926BAF-4F98-411E-9E39-07172C817872}"/>
              </a:ext>
            </a:extLst>
          </p:cNvPr>
          <p:cNvSpPr/>
          <p:nvPr/>
        </p:nvSpPr>
        <p:spPr>
          <a:xfrm>
            <a:off x="3159760" y="3218180"/>
            <a:ext cx="293624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하나라도 </a:t>
            </a:r>
            <a:r>
              <a:rPr lang="en-US" altLang="ko-KR" dirty="0"/>
              <a:t>true</a:t>
            </a:r>
            <a:r>
              <a:rPr lang="ko-KR" altLang="en-US" dirty="0"/>
              <a:t>면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C0AAB2-EC9F-4A60-A92D-5F9D5FD05B09}"/>
              </a:ext>
            </a:extLst>
          </p:cNvPr>
          <p:cNvSpPr/>
          <p:nvPr/>
        </p:nvSpPr>
        <p:spPr>
          <a:xfrm>
            <a:off x="3159760" y="3835400"/>
            <a:ext cx="293624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면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4CC021B-6CE8-4DA8-8D9C-82C29264C628}"/>
              </a:ext>
            </a:extLst>
          </p:cNvPr>
          <p:cNvSpPr/>
          <p:nvPr/>
        </p:nvSpPr>
        <p:spPr>
          <a:xfrm>
            <a:off x="3159760" y="4452620"/>
            <a:ext cx="293624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956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비트 연산자 </a:t>
            </a:r>
            <a:r>
              <a:rPr lang="en-US" altLang="ko-KR" dirty="0"/>
              <a:t>(&amp;, |, ^, ~, &lt;&lt;, &gt;&gt;)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쉬프트</a:t>
            </a:r>
            <a:r>
              <a:rPr lang="en-US" altLang="ko-KR" dirty="0"/>
              <a:t>(Shift)</a:t>
            </a:r>
            <a:r>
              <a:rPr lang="ko-KR" altLang="en-US" dirty="0"/>
              <a:t> 연산자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45E0379-0112-49DC-8785-FCE15C92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8360"/>
            <a:ext cx="7807430" cy="909320"/>
          </a:xfrm>
        </p:spPr>
        <p:txBody>
          <a:bodyPr>
            <a:normAutofit/>
          </a:bodyPr>
          <a:lstStyle/>
          <a:p>
            <a:r>
              <a:rPr lang="ko-KR" altLang="en-US" dirty="0"/>
              <a:t>비트를 옮기는 것이다</a:t>
            </a:r>
            <a:r>
              <a:rPr lang="en-US" altLang="ko-KR" dirty="0"/>
              <a:t>. &lt;&lt;</a:t>
            </a:r>
            <a:r>
              <a:rPr lang="ko-KR" altLang="en-US" dirty="0"/>
              <a:t>은 왼쪽</a:t>
            </a:r>
            <a:r>
              <a:rPr lang="en-US" altLang="ko-KR" dirty="0"/>
              <a:t>, &gt;&gt;</a:t>
            </a:r>
            <a:r>
              <a:rPr lang="ko-KR" altLang="en-US" dirty="0"/>
              <a:t>은 오른쪽으로 비트를 옮기는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그냥 이런 문법도 있구나 하고 알아 놓기만 하자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7FEA5D-E135-4508-8819-FCE1EE1F4514}"/>
              </a:ext>
            </a:extLst>
          </p:cNvPr>
          <p:cNvSpPr/>
          <p:nvPr/>
        </p:nvSpPr>
        <p:spPr>
          <a:xfrm>
            <a:off x="5227934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676CD3-1F15-4074-A92A-6705F4FCA515}"/>
              </a:ext>
            </a:extLst>
          </p:cNvPr>
          <p:cNvSpPr/>
          <p:nvPr/>
        </p:nvSpPr>
        <p:spPr>
          <a:xfrm>
            <a:off x="5705454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0C2BF62-6EC9-4236-BE87-2A77002452E4}"/>
              </a:ext>
            </a:extLst>
          </p:cNvPr>
          <p:cNvSpPr/>
          <p:nvPr/>
        </p:nvSpPr>
        <p:spPr>
          <a:xfrm>
            <a:off x="6179969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6FA1F0D-07A7-464B-96FC-FD53D89D2F11}"/>
              </a:ext>
            </a:extLst>
          </p:cNvPr>
          <p:cNvSpPr/>
          <p:nvPr/>
        </p:nvSpPr>
        <p:spPr>
          <a:xfrm>
            <a:off x="6654484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BF0C91-6592-463E-A232-972E5408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844165"/>
            <a:ext cx="4210050" cy="7429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B3641B-A6E5-45A9-AF56-9676902CE601}"/>
              </a:ext>
            </a:extLst>
          </p:cNvPr>
          <p:cNvSpPr/>
          <p:nvPr/>
        </p:nvSpPr>
        <p:spPr>
          <a:xfrm>
            <a:off x="9266408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FA6DA-19B9-4C01-A233-158DC3638963}"/>
              </a:ext>
            </a:extLst>
          </p:cNvPr>
          <p:cNvSpPr/>
          <p:nvPr/>
        </p:nvSpPr>
        <p:spPr>
          <a:xfrm>
            <a:off x="9743928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AF4227-FE8C-4C92-B04F-FFC8D67848C1}"/>
              </a:ext>
            </a:extLst>
          </p:cNvPr>
          <p:cNvSpPr/>
          <p:nvPr/>
        </p:nvSpPr>
        <p:spPr>
          <a:xfrm>
            <a:off x="10218443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230C9E-825B-44FF-9E98-9D07EB2B6BDB}"/>
              </a:ext>
            </a:extLst>
          </p:cNvPr>
          <p:cNvSpPr/>
          <p:nvPr/>
        </p:nvSpPr>
        <p:spPr>
          <a:xfrm>
            <a:off x="10703118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6A858C-C099-4F42-A665-C8EE99A9F148}"/>
              </a:ext>
            </a:extLst>
          </p:cNvPr>
          <p:cNvSpPr/>
          <p:nvPr/>
        </p:nvSpPr>
        <p:spPr>
          <a:xfrm>
            <a:off x="2110622" y="4129901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8</a:t>
            </a:r>
          </a:p>
          <a:p>
            <a:r>
              <a:rPr lang="en-US" altLang="ko-KR" dirty="0"/>
              <a:t>3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9F382F-9495-4D4E-8F9C-440253D624D3}"/>
              </a:ext>
            </a:extLst>
          </p:cNvPr>
          <p:cNvSpPr/>
          <p:nvPr/>
        </p:nvSpPr>
        <p:spPr>
          <a:xfrm>
            <a:off x="2110621" y="3840481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8796D39-1F76-49EF-AF1B-F51194C1EEBA}"/>
              </a:ext>
            </a:extLst>
          </p:cNvPr>
          <p:cNvSpPr/>
          <p:nvPr/>
        </p:nvSpPr>
        <p:spPr>
          <a:xfrm>
            <a:off x="5227934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CEA9C14-EA0D-4BD0-86CA-41638D1575F5}"/>
              </a:ext>
            </a:extLst>
          </p:cNvPr>
          <p:cNvSpPr/>
          <p:nvPr/>
        </p:nvSpPr>
        <p:spPr>
          <a:xfrm>
            <a:off x="5705454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C289BA2-A058-47F2-B932-069BEE5A43B6}"/>
              </a:ext>
            </a:extLst>
          </p:cNvPr>
          <p:cNvSpPr/>
          <p:nvPr/>
        </p:nvSpPr>
        <p:spPr>
          <a:xfrm>
            <a:off x="6179969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CBFD4B-E203-4218-AD79-2CCD24167173}"/>
              </a:ext>
            </a:extLst>
          </p:cNvPr>
          <p:cNvSpPr/>
          <p:nvPr/>
        </p:nvSpPr>
        <p:spPr>
          <a:xfrm>
            <a:off x="6654484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02E5458-D679-4D61-8E4F-AE1BB3C3A667}"/>
              </a:ext>
            </a:extLst>
          </p:cNvPr>
          <p:cNvSpPr/>
          <p:nvPr/>
        </p:nvSpPr>
        <p:spPr>
          <a:xfrm>
            <a:off x="9266408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CF3408F-E15C-40B1-A795-92ECA4785B94}"/>
              </a:ext>
            </a:extLst>
          </p:cNvPr>
          <p:cNvSpPr/>
          <p:nvPr/>
        </p:nvSpPr>
        <p:spPr>
          <a:xfrm>
            <a:off x="9743928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908651E-CE60-4F4A-8397-D3B35AB6A30B}"/>
              </a:ext>
            </a:extLst>
          </p:cNvPr>
          <p:cNvSpPr/>
          <p:nvPr/>
        </p:nvSpPr>
        <p:spPr>
          <a:xfrm>
            <a:off x="10218443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7A3B94-DD06-4483-896A-E81C0F1121B4}"/>
              </a:ext>
            </a:extLst>
          </p:cNvPr>
          <p:cNvSpPr/>
          <p:nvPr/>
        </p:nvSpPr>
        <p:spPr>
          <a:xfrm>
            <a:off x="10703118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DCC9AF26-1234-4D3B-A33E-36DC6911FC6D}"/>
              </a:ext>
            </a:extLst>
          </p:cNvPr>
          <p:cNvSpPr/>
          <p:nvPr/>
        </p:nvSpPr>
        <p:spPr>
          <a:xfrm>
            <a:off x="7303269" y="3388468"/>
            <a:ext cx="1892304" cy="477521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&gt;&gt;2</a:t>
            </a:r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8F887D11-18CB-4873-8E8C-2EE948A751B5}"/>
              </a:ext>
            </a:extLst>
          </p:cNvPr>
          <p:cNvSpPr/>
          <p:nvPr/>
        </p:nvSpPr>
        <p:spPr>
          <a:xfrm>
            <a:off x="7303269" y="2814427"/>
            <a:ext cx="1892304" cy="477521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944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연산자 우선순위란</a:t>
            </a:r>
            <a:r>
              <a:rPr lang="en-US" altLang="ko-KR" dirty="0"/>
              <a:t>?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7" name="Group 89">
            <a:extLst>
              <a:ext uri="{FF2B5EF4-FFF2-40B4-BE49-F238E27FC236}">
                <a16:creationId xmlns:a16="http://schemas.microsoft.com/office/drawing/2014/main" id="{B8BA9075-5DAB-47FE-AA88-2E377B3ED5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004962"/>
              </p:ext>
            </p:extLst>
          </p:nvPr>
        </p:nvGraphicFramePr>
        <p:xfrm>
          <a:off x="1805524" y="1196754"/>
          <a:ext cx="8502945" cy="496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5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우선 순위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연산자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연산자 설명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42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높음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낮음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 ) [ 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괄호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소수점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참조 연산자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++, --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+,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!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(type)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증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감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증가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감소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부호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논리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반전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비트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반전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형 변환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*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 /, %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산술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곱셈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나눗셈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나머지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+, -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산술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덧셈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뺄셈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&lt;&lt;, &gt;&gt;, &gt;&gt;&gt;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비트 이동 연산자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좌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우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우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부호 포함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))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8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&lt;, &lt;=, &gt;, &gt;=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==, !=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instanceof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비교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대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소 비교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비교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동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이 비교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객체 형 비교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&amp;, |, ^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비트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(AND, OR, XOR)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논리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(AND, OR, XOR)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&amp;&amp;, ||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논리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(Short Circuit)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?      :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논리연산자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(3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항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78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+=, -=, *=, /=, %=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&lt;&lt;=, &gt;&gt;=, &gt;&gt;&gt;=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&amp;=, ^=, |=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대입 연산자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 후 대입 연산자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 후 대입 연산자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 후 대입 연산자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327558-26D7-488B-8BFE-A825E46FAFD2}"/>
              </a:ext>
            </a:extLst>
          </p:cNvPr>
          <p:cNvSpPr txBox="1"/>
          <p:nvPr/>
        </p:nvSpPr>
        <p:spPr>
          <a:xfrm>
            <a:off x="1790994" y="6216134"/>
            <a:ext cx="99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우선순위가 같다면 왼쪽부터 계산되지만</a:t>
            </a:r>
            <a:r>
              <a:rPr lang="en-US" altLang="ko-KR" dirty="0"/>
              <a:t>, </a:t>
            </a:r>
            <a:r>
              <a:rPr lang="ko-KR" altLang="en-US" dirty="0" err="1"/>
              <a:t>대입연산자끼리는</a:t>
            </a:r>
            <a:r>
              <a:rPr lang="ko-KR" altLang="en-US" dirty="0"/>
              <a:t> 오른쪽부터</a:t>
            </a:r>
            <a:r>
              <a:rPr lang="en-US" altLang="ko-KR" dirty="0"/>
              <a:t> </a:t>
            </a:r>
            <a:r>
              <a:rPr lang="ko-KR" altLang="en-US" dirty="0"/>
              <a:t>계산된다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175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연산자 우선순위란</a:t>
            </a:r>
            <a:r>
              <a:rPr lang="en-US" altLang="ko-KR" dirty="0"/>
              <a:t>?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연산자 우선순위</a:t>
            </a:r>
            <a:r>
              <a:rPr lang="en-US" altLang="ko-KR" dirty="0"/>
              <a:t>… </a:t>
            </a:r>
            <a:r>
              <a:rPr lang="ko-KR" altLang="en-US" dirty="0" err="1"/>
              <a:t>외워야하나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23E3B7EF-DF0E-4F7B-A8FA-BE37A8C9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8360"/>
            <a:ext cx="10427652" cy="3764280"/>
          </a:xfrm>
        </p:spPr>
        <p:txBody>
          <a:bodyPr>
            <a:normAutofit/>
          </a:bodyPr>
          <a:lstStyle/>
          <a:p>
            <a:r>
              <a:rPr lang="ko-KR" altLang="en-US" dirty="0"/>
              <a:t>외울 필요가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연산할 때 우선순위를 두고 계산한다는 개념은 중요한 개념이다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그렇다고 우선순위를 모두 외운다는 것은 시간낭비라고 생각이 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프로그래밍을 하다가 가장 우선적으로 계산하고 싶은 부분이나 연산자 우선순위에 의해 계산이 꼬일 것 같으면</a:t>
            </a:r>
            <a:endParaRPr lang="en-US" altLang="ko-KR" dirty="0"/>
          </a:p>
          <a:p>
            <a:r>
              <a:rPr lang="ko-KR" altLang="en-US" dirty="0"/>
              <a:t>중괄호 </a:t>
            </a:r>
            <a:r>
              <a:rPr lang="en-US" altLang="ko-KR" dirty="0"/>
              <a:t>(  ) </a:t>
            </a:r>
            <a:r>
              <a:rPr lang="ko-KR" altLang="en-US" dirty="0"/>
              <a:t>나 대괄호 </a:t>
            </a:r>
            <a:r>
              <a:rPr lang="en-US" altLang="ko-KR" dirty="0"/>
              <a:t>[  ]</a:t>
            </a:r>
            <a:r>
              <a:rPr lang="ko-KR" altLang="en-US" dirty="0"/>
              <a:t> 를 쓰면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118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- </a:t>
            </a:r>
            <a:r>
              <a:rPr lang="en-US" altLang="ko-KR" dirty="0" err="1"/>
              <a:t>if~else</a:t>
            </a:r>
            <a:endParaRPr lang="en-US" altLang="ko-KR" dirty="0"/>
          </a:p>
          <a:p>
            <a:r>
              <a:rPr lang="en-US" altLang="ko-KR" dirty="0"/>
              <a:t> - else if</a:t>
            </a:r>
          </a:p>
          <a:p>
            <a:r>
              <a:rPr lang="en-US" altLang="ko-KR" dirty="0"/>
              <a:t> - switch</a:t>
            </a:r>
            <a:r>
              <a:rPr lang="ko-KR" altLang="en-US" dirty="0"/>
              <a:t>문 </a:t>
            </a:r>
            <a:r>
              <a:rPr lang="en-US" altLang="ko-KR" dirty="0"/>
              <a:t>(break)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삼항</a:t>
            </a:r>
            <a:r>
              <a:rPr lang="ko-KR" altLang="en-US" dirty="0"/>
              <a:t> 조건 </a:t>
            </a:r>
            <a:r>
              <a:rPr lang="en-US" altLang="ko-KR" dirty="0"/>
              <a:t>( ?: )</a:t>
            </a:r>
          </a:p>
        </p:txBody>
      </p:sp>
    </p:spTree>
    <p:extLst>
      <p:ext uri="{BB962C8B-B14F-4D97-AF65-F5344CB8AC3E}">
        <p14:creationId xmlns:p14="http://schemas.microsoft.com/office/powerpoint/2010/main" val="2224719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1A13C7-C376-4AFA-8E7D-AACB2FB5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50" y="1486948"/>
            <a:ext cx="4267200" cy="2038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FBE2BC-501B-48A5-A12B-0AF7A2E3B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12" y="4011613"/>
            <a:ext cx="4181475" cy="1857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F9BFFB-3253-4221-8892-A9B3BAF119B4}"/>
              </a:ext>
            </a:extLst>
          </p:cNvPr>
          <p:cNvSpPr/>
          <p:nvPr/>
        </p:nvSpPr>
        <p:spPr>
          <a:xfrm>
            <a:off x="5274913" y="2200315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참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FD112F-F962-4B80-9CE1-39EE1FBEBC21}"/>
              </a:ext>
            </a:extLst>
          </p:cNvPr>
          <p:cNvSpPr/>
          <p:nvPr/>
        </p:nvSpPr>
        <p:spPr>
          <a:xfrm>
            <a:off x="5274912" y="1910895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B98AF8-8644-466F-8FDA-B4C3ABCCFCE3}"/>
              </a:ext>
            </a:extLst>
          </p:cNvPr>
          <p:cNvSpPr/>
          <p:nvPr/>
        </p:nvSpPr>
        <p:spPr>
          <a:xfrm>
            <a:off x="5274913" y="4650508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거짓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467DB9-970D-4693-8FBE-05F9FEC88BD0}"/>
              </a:ext>
            </a:extLst>
          </p:cNvPr>
          <p:cNvSpPr/>
          <p:nvPr/>
        </p:nvSpPr>
        <p:spPr>
          <a:xfrm>
            <a:off x="5274912" y="4361088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F16658-7927-4E24-B006-2CF97F201785}"/>
              </a:ext>
            </a:extLst>
          </p:cNvPr>
          <p:cNvSpPr/>
          <p:nvPr/>
        </p:nvSpPr>
        <p:spPr>
          <a:xfrm>
            <a:off x="7167169" y="1665795"/>
            <a:ext cx="2824556" cy="2796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if (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){</a:t>
            </a:r>
          </a:p>
          <a:p>
            <a:endParaRPr lang="en-US" altLang="ko-KR" dirty="0"/>
          </a:p>
          <a:p>
            <a:r>
              <a:rPr lang="en-US" altLang="ko-KR" dirty="0"/>
              <a:t>    if</a:t>
            </a:r>
            <a:r>
              <a:rPr lang="ko-KR" altLang="en-US" dirty="0" err="1"/>
              <a:t>수행문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}else{</a:t>
            </a:r>
          </a:p>
          <a:p>
            <a:endParaRPr lang="en-US" altLang="ko-KR" dirty="0"/>
          </a:p>
          <a:p>
            <a:r>
              <a:rPr lang="en-US" altLang="ko-KR" dirty="0"/>
              <a:t>    else</a:t>
            </a:r>
            <a:r>
              <a:rPr lang="ko-KR" altLang="en-US" dirty="0" err="1"/>
              <a:t>수행문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77216-999F-44F2-BD8F-0C6FFAAF4718}"/>
              </a:ext>
            </a:extLst>
          </p:cNvPr>
          <p:cNvSpPr txBox="1"/>
          <p:nvPr/>
        </p:nvSpPr>
        <p:spPr>
          <a:xfrm>
            <a:off x="7043915" y="4655949"/>
            <a:ext cx="4616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만일 조건문이 참이면 </a:t>
            </a:r>
            <a:r>
              <a:rPr lang="en-US" altLang="ko-KR" dirty="0"/>
              <a:t>if</a:t>
            </a:r>
            <a:r>
              <a:rPr lang="ko-KR" altLang="en-US" dirty="0"/>
              <a:t>수행문이 실행되고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조건문이 거짓이면 </a:t>
            </a:r>
            <a:r>
              <a:rPr lang="en-US" altLang="ko-KR" dirty="0"/>
              <a:t>else</a:t>
            </a:r>
            <a:r>
              <a:rPr lang="ko-KR" altLang="en-US" dirty="0"/>
              <a:t>수행문이 실행된다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299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else if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가 있는 경우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13" y="5814100"/>
            <a:ext cx="3709352" cy="722452"/>
          </a:xfrm>
        </p:spPr>
        <p:txBody>
          <a:bodyPr>
            <a:norm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문은 이전의 조건문이 </a:t>
            </a:r>
            <a:endParaRPr lang="en-US" altLang="ko-KR" dirty="0"/>
          </a:p>
          <a:p>
            <a:r>
              <a:rPr lang="ko-KR" altLang="en-US" dirty="0"/>
              <a:t>참이든 거짓이든 무조건 실행이 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799BCA-E3E8-4168-9672-FC270618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" y="2057400"/>
            <a:ext cx="3895725" cy="3756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0BC24A-B4DF-4754-9D96-C7C3A1CED8B9}"/>
              </a:ext>
            </a:extLst>
          </p:cNvPr>
          <p:cNvSpPr/>
          <p:nvPr/>
        </p:nvSpPr>
        <p:spPr>
          <a:xfrm>
            <a:off x="4735514" y="2222307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F68F12-3205-4050-9E55-83C2029603F6}"/>
              </a:ext>
            </a:extLst>
          </p:cNvPr>
          <p:cNvSpPr/>
          <p:nvPr/>
        </p:nvSpPr>
        <p:spPr>
          <a:xfrm>
            <a:off x="4735513" y="1932887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예상출력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B8F0C9-BC4B-4F9B-86FE-E98DC8481CBA}"/>
              </a:ext>
            </a:extLst>
          </p:cNvPr>
          <p:cNvSpPr/>
          <p:nvPr/>
        </p:nvSpPr>
        <p:spPr>
          <a:xfrm>
            <a:off x="4735514" y="4016408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</a:t>
            </a:r>
            <a:endParaRPr lang="en-US" altLang="ko-KR" dirty="0"/>
          </a:p>
          <a:p>
            <a:pPr algn="ctr"/>
            <a:r>
              <a:rPr lang="ko-KR" altLang="en-US" dirty="0"/>
              <a:t>미</a:t>
            </a:r>
            <a:endParaRPr lang="en-US" altLang="ko-KR" dirty="0"/>
          </a:p>
          <a:p>
            <a:pPr algn="ctr"/>
            <a:r>
              <a:rPr lang="ko-KR" altLang="en-US" dirty="0"/>
              <a:t>양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CD8B58-C7E1-4A04-A787-B39B1E9B9E00}"/>
              </a:ext>
            </a:extLst>
          </p:cNvPr>
          <p:cNvSpPr/>
          <p:nvPr/>
        </p:nvSpPr>
        <p:spPr>
          <a:xfrm>
            <a:off x="4735513" y="3726988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실제출력</a:t>
            </a:r>
            <a:endParaRPr lang="en-US" altLang="ko-KR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F919D90-2E3C-497D-8516-7C1917253F79}"/>
              </a:ext>
            </a:extLst>
          </p:cNvPr>
          <p:cNvSpPr/>
          <p:nvPr/>
        </p:nvSpPr>
        <p:spPr>
          <a:xfrm rot="5400000">
            <a:off x="-1405166" y="3832152"/>
            <a:ext cx="4015740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7D97F2-B0A6-4BE4-8865-9E9C0379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22" y="280780"/>
            <a:ext cx="3981450" cy="4057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6253E2-5D22-4894-BFAC-926935A578B7}"/>
              </a:ext>
            </a:extLst>
          </p:cNvPr>
          <p:cNvSpPr/>
          <p:nvPr/>
        </p:nvSpPr>
        <p:spPr>
          <a:xfrm>
            <a:off x="10682311" y="1358791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673BBA-A87D-4CBF-BCDE-1EF7F907C22F}"/>
              </a:ext>
            </a:extLst>
          </p:cNvPr>
          <p:cNvSpPr/>
          <p:nvPr/>
        </p:nvSpPr>
        <p:spPr>
          <a:xfrm>
            <a:off x="10682310" y="1069371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실제출력</a:t>
            </a:r>
            <a:endParaRPr lang="en-US" altLang="ko-KR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5B9613F2-27CD-43AC-BD21-61D1CBC98720}"/>
              </a:ext>
            </a:extLst>
          </p:cNvPr>
          <p:cNvSpPr txBox="1">
            <a:spLocks/>
          </p:cNvSpPr>
          <p:nvPr/>
        </p:nvSpPr>
        <p:spPr>
          <a:xfrm>
            <a:off x="6580822" y="4595482"/>
            <a:ext cx="5093018" cy="198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else if</a:t>
            </a:r>
            <a:r>
              <a:rPr lang="ko-KR" altLang="en-US" dirty="0"/>
              <a:t>문은 이전의 조건문이 </a:t>
            </a:r>
            <a:endParaRPr lang="en-US" altLang="ko-KR" dirty="0"/>
          </a:p>
          <a:p>
            <a:r>
              <a:rPr lang="ko-KR" altLang="en-US" dirty="0"/>
              <a:t>만일 참이면 실행되지 않는다</a:t>
            </a:r>
            <a:r>
              <a:rPr lang="en-US" altLang="ko-KR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21B8E3-8411-44C9-B53B-B4A2D4BE49AB}"/>
              </a:ext>
            </a:extLst>
          </p:cNvPr>
          <p:cNvSpPr/>
          <p:nvPr/>
        </p:nvSpPr>
        <p:spPr>
          <a:xfrm>
            <a:off x="839788" y="1974551"/>
            <a:ext cx="2116772" cy="42320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77C9B2A-EF6E-44F8-B031-7CE1448949F7}"/>
              </a:ext>
            </a:extLst>
          </p:cNvPr>
          <p:cNvSpPr/>
          <p:nvPr/>
        </p:nvSpPr>
        <p:spPr>
          <a:xfrm rot="5400000">
            <a:off x="5807764" y="780679"/>
            <a:ext cx="1486425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DC43E5-EA0A-4038-BFB9-BC101BCA8578}"/>
              </a:ext>
            </a:extLst>
          </p:cNvPr>
          <p:cNvSpPr/>
          <p:nvPr/>
        </p:nvSpPr>
        <p:spPr>
          <a:xfrm>
            <a:off x="6654800" y="1788161"/>
            <a:ext cx="3907472" cy="257122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8F89F8-B7C8-4F23-B1A0-184615547752}"/>
              </a:ext>
            </a:extLst>
          </p:cNvPr>
          <p:cNvSpPr/>
          <p:nvPr/>
        </p:nvSpPr>
        <p:spPr>
          <a:xfrm>
            <a:off x="9325962" y="3957302"/>
            <a:ext cx="1236310" cy="3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실행 안함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7973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switch</a:t>
            </a:r>
            <a:r>
              <a:rPr lang="ko-KR" altLang="en-US" dirty="0"/>
              <a:t>문 </a:t>
            </a:r>
            <a:r>
              <a:rPr lang="en-US" altLang="ko-KR" dirty="0"/>
              <a:t>(break)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switch ~ case ~ default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080" y="5013819"/>
            <a:ext cx="6898640" cy="1600199"/>
          </a:xfrm>
        </p:spPr>
        <p:txBody>
          <a:bodyPr>
            <a:normAutofit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문의 기본 형태는</a:t>
            </a:r>
            <a:r>
              <a:rPr lang="en-US" altLang="ko-KR" dirty="0"/>
              <a:t> switch ~ case ~ default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default</a:t>
            </a:r>
            <a:r>
              <a:rPr lang="ko-KR" altLang="en-US" dirty="0"/>
              <a:t>는 만일 </a:t>
            </a:r>
            <a:r>
              <a:rPr lang="en-US" altLang="ko-KR" dirty="0"/>
              <a:t>switch</a:t>
            </a:r>
            <a:r>
              <a:rPr lang="ko-KR" altLang="en-US" dirty="0"/>
              <a:t>에 들어온 변수가 </a:t>
            </a:r>
            <a:endParaRPr lang="en-US" altLang="ko-KR" dirty="0"/>
          </a:p>
          <a:p>
            <a:r>
              <a:rPr lang="ko-KR" altLang="en-US" dirty="0"/>
              <a:t>어떤 </a:t>
            </a:r>
            <a:r>
              <a:rPr lang="en-US" altLang="ko-KR" dirty="0"/>
              <a:t>case</a:t>
            </a:r>
            <a:r>
              <a:rPr lang="ko-KR" altLang="en-US" dirty="0"/>
              <a:t>의 값에도 해당되지 않을 때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도중에 </a:t>
            </a:r>
            <a:r>
              <a:rPr lang="en-US" altLang="ko-KR" dirty="0"/>
              <a:t>break</a:t>
            </a:r>
            <a:r>
              <a:rPr lang="ko-KR" altLang="en-US" dirty="0"/>
              <a:t>가 있는 것을 볼 수 있는데 왜 있는지 살펴보자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6999B-F84E-465F-8D10-D78B7B0A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0"/>
            <a:ext cx="2990850" cy="4752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FEC6BE-2CD2-43CC-93A8-6D818C990891}"/>
              </a:ext>
            </a:extLst>
          </p:cNvPr>
          <p:cNvSpPr/>
          <p:nvPr/>
        </p:nvSpPr>
        <p:spPr>
          <a:xfrm>
            <a:off x="6641597" y="1797874"/>
            <a:ext cx="3183123" cy="292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dirty="0"/>
              <a:t>switch(Variable){</a:t>
            </a:r>
            <a:br>
              <a:rPr lang="en-US" altLang="ko-KR" dirty="0"/>
            </a:br>
            <a:r>
              <a:rPr lang="en-US" altLang="ko-KR" dirty="0"/>
              <a:t>    case Value1:</a:t>
            </a:r>
          </a:p>
          <a:p>
            <a:pPr lvl="1"/>
            <a:r>
              <a:rPr lang="en-US" altLang="ko-KR" dirty="0"/>
              <a:t>        break;</a:t>
            </a:r>
          </a:p>
          <a:p>
            <a:pPr lvl="1"/>
            <a:r>
              <a:rPr lang="en-US" altLang="ko-KR" dirty="0"/>
              <a:t>    case Value2:</a:t>
            </a:r>
          </a:p>
          <a:p>
            <a:pPr lvl="1"/>
            <a:r>
              <a:rPr lang="en-US" altLang="ko-KR" dirty="0"/>
              <a:t>        break;</a:t>
            </a:r>
          </a:p>
          <a:p>
            <a:pPr lvl="1"/>
            <a:r>
              <a:rPr lang="en-US" altLang="ko-KR" dirty="0"/>
              <a:t>    default:</a:t>
            </a:r>
          </a:p>
          <a:p>
            <a:pPr lvl="1"/>
            <a:r>
              <a:rPr lang="en-US" altLang="ko-KR" dirty="0"/>
              <a:t>        break;</a:t>
            </a:r>
          </a:p>
          <a:p>
            <a:pPr lvl="1"/>
            <a:r>
              <a:rPr lang="en-US" altLang="ko-KR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CA59F-07D2-4D4D-A08B-8213D1698DCA}"/>
              </a:ext>
            </a:extLst>
          </p:cNvPr>
          <p:cNvSpPr/>
          <p:nvPr/>
        </p:nvSpPr>
        <p:spPr>
          <a:xfrm>
            <a:off x="3937930" y="3853830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6B81CC-0F77-4C8C-837C-7A1075B2AED7}"/>
              </a:ext>
            </a:extLst>
          </p:cNvPr>
          <p:cNvSpPr/>
          <p:nvPr/>
        </p:nvSpPr>
        <p:spPr>
          <a:xfrm>
            <a:off x="3937929" y="3564410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8535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이스케이프 문자와 </a:t>
            </a:r>
            <a:r>
              <a:rPr lang="en-US" altLang="ko-KR" dirty="0" err="1"/>
              <a:t>System.out.print</a:t>
            </a:r>
            <a:r>
              <a:rPr lang="en-US" altLang="ko-KR" dirty="0"/>
              <a:t>()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System</a:t>
            </a:r>
            <a:r>
              <a:rPr lang="ko-KR" altLang="en-US" dirty="0"/>
              <a:t> 클래스 기능을 이용해 출력해보기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5C162-7F53-4F8C-913C-A76FC5CD0A1A}"/>
              </a:ext>
            </a:extLst>
          </p:cNvPr>
          <p:cNvSpPr/>
          <p:nvPr/>
        </p:nvSpPr>
        <p:spPr>
          <a:xfrm>
            <a:off x="7856738" y="2353716"/>
            <a:ext cx="3951215" cy="432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 java world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11C6D5-D6B7-43FF-A920-BC2CFB428C09}"/>
              </a:ext>
            </a:extLst>
          </p:cNvPr>
          <p:cNvSpPr/>
          <p:nvPr/>
        </p:nvSpPr>
        <p:spPr>
          <a:xfrm>
            <a:off x="7856737" y="2064296"/>
            <a:ext cx="395121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E85155-1625-4432-AAD2-F36909BF7F00}"/>
              </a:ext>
            </a:extLst>
          </p:cNvPr>
          <p:cNvSpPr/>
          <p:nvPr/>
        </p:nvSpPr>
        <p:spPr>
          <a:xfrm>
            <a:off x="2894201" y="2357306"/>
            <a:ext cx="4962535" cy="42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hello java world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6EE8C-6A88-455A-B158-F9A6F0A7E977}"/>
              </a:ext>
            </a:extLst>
          </p:cNvPr>
          <p:cNvSpPr/>
          <p:nvPr/>
        </p:nvSpPr>
        <p:spPr>
          <a:xfrm>
            <a:off x="2894200" y="2064296"/>
            <a:ext cx="496253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F75BEC-4970-4C87-AA6A-238EEB13C53D}"/>
              </a:ext>
            </a:extLst>
          </p:cNvPr>
          <p:cNvSpPr/>
          <p:nvPr/>
        </p:nvSpPr>
        <p:spPr>
          <a:xfrm>
            <a:off x="562233" y="3770314"/>
            <a:ext cx="2436114" cy="2399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System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17FB6-BD50-4CE3-9371-AFBE20916ACE}"/>
              </a:ext>
            </a:extLst>
          </p:cNvPr>
          <p:cNvSpPr/>
          <p:nvPr/>
        </p:nvSpPr>
        <p:spPr>
          <a:xfrm>
            <a:off x="782972" y="4354341"/>
            <a:ext cx="1986245" cy="1231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out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126B19C-BDB4-4555-B3B4-71EFCE1D0984}"/>
              </a:ext>
            </a:extLst>
          </p:cNvPr>
          <p:cNvSpPr/>
          <p:nvPr/>
        </p:nvSpPr>
        <p:spPr>
          <a:xfrm>
            <a:off x="989184" y="4747028"/>
            <a:ext cx="1568741" cy="7298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CF0CF-BB17-40BF-B88F-4F8EA3A921D8}"/>
              </a:ext>
            </a:extLst>
          </p:cNvPr>
          <p:cNvSpPr txBox="1"/>
          <p:nvPr/>
        </p:nvSpPr>
        <p:spPr>
          <a:xfrm>
            <a:off x="5133074" y="3841969"/>
            <a:ext cx="625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</a:t>
            </a:r>
            <a:r>
              <a:rPr lang="ko-KR" altLang="en-US" b="1" dirty="0"/>
              <a:t>클래스</a:t>
            </a:r>
            <a:r>
              <a:rPr lang="ko-KR" altLang="en-US" dirty="0"/>
              <a:t> 안에</a:t>
            </a:r>
            <a:endParaRPr lang="en-US" altLang="ko-KR" dirty="0"/>
          </a:p>
          <a:p>
            <a:r>
              <a:rPr lang="en-US" altLang="ko-KR" dirty="0"/>
              <a:t>out</a:t>
            </a:r>
            <a:r>
              <a:rPr lang="ko-KR" altLang="en-US" dirty="0"/>
              <a:t>이라는 이름의 </a:t>
            </a:r>
            <a:r>
              <a:rPr lang="en-US" altLang="ko-KR" b="1" dirty="0" err="1"/>
              <a:t>PrintStream</a:t>
            </a:r>
            <a:r>
              <a:rPr lang="ko-KR" altLang="en-US" b="1" dirty="0"/>
              <a:t> 클래스</a:t>
            </a:r>
            <a:r>
              <a:rPr lang="ko-KR" altLang="en-US" dirty="0"/>
              <a:t>가 선언 되어 있는데</a:t>
            </a:r>
            <a:endParaRPr lang="en-US" altLang="ko-KR" dirty="0"/>
          </a:p>
          <a:p>
            <a:r>
              <a:rPr lang="en-US" altLang="ko-KR" dirty="0" err="1"/>
              <a:t>PrintStream</a:t>
            </a:r>
            <a:r>
              <a:rPr lang="ko-KR" altLang="en-US" dirty="0"/>
              <a:t>의 기능 중 하나인 </a:t>
            </a:r>
            <a:r>
              <a:rPr lang="en-US" altLang="ko-KR" i="1" dirty="0"/>
              <a:t>print()</a:t>
            </a:r>
            <a:r>
              <a:rPr lang="en-US" altLang="ko-KR" dirty="0"/>
              <a:t> </a:t>
            </a:r>
            <a:r>
              <a:rPr lang="ko-KR" altLang="en-US" dirty="0"/>
              <a:t>함수를 쓰겠다</a:t>
            </a:r>
            <a:r>
              <a:rPr lang="en-US" altLang="ko-KR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19238C-08A7-4A78-AFAA-7E97CB913696}"/>
              </a:ext>
            </a:extLst>
          </p:cNvPr>
          <p:cNvSpPr/>
          <p:nvPr/>
        </p:nvSpPr>
        <p:spPr>
          <a:xfrm>
            <a:off x="5133074" y="5111949"/>
            <a:ext cx="5103301" cy="1070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- </a:t>
            </a:r>
            <a:r>
              <a:rPr lang="ko-KR" altLang="en-US" b="1" dirty="0"/>
              <a:t>클래스</a:t>
            </a:r>
            <a:r>
              <a:rPr lang="en-US" altLang="ko-KR" b="1" dirty="0"/>
              <a:t>? -</a:t>
            </a:r>
          </a:p>
          <a:p>
            <a:pPr algn="ctr"/>
            <a:r>
              <a:rPr lang="ko-KR" altLang="en-US" dirty="0"/>
              <a:t>뒤에서 배우겠지만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는 각종 기능이 집합된 상자라고 생각하면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8A305-AF25-4DF3-A1D5-39234B3294EF}"/>
              </a:ext>
            </a:extLst>
          </p:cNvPr>
          <p:cNvSpPr txBox="1"/>
          <p:nvPr/>
        </p:nvSpPr>
        <p:spPr>
          <a:xfrm>
            <a:off x="149072" y="2433444"/>
            <a:ext cx="274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문자 출력 </a:t>
            </a:r>
            <a:r>
              <a:rPr lang="en-US" altLang="ko-KR" dirty="0"/>
              <a:t>: “ “</a:t>
            </a:r>
            <a:r>
              <a:rPr lang="ko-KR" altLang="en-US" dirty="0"/>
              <a:t>안에 입력</a:t>
            </a:r>
            <a:endParaRPr lang="en-US" altLang="ko-KR" dirty="0"/>
          </a:p>
          <a:p>
            <a:pPr algn="ctr"/>
            <a:r>
              <a:rPr lang="ko-KR" altLang="en-US" dirty="0"/>
              <a:t>숫자 출력 </a:t>
            </a:r>
            <a:r>
              <a:rPr lang="en-US" altLang="ko-KR" dirty="0"/>
              <a:t>: </a:t>
            </a:r>
            <a:r>
              <a:rPr lang="ko-KR" altLang="en-US" dirty="0"/>
              <a:t>숫자만 입력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0D0CCB-AEE0-423A-9DD6-4A7385D1E4CD}"/>
              </a:ext>
            </a:extLst>
          </p:cNvPr>
          <p:cNvSpPr/>
          <p:nvPr/>
        </p:nvSpPr>
        <p:spPr>
          <a:xfrm>
            <a:off x="7856738" y="2771512"/>
            <a:ext cx="3951215" cy="4320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FD046E-EDF3-407A-8065-722DFA4D8DA1}"/>
              </a:ext>
            </a:extLst>
          </p:cNvPr>
          <p:cNvSpPr/>
          <p:nvPr/>
        </p:nvSpPr>
        <p:spPr>
          <a:xfrm>
            <a:off x="2894201" y="2775102"/>
            <a:ext cx="4962535" cy="42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(20000);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9694BA8-D5B9-49E4-A460-1037A838D97C}"/>
              </a:ext>
            </a:extLst>
          </p:cNvPr>
          <p:cNvSpPr/>
          <p:nvPr/>
        </p:nvSpPr>
        <p:spPr>
          <a:xfrm>
            <a:off x="3106415" y="3841969"/>
            <a:ext cx="1918591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66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switch</a:t>
            </a:r>
            <a:r>
              <a:rPr lang="ko-KR" altLang="en-US" dirty="0"/>
              <a:t>문 </a:t>
            </a:r>
            <a:r>
              <a:rPr lang="en-US" altLang="ko-KR" dirty="0"/>
              <a:t>(break)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break</a:t>
            </a:r>
            <a:r>
              <a:rPr lang="ko-KR" altLang="en-US" dirty="0"/>
              <a:t>의 쓰임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62DD29-A59E-465D-9816-E47292FC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0" y="2327896"/>
            <a:ext cx="3200400" cy="36766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B95E05-3D1E-41CE-8592-9AC15D4F9FFB}"/>
              </a:ext>
            </a:extLst>
          </p:cNvPr>
          <p:cNvSpPr/>
          <p:nvPr/>
        </p:nvSpPr>
        <p:spPr>
          <a:xfrm>
            <a:off x="6096001" y="3420952"/>
            <a:ext cx="1298187" cy="13379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4</a:t>
            </a:r>
          </a:p>
          <a:p>
            <a:pPr algn="ctr"/>
            <a:r>
              <a:rPr lang="en-US" altLang="ko-KR" dirty="0"/>
              <a:t>null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4AA07-AE58-495D-BD80-1D45BDD8A823}"/>
              </a:ext>
            </a:extLst>
          </p:cNvPr>
          <p:cNvSpPr/>
          <p:nvPr/>
        </p:nvSpPr>
        <p:spPr>
          <a:xfrm>
            <a:off x="6096000" y="3131532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18200" y="5048302"/>
            <a:ext cx="5088831" cy="1048350"/>
          </a:xfrm>
        </p:spPr>
        <p:txBody>
          <a:bodyPr>
            <a:norm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문 없이 </a:t>
            </a:r>
            <a:r>
              <a:rPr lang="en-US" altLang="ko-KR" dirty="0"/>
              <a:t>switch</a:t>
            </a:r>
            <a:r>
              <a:rPr lang="ko-KR" altLang="en-US" dirty="0"/>
              <a:t>문을 구성한 모습이다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원래는 </a:t>
            </a:r>
            <a:r>
              <a:rPr lang="en-US" altLang="ko-KR" dirty="0"/>
              <a:t>2</a:t>
            </a:r>
            <a:r>
              <a:rPr lang="ko-KR" altLang="en-US" dirty="0"/>
              <a:t>만 출력되는게 정상이지만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2,3,4,null</a:t>
            </a:r>
            <a:r>
              <a:rPr lang="ko-KR" altLang="en-US" dirty="0"/>
              <a:t>이 출력된 것을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263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switch</a:t>
            </a:r>
            <a:r>
              <a:rPr lang="ko-KR" altLang="en-US" dirty="0"/>
              <a:t>문 </a:t>
            </a:r>
            <a:r>
              <a:rPr lang="en-US" altLang="ko-KR" dirty="0"/>
              <a:t>(break)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break</a:t>
            </a:r>
            <a:r>
              <a:rPr lang="ko-KR" altLang="en-US" dirty="0"/>
              <a:t>의 쓰임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62DD29-A59E-465D-9816-E47292FC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2251592"/>
            <a:ext cx="3200400" cy="3676650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99400" y="3174065"/>
            <a:ext cx="3093720" cy="1048350"/>
          </a:xfrm>
        </p:spPr>
        <p:txBody>
          <a:bodyPr>
            <a:normAutofit/>
          </a:bodyPr>
          <a:lstStyle/>
          <a:p>
            <a:r>
              <a:rPr lang="en-US" altLang="ko-KR" dirty="0"/>
              <a:t>“case 2”</a:t>
            </a:r>
            <a:r>
              <a:rPr lang="ko-KR" altLang="en-US" dirty="0"/>
              <a:t>에 도달한 순간 </a:t>
            </a:r>
            <a:endParaRPr lang="en-US" altLang="ko-KR" dirty="0"/>
          </a:p>
          <a:p>
            <a:r>
              <a:rPr lang="ko-KR" altLang="en-US" dirty="0"/>
              <a:t>이 지점부터 </a:t>
            </a:r>
            <a:r>
              <a:rPr lang="en-US" altLang="ko-KR" dirty="0"/>
              <a:t>switch</a:t>
            </a:r>
            <a:r>
              <a:rPr lang="ko-KR" altLang="en-US" dirty="0"/>
              <a:t>문의 끝까지 </a:t>
            </a:r>
            <a:endParaRPr lang="en-US" altLang="ko-KR" dirty="0"/>
          </a:p>
          <a:p>
            <a:r>
              <a:rPr lang="ko-KR" altLang="en-US" dirty="0"/>
              <a:t>실행하게 된다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7CF6D5-6299-4808-A4D2-DC296F1EC8DA}"/>
              </a:ext>
            </a:extLst>
          </p:cNvPr>
          <p:cNvSpPr/>
          <p:nvPr/>
        </p:nvSpPr>
        <p:spPr>
          <a:xfrm>
            <a:off x="924560" y="3586480"/>
            <a:ext cx="792480" cy="223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BE984FD-515B-42BC-94B9-EF3359C01126}"/>
              </a:ext>
            </a:extLst>
          </p:cNvPr>
          <p:cNvSpPr/>
          <p:nvPr/>
        </p:nvSpPr>
        <p:spPr>
          <a:xfrm>
            <a:off x="3821484" y="3937408"/>
            <a:ext cx="572716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2F26DC-D7E3-4D38-9F8E-BA9A98AC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251592"/>
            <a:ext cx="3200400" cy="36766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A82261-6CFD-4C64-8876-42D17F4B86CC}"/>
              </a:ext>
            </a:extLst>
          </p:cNvPr>
          <p:cNvSpPr/>
          <p:nvPr/>
        </p:nvSpPr>
        <p:spPr>
          <a:xfrm>
            <a:off x="4699000" y="3586480"/>
            <a:ext cx="792480" cy="223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31340C-4AA2-4075-AF18-1B3664AF665F}"/>
              </a:ext>
            </a:extLst>
          </p:cNvPr>
          <p:cNvSpPr/>
          <p:nvPr/>
        </p:nvSpPr>
        <p:spPr>
          <a:xfrm>
            <a:off x="4699000" y="4089917"/>
            <a:ext cx="792480" cy="2235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9F7C7E-6A7B-490F-AE89-7A8368DB8174}"/>
              </a:ext>
            </a:extLst>
          </p:cNvPr>
          <p:cNvSpPr/>
          <p:nvPr/>
        </p:nvSpPr>
        <p:spPr>
          <a:xfrm>
            <a:off x="4699000" y="4593354"/>
            <a:ext cx="802640" cy="2235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EC19AA-BE8E-4F6D-9F74-E8A60153CF64}"/>
              </a:ext>
            </a:extLst>
          </p:cNvPr>
          <p:cNvSpPr/>
          <p:nvPr/>
        </p:nvSpPr>
        <p:spPr>
          <a:xfrm>
            <a:off x="4699000" y="5099272"/>
            <a:ext cx="939800" cy="2235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62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42569C0-1641-4B84-8E76-13193B4C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524125"/>
            <a:ext cx="3181350" cy="3876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30B7B9-431A-41E4-95D6-0579E64E5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34" y="2524125"/>
            <a:ext cx="3181350" cy="38766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switch</a:t>
            </a:r>
            <a:r>
              <a:rPr lang="ko-KR" altLang="en-US" dirty="0"/>
              <a:t>문 </a:t>
            </a:r>
            <a:r>
              <a:rPr lang="en-US" altLang="ko-KR" dirty="0"/>
              <a:t>(break)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break</a:t>
            </a:r>
            <a:r>
              <a:rPr lang="ko-KR" altLang="en-US" dirty="0"/>
              <a:t>의 쓰임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76160" y="2835596"/>
            <a:ext cx="4028440" cy="572640"/>
          </a:xfrm>
        </p:spPr>
        <p:txBody>
          <a:bodyPr>
            <a:norm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을 만난 순간 </a:t>
            </a:r>
            <a:r>
              <a:rPr lang="en-US" altLang="ko-KR" dirty="0"/>
              <a:t>switch</a:t>
            </a:r>
            <a:r>
              <a:rPr lang="ko-KR" altLang="en-US" dirty="0"/>
              <a:t>문은 종료된다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7CF6D5-6299-4808-A4D2-DC296F1EC8DA}"/>
              </a:ext>
            </a:extLst>
          </p:cNvPr>
          <p:cNvSpPr/>
          <p:nvPr/>
        </p:nvSpPr>
        <p:spPr>
          <a:xfrm>
            <a:off x="701040" y="3825648"/>
            <a:ext cx="792480" cy="223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BE984FD-515B-42BC-94B9-EF3359C01126}"/>
              </a:ext>
            </a:extLst>
          </p:cNvPr>
          <p:cNvSpPr/>
          <p:nvPr/>
        </p:nvSpPr>
        <p:spPr>
          <a:xfrm>
            <a:off x="3821484" y="3937408"/>
            <a:ext cx="572716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A82261-6CFD-4C64-8876-42D17F4B86CC}"/>
              </a:ext>
            </a:extLst>
          </p:cNvPr>
          <p:cNvSpPr/>
          <p:nvPr/>
        </p:nvSpPr>
        <p:spPr>
          <a:xfrm>
            <a:off x="4699000" y="3825648"/>
            <a:ext cx="792480" cy="223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31340C-4AA2-4075-AF18-1B3664AF665F}"/>
              </a:ext>
            </a:extLst>
          </p:cNvPr>
          <p:cNvSpPr/>
          <p:nvPr/>
        </p:nvSpPr>
        <p:spPr>
          <a:xfrm>
            <a:off x="4699000" y="4329085"/>
            <a:ext cx="792480" cy="2235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61D576-4E80-4CDB-81F8-9A6181A63ABD}"/>
              </a:ext>
            </a:extLst>
          </p:cNvPr>
          <p:cNvSpPr/>
          <p:nvPr/>
        </p:nvSpPr>
        <p:spPr>
          <a:xfrm>
            <a:off x="4641768" y="5086218"/>
            <a:ext cx="3035382" cy="13145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CEEBA4-3FA3-49E7-974C-C50E3FEB40DA}"/>
              </a:ext>
            </a:extLst>
          </p:cNvPr>
          <p:cNvSpPr/>
          <p:nvPr/>
        </p:nvSpPr>
        <p:spPr>
          <a:xfrm>
            <a:off x="6472925" y="6058344"/>
            <a:ext cx="1204225" cy="342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실행 안함</a:t>
            </a:r>
            <a:endParaRPr lang="en-US" altLang="ko-KR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EC65F6F-78B2-4042-A595-2954E21D0617}"/>
              </a:ext>
            </a:extLst>
          </p:cNvPr>
          <p:cNvSpPr/>
          <p:nvPr/>
        </p:nvSpPr>
        <p:spPr>
          <a:xfrm rot="5400000">
            <a:off x="650267" y="4750965"/>
            <a:ext cx="223520" cy="44698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1A2C8674-44F3-4440-AD3D-8D8FEA905D10}"/>
              </a:ext>
            </a:extLst>
          </p:cNvPr>
          <p:cNvSpPr/>
          <p:nvPr/>
        </p:nvSpPr>
        <p:spPr>
          <a:xfrm rot="5400000">
            <a:off x="4587240" y="4750965"/>
            <a:ext cx="223520" cy="44698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587B5D-8CE2-46B7-89C8-8AA7E1EA2357}"/>
              </a:ext>
            </a:extLst>
          </p:cNvPr>
          <p:cNvSpPr/>
          <p:nvPr/>
        </p:nvSpPr>
        <p:spPr>
          <a:xfrm>
            <a:off x="7376161" y="4186433"/>
            <a:ext cx="1298187" cy="7589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3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E13EF9-4AA8-4C99-9BE4-60AFDF7F73C9}"/>
              </a:ext>
            </a:extLst>
          </p:cNvPr>
          <p:cNvSpPr/>
          <p:nvPr/>
        </p:nvSpPr>
        <p:spPr>
          <a:xfrm>
            <a:off x="7376160" y="3897013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79535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 err="1"/>
              <a:t>삼항</a:t>
            </a:r>
            <a:r>
              <a:rPr lang="ko-KR" altLang="en-US" dirty="0"/>
              <a:t> 조건 </a:t>
            </a:r>
            <a:r>
              <a:rPr lang="en-US" altLang="ko-KR" dirty="0"/>
              <a:t>( ?: )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99280" y="4114800"/>
            <a:ext cx="6229571" cy="406400"/>
          </a:xfrm>
        </p:spPr>
        <p:txBody>
          <a:bodyPr/>
          <a:lstStyle/>
          <a:p>
            <a:r>
              <a:rPr lang="ko-KR" altLang="en-US" dirty="0"/>
              <a:t>간단한 연산의 </a:t>
            </a:r>
            <a:r>
              <a:rPr lang="en-US" altLang="ko-KR" dirty="0" err="1"/>
              <a:t>if~else</a:t>
            </a:r>
            <a:r>
              <a:rPr lang="ko-KR" altLang="en-US" dirty="0"/>
              <a:t>문을 단 한 줄로 간단히 정리하였다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0F17C3-4595-4309-B99B-FF296E11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8" y="2488406"/>
            <a:ext cx="3248025" cy="2543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D961DE-B0F7-4F61-92F3-6BFE2CEB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482" y="3225800"/>
            <a:ext cx="3343275" cy="6858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31E957E-FBCC-4FEC-BCC0-F202B7CCE54D}"/>
              </a:ext>
            </a:extLst>
          </p:cNvPr>
          <p:cNvSpPr/>
          <p:nvPr/>
        </p:nvSpPr>
        <p:spPr>
          <a:xfrm>
            <a:off x="2835964" y="3304431"/>
            <a:ext cx="1307824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897030-8CD7-42B7-93F5-E6323196692F}"/>
              </a:ext>
            </a:extLst>
          </p:cNvPr>
          <p:cNvSpPr/>
          <p:nvPr/>
        </p:nvSpPr>
        <p:spPr>
          <a:xfrm>
            <a:off x="2685878" y="2479328"/>
            <a:ext cx="6454481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조건문</a:t>
            </a:r>
            <a:r>
              <a:rPr lang="en-US" altLang="ko-KR" dirty="0"/>
              <a:t>) </a:t>
            </a:r>
            <a:r>
              <a:rPr lang="en-US" altLang="ko-KR" sz="2000" b="1" dirty="0"/>
              <a:t>?</a:t>
            </a:r>
            <a:r>
              <a:rPr lang="en-US" altLang="ko-KR" dirty="0"/>
              <a:t> </a:t>
            </a:r>
            <a:r>
              <a:rPr lang="ko-KR" altLang="en-US" dirty="0"/>
              <a:t>참일 때 실행 </a:t>
            </a:r>
            <a:r>
              <a:rPr lang="en-US" altLang="ko-KR" sz="2200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거짓일 때 실행 </a:t>
            </a:r>
            <a:r>
              <a:rPr lang="en-US" altLang="ko-KR" dirty="0"/>
              <a:t>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B3B87D-FCCB-47EB-B690-154EEF769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047" y="4717256"/>
            <a:ext cx="4848225" cy="628650"/>
          </a:xfrm>
          <a:prstGeom prst="rect">
            <a:avLst/>
          </a:prstGeom>
        </p:spPr>
      </p:pic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F64D0535-FD65-4379-BF00-D5C5E399B935}"/>
              </a:ext>
            </a:extLst>
          </p:cNvPr>
          <p:cNvSpPr txBox="1">
            <a:spLocks/>
          </p:cNvSpPr>
          <p:nvPr/>
        </p:nvSpPr>
        <p:spPr>
          <a:xfrm>
            <a:off x="4399280" y="5765800"/>
            <a:ext cx="6229571" cy="40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삼항</a:t>
            </a:r>
            <a:r>
              <a:rPr lang="ko-KR" altLang="en-US" dirty="0"/>
              <a:t> 조건문안에 또다른 </a:t>
            </a:r>
            <a:r>
              <a:rPr lang="ko-KR" altLang="en-US" dirty="0" err="1"/>
              <a:t>삼항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삽입도 가능하다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1C4337-41CC-4073-A94D-F10BDAAB5A7A}"/>
              </a:ext>
            </a:extLst>
          </p:cNvPr>
          <p:cNvSpPr/>
          <p:nvPr/>
        </p:nvSpPr>
        <p:spPr>
          <a:xfrm>
            <a:off x="7682452" y="3515220"/>
            <a:ext cx="1298187" cy="334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E53A60-AA19-46E7-9428-4D33C0F42BCC}"/>
              </a:ext>
            </a:extLst>
          </p:cNvPr>
          <p:cNvSpPr/>
          <p:nvPr/>
        </p:nvSpPr>
        <p:spPr>
          <a:xfrm>
            <a:off x="7682451" y="3225800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A50361-D3B7-48F9-9525-011D00D6CB62}"/>
              </a:ext>
            </a:extLst>
          </p:cNvPr>
          <p:cNvSpPr/>
          <p:nvPr/>
        </p:nvSpPr>
        <p:spPr>
          <a:xfrm>
            <a:off x="8939197" y="5353239"/>
            <a:ext cx="1298187" cy="334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F25660-8333-4204-967F-7310DF3B8C93}"/>
              </a:ext>
            </a:extLst>
          </p:cNvPr>
          <p:cNvSpPr/>
          <p:nvPr/>
        </p:nvSpPr>
        <p:spPr>
          <a:xfrm>
            <a:off x="8939196" y="5063819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44505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- for</a:t>
            </a:r>
            <a:r>
              <a:rPr lang="ko-KR" altLang="en-US" dirty="0"/>
              <a:t>문</a:t>
            </a:r>
          </a:p>
          <a:p>
            <a:r>
              <a:rPr lang="en-US" altLang="ko-KR" dirty="0"/>
              <a:t> - while</a:t>
            </a:r>
            <a:r>
              <a:rPr lang="ko-KR" altLang="en-US" dirty="0"/>
              <a:t>문 </a:t>
            </a:r>
            <a:r>
              <a:rPr lang="en-US" altLang="ko-KR" dirty="0"/>
              <a:t>(continue)</a:t>
            </a:r>
            <a:endParaRPr lang="ko-KR" altLang="en-US" dirty="0"/>
          </a:p>
          <a:p>
            <a:r>
              <a:rPr lang="en-US" altLang="ko-KR" dirty="0"/>
              <a:t> - </a:t>
            </a:r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386848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for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초기값</a:t>
            </a:r>
            <a:r>
              <a:rPr lang="en-US" altLang="ko-KR" dirty="0"/>
              <a:t>, 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  <a:r>
              <a:rPr lang="ko-KR" altLang="en-US" dirty="0" err="1"/>
              <a:t>증감식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FB0025-2748-40E4-B9A9-21CC4DA0E7E6}"/>
              </a:ext>
            </a:extLst>
          </p:cNvPr>
          <p:cNvSpPr/>
          <p:nvPr/>
        </p:nvSpPr>
        <p:spPr>
          <a:xfrm>
            <a:off x="609550" y="3965874"/>
            <a:ext cx="4033520" cy="1157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dirty="0"/>
              <a:t>for(</a:t>
            </a:r>
            <a:r>
              <a:rPr lang="ko-KR" altLang="en-US" dirty="0"/>
              <a:t>초기값</a:t>
            </a:r>
            <a:r>
              <a:rPr lang="en-US" altLang="ko-KR" dirty="0"/>
              <a:t>; </a:t>
            </a:r>
            <a:r>
              <a:rPr lang="ko-KR" altLang="en-US" dirty="0"/>
              <a:t>조건식</a:t>
            </a:r>
            <a:r>
              <a:rPr lang="en-US" altLang="ko-KR" dirty="0"/>
              <a:t>; </a:t>
            </a:r>
            <a:r>
              <a:rPr lang="ko-KR" altLang="en-US" dirty="0" err="1"/>
              <a:t>증감식</a:t>
            </a:r>
            <a:r>
              <a:rPr lang="en-US" altLang="ko-KR" dirty="0"/>
              <a:t>){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 err="1"/>
              <a:t>실행문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17A4D-6A72-4294-B1A1-17C2D22E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5" y="2095574"/>
            <a:ext cx="3267075" cy="15621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3D87A6-F467-4A88-B1F3-CA0FD7F810A0}"/>
              </a:ext>
            </a:extLst>
          </p:cNvPr>
          <p:cNvSpPr/>
          <p:nvPr/>
        </p:nvSpPr>
        <p:spPr>
          <a:xfrm>
            <a:off x="3748203" y="3154122"/>
            <a:ext cx="1298187" cy="334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35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895938-4734-4FCA-9FC5-1D13BBCB945D}"/>
              </a:ext>
            </a:extLst>
          </p:cNvPr>
          <p:cNvSpPr/>
          <p:nvPr/>
        </p:nvSpPr>
        <p:spPr>
          <a:xfrm>
            <a:off x="3748202" y="2864702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D20E00-A319-44CD-82FB-3D9428FFA95D}"/>
              </a:ext>
            </a:extLst>
          </p:cNvPr>
          <p:cNvSpPr/>
          <p:nvPr/>
        </p:nvSpPr>
        <p:spPr>
          <a:xfrm>
            <a:off x="6157595" y="29972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AFA7E5-3B49-4A3C-B10D-DE2D00C523C9}"/>
              </a:ext>
            </a:extLst>
          </p:cNvPr>
          <p:cNvSpPr/>
          <p:nvPr/>
        </p:nvSpPr>
        <p:spPr>
          <a:xfrm>
            <a:off x="6624955" y="29972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먼저 </a:t>
            </a:r>
            <a:r>
              <a:rPr lang="en-US" altLang="ko-KR" dirty="0"/>
              <a:t>for</a:t>
            </a:r>
            <a:r>
              <a:rPr lang="ko-KR" altLang="en-US" dirty="0"/>
              <a:t>문의 변수 </a:t>
            </a:r>
            <a:r>
              <a:rPr lang="en-US" altLang="ko-KR" dirty="0" err="1"/>
              <a:t>i</a:t>
            </a:r>
            <a:r>
              <a:rPr lang="ko-KR" altLang="en-US" dirty="0"/>
              <a:t>가 선언되고 </a:t>
            </a:r>
            <a:r>
              <a:rPr lang="en-US" altLang="ko-KR" dirty="0"/>
              <a:t>5</a:t>
            </a:r>
            <a:r>
              <a:rPr lang="ko-KR" altLang="en-US" dirty="0"/>
              <a:t>의 값이 주어짐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062213-2DD7-4CDD-9284-8A92D3EAD9AB}"/>
              </a:ext>
            </a:extLst>
          </p:cNvPr>
          <p:cNvSpPr/>
          <p:nvPr/>
        </p:nvSpPr>
        <p:spPr>
          <a:xfrm>
            <a:off x="6157595" y="82296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A9066C-59A8-41AF-A642-304615F22B4F}"/>
              </a:ext>
            </a:extLst>
          </p:cNvPr>
          <p:cNvSpPr/>
          <p:nvPr/>
        </p:nvSpPr>
        <p:spPr>
          <a:xfrm>
            <a:off x="6624955" y="82296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, sum=5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A9F580-4E31-4D5A-A95F-097C46B34F91}"/>
              </a:ext>
            </a:extLst>
          </p:cNvPr>
          <p:cNvSpPr/>
          <p:nvPr/>
        </p:nvSpPr>
        <p:spPr>
          <a:xfrm>
            <a:off x="6157595" y="134620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155CF8-4872-4A86-91CA-5C6E1B8C812B}"/>
              </a:ext>
            </a:extLst>
          </p:cNvPr>
          <p:cNvSpPr/>
          <p:nvPr/>
        </p:nvSpPr>
        <p:spPr>
          <a:xfrm>
            <a:off x="6624955" y="134620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=6 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&lt; 10 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93FA4B13-30B1-41C3-86C5-D247EFF48AC7}"/>
              </a:ext>
            </a:extLst>
          </p:cNvPr>
          <p:cNvSpPr txBox="1">
            <a:spLocks/>
          </p:cNvSpPr>
          <p:nvPr/>
        </p:nvSpPr>
        <p:spPr>
          <a:xfrm>
            <a:off x="456565" y="5389880"/>
            <a:ext cx="4033520" cy="101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먼저 초기값 바탕으로 실행되고 </a:t>
            </a:r>
            <a:endParaRPr lang="en-US" altLang="ko-KR" dirty="0"/>
          </a:p>
          <a:p>
            <a:r>
              <a:rPr lang="ko-KR" altLang="en-US" dirty="0" err="1"/>
              <a:t>증감식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조건식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증감식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조건식 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이런 식으로 조건식이 거짓일 때까지 실행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2E847E-01EB-45EE-8226-272737CA1F13}"/>
              </a:ext>
            </a:extLst>
          </p:cNvPr>
          <p:cNvSpPr/>
          <p:nvPr/>
        </p:nvSpPr>
        <p:spPr>
          <a:xfrm>
            <a:off x="6157595" y="186944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E0E1C-5E12-4016-861B-B9EEF3B0A959}"/>
              </a:ext>
            </a:extLst>
          </p:cNvPr>
          <p:cNvSpPr/>
          <p:nvPr/>
        </p:nvSpPr>
        <p:spPr>
          <a:xfrm>
            <a:off x="6624955" y="186944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, sum=11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F32CCA-DCBC-40C2-A558-DEE397F74BE4}"/>
              </a:ext>
            </a:extLst>
          </p:cNvPr>
          <p:cNvSpPr/>
          <p:nvPr/>
        </p:nvSpPr>
        <p:spPr>
          <a:xfrm>
            <a:off x="6157595" y="239268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7D436B-F28C-481F-A174-A67385BD6AF0}"/>
              </a:ext>
            </a:extLst>
          </p:cNvPr>
          <p:cNvSpPr/>
          <p:nvPr/>
        </p:nvSpPr>
        <p:spPr>
          <a:xfrm>
            <a:off x="6624955" y="239268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=7 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&lt; 10 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FF80DC-EFB2-4071-AE48-37AB71C46F43}"/>
              </a:ext>
            </a:extLst>
          </p:cNvPr>
          <p:cNvSpPr/>
          <p:nvPr/>
        </p:nvSpPr>
        <p:spPr>
          <a:xfrm>
            <a:off x="6157595" y="291592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FBE81A-D964-4E5A-9722-CA0722B88AF9}"/>
              </a:ext>
            </a:extLst>
          </p:cNvPr>
          <p:cNvSpPr/>
          <p:nvPr/>
        </p:nvSpPr>
        <p:spPr>
          <a:xfrm>
            <a:off x="6624955" y="291592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, sum=18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8B1920-9D21-43F1-B73E-BC74A9A4DC60}"/>
              </a:ext>
            </a:extLst>
          </p:cNvPr>
          <p:cNvSpPr/>
          <p:nvPr/>
        </p:nvSpPr>
        <p:spPr>
          <a:xfrm>
            <a:off x="6157595" y="343916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244B78-9DB1-4B60-84B6-01EACA2C7253}"/>
              </a:ext>
            </a:extLst>
          </p:cNvPr>
          <p:cNvSpPr/>
          <p:nvPr/>
        </p:nvSpPr>
        <p:spPr>
          <a:xfrm>
            <a:off x="6624955" y="343916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=8 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&lt; 10 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EF5172-A61A-42E1-9A05-46D5BBA21BC5}"/>
              </a:ext>
            </a:extLst>
          </p:cNvPr>
          <p:cNvSpPr/>
          <p:nvPr/>
        </p:nvSpPr>
        <p:spPr>
          <a:xfrm>
            <a:off x="6157595" y="396240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BADD1A-EFB4-4A26-BE42-DB7718FC4A06}"/>
              </a:ext>
            </a:extLst>
          </p:cNvPr>
          <p:cNvSpPr/>
          <p:nvPr/>
        </p:nvSpPr>
        <p:spPr>
          <a:xfrm>
            <a:off x="6624955" y="396240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, sum=26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F9983-F336-410D-BF14-32EBB1F36E05}"/>
              </a:ext>
            </a:extLst>
          </p:cNvPr>
          <p:cNvSpPr/>
          <p:nvPr/>
        </p:nvSpPr>
        <p:spPr>
          <a:xfrm>
            <a:off x="6157595" y="448564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4D9EB7-4237-4148-BA70-61E81B44D2F6}"/>
              </a:ext>
            </a:extLst>
          </p:cNvPr>
          <p:cNvSpPr/>
          <p:nvPr/>
        </p:nvSpPr>
        <p:spPr>
          <a:xfrm>
            <a:off x="6624955" y="448564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=9 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&lt; 10 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499A35-4E33-44E3-AA58-49CDD152BE37}"/>
              </a:ext>
            </a:extLst>
          </p:cNvPr>
          <p:cNvSpPr/>
          <p:nvPr/>
        </p:nvSpPr>
        <p:spPr>
          <a:xfrm>
            <a:off x="6157595" y="500888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C54CF5-270C-4D0A-8900-C243234D6D43}"/>
              </a:ext>
            </a:extLst>
          </p:cNvPr>
          <p:cNvSpPr/>
          <p:nvPr/>
        </p:nvSpPr>
        <p:spPr>
          <a:xfrm>
            <a:off x="6624955" y="500888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, sum=35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57100C-6BE6-431F-9887-9EFD2FF15B88}"/>
              </a:ext>
            </a:extLst>
          </p:cNvPr>
          <p:cNvSpPr/>
          <p:nvPr/>
        </p:nvSpPr>
        <p:spPr>
          <a:xfrm>
            <a:off x="6157595" y="553212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D56F08-1776-42EA-B9DE-DCC658D37F69}"/>
              </a:ext>
            </a:extLst>
          </p:cNvPr>
          <p:cNvSpPr/>
          <p:nvPr/>
        </p:nvSpPr>
        <p:spPr>
          <a:xfrm>
            <a:off x="6624955" y="553212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=10 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&lt; 10  </a:t>
            </a:r>
            <a:r>
              <a:rPr lang="ko-KR" altLang="en-US" dirty="0">
                <a:sym typeface="Wingdings" panose="05000000000000000000" pitchFamily="2" charset="2"/>
              </a:rPr>
              <a:t>거짓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B0CD7B-E669-4BDA-86C2-EB2E5AD40B91}"/>
              </a:ext>
            </a:extLst>
          </p:cNvPr>
          <p:cNvSpPr/>
          <p:nvPr/>
        </p:nvSpPr>
        <p:spPr>
          <a:xfrm>
            <a:off x="6157595" y="605536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9EBA4E-FBE7-48E7-B96E-1A4A7D8FEE6D}"/>
              </a:ext>
            </a:extLst>
          </p:cNvPr>
          <p:cNvSpPr/>
          <p:nvPr/>
        </p:nvSpPr>
        <p:spPr>
          <a:xfrm>
            <a:off x="6624955" y="605536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</a:t>
            </a:r>
            <a:r>
              <a:rPr lang="ko-KR" altLang="en-US" dirty="0"/>
              <a:t>문 종료</a:t>
            </a:r>
          </a:p>
        </p:txBody>
      </p:sp>
    </p:spTree>
    <p:extLst>
      <p:ext uri="{BB962C8B-B14F-4D97-AF65-F5344CB8AC3E}">
        <p14:creationId xmlns:p14="http://schemas.microsoft.com/office/powerpoint/2010/main" val="601662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for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변수</a:t>
            </a:r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93FA4B13-30B1-41C3-86C5-D247EFF48AC7}"/>
              </a:ext>
            </a:extLst>
          </p:cNvPr>
          <p:cNvSpPr txBox="1">
            <a:spLocks/>
          </p:cNvSpPr>
          <p:nvPr/>
        </p:nvSpPr>
        <p:spPr>
          <a:xfrm>
            <a:off x="375284" y="3789681"/>
            <a:ext cx="5263515" cy="140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CDCAF-D696-4F4C-8EAB-89F26ED25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5" y="2219007"/>
            <a:ext cx="3295650" cy="1343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60071-E97A-4B85-8B6D-6CBD6760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275" y="1485256"/>
            <a:ext cx="2895600" cy="1533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95A3ED2-A476-4B15-B0E2-C663FCF8AEF7}"/>
              </a:ext>
            </a:extLst>
          </p:cNvPr>
          <p:cNvSpPr/>
          <p:nvPr/>
        </p:nvSpPr>
        <p:spPr>
          <a:xfrm>
            <a:off x="3241993" y="3190240"/>
            <a:ext cx="822960" cy="3717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BC0337-B2A8-4B09-A016-CBBAFFF54E13}"/>
              </a:ext>
            </a:extLst>
          </p:cNvPr>
          <p:cNvSpPr/>
          <p:nvPr/>
        </p:nvSpPr>
        <p:spPr>
          <a:xfrm>
            <a:off x="6589668" y="1766401"/>
            <a:ext cx="3406458" cy="97123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381B6C-6094-492D-A527-86B04D60878F}"/>
              </a:ext>
            </a:extLst>
          </p:cNvPr>
          <p:cNvSpPr/>
          <p:nvPr/>
        </p:nvSpPr>
        <p:spPr>
          <a:xfrm>
            <a:off x="658495" y="2219007"/>
            <a:ext cx="3406458" cy="97123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A5E8B5-1800-4BDF-9665-FD607914D6F2}"/>
              </a:ext>
            </a:extLst>
          </p:cNvPr>
          <p:cNvSpPr/>
          <p:nvPr/>
        </p:nvSpPr>
        <p:spPr>
          <a:xfrm>
            <a:off x="4235883" y="2215418"/>
            <a:ext cx="1298187" cy="1213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4</a:t>
            </a:r>
          </a:p>
          <a:p>
            <a:pPr algn="ctr"/>
            <a:r>
              <a:rPr lang="en-US" altLang="ko-KR" dirty="0"/>
              <a:t>8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83758F-81F1-42FA-9BAD-BF76532D29CD}"/>
              </a:ext>
            </a:extLst>
          </p:cNvPr>
          <p:cNvSpPr/>
          <p:nvPr/>
        </p:nvSpPr>
        <p:spPr>
          <a:xfrm>
            <a:off x="4235882" y="1925998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99A3B5-FB3B-41B6-B002-FD3C8538F36B}"/>
              </a:ext>
            </a:extLst>
          </p:cNvPr>
          <p:cNvSpPr/>
          <p:nvPr/>
        </p:nvSpPr>
        <p:spPr>
          <a:xfrm>
            <a:off x="10223255" y="1630278"/>
            <a:ext cx="1298187" cy="14254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4</a:t>
            </a:r>
          </a:p>
          <a:p>
            <a:pPr algn="ctr"/>
            <a:r>
              <a:rPr lang="en-US" altLang="ko-KR" dirty="0"/>
              <a:t>8</a:t>
            </a:r>
          </a:p>
          <a:p>
            <a:pPr algn="ctr"/>
            <a:r>
              <a:rPr lang="en-US" altLang="ko-KR" dirty="0"/>
              <a:t>10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8FFB19-530A-4FBF-9A72-10D2A7B02A1F}"/>
              </a:ext>
            </a:extLst>
          </p:cNvPr>
          <p:cNvSpPr/>
          <p:nvPr/>
        </p:nvSpPr>
        <p:spPr>
          <a:xfrm>
            <a:off x="10223254" y="1340859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051EF8-F3A4-49A2-BF47-9AAE9FBF5073}"/>
              </a:ext>
            </a:extLst>
          </p:cNvPr>
          <p:cNvCxnSpPr/>
          <p:nvPr/>
        </p:nvCxnSpPr>
        <p:spPr>
          <a:xfrm>
            <a:off x="9333184" y="2890829"/>
            <a:ext cx="1412240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A224D4-4452-4068-B937-65289997CF5B}"/>
              </a:ext>
            </a:extLst>
          </p:cNvPr>
          <p:cNvSpPr/>
          <p:nvPr/>
        </p:nvSpPr>
        <p:spPr>
          <a:xfrm>
            <a:off x="233044" y="3590607"/>
            <a:ext cx="5862956" cy="2383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for</a:t>
            </a:r>
            <a:r>
              <a:rPr lang="ko-KR" altLang="en-US" dirty="0"/>
              <a:t>문이 끝나면 </a:t>
            </a:r>
            <a:r>
              <a:rPr lang="en-US" altLang="ko-KR" dirty="0"/>
              <a:t>for</a:t>
            </a:r>
            <a:r>
              <a:rPr lang="ko-KR" altLang="en-US" dirty="0"/>
              <a:t>문 안에 선언된 변수들은 모두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ym typeface="Wingdings" panose="05000000000000000000" pitchFamily="2" charset="2"/>
              </a:rPr>
              <a:t>메모리에서 사라진다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위에서 </a:t>
            </a:r>
            <a:r>
              <a:rPr lang="en-US" altLang="ko-KR" dirty="0">
                <a:sym typeface="Wingdings" panose="05000000000000000000" pitchFamily="2" charset="2"/>
              </a:rPr>
              <a:t>int</a:t>
            </a:r>
            <a:r>
              <a:rPr lang="ko-KR" altLang="en-US" dirty="0">
                <a:sym typeface="Wingdings" panose="05000000000000000000" pitchFamily="2" charset="2"/>
              </a:rPr>
              <a:t>자료형의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문안에서 선언된 변수이므로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 영역 외에 사용이 불가능하다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F00F85-858F-44FF-B325-CA17479343A0}"/>
              </a:ext>
            </a:extLst>
          </p:cNvPr>
          <p:cNvSpPr/>
          <p:nvPr/>
        </p:nvSpPr>
        <p:spPr>
          <a:xfrm>
            <a:off x="6096000" y="3171977"/>
            <a:ext cx="5862956" cy="3604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여기서의 변수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for</a:t>
            </a:r>
            <a:r>
              <a:rPr lang="ko-KR" altLang="en-US" dirty="0"/>
              <a:t>문이 선언되기 전부터</a:t>
            </a:r>
            <a:endParaRPr lang="en-US" altLang="ko-KR" dirty="0"/>
          </a:p>
          <a:p>
            <a:pPr algn="ctr"/>
            <a:r>
              <a:rPr lang="ko-KR" altLang="en-US" dirty="0"/>
              <a:t>이미 메모리에 올려진 변수이다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그러므로 </a:t>
            </a:r>
            <a:r>
              <a:rPr lang="en-US" altLang="ko-KR" dirty="0"/>
              <a:t>for</a:t>
            </a:r>
            <a:r>
              <a:rPr lang="ko-KR" altLang="en-US" dirty="0"/>
              <a:t>문안에 또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선언하면 에러가 발생한다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만일 이전의 </a:t>
            </a:r>
            <a:r>
              <a:rPr lang="en-US" altLang="ko-KR" dirty="0" err="1"/>
              <a:t>i</a:t>
            </a:r>
            <a:r>
              <a:rPr lang="ko-KR" altLang="en-US" dirty="0"/>
              <a:t>값을 초기값으로 쓰고 싶다면</a:t>
            </a:r>
            <a:endParaRPr lang="en-US" altLang="ko-KR" dirty="0"/>
          </a:p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를 쓰면 된다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이 될 것이다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일 때</a:t>
            </a:r>
            <a:r>
              <a:rPr lang="en-US" altLang="ko-KR" dirty="0"/>
              <a:t> </a:t>
            </a:r>
            <a:r>
              <a:rPr lang="ko-KR" altLang="en-US" dirty="0"/>
              <a:t>조건식에 맞지 않아 수행문이 실행되지</a:t>
            </a:r>
            <a:endParaRPr lang="en-US" altLang="ko-KR" dirty="0"/>
          </a:p>
          <a:p>
            <a:pPr algn="ctr"/>
            <a:r>
              <a:rPr lang="ko-KR" altLang="en-US" dirty="0"/>
              <a:t>않으면서 </a:t>
            </a:r>
            <a:r>
              <a:rPr lang="en-US" altLang="ko-KR" dirty="0"/>
              <a:t>for</a:t>
            </a:r>
            <a:r>
              <a:rPr lang="ko-KR" altLang="en-US" dirty="0"/>
              <a:t>문이 종료되었기 때문에</a:t>
            </a:r>
            <a:endParaRPr lang="en-US" altLang="ko-KR" dirty="0"/>
          </a:p>
          <a:p>
            <a:pPr algn="ctr"/>
            <a:r>
              <a:rPr lang="en-US" altLang="ko-KR" dirty="0" err="1"/>
              <a:t>i</a:t>
            </a:r>
            <a:r>
              <a:rPr lang="ko-KR" altLang="en-US" dirty="0"/>
              <a:t>의 </a:t>
            </a:r>
            <a:r>
              <a:rPr lang="ko-KR" altLang="en-US" dirty="0" err="1"/>
              <a:t>최종값은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150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for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무한반복</a:t>
            </a:r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93FA4B13-30B1-41C3-86C5-D247EFF48AC7}"/>
              </a:ext>
            </a:extLst>
          </p:cNvPr>
          <p:cNvSpPr txBox="1">
            <a:spLocks/>
          </p:cNvSpPr>
          <p:nvPr/>
        </p:nvSpPr>
        <p:spPr>
          <a:xfrm>
            <a:off x="375284" y="3789681"/>
            <a:ext cx="5263515" cy="140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A5E8B5-1800-4BDF-9665-FD607914D6F2}"/>
              </a:ext>
            </a:extLst>
          </p:cNvPr>
          <p:cNvSpPr/>
          <p:nvPr/>
        </p:nvSpPr>
        <p:spPr>
          <a:xfrm>
            <a:off x="5716950" y="5212715"/>
            <a:ext cx="1298187" cy="1213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83758F-81F1-42FA-9BAD-BF76532D29CD}"/>
              </a:ext>
            </a:extLst>
          </p:cNvPr>
          <p:cNvSpPr/>
          <p:nvPr/>
        </p:nvSpPr>
        <p:spPr>
          <a:xfrm>
            <a:off x="5716949" y="4923295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A224D4-4452-4068-B937-65289997CF5B}"/>
              </a:ext>
            </a:extLst>
          </p:cNvPr>
          <p:cNvSpPr/>
          <p:nvPr/>
        </p:nvSpPr>
        <p:spPr>
          <a:xfrm>
            <a:off x="273684" y="4870727"/>
            <a:ext cx="5301025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ym typeface="Wingdings" panose="05000000000000000000" pitchFamily="2" charset="2"/>
              </a:rPr>
              <a:t>조건식을 주지 않으면 </a:t>
            </a:r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문은 무한반복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보통은 </a:t>
            </a:r>
            <a:r>
              <a:rPr lang="en-US" altLang="ko-KR" dirty="0">
                <a:sym typeface="Wingdings" panose="05000000000000000000" pitchFamily="2" charset="2"/>
              </a:rPr>
              <a:t>break</a:t>
            </a:r>
            <a:r>
              <a:rPr lang="ko-KR" altLang="en-US" dirty="0">
                <a:sym typeface="Wingdings" panose="05000000000000000000" pitchFamily="2" charset="2"/>
              </a:rPr>
              <a:t>문을 통해 탈출구를 마련해 놓는다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4E0012-B7B4-4540-B47B-3ACAED86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163348"/>
            <a:ext cx="3219450" cy="1276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01C0BF-0955-4CF5-8D18-CFE0647D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57" y="3643798"/>
            <a:ext cx="2905125" cy="962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CF909F-23EE-4455-A2F7-15F378D461DC}"/>
              </a:ext>
            </a:extLst>
          </p:cNvPr>
          <p:cNvSpPr/>
          <p:nvPr/>
        </p:nvSpPr>
        <p:spPr>
          <a:xfrm>
            <a:off x="435610" y="3490402"/>
            <a:ext cx="3342640" cy="127635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1892F2-E4B6-4669-8D34-1BF12C729CC4}"/>
              </a:ext>
            </a:extLst>
          </p:cNvPr>
          <p:cNvSpPr/>
          <p:nvPr/>
        </p:nvSpPr>
        <p:spPr>
          <a:xfrm>
            <a:off x="435610" y="2135726"/>
            <a:ext cx="3342640" cy="127635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같음 기호 6">
            <a:extLst>
              <a:ext uri="{FF2B5EF4-FFF2-40B4-BE49-F238E27FC236}">
                <a16:creationId xmlns:a16="http://schemas.microsoft.com/office/drawing/2014/main" id="{1555A64A-30CC-4A53-A3D7-06E43023ABBE}"/>
              </a:ext>
            </a:extLst>
          </p:cNvPr>
          <p:cNvSpPr/>
          <p:nvPr/>
        </p:nvSpPr>
        <p:spPr>
          <a:xfrm rot="5400000">
            <a:off x="1751330" y="3163654"/>
            <a:ext cx="711200" cy="436880"/>
          </a:xfrm>
          <a:prstGeom prst="mathEqual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BF7042-5157-4810-9DBD-A35DA772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048" y="2321862"/>
            <a:ext cx="3219450" cy="191452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27D27F-8A98-4B24-B53C-81F767F1130E}"/>
              </a:ext>
            </a:extLst>
          </p:cNvPr>
          <p:cNvSpPr/>
          <p:nvPr/>
        </p:nvSpPr>
        <p:spPr>
          <a:xfrm>
            <a:off x="10396561" y="2641721"/>
            <a:ext cx="1298187" cy="3847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탈출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ADAF6F-3AC8-4710-A2F5-327A213A3AB9}"/>
              </a:ext>
            </a:extLst>
          </p:cNvPr>
          <p:cNvSpPr/>
          <p:nvPr/>
        </p:nvSpPr>
        <p:spPr>
          <a:xfrm>
            <a:off x="10396560" y="2352301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1" name="화살표: 줄무늬가 있는 오른쪽 10">
            <a:extLst>
              <a:ext uri="{FF2B5EF4-FFF2-40B4-BE49-F238E27FC236}">
                <a16:creationId xmlns:a16="http://schemas.microsoft.com/office/drawing/2014/main" id="{6DADD367-4EE4-41E4-B6FD-EEC4A2070212}"/>
              </a:ext>
            </a:extLst>
          </p:cNvPr>
          <p:cNvSpPr/>
          <p:nvPr/>
        </p:nvSpPr>
        <p:spPr>
          <a:xfrm>
            <a:off x="4429760" y="2783840"/>
            <a:ext cx="2143760" cy="85995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4B6B5A-0EF0-46DC-B1A3-BAF47ABFB585}"/>
              </a:ext>
            </a:extLst>
          </p:cNvPr>
          <p:cNvSpPr/>
          <p:nvPr/>
        </p:nvSpPr>
        <p:spPr>
          <a:xfrm>
            <a:off x="7376160" y="2641778"/>
            <a:ext cx="1828800" cy="100201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80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for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E384CA-3149-4DB0-81D4-A3515977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263140"/>
            <a:ext cx="5067300" cy="1600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941526-BB26-4098-9F15-152B0F8E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605" y="3863340"/>
            <a:ext cx="1047750" cy="27527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47B013-A6D0-4EC3-B695-3A0EB6EAB111}"/>
              </a:ext>
            </a:extLst>
          </p:cNvPr>
          <p:cNvSpPr/>
          <p:nvPr/>
        </p:nvSpPr>
        <p:spPr>
          <a:xfrm>
            <a:off x="1667386" y="3511095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4F1643-5A80-41CF-AA20-B2038BA43302}"/>
              </a:ext>
            </a:extLst>
          </p:cNvPr>
          <p:cNvSpPr/>
          <p:nvPr/>
        </p:nvSpPr>
        <p:spPr>
          <a:xfrm>
            <a:off x="6734686" y="2141220"/>
            <a:ext cx="4460876" cy="4086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 안에 또 </a:t>
            </a:r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문을 사용해서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중첩 사용이 가능하지만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이중 </a:t>
            </a:r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문까지 쓰기를 권장한다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중첩된 </a:t>
            </a:r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문이 많아지면 많아질수록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연산 부담이 비약적으로 증가한다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2255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foreach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CD6B13-848B-478E-92DE-C4E08B88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34" y="3976686"/>
            <a:ext cx="904875" cy="1019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E1D8F1-9D4F-4BF9-AB65-B0739F60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547812"/>
            <a:ext cx="7515225" cy="18478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4F1643-5A80-41CF-AA20-B2038BA43302}"/>
              </a:ext>
            </a:extLst>
          </p:cNvPr>
          <p:cNvSpPr/>
          <p:nvPr/>
        </p:nvSpPr>
        <p:spPr>
          <a:xfrm>
            <a:off x="5413828" y="2247583"/>
            <a:ext cx="5938384" cy="4086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for( </a:t>
            </a:r>
            <a:r>
              <a:rPr lang="ko-KR" altLang="en-US" dirty="0">
                <a:sym typeface="Wingdings" panose="05000000000000000000" pitchFamily="2" charset="2"/>
              </a:rPr>
              <a:t>각 배열 요소를 받을 변수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배열 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회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strArr</a:t>
            </a:r>
            <a:r>
              <a:rPr lang="en-US" altLang="ko-KR" dirty="0">
                <a:sym typeface="Wingdings" panose="05000000000000000000" pitchFamily="2" charset="2"/>
              </a:rPr>
              <a:t>[0]</a:t>
            </a:r>
            <a:r>
              <a:rPr lang="ko-KR" altLang="en-US" dirty="0">
                <a:sym typeface="Wingdings" panose="05000000000000000000" pitchFamily="2" charset="2"/>
              </a:rPr>
              <a:t>요소인 </a:t>
            </a:r>
            <a:r>
              <a:rPr lang="en-US" altLang="ko-KR" dirty="0">
                <a:sym typeface="Wingdings" panose="05000000000000000000" pitchFamily="2" charset="2"/>
              </a:rPr>
              <a:t>“Korea”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str</a:t>
            </a:r>
            <a:r>
              <a:rPr lang="ko-KR" altLang="en-US" dirty="0">
                <a:sym typeface="Wingdings" panose="05000000000000000000" pitchFamily="2" charset="2"/>
              </a:rPr>
              <a:t>에 가져와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회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strArr</a:t>
            </a:r>
            <a:r>
              <a:rPr lang="en-US" altLang="ko-KR" dirty="0">
                <a:sym typeface="Wingdings" panose="05000000000000000000" pitchFamily="2" charset="2"/>
              </a:rPr>
              <a:t>[1]</a:t>
            </a:r>
            <a:r>
              <a:rPr lang="ko-KR" altLang="en-US" dirty="0">
                <a:sym typeface="Wingdings" panose="05000000000000000000" pitchFamily="2" charset="2"/>
              </a:rPr>
              <a:t>요소인 </a:t>
            </a:r>
            <a:r>
              <a:rPr lang="en-US" altLang="ko-KR" dirty="0">
                <a:sym typeface="Wingdings" panose="05000000000000000000" pitchFamily="2" charset="2"/>
              </a:rPr>
              <a:t>“China”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str</a:t>
            </a:r>
            <a:r>
              <a:rPr lang="ko-KR" altLang="en-US" dirty="0">
                <a:sym typeface="Wingdings" panose="05000000000000000000" pitchFamily="2" charset="2"/>
              </a:rPr>
              <a:t>에 가져와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회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strArr</a:t>
            </a:r>
            <a:r>
              <a:rPr lang="en-US" altLang="ko-KR" dirty="0">
                <a:sym typeface="Wingdings" panose="05000000000000000000" pitchFamily="2" charset="2"/>
              </a:rPr>
              <a:t>[2]</a:t>
            </a:r>
            <a:r>
              <a:rPr lang="ko-KR" altLang="en-US" dirty="0">
                <a:sym typeface="Wingdings" panose="05000000000000000000" pitchFamily="2" charset="2"/>
              </a:rPr>
              <a:t>요소인 </a:t>
            </a:r>
            <a:r>
              <a:rPr lang="en-US" altLang="ko-KR" dirty="0">
                <a:sym typeface="Wingdings" panose="05000000000000000000" pitchFamily="2" charset="2"/>
              </a:rPr>
              <a:t>“Japan”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str</a:t>
            </a:r>
            <a:r>
              <a:rPr lang="ko-KR" altLang="en-US">
                <a:sym typeface="Wingdings" panose="05000000000000000000" pitchFamily="2" charset="2"/>
              </a:rPr>
              <a:t>에 가져와 실행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0DF70B-40C2-4F80-B9AA-10E52D20CB9A}"/>
              </a:ext>
            </a:extLst>
          </p:cNvPr>
          <p:cNvSpPr/>
          <p:nvPr/>
        </p:nvSpPr>
        <p:spPr>
          <a:xfrm>
            <a:off x="1099877" y="3633559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3454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이스케이프 문자와 </a:t>
            </a:r>
            <a:r>
              <a:rPr lang="en-US" altLang="ko-KR" dirty="0" err="1"/>
              <a:t>System.out.print</a:t>
            </a:r>
            <a:r>
              <a:rPr lang="en-US" altLang="ko-KR" dirty="0"/>
              <a:t>()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왜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E85155-1625-4432-AAD2-F36909BF7F00}"/>
              </a:ext>
            </a:extLst>
          </p:cNvPr>
          <p:cNvSpPr/>
          <p:nvPr/>
        </p:nvSpPr>
        <p:spPr>
          <a:xfrm>
            <a:off x="302004" y="3489237"/>
            <a:ext cx="4488999" cy="42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(“hello “java” world”);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6EE8C-6A88-455A-B158-F9A6F0A7E977}"/>
              </a:ext>
            </a:extLst>
          </p:cNvPr>
          <p:cNvSpPr/>
          <p:nvPr/>
        </p:nvSpPr>
        <p:spPr>
          <a:xfrm>
            <a:off x="302003" y="3196227"/>
            <a:ext cx="4488999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1134D2-6B33-485A-8EBA-1A8384B68E41}"/>
              </a:ext>
            </a:extLst>
          </p:cNvPr>
          <p:cNvSpPr/>
          <p:nvPr/>
        </p:nvSpPr>
        <p:spPr>
          <a:xfrm>
            <a:off x="839789" y="2599095"/>
            <a:ext cx="3951215" cy="432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 “java” world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4A27CC-E527-46A0-9893-74205FB59D86}"/>
              </a:ext>
            </a:extLst>
          </p:cNvPr>
          <p:cNvSpPr/>
          <p:nvPr/>
        </p:nvSpPr>
        <p:spPr>
          <a:xfrm>
            <a:off x="839788" y="2318064"/>
            <a:ext cx="395121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2E81B-A1AE-4775-B9C2-E5692DC31DA2}"/>
              </a:ext>
            </a:extLst>
          </p:cNvPr>
          <p:cNvSpPr txBox="1"/>
          <p:nvPr/>
        </p:nvSpPr>
        <p:spPr>
          <a:xfrm>
            <a:off x="4926244" y="2431705"/>
            <a:ext cx="642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만일 출력을 이와 같이 하고 싶다면 어떻게 코딩해야 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D4F15-05E1-4135-BD82-86BBEA3F1710}"/>
              </a:ext>
            </a:extLst>
          </p:cNvPr>
          <p:cNvSpPr txBox="1"/>
          <p:nvPr/>
        </p:nvSpPr>
        <p:spPr>
          <a:xfrm>
            <a:off x="4926244" y="3342731"/>
            <a:ext cx="642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“</a:t>
            </a:r>
            <a:r>
              <a:rPr lang="ko-KR" altLang="en-US" dirty="0"/>
              <a:t>은 문자를 출력할 때 쓰는 </a:t>
            </a:r>
            <a:r>
              <a:rPr lang="en-US" altLang="ko-KR" dirty="0"/>
              <a:t>Java </a:t>
            </a:r>
            <a:r>
              <a:rPr lang="ko-KR" altLang="en-US" dirty="0"/>
              <a:t>프로그래밍의 문법이므로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46B006-3648-498E-BB38-8ACF69D1CFF1}"/>
              </a:ext>
            </a:extLst>
          </p:cNvPr>
          <p:cNvSpPr/>
          <p:nvPr/>
        </p:nvSpPr>
        <p:spPr>
          <a:xfrm>
            <a:off x="302004" y="4477647"/>
            <a:ext cx="4488999" cy="42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System.out.print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“hello “</a:t>
            </a:r>
            <a:r>
              <a:rPr lang="en-US" altLang="ko-KR" dirty="0"/>
              <a:t>java</a:t>
            </a:r>
            <a:r>
              <a:rPr lang="en-US" altLang="ko-KR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” world”</a:t>
            </a:r>
            <a:r>
              <a:rPr lang="en-US" altLang="ko-KR" dirty="0"/>
              <a:t>);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F3CA07-1A6E-4F9F-8756-D69ED6CF46F4}"/>
              </a:ext>
            </a:extLst>
          </p:cNvPr>
          <p:cNvSpPr/>
          <p:nvPr/>
        </p:nvSpPr>
        <p:spPr>
          <a:xfrm>
            <a:off x="302003" y="4184637"/>
            <a:ext cx="4488999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7E59AB-9D3B-4BE3-B749-1A07755BBC9C}"/>
              </a:ext>
            </a:extLst>
          </p:cNvPr>
          <p:cNvSpPr txBox="1"/>
          <p:nvPr/>
        </p:nvSpPr>
        <p:spPr>
          <a:xfrm>
            <a:off x="4926244" y="4187059"/>
            <a:ext cx="642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“hello “ </a:t>
            </a:r>
            <a:r>
              <a:rPr lang="ko-KR" altLang="en-US" dirty="0"/>
              <a:t>와 </a:t>
            </a:r>
            <a:r>
              <a:rPr lang="en-US" altLang="ko-KR" dirty="0"/>
              <a:t>“ world”</a:t>
            </a:r>
            <a:r>
              <a:rPr lang="ko-KR" altLang="en-US" dirty="0"/>
              <a:t>로 구분하고 가운데 있는 </a:t>
            </a:r>
            <a:r>
              <a:rPr lang="en-US" altLang="ko-KR" dirty="0"/>
              <a:t>java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ko-KR" altLang="en-US" dirty="0"/>
              <a:t>뜬금 없는 부분이 된다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Error </a:t>
            </a:r>
            <a:r>
              <a:rPr lang="ko-KR" altLang="en-US" dirty="0">
                <a:sym typeface="Wingdings" panose="05000000000000000000" pitchFamily="2" charset="2"/>
              </a:rPr>
              <a:t>발생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FD14F0-8755-4DB6-8F28-693FBB32B9C8}"/>
              </a:ext>
            </a:extLst>
          </p:cNvPr>
          <p:cNvSpPr txBox="1"/>
          <p:nvPr/>
        </p:nvSpPr>
        <p:spPr>
          <a:xfrm>
            <a:off x="523422" y="5401745"/>
            <a:ext cx="1105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이처럼 프로그래밍 문법을 위해 미리 정해진 문자들을 출력하게 위해서나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혹은 출력 시 일정한 공백을 두는 등의</a:t>
            </a:r>
            <a:r>
              <a:rPr lang="en-US" altLang="ko-KR" dirty="0"/>
              <a:t> </a:t>
            </a:r>
            <a:r>
              <a:rPr lang="ko-KR" altLang="en-US" dirty="0"/>
              <a:t>규칙들을 정할 때 이스케이프</a:t>
            </a:r>
            <a:r>
              <a:rPr lang="en-US" altLang="ko-KR" dirty="0"/>
              <a:t>(\)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6703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FD61B-8CCC-4986-93D9-9ADC2B673248}"/>
              </a:ext>
            </a:extLst>
          </p:cNvPr>
          <p:cNvSpPr/>
          <p:nvPr/>
        </p:nvSpPr>
        <p:spPr>
          <a:xfrm>
            <a:off x="6241732" y="3533408"/>
            <a:ext cx="5706428" cy="319427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dirty="0">
                <a:solidFill>
                  <a:schemeClr val="tx1"/>
                </a:solidFill>
              </a:rPr>
              <a:t>이 경우는 논리상 조건문이 계속 참이다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 algn="ctr"/>
            <a:r>
              <a:rPr lang="ko-KR" altLang="en-US" dirty="0">
                <a:solidFill>
                  <a:schemeClr val="tx1"/>
                </a:solidFill>
              </a:rPr>
              <a:t>그러므로 무한 반복이 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lvl="1" algn="ctr"/>
            <a:r>
              <a:rPr lang="ko-KR" altLang="en-US" dirty="0">
                <a:solidFill>
                  <a:schemeClr val="tx1"/>
                </a:solidFill>
              </a:rPr>
              <a:t>조건식에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를 줘도 같다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while</a:t>
            </a:r>
            <a:r>
              <a:rPr lang="ko-KR" altLang="en-US" dirty="0"/>
              <a:t>문 </a:t>
            </a:r>
            <a:r>
              <a:rPr lang="en-US" altLang="ko-KR" dirty="0"/>
              <a:t>(continue)</a:t>
            </a:r>
            <a:br>
              <a:rPr lang="ko-KR" altLang="en-US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229" y="4746794"/>
            <a:ext cx="5936931" cy="1944648"/>
          </a:xfrm>
        </p:spPr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문도 </a:t>
            </a:r>
            <a:r>
              <a:rPr lang="en-US" altLang="ko-KR" dirty="0"/>
              <a:t>for</a:t>
            </a:r>
            <a:r>
              <a:rPr lang="ko-KR" altLang="en-US" dirty="0"/>
              <a:t>문과 같은 </a:t>
            </a:r>
            <a:r>
              <a:rPr lang="ko-KR" altLang="en-US" dirty="0" err="1"/>
              <a:t>반복문이며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둘 중에 하나를 선택해서 사용하면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 </a:t>
            </a:r>
            <a:r>
              <a:rPr lang="ko-KR" altLang="en-US" dirty="0"/>
              <a:t>초기값</a:t>
            </a:r>
            <a:r>
              <a:rPr lang="en-US" altLang="ko-KR" dirty="0"/>
              <a:t>, 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  <a:r>
              <a:rPr lang="ko-KR" altLang="en-US" dirty="0"/>
              <a:t>증감식을 사용하는 방법에 차이가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초기값과 증감식이 없어도 </a:t>
            </a:r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){ … }</a:t>
            </a:r>
            <a:r>
              <a:rPr lang="ko-KR" altLang="en-US" dirty="0"/>
              <a:t>만 해도 실행된다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</a:t>
            </a:r>
            <a:r>
              <a:rPr lang="ko-KR" altLang="en-US" dirty="0"/>
              <a:t>문도 </a:t>
            </a:r>
            <a:r>
              <a:rPr lang="en-US" altLang="ko-KR" dirty="0"/>
              <a:t>for</a:t>
            </a:r>
            <a:r>
              <a:rPr lang="ko-KR" altLang="en-US" dirty="0"/>
              <a:t>문처럼 중첩이 가능하다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F8645B-1335-4BB6-B242-77F636794EE7}"/>
              </a:ext>
            </a:extLst>
          </p:cNvPr>
          <p:cNvSpPr/>
          <p:nvPr/>
        </p:nvSpPr>
        <p:spPr>
          <a:xfrm>
            <a:off x="329327" y="2939306"/>
            <a:ext cx="4033520" cy="1737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ko-KR" altLang="en-US" dirty="0"/>
              <a:t>초기값 미리 선언</a:t>
            </a:r>
            <a:endParaRPr lang="en-US" altLang="ko-KR" dirty="0"/>
          </a:p>
          <a:p>
            <a:pPr lvl="1"/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){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 err="1"/>
              <a:t>증감식</a:t>
            </a:r>
            <a:r>
              <a:rPr lang="ko-KR" altLang="en-US" dirty="0"/>
              <a:t> 여기서 이루어짐</a:t>
            </a:r>
            <a:endParaRPr lang="en-US" altLang="ko-KR" dirty="0"/>
          </a:p>
          <a:p>
            <a:pPr lvl="1"/>
            <a:r>
              <a:rPr lang="en-US" altLang="ko-KR" dirty="0"/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9D296A-024C-428B-A41A-27359E20A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9" y="1318697"/>
            <a:ext cx="4648200" cy="1571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B5236C-E455-4A93-9215-FAE789E4F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481" y="3666529"/>
            <a:ext cx="3448050" cy="971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7B77301-635F-4E51-8BD1-ED57BDCC8D83}"/>
              </a:ext>
            </a:extLst>
          </p:cNvPr>
          <p:cNvSpPr/>
          <p:nvPr/>
        </p:nvSpPr>
        <p:spPr>
          <a:xfrm>
            <a:off x="6241732" y="83058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65C366-00E4-42F2-A12E-C157E330334D}"/>
              </a:ext>
            </a:extLst>
          </p:cNvPr>
          <p:cNvSpPr/>
          <p:nvPr/>
        </p:nvSpPr>
        <p:spPr>
          <a:xfrm>
            <a:off x="6241732" y="1386592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 확인 </a:t>
            </a:r>
            <a:r>
              <a:rPr lang="en-US" altLang="ko-KR" dirty="0">
                <a:sym typeface="Wingdings" panose="05000000000000000000" pitchFamily="2" charset="2"/>
              </a:rPr>
              <a:t> true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AF9135-F500-4E81-B325-FDB33277964B}"/>
              </a:ext>
            </a:extLst>
          </p:cNvPr>
          <p:cNvSpPr/>
          <p:nvPr/>
        </p:nvSpPr>
        <p:spPr>
          <a:xfrm>
            <a:off x="6241732" y="1937266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 실행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완료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DCFFB-629C-4F86-AA66-55135AE186D9}"/>
              </a:ext>
            </a:extLst>
          </p:cNvPr>
          <p:cNvSpPr/>
          <p:nvPr/>
        </p:nvSpPr>
        <p:spPr>
          <a:xfrm>
            <a:off x="6241732" y="248794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 확인 </a:t>
            </a:r>
            <a:r>
              <a:rPr lang="en-US" altLang="ko-KR" dirty="0">
                <a:sym typeface="Wingdings" panose="05000000000000000000" pitchFamily="2" charset="2"/>
              </a:rPr>
              <a:t> false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E592F0-212D-4BF3-BA3A-A4FEEC7AA42D}"/>
              </a:ext>
            </a:extLst>
          </p:cNvPr>
          <p:cNvSpPr/>
          <p:nvPr/>
        </p:nvSpPr>
        <p:spPr>
          <a:xfrm>
            <a:off x="6241732" y="3038614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 종료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341BE1D-9457-4030-AF98-9E63B2CA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5628312"/>
            <a:ext cx="3448050" cy="9715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8A7864-3517-49D3-A4CF-5614E5B2C361}"/>
              </a:ext>
            </a:extLst>
          </p:cNvPr>
          <p:cNvSpPr/>
          <p:nvPr/>
        </p:nvSpPr>
        <p:spPr>
          <a:xfrm>
            <a:off x="8859520" y="5628312"/>
            <a:ext cx="599440" cy="315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6065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while</a:t>
            </a:r>
            <a:r>
              <a:rPr lang="ko-KR" altLang="en-US" dirty="0"/>
              <a:t>문 </a:t>
            </a:r>
            <a:r>
              <a:rPr lang="en-US" altLang="ko-KR" dirty="0"/>
              <a:t>(continue)</a:t>
            </a:r>
            <a:br>
              <a:rPr lang="ko-KR" altLang="en-US" dirty="0"/>
            </a:br>
            <a:br>
              <a:rPr lang="en-US" altLang="ko-KR" dirty="0"/>
            </a:br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5380" y="2253812"/>
            <a:ext cx="5936931" cy="1600200"/>
          </a:xfrm>
        </p:spPr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문은 중지시키는 역할을 하였지만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</a:t>
            </a:r>
            <a:r>
              <a:rPr lang="en-US" altLang="ko-KR" dirty="0"/>
              <a:t>skip</a:t>
            </a:r>
            <a:r>
              <a:rPr lang="ko-KR" altLang="en-US" dirty="0"/>
              <a:t>하는 역할을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break</a:t>
            </a:r>
            <a:r>
              <a:rPr lang="ko-KR" altLang="en-US" dirty="0"/>
              <a:t>문은 반복문을 중지시키지만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그 다음 반복문을 실행한다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E592F0-212D-4BF3-BA3A-A4FEEC7AA42D}"/>
              </a:ext>
            </a:extLst>
          </p:cNvPr>
          <p:cNvSpPr/>
          <p:nvPr/>
        </p:nvSpPr>
        <p:spPr>
          <a:xfrm>
            <a:off x="4469605" y="4050425"/>
            <a:ext cx="3282475" cy="882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continue</a:t>
            </a:r>
            <a:r>
              <a:rPr lang="ko-KR" altLang="en-US" dirty="0"/>
              <a:t>를 만나면 실행 안함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9E63C8-2DEF-4DD9-A9A5-D541CF48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4" y="2478554"/>
            <a:ext cx="2857500" cy="25050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7061F0-A825-4D54-B187-89A9AFE2D201}"/>
              </a:ext>
            </a:extLst>
          </p:cNvPr>
          <p:cNvSpPr/>
          <p:nvPr/>
        </p:nvSpPr>
        <p:spPr>
          <a:xfrm>
            <a:off x="1175430" y="5369765"/>
            <a:ext cx="1298187" cy="12683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4</a:t>
            </a:r>
          </a:p>
          <a:p>
            <a:pPr algn="ctr"/>
            <a:r>
              <a:rPr lang="en-US" altLang="ko-KR" dirty="0"/>
              <a:t>5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ADE836-C6E7-4C25-81C4-AAEFD74508B3}"/>
              </a:ext>
            </a:extLst>
          </p:cNvPr>
          <p:cNvSpPr/>
          <p:nvPr/>
        </p:nvSpPr>
        <p:spPr>
          <a:xfrm>
            <a:off x="1175429" y="5080346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ACBDD1-E168-41BD-8F79-7B4C17E06125}"/>
              </a:ext>
            </a:extLst>
          </p:cNvPr>
          <p:cNvSpPr/>
          <p:nvPr/>
        </p:nvSpPr>
        <p:spPr>
          <a:xfrm>
            <a:off x="402908" y="3999393"/>
            <a:ext cx="3081971" cy="98423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줄무늬가 있는 오른쪽 18">
            <a:extLst>
              <a:ext uri="{FF2B5EF4-FFF2-40B4-BE49-F238E27FC236}">
                <a16:creationId xmlns:a16="http://schemas.microsoft.com/office/drawing/2014/main" id="{BCB16EA5-161A-4214-9A81-100626577787}"/>
              </a:ext>
            </a:extLst>
          </p:cNvPr>
          <p:cNvSpPr/>
          <p:nvPr/>
        </p:nvSpPr>
        <p:spPr>
          <a:xfrm>
            <a:off x="3370580" y="4050425"/>
            <a:ext cx="985520" cy="85995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F82D07D-C22C-4E28-997E-13EE3287D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523" y="2672265"/>
            <a:ext cx="2838450" cy="24669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E88EC-3FF0-450C-B29D-E591638A8D15}"/>
              </a:ext>
            </a:extLst>
          </p:cNvPr>
          <p:cNvSpPr/>
          <p:nvPr/>
        </p:nvSpPr>
        <p:spPr>
          <a:xfrm>
            <a:off x="9445446" y="5750146"/>
            <a:ext cx="1298187" cy="766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4BDD51-E8D9-4358-9493-2CE846E96265}"/>
              </a:ext>
            </a:extLst>
          </p:cNvPr>
          <p:cNvSpPr/>
          <p:nvPr/>
        </p:nvSpPr>
        <p:spPr>
          <a:xfrm>
            <a:off x="9445445" y="5460727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FCDBC4-1C42-4EEC-8F03-B88EEAF6C8EA}"/>
              </a:ext>
            </a:extLst>
          </p:cNvPr>
          <p:cNvSpPr/>
          <p:nvPr/>
        </p:nvSpPr>
        <p:spPr>
          <a:xfrm>
            <a:off x="8783326" y="2176067"/>
            <a:ext cx="2348010" cy="405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break</a:t>
            </a:r>
            <a:r>
              <a:rPr lang="ko-KR" altLang="en-US" dirty="0"/>
              <a:t>를 사용할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351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635786-8965-43E8-8D84-8519F1CD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32" y="1492964"/>
            <a:ext cx="4371975" cy="1543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CDF620-8FC9-4AE6-982C-8FE180DEE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624" y="3429000"/>
            <a:ext cx="4324350" cy="15525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1CDA45-BCBC-4072-9364-96BCC07E710E}"/>
              </a:ext>
            </a:extLst>
          </p:cNvPr>
          <p:cNvSpPr/>
          <p:nvPr/>
        </p:nvSpPr>
        <p:spPr>
          <a:xfrm>
            <a:off x="1789113" y="3422632"/>
            <a:ext cx="2348547" cy="7098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 종료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9F7D46-4DAB-4BDD-BC95-601779515703}"/>
              </a:ext>
            </a:extLst>
          </p:cNvPr>
          <p:cNvSpPr/>
          <p:nvPr/>
        </p:nvSpPr>
        <p:spPr>
          <a:xfrm>
            <a:off x="1789112" y="3133212"/>
            <a:ext cx="234854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5DB9B2-1062-4EB5-A17E-02CB7851E5DB}"/>
              </a:ext>
            </a:extLst>
          </p:cNvPr>
          <p:cNvSpPr/>
          <p:nvPr/>
        </p:nvSpPr>
        <p:spPr>
          <a:xfrm>
            <a:off x="8057039" y="5358668"/>
            <a:ext cx="2348547" cy="7098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 실행</a:t>
            </a:r>
            <a:endParaRPr lang="en-US" altLang="ko-KR" dirty="0"/>
          </a:p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 종료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E75DA4-975F-4A5F-A04F-7B444DE07FA8}"/>
              </a:ext>
            </a:extLst>
          </p:cNvPr>
          <p:cNvSpPr/>
          <p:nvPr/>
        </p:nvSpPr>
        <p:spPr>
          <a:xfrm>
            <a:off x="8057038" y="5069248"/>
            <a:ext cx="234854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7912E4-A785-49A9-8147-6A3E572E6E1C}"/>
              </a:ext>
            </a:extLst>
          </p:cNvPr>
          <p:cNvSpPr/>
          <p:nvPr/>
        </p:nvSpPr>
        <p:spPr>
          <a:xfrm>
            <a:off x="718026" y="4519118"/>
            <a:ext cx="5753894" cy="1737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while</a:t>
            </a:r>
            <a:r>
              <a:rPr lang="ko-KR" altLang="en-US" dirty="0"/>
              <a:t>문의 경우는 조건을 먼저 </a:t>
            </a:r>
            <a:endParaRPr lang="en-US" altLang="ko-KR" dirty="0"/>
          </a:p>
          <a:p>
            <a:pPr lvl="1"/>
            <a:r>
              <a:rPr lang="ko-KR" altLang="en-US" dirty="0"/>
              <a:t>확인하기 때문에 처음부터 조건이 맞지 않으면 </a:t>
            </a:r>
            <a:r>
              <a:rPr lang="en-US" altLang="ko-KR" dirty="0"/>
              <a:t>while</a:t>
            </a:r>
            <a:r>
              <a:rPr lang="ko-KR" altLang="en-US" dirty="0"/>
              <a:t>문이 아예 실행되지 않았지만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 err="1"/>
              <a:t>do~while</a:t>
            </a:r>
            <a:r>
              <a:rPr lang="ko-KR" altLang="en-US" dirty="0"/>
              <a:t>문은 조건이 맞든 틀리든 </a:t>
            </a:r>
            <a:endParaRPr lang="en-US" altLang="ko-KR" dirty="0"/>
          </a:p>
          <a:p>
            <a:pPr lvl="1"/>
            <a:r>
              <a:rPr lang="ko-KR" altLang="en-US" dirty="0"/>
              <a:t>우선 한번 실행하고 그 다음부터 조건을 확인한다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32F3DD-6E2E-4298-8476-240098E85F79}"/>
              </a:ext>
            </a:extLst>
          </p:cNvPr>
          <p:cNvSpPr/>
          <p:nvPr/>
        </p:nvSpPr>
        <p:spPr>
          <a:xfrm>
            <a:off x="7824788" y="1113848"/>
            <a:ext cx="2497772" cy="1737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dirty="0"/>
              <a:t>do{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 err="1"/>
              <a:t>수행문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}while(</a:t>
            </a:r>
            <a:r>
              <a:rPr lang="ko-KR" altLang="en-US" dirty="0"/>
              <a:t>조건식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5849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- 1</a:t>
            </a:r>
            <a:r>
              <a:rPr lang="ko-KR" altLang="en-US" dirty="0"/>
              <a:t>차원 배열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</p:spTree>
    <p:extLst>
      <p:ext uri="{BB962C8B-B14F-4D97-AF65-F5344CB8AC3E}">
        <p14:creationId xmlns:p14="http://schemas.microsoft.com/office/powerpoint/2010/main" val="1609924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- 1</a:t>
            </a:r>
            <a:r>
              <a:rPr lang="ko-KR" altLang="en-US" dirty="0"/>
              <a:t>차원 배열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87323" y="1628936"/>
            <a:ext cx="5589491" cy="2200849"/>
          </a:xfrm>
        </p:spPr>
        <p:txBody>
          <a:bodyPr/>
          <a:lstStyle/>
          <a:p>
            <a:r>
              <a:rPr lang="ko-KR" altLang="en-US" dirty="0"/>
              <a:t>배열을 선언할 때는</a:t>
            </a:r>
            <a:endParaRPr lang="en-US" altLang="ko-KR" dirty="0"/>
          </a:p>
          <a:p>
            <a:r>
              <a:rPr lang="en-US" altLang="ko-KR" dirty="0"/>
              <a:t>	new </a:t>
            </a:r>
            <a:r>
              <a:rPr lang="ko-KR" altLang="en-US" dirty="0"/>
              <a:t>자료형 </a:t>
            </a:r>
            <a:r>
              <a:rPr lang="en-US" altLang="ko-KR" dirty="0"/>
              <a:t>[ </a:t>
            </a:r>
            <a:r>
              <a:rPr lang="ko-KR" altLang="en-US" dirty="0"/>
              <a:t>배열크기 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로 하면 되고 변수의 자료형은</a:t>
            </a:r>
            <a:endParaRPr lang="en-US" altLang="ko-KR" dirty="0"/>
          </a:p>
          <a:p>
            <a:r>
              <a:rPr lang="ko-KR" altLang="en-US" dirty="0"/>
              <a:t>선언된 배열의 자료형에 </a:t>
            </a:r>
            <a:r>
              <a:rPr lang="en-US" altLang="ko-KR" dirty="0"/>
              <a:t>[ ]</a:t>
            </a:r>
            <a:r>
              <a:rPr lang="ko-KR" altLang="en-US" dirty="0"/>
              <a:t>을 붙인 형태로 만들면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배열의 자료형은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인덱스는 </a:t>
            </a:r>
            <a:r>
              <a:rPr lang="en-US" altLang="ko-KR" dirty="0"/>
              <a:t>0</a:t>
            </a:r>
            <a:r>
              <a:rPr lang="ko-KR" altLang="en-US" dirty="0"/>
              <a:t>부터 시작한다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29A315-6372-4C7C-9ACC-4A9BAE95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94" y="1673596"/>
            <a:ext cx="2895600" cy="2047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05FCBF-ECDE-41FC-97CB-CEB58D5FCB00}"/>
              </a:ext>
            </a:extLst>
          </p:cNvPr>
          <p:cNvSpPr/>
          <p:nvPr/>
        </p:nvSpPr>
        <p:spPr>
          <a:xfrm>
            <a:off x="689928" y="3871067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9DF366-B5E4-4702-84D2-8D105F6B477B}"/>
              </a:ext>
            </a:extLst>
          </p:cNvPr>
          <p:cNvSpPr/>
          <p:nvPr/>
        </p:nvSpPr>
        <p:spPr>
          <a:xfrm>
            <a:off x="689928" y="4897227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@9d2a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41BE8-3ECE-41DA-B5AE-0C25929D21BD}"/>
              </a:ext>
            </a:extLst>
          </p:cNvPr>
          <p:cNvSpPr txBox="1"/>
          <p:nvPr/>
        </p:nvSpPr>
        <p:spPr>
          <a:xfrm>
            <a:off x="155491" y="4914192"/>
            <a:ext cx="8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iArr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D7C15-BB0D-44A9-AFDD-B5ACB99BAB6C}"/>
              </a:ext>
            </a:extLst>
          </p:cNvPr>
          <p:cNvSpPr txBox="1"/>
          <p:nvPr/>
        </p:nvSpPr>
        <p:spPr>
          <a:xfrm>
            <a:off x="689928" y="609432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240244-025B-4117-AF6B-6E94FE3B519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787208" y="4840920"/>
            <a:ext cx="1256835" cy="33570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2356B8-995E-445B-9BCC-5A25A4AF69A9}"/>
              </a:ext>
            </a:extLst>
          </p:cNvPr>
          <p:cNvSpPr/>
          <p:nvPr/>
        </p:nvSpPr>
        <p:spPr>
          <a:xfrm>
            <a:off x="3044043" y="4400874"/>
            <a:ext cx="958997" cy="880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0896B-442A-4013-858B-D35CA777F40C}"/>
              </a:ext>
            </a:extLst>
          </p:cNvPr>
          <p:cNvSpPr txBox="1"/>
          <p:nvPr/>
        </p:nvSpPr>
        <p:spPr>
          <a:xfrm>
            <a:off x="3072565" y="5280965"/>
            <a:ext cx="405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@9d2a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61BD6E-675A-42C0-9986-53E0C30B926D}"/>
              </a:ext>
            </a:extLst>
          </p:cNvPr>
          <p:cNvSpPr/>
          <p:nvPr/>
        </p:nvSpPr>
        <p:spPr>
          <a:xfrm>
            <a:off x="4003040" y="4400874"/>
            <a:ext cx="958997" cy="880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2071C8-1D48-4D34-B4C3-69555BC19C80}"/>
              </a:ext>
            </a:extLst>
          </p:cNvPr>
          <p:cNvSpPr/>
          <p:nvPr/>
        </p:nvSpPr>
        <p:spPr>
          <a:xfrm>
            <a:off x="4962037" y="4400874"/>
            <a:ext cx="958997" cy="880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C7CCD0-287A-47C3-9727-DE03E8BBBE36}"/>
              </a:ext>
            </a:extLst>
          </p:cNvPr>
          <p:cNvSpPr/>
          <p:nvPr/>
        </p:nvSpPr>
        <p:spPr>
          <a:xfrm>
            <a:off x="5921034" y="4400874"/>
            <a:ext cx="958997" cy="880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C8B5C2-89CF-4F41-B06D-C83826A8373B}"/>
              </a:ext>
            </a:extLst>
          </p:cNvPr>
          <p:cNvSpPr/>
          <p:nvPr/>
        </p:nvSpPr>
        <p:spPr>
          <a:xfrm>
            <a:off x="6880031" y="4400874"/>
            <a:ext cx="958997" cy="880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1F15FC-29A5-4E0B-AF1F-F9722647C983}"/>
              </a:ext>
            </a:extLst>
          </p:cNvPr>
          <p:cNvSpPr/>
          <p:nvPr/>
        </p:nvSpPr>
        <p:spPr>
          <a:xfrm>
            <a:off x="3044043" y="4145280"/>
            <a:ext cx="958997" cy="253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310D7C-845C-46C8-8DD3-0371F4EA16D6}"/>
              </a:ext>
            </a:extLst>
          </p:cNvPr>
          <p:cNvSpPr/>
          <p:nvPr/>
        </p:nvSpPr>
        <p:spPr>
          <a:xfrm>
            <a:off x="4003040" y="4145280"/>
            <a:ext cx="958997" cy="253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3D8E18-ECEF-4BBA-8589-A6E5EED28A62}"/>
              </a:ext>
            </a:extLst>
          </p:cNvPr>
          <p:cNvSpPr/>
          <p:nvPr/>
        </p:nvSpPr>
        <p:spPr>
          <a:xfrm>
            <a:off x="4962037" y="4145280"/>
            <a:ext cx="958997" cy="253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095436-BB1E-4991-B318-C86408C64404}"/>
              </a:ext>
            </a:extLst>
          </p:cNvPr>
          <p:cNvSpPr/>
          <p:nvPr/>
        </p:nvSpPr>
        <p:spPr>
          <a:xfrm>
            <a:off x="5921034" y="4145280"/>
            <a:ext cx="958997" cy="253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AD9B-8509-4A62-A316-81679F215A48}"/>
              </a:ext>
            </a:extLst>
          </p:cNvPr>
          <p:cNvSpPr/>
          <p:nvPr/>
        </p:nvSpPr>
        <p:spPr>
          <a:xfrm>
            <a:off x="6880031" y="4145280"/>
            <a:ext cx="958997" cy="253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06B9BC-D327-4B02-87AD-E0919C45D365}"/>
              </a:ext>
            </a:extLst>
          </p:cNvPr>
          <p:cNvSpPr/>
          <p:nvPr/>
        </p:nvSpPr>
        <p:spPr>
          <a:xfrm>
            <a:off x="8413720" y="4400874"/>
            <a:ext cx="958997" cy="880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90239D-6335-45E6-BB41-E6B47B161EBF}"/>
              </a:ext>
            </a:extLst>
          </p:cNvPr>
          <p:cNvSpPr/>
          <p:nvPr/>
        </p:nvSpPr>
        <p:spPr>
          <a:xfrm>
            <a:off x="8413720" y="4145280"/>
            <a:ext cx="958997" cy="253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A1BC5AB7-2128-4039-90BB-C250CD0E0FEB}"/>
              </a:ext>
            </a:extLst>
          </p:cNvPr>
          <p:cNvSpPr/>
          <p:nvPr/>
        </p:nvSpPr>
        <p:spPr>
          <a:xfrm rot="5400000">
            <a:off x="8042529" y="4063600"/>
            <a:ext cx="223520" cy="44698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15E96852-93A4-4319-993F-6F431E0E07FD}"/>
              </a:ext>
            </a:extLst>
          </p:cNvPr>
          <p:cNvSpPr/>
          <p:nvPr/>
        </p:nvSpPr>
        <p:spPr>
          <a:xfrm rot="5400000">
            <a:off x="8042529" y="4602614"/>
            <a:ext cx="223520" cy="44698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9EF0EF-AF06-45DC-A641-77A292DB662F}"/>
              </a:ext>
            </a:extLst>
          </p:cNvPr>
          <p:cNvSpPr/>
          <p:nvPr/>
        </p:nvSpPr>
        <p:spPr>
          <a:xfrm>
            <a:off x="7092315" y="5770251"/>
            <a:ext cx="4768997" cy="1017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이처럼 선언해도 되는데</a:t>
            </a:r>
            <a:endParaRPr lang="en-US" altLang="ko-KR" dirty="0"/>
          </a:p>
          <a:p>
            <a:pPr algn="ctr"/>
            <a:r>
              <a:rPr lang="ko-KR" altLang="en-US" dirty="0"/>
              <a:t>크기는 자동으로 선언된 값의 개수 만큼 </a:t>
            </a:r>
            <a:endParaRPr lang="en-US" altLang="ko-KR" dirty="0"/>
          </a:p>
          <a:p>
            <a:pPr algn="ctr"/>
            <a:r>
              <a:rPr lang="ko-KR" altLang="en-US" dirty="0"/>
              <a:t>정해진다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D784E8B-6110-4956-856E-B0F298066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565" y="5737967"/>
            <a:ext cx="3924300" cy="533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1ACF04C-B7CD-4323-8C7A-5EC998631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698" y="6239083"/>
            <a:ext cx="28479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000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- 1</a:t>
            </a:r>
            <a:r>
              <a:rPr lang="ko-KR" altLang="en-US" dirty="0"/>
              <a:t>차원 배열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배열 출력하기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4A11C7F-85B0-4C60-B598-2B20FB7E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576512"/>
            <a:ext cx="4238625" cy="17049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3454051-181A-4039-92D5-F55606473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40" y="4734832"/>
            <a:ext cx="333375" cy="14668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CA823CC-93CB-4000-8B0A-63B121415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65" y="2059305"/>
            <a:ext cx="4067175" cy="10953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2E2E85E-22C5-4723-9544-A76158A15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562600"/>
            <a:ext cx="5133975" cy="8382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B567E9B-8532-4B69-A12E-CD51C2169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5368" y="3481205"/>
            <a:ext cx="2209800" cy="31432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2B1632-FF52-41D6-A254-962DD5884520}"/>
              </a:ext>
            </a:extLst>
          </p:cNvPr>
          <p:cNvSpPr/>
          <p:nvPr/>
        </p:nvSpPr>
        <p:spPr>
          <a:xfrm>
            <a:off x="839788" y="4296091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C8519A-6DA7-46FC-8728-4F1AB72743CD}"/>
              </a:ext>
            </a:extLst>
          </p:cNvPr>
          <p:cNvSpPr/>
          <p:nvPr/>
        </p:nvSpPr>
        <p:spPr>
          <a:xfrm>
            <a:off x="7941626" y="3154680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2254F5-ABC9-4E13-8064-8F493EA66D24}"/>
              </a:ext>
            </a:extLst>
          </p:cNvPr>
          <p:cNvSpPr/>
          <p:nvPr/>
        </p:nvSpPr>
        <p:spPr>
          <a:xfrm>
            <a:off x="518160" y="2184400"/>
            <a:ext cx="5133975" cy="43688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B2A8CB-40E7-45D0-BE06-551A7ADD32D5}"/>
              </a:ext>
            </a:extLst>
          </p:cNvPr>
          <p:cNvSpPr/>
          <p:nvPr/>
        </p:nvSpPr>
        <p:spPr>
          <a:xfrm>
            <a:off x="5974080" y="1524000"/>
            <a:ext cx="5378132" cy="5029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529E30-368D-4365-9736-11B6AE32E4DE}"/>
              </a:ext>
            </a:extLst>
          </p:cNvPr>
          <p:cNvSpPr/>
          <p:nvPr/>
        </p:nvSpPr>
        <p:spPr>
          <a:xfrm>
            <a:off x="4602480" y="2184400"/>
            <a:ext cx="1049655" cy="37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방법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69E0DC-0F3E-4DD5-8210-084A65C2234F}"/>
              </a:ext>
            </a:extLst>
          </p:cNvPr>
          <p:cNvSpPr/>
          <p:nvPr/>
        </p:nvSpPr>
        <p:spPr>
          <a:xfrm>
            <a:off x="10302557" y="1537810"/>
            <a:ext cx="1049655" cy="37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방법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91BAFF-EA38-4A8F-9646-1773DAAB247D}"/>
              </a:ext>
            </a:extLst>
          </p:cNvPr>
          <p:cNvSpPr txBox="1"/>
          <p:nvPr/>
        </p:nvSpPr>
        <p:spPr>
          <a:xfrm>
            <a:off x="2045651" y="4447356"/>
            <a:ext cx="3606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/>
              <a:t>for</a:t>
            </a:r>
            <a:r>
              <a:rPr lang="ko-KR" altLang="en-US" b="1" u="sng" dirty="0"/>
              <a:t>문을 이용해서 출력</a:t>
            </a:r>
            <a:endParaRPr lang="en-US" altLang="ko-KR" b="1" u="sng" dirty="0"/>
          </a:p>
          <a:p>
            <a:endParaRPr lang="en-US" altLang="ko-KR" dirty="0"/>
          </a:p>
          <a:p>
            <a:r>
              <a:rPr lang="ko-KR" altLang="en-US" dirty="0"/>
              <a:t>보통</a:t>
            </a:r>
            <a:r>
              <a:rPr lang="en-US" altLang="ko-KR" dirty="0"/>
              <a:t>,</a:t>
            </a:r>
            <a:r>
              <a:rPr lang="ko-KR" altLang="en-US" dirty="0"/>
              <a:t>배열변수</a:t>
            </a:r>
            <a:r>
              <a:rPr lang="en-US" altLang="ko-KR" dirty="0"/>
              <a:t>.length</a:t>
            </a:r>
            <a:r>
              <a:rPr lang="ko-KR" altLang="en-US" dirty="0"/>
              <a:t>를 이용해서</a:t>
            </a:r>
            <a:endParaRPr lang="en-US" altLang="ko-KR" dirty="0"/>
          </a:p>
          <a:p>
            <a:r>
              <a:rPr lang="ko-KR" altLang="en-US" dirty="0"/>
              <a:t>출력하거나</a:t>
            </a:r>
            <a:endParaRPr lang="en-US" altLang="ko-KR" dirty="0"/>
          </a:p>
          <a:p>
            <a:r>
              <a:rPr lang="ko-KR" altLang="en-US" dirty="0"/>
              <a:t>값을 컨트롤한다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503705-9039-4A9B-B597-AD99797032EC}"/>
              </a:ext>
            </a:extLst>
          </p:cNvPr>
          <p:cNvSpPr txBox="1"/>
          <p:nvPr/>
        </p:nvSpPr>
        <p:spPr>
          <a:xfrm>
            <a:off x="6217920" y="3824470"/>
            <a:ext cx="5012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 err="1"/>
              <a:t>java.util.Arrays</a:t>
            </a:r>
            <a:r>
              <a:rPr lang="en-US" altLang="ko-KR" b="1" u="sng" dirty="0"/>
              <a:t> </a:t>
            </a:r>
            <a:r>
              <a:rPr lang="ko-KR" altLang="en-US" b="1" u="sng" dirty="0"/>
              <a:t>클래스를 이용해서 출력</a:t>
            </a:r>
            <a:endParaRPr lang="en-US" altLang="ko-KR" b="1" u="sng" dirty="0"/>
          </a:p>
          <a:p>
            <a:endParaRPr lang="en-US" altLang="ko-KR" dirty="0"/>
          </a:p>
          <a:p>
            <a:r>
              <a:rPr lang="en-US" altLang="ko-KR" dirty="0"/>
              <a:t>Arrays</a:t>
            </a:r>
            <a:r>
              <a:rPr lang="ko-KR" altLang="en-US" dirty="0"/>
              <a:t>의 </a:t>
            </a: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  <a:r>
              <a:rPr lang="ko-KR" altLang="en-US" dirty="0"/>
              <a:t>기능은 배열안에 있는 값을</a:t>
            </a:r>
            <a:endParaRPr lang="en-US" altLang="ko-KR" dirty="0"/>
          </a:p>
          <a:p>
            <a:r>
              <a:rPr lang="en-US" altLang="ko-KR" dirty="0"/>
              <a:t>String</a:t>
            </a:r>
            <a:r>
              <a:rPr lang="ko-KR" altLang="en-US" dirty="0"/>
              <a:t>형태로 반환해준다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r>
              <a:rPr lang="en-US" altLang="ko-KR" dirty="0"/>
              <a:t>: </a:t>
            </a:r>
            <a:r>
              <a:rPr lang="en-US" altLang="ko-KR" b="1" dirty="0" err="1"/>
              <a:t>toString</a:t>
            </a:r>
            <a:r>
              <a:rPr lang="en-US" altLang="ko-KR" b="1" dirty="0"/>
              <a:t>()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다차원 배열 </a:t>
            </a:r>
            <a:r>
              <a:rPr lang="en-US" altLang="ko-KR" dirty="0"/>
              <a:t>: </a:t>
            </a:r>
            <a:r>
              <a:rPr lang="en-US" altLang="ko-KR" b="1" dirty="0" err="1"/>
              <a:t>deepToString</a:t>
            </a:r>
            <a:r>
              <a:rPr lang="en-US" altLang="ko-KR" b="1" dirty="0"/>
              <a:t>()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1388644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- 1</a:t>
            </a:r>
            <a:r>
              <a:rPr lang="ko-KR" altLang="en-US" dirty="0"/>
              <a:t>차원 배열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배열 복사하기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2254F5-ABC9-4E13-8064-8F493EA66D24}"/>
              </a:ext>
            </a:extLst>
          </p:cNvPr>
          <p:cNvSpPr/>
          <p:nvPr/>
        </p:nvSpPr>
        <p:spPr>
          <a:xfrm>
            <a:off x="518161" y="2184400"/>
            <a:ext cx="4001934" cy="43688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529E30-368D-4365-9736-11B6AE32E4DE}"/>
              </a:ext>
            </a:extLst>
          </p:cNvPr>
          <p:cNvSpPr/>
          <p:nvPr/>
        </p:nvSpPr>
        <p:spPr>
          <a:xfrm>
            <a:off x="2370284" y="2184400"/>
            <a:ext cx="2149810" cy="37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얕은 복사의 문제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91BAFF-EA38-4A8F-9646-1773DAAB247D}"/>
              </a:ext>
            </a:extLst>
          </p:cNvPr>
          <p:cNvSpPr txBox="1"/>
          <p:nvPr/>
        </p:nvSpPr>
        <p:spPr>
          <a:xfrm>
            <a:off x="715886" y="2891472"/>
            <a:ext cx="36064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/>
              <a:t>같은 </a:t>
            </a:r>
            <a:r>
              <a:rPr lang="ko-KR" altLang="en-US" b="1" u="sng" dirty="0" err="1"/>
              <a:t>주소값을</a:t>
            </a:r>
            <a:r>
              <a:rPr lang="ko-KR" altLang="en-US" b="1" u="sng" dirty="0"/>
              <a:t> 공유하는 배열</a:t>
            </a:r>
          </a:p>
          <a:p>
            <a:endParaRPr lang="en-US" altLang="ko-KR" dirty="0"/>
          </a:p>
          <a:p>
            <a:r>
              <a:rPr lang="ko-KR" altLang="en-US" dirty="0"/>
              <a:t>원래 배열 </a:t>
            </a:r>
            <a:r>
              <a:rPr lang="en-US" altLang="ko-KR" dirty="0" err="1"/>
              <a:t>strArr</a:t>
            </a:r>
            <a:r>
              <a:rPr lang="ko-KR" altLang="en-US" dirty="0"/>
              <a:t>와 복사 배열</a:t>
            </a:r>
            <a:endParaRPr lang="en-US" altLang="ko-KR" dirty="0"/>
          </a:p>
          <a:p>
            <a:r>
              <a:rPr lang="en-US" altLang="ko-KR" dirty="0" err="1"/>
              <a:t>copyArr</a:t>
            </a:r>
            <a:r>
              <a:rPr lang="ko-KR" altLang="en-US" dirty="0"/>
              <a:t>이 가지고 있는 문제점은</a:t>
            </a:r>
            <a:endParaRPr lang="en-US" altLang="ko-KR" dirty="0"/>
          </a:p>
          <a:p>
            <a:r>
              <a:rPr lang="ko-KR" altLang="en-US" dirty="0"/>
              <a:t>같은 주소를 가리키고 있다는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strArr</a:t>
            </a:r>
            <a:r>
              <a:rPr lang="ko-KR" altLang="en-US" dirty="0"/>
              <a:t>가 바뀌면 </a:t>
            </a:r>
            <a:r>
              <a:rPr lang="en-US" altLang="ko-KR" dirty="0" err="1"/>
              <a:t>copyArr</a:t>
            </a:r>
            <a:r>
              <a:rPr lang="ko-KR" altLang="en-US" dirty="0"/>
              <a:t>도 바뀌고</a:t>
            </a:r>
            <a:r>
              <a:rPr lang="en-US" altLang="ko-KR" dirty="0"/>
              <a:t>, </a:t>
            </a:r>
            <a:r>
              <a:rPr lang="ko-KR" altLang="en-US" dirty="0"/>
              <a:t>반대로 </a:t>
            </a:r>
            <a:r>
              <a:rPr lang="en-US" altLang="ko-KR" dirty="0" err="1"/>
              <a:t>copyArr</a:t>
            </a:r>
            <a:r>
              <a:rPr lang="ko-KR" altLang="en-US" dirty="0"/>
              <a:t>가 바뀌면 </a:t>
            </a:r>
            <a:r>
              <a:rPr lang="en-US" altLang="ko-KR" dirty="0" err="1"/>
              <a:t>strArr</a:t>
            </a:r>
            <a:r>
              <a:rPr lang="ko-KR" altLang="en-US" dirty="0"/>
              <a:t>도 바뀐다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CEF26F-284F-4903-9425-90BA9936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88" y="533083"/>
            <a:ext cx="6686550" cy="40576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2F2A6A4-B94F-4FEA-AFEE-A1FD58EB1FE1}"/>
              </a:ext>
            </a:extLst>
          </p:cNvPr>
          <p:cNvSpPr/>
          <p:nvPr/>
        </p:nvSpPr>
        <p:spPr>
          <a:xfrm>
            <a:off x="5438921" y="4744925"/>
            <a:ext cx="1097280" cy="1579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906AE-0482-4725-91BD-1F654E60C0B6}"/>
              </a:ext>
            </a:extLst>
          </p:cNvPr>
          <p:cNvSpPr/>
          <p:nvPr/>
        </p:nvSpPr>
        <p:spPr>
          <a:xfrm>
            <a:off x="5438921" y="4899268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@15db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0E290-F8E3-44E7-B656-7BB4D02C18E9}"/>
              </a:ext>
            </a:extLst>
          </p:cNvPr>
          <p:cNvSpPr txBox="1"/>
          <p:nvPr/>
        </p:nvSpPr>
        <p:spPr>
          <a:xfrm>
            <a:off x="4750084" y="4959223"/>
            <a:ext cx="8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strArr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C5A68-6C5F-40F1-9A53-C8E2F21BE231}"/>
              </a:ext>
            </a:extLst>
          </p:cNvPr>
          <p:cNvSpPr txBox="1"/>
          <p:nvPr/>
        </p:nvSpPr>
        <p:spPr>
          <a:xfrm>
            <a:off x="5438921" y="6324917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FDC50F-DC7A-4B1F-A1AC-D58D619F2B11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536201" y="5178668"/>
            <a:ext cx="2203140" cy="355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D4DFF3-5C49-4ACA-8E07-D61CC8EA39AD}"/>
              </a:ext>
            </a:extLst>
          </p:cNvPr>
          <p:cNvSpPr/>
          <p:nvPr/>
        </p:nvSpPr>
        <p:spPr>
          <a:xfrm>
            <a:off x="8739341" y="5285941"/>
            <a:ext cx="50883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2EF43-40E1-4480-9FC7-873AEA6FECAA}"/>
              </a:ext>
            </a:extLst>
          </p:cNvPr>
          <p:cNvSpPr txBox="1"/>
          <p:nvPr/>
        </p:nvSpPr>
        <p:spPr>
          <a:xfrm>
            <a:off x="9658167" y="578229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@15db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98AFF2-7BEB-4AE3-9D3F-3E33025052D3}"/>
              </a:ext>
            </a:extLst>
          </p:cNvPr>
          <p:cNvSpPr/>
          <p:nvPr/>
        </p:nvSpPr>
        <p:spPr>
          <a:xfrm>
            <a:off x="9248172" y="5285941"/>
            <a:ext cx="50883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23FBE8-263D-4AD6-83F7-426830BCF8D9}"/>
              </a:ext>
            </a:extLst>
          </p:cNvPr>
          <p:cNvSpPr/>
          <p:nvPr/>
        </p:nvSpPr>
        <p:spPr>
          <a:xfrm>
            <a:off x="9757003" y="5285941"/>
            <a:ext cx="50883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3CEDC-B3D0-43F2-9D3D-E2615D4BD52C}"/>
              </a:ext>
            </a:extLst>
          </p:cNvPr>
          <p:cNvSpPr/>
          <p:nvPr/>
        </p:nvSpPr>
        <p:spPr>
          <a:xfrm>
            <a:off x="10265834" y="5285941"/>
            <a:ext cx="50883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D87F18-B097-40DC-AF93-C8C2F2CFA41E}"/>
              </a:ext>
            </a:extLst>
          </p:cNvPr>
          <p:cNvSpPr/>
          <p:nvPr/>
        </p:nvSpPr>
        <p:spPr>
          <a:xfrm>
            <a:off x="10774665" y="5285941"/>
            <a:ext cx="50883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52FC83-1A11-4F8F-BBE0-E9B585251D5D}"/>
              </a:ext>
            </a:extLst>
          </p:cNvPr>
          <p:cNvSpPr/>
          <p:nvPr/>
        </p:nvSpPr>
        <p:spPr>
          <a:xfrm>
            <a:off x="5438921" y="5607955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@15db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9AB9FFE-CBD4-4D9C-A1ED-4DBEF666A356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6536201" y="5534118"/>
            <a:ext cx="2203140" cy="3532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BB8090-06F6-4E25-8B12-F12EBDCF8D2C}"/>
              </a:ext>
            </a:extLst>
          </p:cNvPr>
          <p:cNvSpPr txBox="1"/>
          <p:nvPr/>
        </p:nvSpPr>
        <p:spPr>
          <a:xfrm>
            <a:off x="4539314" y="5710736"/>
            <a:ext cx="105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copyArr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8590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- 1</a:t>
            </a:r>
            <a:r>
              <a:rPr lang="ko-KR" altLang="en-US" dirty="0"/>
              <a:t>차원 배열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배열 복사하기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2254F5-ABC9-4E13-8064-8F493EA66D24}"/>
              </a:ext>
            </a:extLst>
          </p:cNvPr>
          <p:cNvSpPr/>
          <p:nvPr/>
        </p:nvSpPr>
        <p:spPr>
          <a:xfrm>
            <a:off x="518161" y="2184400"/>
            <a:ext cx="4001934" cy="43688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91BAFF-EA38-4A8F-9646-1773DAAB247D}"/>
              </a:ext>
            </a:extLst>
          </p:cNvPr>
          <p:cNvSpPr txBox="1"/>
          <p:nvPr/>
        </p:nvSpPr>
        <p:spPr>
          <a:xfrm>
            <a:off x="715886" y="2891472"/>
            <a:ext cx="3606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/>
              <a:t>새로운 배열에 복사하기</a:t>
            </a:r>
          </a:p>
          <a:p>
            <a:endParaRPr lang="en-US" altLang="ko-KR" dirty="0"/>
          </a:p>
          <a:p>
            <a:pPr algn="ctr"/>
            <a:r>
              <a:rPr lang="en-US" altLang="ko-KR" dirty="0"/>
              <a:t>for</a:t>
            </a:r>
            <a:r>
              <a:rPr lang="ko-KR" altLang="en-US" dirty="0"/>
              <a:t>문을 이용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원래 배열과 복사된 배열의 값들의 변동이 서로에게 영향을 주지 않게 복사했다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F2A6A4-B94F-4FEA-AFEE-A1FD58EB1FE1}"/>
              </a:ext>
            </a:extLst>
          </p:cNvPr>
          <p:cNvSpPr/>
          <p:nvPr/>
        </p:nvSpPr>
        <p:spPr>
          <a:xfrm>
            <a:off x="5438921" y="4744925"/>
            <a:ext cx="1097280" cy="1579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906AE-0482-4725-91BD-1F654E60C0B6}"/>
              </a:ext>
            </a:extLst>
          </p:cNvPr>
          <p:cNvSpPr/>
          <p:nvPr/>
        </p:nvSpPr>
        <p:spPr>
          <a:xfrm>
            <a:off x="5438921" y="4899268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@15db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0E290-F8E3-44E7-B656-7BB4D02C18E9}"/>
              </a:ext>
            </a:extLst>
          </p:cNvPr>
          <p:cNvSpPr txBox="1"/>
          <p:nvPr/>
        </p:nvSpPr>
        <p:spPr>
          <a:xfrm>
            <a:off x="4750084" y="4959223"/>
            <a:ext cx="8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strArr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C5A68-6C5F-40F1-9A53-C8E2F21BE231}"/>
              </a:ext>
            </a:extLst>
          </p:cNvPr>
          <p:cNvSpPr txBox="1"/>
          <p:nvPr/>
        </p:nvSpPr>
        <p:spPr>
          <a:xfrm>
            <a:off x="5438921" y="6324917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FDC50F-DC7A-4B1F-A1AC-D58D619F2B11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6536201" y="5062705"/>
            <a:ext cx="2203140" cy="1159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D4DFF3-5C49-4ACA-8E07-D61CC8EA39AD}"/>
              </a:ext>
            </a:extLst>
          </p:cNvPr>
          <p:cNvSpPr/>
          <p:nvPr/>
        </p:nvSpPr>
        <p:spPr>
          <a:xfrm>
            <a:off x="8739341" y="4814528"/>
            <a:ext cx="50883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2EF43-40E1-4480-9FC7-873AEA6FECAA}"/>
              </a:ext>
            </a:extLst>
          </p:cNvPr>
          <p:cNvSpPr txBox="1"/>
          <p:nvPr/>
        </p:nvSpPr>
        <p:spPr>
          <a:xfrm>
            <a:off x="9658167" y="531088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@15db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98AFF2-7BEB-4AE3-9D3F-3E33025052D3}"/>
              </a:ext>
            </a:extLst>
          </p:cNvPr>
          <p:cNvSpPr/>
          <p:nvPr/>
        </p:nvSpPr>
        <p:spPr>
          <a:xfrm>
            <a:off x="9248172" y="4814528"/>
            <a:ext cx="50883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23FBE8-263D-4AD6-83F7-426830BCF8D9}"/>
              </a:ext>
            </a:extLst>
          </p:cNvPr>
          <p:cNvSpPr/>
          <p:nvPr/>
        </p:nvSpPr>
        <p:spPr>
          <a:xfrm>
            <a:off x="9757003" y="4814528"/>
            <a:ext cx="50883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3CEDC-B3D0-43F2-9D3D-E2615D4BD52C}"/>
              </a:ext>
            </a:extLst>
          </p:cNvPr>
          <p:cNvSpPr/>
          <p:nvPr/>
        </p:nvSpPr>
        <p:spPr>
          <a:xfrm>
            <a:off x="10265834" y="4814528"/>
            <a:ext cx="50883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D87F18-B097-40DC-AF93-C8C2F2CFA41E}"/>
              </a:ext>
            </a:extLst>
          </p:cNvPr>
          <p:cNvSpPr/>
          <p:nvPr/>
        </p:nvSpPr>
        <p:spPr>
          <a:xfrm>
            <a:off x="10774665" y="4814528"/>
            <a:ext cx="50883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52FC83-1A11-4F8F-BBE0-E9B585251D5D}"/>
              </a:ext>
            </a:extLst>
          </p:cNvPr>
          <p:cNvSpPr/>
          <p:nvPr/>
        </p:nvSpPr>
        <p:spPr>
          <a:xfrm>
            <a:off x="5438921" y="5607955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@6d06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9AB9FFE-CBD4-4D9C-A1ED-4DBEF666A35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6536201" y="5887355"/>
            <a:ext cx="2203140" cy="1480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BB8090-06F6-4E25-8B12-F12EBDCF8D2C}"/>
              </a:ext>
            </a:extLst>
          </p:cNvPr>
          <p:cNvSpPr txBox="1"/>
          <p:nvPr/>
        </p:nvSpPr>
        <p:spPr>
          <a:xfrm>
            <a:off x="4539314" y="5710736"/>
            <a:ext cx="105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copyArr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8E7418-DF3B-406C-88AF-93777D62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517" y="533083"/>
            <a:ext cx="6795706" cy="37742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B84D94-2AE1-4530-A76C-89CBD0EF3883}"/>
              </a:ext>
            </a:extLst>
          </p:cNvPr>
          <p:cNvSpPr/>
          <p:nvPr/>
        </p:nvSpPr>
        <p:spPr>
          <a:xfrm>
            <a:off x="2370284" y="2184400"/>
            <a:ext cx="2149810" cy="37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깊은 복사하기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D4E050-3CD6-4C4E-9478-195A56811762}"/>
              </a:ext>
            </a:extLst>
          </p:cNvPr>
          <p:cNvSpPr/>
          <p:nvPr/>
        </p:nvSpPr>
        <p:spPr>
          <a:xfrm>
            <a:off x="8739341" y="5787261"/>
            <a:ext cx="50883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3D3A1E-ABB6-4A7A-867F-A59556258694}"/>
              </a:ext>
            </a:extLst>
          </p:cNvPr>
          <p:cNvSpPr txBox="1"/>
          <p:nvPr/>
        </p:nvSpPr>
        <p:spPr>
          <a:xfrm>
            <a:off x="9658167" y="628361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@6d06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34D7D8-FB91-4849-BB52-F497CC11CEA7}"/>
              </a:ext>
            </a:extLst>
          </p:cNvPr>
          <p:cNvSpPr/>
          <p:nvPr/>
        </p:nvSpPr>
        <p:spPr>
          <a:xfrm>
            <a:off x="9248172" y="5787261"/>
            <a:ext cx="50883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4E7FF4-8441-4920-8E73-8856A541E87A}"/>
              </a:ext>
            </a:extLst>
          </p:cNvPr>
          <p:cNvSpPr/>
          <p:nvPr/>
        </p:nvSpPr>
        <p:spPr>
          <a:xfrm>
            <a:off x="9757003" y="5787261"/>
            <a:ext cx="50883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A07BE4-5BF8-44CB-9A02-BBDFF7C1B1F7}"/>
              </a:ext>
            </a:extLst>
          </p:cNvPr>
          <p:cNvSpPr/>
          <p:nvPr/>
        </p:nvSpPr>
        <p:spPr>
          <a:xfrm>
            <a:off x="10265834" y="5787261"/>
            <a:ext cx="50883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D6A68E-A7CD-4C9C-B67F-498524472D2B}"/>
              </a:ext>
            </a:extLst>
          </p:cNvPr>
          <p:cNvSpPr/>
          <p:nvPr/>
        </p:nvSpPr>
        <p:spPr>
          <a:xfrm>
            <a:off x="10774665" y="5787261"/>
            <a:ext cx="50883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5336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- 1</a:t>
            </a:r>
            <a:r>
              <a:rPr lang="ko-KR" altLang="en-US" dirty="0"/>
              <a:t>차원 배열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배열 복사하기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98D5E0-4B3F-442B-B4BB-72A043355BA0}"/>
              </a:ext>
            </a:extLst>
          </p:cNvPr>
          <p:cNvSpPr/>
          <p:nvPr/>
        </p:nvSpPr>
        <p:spPr>
          <a:xfrm>
            <a:off x="518161" y="2184400"/>
            <a:ext cx="4001934" cy="43688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4F84B-2DA2-4ACA-85AA-39A07740C8CE}"/>
              </a:ext>
            </a:extLst>
          </p:cNvPr>
          <p:cNvSpPr txBox="1"/>
          <p:nvPr/>
        </p:nvSpPr>
        <p:spPr>
          <a:xfrm>
            <a:off x="715886" y="2891472"/>
            <a:ext cx="3606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 err="1"/>
              <a:t>arraycopy</a:t>
            </a:r>
            <a:r>
              <a:rPr lang="en-US" altLang="ko-KR" b="1" u="sng" dirty="0"/>
              <a:t>()</a:t>
            </a:r>
          </a:p>
          <a:p>
            <a:pPr algn="ctr"/>
            <a:endParaRPr lang="ko-KR" altLang="en-US" b="1" u="sng" dirty="0"/>
          </a:p>
          <a:p>
            <a:pPr algn="ctr"/>
            <a:r>
              <a:rPr lang="en-US" altLang="ko-KR" dirty="0"/>
              <a:t>for</a:t>
            </a:r>
            <a:r>
              <a:rPr lang="ko-KR" altLang="en-US" dirty="0"/>
              <a:t>문 대신 </a:t>
            </a:r>
            <a:r>
              <a:rPr lang="en-US" altLang="ko-KR" dirty="0"/>
              <a:t>System</a:t>
            </a:r>
            <a:r>
              <a:rPr lang="ko-KR" altLang="en-US" dirty="0"/>
              <a:t>클래스의 </a:t>
            </a:r>
            <a:r>
              <a:rPr lang="en-US" altLang="ko-KR" dirty="0" err="1"/>
              <a:t>arraycopy</a:t>
            </a:r>
            <a:r>
              <a:rPr lang="en-US" altLang="ko-KR" dirty="0"/>
              <a:t>()</a:t>
            </a:r>
            <a:r>
              <a:rPr lang="ko-KR" altLang="en-US" dirty="0"/>
              <a:t>를 사용하면 간단하고 빠르게 배열을 복사할 수 있다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F5CCD4-4BA6-469F-85E2-908D6D8771D8}"/>
              </a:ext>
            </a:extLst>
          </p:cNvPr>
          <p:cNvSpPr/>
          <p:nvPr/>
        </p:nvSpPr>
        <p:spPr>
          <a:xfrm>
            <a:off x="2013995" y="2184400"/>
            <a:ext cx="2506099" cy="37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</a:t>
            </a:r>
            <a:r>
              <a:rPr lang="ko-KR" altLang="en-US" dirty="0"/>
              <a:t>클래스 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B5CCEC-35AC-4AEF-8E36-31A7D0888AB2}"/>
              </a:ext>
            </a:extLst>
          </p:cNvPr>
          <p:cNvSpPr/>
          <p:nvPr/>
        </p:nvSpPr>
        <p:spPr>
          <a:xfrm>
            <a:off x="3703898" y="1573402"/>
            <a:ext cx="8206451" cy="377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System</a:t>
            </a:r>
            <a:r>
              <a:rPr lang="en-US" altLang="ko-KR" dirty="0" err="1"/>
              <a:t>.arraycopy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/>
                </a:solidFill>
              </a:rPr>
              <a:t>Object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srcPos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Object</a:t>
            </a:r>
            <a:r>
              <a:rPr lang="en-US" altLang="ko-KR" dirty="0"/>
              <a:t> </a:t>
            </a:r>
            <a:r>
              <a:rPr lang="en-US" altLang="ko-KR" dirty="0" err="1"/>
              <a:t>dest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destPos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length)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387C97-0058-4EB3-9F88-4AB80A4745E0}"/>
              </a:ext>
            </a:extLst>
          </p:cNvPr>
          <p:cNvSpPr/>
          <p:nvPr/>
        </p:nvSpPr>
        <p:spPr>
          <a:xfrm>
            <a:off x="518161" y="4767484"/>
            <a:ext cx="4001933" cy="1785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accent6"/>
                </a:solidFill>
              </a:rPr>
              <a:t>src</a:t>
            </a:r>
            <a:r>
              <a:rPr lang="en-US" altLang="ko-KR" b="1" dirty="0"/>
              <a:t>	</a:t>
            </a:r>
            <a:r>
              <a:rPr lang="ko-KR" altLang="en-US" b="1" dirty="0">
                <a:solidFill>
                  <a:schemeClr val="tx1"/>
                </a:solidFill>
              </a:rPr>
              <a:t>원래 배열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accent6"/>
                </a:solidFill>
              </a:rPr>
              <a:t>srcPos</a:t>
            </a:r>
            <a:r>
              <a:rPr lang="en-US" altLang="ko-KR" b="1" dirty="0"/>
              <a:t>	</a:t>
            </a:r>
            <a:r>
              <a:rPr lang="ko-KR" altLang="en-US" b="1" dirty="0">
                <a:solidFill>
                  <a:schemeClr val="tx1"/>
                </a:solidFill>
              </a:rPr>
              <a:t>원래 배열에서 시작할 지점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accent6"/>
                </a:solidFill>
              </a:rPr>
              <a:t>dest</a:t>
            </a:r>
            <a:r>
              <a:rPr lang="en-US" altLang="ko-KR" b="1" dirty="0"/>
              <a:t> 	</a:t>
            </a:r>
            <a:r>
              <a:rPr lang="en-US" altLang="ko-KR" b="1" dirty="0">
                <a:solidFill>
                  <a:schemeClr val="tx1"/>
                </a:solidFill>
              </a:rPr>
              <a:t>copy</a:t>
            </a:r>
            <a:r>
              <a:rPr lang="ko-KR" altLang="en-US" b="1" dirty="0">
                <a:solidFill>
                  <a:schemeClr val="tx1"/>
                </a:solidFill>
              </a:rPr>
              <a:t> 배열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accent6"/>
                </a:solidFill>
              </a:rPr>
              <a:t>destPos</a:t>
            </a:r>
            <a:r>
              <a:rPr lang="en-US" altLang="ko-KR" b="1" dirty="0"/>
              <a:t>	</a:t>
            </a:r>
            <a:r>
              <a:rPr lang="en-US" altLang="ko-KR" b="1" dirty="0">
                <a:solidFill>
                  <a:schemeClr val="tx1"/>
                </a:solidFill>
              </a:rPr>
              <a:t>copy</a:t>
            </a:r>
            <a:r>
              <a:rPr lang="ko-KR" altLang="en-US" b="1" dirty="0">
                <a:solidFill>
                  <a:schemeClr val="tx1"/>
                </a:solidFill>
              </a:rPr>
              <a:t> 배열에서 시작할 지점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accent6"/>
                </a:solidFill>
              </a:rPr>
              <a:t>length</a:t>
            </a:r>
            <a:r>
              <a:rPr lang="en-US" altLang="ko-KR" b="1" dirty="0"/>
              <a:t>	</a:t>
            </a:r>
            <a:r>
              <a:rPr lang="ko-KR" altLang="en-US" b="1" dirty="0">
                <a:solidFill>
                  <a:schemeClr val="tx1"/>
                </a:solidFill>
              </a:rPr>
              <a:t>복사될 배열 요소들의 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7CBE8B-331A-462D-9A5F-CC1CBDE2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189" y="2561908"/>
            <a:ext cx="6724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161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7791B8-1211-4DCD-81E0-FD6D85C2D03F}"/>
              </a:ext>
            </a:extLst>
          </p:cNvPr>
          <p:cNvSpPr/>
          <p:nvPr/>
        </p:nvSpPr>
        <p:spPr>
          <a:xfrm>
            <a:off x="961190" y="1374174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다차원 배열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F4E895-A8A6-43DB-8FD1-DFF0340C75B9}"/>
              </a:ext>
            </a:extLst>
          </p:cNvPr>
          <p:cNvSpPr/>
          <p:nvPr/>
        </p:nvSpPr>
        <p:spPr>
          <a:xfrm>
            <a:off x="961190" y="2726414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@1ac3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08B9B-9EA4-4B39-9AD0-A91E6CBF7B08}"/>
              </a:ext>
            </a:extLst>
          </p:cNvPr>
          <p:cNvSpPr txBox="1"/>
          <p:nvPr/>
        </p:nvSpPr>
        <p:spPr>
          <a:xfrm>
            <a:off x="429919" y="2789708"/>
            <a:ext cx="8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iArr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FAB73-9A42-4ADC-99A6-CFA62976A773}"/>
              </a:ext>
            </a:extLst>
          </p:cNvPr>
          <p:cNvSpPr txBox="1"/>
          <p:nvPr/>
        </p:nvSpPr>
        <p:spPr>
          <a:xfrm>
            <a:off x="961190" y="3512279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4E4F63-32AC-487F-A5DF-64DF8FF2E9F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058470" y="3005814"/>
            <a:ext cx="2875333" cy="1100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ED848C-0F34-4884-BDD5-5305891A3DEE}"/>
              </a:ext>
            </a:extLst>
          </p:cNvPr>
          <p:cNvSpPr/>
          <p:nvPr/>
        </p:nvSpPr>
        <p:spPr>
          <a:xfrm>
            <a:off x="4933803" y="286767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@fd21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6E9F6-AB91-4CCE-B9C0-FCF5F214A91C}"/>
              </a:ext>
            </a:extLst>
          </p:cNvPr>
          <p:cNvSpPr txBox="1"/>
          <p:nvPr/>
        </p:nvSpPr>
        <p:spPr>
          <a:xfrm>
            <a:off x="5852629" y="336403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@1ac3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EA4A3C-5A9D-4D90-8E79-7D9C4B760ADA}"/>
              </a:ext>
            </a:extLst>
          </p:cNvPr>
          <p:cNvSpPr/>
          <p:nvPr/>
        </p:nvSpPr>
        <p:spPr>
          <a:xfrm>
            <a:off x="5912114" y="286767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@9z5d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D47273-B8AF-46B3-8CC7-5F7B834CFF4A}"/>
              </a:ext>
            </a:extLst>
          </p:cNvPr>
          <p:cNvSpPr/>
          <p:nvPr/>
        </p:nvSpPr>
        <p:spPr>
          <a:xfrm>
            <a:off x="6890425" y="286767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@a593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04466A-E2D0-41A8-849C-3F5531EC2AEA}"/>
              </a:ext>
            </a:extLst>
          </p:cNvPr>
          <p:cNvSpPr/>
          <p:nvPr/>
        </p:nvSpPr>
        <p:spPr>
          <a:xfrm>
            <a:off x="8278508" y="218751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A963DE-6DC7-4C1A-8630-B6B11A1256A2}"/>
              </a:ext>
            </a:extLst>
          </p:cNvPr>
          <p:cNvSpPr/>
          <p:nvPr/>
        </p:nvSpPr>
        <p:spPr>
          <a:xfrm>
            <a:off x="9256819" y="218751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66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1E4D8A-C6A3-4223-8F04-3DACFA793143}"/>
              </a:ext>
            </a:extLst>
          </p:cNvPr>
          <p:cNvSpPr/>
          <p:nvPr/>
        </p:nvSpPr>
        <p:spPr>
          <a:xfrm>
            <a:off x="10235130" y="218751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3D5E81-8895-40F7-A074-79F90D0FC95F}"/>
              </a:ext>
            </a:extLst>
          </p:cNvPr>
          <p:cNvSpPr/>
          <p:nvPr/>
        </p:nvSpPr>
        <p:spPr>
          <a:xfrm>
            <a:off x="8278508" y="1313255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17A517-82CD-4453-98F9-4058C21B817B}"/>
              </a:ext>
            </a:extLst>
          </p:cNvPr>
          <p:cNvSpPr/>
          <p:nvPr/>
        </p:nvSpPr>
        <p:spPr>
          <a:xfrm>
            <a:off x="8278508" y="500085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73741A-C712-48BD-A9AB-575F1AC1C859}"/>
              </a:ext>
            </a:extLst>
          </p:cNvPr>
          <p:cNvSpPr/>
          <p:nvPr/>
        </p:nvSpPr>
        <p:spPr>
          <a:xfrm>
            <a:off x="9256819" y="500085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9A510-6916-462A-9FF5-D2654477044F}"/>
              </a:ext>
            </a:extLst>
          </p:cNvPr>
          <p:cNvSpPr txBox="1"/>
          <p:nvPr/>
        </p:nvSpPr>
        <p:spPr>
          <a:xfrm>
            <a:off x="9649483" y="97018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@fd21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97AF0F-06E4-4D90-A440-9B270906C16F}"/>
              </a:ext>
            </a:extLst>
          </p:cNvPr>
          <p:cNvSpPr txBox="1"/>
          <p:nvPr/>
        </p:nvSpPr>
        <p:spPr>
          <a:xfrm>
            <a:off x="8708179" y="175709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@9z5d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DA8CE0-C0CC-4FF2-9264-053A5703D50D}"/>
              </a:ext>
            </a:extLst>
          </p:cNvPr>
          <p:cNvSpPr txBox="1"/>
          <p:nvPr/>
        </p:nvSpPr>
        <p:spPr>
          <a:xfrm>
            <a:off x="10664801" y="268301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@a593</a:t>
            </a:r>
            <a:endParaRPr lang="ko-KR" altLang="en-US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926D5D0-A02B-41E0-A6D8-D5049689FC26}"/>
              </a:ext>
            </a:extLst>
          </p:cNvPr>
          <p:cNvCxnSpPr>
            <a:stCxn id="9" idx="0"/>
            <a:endCxn id="45" idx="1"/>
          </p:cNvCxnSpPr>
          <p:nvPr/>
        </p:nvCxnSpPr>
        <p:spPr>
          <a:xfrm rot="5400000" flipH="1" flipV="1">
            <a:off x="5791025" y="380197"/>
            <a:ext cx="2119417" cy="2855549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0BB3A56-0050-42E8-AE8C-FEF294B13C08}"/>
              </a:ext>
            </a:extLst>
          </p:cNvPr>
          <p:cNvCxnSpPr>
            <a:stCxn id="34" idx="0"/>
            <a:endCxn id="42" idx="1"/>
          </p:cNvCxnSpPr>
          <p:nvPr/>
        </p:nvCxnSpPr>
        <p:spPr>
          <a:xfrm rot="5400000" flipH="1" flipV="1">
            <a:off x="6686766" y="1275937"/>
            <a:ext cx="1306247" cy="187723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399690D-E65F-49A9-97A8-42200F1BAE9C}"/>
              </a:ext>
            </a:extLst>
          </p:cNvPr>
          <p:cNvCxnSpPr>
            <a:stCxn id="35" idx="0"/>
            <a:endCxn id="39" idx="1"/>
          </p:cNvCxnSpPr>
          <p:nvPr/>
        </p:nvCxnSpPr>
        <p:spPr>
          <a:xfrm rot="5400000" flipH="1" flipV="1">
            <a:off x="7613053" y="2202225"/>
            <a:ext cx="431983" cy="89892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E23877F0-CF92-4A08-96F9-CCCA097AF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8" y="5627725"/>
            <a:ext cx="3409950" cy="81915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DCBD1DD-ABCB-41C4-9F56-71CE18CD5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8" y="3954228"/>
            <a:ext cx="3838575" cy="1447800"/>
          </a:xfrm>
          <a:prstGeom prst="rect">
            <a:avLst/>
          </a:prstGeom>
        </p:spPr>
      </p:pic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A9E222DD-AB52-455C-85BC-B5AD7CA5CA33}"/>
              </a:ext>
            </a:extLst>
          </p:cNvPr>
          <p:cNvSpPr txBox="1">
            <a:spLocks/>
          </p:cNvSpPr>
          <p:nvPr/>
        </p:nvSpPr>
        <p:spPr>
          <a:xfrm>
            <a:off x="4645639" y="4123961"/>
            <a:ext cx="6957081" cy="252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여러 차원의 배열을 만드는 원리는 배열안에 또 배열을 만드는 원리다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자료형은 </a:t>
            </a:r>
            <a:r>
              <a:rPr lang="en-US" altLang="ko-KR" dirty="0"/>
              <a:t>2</a:t>
            </a:r>
            <a:r>
              <a:rPr lang="ko-KR" altLang="en-US" dirty="0"/>
              <a:t>차원이면 자료형</a:t>
            </a:r>
            <a:r>
              <a:rPr lang="en-US" altLang="ko-KR" dirty="0"/>
              <a:t>[ ][ ], 3</a:t>
            </a:r>
            <a:r>
              <a:rPr lang="ko-KR" altLang="en-US" dirty="0"/>
              <a:t>차원이면 자료형</a:t>
            </a:r>
            <a:r>
              <a:rPr lang="en-US" altLang="ko-KR" dirty="0"/>
              <a:t>[ ][ ][ ]</a:t>
            </a:r>
            <a:r>
              <a:rPr lang="ko-KR" altLang="en-US" dirty="0"/>
              <a:t>가 되겠다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차원 배열을 선언할 때 아래와 같이 선언이 가능했다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자료형</a:t>
            </a:r>
            <a:r>
              <a:rPr lang="en-US" altLang="ko-KR" dirty="0"/>
              <a:t>[ ]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{ value1, value2, … };</a:t>
            </a:r>
          </a:p>
          <a:p>
            <a:endParaRPr lang="en-US" altLang="ko-KR" dirty="0"/>
          </a:p>
          <a:p>
            <a:r>
              <a:rPr lang="ko-KR" altLang="en-US" dirty="0"/>
              <a:t>그러나 다차원 배열에서는 배열 안에 또 배열을 선언할 때는 불가능하다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83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30AD1DB-B253-4E1F-A68F-12D326659531}"/>
              </a:ext>
            </a:extLst>
          </p:cNvPr>
          <p:cNvSpPr/>
          <p:nvPr/>
        </p:nvSpPr>
        <p:spPr>
          <a:xfrm>
            <a:off x="507624" y="3291840"/>
            <a:ext cx="7589896" cy="198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이스케이프 문자와 </a:t>
            </a:r>
            <a:r>
              <a:rPr lang="en-US" altLang="ko-KR" dirty="0" err="1"/>
              <a:t>System.out.print</a:t>
            </a:r>
            <a:r>
              <a:rPr lang="en-US" altLang="ko-KR" dirty="0"/>
              <a:t>()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핵심 이스케이프 문자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789063" cy="3811588"/>
          </a:xfrm>
        </p:spPr>
        <p:txBody>
          <a:bodyPr/>
          <a:lstStyle/>
          <a:p>
            <a:r>
              <a:rPr lang="ko-KR" altLang="en-US" dirty="0"/>
              <a:t>다양한 이스케이프 문자가 있지만 주로 사용하는 핵심 이스케이프 문자만 소개하겠다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만일 이스케이프 문자와 관련해서 더 많은 정보를 얻고 싶다면 인터넷 검색창에 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자바 이스케이프 문자</a:t>
            </a:r>
            <a:r>
              <a:rPr lang="en-US" altLang="ko-KR" dirty="0"/>
              <a:t>”</a:t>
            </a:r>
            <a:r>
              <a:rPr lang="ko-KR" altLang="en-US" dirty="0"/>
              <a:t> 혹은 </a:t>
            </a:r>
            <a:r>
              <a:rPr lang="en-US" altLang="ko-KR" dirty="0"/>
              <a:t>“</a:t>
            </a:r>
            <a:r>
              <a:rPr lang="ko-KR" altLang="en-US" dirty="0"/>
              <a:t>이스케이프 문자표</a:t>
            </a:r>
            <a:r>
              <a:rPr lang="en-US" altLang="ko-KR" dirty="0"/>
              <a:t>”</a:t>
            </a:r>
            <a:r>
              <a:rPr lang="ko-KR" altLang="en-US" dirty="0"/>
              <a:t>를 쳐서 </a:t>
            </a:r>
            <a:r>
              <a:rPr lang="ko-KR" altLang="en-US" dirty="0" err="1"/>
              <a:t>검색해보길</a:t>
            </a:r>
            <a:r>
              <a:rPr lang="ko-KR" altLang="en-US" dirty="0"/>
              <a:t> 바란다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\n</a:t>
            </a:r>
            <a:r>
              <a:rPr lang="en-US" altLang="ko-KR" dirty="0"/>
              <a:t> : </a:t>
            </a:r>
            <a:r>
              <a:rPr lang="ko-KR" altLang="en-US" dirty="0" err="1"/>
              <a:t>개행</a:t>
            </a:r>
            <a:r>
              <a:rPr lang="en-US" altLang="ko-KR" dirty="0"/>
              <a:t>( [Enter]</a:t>
            </a:r>
            <a:r>
              <a:rPr lang="ko-KR" altLang="en-US" dirty="0"/>
              <a:t>키 </a:t>
            </a:r>
            <a:r>
              <a:rPr lang="en-US" altLang="ko-KR" dirty="0"/>
              <a:t>)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\t</a:t>
            </a:r>
            <a:r>
              <a:rPr lang="en-US" altLang="ko-KR" dirty="0"/>
              <a:t> : Tab (</a:t>
            </a:r>
            <a:r>
              <a:rPr lang="ko-KR" altLang="en-US" dirty="0"/>
              <a:t>간격</a:t>
            </a:r>
            <a:r>
              <a:rPr lang="en-US" altLang="ko-KR" dirty="0"/>
              <a:t>=8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\\</a:t>
            </a:r>
            <a:r>
              <a:rPr lang="en-US" altLang="ko-KR" dirty="0"/>
              <a:t> : \</a:t>
            </a:r>
            <a:r>
              <a:rPr lang="ko-KR" altLang="en-US" dirty="0"/>
              <a:t>을 출력하고 싶을 때</a:t>
            </a:r>
            <a:r>
              <a:rPr lang="en-US" altLang="ko-KR" dirty="0"/>
              <a:t>, </a:t>
            </a:r>
            <a:r>
              <a:rPr lang="ko-KR" altLang="en-US" dirty="0"/>
              <a:t>주로 정규표현식을 사용할 때 많이 사용한다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\”</a:t>
            </a:r>
            <a:r>
              <a:rPr lang="en-US" altLang="ko-KR" dirty="0"/>
              <a:t> : “</a:t>
            </a:r>
            <a:r>
              <a:rPr lang="ko-KR" altLang="en-US" dirty="0"/>
              <a:t>을 출력하고 싶을 때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\‘</a:t>
            </a:r>
            <a:r>
              <a:rPr lang="en-US" altLang="ko-KR" dirty="0"/>
              <a:t> : ‘</a:t>
            </a:r>
            <a:r>
              <a:rPr lang="ko-KR" altLang="en-US" dirty="0"/>
              <a:t>을 출력하고 싶을 때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36EF4-BE9C-49E0-A8B2-235ECA6D5C1B}"/>
              </a:ext>
            </a:extLst>
          </p:cNvPr>
          <p:cNvSpPr/>
          <p:nvPr/>
        </p:nvSpPr>
        <p:spPr>
          <a:xfrm>
            <a:off x="7400997" y="5717700"/>
            <a:ext cx="3951215" cy="968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</a:p>
          <a:p>
            <a:pPr algn="ctr"/>
            <a:r>
              <a:rPr lang="en-US" altLang="ko-KR" dirty="0"/>
              <a:t> “java” world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04A4FF-D9B3-4F73-955A-DBE675F5FD51}"/>
              </a:ext>
            </a:extLst>
          </p:cNvPr>
          <p:cNvSpPr/>
          <p:nvPr/>
        </p:nvSpPr>
        <p:spPr>
          <a:xfrm>
            <a:off x="7400996" y="5428281"/>
            <a:ext cx="395121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D215E5-DF05-47FB-94E8-793ED09AB0AB}"/>
              </a:ext>
            </a:extLst>
          </p:cNvPr>
          <p:cNvSpPr/>
          <p:nvPr/>
        </p:nvSpPr>
        <p:spPr>
          <a:xfrm>
            <a:off x="2438460" y="5721291"/>
            <a:ext cx="4962535" cy="964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hello\n\”java\” world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671ACE-3620-49D4-A229-51E2C8A812BB}"/>
              </a:ext>
            </a:extLst>
          </p:cNvPr>
          <p:cNvSpPr/>
          <p:nvPr/>
        </p:nvSpPr>
        <p:spPr>
          <a:xfrm>
            <a:off x="2438459" y="5428281"/>
            <a:ext cx="496253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</p:spTree>
    <p:extLst>
      <p:ext uri="{BB962C8B-B14F-4D97-AF65-F5344CB8AC3E}">
        <p14:creationId xmlns:p14="http://schemas.microsoft.com/office/powerpoint/2010/main" val="25762438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A9E3FB-65C2-4725-B14E-5F7229249D55}"/>
              </a:ext>
            </a:extLst>
          </p:cNvPr>
          <p:cNvSpPr/>
          <p:nvPr/>
        </p:nvSpPr>
        <p:spPr>
          <a:xfrm>
            <a:off x="5750560" y="3803514"/>
            <a:ext cx="6197600" cy="29241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4" name="그림 1023">
            <a:extLst>
              <a:ext uri="{FF2B5EF4-FFF2-40B4-BE49-F238E27FC236}">
                <a16:creationId xmlns:a16="http://schemas.microsoft.com/office/drawing/2014/main" id="{12D4C3A6-B2E6-448C-BC59-308DF356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114" y="4898546"/>
            <a:ext cx="4533900" cy="176212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7791B8-1211-4DCD-81E0-FD6D85C2D03F}"/>
              </a:ext>
            </a:extLst>
          </p:cNvPr>
          <p:cNvSpPr/>
          <p:nvPr/>
        </p:nvSpPr>
        <p:spPr>
          <a:xfrm>
            <a:off x="961190" y="1374174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다차원 배열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F4E895-A8A6-43DB-8FD1-DFF0340C75B9}"/>
              </a:ext>
            </a:extLst>
          </p:cNvPr>
          <p:cNvSpPr/>
          <p:nvPr/>
        </p:nvSpPr>
        <p:spPr>
          <a:xfrm>
            <a:off x="961190" y="2726414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@1ac3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08B9B-9EA4-4B39-9AD0-A91E6CBF7B08}"/>
              </a:ext>
            </a:extLst>
          </p:cNvPr>
          <p:cNvSpPr txBox="1"/>
          <p:nvPr/>
        </p:nvSpPr>
        <p:spPr>
          <a:xfrm>
            <a:off x="429919" y="2789708"/>
            <a:ext cx="8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iArr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FAB73-9A42-4ADC-99A6-CFA62976A773}"/>
              </a:ext>
            </a:extLst>
          </p:cNvPr>
          <p:cNvSpPr txBox="1"/>
          <p:nvPr/>
        </p:nvSpPr>
        <p:spPr>
          <a:xfrm>
            <a:off x="961190" y="3512279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4E4F63-32AC-487F-A5DF-64DF8FF2E9F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058470" y="3005814"/>
            <a:ext cx="2875333" cy="1100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ED848C-0F34-4884-BDD5-5305891A3DEE}"/>
              </a:ext>
            </a:extLst>
          </p:cNvPr>
          <p:cNvSpPr/>
          <p:nvPr/>
        </p:nvSpPr>
        <p:spPr>
          <a:xfrm>
            <a:off x="4933803" y="286767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@fd21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6E9F6-AB91-4CCE-B9C0-FCF5F214A91C}"/>
              </a:ext>
            </a:extLst>
          </p:cNvPr>
          <p:cNvSpPr txBox="1"/>
          <p:nvPr/>
        </p:nvSpPr>
        <p:spPr>
          <a:xfrm>
            <a:off x="5852629" y="336403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@1ac3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EA4A3C-5A9D-4D90-8E79-7D9C4B760ADA}"/>
              </a:ext>
            </a:extLst>
          </p:cNvPr>
          <p:cNvSpPr/>
          <p:nvPr/>
        </p:nvSpPr>
        <p:spPr>
          <a:xfrm>
            <a:off x="5912114" y="286767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@9z5d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D47273-B8AF-46B3-8CC7-5F7B834CFF4A}"/>
              </a:ext>
            </a:extLst>
          </p:cNvPr>
          <p:cNvSpPr/>
          <p:nvPr/>
        </p:nvSpPr>
        <p:spPr>
          <a:xfrm>
            <a:off x="6890425" y="286767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@a593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04466A-E2D0-41A8-849C-3F5531EC2AEA}"/>
              </a:ext>
            </a:extLst>
          </p:cNvPr>
          <p:cNvSpPr/>
          <p:nvPr/>
        </p:nvSpPr>
        <p:spPr>
          <a:xfrm>
            <a:off x="8278508" y="218751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A963DE-6DC7-4C1A-8630-B6B11A1256A2}"/>
              </a:ext>
            </a:extLst>
          </p:cNvPr>
          <p:cNvSpPr/>
          <p:nvPr/>
        </p:nvSpPr>
        <p:spPr>
          <a:xfrm>
            <a:off x="9256819" y="218751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66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1E4D8A-C6A3-4223-8F04-3DACFA793143}"/>
              </a:ext>
            </a:extLst>
          </p:cNvPr>
          <p:cNvSpPr/>
          <p:nvPr/>
        </p:nvSpPr>
        <p:spPr>
          <a:xfrm>
            <a:off x="10235130" y="218751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3D5E81-8895-40F7-A074-79F90D0FC95F}"/>
              </a:ext>
            </a:extLst>
          </p:cNvPr>
          <p:cNvSpPr/>
          <p:nvPr/>
        </p:nvSpPr>
        <p:spPr>
          <a:xfrm>
            <a:off x="8278508" y="1313255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17A517-82CD-4453-98F9-4058C21B817B}"/>
              </a:ext>
            </a:extLst>
          </p:cNvPr>
          <p:cNvSpPr/>
          <p:nvPr/>
        </p:nvSpPr>
        <p:spPr>
          <a:xfrm>
            <a:off x="8278508" y="500085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73741A-C712-48BD-A9AB-575F1AC1C859}"/>
              </a:ext>
            </a:extLst>
          </p:cNvPr>
          <p:cNvSpPr/>
          <p:nvPr/>
        </p:nvSpPr>
        <p:spPr>
          <a:xfrm>
            <a:off x="9256819" y="500085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9A510-6916-462A-9FF5-D2654477044F}"/>
              </a:ext>
            </a:extLst>
          </p:cNvPr>
          <p:cNvSpPr txBox="1"/>
          <p:nvPr/>
        </p:nvSpPr>
        <p:spPr>
          <a:xfrm>
            <a:off x="9649483" y="97018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@fd21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97AF0F-06E4-4D90-A440-9B270906C16F}"/>
              </a:ext>
            </a:extLst>
          </p:cNvPr>
          <p:cNvSpPr txBox="1"/>
          <p:nvPr/>
        </p:nvSpPr>
        <p:spPr>
          <a:xfrm>
            <a:off x="8708179" y="175709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@9z5d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DA8CE0-C0CC-4FF2-9264-053A5703D50D}"/>
              </a:ext>
            </a:extLst>
          </p:cNvPr>
          <p:cNvSpPr txBox="1"/>
          <p:nvPr/>
        </p:nvSpPr>
        <p:spPr>
          <a:xfrm>
            <a:off x="10664801" y="268301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@a593</a:t>
            </a:r>
            <a:endParaRPr lang="ko-KR" altLang="en-US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926D5D0-A02B-41E0-A6D8-D5049689FC26}"/>
              </a:ext>
            </a:extLst>
          </p:cNvPr>
          <p:cNvCxnSpPr>
            <a:stCxn id="9" idx="0"/>
            <a:endCxn id="45" idx="1"/>
          </p:cNvCxnSpPr>
          <p:nvPr/>
        </p:nvCxnSpPr>
        <p:spPr>
          <a:xfrm rot="5400000" flipH="1" flipV="1">
            <a:off x="5791025" y="380197"/>
            <a:ext cx="2119417" cy="2855549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0BB3A56-0050-42E8-AE8C-FEF294B13C08}"/>
              </a:ext>
            </a:extLst>
          </p:cNvPr>
          <p:cNvCxnSpPr>
            <a:stCxn id="34" idx="0"/>
            <a:endCxn id="42" idx="1"/>
          </p:cNvCxnSpPr>
          <p:nvPr/>
        </p:nvCxnSpPr>
        <p:spPr>
          <a:xfrm rot="5400000" flipH="1" flipV="1">
            <a:off x="6686766" y="1275937"/>
            <a:ext cx="1306247" cy="187723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399690D-E65F-49A9-97A8-42200F1BAE9C}"/>
              </a:ext>
            </a:extLst>
          </p:cNvPr>
          <p:cNvCxnSpPr>
            <a:stCxn id="35" idx="0"/>
            <a:endCxn id="39" idx="1"/>
          </p:cNvCxnSpPr>
          <p:nvPr/>
        </p:nvCxnSpPr>
        <p:spPr>
          <a:xfrm rot="5400000" flipH="1" flipV="1">
            <a:off x="7613053" y="2202225"/>
            <a:ext cx="431983" cy="89892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F76CD6E9-5B42-456C-AFCD-325407ED1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37103" y="5537488"/>
            <a:ext cx="1405572" cy="63441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가독성 좋게</a:t>
            </a:r>
            <a:endParaRPr lang="en-US" altLang="ko-KR" dirty="0"/>
          </a:p>
          <a:p>
            <a:r>
              <a:rPr lang="ko-KR" altLang="en-US" dirty="0"/>
              <a:t>정리하자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7520006A-B297-40A5-AF2B-D749F66B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114" y="3896855"/>
            <a:ext cx="6029325" cy="838200"/>
          </a:xfrm>
          <a:prstGeom prst="rect">
            <a:avLst/>
          </a:prstGeom>
        </p:spPr>
      </p:pic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1F1FFFB4-035B-407E-9106-817E78BD0D36}"/>
              </a:ext>
            </a:extLst>
          </p:cNvPr>
          <p:cNvSpPr txBox="1">
            <a:spLocks/>
          </p:cNvSpPr>
          <p:nvPr/>
        </p:nvSpPr>
        <p:spPr>
          <a:xfrm>
            <a:off x="425975" y="4072768"/>
            <a:ext cx="5182345" cy="252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배열안에 또 배열을 선언할 때는</a:t>
            </a:r>
            <a:r>
              <a:rPr lang="en-US" altLang="ko-KR" dirty="0"/>
              <a:t> new</a:t>
            </a:r>
            <a:r>
              <a:rPr lang="ko-KR" altLang="en-US" dirty="0"/>
              <a:t>를 생략해서</a:t>
            </a:r>
            <a:endParaRPr lang="en-US" altLang="ko-KR" dirty="0"/>
          </a:p>
          <a:p>
            <a:r>
              <a:rPr lang="ko-KR" altLang="en-US" dirty="0"/>
              <a:t>선언하는 것이 불가능하지만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뭉뚱그려서 한번에 선언할 때는 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520D3C-2662-4AF8-AE49-B1E9B81F2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75" y="4727082"/>
            <a:ext cx="4657725" cy="6096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D75A73-A02A-4213-AF61-837B0EC0DFCE}"/>
              </a:ext>
            </a:extLst>
          </p:cNvPr>
          <p:cNvSpPr/>
          <p:nvPr/>
        </p:nvSpPr>
        <p:spPr>
          <a:xfrm>
            <a:off x="10636859" y="4552788"/>
            <a:ext cx="1097281" cy="289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66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DFD96D-7293-4B43-80C8-FCD12A948AA9}"/>
              </a:ext>
            </a:extLst>
          </p:cNvPr>
          <p:cNvSpPr/>
          <p:nvPr/>
        </p:nvSpPr>
        <p:spPr>
          <a:xfrm>
            <a:off x="10636858" y="4263368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442515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7791B8-1211-4DCD-81E0-FD6D85C2D03F}"/>
              </a:ext>
            </a:extLst>
          </p:cNvPr>
          <p:cNvSpPr/>
          <p:nvPr/>
        </p:nvSpPr>
        <p:spPr>
          <a:xfrm>
            <a:off x="1448870" y="2090219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다차원 배열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F4E895-A8A6-43DB-8FD1-DFF0340C75B9}"/>
              </a:ext>
            </a:extLst>
          </p:cNvPr>
          <p:cNvSpPr/>
          <p:nvPr/>
        </p:nvSpPr>
        <p:spPr>
          <a:xfrm>
            <a:off x="1448870" y="3442459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@1ac3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08B9B-9EA4-4B39-9AD0-A91E6CBF7B08}"/>
              </a:ext>
            </a:extLst>
          </p:cNvPr>
          <p:cNvSpPr txBox="1"/>
          <p:nvPr/>
        </p:nvSpPr>
        <p:spPr>
          <a:xfrm>
            <a:off x="957557" y="3537193"/>
            <a:ext cx="8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iArr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FAB73-9A42-4ADC-99A6-CFA62976A773}"/>
              </a:ext>
            </a:extLst>
          </p:cNvPr>
          <p:cNvSpPr txBox="1"/>
          <p:nvPr/>
        </p:nvSpPr>
        <p:spPr>
          <a:xfrm>
            <a:off x="1448870" y="422832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4E4F63-32AC-487F-A5DF-64DF8FF2E9F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546150" y="3721859"/>
            <a:ext cx="2875333" cy="1100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ED848C-0F34-4884-BDD5-5305891A3DEE}"/>
              </a:ext>
            </a:extLst>
          </p:cNvPr>
          <p:cNvSpPr/>
          <p:nvPr/>
        </p:nvSpPr>
        <p:spPr>
          <a:xfrm>
            <a:off x="5421483" y="3583724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@fd21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6E9F6-AB91-4CCE-B9C0-FCF5F214A91C}"/>
              </a:ext>
            </a:extLst>
          </p:cNvPr>
          <p:cNvSpPr txBox="1"/>
          <p:nvPr/>
        </p:nvSpPr>
        <p:spPr>
          <a:xfrm>
            <a:off x="6340309" y="4080077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@1ac3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EA4A3C-5A9D-4D90-8E79-7D9C4B760ADA}"/>
              </a:ext>
            </a:extLst>
          </p:cNvPr>
          <p:cNvSpPr/>
          <p:nvPr/>
        </p:nvSpPr>
        <p:spPr>
          <a:xfrm>
            <a:off x="6399794" y="3583724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@9z5d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D47273-B8AF-46B3-8CC7-5F7B834CFF4A}"/>
              </a:ext>
            </a:extLst>
          </p:cNvPr>
          <p:cNvSpPr/>
          <p:nvPr/>
        </p:nvSpPr>
        <p:spPr>
          <a:xfrm>
            <a:off x="7378105" y="3583724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@a593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04466A-E2D0-41A8-849C-3F5531EC2AEA}"/>
              </a:ext>
            </a:extLst>
          </p:cNvPr>
          <p:cNvSpPr/>
          <p:nvPr/>
        </p:nvSpPr>
        <p:spPr>
          <a:xfrm>
            <a:off x="8766188" y="2903564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A963DE-6DC7-4C1A-8630-B6B11A1256A2}"/>
              </a:ext>
            </a:extLst>
          </p:cNvPr>
          <p:cNvSpPr/>
          <p:nvPr/>
        </p:nvSpPr>
        <p:spPr>
          <a:xfrm>
            <a:off x="9744499" y="2903564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3D5E81-8895-40F7-A074-79F90D0FC95F}"/>
              </a:ext>
            </a:extLst>
          </p:cNvPr>
          <p:cNvSpPr/>
          <p:nvPr/>
        </p:nvSpPr>
        <p:spPr>
          <a:xfrm>
            <a:off x="8766188" y="2029300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17A517-82CD-4453-98F9-4058C21B817B}"/>
              </a:ext>
            </a:extLst>
          </p:cNvPr>
          <p:cNvSpPr/>
          <p:nvPr/>
        </p:nvSpPr>
        <p:spPr>
          <a:xfrm>
            <a:off x="8766188" y="1216130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73741A-C712-48BD-A9AB-575F1AC1C859}"/>
              </a:ext>
            </a:extLst>
          </p:cNvPr>
          <p:cNvSpPr/>
          <p:nvPr/>
        </p:nvSpPr>
        <p:spPr>
          <a:xfrm>
            <a:off x="9744499" y="1216130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9A510-6916-462A-9FF5-D2654477044F}"/>
              </a:ext>
            </a:extLst>
          </p:cNvPr>
          <p:cNvSpPr txBox="1"/>
          <p:nvPr/>
        </p:nvSpPr>
        <p:spPr>
          <a:xfrm>
            <a:off x="10137163" y="168622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@fd21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97AF0F-06E4-4D90-A440-9B270906C16F}"/>
              </a:ext>
            </a:extLst>
          </p:cNvPr>
          <p:cNvSpPr txBox="1"/>
          <p:nvPr/>
        </p:nvSpPr>
        <p:spPr>
          <a:xfrm>
            <a:off x="10137163" y="252401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@9z5d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DA8CE0-C0CC-4FF2-9264-053A5703D50D}"/>
              </a:ext>
            </a:extLst>
          </p:cNvPr>
          <p:cNvSpPr txBox="1"/>
          <p:nvPr/>
        </p:nvSpPr>
        <p:spPr>
          <a:xfrm>
            <a:off x="10137163" y="339903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@a593</a:t>
            </a:r>
            <a:endParaRPr lang="ko-KR" altLang="en-US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926D5D0-A02B-41E0-A6D8-D5049689FC26}"/>
              </a:ext>
            </a:extLst>
          </p:cNvPr>
          <p:cNvCxnSpPr>
            <a:cxnSpLocks/>
            <a:stCxn id="9" idx="0"/>
            <a:endCxn id="45" idx="1"/>
          </p:cNvCxnSpPr>
          <p:nvPr/>
        </p:nvCxnSpPr>
        <p:spPr>
          <a:xfrm rot="5400000" flipH="1" flipV="1">
            <a:off x="6278705" y="1096242"/>
            <a:ext cx="2119417" cy="2855549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0BB3A56-0050-42E8-AE8C-FEF294B13C08}"/>
              </a:ext>
            </a:extLst>
          </p:cNvPr>
          <p:cNvCxnSpPr>
            <a:stCxn id="34" idx="0"/>
            <a:endCxn id="42" idx="1"/>
          </p:cNvCxnSpPr>
          <p:nvPr/>
        </p:nvCxnSpPr>
        <p:spPr>
          <a:xfrm rot="5400000" flipH="1" flipV="1">
            <a:off x="7174446" y="1991982"/>
            <a:ext cx="1306247" cy="187723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399690D-E65F-49A9-97A8-42200F1BAE9C}"/>
              </a:ext>
            </a:extLst>
          </p:cNvPr>
          <p:cNvCxnSpPr>
            <a:cxnSpLocks/>
            <a:stCxn id="35" idx="0"/>
            <a:endCxn id="39" idx="1"/>
          </p:cNvCxnSpPr>
          <p:nvPr/>
        </p:nvCxnSpPr>
        <p:spPr>
          <a:xfrm rot="5400000" flipH="1" flipV="1">
            <a:off x="8100733" y="2918270"/>
            <a:ext cx="431983" cy="89892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F76CD6E9-5B42-456C-AFCD-325407ED1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1694" y="4709742"/>
            <a:ext cx="5488615" cy="1812978"/>
          </a:xfrm>
        </p:spPr>
        <p:txBody>
          <a:bodyPr>
            <a:normAutofit/>
          </a:bodyPr>
          <a:lstStyle/>
          <a:p>
            <a:r>
              <a:rPr lang="ko-KR" altLang="en-US" dirty="0"/>
              <a:t>위와 같이 크기를 미리 정해서 선언하는 것도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 배열인 경우를 보자면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첫번째 크기를 생략할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61D454D-EE39-4A67-B12A-9CC59F98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31" y="1464308"/>
            <a:ext cx="3457575" cy="523875"/>
          </a:xfrm>
          <a:prstGeom prst="rect">
            <a:avLst/>
          </a:prstGeom>
        </p:spPr>
      </p:pic>
      <p:pic>
        <p:nvPicPr>
          <p:cNvPr id="1025" name="그림 1024">
            <a:extLst>
              <a:ext uri="{FF2B5EF4-FFF2-40B4-BE49-F238E27FC236}">
                <a16:creationId xmlns:a16="http://schemas.microsoft.com/office/drawing/2014/main" id="{0F3AAC30-51C5-4AA8-BD13-F4253E13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57" y="5413099"/>
            <a:ext cx="4295775" cy="58102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E772C1-48EF-4330-8DE9-EB8DD3193CAF}"/>
              </a:ext>
            </a:extLst>
          </p:cNvPr>
          <p:cNvSpPr/>
          <p:nvPr/>
        </p:nvSpPr>
        <p:spPr>
          <a:xfrm>
            <a:off x="9744499" y="202929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3835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전역변수와 지역변수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인자 </a:t>
            </a:r>
            <a:r>
              <a:rPr lang="en-US" altLang="ko-KR" dirty="0"/>
              <a:t>(Parameter)</a:t>
            </a:r>
            <a:r>
              <a:rPr lang="ko-KR" altLang="en-US" dirty="0"/>
              <a:t>와 가변인자</a:t>
            </a:r>
            <a:r>
              <a:rPr lang="en-US" altLang="ko-KR" dirty="0"/>
              <a:t>(</a:t>
            </a:r>
            <a:r>
              <a:rPr lang="en-US" altLang="ko-KR" dirty="0" err="1"/>
              <a:t>Varargs</a:t>
            </a:r>
            <a:r>
              <a:rPr lang="en-US" altLang="ko-KR" u="sng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5287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함수 선언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7837" y="2771775"/>
            <a:ext cx="4983161" cy="3811588"/>
          </a:xfrm>
        </p:spPr>
        <p:txBody>
          <a:bodyPr/>
          <a:lstStyle/>
          <a:p>
            <a:r>
              <a:rPr lang="ko-KR" altLang="en-US" dirty="0"/>
              <a:t>객체 지향 언어에서는 함수를 </a:t>
            </a:r>
            <a:r>
              <a:rPr lang="en-US" altLang="ko-KR" dirty="0"/>
              <a:t>method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Java</a:t>
            </a:r>
            <a:r>
              <a:rPr lang="ko-KR" altLang="en-US" dirty="0"/>
              <a:t>에서는 함수를 메서드라고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지금은 프로그래밍 기본을 살펴보는 것이므로</a:t>
            </a:r>
            <a:endParaRPr lang="en-US" altLang="ko-KR" dirty="0"/>
          </a:p>
          <a:p>
            <a:r>
              <a:rPr lang="ko-KR" altLang="en-US" dirty="0"/>
              <a:t>접근제한자와 </a:t>
            </a:r>
            <a:r>
              <a:rPr lang="en-US" altLang="ko-KR" dirty="0"/>
              <a:t>static</a:t>
            </a:r>
            <a:r>
              <a:rPr lang="ko-KR" altLang="en-US" dirty="0"/>
              <a:t>에 대한 개념은 생략하겠다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함수 앞을 </a:t>
            </a:r>
            <a:r>
              <a:rPr lang="en-US" altLang="ko-KR" dirty="0"/>
              <a:t>public static</a:t>
            </a:r>
            <a:r>
              <a:rPr lang="ko-KR" altLang="en-US" dirty="0"/>
              <a:t>으로 통일한다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397410-EDDC-40EC-8933-A55B1F51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2114550"/>
            <a:ext cx="4295775" cy="13144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388072-2D32-4394-9074-D4F295260A0D}"/>
              </a:ext>
            </a:extLst>
          </p:cNvPr>
          <p:cNvSpPr/>
          <p:nvPr/>
        </p:nvSpPr>
        <p:spPr>
          <a:xfrm>
            <a:off x="753110" y="3486150"/>
            <a:ext cx="5642293" cy="291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접근제한자</a:t>
            </a:r>
            <a:r>
              <a:rPr lang="en-US" altLang="ko-KR" dirty="0"/>
              <a:t>] (static)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반환형</a:t>
            </a:r>
            <a:r>
              <a:rPr lang="en-US" altLang="ko-KR" dirty="0"/>
              <a:t>] [</a:t>
            </a:r>
            <a:r>
              <a:rPr lang="ko-KR" altLang="en-US" dirty="0" err="1"/>
              <a:t>메서드명</a:t>
            </a:r>
            <a:r>
              <a:rPr lang="en-US" altLang="ko-KR" dirty="0"/>
              <a:t>] (</a:t>
            </a:r>
            <a:r>
              <a:rPr lang="ko-KR" altLang="en-US" dirty="0"/>
              <a:t>자료형 인자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반환형</a:t>
            </a:r>
            <a:r>
              <a:rPr lang="en-US" altLang="ko-KR" dirty="0"/>
              <a:t>(</a:t>
            </a:r>
            <a:r>
              <a:rPr lang="ko-KR" altLang="en-US" dirty="0"/>
              <a:t>리턴형</a:t>
            </a:r>
            <a:r>
              <a:rPr lang="en-US" altLang="ko-KR" dirty="0"/>
              <a:t>)</a:t>
            </a:r>
            <a:r>
              <a:rPr lang="ko-KR" altLang="en-US" dirty="0"/>
              <a:t>은 자료형이 들어가고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반환을 하지 않고 싶다면 </a:t>
            </a:r>
            <a:r>
              <a:rPr lang="en-US" altLang="ko-KR" dirty="0"/>
              <a:t>void</a:t>
            </a:r>
            <a:r>
              <a:rPr lang="ko-KR" altLang="en-US" dirty="0"/>
              <a:t>를 쓰면 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return </a:t>
            </a:r>
            <a:r>
              <a:rPr lang="ko-KR" altLang="en-US" dirty="0"/>
              <a:t>뒤의 값은 반환형에 맞는 자료형의 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00399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return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4500" y="3898900"/>
            <a:ext cx="5016498" cy="2684463"/>
          </a:xfrm>
        </p:spPr>
        <p:txBody>
          <a:bodyPr/>
          <a:lstStyle/>
          <a:p>
            <a:r>
              <a:rPr lang="ko-KR" altLang="en-US" dirty="0"/>
              <a:t>비록 컴파일 에러가 떴지만 만일 이대로 실행된다면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만 출력되고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4</a:t>
            </a:r>
            <a:r>
              <a:rPr lang="ko-KR" altLang="en-US" dirty="0"/>
              <a:t>는 출력되지 않을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</a:t>
            </a:r>
            <a:r>
              <a:rPr lang="en-US" altLang="ko-KR" dirty="0"/>
              <a:t>, return</a:t>
            </a:r>
            <a:r>
              <a:rPr lang="ko-KR" altLang="en-US" dirty="0"/>
              <a:t>을 만난 순간 </a:t>
            </a:r>
            <a:r>
              <a:rPr lang="en-US" altLang="ko-KR" dirty="0"/>
              <a:t>function()</a:t>
            </a:r>
            <a:r>
              <a:rPr lang="ko-KR" altLang="en-US" dirty="0"/>
              <a:t>함수가</a:t>
            </a:r>
            <a:endParaRPr lang="en-US" altLang="ko-KR" dirty="0"/>
          </a:p>
          <a:p>
            <a:r>
              <a:rPr lang="ko-KR" altLang="en-US" dirty="0"/>
              <a:t>종료되기 때문이다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88072-2D32-4394-9074-D4F295260A0D}"/>
              </a:ext>
            </a:extLst>
          </p:cNvPr>
          <p:cNvSpPr/>
          <p:nvPr/>
        </p:nvSpPr>
        <p:spPr>
          <a:xfrm>
            <a:off x="453707" y="2552700"/>
            <a:ext cx="5642293" cy="3629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</a:t>
            </a:r>
            <a:r>
              <a:rPr lang="ko-KR" altLang="en-US" dirty="0"/>
              <a:t>은 반환한다는 말이다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현 실행 중인 함수를 종료하고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return</a:t>
            </a:r>
            <a:r>
              <a:rPr lang="ko-KR" altLang="en-US" dirty="0"/>
              <a:t>뒤의 값을 가지고 나오겠다는 말이다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4FCA14-7E88-4593-9651-9901C9A8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910" y="1816100"/>
            <a:ext cx="29908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492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함수의 기본 형태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88072-2D32-4394-9074-D4F295260A0D}"/>
              </a:ext>
            </a:extLst>
          </p:cNvPr>
          <p:cNvSpPr/>
          <p:nvPr/>
        </p:nvSpPr>
        <p:spPr>
          <a:xfrm>
            <a:off x="753110" y="3486150"/>
            <a:ext cx="5642293" cy="291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값도 없고 </a:t>
            </a:r>
            <a:r>
              <a:rPr lang="en-US" altLang="ko-KR" dirty="0"/>
              <a:t>Output</a:t>
            </a:r>
            <a:r>
              <a:rPr lang="ko-KR" altLang="en-US" dirty="0"/>
              <a:t>값도 없는 형태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F93925-AFB9-4F34-984C-7BCFA919562C}"/>
              </a:ext>
            </a:extLst>
          </p:cNvPr>
          <p:cNvSpPr/>
          <p:nvPr/>
        </p:nvSpPr>
        <p:spPr>
          <a:xfrm>
            <a:off x="7150893" y="4000501"/>
            <a:ext cx="4286250" cy="1600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4131E1-AFA3-42E4-A86A-6CCFEF77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47912"/>
            <a:ext cx="42100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658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함수의 기본 형태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88072-2D32-4394-9074-D4F295260A0D}"/>
              </a:ext>
            </a:extLst>
          </p:cNvPr>
          <p:cNvSpPr/>
          <p:nvPr/>
        </p:nvSpPr>
        <p:spPr>
          <a:xfrm>
            <a:off x="753110" y="3486150"/>
            <a:ext cx="5642293" cy="291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만 있는 형태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F93925-AFB9-4F34-984C-7BCFA919562C}"/>
              </a:ext>
            </a:extLst>
          </p:cNvPr>
          <p:cNvSpPr/>
          <p:nvPr/>
        </p:nvSpPr>
        <p:spPr>
          <a:xfrm>
            <a:off x="7150893" y="4000501"/>
            <a:ext cx="4286250" cy="1600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07E65ED-58F0-4BD2-939C-2B87EC80A555}"/>
              </a:ext>
            </a:extLst>
          </p:cNvPr>
          <p:cNvSpPr/>
          <p:nvPr/>
        </p:nvSpPr>
        <p:spPr>
          <a:xfrm rot="10800000">
            <a:off x="7305040" y="3503931"/>
            <a:ext cx="1786890" cy="944880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EFB1E9-9DAD-4279-9FC8-98477DB9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47912"/>
            <a:ext cx="3800475" cy="847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3D6D98-DEE2-4F77-ABDE-B0264BE8E436}"/>
              </a:ext>
            </a:extLst>
          </p:cNvPr>
          <p:cNvSpPr txBox="1"/>
          <p:nvPr/>
        </p:nvSpPr>
        <p:spPr>
          <a:xfrm>
            <a:off x="7646035" y="313459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62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함수의 기본 형태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88072-2D32-4394-9074-D4F295260A0D}"/>
              </a:ext>
            </a:extLst>
          </p:cNvPr>
          <p:cNvSpPr/>
          <p:nvPr/>
        </p:nvSpPr>
        <p:spPr>
          <a:xfrm>
            <a:off x="753110" y="3486150"/>
            <a:ext cx="5642293" cy="291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r>
              <a:rPr lang="ko-KR" altLang="en-US" dirty="0"/>
              <a:t>만 있는 형태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F93925-AFB9-4F34-984C-7BCFA919562C}"/>
              </a:ext>
            </a:extLst>
          </p:cNvPr>
          <p:cNvSpPr/>
          <p:nvPr/>
        </p:nvSpPr>
        <p:spPr>
          <a:xfrm>
            <a:off x="7150893" y="4000501"/>
            <a:ext cx="4286250" cy="1600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3445A36-18C2-4A9E-B1E3-46E04AC39DC1}"/>
              </a:ext>
            </a:extLst>
          </p:cNvPr>
          <p:cNvSpPr/>
          <p:nvPr/>
        </p:nvSpPr>
        <p:spPr>
          <a:xfrm>
            <a:off x="9652000" y="5090160"/>
            <a:ext cx="1786890" cy="944880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428B4-85DB-4150-AC0C-9925AC61B51C}"/>
              </a:ext>
            </a:extLst>
          </p:cNvPr>
          <p:cNvSpPr txBox="1"/>
          <p:nvPr/>
        </p:nvSpPr>
        <p:spPr>
          <a:xfrm>
            <a:off x="9992995" y="603146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44F0D8-4B4F-40E7-9DB4-BBA21556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43150"/>
            <a:ext cx="44291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764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함수의 기본 형태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88072-2D32-4394-9074-D4F295260A0D}"/>
              </a:ext>
            </a:extLst>
          </p:cNvPr>
          <p:cNvSpPr/>
          <p:nvPr/>
        </p:nvSpPr>
        <p:spPr>
          <a:xfrm>
            <a:off x="753110" y="3486150"/>
            <a:ext cx="5642293" cy="291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이 있는 형태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F93925-AFB9-4F34-984C-7BCFA919562C}"/>
              </a:ext>
            </a:extLst>
          </p:cNvPr>
          <p:cNvSpPr/>
          <p:nvPr/>
        </p:nvSpPr>
        <p:spPr>
          <a:xfrm>
            <a:off x="7150893" y="4000501"/>
            <a:ext cx="4286250" cy="1600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07E65ED-58F0-4BD2-939C-2B87EC80A555}"/>
              </a:ext>
            </a:extLst>
          </p:cNvPr>
          <p:cNvSpPr/>
          <p:nvPr/>
        </p:nvSpPr>
        <p:spPr>
          <a:xfrm rot="10800000">
            <a:off x="7305040" y="3503931"/>
            <a:ext cx="1786890" cy="944880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D6D98-DEE2-4F77-ABDE-B0264BE8E436}"/>
              </a:ext>
            </a:extLst>
          </p:cNvPr>
          <p:cNvSpPr txBox="1"/>
          <p:nvPr/>
        </p:nvSpPr>
        <p:spPr>
          <a:xfrm>
            <a:off x="7646035" y="313459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3445A36-18C2-4A9E-B1E3-46E04AC39DC1}"/>
              </a:ext>
            </a:extLst>
          </p:cNvPr>
          <p:cNvSpPr/>
          <p:nvPr/>
        </p:nvSpPr>
        <p:spPr>
          <a:xfrm>
            <a:off x="9652000" y="5090160"/>
            <a:ext cx="1786890" cy="944880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428B4-85DB-4150-AC0C-9925AC61B51C}"/>
              </a:ext>
            </a:extLst>
          </p:cNvPr>
          <p:cNvSpPr txBox="1"/>
          <p:nvPr/>
        </p:nvSpPr>
        <p:spPr>
          <a:xfrm>
            <a:off x="9992995" y="603146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67B0B6-C9B7-42D3-8C91-7FEDB716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42515"/>
            <a:ext cx="35623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537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67B0B6-C9B7-42D3-8C91-7FEDB716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8" y="4630736"/>
            <a:ext cx="3562350" cy="876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8A6742-2600-414D-8A03-EC197243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8" y="2081212"/>
            <a:ext cx="4210050" cy="8477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8EB24-B09C-4BF1-AE7E-BA45CC906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88" y="3759199"/>
            <a:ext cx="4429125" cy="857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E51778-11EC-4763-A491-29A491091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88" y="2911474"/>
            <a:ext cx="3800475" cy="84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A4EF29-477A-481C-9FB5-0A6B9A385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513" y="768349"/>
            <a:ext cx="6883716" cy="2990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21F7E4-272C-4900-951E-784E955D9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9810" y="4487861"/>
            <a:ext cx="2857500" cy="101917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897849-273A-4DCF-A4F6-110D00180F8A}"/>
              </a:ext>
            </a:extLst>
          </p:cNvPr>
          <p:cNvSpPr/>
          <p:nvPr/>
        </p:nvSpPr>
        <p:spPr>
          <a:xfrm>
            <a:off x="7334089" y="4078147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2173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이스케이프 문자와 </a:t>
            </a:r>
            <a:r>
              <a:rPr lang="en-US" altLang="ko-KR" dirty="0" err="1"/>
              <a:t>System.out.print</a:t>
            </a:r>
            <a:r>
              <a:rPr lang="en-US" altLang="ko-KR" dirty="0"/>
              <a:t>()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System.out.println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17309" y="2285112"/>
            <a:ext cx="2357307" cy="1195875"/>
          </a:xfrm>
        </p:spPr>
        <p:txBody>
          <a:bodyPr/>
          <a:lstStyle/>
          <a:p>
            <a:r>
              <a:rPr lang="ko-KR" altLang="en-US" dirty="0"/>
              <a:t>각각 따로 코딩을 한다</a:t>
            </a:r>
            <a:endParaRPr lang="en-US" altLang="ko-KR" dirty="0"/>
          </a:p>
          <a:p>
            <a:r>
              <a:rPr lang="ko-KR" altLang="en-US" dirty="0"/>
              <a:t>하더라도 </a:t>
            </a:r>
            <a:r>
              <a:rPr lang="ko-KR" altLang="en-US" dirty="0" err="1"/>
              <a:t>개행이</a:t>
            </a:r>
            <a:r>
              <a:rPr lang="ko-KR" altLang="en-US" dirty="0"/>
              <a:t> 되지</a:t>
            </a:r>
            <a:endParaRPr lang="en-US" altLang="ko-KR" dirty="0"/>
          </a:p>
          <a:p>
            <a:r>
              <a:rPr lang="ko-KR" altLang="en-US" dirty="0"/>
              <a:t>않은 상태로 출력된다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36EF4-BE9C-49E0-A8B2-235ECA6D5C1B}"/>
              </a:ext>
            </a:extLst>
          </p:cNvPr>
          <p:cNvSpPr/>
          <p:nvPr/>
        </p:nvSpPr>
        <p:spPr>
          <a:xfrm>
            <a:off x="5493841" y="2522544"/>
            <a:ext cx="3951215" cy="968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hellojavaworld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04A4FF-D9B3-4F73-955A-DBE675F5FD51}"/>
              </a:ext>
            </a:extLst>
          </p:cNvPr>
          <p:cNvSpPr/>
          <p:nvPr/>
        </p:nvSpPr>
        <p:spPr>
          <a:xfrm>
            <a:off x="5493840" y="2233125"/>
            <a:ext cx="395121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D215E5-DF05-47FB-94E8-793ED09AB0AB}"/>
              </a:ext>
            </a:extLst>
          </p:cNvPr>
          <p:cNvSpPr/>
          <p:nvPr/>
        </p:nvSpPr>
        <p:spPr>
          <a:xfrm>
            <a:off x="531304" y="2526135"/>
            <a:ext cx="4962535" cy="964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hello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java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world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671ACE-3620-49D4-A229-51E2C8A812BB}"/>
              </a:ext>
            </a:extLst>
          </p:cNvPr>
          <p:cNvSpPr/>
          <p:nvPr/>
        </p:nvSpPr>
        <p:spPr>
          <a:xfrm>
            <a:off x="531303" y="2233125"/>
            <a:ext cx="496253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BDD3F0-603B-45E3-A9E6-BF68A31F2891}"/>
              </a:ext>
            </a:extLst>
          </p:cNvPr>
          <p:cNvSpPr/>
          <p:nvPr/>
        </p:nvSpPr>
        <p:spPr>
          <a:xfrm>
            <a:off x="5493841" y="4331867"/>
            <a:ext cx="3951215" cy="968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</a:p>
          <a:p>
            <a:pPr algn="ctr"/>
            <a:r>
              <a:rPr lang="en-US" altLang="ko-KR" dirty="0"/>
              <a:t>java</a:t>
            </a:r>
          </a:p>
          <a:p>
            <a:pPr algn="ctr"/>
            <a:r>
              <a:rPr lang="en-US" altLang="ko-KR" dirty="0"/>
              <a:t>world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52E184-8E5A-47F5-88E3-17339F36AD9D}"/>
              </a:ext>
            </a:extLst>
          </p:cNvPr>
          <p:cNvSpPr/>
          <p:nvPr/>
        </p:nvSpPr>
        <p:spPr>
          <a:xfrm>
            <a:off x="5493840" y="4042448"/>
            <a:ext cx="395121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55FCF-4BFC-45D3-9EDA-76998BABB073}"/>
              </a:ext>
            </a:extLst>
          </p:cNvPr>
          <p:cNvSpPr/>
          <p:nvPr/>
        </p:nvSpPr>
        <p:spPr>
          <a:xfrm>
            <a:off x="531304" y="4335458"/>
            <a:ext cx="4962535" cy="964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println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hello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println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java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println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world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D10D0F-3904-402F-8B5A-819AB2C83657}"/>
              </a:ext>
            </a:extLst>
          </p:cNvPr>
          <p:cNvSpPr/>
          <p:nvPr/>
        </p:nvSpPr>
        <p:spPr>
          <a:xfrm>
            <a:off x="531303" y="4042448"/>
            <a:ext cx="496253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CD0E5A0-4598-466D-BDC7-64280F12D969}"/>
              </a:ext>
            </a:extLst>
          </p:cNvPr>
          <p:cNvSpPr txBox="1">
            <a:spLocks/>
          </p:cNvSpPr>
          <p:nvPr/>
        </p:nvSpPr>
        <p:spPr>
          <a:xfrm>
            <a:off x="9517309" y="3889510"/>
            <a:ext cx="2357307" cy="2670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물론 끝에 </a:t>
            </a:r>
            <a:r>
              <a:rPr lang="en-US" altLang="ko-KR" dirty="0"/>
              <a:t>\n</a:t>
            </a:r>
            <a:r>
              <a:rPr lang="ko-KR" altLang="en-US" dirty="0"/>
              <a:t>을 붙이는</a:t>
            </a:r>
            <a:endParaRPr lang="en-US" altLang="ko-KR" dirty="0"/>
          </a:p>
          <a:p>
            <a:r>
              <a:rPr lang="ko-KR" altLang="en-US" dirty="0"/>
              <a:t>방법도 있지만 </a:t>
            </a:r>
            <a:r>
              <a:rPr lang="en-US" altLang="ko-KR" dirty="0" err="1"/>
              <a:t>println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기능을 사용하면 끝에</a:t>
            </a:r>
            <a:endParaRPr lang="en-US" altLang="ko-KR" dirty="0"/>
          </a:p>
          <a:p>
            <a:r>
              <a:rPr lang="en-US" altLang="ko-KR" dirty="0"/>
              <a:t>\n</a:t>
            </a:r>
            <a:r>
              <a:rPr lang="ko-KR" altLang="en-US" dirty="0"/>
              <a:t>을 붙인 것과 같은</a:t>
            </a:r>
            <a:endParaRPr lang="en-US" altLang="ko-KR" dirty="0"/>
          </a:p>
          <a:p>
            <a:r>
              <a:rPr lang="ko-KR" altLang="en-US" dirty="0"/>
              <a:t>효과를 나타낸다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1826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전역변수와 지역변수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CC7A79-D961-4D27-AAFC-3FCB14A9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790700"/>
            <a:ext cx="4457700" cy="3276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CB708D-86C9-42AE-AD17-97360E575828}"/>
              </a:ext>
            </a:extLst>
          </p:cNvPr>
          <p:cNvSpPr/>
          <p:nvPr/>
        </p:nvSpPr>
        <p:spPr>
          <a:xfrm>
            <a:off x="5709919" y="1790700"/>
            <a:ext cx="5642293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전역변수</a:t>
            </a:r>
            <a:r>
              <a:rPr lang="en-US" altLang="ko-KR" dirty="0"/>
              <a:t>(Global Variable)</a:t>
            </a:r>
            <a:r>
              <a:rPr lang="ko-KR" altLang="en-US" dirty="0"/>
              <a:t>은 어느 함수의 영역에서도</a:t>
            </a:r>
            <a:endParaRPr lang="en-US" altLang="ko-KR" dirty="0"/>
          </a:p>
          <a:p>
            <a:pPr algn="ctr"/>
            <a:r>
              <a:rPr lang="ko-KR" altLang="en-US" dirty="0"/>
              <a:t>사용이 가능하다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지역변수</a:t>
            </a:r>
            <a:r>
              <a:rPr lang="en-US" altLang="ko-KR" dirty="0"/>
              <a:t>(Local Variable)</a:t>
            </a:r>
            <a:r>
              <a:rPr lang="ko-KR" altLang="en-US" dirty="0"/>
              <a:t>은 해당 함수가 호출될 때만</a:t>
            </a:r>
            <a:endParaRPr lang="en-US" altLang="ko-KR" dirty="0"/>
          </a:p>
          <a:p>
            <a:pPr algn="ctr"/>
            <a:r>
              <a:rPr lang="ko-KR" altLang="en-US" dirty="0"/>
              <a:t>사용이 가능한 변수이다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31780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인자</a:t>
            </a:r>
            <a:r>
              <a:rPr lang="en-US" altLang="ko-KR" dirty="0"/>
              <a:t>(Parameter)</a:t>
            </a:r>
            <a:r>
              <a:rPr lang="ko-KR" altLang="en-US" dirty="0"/>
              <a:t>와 가변인자</a:t>
            </a:r>
            <a:r>
              <a:rPr lang="en-US" altLang="ko-KR" dirty="0"/>
              <a:t>(</a:t>
            </a:r>
            <a:r>
              <a:rPr lang="en-US" altLang="ko-KR" dirty="0" err="1"/>
              <a:t>Varargs</a:t>
            </a:r>
            <a:r>
              <a:rPr lang="en-US" altLang="ko-KR" u="sng" dirty="0"/>
              <a:t>)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Parameter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8BEBF7-460A-46F0-99EE-F576212C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224087"/>
            <a:ext cx="5238750" cy="39862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5E0B7C-E163-4E54-B511-F5587919CBC8}"/>
              </a:ext>
            </a:extLst>
          </p:cNvPr>
          <p:cNvSpPr/>
          <p:nvPr/>
        </p:nvSpPr>
        <p:spPr>
          <a:xfrm>
            <a:off x="6186488" y="2224086"/>
            <a:ext cx="5459412" cy="3884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이와 같은 코드를 보자면 </a:t>
            </a:r>
            <a:r>
              <a:rPr lang="en-US" altLang="ko-KR" dirty="0"/>
              <a:t>function</a:t>
            </a:r>
            <a:r>
              <a:rPr lang="ko-KR" altLang="en-US" dirty="0"/>
              <a:t>이라는 함수는</a:t>
            </a:r>
            <a:endParaRPr lang="en-US" altLang="ko-KR" dirty="0"/>
          </a:p>
          <a:p>
            <a:pPr algn="ctr"/>
            <a:r>
              <a:rPr lang="ko-KR" altLang="en-US" dirty="0"/>
              <a:t>인자로 </a:t>
            </a:r>
            <a:r>
              <a:rPr lang="en-US" altLang="ko-KR" dirty="0"/>
              <a:t>int</a:t>
            </a:r>
            <a:r>
              <a:rPr lang="ko-KR" altLang="en-US" dirty="0"/>
              <a:t>형과 </a:t>
            </a:r>
            <a:r>
              <a:rPr lang="en-US" altLang="ko-KR" dirty="0"/>
              <a:t>String</a:t>
            </a:r>
            <a:r>
              <a:rPr lang="ko-KR" altLang="en-US" dirty="0"/>
              <a:t>형 각각 </a:t>
            </a:r>
            <a:r>
              <a:rPr lang="en-US" altLang="ko-KR" dirty="0"/>
              <a:t>1</a:t>
            </a:r>
            <a:r>
              <a:rPr lang="ko-KR" altLang="en-US" dirty="0"/>
              <a:t>개씩 받는 형식이다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하지만 그렇다고 </a:t>
            </a:r>
            <a:r>
              <a:rPr lang="ko-KR" altLang="en-US" dirty="0" err="1"/>
              <a:t>아무렇게나</a:t>
            </a:r>
            <a:endParaRPr lang="en-US" altLang="ko-KR" dirty="0"/>
          </a:p>
          <a:p>
            <a:pPr algn="ctr"/>
            <a:r>
              <a:rPr lang="en-US" altLang="ko-KR" dirty="0"/>
              <a:t>int</a:t>
            </a:r>
            <a:r>
              <a:rPr lang="ko-KR" altLang="en-US" dirty="0"/>
              <a:t>형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String</a:t>
            </a:r>
            <a:r>
              <a:rPr lang="ko-KR" altLang="en-US" dirty="0"/>
              <a:t>형 </a:t>
            </a:r>
            <a:r>
              <a:rPr lang="en-US" altLang="ko-KR" dirty="0"/>
              <a:t>1</a:t>
            </a:r>
            <a:r>
              <a:rPr lang="ko-KR" altLang="en-US" dirty="0"/>
              <a:t>개를 집어넣어도</a:t>
            </a:r>
            <a:endParaRPr lang="en-US" altLang="ko-KR" dirty="0"/>
          </a:p>
          <a:p>
            <a:pPr algn="ctr"/>
            <a:r>
              <a:rPr lang="ko-KR" altLang="en-US" dirty="0"/>
              <a:t>가능한 것이 아니다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함수를 사용할 때는</a:t>
            </a:r>
            <a:endParaRPr lang="en-US" altLang="ko-KR" dirty="0"/>
          </a:p>
          <a:p>
            <a:pPr algn="ctr"/>
            <a:r>
              <a:rPr lang="ko-KR" altLang="en-US" dirty="0"/>
              <a:t>그 인자가 선언된 순서에 따라</a:t>
            </a:r>
            <a:endParaRPr lang="en-US" altLang="ko-KR" dirty="0"/>
          </a:p>
          <a:p>
            <a:pPr algn="ctr"/>
            <a:r>
              <a:rPr lang="ko-KR" altLang="en-US" dirty="0"/>
              <a:t>값을 집어넣어야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0020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인자</a:t>
            </a:r>
            <a:r>
              <a:rPr lang="en-US" altLang="ko-KR" dirty="0"/>
              <a:t>(Parameter)</a:t>
            </a:r>
            <a:r>
              <a:rPr lang="ko-KR" altLang="en-US" dirty="0"/>
              <a:t>와 가변인자</a:t>
            </a:r>
            <a:r>
              <a:rPr lang="en-US" altLang="ko-KR" dirty="0"/>
              <a:t>(</a:t>
            </a:r>
            <a:r>
              <a:rPr lang="en-US" altLang="ko-KR" dirty="0" err="1"/>
              <a:t>Varargs</a:t>
            </a:r>
            <a:r>
              <a:rPr lang="en-US" altLang="ko-KR" u="sng" dirty="0"/>
              <a:t>)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Varargs</a:t>
            </a:r>
            <a:r>
              <a:rPr lang="en-US" altLang="ko-KR" dirty="0"/>
              <a:t>(Variable Arguments)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CACB4D-66E5-42F9-B425-F170B97A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200275"/>
            <a:ext cx="7715250" cy="2457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4A845D-D488-4092-9351-85D9C8453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5" y="3268662"/>
            <a:ext cx="1809750" cy="57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B1E89D-25A9-4E0D-893D-74CB7A0D52B3}"/>
              </a:ext>
            </a:extLst>
          </p:cNvPr>
          <p:cNvSpPr/>
          <p:nvPr/>
        </p:nvSpPr>
        <p:spPr>
          <a:xfrm>
            <a:off x="9404570" y="2856250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318DFC-5EC7-4898-A750-DC2104C59123}"/>
              </a:ext>
            </a:extLst>
          </p:cNvPr>
          <p:cNvSpPr/>
          <p:nvPr/>
        </p:nvSpPr>
        <p:spPr>
          <a:xfrm>
            <a:off x="839788" y="4724400"/>
            <a:ext cx="10717212" cy="1892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보통 함수를 호출할 때 인자의 수가 다르면 오류가 발생하지만</a:t>
            </a:r>
            <a:endParaRPr lang="en-US" altLang="ko-KR" dirty="0"/>
          </a:p>
          <a:p>
            <a:pPr algn="ctr"/>
            <a:r>
              <a:rPr lang="ko-KR" altLang="en-US" dirty="0"/>
              <a:t>같은 자료형의 인자를 원하는 데로 </a:t>
            </a:r>
            <a:r>
              <a:rPr lang="en-US" altLang="ko-KR" dirty="0"/>
              <a:t>input</a:t>
            </a:r>
            <a:r>
              <a:rPr lang="ko-KR" altLang="en-US" dirty="0"/>
              <a:t>할 수 있게 만든 기능이다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보다시피</a:t>
            </a:r>
            <a:r>
              <a:rPr lang="en-US" altLang="ko-KR" dirty="0"/>
              <a:t>, </a:t>
            </a:r>
            <a:r>
              <a:rPr lang="ko-KR" altLang="en-US" dirty="0"/>
              <a:t>가변인자는 배열 형태로 들어오게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5037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인자</a:t>
            </a:r>
            <a:r>
              <a:rPr lang="en-US" altLang="ko-KR" dirty="0"/>
              <a:t>(Parameter)</a:t>
            </a:r>
            <a:r>
              <a:rPr lang="ko-KR" altLang="en-US" dirty="0"/>
              <a:t>와 가변인자</a:t>
            </a:r>
            <a:r>
              <a:rPr lang="en-US" altLang="ko-KR" dirty="0"/>
              <a:t>(</a:t>
            </a:r>
            <a:r>
              <a:rPr lang="en-US" altLang="ko-KR" dirty="0" err="1"/>
              <a:t>Varargs</a:t>
            </a:r>
            <a:r>
              <a:rPr lang="en-US" altLang="ko-KR" u="sng" dirty="0"/>
              <a:t>)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주의할 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C64F35-D2FA-4321-9477-32F822F6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76487"/>
            <a:ext cx="6134100" cy="2105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FBD6F9-C04C-4CE5-AFAA-F434DD33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600575"/>
            <a:ext cx="6076950" cy="10096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A4A7D61-CACB-42D5-AADE-A0BE422E1B9E}"/>
              </a:ext>
            </a:extLst>
          </p:cNvPr>
          <p:cNvSpPr/>
          <p:nvPr/>
        </p:nvSpPr>
        <p:spPr>
          <a:xfrm>
            <a:off x="7150100" y="2376487"/>
            <a:ext cx="4406900" cy="4240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자료형을 가지고 있는</a:t>
            </a:r>
            <a:endParaRPr lang="en-US" altLang="ko-KR" dirty="0"/>
          </a:p>
          <a:p>
            <a:pPr algn="ctr"/>
            <a:r>
              <a:rPr lang="ko-KR" altLang="en-US" dirty="0"/>
              <a:t>여러 인자들과 함께 쓸 수 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다만 주의할 점은 가변인자는</a:t>
            </a:r>
            <a:endParaRPr lang="en-US" altLang="ko-KR" dirty="0"/>
          </a:p>
          <a:p>
            <a:pPr algn="ctr"/>
            <a:r>
              <a:rPr lang="ko-KR" altLang="en-US" dirty="0"/>
              <a:t>함수의 맨 나중에 위치해야 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A0DBB0-A203-4F77-B86F-7D5A964CED78}"/>
              </a:ext>
            </a:extLst>
          </p:cNvPr>
          <p:cNvSpPr/>
          <p:nvPr/>
        </p:nvSpPr>
        <p:spPr>
          <a:xfrm>
            <a:off x="4670594" y="4958895"/>
            <a:ext cx="1097281" cy="2930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57846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50CE95-CD45-4E89-AE8A-4D8E70A47777}"/>
              </a:ext>
            </a:extLst>
          </p:cNvPr>
          <p:cNvSpPr/>
          <p:nvPr/>
        </p:nvSpPr>
        <p:spPr>
          <a:xfrm>
            <a:off x="562060" y="5406429"/>
            <a:ext cx="11406420" cy="1304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서식문자와 </a:t>
            </a:r>
            <a:r>
              <a:rPr lang="en-US" altLang="ko-KR" dirty="0" err="1"/>
              <a:t>System.out.printf</a:t>
            </a:r>
            <a:r>
              <a:rPr lang="en-US" altLang="ko-KR" dirty="0"/>
              <a:t>()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숫자와 문자를 합쳐서 출력하기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2060" y="2785751"/>
            <a:ext cx="8756263" cy="536290"/>
          </a:xfrm>
        </p:spPr>
        <p:txBody>
          <a:bodyPr/>
          <a:lstStyle/>
          <a:p>
            <a:r>
              <a:rPr lang="ko-KR" altLang="en-US" dirty="0"/>
              <a:t>지금은 큰 문제가 없지만 나중에 변수를 공부하다 보면 </a:t>
            </a:r>
            <a:r>
              <a:rPr lang="en-US" altLang="ko-KR" dirty="0"/>
              <a:t>+</a:t>
            </a:r>
            <a:r>
              <a:rPr lang="ko-KR" altLang="en-US" dirty="0"/>
              <a:t>로 문자를 계속 이어가 출력해야 할 일이 생긴다</a:t>
            </a:r>
            <a:r>
              <a:rPr lang="en-US" altLang="ko-KR" dirty="0"/>
              <a:t>. </a:t>
            </a:r>
            <a:r>
              <a:rPr lang="ko-KR" altLang="en-US" dirty="0"/>
              <a:t>나중에 출력문이 복잡해지면 가독성이 떨어지고 오타가 늘게 된다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C0982A-701C-432A-96DE-3CEE3291067D}"/>
              </a:ext>
            </a:extLst>
          </p:cNvPr>
          <p:cNvSpPr/>
          <p:nvPr/>
        </p:nvSpPr>
        <p:spPr>
          <a:xfrm>
            <a:off x="5524598" y="2353716"/>
            <a:ext cx="3951215" cy="432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공부 </a:t>
            </a:r>
            <a:r>
              <a:rPr lang="en-US" altLang="ko-KR" dirty="0"/>
              <a:t>3</a:t>
            </a:r>
            <a:r>
              <a:rPr lang="ko-KR" altLang="en-US" dirty="0"/>
              <a:t>일째</a:t>
            </a:r>
            <a:r>
              <a:rPr lang="en-US" altLang="ko-KR" dirty="0"/>
              <a:t>…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E14B07-0B56-485C-B3F5-D9C8E10D7FC8}"/>
              </a:ext>
            </a:extLst>
          </p:cNvPr>
          <p:cNvSpPr/>
          <p:nvPr/>
        </p:nvSpPr>
        <p:spPr>
          <a:xfrm>
            <a:off x="5524597" y="2064296"/>
            <a:ext cx="395121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EF6AEA-816D-43E3-9468-C8F8CF27629C}"/>
              </a:ext>
            </a:extLst>
          </p:cNvPr>
          <p:cNvSpPr/>
          <p:nvPr/>
        </p:nvSpPr>
        <p:spPr>
          <a:xfrm>
            <a:off x="562061" y="2357306"/>
            <a:ext cx="4962535" cy="42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ko-KR" altLang="en-US" b="1" dirty="0"/>
              <a:t>자바</a:t>
            </a:r>
            <a:r>
              <a:rPr lang="en-US" altLang="ko-KR" b="1" dirty="0"/>
              <a:t> </a:t>
            </a:r>
            <a:r>
              <a:rPr lang="ko-KR" altLang="en-US" b="1" dirty="0"/>
              <a:t>공부 </a:t>
            </a:r>
            <a:r>
              <a:rPr lang="en-US" altLang="ko-KR" b="1" dirty="0"/>
              <a:t>”+3+”</a:t>
            </a:r>
            <a:r>
              <a:rPr lang="ko-KR" altLang="en-US" b="1" dirty="0"/>
              <a:t>일째</a:t>
            </a:r>
            <a:r>
              <a:rPr lang="en-US" altLang="ko-KR" b="1" dirty="0"/>
              <a:t>…”</a:t>
            </a:r>
            <a:r>
              <a:rPr lang="en-US" altLang="ko-KR" dirty="0"/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E98C15-2F24-4AA0-8BB0-0FC19885E4B9}"/>
              </a:ext>
            </a:extLst>
          </p:cNvPr>
          <p:cNvSpPr/>
          <p:nvPr/>
        </p:nvSpPr>
        <p:spPr>
          <a:xfrm>
            <a:off x="562060" y="2064296"/>
            <a:ext cx="496253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A6CEA1-F1DE-4243-84B0-7A18DF43A381}"/>
              </a:ext>
            </a:extLst>
          </p:cNvPr>
          <p:cNvSpPr/>
          <p:nvPr/>
        </p:nvSpPr>
        <p:spPr>
          <a:xfrm>
            <a:off x="7678725" y="3893402"/>
            <a:ext cx="3951215" cy="432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공부 </a:t>
            </a:r>
            <a:r>
              <a:rPr lang="en-US" altLang="ko-KR" dirty="0"/>
              <a:t>3</a:t>
            </a:r>
            <a:r>
              <a:rPr lang="ko-KR" altLang="en-US" dirty="0"/>
              <a:t>일째</a:t>
            </a:r>
            <a:r>
              <a:rPr lang="en-US" altLang="ko-KR" dirty="0"/>
              <a:t>…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7E5B3C-82DE-4AC4-B166-AD454D362608}"/>
              </a:ext>
            </a:extLst>
          </p:cNvPr>
          <p:cNvSpPr/>
          <p:nvPr/>
        </p:nvSpPr>
        <p:spPr>
          <a:xfrm>
            <a:off x="7678724" y="3603982"/>
            <a:ext cx="395121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D2953-ABC6-44E4-A2BF-C0DD20B7A8BE}"/>
              </a:ext>
            </a:extLst>
          </p:cNvPr>
          <p:cNvSpPr/>
          <p:nvPr/>
        </p:nvSpPr>
        <p:spPr>
          <a:xfrm>
            <a:off x="562061" y="3896992"/>
            <a:ext cx="7116662" cy="42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printf</a:t>
            </a:r>
            <a:r>
              <a:rPr lang="en-US" altLang="ko-KR" dirty="0"/>
              <a:t>(</a:t>
            </a:r>
            <a:r>
              <a:rPr lang="en-US" altLang="ko-KR" b="1" dirty="0"/>
              <a:t>“%s </a:t>
            </a:r>
            <a:r>
              <a:rPr lang="ko-KR" altLang="en-US" b="1" dirty="0"/>
              <a:t>공부 </a:t>
            </a:r>
            <a:r>
              <a:rPr lang="en-US" altLang="ko-KR" b="1" dirty="0"/>
              <a:t>%d</a:t>
            </a:r>
            <a:r>
              <a:rPr lang="ko-KR" altLang="en-US" b="1" dirty="0"/>
              <a:t>일째</a:t>
            </a:r>
            <a:r>
              <a:rPr lang="en-US" altLang="ko-KR" b="1" dirty="0"/>
              <a:t>…”,”</a:t>
            </a:r>
            <a:r>
              <a:rPr lang="ko-KR" altLang="en-US" b="1" dirty="0"/>
              <a:t>자바</a:t>
            </a:r>
            <a:r>
              <a:rPr lang="en-US" altLang="ko-KR" b="1" dirty="0"/>
              <a:t>”,3</a:t>
            </a:r>
            <a:r>
              <a:rPr lang="en-US" altLang="ko-KR" dirty="0"/>
              <a:t>);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BB5B16-E3A7-4EBF-82ED-10F6F74E4183}"/>
              </a:ext>
            </a:extLst>
          </p:cNvPr>
          <p:cNvSpPr/>
          <p:nvPr/>
        </p:nvSpPr>
        <p:spPr>
          <a:xfrm>
            <a:off x="562060" y="3603982"/>
            <a:ext cx="7116662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94D163C-D2A7-4062-A7BF-C9046868D104}"/>
              </a:ext>
            </a:extLst>
          </p:cNvPr>
          <p:cNvSpPr txBox="1">
            <a:spLocks/>
          </p:cNvSpPr>
          <p:nvPr/>
        </p:nvSpPr>
        <p:spPr>
          <a:xfrm>
            <a:off x="562060" y="4468351"/>
            <a:ext cx="11241251" cy="2242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/>
              <a:t>printf</a:t>
            </a:r>
            <a:r>
              <a:rPr lang="en-US" altLang="ko-KR" b="1" dirty="0"/>
              <a:t>()</a:t>
            </a:r>
            <a:r>
              <a:rPr lang="ko-KR" altLang="en-US" dirty="0"/>
              <a:t>을 사용할 때 가장 먼저 </a:t>
            </a:r>
            <a:r>
              <a:rPr lang="en-US" altLang="ko-KR" dirty="0"/>
              <a:t>format</a:t>
            </a:r>
            <a:r>
              <a:rPr lang="ko-KR" altLang="en-US" dirty="0"/>
              <a:t>문자열을 적는데 이 때 쓰이는게 서식문자이다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format</a:t>
            </a:r>
            <a:r>
              <a:rPr lang="ko-KR" altLang="en-US" dirty="0"/>
              <a:t>문자열 안에 있는 서식문자에 들어갈 인자를 오른쪽에 가변적으로 넣는다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이번에도 자주 쓰이는 핵심 서식문자들만 살펴보자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%s</a:t>
            </a:r>
            <a:r>
              <a:rPr lang="en-US" altLang="ko-KR" dirty="0"/>
              <a:t> : </a:t>
            </a:r>
            <a:r>
              <a:rPr lang="ko-KR" altLang="en-US" dirty="0"/>
              <a:t>문자열 출력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%c</a:t>
            </a:r>
            <a:r>
              <a:rPr lang="en-US" altLang="ko-KR" dirty="0"/>
              <a:t> : </a:t>
            </a:r>
            <a:r>
              <a:rPr lang="ko-KR" altLang="en-US" dirty="0"/>
              <a:t>단일 문자 출력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%d</a:t>
            </a:r>
            <a:r>
              <a:rPr lang="en-US" altLang="ko-KR" dirty="0"/>
              <a:t> : </a:t>
            </a:r>
            <a:r>
              <a:rPr lang="ko-KR" altLang="en-US" dirty="0"/>
              <a:t>정수 출력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%f</a:t>
            </a:r>
            <a:r>
              <a:rPr lang="en-US" altLang="ko-KR" dirty="0"/>
              <a:t> : </a:t>
            </a:r>
            <a:r>
              <a:rPr lang="ko-KR" altLang="en-US" dirty="0"/>
              <a:t>실수를 출력할 때 쓰인다</a:t>
            </a:r>
            <a:r>
              <a:rPr lang="en-US" altLang="ko-KR" dirty="0"/>
              <a:t>. </a:t>
            </a:r>
            <a:r>
              <a:rPr lang="ko-KR" altLang="en-US" dirty="0"/>
              <a:t>기본적으로 소수 뒷자리가 </a:t>
            </a:r>
            <a:r>
              <a:rPr lang="en-US" altLang="ko-KR" dirty="0"/>
              <a:t>6</a:t>
            </a:r>
            <a:r>
              <a:rPr lang="ko-KR" altLang="en-US" dirty="0"/>
              <a:t>자리만큼 출력되므로 </a:t>
            </a:r>
            <a:r>
              <a:rPr lang="en-US" altLang="ko-KR" dirty="0"/>
              <a:t>%.2f(</a:t>
            </a:r>
            <a:r>
              <a:rPr lang="ko-KR" altLang="en-US" dirty="0"/>
              <a:t>소수 </a:t>
            </a:r>
            <a:r>
              <a:rPr lang="en-US" altLang="ko-KR" dirty="0"/>
              <a:t>2</a:t>
            </a:r>
            <a:r>
              <a:rPr lang="ko-KR" altLang="en-US" dirty="0"/>
              <a:t>자리까지 출력</a:t>
            </a:r>
            <a:r>
              <a:rPr lang="en-US" altLang="ko-KR" dirty="0"/>
              <a:t>) </a:t>
            </a:r>
            <a:r>
              <a:rPr lang="ko-KR" altLang="en-US" dirty="0"/>
              <a:t>등을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537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세미콜론</a:t>
            </a:r>
            <a:r>
              <a:rPr lang="en-US" altLang="ko-KR" dirty="0"/>
              <a:t>(;)</a:t>
            </a:r>
            <a:r>
              <a:rPr lang="ko-KR" altLang="en-US" dirty="0"/>
              <a:t>과 코드 블록</a:t>
            </a:r>
            <a:r>
              <a:rPr lang="en-US" altLang="ko-KR" dirty="0"/>
              <a:t>( {...} 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62535" cy="342455"/>
          </a:xfrm>
        </p:spPr>
        <p:txBody>
          <a:bodyPr>
            <a:normAutofit/>
          </a:bodyPr>
          <a:lstStyle/>
          <a:p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은 코드의 끝을 알린다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3DDB-CD0A-44C3-94F6-B313945FB34D}"/>
              </a:ext>
            </a:extLst>
          </p:cNvPr>
          <p:cNvSpPr/>
          <p:nvPr/>
        </p:nvSpPr>
        <p:spPr>
          <a:xfrm>
            <a:off x="839789" y="2692866"/>
            <a:ext cx="10732451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hello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java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world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4DE1D4-C51D-4C1D-8C46-5951F630051D}"/>
              </a:ext>
            </a:extLst>
          </p:cNvPr>
          <p:cNvSpPr/>
          <p:nvPr/>
        </p:nvSpPr>
        <p:spPr>
          <a:xfrm>
            <a:off x="839788" y="2399856"/>
            <a:ext cx="1073245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3CA1D7D-648A-45D5-BC53-06202E4CEA74}"/>
              </a:ext>
            </a:extLst>
          </p:cNvPr>
          <p:cNvSpPr txBox="1">
            <a:spLocks/>
          </p:cNvSpPr>
          <p:nvPr/>
        </p:nvSpPr>
        <p:spPr>
          <a:xfrm>
            <a:off x="5985202" y="3638635"/>
            <a:ext cx="5713412" cy="148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 두 코드는 똑같다</a:t>
            </a:r>
            <a:r>
              <a:rPr lang="en-US" altLang="ko-KR" dirty="0"/>
              <a:t>. </a:t>
            </a:r>
            <a:r>
              <a:rPr lang="ko-KR" altLang="en-US" dirty="0"/>
              <a:t>위와 같이 한 줄로 프로그래밍을 해도</a:t>
            </a:r>
            <a:endParaRPr lang="en-US" altLang="ko-KR" dirty="0"/>
          </a:p>
          <a:p>
            <a:r>
              <a:rPr lang="ko-KR" altLang="en-US" dirty="0"/>
              <a:t>컴퓨터가 끊어서 해석하는게 가능한 이유는 </a:t>
            </a:r>
            <a:r>
              <a:rPr lang="en-US" altLang="ko-KR" dirty="0"/>
              <a:t>;</a:t>
            </a:r>
            <a:r>
              <a:rPr lang="ko-KR" altLang="en-US" dirty="0"/>
              <a:t> 때문이다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DCD12C-EC1D-402C-B92E-9B1105A859D9}"/>
              </a:ext>
            </a:extLst>
          </p:cNvPr>
          <p:cNvSpPr/>
          <p:nvPr/>
        </p:nvSpPr>
        <p:spPr>
          <a:xfrm>
            <a:off x="839788" y="3638636"/>
            <a:ext cx="4962535" cy="964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hello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java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world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D08D09-A238-4F07-ACFA-F71BD6537929}"/>
              </a:ext>
            </a:extLst>
          </p:cNvPr>
          <p:cNvSpPr/>
          <p:nvPr/>
        </p:nvSpPr>
        <p:spPr>
          <a:xfrm>
            <a:off x="839787" y="3345626"/>
            <a:ext cx="496253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</p:spTree>
    <p:extLst>
      <p:ext uri="{BB962C8B-B14F-4D97-AF65-F5344CB8AC3E}">
        <p14:creationId xmlns:p14="http://schemas.microsoft.com/office/powerpoint/2010/main" val="147372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5711</TotalTime>
  <Words>4669</Words>
  <Application>Microsoft Office PowerPoint</Application>
  <PresentationFormat>와이드스크린</PresentationFormat>
  <Paragraphs>1051</Paragraphs>
  <Slides>73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8" baseType="lpstr">
      <vt:lpstr>HY헤드라인M</vt:lpstr>
      <vt:lpstr>맑은 고딕</vt:lpstr>
      <vt:lpstr>뫼비우스 Regular</vt:lpstr>
      <vt:lpstr>Arial</vt:lpstr>
      <vt:lpstr>Office 테마</vt:lpstr>
      <vt:lpstr>CHAP 02  </vt:lpstr>
      <vt:lpstr>PowerPoint 프레젠테이션</vt:lpstr>
      <vt:lpstr>1. 변수</vt:lpstr>
      <vt:lpstr> - 이스케이프 문자와 System.out.print()   System 클래스 기능을 이용해 출력해보기</vt:lpstr>
      <vt:lpstr> - 이스케이프 문자와 System.out.print()   왜 필요한가?</vt:lpstr>
      <vt:lpstr> - 이스케이프 문자와 System.out.print()   핵심 이스케이프 문자</vt:lpstr>
      <vt:lpstr> - 이스케이프 문자와 System.out.print()   System.out.println()</vt:lpstr>
      <vt:lpstr> - 서식문자와 System.out.printf()   숫자와 문자를 합쳐서 출력하기</vt:lpstr>
      <vt:lpstr> - 세미콜론(;)과 코드 블록( {...} )  </vt:lpstr>
      <vt:lpstr> - 세미콜론(;)과 코드 블록( {...} )  </vt:lpstr>
      <vt:lpstr> - 변수, 메서드, 클래스 이름 규칙   Java Programming을 하기 전 알고가기</vt:lpstr>
      <vt:lpstr> - 자료형, 변수, 상수, 리터럴   자료형</vt:lpstr>
      <vt:lpstr> - 자료형, 변수, 상수, 리터럴   자료형과 변수 : Primitive Type, 그리고 리터럴</vt:lpstr>
      <vt:lpstr> - 자료형, 변수, 상수, 리터럴   자료형과 변수 : Reference Type</vt:lpstr>
      <vt:lpstr> - 자료형, 변수, 상수, 리터럴   상수와 예약어</vt:lpstr>
      <vt:lpstr> - 자료형, 변수, 상수, 리터럴   변수명을 짓는 요령</vt:lpstr>
      <vt:lpstr> - 자료형 변환   Casting</vt:lpstr>
      <vt:lpstr> - 자료형 변환   기본 데이터 타입의 크기와 데이터 손실</vt:lpstr>
      <vt:lpstr> - 자료형 변환   왜 정수일 땐 int를 쓰고 실수일 땐 double을 쓰는가?</vt:lpstr>
      <vt:lpstr> - 자료형 변환   왜 정수일 땐 int를 쓰고 실수일 땐 double을 쓰는가?</vt:lpstr>
      <vt:lpstr>2. 연산자</vt:lpstr>
      <vt:lpstr> - Scanner 클래스   java.util.Scanner</vt:lpstr>
      <vt:lpstr> - Scanner 클래스   키보드로부터 입력 받기</vt:lpstr>
      <vt:lpstr> - 산술 연산자 (+, -, *, /, %)  </vt:lpstr>
      <vt:lpstr> - 복합 연산자 (+=, -=, *=, /=, %=)  </vt:lpstr>
      <vt:lpstr> - 비교 연산자 (&gt;=, &lt;=, &gt;, &lt;, ==, !=)   </vt:lpstr>
      <vt:lpstr> - 증감 연산자 (++, --)  전치와 후치</vt:lpstr>
      <vt:lpstr> - 논리 연산자 (&amp;&amp;, ||, !)  </vt:lpstr>
      <vt:lpstr> - 논리 연산자 (&amp;&amp;, ||, !)  효율적인 논리 연산 작업</vt:lpstr>
      <vt:lpstr> - 비트 연산자 (&amp;, |, ^, ~, &lt;&lt;, &gt;&gt;)  2진법</vt:lpstr>
      <vt:lpstr> - 비트 연산자 (&amp;, |, ^, ~, &lt;&lt;, &gt;&gt;)  비트 연산 과정</vt:lpstr>
      <vt:lpstr> - 비트 연산자 (&amp;, |, ^, ~, &lt;&lt;, &gt;&gt;)  &amp;, |, ^, ~</vt:lpstr>
      <vt:lpstr> - 비트 연산자 (&amp;, |, ^, ~, &lt;&lt;, &gt;&gt;)  쉬프트(Shift) 연산자</vt:lpstr>
      <vt:lpstr> - 연산자 우선순위란?   </vt:lpstr>
      <vt:lpstr> - 연산자 우선순위란?   연산자 우선순위… 외워야하나?</vt:lpstr>
      <vt:lpstr>3. 조건문</vt:lpstr>
      <vt:lpstr> - if~else   </vt:lpstr>
      <vt:lpstr> - else if   else if가 있는 경우</vt:lpstr>
      <vt:lpstr> - switch문 (break)   switch ~ case ~ default</vt:lpstr>
      <vt:lpstr> - switch문 (break)   break의 쓰임</vt:lpstr>
      <vt:lpstr> - switch문 (break)   break의 쓰임</vt:lpstr>
      <vt:lpstr> - switch문 (break)   break의 쓰임</vt:lpstr>
      <vt:lpstr> - 삼항 조건 ( ?: )   </vt:lpstr>
      <vt:lpstr>4. 반복문</vt:lpstr>
      <vt:lpstr> - for문   초기값, 조건식, 증감식</vt:lpstr>
      <vt:lpstr> - for문   변수</vt:lpstr>
      <vt:lpstr> - for문   무한반복</vt:lpstr>
      <vt:lpstr> - for문   중첩 for문</vt:lpstr>
      <vt:lpstr> - foreach문   </vt:lpstr>
      <vt:lpstr> - while문 (continue)  </vt:lpstr>
      <vt:lpstr> - while문 (continue)  continue</vt:lpstr>
      <vt:lpstr> - do~while문  </vt:lpstr>
      <vt:lpstr>5. 배열</vt:lpstr>
      <vt:lpstr> - 1차원 배열  </vt:lpstr>
      <vt:lpstr> - 1차원 배열  배열 출력하기</vt:lpstr>
      <vt:lpstr> - 1차원 배열  배열 복사하기</vt:lpstr>
      <vt:lpstr> - 1차원 배열  배열 복사하기</vt:lpstr>
      <vt:lpstr> - 1차원 배열  배열 복사하기</vt:lpstr>
      <vt:lpstr> - 다차원 배열  </vt:lpstr>
      <vt:lpstr> - 다차원 배열  </vt:lpstr>
      <vt:lpstr> - 다차원 배열  </vt:lpstr>
      <vt:lpstr>6. 함수</vt:lpstr>
      <vt:lpstr> - 반환형과 return  함수 선언</vt:lpstr>
      <vt:lpstr> - 반환형과 return  return</vt:lpstr>
      <vt:lpstr> - 반환형과 return  함수의 기본 형태</vt:lpstr>
      <vt:lpstr> - 반환형과 return  함수의 기본 형태</vt:lpstr>
      <vt:lpstr> - 반환형과 return  함수의 기본 형태</vt:lpstr>
      <vt:lpstr> - 반환형과 return  함수의 기본 형태</vt:lpstr>
      <vt:lpstr> - 반환형과 return  결과</vt:lpstr>
      <vt:lpstr> - 전역변수와 지역변수   </vt:lpstr>
      <vt:lpstr> - 인자(Parameter)와 가변인자(Varargs)   Parameter</vt:lpstr>
      <vt:lpstr> - 인자(Parameter)와 가변인자(Varargs)   Varargs(Variable Arguments)</vt:lpstr>
      <vt:lpstr> - 인자(Parameter)와 가변인자(Varargs)   주의할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</dc:title>
  <dc:creator>MinHyung RHIE</dc:creator>
  <cp:lastModifiedBy>MinHyung RHIE</cp:lastModifiedBy>
  <cp:revision>336</cp:revision>
  <dcterms:created xsi:type="dcterms:W3CDTF">2019-10-12T05:29:55Z</dcterms:created>
  <dcterms:modified xsi:type="dcterms:W3CDTF">2019-10-31T17:36:57Z</dcterms:modified>
</cp:coreProperties>
</file>