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257" r:id="rId2"/>
    <p:sldId id="306" r:id="rId3"/>
    <p:sldId id="281" r:id="rId4"/>
    <p:sldId id="391" r:id="rId5"/>
    <p:sldId id="418" r:id="rId6"/>
    <p:sldId id="419" r:id="rId7"/>
    <p:sldId id="422" r:id="rId8"/>
    <p:sldId id="423" r:id="rId9"/>
    <p:sldId id="425" r:id="rId10"/>
    <p:sldId id="393" r:id="rId11"/>
    <p:sldId id="426" r:id="rId12"/>
    <p:sldId id="427" r:id="rId13"/>
    <p:sldId id="429" r:id="rId14"/>
    <p:sldId id="428" r:id="rId15"/>
    <p:sldId id="430" r:id="rId16"/>
    <p:sldId id="431" r:id="rId17"/>
    <p:sldId id="432" r:id="rId18"/>
    <p:sldId id="452" r:id="rId19"/>
    <p:sldId id="433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394" r:id="rId28"/>
    <p:sldId id="445" r:id="rId29"/>
    <p:sldId id="446" r:id="rId30"/>
    <p:sldId id="447" r:id="rId31"/>
    <p:sldId id="448" r:id="rId32"/>
    <p:sldId id="449" r:id="rId33"/>
    <p:sldId id="450" r:id="rId34"/>
    <p:sldId id="451" r:id="rId35"/>
    <p:sldId id="454" r:id="rId36"/>
    <p:sldId id="455" r:id="rId37"/>
    <p:sldId id="456" r:id="rId38"/>
    <p:sldId id="457" r:id="rId39"/>
    <p:sldId id="434" r:id="rId40"/>
    <p:sldId id="458" r:id="rId41"/>
    <p:sldId id="395" r:id="rId42"/>
    <p:sldId id="459" r:id="rId43"/>
    <p:sldId id="399" r:id="rId44"/>
    <p:sldId id="466" r:id="rId45"/>
    <p:sldId id="467" r:id="rId46"/>
    <p:sldId id="400" r:id="rId47"/>
    <p:sldId id="460" r:id="rId48"/>
    <p:sldId id="396" r:id="rId49"/>
    <p:sldId id="468" r:id="rId50"/>
    <p:sldId id="397" r:id="rId51"/>
    <p:sldId id="469" r:id="rId52"/>
    <p:sldId id="470" r:id="rId53"/>
    <p:sldId id="461" r:id="rId54"/>
    <p:sldId id="471" r:id="rId55"/>
    <p:sldId id="472" r:id="rId56"/>
    <p:sldId id="473" r:id="rId57"/>
    <p:sldId id="474" r:id="rId58"/>
    <p:sldId id="476" r:id="rId59"/>
    <p:sldId id="477" r:id="rId60"/>
    <p:sldId id="478" r:id="rId61"/>
    <p:sldId id="479" r:id="rId62"/>
    <p:sldId id="480" r:id="rId63"/>
    <p:sldId id="481" r:id="rId64"/>
    <p:sldId id="464" r:id="rId65"/>
    <p:sldId id="482" r:id="rId66"/>
    <p:sldId id="401" r:id="rId67"/>
    <p:sldId id="484" r:id="rId68"/>
    <p:sldId id="485" r:id="rId69"/>
    <p:sldId id="483" r:id="rId70"/>
    <p:sldId id="486" r:id="rId71"/>
    <p:sldId id="462" r:id="rId72"/>
    <p:sldId id="487" r:id="rId73"/>
    <p:sldId id="488" r:id="rId74"/>
    <p:sldId id="489" r:id="rId75"/>
    <p:sldId id="490" r:id="rId76"/>
    <p:sldId id="402" r:id="rId77"/>
    <p:sldId id="463" r:id="rId78"/>
    <p:sldId id="381" r:id="rId79"/>
    <p:sldId id="403" r:id="rId80"/>
    <p:sldId id="491" r:id="rId81"/>
    <p:sldId id="404" r:id="rId82"/>
    <p:sldId id="382" r:id="rId83"/>
    <p:sldId id="405" r:id="rId84"/>
    <p:sldId id="493" r:id="rId85"/>
    <p:sldId id="495" r:id="rId86"/>
    <p:sldId id="406" r:id="rId87"/>
    <p:sldId id="496" r:id="rId88"/>
    <p:sldId id="383" r:id="rId89"/>
    <p:sldId id="407" r:id="rId90"/>
    <p:sldId id="497" r:id="rId91"/>
    <p:sldId id="498" r:id="rId92"/>
    <p:sldId id="408" r:id="rId93"/>
    <p:sldId id="409" r:id="rId94"/>
    <p:sldId id="410" r:id="rId95"/>
    <p:sldId id="384" r:id="rId96"/>
    <p:sldId id="411" r:id="rId97"/>
    <p:sldId id="499" r:id="rId98"/>
    <p:sldId id="506" r:id="rId99"/>
    <p:sldId id="412" r:id="rId100"/>
    <p:sldId id="500" r:id="rId101"/>
    <p:sldId id="502" r:id="rId102"/>
    <p:sldId id="503" r:id="rId103"/>
    <p:sldId id="504" r:id="rId104"/>
    <p:sldId id="505" r:id="rId105"/>
    <p:sldId id="501" r:id="rId106"/>
    <p:sldId id="413" r:id="rId107"/>
    <p:sldId id="415" r:id="rId108"/>
    <p:sldId id="416" r:id="rId109"/>
    <p:sldId id="507" r:id="rId110"/>
    <p:sldId id="508" r:id="rId111"/>
    <p:sldId id="509" r:id="rId112"/>
    <p:sldId id="417" r:id="rId113"/>
    <p:sldId id="510" r:id="rId1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yung RHIE" initials="MR" lastIdx="1" clrIdx="0">
    <p:extLst>
      <p:ext uri="{19B8F6BF-5375-455C-9EA6-DF929625EA0E}">
        <p15:presenceInfo xmlns:p15="http://schemas.microsoft.com/office/powerpoint/2012/main" userId="ff3ae7fd3b4f33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84379" autoAdjust="0"/>
  </p:normalViewPr>
  <p:slideViewPr>
    <p:cSldViewPr snapToGrid="0">
      <p:cViewPr varScale="1">
        <p:scale>
          <a:sx n="77" d="100"/>
          <a:sy n="77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6E5BD-E900-413B-9AAB-4D56431401A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865E3-675A-4221-91D5-D847C1FF0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40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en-US" altLang="ko-KR" dirty="0" err="1"/>
              <a:t>StringEx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725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2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Programming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InnerClassEx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58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02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en-US" altLang="ko-KR" dirty="0" err="1"/>
              <a:t>AnonymousClassEx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991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Programming “Intro”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49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Programming “ExceptionEx01”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256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Programming “ExceptionEx02”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49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Show Programming “ExceptionEx03”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02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33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Show Programming “ExceptionEx04”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13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52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Programming “</a:t>
            </a:r>
            <a:r>
              <a:rPr lang="en-US" altLang="ko-KR" dirty="0" err="1"/>
              <a:t>ObjectEx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889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54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3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428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853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335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7745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610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7771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Show Programming “</a:t>
            </a:r>
            <a:r>
              <a:rPr lang="en-US" altLang="ko-KR" dirty="0" err="1"/>
              <a:t>StringBufferBuilderEx</a:t>
            </a:r>
            <a:r>
              <a:rPr lang="en-US" altLang="ko-KR" dirty="0"/>
              <a:t>”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16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Show Programming “Initializing”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723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Show Programming “</a:t>
            </a:r>
            <a:r>
              <a:rPr lang="en-US" altLang="ko-KR" dirty="0" err="1"/>
              <a:t>WrapperEx</a:t>
            </a:r>
            <a:r>
              <a:rPr lang="en-US" altLang="ko-KR" dirty="0"/>
              <a:t>”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535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Programming “</a:t>
            </a:r>
            <a:r>
              <a:rPr lang="en-US" altLang="ko-KR" dirty="0" err="1"/>
              <a:t>MathEx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258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7279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Programming “</a:t>
            </a:r>
            <a:r>
              <a:rPr lang="en-US" altLang="ko-KR" dirty="0" err="1"/>
              <a:t>DateTimeEx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1694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Programming “</a:t>
            </a:r>
            <a:r>
              <a:rPr lang="en-US" altLang="ko-KR" dirty="0" err="1"/>
              <a:t>DateTimeEx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082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663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286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Programming “Encapsulation”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866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Programming “Polymorphism”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3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en-US" altLang="ko-KR" dirty="0" err="1"/>
              <a:t>AbstractEx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85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en-US" altLang="ko-KR" dirty="0" err="1"/>
              <a:t>AbstractEx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44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Programming “</a:t>
            </a:r>
            <a:r>
              <a:rPr lang="en-US" altLang="ko-KR" dirty="0" err="1"/>
              <a:t>InterfaceEx</a:t>
            </a:r>
            <a:r>
              <a:rPr lang="en-US" altLang="ko-KR" dirty="0"/>
              <a:t>”, “InterfaceEx2”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292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65E3-675A-4221-91D5-D847C1FF0005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88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1B602-F043-49A4-A24C-F442F7262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F9A9C3-FD4B-41B0-B51C-FFA5D0C66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20F10-A262-482D-BE2C-9771E980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0C86A-D007-4C8B-980B-B56E5C73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CA351-758A-4915-9F98-5F404BBB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6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A091B-36CD-4512-816C-66ADFC03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ED7CBD-4B67-4079-BEB1-16CFC2F1B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999FB-F143-48AA-A21A-819026BE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F80C1-A12A-4CD9-BD4B-5E818AA0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22AE3-231C-4147-B311-61166F00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2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E0CB6F-6B81-485F-99D6-C08CABE63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E639E-05DD-4CB9-AE86-BED75A8FE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628BC-E5F2-483D-A0A3-77E8F7BF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23B8F-2272-435F-83AA-A674B518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79429-2BCC-4643-9D3A-93946440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7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A0512-EA55-47DA-90C3-2D776F01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A5A50-9DA3-4B95-B49A-2C012EF0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8E62E-58EB-4C27-B318-7B8AF0DC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77A3C-0E0E-44DF-BB82-E342740D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F238A-376C-4A40-8F5B-DC75451F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4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83D3E-35C4-4B38-AB50-D5FE3AF56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7563F-138B-4E9E-BBB8-2580BC0B5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2BFE7-E054-4E42-A1A2-C3B02891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87ED1-5B93-4EF7-A013-E0654A70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29528-07FE-4350-9A1D-277EC021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6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1C614-A94E-4625-955E-D0180FBF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78CE9-28E9-41DF-B34B-9B5D5527D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3F8DC3-5521-4397-9CC2-5222478FD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4113A-59F5-4C43-93C4-3D7CFF97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9613C2-78DF-461D-AD23-82E7531C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5B9D7-F1D4-44D6-B766-AB654A6C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17CE5-F06B-452E-92BC-72480185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A7F17-DD8B-4DBE-A455-201F36F94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8F0DBA-3359-4E71-80C4-8FE94B90E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6609B0-DAA0-45EB-A7AD-F6E66A60D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CB9629-F6C4-4220-AB1E-DD19D0A5A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1C2C64-B1EA-4E29-B01F-71379883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8D854D-DC73-4EE9-8489-A5872E90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BB3C3A-D94E-44F7-AA4E-30BC940B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4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EE977-47EA-4F9E-AB04-787191A5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E4350D-5139-46C8-9F73-73AD307F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5F1B03-6FED-469B-81AF-186F03D5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CE8E36-4599-467D-863E-C6D1CD57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AD2E55-3BEC-48C2-8C4D-85AEA720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3B5E54-D6A4-464B-B422-37AD8865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941F4A-C7DE-4701-877A-7953843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9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18E95-6008-4C84-8BD7-27654BCD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93846-D34E-4BDA-A5F0-8DB3A9605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83C657-0524-4422-A794-C61291DEA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871053-2476-4C10-8357-49B5DF17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E3AD0-342B-4E99-8A7D-932D2791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CAD42-79E6-427D-A385-9CAFA34C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29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C5159-699E-4F13-A772-FC18FE39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5E77B2-FE1F-4F2D-820A-A02B35D4F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CA30F8-8ED6-4951-9B26-F6AFFBD18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F35467-A6E7-47DD-BE6C-2EF27C18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AB72-DC5F-41C4-9D23-4664544B154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7BE3EC-BBB5-4A54-BC8F-643A8909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2C59A-AEAD-48C3-8F7B-1B78D06A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A6B9C4-D704-4E29-A6DE-98429AC3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83F327-1114-4BD1-8678-D23C26BFC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CBF81-D636-4DEC-B9C6-1353F1F1D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AB72-DC5F-41C4-9D23-4664544B154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FF7B9-2509-43DA-BD14-3EDD116B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9F585-732A-41B9-8B90-191A5DCD0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8ACE5-2C42-4724-ABC6-13379A3E5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98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163F2-AB71-476B-8121-D1392DBA9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719" y="962928"/>
            <a:ext cx="9814560" cy="165576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5000" dirty="0"/>
              <a:t>CHAP 03</a:t>
            </a:r>
            <a:br>
              <a:rPr lang="en-US" altLang="ko-KR" sz="3500" dirty="0"/>
            </a:br>
            <a:br>
              <a:rPr lang="en-US" altLang="ko-KR" sz="3500" dirty="0"/>
            </a:br>
            <a:endParaRPr lang="ko-KR" altLang="en-US" sz="35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E501BC-22C6-42E8-BADA-FAD9A3F41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762812"/>
            <a:ext cx="9144000" cy="1655762"/>
          </a:xfrm>
        </p:spPr>
        <p:txBody>
          <a:bodyPr/>
          <a:lstStyle/>
          <a:p>
            <a:r>
              <a:rPr lang="ko-KR" altLang="en-US" dirty="0"/>
              <a:t>객체 지향 프로그래밍 기본</a:t>
            </a:r>
          </a:p>
        </p:txBody>
      </p:sp>
      <p:pic>
        <p:nvPicPr>
          <p:cNvPr id="4" name="Picture 2" descr="java img에 대한 이미지 검색결과">
            <a:extLst>
              <a:ext uri="{FF2B5EF4-FFF2-40B4-BE49-F238E27FC236}">
                <a16:creationId xmlns:a16="http://schemas.microsoft.com/office/drawing/2014/main" id="{92781CEC-76A1-48D4-8FAC-1BE0640C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692" y="2832290"/>
            <a:ext cx="59055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6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메모리 </a:t>
            </a:r>
            <a:r>
              <a:rPr lang="en-US" altLang="ko-KR" dirty="0"/>
              <a:t>(Stack, Heap, Class )</a:t>
            </a:r>
            <a:r>
              <a:rPr lang="ko-KR" altLang="en-US" dirty="0"/>
              <a:t>와 </a:t>
            </a:r>
            <a:r>
              <a:rPr lang="en-US" altLang="ko-KR" dirty="0"/>
              <a:t>new</a:t>
            </a:r>
            <a:r>
              <a:rPr lang="ko-KR" altLang="en-US" dirty="0"/>
              <a:t>연산자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830F42-1035-48CA-9D39-20F76DD797E9}"/>
              </a:ext>
            </a:extLst>
          </p:cNvPr>
          <p:cNvSpPr/>
          <p:nvPr/>
        </p:nvSpPr>
        <p:spPr>
          <a:xfrm>
            <a:off x="492993" y="3092041"/>
            <a:ext cx="983469" cy="30808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749C7B-560D-45E2-B481-B7D2D1960AA5}"/>
              </a:ext>
            </a:extLst>
          </p:cNvPr>
          <p:cNvSpPr/>
          <p:nvPr/>
        </p:nvSpPr>
        <p:spPr>
          <a:xfrm>
            <a:off x="492993" y="6172899"/>
            <a:ext cx="98346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A80E40-5328-4499-ADF4-E71CDA564F92}"/>
              </a:ext>
            </a:extLst>
          </p:cNvPr>
          <p:cNvSpPr/>
          <p:nvPr/>
        </p:nvSpPr>
        <p:spPr>
          <a:xfrm>
            <a:off x="9043332" y="1585519"/>
            <a:ext cx="2952925" cy="50417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ko-KR" altLang="en-US" dirty="0" err="1">
                <a:solidFill>
                  <a:schemeClr val="tx1"/>
                </a:solidFill>
              </a:rPr>
              <a:t>선입후출</a:t>
            </a:r>
            <a:r>
              <a:rPr lang="ko-KR" altLang="en-US" dirty="0">
                <a:solidFill>
                  <a:schemeClr val="tx1"/>
                </a:solidFill>
              </a:rPr>
              <a:t> 구조다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>
                <a:solidFill>
                  <a:schemeClr val="tx1"/>
                </a:solidFill>
              </a:rPr>
              <a:t>를 꺼내기 위해선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먼저</a:t>
            </a:r>
            <a:r>
              <a:rPr lang="en-US" altLang="ko-KR" dirty="0">
                <a:solidFill>
                  <a:schemeClr val="tx1"/>
                </a:solidFill>
              </a:rPr>
              <a:t> D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ko-KR" altLang="en-US" dirty="0">
                <a:solidFill>
                  <a:schemeClr val="tx1"/>
                </a:solidFill>
              </a:rPr>
              <a:t>를 꺼내야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>
                <a:solidFill>
                  <a:schemeClr val="tx1"/>
                </a:solidFill>
              </a:rPr>
              <a:t>를 꺼낼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502C39-200F-40AA-8C96-B2CBC5727727}"/>
              </a:ext>
            </a:extLst>
          </p:cNvPr>
          <p:cNvSpPr/>
          <p:nvPr/>
        </p:nvSpPr>
        <p:spPr>
          <a:xfrm>
            <a:off x="1784898" y="3092041"/>
            <a:ext cx="983469" cy="30808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4AD7DE-8156-4149-9381-6C3B18DB6789}"/>
              </a:ext>
            </a:extLst>
          </p:cNvPr>
          <p:cNvSpPr/>
          <p:nvPr/>
        </p:nvSpPr>
        <p:spPr>
          <a:xfrm>
            <a:off x="1784898" y="6172899"/>
            <a:ext cx="98346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A39724-0F22-46FB-8BD8-69906E09712A}"/>
              </a:ext>
            </a:extLst>
          </p:cNvPr>
          <p:cNvSpPr/>
          <p:nvPr/>
        </p:nvSpPr>
        <p:spPr>
          <a:xfrm>
            <a:off x="3076803" y="3092041"/>
            <a:ext cx="983469" cy="30808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8CAF33-F54C-4689-8CF8-83CEF7B32648}"/>
              </a:ext>
            </a:extLst>
          </p:cNvPr>
          <p:cNvSpPr/>
          <p:nvPr/>
        </p:nvSpPr>
        <p:spPr>
          <a:xfrm>
            <a:off x="3076803" y="6172899"/>
            <a:ext cx="98346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F159B2-7D45-490B-B900-13B997B5B691}"/>
              </a:ext>
            </a:extLst>
          </p:cNvPr>
          <p:cNvSpPr/>
          <p:nvPr/>
        </p:nvSpPr>
        <p:spPr>
          <a:xfrm>
            <a:off x="4368708" y="3092041"/>
            <a:ext cx="983469" cy="30808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46EC0F-1FEA-4B2B-88F5-0C03246C2E66}"/>
              </a:ext>
            </a:extLst>
          </p:cNvPr>
          <p:cNvSpPr/>
          <p:nvPr/>
        </p:nvSpPr>
        <p:spPr>
          <a:xfrm>
            <a:off x="4368708" y="6172899"/>
            <a:ext cx="98346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EC5449-3402-43BE-A869-E87480B3E395}"/>
              </a:ext>
            </a:extLst>
          </p:cNvPr>
          <p:cNvSpPr/>
          <p:nvPr/>
        </p:nvSpPr>
        <p:spPr>
          <a:xfrm>
            <a:off x="5660613" y="3092041"/>
            <a:ext cx="983469" cy="30808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E32DAA-9FCF-4AF1-98E8-26FDBD16CA8B}"/>
              </a:ext>
            </a:extLst>
          </p:cNvPr>
          <p:cNvSpPr/>
          <p:nvPr/>
        </p:nvSpPr>
        <p:spPr>
          <a:xfrm>
            <a:off x="5660613" y="6172899"/>
            <a:ext cx="98346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BC1F8D-4B79-49C9-9A4D-109EF430E49E}"/>
              </a:ext>
            </a:extLst>
          </p:cNvPr>
          <p:cNvSpPr/>
          <p:nvPr/>
        </p:nvSpPr>
        <p:spPr>
          <a:xfrm>
            <a:off x="6952518" y="3092041"/>
            <a:ext cx="983469" cy="30808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F3E16B-FA25-4E85-87F3-961B1C91AF43}"/>
              </a:ext>
            </a:extLst>
          </p:cNvPr>
          <p:cNvSpPr/>
          <p:nvPr/>
        </p:nvSpPr>
        <p:spPr>
          <a:xfrm>
            <a:off x="6952518" y="6172899"/>
            <a:ext cx="98346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BC5F7D-C9A0-47F2-8797-163D351625B4}"/>
              </a:ext>
            </a:extLst>
          </p:cNvPr>
          <p:cNvSpPr/>
          <p:nvPr/>
        </p:nvSpPr>
        <p:spPr>
          <a:xfrm>
            <a:off x="492993" y="5655578"/>
            <a:ext cx="983469" cy="5173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E224B9D-E376-4D25-AB42-8714BD37CF6B}"/>
              </a:ext>
            </a:extLst>
          </p:cNvPr>
          <p:cNvSpPr/>
          <p:nvPr/>
        </p:nvSpPr>
        <p:spPr>
          <a:xfrm>
            <a:off x="492993" y="5138257"/>
            <a:ext cx="983469" cy="51732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25E4A1-4597-46F1-A3B6-4495536A2855}"/>
              </a:ext>
            </a:extLst>
          </p:cNvPr>
          <p:cNvSpPr/>
          <p:nvPr/>
        </p:nvSpPr>
        <p:spPr>
          <a:xfrm>
            <a:off x="492993" y="4620936"/>
            <a:ext cx="983469" cy="5173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636FEA-A718-4387-B99D-D142C158D9EF}"/>
              </a:ext>
            </a:extLst>
          </p:cNvPr>
          <p:cNvSpPr/>
          <p:nvPr/>
        </p:nvSpPr>
        <p:spPr>
          <a:xfrm>
            <a:off x="492993" y="4103615"/>
            <a:ext cx="983469" cy="5173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3852B7-458E-4AEC-87E1-7B90ED6516ED}"/>
              </a:ext>
            </a:extLst>
          </p:cNvPr>
          <p:cNvSpPr/>
          <p:nvPr/>
        </p:nvSpPr>
        <p:spPr>
          <a:xfrm>
            <a:off x="1784898" y="5655578"/>
            <a:ext cx="983469" cy="5173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6557B4-B6E2-4922-AA7A-616FD74E5221}"/>
              </a:ext>
            </a:extLst>
          </p:cNvPr>
          <p:cNvSpPr/>
          <p:nvPr/>
        </p:nvSpPr>
        <p:spPr>
          <a:xfrm>
            <a:off x="1784898" y="5138257"/>
            <a:ext cx="983469" cy="51732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76E0A7-0395-4977-9BF7-B3BC5FC6E937}"/>
              </a:ext>
            </a:extLst>
          </p:cNvPr>
          <p:cNvSpPr/>
          <p:nvPr/>
        </p:nvSpPr>
        <p:spPr>
          <a:xfrm>
            <a:off x="1784898" y="4620936"/>
            <a:ext cx="983469" cy="5173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117FF8-7EE8-4C4B-B3FB-9182730A665D}"/>
              </a:ext>
            </a:extLst>
          </p:cNvPr>
          <p:cNvSpPr/>
          <p:nvPr/>
        </p:nvSpPr>
        <p:spPr>
          <a:xfrm>
            <a:off x="3076803" y="5655578"/>
            <a:ext cx="983469" cy="5173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A5FFFEE-A7C9-4CB0-B260-A24B5091D77D}"/>
              </a:ext>
            </a:extLst>
          </p:cNvPr>
          <p:cNvSpPr/>
          <p:nvPr/>
        </p:nvSpPr>
        <p:spPr>
          <a:xfrm>
            <a:off x="3076803" y="5138257"/>
            <a:ext cx="983469" cy="51732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7E48AD6-7691-4320-AE4A-82143D7EF7AE}"/>
              </a:ext>
            </a:extLst>
          </p:cNvPr>
          <p:cNvSpPr/>
          <p:nvPr/>
        </p:nvSpPr>
        <p:spPr>
          <a:xfrm>
            <a:off x="3076803" y="2393658"/>
            <a:ext cx="983469" cy="5173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7DF966-0EC9-4C7B-8837-ECA0487CC300}"/>
              </a:ext>
            </a:extLst>
          </p:cNvPr>
          <p:cNvSpPr/>
          <p:nvPr/>
        </p:nvSpPr>
        <p:spPr>
          <a:xfrm>
            <a:off x="4368708" y="5655578"/>
            <a:ext cx="983469" cy="5173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4E680FC-2FE7-42A6-9AAD-188CA7EBA31F}"/>
              </a:ext>
            </a:extLst>
          </p:cNvPr>
          <p:cNvSpPr/>
          <p:nvPr/>
        </p:nvSpPr>
        <p:spPr>
          <a:xfrm>
            <a:off x="5660613" y="5655578"/>
            <a:ext cx="983469" cy="5173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0C5EDC4-F255-4ADB-9BC4-D199FD1CA120}"/>
              </a:ext>
            </a:extLst>
          </p:cNvPr>
          <p:cNvSpPr/>
          <p:nvPr/>
        </p:nvSpPr>
        <p:spPr>
          <a:xfrm>
            <a:off x="5660613" y="5138257"/>
            <a:ext cx="983469" cy="5173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335AA0B-1FF2-464B-B9AE-5F84EBA5A112}"/>
              </a:ext>
            </a:extLst>
          </p:cNvPr>
          <p:cNvSpPr/>
          <p:nvPr/>
        </p:nvSpPr>
        <p:spPr>
          <a:xfrm>
            <a:off x="6942174" y="5655578"/>
            <a:ext cx="983469" cy="5173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4CB014-A9DC-43A4-8242-AC6B83C152D5}"/>
              </a:ext>
            </a:extLst>
          </p:cNvPr>
          <p:cNvSpPr/>
          <p:nvPr/>
        </p:nvSpPr>
        <p:spPr>
          <a:xfrm>
            <a:off x="6942174" y="5138257"/>
            <a:ext cx="983469" cy="5173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BA25617-06C2-4631-9682-BBE09A427D5D}"/>
              </a:ext>
            </a:extLst>
          </p:cNvPr>
          <p:cNvSpPr/>
          <p:nvPr/>
        </p:nvSpPr>
        <p:spPr>
          <a:xfrm>
            <a:off x="6942174" y="4620936"/>
            <a:ext cx="983469" cy="5173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4AA0E6F-9649-4169-862E-DEBDB160904C}"/>
              </a:ext>
            </a:extLst>
          </p:cNvPr>
          <p:cNvSpPr/>
          <p:nvPr/>
        </p:nvSpPr>
        <p:spPr>
          <a:xfrm>
            <a:off x="1784897" y="2393659"/>
            <a:ext cx="983469" cy="5173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54" name="화살표: 위쪽 53">
            <a:extLst>
              <a:ext uri="{FF2B5EF4-FFF2-40B4-BE49-F238E27FC236}">
                <a16:creationId xmlns:a16="http://schemas.microsoft.com/office/drawing/2014/main" id="{17149DF0-F13E-4D0B-B697-B959E6915E58}"/>
              </a:ext>
            </a:extLst>
          </p:cNvPr>
          <p:cNvSpPr/>
          <p:nvPr/>
        </p:nvSpPr>
        <p:spPr>
          <a:xfrm>
            <a:off x="1996232" y="2718034"/>
            <a:ext cx="553671" cy="1823906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위쪽 56">
            <a:extLst>
              <a:ext uri="{FF2B5EF4-FFF2-40B4-BE49-F238E27FC236}">
                <a16:creationId xmlns:a16="http://schemas.microsoft.com/office/drawing/2014/main" id="{22AE9023-7BC8-446E-BF11-50BDAF5C48E4}"/>
              </a:ext>
            </a:extLst>
          </p:cNvPr>
          <p:cNvSpPr/>
          <p:nvPr/>
        </p:nvSpPr>
        <p:spPr>
          <a:xfrm>
            <a:off x="3291699" y="2718034"/>
            <a:ext cx="553671" cy="1823906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위쪽 58">
            <a:extLst>
              <a:ext uri="{FF2B5EF4-FFF2-40B4-BE49-F238E27FC236}">
                <a16:creationId xmlns:a16="http://schemas.microsoft.com/office/drawing/2014/main" id="{C491EE58-327F-4BBC-A33D-5ACAD77E1C1A}"/>
              </a:ext>
            </a:extLst>
          </p:cNvPr>
          <p:cNvSpPr/>
          <p:nvPr/>
        </p:nvSpPr>
        <p:spPr>
          <a:xfrm>
            <a:off x="4583604" y="2718034"/>
            <a:ext cx="553671" cy="1823906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584EAD-CE49-4801-9EF2-FBCF1CF95B81}"/>
              </a:ext>
            </a:extLst>
          </p:cNvPr>
          <p:cNvSpPr/>
          <p:nvPr/>
        </p:nvSpPr>
        <p:spPr>
          <a:xfrm>
            <a:off x="4368708" y="2387716"/>
            <a:ext cx="983469" cy="51732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3" name="화살표: 위쪽 62">
            <a:extLst>
              <a:ext uri="{FF2B5EF4-FFF2-40B4-BE49-F238E27FC236}">
                <a16:creationId xmlns:a16="http://schemas.microsoft.com/office/drawing/2014/main" id="{41A6E1BB-2884-4DF9-BAD0-AF45FDF2C2E7}"/>
              </a:ext>
            </a:extLst>
          </p:cNvPr>
          <p:cNvSpPr/>
          <p:nvPr/>
        </p:nvSpPr>
        <p:spPr>
          <a:xfrm rot="10800000">
            <a:off x="5865506" y="2718034"/>
            <a:ext cx="553671" cy="1823906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위쪽 63">
            <a:extLst>
              <a:ext uri="{FF2B5EF4-FFF2-40B4-BE49-F238E27FC236}">
                <a16:creationId xmlns:a16="http://schemas.microsoft.com/office/drawing/2014/main" id="{F5D336A3-955C-41CC-8FC5-19B2ECDC49EE}"/>
              </a:ext>
            </a:extLst>
          </p:cNvPr>
          <p:cNvSpPr/>
          <p:nvPr/>
        </p:nvSpPr>
        <p:spPr>
          <a:xfrm rot="10800000">
            <a:off x="7160973" y="2718034"/>
            <a:ext cx="553671" cy="1823906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246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 fontScale="90000"/>
          </a:bodyPr>
          <a:lstStyle/>
          <a:p>
            <a:r>
              <a:rPr lang="en-US" altLang="ko-KR" sz="2600" dirty="0"/>
              <a:t> </a:t>
            </a: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r>
              <a:rPr lang="en-US" altLang="ko-KR" sz="2600" dirty="0"/>
              <a:t> -</a:t>
            </a:r>
            <a:r>
              <a:rPr lang="ko-KR" altLang="en-US" sz="2600" dirty="0"/>
              <a:t> </a:t>
            </a:r>
            <a:r>
              <a:rPr lang="en-US" altLang="ko-KR" sz="2600" dirty="0"/>
              <a:t>String, </a:t>
            </a:r>
            <a:r>
              <a:rPr lang="en-US" altLang="ko-KR" sz="2600" dirty="0" err="1"/>
              <a:t>StringBuffer</a:t>
            </a:r>
            <a:r>
              <a:rPr lang="en-US" altLang="ko-KR" sz="2600" dirty="0"/>
              <a:t>, StringBuilder </a:t>
            </a:r>
            <a:r>
              <a:rPr lang="ko-KR" altLang="en-US" sz="2600" dirty="0"/>
              <a:t>그리고 동기화</a:t>
            </a:r>
            <a:r>
              <a:rPr lang="en-US" altLang="ko-KR" sz="2600" dirty="0"/>
              <a:t>(synchronized)</a:t>
            </a:r>
            <a:r>
              <a:rPr lang="ko-KR" altLang="en-US" sz="2600" dirty="0"/>
              <a:t>의 개념</a:t>
            </a:r>
            <a:br>
              <a:rPr lang="en-US" altLang="ko-KR" sz="2600" dirty="0"/>
            </a:br>
            <a:br>
              <a:rPr lang="en-US" altLang="ko-KR" dirty="0"/>
            </a:br>
            <a:r>
              <a:rPr lang="ko-KR" altLang="en-US" dirty="0"/>
              <a:t>동기화</a:t>
            </a:r>
            <a:r>
              <a:rPr lang="en-US" altLang="ko-KR" dirty="0"/>
              <a:t>(synchronized)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C66029-429B-46E6-BEBF-BA79F5ABC627}"/>
              </a:ext>
            </a:extLst>
          </p:cNvPr>
          <p:cNvSpPr/>
          <p:nvPr/>
        </p:nvSpPr>
        <p:spPr>
          <a:xfrm>
            <a:off x="405246" y="3304309"/>
            <a:ext cx="2078182" cy="8001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7EBB8D9-0B9C-49E3-A42F-E1FA1DB104C4}"/>
              </a:ext>
            </a:extLst>
          </p:cNvPr>
          <p:cNvSpPr/>
          <p:nvPr/>
        </p:nvSpPr>
        <p:spPr>
          <a:xfrm>
            <a:off x="1039091" y="2275609"/>
            <a:ext cx="820882" cy="6234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4A86A4-6479-4B7F-9E42-2F6F96B9B4F0}"/>
              </a:ext>
            </a:extLst>
          </p:cNvPr>
          <p:cNvSpPr/>
          <p:nvPr/>
        </p:nvSpPr>
        <p:spPr>
          <a:xfrm>
            <a:off x="1039091" y="2899064"/>
            <a:ext cx="820882" cy="4052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0E5485-01B0-4DB6-8058-D6F2AFED0FD9}"/>
              </a:ext>
            </a:extLst>
          </p:cNvPr>
          <p:cNvSpPr/>
          <p:nvPr/>
        </p:nvSpPr>
        <p:spPr>
          <a:xfrm>
            <a:off x="2202874" y="2384713"/>
            <a:ext cx="1787236" cy="40524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비동기화 상태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CEB090A-844A-4C8B-A5E9-FD14FDC5C346}"/>
              </a:ext>
            </a:extLst>
          </p:cNvPr>
          <p:cNvSpPr/>
          <p:nvPr/>
        </p:nvSpPr>
        <p:spPr>
          <a:xfrm>
            <a:off x="1039091" y="4145973"/>
            <a:ext cx="820882" cy="62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F484E31-8BCE-4998-9E1D-42686C26C9A6}"/>
              </a:ext>
            </a:extLst>
          </p:cNvPr>
          <p:cNvSpPr/>
          <p:nvPr/>
        </p:nvSpPr>
        <p:spPr>
          <a:xfrm>
            <a:off x="1039091" y="4769428"/>
            <a:ext cx="820882" cy="7100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E5592039-4713-42F5-9992-2233BC398FB0}"/>
              </a:ext>
            </a:extLst>
          </p:cNvPr>
          <p:cNvSpPr/>
          <p:nvPr/>
        </p:nvSpPr>
        <p:spPr>
          <a:xfrm>
            <a:off x="1766456" y="3574473"/>
            <a:ext cx="1330036" cy="80010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r>
              <a:rPr lang="ko-KR" altLang="en-US" sz="1500" dirty="0"/>
              <a:t>개 주문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5C83B7A-CEC1-46EA-84BD-4141CC5167CD}"/>
              </a:ext>
            </a:extLst>
          </p:cNvPr>
          <p:cNvSpPr/>
          <p:nvPr/>
        </p:nvSpPr>
        <p:spPr>
          <a:xfrm>
            <a:off x="405245" y="5839691"/>
            <a:ext cx="11035145" cy="8001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손님이 </a:t>
            </a:r>
            <a:r>
              <a:rPr lang="en-US" altLang="ko-KR" dirty="0"/>
              <a:t>1</a:t>
            </a:r>
            <a:r>
              <a:rPr lang="ko-KR" altLang="en-US" dirty="0"/>
              <a:t>명일 땐 문제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3075DBB-7A82-4499-A0BB-B04FE0996EEE}"/>
              </a:ext>
            </a:extLst>
          </p:cNvPr>
          <p:cNvSpPr/>
          <p:nvPr/>
        </p:nvSpPr>
        <p:spPr>
          <a:xfrm>
            <a:off x="4457702" y="3369251"/>
            <a:ext cx="2670464" cy="945573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0DAE7B-01BD-46CE-8BD0-0A25B13E7CAB}"/>
              </a:ext>
            </a:extLst>
          </p:cNvPr>
          <p:cNvSpPr/>
          <p:nvPr/>
        </p:nvSpPr>
        <p:spPr>
          <a:xfrm>
            <a:off x="7855526" y="3304309"/>
            <a:ext cx="2078182" cy="8001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E696C57-6113-49A6-A4C4-099F3A753ABC}"/>
              </a:ext>
            </a:extLst>
          </p:cNvPr>
          <p:cNvSpPr/>
          <p:nvPr/>
        </p:nvSpPr>
        <p:spPr>
          <a:xfrm>
            <a:off x="8489371" y="2275609"/>
            <a:ext cx="820882" cy="6234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110688A-98BF-4852-8AF8-F94FC4ED1F3B}"/>
              </a:ext>
            </a:extLst>
          </p:cNvPr>
          <p:cNvSpPr/>
          <p:nvPr/>
        </p:nvSpPr>
        <p:spPr>
          <a:xfrm>
            <a:off x="8489371" y="2899064"/>
            <a:ext cx="820882" cy="4052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9AD1B74-9F3F-4AAE-AE6A-C723421F6674}"/>
              </a:ext>
            </a:extLst>
          </p:cNvPr>
          <p:cNvSpPr/>
          <p:nvPr/>
        </p:nvSpPr>
        <p:spPr>
          <a:xfrm>
            <a:off x="8489371" y="4145973"/>
            <a:ext cx="820882" cy="62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손님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EA998E5-651A-435F-BD80-9E036094F9E4}"/>
              </a:ext>
            </a:extLst>
          </p:cNvPr>
          <p:cNvSpPr/>
          <p:nvPr/>
        </p:nvSpPr>
        <p:spPr>
          <a:xfrm>
            <a:off x="8489371" y="4769428"/>
            <a:ext cx="820882" cy="7100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말풍선: 타원형 24">
            <a:extLst>
              <a:ext uri="{FF2B5EF4-FFF2-40B4-BE49-F238E27FC236}">
                <a16:creationId xmlns:a16="http://schemas.microsoft.com/office/drawing/2014/main" id="{AE1F79B0-461C-4DE7-8F77-542DB69D93DA}"/>
              </a:ext>
            </a:extLst>
          </p:cNvPr>
          <p:cNvSpPr/>
          <p:nvPr/>
        </p:nvSpPr>
        <p:spPr>
          <a:xfrm>
            <a:off x="8894617" y="1341726"/>
            <a:ext cx="1330036" cy="80010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여기요</a:t>
            </a:r>
            <a:r>
              <a:rPr lang="en-US" altLang="ko-KR" sz="1500" dirty="0"/>
              <a:t>~</a:t>
            </a:r>
            <a:endParaRPr lang="ko-KR" altLang="en-US" sz="1500" dirty="0"/>
          </a:p>
        </p:txBody>
      </p:sp>
      <p:sp>
        <p:nvSpPr>
          <p:cNvPr id="26" name="별: 꼭짓점 7개 25">
            <a:extLst>
              <a:ext uri="{FF2B5EF4-FFF2-40B4-BE49-F238E27FC236}">
                <a16:creationId xmlns:a16="http://schemas.microsoft.com/office/drawing/2014/main" id="{DB3867B1-87AC-46F5-88D9-4B4DEF3D01C1}"/>
              </a:ext>
            </a:extLst>
          </p:cNvPr>
          <p:cNvSpPr/>
          <p:nvPr/>
        </p:nvSpPr>
        <p:spPr>
          <a:xfrm>
            <a:off x="8340688" y="3818660"/>
            <a:ext cx="553929" cy="507859"/>
          </a:xfrm>
          <a:prstGeom prst="star7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별: 꼭짓점 7개 26">
            <a:extLst>
              <a:ext uri="{FF2B5EF4-FFF2-40B4-BE49-F238E27FC236}">
                <a16:creationId xmlns:a16="http://schemas.microsoft.com/office/drawing/2014/main" id="{0EF51269-046D-4C5F-955A-1A36537CDDF9}"/>
              </a:ext>
            </a:extLst>
          </p:cNvPr>
          <p:cNvSpPr/>
          <p:nvPr/>
        </p:nvSpPr>
        <p:spPr>
          <a:xfrm>
            <a:off x="8946567" y="3818660"/>
            <a:ext cx="553929" cy="507859"/>
          </a:xfrm>
          <a:prstGeom prst="star7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말풍선: 타원형 27">
            <a:extLst>
              <a:ext uri="{FF2B5EF4-FFF2-40B4-BE49-F238E27FC236}">
                <a16:creationId xmlns:a16="http://schemas.microsoft.com/office/drawing/2014/main" id="{00801E34-4A51-47C2-9760-B4944FCC3F24}"/>
              </a:ext>
            </a:extLst>
          </p:cNvPr>
          <p:cNvSpPr/>
          <p:nvPr/>
        </p:nvSpPr>
        <p:spPr>
          <a:xfrm>
            <a:off x="9559635" y="3574473"/>
            <a:ext cx="1330036" cy="80010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^_^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1053207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 fontScale="90000"/>
          </a:bodyPr>
          <a:lstStyle/>
          <a:p>
            <a:r>
              <a:rPr lang="en-US" altLang="ko-KR" sz="2600" dirty="0"/>
              <a:t> </a:t>
            </a: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r>
              <a:rPr lang="en-US" altLang="ko-KR" sz="2600" dirty="0"/>
              <a:t> -</a:t>
            </a:r>
            <a:r>
              <a:rPr lang="ko-KR" altLang="en-US" sz="2600" dirty="0"/>
              <a:t> </a:t>
            </a:r>
            <a:r>
              <a:rPr lang="en-US" altLang="ko-KR" sz="2600" dirty="0"/>
              <a:t>String, </a:t>
            </a:r>
            <a:r>
              <a:rPr lang="en-US" altLang="ko-KR" sz="2600" dirty="0" err="1"/>
              <a:t>StringBuffer</a:t>
            </a:r>
            <a:r>
              <a:rPr lang="en-US" altLang="ko-KR" sz="2600" dirty="0"/>
              <a:t>, StringBuilder </a:t>
            </a:r>
            <a:r>
              <a:rPr lang="ko-KR" altLang="en-US" sz="2600" dirty="0"/>
              <a:t>그리고 동기화</a:t>
            </a:r>
            <a:r>
              <a:rPr lang="en-US" altLang="ko-KR" sz="2600" dirty="0"/>
              <a:t>(synchronized)</a:t>
            </a:r>
            <a:r>
              <a:rPr lang="ko-KR" altLang="en-US" sz="2600" dirty="0"/>
              <a:t>의 개념</a:t>
            </a:r>
            <a:br>
              <a:rPr lang="en-US" altLang="ko-KR" sz="2600" dirty="0"/>
            </a:br>
            <a:br>
              <a:rPr lang="en-US" altLang="ko-KR" dirty="0"/>
            </a:br>
            <a:r>
              <a:rPr lang="ko-KR" altLang="en-US" dirty="0"/>
              <a:t>동기화</a:t>
            </a:r>
            <a:r>
              <a:rPr lang="en-US" altLang="ko-KR" dirty="0"/>
              <a:t>(synchronized)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0E5485-01B0-4DB6-8058-D6F2AFED0FD9}"/>
              </a:ext>
            </a:extLst>
          </p:cNvPr>
          <p:cNvSpPr/>
          <p:nvPr/>
        </p:nvSpPr>
        <p:spPr>
          <a:xfrm>
            <a:off x="2202874" y="2384713"/>
            <a:ext cx="1787236" cy="40524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비동기화 상태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5C83B7A-CEC1-46EA-84BD-4141CC5167CD}"/>
              </a:ext>
            </a:extLst>
          </p:cNvPr>
          <p:cNvSpPr/>
          <p:nvPr/>
        </p:nvSpPr>
        <p:spPr>
          <a:xfrm>
            <a:off x="405245" y="5839691"/>
            <a:ext cx="11035145" cy="8001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그러나 손님이 여러 명일 때는 문제가 생긴다</a:t>
            </a:r>
            <a:r>
              <a:rPr lang="en-US" altLang="ko-KR" dirty="0"/>
              <a:t>. </a:t>
            </a:r>
            <a:r>
              <a:rPr lang="ko-KR" altLang="en-US" dirty="0"/>
              <a:t>처리하는 사람은 </a:t>
            </a:r>
            <a:r>
              <a:rPr lang="en-US" altLang="ko-KR" dirty="0"/>
              <a:t>1</a:t>
            </a:r>
            <a:r>
              <a:rPr lang="ko-KR" altLang="en-US" dirty="0"/>
              <a:t>명인데 여러 명이 한번에 요청하니</a:t>
            </a:r>
            <a:endParaRPr lang="en-US" altLang="ko-KR" dirty="0"/>
          </a:p>
          <a:p>
            <a:pPr algn="ctr"/>
            <a:r>
              <a:rPr lang="ko-KR" altLang="en-US" dirty="0"/>
              <a:t>결과가 이상해 지는 현상이 발생했다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3075DBB-7A82-4499-A0BB-B04FE0996EEE}"/>
              </a:ext>
            </a:extLst>
          </p:cNvPr>
          <p:cNvSpPr/>
          <p:nvPr/>
        </p:nvSpPr>
        <p:spPr>
          <a:xfrm>
            <a:off x="4457702" y="3369251"/>
            <a:ext cx="2670464" cy="945573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0DAE7B-01BD-46CE-8BD0-0A25B13E7CAB}"/>
              </a:ext>
            </a:extLst>
          </p:cNvPr>
          <p:cNvSpPr/>
          <p:nvPr/>
        </p:nvSpPr>
        <p:spPr>
          <a:xfrm>
            <a:off x="7855526" y="3304309"/>
            <a:ext cx="2078182" cy="8001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E696C57-6113-49A6-A4C4-099F3A753ABC}"/>
              </a:ext>
            </a:extLst>
          </p:cNvPr>
          <p:cNvSpPr/>
          <p:nvPr/>
        </p:nvSpPr>
        <p:spPr>
          <a:xfrm>
            <a:off x="8489371" y="2275609"/>
            <a:ext cx="820882" cy="6234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110688A-98BF-4852-8AF8-F94FC4ED1F3B}"/>
              </a:ext>
            </a:extLst>
          </p:cNvPr>
          <p:cNvSpPr/>
          <p:nvPr/>
        </p:nvSpPr>
        <p:spPr>
          <a:xfrm>
            <a:off x="8489371" y="2899064"/>
            <a:ext cx="820882" cy="4052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9AD1B74-9F3F-4AAE-AE6A-C723421F6674}"/>
              </a:ext>
            </a:extLst>
          </p:cNvPr>
          <p:cNvSpPr/>
          <p:nvPr/>
        </p:nvSpPr>
        <p:spPr>
          <a:xfrm>
            <a:off x="8767934" y="4145973"/>
            <a:ext cx="820882" cy="62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손님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EA998E5-651A-435F-BD80-9E036094F9E4}"/>
              </a:ext>
            </a:extLst>
          </p:cNvPr>
          <p:cNvSpPr/>
          <p:nvPr/>
        </p:nvSpPr>
        <p:spPr>
          <a:xfrm>
            <a:off x="8767934" y="4769428"/>
            <a:ext cx="820882" cy="7100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말풍선: 타원형 24">
            <a:extLst>
              <a:ext uri="{FF2B5EF4-FFF2-40B4-BE49-F238E27FC236}">
                <a16:creationId xmlns:a16="http://schemas.microsoft.com/office/drawing/2014/main" id="{AE1F79B0-461C-4DE7-8F77-542DB69D93DA}"/>
              </a:ext>
            </a:extLst>
          </p:cNvPr>
          <p:cNvSpPr/>
          <p:nvPr/>
        </p:nvSpPr>
        <p:spPr>
          <a:xfrm>
            <a:off x="8894617" y="1341726"/>
            <a:ext cx="1330036" cy="80010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여기요</a:t>
            </a:r>
            <a:r>
              <a:rPr lang="en-US" altLang="ko-KR" sz="1500" dirty="0"/>
              <a:t>…</a:t>
            </a:r>
            <a:endParaRPr lang="ko-KR" altLang="en-US" sz="15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E75F0F4-63F4-4528-9FA6-03E817FFF3A8}"/>
              </a:ext>
            </a:extLst>
          </p:cNvPr>
          <p:cNvSpPr/>
          <p:nvPr/>
        </p:nvSpPr>
        <p:spPr>
          <a:xfrm>
            <a:off x="10022030" y="3614523"/>
            <a:ext cx="820882" cy="62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손님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90B6739-A0AE-4726-AE96-E65CC8B19C2E}"/>
              </a:ext>
            </a:extLst>
          </p:cNvPr>
          <p:cNvSpPr/>
          <p:nvPr/>
        </p:nvSpPr>
        <p:spPr>
          <a:xfrm>
            <a:off x="10022030" y="4237978"/>
            <a:ext cx="820882" cy="7100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A5E687C-9BD9-48E1-8A29-C7CDE77B0B8F}"/>
              </a:ext>
            </a:extLst>
          </p:cNvPr>
          <p:cNvSpPr/>
          <p:nvPr/>
        </p:nvSpPr>
        <p:spPr>
          <a:xfrm>
            <a:off x="7572372" y="3681844"/>
            <a:ext cx="820882" cy="62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손님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ADD4E9F-85E0-4A97-8E3D-1C4E55CCB9FF}"/>
              </a:ext>
            </a:extLst>
          </p:cNvPr>
          <p:cNvSpPr/>
          <p:nvPr/>
        </p:nvSpPr>
        <p:spPr>
          <a:xfrm>
            <a:off x="7572372" y="4305299"/>
            <a:ext cx="820882" cy="7100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별: 꼭짓점 7개 40">
            <a:extLst>
              <a:ext uri="{FF2B5EF4-FFF2-40B4-BE49-F238E27FC236}">
                <a16:creationId xmlns:a16="http://schemas.microsoft.com/office/drawing/2014/main" id="{779A5A80-51BF-4E4D-B909-134A75305145}"/>
              </a:ext>
            </a:extLst>
          </p:cNvPr>
          <p:cNvSpPr/>
          <p:nvPr/>
        </p:nvSpPr>
        <p:spPr>
          <a:xfrm>
            <a:off x="10155506" y="3193035"/>
            <a:ext cx="553929" cy="507859"/>
          </a:xfrm>
          <a:prstGeom prst="star7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별: 꼭짓점 7개 41">
            <a:extLst>
              <a:ext uri="{FF2B5EF4-FFF2-40B4-BE49-F238E27FC236}">
                <a16:creationId xmlns:a16="http://schemas.microsoft.com/office/drawing/2014/main" id="{0083F57C-CDCE-416E-B12B-1A685BC5CEFC}"/>
              </a:ext>
            </a:extLst>
          </p:cNvPr>
          <p:cNvSpPr/>
          <p:nvPr/>
        </p:nvSpPr>
        <p:spPr>
          <a:xfrm>
            <a:off x="9201401" y="3743539"/>
            <a:ext cx="553929" cy="507859"/>
          </a:xfrm>
          <a:prstGeom prst="star7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별: 꼭짓점 7개 42">
            <a:extLst>
              <a:ext uri="{FF2B5EF4-FFF2-40B4-BE49-F238E27FC236}">
                <a16:creationId xmlns:a16="http://schemas.microsoft.com/office/drawing/2014/main" id="{ACAC5E73-4B72-46B9-AB93-107F2C9557B2}"/>
              </a:ext>
            </a:extLst>
          </p:cNvPr>
          <p:cNvSpPr/>
          <p:nvPr/>
        </p:nvSpPr>
        <p:spPr>
          <a:xfrm>
            <a:off x="8665694" y="3751551"/>
            <a:ext cx="553929" cy="507859"/>
          </a:xfrm>
          <a:prstGeom prst="star7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별: 꼭짓점 7개 43">
            <a:extLst>
              <a:ext uri="{FF2B5EF4-FFF2-40B4-BE49-F238E27FC236}">
                <a16:creationId xmlns:a16="http://schemas.microsoft.com/office/drawing/2014/main" id="{17616EEF-1359-475A-85A8-F32FF2E2CE2A}"/>
              </a:ext>
            </a:extLst>
          </p:cNvPr>
          <p:cNvSpPr/>
          <p:nvPr/>
        </p:nvSpPr>
        <p:spPr>
          <a:xfrm>
            <a:off x="7411320" y="3399770"/>
            <a:ext cx="553929" cy="507859"/>
          </a:xfrm>
          <a:prstGeom prst="star7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별: 꼭짓점 7개 44">
            <a:extLst>
              <a:ext uri="{FF2B5EF4-FFF2-40B4-BE49-F238E27FC236}">
                <a16:creationId xmlns:a16="http://schemas.microsoft.com/office/drawing/2014/main" id="{522D63A4-7026-4595-A0B5-DECA02F2E23D}"/>
              </a:ext>
            </a:extLst>
          </p:cNvPr>
          <p:cNvSpPr/>
          <p:nvPr/>
        </p:nvSpPr>
        <p:spPr>
          <a:xfrm>
            <a:off x="7966434" y="3410161"/>
            <a:ext cx="553929" cy="507859"/>
          </a:xfrm>
          <a:prstGeom prst="star7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0C67645-CA2C-42FF-AFF4-4419D97701E0}"/>
              </a:ext>
            </a:extLst>
          </p:cNvPr>
          <p:cNvSpPr/>
          <p:nvPr/>
        </p:nvSpPr>
        <p:spPr>
          <a:xfrm>
            <a:off x="405246" y="3304309"/>
            <a:ext cx="2078182" cy="8001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CF89612-DAB1-4AB8-AACB-FA12FA21E8EC}"/>
              </a:ext>
            </a:extLst>
          </p:cNvPr>
          <p:cNvSpPr/>
          <p:nvPr/>
        </p:nvSpPr>
        <p:spPr>
          <a:xfrm>
            <a:off x="1039091" y="2275609"/>
            <a:ext cx="820882" cy="6234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3972259-17BC-4829-84D5-D027AF519F99}"/>
              </a:ext>
            </a:extLst>
          </p:cNvPr>
          <p:cNvSpPr/>
          <p:nvPr/>
        </p:nvSpPr>
        <p:spPr>
          <a:xfrm>
            <a:off x="1039091" y="2899064"/>
            <a:ext cx="820882" cy="4052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584E31D-BDBA-4AE7-A965-33D0801BDF76}"/>
              </a:ext>
            </a:extLst>
          </p:cNvPr>
          <p:cNvSpPr/>
          <p:nvPr/>
        </p:nvSpPr>
        <p:spPr>
          <a:xfrm>
            <a:off x="1039091" y="4145973"/>
            <a:ext cx="820882" cy="62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손님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F081584-E88A-493E-867D-0CA3E30FC4D3}"/>
              </a:ext>
            </a:extLst>
          </p:cNvPr>
          <p:cNvSpPr/>
          <p:nvPr/>
        </p:nvSpPr>
        <p:spPr>
          <a:xfrm>
            <a:off x="1039091" y="4769428"/>
            <a:ext cx="820882" cy="7100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EB9F7E1-03A6-4267-8509-67EEEC274E76}"/>
              </a:ext>
            </a:extLst>
          </p:cNvPr>
          <p:cNvSpPr/>
          <p:nvPr/>
        </p:nvSpPr>
        <p:spPr>
          <a:xfrm>
            <a:off x="2436670" y="3614523"/>
            <a:ext cx="820882" cy="62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손님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996CD5B-308F-4D60-BAD1-7F0A2DC07C43}"/>
              </a:ext>
            </a:extLst>
          </p:cNvPr>
          <p:cNvSpPr/>
          <p:nvPr/>
        </p:nvSpPr>
        <p:spPr>
          <a:xfrm>
            <a:off x="2436670" y="4237978"/>
            <a:ext cx="820882" cy="7100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FA89846-14D8-43CF-9C3D-4E974A829605}"/>
              </a:ext>
            </a:extLst>
          </p:cNvPr>
          <p:cNvSpPr/>
          <p:nvPr/>
        </p:nvSpPr>
        <p:spPr>
          <a:xfrm>
            <a:off x="122092" y="3681844"/>
            <a:ext cx="820882" cy="62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손님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09B2A0F-A879-4F1D-A738-09ADEE074335}"/>
              </a:ext>
            </a:extLst>
          </p:cNvPr>
          <p:cNvSpPr/>
          <p:nvPr/>
        </p:nvSpPr>
        <p:spPr>
          <a:xfrm>
            <a:off x="122092" y="4305299"/>
            <a:ext cx="820882" cy="7100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말풍선: 타원형 54">
            <a:extLst>
              <a:ext uri="{FF2B5EF4-FFF2-40B4-BE49-F238E27FC236}">
                <a16:creationId xmlns:a16="http://schemas.microsoft.com/office/drawing/2014/main" id="{C470B1BF-5A61-4653-ABBF-DC99D926B7CA}"/>
              </a:ext>
            </a:extLst>
          </p:cNvPr>
          <p:cNvSpPr/>
          <p:nvPr/>
        </p:nvSpPr>
        <p:spPr>
          <a:xfrm>
            <a:off x="1402774" y="3385706"/>
            <a:ext cx="1330036" cy="80010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3</a:t>
            </a:r>
            <a:r>
              <a:rPr lang="ko-KR" altLang="en-US" sz="1500" dirty="0"/>
              <a:t>개 주문</a:t>
            </a:r>
          </a:p>
        </p:txBody>
      </p:sp>
      <p:sp>
        <p:nvSpPr>
          <p:cNvPr id="56" name="말풍선: 타원형 55">
            <a:extLst>
              <a:ext uri="{FF2B5EF4-FFF2-40B4-BE49-F238E27FC236}">
                <a16:creationId xmlns:a16="http://schemas.microsoft.com/office/drawing/2014/main" id="{1B919DF7-C89F-4B2C-ABE4-A84EC2E4A77C}"/>
              </a:ext>
            </a:extLst>
          </p:cNvPr>
          <p:cNvSpPr/>
          <p:nvPr/>
        </p:nvSpPr>
        <p:spPr>
          <a:xfrm>
            <a:off x="2810744" y="2969201"/>
            <a:ext cx="1330036" cy="80010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r>
              <a:rPr lang="ko-KR" altLang="en-US" sz="1500" dirty="0"/>
              <a:t>개 주문</a:t>
            </a:r>
          </a:p>
        </p:txBody>
      </p:sp>
      <p:sp>
        <p:nvSpPr>
          <p:cNvPr id="57" name="말풍선: 타원형 56">
            <a:extLst>
              <a:ext uri="{FF2B5EF4-FFF2-40B4-BE49-F238E27FC236}">
                <a16:creationId xmlns:a16="http://schemas.microsoft.com/office/drawing/2014/main" id="{3F2ECA3F-D51C-4D29-BC52-A5E4B6488726}"/>
              </a:ext>
            </a:extLst>
          </p:cNvPr>
          <p:cNvSpPr/>
          <p:nvPr/>
        </p:nvSpPr>
        <p:spPr>
          <a:xfrm>
            <a:off x="344504" y="2895600"/>
            <a:ext cx="1330036" cy="80010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r>
              <a:rPr lang="ko-KR" altLang="en-US" sz="1500" dirty="0"/>
              <a:t>개 주문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031FE50-471D-4CE0-A215-A8282985A7D7}"/>
              </a:ext>
            </a:extLst>
          </p:cNvPr>
          <p:cNvCxnSpPr>
            <a:cxnSpLocks/>
          </p:cNvCxnSpPr>
          <p:nvPr/>
        </p:nvCxnSpPr>
        <p:spPr>
          <a:xfrm flipV="1">
            <a:off x="1143001" y="2530185"/>
            <a:ext cx="259773" cy="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57573E6-82D1-4DD5-A3FF-1F0449A218E7}"/>
              </a:ext>
            </a:extLst>
          </p:cNvPr>
          <p:cNvCxnSpPr>
            <a:cxnSpLocks/>
          </p:cNvCxnSpPr>
          <p:nvPr/>
        </p:nvCxnSpPr>
        <p:spPr>
          <a:xfrm flipV="1">
            <a:off x="1544653" y="2530185"/>
            <a:ext cx="259773" cy="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289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 fontScale="90000"/>
          </a:bodyPr>
          <a:lstStyle/>
          <a:p>
            <a:r>
              <a:rPr lang="en-US" altLang="ko-KR" sz="2600" dirty="0"/>
              <a:t> </a:t>
            </a: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r>
              <a:rPr lang="en-US" altLang="ko-KR" sz="2600" dirty="0"/>
              <a:t> -</a:t>
            </a:r>
            <a:r>
              <a:rPr lang="ko-KR" altLang="en-US" sz="2600" dirty="0"/>
              <a:t> </a:t>
            </a:r>
            <a:r>
              <a:rPr lang="en-US" altLang="ko-KR" sz="2600" dirty="0"/>
              <a:t>String, </a:t>
            </a:r>
            <a:r>
              <a:rPr lang="en-US" altLang="ko-KR" sz="2600" dirty="0" err="1"/>
              <a:t>StringBuffer</a:t>
            </a:r>
            <a:r>
              <a:rPr lang="en-US" altLang="ko-KR" sz="2600" dirty="0"/>
              <a:t>, StringBuilder </a:t>
            </a:r>
            <a:r>
              <a:rPr lang="ko-KR" altLang="en-US" sz="2600" dirty="0"/>
              <a:t>그리고 동기화</a:t>
            </a:r>
            <a:r>
              <a:rPr lang="en-US" altLang="ko-KR" sz="2600" dirty="0"/>
              <a:t>(synchronized)</a:t>
            </a:r>
            <a:r>
              <a:rPr lang="ko-KR" altLang="en-US" sz="2600" dirty="0"/>
              <a:t>의 개념</a:t>
            </a:r>
            <a:br>
              <a:rPr lang="en-US" altLang="ko-KR" sz="2600" dirty="0"/>
            </a:br>
            <a:br>
              <a:rPr lang="en-US" altLang="ko-KR" dirty="0"/>
            </a:br>
            <a:r>
              <a:rPr lang="ko-KR" altLang="en-US" dirty="0"/>
              <a:t>동기화</a:t>
            </a:r>
            <a:r>
              <a:rPr lang="en-US" altLang="ko-KR" dirty="0"/>
              <a:t>(synchronized)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C66029-429B-46E6-BEBF-BA79F5ABC627}"/>
              </a:ext>
            </a:extLst>
          </p:cNvPr>
          <p:cNvSpPr/>
          <p:nvPr/>
        </p:nvSpPr>
        <p:spPr>
          <a:xfrm>
            <a:off x="1548247" y="3310368"/>
            <a:ext cx="2078182" cy="8001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7EBB8D9-0B9C-49E3-A42F-E1FA1DB104C4}"/>
              </a:ext>
            </a:extLst>
          </p:cNvPr>
          <p:cNvSpPr/>
          <p:nvPr/>
        </p:nvSpPr>
        <p:spPr>
          <a:xfrm>
            <a:off x="2182092" y="2281668"/>
            <a:ext cx="820882" cy="6234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4A86A4-6479-4B7F-9E42-2F6F96B9B4F0}"/>
              </a:ext>
            </a:extLst>
          </p:cNvPr>
          <p:cNvSpPr/>
          <p:nvPr/>
        </p:nvSpPr>
        <p:spPr>
          <a:xfrm>
            <a:off x="2182092" y="2905123"/>
            <a:ext cx="820882" cy="4052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CEB090A-844A-4C8B-A5E9-FD14FDC5C346}"/>
              </a:ext>
            </a:extLst>
          </p:cNvPr>
          <p:cNvSpPr/>
          <p:nvPr/>
        </p:nvSpPr>
        <p:spPr>
          <a:xfrm>
            <a:off x="2182092" y="4152032"/>
            <a:ext cx="820882" cy="62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F484E31-8BCE-4998-9E1D-42686C26C9A6}"/>
              </a:ext>
            </a:extLst>
          </p:cNvPr>
          <p:cNvSpPr/>
          <p:nvPr/>
        </p:nvSpPr>
        <p:spPr>
          <a:xfrm>
            <a:off x="2182092" y="4775487"/>
            <a:ext cx="820882" cy="7100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E5592039-4713-42F5-9992-2233BC398FB0}"/>
              </a:ext>
            </a:extLst>
          </p:cNvPr>
          <p:cNvSpPr/>
          <p:nvPr/>
        </p:nvSpPr>
        <p:spPr>
          <a:xfrm>
            <a:off x="2909457" y="3580532"/>
            <a:ext cx="1330036" cy="80010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r>
              <a:rPr lang="ko-KR" altLang="en-US" sz="1500" dirty="0"/>
              <a:t>개 주문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5C83B7A-CEC1-46EA-84BD-4141CC5167CD}"/>
              </a:ext>
            </a:extLst>
          </p:cNvPr>
          <p:cNvSpPr/>
          <p:nvPr/>
        </p:nvSpPr>
        <p:spPr>
          <a:xfrm>
            <a:off x="405245" y="5839691"/>
            <a:ext cx="11035145" cy="8001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손님을 쓰레드</a:t>
            </a:r>
            <a:r>
              <a:rPr lang="en-US" altLang="ko-KR" dirty="0"/>
              <a:t>(Thread)</a:t>
            </a:r>
            <a:r>
              <a:rPr lang="ko-KR" altLang="en-US" dirty="0"/>
              <a:t>라고 비유하면 된다</a:t>
            </a:r>
            <a:r>
              <a:rPr lang="en-US" altLang="ko-KR" dirty="0"/>
              <a:t>. </a:t>
            </a:r>
            <a:r>
              <a:rPr lang="ko-KR" altLang="en-US" dirty="0"/>
              <a:t>한정된 자원을 여러 쓰레드가 한번에 접근해서 처리하게 되면</a:t>
            </a:r>
            <a:endParaRPr lang="en-US" altLang="ko-KR" dirty="0"/>
          </a:p>
          <a:p>
            <a:pPr algn="ctr"/>
            <a:r>
              <a:rPr lang="ko-KR" altLang="en-US" dirty="0"/>
              <a:t>코드 논리에는 문제가 없더라도 엉뚱한 결과가 나올 확률이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8ED8BC-653B-419C-BC74-9A05A63B51CA}"/>
              </a:ext>
            </a:extLst>
          </p:cNvPr>
          <p:cNvSpPr/>
          <p:nvPr/>
        </p:nvSpPr>
        <p:spPr>
          <a:xfrm>
            <a:off x="7583628" y="3305176"/>
            <a:ext cx="2078182" cy="8001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5E2D589-2FA1-4A59-AB4E-B6411D12D4B8}"/>
              </a:ext>
            </a:extLst>
          </p:cNvPr>
          <p:cNvSpPr/>
          <p:nvPr/>
        </p:nvSpPr>
        <p:spPr>
          <a:xfrm>
            <a:off x="8217473" y="2276476"/>
            <a:ext cx="820882" cy="6234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0F2BE24-ADF2-4948-B79C-C1338363070B}"/>
              </a:ext>
            </a:extLst>
          </p:cNvPr>
          <p:cNvSpPr/>
          <p:nvPr/>
        </p:nvSpPr>
        <p:spPr>
          <a:xfrm>
            <a:off x="8217473" y="2899931"/>
            <a:ext cx="820882" cy="4052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F62D3A6-4775-4729-8B78-E91314D1661A}"/>
              </a:ext>
            </a:extLst>
          </p:cNvPr>
          <p:cNvSpPr/>
          <p:nvPr/>
        </p:nvSpPr>
        <p:spPr>
          <a:xfrm>
            <a:off x="8217473" y="4146840"/>
            <a:ext cx="820882" cy="62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6565048-3B79-45DB-8B40-E386F3E73FFC}"/>
              </a:ext>
            </a:extLst>
          </p:cNvPr>
          <p:cNvSpPr/>
          <p:nvPr/>
        </p:nvSpPr>
        <p:spPr>
          <a:xfrm>
            <a:off x="8217473" y="4770295"/>
            <a:ext cx="820882" cy="7100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5D36F1C-1B3B-4283-92F0-568E2A9638AD}"/>
              </a:ext>
            </a:extLst>
          </p:cNvPr>
          <p:cNvSpPr/>
          <p:nvPr/>
        </p:nvSpPr>
        <p:spPr>
          <a:xfrm>
            <a:off x="9615052" y="3615390"/>
            <a:ext cx="820882" cy="62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손님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B9A28FD-635C-42EE-9AD4-EB12F788C118}"/>
              </a:ext>
            </a:extLst>
          </p:cNvPr>
          <p:cNvSpPr/>
          <p:nvPr/>
        </p:nvSpPr>
        <p:spPr>
          <a:xfrm>
            <a:off x="9615052" y="4238845"/>
            <a:ext cx="820882" cy="7100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1417F87-672B-478F-ABDB-3C1BA61EF4F3}"/>
              </a:ext>
            </a:extLst>
          </p:cNvPr>
          <p:cNvSpPr/>
          <p:nvPr/>
        </p:nvSpPr>
        <p:spPr>
          <a:xfrm>
            <a:off x="7300474" y="3682711"/>
            <a:ext cx="820882" cy="62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손님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7A105E6-77F2-4F70-8195-8ACC92FF2B20}"/>
              </a:ext>
            </a:extLst>
          </p:cNvPr>
          <p:cNvSpPr/>
          <p:nvPr/>
        </p:nvSpPr>
        <p:spPr>
          <a:xfrm>
            <a:off x="7300474" y="4306166"/>
            <a:ext cx="820882" cy="7100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말풍선: 타원형 37">
            <a:extLst>
              <a:ext uri="{FF2B5EF4-FFF2-40B4-BE49-F238E27FC236}">
                <a16:creationId xmlns:a16="http://schemas.microsoft.com/office/drawing/2014/main" id="{4E9EF984-41EC-4B2A-B1AA-B5AC43B663C0}"/>
              </a:ext>
            </a:extLst>
          </p:cNvPr>
          <p:cNvSpPr/>
          <p:nvPr/>
        </p:nvSpPr>
        <p:spPr>
          <a:xfrm>
            <a:off x="8581156" y="3386573"/>
            <a:ext cx="1330036" cy="80010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3</a:t>
            </a:r>
            <a:r>
              <a:rPr lang="ko-KR" altLang="en-US" sz="1500" dirty="0"/>
              <a:t>개 주문</a:t>
            </a:r>
          </a:p>
        </p:txBody>
      </p:sp>
      <p:sp>
        <p:nvSpPr>
          <p:cNvPr id="39" name="말풍선: 타원형 38">
            <a:extLst>
              <a:ext uri="{FF2B5EF4-FFF2-40B4-BE49-F238E27FC236}">
                <a16:creationId xmlns:a16="http://schemas.microsoft.com/office/drawing/2014/main" id="{F570E013-D924-416A-96E7-744FFB22BC3F}"/>
              </a:ext>
            </a:extLst>
          </p:cNvPr>
          <p:cNvSpPr/>
          <p:nvPr/>
        </p:nvSpPr>
        <p:spPr>
          <a:xfrm>
            <a:off x="9989126" y="2970068"/>
            <a:ext cx="1330036" cy="80010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r>
              <a:rPr lang="ko-KR" altLang="en-US" sz="1500" dirty="0"/>
              <a:t>개 주문</a:t>
            </a:r>
          </a:p>
        </p:txBody>
      </p:sp>
      <p:sp>
        <p:nvSpPr>
          <p:cNvPr id="40" name="말풍선: 타원형 39">
            <a:extLst>
              <a:ext uri="{FF2B5EF4-FFF2-40B4-BE49-F238E27FC236}">
                <a16:creationId xmlns:a16="http://schemas.microsoft.com/office/drawing/2014/main" id="{B37DDA7B-E65D-4AC4-A14D-B2E5795E9007}"/>
              </a:ext>
            </a:extLst>
          </p:cNvPr>
          <p:cNvSpPr/>
          <p:nvPr/>
        </p:nvSpPr>
        <p:spPr>
          <a:xfrm>
            <a:off x="7522886" y="2896467"/>
            <a:ext cx="1330036" cy="80010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r>
              <a:rPr lang="ko-KR" altLang="en-US" sz="1500" dirty="0"/>
              <a:t>개 주문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43ABE85-04EF-44C2-9D64-5D21C70A9642}"/>
              </a:ext>
            </a:extLst>
          </p:cNvPr>
          <p:cNvCxnSpPr>
            <a:cxnSpLocks/>
          </p:cNvCxnSpPr>
          <p:nvPr/>
        </p:nvCxnSpPr>
        <p:spPr>
          <a:xfrm flipV="1">
            <a:off x="8321383" y="2531052"/>
            <a:ext cx="259773" cy="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888A300-C198-4BE5-ACA3-BAC4C8B9580F}"/>
              </a:ext>
            </a:extLst>
          </p:cNvPr>
          <p:cNvCxnSpPr>
            <a:cxnSpLocks/>
          </p:cNvCxnSpPr>
          <p:nvPr/>
        </p:nvCxnSpPr>
        <p:spPr>
          <a:xfrm flipV="1">
            <a:off x="8723035" y="2531052"/>
            <a:ext cx="259773" cy="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E3D358-F3AE-42D8-B39C-7D6FE39900B7}"/>
              </a:ext>
            </a:extLst>
          </p:cNvPr>
          <p:cNvSpPr/>
          <p:nvPr/>
        </p:nvSpPr>
        <p:spPr>
          <a:xfrm>
            <a:off x="2639292" y="5078988"/>
            <a:ext cx="1122218" cy="3009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120705F0-E33B-4558-B15B-29A261BE490B}"/>
              </a:ext>
            </a:extLst>
          </p:cNvPr>
          <p:cNvSpPr/>
          <p:nvPr/>
        </p:nvSpPr>
        <p:spPr>
          <a:xfrm>
            <a:off x="3501738" y="2074509"/>
            <a:ext cx="2005445" cy="673674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싱글쓰레드</a:t>
            </a:r>
            <a:r>
              <a:rPr lang="ko-KR" altLang="en-US" dirty="0"/>
              <a:t> 상태</a:t>
            </a:r>
            <a:endParaRPr lang="en-US" altLang="ko-KR" dirty="0"/>
          </a:p>
          <a:p>
            <a:pPr algn="ctr"/>
            <a:r>
              <a:rPr lang="en-US" altLang="ko-KR" dirty="0"/>
              <a:t>(Single-Thread)</a:t>
            </a:r>
            <a:endParaRPr lang="ko-KR" altLang="en-US" dirty="0"/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88F57831-6C2B-4D68-A4DF-43E2CDB3705C}"/>
              </a:ext>
            </a:extLst>
          </p:cNvPr>
          <p:cNvSpPr/>
          <p:nvPr/>
        </p:nvSpPr>
        <p:spPr>
          <a:xfrm>
            <a:off x="9537119" y="2074509"/>
            <a:ext cx="2005445" cy="673674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멀티쓰레드</a:t>
            </a:r>
            <a:r>
              <a:rPr lang="ko-KR" altLang="en-US" dirty="0"/>
              <a:t> 상태</a:t>
            </a:r>
            <a:endParaRPr lang="en-US" altLang="ko-KR" dirty="0"/>
          </a:p>
          <a:p>
            <a:pPr algn="ctr"/>
            <a:r>
              <a:rPr lang="en-US" altLang="ko-KR" dirty="0"/>
              <a:t>(Multi-Thread)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32001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 fontScale="90000"/>
          </a:bodyPr>
          <a:lstStyle/>
          <a:p>
            <a:r>
              <a:rPr lang="en-US" altLang="ko-KR" sz="2600" dirty="0"/>
              <a:t> </a:t>
            </a: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r>
              <a:rPr lang="en-US" altLang="ko-KR" sz="2600" dirty="0"/>
              <a:t> -</a:t>
            </a:r>
            <a:r>
              <a:rPr lang="ko-KR" altLang="en-US" sz="2600" dirty="0"/>
              <a:t> </a:t>
            </a:r>
            <a:r>
              <a:rPr lang="en-US" altLang="ko-KR" sz="2600" dirty="0"/>
              <a:t>String, </a:t>
            </a:r>
            <a:r>
              <a:rPr lang="en-US" altLang="ko-KR" sz="2600" dirty="0" err="1"/>
              <a:t>StringBuffer</a:t>
            </a:r>
            <a:r>
              <a:rPr lang="en-US" altLang="ko-KR" sz="2600" dirty="0"/>
              <a:t>, StringBuilder </a:t>
            </a:r>
            <a:r>
              <a:rPr lang="ko-KR" altLang="en-US" sz="2600" dirty="0"/>
              <a:t>그리고 동기화</a:t>
            </a:r>
            <a:r>
              <a:rPr lang="en-US" altLang="ko-KR" sz="2600" dirty="0"/>
              <a:t>(synchronized)</a:t>
            </a:r>
            <a:r>
              <a:rPr lang="ko-KR" altLang="en-US" sz="2600" dirty="0"/>
              <a:t>의 개념</a:t>
            </a:r>
            <a:br>
              <a:rPr lang="en-US" altLang="ko-KR" sz="2600" dirty="0"/>
            </a:br>
            <a:br>
              <a:rPr lang="en-US" altLang="ko-KR" dirty="0"/>
            </a:br>
            <a:r>
              <a:rPr lang="ko-KR" altLang="en-US" dirty="0"/>
              <a:t>동기화</a:t>
            </a:r>
            <a:r>
              <a:rPr lang="en-US" altLang="ko-KR" dirty="0"/>
              <a:t>(synchronized)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C66029-429B-46E6-BEBF-BA79F5ABC627}"/>
              </a:ext>
            </a:extLst>
          </p:cNvPr>
          <p:cNvSpPr/>
          <p:nvPr/>
        </p:nvSpPr>
        <p:spPr>
          <a:xfrm>
            <a:off x="405246" y="3304309"/>
            <a:ext cx="2078182" cy="8001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7EBB8D9-0B9C-49E3-A42F-E1FA1DB104C4}"/>
              </a:ext>
            </a:extLst>
          </p:cNvPr>
          <p:cNvSpPr/>
          <p:nvPr/>
        </p:nvSpPr>
        <p:spPr>
          <a:xfrm>
            <a:off x="1039091" y="2275609"/>
            <a:ext cx="820882" cy="6234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4A86A4-6479-4B7F-9E42-2F6F96B9B4F0}"/>
              </a:ext>
            </a:extLst>
          </p:cNvPr>
          <p:cNvSpPr/>
          <p:nvPr/>
        </p:nvSpPr>
        <p:spPr>
          <a:xfrm>
            <a:off x="1039091" y="2899064"/>
            <a:ext cx="820882" cy="4052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0E5485-01B0-4DB6-8058-D6F2AFED0FD9}"/>
              </a:ext>
            </a:extLst>
          </p:cNvPr>
          <p:cNvSpPr/>
          <p:nvPr/>
        </p:nvSpPr>
        <p:spPr>
          <a:xfrm>
            <a:off x="2202874" y="2384713"/>
            <a:ext cx="1787236" cy="40524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동기화 상태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CEB090A-844A-4C8B-A5E9-FD14FDC5C346}"/>
              </a:ext>
            </a:extLst>
          </p:cNvPr>
          <p:cNvSpPr/>
          <p:nvPr/>
        </p:nvSpPr>
        <p:spPr>
          <a:xfrm>
            <a:off x="1039091" y="4145973"/>
            <a:ext cx="820882" cy="62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F484E31-8BCE-4998-9E1D-42686C26C9A6}"/>
              </a:ext>
            </a:extLst>
          </p:cNvPr>
          <p:cNvSpPr/>
          <p:nvPr/>
        </p:nvSpPr>
        <p:spPr>
          <a:xfrm>
            <a:off x="1039091" y="4769428"/>
            <a:ext cx="820882" cy="7100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E5592039-4713-42F5-9992-2233BC398FB0}"/>
              </a:ext>
            </a:extLst>
          </p:cNvPr>
          <p:cNvSpPr/>
          <p:nvPr/>
        </p:nvSpPr>
        <p:spPr>
          <a:xfrm>
            <a:off x="1766456" y="3574473"/>
            <a:ext cx="1330036" cy="80010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r>
              <a:rPr lang="ko-KR" altLang="en-US" sz="1500" dirty="0"/>
              <a:t>개 주문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5C83B7A-CEC1-46EA-84BD-4141CC5167CD}"/>
              </a:ext>
            </a:extLst>
          </p:cNvPr>
          <p:cNvSpPr/>
          <p:nvPr/>
        </p:nvSpPr>
        <p:spPr>
          <a:xfrm>
            <a:off x="405245" y="5839691"/>
            <a:ext cx="11035145" cy="8001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동기화 상태일 시 손님이 </a:t>
            </a:r>
            <a:r>
              <a:rPr lang="en-US" altLang="ko-KR" dirty="0"/>
              <a:t>1</a:t>
            </a:r>
            <a:r>
              <a:rPr lang="ko-KR" altLang="en-US" dirty="0"/>
              <a:t>명일 때는 마찬가지로 문제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3075DBB-7A82-4499-A0BB-B04FE0996EEE}"/>
              </a:ext>
            </a:extLst>
          </p:cNvPr>
          <p:cNvSpPr/>
          <p:nvPr/>
        </p:nvSpPr>
        <p:spPr>
          <a:xfrm>
            <a:off x="4457702" y="3369251"/>
            <a:ext cx="2670464" cy="945573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0DAE7B-01BD-46CE-8BD0-0A25B13E7CAB}"/>
              </a:ext>
            </a:extLst>
          </p:cNvPr>
          <p:cNvSpPr/>
          <p:nvPr/>
        </p:nvSpPr>
        <p:spPr>
          <a:xfrm>
            <a:off x="7855526" y="3304309"/>
            <a:ext cx="2078182" cy="8001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E696C57-6113-49A6-A4C4-099F3A753ABC}"/>
              </a:ext>
            </a:extLst>
          </p:cNvPr>
          <p:cNvSpPr/>
          <p:nvPr/>
        </p:nvSpPr>
        <p:spPr>
          <a:xfrm>
            <a:off x="8489371" y="2275609"/>
            <a:ext cx="820882" cy="6234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110688A-98BF-4852-8AF8-F94FC4ED1F3B}"/>
              </a:ext>
            </a:extLst>
          </p:cNvPr>
          <p:cNvSpPr/>
          <p:nvPr/>
        </p:nvSpPr>
        <p:spPr>
          <a:xfrm>
            <a:off x="8489371" y="2899064"/>
            <a:ext cx="820882" cy="4052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9AD1B74-9F3F-4AAE-AE6A-C723421F6674}"/>
              </a:ext>
            </a:extLst>
          </p:cNvPr>
          <p:cNvSpPr/>
          <p:nvPr/>
        </p:nvSpPr>
        <p:spPr>
          <a:xfrm>
            <a:off x="8489371" y="4145973"/>
            <a:ext cx="820882" cy="62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손님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EA998E5-651A-435F-BD80-9E036094F9E4}"/>
              </a:ext>
            </a:extLst>
          </p:cNvPr>
          <p:cNvSpPr/>
          <p:nvPr/>
        </p:nvSpPr>
        <p:spPr>
          <a:xfrm>
            <a:off x="8489371" y="4769428"/>
            <a:ext cx="820882" cy="7100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말풍선: 타원형 24">
            <a:extLst>
              <a:ext uri="{FF2B5EF4-FFF2-40B4-BE49-F238E27FC236}">
                <a16:creationId xmlns:a16="http://schemas.microsoft.com/office/drawing/2014/main" id="{AE1F79B0-461C-4DE7-8F77-542DB69D93DA}"/>
              </a:ext>
            </a:extLst>
          </p:cNvPr>
          <p:cNvSpPr/>
          <p:nvPr/>
        </p:nvSpPr>
        <p:spPr>
          <a:xfrm>
            <a:off x="8894617" y="1341726"/>
            <a:ext cx="1330036" cy="80010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여기요</a:t>
            </a:r>
            <a:r>
              <a:rPr lang="en-US" altLang="ko-KR" sz="1500" dirty="0"/>
              <a:t>~</a:t>
            </a:r>
            <a:endParaRPr lang="ko-KR" altLang="en-US" sz="1500" dirty="0"/>
          </a:p>
        </p:txBody>
      </p:sp>
      <p:sp>
        <p:nvSpPr>
          <p:cNvPr id="26" name="별: 꼭짓점 7개 25">
            <a:extLst>
              <a:ext uri="{FF2B5EF4-FFF2-40B4-BE49-F238E27FC236}">
                <a16:creationId xmlns:a16="http://schemas.microsoft.com/office/drawing/2014/main" id="{DB3867B1-87AC-46F5-88D9-4B4DEF3D01C1}"/>
              </a:ext>
            </a:extLst>
          </p:cNvPr>
          <p:cNvSpPr/>
          <p:nvPr/>
        </p:nvSpPr>
        <p:spPr>
          <a:xfrm>
            <a:off x="8340688" y="3818660"/>
            <a:ext cx="553929" cy="507859"/>
          </a:xfrm>
          <a:prstGeom prst="star7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별: 꼭짓점 7개 26">
            <a:extLst>
              <a:ext uri="{FF2B5EF4-FFF2-40B4-BE49-F238E27FC236}">
                <a16:creationId xmlns:a16="http://schemas.microsoft.com/office/drawing/2014/main" id="{0EF51269-046D-4C5F-955A-1A36537CDDF9}"/>
              </a:ext>
            </a:extLst>
          </p:cNvPr>
          <p:cNvSpPr/>
          <p:nvPr/>
        </p:nvSpPr>
        <p:spPr>
          <a:xfrm>
            <a:off x="8946567" y="3818660"/>
            <a:ext cx="553929" cy="507859"/>
          </a:xfrm>
          <a:prstGeom prst="star7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말풍선: 타원형 27">
            <a:extLst>
              <a:ext uri="{FF2B5EF4-FFF2-40B4-BE49-F238E27FC236}">
                <a16:creationId xmlns:a16="http://schemas.microsoft.com/office/drawing/2014/main" id="{00801E34-4A51-47C2-9760-B4944FCC3F24}"/>
              </a:ext>
            </a:extLst>
          </p:cNvPr>
          <p:cNvSpPr/>
          <p:nvPr/>
        </p:nvSpPr>
        <p:spPr>
          <a:xfrm>
            <a:off x="9559635" y="3574473"/>
            <a:ext cx="1330036" cy="80010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^_^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4142983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 fontScale="90000"/>
          </a:bodyPr>
          <a:lstStyle/>
          <a:p>
            <a:r>
              <a:rPr lang="en-US" altLang="ko-KR" sz="2600" dirty="0"/>
              <a:t> </a:t>
            </a: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r>
              <a:rPr lang="en-US" altLang="ko-KR" sz="2600" dirty="0"/>
              <a:t> -</a:t>
            </a:r>
            <a:r>
              <a:rPr lang="ko-KR" altLang="en-US" sz="2600" dirty="0"/>
              <a:t> </a:t>
            </a:r>
            <a:r>
              <a:rPr lang="en-US" altLang="ko-KR" sz="2600" dirty="0"/>
              <a:t>String, </a:t>
            </a:r>
            <a:r>
              <a:rPr lang="en-US" altLang="ko-KR" sz="2600" dirty="0" err="1"/>
              <a:t>StringBuffer</a:t>
            </a:r>
            <a:r>
              <a:rPr lang="en-US" altLang="ko-KR" sz="2600" dirty="0"/>
              <a:t>, StringBuilder </a:t>
            </a:r>
            <a:r>
              <a:rPr lang="ko-KR" altLang="en-US" sz="2600" dirty="0"/>
              <a:t>그리고 동기화</a:t>
            </a:r>
            <a:r>
              <a:rPr lang="en-US" altLang="ko-KR" sz="2600" dirty="0"/>
              <a:t>(synchronized)</a:t>
            </a:r>
            <a:r>
              <a:rPr lang="ko-KR" altLang="en-US" sz="2600" dirty="0"/>
              <a:t>의 개념</a:t>
            </a:r>
            <a:br>
              <a:rPr lang="en-US" altLang="ko-KR" sz="2600" dirty="0"/>
            </a:br>
            <a:br>
              <a:rPr lang="en-US" altLang="ko-KR" dirty="0"/>
            </a:br>
            <a:r>
              <a:rPr lang="ko-KR" altLang="en-US" dirty="0"/>
              <a:t>동기화</a:t>
            </a:r>
            <a:r>
              <a:rPr lang="en-US" altLang="ko-KR" dirty="0"/>
              <a:t>(synchronized)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5C83B7A-CEC1-46EA-84BD-4141CC5167CD}"/>
              </a:ext>
            </a:extLst>
          </p:cNvPr>
          <p:cNvSpPr/>
          <p:nvPr/>
        </p:nvSpPr>
        <p:spPr>
          <a:xfrm>
            <a:off x="405245" y="5839691"/>
            <a:ext cx="11035145" cy="8001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멀티 쓰레드 환경에서 동기화가 적용되어 있으면 어떤 쓰레드가 자원을 점유하고 있을 시 다른 쓰레드는</a:t>
            </a:r>
            <a:endParaRPr lang="en-US" altLang="ko-KR" dirty="0"/>
          </a:p>
          <a:p>
            <a:pPr algn="ctr"/>
            <a:r>
              <a:rPr lang="ko-KR" altLang="en-US" dirty="0"/>
              <a:t>대기 상태가 된다</a:t>
            </a:r>
            <a:r>
              <a:rPr lang="en-US" altLang="ko-KR" dirty="0"/>
              <a:t>. </a:t>
            </a:r>
            <a:r>
              <a:rPr lang="ko-KR" altLang="en-US" dirty="0"/>
              <a:t>속도는 느리겠지만 데이터를 안정적으로 처리할 수 있다</a:t>
            </a:r>
            <a:r>
              <a:rPr lang="en-US" altLang="ko-KR" dirty="0"/>
              <a:t>.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3075DBB-7A82-4499-A0BB-B04FE0996EEE}"/>
              </a:ext>
            </a:extLst>
          </p:cNvPr>
          <p:cNvSpPr/>
          <p:nvPr/>
        </p:nvSpPr>
        <p:spPr>
          <a:xfrm>
            <a:off x="2705226" y="3399770"/>
            <a:ext cx="1330036" cy="945573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0C67645-CA2C-42FF-AFF4-4419D97701E0}"/>
              </a:ext>
            </a:extLst>
          </p:cNvPr>
          <p:cNvSpPr/>
          <p:nvPr/>
        </p:nvSpPr>
        <p:spPr>
          <a:xfrm>
            <a:off x="405246" y="3304309"/>
            <a:ext cx="2078182" cy="8001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CF89612-DAB1-4AB8-AACB-FA12FA21E8EC}"/>
              </a:ext>
            </a:extLst>
          </p:cNvPr>
          <p:cNvSpPr/>
          <p:nvPr/>
        </p:nvSpPr>
        <p:spPr>
          <a:xfrm>
            <a:off x="1039091" y="2275609"/>
            <a:ext cx="820882" cy="6234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3972259-17BC-4829-84D5-D027AF519F99}"/>
              </a:ext>
            </a:extLst>
          </p:cNvPr>
          <p:cNvSpPr/>
          <p:nvPr/>
        </p:nvSpPr>
        <p:spPr>
          <a:xfrm>
            <a:off x="1039091" y="2899064"/>
            <a:ext cx="820882" cy="4052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FA89846-14D8-43CF-9C3D-4E974A829605}"/>
              </a:ext>
            </a:extLst>
          </p:cNvPr>
          <p:cNvSpPr/>
          <p:nvPr/>
        </p:nvSpPr>
        <p:spPr>
          <a:xfrm>
            <a:off x="1070265" y="3600450"/>
            <a:ext cx="820882" cy="62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손님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09B2A0F-A879-4F1D-A738-09ADEE074335}"/>
              </a:ext>
            </a:extLst>
          </p:cNvPr>
          <p:cNvSpPr/>
          <p:nvPr/>
        </p:nvSpPr>
        <p:spPr>
          <a:xfrm>
            <a:off x="1070265" y="4223905"/>
            <a:ext cx="820882" cy="7100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말풍선: 타원형 56">
            <a:extLst>
              <a:ext uri="{FF2B5EF4-FFF2-40B4-BE49-F238E27FC236}">
                <a16:creationId xmlns:a16="http://schemas.microsoft.com/office/drawing/2014/main" id="{3F2ECA3F-D51C-4D29-BC52-A5E4B6488726}"/>
              </a:ext>
            </a:extLst>
          </p:cNvPr>
          <p:cNvSpPr/>
          <p:nvPr/>
        </p:nvSpPr>
        <p:spPr>
          <a:xfrm>
            <a:off x="1537856" y="2911053"/>
            <a:ext cx="1330036" cy="80010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r>
              <a:rPr lang="ko-KR" altLang="en-US" sz="1500" dirty="0"/>
              <a:t>개 주문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89D838D-B628-4494-BCF0-59BDB7818546}"/>
              </a:ext>
            </a:extLst>
          </p:cNvPr>
          <p:cNvSpPr/>
          <p:nvPr/>
        </p:nvSpPr>
        <p:spPr>
          <a:xfrm>
            <a:off x="2202874" y="2384713"/>
            <a:ext cx="1787236" cy="40524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동기화 상태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E19DFE2-1681-4776-A86E-2F4ABD6D6757}"/>
              </a:ext>
            </a:extLst>
          </p:cNvPr>
          <p:cNvSpPr/>
          <p:nvPr/>
        </p:nvSpPr>
        <p:spPr>
          <a:xfrm>
            <a:off x="1070265" y="4385958"/>
            <a:ext cx="820882" cy="62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손님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7381A9F-7D11-42D6-810A-D3E237E7A0B5}"/>
              </a:ext>
            </a:extLst>
          </p:cNvPr>
          <p:cNvSpPr/>
          <p:nvPr/>
        </p:nvSpPr>
        <p:spPr>
          <a:xfrm>
            <a:off x="1070265" y="5009413"/>
            <a:ext cx="820882" cy="7100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5946817-31E0-48F2-AB85-126D0206B5EF}"/>
              </a:ext>
            </a:extLst>
          </p:cNvPr>
          <p:cNvSpPr/>
          <p:nvPr/>
        </p:nvSpPr>
        <p:spPr>
          <a:xfrm>
            <a:off x="4146836" y="3304309"/>
            <a:ext cx="2078182" cy="8001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EDF4B97-1C5C-4891-B7AB-C29F7D9AC45A}"/>
              </a:ext>
            </a:extLst>
          </p:cNvPr>
          <p:cNvSpPr/>
          <p:nvPr/>
        </p:nvSpPr>
        <p:spPr>
          <a:xfrm>
            <a:off x="4780681" y="2275609"/>
            <a:ext cx="820882" cy="6234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4B55FEE-D69C-4C76-91FF-2A5DBAFDA9E8}"/>
              </a:ext>
            </a:extLst>
          </p:cNvPr>
          <p:cNvSpPr/>
          <p:nvPr/>
        </p:nvSpPr>
        <p:spPr>
          <a:xfrm>
            <a:off x="4780681" y="2899064"/>
            <a:ext cx="820882" cy="4052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486E91C-4AEF-4F63-9E94-B7C62C9CD4B0}"/>
              </a:ext>
            </a:extLst>
          </p:cNvPr>
          <p:cNvSpPr/>
          <p:nvPr/>
        </p:nvSpPr>
        <p:spPr>
          <a:xfrm>
            <a:off x="4780681" y="3600450"/>
            <a:ext cx="820882" cy="62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손님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6BF68403-248F-4AB1-B0FF-A52842361DC9}"/>
              </a:ext>
            </a:extLst>
          </p:cNvPr>
          <p:cNvSpPr/>
          <p:nvPr/>
        </p:nvSpPr>
        <p:spPr>
          <a:xfrm>
            <a:off x="4780681" y="4223905"/>
            <a:ext cx="820882" cy="7100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7334101-BD68-4754-B21D-1FF7A07ED31B}"/>
              </a:ext>
            </a:extLst>
          </p:cNvPr>
          <p:cNvSpPr/>
          <p:nvPr/>
        </p:nvSpPr>
        <p:spPr>
          <a:xfrm>
            <a:off x="4780681" y="4385958"/>
            <a:ext cx="820882" cy="62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손님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CEC54B2-5B28-4FDA-AF5D-D9439EEFF1B2}"/>
              </a:ext>
            </a:extLst>
          </p:cNvPr>
          <p:cNvSpPr/>
          <p:nvPr/>
        </p:nvSpPr>
        <p:spPr>
          <a:xfrm>
            <a:off x="4780681" y="5009413"/>
            <a:ext cx="820882" cy="7100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말풍선: 타원형 69">
            <a:extLst>
              <a:ext uri="{FF2B5EF4-FFF2-40B4-BE49-F238E27FC236}">
                <a16:creationId xmlns:a16="http://schemas.microsoft.com/office/drawing/2014/main" id="{FDC68822-8C2C-42F3-A99C-28B9A7A0EC62}"/>
              </a:ext>
            </a:extLst>
          </p:cNvPr>
          <p:cNvSpPr/>
          <p:nvPr/>
        </p:nvSpPr>
        <p:spPr>
          <a:xfrm>
            <a:off x="5260403" y="2062920"/>
            <a:ext cx="1330036" cy="80010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여기요</a:t>
            </a:r>
            <a:r>
              <a:rPr lang="en-US" altLang="ko-KR" sz="1500" dirty="0"/>
              <a:t>~</a:t>
            </a:r>
            <a:endParaRPr lang="ko-KR" altLang="en-US" sz="1500" dirty="0"/>
          </a:p>
        </p:txBody>
      </p:sp>
      <p:sp>
        <p:nvSpPr>
          <p:cNvPr id="71" name="별: 꼭짓점 7개 70">
            <a:extLst>
              <a:ext uri="{FF2B5EF4-FFF2-40B4-BE49-F238E27FC236}">
                <a16:creationId xmlns:a16="http://schemas.microsoft.com/office/drawing/2014/main" id="{7D5C21E2-46D0-4708-A79E-6F440D68EC6B}"/>
              </a:ext>
            </a:extLst>
          </p:cNvPr>
          <p:cNvSpPr/>
          <p:nvPr/>
        </p:nvSpPr>
        <p:spPr>
          <a:xfrm>
            <a:off x="4904020" y="3239639"/>
            <a:ext cx="553929" cy="507859"/>
          </a:xfrm>
          <a:prstGeom prst="star7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4AEAF2E-ECB4-4A83-AD1C-85009E3FF4DF}"/>
              </a:ext>
            </a:extLst>
          </p:cNvPr>
          <p:cNvSpPr/>
          <p:nvPr/>
        </p:nvSpPr>
        <p:spPr>
          <a:xfrm>
            <a:off x="6270198" y="3304309"/>
            <a:ext cx="2078182" cy="8001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9006CAE-6FFC-49A1-840E-DEE2746FDF67}"/>
              </a:ext>
            </a:extLst>
          </p:cNvPr>
          <p:cNvSpPr/>
          <p:nvPr/>
        </p:nvSpPr>
        <p:spPr>
          <a:xfrm>
            <a:off x="6904043" y="2275609"/>
            <a:ext cx="820882" cy="6234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2414B7BA-9FD1-4518-A1E2-F43810A4B5ED}"/>
              </a:ext>
            </a:extLst>
          </p:cNvPr>
          <p:cNvSpPr/>
          <p:nvPr/>
        </p:nvSpPr>
        <p:spPr>
          <a:xfrm>
            <a:off x="6904043" y="2899064"/>
            <a:ext cx="820882" cy="4052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B4C86FC-91FD-40C9-A39D-535DC4A4C6CF}"/>
              </a:ext>
            </a:extLst>
          </p:cNvPr>
          <p:cNvSpPr/>
          <p:nvPr/>
        </p:nvSpPr>
        <p:spPr>
          <a:xfrm>
            <a:off x="6935217" y="3600450"/>
            <a:ext cx="820882" cy="62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손님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4815544-E268-4BF6-BC7F-E7A9168B203A}"/>
              </a:ext>
            </a:extLst>
          </p:cNvPr>
          <p:cNvSpPr/>
          <p:nvPr/>
        </p:nvSpPr>
        <p:spPr>
          <a:xfrm>
            <a:off x="6935217" y="4223905"/>
            <a:ext cx="820882" cy="7100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76EA837-F4B0-4DAC-9A36-C4708F706F05}"/>
              </a:ext>
            </a:extLst>
          </p:cNvPr>
          <p:cNvSpPr/>
          <p:nvPr/>
        </p:nvSpPr>
        <p:spPr>
          <a:xfrm>
            <a:off x="8363250" y="3304309"/>
            <a:ext cx="2078182" cy="8001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5567D10-13A6-490B-AFCE-C7ED7A9E32F3}"/>
              </a:ext>
            </a:extLst>
          </p:cNvPr>
          <p:cNvSpPr/>
          <p:nvPr/>
        </p:nvSpPr>
        <p:spPr>
          <a:xfrm>
            <a:off x="8997095" y="2275609"/>
            <a:ext cx="820882" cy="62345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FB4F3261-3504-4E8C-B4D4-70D870A6D68F}"/>
              </a:ext>
            </a:extLst>
          </p:cNvPr>
          <p:cNvSpPr/>
          <p:nvPr/>
        </p:nvSpPr>
        <p:spPr>
          <a:xfrm>
            <a:off x="8997095" y="2899064"/>
            <a:ext cx="820882" cy="4052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9C694ED-62A9-4244-AB4E-8612DAA7891F}"/>
              </a:ext>
            </a:extLst>
          </p:cNvPr>
          <p:cNvSpPr/>
          <p:nvPr/>
        </p:nvSpPr>
        <p:spPr>
          <a:xfrm>
            <a:off x="9028269" y="3600450"/>
            <a:ext cx="820882" cy="623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손님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ED344DF-5CB3-4649-9A70-E195E75E0221}"/>
              </a:ext>
            </a:extLst>
          </p:cNvPr>
          <p:cNvSpPr/>
          <p:nvPr/>
        </p:nvSpPr>
        <p:spPr>
          <a:xfrm>
            <a:off x="9028269" y="4223905"/>
            <a:ext cx="820882" cy="7100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말풍선: 타원형 96">
            <a:extLst>
              <a:ext uri="{FF2B5EF4-FFF2-40B4-BE49-F238E27FC236}">
                <a16:creationId xmlns:a16="http://schemas.microsoft.com/office/drawing/2014/main" id="{D1A950B2-D11B-447A-A4EE-2FCF99197054}"/>
              </a:ext>
            </a:extLst>
          </p:cNvPr>
          <p:cNvSpPr/>
          <p:nvPr/>
        </p:nvSpPr>
        <p:spPr>
          <a:xfrm>
            <a:off x="7402808" y="2911053"/>
            <a:ext cx="1330036" cy="80010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r>
              <a:rPr lang="ko-KR" altLang="en-US" sz="1500" dirty="0"/>
              <a:t>개 주문</a:t>
            </a:r>
          </a:p>
        </p:txBody>
      </p:sp>
      <p:sp>
        <p:nvSpPr>
          <p:cNvPr id="98" name="말풍선: 타원형 97">
            <a:extLst>
              <a:ext uri="{FF2B5EF4-FFF2-40B4-BE49-F238E27FC236}">
                <a16:creationId xmlns:a16="http://schemas.microsoft.com/office/drawing/2014/main" id="{BA0F5395-0DE0-4754-BDAA-9953BB454EC3}"/>
              </a:ext>
            </a:extLst>
          </p:cNvPr>
          <p:cNvSpPr/>
          <p:nvPr/>
        </p:nvSpPr>
        <p:spPr>
          <a:xfrm>
            <a:off x="9670865" y="2062920"/>
            <a:ext cx="1330036" cy="80010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여기요</a:t>
            </a:r>
            <a:r>
              <a:rPr lang="en-US" altLang="ko-KR" sz="1500" dirty="0"/>
              <a:t>~</a:t>
            </a:r>
            <a:endParaRPr lang="ko-KR" altLang="en-US" sz="1500" dirty="0"/>
          </a:p>
        </p:txBody>
      </p:sp>
      <p:sp>
        <p:nvSpPr>
          <p:cNvPr id="99" name="별: 꼭짓점 7개 98">
            <a:extLst>
              <a:ext uri="{FF2B5EF4-FFF2-40B4-BE49-F238E27FC236}">
                <a16:creationId xmlns:a16="http://schemas.microsoft.com/office/drawing/2014/main" id="{D2DE7395-DDDD-4D7E-9E74-2EE4EE92F1FE}"/>
              </a:ext>
            </a:extLst>
          </p:cNvPr>
          <p:cNvSpPr/>
          <p:nvPr/>
        </p:nvSpPr>
        <p:spPr>
          <a:xfrm>
            <a:off x="8864081" y="3247484"/>
            <a:ext cx="553929" cy="507859"/>
          </a:xfrm>
          <a:prstGeom prst="star7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별: 꼭짓점 7개 99">
            <a:extLst>
              <a:ext uri="{FF2B5EF4-FFF2-40B4-BE49-F238E27FC236}">
                <a16:creationId xmlns:a16="http://schemas.microsoft.com/office/drawing/2014/main" id="{1133FA76-F478-4F72-BDF7-39E1263CEDFF}"/>
              </a:ext>
            </a:extLst>
          </p:cNvPr>
          <p:cNvSpPr/>
          <p:nvPr/>
        </p:nvSpPr>
        <p:spPr>
          <a:xfrm>
            <a:off x="9543970" y="3247484"/>
            <a:ext cx="553929" cy="507859"/>
          </a:xfrm>
          <a:prstGeom prst="star7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126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 fontScale="90000"/>
          </a:bodyPr>
          <a:lstStyle/>
          <a:p>
            <a:r>
              <a:rPr lang="en-US" altLang="ko-KR" sz="2600" dirty="0"/>
              <a:t> </a:t>
            </a: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r>
              <a:rPr lang="en-US" altLang="ko-KR" sz="2600" dirty="0"/>
              <a:t> -</a:t>
            </a:r>
            <a:r>
              <a:rPr lang="ko-KR" altLang="en-US" sz="2600" dirty="0"/>
              <a:t> </a:t>
            </a:r>
            <a:r>
              <a:rPr lang="en-US" altLang="ko-KR" sz="2600" dirty="0"/>
              <a:t>String, </a:t>
            </a:r>
            <a:r>
              <a:rPr lang="en-US" altLang="ko-KR" sz="2600" dirty="0" err="1"/>
              <a:t>StringBuffer</a:t>
            </a:r>
            <a:r>
              <a:rPr lang="en-US" altLang="ko-KR" sz="2600" dirty="0"/>
              <a:t>, StringBuilder </a:t>
            </a:r>
            <a:r>
              <a:rPr lang="ko-KR" altLang="en-US" sz="2600" dirty="0"/>
              <a:t>그리고 동기화</a:t>
            </a:r>
            <a:r>
              <a:rPr lang="en-US" altLang="ko-KR" sz="2600" dirty="0"/>
              <a:t>(synchronized)</a:t>
            </a:r>
            <a:r>
              <a:rPr lang="ko-KR" altLang="en-US" sz="2600" dirty="0"/>
              <a:t>의 개념</a:t>
            </a:r>
            <a:br>
              <a:rPr lang="en-US" altLang="ko-KR" sz="2600" dirty="0"/>
            </a:br>
            <a:br>
              <a:rPr lang="en-US" altLang="ko-KR" dirty="0"/>
            </a:br>
            <a:r>
              <a:rPr lang="en-US" altLang="ko-KR" dirty="0" err="1"/>
              <a:t>StringBuffer</a:t>
            </a:r>
            <a:r>
              <a:rPr lang="ko-KR" altLang="en-US" dirty="0"/>
              <a:t>와 </a:t>
            </a:r>
            <a:r>
              <a:rPr lang="en-US" altLang="ko-KR" dirty="0"/>
              <a:t>StringBuilder</a:t>
            </a:r>
            <a:r>
              <a:rPr lang="ko-KR" altLang="en-US" dirty="0"/>
              <a:t>의 차이점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608315-F5E1-4C0D-AAF0-5726E6EB7743}"/>
              </a:ext>
            </a:extLst>
          </p:cNvPr>
          <p:cNvSpPr/>
          <p:nvPr/>
        </p:nvSpPr>
        <p:spPr>
          <a:xfrm>
            <a:off x="278679" y="2162202"/>
            <a:ext cx="5571060" cy="44898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StringBuffer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StringBuilder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기능은 같다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그러나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StringBuffer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safe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하도록 동기화되어 있다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그래서 성능을 떨어뜨리지만 안정적이다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StringBuilder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</a:t>
            </a:r>
            <a:r>
              <a:rPr lang="en-US" altLang="ko-K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StringBuffer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동기화 기능만 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뺀 것일 뿐이다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그러나 </a:t>
            </a:r>
            <a:r>
              <a:rPr lang="en-US" altLang="ko-K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StringBuffer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충분히 성능이 좋기 때문에 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구지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StringBuilder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추천하지 않는다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E0708B-CE50-49F8-96A0-03AE0C958479}"/>
              </a:ext>
            </a:extLst>
          </p:cNvPr>
          <p:cNvSpPr/>
          <p:nvPr/>
        </p:nvSpPr>
        <p:spPr>
          <a:xfrm>
            <a:off x="6342263" y="2475149"/>
            <a:ext cx="1787236" cy="40524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비동기화 상태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595843-6BB8-424A-BA2E-F3D1B8CD11D9}"/>
              </a:ext>
            </a:extLst>
          </p:cNvPr>
          <p:cNvSpPr/>
          <p:nvPr/>
        </p:nvSpPr>
        <p:spPr>
          <a:xfrm>
            <a:off x="6342263" y="4204482"/>
            <a:ext cx="1787236" cy="40524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동기화 상태</a:t>
            </a: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60EFFAF3-4C67-4A36-A67E-6717DA3D69A7}"/>
              </a:ext>
            </a:extLst>
          </p:cNvPr>
          <p:cNvSpPr/>
          <p:nvPr/>
        </p:nvSpPr>
        <p:spPr>
          <a:xfrm>
            <a:off x="7033846" y="3072296"/>
            <a:ext cx="3295859" cy="67169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StringBuilder</a:t>
            </a:r>
            <a:endParaRPr lang="ko-KR" altLang="en-US" dirty="0"/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804BFE10-75BE-48E1-AF70-0B453B52B8BF}"/>
              </a:ext>
            </a:extLst>
          </p:cNvPr>
          <p:cNvSpPr/>
          <p:nvPr/>
        </p:nvSpPr>
        <p:spPr>
          <a:xfrm>
            <a:off x="7033846" y="4838134"/>
            <a:ext cx="3295859" cy="67169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StringBuffer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2715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dirty="0"/>
              <a:t>Wrapper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기본형을 참조형처럼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1B3E0E58-AD1A-4A47-901B-368A660A8653}"/>
              </a:ext>
            </a:extLst>
          </p:cNvPr>
          <p:cNvSpPr/>
          <p:nvPr/>
        </p:nvSpPr>
        <p:spPr>
          <a:xfrm>
            <a:off x="5548744" y="287634"/>
            <a:ext cx="6089073" cy="1939332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Integer</a:t>
            </a:r>
            <a:r>
              <a:rPr lang="ko-KR" altLang="en-US" dirty="0"/>
              <a:t>의 </a:t>
            </a:r>
            <a:r>
              <a:rPr lang="en-US" altLang="ko-KR" dirty="0" err="1"/>
              <a:t>valueOf</a:t>
            </a:r>
            <a:r>
              <a:rPr lang="en-US" altLang="ko-KR" dirty="0"/>
              <a:t>( )</a:t>
            </a:r>
            <a:r>
              <a:rPr lang="ko-KR" altLang="en-US" dirty="0"/>
              <a:t>와 </a:t>
            </a:r>
            <a:r>
              <a:rPr lang="en-US" altLang="ko-KR" dirty="0" err="1"/>
              <a:t>parseInt</a:t>
            </a:r>
            <a:r>
              <a:rPr lang="en-US" altLang="ko-KR" dirty="0"/>
              <a:t>( )</a:t>
            </a:r>
            <a:r>
              <a:rPr lang="ko-KR" altLang="en-US" dirty="0"/>
              <a:t>의 차이점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둘 다 </a:t>
            </a:r>
            <a:r>
              <a:rPr lang="en-US" altLang="ko-KR" dirty="0"/>
              <a:t>String</a:t>
            </a:r>
            <a:r>
              <a:rPr lang="ko-KR" altLang="en-US" dirty="0"/>
              <a:t>을 숫자로 바꿔준다는 공통점이 있지만</a:t>
            </a:r>
            <a:endParaRPr lang="en-US" altLang="ko-KR" dirty="0"/>
          </a:p>
          <a:p>
            <a:pPr algn="ctr"/>
            <a:r>
              <a:rPr lang="en-US" altLang="ko-KR" dirty="0" err="1"/>
              <a:t>valueOf</a:t>
            </a:r>
            <a:r>
              <a:rPr lang="en-US" altLang="ko-KR" dirty="0"/>
              <a:t>( )</a:t>
            </a:r>
            <a:r>
              <a:rPr lang="ko-KR" altLang="en-US" dirty="0"/>
              <a:t>는 </a:t>
            </a:r>
            <a:r>
              <a:rPr lang="en-US" altLang="ko-KR" dirty="0"/>
              <a:t>Integer </a:t>
            </a:r>
            <a:r>
              <a:rPr lang="ko-KR" altLang="en-US" dirty="0"/>
              <a:t>클래스를 </a:t>
            </a:r>
            <a:r>
              <a:rPr lang="en-US" altLang="ko-KR" dirty="0"/>
              <a:t>return</a:t>
            </a:r>
            <a:r>
              <a:rPr lang="ko-KR" altLang="en-US" dirty="0"/>
              <a:t>하고</a:t>
            </a:r>
            <a:endParaRPr lang="en-US" altLang="ko-KR" dirty="0"/>
          </a:p>
          <a:p>
            <a:pPr algn="ctr"/>
            <a:r>
              <a:rPr lang="en-US" altLang="ko-KR" dirty="0" err="1"/>
              <a:t>parseInt</a:t>
            </a:r>
            <a:r>
              <a:rPr lang="en-US" altLang="ko-KR" dirty="0"/>
              <a:t>( )</a:t>
            </a:r>
            <a:r>
              <a:rPr lang="ko-KR" altLang="en-US" dirty="0"/>
              <a:t>는 </a:t>
            </a:r>
            <a:r>
              <a:rPr lang="en-US" altLang="ko-KR" dirty="0"/>
              <a:t>int</a:t>
            </a:r>
            <a:r>
              <a:rPr lang="ko-KR" altLang="en-US" dirty="0"/>
              <a:t>형을 </a:t>
            </a:r>
            <a:r>
              <a:rPr lang="en-US" altLang="ko-KR" dirty="0"/>
              <a:t>return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D8E2C7BD-DDC7-4231-9032-ABC727C1A9EA}"/>
              </a:ext>
            </a:extLst>
          </p:cNvPr>
          <p:cNvSpPr/>
          <p:nvPr/>
        </p:nvSpPr>
        <p:spPr>
          <a:xfrm>
            <a:off x="984739" y="2605035"/>
            <a:ext cx="3054698" cy="82396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Boolean</a:t>
            </a:r>
            <a:endParaRPr lang="ko-KR" altLang="en-US"/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7D28545C-BF85-4B80-84FC-251767E1E073}"/>
              </a:ext>
            </a:extLst>
          </p:cNvPr>
          <p:cNvSpPr/>
          <p:nvPr/>
        </p:nvSpPr>
        <p:spPr>
          <a:xfrm>
            <a:off x="4561114" y="2605035"/>
            <a:ext cx="3054698" cy="82396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Character</a:t>
            </a:r>
            <a:endParaRPr lang="ko-KR" altLang="en-US" dirty="0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E6F9A202-4C8F-4124-AE5B-B197F5480890}"/>
              </a:ext>
            </a:extLst>
          </p:cNvPr>
          <p:cNvSpPr/>
          <p:nvPr/>
        </p:nvSpPr>
        <p:spPr>
          <a:xfrm>
            <a:off x="8137489" y="2605035"/>
            <a:ext cx="3054698" cy="82396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Number</a:t>
            </a:r>
            <a:endParaRPr lang="ko-KR" altLang="en-US" dirty="0"/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D2A13767-8263-4020-B5F0-F8920D7C2701}"/>
              </a:ext>
            </a:extLst>
          </p:cNvPr>
          <p:cNvSpPr/>
          <p:nvPr/>
        </p:nvSpPr>
        <p:spPr>
          <a:xfrm>
            <a:off x="8137489" y="3484265"/>
            <a:ext cx="1500553" cy="54763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Long</a:t>
            </a:r>
            <a:endParaRPr lang="ko-KR" altLang="en-US" dirty="0"/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492A9C82-91E3-453A-AF0A-650510AB16CA}"/>
              </a:ext>
            </a:extLst>
          </p:cNvPr>
          <p:cNvSpPr/>
          <p:nvPr/>
        </p:nvSpPr>
        <p:spPr>
          <a:xfrm>
            <a:off x="9691634" y="3484265"/>
            <a:ext cx="1500553" cy="54763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Integer</a:t>
            </a:r>
            <a:endParaRPr lang="ko-KR" altLang="en-US" dirty="0"/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672FF990-71D5-4016-9067-2C653DEE9DFB}"/>
              </a:ext>
            </a:extLst>
          </p:cNvPr>
          <p:cNvSpPr/>
          <p:nvPr/>
        </p:nvSpPr>
        <p:spPr>
          <a:xfrm>
            <a:off x="8137489" y="4087165"/>
            <a:ext cx="1500553" cy="54763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Byte</a:t>
            </a:r>
            <a:endParaRPr lang="ko-KR" altLang="en-US" dirty="0"/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5B3687C4-40DC-4E13-9D07-7AA54126ACF3}"/>
              </a:ext>
            </a:extLst>
          </p:cNvPr>
          <p:cNvSpPr/>
          <p:nvPr/>
        </p:nvSpPr>
        <p:spPr>
          <a:xfrm>
            <a:off x="9691634" y="4087165"/>
            <a:ext cx="1500553" cy="54763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Short</a:t>
            </a:r>
            <a:endParaRPr lang="ko-KR" altLang="en-US" dirty="0"/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8160AB2F-B908-4579-B1A5-795014FBDEB0}"/>
              </a:ext>
            </a:extLst>
          </p:cNvPr>
          <p:cNvSpPr/>
          <p:nvPr/>
        </p:nvSpPr>
        <p:spPr>
          <a:xfrm>
            <a:off x="8137489" y="4690065"/>
            <a:ext cx="1500553" cy="54763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Float</a:t>
            </a:r>
            <a:endParaRPr lang="ko-KR" altLang="en-US" dirty="0"/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31A31DB3-5EE5-4CCB-8BCF-CF7D83745D57}"/>
              </a:ext>
            </a:extLst>
          </p:cNvPr>
          <p:cNvSpPr/>
          <p:nvPr/>
        </p:nvSpPr>
        <p:spPr>
          <a:xfrm>
            <a:off x="9691634" y="4690065"/>
            <a:ext cx="1500553" cy="54763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Double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FEAE57-BF27-45FC-8884-49A5FA3D26FE}"/>
              </a:ext>
            </a:extLst>
          </p:cNvPr>
          <p:cNvSpPr/>
          <p:nvPr/>
        </p:nvSpPr>
        <p:spPr>
          <a:xfrm>
            <a:off x="315185" y="3758082"/>
            <a:ext cx="7448503" cy="29341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Wrapper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클래스들은 기본형들을 참조형처럼 쓸 수 있게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Integer(10)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처럼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이라는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형을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라는 클래스로 감싸줬다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이처럼 감싸준다고 하여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Wrapper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클래스라고 하는 것이다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592385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dirty="0"/>
              <a:t>Math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수학계산을 위한 클래스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51DAF5-224C-4C24-A233-FB8A69798996}"/>
              </a:ext>
            </a:extLst>
          </p:cNvPr>
          <p:cNvSpPr/>
          <p:nvPr/>
        </p:nvSpPr>
        <p:spPr>
          <a:xfrm>
            <a:off x="2353917" y="2445025"/>
            <a:ext cx="7484166" cy="4244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Math </a:t>
            </a:r>
            <a:r>
              <a:rPr lang="ko-KR" altLang="en-US" dirty="0"/>
              <a:t>클래스 안에는 인스턴스 변수 및 메서드가 없으므로</a:t>
            </a:r>
            <a:endParaRPr lang="en-US" altLang="ko-KR" dirty="0"/>
          </a:p>
          <a:p>
            <a:pPr algn="ctr"/>
            <a:r>
              <a:rPr lang="ko-KR" altLang="en-US" dirty="0"/>
              <a:t>인스턴스화할 필요가 없다</a:t>
            </a:r>
            <a:r>
              <a:rPr lang="en-US" altLang="ko-KR" dirty="0"/>
              <a:t>. </a:t>
            </a:r>
            <a:r>
              <a:rPr lang="ko-KR" altLang="en-US" dirty="0"/>
              <a:t>더군다나 생성자가 </a:t>
            </a:r>
            <a:r>
              <a:rPr lang="en-US" altLang="ko-KR" dirty="0"/>
              <a:t>private</a:t>
            </a:r>
            <a:r>
              <a:rPr lang="ko-KR" altLang="en-US" dirty="0"/>
              <a:t>으로</a:t>
            </a:r>
            <a:endParaRPr lang="en-US" altLang="ko-KR" dirty="0"/>
          </a:p>
          <a:p>
            <a:pPr algn="ctr"/>
            <a:r>
              <a:rPr lang="en-US" altLang="ko-KR" dirty="0" err="1"/>
              <a:t>invisiable</a:t>
            </a:r>
            <a:r>
              <a:rPr lang="ko-KR" altLang="en-US" dirty="0"/>
              <a:t>형태로 있기 때문에 </a:t>
            </a:r>
            <a:r>
              <a:rPr lang="en-US" altLang="ko-KR" dirty="0"/>
              <a:t>new</a:t>
            </a:r>
            <a:r>
              <a:rPr lang="ko-KR" altLang="en-US" dirty="0"/>
              <a:t>를 통한 인스턴스화는 불가능하다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기본적으로 수학계산을 위한 기능들이 </a:t>
            </a:r>
            <a:r>
              <a:rPr lang="ko-KR" altLang="en-US" dirty="0" err="1"/>
              <a:t>모여있으며</a:t>
            </a:r>
            <a:endParaRPr lang="en-US" altLang="ko-KR" dirty="0"/>
          </a:p>
          <a:p>
            <a:pPr algn="ctr"/>
            <a:r>
              <a:rPr lang="ko-KR" altLang="en-US" dirty="0"/>
              <a:t>특히 랜덤하게 값을 얻는 </a:t>
            </a:r>
            <a:r>
              <a:rPr lang="en-US" altLang="ko-KR" dirty="0"/>
              <a:t>random()</a:t>
            </a:r>
            <a:r>
              <a:rPr lang="ko-KR" altLang="en-US" dirty="0"/>
              <a:t>함수도 여기에 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ceil( ), floor( ), round( ), </a:t>
            </a:r>
            <a:r>
              <a:rPr lang="en-US" altLang="ko-KR" dirty="0" err="1"/>
              <a:t>rint</a:t>
            </a:r>
            <a:r>
              <a:rPr lang="en-US" altLang="ko-KR" dirty="0"/>
              <a:t>( )</a:t>
            </a:r>
          </a:p>
          <a:p>
            <a:pPr algn="ctr"/>
            <a:r>
              <a:rPr lang="en-US" altLang="ko-KR" dirty="0"/>
              <a:t>sqrt( ), pow( )</a:t>
            </a:r>
          </a:p>
          <a:p>
            <a:pPr algn="ctr"/>
            <a:r>
              <a:rPr lang="en-US" altLang="ko-KR" dirty="0"/>
              <a:t>abs( ), max( ), min( )</a:t>
            </a:r>
          </a:p>
          <a:p>
            <a:pPr algn="ctr"/>
            <a:r>
              <a:rPr lang="en-US" altLang="ko-KR" dirty="0"/>
              <a:t>random( 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위와 같이 자주 쓰이는 메서드 이외에도 다양한 메서드를 알고 싶거나</a:t>
            </a:r>
            <a:endParaRPr lang="en-US" altLang="ko-KR" dirty="0"/>
          </a:p>
          <a:p>
            <a:pPr algn="ctr"/>
            <a:r>
              <a:rPr lang="ko-KR" altLang="en-US" dirty="0"/>
              <a:t>필요할 때 </a:t>
            </a:r>
            <a:r>
              <a:rPr lang="en-US" altLang="ko-KR" dirty="0"/>
              <a:t>Java API document</a:t>
            </a:r>
            <a:r>
              <a:rPr lang="ko-KR" altLang="en-US" dirty="0"/>
              <a:t>를 참고하여 사용해보자</a:t>
            </a:r>
            <a:r>
              <a:rPr lang="en-US" altLang="ko-KR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40621986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시간 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Date </a:t>
            </a:r>
            <a:r>
              <a:rPr lang="ko-KR" altLang="en-US" dirty="0"/>
              <a:t>클래스와 </a:t>
            </a:r>
            <a:r>
              <a:rPr lang="en-US" altLang="ko-KR" dirty="0"/>
              <a:t>Calendar </a:t>
            </a:r>
            <a:r>
              <a:rPr lang="ko-KR" altLang="en-US" dirty="0"/>
              <a:t>클래스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954EAB-92E5-4021-930A-C6C5706FCE1A}"/>
              </a:ext>
            </a:extLst>
          </p:cNvPr>
          <p:cNvSpPr/>
          <p:nvPr/>
        </p:nvSpPr>
        <p:spPr>
          <a:xfrm>
            <a:off x="914400" y="2325757"/>
            <a:ext cx="10535478" cy="4075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Date</a:t>
            </a:r>
            <a:r>
              <a:rPr lang="ko-KR" altLang="en-US" dirty="0"/>
              <a:t> 클래스는 </a:t>
            </a:r>
            <a:r>
              <a:rPr lang="en-US" altLang="ko-KR" dirty="0"/>
              <a:t>JDK 1.0</a:t>
            </a:r>
            <a:r>
              <a:rPr lang="ko-KR" altLang="en-US" dirty="0"/>
              <a:t>부터 있었던 클래스로 </a:t>
            </a:r>
            <a:r>
              <a:rPr lang="en-US" altLang="ko-KR" dirty="0"/>
              <a:t>Java</a:t>
            </a:r>
            <a:r>
              <a:rPr lang="ko-KR" altLang="en-US" dirty="0"/>
              <a:t>가 생길 때 있었던 날짜 및 시간을 다루는 클래스다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JDK 1.1 </a:t>
            </a:r>
            <a:r>
              <a:rPr lang="ko-KR" altLang="en-US" dirty="0"/>
              <a:t>때는 </a:t>
            </a:r>
            <a:r>
              <a:rPr lang="en-US" altLang="ko-KR" dirty="0"/>
              <a:t>Date</a:t>
            </a:r>
            <a:r>
              <a:rPr lang="ko-KR" altLang="en-US" dirty="0"/>
              <a:t>의 기능을 보완한 </a:t>
            </a:r>
            <a:r>
              <a:rPr lang="en-US" altLang="ko-KR" dirty="0"/>
              <a:t>Calendar </a:t>
            </a:r>
            <a:r>
              <a:rPr lang="ko-KR" altLang="en-US" dirty="0"/>
              <a:t>클래스가 나오고 </a:t>
            </a:r>
            <a:r>
              <a:rPr lang="en-US" altLang="ko-KR" dirty="0"/>
              <a:t>JDK 1.8</a:t>
            </a:r>
            <a:r>
              <a:rPr lang="ko-KR" altLang="en-US" dirty="0"/>
              <a:t>전까지 오랫동안 쓰인다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767330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시간 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java.time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AA35ED-D19B-4DF9-9C73-EDF918C47511}"/>
              </a:ext>
            </a:extLst>
          </p:cNvPr>
          <p:cNvSpPr/>
          <p:nvPr/>
        </p:nvSpPr>
        <p:spPr>
          <a:xfrm>
            <a:off x="914400" y="2325757"/>
            <a:ext cx="10535478" cy="4075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Date</a:t>
            </a:r>
            <a:r>
              <a:rPr lang="ko-KR" altLang="en-US" dirty="0"/>
              <a:t>와 </a:t>
            </a:r>
            <a:r>
              <a:rPr lang="en-US" altLang="ko-KR" dirty="0"/>
              <a:t>Calendar</a:t>
            </a:r>
            <a:r>
              <a:rPr lang="ko-KR" altLang="en-US" dirty="0"/>
              <a:t>은 개발자가 다루기 힘들었고 여러 문제점이 많았다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가장 큰 문제는 바로 </a:t>
            </a:r>
            <a:r>
              <a:rPr lang="en-US" altLang="ko-KR" dirty="0"/>
              <a:t>mutable</a:t>
            </a:r>
            <a:r>
              <a:rPr lang="ko-KR" altLang="en-US" dirty="0"/>
              <a:t>하고 </a:t>
            </a:r>
            <a:r>
              <a:rPr lang="en-US" altLang="ko-KR" dirty="0"/>
              <a:t>Thread-Safe</a:t>
            </a:r>
            <a:r>
              <a:rPr lang="ko-KR" altLang="en-US" dirty="0"/>
              <a:t>하지 않다는 것이다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JDK 1.8 </a:t>
            </a:r>
            <a:r>
              <a:rPr lang="ko-KR" altLang="en-US" dirty="0"/>
              <a:t>때 </a:t>
            </a:r>
            <a:r>
              <a:rPr lang="en-US" altLang="ko-KR" dirty="0" err="1"/>
              <a:t>java.time</a:t>
            </a:r>
            <a:r>
              <a:rPr lang="ko-KR" altLang="en-US" dirty="0"/>
              <a:t> 패키지가 나오면서 </a:t>
            </a:r>
            <a:r>
              <a:rPr lang="en-US" altLang="ko-KR" dirty="0"/>
              <a:t>Date</a:t>
            </a:r>
            <a:r>
              <a:rPr lang="ko-KR" altLang="en-US" dirty="0"/>
              <a:t>의 대부분 메서드는 </a:t>
            </a:r>
            <a:r>
              <a:rPr lang="en-US" altLang="ko-KR" dirty="0"/>
              <a:t>deprecated</a:t>
            </a:r>
            <a:r>
              <a:rPr lang="ko-KR" altLang="en-US" dirty="0"/>
              <a:t>되었지만 </a:t>
            </a:r>
            <a:endParaRPr lang="en-US" altLang="ko-KR" dirty="0"/>
          </a:p>
          <a:p>
            <a:pPr algn="ctr"/>
            <a:r>
              <a:rPr lang="ko-KR" altLang="en-US" dirty="0"/>
              <a:t>오랫동안 쓰였기 때문에 간단한 사용법 정도 알면 좋다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java.time</a:t>
            </a:r>
            <a:r>
              <a:rPr lang="en-US" altLang="ko-KR" dirty="0"/>
              <a:t> </a:t>
            </a:r>
            <a:r>
              <a:rPr lang="ko-KR" altLang="en-US" dirty="0"/>
              <a:t>패키지는 모두 </a:t>
            </a:r>
            <a:r>
              <a:rPr lang="en-US" altLang="ko-KR" dirty="0"/>
              <a:t>immutable</a:t>
            </a:r>
            <a:r>
              <a:rPr lang="ko-KR" altLang="en-US" dirty="0"/>
              <a:t>하고 </a:t>
            </a:r>
            <a:r>
              <a:rPr lang="en-US" altLang="ko-KR" dirty="0"/>
              <a:t>Thread-Safe</a:t>
            </a:r>
            <a:r>
              <a:rPr lang="ko-KR" altLang="en-US" dirty="0"/>
              <a:t>하다는 장점이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192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메모리 </a:t>
            </a:r>
            <a:r>
              <a:rPr lang="en-US" altLang="ko-KR" dirty="0"/>
              <a:t>(Stack, Heap, Class )</a:t>
            </a:r>
            <a:r>
              <a:rPr lang="ko-KR" altLang="en-US" dirty="0"/>
              <a:t>와 </a:t>
            </a:r>
            <a:r>
              <a:rPr lang="en-US" altLang="ko-KR" dirty="0"/>
              <a:t>new</a:t>
            </a:r>
            <a:r>
              <a:rPr lang="ko-KR" altLang="en-US" dirty="0"/>
              <a:t>연산자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830F42-1035-48CA-9D39-20F76DD797E9}"/>
              </a:ext>
            </a:extLst>
          </p:cNvPr>
          <p:cNvSpPr/>
          <p:nvPr/>
        </p:nvSpPr>
        <p:spPr>
          <a:xfrm>
            <a:off x="1177638" y="2207353"/>
            <a:ext cx="983469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5AE7E4-35C1-4A06-AB23-7CD173AFADD8}"/>
              </a:ext>
            </a:extLst>
          </p:cNvPr>
          <p:cNvSpPr/>
          <p:nvPr/>
        </p:nvSpPr>
        <p:spPr>
          <a:xfrm>
            <a:off x="2521974" y="2207353"/>
            <a:ext cx="4664838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749C7B-560D-45E2-B481-B7D2D1960AA5}"/>
              </a:ext>
            </a:extLst>
          </p:cNvPr>
          <p:cNvSpPr/>
          <p:nvPr/>
        </p:nvSpPr>
        <p:spPr>
          <a:xfrm>
            <a:off x="1177638" y="6168355"/>
            <a:ext cx="98346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1FA580-7E86-444D-B772-B60C387BB1C8}"/>
              </a:ext>
            </a:extLst>
          </p:cNvPr>
          <p:cNvSpPr/>
          <p:nvPr/>
        </p:nvSpPr>
        <p:spPr>
          <a:xfrm>
            <a:off x="2521974" y="6168355"/>
            <a:ext cx="4664838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A80E40-5328-4499-ADF4-E71CDA564F92}"/>
              </a:ext>
            </a:extLst>
          </p:cNvPr>
          <p:cNvSpPr/>
          <p:nvPr/>
        </p:nvSpPr>
        <p:spPr>
          <a:xfrm>
            <a:off x="7547680" y="1585519"/>
            <a:ext cx="4448578" cy="50417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</a:t>
            </a:r>
            <a:r>
              <a:rPr lang="ko-KR" altLang="en-US" dirty="0">
                <a:solidFill>
                  <a:schemeClr val="tx1"/>
                </a:solidFill>
              </a:rPr>
              <a:t>은 작은 메모리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영역이다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Heap</a:t>
            </a:r>
            <a:r>
              <a:rPr lang="ko-KR" altLang="en-US" dirty="0">
                <a:solidFill>
                  <a:schemeClr val="tx1"/>
                </a:solidFill>
              </a:rPr>
              <a:t>은 큰 메모리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영역이다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기본형과 참조형 변수는</a:t>
            </a:r>
            <a:r>
              <a:rPr lang="en-US" altLang="ko-KR" dirty="0">
                <a:solidFill>
                  <a:schemeClr val="tx1"/>
                </a:solidFill>
              </a:rPr>
              <a:t> Stack</a:t>
            </a:r>
            <a:r>
              <a:rPr lang="ko-KR" altLang="en-US" dirty="0">
                <a:solidFill>
                  <a:schemeClr val="tx1"/>
                </a:solidFill>
              </a:rPr>
              <a:t>에 쌓이고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기본형이라면 </a:t>
            </a:r>
            <a:r>
              <a:rPr lang="en-US" altLang="ko-KR" dirty="0">
                <a:solidFill>
                  <a:schemeClr val="tx1"/>
                </a:solidFill>
              </a:rPr>
              <a:t>Stack</a:t>
            </a:r>
            <a:r>
              <a:rPr lang="ko-KR" altLang="en-US" dirty="0">
                <a:solidFill>
                  <a:schemeClr val="tx1"/>
                </a:solidFill>
              </a:rPr>
              <a:t>에 실재의 값이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참조형이라면 </a:t>
            </a:r>
            <a:r>
              <a:rPr lang="en-US" altLang="ko-KR" dirty="0">
                <a:solidFill>
                  <a:schemeClr val="tx1"/>
                </a:solidFill>
              </a:rPr>
              <a:t>Heap</a:t>
            </a:r>
            <a:r>
              <a:rPr lang="ko-KR" altLang="en-US" dirty="0">
                <a:solidFill>
                  <a:schemeClr val="tx1"/>
                </a:solidFill>
              </a:rPr>
              <a:t>에 실재의 값이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존재한다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</a:t>
            </a:r>
            <a:r>
              <a:rPr lang="ko-KR" altLang="en-US" dirty="0">
                <a:solidFill>
                  <a:schemeClr val="tx1"/>
                </a:solidFill>
              </a:rPr>
              <a:t>에 있는 참조형의 값은 주소 값 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 주소 값을 통해 실재의 값이 있는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곳을 가리키게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BA2487-50F4-475D-B2C2-DA595B24E14A}"/>
              </a:ext>
            </a:extLst>
          </p:cNvPr>
          <p:cNvSpPr/>
          <p:nvPr/>
        </p:nvSpPr>
        <p:spPr>
          <a:xfrm>
            <a:off x="1177638" y="5683192"/>
            <a:ext cx="983469" cy="4851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535537-2876-4D9B-9A71-371D54FE3E23}"/>
              </a:ext>
            </a:extLst>
          </p:cNvPr>
          <p:cNvSpPr/>
          <p:nvPr/>
        </p:nvSpPr>
        <p:spPr>
          <a:xfrm>
            <a:off x="1177637" y="5198029"/>
            <a:ext cx="983469" cy="4851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@1dv2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5D9C05-BCAB-4ED7-82D6-656A8F4A81F8}"/>
              </a:ext>
            </a:extLst>
          </p:cNvPr>
          <p:cNvSpPr/>
          <p:nvPr/>
        </p:nvSpPr>
        <p:spPr>
          <a:xfrm>
            <a:off x="1177638" y="4712866"/>
            <a:ext cx="983469" cy="4851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3.14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097535-F29B-454A-A812-EB0F346F7CF9}"/>
              </a:ext>
            </a:extLst>
          </p:cNvPr>
          <p:cNvSpPr txBox="1"/>
          <p:nvPr/>
        </p:nvSpPr>
        <p:spPr>
          <a:xfrm>
            <a:off x="719985" y="573260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CF6190-B461-45D8-A1B3-1EBA789E659D}"/>
              </a:ext>
            </a:extLst>
          </p:cNvPr>
          <p:cNvSpPr txBox="1"/>
          <p:nvPr/>
        </p:nvSpPr>
        <p:spPr>
          <a:xfrm>
            <a:off x="298811" y="4782536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double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ECDEE-BDF5-49A5-B210-8A82D516A14A}"/>
              </a:ext>
            </a:extLst>
          </p:cNvPr>
          <p:cNvSpPr txBox="1"/>
          <p:nvPr/>
        </p:nvSpPr>
        <p:spPr>
          <a:xfrm>
            <a:off x="336097" y="5251771"/>
            <a:ext cx="837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String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DCEA2C7-269C-4536-8D54-6F378823B25F}"/>
              </a:ext>
            </a:extLst>
          </p:cNvPr>
          <p:cNvSpPr/>
          <p:nvPr/>
        </p:nvSpPr>
        <p:spPr>
          <a:xfrm>
            <a:off x="3449237" y="3429000"/>
            <a:ext cx="2810312" cy="115768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FC51D-4557-4F39-B944-5E1373EF9E4F}"/>
              </a:ext>
            </a:extLst>
          </p:cNvPr>
          <p:cNvSpPr txBox="1"/>
          <p:nvPr/>
        </p:nvSpPr>
        <p:spPr>
          <a:xfrm>
            <a:off x="4001024" y="4551968"/>
            <a:ext cx="171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@1dv2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84BAEBD-4EBE-41C6-A1FD-FF6BFD1E429E}"/>
              </a:ext>
            </a:extLst>
          </p:cNvPr>
          <p:cNvCxnSpPr>
            <a:stCxn id="12" idx="3"/>
          </p:cNvCxnSpPr>
          <p:nvPr/>
        </p:nvCxnSpPr>
        <p:spPr>
          <a:xfrm flipV="1">
            <a:off x="2161106" y="4782536"/>
            <a:ext cx="2315363" cy="658075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97E55F89-526B-4FDA-954E-F63DC98829EB}"/>
              </a:ext>
            </a:extLst>
          </p:cNvPr>
          <p:cNvSpPr/>
          <p:nvPr/>
        </p:nvSpPr>
        <p:spPr>
          <a:xfrm>
            <a:off x="4599992" y="2939143"/>
            <a:ext cx="569167" cy="69993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5097EE-1146-4462-96CE-C7C1DE82FB42}"/>
              </a:ext>
            </a:extLst>
          </p:cNvPr>
          <p:cNvSpPr txBox="1"/>
          <p:nvPr/>
        </p:nvSpPr>
        <p:spPr>
          <a:xfrm>
            <a:off x="4147948" y="2547257"/>
            <a:ext cx="147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</a:t>
            </a:r>
            <a:r>
              <a:rPr lang="en-US" altLang="ko-KR" dirty="0"/>
              <a:t>(Object)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5897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시간 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java.time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r>
              <a:rPr lang="en-US" altLang="ko-KR" dirty="0"/>
              <a:t> </a:t>
            </a:r>
            <a:r>
              <a:rPr lang="ko-KR" altLang="en-US" dirty="0"/>
              <a:t>주요 구성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6F2E66-70D2-4CEF-BA91-A292E8D2D80B}"/>
              </a:ext>
            </a:extLst>
          </p:cNvPr>
          <p:cNvSpPr/>
          <p:nvPr/>
        </p:nvSpPr>
        <p:spPr>
          <a:xfrm>
            <a:off x="337932" y="2494721"/>
            <a:ext cx="1441173" cy="6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LocalTime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047D1B-3C31-4B7B-B407-56DC40B0B83B}"/>
              </a:ext>
            </a:extLst>
          </p:cNvPr>
          <p:cNvSpPr/>
          <p:nvPr/>
        </p:nvSpPr>
        <p:spPr>
          <a:xfrm>
            <a:off x="2484785" y="2494721"/>
            <a:ext cx="1441173" cy="6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LocalDate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E601E1-039D-4411-A695-9A3EBE4E1EB2}"/>
              </a:ext>
            </a:extLst>
          </p:cNvPr>
          <p:cNvSpPr/>
          <p:nvPr/>
        </p:nvSpPr>
        <p:spPr>
          <a:xfrm>
            <a:off x="4631637" y="2494721"/>
            <a:ext cx="2027585" cy="6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LocalDateTime</a:t>
            </a:r>
            <a:endParaRPr lang="ko-KR" altLang="en-US" dirty="0"/>
          </a:p>
        </p:txBody>
      </p: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D2B84F7F-BE2E-48FB-BA64-DF4EBCBDF07C}"/>
              </a:ext>
            </a:extLst>
          </p:cNvPr>
          <p:cNvSpPr/>
          <p:nvPr/>
        </p:nvSpPr>
        <p:spPr>
          <a:xfrm>
            <a:off x="1898374" y="2618960"/>
            <a:ext cx="467142" cy="42738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같음 기호 7">
            <a:extLst>
              <a:ext uri="{FF2B5EF4-FFF2-40B4-BE49-F238E27FC236}">
                <a16:creationId xmlns:a16="http://schemas.microsoft.com/office/drawing/2014/main" id="{5EB9035C-8E58-494D-A169-43B1DCCC3E1C}"/>
              </a:ext>
            </a:extLst>
          </p:cNvPr>
          <p:cNvSpPr/>
          <p:nvPr/>
        </p:nvSpPr>
        <p:spPr>
          <a:xfrm>
            <a:off x="4065104" y="2618960"/>
            <a:ext cx="437322" cy="427383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더하기 기호 8">
            <a:extLst>
              <a:ext uri="{FF2B5EF4-FFF2-40B4-BE49-F238E27FC236}">
                <a16:creationId xmlns:a16="http://schemas.microsoft.com/office/drawing/2014/main" id="{2E7BF683-2101-4E86-A1B9-F2DE37A64AE9}"/>
              </a:ext>
            </a:extLst>
          </p:cNvPr>
          <p:cNvSpPr/>
          <p:nvPr/>
        </p:nvSpPr>
        <p:spPr>
          <a:xfrm>
            <a:off x="6788433" y="2618960"/>
            <a:ext cx="467142" cy="42738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DEDDA9-658C-48ED-922E-DCFC417749D9}"/>
              </a:ext>
            </a:extLst>
          </p:cNvPr>
          <p:cNvSpPr/>
          <p:nvPr/>
        </p:nvSpPr>
        <p:spPr>
          <a:xfrm>
            <a:off x="7364901" y="2494721"/>
            <a:ext cx="1441173" cy="6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시간대</a:t>
            </a:r>
          </a:p>
        </p:txBody>
      </p:sp>
      <p:sp>
        <p:nvSpPr>
          <p:cNvPr id="13" name="같음 기호 12">
            <a:extLst>
              <a:ext uri="{FF2B5EF4-FFF2-40B4-BE49-F238E27FC236}">
                <a16:creationId xmlns:a16="http://schemas.microsoft.com/office/drawing/2014/main" id="{4F115E4F-77FA-4027-90F5-E1AA23965D1A}"/>
              </a:ext>
            </a:extLst>
          </p:cNvPr>
          <p:cNvSpPr/>
          <p:nvPr/>
        </p:nvSpPr>
        <p:spPr>
          <a:xfrm>
            <a:off x="8915400" y="2618960"/>
            <a:ext cx="437322" cy="427383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3709FF-6197-4038-9A24-E74776077D98}"/>
              </a:ext>
            </a:extLst>
          </p:cNvPr>
          <p:cNvSpPr/>
          <p:nvPr/>
        </p:nvSpPr>
        <p:spPr>
          <a:xfrm>
            <a:off x="9511753" y="2494721"/>
            <a:ext cx="2027585" cy="6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ZonedDateTime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64E6C6-2A50-4B19-B8B3-AE2FFE215C2A}"/>
              </a:ext>
            </a:extLst>
          </p:cNvPr>
          <p:cNvSpPr/>
          <p:nvPr/>
        </p:nvSpPr>
        <p:spPr>
          <a:xfrm>
            <a:off x="337931" y="4124739"/>
            <a:ext cx="1441173" cy="6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ChronoUnit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A84139-3B4A-4DA6-BB57-DA4F23B433C0}"/>
              </a:ext>
            </a:extLst>
          </p:cNvPr>
          <p:cNvSpPr/>
          <p:nvPr/>
        </p:nvSpPr>
        <p:spPr>
          <a:xfrm>
            <a:off x="337930" y="5153439"/>
            <a:ext cx="1441173" cy="6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ChronoField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06ED89-89ED-475D-B8CA-11986FF4D738}"/>
              </a:ext>
            </a:extLst>
          </p:cNvPr>
          <p:cNvSpPr/>
          <p:nvPr/>
        </p:nvSpPr>
        <p:spPr>
          <a:xfrm>
            <a:off x="6184622" y="4124739"/>
            <a:ext cx="1441173" cy="6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Period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0A39D7-CFCE-463A-ACEF-554B78847F7F}"/>
              </a:ext>
            </a:extLst>
          </p:cNvPr>
          <p:cNvSpPr/>
          <p:nvPr/>
        </p:nvSpPr>
        <p:spPr>
          <a:xfrm>
            <a:off x="6184621" y="5153439"/>
            <a:ext cx="1441173" cy="6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Duration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A5B7F0-94A4-488C-9929-ACD3352EB4C4}"/>
              </a:ext>
            </a:extLst>
          </p:cNvPr>
          <p:cNvSpPr/>
          <p:nvPr/>
        </p:nvSpPr>
        <p:spPr>
          <a:xfrm>
            <a:off x="1744324" y="4124739"/>
            <a:ext cx="2589138" cy="6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단위</a:t>
            </a:r>
            <a:endParaRPr lang="en-US" altLang="ko-KR" dirty="0"/>
          </a:p>
          <a:p>
            <a:pPr algn="ctr"/>
            <a:r>
              <a:rPr lang="en-US" altLang="ko-KR" dirty="0"/>
              <a:t>(Day of Month…)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47F50-FFD4-475B-8E9C-7EE3FD541CF0}"/>
              </a:ext>
            </a:extLst>
          </p:cNvPr>
          <p:cNvSpPr/>
          <p:nvPr/>
        </p:nvSpPr>
        <p:spPr>
          <a:xfrm>
            <a:off x="1774139" y="5153439"/>
            <a:ext cx="2589138" cy="6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년</a:t>
            </a:r>
            <a:r>
              <a:rPr lang="en-US" altLang="ko-KR" dirty="0"/>
              <a:t>,</a:t>
            </a:r>
            <a:r>
              <a:rPr lang="ko-KR" altLang="en-US" dirty="0"/>
              <a:t>월</a:t>
            </a:r>
            <a:r>
              <a:rPr lang="en-US" altLang="ko-KR" dirty="0"/>
              <a:t>,</a:t>
            </a:r>
            <a:r>
              <a:rPr lang="ko-KR" altLang="en-US" dirty="0"/>
              <a:t>일</a:t>
            </a:r>
            <a:r>
              <a:rPr lang="en-US" altLang="ko-KR" dirty="0"/>
              <a:t>…)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CBB5A2-EF47-4757-839E-C0A39844172C}"/>
              </a:ext>
            </a:extLst>
          </p:cNvPr>
          <p:cNvSpPr/>
          <p:nvPr/>
        </p:nvSpPr>
        <p:spPr>
          <a:xfrm>
            <a:off x="7620831" y="4124739"/>
            <a:ext cx="2589138" cy="6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 </a:t>
            </a:r>
            <a:r>
              <a:rPr lang="en-US" altLang="ko-KR" dirty="0"/>
              <a:t>- </a:t>
            </a:r>
            <a:r>
              <a:rPr lang="ko-KR" altLang="en-US" dirty="0"/>
              <a:t>날짜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977AE3-8E36-4CCC-8179-DE722C9A297B}"/>
              </a:ext>
            </a:extLst>
          </p:cNvPr>
          <p:cNvSpPr/>
          <p:nvPr/>
        </p:nvSpPr>
        <p:spPr>
          <a:xfrm>
            <a:off x="7620830" y="5153439"/>
            <a:ext cx="2589138" cy="6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 </a:t>
            </a:r>
            <a:r>
              <a:rPr lang="en-US" altLang="ko-KR" dirty="0"/>
              <a:t>- </a:t>
            </a:r>
            <a:r>
              <a:rPr lang="ko-KR" altLang="en-US" dirty="0"/>
              <a:t>시간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98E922-E64D-44FF-A6A6-F7472B97D7B8}"/>
              </a:ext>
            </a:extLst>
          </p:cNvPr>
          <p:cNvSpPr txBox="1"/>
          <p:nvPr/>
        </p:nvSpPr>
        <p:spPr>
          <a:xfrm>
            <a:off x="337931" y="3170583"/>
            <a:ext cx="1120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주요 메서드 </a:t>
            </a:r>
            <a:r>
              <a:rPr lang="en-US" altLang="ko-KR" dirty="0"/>
              <a:t>: get( ), with( ), plus( ), minus( ), </a:t>
            </a:r>
            <a:r>
              <a:rPr lang="en-US" altLang="ko-KR" dirty="0" err="1"/>
              <a:t>isAfter</a:t>
            </a:r>
            <a:r>
              <a:rPr lang="en-US" altLang="ko-KR" dirty="0"/>
              <a:t>( ), </a:t>
            </a:r>
            <a:r>
              <a:rPr lang="en-US" altLang="ko-KR" dirty="0" err="1"/>
              <a:t>isBefore</a:t>
            </a:r>
            <a:r>
              <a:rPr lang="en-US" altLang="ko-KR" dirty="0"/>
              <a:t>( ), </a:t>
            </a:r>
            <a:r>
              <a:rPr lang="en-US" altLang="ko-KR" dirty="0" err="1"/>
              <a:t>isEqual</a:t>
            </a:r>
            <a:r>
              <a:rPr lang="en-US" altLang="ko-KR" dirty="0"/>
              <a:t>( ), parse( ), of( ), now( )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E160F7-A55B-4008-B7BF-BC964A73BBC0}"/>
              </a:ext>
            </a:extLst>
          </p:cNvPr>
          <p:cNvSpPr txBox="1"/>
          <p:nvPr/>
        </p:nvSpPr>
        <p:spPr>
          <a:xfrm>
            <a:off x="5359673" y="5829301"/>
            <a:ext cx="63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주요 메서드 </a:t>
            </a:r>
            <a:r>
              <a:rPr lang="en-US" altLang="ko-KR" dirty="0"/>
              <a:t>: between( ), with( ), plus( ), minus( ), of(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01223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시간 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EPOCH, UTC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EE906B-9C1C-452B-B661-BD535CFAD853}"/>
              </a:ext>
            </a:extLst>
          </p:cNvPr>
          <p:cNvSpPr/>
          <p:nvPr/>
        </p:nvSpPr>
        <p:spPr>
          <a:xfrm>
            <a:off x="839788" y="2256183"/>
            <a:ext cx="10639908" cy="864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EPOCH 1970.1.1 00:00:00 UTC( Coordinated Universal Time 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1EAFF4-F91E-4E7B-8CA3-7366D55F03AC}"/>
              </a:ext>
            </a:extLst>
          </p:cNvPr>
          <p:cNvSpPr/>
          <p:nvPr/>
        </p:nvSpPr>
        <p:spPr>
          <a:xfrm>
            <a:off x="1563720" y="3498574"/>
            <a:ext cx="1441173" cy="6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Instant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BF319C-7F35-44A5-8CC2-3F929A958D77}"/>
              </a:ext>
            </a:extLst>
          </p:cNvPr>
          <p:cNvSpPr/>
          <p:nvPr/>
        </p:nvSpPr>
        <p:spPr>
          <a:xfrm>
            <a:off x="1563719" y="4527274"/>
            <a:ext cx="1441173" cy="6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…offset…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0DA553-6EB6-4B02-B710-41D1C212C37B}"/>
              </a:ext>
            </a:extLst>
          </p:cNvPr>
          <p:cNvSpPr/>
          <p:nvPr/>
        </p:nvSpPr>
        <p:spPr>
          <a:xfrm>
            <a:off x="2970112" y="3498574"/>
            <a:ext cx="6251775" cy="6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에포크</a:t>
            </a:r>
            <a:r>
              <a:rPr lang="ko-KR" altLang="en-US" dirty="0"/>
              <a:t> 타임으로부터 경과한 시간</a:t>
            </a:r>
            <a:endParaRPr lang="en-US" altLang="ko-KR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AC90AF-4353-47D6-8764-3AB4F2F62A80}"/>
              </a:ext>
            </a:extLst>
          </p:cNvPr>
          <p:cNvSpPr/>
          <p:nvPr/>
        </p:nvSpPr>
        <p:spPr>
          <a:xfrm>
            <a:off x="2999927" y="4527274"/>
            <a:ext cx="6251775" cy="6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UTC</a:t>
            </a:r>
            <a:r>
              <a:rPr lang="ko-KR" altLang="en-US" dirty="0"/>
              <a:t>로부터 얼만큼 떨어져 있는가</a:t>
            </a:r>
          </a:p>
        </p:txBody>
      </p:sp>
    </p:spTree>
    <p:extLst>
      <p:ext uri="{BB962C8B-B14F-4D97-AF65-F5344CB8AC3E}">
        <p14:creationId xmlns:p14="http://schemas.microsoft.com/office/powerpoint/2010/main" val="348474538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형식 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java.util.regex</a:t>
            </a:r>
            <a:r>
              <a:rPr lang="en-US" altLang="ko-KR" dirty="0"/>
              <a:t> (Regular </a:t>
            </a:r>
            <a:r>
              <a:rPr lang="en-US" altLang="ko-KR" dirty="0" err="1"/>
              <a:t>Expressiong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938EA1-5A33-423B-9E0D-FDEF8B1D1762}"/>
              </a:ext>
            </a:extLst>
          </p:cNvPr>
          <p:cNvSpPr/>
          <p:nvPr/>
        </p:nvSpPr>
        <p:spPr>
          <a:xfrm>
            <a:off x="974035" y="2604052"/>
            <a:ext cx="10008704" cy="3409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정규식</a:t>
            </a:r>
            <a:r>
              <a:rPr lang="ko-KR" altLang="en-US" dirty="0"/>
              <a:t> 사용하는 순서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en-US" altLang="ko-KR" dirty="0"/>
              <a:t>Pattern p = </a:t>
            </a:r>
            <a:r>
              <a:rPr lang="en-US" altLang="ko-KR" dirty="0" err="1"/>
              <a:t>Pattern.compile</a:t>
            </a:r>
            <a:r>
              <a:rPr lang="en-US" altLang="ko-KR" dirty="0"/>
              <a:t>(“</a:t>
            </a:r>
            <a:r>
              <a:rPr lang="ko-KR" altLang="en-US" dirty="0" err="1"/>
              <a:t>정규식</a:t>
            </a:r>
            <a:r>
              <a:rPr lang="en-US" altLang="ko-KR" dirty="0"/>
              <a:t>”) : </a:t>
            </a:r>
            <a:r>
              <a:rPr lang="ko-KR" altLang="en-US" dirty="0"/>
              <a:t>먼저 정규식을 정한 객체를 만든다</a:t>
            </a:r>
            <a:r>
              <a:rPr lang="en-US" altLang="ko-KR" dirty="0"/>
              <a:t>.</a:t>
            </a:r>
          </a:p>
          <a:p>
            <a:pPr marL="342900" indent="-342900" algn="ctr">
              <a:buAutoNum type="arabicPeriod"/>
            </a:pPr>
            <a:r>
              <a:rPr lang="en-US" altLang="ko-KR" dirty="0"/>
              <a:t>Matcher</a:t>
            </a:r>
            <a:r>
              <a:rPr lang="ko-KR" altLang="en-US" dirty="0"/>
              <a:t> </a:t>
            </a:r>
            <a:r>
              <a:rPr lang="en-US" altLang="ko-KR" dirty="0"/>
              <a:t>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p.matcher</a:t>
            </a:r>
            <a:r>
              <a:rPr lang="en-US" altLang="ko-KR" dirty="0"/>
              <a:t>(</a:t>
            </a:r>
            <a:r>
              <a:rPr lang="en-US" altLang="ko-KR" dirty="0" err="1"/>
              <a:t>Charsequence</a:t>
            </a:r>
            <a:r>
              <a:rPr lang="en-US" altLang="ko-KR" dirty="0"/>
              <a:t> input) : input</a:t>
            </a:r>
            <a:r>
              <a:rPr lang="ko-KR" altLang="en-US" dirty="0"/>
              <a:t>에다가 문자열을 넣고 정규식과 결합한 </a:t>
            </a:r>
            <a:r>
              <a:rPr lang="en-US" altLang="ko-KR" dirty="0"/>
              <a:t>Matcher</a:t>
            </a:r>
            <a:r>
              <a:rPr lang="ko-KR" altLang="en-US" dirty="0"/>
              <a:t> 객체를 만든다</a:t>
            </a:r>
            <a:r>
              <a:rPr lang="en-US" altLang="ko-KR" dirty="0"/>
              <a:t>.</a:t>
            </a:r>
          </a:p>
          <a:p>
            <a:pPr marL="342900" indent="-342900" algn="ctr">
              <a:buAutoNum type="arabicPeriod"/>
            </a:pPr>
            <a:r>
              <a:rPr lang="en-US" altLang="ko-KR" dirty="0" err="1"/>
              <a:t>m.matches</a:t>
            </a:r>
            <a:r>
              <a:rPr lang="en-US" altLang="ko-KR" dirty="0"/>
              <a:t>( ) : </a:t>
            </a:r>
            <a:r>
              <a:rPr lang="ko-KR" altLang="en-US" dirty="0" err="1"/>
              <a:t>정규식</a:t>
            </a:r>
            <a:r>
              <a:rPr lang="ko-KR" altLang="en-US" dirty="0"/>
              <a:t> 부합여부를 확인한다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18008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형식 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938EA1-5A33-423B-9E0D-FDEF8B1D1762}"/>
              </a:ext>
            </a:extLst>
          </p:cNvPr>
          <p:cNvSpPr/>
          <p:nvPr/>
        </p:nvSpPr>
        <p:spPr>
          <a:xfrm>
            <a:off x="974035" y="2266122"/>
            <a:ext cx="10008704" cy="655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java.text</a:t>
            </a:r>
            <a:r>
              <a:rPr lang="en-US" altLang="ko-KR" dirty="0"/>
              <a:t> </a:t>
            </a:r>
            <a:r>
              <a:rPr lang="ko-KR" altLang="en-US" dirty="0"/>
              <a:t>패키지에는 다양한 포맷들을 컨트롤할 수 있는 기능들이 모여 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156A9-E6C0-4088-A954-B477DB7DE838}"/>
              </a:ext>
            </a:extLst>
          </p:cNvPr>
          <p:cNvSpPr/>
          <p:nvPr/>
        </p:nvSpPr>
        <p:spPr>
          <a:xfrm>
            <a:off x="2174879" y="3051313"/>
            <a:ext cx="2395330" cy="6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DecimalFormat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6397EE-56EE-4F02-9165-ECC16115B728}"/>
              </a:ext>
            </a:extLst>
          </p:cNvPr>
          <p:cNvSpPr/>
          <p:nvPr/>
        </p:nvSpPr>
        <p:spPr>
          <a:xfrm>
            <a:off x="974035" y="3051313"/>
            <a:ext cx="1103243" cy="6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숫자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320A6E-7BD5-49A5-98D7-12FA6D9593E8}"/>
              </a:ext>
            </a:extLst>
          </p:cNvPr>
          <p:cNvSpPr/>
          <p:nvPr/>
        </p:nvSpPr>
        <p:spPr>
          <a:xfrm>
            <a:off x="4667809" y="3051313"/>
            <a:ext cx="6314929" cy="6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2500000 </a:t>
            </a:r>
            <a:r>
              <a:rPr lang="en-US" altLang="ko-KR" dirty="0">
                <a:sym typeface="Wingdings" panose="05000000000000000000" pitchFamily="2" charset="2"/>
              </a:rPr>
              <a:t> \2,500,000</a:t>
            </a:r>
            <a:r>
              <a:rPr lang="ko-KR" altLang="en-US" dirty="0">
                <a:sym typeface="Wingdings" panose="05000000000000000000" pitchFamily="2" charset="2"/>
              </a:rPr>
              <a:t>와 같이 바꿔주는 형식 등이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format( )  return String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37A89B-A065-4981-9873-2DB1958DAA79}"/>
              </a:ext>
            </a:extLst>
          </p:cNvPr>
          <p:cNvSpPr/>
          <p:nvPr/>
        </p:nvSpPr>
        <p:spPr>
          <a:xfrm>
            <a:off x="2174879" y="3786811"/>
            <a:ext cx="2395330" cy="6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MessageFormat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033842-2884-4210-8306-F280FDB41CA4}"/>
              </a:ext>
            </a:extLst>
          </p:cNvPr>
          <p:cNvSpPr/>
          <p:nvPr/>
        </p:nvSpPr>
        <p:spPr>
          <a:xfrm>
            <a:off x="974035" y="3786811"/>
            <a:ext cx="1103243" cy="6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양식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91ABDD-2366-438B-98AF-7FBB34F4EE7C}"/>
              </a:ext>
            </a:extLst>
          </p:cNvPr>
          <p:cNvSpPr/>
          <p:nvPr/>
        </p:nvSpPr>
        <p:spPr>
          <a:xfrm>
            <a:off x="4667809" y="3786811"/>
            <a:ext cx="6314929" cy="6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format(</a:t>
            </a:r>
            <a:r>
              <a:rPr lang="ko-KR" altLang="en-US" b="1" dirty="0">
                <a:sym typeface="Wingdings" panose="05000000000000000000" pitchFamily="2" charset="2"/>
              </a:rPr>
              <a:t>양식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객체배열</a:t>
            </a:r>
            <a:r>
              <a:rPr lang="en-US" altLang="ko-KR" b="1" dirty="0">
                <a:sym typeface="Wingdings" panose="05000000000000000000" pitchFamily="2" charset="2"/>
              </a:rPr>
              <a:t>)  return String</a:t>
            </a:r>
          </a:p>
          <a:p>
            <a:pPr algn="ctr"/>
            <a:r>
              <a:rPr lang="ko-KR" altLang="en-US" dirty="0">
                <a:sym typeface="Wingdings" panose="05000000000000000000" pitchFamily="2" charset="2"/>
              </a:rPr>
              <a:t>양식에는 </a:t>
            </a:r>
            <a:r>
              <a:rPr lang="en-US" altLang="ko-KR" dirty="0">
                <a:sym typeface="Wingdings" panose="05000000000000000000" pitchFamily="2" charset="2"/>
              </a:rPr>
              <a:t>{0}, {1}, {2}</a:t>
            </a:r>
            <a:r>
              <a:rPr lang="ko-KR" altLang="en-US" dirty="0">
                <a:sym typeface="Wingdings" panose="05000000000000000000" pitchFamily="2" charset="2"/>
              </a:rPr>
              <a:t>와 같은 형식으로 각 배열 </a:t>
            </a:r>
            <a:r>
              <a:rPr lang="en-US" altLang="ko-KR" dirty="0">
                <a:sym typeface="Wingdings" panose="05000000000000000000" pitchFamily="2" charset="2"/>
              </a:rPr>
              <a:t>index</a:t>
            </a:r>
            <a:r>
              <a:rPr lang="ko-KR" altLang="en-US" dirty="0">
                <a:sym typeface="Wingdings" panose="05000000000000000000" pitchFamily="2" charset="2"/>
              </a:rPr>
              <a:t>와 매칭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D10F93-3A26-4C19-A2B6-FE40BEC8885F}"/>
              </a:ext>
            </a:extLst>
          </p:cNvPr>
          <p:cNvSpPr/>
          <p:nvPr/>
        </p:nvSpPr>
        <p:spPr>
          <a:xfrm>
            <a:off x="2174879" y="4522310"/>
            <a:ext cx="2395330" cy="1351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SimpleDateFormat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B3F36A-B8EB-4F87-AAE5-BDB4B56C78E6}"/>
              </a:ext>
            </a:extLst>
          </p:cNvPr>
          <p:cNvSpPr/>
          <p:nvPr/>
        </p:nvSpPr>
        <p:spPr>
          <a:xfrm>
            <a:off x="974035" y="4522310"/>
            <a:ext cx="1103243" cy="1351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0E8F38-12FA-4DDE-AFBF-B7B2A0E8F2E7}"/>
              </a:ext>
            </a:extLst>
          </p:cNvPr>
          <p:cNvSpPr/>
          <p:nvPr/>
        </p:nvSpPr>
        <p:spPr>
          <a:xfrm>
            <a:off x="4667809" y="4522310"/>
            <a:ext cx="6314929" cy="1351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format( ) </a:t>
            </a:r>
            <a:r>
              <a:rPr lang="en-US" altLang="ko-KR" b="1" dirty="0">
                <a:sym typeface="Wingdings" panose="05000000000000000000" pitchFamily="2" charset="2"/>
              </a:rPr>
              <a:t> return String | parse( )  return Date</a:t>
            </a:r>
          </a:p>
          <a:p>
            <a:pPr algn="ctr"/>
            <a:r>
              <a:rPr lang="en-US" altLang="ko-KR" dirty="0" err="1">
                <a:sym typeface="Wingdings" panose="05000000000000000000" pitchFamily="2" charset="2"/>
              </a:rPr>
              <a:t>java.time.format.DateTimeFormatter</a:t>
            </a:r>
            <a:r>
              <a:rPr lang="ko-KR" altLang="en-US" dirty="0">
                <a:sym typeface="Wingdings" panose="05000000000000000000" pitchFamily="2" charset="2"/>
              </a:rPr>
              <a:t>을 많이 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ko-KR" altLang="en-US" dirty="0">
                <a:sym typeface="Wingdings" panose="05000000000000000000" pitchFamily="2" charset="2"/>
              </a:rPr>
              <a:t>날짜 형식들을 지정한 각종 상수들이 있으며 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 err="1">
                <a:sym typeface="Wingdings" panose="05000000000000000000" pitchFamily="2" charset="2"/>
              </a:rPr>
              <a:t>ofPattern</a:t>
            </a:r>
            <a:r>
              <a:rPr lang="en-US" altLang="ko-KR" dirty="0">
                <a:sym typeface="Wingdings" panose="05000000000000000000" pitchFamily="2" charset="2"/>
              </a:rPr>
              <a:t>( )</a:t>
            </a:r>
            <a:r>
              <a:rPr lang="ko-KR" altLang="en-US" dirty="0">
                <a:sym typeface="Wingdings" panose="05000000000000000000" pitchFamily="2" charset="2"/>
              </a:rPr>
              <a:t>으로 직접 형식 작성 가능하다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format( )  return String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2469F5-8DC7-493B-8847-DC357680D781}"/>
              </a:ext>
            </a:extLst>
          </p:cNvPr>
          <p:cNvSpPr/>
          <p:nvPr/>
        </p:nvSpPr>
        <p:spPr>
          <a:xfrm>
            <a:off x="2174879" y="5943606"/>
            <a:ext cx="2395330" cy="6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DecimalFormat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4CCF4-07E6-4C91-B15D-4CAB62FD61FC}"/>
              </a:ext>
            </a:extLst>
          </p:cNvPr>
          <p:cNvSpPr/>
          <p:nvPr/>
        </p:nvSpPr>
        <p:spPr>
          <a:xfrm>
            <a:off x="974035" y="5943606"/>
            <a:ext cx="1103243" cy="6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숫자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2EB864-A04D-4048-BEF5-BB553A7F2D4B}"/>
              </a:ext>
            </a:extLst>
          </p:cNvPr>
          <p:cNvSpPr/>
          <p:nvPr/>
        </p:nvSpPr>
        <p:spPr>
          <a:xfrm>
            <a:off x="4667809" y="5943606"/>
            <a:ext cx="6314929" cy="6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생성자</a:t>
            </a:r>
            <a:r>
              <a:rPr lang="en-US" altLang="ko-KR" dirty="0">
                <a:sym typeface="Wingdings" panose="05000000000000000000" pitchFamily="2" charset="2"/>
              </a:rPr>
              <a:t>( </a:t>
            </a:r>
            <a:r>
              <a:rPr lang="ko-KR" altLang="en-US" dirty="0">
                <a:sym typeface="Wingdings" panose="05000000000000000000" pitchFamily="2" charset="2"/>
              </a:rPr>
              <a:t>범위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err="1">
                <a:sym typeface="Wingdings" panose="05000000000000000000" pitchFamily="2" charset="2"/>
              </a:rPr>
              <a:t>작은값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 err="1">
                <a:sym typeface="Wingdings" panose="05000000000000000000" pitchFamily="2" charset="2"/>
              </a:rPr>
              <a:t>큰값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범위 값을 치환할 문자열 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342900" indent="-342900" algn="ctr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생성자</a:t>
            </a:r>
            <a:r>
              <a:rPr lang="en-US" altLang="ko-KR" dirty="0">
                <a:sym typeface="Wingdings" panose="05000000000000000000" pitchFamily="2" charset="2"/>
              </a:rPr>
              <a:t>( </a:t>
            </a:r>
            <a:r>
              <a:rPr lang="ko-KR" altLang="en-US" dirty="0">
                <a:sym typeface="Wingdings" panose="05000000000000000000" pitchFamily="2" charset="2"/>
              </a:rPr>
              <a:t>패턴 </a:t>
            </a:r>
            <a:r>
              <a:rPr lang="en-US" altLang="ko-KR" dirty="0">
                <a:sym typeface="Wingdings" panose="05000000000000000000" pitchFamily="2" charset="2"/>
              </a:rPr>
              <a:t>: #</a:t>
            </a:r>
            <a:r>
              <a:rPr lang="ko-KR" altLang="en-US" dirty="0">
                <a:sym typeface="Wingdings" panose="05000000000000000000" pitchFamily="2" charset="2"/>
              </a:rPr>
              <a:t>포함</a:t>
            </a:r>
            <a:r>
              <a:rPr lang="en-US" altLang="ko-KR" dirty="0">
                <a:sym typeface="Wingdings" panose="05000000000000000000" pitchFamily="2" charset="2"/>
              </a:rPr>
              <a:t>, &lt;</a:t>
            </a:r>
            <a:r>
              <a:rPr lang="ko-KR" altLang="en-US" dirty="0">
                <a:sym typeface="Wingdings" panose="05000000000000000000" pitchFamily="2" charset="2"/>
              </a:rPr>
              <a:t>미포함 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386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메모리 </a:t>
            </a:r>
            <a:r>
              <a:rPr lang="en-US" altLang="ko-KR" dirty="0"/>
              <a:t>(Stack, Heap, Class )</a:t>
            </a:r>
            <a:r>
              <a:rPr lang="ko-KR" altLang="en-US" dirty="0"/>
              <a:t>와 </a:t>
            </a:r>
            <a:r>
              <a:rPr lang="en-US" altLang="ko-KR" dirty="0"/>
              <a:t>new</a:t>
            </a:r>
            <a:r>
              <a:rPr lang="ko-KR" altLang="en-US" dirty="0"/>
              <a:t>연산자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CDD6F7-B166-4115-B5FA-371EC0D849AC}"/>
              </a:ext>
            </a:extLst>
          </p:cNvPr>
          <p:cNvSpPr/>
          <p:nvPr/>
        </p:nvSpPr>
        <p:spPr>
          <a:xfrm>
            <a:off x="839788" y="2207353"/>
            <a:ext cx="7153146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F5C2B7-1ACF-4F03-B411-799E49A85E02}"/>
              </a:ext>
            </a:extLst>
          </p:cNvPr>
          <p:cNvSpPr/>
          <p:nvPr/>
        </p:nvSpPr>
        <p:spPr>
          <a:xfrm>
            <a:off x="839788" y="6168355"/>
            <a:ext cx="7153146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A80E40-5328-4499-ADF4-E71CDA564F92}"/>
              </a:ext>
            </a:extLst>
          </p:cNvPr>
          <p:cNvSpPr/>
          <p:nvPr/>
        </p:nvSpPr>
        <p:spPr>
          <a:xfrm>
            <a:off x="9043332" y="1585519"/>
            <a:ext cx="2952925" cy="50417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Class </a:t>
            </a:r>
            <a:r>
              <a:rPr lang="ko-KR" altLang="en-US" dirty="0">
                <a:solidFill>
                  <a:schemeClr val="tx1"/>
                </a:solidFill>
              </a:rPr>
              <a:t>메모리 영역은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Method Area, Static Area </a:t>
            </a:r>
            <a:r>
              <a:rPr lang="ko-KR" altLang="en-US" dirty="0">
                <a:solidFill>
                  <a:schemeClr val="tx1"/>
                </a:solidFill>
              </a:rPr>
              <a:t>등으로도 불린다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그리고 크게 </a:t>
            </a:r>
            <a:r>
              <a:rPr lang="en-US" altLang="ko-KR" dirty="0">
                <a:solidFill>
                  <a:schemeClr val="tx1"/>
                </a:solidFill>
              </a:rPr>
              <a:t>Method</a:t>
            </a:r>
            <a:r>
              <a:rPr lang="ko-KR" altLang="en-US" dirty="0">
                <a:solidFill>
                  <a:schemeClr val="tx1"/>
                </a:solidFill>
              </a:rPr>
              <a:t>영역과 </a:t>
            </a:r>
            <a:r>
              <a:rPr lang="en-US" altLang="ko-KR" dirty="0">
                <a:solidFill>
                  <a:schemeClr val="tx1"/>
                </a:solidFill>
              </a:rPr>
              <a:t>Static</a:t>
            </a:r>
            <a:r>
              <a:rPr lang="ko-KR" altLang="en-US" dirty="0">
                <a:solidFill>
                  <a:schemeClr val="tx1"/>
                </a:solidFill>
              </a:rPr>
              <a:t>영역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그리고 상수풀로 나뉜다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static</a:t>
            </a:r>
            <a:r>
              <a:rPr lang="ko-KR" altLang="en-US" b="1" dirty="0">
                <a:solidFill>
                  <a:schemeClr val="tx1"/>
                </a:solidFill>
              </a:rPr>
              <a:t>으로 선언된 것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chemeClr val="tx1"/>
                </a:solidFill>
              </a:rPr>
              <a:t>Static</a:t>
            </a:r>
            <a:r>
              <a:rPr lang="ko-KR" altLang="en-US" dirty="0">
                <a:solidFill>
                  <a:schemeClr val="tx1"/>
                </a:solidFill>
              </a:rPr>
              <a:t>영역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static</a:t>
            </a:r>
            <a:r>
              <a:rPr lang="ko-KR" altLang="en-US" b="1" dirty="0">
                <a:solidFill>
                  <a:schemeClr val="tx1"/>
                </a:solidFill>
              </a:rPr>
              <a:t>으로 선언 안된 것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chemeClr val="tx1"/>
                </a:solidFill>
              </a:rPr>
              <a:t>Method</a:t>
            </a:r>
            <a:r>
              <a:rPr lang="ko-KR" altLang="en-US" dirty="0">
                <a:solidFill>
                  <a:schemeClr val="tx1"/>
                </a:solidFill>
              </a:rPr>
              <a:t>영역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dirty="0" err="1">
                <a:solidFill>
                  <a:schemeClr val="tx1"/>
                </a:solidFill>
              </a:rPr>
              <a:t>상수풀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B0FABD-35A9-4575-97A2-76C5FAE787CC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839788" y="4187854"/>
            <a:ext cx="71531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2275F2-4F27-48B9-9541-A06A11C5F20B}"/>
              </a:ext>
            </a:extLst>
          </p:cNvPr>
          <p:cNvSpPr/>
          <p:nvPr/>
        </p:nvSpPr>
        <p:spPr>
          <a:xfrm>
            <a:off x="850735" y="2207353"/>
            <a:ext cx="2062479" cy="34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BCB5D9-F362-4832-AA07-821CAC82D679}"/>
              </a:ext>
            </a:extLst>
          </p:cNvPr>
          <p:cNvSpPr/>
          <p:nvPr/>
        </p:nvSpPr>
        <p:spPr>
          <a:xfrm>
            <a:off x="850735" y="4187854"/>
            <a:ext cx="2062479" cy="34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0BE3DA-B285-4447-B62D-94D683411A4A}"/>
              </a:ext>
            </a:extLst>
          </p:cNvPr>
          <p:cNvSpPr/>
          <p:nvPr/>
        </p:nvSpPr>
        <p:spPr>
          <a:xfrm>
            <a:off x="5768173" y="2207353"/>
            <a:ext cx="2224760" cy="3960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수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풀</a:t>
            </a:r>
          </a:p>
        </p:txBody>
      </p:sp>
    </p:spTree>
    <p:extLst>
      <p:ext uri="{BB962C8B-B14F-4D97-AF65-F5344CB8AC3E}">
        <p14:creationId xmlns:p14="http://schemas.microsoft.com/office/powerpoint/2010/main" val="2131777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메모리 </a:t>
            </a:r>
            <a:r>
              <a:rPr lang="en-US" altLang="ko-KR" dirty="0"/>
              <a:t>(Stack, Heap, Class )</a:t>
            </a:r>
            <a:r>
              <a:rPr lang="ko-KR" altLang="en-US" dirty="0"/>
              <a:t>와 </a:t>
            </a:r>
            <a:r>
              <a:rPr lang="en-US" altLang="ko-KR" dirty="0"/>
              <a:t>new</a:t>
            </a:r>
            <a:r>
              <a:rPr lang="ko-KR" altLang="en-US" dirty="0"/>
              <a:t>연산자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new </a:t>
            </a:r>
            <a:r>
              <a:rPr lang="ko-KR" altLang="en-US" dirty="0"/>
              <a:t>연산자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830F42-1035-48CA-9D39-20F76DD797E9}"/>
              </a:ext>
            </a:extLst>
          </p:cNvPr>
          <p:cNvSpPr/>
          <p:nvPr/>
        </p:nvSpPr>
        <p:spPr>
          <a:xfrm>
            <a:off x="534938" y="2211897"/>
            <a:ext cx="983469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5AE7E4-35C1-4A06-AB23-7CD173AFADD8}"/>
              </a:ext>
            </a:extLst>
          </p:cNvPr>
          <p:cNvSpPr/>
          <p:nvPr/>
        </p:nvSpPr>
        <p:spPr>
          <a:xfrm>
            <a:off x="1879274" y="2211897"/>
            <a:ext cx="4664838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CDD6F7-B166-4115-B5FA-371EC0D849AC}"/>
              </a:ext>
            </a:extLst>
          </p:cNvPr>
          <p:cNvSpPr/>
          <p:nvPr/>
        </p:nvSpPr>
        <p:spPr>
          <a:xfrm>
            <a:off x="6904979" y="2211897"/>
            <a:ext cx="1903461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749C7B-560D-45E2-B481-B7D2D1960AA5}"/>
              </a:ext>
            </a:extLst>
          </p:cNvPr>
          <p:cNvSpPr/>
          <p:nvPr/>
        </p:nvSpPr>
        <p:spPr>
          <a:xfrm>
            <a:off x="534938" y="6172899"/>
            <a:ext cx="98346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1FA580-7E86-444D-B772-B60C387BB1C8}"/>
              </a:ext>
            </a:extLst>
          </p:cNvPr>
          <p:cNvSpPr/>
          <p:nvPr/>
        </p:nvSpPr>
        <p:spPr>
          <a:xfrm>
            <a:off x="1879274" y="6172899"/>
            <a:ext cx="4664838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F5C2B7-1ACF-4F03-B411-799E49A85E02}"/>
              </a:ext>
            </a:extLst>
          </p:cNvPr>
          <p:cNvSpPr/>
          <p:nvPr/>
        </p:nvSpPr>
        <p:spPr>
          <a:xfrm>
            <a:off x="6904979" y="6172899"/>
            <a:ext cx="1903461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A80E40-5328-4499-ADF4-E71CDA564F92}"/>
              </a:ext>
            </a:extLst>
          </p:cNvPr>
          <p:cNvSpPr/>
          <p:nvPr/>
        </p:nvSpPr>
        <p:spPr>
          <a:xfrm>
            <a:off x="9043332" y="1585519"/>
            <a:ext cx="2952925" cy="50417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</a:t>
            </a:r>
            <a:r>
              <a:rPr lang="ko-KR" altLang="en-US" dirty="0">
                <a:solidFill>
                  <a:schemeClr val="tx1"/>
                </a:solidFill>
              </a:rPr>
              <a:t> 연산자는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어떠한 </a:t>
            </a:r>
            <a:r>
              <a:rPr lang="en-US" altLang="ko-KR" dirty="0">
                <a:solidFill>
                  <a:schemeClr val="tx1"/>
                </a:solidFill>
              </a:rPr>
              <a:t>Class</a:t>
            </a:r>
            <a:r>
              <a:rPr lang="ko-KR" altLang="en-US" dirty="0">
                <a:solidFill>
                  <a:schemeClr val="tx1"/>
                </a:solidFill>
              </a:rPr>
              <a:t>의 정보를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토대로 인스턴스로 만들어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Heap</a:t>
            </a:r>
            <a:r>
              <a:rPr lang="ko-KR" altLang="en-US" dirty="0">
                <a:solidFill>
                  <a:schemeClr val="tx1"/>
                </a:solidFill>
              </a:rPr>
              <a:t>메모리에 올려줘“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라는 말이다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Class</a:t>
            </a:r>
            <a:r>
              <a:rPr lang="ko-KR" altLang="en-US" dirty="0">
                <a:solidFill>
                  <a:schemeClr val="tx1"/>
                </a:solidFill>
              </a:rPr>
              <a:t>를 도장이라 생각하면 되고</a:t>
            </a:r>
            <a:r>
              <a:rPr lang="en-US" altLang="ko-KR" dirty="0">
                <a:solidFill>
                  <a:schemeClr val="tx1"/>
                </a:solidFill>
              </a:rPr>
              <a:t>, Class</a:t>
            </a:r>
            <a:r>
              <a:rPr lang="ko-KR" altLang="en-US" dirty="0">
                <a:solidFill>
                  <a:schemeClr val="tx1"/>
                </a:solidFill>
              </a:rPr>
              <a:t>라는 도장으로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Heap</a:t>
            </a:r>
            <a:r>
              <a:rPr lang="ko-KR" altLang="en-US" dirty="0">
                <a:solidFill>
                  <a:schemeClr val="tx1"/>
                </a:solidFill>
              </a:rPr>
              <a:t>위에 찍어내는 동작을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인스턴스화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객체 생성의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과정이라고 보면 편하다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B0FABD-35A9-4575-97A2-76C5FAE787CC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6904979" y="4192398"/>
            <a:ext cx="19034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2275F2-4F27-48B9-9541-A06A11C5F20B}"/>
              </a:ext>
            </a:extLst>
          </p:cNvPr>
          <p:cNvSpPr/>
          <p:nvPr/>
        </p:nvSpPr>
        <p:spPr>
          <a:xfrm>
            <a:off x="6904979" y="2211897"/>
            <a:ext cx="1070621" cy="34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BCB5D9-F362-4832-AA07-821CAC82D679}"/>
              </a:ext>
            </a:extLst>
          </p:cNvPr>
          <p:cNvSpPr/>
          <p:nvPr/>
        </p:nvSpPr>
        <p:spPr>
          <a:xfrm>
            <a:off x="6904979" y="4192398"/>
            <a:ext cx="1070621" cy="34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0BE3DA-B285-4447-B62D-94D683411A4A}"/>
              </a:ext>
            </a:extLst>
          </p:cNvPr>
          <p:cNvSpPr/>
          <p:nvPr/>
        </p:nvSpPr>
        <p:spPr>
          <a:xfrm>
            <a:off x="8463280" y="2211897"/>
            <a:ext cx="345160" cy="3960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수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E35265-5132-47DF-8D44-A3F83AE21544}"/>
              </a:ext>
            </a:extLst>
          </p:cNvPr>
          <p:cNvCxnSpPr/>
          <p:nvPr/>
        </p:nvCxnSpPr>
        <p:spPr>
          <a:xfrm flipH="1">
            <a:off x="4460240" y="2211897"/>
            <a:ext cx="2444739" cy="67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E118AE1-D222-4385-839E-154C595226E1}"/>
              </a:ext>
            </a:extLst>
          </p:cNvPr>
          <p:cNvCxnSpPr/>
          <p:nvPr/>
        </p:nvCxnSpPr>
        <p:spPr>
          <a:xfrm flipH="1" flipV="1">
            <a:off x="4450080" y="3883404"/>
            <a:ext cx="2454899" cy="259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42557B-29A7-4293-86E6-A8B886E15E1A}"/>
              </a:ext>
            </a:extLst>
          </p:cNvPr>
          <p:cNvSpPr/>
          <p:nvPr/>
        </p:nvSpPr>
        <p:spPr>
          <a:xfrm>
            <a:off x="3078480" y="2773680"/>
            <a:ext cx="1371600" cy="1239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</a:t>
            </a:r>
          </a:p>
          <a:p>
            <a:pPr algn="ctr"/>
            <a:r>
              <a:rPr lang="en-US" altLang="ko-KR" dirty="0"/>
              <a:t>(Object)</a:t>
            </a:r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D8494226-1E8F-42CF-9AEF-3C5CA505BE30}"/>
              </a:ext>
            </a:extLst>
          </p:cNvPr>
          <p:cNvSpPr/>
          <p:nvPr/>
        </p:nvSpPr>
        <p:spPr>
          <a:xfrm rot="1192189">
            <a:off x="5186754" y="3391582"/>
            <a:ext cx="1452880" cy="754124"/>
          </a:xfrm>
          <a:prstGeom prst="lef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64F6DB7-D828-4F4C-B03C-7E5711BC5883}"/>
              </a:ext>
            </a:extLst>
          </p:cNvPr>
          <p:cNvSpPr/>
          <p:nvPr/>
        </p:nvSpPr>
        <p:spPr>
          <a:xfrm>
            <a:off x="5767875" y="3335276"/>
            <a:ext cx="1067872" cy="40728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new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83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메모리 </a:t>
            </a:r>
            <a:r>
              <a:rPr lang="en-US" altLang="ko-KR" dirty="0"/>
              <a:t>(Stack, Heap, Class )</a:t>
            </a:r>
            <a:r>
              <a:rPr lang="ko-KR" altLang="en-US" dirty="0"/>
              <a:t>와 </a:t>
            </a:r>
            <a:r>
              <a:rPr lang="en-US" altLang="ko-KR" dirty="0"/>
              <a:t>new</a:t>
            </a:r>
            <a:r>
              <a:rPr lang="ko-KR" altLang="en-US" dirty="0"/>
              <a:t>연산자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new </a:t>
            </a:r>
            <a:r>
              <a:rPr lang="ko-KR" altLang="en-US" dirty="0"/>
              <a:t>연산자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830F42-1035-48CA-9D39-20F76DD797E9}"/>
              </a:ext>
            </a:extLst>
          </p:cNvPr>
          <p:cNvSpPr/>
          <p:nvPr/>
        </p:nvSpPr>
        <p:spPr>
          <a:xfrm>
            <a:off x="2180858" y="2211897"/>
            <a:ext cx="983469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5AE7E4-35C1-4A06-AB23-7CD173AFADD8}"/>
              </a:ext>
            </a:extLst>
          </p:cNvPr>
          <p:cNvSpPr/>
          <p:nvPr/>
        </p:nvSpPr>
        <p:spPr>
          <a:xfrm>
            <a:off x="3525194" y="2211897"/>
            <a:ext cx="4664838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749C7B-560D-45E2-B481-B7D2D1960AA5}"/>
              </a:ext>
            </a:extLst>
          </p:cNvPr>
          <p:cNvSpPr/>
          <p:nvPr/>
        </p:nvSpPr>
        <p:spPr>
          <a:xfrm>
            <a:off x="2180858" y="6172899"/>
            <a:ext cx="98346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1FA580-7E86-444D-B772-B60C387BB1C8}"/>
              </a:ext>
            </a:extLst>
          </p:cNvPr>
          <p:cNvSpPr/>
          <p:nvPr/>
        </p:nvSpPr>
        <p:spPr>
          <a:xfrm>
            <a:off x="3525194" y="6172899"/>
            <a:ext cx="4664838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F5C2B7-1ACF-4F03-B411-799E49A85E02}"/>
              </a:ext>
            </a:extLst>
          </p:cNvPr>
          <p:cNvSpPr/>
          <p:nvPr/>
        </p:nvSpPr>
        <p:spPr>
          <a:xfrm>
            <a:off x="8628006" y="2211897"/>
            <a:ext cx="3231046" cy="4338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Class</a:t>
            </a:r>
            <a:r>
              <a:rPr lang="ko-KR" altLang="en-US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Dog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83AD5A-501B-455C-B47E-49308E91F0CB}"/>
              </a:ext>
            </a:extLst>
          </p:cNvPr>
          <p:cNvSpPr/>
          <p:nvPr/>
        </p:nvSpPr>
        <p:spPr>
          <a:xfrm>
            <a:off x="8628006" y="2957662"/>
            <a:ext cx="3231046" cy="4338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Class</a:t>
            </a:r>
            <a:r>
              <a:rPr lang="ko-KR" altLang="en-US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Car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6605BC-C287-41EE-AB0C-408971AF35B0}"/>
              </a:ext>
            </a:extLst>
          </p:cNvPr>
          <p:cNvSpPr/>
          <p:nvPr/>
        </p:nvSpPr>
        <p:spPr>
          <a:xfrm>
            <a:off x="8628006" y="3703427"/>
            <a:ext cx="3231046" cy="4338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Class</a:t>
            </a:r>
            <a:r>
              <a:rPr lang="ko-KR" altLang="en-US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Book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D37A9E-8A7B-4AB0-943F-9837A43C8A21}"/>
              </a:ext>
            </a:extLst>
          </p:cNvPr>
          <p:cNvSpPr/>
          <p:nvPr/>
        </p:nvSpPr>
        <p:spPr>
          <a:xfrm>
            <a:off x="8628006" y="4695580"/>
            <a:ext cx="3231046" cy="1705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Dog</a:t>
            </a:r>
            <a:r>
              <a:rPr lang="en-US" altLang="ko-KR" dirty="0"/>
              <a:t> </a:t>
            </a:r>
            <a:r>
              <a:rPr lang="en-US" altLang="ko-KR" dirty="0" err="1"/>
              <a:t>dog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FF0000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bg1"/>
                </a:solidFill>
              </a:rPr>
              <a:t>Dog</a:t>
            </a:r>
            <a:r>
              <a:rPr lang="en-US" altLang="ko-KR" dirty="0"/>
              <a:t>( );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Car</a:t>
            </a:r>
            <a:r>
              <a:rPr lang="en-US" altLang="ko-KR" dirty="0"/>
              <a:t> </a:t>
            </a:r>
            <a:r>
              <a:rPr lang="en-US" altLang="ko-KR" dirty="0" err="1"/>
              <a:t>car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FF0000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bg1"/>
                </a:solidFill>
              </a:rPr>
              <a:t>Car</a:t>
            </a:r>
            <a:r>
              <a:rPr lang="en-US" altLang="ko-KR" dirty="0"/>
              <a:t>( );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Book</a:t>
            </a:r>
            <a:r>
              <a:rPr lang="en-US" altLang="ko-KR" dirty="0"/>
              <a:t> book = </a:t>
            </a:r>
            <a:r>
              <a:rPr lang="en-US" altLang="ko-KR" b="1" dirty="0">
                <a:solidFill>
                  <a:srgbClr val="FF0000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bg1"/>
                </a:solidFill>
              </a:rPr>
              <a:t>Book</a:t>
            </a:r>
            <a:r>
              <a:rPr lang="en-US" altLang="ko-KR" dirty="0"/>
              <a:t>( );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636BCC-C333-4C98-A4A2-D8300956D1AC}"/>
              </a:ext>
            </a:extLst>
          </p:cNvPr>
          <p:cNvSpPr/>
          <p:nvPr/>
        </p:nvSpPr>
        <p:spPr>
          <a:xfrm>
            <a:off x="2180858" y="5659120"/>
            <a:ext cx="983469" cy="51377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@0cv8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157FE-A3B8-44AE-B93F-24DF8FF679DA}"/>
              </a:ext>
            </a:extLst>
          </p:cNvPr>
          <p:cNvSpPr/>
          <p:nvPr/>
        </p:nvSpPr>
        <p:spPr>
          <a:xfrm>
            <a:off x="2180858" y="5145341"/>
            <a:ext cx="983469" cy="51377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@fn1w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3D4A0C1-EA74-47E2-BD1B-2FD25E0C102C}"/>
              </a:ext>
            </a:extLst>
          </p:cNvPr>
          <p:cNvSpPr/>
          <p:nvPr/>
        </p:nvSpPr>
        <p:spPr>
          <a:xfrm>
            <a:off x="2180858" y="4631562"/>
            <a:ext cx="983469" cy="51377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@1gd3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0EBF13-A803-478A-9BD5-A24106FF49D2}"/>
              </a:ext>
            </a:extLst>
          </p:cNvPr>
          <p:cNvSpPr/>
          <p:nvPr/>
        </p:nvSpPr>
        <p:spPr>
          <a:xfrm>
            <a:off x="6579941" y="4399612"/>
            <a:ext cx="1371600" cy="1239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Dog</a:t>
            </a:r>
          </a:p>
          <a:p>
            <a:pPr algn="ctr"/>
            <a:r>
              <a:rPr lang="en-US" altLang="ko-KR" dirty="0">
                <a:solidFill>
                  <a:srgbClr val="FFFF00"/>
                </a:solidFill>
              </a:rPr>
              <a:t>Object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9C6486-96C8-4516-9053-8760C6CE66E3}"/>
              </a:ext>
            </a:extLst>
          </p:cNvPr>
          <p:cNvSpPr/>
          <p:nvPr/>
        </p:nvSpPr>
        <p:spPr>
          <a:xfrm>
            <a:off x="5707286" y="2751218"/>
            <a:ext cx="1371600" cy="1239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Car</a:t>
            </a:r>
          </a:p>
          <a:p>
            <a:pPr algn="ctr"/>
            <a:r>
              <a:rPr lang="en-US" altLang="ko-KR" dirty="0">
                <a:solidFill>
                  <a:srgbClr val="FFFF00"/>
                </a:solidFill>
              </a:rPr>
              <a:t>Object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42D436-4614-4543-9309-6DE0DC2A29C2}"/>
              </a:ext>
            </a:extLst>
          </p:cNvPr>
          <p:cNvSpPr/>
          <p:nvPr/>
        </p:nvSpPr>
        <p:spPr>
          <a:xfrm>
            <a:off x="3830134" y="2361850"/>
            <a:ext cx="1371600" cy="1239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Book</a:t>
            </a:r>
          </a:p>
          <a:p>
            <a:pPr algn="ctr"/>
            <a:r>
              <a:rPr lang="en-US" altLang="ko-KR" dirty="0">
                <a:solidFill>
                  <a:srgbClr val="FFFF00"/>
                </a:solidFill>
              </a:rPr>
              <a:t>Object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2073001-25C1-4366-B3AE-FF38EA3B9814}"/>
              </a:ext>
            </a:extLst>
          </p:cNvPr>
          <p:cNvCxnSpPr>
            <a:cxnSpLocks/>
            <a:stCxn id="8" idx="3"/>
            <a:endCxn id="45" idx="1"/>
          </p:cNvCxnSpPr>
          <p:nvPr/>
        </p:nvCxnSpPr>
        <p:spPr>
          <a:xfrm flipV="1">
            <a:off x="3164327" y="5824718"/>
            <a:ext cx="3583526" cy="91292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18EE496-C397-4F28-AB3A-1EDF8E59128B}"/>
              </a:ext>
            </a:extLst>
          </p:cNvPr>
          <p:cNvCxnSpPr>
            <a:cxnSpLocks/>
            <a:stCxn id="23" idx="3"/>
            <a:endCxn id="43" idx="1"/>
          </p:cNvCxnSpPr>
          <p:nvPr/>
        </p:nvCxnSpPr>
        <p:spPr>
          <a:xfrm flipV="1">
            <a:off x="3164327" y="4158716"/>
            <a:ext cx="2710871" cy="1243515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DC41619-BFDC-4554-915F-17BFB13C70A6}"/>
              </a:ext>
            </a:extLst>
          </p:cNvPr>
          <p:cNvCxnSpPr>
            <a:cxnSpLocks/>
            <a:stCxn id="24" idx="3"/>
            <a:endCxn id="44" idx="2"/>
          </p:cNvCxnSpPr>
          <p:nvPr/>
        </p:nvCxnSpPr>
        <p:spPr>
          <a:xfrm flipV="1">
            <a:off x="3164327" y="3925917"/>
            <a:ext cx="1365569" cy="962535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ACBA81-E460-4A2A-8759-B42483B4BCA4}"/>
              </a:ext>
            </a:extLst>
          </p:cNvPr>
          <p:cNvSpPr txBox="1"/>
          <p:nvPr/>
        </p:nvSpPr>
        <p:spPr>
          <a:xfrm>
            <a:off x="1125219" y="5731258"/>
            <a:ext cx="133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Dog </a:t>
            </a:r>
            <a:r>
              <a:rPr lang="en-US" altLang="ko-KR" dirty="0" err="1"/>
              <a:t>dog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EE6D44-1659-4085-8FBD-BA5859115C66}"/>
              </a:ext>
            </a:extLst>
          </p:cNvPr>
          <p:cNvSpPr txBox="1"/>
          <p:nvPr/>
        </p:nvSpPr>
        <p:spPr>
          <a:xfrm>
            <a:off x="1331974" y="5196056"/>
            <a:ext cx="100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Car </a:t>
            </a:r>
            <a:r>
              <a:rPr lang="en-US" altLang="ko-KR" dirty="0" err="1"/>
              <a:t>car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CBA315-3937-4907-84E4-C944B97E036D}"/>
              </a:ext>
            </a:extLst>
          </p:cNvPr>
          <p:cNvSpPr txBox="1"/>
          <p:nvPr/>
        </p:nvSpPr>
        <p:spPr>
          <a:xfrm>
            <a:off x="920513" y="4682277"/>
            <a:ext cx="142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Book </a:t>
            </a:r>
            <a:r>
              <a:rPr lang="en-US" altLang="ko-KR" dirty="0" err="1"/>
              <a:t>book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EF101A-4101-47A9-86F4-3C4C8426828B}"/>
              </a:ext>
            </a:extLst>
          </p:cNvPr>
          <p:cNvSpPr txBox="1"/>
          <p:nvPr/>
        </p:nvSpPr>
        <p:spPr>
          <a:xfrm>
            <a:off x="5875198" y="3974050"/>
            <a:ext cx="103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@fn1w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C1027F-20A5-4E8D-A6DF-27EDFDDCE736}"/>
              </a:ext>
            </a:extLst>
          </p:cNvPr>
          <p:cNvSpPr txBox="1"/>
          <p:nvPr/>
        </p:nvSpPr>
        <p:spPr>
          <a:xfrm>
            <a:off x="4012008" y="3556585"/>
            <a:ext cx="103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@1gd3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5359FC-4E3E-47C6-B5D0-2B108F8A0932}"/>
              </a:ext>
            </a:extLst>
          </p:cNvPr>
          <p:cNvSpPr txBox="1"/>
          <p:nvPr/>
        </p:nvSpPr>
        <p:spPr>
          <a:xfrm>
            <a:off x="6747853" y="5640052"/>
            <a:ext cx="103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@0cv8</a:t>
            </a:r>
            <a:endParaRPr lang="ko-KR" altLang="en-US" dirty="0"/>
          </a:p>
        </p:txBody>
      </p:sp>
      <p:sp>
        <p:nvSpPr>
          <p:cNvPr id="51" name="화살표: 왼쪽 50">
            <a:extLst>
              <a:ext uri="{FF2B5EF4-FFF2-40B4-BE49-F238E27FC236}">
                <a16:creationId xmlns:a16="http://schemas.microsoft.com/office/drawing/2014/main" id="{432FCDC9-358A-40A1-B44A-465B33809AEF}"/>
              </a:ext>
            </a:extLst>
          </p:cNvPr>
          <p:cNvSpPr/>
          <p:nvPr/>
        </p:nvSpPr>
        <p:spPr>
          <a:xfrm rot="21318912">
            <a:off x="4900073" y="2334845"/>
            <a:ext cx="3745443" cy="503640"/>
          </a:xfrm>
          <a:prstGeom prst="leftArrow">
            <a:avLst>
              <a:gd name="adj1" fmla="val 33861"/>
              <a:gd name="adj2" fmla="val 5000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3AAB28E-67C1-4354-9A50-CA2A615863A5}"/>
              </a:ext>
            </a:extLst>
          </p:cNvPr>
          <p:cNvSpPr/>
          <p:nvPr/>
        </p:nvSpPr>
        <p:spPr>
          <a:xfrm>
            <a:off x="7122160" y="2054239"/>
            <a:ext cx="1067872" cy="40728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new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3" name="화살표: 왼쪽 52">
            <a:extLst>
              <a:ext uri="{FF2B5EF4-FFF2-40B4-BE49-F238E27FC236}">
                <a16:creationId xmlns:a16="http://schemas.microsoft.com/office/drawing/2014/main" id="{B02D6F9F-AF82-4F93-9578-B4829BDE65C9}"/>
              </a:ext>
            </a:extLst>
          </p:cNvPr>
          <p:cNvSpPr/>
          <p:nvPr/>
        </p:nvSpPr>
        <p:spPr>
          <a:xfrm>
            <a:off x="6747853" y="2919852"/>
            <a:ext cx="1900824" cy="503640"/>
          </a:xfrm>
          <a:prstGeom prst="leftArrow">
            <a:avLst>
              <a:gd name="adj1" fmla="val 33861"/>
              <a:gd name="adj2" fmla="val 5000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D2260E2-CB33-4B32-886C-67D43C68765C}"/>
              </a:ext>
            </a:extLst>
          </p:cNvPr>
          <p:cNvSpPr/>
          <p:nvPr/>
        </p:nvSpPr>
        <p:spPr>
          <a:xfrm>
            <a:off x="7374936" y="2777967"/>
            <a:ext cx="1067872" cy="40728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new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화살표: 왼쪽 54">
            <a:extLst>
              <a:ext uri="{FF2B5EF4-FFF2-40B4-BE49-F238E27FC236}">
                <a16:creationId xmlns:a16="http://schemas.microsoft.com/office/drawing/2014/main" id="{08915C3C-6FEC-4C73-AEB8-0FE0B9B3F2E0}"/>
              </a:ext>
            </a:extLst>
          </p:cNvPr>
          <p:cNvSpPr/>
          <p:nvPr/>
        </p:nvSpPr>
        <p:spPr>
          <a:xfrm rot="19646289">
            <a:off x="7441029" y="4126428"/>
            <a:ext cx="1359880" cy="503640"/>
          </a:xfrm>
          <a:prstGeom prst="leftArrow">
            <a:avLst>
              <a:gd name="adj1" fmla="val 33861"/>
              <a:gd name="adj2" fmla="val 5000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5603AE9-971A-474F-A350-8A0B5254598C}"/>
              </a:ext>
            </a:extLst>
          </p:cNvPr>
          <p:cNvSpPr/>
          <p:nvPr/>
        </p:nvSpPr>
        <p:spPr>
          <a:xfrm>
            <a:off x="7417605" y="3893208"/>
            <a:ext cx="1067872" cy="40728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new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352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메모리 </a:t>
            </a:r>
            <a:r>
              <a:rPr lang="en-US" altLang="ko-KR" dirty="0"/>
              <a:t>(Stack, Heap, Class )</a:t>
            </a:r>
            <a:r>
              <a:rPr lang="ko-KR" altLang="en-US" dirty="0"/>
              <a:t>와 </a:t>
            </a:r>
            <a:r>
              <a:rPr lang="en-US" altLang="ko-KR" dirty="0"/>
              <a:t>new</a:t>
            </a:r>
            <a:r>
              <a:rPr lang="ko-KR" altLang="en-US" dirty="0"/>
              <a:t>연산자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객체 생성 과정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FDB661-3262-4699-98FE-54AE9A91BDBA}"/>
              </a:ext>
            </a:extLst>
          </p:cNvPr>
          <p:cNvSpPr/>
          <p:nvPr/>
        </p:nvSpPr>
        <p:spPr>
          <a:xfrm>
            <a:off x="611766" y="2113281"/>
            <a:ext cx="4610475" cy="53847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0000"/>
                </a:solidFill>
              </a:rPr>
              <a:t>new</a:t>
            </a:r>
            <a:endParaRPr lang="en-US" altLang="ko-KR" sz="3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805F0B5-A8FE-4490-9AB9-79A41FA4CEAF}"/>
              </a:ext>
            </a:extLst>
          </p:cNvPr>
          <p:cNvSpPr/>
          <p:nvPr/>
        </p:nvSpPr>
        <p:spPr>
          <a:xfrm>
            <a:off x="7164849" y="1724660"/>
            <a:ext cx="4326111" cy="46761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Heap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객체를 올려라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무엇을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Dog( ) : Dog</a:t>
            </a:r>
            <a:r>
              <a:rPr lang="ko-KR" altLang="en-US" dirty="0">
                <a:solidFill>
                  <a:schemeClr val="tx1"/>
                </a:solidFill>
              </a:rPr>
              <a:t>라는 </a:t>
            </a:r>
            <a:r>
              <a:rPr lang="en-US" altLang="ko-KR" dirty="0">
                <a:solidFill>
                  <a:schemeClr val="tx1"/>
                </a:solidFill>
              </a:rPr>
              <a:t>class</a:t>
            </a:r>
            <a:r>
              <a:rPr lang="ko-KR" altLang="en-US" dirty="0">
                <a:solidFill>
                  <a:schemeClr val="tx1"/>
                </a:solidFill>
              </a:rPr>
              <a:t>를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Dog</a:t>
            </a:r>
            <a:r>
              <a:rPr lang="ko-KR" altLang="en-US" dirty="0">
                <a:solidFill>
                  <a:schemeClr val="tx1"/>
                </a:solidFill>
              </a:rPr>
              <a:t>라는 자료형을 가진 </a:t>
            </a:r>
            <a:r>
              <a:rPr lang="en-US" altLang="ko-KR" dirty="0">
                <a:solidFill>
                  <a:schemeClr val="tx1"/>
                </a:solidFill>
              </a:rPr>
              <a:t>dog </a:t>
            </a:r>
            <a:r>
              <a:rPr lang="ko-KR" altLang="en-US" dirty="0">
                <a:solidFill>
                  <a:schemeClr val="tx1"/>
                </a:solidFill>
              </a:rPr>
              <a:t>변수 선언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그리고 생성된 객체를 가리켜라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D01AFF-CA5C-4983-9E2A-920A4BE6F925}"/>
              </a:ext>
            </a:extLst>
          </p:cNvPr>
          <p:cNvSpPr/>
          <p:nvPr/>
        </p:nvSpPr>
        <p:spPr>
          <a:xfrm>
            <a:off x="386081" y="2928257"/>
            <a:ext cx="983469" cy="32153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0404C78-7114-4B10-89CF-EFDE415F5945}"/>
              </a:ext>
            </a:extLst>
          </p:cNvPr>
          <p:cNvSpPr/>
          <p:nvPr/>
        </p:nvSpPr>
        <p:spPr>
          <a:xfrm>
            <a:off x="1730417" y="2928257"/>
            <a:ext cx="4664838" cy="32153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DB025C-77E6-49E3-BFE2-418DC577E436}"/>
              </a:ext>
            </a:extLst>
          </p:cNvPr>
          <p:cNvSpPr/>
          <p:nvPr/>
        </p:nvSpPr>
        <p:spPr>
          <a:xfrm>
            <a:off x="386081" y="6201769"/>
            <a:ext cx="983469" cy="2508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9CB16BB-F817-4DB2-84E4-975BE4B497C4}"/>
              </a:ext>
            </a:extLst>
          </p:cNvPr>
          <p:cNvSpPr/>
          <p:nvPr/>
        </p:nvSpPr>
        <p:spPr>
          <a:xfrm>
            <a:off x="1730417" y="6201769"/>
            <a:ext cx="4664838" cy="2508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8D6B4E5-635E-4EA3-BCDA-D05D847893F0}"/>
              </a:ext>
            </a:extLst>
          </p:cNvPr>
          <p:cNvSpPr/>
          <p:nvPr/>
        </p:nvSpPr>
        <p:spPr>
          <a:xfrm>
            <a:off x="3481875" y="3622338"/>
            <a:ext cx="1371600" cy="1239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854094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메모리 </a:t>
            </a:r>
            <a:r>
              <a:rPr lang="en-US" altLang="ko-KR" dirty="0"/>
              <a:t>(Stack, Heap, Class )</a:t>
            </a:r>
            <a:r>
              <a:rPr lang="ko-KR" altLang="en-US" dirty="0"/>
              <a:t>와 </a:t>
            </a:r>
            <a:r>
              <a:rPr lang="en-US" altLang="ko-KR" dirty="0"/>
              <a:t>new</a:t>
            </a:r>
            <a:r>
              <a:rPr lang="ko-KR" altLang="en-US" dirty="0"/>
              <a:t>연산자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객체 생성 과정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FDB661-3262-4699-98FE-54AE9A91BDBA}"/>
              </a:ext>
            </a:extLst>
          </p:cNvPr>
          <p:cNvSpPr/>
          <p:nvPr/>
        </p:nvSpPr>
        <p:spPr>
          <a:xfrm>
            <a:off x="611766" y="2113281"/>
            <a:ext cx="4610475" cy="53847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F0000"/>
                </a:solidFill>
              </a:rPr>
              <a:t>new</a:t>
            </a:r>
            <a:r>
              <a:rPr lang="en-US" altLang="ko-KR" sz="3000" dirty="0"/>
              <a:t> </a:t>
            </a:r>
            <a:r>
              <a:rPr lang="en-US" altLang="ko-KR" sz="3000" b="1" dirty="0">
                <a:solidFill>
                  <a:schemeClr val="tx1"/>
                </a:solidFill>
              </a:rPr>
              <a:t>Dog</a:t>
            </a:r>
            <a:r>
              <a:rPr lang="en-US" altLang="ko-KR" sz="3000" dirty="0">
                <a:solidFill>
                  <a:schemeClr val="tx1"/>
                </a:solidFill>
              </a:rPr>
              <a:t>( );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D01AFF-CA5C-4983-9E2A-920A4BE6F925}"/>
              </a:ext>
            </a:extLst>
          </p:cNvPr>
          <p:cNvSpPr/>
          <p:nvPr/>
        </p:nvSpPr>
        <p:spPr>
          <a:xfrm>
            <a:off x="386081" y="2928257"/>
            <a:ext cx="983469" cy="32153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0404C78-7114-4B10-89CF-EFDE415F5945}"/>
              </a:ext>
            </a:extLst>
          </p:cNvPr>
          <p:cNvSpPr/>
          <p:nvPr/>
        </p:nvSpPr>
        <p:spPr>
          <a:xfrm>
            <a:off x="1730417" y="2928257"/>
            <a:ext cx="4664838" cy="32153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DB025C-77E6-49E3-BFE2-418DC577E436}"/>
              </a:ext>
            </a:extLst>
          </p:cNvPr>
          <p:cNvSpPr/>
          <p:nvPr/>
        </p:nvSpPr>
        <p:spPr>
          <a:xfrm>
            <a:off x="386081" y="6201769"/>
            <a:ext cx="983469" cy="2508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9CB16BB-F817-4DB2-84E4-975BE4B497C4}"/>
              </a:ext>
            </a:extLst>
          </p:cNvPr>
          <p:cNvSpPr/>
          <p:nvPr/>
        </p:nvSpPr>
        <p:spPr>
          <a:xfrm>
            <a:off x="1730417" y="6201769"/>
            <a:ext cx="4664838" cy="2508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6655FC-3746-4613-BCBB-AE563C4FD515}"/>
              </a:ext>
            </a:extLst>
          </p:cNvPr>
          <p:cNvSpPr/>
          <p:nvPr/>
        </p:nvSpPr>
        <p:spPr>
          <a:xfrm>
            <a:off x="7164849" y="1724660"/>
            <a:ext cx="4326111" cy="46761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 : Heap</a:t>
            </a:r>
            <a:r>
              <a:rPr lang="ko-KR" altLang="en-US" dirty="0">
                <a:solidFill>
                  <a:schemeClr val="tx1"/>
                </a:solidFill>
              </a:rPr>
              <a:t>에 객체를 올려라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무엇을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Dog( )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Dog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라는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Dog</a:t>
            </a:r>
            <a:r>
              <a:rPr lang="ko-KR" altLang="en-US" dirty="0">
                <a:solidFill>
                  <a:schemeClr val="tx1"/>
                </a:solidFill>
              </a:rPr>
              <a:t>라는 자료형을 가진 </a:t>
            </a:r>
            <a:r>
              <a:rPr lang="en-US" altLang="ko-KR" dirty="0">
                <a:solidFill>
                  <a:schemeClr val="tx1"/>
                </a:solidFill>
              </a:rPr>
              <a:t>dog </a:t>
            </a:r>
            <a:r>
              <a:rPr lang="ko-KR" altLang="en-US" dirty="0">
                <a:solidFill>
                  <a:schemeClr val="tx1"/>
                </a:solidFill>
              </a:rPr>
              <a:t>변수 선언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그리고 생성된 객체를 가리켜라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F6E18E-008A-427E-B2FF-4508820AFC4B}"/>
              </a:ext>
            </a:extLst>
          </p:cNvPr>
          <p:cNvSpPr/>
          <p:nvPr/>
        </p:nvSpPr>
        <p:spPr>
          <a:xfrm>
            <a:off x="3481875" y="3622338"/>
            <a:ext cx="1371600" cy="1239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Dog</a:t>
            </a:r>
          </a:p>
          <a:p>
            <a:pPr algn="ctr"/>
            <a:r>
              <a:rPr lang="en-US" altLang="ko-KR" dirty="0">
                <a:solidFill>
                  <a:srgbClr val="FFFF00"/>
                </a:solidFill>
              </a:rPr>
              <a:t>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2ECAF0-FD59-4B5D-B731-216F0B0B7CF3}"/>
              </a:ext>
            </a:extLst>
          </p:cNvPr>
          <p:cNvSpPr txBox="1"/>
          <p:nvPr/>
        </p:nvSpPr>
        <p:spPr>
          <a:xfrm>
            <a:off x="3649787" y="4861858"/>
            <a:ext cx="103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@0cv8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672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메모리 </a:t>
            </a:r>
            <a:r>
              <a:rPr lang="en-US" altLang="ko-KR" dirty="0"/>
              <a:t>(Stack, Heap, Class )</a:t>
            </a:r>
            <a:r>
              <a:rPr lang="ko-KR" altLang="en-US" dirty="0"/>
              <a:t>와 </a:t>
            </a:r>
            <a:r>
              <a:rPr lang="en-US" altLang="ko-KR" dirty="0"/>
              <a:t>new</a:t>
            </a:r>
            <a:r>
              <a:rPr lang="ko-KR" altLang="en-US" dirty="0"/>
              <a:t>연산자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객체 생성 과정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FDB661-3262-4699-98FE-54AE9A91BDBA}"/>
              </a:ext>
            </a:extLst>
          </p:cNvPr>
          <p:cNvSpPr/>
          <p:nvPr/>
        </p:nvSpPr>
        <p:spPr>
          <a:xfrm>
            <a:off x="611766" y="2113281"/>
            <a:ext cx="4610475" cy="53847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7030A0"/>
                </a:solidFill>
              </a:rPr>
              <a:t>Dog</a:t>
            </a:r>
            <a:r>
              <a:rPr lang="en-US" altLang="ko-KR" sz="3200" dirty="0"/>
              <a:t> </a:t>
            </a:r>
            <a:r>
              <a:rPr lang="en-US" altLang="ko-KR" sz="3200" dirty="0" err="1"/>
              <a:t>dog</a:t>
            </a:r>
            <a:r>
              <a:rPr lang="en-US" altLang="ko-KR" sz="3200" dirty="0"/>
              <a:t> = </a:t>
            </a:r>
            <a:r>
              <a:rPr lang="en-US" altLang="ko-KR" sz="3000" b="1" dirty="0">
                <a:solidFill>
                  <a:srgbClr val="FF0000"/>
                </a:solidFill>
              </a:rPr>
              <a:t>new</a:t>
            </a:r>
            <a:r>
              <a:rPr lang="en-US" altLang="ko-KR" sz="3000" dirty="0"/>
              <a:t> </a:t>
            </a:r>
            <a:r>
              <a:rPr lang="en-US" altLang="ko-KR" sz="3000" b="1" dirty="0">
                <a:solidFill>
                  <a:schemeClr val="tx1"/>
                </a:solidFill>
              </a:rPr>
              <a:t>Dog</a:t>
            </a:r>
            <a:r>
              <a:rPr lang="en-US" altLang="ko-KR" sz="3000" dirty="0">
                <a:solidFill>
                  <a:schemeClr val="tx1"/>
                </a:solidFill>
              </a:rPr>
              <a:t>( );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D01AFF-CA5C-4983-9E2A-920A4BE6F925}"/>
              </a:ext>
            </a:extLst>
          </p:cNvPr>
          <p:cNvSpPr/>
          <p:nvPr/>
        </p:nvSpPr>
        <p:spPr>
          <a:xfrm>
            <a:off x="386081" y="2928257"/>
            <a:ext cx="983469" cy="32153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0404C78-7114-4B10-89CF-EFDE415F5945}"/>
              </a:ext>
            </a:extLst>
          </p:cNvPr>
          <p:cNvSpPr/>
          <p:nvPr/>
        </p:nvSpPr>
        <p:spPr>
          <a:xfrm>
            <a:off x="1730417" y="2928257"/>
            <a:ext cx="4664838" cy="32153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DB025C-77E6-49E3-BFE2-418DC577E436}"/>
              </a:ext>
            </a:extLst>
          </p:cNvPr>
          <p:cNvSpPr/>
          <p:nvPr/>
        </p:nvSpPr>
        <p:spPr>
          <a:xfrm>
            <a:off x="386081" y="6201769"/>
            <a:ext cx="983469" cy="2508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9CB16BB-F817-4DB2-84E4-975BE4B497C4}"/>
              </a:ext>
            </a:extLst>
          </p:cNvPr>
          <p:cNvSpPr/>
          <p:nvPr/>
        </p:nvSpPr>
        <p:spPr>
          <a:xfrm>
            <a:off x="1730417" y="6201769"/>
            <a:ext cx="4664838" cy="2508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6655FC-3746-4613-BCBB-AE563C4FD515}"/>
              </a:ext>
            </a:extLst>
          </p:cNvPr>
          <p:cNvSpPr/>
          <p:nvPr/>
        </p:nvSpPr>
        <p:spPr>
          <a:xfrm>
            <a:off x="7164849" y="1724660"/>
            <a:ext cx="4326111" cy="46761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 : Heap</a:t>
            </a:r>
            <a:r>
              <a:rPr lang="ko-KR" altLang="en-US" dirty="0">
                <a:solidFill>
                  <a:schemeClr val="tx1"/>
                </a:solidFill>
              </a:rPr>
              <a:t>에 객체를 올려라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무엇을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Dog( ) : Dog</a:t>
            </a:r>
            <a:r>
              <a:rPr lang="ko-KR" altLang="en-US" dirty="0">
                <a:solidFill>
                  <a:schemeClr val="tx1"/>
                </a:solidFill>
              </a:rPr>
              <a:t>라는 </a:t>
            </a:r>
            <a:r>
              <a:rPr lang="en-US" altLang="ko-KR" dirty="0">
                <a:solidFill>
                  <a:schemeClr val="tx1"/>
                </a:solidFill>
              </a:rPr>
              <a:t>class</a:t>
            </a:r>
            <a:r>
              <a:rPr lang="ko-KR" altLang="en-US" dirty="0">
                <a:solidFill>
                  <a:schemeClr val="tx1"/>
                </a:solidFill>
              </a:rPr>
              <a:t>를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Dog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라는 자료형을 가진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dog 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 선언</a:t>
            </a:r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그리고 생성된 객체를 가리켜라</a:t>
            </a:r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F6E18E-008A-427E-B2FF-4508820AFC4B}"/>
              </a:ext>
            </a:extLst>
          </p:cNvPr>
          <p:cNvSpPr/>
          <p:nvPr/>
        </p:nvSpPr>
        <p:spPr>
          <a:xfrm>
            <a:off x="3481875" y="3622338"/>
            <a:ext cx="1371600" cy="1239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Dog</a:t>
            </a:r>
          </a:p>
          <a:p>
            <a:pPr algn="ctr"/>
            <a:r>
              <a:rPr lang="en-US" altLang="ko-KR" dirty="0">
                <a:solidFill>
                  <a:srgbClr val="FFFF00"/>
                </a:solidFill>
              </a:rPr>
              <a:t>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2ECAF0-FD59-4B5D-B731-216F0B0B7CF3}"/>
              </a:ext>
            </a:extLst>
          </p:cNvPr>
          <p:cNvSpPr txBox="1"/>
          <p:nvPr/>
        </p:nvSpPr>
        <p:spPr>
          <a:xfrm>
            <a:off x="3649787" y="4861858"/>
            <a:ext cx="103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@0cv8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DC2BC9-38E9-4587-8D4B-32B3525A13C9}"/>
              </a:ext>
            </a:extLst>
          </p:cNvPr>
          <p:cNvSpPr/>
          <p:nvPr/>
        </p:nvSpPr>
        <p:spPr>
          <a:xfrm>
            <a:off x="386081" y="5629822"/>
            <a:ext cx="983469" cy="51377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@0cv8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EBE172-6A23-41AD-8DA6-4D4FA1678362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1369550" y="5046524"/>
            <a:ext cx="2280237" cy="840188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9CA25E-9408-4E6F-B3EF-2B9D0469D691}"/>
              </a:ext>
            </a:extLst>
          </p:cNvPr>
          <p:cNvSpPr txBox="1"/>
          <p:nvPr/>
        </p:nvSpPr>
        <p:spPr>
          <a:xfrm>
            <a:off x="0" y="5386988"/>
            <a:ext cx="133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Dog </a:t>
            </a:r>
            <a:r>
              <a:rPr lang="en-US" altLang="ko-KR" dirty="0" err="1"/>
              <a:t>dog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181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메모리 </a:t>
            </a:r>
            <a:r>
              <a:rPr lang="en-US" altLang="ko-KR" dirty="0"/>
              <a:t>(Stack, Heap, Class )</a:t>
            </a:r>
            <a:r>
              <a:rPr lang="ko-KR" altLang="en-US" dirty="0"/>
              <a:t>와 </a:t>
            </a:r>
            <a:r>
              <a:rPr lang="en-US" altLang="ko-KR" dirty="0"/>
              <a:t>new</a:t>
            </a:r>
            <a:r>
              <a:rPr lang="ko-KR" altLang="en-US" dirty="0"/>
              <a:t>연산자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Garbage Collector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D01AFF-CA5C-4983-9E2A-920A4BE6F925}"/>
              </a:ext>
            </a:extLst>
          </p:cNvPr>
          <p:cNvSpPr/>
          <p:nvPr/>
        </p:nvSpPr>
        <p:spPr>
          <a:xfrm>
            <a:off x="386081" y="2928257"/>
            <a:ext cx="983469" cy="32153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0404C78-7114-4B10-89CF-EFDE415F5945}"/>
              </a:ext>
            </a:extLst>
          </p:cNvPr>
          <p:cNvSpPr/>
          <p:nvPr/>
        </p:nvSpPr>
        <p:spPr>
          <a:xfrm>
            <a:off x="1730417" y="2928257"/>
            <a:ext cx="4664838" cy="32153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DB025C-77E6-49E3-BFE2-418DC577E436}"/>
              </a:ext>
            </a:extLst>
          </p:cNvPr>
          <p:cNvSpPr/>
          <p:nvPr/>
        </p:nvSpPr>
        <p:spPr>
          <a:xfrm>
            <a:off x="386081" y="6201769"/>
            <a:ext cx="983469" cy="2508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9CB16BB-F817-4DB2-84E4-975BE4B497C4}"/>
              </a:ext>
            </a:extLst>
          </p:cNvPr>
          <p:cNvSpPr/>
          <p:nvPr/>
        </p:nvSpPr>
        <p:spPr>
          <a:xfrm>
            <a:off x="1730417" y="6201769"/>
            <a:ext cx="4664838" cy="2508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6655FC-3746-4613-BCBB-AE563C4FD515}"/>
              </a:ext>
            </a:extLst>
          </p:cNvPr>
          <p:cNvSpPr/>
          <p:nvPr/>
        </p:nvSpPr>
        <p:spPr>
          <a:xfrm>
            <a:off x="7164849" y="1724660"/>
            <a:ext cx="4326111" cy="467614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GC(</a:t>
            </a:r>
            <a:r>
              <a:rPr lang="ko-KR" alt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가비지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컬렉터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라는 것이 있다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개발자가 직접 없애지 않아도</a:t>
            </a:r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쓰이질 않는 메모리를</a:t>
            </a:r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자동으로 </a:t>
            </a:r>
            <a:r>
              <a:rPr lang="ko-KR" alt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없애주는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기능이다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기본적으로 개발자가</a:t>
            </a:r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메모리를 직접 관리하지 않는다는</a:t>
            </a:r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점을 알아 두자</a:t>
            </a:r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F6E18E-008A-427E-B2FF-4508820AFC4B}"/>
              </a:ext>
            </a:extLst>
          </p:cNvPr>
          <p:cNvSpPr/>
          <p:nvPr/>
        </p:nvSpPr>
        <p:spPr>
          <a:xfrm>
            <a:off x="2209800" y="4647191"/>
            <a:ext cx="1371600" cy="1239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Object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DC2BC9-38E9-4587-8D4B-32B3525A13C9}"/>
              </a:ext>
            </a:extLst>
          </p:cNvPr>
          <p:cNvSpPr/>
          <p:nvPr/>
        </p:nvSpPr>
        <p:spPr>
          <a:xfrm>
            <a:off x="386081" y="5629822"/>
            <a:ext cx="983469" cy="51377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@0cv8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EBE172-6A23-41AD-8DA6-4D4FA16783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1369550" y="5266951"/>
            <a:ext cx="840250" cy="619761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7CA67F-0E5A-4E2B-B9A5-F71E29FEEBDD}"/>
              </a:ext>
            </a:extLst>
          </p:cNvPr>
          <p:cNvSpPr/>
          <p:nvPr/>
        </p:nvSpPr>
        <p:spPr>
          <a:xfrm>
            <a:off x="4062836" y="3163478"/>
            <a:ext cx="1371600" cy="1239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Object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4A58B3-4337-441B-9C6A-07C9A16A8D3E}"/>
              </a:ext>
            </a:extLst>
          </p:cNvPr>
          <p:cNvSpPr/>
          <p:nvPr/>
        </p:nvSpPr>
        <p:spPr>
          <a:xfrm>
            <a:off x="4722652" y="4638219"/>
            <a:ext cx="1371600" cy="1239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Object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B99D17F-A15D-4D44-94EB-8A901D963C93}"/>
              </a:ext>
            </a:extLst>
          </p:cNvPr>
          <p:cNvSpPr/>
          <p:nvPr/>
        </p:nvSpPr>
        <p:spPr>
          <a:xfrm>
            <a:off x="5027152" y="2116402"/>
            <a:ext cx="1345616" cy="55172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GC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0AD26EC-399A-418E-A074-7E3B86C63A2F}"/>
              </a:ext>
            </a:extLst>
          </p:cNvPr>
          <p:cNvCxnSpPr>
            <a:stCxn id="5" idx="3"/>
          </p:cNvCxnSpPr>
          <p:nvPr/>
        </p:nvCxnSpPr>
        <p:spPr>
          <a:xfrm flipH="1">
            <a:off x="4907666" y="2587324"/>
            <a:ext cx="316547" cy="84167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0EC2EB5-7E3C-4D0F-A063-394C54DB417D}"/>
              </a:ext>
            </a:extLst>
          </p:cNvPr>
          <p:cNvCxnSpPr>
            <a:stCxn id="5" idx="4"/>
          </p:cNvCxnSpPr>
          <p:nvPr/>
        </p:nvCxnSpPr>
        <p:spPr>
          <a:xfrm flipH="1">
            <a:off x="5555848" y="2668122"/>
            <a:ext cx="144112" cy="227426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37538F1A-B9F6-4462-9484-75E2FEE9C4DA}"/>
              </a:ext>
            </a:extLst>
          </p:cNvPr>
          <p:cNvSpPr/>
          <p:nvPr/>
        </p:nvSpPr>
        <p:spPr>
          <a:xfrm>
            <a:off x="3787998" y="2859525"/>
            <a:ext cx="1921275" cy="1815674"/>
          </a:xfrm>
          <a:prstGeom prst="mathMultiply">
            <a:avLst>
              <a:gd name="adj1" fmla="val 13905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E3673D80-69CD-493F-8558-A69010FCF0ED}"/>
              </a:ext>
            </a:extLst>
          </p:cNvPr>
          <p:cNvSpPr/>
          <p:nvPr/>
        </p:nvSpPr>
        <p:spPr>
          <a:xfrm>
            <a:off x="4447814" y="4357011"/>
            <a:ext cx="1921275" cy="1815674"/>
          </a:xfrm>
          <a:prstGeom prst="mathMultiply">
            <a:avLst>
              <a:gd name="adj1" fmla="val 13905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7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기본형과 참조형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String</a:t>
            </a:r>
            <a:r>
              <a:rPr lang="ko-KR" altLang="en-US" dirty="0"/>
              <a:t>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Call By Value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0BA670-3F6A-41EB-8572-ED113A372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" y="2236069"/>
            <a:ext cx="4505325" cy="33432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1C9138-48C0-4774-9643-30F35DAB46B1}"/>
              </a:ext>
            </a:extLst>
          </p:cNvPr>
          <p:cNvSpPr/>
          <p:nvPr/>
        </p:nvSpPr>
        <p:spPr>
          <a:xfrm>
            <a:off x="5439064" y="1263347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B57C1F-D076-453C-A491-79844BE8D454}"/>
              </a:ext>
            </a:extLst>
          </p:cNvPr>
          <p:cNvSpPr/>
          <p:nvPr/>
        </p:nvSpPr>
        <p:spPr>
          <a:xfrm>
            <a:off x="5906424" y="1263347"/>
            <a:ext cx="525872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num = 5 </a:t>
            </a:r>
            <a:r>
              <a:rPr lang="ko-KR" altLang="en-US" dirty="0"/>
              <a:t>선언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3C91A9-681B-44A4-A9CE-EAB2C4B4CF46}"/>
              </a:ext>
            </a:extLst>
          </p:cNvPr>
          <p:cNvSpPr/>
          <p:nvPr/>
        </p:nvSpPr>
        <p:spPr>
          <a:xfrm>
            <a:off x="5439064" y="4688272"/>
            <a:ext cx="2280687" cy="178214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D60231-44A3-4E07-ACD2-E1D0C04EBB24}"/>
              </a:ext>
            </a:extLst>
          </p:cNvPr>
          <p:cNvSpPr/>
          <p:nvPr/>
        </p:nvSpPr>
        <p:spPr>
          <a:xfrm>
            <a:off x="5439064" y="6465059"/>
            <a:ext cx="2280687" cy="30899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CDE21E-DB48-40E9-8666-E0B3D32BEB46}"/>
              </a:ext>
            </a:extLst>
          </p:cNvPr>
          <p:cNvSpPr/>
          <p:nvPr/>
        </p:nvSpPr>
        <p:spPr>
          <a:xfrm>
            <a:off x="5439064" y="5947738"/>
            <a:ext cx="2280687" cy="517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num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68CE47B3-CE2C-480F-B69A-B49B1600E299}"/>
              </a:ext>
            </a:extLst>
          </p:cNvPr>
          <p:cNvSpPr/>
          <p:nvPr/>
        </p:nvSpPr>
        <p:spPr>
          <a:xfrm rot="10800000">
            <a:off x="6302571" y="4072903"/>
            <a:ext cx="553671" cy="1823906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12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B3E5545-AFA6-47B7-9EFD-ECD6DED95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301" y="1631414"/>
            <a:ext cx="4063068" cy="4047934"/>
          </a:xfrm>
        </p:spPr>
        <p:txBody>
          <a:bodyPr>
            <a:normAutofit/>
          </a:bodyPr>
          <a:lstStyle/>
          <a:p>
            <a:pPr algn="l"/>
            <a:r>
              <a:rPr lang="en-US" altLang="ko-KR" sz="1300" dirty="0">
                <a:solidFill>
                  <a:srgbClr val="FF0000"/>
                </a:solidFill>
              </a:rPr>
              <a:t>1. </a:t>
            </a:r>
            <a:r>
              <a:rPr lang="ko-KR" altLang="en-US" sz="1300" dirty="0">
                <a:solidFill>
                  <a:srgbClr val="FF0000"/>
                </a:solidFill>
              </a:rPr>
              <a:t>클래스와 메서드</a:t>
            </a:r>
          </a:p>
          <a:p>
            <a:pPr algn="l"/>
            <a:r>
              <a:rPr lang="ko-KR" altLang="en-US" sz="1300" dirty="0"/>
              <a:t> </a:t>
            </a:r>
            <a:r>
              <a:rPr lang="en-US" altLang="ko-KR" sz="1300" dirty="0"/>
              <a:t>- </a:t>
            </a:r>
            <a:r>
              <a:rPr lang="ko-KR" altLang="en-US" sz="1300" dirty="0"/>
              <a:t>객체와 인스턴스</a:t>
            </a:r>
            <a:endParaRPr lang="en-US" altLang="ko-KR" sz="1300" dirty="0"/>
          </a:p>
          <a:p>
            <a:pPr algn="l"/>
            <a:r>
              <a:rPr lang="en-US" altLang="ko-KR" sz="1300" dirty="0"/>
              <a:t> - </a:t>
            </a:r>
            <a:r>
              <a:rPr lang="ko-KR" altLang="en-US" sz="1300" dirty="0"/>
              <a:t>클래스 </a:t>
            </a:r>
            <a:r>
              <a:rPr lang="en-US" altLang="ko-KR" sz="1300" dirty="0"/>
              <a:t>3</a:t>
            </a:r>
            <a:r>
              <a:rPr lang="ko-KR" altLang="en-US" sz="1300" dirty="0"/>
              <a:t>요소 </a:t>
            </a:r>
            <a:r>
              <a:rPr lang="en-US" altLang="ko-KR" sz="1300" dirty="0"/>
              <a:t>: </a:t>
            </a:r>
            <a:r>
              <a:rPr lang="ko-KR" altLang="en-US" sz="1300" dirty="0"/>
              <a:t>속성</a:t>
            </a:r>
            <a:r>
              <a:rPr lang="en-US" altLang="ko-KR" sz="1300" dirty="0"/>
              <a:t>, </a:t>
            </a:r>
            <a:r>
              <a:rPr lang="ko-KR" altLang="en-US" sz="1300" dirty="0"/>
              <a:t>생성자</a:t>
            </a:r>
            <a:r>
              <a:rPr lang="en-US" altLang="ko-KR" sz="1300" dirty="0"/>
              <a:t>, </a:t>
            </a:r>
            <a:r>
              <a:rPr lang="ko-KR" altLang="en-US" sz="1300" dirty="0"/>
              <a:t>기능</a:t>
            </a:r>
          </a:p>
          <a:p>
            <a:pPr algn="l"/>
            <a:r>
              <a:rPr lang="en-US" altLang="ko-KR" sz="1300" dirty="0"/>
              <a:t> - </a:t>
            </a:r>
            <a:r>
              <a:rPr lang="ko-KR" altLang="en-US" sz="1300" dirty="0"/>
              <a:t>메모리 </a:t>
            </a:r>
            <a:r>
              <a:rPr lang="en-US" altLang="ko-KR" sz="1300" dirty="0"/>
              <a:t>( Stack, Heap, Class )</a:t>
            </a:r>
            <a:r>
              <a:rPr lang="ko-KR" altLang="en-US" sz="1300" dirty="0"/>
              <a:t>와 </a:t>
            </a:r>
            <a:r>
              <a:rPr lang="en-US" altLang="ko-KR" sz="1300" dirty="0"/>
              <a:t>new</a:t>
            </a:r>
            <a:r>
              <a:rPr lang="ko-KR" altLang="en-US" sz="1300" dirty="0"/>
              <a:t>연산자</a:t>
            </a:r>
          </a:p>
          <a:p>
            <a:pPr algn="l"/>
            <a:r>
              <a:rPr lang="en-US" altLang="ko-KR" sz="1300" dirty="0"/>
              <a:t> - </a:t>
            </a:r>
            <a:r>
              <a:rPr lang="ko-KR" altLang="en-US" sz="1300" dirty="0"/>
              <a:t>기본형과 참조형</a:t>
            </a:r>
            <a:r>
              <a:rPr lang="en-US" altLang="ko-KR" sz="1300" dirty="0"/>
              <a:t>, </a:t>
            </a:r>
            <a:r>
              <a:rPr lang="ko-KR" altLang="en-US" sz="1300" dirty="0"/>
              <a:t>그리고 </a:t>
            </a:r>
            <a:r>
              <a:rPr lang="en-US" altLang="ko-KR" sz="1300" dirty="0"/>
              <a:t>String </a:t>
            </a:r>
            <a:r>
              <a:rPr lang="ko-KR" altLang="en-US" sz="1300" dirty="0"/>
              <a:t>클래스</a:t>
            </a:r>
          </a:p>
          <a:p>
            <a:pPr algn="l"/>
            <a:r>
              <a:rPr lang="en-US" altLang="ko-KR" sz="1300" dirty="0"/>
              <a:t> - </a:t>
            </a:r>
            <a:r>
              <a:rPr lang="ko-KR" altLang="en-US" sz="1300" dirty="0"/>
              <a:t>접근제한자</a:t>
            </a:r>
            <a:endParaRPr lang="en-US" altLang="ko-KR" sz="1300" dirty="0"/>
          </a:p>
          <a:p>
            <a:pPr algn="l"/>
            <a:r>
              <a:rPr lang="ko-KR" altLang="en-US" sz="1300" dirty="0"/>
              <a:t> </a:t>
            </a:r>
            <a:r>
              <a:rPr lang="en-US" altLang="ko-KR" sz="1300" dirty="0"/>
              <a:t>- static</a:t>
            </a:r>
          </a:p>
          <a:p>
            <a:pPr algn="l"/>
            <a:r>
              <a:rPr lang="ko-KR" altLang="en-US" sz="1300" dirty="0"/>
              <a:t> </a:t>
            </a:r>
            <a:r>
              <a:rPr lang="en-US" altLang="ko-KR" sz="1300" dirty="0"/>
              <a:t>- main( )</a:t>
            </a:r>
            <a:endParaRPr lang="ko-KR" altLang="en-US" sz="1300" dirty="0"/>
          </a:p>
          <a:p>
            <a:pPr algn="l"/>
            <a:r>
              <a:rPr lang="en-US" altLang="ko-KR" sz="1300" dirty="0"/>
              <a:t> - </a:t>
            </a:r>
            <a:r>
              <a:rPr lang="ko-KR" altLang="en-US" sz="1300" dirty="0"/>
              <a:t>메서드 오버로딩</a:t>
            </a:r>
            <a:endParaRPr lang="en-US" altLang="ko-KR" sz="1300" dirty="0"/>
          </a:p>
          <a:p>
            <a:pPr algn="l"/>
            <a:r>
              <a:rPr lang="en-US" altLang="ko-KR" sz="1300" dirty="0"/>
              <a:t> - </a:t>
            </a:r>
            <a:r>
              <a:rPr lang="ko-KR" altLang="en-US" sz="1300" dirty="0"/>
              <a:t>패키지</a:t>
            </a:r>
            <a:r>
              <a:rPr lang="en-US" altLang="ko-KR" sz="1300" dirty="0"/>
              <a:t>(Package)</a:t>
            </a:r>
            <a:r>
              <a:rPr lang="ko-KR" altLang="en-US" sz="1300" dirty="0"/>
              <a:t>와 </a:t>
            </a:r>
            <a:r>
              <a:rPr lang="en-US" altLang="ko-KR" sz="1300" dirty="0"/>
              <a:t>import</a:t>
            </a:r>
          </a:p>
          <a:p>
            <a:pPr algn="l"/>
            <a:r>
              <a:rPr lang="en-US" altLang="ko-KR" sz="1300" dirty="0"/>
              <a:t> - </a:t>
            </a:r>
            <a:r>
              <a:rPr lang="ko-KR" altLang="en-US" sz="1300" dirty="0"/>
              <a:t>상속과 </a:t>
            </a:r>
            <a:r>
              <a:rPr lang="ko-KR" altLang="en-US" sz="1300" dirty="0" err="1"/>
              <a:t>오버라이딩</a:t>
            </a:r>
            <a:endParaRPr lang="ko-KR" altLang="en-US" sz="1300" dirty="0"/>
          </a:p>
          <a:p>
            <a:pPr algn="l"/>
            <a:r>
              <a:rPr lang="en-US" altLang="ko-KR" sz="1300" dirty="0"/>
              <a:t> - super</a:t>
            </a:r>
            <a:r>
              <a:rPr lang="ko-KR" altLang="en-US" sz="1300" dirty="0"/>
              <a:t>와 </a:t>
            </a:r>
            <a:r>
              <a:rPr lang="en-US" altLang="ko-KR" sz="1300" dirty="0"/>
              <a:t>this</a:t>
            </a:r>
          </a:p>
          <a:p>
            <a:pPr algn="l"/>
            <a:r>
              <a:rPr lang="en-US" altLang="ko-KR" sz="1300" dirty="0"/>
              <a:t> - </a:t>
            </a:r>
            <a:r>
              <a:rPr lang="ko-KR" altLang="en-US" sz="1300" dirty="0"/>
              <a:t>캡슐화와 </a:t>
            </a:r>
            <a:r>
              <a:rPr lang="ko-KR" altLang="en-US" sz="1300" dirty="0" err="1"/>
              <a:t>다형성</a:t>
            </a:r>
            <a:endParaRPr lang="en-US" altLang="ko-KR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E9404-D5C8-4386-A1E1-42310CD7228F}"/>
              </a:ext>
            </a:extLst>
          </p:cNvPr>
          <p:cNvSpPr txBox="1"/>
          <p:nvPr/>
        </p:nvSpPr>
        <p:spPr>
          <a:xfrm>
            <a:off x="1644242" y="784263"/>
            <a:ext cx="5561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차례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AECAF02-4C24-4F25-B25D-4221C9F15989}"/>
              </a:ext>
            </a:extLst>
          </p:cNvPr>
          <p:cNvSpPr txBox="1">
            <a:spLocks/>
          </p:cNvSpPr>
          <p:nvPr/>
        </p:nvSpPr>
        <p:spPr>
          <a:xfrm>
            <a:off x="5935936" y="1369038"/>
            <a:ext cx="3205141" cy="314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300" dirty="0">
              <a:solidFill>
                <a:srgbClr val="FF0000"/>
              </a:solidFill>
            </a:endParaRPr>
          </a:p>
          <a:p>
            <a:pPr algn="l"/>
            <a:r>
              <a:rPr lang="en-US" altLang="ko-KR" sz="1300" dirty="0">
                <a:solidFill>
                  <a:srgbClr val="FF0000"/>
                </a:solidFill>
              </a:rPr>
              <a:t>3. </a:t>
            </a:r>
            <a:r>
              <a:rPr lang="ko-KR" altLang="en-US" sz="1300" dirty="0">
                <a:solidFill>
                  <a:srgbClr val="FF0000"/>
                </a:solidFill>
              </a:rPr>
              <a:t>내부클래스와 익명클래스</a:t>
            </a:r>
            <a:endParaRPr lang="en-US" altLang="ko-KR" sz="1300" dirty="0">
              <a:solidFill>
                <a:srgbClr val="FF0000"/>
              </a:solidFill>
            </a:endParaRPr>
          </a:p>
          <a:p>
            <a:pPr algn="l"/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내부클래스</a:t>
            </a:r>
          </a:p>
          <a:p>
            <a:pPr algn="l"/>
            <a:r>
              <a:rPr lang="en-US" altLang="ko-KR" sz="1400" dirty="0"/>
              <a:t> - </a:t>
            </a:r>
            <a:r>
              <a:rPr lang="ko-KR" altLang="en-US" sz="1400" dirty="0"/>
              <a:t>익명클래스</a:t>
            </a:r>
            <a:endParaRPr lang="en-US" altLang="ko-KR" sz="1400" dirty="0"/>
          </a:p>
          <a:p>
            <a:pPr algn="l"/>
            <a:endParaRPr lang="en-US" altLang="ko-KR" sz="1400" dirty="0"/>
          </a:p>
          <a:p>
            <a:pPr algn="l"/>
            <a:r>
              <a:rPr lang="en-US" altLang="ko-KR" sz="1300" dirty="0">
                <a:solidFill>
                  <a:srgbClr val="FF0000"/>
                </a:solidFill>
              </a:rPr>
              <a:t>4. </a:t>
            </a:r>
            <a:r>
              <a:rPr lang="ko-KR" altLang="en-US" sz="1300" dirty="0">
                <a:solidFill>
                  <a:srgbClr val="FF0000"/>
                </a:solidFill>
              </a:rPr>
              <a:t>예외 처리</a:t>
            </a:r>
          </a:p>
          <a:p>
            <a:pPr algn="l"/>
            <a:r>
              <a:rPr lang="en-US" altLang="ko-KR" sz="1300" dirty="0"/>
              <a:t> - </a:t>
            </a:r>
            <a:r>
              <a:rPr lang="en-US" altLang="ko-KR" sz="1300" dirty="0" err="1"/>
              <a:t>try~catch</a:t>
            </a:r>
            <a:endParaRPr lang="en-US" altLang="ko-KR" sz="1300" dirty="0"/>
          </a:p>
          <a:p>
            <a:pPr algn="l"/>
            <a:r>
              <a:rPr lang="en-US" altLang="ko-KR" sz="1300" dirty="0"/>
              <a:t> - finally</a:t>
            </a:r>
          </a:p>
          <a:p>
            <a:pPr algn="l"/>
            <a:r>
              <a:rPr lang="en-US" altLang="ko-KR" sz="1300" dirty="0"/>
              <a:t> - </a:t>
            </a:r>
            <a:r>
              <a:rPr lang="ko-KR" altLang="en-US" sz="1300" dirty="0"/>
              <a:t>사용자 정의 예외 처리</a:t>
            </a:r>
          </a:p>
          <a:p>
            <a:pPr algn="l"/>
            <a:r>
              <a:rPr lang="en-US" altLang="ko-KR" sz="1300" dirty="0"/>
              <a:t> - </a:t>
            </a:r>
            <a:r>
              <a:rPr lang="ko-KR" altLang="en-US" sz="1300" dirty="0"/>
              <a:t>연결된 예외처리</a:t>
            </a:r>
            <a:r>
              <a:rPr lang="en-US" altLang="ko-KR" sz="1300" dirty="0"/>
              <a:t>(chained exception)</a:t>
            </a:r>
            <a:r>
              <a:rPr lang="ko-KR" altLang="en-US" sz="1300" dirty="0"/>
              <a:t>   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1E9950-7352-4D22-8FBF-396C73D166FF}"/>
              </a:ext>
            </a:extLst>
          </p:cNvPr>
          <p:cNvSpPr/>
          <p:nvPr/>
        </p:nvSpPr>
        <p:spPr>
          <a:xfrm>
            <a:off x="5935936" y="4649134"/>
            <a:ext cx="5931122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</a:rPr>
              <a:t>5. </a:t>
            </a:r>
            <a:r>
              <a:rPr lang="ko-KR" altLang="en-US" sz="1300" dirty="0">
                <a:solidFill>
                  <a:srgbClr val="FF0000"/>
                </a:solidFill>
              </a:rPr>
              <a:t>주요 클래스</a:t>
            </a:r>
          </a:p>
          <a:p>
            <a:r>
              <a:rPr lang="en-US" altLang="ko-KR" sz="1300" dirty="0"/>
              <a:t> - Object</a:t>
            </a:r>
          </a:p>
          <a:p>
            <a:r>
              <a:rPr lang="en-US" altLang="ko-KR" sz="1300" dirty="0"/>
              <a:t> - String, </a:t>
            </a:r>
            <a:r>
              <a:rPr lang="en-US" altLang="ko-KR" sz="1300" dirty="0" err="1"/>
              <a:t>StringBuffer</a:t>
            </a:r>
            <a:r>
              <a:rPr lang="en-US" altLang="ko-KR" sz="1300" dirty="0"/>
              <a:t>, StringBuilder </a:t>
            </a:r>
            <a:r>
              <a:rPr lang="ko-KR" altLang="en-US" sz="1300" dirty="0"/>
              <a:t>그리고 동기화</a:t>
            </a:r>
            <a:r>
              <a:rPr lang="en-US" altLang="ko-KR" sz="1300" dirty="0"/>
              <a:t>(synchronized)</a:t>
            </a:r>
            <a:r>
              <a:rPr lang="ko-KR" altLang="en-US" sz="1300" dirty="0"/>
              <a:t>의 개념</a:t>
            </a:r>
          </a:p>
          <a:p>
            <a:r>
              <a:rPr lang="en-US" altLang="ko-KR" sz="1300" dirty="0"/>
              <a:t> - Wrapper</a:t>
            </a:r>
          </a:p>
          <a:p>
            <a:r>
              <a:rPr lang="en-US" altLang="ko-KR" sz="1300" dirty="0"/>
              <a:t> - Math</a:t>
            </a:r>
          </a:p>
          <a:p>
            <a:r>
              <a:rPr lang="en-US" altLang="ko-KR" sz="1300" dirty="0"/>
              <a:t> - </a:t>
            </a:r>
            <a:r>
              <a:rPr lang="ko-KR" altLang="en-US" sz="1300" dirty="0"/>
              <a:t>시간 클래스</a:t>
            </a:r>
          </a:p>
          <a:p>
            <a:r>
              <a:rPr lang="en-US" altLang="ko-KR" sz="1300" dirty="0"/>
              <a:t> - </a:t>
            </a:r>
            <a:r>
              <a:rPr lang="ko-KR" altLang="en-US" sz="1300" dirty="0"/>
              <a:t>형식 클래스</a:t>
            </a:r>
            <a:r>
              <a:rPr lang="en-US" altLang="ko-KR" sz="1300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63E171-E52B-4791-9774-15AC56A63C4D}"/>
              </a:ext>
            </a:extLst>
          </p:cNvPr>
          <p:cNvSpPr/>
          <p:nvPr/>
        </p:nvSpPr>
        <p:spPr>
          <a:xfrm>
            <a:off x="870301" y="5766992"/>
            <a:ext cx="315877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</a:rPr>
              <a:t>2. </a:t>
            </a:r>
            <a:r>
              <a:rPr lang="ko-KR" altLang="en-US" sz="1300" dirty="0">
                <a:solidFill>
                  <a:srgbClr val="FF0000"/>
                </a:solidFill>
              </a:rPr>
              <a:t>추상클래스와 인터페이스</a:t>
            </a:r>
          </a:p>
          <a:p>
            <a:r>
              <a:rPr lang="ko-KR" altLang="en-US" sz="1300" dirty="0"/>
              <a:t> </a:t>
            </a:r>
            <a:r>
              <a:rPr lang="en-US" altLang="ko-KR" sz="1300" dirty="0"/>
              <a:t>- </a:t>
            </a:r>
            <a:r>
              <a:rPr lang="ko-KR" altLang="en-US" sz="1300" dirty="0"/>
              <a:t>추상클래스</a:t>
            </a:r>
          </a:p>
          <a:p>
            <a:r>
              <a:rPr lang="en-US" altLang="ko-KR" sz="1300" dirty="0"/>
              <a:t> - </a:t>
            </a:r>
            <a:r>
              <a:rPr lang="ko-KR" altLang="en-US" sz="1300" dirty="0"/>
              <a:t>인터페이스</a:t>
            </a:r>
            <a:endParaRPr lang="en-US" altLang="ko-KR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10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기본형과 참조형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String</a:t>
            </a:r>
            <a:r>
              <a:rPr lang="ko-KR" altLang="en-US" dirty="0"/>
              <a:t>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Call By Value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0BA670-3F6A-41EB-8572-ED113A372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" y="2236069"/>
            <a:ext cx="4505325" cy="33432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1C9138-48C0-4774-9643-30F35DAB46B1}"/>
              </a:ext>
            </a:extLst>
          </p:cNvPr>
          <p:cNvSpPr/>
          <p:nvPr/>
        </p:nvSpPr>
        <p:spPr>
          <a:xfrm>
            <a:off x="5439064" y="1263347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B57C1F-D076-453C-A491-79844BE8D454}"/>
              </a:ext>
            </a:extLst>
          </p:cNvPr>
          <p:cNvSpPr/>
          <p:nvPr/>
        </p:nvSpPr>
        <p:spPr>
          <a:xfrm>
            <a:off x="5906424" y="1263347"/>
            <a:ext cx="525872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num = 5 </a:t>
            </a:r>
            <a:r>
              <a:rPr lang="ko-KR" altLang="en-US" dirty="0"/>
              <a:t>선언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3C91A9-681B-44A4-A9CE-EAB2C4B4CF46}"/>
              </a:ext>
            </a:extLst>
          </p:cNvPr>
          <p:cNvSpPr/>
          <p:nvPr/>
        </p:nvSpPr>
        <p:spPr>
          <a:xfrm>
            <a:off x="5439064" y="4688272"/>
            <a:ext cx="2280687" cy="178214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D60231-44A3-4E07-ACD2-E1D0C04EBB24}"/>
              </a:ext>
            </a:extLst>
          </p:cNvPr>
          <p:cNvSpPr/>
          <p:nvPr/>
        </p:nvSpPr>
        <p:spPr>
          <a:xfrm>
            <a:off x="5439064" y="6465059"/>
            <a:ext cx="2280687" cy="30899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CDE21E-DB48-40E9-8666-E0B3D32BEB46}"/>
              </a:ext>
            </a:extLst>
          </p:cNvPr>
          <p:cNvSpPr/>
          <p:nvPr/>
        </p:nvSpPr>
        <p:spPr>
          <a:xfrm>
            <a:off x="5439064" y="5947738"/>
            <a:ext cx="2280687" cy="517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num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B2DC10-8EAC-4BDF-A242-6B0E67BAA09B}"/>
              </a:ext>
            </a:extLst>
          </p:cNvPr>
          <p:cNvSpPr/>
          <p:nvPr/>
        </p:nvSpPr>
        <p:spPr>
          <a:xfrm>
            <a:off x="5439064" y="1786587"/>
            <a:ext cx="467360" cy="7216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5787B6-2965-4F0F-9A99-007C76E75456}"/>
              </a:ext>
            </a:extLst>
          </p:cNvPr>
          <p:cNvSpPr/>
          <p:nvPr/>
        </p:nvSpPr>
        <p:spPr>
          <a:xfrm>
            <a:off x="5906424" y="1786587"/>
            <a:ext cx="5258720" cy="721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들어온 인자 값을 </a:t>
            </a:r>
            <a:r>
              <a:rPr lang="en-US" altLang="ko-KR" dirty="0"/>
              <a:t>10</a:t>
            </a:r>
            <a:r>
              <a:rPr lang="ko-KR" altLang="en-US" dirty="0"/>
              <a:t>만큼 추가시키는 </a:t>
            </a:r>
            <a:r>
              <a:rPr lang="en-US" altLang="ko-KR" b="1" dirty="0" err="1"/>
              <a:t>doSomething</a:t>
            </a:r>
            <a:r>
              <a:rPr lang="en-US" altLang="ko-KR" b="1" dirty="0"/>
              <a:t>( )</a:t>
            </a:r>
            <a:r>
              <a:rPr lang="ko-KR" altLang="en-US" b="1" dirty="0"/>
              <a:t> 호출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E7F986-8FC6-4D23-962D-FFCECB569209}"/>
              </a:ext>
            </a:extLst>
          </p:cNvPr>
          <p:cNvSpPr/>
          <p:nvPr/>
        </p:nvSpPr>
        <p:spPr>
          <a:xfrm>
            <a:off x="5439064" y="5091676"/>
            <a:ext cx="2280687" cy="8614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doSomthing</a:t>
            </a:r>
            <a:r>
              <a:rPr lang="en-US" altLang="ko-KR" dirty="0"/>
              <a:t>( 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int 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68CE47B3-CE2C-480F-B69A-B49B1600E299}"/>
              </a:ext>
            </a:extLst>
          </p:cNvPr>
          <p:cNvSpPr/>
          <p:nvPr/>
        </p:nvSpPr>
        <p:spPr>
          <a:xfrm rot="10800000">
            <a:off x="6302571" y="3333596"/>
            <a:ext cx="553671" cy="1782143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26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기본형과 참조형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String</a:t>
            </a:r>
            <a:r>
              <a:rPr lang="ko-KR" altLang="en-US" dirty="0"/>
              <a:t>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Call By Value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0BA670-3F6A-41EB-8572-ED113A372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" y="2236069"/>
            <a:ext cx="4505325" cy="33432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1C9138-48C0-4774-9643-30F35DAB46B1}"/>
              </a:ext>
            </a:extLst>
          </p:cNvPr>
          <p:cNvSpPr/>
          <p:nvPr/>
        </p:nvSpPr>
        <p:spPr>
          <a:xfrm>
            <a:off x="5439064" y="1263347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B57C1F-D076-453C-A491-79844BE8D454}"/>
              </a:ext>
            </a:extLst>
          </p:cNvPr>
          <p:cNvSpPr/>
          <p:nvPr/>
        </p:nvSpPr>
        <p:spPr>
          <a:xfrm>
            <a:off x="5906424" y="1263347"/>
            <a:ext cx="525872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num = 5 </a:t>
            </a:r>
            <a:r>
              <a:rPr lang="ko-KR" altLang="en-US" dirty="0"/>
              <a:t>선언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3C91A9-681B-44A4-A9CE-EAB2C4B4CF46}"/>
              </a:ext>
            </a:extLst>
          </p:cNvPr>
          <p:cNvSpPr/>
          <p:nvPr/>
        </p:nvSpPr>
        <p:spPr>
          <a:xfrm>
            <a:off x="5439064" y="4688272"/>
            <a:ext cx="2280687" cy="178214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D60231-44A3-4E07-ACD2-E1D0C04EBB24}"/>
              </a:ext>
            </a:extLst>
          </p:cNvPr>
          <p:cNvSpPr/>
          <p:nvPr/>
        </p:nvSpPr>
        <p:spPr>
          <a:xfrm>
            <a:off x="5439064" y="6465059"/>
            <a:ext cx="2280687" cy="30899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CDE21E-DB48-40E9-8666-E0B3D32BEB46}"/>
              </a:ext>
            </a:extLst>
          </p:cNvPr>
          <p:cNvSpPr/>
          <p:nvPr/>
        </p:nvSpPr>
        <p:spPr>
          <a:xfrm>
            <a:off x="5439064" y="5947738"/>
            <a:ext cx="2280687" cy="517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num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B2DC10-8EAC-4BDF-A242-6B0E67BAA09B}"/>
              </a:ext>
            </a:extLst>
          </p:cNvPr>
          <p:cNvSpPr/>
          <p:nvPr/>
        </p:nvSpPr>
        <p:spPr>
          <a:xfrm>
            <a:off x="5439064" y="1786587"/>
            <a:ext cx="467360" cy="7216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5787B6-2965-4F0F-9A99-007C76E75456}"/>
              </a:ext>
            </a:extLst>
          </p:cNvPr>
          <p:cNvSpPr/>
          <p:nvPr/>
        </p:nvSpPr>
        <p:spPr>
          <a:xfrm>
            <a:off x="5906424" y="1786587"/>
            <a:ext cx="5258720" cy="721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들어온 인자 값을 </a:t>
            </a:r>
            <a:r>
              <a:rPr lang="en-US" altLang="ko-KR" dirty="0"/>
              <a:t>10</a:t>
            </a:r>
            <a:r>
              <a:rPr lang="ko-KR" altLang="en-US" dirty="0"/>
              <a:t>만큼 추가시키는 </a:t>
            </a:r>
            <a:r>
              <a:rPr lang="en-US" altLang="ko-KR" b="1" dirty="0" err="1"/>
              <a:t>doSomething</a:t>
            </a:r>
            <a:r>
              <a:rPr lang="en-US" altLang="ko-KR" b="1" dirty="0"/>
              <a:t>( )</a:t>
            </a:r>
            <a:r>
              <a:rPr lang="ko-KR" altLang="en-US" b="1" dirty="0"/>
              <a:t> 호출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E7F986-8FC6-4D23-962D-FFCECB569209}"/>
              </a:ext>
            </a:extLst>
          </p:cNvPr>
          <p:cNvSpPr/>
          <p:nvPr/>
        </p:nvSpPr>
        <p:spPr>
          <a:xfrm>
            <a:off x="5439064" y="5091676"/>
            <a:ext cx="2280687" cy="8614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doSomthing</a:t>
            </a:r>
            <a:r>
              <a:rPr lang="en-US" altLang="ko-KR" dirty="0"/>
              <a:t>( 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int num = 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4064F5-AF0D-406F-A13E-8D7E1E7C3B4D}"/>
              </a:ext>
            </a:extLst>
          </p:cNvPr>
          <p:cNvSpPr/>
          <p:nvPr/>
        </p:nvSpPr>
        <p:spPr>
          <a:xfrm>
            <a:off x="5439064" y="2604785"/>
            <a:ext cx="467360" cy="4165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730DE0-989A-44B2-A84A-624752C36EC6}"/>
              </a:ext>
            </a:extLst>
          </p:cNvPr>
          <p:cNvSpPr/>
          <p:nvPr/>
        </p:nvSpPr>
        <p:spPr>
          <a:xfrm>
            <a:off x="5906424" y="2604785"/>
            <a:ext cx="5258720" cy="416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doSomething</a:t>
            </a:r>
            <a:r>
              <a:rPr lang="en-US" altLang="ko-KR" b="1" dirty="0"/>
              <a:t>( )</a:t>
            </a:r>
            <a:r>
              <a:rPr lang="ko-KR" altLang="en-US" dirty="0"/>
              <a:t>의 인자 </a:t>
            </a:r>
            <a:r>
              <a:rPr lang="en-US" altLang="ko-KR" dirty="0"/>
              <a:t>num</a:t>
            </a:r>
            <a:r>
              <a:rPr lang="ko-KR" altLang="en-US" dirty="0"/>
              <a:t>에 값 전달 받음 </a:t>
            </a:r>
            <a:r>
              <a:rPr lang="en-US" altLang="ko-KR" dirty="0"/>
              <a:t>: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459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기본형과 참조형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String</a:t>
            </a:r>
            <a:r>
              <a:rPr lang="ko-KR" altLang="en-US" dirty="0"/>
              <a:t>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Call By Value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0BA670-3F6A-41EB-8572-ED113A372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" y="2236069"/>
            <a:ext cx="4505325" cy="33432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1C9138-48C0-4774-9643-30F35DAB46B1}"/>
              </a:ext>
            </a:extLst>
          </p:cNvPr>
          <p:cNvSpPr/>
          <p:nvPr/>
        </p:nvSpPr>
        <p:spPr>
          <a:xfrm>
            <a:off x="5439064" y="1263347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B57C1F-D076-453C-A491-79844BE8D454}"/>
              </a:ext>
            </a:extLst>
          </p:cNvPr>
          <p:cNvSpPr/>
          <p:nvPr/>
        </p:nvSpPr>
        <p:spPr>
          <a:xfrm>
            <a:off x="5906424" y="1263347"/>
            <a:ext cx="525872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num = 5 </a:t>
            </a:r>
            <a:r>
              <a:rPr lang="ko-KR" altLang="en-US" dirty="0"/>
              <a:t>선언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3C91A9-681B-44A4-A9CE-EAB2C4B4CF46}"/>
              </a:ext>
            </a:extLst>
          </p:cNvPr>
          <p:cNvSpPr/>
          <p:nvPr/>
        </p:nvSpPr>
        <p:spPr>
          <a:xfrm>
            <a:off x="5439064" y="4688272"/>
            <a:ext cx="2280687" cy="178214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D60231-44A3-4E07-ACD2-E1D0C04EBB24}"/>
              </a:ext>
            </a:extLst>
          </p:cNvPr>
          <p:cNvSpPr/>
          <p:nvPr/>
        </p:nvSpPr>
        <p:spPr>
          <a:xfrm>
            <a:off x="5439064" y="6465059"/>
            <a:ext cx="2280687" cy="30899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CDE21E-DB48-40E9-8666-E0B3D32BEB46}"/>
              </a:ext>
            </a:extLst>
          </p:cNvPr>
          <p:cNvSpPr/>
          <p:nvPr/>
        </p:nvSpPr>
        <p:spPr>
          <a:xfrm>
            <a:off x="5439064" y="5947738"/>
            <a:ext cx="2280687" cy="517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num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B2DC10-8EAC-4BDF-A242-6B0E67BAA09B}"/>
              </a:ext>
            </a:extLst>
          </p:cNvPr>
          <p:cNvSpPr/>
          <p:nvPr/>
        </p:nvSpPr>
        <p:spPr>
          <a:xfrm>
            <a:off x="5439064" y="1786587"/>
            <a:ext cx="467360" cy="7216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5787B6-2965-4F0F-9A99-007C76E75456}"/>
              </a:ext>
            </a:extLst>
          </p:cNvPr>
          <p:cNvSpPr/>
          <p:nvPr/>
        </p:nvSpPr>
        <p:spPr>
          <a:xfrm>
            <a:off x="5906424" y="1786587"/>
            <a:ext cx="5258720" cy="721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들어온 인자 값을 </a:t>
            </a:r>
            <a:r>
              <a:rPr lang="en-US" altLang="ko-KR" dirty="0"/>
              <a:t>10</a:t>
            </a:r>
            <a:r>
              <a:rPr lang="ko-KR" altLang="en-US" dirty="0"/>
              <a:t>만큼 추가시키는 </a:t>
            </a:r>
            <a:r>
              <a:rPr lang="en-US" altLang="ko-KR" b="1" dirty="0" err="1"/>
              <a:t>doSomething</a:t>
            </a:r>
            <a:r>
              <a:rPr lang="en-US" altLang="ko-KR" b="1" dirty="0"/>
              <a:t>( )</a:t>
            </a:r>
            <a:r>
              <a:rPr lang="ko-KR" altLang="en-US" b="1" dirty="0"/>
              <a:t> 호출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E7F986-8FC6-4D23-962D-FFCECB569209}"/>
              </a:ext>
            </a:extLst>
          </p:cNvPr>
          <p:cNvSpPr/>
          <p:nvPr/>
        </p:nvSpPr>
        <p:spPr>
          <a:xfrm>
            <a:off x="5439064" y="5091676"/>
            <a:ext cx="2280687" cy="8614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doSomthing</a:t>
            </a:r>
            <a:r>
              <a:rPr lang="en-US" altLang="ko-KR" dirty="0"/>
              <a:t>( 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int num = </a:t>
            </a:r>
            <a:r>
              <a:rPr lang="en-US" altLang="ko-KR" b="1" dirty="0">
                <a:solidFill>
                  <a:srgbClr val="FFFF00"/>
                </a:solidFill>
              </a:rPr>
              <a:t>15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4064F5-AF0D-406F-A13E-8D7E1E7C3B4D}"/>
              </a:ext>
            </a:extLst>
          </p:cNvPr>
          <p:cNvSpPr/>
          <p:nvPr/>
        </p:nvSpPr>
        <p:spPr>
          <a:xfrm>
            <a:off x="5439064" y="2604785"/>
            <a:ext cx="467360" cy="4165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730DE0-989A-44B2-A84A-624752C36EC6}"/>
              </a:ext>
            </a:extLst>
          </p:cNvPr>
          <p:cNvSpPr/>
          <p:nvPr/>
        </p:nvSpPr>
        <p:spPr>
          <a:xfrm>
            <a:off x="5906424" y="2604785"/>
            <a:ext cx="5258720" cy="416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doSomething</a:t>
            </a:r>
            <a:r>
              <a:rPr lang="en-US" altLang="ko-KR" b="1" dirty="0"/>
              <a:t>( )</a:t>
            </a:r>
            <a:r>
              <a:rPr lang="ko-KR" altLang="en-US" dirty="0"/>
              <a:t>의 인자 </a:t>
            </a:r>
            <a:r>
              <a:rPr lang="en-US" altLang="ko-KR" dirty="0"/>
              <a:t>num</a:t>
            </a:r>
            <a:r>
              <a:rPr lang="ko-KR" altLang="en-US" dirty="0"/>
              <a:t>에 값 전달 받음 </a:t>
            </a:r>
            <a:r>
              <a:rPr lang="en-US" altLang="ko-KR" dirty="0"/>
              <a:t>: 5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848993-4128-47FA-84D7-9105717FA988}"/>
              </a:ext>
            </a:extLst>
          </p:cNvPr>
          <p:cNvSpPr/>
          <p:nvPr/>
        </p:nvSpPr>
        <p:spPr>
          <a:xfrm>
            <a:off x="5439064" y="3117865"/>
            <a:ext cx="467360" cy="4165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E353CE-DED5-485C-BAAD-18AF2952F59E}"/>
              </a:ext>
            </a:extLst>
          </p:cNvPr>
          <p:cNvSpPr/>
          <p:nvPr/>
        </p:nvSpPr>
        <p:spPr>
          <a:xfrm>
            <a:off x="5906424" y="3117865"/>
            <a:ext cx="5258720" cy="416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doSomething</a:t>
            </a:r>
            <a:r>
              <a:rPr lang="en-US" altLang="ko-KR" b="1" dirty="0"/>
              <a:t>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num</a:t>
            </a:r>
            <a:r>
              <a:rPr lang="ko-KR" altLang="en-US" dirty="0"/>
              <a:t> </a:t>
            </a:r>
            <a:r>
              <a:rPr lang="en-US" altLang="ko-KR" dirty="0"/>
              <a:t>+=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num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504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기본형과 참조형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String</a:t>
            </a:r>
            <a:r>
              <a:rPr lang="ko-KR" altLang="en-US" dirty="0"/>
              <a:t>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Call By Value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0BA670-3F6A-41EB-8572-ED113A372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" y="2236069"/>
            <a:ext cx="4505325" cy="33432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1C9138-48C0-4774-9643-30F35DAB46B1}"/>
              </a:ext>
            </a:extLst>
          </p:cNvPr>
          <p:cNvSpPr/>
          <p:nvPr/>
        </p:nvSpPr>
        <p:spPr>
          <a:xfrm>
            <a:off x="5439064" y="1263347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B57C1F-D076-453C-A491-79844BE8D454}"/>
              </a:ext>
            </a:extLst>
          </p:cNvPr>
          <p:cNvSpPr/>
          <p:nvPr/>
        </p:nvSpPr>
        <p:spPr>
          <a:xfrm>
            <a:off x="5906424" y="1263347"/>
            <a:ext cx="525872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num = 5 </a:t>
            </a:r>
            <a:r>
              <a:rPr lang="ko-KR" altLang="en-US" dirty="0"/>
              <a:t>선언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3C91A9-681B-44A4-A9CE-EAB2C4B4CF46}"/>
              </a:ext>
            </a:extLst>
          </p:cNvPr>
          <p:cNvSpPr/>
          <p:nvPr/>
        </p:nvSpPr>
        <p:spPr>
          <a:xfrm>
            <a:off x="5439064" y="4688272"/>
            <a:ext cx="2280687" cy="178214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D60231-44A3-4E07-ACD2-E1D0C04EBB24}"/>
              </a:ext>
            </a:extLst>
          </p:cNvPr>
          <p:cNvSpPr/>
          <p:nvPr/>
        </p:nvSpPr>
        <p:spPr>
          <a:xfrm>
            <a:off x="5439064" y="6465059"/>
            <a:ext cx="2280687" cy="30899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CDE21E-DB48-40E9-8666-E0B3D32BEB46}"/>
              </a:ext>
            </a:extLst>
          </p:cNvPr>
          <p:cNvSpPr/>
          <p:nvPr/>
        </p:nvSpPr>
        <p:spPr>
          <a:xfrm>
            <a:off x="5439064" y="5947738"/>
            <a:ext cx="2280687" cy="517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num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B2DC10-8EAC-4BDF-A242-6B0E67BAA09B}"/>
              </a:ext>
            </a:extLst>
          </p:cNvPr>
          <p:cNvSpPr/>
          <p:nvPr/>
        </p:nvSpPr>
        <p:spPr>
          <a:xfrm>
            <a:off x="5439064" y="1786587"/>
            <a:ext cx="467360" cy="7216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5787B6-2965-4F0F-9A99-007C76E75456}"/>
              </a:ext>
            </a:extLst>
          </p:cNvPr>
          <p:cNvSpPr/>
          <p:nvPr/>
        </p:nvSpPr>
        <p:spPr>
          <a:xfrm>
            <a:off x="5906424" y="1786587"/>
            <a:ext cx="5258720" cy="721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들어온 인자 값을 </a:t>
            </a:r>
            <a:r>
              <a:rPr lang="en-US" altLang="ko-KR" dirty="0"/>
              <a:t>10</a:t>
            </a:r>
            <a:r>
              <a:rPr lang="ko-KR" altLang="en-US" dirty="0"/>
              <a:t>만큼 추가시키는 </a:t>
            </a:r>
            <a:r>
              <a:rPr lang="en-US" altLang="ko-KR" b="1" dirty="0" err="1"/>
              <a:t>doSomething</a:t>
            </a:r>
            <a:r>
              <a:rPr lang="en-US" altLang="ko-KR" b="1" dirty="0"/>
              <a:t>( )</a:t>
            </a:r>
            <a:r>
              <a:rPr lang="ko-KR" altLang="en-US" b="1" dirty="0"/>
              <a:t> 호출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4064F5-AF0D-406F-A13E-8D7E1E7C3B4D}"/>
              </a:ext>
            </a:extLst>
          </p:cNvPr>
          <p:cNvSpPr/>
          <p:nvPr/>
        </p:nvSpPr>
        <p:spPr>
          <a:xfrm>
            <a:off x="5439064" y="2604785"/>
            <a:ext cx="467360" cy="4165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730DE0-989A-44B2-A84A-624752C36EC6}"/>
              </a:ext>
            </a:extLst>
          </p:cNvPr>
          <p:cNvSpPr/>
          <p:nvPr/>
        </p:nvSpPr>
        <p:spPr>
          <a:xfrm>
            <a:off x="5906424" y="2604785"/>
            <a:ext cx="5258720" cy="416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doSomething</a:t>
            </a:r>
            <a:r>
              <a:rPr lang="en-US" altLang="ko-KR" b="1" dirty="0"/>
              <a:t>( )</a:t>
            </a:r>
            <a:r>
              <a:rPr lang="ko-KR" altLang="en-US" dirty="0"/>
              <a:t>의 인자 </a:t>
            </a:r>
            <a:r>
              <a:rPr lang="en-US" altLang="ko-KR" dirty="0"/>
              <a:t>num</a:t>
            </a:r>
            <a:r>
              <a:rPr lang="ko-KR" altLang="en-US" dirty="0"/>
              <a:t>에 값 전달 받음 </a:t>
            </a:r>
            <a:r>
              <a:rPr lang="en-US" altLang="ko-KR" dirty="0"/>
              <a:t>: 5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848993-4128-47FA-84D7-9105717FA988}"/>
              </a:ext>
            </a:extLst>
          </p:cNvPr>
          <p:cNvSpPr/>
          <p:nvPr/>
        </p:nvSpPr>
        <p:spPr>
          <a:xfrm>
            <a:off x="5439064" y="3117865"/>
            <a:ext cx="467360" cy="4165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E353CE-DED5-485C-BAAD-18AF2952F59E}"/>
              </a:ext>
            </a:extLst>
          </p:cNvPr>
          <p:cNvSpPr/>
          <p:nvPr/>
        </p:nvSpPr>
        <p:spPr>
          <a:xfrm>
            <a:off x="5906424" y="3117865"/>
            <a:ext cx="5258720" cy="416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doSomething</a:t>
            </a:r>
            <a:r>
              <a:rPr lang="en-US" altLang="ko-KR" b="1" dirty="0"/>
              <a:t>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num</a:t>
            </a:r>
            <a:r>
              <a:rPr lang="ko-KR" altLang="en-US" dirty="0"/>
              <a:t> </a:t>
            </a:r>
            <a:r>
              <a:rPr lang="en-US" altLang="ko-KR" dirty="0"/>
              <a:t>+=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num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15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742B4C-D515-4581-A354-008FFB7A3DF4}"/>
              </a:ext>
            </a:extLst>
          </p:cNvPr>
          <p:cNvSpPr/>
          <p:nvPr/>
        </p:nvSpPr>
        <p:spPr>
          <a:xfrm>
            <a:off x="5439064" y="3630945"/>
            <a:ext cx="467360" cy="4165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E62197-1386-4379-BC60-A9B9A685DA8D}"/>
              </a:ext>
            </a:extLst>
          </p:cNvPr>
          <p:cNvSpPr/>
          <p:nvPr/>
        </p:nvSpPr>
        <p:spPr>
          <a:xfrm>
            <a:off x="5906424" y="3630945"/>
            <a:ext cx="5258720" cy="416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doSomething</a:t>
            </a:r>
            <a:r>
              <a:rPr lang="en-US" altLang="ko-KR" b="1" dirty="0"/>
              <a:t>( )</a:t>
            </a:r>
            <a:r>
              <a:rPr lang="en-US" altLang="ko-KR" dirty="0"/>
              <a:t> </a:t>
            </a:r>
            <a:r>
              <a:rPr lang="ko-KR" altLang="en-US" dirty="0"/>
              <a:t>반환됨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118B44-F270-4731-B479-2C8D26EB855C}"/>
              </a:ext>
            </a:extLst>
          </p:cNvPr>
          <p:cNvSpPr/>
          <p:nvPr/>
        </p:nvSpPr>
        <p:spPr>
          <a:xfrm>
            <a:off x="8769171" y="4320348"/>
            <a:ext cx="2280687" cy="8614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doSomthing</a:t>
            </a:r>
            <a:r>
              <a:rPr lang="en-US" altLang="ko-KR" dirty="0"/>
              <a:t>( 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int num = </a:t>
            </a:r>
            <a:r>
              <a:rPr lang="en-US" altLang="ko-KR" b="1" dirty="0">
                <a:solidFill>
                  <a:srgbClr val="FFFF00"/>
                </a:solidFill>
              </a:rPr>
              <a:t>15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05F553-C918-4843-AA3B-74E52BE38850}"/>
              </a:ext>
            </a:extLst>
          </p:cNvPr>
          <p:cNvSpPr/>
          <p:nvPr/>
        </p:nvSpPr>
        <p:spPr>
          <a:xfrm>
            <a:off x="5439063" y="5075929"/>
            <a:ext cx="2280687" cy="8614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0D76237B-A9C2-428E-B96C-B55FFC6B76D8}"/>
              </a:ext>
            </a:extLst>
          </p:cNvPr>
          <p:cNvSpPr/>
          <p:nvPr/>
        </p:nvSpPr>
        <p:spPr>
          <a:xfrm rot="4340512">
            <a:off x="7481710" y="3890405"/>
            <a:ext cx="553671" cy="2490893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98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기본형과 참조형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String</a:t>
            </a:r>
            <a:r>
              <a:rPr lang="ko-KR" altLang="en-US" dirty="0"/>
              <a:t>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Call By Value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0BA670-3F6A-41EB-8572-ED113A372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" y="2236069"/>
            <a:ext cx="4505325" cy="33432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1C9138-48C0-4774-9643-30F35DAB46B1}"/>
              </a:ext>
            </a:extLst>
          </p:cNvPr>
          <p:cNvSpPr/>
          <p:nvPr/>
        </p:nvSpPr>
        <p:spPr>
          <a:xfrm>
            <a:off x="5439064" y="1263347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B57C1F-D076-453C-A491-79844BE8D454}"/>
              </a:ext>
            </a:extLst>
          </p:cNvPr>
          <p:cNvSpPr/>
          <p:nvPr/>
        </p:nvSpPr>
        <p:spPr>
          <a:xfrm>
            <a:off x="5906424" y="1263347"/>
            <a:ext cx="525872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num = 5 </a:t>
            </a:r>
            <a:r>
              <a:rPr lang="ko-KR" altLang="en-US" dirty="0"/>
              <a:t>선언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3C91A9-681B-44A4-A9CE-EAB2C4B4CF46}"/>
              </a:ext>
            </a:extLst>
          </p:cNvPr>
          <p:cNvSpPr/>
          <p:nvPr/>
        </p:nvSpPr>
        <p:spPr>
          <a:xfrm>
            <a:off x="5439064" y="4688272"/>
            <a:ext cx="2280687" cy="178214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D60231-44A3-4E07-ACD2-E1D0C04EBB24}"/>
              </a:ext>
            </a:extLst>
          </p:cNvPr>
          <p:cNvSpPr/>
          <p:nvPr/>
        </p:nvSpPr>
        <p:spPr>
          <a:xfrm>
            <a:off x="5439064" y="6465059"/>
            <a:ext cx="2280687" cy="30899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CDE21E-DB48-40E9-8666-E0B3D32BEB46}"/>
              </a:ext>
            </a:extLst>
          </p:cNvPr>
          <p:cNvSpPr/>
          <p:nvPr/>
        </p:nvSpPr>
        <p:spPr>
          <a:xfrm>
            <a:off x="5439064" y="5947738"/>
            <a:ext cx="2280687" cy="517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num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B2DC10-8EAC-4BDF-A242-6B0E67BAA09B}"/>
              </a:ext>
            </a:extLst>
          </p:cNvPr>
          <p:cNvSpPr/>
          <p:nvPr/>
        </p:nvSpPr>
        <p:spPr>
          <a:xfrm>
            <a:off x="5439064" y="1786587"/>
            <a:ext cx="467360" cy="7216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5787B6-2965-4F0F-9A99-007C76E75456}"/>
              </a:ext>
            </a:extLst>
          </p:cNvPr>
          <p:cNvSpPr/>
          <p:nvPr/>
        </p:nvSpPr>
        <p:spPr>
          <a:xfrm>
            <a:off x="5906424" y="1786587"/>
            <a:ext cx="5258720" cy="721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들어온 인자 값을 </a:t>
            </a:r>
            <a:r>
              <a:rPr lang="en-US" altLang="ko-KR" dirty="0"/>
              <a:t>10</a:t>
            </a:r>
            <a:r>
              <a:rPr lang="ko-KR" altLang="en-US" dirty="0"/>
              <a:t>만큼 추가시키는 </a:t>
            </a:r>
            <a:r>
              <a:rPr lang="en-US" altLang="ko-KR" b="1" dirty="0" err="1"/>
              <a:t>doSomething</a:t>
            </a:r>
            <a:r>
              <a:rPr lang="en-US" altLang="ko-KR" b="1" dirty="0"/>
              <a:t>( )</a:t>
            </a:r>
            <a:r>
              <a:rPr lang="ko-KR" altLang="en-US" b="1" dirty="0"/>
              <a:t> 호출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4064F5-AF0D-406F-A13E-8D7E1E7C3B4D}"/>
              </a:ext>
            </a:extLst>
          </p:cNvPr>
          <p:cNvSpPr/>
          <p:nvPr/>
        </p:nvSpPr>
        <p:spPr>
          <a:xfrm>
            <a:off x="5439064" y="2604785"/>
            <a:ext cx="467360" cy="4165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730DE0-989A-44B2-A84A-624752C36EC6}"/>
              </a:ext>
            </a:extLst>
          </p:cNvPr>
          <p:cNvSpPr/>
          <p:nvPr/>
        </p:nvSpPr>
        <p:spPr>
          <a:xfrm>
            <a:off x="5906424" y="2604785"/>
            <a:ext cx="5258720" cy="416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doSomething</a:t>
            </a:r>
            <a:r>
              <a:rPr lang="en-US" altLang="ko-KR" b="1" dirty="0"/>
              <a:t>( )</a:t>
            </a:r>
            <a:r>
              <a:rPr lang="ko-KR" altLang="en-US" dirty="0"/>
              <a:t>의 인자 </a:t>
            </a:r>
            <a:r>
              <a:rPr lang="en-US" altLang="ko-KR" dirty="0"/>
              <a:t>num</a:t>
            </a:r>
            <a:r>
              <a:rPr lang="ko-KR" altLang="en-US" dirty="0"/>
              <a:t>에 값 전달 받음 </a:t>
            </a:r>
            <a:r>
              <a:rPr lang="en-US" altLang="ko-KR" dirty="0"/>
              <a:t>: 5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848993-4128-47FA-84D7-9105717FA988}"/>
              </a:ext>
            </a:extLst>
          </p:cNvPr>
          <p:cNvSpPr/>
          <p:nvPr/>
        </p:nvSpPr>
        <p:spPr>
          <a:xfrm>
            <a:off x="5439064" y="3117865"/>
            <a:ext cx="467360" cy="4165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E353CE-DED5-485C-BAAD-18AF2952F59E}"/>
              </a:ext>
            </a:extLst>
          </p:cNvPr>
          <p:cNvSpPr/>
          <p:nvPr/>
        </p:nvSpPr>
        <p:spPr>
          <a:xfrm>
            <a:off x="5906424" y="3117865"/>
            <a:ext cx="5258720" cy="416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doSomething</a:t>
            </a:r>
            <a:r>
              <a:rPr lang="en-US" altLang="ko-KR" b="1" dirty="0"/>
              <a:t>( 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num</a:t>
            </a:r>
            <a:r>
              <a:rPr lang="ko-KR" altLang="en-US" dirty="0"/>
              <a:t> </a:t>
            </a:r>
            <a:r>
              <a:rPr lang="en-US" altLang="ko-KR" dirty="0"/>
              <a:t>+=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num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15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742B4C-D515-4581-A354-008FFB7A3DF4}"/>
              </a:ext>
            </a:extLst>
          </p:cNvPr>
          <p:cNvSpPr/>
          <p:nvPr/>
        </p:nvSpPr>
        <p:spPr>
          <a:xfrm>
            <a:off x="5439064" y="3630945"/>
            <a:ext cx="467360" cy="4165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E62197-1386-4379-BC60-A9B9A685DA8D}"/>
              </a:ext>
            </a:extLst>
          </p:cNvPr>
          <p:cNvSpPr/>
          <p:nvPr/>
        </p:nvSpPr>
        <p:spPr>
          <a:xfrm>
            <a:off x="5906424" y="3630945"/>
            <a:ext cx="5258720" cy="416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doSomething</a:t>
            </a:r>
            <a:r>
              <a:rPr lang="en-US" altLang="ko-KR" b="1" dirty="0"/>
              <a:t>( )</a:t>
            </a:r>
            <a:r>
              <a:rPr lang="en-US" altLang="ko-KR" dirty="0"/>
              <a:t> </a:t>
            </a:r>
            <a:r>
              <a:rPr lang="ko-KR" altLang="en-US" dirty="0"/>
              <a:t>반환됨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2D5E35-292E-4E61-A961-862C10221AF7}"/>
              </a:ext>
            </a:extLst>
          </p:cNvPr>
          <p:cNvSpPr/>
          <p:nvPr/>
        </p:nvSpPr>
        <p:spPr>
          <a:xfrm>
            <a:off x="5439064" y="4111320"/>
            <a:ext cx="467360" cy="4165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DBA1B9-14A3-43D2-9A8A-EEBE3441B36C}"/>
              </a:ext>
            </a:extLst>
          </p:cNvPr>
          <p:cNvSpPr/>
          <p:nvPr/>
        </p:nvSpPr>
        <p:spPr>
          <a:xfrm>
            <a:off x="5906424" y="4111320"/>
            <a:ext cx="5258720" cy="416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그러나 </a:t>
            </a:r>
            <a:r>
              <a:rPr lang="en-US" altLang="ko-KR" dirty="0"/>
              <a:t>num</a:t>
            </a:r>
            <a:r>
              <a:rPr lang="ko-KR" altLang="en-US" dirty="0"/>
              <a:t>은 여전히 </a:t>
            </a:r>
            <a:r>
              <a:rPr lang="en-US" altLang="ko-KR" dirty="0"/>
              <a:t>5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494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기본형과 참조형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String</a:t>
            </a:r>
            <a:r>
              <a:rPr lang="ko-KR" altLang="en-US" dirty="0"/>
              <a:t>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Call By Value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0BA670-3F6A-41EB-8572-ED113A372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" y="2236069"/>
            <a:ext cx="4505325" cy="334327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2846C2-154A-4F98-9EBC-B9C715D48E3A}"/>
              </a:ext>
            </a:extLst>
          </p:cNvPr>
          <p:cNvSpPr/>
          <p:nvPr/>
        </p:nvSpPr>
        <p:spPr>
          <a:xfrm>
            <a:off x="5228854" y="1967696"/>
            <a:ext cx="6705600" cy="410901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 )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선언된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</a:t>
            </a:r>
            <a:r>
              <a:rPr lang="en-US" altLang="ko-K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doSomething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매개 변수에 들어간 순간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 )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가지고 있는 값인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 넘어간다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그리고 </a:t>
            </a:r>
            <a:r>
              <a:rPr lang="en-US" altLang="ko-K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doSomething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 )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과는 다르다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doSomething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그저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라는 값을 받고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만큼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더한 다음 호출이 종료된다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당연히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main( )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에는 아무런 변화가 일어나지 않는다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474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기본형과 참조형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String</a:t>
            </a:r>
            <a:r>
              <a:rPr lang="ko-KR" altLang="en-US" dirty="0"/>
              <a:t>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Call By Reference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B2FE4B-60C4-4C35-A15F-4343474C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43" y="2643548"/>
            <a:ext cx="4200525" cy="25431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81B1942-625D-4F30-AEF1-C99B3EC5EAB3}"/>
              </a:ext>
            </a:extLst>
          </p:cNvPr>
          <p:cNvSpPr/>
          <p:nvPr/>
        </p:nvSpPr>
        <p:spPr>
          <a:xfrm>
            <a:off x="7275633" y="3125165"/>
            <a:ext cx="2062564" cy="43983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Class</a:t>
            </a:r>
            <a:r>
              <a:rPr lang="ko-KR" altLang="en-US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Car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4B945C-94E4-4E82-A987-17FFAE177E49}"/>
              </a:ext>
            </a:extLst>
          </p:cNvPr>
          <p:cNvSpPr/>
          <p:nvPr/>
        </p:nvSpPr>
        <p:spPr>
          <a:xfrm>
            <a:off x="7275633" y="3565002"/>
            <a:ext cx="2062564" cy="988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 color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getColor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8DC385-F565-477B-AF86-C27CF3BA3FFD}"/>
              </a:ext>
            </a:extLst>
          </p:cNvPr>
          <p:cNvSpPr/>
          <p:nvPr/>
        </p:nvSpPr>
        <p:spPr>
          <a:xfrm>
            <a:off x="4791920" y="2643548"/>
            <a:ext cx="2483714" cy="2543175"/>
          </a:xfrm>
          <a:custGeom>
            <a:avLst/>
            <a:gdLst>
              <a:gd name="connsiteX0" fmla="*/ 0 w 2483714"/>
              <a:gd name="connsiteY0" fmla="*/ 0 h 2543175"/>
              <a:gd name="connsiteX1" fmla="*/ 2483714 w 2483714"/>
              <a:gd name="connsiteY1" fmla="*/ 0 h 2543175"/>
              <a:gd name="connsiteX2" fmla="*/ 2483714 w 2483714"/>
              <a:gd name="connsiteY2" fmla="*/ 2543175 h 2543175"/>
              <a:gd name="connsiteX3" fmla="*/ 0 w 2483714"/>
              <a:gd name="connsiteY3" fmla="*/ 2543175 h 2543175"/>
              <a:gd name="connsiteX4" fmla="*/ 0 w 2483714"/>
              <a:gd name="connsiteY4" fmla="*/ 0 h 2543175"/>
              <a:gd name="connsiteX0" fmla="*/ 0 w 2483714"/>
              <a:gd name="connsiteY0" fmla="*/ 0 h 2543175"/>
              <a:gd name="connsiteX1" fmla="*/ 2483714 w 2483714"/>
              <a:gd name="connsiteY1" fmla="*/ 335665 h 2543175"/>
              <a:gd name="connsiteX2" fmla="*/ 2483714 w 2483714"/>
              <a:gd name="connsiteY2" fmla="*/ 2543175 h 2543175"/>
              <a:gd name="connsiteX3" fmla="*/ 0 w 2483714"/>
              <a:gd name="connsiteY3" fmla="*/ 2543175 h 2543175"/>
              <a:gd name="connsiteX4" fmla="*/ 0 w 2483714"/>
              <a:gd name="connsiteY4" fmla="*/ 0 h 2543175"/>
              <a:gd name="connsiteX0" fmla="*/ 0 w 2483714"/>
              <a:gd name="connsiteY0" fmla="*/ 0 h 2543175"/>
              <a:gd name="connsiteX1" fmla="*/ 2483714 w 2483714"/>
              <a:gd name="connsiteY1" fmla="*/ 335665 h 2543175"/>
              <a:gd name="connsiteX2" fmla="*/ 2472140 w 2483714"/>
              <a:gd name="connsiteY2" fmla="*/ 1894993 h 2543175"/>
              <a:gd name="connsiteX3" fmla="*/ 0 w 2483714"/>
              <a:gd name="connsiteY3" fmla="*/ 2543175 h 2543175"/>
              <a:gd name="connsiteX4" fmla="*/ 0 w 2483714"/>
              <a:gd name="connsiteY4" fmla="*/ 0 h 2543175"/>
              <a:gd name="connsiteX0" fmla="*/ 0 w 2483714"/>
              <a:gd name="connsiteY0" fmla="*/ 0 h 2543175"/>
              <a:gd name="connsiteX1" fmla="*/ 2483714 w 2483714"/>
              <a:gd name="connsiteY1" fmla="*/ 486136 h 2543175"/>
              <a:gd name="connsiteX2" fmla="*/ 2472140 w 2483714"/>
              <a:gd name="connsiteY2" fmla="*/ 1894993 h 2543175"/>
              <a:gd name="connsiteX3" fmla="*/ 0 w 2483714"/>
              <a:gd name="connsiteY3" fmla="*/ 2543175 h 2543175"/>
              <a:gd name="connsiteX4" fmla="*/ 0 w 2483714"/>
              <a:gd name="connsiteY4" fmla="*/ 0 h 254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3714" h="2543175">
                <a:moveTo>
                  <a:pt x="0" y="0"/>
                </a:moveTo>
                <a:lnTo>
                  <a:pt x="2483714" y="486136"/>
                </a:lnTo>
                <a:lnTo>
                  <a:pt x="2472140" y="1894993"/>
                </a:lnTo>
                <a:lnTo>
                  <a:pt x="0" y="25431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F4FCADA6-75CC-4EAB-BE77-3B67E41FFBED}"/>
              </a:ext>
            </a:extLst>
          </p:cNvPr>
          <p:cNvSpPr/>
          <p:nvPr/>
        </p:nvSpPr>
        <p:spPr>
          <a:xfrm rot="5400000">
            <a:off x="5983100" y="2578506"/>
            <a:ext cx="553671" cy="2490893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502214-823E-4B9E-BF0E-096F15C79B8D}"/>
              </a:ext>
            </a:extLst>
          </p:cNvPr>
          <p:cNvSpPr/>
          <p:nvPr/>
        </p:nvSpPr>
        <p:spPr>
          <a:xfrm>
            <a:off x="6655307" y="5238809"/>
            <a:ext cx="4768906" cy="6944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우선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이라는 클래스를 만들었다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539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기본형과 참조형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String</a:t>
            </a:r>
            <a:r>
              <a:rPr lang="ko-KR" altLang="en-US" dirty="0"/>
              <a:t>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Call By Reference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4D3B22-989B-4C6C-ABA6-4D789DDD9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9" y="2167013"/>
            <a:ext cx="4524375" cy="36099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81B1942-625D-4F30-AEF1-C99B3EC5EAB3}"/>
              </a:ext>
            </a:extLst>
          </p:cNvPr>
          <p:cNvSpPr/>
          <p:nvPr/>
        </p:nvSpPr>
        <p:spPr>
          <a:xfrm>
            <a:off x="2849170" y="4784112"/>
            <a:ext cx="2062564" cy="4338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Class</a:t>
            </a:r>
            <a:r>
              <a:rPr lang="ko-KR" altLang="en-US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Car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4B945C-94E4-4E82-A987-17FFAE177E49}"/>
              </a:ext>
            </a:extLst>
          </p:cNvPr>
          <p:cNvSpPr/>
          <p:nvPr/>
        </p:nvSpPr>
        <p:spPr>
          <a:xfrm>
            <a:off x="2849170" y="5218011"/>
            <a:ext cx="2062564" cy="668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 color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getColor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8775CF-7626-42EC-8191-80B9D401181D}"/>
              </a:ext>
            </a:extLst>
          </p:cNvPr>
          <p:cNvSpPr/>
          <p:nvPr/>
        </p:nvSpPr>
        <p:spPr>
          <a:xfrm>
            <a:off x="5219145" y="4491502"/>
            <a:ext cx="2280687" cy="178214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8A1F1A-62F2-4D16-A76F-79930962B076}"/>
              </a:ext>
            </a:extLst>
          </p:cNvPr>
          <p:cNvSpPr/>
          <p:nvPr/>
        </p:nvSpPr>
        <p:spPr>
          <a:xfrm>
            <a:off x="5219145" y="6268289"/>
            <a:ext cx="2280687" cy="30899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11BFED-4A95-4045-87DB-FA73BCD64E92}"/>
              </a:ext>
            </a:extLst>
          </p:cNvPr>
          <p:cNvSpPr/>
          <p:nvPr/>
        </p:nvSpPr>
        <p:spPr>
          <a:xfrm>
            <a:off x="8385202" y="3588152"/>
            <a:ext cx="3419439" cy="28126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1DD259-74F5-4FBF-AAD8-13D757583A61}"/>
              </a:ext>
            </a:extLst>
          </p:cNvPr>
          <p:cNvSpPr/>
          <p:nvPr/>
        </p:nvSpPr>
        <p:spPr>
          <a:xfrm>
            <a:off x="8385202" y="6400800"/>
            <a:ext cx="3419439" cy="3089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3FFB80-4F00-4194-AAC2-2B44475DA187}"/>
              </a:ext>
            </a:extLst>
          </p:cNvPr>
          <p:cNvSpPr/>
          <p:nvPr/>
        </p:nvSpPr>
        <p:spPr>
          <a:xfrm>
            <a:off x="5243195" y="1944052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1D046C-C134-466B-BEC6-D60BEC5E6144}"/>
              </a:ext>
            </a:extLst>
          </p:cNvPr>
          <p:cNvSpPr/>
          <p:nvPr/>
        </p:nvSpPr>
        <p:spPr>
          <a:xfrm>
            <a:off x="5710555" y="1944052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</a:t>
            </a:r>
            <a:r>
              <a:rPr lang="ko-KR" altLang="en-US" dirty="0"/>
              <a:t>이라는 객체 생성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C54025-AC5C-4D33-B8F6-0C4C625D0F2F}"/>
              </a:ext>
            </a:extLst>
          </p:cNvPr>
          <p:cNvSpPr/>
          <p:nvPr/>
        </p:nvSpPr>
        <p:spPr>
          <a:xfrm>
            <a:off x="5219145" y="5694744"/>
            <a:ext cx="2280687" cy="57354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Car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car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@dk3n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9C1B178-CD9B-4967-81AE-29EDE2142EFA}"/>
              </a:ext>
            </a:extLst>
          </p:cNvPr>
          <p:cNvSpPr/>
          <p:nvPr/>
        </p:nvSpPr>
        <p:spPr>
          <a:xfrm>
            <a:off x="9428229" y="4645562"/>
            <a:ext cx="1842669" cy="11314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color</a:t>
            </a:r>
            <a:r>
              <a:rPr lang="en-US" altLang="ko-KR" b="1" dirty="0">
                <a:solidFill>
                  <a:schemeClr val="bg1"/>
                </a:solidFill>
              </a:rPr>
              <a:t>=</a:t>
            </a:r>
            <a:r>
              <a:rPr lang="en-US" altLang="ko-KR" dirty="0">
                <a:solidFill>
                  <a:schemeClr val="bg1"/>
                </a:solidFill>
              </a:rPr>
              <a:t>null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getColor</a:t>
            </a:r>
            <a:r>
              <a:rPr lang="en-US" altLang="ko-KR" dirty="0">
                <a:solidFill>
                  <a:schemeClr val="bg1"/>
                </a:solidFill>
              </a:rPr>
              <a:t>( )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A5CF60B-646A-4CA3-89F7-C8F89BEBA64E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7499832" y="5211275"/>
            <a:ext cx="1928397" cy="770242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027B85E-3F31-4563-93E0-9121B874AA57}"/>
              </a:ext>
            </a:extLst>
          </p:cNvPr>
          <p:cNvSpPr txBox="1"/>
          <p:nvPr/>
        </p:nvSpPr>
        <p:spPr>
          <a:xfrm>
            <a:off x="9861630" y="5719562"/>
            <a:ext cx="95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@dk3n</a:t>
            </a:r>
            <a:endParaRPr lang="ko-KR" altLang="en-US" b="1" dirty="0"/>
          </a:p>
        </p:txBody>
      </p:sp>
      <p:sp>
        <p:nvSpPr>
          <p:cNvPr id="31" name="화살표: 위쪽 30">
            <a:extLst>
              <a:ext uri="{FF2B5EF4-FFF2-40B4-BE49-F238E27FC236}">
                <a16:creationId xmlns:a16="http://schemas.microsoft.com/office/drawing/2014/main" id="{8770EBE5-2E18-450C-8250-46F4A0EC60F9}"/>
              </a:ext>
            </a:extLst>
          </p:cNvPr>
          <p:cNvSpPr/>
          <p:nvPr/>
        </p:nvSpPr>
        <p:spPr>
          <a:xfrm rot="10800000">
            <a:off x="6082652" y="4080983"/>
            <a:ext cx="553671" cy="1684547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94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기본형과 참조형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String</a:t>
            </a:r>
            <a:r>
              <a:rPr lang="ko-KR" altLang="en-US" dirty="0"/>
              <a:t>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Call By Reference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4D3B22-989B-4C6C-ABA6-4D789DDD9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9" y="2167013"/>
            <a:ext cx="4524375" cy="36099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81B1942-625D-4F30-AEF1-C99B3EC5EAB3}"/>
              </a:ext>
            </a:extLst>
          </p:cNvPr>
          <p:cNvSpPr/>
          <p:nvPr/>
        </p:nvSpPr>
        <p:spPr>
          <a:xfrm>
            <a:off x="2849170" y="4784112"/>
            <a:ext cx="2062564" cy="4338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Class</a:t>
            </a:r>
            <a:r>
              <a:rPr lang="ko-KR" altLang="en-US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Car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4B945C-94E4-4E82-A987-17FFAE177E49}"/>
              </a:ext>
            </a:extLst>
          </p:cNvPr>
          <p:cNvSpPr/>
          <p:nvPr/>
        </p:nvSpPr>
        <p:spPr>
          <a:xfrm>
            <a:off x="2849170" y="5218011"/>
            <a:ext cx="2062564" cy="668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 color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getColor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8775CF-7626-42EC-8191-80B9D401181D}"/>
              </a:ext>
            </a:extLst>
          </p:cNvPr>
          <p:cNvSpPr/>
          <p:nvPr/>
        </p:nvSpPr>
        <p:spPr>
          <a:xfrm>
            <a:off x="5219145" y="4491502"/>
            <a:ext cx="2280687" cy="178214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8A1F1A-62F2-4D16-A76F-79930962B076}"/>
              </a:ext>
            </a:extLst>
          </p:cNvPr>
          <p:cNvSpPr/>
          <p:nvPr/>
        </p:nvSpPr>
        <p:spPr>
          <a:xfrm>
            <a:off x="5219145" y="6268289"/>
            <a:ext cx="2280687" cy="30899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11BFED-4A95-4045-87DB-FA73BCD64E92}"/>
              </a:ext>
            </a:extLst>
          </p:cNvPr>
          <p:cNvSpPr/>
          <p:nvPr/>
        </p:nvSpPr>
        <p:spPr>
          <a:xfrm>
            <a:off x="8385202" y="3588152"/>
            <a:ext cx="3419439" cy="28126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1DD259-74F5-4FBF-AAD8-13D757583A61}"/>
              </a:ext>
            </a:extLst>
          </p:cNvPr>
          <p:cNvSpPr/>
          <p:nvPr/>
        </p:nvSpPr>
        <p:spPr>
          <a:xfrm>
            <a:off x="8385202" y="6400800"/>
            <a:ext cx="3419439" cy="3089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3FFB80-4F00-4194-AAC2-2B44475DA187}"/>
              </a:ext>
            </a:extLst>
          </p:cNvPr>
          <p:cNvSpPr/>
          <p:nvPr/>
        </p:nvSpPr>
        <p:spPr>
          <a:xfrm>
            <a:off x="5243195" y="1944052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1D046C-C134-466B-BEC6-D60BEC5E6144}"/>
              </a:ext>
            </a:extLst>
          </p:cNvPr>
          <p:cNvSpPr/>
          <p:nvPr/>
        </p:nvSpPr>
        <p:spPr>
          <a:xfrm>
            <a:off x="5710555" y="1944052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</a:t>
            </a:r>
            <a:r>
              <a:rPr lang="ko-KR" altLang="en-US" dirty="0"/>
              <a:t>이라는 객체 생성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C54025-AC5C-4D33-B8F6-0C4C625D0F2F}"/>
              </a:ext>
            </a:extLst>
          </p:cNvPr>
          <p:cNvSpPr/>
          <p:nvPr/>
        </p:nvSpPr>
        <p:spPr>
          <a:xfrm>
            <a:off x="5219145" y="5694744"/>
            <a:ext cx="2280687" cy="57354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Car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car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@dk3n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A5CF60B-646A-4CA3-89F7-C8F89BEBA64E}"/>
              </a:ext>
            </a:extLst>
          </p:cNvPr>
          <p:cNvCxnSpPr>
            <a:cxnSpLocks/>
            <a:stCxn id="24" idx="3"/>
            <a:endCxn id="15" idx="1"/>
          </p:cNvCxnSpPr>
          <p:nvPr/>
        </p:nvCxnSpPr>
        <p:spPr>
          <a:xfrm flipV="1">
            <a:off x="7499832" y="5211275"/>
            <a:ext cx="1928397" cy="770242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31DE553-2525-4A01-AA78-43436F5A96F5}"/>
              </a:ext>
            </a:extLst>
          </p:cNvPr>
          <p:cNvSpPr/>
          <p:nvPr/>
        </p:nvSpPr>
        <p:spPr>
          <a:xfrm>
            <a:off x="9428229" y="4645562"/>
            <a:ext cx="1842669" cy="11314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color</a:t>
            </a:r>
            <a:r>
              <a:rPr lang="en-US" altLang="ko-KR" b="1" dirty="0">
                <a:solidFill>
                  <a:schemeClr val="bg1"/>
                </a:solidFill>
              </a:rPr>
              <a:t>=</a:t>
            </a:r>
            <a:r>
              <a:rPr lang="en-US" altLang="ko-KR" dirty="0">
                <a:solidFill>
                  <a:schemeClr val="bg1"/>
                </a:solidFill>
              </a:rPr>
              <a:t>null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getColor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608F6E-A761-4497-89B5-B9DE4A9599ED}"/>
              </a:ext>
            </a:extLst>
          </p:cNvPr>
          <p:cNvSpPr/>
          <p:nvPr/>
        </p:nvSpPr>
        <p:spPr>
          <a:xfrm>
            <a:off x="5243195" y="2467292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BB05AE-085F-4835-AD68-8AFFFEC88396}"/>
              </a:ext>
            </a:extLst>
          </p:cNvPr>
          <p:cNvSpPr/>
          <p:nvPr/>
        </p:nvSpPr>
        <p:spPr>
          <a:xfrm>
            <a:off x="5710555" y="2467292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car.getColor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3E1821-A548-46F1-91F5-D76B6735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113" y="2532295"/>
            <a:ext cx="1085850" cy="3238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62B6B02-017D-4FC7-917E-1720A53CFFDC}"/>
              </a:ext>
            </a:extLst>
          </p:cNvPr>
          <p:cNvSpPr txBox="1"/>
          <p:nvPr/>
        </p:nvSpPr>
        <p:spPr>
          <a:xfrm>
            <a:off x="9861630" y="5719562"/>
            <a:ext cx="95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@dk3n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34234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기본형과 참조형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String</a:t>
            </a:r>
            <a:r>
              <a:rPr lang="ko-KR" altLang="en-US" dirty="0"/>
              <a:t>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Call By Reference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4D3B22-989B-4C6C-ABA6-4D789DDD9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9" y="2167013"/>
            <a:ext cx="4524375" cy="36099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81B1942-625D-4F30-AEF1-C99B3EC5EAB3}"/>
              </a:ext>
            </a:extLst>
          </p:cNvPr>
          <p:cNvSpPr/>
          <p:nvPr/>
        </p:nvSpPr>
        <p:spPr>
          <a:xfrm>
            <a:off x="2849170" y="4784112"/>
            <a:ext cx="2062564" cy="4338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Class</a:t>
            </a:r>
            <a:r>
              <a:rPr lang="ko-KR" altLang="en-US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Car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4B945C-94E4-4E82-A987-17FFAE177E49}"/>
              </a:ext>
            </a:extLst>
          </p:cNvPr>
          <p:cNvSpPr/>
          <p:nvPr/>
        </p:nvSpPr>
        <p:spPr>
          <a:xfrm>
            <a:off x="2849170" y="5218011"/>
            <a:ext cx="2062564" cy="668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 color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getColor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8775CF-7626-42EC-8191-80B9D401181D}"/>
              </a:ext>
            </a:extLst>
          </p:cNvPr>
          <p:cNvSpPr/>
          <p:nvPr/>
        </p:nvSpPr>
        <p:spPr>
          <a:xfrm>
            <a:off x="5219145" y="4491502"/>
            <a:ext cx="2280687" cy="178214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8A1F1A-62F2-4D16-A76F-79930962B076}"/>
              </a:ext>
            </a:extLst>
          </p:cNvPr>
          <p:cNvSpPr/>
          <p:nvPr/>
        </p:nvSpPr>
        <p:spPr>
          <a:xfrm>
            <a:off x="5219145" y="6268289"/>
            <a:ext cx="2280687" cy="30899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11BFED-4A95-4045-87DB-FA73BCD64E92}"/>
              </a:ext>
            </a:extLst>
          </p:cNvPr>
          <p:cNvSpPr/>
          <p:nvPr/>
        </p:nvSpPr>
        <p:spPr>
          <a:xfrm>
            <a:off x="8385202" y="3588152"/>
            <a:ext cx="3419439" cy="28126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1DD259-74F5-4FBF-AAD8-13D757583A61}"/>
              </a:ext>
            </a:extLst>
          </p:cNvPr>
          <p:cNvSpPr/>
          <p:nvPr/>
        </p:nvSpPr>
        <p:spPr>
          <a:xfrm>
            <a:off x="8385202" y="6400800"/>
            <a:ext cx="3419439" cy="3089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3FFB80-4F00-4194-AAC2-2B44475DA187}"/>
              </a:ext>
            </a:extLst>
          </p:cNvPr>
          <p:cNvSpPr/>
          <p:nvPr/>
        </p:nvSpPr>
        <p:spPr>
          <a:xfrm>
            <a:off x="5243195" y="1944052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1D046C-C134-466B-BEC6-D60BEC5E6144}"/>
              </a:ext>
            </a:extLst>
          </p:cNvPr>
          <p:cNvSpPr/>
          <p:nvPr/>
        </p:nvSpPr>
        <p:spPr>
          <a:xfrm>
            <a:off x="5710555" y="1944052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</a:t>
            </a:r>
            <a:r>
              <a:rPr lang="ko-KR" altLang="en-US" dirty="0"/>
              <a:t>이라는 객체 생성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C54025-AC5C-4D33-B8F6-0C4C625D0F2F}"/>
              </a:ext>
            </a:extLst>
          </p:cNvPr>
          <p:cNvSpPr/>
          <p:nvPr/>
        </p:nvSpPr>
        <p:spPr>
          <a:xfrm>
            <a:off x="5219145" y="5694744"/>
            <a:ext cx="2280687" cy="57354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Car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car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@dk3n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A5CF60B-646A-4CA3-89F7-C8F89BEBA64E}"/>
              </a:ext>
            </a:extLst>
          </p:cNvPr>
          <p:cNvCxnSpPr>
            <a:cxnSpLocks/>
            <a:stCxn id="24" idx="3"/>
            <a:endCxn id="15" idx="1"/>
          </p:cNvCxnSpPr>
          <p:nvPr/>
        </p:nvCxnSpPr>
        <p:spPr>
          <a:xfrm flipV="1">
            <a:off x="7499832" y="5211275"/>
            <a:ext cx="1928397" cy="770242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31DE553-2525-4A01-AA78-43436F5A96F5}"/>
              </a:ext>
            </a:extLst>
          </p:cNvPr>
          <p:cNvSpPr/>
          <p:nvPr/>
        </p:nvSpPr>
        <p:spPr>
          <a:xfrm>
            <a:off x="9428229" y="4645562"/>
            <a:ext cx="1842669" cy="11314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color</a:t>
            </a:r>
            <a:r>
              <a:rPr lang="en-US" altLang="ko-KR" b="1" dirty="0">
                <a:solidFill>
                  <a:schemeClr val="bg1"/>
                </a:solidFill>
              </a:rPr>
              <a:t>=</a:t>
            </a:r>
            <a:r>
              <a:rPr lang="en-US" altLang="ko-KR" dirty="0">
                <a:solidFill>
                  <a:schemeClr val="bg1"/>
                </a:solidFill>
              </a:rPr>
              <a:t>null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getColor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608F6E-A761-4497-89B5-B9DE4A9599ED}"/>
              </a:ext>
            </a:extLst>
          </p:cNvPr>
          <p:cNvSpPr/>
          <p:nvPr/>
        </p:nvSpPr>
        <p:spPr>
          <a:xfrm>
            <a:off x="5243195" y="2467292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BB05AE-085F-4835-AD68-8AFFFEC88396}"/>
              </a:ext>
            </a:extLst>
          </p:cNvPr>
          <p:cNvSpPr/>
          <p:nvPr/>
        </p:nvSpPr>
        <p:spPr>
          <a:xfrm>
            <a:off x="5710555" y="2467292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car.getColor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3E1821-A548-46F1-91F5-D76B6735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113" y="2532295"/>
            <a:ext cx="1085850" cy="32385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AE6C79-C1FE-41F9-BDDF-5FAF96DEFD18}"/>
              </a:ext>
            </a:extLst>
          </p:cNvPr>
          <p:cNvSpPr/>
          <p:nvPr/>
        </p:nvSpPr>
        <p:spPr>
          <a:xfrm>
            <a:off x="5243195" y="2990532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D6EA8C-DC31-44A4-B99C-FEAF32CC96E7}"/>
              </a:ext>
            </a:extLst>
          </p:cNvPr>
          <p:cNvSpPr/>
          <p:nvPr/>
        </p:nvSpPr>
        <p:spPr>
          <a:xfrm>
            <a:off x="5710555" y="2990532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doSomething</a:t>
            </a:r>
            <a:r>
              <a:rPr lang="en-US" altLang="ko-KR" dirty="0"/>
              <a:t>( ) </a:t>
            </a:r>
            <a:r>
              <a:rPr lang="ko-KR" altLang="en-US" dirty="0"/>
              <a:t>호출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77C4CF1-7163-4E7A-96C2-10928F0F41F8}"/>
              </a:ext>
            </a:extLst>
          </p:cNvPr>
          <p:cNvSpPr/>
          <p:nvPr/>
        </p:nvSpPr>
        <p:spPr>
          <a:xfrm>
            <a:off x="5219145" y="4816449"/>
            <a:ext cx="2280687" cy="8614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doSomthing</a:t>
            </a:r>
            <a:r>
              <a:rPr lang="en-US" altLang="ko-KR" dirty="0"/>
              <a:t>( 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Car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FD98E2-533C-4114-A83D-583052DA306E}"/>
              </a:ext>
            </a:extLst>
          </p:cNvPr>
          <p:cNvSpPr txBox="1"/>
          <p:nvPr/>
        </p:nvSpPr>
        <p:spPr>
          <a:xfrm>
            <a:off x="9861630" y="5719562"/>
            <a:ext cx="95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@dk3n</a:t>
            </a:r>
            <a:endParaRPr lang="ko-KR" altLang="en-US" b="1" dirty="0"/>
          </a:p>
        </p:txBody>
      </p:sp>
      <p:sp>
        <p:nvSpPr>
          <p:cNvPr id="32" name="화살표: 위쪽 31">
            <a:extLst>
              <a:ext uri="{FF2B5EF4-FFF2-40B4-BE49-F238E27FC236}">
                <a16:creationId xmlns:a16="http://schemas.microsoft.com/office/drawing/2014/main" id="{35924C83-5B2C-4274-B2CC-529C52B59987}"/>
              </a:ext>
            </a:extLst>
          </p:cNvPr>
          <p:cNvSpPr/>
          <p:nvPr/>
        </p:nvSpPr>
        <p:spPr>
          <a:xfrm rot="10800000">
            <a:off x="6096000" y="3754279"/>
            <a:ext cx="553671" cy="1119968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0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2E94-2395-478A-A60B-2AB43B6E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31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클래스와 메서드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F66E77-BAEF-490E-ADE3-63C3B794F853}"/>
              </a:ext>
            </a:extLst>
          </p:cNvPr>
          <p:cNvSpPr/>
          <p:nvPr/>
        </p:nvSpPr>
        <p:spPr>
          <a:xfrm>
            <a:off x="3048000" y="279987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객체와 인스턴스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클래스 </a:t>
            </a:r>
            <a:r>
              <a:rPr lang="en-US" altLang="ko-KR" dirty="0"/>
              <a:t>3</a:t>
            </a:r>
            <a:r>
              <a:rPr lang="ko-KR" altLang="en-US" dirty="0"/>
              <a:t>요소 </a:t>
            </a:r>
            <a:r>
              <a:rPr lang="en-US" altLang="ko-KR" dirty="0"/>
              <a:t>: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메모리 </a:t>
            </a:r>
            <a:r>
              <a:rPr lang="en-US" altLang="ko-KR" dirty="0"/>
              <a:t>( Stack, Heap, Class )</a:t>
            </a:r>
            <a:r>
              <a:rPr lang="ko-KR" altLang="en-US" dirty="0"/>
              <a:t>와 </a:t>
            </a:r>
            <a:r>
              <a:rPr lang="en-US" altLang="ko-KR" dirty="0"/>
              <a:t>new</a:t>
            </a:r>
            <a:r>
              <a:rPr lang="ko-KR" altLang="en-US" dirty="0"/>
              <a:t>연산자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기본형과 참조형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String </a:t>
            </a:r>
            <a:r>
              <a:rPr lang="ko-KR" altLang="en-US" dirty="0"/>
              <a:t>클래스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접근제한자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메서드 오버로딩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패키지</a:t>
            </a:r>
            <a:r>
              <a:rPr lang="en-US" altLang="ko-KR" dirty="0"/>
              <a:t>(Package)</a:t>
            </a:r>
            <a:r>
              <a:rPr lang="ko-KR" altLang="en-US" dirty="0"/>
              <a:t>와 </a:t>
            </a:r>
            <a:r>
              <a:rPr lang="en-US" altLang="ko-KR" dirty="0"/>
              <a:t>import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상속과 </a:t>
            </a:r>
            <a:r>
              <a:rPr lang="ko-KR" altLang="en-US" dirty="0" err="1"/>
              <a:t>오버라이딩</a:t>
            </a:r>
            <a:endParaRPr lang="ko-KR" altLang="en-US" dirty="0"/>
          </a:p>
          <a:p>
            <a:r>
              <a:rPr lang="ko-KR" altLang="en-US" dirty="0"/>
              <a:t> </a:t>
            </a:r>
            <a:r>
              <a:rPr lang="en-US" altLang="ko-KR" dirty="0"/>
              <a:t>- static</a:t>
            </a:r>
          </a:p>
          <a:p>
            <a:r>
              <a:rPr lang="en-US" altLang="ko-KR" dirty="0"/>
              <a:t> - main()</a:t>
            </a:r>
          </a:p>
          <a:p>
            <a:r>
              <a:rPr lang="en-US" altLang="ko-KR" dirty="0"/>
              <a:t> - super</a:t>
            </a:r>
            <a:r>
              <a:rPr lang="ko-KR" altLang="en-US" dirty="0"/>
              <a:t>와 </a:t>
            </a:r>
            <a:r>
              <a:rPr lang="en-US" altLang="ko-KR" dirty="0"/>
              <a:t>this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캡슐화와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007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기본형과 참조형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String</a:t>
            </a:r>
            <a:r>
              <a:rPr lang="ko-KR" altLang="en-US" dirty="0"/>
              <a:t>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Call By Reference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4D3B22-989B-4C6C-ABA6-4D789DDD9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9" y="2167013"/>
            <a:ext cx="4524375" cy="36099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81B1942-625D-4F30-AEF1-C99B3EC5EAB3}"/>
              </a:ext>
            </a:extLst>
          </p:cNvPr>
          <p:cNvSpPr/>
          <p:nvPr/>
        </p:nvSpPr>
        <p:spPr>
          <a:xfrm>
            <a:off x="2849170" y="4784112"/>
            <a:ext cx="2062564" cy="4338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Class</a:t>
            </a:r>
            <a:r>
              <a:rPr lang="ko-KR" altLang="en-US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Car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4B945C-94E4-4E82-A987-17FFAE177E49}"/>
              </a:ext>
            </a:extLst>
          </p:cNvPr>
          <p:cNvSpPr/>
          <p:nvPr/>
        </p:nvSpPr>
        <p:spPr>
          <a:xfrm>
            <a:off x="2849170" y="5218011"/>
            <a:ext cx="2062564" cy="668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 color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getColor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8775CF-7626-42EC-8191-80B9D401181D}"/>
              </a:ext>
            </a:extLst>
          </p:cNvPr>
          <p:cNvSpPr/>
          <p:nvPr/>
        </p:nvSpPr>
        <p:spPr>
          <a:xfrm>
            <a:off x="5219145" y="4491502"/>
            <a:ext cx="2280687" cy="178214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8A1F1A-62F2-4D16-A76F-79930962B076}"/>
              </a:ext>
            </a:extLst>
          </p:cNvPr>
          <p:cNvSpPr/>
          <p:nvPr/>
        </p:nvSpPr>
        <p:spPr>
          <a:xfrm>
            <a:off x="5219145" y="6268289"/>
            <a:ext cx="2280687" cy="30899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11BFED-4A95-4045-87DB-FA73BCD64E92}"/>
              </a:ext>
            </a:extLst>
          </p:cNvPr>
          <p:cNvSpPr/>
          <p:nvPr/>
        </p:nvSpPr>
        <p:spPr>
          <a:xfrm>
            <a:off x="8385202" y="3588152"/>
            <a:ext cx="3419439" cy="28126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1DD259-74F5-4FBF-AAD8-13D757583A61}"/>
              </a:ext>
            </a:extLst>
          </p:cNvPr>
          <p:cNvSpPr/>
          <p:nvPr/>
        </p:nvSpPr>
        <p:spPr>
          <a:xfrm>
            <a:off x="8385202" y="6400800"/>
            <a:ext cx="3419439" cy="3089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C54025-AC5C-4D33-B8F6-0C4C625D0F2F}"/>
              </a:ext>
            </a:extLst>
          </p:cNvPr>
          <p:cNvSpPr/>
          <p:nvPr/>
        </p:nvSpPr>
        <p:spPr>
          <a:xfrm>
            <a:off x="5219145" y="5694744"/>
            <a:ext cx="2280687" cy="57354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Car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car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@dk3n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A5CF60B-646A-4CA3-89F7-C8F89BEBA64E}"/>
              </a:ext>
            </a:extLst>
          </p:cNvPr>
          <p:cNvCxnSpPr>
            <a:cxnSpLocks/>
            <a:stCxn id="24" idx="3"/>
            <a:endCxn id="15" idx="1"/>
          </p:cNvCxnSpPr>
          <p:nvPr/>
        </p:nvCxnSpPr>
        <p:spPr>
          <a:xfrm flipV="1">
            <a:off x="7499832" y="5211275"/>
            <a:ext cx="1928397" cy="770242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31DE553-2525-4A01-AA78-43436F5A96F5}"/>
              </a:ext>
            </a:extLst>
          </p:cNvPr>
          <p:cNvSpPr/>
          <p:nvPr/>
        </p:nvSpPr>
        <p:spPr>
          <a:xfrm>
            <a:off x="9428229" y="4645562"/>
            <a:ext cx="1842669" cy="11314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color</a:t>
            </a:r>
            <a:r>
              <a:rPr lang="en-US" altLang="ko-KR" b="1" dirty="0">
                <a:solidFill>
                  <a:schemeClr val="bg1"/>
                </a:solidFill>
              </a:rPr>
              <a:t>=</a:t>
            </a:r>
            <a:r>
              <a:rPr lang="en-US" altLang="ko-KR" dirty="0">
                <a:solidFill>
                  <a:schemeClr val="bg1"/>
                </a:solidFill>
              </a:rPr>
              <a:t>null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getColor</a:t>
            </a:r>
            <a:r>
              <a:rPr lang="en-US" altLang="ko-KR" dirty="0">
                <a:solidFill>
                  <a:schemeClr val="bg1"/>
                </a:solidFill>
              </a:rPr>
              <a:t>( 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77C4CF1-7163-4E7A-96C2-10928F0F41F8}"/>
              </a:ext>
            </a:extLst>
          </p:cNvPr>
          <p:cNvSpPr/>
          <p:nvPr/>
        </p:nvSpPr>
        <p:spPr>
          <a:xfrm>
            <a:off x="5219145" y="4816449"/>
            <a:ext cx="2280687" cy="8614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doSomthing</a:t>
            </a:r>
            <a:r>
              <a:rPr lang="en-US" altLang="ko-KR" dirty="0"/>
              <a:t>( 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Car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car = @dk3n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B8BEC05-973B-4D18-9A3C-8FEBB2A255AB}"/>
              </a:ext>
            </a:extLst>
          </p:cNvPr>
          <p:cNvSpPr/>
          <p:nvPr/>
        </p:nvSpPr>
        <p:spPr>
          <a:xfrm>
            <a:off x="5243195" y="194643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58C311-A260-45DE-B431-0BD8FF9B260F}"/>
              </a:ext>
            </a:extLst>
          </p:cNvPr>
          <p:cNvSpPr/>
          <p:nvPr/>
        </p:nvSpPr>
        <p:spPr>
          <a:xfrm>
            <a:off x="5710555" y="194643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car.getColor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8BD97BD-AC5B-41EE-AECD-DB16187B1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113" y="2011433"/>
            <a:ext cx="1085850" cy="32385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D981ED82-D12B-4B05-AD0E-B3AFC62E5D7F}"/>
              </a:ext>
            </a:extLst>
          </p:cNvPr>
          <p:cNvSpPr/>
          <p:nvPr/>
        </p:nvSpPr>
        <p:spPr>
          <a:xfrm>
            <a:off x="5243195" y="246967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1F6BD5D-12E9-4303-9690-B838C6198099}"/>
              </a:ext>
            </a:extLst>
          </p:cNvPr>
          <p:cNvSpPr/>
          <p:nvPr/>
        </p:nvSpPr>
        <p:spPr>
          <a:xfrm>
            <a:off x="5710555" y="246967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doSomething</a:t>
            </a:r>
            <a:r>
              <a:rPr lang="en-US" altLang="ko-KR" dirty="0"/>
              <a:t>( ) </a:t>
            </a:r>
            <a:r>
              <a:rPr lang="ko-KR" altLang="en-US" dirty="0"/>
              <a:t>호출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074097E-F165-4DDD-91D8-E53482E45C90}"/>
              </a:ext>
            </a:extLst>
          </p:cNvPr>
          <p:cNvSpPr/>
          <p:nvPr/>
        </p:nvSpPr>
        <p:spPr>
          <a:xfrm>
            <a:off x="5243195" y="2990532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C4160B-FDE0-4F47-8139-A411F0CB8E5B}"/>
              </a:ext>
            </a:extLst>
          </p:cNvPr>
          <p:cNvSpPr/>
          <p:nvPr/>
        </p:nvSpPr>
        <p:spPr>
          <a:xfrm>
            <a:off x="5710555" y="2990532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doSomething</a:t>
            </a:r>
            <a:r>
              <a:rPr lang="en-US" altLang="ko-KR" dirty="0"/>
              <a:t>( ) </a:t>
            </a:r>
            <a:r>
              <a:rPr lang="ko-KR" altLang="en-US" dirty="0"/>
              <a:t>인자에 값 전달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C0F2C5-702D-4591-8923-64B475F910BD}"/>
              </a:ext>
            </a:extLst>
          </p:cNvPr>
          <p:cNvSpPr txBox="1"/>
          <p:nvPr/>
        </p:nvSpPr>
        <p:spPr>
          <a:xfrm>
            <a:off x="9861630" y="5719562"/>
            <a:ext cx="95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@dk3n</a:t>
            </a:r>
            <a:endParaRPr lang="ko-KR" altLang="en-US" b="1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66BF1A2-41FD-4615-B6C9-DFEC1C9DA122}"/>
              </a:ext>
            </a:extLst>
          </p:cNvPr>
          <p:cNvCxnSpPr>
            <a:cxnSpLocks/>
            <a:stCxn id="30" idx="3"/>
            <a:endCxn id="15" idx="1"/>
          </p:cNvCxnSpPr>
          <p:nvPr/>
        </p:nvCxnSpPr>
        <p:spPr>
          <a:xfrm flipV="1">
            <a:off x="7499832" y="5211275"/>
            <a:ext cx="1928397" cy="35884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8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기본형과 참조형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String</a:t>
            </a:r>
            <a:r>
              <a:rPr lang="ko-KR" altLang="en-US" dirty="0"/>
              <a:t>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Call By Reference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4D3B22-989B-4C6C-ABA6-4D789DDD9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9" y="2167013"/>
            <a:ext cx="4524375" cy="36099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81B1942-625D-4F30-AEF1-C99B3EC5EAB3}"/>
              </a:ext>
            </a:extLst>
          </p:cNvPr>
          <p:cNvSpPr/>
          <p:nvPr/>
        </p:nvSpPr>
        <p:spPr>
          <a:xfrm>
            <a:off x="2849170" y="4784112"/>
            <a:ext cx="2062564" cy="4338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Class</a:t>
            </a:r>
            <a:r>
              <a:rPr lang="ko-KR" altLang="en-US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Car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4B945C-94E4-4E82-A987-17FFAE177E49}"/>
              </a:ext>
            </a:extLst>
          </p:cNvPr>
          <p:cNvSpPr/>
          <p:nvPr/>
        </p:nvSpPr>
        <p:spPr>
          <a:xfrm>
            <a:off x="2849170" y="5218011"/>
            <a:ext cx="2062564" cy="668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 color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getColor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8775CF-7626-42EC-8191-80B9D401181D}"/>
              </a:ext>
            </a:extLst>
          </p:cNvPr>
          <p:cNvSpPr/>
          <p:nvPr/>
        </p:nvSpPr>
        <p:spPr>
          <a:xfrm>
            <a:off x="5219145" y="4491502"/>
            <a:ext cx="2280687" cy="178214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8A1F1A-62F2-4D16-A76F-79930962B076}"/>
              </a:ext>
            </a:extLst>
          </p:cNvPr>
          <p:cNvSpPr/>
          <p:nvPr/>
        </p:nvSpPr>
        <p:spPr>
          <a:xfrm>
            <a:off x="5219145" y="6268289"/>
            <a:ext cx="2280687" cy="30899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11BFED-4A95-4045-87DB-FA73BCD64E92}"/>
              </a:ext>
            </a:extLst>
          </p:cNvPr>
          <p:cNvSpPr/>
          <p:nvPr/>
        </p:nvSpPr>
        <p:spPr>
          <a:xfrm>
            <a:off x="8385202" y="3588152"/>
            <a:ext cx="3419439" cy="28126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1DD259-74F5-4FBF-AAD8-13D757583A61}"/>
              </a:ext>
            </a:extLst>
          </p:cNvPr>
          <p:cNvSpPr/>
          <p:nvPr/>
        </p:nvSpPr>
        <p:spPr>
          <a:xfrm>
            <a:off x="8385202" y="6400800"/>
            <a:ext cx="3419439" cy="3089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C54025-AC5C-4D33-B8F6-0C4C625D0F2F}"/>
              </a:ext>
            </a:extLst>
          </p:cNvPr>
          <p:cNvSpPr/>
          <p:nvPr/>
        </p:nvSpPr>
        <p:spPr>
          <a:xfrm>
            <a:off x="5219145" y="5694744"/>
            <a:ext cx="2280687" cy="57354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Car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car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@dk3n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A5CF60B-646A-4CA3-89F7-C8F89BEBA64E}"/>
              </a:ext>
            </a:extLst>
          </p:cNvPr>
          <p:cNvCxnSpPr>
            <a:cxnSpLocks/>
            <a:stCxn id="24" idx="3"/>
            <a:endCxn id="15" idx="1"/>
          </p:cNvCxnSpPr>
          <p:nvPr/>
        </p:nvCxnSpPr>
        <p:spPr>
          <a:xfrm flipV="1">
            <a:off x="7499832" y="5211275"/>
            <a:ext cx="1928397" cy="770242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31DE553-2525-4A01-AA78-43436F5A96F5}"/>
              </a:ext>
            </a:extLst>
          </p:cNvPr>
          <p:cNvSpPr/>
          <p:nvPr/>
        </p:nvSpPr>
        <p:spPr>
          <a:xfrm>
            <a:off x="9428229" y="4645562"/>
            <a:ext cx="1842669" cy="11314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color=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빨간색</a:t>
            </a:r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getColor</a:t>
            </a:r>
            <a:r>
              <a:rPr lang="en-US" altLang="ko-KR" dirty="0">
                <a:solidFill>
                  <a:schemeClr val="bg1"/>
                </a:solidFill>
              </a:rPr>
              <a:t>( 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77C4CF1-7163-4E7A-96C2-10928F0F41F8}"/>
              </a:ext>
            </a:extLst>
          </p:cNvPr>
          <p:cNvSpPr/>
          <p:nvPr/>
        </p:nvSpPr>
        <p:spPr>
          <a:xfrm>
            <a:off x="5219145" y="4816449"/>
            <a:ext cx="2280687" cy="8614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doSomthing</a:t>
            </a:r>
            <a:r>
              <a:rPr lang="en-US" altLang="ko-KR" dirty="0"/>
              <a:t>( 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Car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car = @dk3n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C0F2C5-702D-4591-8923-64B475F910BD}"/>
              </a:ext>
            </a:extLst>
          </p:cNvPr>
          <p:cNvSpPr txBox="1"/>
          <p:nvPr/>
        </p:nvSpPr>
        <p:spPr>
          <a:xfrm>
            <a:off x="9861630" y="5719562"/>
            <a:ext cx="95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@dk3n</a:t>
            </a:r>
            <a:endParaRPr lang="ko-KR" altLang="en-US" b="1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66BF1A2-41FD-4615-B6C9-DFEC1C9DA122}"/>
              </a:ext>
            </a:extLst>
          </p:cNvPr>
          <p:cNvCxnSpPr>
            <a:cxnSpLocks/>
            <a:stCxn id="30" idx="3"/>
            <a:endCxn id="15" idx="1"/>
          </p:cNvCxnSpPr>
          <p:nvPr/>
        </p:nvCxnSpPr>
        <p:spPr>
          <a:xfrm flipV="1">
            <a:off x="7499832" y="5211275"/>
            <a:ext cx="1928397" cy="35884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920F55-1D37-41CE-B095-883A6362F29C}"/>
              </a:ext>
            </a:extLst>
          </p:cNvPr>
          <p:cNvSpPr/>
          <p:nvPr/>
        </p:nvSpPr>
        <p:spPr>
          <a:xfrm>
            <a:off x="5243195" y="194881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46FAAB-17C9-4D86-820E-5861C13D157A}"/>
              </a:ext>
            </a:extLst>
          </p:cNvPr>
          <p:cNvSpPr/>
          <p:nvPr/>
        </p:nvSpPr>
        <p:spPr>
          <a:xfrm>
            <a:off x="5710555" y="194881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doSomething</a:t>
            </a:r>
            <a:r>
              <a:rPr lang="en-US" altLang="ko-KR" dirty="0"/>
              <a:t>( ) </a:t>
            </a:r>
            <a:r>
              <a:rPr lang="ko-KR" altLang="en-US" dirty="0"/>
              <a:t>호출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1DC6F70-ACC2-4994-A04D-016FBEB4C1BD}"/>
              </a:ext>
            </a:extLst>
          </p:cNvPr>
          <p:cNvSpPr/>
          <p:nvPr/>
        </p:nvSpPr>
        <p:spPr>
          <a:xfrm>
            <a:off x="5243195" y="2469672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696397-6BDC-45CD-A045-A7A5C7B56367}"/>
              </a:ext>
            </a:extLst>
          </p:cNvPr>
          <p:cNvSpPr/>
          <p:nvPr/>
        </p:nvSpPr>
        <p:spPr>
          <a:xfrm>
            <a:off x="5710555" y="2469672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doSomething</a:t>
            </a:r>
            <a:r>
              <a:rPr lang="en-US" altLang="ko-KR" dirty="0"/>
              <a:t>( ) </a:t>
            </a:r>
            <a:r>
              <a:rPr lang="ko-KR" altLang="en-US" dirty="0"/>
              <a:t>인자에 값 전달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B84DC6-5999-4FD1-84CE-75CFF3DDD3C8}"/>
              </a:ext>
            </a:extLst>
          </p:cNvPr>
          <p:cNvSpPr/>
          <p:nvPr/>
        </p:nvSpPr>
        <p:spPr>
          <a:xfrm>
            <a:off x="5243195" y="2990532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E1EAD1-FAB1-412E-AC7D-8E7E611938AF}"/>
              </a:ext>
            </a:extLst>
          </p:cNvPr>
          <p:cNvSpPr/>
          <p:nvPr/>
        </p:nvSpPr>
        <p:spPr>
          <a:xfrm>
            <a:off x="5710555" y="2990532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car.color</a:t>
            </a:r>
            <a:r>
              <a:rPr lang="en-US" altLang="ko-KR" dirty="0"/>
              <a:t> = “</a:t>
            </a:r>
            <a:r>
              <a:rPr lang="ko-KR" altLang="en-US" dirty="0"/>
              <a:t>빨간색</a:t>
            </a:r>
            <a:r>
              <a:rPr lang="en-US" altLang="ko-KR" dirty="0"/>
              <a:t>”;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700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기본형과 참조형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String</a:t>
            </a:r>
            <a:r>
              <a:rPr lang="ko-KR" altLang="en-US" dirty="0"/>
              <a:t>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Call By Reference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4D3B22-989B-4C6C-ABA6-4D789DDD9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9" y="2167013"/>
            <a:ext cx="4524375" cy="36099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81B1942-625D-4F30-AEF1-C99B3EC5EAB3}"/>
              </a:ext>
            </a:extLst>
          </p:cNvPr>
          <p:cNvSpPr/>
          <p:nvPr/>
        </p:nvSpPr>
        <p:spPr>
          <a:xfrm>
            <a:off x="2849170" y="4784112"/>
            <a:ext cx="2062564" cy="4338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Class</a:t>
            </a:r>
            <a:r>
              <a:rPr lang="ko-KR" altLang="en-US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Car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4B945C-94E4-4E82-A987-17FFAE177E49}"/>
              </a:ext>
            </a:extLst>
          </p:cNvPr>
          <p:cNvSpPr/>
          <p:nvPr/>
        </p:nvSpPr>
        <p:spPr>
          <a:xfrm>
            <a:off x="2849170" y="5218011"/>
            <a:ext cx="2062564" cy="668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 color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getColor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8775CF-7626-42EC-8191-80B9D401181D}"/>
              </a:ext>
            </a:extLst>
          </p:cNvPr>
          <p:cNvSpPr/>
          <p:nvPr/>
        </p:nvSpPr>
        <p:spPr>
          <a:xfrm>
            <a:off x="5219145" y="4491502"/>
            <a:ext cx="2280687" cy="178214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8A1F1A-62F2-4D16-A76F-79930962B076}"/>
              </a:ext>
            </a:extLst>
          </p:cNvPr>
          <p:cNvSpPr/>
          <p:nvPr/>
        </p:nvSpPr>
        <p:spPr>
          <a:xfrm>
            <a:off x="5219145" y="6268289"/>
            <a:ext cx="2280687" cy="30899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11BFED-4A95-4045-87DB-FA73BCD64E92}"/>
              </a:ext>
            </a:extLst>
          </p:cNvPr>
          <p:cNvSpPr/>
          <p:nvPr/>
        </p:nvSpPr>
        <p:spPr>
          <a:xfrm>
            <a:off x="8385202" y="3588152"/>
            <a:ext cx="3419439" cy="28126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1DD259-74F5-4FBF-AAD8-13D757583A61}"/>
              </a:ext>
            </a:extLst>
          </p:cNvPr>
          <p:cNvSpPr/>
          <p:nvPr/>
        </p:nvSpPr>
        <p:spPr>
          <a:xfrm>
            <a:off x="8385202" y="6400800"/>
            <a:ext cx="3419439" cy="3089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C54025-AC5C-4D33-B8F6-0C4C625D0F2F}"/>
              </a:ext>
            </a:extLst>
          </p:cNvPr>
          <p:cNvSpPr/>
          <p:nvPr/>
        </p:nvSpPr>
        <p:spPr>
          <a:xfrm>
            <a:off x="5219145" y="5694744"/>
            <a:ext cx="2280687" cy="57354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Car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car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@dk3n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A5CF60B-646A-4CA3-89F7-C8F89BEBA64E}"/>
              </a:ext>
            </a:extLst>
          </p:cNvPr>
          <p:cNvCxnSpPr>
            <a:cxnSpLocks/>
            <a:stCxn id="24" idx="3"/>
            <a:endCxn id="15" idx="1"/>
          </p:cNvCxnSpPr>
          <p:nvPr/>
        </p:nvCxnSpPr>
        <p:spPr>
          <a:xfrm flipV="1">
            <a:off x="7499832" y="5211275"/>
            <a:ext cx="1928397" cy="770242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31DE553-2525-4A01-AA78-43436F5A96F5}"/>
              </a:ext>
            </a:extLst>
          </p:cNvPr>
          <p:cNvSpPr/>
          <p:nvPr/>
        </p:nvSpPr>
        <p:spPr>
          <a:xfrm>
            <a:off x="9428229" y="4645562"/>
            <a:ext cx="1842669" cy="11314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color=</a:t>
            </a:r>
            <a:r>
              <a:rPr lang="ko-KR" altLang="en-US" dirty="0">
                <a:solidFill>
                  <a:schemeClr val="bg1"/>
                </a:solidFill>
              </a:rPr>
              <a:t>빨간색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getColor</a:t>
            </a:r>
            <a:r>
              <a:rPr lang="en-US" altLang="ko-KR" dirty="0">
                <a:solidFill>
                  <a:schemeClr val="bg1"/>
                </a:solidFill>
              </a:rPr>
              <a:t>( 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77C4CF1-7163-4E7A-96C2-10928F0F41F8}"/>
              </a:ext>
            </a:extLst>
          </p:cNvPr>
          <p:cNvSpPr/>
          <p:nvPr/>
        </p:nvSpPr>
        <p:spPr>
          <a:xfrm>
            <a:off x="5243195" y="2802259"/>
            <a:ext cx="2280687" cy="8614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doSomthing</a:t>
            </a:r>
            <a:r>
              <a:rPr lang="en-US" altLang="ko-KR" dirty="0"/>
              <a:t>( 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Car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car = @dk3n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C0F2C5-702D-4591-8923-64B475F910BD}"/>
              </a:ext>
            </a:extLst>
          </p:cNvPr>
          <p:cNvSpPr txBox="1"/>
          <p:nvPr/>
        </p:nvSpPr>
        <p:spPr>
          <a:xfrm>
            <a:off x="9861630" y="5719562"/>
            <a:ext cx="95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@dk3n</a:t>
            </a:r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920F55-1D37-41CE-B095-883A6362F29C}"/>
              </a:ext>
            </a:extLst>
          </p:cNvPr>
          <p:cNvSpPr/>
          <p:nvPr/>
        </p:nvSpPr>
        <p:spPr>
          <a:xfrm>
            <a:off x="5243195" y="194881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46FAAB-17C9-4D86-820E-5861C13D157A}"/>
              </a:ext>
            </a:extLst>
          </p:cNvPr>
          <p:cNvSpPr/>
          <p:nvPr/>
        </p:nvSpPr>
        <p:spPr>
          <a:xfrm>
            <a:off x="5710555" y="194881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doSomething</a:t>
            </a:r>
            <a:r>
              <a:rPr lang="en-US" altLang="ko-KR" dirty="0"/>
              <a:t>( ) </a:t>
            </a:r>
            <a:r>
              <a:rPr lang="ko-KR" altLang="en-US" dirty="0"/>
              <a:t>반환</a:t>
            </a:r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72197C15-B447-4492-9CCC-0C89881A5528}"/>
              </a:ext>
            </a:extLst>
          </p:cNvPr>
          <p:cNvSpPr/>
          <p:nvPr/>
        </p:nvSpPr>
        <p:spPr>
          <a:xfrm>
            <a:off x="6072816" y="3663678"/>
            <a:ext cx="553671" cy="1554333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EF7CB7-C6F5-4FC2-ABCC-5C986706C71E}"/>
              </a:ext>
            </a:extLst>
          </p:cNvPr>
          <p:cNvSpPr/>
          <p:nvPr/>
        </p:nvSpPr>
        <p:spPr>
          <a:xfrm>
            <a:off x="5231170" y="4846477"/>
            <a:ext cx="2280687" cy="8614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22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기본형과 참조형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String</a:t>
            </a:r>
            <a:r>
              <a:rPr lang="ko-KR" altLang="en-US" dirty="0"/>
              <a:t>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Call By Reference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4D3B22-989B-4C6C-ABA6-4D789DDD9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9" y="2167013"/>
            <a:ext cx="4524375" cy="36099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81B1942-625D-4F30-AEF1-C99B3EC5EAB3}"/>
              </a:ext>
            </a:extLst>
          </p:cNvPr>
          <p:cNvSpPr/>
          <p:nvPr/>
        </p:nvSpPr>
        <p:spPr>
          <a:xfrm>
            <a:off x="2849170" y="4784112"/>
            <a:ext cx="2062564" cy="4338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Class</a:t>
            </a:r>
            <a:r>
              <a:rPr lang="ko-KR" altLang="en-US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Car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4B945C-94E4-4E82-A987-17FFAE177E49}"/>
              </a:ext>
            </a:extLst>
          </p:cNvPr>
          <p:cNvSpPr/>
          <p:nvPr/>
        </p:nvSpPr>
        <p:spPr>
          <a:xfrm>
            <a:off x="2849170" y="5218011"/>
            <a:ext cx="2062564" cy="668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 color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getColor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8775CF-7626-42EC-8191-80B9D401181D}"/>
              </a:ext>
            </a:extLst>
          </p:cNvPr>
          <p:cNvSpPr/>
          <p:nvPr/>
        </p:nvSpPr>
        <p:spPr>
          <a:xfrm>
            <a:off x="5219145" y="4491502"/>
            <a:ext cx="2280687" cy="178214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8A1F1A-62F2-4D16-A76F-79930962B076}"/>
              </a:ext>
            </a:extLst>
          </p:cNvPr>
          <p:cNvSpPr/>
          <p:nvPr/>
        </p:nvSpPr>
        <p:spPr>
          <a:xfrm>
            <a:off x="5219145" y="6268289"/>
            <a:ext cx="2280687" cy="30899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11BFED-4A95-4045-87DB-FA73BCD64E92}"/>
              </a:ext>
            </a:extLst>
          </p:cNvPr>
          <p:cNvSpPr/>
          <p:nvPr/>
        </p:nvSpPr>
        <p:spPr>
          <a:xfrm>
            <a:off x="8385202" y="3588152"/>
            <a:ext cx="3419439" cy="28126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1DD259-74F5-4FBF-AAD8-13D757583A61}"/>
              </a:ext>
            </a:extLst>
          </p:cNvPr>
          <p:cNvSpPr/>
          <p:nvPr/>
        </p:nvSpPr>
        <p:spPr>
          <a:xfrm>
            <a:off x="8385202" y="6400800"/>
            <a:ext cx="3419439" cy="3089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C54025-AC5C-4D33-B8F6-0C4C625D0F2F}"/>
              </a:ext>
            </a:extLst>
          </p:cNvPr>
          <p:cNvSpPr/>
          <p:nvPr/>
        </p:nvSpPr>
        <p:spPr>
          <a:xfrm>
            <a:off x="5219145" y="5694744"/>
            <a:ext cx="2280687" cy="57354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Car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car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@dk3n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A5CF60B-646A-4CA3-89F7-C8F89BEBA64E}"/>
              </a:ext>
            </a:extLst>
          </p:cNvPr>
          <p:cNvCxnSpPr>
            <a:cxnSpLocks/>
            <a:stCxn id="24" idx="3"/>
            <a:endCxn id="15" idx="1"/>
          </p:cNvCxnSpPr>
          <p:nvPr/>
        </p:nvCxnSpPr>
        <p:spPr>
          <a:xfrm flipV="1">
            <a:off x="7499832" y="5211275"/>
            <a:ext cx="1928397" cy="770242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31DE553-2525-4A01-AA78-43436F5A96F5}"/>
              </a:ext>
            </a:extLst>
          </p:cNvPr>
          <p:cNvSpPr/>
          <p:nvPr/>
        </p:nvSpPr>
        <p:spPr>
          <a:xfrm>
            <a:off x="9428229" y="4645562"/>
            <a:ext cx="1842669" cy="11314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color=</a:t>
            </a:r>
            <a:r>
              <a:rPr lang="ko-KR" altLang="en-US" dirty="0">
                <a:solidFill>
                  <a:schemeClr val="bg1"/>
                </a:solidFill>
              </a:rPr>
              <a:t>빨간색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getColor</a:t>
            </a:r>
            <a:r>
              <a:rPr lang="en-US" altLang="ko-KR" dirty="0">
                <a:solidFill>
                  <a:schemeClr val="bg1"/>
                </a:solidFill>
              </a:rPr>
              <a:t>( 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C0F2C5-702D-4591-8923-64B475F910BD}"/>
              </a:ext>
            </a:extLst>
          </p:cNvPr>
          <p:cNvSpPr txBox="1"/>
          <p:nvPr/>
        </p:nvSpPr>
        <p:spPr>
          <a:xfrm>
            <a:off x="9861630" y="5719562"/>
            <a:ext cx="95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@dk3n</a:t>
            </a:r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920F55-1D37-41CE-B095-883A6362F29C}"/>
              </a:ext>
            </a:extLst>
          </p:cNvPr>
          <p:cNvSpPr/>
          <p:nvPr/>
        </p:nvSpPr>
        <p:spPr>
          <a:xfrm>
            <a:off x="5243195" y="1948810"/>
            <a:ext cx="467360" cy="426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46FAAB-17C9-4D86-820E-5861C13D157A}"/>
              </a:ext>
            </a:extLst>
          </p:cNvPr>
          <p:cNvSpPr/>
          <p:nvPr/>
        </p:nvSpPr>
        <p:spPr>
          <a:xfrm>
            <a:off x="5710555" y="1948810"/>
            <a:ext cx="511048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car.getColor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2BD59-DEFB-410C-AA42-439FB9DCC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982" y="2561424"/>
            <a:ext cx="2878247" cy="67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5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기본형과 참조형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String</a:t>
            </a:r>
            <a:r>
              <a:rPr lang="ko-KR" altLang="en-US" dirty="0"/>
              <a:t>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Call By Reference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4D3B22-989B-4C6C-ABA6-4D789DDD9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9" y="2167013"/>
            <a:ext cx="4524375" cy="36099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81B1942-625D-4F30-AEF1-C99B3EC5EAB3}"/>
              </a:ext>
            </a:extLst>
          </p:cNvPr>
          <p:cNvSpPr/>
          <p:nvPr/>
        </p:nvSpPr>
        <p:spPr>
          <a:xfrm>
            <a:off x="2849170" y="4784112"/>
            <a:ext cx="2062564" cy="4338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Class</a:t>
            </a:r>
            <a:r>
              <a:rPr lang="ko-KR" altLang="en-US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Car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4B945C-94E4-4E82-A987-17FFAE177E49}"/>
              </a:ext>
            </a:extLst>
          </p:cNvPr>
          <p:cNvSpPr/>
          <p:nvPr/>
        </p:nvSpPr>
        <p:spPr>
          <a:xfrm>
            <a:off x="2849170" y="5218011"/>
            <a:ext cx="2062564" cy="668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 color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getColor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1F8FF6-EDD5-47E8-A901-94839624E1A5}"/>
              </a:ext>
            </a:extLst>
          </p:cNvPr>
          <p:cNvSpPr/>
          <p:nvPr/>
        </p:nvSpPr>
        <p:spPr>
          <a:xfrm>
            <a:off x="5228854" y="1967696"/>
            <a:ext cx="6705600" cy="410901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By Reference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형태는 실재 값을 전달하는 것이 아니라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실재 값들이 저장되어 있는 객체의 주소를 넘겨주기 때문에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변화가 일어난 것을 볼 수 있다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390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기본형과 참조형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String</a:t>
            </a:r>
            <a:r>
              <a:rPr lang="ko-KR" altLang="en-US" dirty="0"/>
              <a:t>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String</a:t>
            </a:r>
            <a:r>
              <a:rPr lang="ko-KR" altLang="en-US" dirty="0"/>
              <a:t>클래스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DF6CE9-80A6-45B4-90C9-E04D928E8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497137"/>
            <a:ext cx="4686300" cy="328612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452833-7C05-41AC-BD99-F4A7340AD946}"/>
              </a:ext>
            </a:extLst>
          </p:cNvPr>
          <p:cNvSpPr/>
          <p:nvPr/>
        </p:nvSpPr>
        <p:spPr>
          <a:xfrm>
            <a:off x="5957887" y="2057400"/>
            <a:ext cx="5394325" cy="4451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앞서 보았듯</a:t>
            </a:r>
            <a:r>
              <a:rPr lang="en-US" altLang="ko-KR" dirty="0"/>
              <a:t>, </a:t>
            </a:r>
            <a:r>
              <a:rPr lang="ko-KR" altLang="en-US" dirty="0"/>
              <a:t>객체들은 주소 값을 가지고 있기</a:t>
            </a:r>
            <a:endParaRPr lang="en-US" altLang="ko-KR" dirty="0"/>
          </a:p>
          <a:p>
            <a:pPr algn="ctr"/>
            <a:r>
              <a:rPr lang="ko-KR" altLang="en-US" dirty="0"/>
              <a:t>때문에 </a:t>
            </a:r>
            <a:r>
              <a:rPr lang="en-US" altLang="ko-KR" dirty="0"/>
              <a:t>Call By Reference</a:t>
            </a:r>
            <a:r>
              <a:rPr lang="ko-KR" altLang="en-US" dirty="0"/>
              <a:t>가 되어서 값이 변한 것을</a:t>
            </a:r>
            <a:endParaRPr lang="en-US" altLang="ko-KR" dirty="0"/>
          </a:p>
          <a:p>
            <a:pPr algn="ctr"/>
            <a:r>
              <a:rPr lang="ko-KR" altLang="en-US" dirty="0"/>
              <a:t>볼 수 있었다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그런데</a:t>
            </a:r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String</a:t>
            </a:r>
            <a:r>
              <a:rPr lang="ko-KR" altLang="en-US" dirty="0"/>
              <a:t>도 클래스이자 객체인데 출력문을 보면</a:t>
            </a:r>
            <a:endParaRPr lang="en-US" altLang="ko-KR" dirty="0"/>
          </a:p>
          <a:p>
            <a:pPr algn="ctr"/>
            <a:r>
              <a:rPr lang="ko-KR" altLang="en-US" dirty="0"/>
              <a:t>기대했던 </a:t>
            </a:r>
            <a:r>
              <a:rPr lang="en-US" altLang="ko-KR" dirty="0"/>
              <a:t>“Hello World”</a:t>
            </a:r>
            <a:r>
              <a:rPr lang="ko-KR" altLang="en-US" dirty="0"/>
              <a:t>가 아니라</a:t>
            </a:r>
            <a:endParaRPr lang="en-US" altLang="ko-KR" dirty="0"/>
          </a:p>
          <a:p>
            <a:pPr algn="ctr"/>
            <a:r>
              <a:rPr lang="en-US" altLang="ko-KR" dirty="0"/>
              <a:t>Call By Value</a:t>
            </a:r>
            <a:r>
              <a:rPr lang="ko-KR" altLang="en-US" dirty="0"/>
              <a:t>로 인한 결과처럼 </a:t>
            </a:r>
            <a:r>
              <a:rPr lang="en-US" altLang="ko-KR" dirty="0"/>
              <a:t>“Hello”</a:t>
            </a:r>
            <a:r>
              <a:rPr lang="ko-KR" altLang="en-US" dirty="0"/>
              <a:t>가</a:t>
            </a:r>
            <a:endParaRPr lang="en-US" altLang="ko-KR" dirty="0"/>
          </a:p>
          <a:p>
            <a:pPr algn="ctr"/>
            <a:r>
              <a:rPr lang="ko-KR" altLang="en-US" dirty="0"/>
              <a:t>출력된 것을 볼 수 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왜 그럴까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6129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기본형과 참조형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String</a:t>
            </a:r>
            <a:r>
              <a:rPr lang="ko-KR" altLang="en-US" dirty="0"/>
              <a:t>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String</a:t>
            </a:r>
            <a:r>
              <a:rPr lang="ko-KR" altLang="en-US" dirty="0"/>
              <a:t>클래스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97640B-FD43-4CE9-BFBC-194376B973F6}"/>
              </a:ext>
            </a:extLst>
          </p:cNvPr>
          <p:cNvSpPr/>
          <p:nvPr/>
        </p:nvSpPr>
        <p:spPr>
          <a:xfrm>
            <a:off x="1197009" y="2130804"/>
            <a:ext cx="983469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AB9E26-D5A9-4301-B048-285F7611A237}"/>
              </a:ext>
            </a:extLst>
          </p:cNvPr>
          <p:cNvSpPr/>
          <p:nvPr/>
        </p:nvSpPr>
        <p:spPr>
          <a:xfrm>
            <a:off x="2541345" y="2130804"/>
            <a:ext cx="4664838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6DE6F1-9641-4EA9-9450-778DE8A8BC62}"/>
              </a:ext>
            </a:extLst>
          </p:cNvPr>
          <p:cNvSpPr/>
          <p:nvPr/>
        </p:nvSpPr>
        <p:spPr>
          <a:xfrm>
            <a:off x="1197009" y="6091806"/>
            <a:ext cx="98346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40A196-2229-4C27-9A55-3478D2874127}"/>
              </a:ext>
            </a:extLst>
          </p:cNvPr>
          <p:cNvSpPr/>
          <p:nvPr/>
        </p:nvSpPr>
        <p:spPr>
          <a:xfrm>
            <a:off x="2541345" y="6091806"/>
            <a:ext cx="4664838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BCE7A1-9753-416C-B113-CC4761E83062}"/>
              </a:ext>
            </a:extLst>
          </p:cNvPr>
          <p:cNvSpPr/>
          <p:nvPr/>
        </p:nvSpPr>
        <p:spPr>
          <a:xfrm>
            <a:off x="1197009" y="5578027"/>
            <a:ext cx="983469" cy="51377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@0cv8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70E12C-08CE-4314-9843-BA5897C11E73}"/>
              </a:ext>
            </a:extLst>
          </p:cNvPr>
          <p:cNvSpPr/>
          <p:nvPr/>
        </p:nvSpPr>
        <p:spPr>
          <a:xfrm>
            <a:off x="5428179" y="3347907"/>
            <a:ext cx="1371600" cy="1239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Hi</a:t>
            </a:r>
            <a:endParaRPr lang="en-US" altLang="ko-KR" dirty="0">
              <a:solidFill>
                <a:srgbClr val="FFFF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03C0D52-CB0B-4717-9DF0-BBAB673DF9AD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2180478" y="4811607"/>
            <a:ext cx="3415613" cy="102331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6A63D5-8325-47C7-8790-563A31EF23B5}"/>
              </a:ext>
            </a:extLst>
          </p:cNvPr>
          <p:cNvSpPr txBox="1"/>
          <p:nvPr/>
        </p:nvSpPr>
        <p:spPr>
          <a:xfrm>
            <a:off x="5596091" y="4626941"/>
            <a:ext cx="103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@0cv8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8080D4-7655-497E-BCC0-77187F8E2F7C}"/>
              </a:ext>
            </a:extLst>
          </p:cNvPr>
          <p:cNvSpPr txBox="1"/>
          <p:nvPr/>
        </p:nvSpPr>
        <p:spPr>
          <a:xfrm>
            <a:off x="100270" y="5650250"/>
            <a:ext cx="121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String </a:t>
            </a:r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BAD9468-FD0C-43B2-9AAD-92D89832ECFD}"/>
              </a:ext>
            </a:extLst>
          </p:cNvPr>
          <p:cNvSpPr/>
          <p:nvPr/>
        </p:nvSpPr>
        <p:spPr>
          <a:xfrm>
            <a:off x="7394037" y="3347907"/>
            <a:ext cx="4488743" cy="32967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이유는 바로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상수이기 때문이다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한번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값이 정해지면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 값은 변하지 않는다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B5E8F8-F4BD-4A0B-8004-DAB43639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667" y="2130804"/>
            <a:ext cx="4033481" cy="70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57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기본형과 참조형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String</a:t>
            </a:r>
            <a:r>
              <a:rPr lang="ko-KR" altLang="en-US" dirty="0"/>
              <a:t>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String</a:t>
            </a:r>
            <a:r>
              <a:rPr lang="ko-KR" altLang="en-US" dirty="0"/>
              <a:t>클래스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97640B-FD43-4CE9-BFBC-194376B973F6}"/>
              </a:ext>
            </a:extLst>
          </p:cNvPr>
          <p:cNvSpPr/>
          <p:nvPr/>
        </p:nvSpPr>
        <p:spPr>
          <a:xfrm>
            <a:off x="1197009" y="2130804"/>
            <a:ext cx="983469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AB9E26-D5A9-4301-B048-285F7611A237}"/>
              </a:ext>
            </a:extLst>
          </p:cNvPr>
          <p:cNvSpPr/>
          <p:nvPr/>
        </p:nvSpPr>
        <p:spPr>
          <a:xfrm>
            <a:off x="2541345" y="2130804"/>
            <a:ext cx="4664838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6DE6F1-9641-4EA9-9450-778DE8A8BC62}"/>
              </a:ext>
            </a:extLst>
          </p:cNvPr>
          <p:cNvSpPr/>
          <p:nvPr/>
        </p:nvSpPr>
        <p:spPr>
          <a:xfrm>
            <a:off x="1197009" y="6091806"/>
            <a:ext cx="98346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40A196-2229-4C27-9A55-3478D2874127}"/>
              </a:ext>
            </a:extLst>
          </p:cNvPr>
          <p:cNvSpPr/>
          <p:nvPr/>
        </p:nvSpPr>
        <p:spPr>
          <a:xfrm>
            <a:off x="2541345" y="6091806"/>
            <a:ext cx="4664838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BCE7A1-9753-416C-B113-CC4761E83062}"/>
              </a:ext>
            </a:extLst>
          </p:cNvPr>
          <p:cNvSpPr/>
          <p:nvPr/>
        </p:nvSpPr>
        <p:spPr>
          <a:xfrm>
            <a:off x="1197009" y="5578027"/>
            <a:ext cx="983469" cy="51377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@qzx2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70E12C-08CE-4314-9843-BA5897C11E73}"/>
              </a:ext>
            </a:extLst>
          </p:cNvPr>
          <p:cNvSpPr/>
          <p:nvPr/>
        </p:nvSpPr>
        <p:spPr>
          <a:xfrm>
            <a:off x="5428179" y="3347907"/>
            <a:ext cx="1371600" cy="1239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Hi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03C0D52-CB0B-4717-9DF0-BBAB673DF9AD}"/>
              </a:ext>
            </a:extLst>
          </p:cNvPr>
          <p:cNvCxnSpPr>
            <a:cxnSpLocks/>
            <a:stCxn id="25" idx="3"/>
            <a:endCxn id="16" idx="2"/>
          </p:cNvCxnSpPr>
          <p:nvPr/>
        </p:nvCxnSpPr>
        <p:spPr>
          <a:xfrm flipV="1">
            <a:off x="2180478" y="4072839"/>
            <a:ext cx="1413821" cy="1762078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6A63D5-8325-47C7-8790-563A31EF23B5}"/>
              </a:ext>
            </a:extLst>
          </p:cNvPr>
          <p:cNvSpPr txBox="1"/>
          <p:nvPr/>
        </p:nvSpPr>
        <p:spPr>
          <a:xfrm>
            <a:off x="5596091" y="4626941"/>
            <a:ext cx="103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@0cv8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8080D4-7655-497E-BCC0-77187F8E2F7C}"/>
              </a:ext>
            </a:extLst>
          </p:cNvPr>
          <p:cNvSpPr txBox="1"/>
          <p:nvPr/>
        </p:nvSpPr>
        <p:spPr>
          <a:xfrm>
            <a:off x="100270" y="5650250"/>
            <a:ext cx="121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String </a:t>
            </a:r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BAD9468-FD0C-43B2-9AAD-92D89832ECFD}"/>
              </a:ext>
            </a:extLst>
          </p:cNvPr>
          <p:cNvSpPr/>
          <p:nvPr/>
        </p:nvSpPr>
        <p:spPr>
          <a:xfrm>
            <a:off x="7394037" y="3347907"/>
            <a:ext cx="4488743" cy="32967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이라는 변수가 바뀌어 보이는 것은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변수의 값이 바뀐 것이 아니라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“Hello”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라는 새로운 객체가 생성되어서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 객체를 가리키는 것이다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871FAE-F99C-447A-B39C-43B475B59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436" y="1621824"/>
            <a:ext cx="4437943" cy="146192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B50EA-A706-4FE3-8965-93EA5FD2D260}"/>
              </a:ext>
            </a:extLst>
          </p:cNvPr>
          <p:cNvSpPr/>
          <p:nvPr/>
        </p:nvSpPr>
        <p:spPr>
          <a:xfrm>
            <a:off x="2908499" y="2463987"/>
            <a:ext cx="1371600" cy="1239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Hello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57C6B-7425-4D3C-9A29-9EACEF9F1D10}"/>
              </a:ext>
            </a:extLst>
          </p:cNvPr>
          <p:cNvSpPr txBox="1"/>
          <p:nvPr/>
        </p:nvSpPr>
        <p:spPr>
          <a:xfrm>
            <a:off x="3076411" y="3703507"/>
            <a:ext cx="103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@qzx2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992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기본형과 참조형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String</a:t>
            </a:r>
            <a:r>
              <a:rPr lang="ko-KR" altLang="en-US" dirty="0"/>
              <a:t>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String</a:t>
            </a:r>
            <a:r>
              <a:rPr lang="ko-KR" altLang="en-US" dirty="0"/>
              <a:t>클래스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97640B-FD43-4CE9-BFBC-194376B973F6}"/>
              </a:ext>
            </a:extLst>
          </p:cNvPr>
          <p:cNvSpPr/>
          <p:nvPr/>
        </p:nvSpPr>
        <p:spPr>
          <a:xfrm>
            <a:off x="1197009" y="2130804"/>
            <a:ext cx="983469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AB9E26-D5A9-4301-B048-285F7611A237}"/>
              </a:ext>
            </a:extLst>
          </p:cNvPr>
          <p:cNvSpPr/>
          <p:nvPr/>
        </p:nvSpPr>
        <p:spPr>
          <a:xfrm>
            <a:off x="2541345" y="2130804"/>
            <a:ext cx="4664838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6DE6F1-9641-4EA9-9450-778DE8A8BC62}"/>
              </a:ext>
            </a:extLst>
          </p:cNvPr>
          <p:cNvSpPr/>
          <p:nvPr/>
        </p:nvSpPr>
        <p:spPr>
          <a:xfrm>
            <a:off x="1197009" y="6091806"/>
            <a:ext cx="98346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40A196-2229-4C27-9A55-3478D2874127}"/>
              </a:ext>
            </a:extLst>
          </p:cNvPr>
          <p:cNvSpPr/>
          <p:nvPr/>
        </p:nvSpPr>
        <p:spPr>
          <a:xfrm>
            <a:off x="2541345" y="6091806"/>
            <a:ext cx="4664838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BCE7A1-9753-416C-B113-CC4761E83062}"/>
              </a:ext>
            </a:extLst>
          </p:cNvPr>
          <p:cNvSpPr/>
          <p:nvPr/>
        </p:nvSpPr>
        <p:spPr>
          <a:xfrm>
            <a:off x="1197009" y="5578027"/>
            <a:ext cx="983469" cy="51377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@qzx2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70E12C-08CE-4314-9843-BA5897C11E73}"/>
              </a:ext>
            </a:extLst>
          </p:cNvPr>
          <p:cNvSpPr/>
          <p:nvPr/>
        </p:nvSpPr>
        <p:spPr>
          <a:xfrm>
            <a:off x="5428179" y="3347907"/>
            <a:ext cx="1371600" cy="1239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Hi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03C0D52-CB0B-4717-9DF0-BBAB673DF9AD}"/>
              </a:ext>
            </a:extLst>
          </p:cNvPr>
          <p:cNvCxnSpPr>
            <a:cxnSpLocks/>
            <a:stCxn id="25" idx="3"/>
            <a:endCxn id="16" idx="2"/>
          </p:cNvCxnSpPr>
          <p:nvPr/>
        </p:nvCxnSpPr>
        <p:spPr>
          <a:xfrm flipV="1">
            <a:off x="2180478" y="4072839"/>
            <a:ext cx="1413821" cy="1762078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6A63D5-8325-47C7-8790-563A31EF23B5}"/>
              </a:ext>
            </a:extLst>
          </p:cNvPr>
          <p:cNvSpPr txBox="1"/>
          <p:nvPr/>
        </p:nvSpPr>
        <p:spPr>
          <a:xfrm>
            <a:off x="5596091" y="4626941"/>
            <a:ext cx="103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@0cv8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8080D4-7655-497E-BCC0-77187F8E2F7C}"/>
              </a:ext>
            </a:extLst>
          </p:cNvPr>
          <p:cNvSpPr txBox="1"/>
          <p:nvPr/>
        </p:nvSpPr>
        <p:spPr>
          <a:xfrm>
            <a:off x="100270" y="5650250"/>
            <a:ext cx="121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String </a:t>
            </a:r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BAD9468-FD0C-43B2-9AAD-92D89832ECFD}"/>
              </a:ext>
            </a:extLst>
          </p:cNvPr>
          <p:cNvSpPr/>
          <p:nvPr/>
        </p:nvSpPr>
        <p:spPr>
          <a:xfrm>
            <a:off x="7394037" y="3347907"/>
            <a:ext cx="4488743" cy="32967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그리고 전에 있던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객체는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의해서 정리될 것이다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즉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String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 값을 자주 바꾸면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그만큼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해야 될 일이 늘어나므로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효율이 떨어진다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871FAE-F99C-447A-B39C-43B475B59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436" y="1621824"/>
            <a:ext cx="4437943" cy="146192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EB50EA-A706-4FE3-8965-93EA5FD2D260}"/>
              </a:ext>
            </a:extLst>
          </p:cNvPr>
          <p:cNvSpPr/>
          <p:nvPr/>
        </p:nvSpPr>
        <p:spPr>
          <a:xfrm>
            <a:off x="2908499" y="2463987"/>
            <a:ext cx="1371600" cy="1239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Hello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57C6B-7425-4D3C-9A29-9EACEF9F1D10}"/>
              </a:ext>
            </a:extLst>
          </p:cNvPr>
          <p:cNvSpPr txBox="1"/>
          <p:nvPr/>
        </p:nvSpPr>
        <p:spPr>
          <a:xfrm>
            <a:off x="3076411" y="3703507"/>
            <a:ext cx="103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@qzx2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1CD4E6C-5CAF-4F57-994E-597B0B71ACB7}"/>
              </a:ext>
            </a:extLst>
          </p:cNvPr>
          <p:cNvSpPr/>
          <p:nvPr/>
        </p:nvSpPr>
        <p:spPr>
          <a:xfrm>
            <a:off x="5708724" y="1478081"/>
            <a:ext cx="1345616" cy="55172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GC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59FB2FE-89C2-4F51-85E9-A24169C8C403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6096000" y="2029801"/>
            <a:ext cx="285532" cy="17010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A04EB4F4-446C-4505-A333-DBA2948A38D1}"/>
              </a:ext>
            </a:extLst>
          </p:cNvPr>
          <p:cNvSpPr/>
          <p:nvPr/>
        </p:nvSpPr>
        <p:spPr>
          <a:xfrm>
            <a:off x="5144250" y="3026640"/>
            <a:ext cx="1921275" cy="1815674"/>
          </a:xfrm>
          <a:prstGeom prst="mathMultiply">
            <a:avLst>
              <a:gd name="adj1" fmla="val 13905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22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기본형과 참조형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String</a:t>
            </a:r>
            <a:r>
              <a:rPr lang="ko-KR" altLang="en-US" dirty="0"/>
              <a:t>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String</a:t>
            </a:r>
            <a:r>
              <a:rPr lang="ko-KR" altLang="en-US" dirty="0"/>
              <a:t>클래스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05AB209-F0BB-484E-9962-CB0B85A74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392" y="1633531"/>
            <a:ext cx="4510441" cy="171437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97640B-FD43-4CE9-BFBC-194376B973F6}"/>
              </a:ext>
            </a:extLst>
          </p:cNvPr>
          <p:cNvSpPr/>
          <p:nvPr/>
        </p:nvSpPr>
        <p:spPr>
          <a:xfrm>
            <a:off x="1197009" y="2130804"/>
            <a:ext cx="983469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AB9E26-D5A9-4301-B048-285F7611A237}"/>
              </a:ext>
            </a:extLst>
          </p:cNvPr>
          <p:cNvSpPr/>
          <p:nvPr/>
        </p:nvSpPr>
        <p:spPr>
          <a:xfrm>
            <a:off x="2541345" y="2130804"/>
            <a:ext cx="4664838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6DE6F1-9641-4EA9-9450-778DE8A8BC62}"/>
              </a:ext>
            </a:extLst>
          </p:cNvPr>
          <p:cNvSpPr/>
          <p:nvPr/>
        </p:nvSpPr>
        <p:spPr>
          <a:xfrm>
            <a:off x="1197009" y="6091806"/>
            <a:ext cx="98346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40A196-2229-4C27-9A55-3478D2874127}"/>
              </a:ext>
            </a:extLst>
          </p:cNvPr>
          <p:cNvSpPr/>
          <p:nvPr/>
        </p:nvSpPr>
        <p:spPr>
          <a:xfrm>
            <a:off x="2541345" y="6091806"/>
            <a:ext cx="4664838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BCE7A1-9753-416C-B113-CC4761E83062}"/>
              </a:ext>
            </a:extLst>
          </p:cNvPr>
          <p:cNvSpPr/>
          <p:nvPr/>
        </p:nvSpPr>
        <p:spPr>
          <a:xfrm>
            <a:off x="1197009" y="5578027"/>
            <a:ext cx="983469" cy="51377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@0cv8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0904E4-CEE9-4954-AA9B-2D01A0C88A69}"/>
              </a:ext>
            </a:extLst>
          </p:cNvPr>
          <p:cNvSpPr/>
          <p:nvPr/>
        </p:nvSpPr>
        <p:spPr>
          <a:xfrm>
            <a:off x="1197009" y="5064248"/>
            <a:ext cx="983469" cy="51377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@0cv8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70E12C-08CE-4314-9843-BA5897C11E73}"/>
              </a:ext>
            </a:extLst>
          </p:cNvPr>
          <p:cNvSpPr/>
          <p:nvPr/>
        </p:nvSpPr>
        <p:spPr>
          <a:xfrm>
            <a:off x="5428179" y="3347907"/>
            <a:ext cx="1371600" cy="1239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Hello</a:t>
            </a:r>
            <a:endParaRPr lang="en-US" altLang="ko-KR" dirty="0">
              <a:solidFill>
                <a:srgbClr val="FFFF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03C0D52-CB0B-4717-9DF0-BBAB673DF9AD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2180478" y="4772093"/>
            <a:ext cx="3415613" cy="1062824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F2C40D6-1485-4869-9F7D-F09ECBC4804C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2180478" y="4772093"/>
            <a:ext cx="3415613" cy="549045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443CF0B-E88A-43B2-8476-3FEF111F12ED}"/>
              </a:ext>
            </a:extLst>
          </p:cNvPr>
          <p:cNvSpPr txBox="1"/>
          <p:nvPr/>
        </p:nvSpPr>
        <p:spPr>
          <a:xfrm>
            <a:off x="141371" y="5114963"/>
            <a:ext cx="121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String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6A63D5-8325-47C7-8790-563A31EF23B5}"/>
              </a:ext>
            </a:extLst>
          </p:cNvPr>
          <p:cNvSpPr txBox="1"/>
          <p:nvPr/>
        </p:nvSpPr>
        <p:spPr>
          <a:xfrm>
            <a:off x="5596091" y="4587427"/>
            <a:ext cx="103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@0cv8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8080D4-7655-497E-BCC0-77187F8E2F7C}"/>
              </a:ext>
            </a:extLst>
          </p:cNvPr>
          <p:cNvSpPr txBox="1"/>
          <p:nvPr/>
        </p:nvSpPr>
        <p:spPr>
          <a:xfrm>
            <a:off x="141371" y="5671759"/>
            <a:ext cx="121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String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BAD9468-FD0C-43B2-9AAD-92D89832ECFD}"/>
              </a:ext>
            </a:extLst>
          </p:cNvPr>
          <p:cNvSpPr/>
          <p:nvPr/>
        </p:nvSpPr>
        <p:spPr>
          <a:xfrm>
            <a:off x="7394037" y="3347907"/>
            <a:ext cx="4488743" cy="32967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위와 같이 선언할 때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“Hello”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라는 값은 같다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효율을 위해서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“Hello”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라는 값을 또 한번 선언하게 되면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같은 곳을 가리키게 해 놓았다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319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A9893DE-9935-4BC9-899D-FE511347549A}"/>
              </a:ext>
            </a:extLst>
          </p:cNvPr>
          <p:cNvSpPr/>
          <p:nvPr/>
        </p:nvSpPr>
        <p:spPr>
          <a:xfrm>
            <a:off x="8296712" y="4240635"/>
            <a:ext cx="2760459" cy="2019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/>
              <a:t> - </a:t>
            </a:r>
            <a:r>
              <a:rPr lang="ko-KR" altLang="en-US"/>
              <a:t>객체와 인스턴스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OOP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C2BE2B-0BCB-4A67-AE37-241E0136DE60}"/>
              </a:ext>
            </a:extLst>
          </p:cNvPr>
          <p:cNvSpPr/>
          <p:nvPr/>
        </p:nvSpPr>
        <p:spPr>
          <a:xfrm>
            <a:off x="1350627" y="2302777"/>
            <a:ext cx="5754848" cy="1612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OOP</a:t>
            </a:r>
            <a:r>
              <a:rPr lang="ko-KR" altLang="en-US" dirty="0"/>
              <a:t>란 </a:t>
            </a:r>
            <a:r>
              <a:rPr lang="en-US" altLang="ko-KR" b="1" dirty="0"/>
              <a:t>Object Oriented Programing</a:t>
            </a:r>
            <a:r>
              <a:rPr lang="ko-KR" altLang="en-US" dirty="0"/>
              <a:t>의 약자로</a:t>
            </a:r>
            <a:endParaRPr lang="en-US" altLang="ko-KR" dirty="0"/>
          </a:p>
          <a:p>
            <a:pPr algn="ctr"/>
            <a:r>
              <a:rPr lang="ko-KR" altLang="en-US" dirty="0"/>
              <a:t>객체 지향 프로그래밍이라는 뜻이다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실제 세계와 유사한 가상 세계를 컴퓨터 속에 구현하고자 하는 노력의 일환으로 보면 된다</a:t>
            </a:r>
            <a:r>
              <a:rPr lang="en-US" altLang="ko-KR" dirty="0"/>
              <a:t>.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8FE2A62-6665-4305-9374-5A9D40521AEC}"/>
              </a:ext>
            </a:extLst>
          </p:cNvPr>
          <p:cNvSpPr/>
          <p:nvPr/>
        </p:nvSpPr>
        <p:spPr>
          <a:xfrm>
            <a:off x="8390433" y="4748169"/>
            <a:ext cx="2590756" cy="914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D9AF72A5-D32C-4449-9E13-8E6C17F0C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89" y="4555223"/>
            <a:ext cx="1836708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8256A33-92E8-4C68-90BA-C34630BEF559}"/>
              </a:ext>
            </a:extLst>
          </p:cNvPr>
          <p:cNvSpPr/>
          <p:nvPr/>
        </p:nvSpPr>
        <p:spPr>
          <a:xfrm>
            <a:off x="839788" y="5945873"/>
            <a:ext cx="230608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7F7F7F"/>
                </a:solidFill>
                <a:latin typeface="HelveticaNeue-Light"/>
              </a:rPr>
              <a:t>출처 </a:t>
            </a:r>
            <a:r>
              <a:rPr lang="en-US" altLang="ko-KR" sz="800" dirty="0">
                <a:solidFill>
                  <a:srgbClr val="7F7F7F"/>
                </a:solidFill>
                <a:latin typeface="HelveticaNeue-Light"/>
              </a:rPr>
              <a:t>: </a:t>
            </a:r>
            <a:r>
              <a:rPr lang="en-US" altLang="ko-KR" sz="800" dirty="0" err="1">
                <a:solidFill>
                  <a:srgbClr val="7F7F7F"/>
                </a:solidFill>
                <a:latin typeface="HelveticaNeue-Light"/>
              </a:rPr>
              <a:t>gettyimages</a:t>
            </a:r>
            <a:endParaRPr lang="ko-KR" altLang="en-US" sz="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3B252D-75FD-43E8-9B59-7677CD766D51}"/>
              </a:ext>
            </a:extLst>
          </p:cNvPr>
          <p:cNvSpPr/>
          <p:nvPr/>
        </p:nvSpPr>
        <p:spPr>
          <a:xfrm>
            <a:off x="4404701" y="4555223"/>
            <a:ext cx="2340528" cy="139065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인스턴스화</a:t>
            </a:r>
            <a:endParaRPr lang="en-US" altLang="ko-KR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589C0BC-E562-4CB2-879D-3C3DE5E72FCA}"/>
              </a:ext>
            </a:extLst>
          </p:cNvPr>
          <p:cNvSpPr/>
          <p:nvPr/>
        </p:nvSpPr>
        <p:spPr>
          <a:xfrm>
            <a:off x="2936147" y="4748169"/>
            <a:ext cx="1291904" cy="91440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960A22F-EF30-4251-BC1D-989473B864E2}"/>
              </a:ext>
            </a:extLst>
          </p:cNvPr>
          <p:cNvSpPr/>
          <p:nvPr/>
        </p:nvSpPr>
        <p:spPr>
          <a:xfrm>
            <a:off x="6921879" y="4748169"/>
            <a:ext cx="1291904" cy="91440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E0C0A0-F065-4960-9657-7AC0AD78059C}"/>
              </a:ext>
            </a:extLst>
          </p:cNvPr>
          <p:cNvSpPr/>
          <p:nvPr/>
        </p:nvSpPr>
        <p:spPr>
          <a:xfrm>
            <a:off x="8296712" y="3842159"/>
            <a:ext cx="2760459" cy="398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컴퓨터 세계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83EB69-C3DE-4BC7-90AB-ED3A7F51DAE0}"/>
              </a:ext>
            </a:extLst>
          </p:cNvPr>
          <p:cNvSpPr/>
          <p:nvPr/>
        </p:nvSpPr>
        <p:spPr>
          <a:xfrm>
            <a:off x="852065" y="4161114"/>
            <a:ext cx="1954432" cy="398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현실 세계</a:t>
            </a:r>
          </a:p>
        </p:txBody>
      </p:sp>
    </p:spTree>
    <p:extLst>
      <p:ext uri="{BB962C8B-B14F-4D97-AF65-F5344CB8AC3E}">
        <p14:creationId xmlns:p14="http://schemas.microsoft.com/office/powerpoint/2010/main" val="11215072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기본형과 참조형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String</a:t>
            </a:r>
            <a:r>
              <a:rPr lang="ko-KR" altLang="en-US" dirty="0"/>
              <a:t>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String</a:t>
            </a:r>
            <a:r>
              <a:rPr lang="ko-KR" altLang="en-US" dirty="0"/>
              <a:t>클래스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97640B-FD43-4CE9-BFBC-194376B973F6}"/>
              </a:ext>
            </a:extLst>
          </p:cNvPr>
          <p:cNvSpPr/>
          <p:nvPr/>
        </p:nvSpPr>
        <p:spPr>
          <a:xfrm>
            <a:off x="1197009" y="2130804"/>
            <a:ext cx="983469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AB9E26-D5A9-4301-B048-285F7611A237}"/>
              </a:ext>
            </a:extLst>
          </p:cNvPr>
          <p:cNvSpPr/>
          <p:nvPr/>
        </p:nvSpPr>
        <p:spPr>
          <a:xfrm>
            <a:off x="2541345" y="2130804"/>
            <a:ext cx="4664838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6DE6F1-9641-4EA9-9450-778DE8A8BC62}"/>
              </a:ext>
            </a:extLst>
          </p:cNvPr>
          <p:cNvSpPr/>
          <p:nvPr/>
        </p:nvSpPr>
        <p:spPr>
          <a:xfrm>
            <a:off x="1197009" y="6091806"/>
            <a:ext cx="98346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40A196-2229-4C27-9A55-3478D2874127}"/>
              </a:ext>
            </a:extLst>
          </p:cNvPr>
          <p:cNvSpPr/>
          <p:nvPr/>
        </p:nvSpPr>
        <p:spPr>
          <a:xfrm>
            <a:off x="2541345" y="6091806"/>
            <a:ext cx="4664838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BCE7A1-9753-416C-B113-CC4761E83062}"/>
              </a:ext>
            </a:extLst>
          </p:cNvPr>
          <p:cNvSpPr/>
          <p:nvPr/>
        </p:nvSpPr>
        <p:spPr>
          <a:xfrm>
            <a:off x="1197009" y="5578027"/>
            <a:ext cx="983469" cy="51377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@0cv8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70E12C-08CE-4314-9843-BA5897C11E73}"/>
              </a:ext>
            </a:extLst>
          </p:cNvPr>
          <p:cNvSpPr/>
          <p:nvPr/>
        </p:nvSpPr>
        <p:spPr>
          <a:xfrm>
            <a:off x="5428179" y="3347907"/>
            <a:ext cx="1371600" cy="1239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Hello</a:t>
            </a:r>
            <a:endParaRPr lang="en-US" altLang="ko-KR" dirty="0">
              <a:solidFill>
                <a:srgbClr val="FFFF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03C0D52-CB0B-4717-9DF0-BBAB673DF9AD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2180478" y="4772093"/>
            <a:ext cx="3415613" cy="1062824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443CF0B-E88A-43B2-8476-3FEF111F12ED}"/>
              </a:ext>
            </a:extLst>
          </p:cNvPr>
          <p:cNvSpPr txBox="1"/>
          <p:nvPr/>
        </p:nvSpPr>
        <p:spPr>
          <a:xfrm>
            <a:off x="141371" y="5114963"/>
            <a:ext cx="121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String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6A63D5-8325-47C7-8790-563A31EF23B5}"/>
              </a:ext>
            </a:extLst>
          </p:cNvPr>
          <p:cNvSpPr txBox="1"/>
          <p:nvPr/>
        </p:nvSpPr>
        <p:spPr>
          <a:xfrm>
            <a:off x="5596091" y="4587427"/>
            <a:ext cx="103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@0cv8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8080D4-7655-497E-BCC0-77187F8E2F7C}"/>
              </a:ext>
            </a:extLst>
          </p:cNvPr>
          <p:cNvSpPr txBox="1"/>
          <p:nvPr/>
        </p:nvSpPr>
        <p:spPr>
          <a:xfrm>
            <a:off x="141371" y="5671759"/>
            <a:ext cx="121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String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BAD9468-FD0C-43B2-9AAD-92D89832ECFD}"/>
              </a:ext>
            </a:extLst>
          </p:cNvPr>
          <p:cNvSpPr/>
          <p:nvPr/>
        </p:nvSpPr>
        <p:spPr>
          <a:xfrm>
            <a:off x="7394037" y="3347907"/>
            <a:ext cx="4488743" cy="32967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그러나 위와 같이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연산자를 이용해서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객체를 생성하게 되면 비록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값이 같더라도 다른 곳을 가리키게 된다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36D5EC-F11A-4871-9565-C06519E3C3D8}"/>
              </a:ext>
            </a:extLst>
          </p:cNvPr>
          <p:cNvSpPr/>
          <p:nvPr/>
        </p:nvSpPr>
        <p:spPr>
          <a:xfrm>
            <a:off x="1197009" y="5064248"/>
            <a:ext cx="983469" cy="51377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@fn1w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DF030D-BD6D-4469-9867-984B4323BB57}"/>
              </a:ext>
            </a:extLst>
          </p:cNvPr>
          <p:cNvSpPr/>
          <p:nvPr/>
        </p:nvSpPr>
        <p:spPr>
          <a:xfrm>
            <a:off x="3985837" y="2396135"/>
            <a:ext cx="1371600" cy="1239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Hello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F457123-C69F-42E4-BE1A-B0F4F079BED1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2180478" y="3803633"/>
            <a:ext cx="1973271" cy="1517505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9EE5CD-E1B1-4ADA-8157-04688DA72FD9}"/>
              </a:ext>
            </a:extLst>
          </p:cNvPr>
          <p:cNvSpPr txBox="1"/>
          <p:nvPr/>
        </p:nvSpPr>
        <p:spPr>
          <a:xfrm>
            <a:off x="4153749" y="3618967"/>
            <a:ext cx="103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@fn1w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6B84E4-4A22-40AA-BEE3-417EDCDE5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037" y="1706941"/>
            <a:ext cx="4488743" cy="14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7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42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접근제한자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public, protected, default, private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CC0809-901F-46AE-823E-9AF25DCEB4A8}"/>
              </a:ext>
            </a:extLst>
          </p:cNvPr>
          <p:cNvSpPr/>
          <p:nvPr/>
        </p:nvSpPr>
        <p:spPr>
          <a:xfrm>
            <a:off x="453006" y="2452036"/>
            <a:ext cx="3758268" cy="36610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443B1B-8A88-468C-BFCF-AC1DA3A21DD5}"/>
              </a:ext>
            </a:extLst>
          </p:cNvPr>
          <p:cNvSpPr/>
          <p:nvPr/>
        </p:nvSpPr>
        <p:spPr>
          <a:xfrm>
            <a:off x="833307" y="2886403"/>
            <a:ext cx="2950127" cy="27923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58F719-E9C9-4F94-8DB8-0B38DF7E6BBA}"/>
              </a:ext>
            </a:extLst>
          </p:cNvPr>
          <p:cNvSpPr/>
          <p:nvPr/>
        </p:nvSpPr>
        <p:spPr>
          <a:xfrm>
            <a:off x="1203821" y="3196091"/>
            <a:ext cx="2185331" cy="225996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659EA4-C6F0-4831-9664-6C3FE6E565E2}"/>
              </a:ext>
            </a:extLst>
          </p:cNvPr>
          <p:cNvSpPr/>
          <p:nvPr/>
        </p:nvSpPr>
        <p:spPr>
          <a:xfrm>
            <a:off x="1504427" y="3574611"/>
            <a:ext cx="1599499" cy="1415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F8916-A407-422A-8F82-28CADA9FB2AD}"/>
              </a:ext>
            </a:extLst>
          </p:cNvPr>
          <p:cNvSpPr txBox="1"/>
          <p:nvPr/>
        </p:nvSpPr>
        <p:spPr>
          <a:xfrm>
            <a:off x="1042332" y="4097914"/>
            <a:ext cx="250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private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E8BAE2-30D6-41F9-8C40-71EC254538F0}"/>
              </a:ext>
            </a:extLst>
          </p:cNvPr>
          <p:cNvSpPr txBox="1"/>
          <p:nvPr/>
        </p:nvSpPr>
        <p:spPr>
          <a:xfrm>
            <a:off x="1042332" y="2812980"/>
            <a:ext cx="250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protected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7BD6E5-D9E6-489D-B05D-F23F532F6D6D}"/>
              </a:ext>
            </a:extLst>
          </p:cNvPr>
          <p:cNvSpPr txBox="1"/>
          <p:nvPr/>
        </p:nvSpPr>
        <p:spPr>
          <a:xfrm>
            <a:off x="1042332" y="2452036"/>
            <a:ext cx="250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public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8CD97D-A48F-4C69-8E2C-3DB12F68C645}"/>
              </a:ext>
            </a:extLst>
          </p:cNvPr>
          <p:cNvSpPr txBox="1"/>
          <p:nvPr/>
        </p:nvSpPr>
        <p:spPr>
          <a:xfrm>
            <a:off x="1042332" y="3196090"/>
            <a:ext cx="250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default</a:t>
            </a:r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C2FE06-C093-4A92-A88D-471DD856E508}"/>
              </a:ext>
            </a:extLst>
          </p:cNvPr>
          <p:cNvSpPr/>
          <p:nvPr/>
        </p:nvSpPr>
        <p:spPr>
          <a:xfrm>
            <a:off x="4949504" y="2452036"/>
            <a:ext cx="6635692" cy="394876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301453-B6F8-4DD9-BD64-E6C35DA4C0E4}"/>
              </a:ext>
            </a:extLst>
          </p:cNvPr>
          <p:cNvSpPr/>
          <p:nvPr/>
        </p:nvSpPr>
        <p:spPr>
          <a:xfrm>
            <a:off x="5394122" y="2954258"/>
            <a:ext cx="2768367" cy="30259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4BDA68-9481-4535-BA43-7275CB51AC88}"/>
              </a:ext>
            </a:extLst>
          </p:cNvPr>
          <p:cNvSpPr/>
          <p:nvPr/>
        </p:nvSpPr>
        <p:spPr>
          <a:xfrm>
            <a:off x="8381301" y="2954259"/>
            <a:ext cx="2768367" cy="114365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C12E85-AAC8-4A5D-82CF-497AAAEE72A2}"/>
              </a:ext>
            </a:extLst>
          </p:cNvPr>
          <p:cNvSpPr/>
          <p:nvPr/>
        </p:nvSpPr>
        <p:spPr>
          <a:xfrm>
            <a:off x="8381300" y="4426418"/>
            <a:ext cx="2768367" cy="181124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F87CC5-B853-4CD7-A456-DEBBF2B7C752}"/>
              </a:ext>
            </a:extLst>
          </p:cNvPr>
          <p:cNvSpPr txBox="1"/>
          <p:nvPr/>
        </p:nvSpPr>
        <p:spPr>
          <a:xfrm>
            <a:off x="4949504" y="2115593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 Project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F5BEB1-F5B0-4070-9630-5866C27E326F}"/>
              </a:ext>
            </a:extLst>
          </p:cNvPr>
          <p:cNvSpPr txBox="1"/>
          <p:nvPr/>
        </p:nvSpPr>
        <p:spPr>
          <a:xfrm>
            <a:off x="5394122" y="2617815"/>
            <a:ext cx="27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Package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C4F15-B73F-4986-8653-A3DF6A30EE1B}"/>
              </a:ext>
            </a:extLst>
          </p:cNvPr>
          <p:cNvSpPr txBox="1"/>
          <p:nvPr/>
        </p:nvSpPr>
        <p:spPr>
          <a:xfrm>
            <a:off x="8381299" y="2617815"/>
            <a:ext cx="27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Package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7F0BEF-9EBA-45C0-B5E0-BA23ADA9314B}"/>
              </a:ext>
            </a:extLst>
          </p:cNvPr>
          <p:cNvSpPr txBox="1"/>
          <p:nvPr/>
        </p:nvSpPr>
        <p:spPr>
          <a:xfrm>
            <a:off x="8381299" y="4100589"/>
            <a:ext cx="27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Package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9166A6-8CA7-4FD8-A031-91A2A6B7662F}"/>
              </a:ext>
            </a:extLst>
          </p:cNvPr>
          <p:cNvSpPr/>
          <p:nvPr/>
        </p:nvSpPr>
        <p:spPr>
          <a:xfrm>
            <a:off x="5696125" y="3380756"/>
            <a:ext cx="771787" cy="717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8A46B6-37D9-4A73-ABFC-764B3022340A}"/>
              </a:ext>
            </a:extLst>
          </p:cNvPr>
          <p:cNvSpPr/>
          <p:nvPr/>
        </p:nvSpPr>
        <p:spPr>
          <a:xfrm>
            <a:off x="5696125" y="4990549"/>
            <a:ext cx="771787" cy="717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C21FB8-596B-4D04-92E3-BADDC7627AFA}"/>
              </a:ext>
            </a:extLst>
          </p:cNvPr>
          <p:cNvSpPr/>
          <p:nvPr/>
        </p:nvSpPr>
        <p:spPr>
          <a:xfrm>
            <a:off x="7021585" y="4990549"/>
            <a:ext cx="771787" cy="717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2C8628-3918-41CC-8B76-61D5AB9A3B68}"/>
              </a:ext>
            </a:extLst>
          </p:cNvPr>
          <p:cNvSpPr/>
          <p:nvPr/>
        </p:nvSpPr>
        <p:spPr>
          <a:xfrm>
            <a:off x="8825218" y="4990549"/>
            <a:ext cx="771787" cy="717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22BAC1-7188-4402-B9F4-2F0D1AC91007}"/>
              </a:ext>
            </a:extLst>
          </p:cNvPr>
          <p:cNvSpPr/>
          <p:nvPr/>
        </p:nvSpPr>
        <p:spPr>
          <a:xfrm>
            <a:off x="10040923" y="4990549"/>
            <a:ext cx="771787" cy="717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AA8A50-9CD9-42C7-998C-1A4E39A9CF0D}"/>
              </a:ext>
            </a:extLst>
          </p:cNvPr>
          <p:cNvSpPr/>
          <p:nvPr/>
        </p:nvSpPr>
        <p:spPr>
          <a:xfrm>
            <a:off x="9379588" y="3153363"/>
            <a:ext cx="771787" cy="7171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0E7302-EF4F-42F6-9A89-B5A437A672F1}"/>
              </a:ext>
            </a:extLst>
          </p:cNvPr>
          <p:cNvSpPr/>
          <p:nvPr/>
        </p:nvSpPr>
        <p:spPr>
          <a:xfrm>
            <a:off x="7021585" y="3380756"/>
            <a:ext cx="771787" cy="7171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639CC54-38FD-4B08-98A1-451C1FAF548F}"/>
              </a:ext>
            </a:extLst>
          </p:cNvPr>
          <p:cNvCxnSpPr>
            <a:stCxn id="30" idx="1"/>
            <a:endCxn id="25" idx="3"/>
          </p:cNvCxnSpPr>
          <p:nvPr/>
        </p:nvCxnSpPr>
        <p:spPr>
          <a:xfrm flipH="1">
            <a:off x="7793372" y="3511942"/>
            <a:ext cx="1586216" cy="2273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5709F7B-AC38-4BA0-A061-98C0AB96F5FE}"/>
              </a:ext>
            </a:extLst>
          </p:cNvPr>
          <p:cNvSpPr/>
          <p:nvPr/>
        </p:nvSpPr>
        <p:spPr>
          <a:xfrm>
            <a:off x="8045040" y="2994796"/>
            <a:ext cx="1593908" cy="34328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상속</a:t>
            </a:r>
            <a:r>
              <a:rPr lang="en-US" altLang="ko-KR" dirty="0"/>
              <a:t>(extends)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71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42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접근제한자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public, protected, default, private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CC0809-901F-46AE-823E-9AF25DCEB4A8}"/>
              </a:ext>
            </a:extLst>
          </p:cNvPr>
          <p:cNvSpPr/>
          <p:nvPr/>
        </p:nvSpPr>
        <p:spPr>
          <a:xfrm>
            <a:off x="453006" y="2751916"/>
            <a:ext cx="3758268" cy="80289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443B1B-8A88-468C-BFCF-AC1DA3A21DD5}"/>
              </a:ext>
            </a:extLst>
          </p:cNvPr>
          <p:cNvSpPr/>
          <p:nvPr/>
        </p:nvSpPr>
        <p:spPr>
          <a:xfrm>
            <a:off x="453006" y="3777126"/>
            <a:ext cx="3758267" cy="8028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58F719-E9C9-4F94-8DB8-0B38DF7E6BBA}"/>
              </a:ext>
            </a:extLst>
          </p:cNvPr>
          <p:cNvSpPr/>
          <p:nvPr/>
        </p:nvSpPr>
        <p:spPr>
          <a:xfrm>
            <a:off x="453004" y="4776085"/>
            <a:ext cx="3758269" cy="80289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659EA4-C6F0-4831-9664-6C3FE6E565E2}"/>
              </a:ext>
            </a:extLst>
          </p:cNvPr>
          <p:cNvSpPr/>
          <p:nvPr/>
        </p:nvSpPr>
        <p:spPr>
          <a:xfrm>
            <a:off x="453004" y="5790315"/>
            <a:ext cx="3758269" cy="9287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F8916-A407-422A-8F82-28CADA9FB2AD}"/>
              </a:ext>
            </a:extLst>
          </p:cNvPr>
          <p:cNvSpPr txBox="1"/>
          <p:nvPr/>
        </p:nvSpPr>
        <p:spPr>
          <a:xfrm>
            <a:off x="453002" y="5782545"/>
            <a:ext cx="37582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private</a:t>
            </a:r>
          </a:p>
          <a:p>
            <a:pPr algn="ctr"/>
            <a:r>
              <a:rPr lang="ko-KR" altLang="en-US" sz="1500" b="1" dirty="0"/>
              <a:t>자신만 사용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나머지에게는 접근 불허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E8BAE2-30D6-41F9-8C40-71EC254538F0}"/>
              </a:ext>
            </a:extLst>
          </p:cNvPr>
          <p:cNvSpPr txBox="1"/>
          <p:nvPr/>
        </p:nvSpPr>
        <p:spPr>
          <a:xfrm>
            <a:off x="453001" y="3754038"/>
            <a:ext cx="375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protected</a:t>
            </a:r>
          </a:p>
          <a:p>
            <a:pPr algn="ctr"/>
            <a:r>
              <a:rPr lang="ko-KR" altLang="en-US" sz="1500" b="1" dirty="0"/>
              <a:t>같은 패키지 뿐만 아니라 상속하는 클래스도 접근 허용</a:t>
            </a:r>
            <a:endParaRPr lang="en-US" altLang="ko-KR"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7BD6E5-D9E6-489D-B05D-F23F532F6D6D}"/>
              </a:ext>
            </a:extLst>
          </p:cNvPr>
          <p:cNvSpPr txBox="1"/>
          <p:nvPr/>
        </p:nvSpPr>
        <p:spPr>
          <a:xfrm>
            <a:off x="453001" y="2751917"/>
            <a:ext cx="375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public</a:t>
            </a:r>
          </a:p>
          <a:p>
            <a:pPr algn="ctr"/>
            <a:r>
              <a:rPr lang="ko-KR" altLang="en-US" sz="1500" b="1" dirty="0"/>
              <a:t>프로젝트 내의 모든 클래스가 접근할 수 있다</a:t>
            </a:r>
            <a:r>
              <a:rPr lang="en-US" altLang="ko-KR" sz="1500" b="1" dirty="0"/>
              <a:t>.</a:t>
            </a:r>
            <a:endParaRPr lang="ko-KR" altLang="en-US" sz="1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8CD97D-A48F-4C69-8E2C-3DB12F68C645}"/>
              </a:ext>
            </a:extLst>
          </p:cNvPr>
          <p:cNvSpPr txBox="1"/>
          <p:nvPr/>
        </p:nvSpPr>
        <p:spPr>
          <a:xfrm>
            <a:off x="453001" y="4776084"/>
            <a:ext cx="37582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default</a:t>
            </a:r>
          </a:p>
          <a:p>
            <a:pPr algn="ctr"/>
            <a:r>
              <a:rPr lang="ko-KR" altLang="en-US" sz="1500" b="1" dirty="0"/>
              <a:t>같은 패키지 내의 클래스들만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접근 허용</a:t>
            </a:r>
            <a:endParaRPr lang="en-US" altLang="ko-KR" sz="1500" b="1" dirty="0"/>
          </a:p>
          <a:p>
            <a:pPr algn="ctr"/>
            <a:r>
              <a:rPr lang="en-US" altLang="ko-KR" sz="1500" b="1" dirty="0"/>
              <a:t>(</a:t>
            </a:r>
            <a:r>
              <a:rPr lang="ko-KR" altLang="en-US" sz="1500" b="1" dirty="0"/>
              <a:t>접근제한자가 없으면 기본으로 적용</a:t>
            </a:r>
            <a:r>
              <a:rPr lang="en-US" altLang="ko-KR" sz="1500" b="1" dirty="0"/>
              <a:t>)</a:t>
            </a:r>
          </a:p>
          <a:p>
            <a:pPr algn="ctr"/>
            <a:endParaRPr lang="en-US" altLang="ko-KR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C2FE06-C093-4A92-A88D-471DD856E508}"/>
              </a:ext>
            </a:extLst>
          </p:cNvPr>
          <p:cNvSpPr/>
          <p:nvPr/>
        </p:nvSpPr>
        <p:spPr>
          <a:xfrm>
            <a:off x="4949504" y="2452036"/>
            <a:ext cx="6635692" cy="394876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301453-B6F8-4DD9-BD64-E6C35DA4C0E4}"/>
              </a:ext>
            </a:extLst>
          </p:cNvPr>
          <p:cNvSpPr/>
          <p:nvPr/>
        </p:nvSpPr>
        <p:spPr>
          <a:xfrm>
            <a:off x="5394122" y="2954258"/>
            <a:ext cx="2768367" cy="30259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4BDA68-9481-4535-BA43-7275CB51AC88}"/>
              </a:ext>
            </a:extLst>
          </p:cNvPr>
          <p:cNvSpPr/>
          <p:nvPr/>
        </p:nvSpPr>
        <p:spPr>
          <a:xfrm>
            <a:off x="8381301" y="2954259"/>
            <a:ext cx="2768367" cy="114365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C12E85-AAC8-4A5D-82CF-497AAAEE72A2}"/>
              </a:ext>
            </a:extLst>
          </p:cNvPr>
          <p:cNvSpPr/>
          <p:nvPr/>
        </p:nvSpPr>
        <p:spPr>
          <a:xfrm>
            <a:off x="8381300" y="4426418"/>
            <a:ext cx="2768367" cy="181124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F87CC5-B853-4CD7-A456-DEBBF2B7C752}"/>
              </a:ext>
            </a:extLst>
          </p:cNvPr>
          <p:cNvSpPr txBox="1"/>
          <p:nvPr/>
        </p:nvSpPr>
        <p:spPr>
          <a:xfrm>
            <a:off x="4949504" y="2115593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 Project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F5BEB1-F5B0-4070-9630-5866C27E326F}"/>
              </a:ext>
            </a:extLst>
          </p:cNvPr>
          <p:cNvSpPr txBox="1"/>
          <p:nvPr/>
        </p:nvSpPr>
        <p:spPr>
          <a:xfrm>
            <a:off x="5394122" y="2617815"/>
            <a:ext cx="27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Package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C4F15-B73F-4986-8653-A3DF6A30EE1B}"/>
              </a:ext>
            </a:extLst>
          </p:cNvPr>
          <p:cNvSpPr txBox="1"/>
          <p:nvPr/>
        </p:nvSpPr>
        <p:spPr>
          <a:xfrm>
            <a:off x="8381299" y="2617815"/>
            <a:ext cx="27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Package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7F0BEF-9EBA-45C0-B5E0-BA23ADA9314B}"/>
              </a:ext>
            </a:extLst>
          </p:cNvPr>
          <p:cNvSpPr txBox="1"/>
          <p:nvPr/>
        </p:nvSpPr>
        <p:spPr>
          <a:xfrm>
            <a:off x="8381299" y="4100589"/>
            <a:ext cx="27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Package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9166A6-8CA7-4FD8-A031-91A2A6B7662F}"/>
              </a:ext>
            </a:extLst>
          </p:cNvPr>
          <p:cNvSpPr/>
          <p:nvPr/>
        </p:nvSpPr>
        <p:spPr>
          <a:xfrm>
            <a:off x="5696125" y="3380756"/>
            <a:ext cx="771787" cy="717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8A46B6-37D9-4A73-ABFC-764B3022340A}"/>
              </a:ext>
            </a:extLst>
          </p:cNvPr>
          <p:cNvSpPr/>
          <p:nvPr/>
        </p:nvSpPr>
        <p:spPr>
          <a:xfrm>
            <a:off x="5696125" y="4990549"/>
            <a:ext cx="771787" cy="717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C21FB8-596B-4D04-92E3-BADDC7627AFA}"/>
              </a:ext>
            </a:extLst>
          </p:cNvPr>
          <p:cNvSpPr/>
          <p:nvPr/>
        </p:nvSpPr>
        <p:spPr>
          <a:xfrm>
            <a:off x="7021585" y="4990549"/>
            <a:ext cx="771787" cy="717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2C8628-3918-41CC-8B76-61D5AB9A3B68}"/>
              </a:ext>
            </a:extLst>
          </p:cNvPr>
          <p:cNvSpPr/>
          <p:nvPr/>
        </p:nvSpPr>
        <p:spPr>
          <a:xfrm>
            <a:off x="8825218" y="4990549"/>
            <a:ext cx="771787" cy="717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22BAC1-7188-4402-B9F4-2F0D1AC91007}"/>
              </a:ext>
            </a:extLst>
          </p:cNvPr>
          <p:cNvSpPr/>
          <p:nvPr/>
        </p:nvSpPr>
        <p:spPr>
          <a:xfrm>
            <a:off x="10040923" y="4990549"/>
            <a:ext cx="771787" cy="717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AA8A50-9CD9-42C7-998C-1A4E39A9CF0D}"/>
              </a:ext>
            </a:extLst>
          </p:cNvPr>
          <p:cNvSpPr/>
          <p:nvPr/>
        </p:nvSpPr>
        <p:spPr>
          <a:xfrm>
            <a:off x="9379588" y="3153363"/>
            <a:ext cx="771787" cy="7171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0E7302-EF4F-42F6-9A89-B5A437A672F1}"/>
              </a:ext>
            </a:extLst>
          </p:cNvPr>
          <p:cNvSpPr/>
          <p:nvPr/>
        </p:nvSpPr>
        <p:spPr>
          <a:xfrm>
            <a:off x="7021585" y="3380756"/>
            <a:ext cx="771787" cy="7171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639CC54-38FD-4B08-98A1-451C1FAF548F}"/>
              </a:ext>
            </a:extLst>
          </p:cNvPr>
          <p:cNvCxnSpPr>
            <a:stCxn id="30" idx="1"/>
            <a:endCxn id="25" idx="3"/>
          </p:cNvCxnSpPr>
          <p:nvPr/>
        </p:nvCxnSpPr>
        <p:spPr>
          <a:xfrm flipH="1">
            <a:off x="7793372" y="3511942"/>
            <a:ext cx="1586216" cy="2273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5709F7B-AC38-4BA0-A061-98C0AB96F5FE}"/>
              </a:ext>
            </a:extLst>
          </p:cNvPr>
          <p:cNvSpPr/>
          <p:nvPr/>
        </p:nvSpPr>
        <p:spPr>
          <a:xfrm>
            <a:off x="8045040" y="2994796"/>
            <a:ext cx="1593908" cy="34328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상속</a:t>
            </a:r>
            <a:r>
              <a:rPr lang="en-US" altLang="ko-KR" dirty="0"/>
              <a:t>(extends)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E9D50-2279-4EF2-BAC4-4F0965B773EB}"/>
              </a:ext>
            </a:extLst>
          </p:cNvPr>
          <p:cNvSpPr txBox="1"/>
          <p:nvPr/>
        </p:nvSpPr>
        <p:spPr>
          <a:xfrm>
            <a:off x="453003" y="2357306"/>
            <a:ext cx="375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이렇게 선언된 것은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486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dirty="0"/>
              <a:t>static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DA3948-454F-434E-9F5C-D64F85D1BFBC}"/>
              </a:ext>
            </a:extLst>
          </p:cNvPr>
          <p:cNvSpPr/>
          <p:nvPr/>
        </p:nvSpPr>
        <p:spPr>
          <a:xfrm>
            <a:off x="534938" y="2211897"/>
            <a:ext cx="983469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EBADA9-CC9D-4BAF-8B5B-C4D995B07952}"/>
              </a:ext>
            </a:extLst>
          </p:cNvPr>
          <p:cNvSpPr/>
          <p:nvPr/>
        </p:nvSpPr>
        <p:spPr>
          <a:xfrm>
            <a:off x="1879274" y="2211897"/>
            <a:ext cx="3045064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F86E4E-1BAF-4CC1-A541-93E2115736CB}"/>
              </a:ext>
            </a:extLst>
          </p:cNvPr>
          <p:cNvSpPr/>
          <p:nvPr/>
        </p:nvSpPr>
        <p:spPr>
          <a:xfrm>
            <a:off x="5285205" y="2211897"/>
            <a:ext cx="2109039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DAFFF6-DEAB-4061-8852-524E77AC8DAD}"/>
              </a:ext>
            </a:extLst>
          </p:cNvPr>
          <p:cNvSpPr/>
          <p:nvPr/>
        </p:nvSpPr>
        <p:spPr>
          <a:xfrm>
            <a:off x="534938" y="6172899"/>
            <a:ext cx="98346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846704-521F-4AFC-BA8A-7CE3FF767EC5}"/>
              </a:ext>
            </a:extLst>
          </p:cNvPr>
          <p:cNvSpPr/>
          <p:nvPr/>
        </p:nvSpPr>
        <p:spPr>
          <a:xfrm>
            <a:off x="1879274" y="6172899"/>
            <a:ext cx="3045064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1019BF-3EA5-4452-A652-CB58D787C15F}"/>
              </a:ext>
            </a:extLst>
          </p:cNvPr>
          <p:cNvSpPr/>
          <p:nvPr/>
        </p:nvSpPr>
        <p:spPr>
          <a:xfrm>
            <a:off x="5285205" y="6172899"/>
            <a:ext cx="210903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1917C45-8879-4FB5-B5DB-5968CC2A027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5285205" y="4192398"/>
            <a:ext cx="21090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53D199-FCE9-49CD-B2E7-78FD4B5378CE}"/>
              </a:ext>
            </a:extLst>
          </p:cNvPr>
          <p:cNvSpPr/>
          <p:nvPr/>
        </p:nvSpPr>
        <p:spPr>
          <a:xfrm>
            <a:off x="5285205" y="2211897"/>
            <a:ext cx="1070621" cy="34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3168AE-8631-4A41-87A5-5DFB5E71FFC2}"/>
              </a:ext>
            </a:extLst>
          </p:cNvPr>
          <p:cNvSpPr/>
          <p:nvPr/>
        </p:nvSpPr>
        <p:spPr>
          <a:xfrm>
            <a:off x="5285205" y="4192398"/>
            <a:ext cx="1070621" cy="34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F78ED71A-804E-438B-BA26-F9DCEA751A32}"/>
              </a:ext>
            </a:extLst>
          </p:cNvPr>
          <p:cNvSpPr/>
          <p:nvPr/>
        </p:nvSpPr>
        <p:spPr>
          <a:xfrm>
            <a:off x="1337094" y="5323715"/>
            <a:ext cx="4154965" cy="528019"/>
          </a:xfrm>
          <a:prstGeom prst="leftArrow">
            <a:avLst>
              <a:gd name="adj1" fmla="val 33663"/>
              <a:gd name="adj2" fmla="val 5000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BE5DD7E-DDA3-4A43-B299-C5322FF166CF}"/>
              </a:ext>
            </a:extLst>
          </p:cNvPr>
          <p:cNvSpPr/>
          <p:nvPr/>
        </p:nvSpPr>
        <p:spPr>
          <a:xfrm>
            <a:off x="7649182" y="859320"/>
            <a:ext cx="4397460" cy="18687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선언된 메서드나 변수 등은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프로그램이 실행 될 때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바로 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쌓이는 것들이다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7BA7DA-B772-4122-9489-C6650FFA4D57}"/>
              </a:ext>
            </a:extLst>
          </p:cNvPr>
          <p:cNvSpPr/>
          <p:nvPr/>
        </p:nvSpPr>
        <p:spPr>
          <a:xfrm>
            <a:off x="8353386" y="2773680"/>
            <a:ext cx="3693205" cy="38284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accent6"/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b="1" dirty="0"/>
              <a:t>Book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C000"/>
                </a:solidFill>
              </a:rPr>
              <a:t>String</a:t>
            </a:r>
            <a:r>
              <a:rPr lang="en-US" altLang="ko-KR" dirty="0"/>
              <a:t> name;</a:t>
            </a:r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C00000"/>
                </a:solidFill>
              </a:rPr>
              <a:t>static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B0F0"/>
                </a:solidFill>
              </a:rPr>
              <a:t>int</a:t>
            </a:r>
            <a:r>
              <a:rPr lang="en-US" altLang="ko-KR" dirty="0"/>
              <a:t> num;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7030A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4"/>
                </a:solidFill>
              </a:rPr>
              <a:t>String</a:t>
            </a:r>
            <a:r>
              <a:rPr lang="en-US" altLang="ko-KR" dirty="0"/>
              <a:t> </a:t>
            </a:r>
            <a:r>
              <a:rPr lang="en-US" altLang="ko-KR" dirty="0" err="1"/>
              <a:t>getName</a:t>
            </a:r>
            <a:r>
              <a:rPr lang="en-US" altLang="ko-KR" dirty="0"/>
              <a:t>( ){</a:t>
            </a:r>
          </a:p>
          <a:p>
            <a:r>
              <a:rPr lang="en-US" altLang="ko-KR" dirty="0"/>
              <a:t>        return name;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7030A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static</a:t>
            </a:r>
            <a:r>
              <a:rPr lang="en-US" altLang="ko-KR" dirty="0"/>
              <a:t> void </a:t>
            </a:r>
            <a:r>
              <a:rPr lang="en-US" altLang="ko-KR" dirty="0" err="1"/>
              <a:t>plusNum</a:t>
            </a:r>
            <a:r>
              <a:rPr lang="en-US" altLang="ko-KR" dirty="0"/>
              <a:t>( ){</a:t>
            </a:r>
          </a:p>
          <a:p>
            <a:r>
              <a:rPr lang="en-US" altLang="ko-KR" dirty="0"/>
              <a:t>        num++;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270C17-92F7-4248-B51B-F6944DBDA7C7}"/>
              </a:ext>
            </a:extLst>
          </p:cNvPr>
          <p:cNvSpPr/>
          <p:nvPr/>
        </p:nvSpPr>
        <p:spPr>
          <a:xfrm>
            <a:off x="8353386" y="3020043"/>
            <a:ext cx="3693205" cy="33807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9400DA-F831-4906-9CC3-34DF1067DFD5}"/>
              </a:ext>
            </a:extLst>
          </p:cNvPr>
          <p:cNvSpPr/>
          <p:nvPr/>
        </p:nvSpPr>
        <p:spPr>
          <a:xfrm>
            <a:off x="5501068" y="2714807"/>
            <a:ext cx="1551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</a:rPr>
              <a:t>String</a:t>
            </a:r>
            <a:r>
              <a:rPr lang="en-US" altLang="ko-KR" dirty="0"/>
              <a:t> name;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2F7A9D-583F-4967-8D65-719B446BFADB}"/>
              </a:ext>
            </a:extLst>
          </p:cNvPr>
          <p:cNvSpPr/>
          <p:nvPr/>
        </p:nvSpPr>
        <p:spPr>
          <a:xfrm>
            <a:off x="5767875" y="4792159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int</a:t>
            </a:r>
            <a:r>
              <a:rPr lang="en-US" altLang="ko-KR" dirty="0"/>
              <a:t> num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CDF337-A13E-4FF6-A5AE-D16B92C07BAB}"/>
              </a:ext>
            </a:extLst>
          </p:cNvPr>
          <p:cNvSpPr/>
          <p:nvPr/>
        </p:nvSpPr>
        <p:spPr>
          <a:xfrm>
            <a:off x="5336937" y="3147243"/>
            <a:ext cx="2109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String</a:t>
            </a:r>
            <a:r>
              <a:rPr lang="en-US" altLang="ko-KR" dirty="0"/>
              <a:t> </a:t>
            </a:r>
            <a:r>
              <a:rPr lang="en-US" altLang="ko-KR" dirty="0" err="1"/>
              <a:t>getName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8D9643-A405-4483-A93D-C95A367FFF98}"/>
              </a:ext>
            </a:extLst>
          </p:cNvPr>
          <p:cNvSpPr/>
          <p:nvPr/>
        </p:nvSpPr>
        <p:spPr>
          <a:xfrm>
            <a:off x="5455077" y="5228174"/>
            <a:ext cx="1872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plusNum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DA8F4F-46C9-4B75-9ADD-99F811387BD3}"/>
              </a:ext>
            </a:extLst>
          </p:cNvPr>
          <p:cNvSpPr/>
          <p:nvPr/>
        </p:nvSpPr>
        <p:spPr>
          <a:xfrm>
            <a:off x="7394244" y="2211897"/>
            <a:ext cx="959142" cy="4269990"/>
          </a:xfrm>
          <a:custGeom>
            <a:avLst/>
            <a:gdLst>
              <a:gd name="connsiteX0" fmla="*/ 0 w 959142"/>
              <a:gd name="connsiteY0" fmla="*/ 0 h 4269990"/>
              <a:gd name="connsiteX1" fmla="*/ 959142 w 959142"/>
              <a:gd name="connsiteY1" fmla="*/ 0 h 4269990"/>
              <a:gd name="connsiteX2" fmla="*/ 959142 w 959142"/>
              <a:gd name="connsiteY2" fmla="*/ 4269990 h 4269990"/>
              <a:gd name="connsiteX3" fmla="*/ 0 w 959142"/>
              <a:gd name="connsiteY3" fmla="*/ 4269990 h 4269990"/>
              <a:gd name="connsiteX4" fmla="*/ 0 w 959142"/>
              <a:gd name="connsiteY4" fmla="*/ 0 h 4269990"/>
              <a:gd name="connsiteX0" fmla="*/ 0 w 959142"/>
              <a:gd name="connsiteY0" fmla="*/ 0 h 4269990"/>
              <a:gd name="connsiteX1" fmla="*/ 950516 w 959142"/>
              <a:gd name="connsiteY1" fmla="*/ 810883 h 4269990"/>
              <a:gd name="connsiteX2" fmla="*/ 959142 w 959142"/>
              <a:gd name="connsiteY2" fmla="*/ 4269990 h 4269990"/>
              <a:gd name="connsiteX3" fmla="*/ 0 w 959142"/>
              <a:gd name="connsiteY3" fmla="*/ 4269990 h 4269990"/>
              <a:gd name="connsiteX4" fmla="*/ 0 w 959142"/>
              <a:gd name="connsiteY4" fmla="*/ 0 h 4269990"/>
              <a:gd name="connsiteX0" fmla="*/ 0 w 959142"/>
              <a:gd name="connsiteY0" fmla="*/ 0 h 4269990"/>
              <a:gd name="connsiteX1" fmla="*/ 950516 w 959142"/>
              <a:gd name="connsiteY1" fmla="*/ 810883 h 4269990"/>
              <a:gd name="connsiteX2" fmla="*/ 959142 w 959142"/>
              <a:gd name="connsiteY2" fmla="*/ 4183726 h 4269990"/>
              <a:gd name="connsiteX3" fmla="*/ 0 w 959142"/>
              <a:gd name="connsiteY3" fmla="*/ 4269990 h 4269990"/>
              <a:gd name="connsiteX4" fmla="*/ 0 w 959142"/>
              <a:gd name="connsiteY4" fmla="*/ 0 h 426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42" h="4269990">
                <a:moveTo>
                  <a:pt x="0" y="0"/>
                </a:moveTo>
                <a:lnTo>
                  <a:pt x="950516" y="810883"/>
                </a:lnTo>
                <a:cubicBezTo>
                  <a:pt x="953391" y="1963919"/>
                  <a:pt x="956267" y="3030690"/>
                  <a:pt x="959142" y="4183726"/>
                </a:cubicBezTo>
                <a:lnTo>
                  <a:pt x="0" y="42699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D68363-5228-4A62-A2B1-C16920596AD4}"/>
              </a:ext>
            </a:extLst>
          </p:cNvPr>
          <p:cNvSpPr/>
          <p:nvPr/>
        </p:nvSpPr>
        <p:spPr>
          <a:xfrm>
            <a:off x="2820838" y="5161491"/>
            <a:ext cx="1224951" cy="4360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 시</a:t>
            </a:r>
          </a:p>
        </p:txBody>
      </p:sp>
    </p:spTree>
    <p:extLst>
      <p:ext uri="{BB962C8B-B14F-4D97-AF65-F5344CB8AC3E}">
        <p14:creationId xmlns:p14="http://schemas.microsoft.com/office/powerpoint/2010/main" val="2847506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dirty="0"/>
              <a:t>static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DA3948-454F-434E-9F5C-D64F85D1BFBC}"/>
              </a:ext>
            </a:extLst>
          </p:cNvPr>
          <p:cNvSpPr/>
          <p:nvPr/>
        </p:nvSpPr>
        <p:spPr>
          <a:xfrm>
            <a:off x="534938" y="2211897"/>
            <a:ext cx="983469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EBADA9-CC9D-4BAF-8B5B-C4D995B07952}"/>
              </a:ext>
            </a:extLst>
          </p:cNvPr>
          <p:cNvSpPr/>
          <p:nvPr/>
        </p:nvSpPr>
        <p:spPr>
          <a:xfrm>
            <a:off x="1879274" y="2211897"/>
            <a:ext cx="3045064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F86E4E-1BAF-4CC1-A541-93E2115736CB}"/>
              </a:ext>
            </a:extLst>
          </p:cNvPr>
          <p:cNvSpPr/>
          <p:nvPr/>
        </p:nvSpPr>
        <p:spPr>
          <a:xfrm>
            <a:off x="5285205" y="2211897"/>
            <a:ext cx="2109039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DAFFF6-DEAB-4061-8852-524E77AC8DAD}"/>
              </a:ext>
            </a:extLst>
          </p:cNvPr>
          <p:cNvSpPr/>
          <p:nvPr/>
        </p:nvSpPr>
        <p:spPr>
          <a:xfrm>
            <a:off x="534938" y="6172899"/>
            <a:ext cx="98346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846704-521F-4AFC-BA8A-7CE3FF767EC5}"/>
              </a:ext>
            </a:extLst>
          </p:cNvPr>
          <p:cNvSpPr/>
          <p:nvPr/>
        </p:nvSpPr>
        <p:spPr>
          <a:xfrm>
            <a:off x="1879274" y="6172899"/>
            <a:ext cx="3045064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1019BF-3EA5-4452-A652-CB58D787C15F}"/>
              </a:ext>
            </a:extLst>
          </p:cNvPr>
          <p:cNvSpPr/>
          <p:nvPr/>
        </p:nvSpPr>
        <p:spPr>
          <a:xfrm>
            <a:off x="5285205" y="6172899"/>
            <a:ext cx="210903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1917C45-8879-4FB5-B5DB-5968CC2A027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5285205" y="4192398"/>
            <a:ext cx="21090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53D199-FCE9-49CD-B2E7-78FD4B5378CE}"/>
              </a:ext>
            </a:extLst>
          </p:cNvPr>
          <p:cNvSpPr/>
          <p:nvPr/>
        </p:nvSpPr>
        <p:spPr>
          <a:xfrm>
            <a:off x="5285205" y="2211897"/>
            <a:ext cx="1070621" cy="34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3168AE-8631-4A41-87A5-5DFB5E71FFC2}"/>
              </a:ext>
            </a:extLst>
          </p:cNvPr>
          <p:cNvSpPr/>
          <p:nvPr/>
        </p:nvSpPr>
        <p:spPr>
          <a:xfrm>
            <a:off x="5285205" y="4192398"/>
            <a:ext cx="1070621" cy="34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BE5DD7E-DDA3-4A43-B299-C5322FF166CF}"/>
              </a:ext>
            </a:extLst>
          </p:cNvPr>
          <p:cNvSpPr/>
          <p:nvPr/>
        </p:nvSpPr>
        <p:spPr>
          <a:xfrm>
            <a:off x="7610107" y="255882"/>
            <a:ext cx="4436535" cy="247215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그래서 </a:t>
            </a:r>
            <a:r>
              <a:rPr lang="en-US" altLang="ko-K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Book.num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혹은 </a:t>
            </a:r>
            <a:r>
              <a:rPr lang="en-US" altLang="ko-K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Book.plusNum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이런 식으로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연산자를 통해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메모리에 객체를 올리지 않아도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쓸 수 있는 것이다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 시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Stack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하나씩 쌓이기 때문에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여러 개가 사용되는 것이 아니라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공유되면서 사용된다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7BA7DA-B772-4122-9489-C6650FFA4D57}"/>
              </a:ext>
            </a:extLst>
          </p:cNvPr>
          <p:cNvSpPr/>
          <p:nvPr/>
        </p:nvSpPr>
        <p:spPr>
          <a:xfrm>
            <a:off x="8353386" y="2773680"/>
            <a:ext cx="3693205" cy="38284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accent6"/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b="1" dirty="0"/>
              <a:t>Book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C000"/>
                </a:solidFill>
              </a:rPr>
              <a:t>String</a:t>
            </a:r>
            <a:r>
              <a:rPr lang="en-US" altLang="ko-KR" dirty="0"/>
              <a:t> name;</a:t>
            </a:r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C00000"/>
                </a:solidFill>
              </a:rPr>
              <a:t>static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B0F0"/>
                </a:solidFill>
              </a:rPr>
              <a:t>int</a:t>
            </a:r>
            <a:r>
              <a:rPr lang="en-US" altLang="ko-KR" dirty="0"/>
              <a:t> num;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7030A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4"/>
                </a:solidFill>
              </a:rPr>
              <a:t>String</a:t>
            </a:r>
            <a:r>
              <a:rPr lang="en-US" altLang="ko-KR" dirty="0"/>
              <a:t> </a:t>
            </a:r>
            <a:r>
              <a:rPr lang="en-US" altLang="ko-KR" dirty="0" err="1"/>
              <a:t>getName</a:t>
            </a:r>
            <a:r>
              <a:rPr lang="en-US" altLang="ko-KR" dirty="0"/>
              <a:t>( ){</a:t>
            </a:r>
          </a:p>
          <a:p>
            <a:r>
              <a:rPr lang="en-US" altLang="ko-KR" dirty="0"/>
              <a:t>        return name;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7030A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static</a:t>
            </a:r>
            <a:r>
              <a:rPr lang="en-US" altLang="ko-KR" dirty="0"/>
              <a:t> void </a:t>
            </a:r>
            <a:r>
              <a:rPr lang="en-US" altLang="ko-KR" dirty="0" err="1"/>
              <a:t>plusNum</a:t>
            </a:r>
            <a:r>
              <a:rPr lang="en-US" altLang="ko-KR" dirty="0"/>
              <a:t>( ){</a:t>
            </a:r>
          </a:p>
          <a:p>
            <a:r>
              <a:rPr lang="en-US" altLang="ko-KR" dirty="0"/>
              <a:t>        num++;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270C17-92F7-4248-B51B-F6944DBDA7C7}"/>
              </a:ext>
            </a:extLst>
          </p:cNvPr>
          <p:cNvSpPr/>
          <p:nvPr/>
        </p:nvSpPr>
        <p:spPr>
          <a:xfrm>
            <a:off x="8353386" y="3020043"/>
            <a:ext cx="3693205" cy="33807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9400DA-F831-4906-9CC3-34DF1067DFD5}"/>
              </a:ext>
            </a:extLst>
          </p:cNvPr>
          <p:cNvSpPr/>
          <p:nvPr/>
        </p:nvSpPr>
        <p:spPr>
          <a:xfrm>
            <a:off x="5501068" y="2714807"/>
            <a:ext cx="1551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</a:rPr>
              <a:t>String</a:t>
            </a:r>
            <a:r>
              <a:rPr lang="en-US" altLang="ko-KR" dirty="0"/>
              <a:t> name;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2F7A9D-583F-4967-8D65-719B446BFADB}"/>
              </a:ext>
            </a:extLst>
          </p:cNvPr>
          <p:cNvSpPr/>
          <p:nvPr/>
        </p:nvSpPr>
        <p:spPr>
          <a:xfrm>
            <a:off x="5767875" y="4792159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int</a:t>
            </a:r>
            <a:r>
              <a:rPr lang="en-US" altLang="ko-KR" dirty="0"/>
              <a:t> num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CDF337-A13E-4FF6-A5AE-D16B92C07BAB}"/>
              </a:ext>
            </a:extLst>
          </p:cNvPr>
          <p:cNvSpPr/>
          <p:nvPr/>
        </p:nvSpPr>
        <p:spPr>
          <a:xfrm>
            <a:off x="5336937" y="3147243"/>
            <a:ext cx="2109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String</a:t>
            </a:r>
            <a:r>
              <a:rPr lang="en-US" altLang="ko-KR" dirty="0"/>
              <a:t> </a:t>
            </a:r>
            <a:r>
              <a:rPr lang="en-US" altLang="ko-KR" dirty="0" err="1"/>
              <a:t>getName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8D9643-A405-4483-A93D-C95A367FFF98}"/>
              </a:ext>
            </a:extLst>
          </p:cNvPr>
          <p:cNvSpPr/>
          <p:nvPr/>
        </p:nvSpPr>
        <p:spPr>
          <a:xfrm>
            <a:off x="5455077" y="5228174"/>
            <a:ext cx="1872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plusNum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DA8F4F-46C9-4B75-9ADD-99F811387BD3}"/>
              </a:ext>
            </a:extLst>
          </p:cNvPr>
          <p:cNvSpPr/>
          <p:nvPr/>
        </p:nvSpPr>
        <p:spPr>
          <a:xfrm>
            <a:off x="7394244" y="2211897"/>
            <a:ext cx="959142" cy="4269990"/>
          </a:xfrm>
          <a:custGeom>
            <a:avLst/>
            <a:gdLst>
              <a:gd name="connsiteX0" fmla="*/ 0 w 959142"/>
              <a:gd name="connsiteY0" fmla="*/ 0 h 4269990"/>
              <a:gd name="connsiteX1" fmla="*/ 959142 w 959142"/>
              <a:gd name="connsiteY1" fmla="*/ 0 h 4269990"/>
              <a:gd name="connsiteX2" fmla="*/ 959142 w 959142"/>
              <a:gd name="connsiteY2" fmla="*/ 4269990 h 4269990"/>
              <a:gd name="connsiteX3" fmla="*/ 0 w 959142"/>
              <a:gd name="connsiteY3" fmla="*/ 4269990 h 4269990"/>
              <a:gd name="connsiteX4" fmla="*/ 0 w 959142"/>
              <a:gd name="connsiteY4" fmla="*/ 0 h 4269990"/>
              <a:gd name="connsiteX0" fmla="*/ 0 w 959142"/>
              <a:gd name="connsiteY0" fmla="*/ 0 h 4269990"/>
              <a:gd name="connsiteX1" fmla="*/ 950516 w 959142"/>
              <a:gd name="connsiteY1" fmla="*/ 810883 h 4269990"/>
              <a:gd name="connsiteX2" fmla="*/ 959142 w 959142"/>
              <a:gd name="connsiteY2" fmla="*/ 4269990 h 4269990"/>
              <a:gd name="connsiteX3" fmla="*/ 0 w 959142"/>
              <a:gd name="connsiteY3" fmla="*/ 4269990 h 4269990"/>
              <a:gd name="connsiteX4" fmla="*/ 0 w 959142"/>
              <a:gd name="connsiteY4" fmla="*/ 0 h 4269990"/>
              <a:gd name="connsiteX0" fmla="*/ 0 w 959142"/>
              <a:gd name="connsiteY0" fmla="*/ 0 h 4269990"/>
              <a:gd name="connsiteX1" fmla="*/ 950516 w 959142"/>
              <a:gd name="connsiteY1" fmla="*/ 810883 h 4269990"/>
              <a:gd name="connsiteX2" fmla="*/ 959142 w 959142"/>
              <a:gd name="connsiteY2" fmla="*/ 4183726 h 4269990"/>
              <a:gd name="connsiteX3" fmla="*/ 0 w 959142"/>
              <a:gd name="connsiteY3" fmla="*/ 4269990 h 4269990"/>
              <a:gd name="connsiteX4" fmla="*/ 0 w 959142"/>
              <a:gd name="connsiteY4" fmla="*/ 0 h 426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42" h="4269990">
                <a:moveTo>
                  <a:pt x="0" y="0"/>
                </a:moveTo>
                <a:lnTo>
                  <a:pt x="950516" y="810883"/>
                </a:lnTo>
                <a:cubicBezTo>
                  <a:pt x="953391" y="1963919"/>
                  <a:pt x="956267" y="3030690"/>
                  <a:pt x="959142" y="4183726"/>
                </a:cubicBezTo>
                <a:lnTo>
                  <a:pt x="0" y="42699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9F9A4-BA84-44BD-BD3F-4E852ABBF332}"/>
              </a:ext>
            </a:extLst>
          </p:cNvPr>
          <p:cNvSpPr/>
          <p:nvPr/>
        </p:nvSpPr>
        <p:spPr>
          <a:xfrm>
            <a:off x="534938" y="5385732"/>
            <a:ext cx="983469" cy="7871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num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4EA52B-E90E-4605-81F9-F14EC0928B5B}"/>
              </a:ext>
            </a:extLst>
          </p:cNvPr>
          <p:cNvSpPr/>
          <p:nvPr/>
        </p:nvSpPr>
        <p:spPr>
          <a:xfrm>
            <a:off x="534938" y="4598565"/>
            <a:ext cx="983469" cy="7871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/>
              <a:t>plusNum</a:t>
            </a:r>
            <a:r>
              <a:rPr lang="en-US" altLang="ko-KR" sz="1300" dirty="0"/>
              <a:t>( )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209589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dirty="0"/>
              <a:t>static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DA3948-454F-434E-9F5C-D64F85D1BFBC}"/>
              </a:ext>
            </a:extLst>
          </p:cNvPr>
          <p:cNvSpPr/>
          <p:nvPr/>
        </p:nvSpPr>
        <p:spPr>
          <a:xfrm>
            <a:off x="534938" y="2211897"/>
            <a:ext cx="983469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EBADA9-CC9D-4BAF-8B5B-C4D995B07952}"/>
              </a:ext>
            </a:extLst>
          </p:cNvPr>
          <p:cNvSpPr/>
          <p:nvPr/>
        </p:nvSpPr>
        <p:spPr>
          <a:xfrm>
            <a:off x="1879274" y="2211897"/>
            <a:ext cx="3045064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F86E4E-1BAF-4CC1-A541-93E2115736CB}"/>
              </a:ext>
            </a:extLst>
          </p:cNvPr>
          <p:cNvSpPr/>
          <p:nvPr/>
        </p:nvSpPr>
        <p:spPr>
          <a:xfrm>
            <a:off x="5285205" y="2211897"/>
            <a:ext cx="2109039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DAFFF6-DEAB-4061-8852-524E77AC8DAD}"/>
              </a:ext>
            </a:extLst>
          </p:cNvPr>
          <p:cNvSpPr/>
          <p:nvPr/>
        </p:nvSpPr>
        <p:spPr>
          <a:xfrm>
            <a:off x="534938" y="6172899"/>
            <a:ext cx="98346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846704-521F-4AFC-BA8A-7CE3FF767EC5}"/>
              </a:ext>
            </a:extLst>
          </p:cNvPr>
          <p:cNvSpPr/>
          <p:nvPr/>
        </p:nvSpPr>
        <p:spPr>
          <a:xfrm>
            <a:off x="1879274" y="6172899"/>
            <a:ext cx="3045064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1019BF-3EA5-4452-A652-CB58D787C15F}"/>
              </a:ext>
            </a:extLst>
          </p:cNvPr>
          <p:cNvSpPr/>
          <p:nvPr/>
        </p:nvSpPr>
        <p:spPr>
          <a:xfrm>
            <a:off x="5285205" y="6172899"/>
            <a:ext cx="210903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1917C45-8879-4FB5-B5DB-5968CC2A027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5285205" y="4192398"/>
            <a:ext cx="21090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53D199-FCE9-49CD-B2E7-78FD4B5378CE}"/>
              </a:ext>
            </a:extLst>
          </p:cNvPr>
          <p:cNvSpPr/>
          <p:nvPr/>
        </p:nvSpPr>
        <p:spPr>
          <a:xfrm>
            <a:off x="5285205" y="2211897"/>
            <a:ext cx="1070621" cy="34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3168AE-8631-4A41-87A5-5DFB5E71FFC2}"/>
              </a:ext>
            </a:extLst>
          </p:cNvPr>
          <p:cNvSpPr/>
          <p:nvPr/>
        </p:nvSpPr>
        <p:spPr>
          <a:xfrm>
            <a:off x="5285205" y="4192398"/>
            <a:ext cx="1070621" cy="34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2EE5C2-BF5B-4C03-91A8-88390069B7BC}"/>
              </a:ext>
            </a:extLst>
          </p:cNvPr>
          <p:cNvSpPr/>
          <p:nvPr/>
        </p:nvSpPr>
        <p:spPr>
          <a:xfrm>
            <a:off x="2945912" y="2482046"/>
            <a:ext cx="1371600" cy="1239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name</a:t>
            </a:r>
          </a:p>
          <a:p>
            <a:pPr algn="ctr"/>
            <a:r>
              <a:rPr lang="en-US" altLang="ko-KR" dirty="0" err="1"/>
              <a:t>getName</a:t>
            </a:r>
            <a:r>
              <a:rPr lang="en-US" altLang="ko-KR" dirty="0"/>
              <a:t>( 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BE5DD7E-DDA3-4A43-B299-C5322FF166CF}"/>
              </a:ext>
            </a:extLst>
          </p:cNvPr>
          <p:cNvSpPr/>
          <p:nvPr/>
        </p:nvSpPr>
        <p:spPr>
          <a:xfrm>
            <a:off x="7649182" y="859320"/>
            <a:ext cx="4397460" cy="18687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그래서 </a:t>
            </a:r>
            <a:r>
              <a:rPr lang="en-US" altLang="ko-K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Book.num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혹은 </a:t>
            </a:r>
            <a:r>
              <a:rPr lang="en-US" altLang="ko-K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Book.plusNum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이런 식으로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연산자를 통해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메모리에 객체를 올리지 않아도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쓸 수 있는 것이다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7BA7DA-B772-4122-9489-C6650FFA4D57}"/>
              </a:ext>
            </a:extLst>
          </p:cNvPr>
          <p:cNvSpPr/>
          <p:nvPr/>
        </p:nvSpPr>
        <p:spPr>
          <a:xfrm>
            <a:off x="8353386" y="2773680"/>
            <a:ext cx="3693205" cy="38284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accent6"/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b="1" dirty="0"/>
              <a:t>Book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C000"/>
                </a:solidFill>
              </a:rPr>
              <a:t>String</a:t>
            </a:r>
            <a:r>
              <a:rPr lang="en-US" altLang="ko-KR" dirty="0"/>
              <a:t> name;</a:t>
            </a:r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C00000"/>
                </a:solidFill>
              </a:rPr>
              <a:t>static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B0F0"/>
                </a:solidFill>
              </a:rPr>
              <a:t>int</a:t>
            </a:r>
            <a:r>
              <a:rPr lang="en-US" altLang="ko-KR" dirty="0"/>
              <a:t> num;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7030A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4"/>
                </a:solidFill>
              </a:rPr>
              <a:t>String</a:t>
            </a:r>
            <a:r>
              <a:rPr lang="en-US" altLang="ko-KR" dirty="0"/>
              <a:t> </a:t>
            </a:r>
            <a:r>
              <a:rPr lang="en-US" altLang="ko-KR" dirty="0" err="1"/>
              <a:t>getName</a:t>
            </a:r>
            <a:r>
              <a:rPr lang="en-US" altLang="ko-KR" dirty="0"/>
              <a:t>( ){</a:t>
            </a:r>
          </a:p>
          <a:p>
            <a:r>
              <a:rPr lang="en-US" altLang="ko-KR" dirty="0"/>
              <a:t>        return name;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7030A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static</a:t>
            </a:r>
            <a:r>
              <a:rPr lang="en-US" altLang="ko-KR" dirty="0"/>
              <a:t> void </a:t>
            </a:r>
            <a:r>
              <a:rPr lang="en-US" altLang="ko-KR" dirty="0" err="1"/>
              <a:t>plusNum</a:t>
            </a:r>
            <a:r>
              <a:rPr lang="en-US" altLang="ko-KR" dirty="0"/>
              <a:t>( ){</a:t>
            </a:r>
          </a:p>
          <a:p>
            <a:r>
              <a:rPr lang="en-US" altLang="ko-KR" dirty="0"/>
              <a:t>        num++;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270C17-92F7-4248-B51B-F6944DBDA7C7}"/>
              </a:ext>
            </a:extLst>
          </p:cNvPr>
          <p:cNvSpPr/>
          <p:nvPr/>
        </p:nvSpPr>
        <p:spPr>
          <a:xfrm>
            <a:off x="8353386" y="3020043"/>
            <a:ext cx="3693205" cy="33807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9400DA-F831-4906-9CC3-34DF1067DFD5}"/>
              </a:ext>
            </a:extLst>
          </p:cNvPr>
          <p:cNvSpPr/>
          <p:nvPr/>
        </p:nvSpPr>
        <p:spPr>
          <a:xfrm>
            <a:off x="5501068" y="2714807"/>
            <a:ext cx="1551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</a:rPr>
              <a:t>String</a:t>
            </a:r>
            <a:r>
              <a:rPr lang="en-US" altLang="ko-KR" dirty="0"/>
              <a:t> name;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2F7A9D-583F-4967-8D65-719B446BFADB}"/>
              </a:ext>
            </a:extLst>
          </p:cNvPr>
          <p:cNvSpPr/>
          <p:nvPr/>
        </p:nvSpPr>
        <p:spPr>
          <a:xfrm>
            <a:off x="5767875" y="4792159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int</a:t>
            </a:r>
            <a:r>
              <a:rPr lang="en-US" altLang="ko-KR" dirty="0"/>
              <a:t> num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CDF337-A13E-4FF6-A5AE-D16B92C07BAB}"/>
              </a:ext>
            </a:extLst>
          </p:cNvPr>
          <p:cNvSpPr/>
          <p:nvPr/>
        </p:nvSpPr>
        <p:spPr>
          <a:xfrm>
            <a:off x="5336937" y="3147243"/>
            <a:ext cx="2109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String</a:t>
            </a:r>
            <a:r>
              <a:rPr lang="en-US" altLang="ko-KR" dirty="0"/>
              <a:t> </a:t>
            </a:r>
            <a:r>
              <a:rPr lang="en-US" altLang="ko-KR" dirty="0" err="1"/>
              <a:t>getName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8D9643-A405-4483-A93D-C95A367FFF98}"/>
              </a:ext>
            </a:extLst>
          </p:cNvPr>
          <p:cNvSpPr/>
          <p:nvPr/>
        </p:nvSpPr>
        <p:spPr>
          <a:xfrm>
            <a:off x="5455077" y="5228174"/>
            <a:ext cx="1872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plusNum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DA8F4F-46C9-4B75-9ADD-99F811387BD3}"/>
              </a:ext>
            </a:extLst>
          </p:cNvPr>
          <p:cNvSpPr/>
          <p:nvPr/>
        </p:nvSpPr>
        <p:spPr>
          <a:xfrm>
            <a:off x="7394244" y="2211897"/>
            <a:ext cx="959142" cy="4269990"/>
          </a:xfrm>
          <a:custGeom>
            <a:avLst/>
            <a:gdLst>
              <a:gd name="connsiteX0" fmla="*/ 0 w 959142"/>
              <a:gd name="connsiteY0" fmla="*/ 0 h 4269990"/>
              <a:gd name="connsiteX1" fmla="*/ 959142 w 959142"/>
              <a:gd name="connsiteY1" fmla="*/ 0 h 4269990"/>
              <a:gd name="connsiteX2" fmla="*/ 959142 w 959142"/>
              <a:gd name="connsiteY2" fmla="*/ 4269990 h 4269990"/>
              <a:gd name="connsiteX3" fmla="*/ 0 w 959142"/>
              <a:gd name="connsiteY3" fmla="*/ 4269990 h 4269990"/>
              <a:gd name="connsiteX4" fmla="*/ 0 w 959142"/>
              <a:gd name="connsiteY4" fmla="*/ 0 h 4269990"/>
              <a:gd name="connsiteX0" fmla="*/ 0 w 959142"/>
              <a:gd name="connsiteY0" fmla="*/ 0 h 4269990"/>
              <a:gd name="connsiteX1" fmla="*/ 950516 w 959142"/>
              <a:gd name="connsiteY1" fmla="*/ 810883 h 4269990"/>
              <a:gd name="connsiteX2" fmla="*/ 959142 w 959142"/>
              <a:gd name="connsiteY2" fmla="*/ 4269990 h 4269990"/>
              <a:gd name="connsiteX3" fmla="*/ 0 w 959142"/>
              <a:gd name="connsiteY3" fmla="*/ 4269990 h 4269990"/>
              <a:gd name="connsiteX4" fmla="*/ 0 w 959142"/>
              <a:gd name="connsiteY4" fmla="*/ 0 h 4269990"/>
              <a:gd name="connsiteX0" fmla="*/ 0 w 959142"/>
              <a:gd name="connsiteY0" fmla="*/ 0 h 4269990"/>
              <a:gd name="connsiteX1" fmla="*/ 950516 w 959142"/>
              <a:gd name="connsiteY1" fmla="*/ 810883 h 4269990"/>
              <a:gd name="connsiteX2" fmla="*/ 959142 w 959142"/>
              <a:gd name="connsiteY2" fmla="*/ 4183726 h 4269990"/>
              <a:gd name="connsiteX3" fmla="*/ 0 w 959142"/>
              <a:gd name="connsiteY3" fmla="*/ 4269990 h 4269990"/>
              <a:gd name="connsiteX4" fmla="*/ 0 w 959142"/>
              <a:gd name="connsiteY4" fmla="*/ 0 h 426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42" h="4269990">
                <a:moveTo>
                  <a:pt x="0" y="0"/>
                </a:moveTo>
                <a:lnTo>
                  <a:pt x="950516" y="810883"/>
                </a:lnTo>
                <a:cubicBezTo>
                  <a:pt x="953391" y="1963919"/>
                  <a:pt x="956267" y="3030690"/>
                  <a:pt x="959142" y="4183726"/>
                </a:cubicBezTo>
                <a:lnTo>
                  <a:pt x="0" y="42699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9F9A4-BA84-44BD-BD3F-4E852ABBF332}"/>
              </a:ext>
            </a:extLst>
          </p:cNvPr>
          <p:cNvSpPr/>
          <p:nvPr/>
        </p:nvSpPr>
        <p:spPr>
          <a:xfrm>
            <a:off x="534938" y="5385732"/>
            <a:ext cx="983469" cy="7871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num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4EA52B-E90E-4605-81F9-F14EC0928B5B}"/>
              </a:ext>
            </a:extLst>
          </p:cNvPr>
          <p:cNvSpPr/>
          <p:nvPr/>
        </p:nvSpPr>
        <p:spPr>
          <a:xfrm>
            <a:off x="534938" y="4598565"/>
            <a:ext cx="983469" cy="7871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/>
              <a:t>plusNum</a:t>
            </a:r>
            <a:r>
              <a:rPr lang="en-US" altLang="ko-KR" sz="1300" dirty="0"/>
              <a:t>( )</a:t>
            </a:r>
            <a:endParaRPr lang="ko-KR" altLang="en-US" sz="1300" dirty="0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FB9AEFC4-DB40-4CD1-968C-2E4C27EC0915}"/>
              </a:ext>
            </a:extLst>
          </p:cNvPr>
          <p:cNvSpPr/>
          <p:nvPr/>
        </p:nvSpPr>
        <p:spPr>
          <a:xfrm>
            <a:off x="4228051" y="2820129"/>
            <a:ext cx="1273017" cy="528019"/>
          </a:xfrm>
          <a:prstGeom prst="leftArrow">
            <a:avLst>
              <a:gd name="adj1" fmla="val 33663"/>
              <a:gd name="adj2" fmla="val 5000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976112-508E-404B-BCC2-2CFA943BF2DD}"/>
              </a:ext>
            </a:extLst>
          </p:cNvPr>
          <p:cNvSpPr/>
          <p:nvPr/>
        </p:nvSpPr>
        <p:spPr>
          <a:xfrm>
            <a:off x="4630719" y="2648123"/>
            <a:ext cx="629812" cy="4360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0180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dirty="0"/>
              <a:t>main()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CC2FFA-5BD8-4B45-B927-9D831D639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93" y="1012971"/>
            <a:ext cx="5591175" cy="54864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B93EFF2-946E-41F9-9DE4-1934685FC77A}"/>
              </a:ext>
            </a:extLst>
          </p:cNvPr>
          <p:cNvSpPr/>
          <p:nvPr/>
        </p:nvSpPr>
        <p:spPr>
          <a:xfrm>
            <a:off x="577262" y="1887450"/>
            <a:ext cx="4397460" cy="46119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이제는 왜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함수가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인지 알았다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아니라면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이라는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함수가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쌓이질 않기 때문에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실행자체가 될 수가 없다는 것이다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8182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메서드 오버로딩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C63214-E04D-4CE2-9F09-271BBC4AD032}"/>
              </a:ext>
            </a:extLst>
          </p:cNvPr>
          <p:cNvSpPr/>
          <p:nvPr/>
        </p:nvSpPr>
        <p:spPr>
          <a:xfrm>
            <a:off x="839788" y="2177468"/>
            <a:ext cx="10577629" cy="599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접근제한자</a:t>
            </a:r>
            <a:r>
              <a:rPr lang="en-US" altLang="ko-KR" dirty="0"/>
              <a:t>] (static)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반환형</a:t>
            </a:r>
            <a:r>
              <a:rPr lang="en-US" altLang="ko-KR" dirty="0"/>
              <a:t>] [</a:t>
            </a:r>
            <a:r>
              <a:rPr lang="ko-KR" altLang="en-US" dirty="0"/>
              <a:t>메서드 명</a:t>
            </a:r>
            <a:r>
              <a:rPr lang="en-US" altLang="ko-KR" dirty="0"/>
              <a:t>] (</a:t>
            </a:r>
            <a:r>
              <a:rPr lang="ko-KR" altLang="en-US" dirty="0"/>
              <a:t>자료형 인자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EB2B5E-2FA2-46C4-BB05-6C7817DD1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03" y="2965814"/>
            <a:ext cx="8690994" cy="9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92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메서드 오버로딩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Overloading(</a:t>
            </a:r>
            <a:r>
              <a:rPr lang="ko-KR" altLang="en-US" dirty="0"/>
              <a:t>다중정의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D5E57F-D8A8-44FD-A5B8-1A49B9B91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81" y="2281499"/>
            <a:ext cx="3667125" cy="3838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82D1DC-0663-4080-9E7B-E7926707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220" y="2395669"/>
            <a:ext cx="6835891" cy="139615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533692A-0FD2-4241-9B6B-974FD178B553}"/>
              </a:ext>
            </a:extLst>
          </p:cNvPr>
          <p:cNvSpPr/>
          <p:nvPr/>
        </p:nvSpPr>
        <p:spPr>
          <a:xfrm>
            <a:off x="4662701" y="3917659"/>
            <a:ext cx="6835890" cy="2745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하나의 메서드 이름으로 여러 가지 기능을 정의하였다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오버로딩의 대표적인 것으로 </a:t>
            </a:r>
            <a:r>
              <a:rPr lang="en-US" altLang="ko-K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System.out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println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있다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주로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생성자에 많이 쓰인다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11671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패키지</a:t>
            </a:r>
            <a:r>
              <a:rPr lang="en-US" altLang="ko-KR" dirty="0"/>
              <a:t>(Package)</a:t>
            </a:r>
            <a:r>
              <a:rPr lang="ko-KR" altLang="en-US" dirty="0"/>
              <a:t>와 </a:t>
            </a:r>
            <a:r>
              <a:rPr lang="en-US" altLang="ko-KR" dirty="0"/>
              <a:t>import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Package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A1D2F9-FD00-4EB4-A5D0-8202F0CA8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83" y="2247637"/>
            <a:ext cx="2783179" cy="125315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9F21324-ED99-4622-BC98-4A173EBF98FD}"/>
              </a:ext>
            </a:extLst>
          </p:cNvPr>
          <p:cNvSpPr/>
          <p:nvPr/>
        </p:nvSpPr>
        <p:spPr>
          <a:xfrm>
            <a:off x="597583" y="3624044"/>
            <a:ext cx="6407224" cy="2885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259555-F550-4397-AC9C-D4D2F2164198}"/>
              </a:ext>
            </a:extLst>
          </p:cNvPr>
          <p:cNvSpPr/>
          <p:nvPr/>
        </p:nvSpPr>
        <p:spPr>
          <a:xfrm>
            <a:off x="1370769" y="4012874"/>
            <a:ext cx="4879029" cy="2109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353204-6DD3-426A-8DF3-8245355C0DD7}"/>
              </a:ext>
            </a:extLst>
          </p:cNvPr>
          <p:cNvSpPr/>
          <p:nvPr/>
        </p:nvSpPr>
        <p:spPr>
          <a:xfrm>
            <a:off x="1635153" y="4404220"/>
            <a:ext cx="2508308" cy="1409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C2B80B-1468-46F1-BF9B-06D8DE4C030B}"/>
              </a:ext>
            </a:extLst>
          </p:cNvPr>
          <p:cNvSpPr/>
          <p:nvPr/>
        </p:nvSpPr>
        <p:spPr>
          <a:xfrm>
            <a:off x="4530054" y="4395831"/>
            <a:ext cx="1434518" cy="1409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A8EB17-7032-43D1-ABE1-DF84E0C6464C}"/>
              </a:ext>
            </a:extLst>
          </p:cNvPr>
          <p:cNvSpPr/>
          <p:nvPr/>
        </p:nvSpPr>
        <p:spPr>
          <a:xfrm>
            <a:off x="597583" y="3624044"/>
            <a:ext cx="773186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B3115E-44A2-4805-BFFE-EF962DE7ACB8}"/>
              </a:ext>
            </a:extLst>
          </p:cNvPr>
          <p:cNvSpPr/>
          <p:nvPr/>
        </p:nvSpPr>
        <p:spPr>
          <a:xfrm>
            <a:off x="1370769" y="4007001"/>
            <a:ext cx="1171095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779B0A-8046-4153-9DD4-AEC0C41AC9C8}"/>
              </a:ext>
            </a:extLst>
          </p:cNvPr>
          <p:cNvSpPr/>
          <p:nvPr/>
        </p:nvSpPr>
        <p:spPr>
          <a:xfrm>
            <a:off x="1635153" y="4395760"/>
            <a:ext cx="394983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23FEBF-0FC2-4C0D-8B3C-5EDC40152C99}"/>
              </a:ext>
            </a:extLst>
          </p:cNvPr>
          <p:cNvSpPr/>
          <p:nvPr/>
        </p:nvSpPr>
        <p:spPr>
          <a:xfrm>
            <a:off x="4530054" y="4395760"/>
            <a:ext cx="394983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6B974D-602F-4E29-9AD0-B26148D3874D}"/>
              </a:ext>
            </a:extLst>
          </p:cNvPr>
          <p:cNvSpPr/>
          <p:nvPr/>
        </p:nvSpPr>
        <p:spPr>
          <a:xfrm>
            <a:off x="2625754" y="4689446"/>
            <a:ext cx="956345" cy="78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E02C50-352B-4DDD-83A6-A49B09338BBF}"/>
              </a:ext>
            </a:extLst>
          </p:cNvPr>
          <p:cNvSpPr/>
          <p:nvPr/>
        </p:nvSpPr>
        <p:spPr>
          <a:xfrm>
            <a:off x="2625754" y="4689233"/>
            <a:ext cx="394983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722013-5578-43DB-9ACE-DFCD6DF2B60A}"/>
              </a:ext>
            </a:extLst>
          </p:cNvPr>
          <p:cNvSpPr/>
          <p:nvPr/>
        </p:nvSpPr>
        <p:spPr>
          <a:xfrm>
            <a:off x="3473485" y="2248825"/>
            <a:ext cx="4588779" cy="118017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Java Project</a:t>
            </a:r>
            <a:r>
              <a:rPr lang="ko-KR" altLang="en-US" dirty="0">
                <a:solidFill>
                  <a:schemeClr val="tx1"/>
                </a:solidFill>
              </a:rPr>
              <a:t>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이와 같이 패키지를 생성하면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아래와 같은 파일시스템이 만들어진다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F17515-703D-48A3-B0AB-5135AFFD9F07}"/>
              </a:ext>
            </a:extLst>
          </p:cNvPr>
          <p:cNvSpPr/>
          <p:nvPr/>
        </p:nvSpPr>
        <p:spPr>
          <a:xfrm>
            <a:off x="7592037" y="3691156"/>
            <a:ext cx="4002380" cy="281870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만일 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ko-KR" altLang="en-US" dirty="0">
                <a:solidFill>
                  <a:schemeClr val="tx1"/>
                </a:solidFill>
              </a:rPr>
              <a:t>안에 있는 클래스가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>
                <a:solidFill>
                  <a:schemeClr val="tx1"/>
                </a:solidFill>
              </a:rPr>
              <a:t>안에 있는 클래스를 사용하려면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다음과 같이 선언해야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4FC6BE9-F28B-4B45-96DC-B225AD4D1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036" y="5907692"/>
            <a:ext cx="4144161" cy="60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5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클래스 </a:t>
            </a:r>
            <a:r>
              <a:rPr lang="en-US" altLang="ko-KR" dirty="0"/>
              <a:t>3</a:t>
            </a:r>
            <a:r>
              <a:rPr lang="ko-KR" altLang="en-US" dirty="0"/>
              <a:t>요소 </a:t>
            </a:r>
            <a:r>
              <a:rPr lang="en-US" altLang="ko-KR" dirty="0"/>
              <a:t>: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class</a:t>
            </a:r>
            <a:r>
              <a:rPr lang="ko-KR" altLang="en-US" dirty="0"/>
              <a:t>의 기본 형태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E63B9F-6629-4568-BC56-7D1906424A22}"/>
              </a:ext>
            </a:extLst>
          </p:cNvPr>
          <p:cNvSpPr/>
          <p:nvPr/>
        </p:nvSpPr>
        <p:spPr>
          <a:xfrm>
            <a:off x="2650923" y="2481043"/>
            <a:ext cx="3212983" cy="1285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속성</a:t>
            </a:r>
            <a:endParaRPr lang="en-US" altLang="ko-KR" dirty="0"/>
          </a:p>
          <a:p>
            <a:pPr algn="ctr"/>
            <a:r>
              <a:rPr lang="en-US" altLang="ko-KR" dirty="0" err="1"/>
              <a:t>Atrribute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70E152-9CD6-4DFC-B926-5497421A6C15}"/>
              </a:ext>
            </a:extLst>
          </p:cNvPr>
          <p:cNvSpPr/>
          <p:nvPr/>
        </p:nvSpPr>
        <p:spPr>
          <a:xfrm>
            <a:off x="2650923" y="3766656"/>
            <a:ext cx="3212983" cy="788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생성자</a:t>
            </a:r>
            <a:endParaRPr lang="en-US" altLang="ko-KR" dirty="0"/>
          </a:p>
          <a:p>
            <a:pPr algn="ctr"/>
            <a:r>
              <a:rPr lang="en-US" altLang="ko-KR" dirty="0" err="1"/>
              <a:t>Contructor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81F8E3-0E3F-4FD9-8E6F-66730B65F818}"/>
              </a:ext>
            </a:extLst>
          </p:cNvPr>
          <p:cNvSpPr/>
          <p:nvPr/>
        </p:nvSpPr>
        <p:spPr>
          <a:xfrm>
            <a:off x="2650923" y="4555222"/>
            <a:ext cx="3212983" cy="1845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기능</a:t>
            </a:r>
            <a:endParaRPr lang="en-US" altLang="ko-KR" dirty="0"/>
          </a:p>
          <a:p>
            <a:pPr algn="ctr"/>
            <a:r>
              <a:rPr lang="en-US" altLang="ko-KR" dirty="0"/>
              <a:t>Method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AB489795-2119-4E4E-914A-60BB260D4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7" y="3429000"/>
            <a:ext cx="1836708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6017EE4-B899-48CB-812D-A713E2B991C6}"/>
              </a:ext>
            </a:extLst>
          </p:cNvPr>
          <p:cNvSpPr/>
          <p:nvPr/>
        </p:nvSpPr>
        <p:spPr>
          <a:xfrm>
            <a:off x="437116" y="4819650"/>
            <a:ext cx="230608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7F7F7F"/>
                </a:solidFill>
                <a:latin typeface="HelveticaNeue-Light"/>
              </a:rPr>
              <a:t>출처 </a:t>
            </a:r>
            <a:r>
              <a:rPr lang="en-US" altLang="ko-KR" sz="800" dirty="0">
                <a:solidFill>
                  <a:srgbClr val="7F7F7F"/>
                </a:solidFill>
                <a:latin typeface="HelveticaNeue-Light"/>
              </a:rPr>
              <a:t>: </a:t>
            </a:r>
            <a:r>
              <a:rPr lang="en-US" altLang="ko-KR" sz="800" dirty="0" err="1">
                <a:solidFill>
                  <a:srgbClr val="7F7F7F"/>
                </a:solidFill>
                <a:latin typeface="HelveticaNeue-Light"/>
              </a:rPr>
              <a:t>gettyimages</a:t>
            </a:r>
            <a:endParaRPr lang="ko-KR" altLang="en-US" sz="8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3BA6632-0747-4E29-937F-AAC757E6C23A}"/>
              </a:ext>
            </a:extLst>
          </p:cNvPr>
          <p:cNvSpPr/>
          <p:nvPr/>
        </p:nvSpPr>
        <p:spPr>
          <a:xfrm>
            <a:off x="6096000" y="2666648"/>
            <a:ext cx="1291904" cy="91440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193725D-5836-48ED-9F40-719474D2F2D5}"/>
              </a:ext>
            </a:extLst>
          </p:cNvPr>
          <p:cNvSpPr/>
          <p:nvPr/>
        </p:nvSpPr>
        <p:spPr>
          <a:xfrm>
            <a:off x="6096000" y="3703739"/>
            <a:ext cx="1291904" cy="91440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21D665A-08A4-4BD8-821E-953BFACF00A2}"/>
              </a:ext>
            </a:extLst>
          </p:cNvPr>
          <p:cNvSpPr/>
          <p:nvPr/>
        </p:nvSpPr>
        <p:spPr>
          <a:xfrm>
            <a:off x="6096000" y="5020811"/>
            <a:ext cx="1291904" cy="91440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F2218F8-34CF-4155-B686-5325F5AC1EE1}"/>
              </a:ext>
            </a:extLst>
          </p:cNvPr>
          <p:cNvSpPr/>
          <p:nvPr/>
        </p:nvSpPr>
        <p:spPr>
          <a:xfrm>
            <a:off x="7457812" y="2766272"/>
            <a:ext cx="1291903" cy="66272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종류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DB0A8F9-8FAA-4411-A59C-683312C7348F}"/>
              </a:ext>
            </a:extLst>
          </p:cNvPr>
          <p:cNvSpPr/>
          <p:nvPr/>
        </p:nvSpPr>
        <p:spPr>
          <a:xfrm>
            <a:off x="8819623" y="2766272"/>
            <a:ext cx="1291903" cy="66272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나이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691B232-A0D1-4F03-90C0-EA19AE0B28B5}"/>
              </a:ext>
            </a:extLst>
          </p:cNvPr>
          <p:cNvSpPr/>
          <p:nvPr/>
        </p:nvSpPr>
        <p:spPr>
          <a:xfrm>
            <a:off x="10181434" y="2766272"/>
            <a:ext cx="1291903" cy="66272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성별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AB18DC-9120-4F4C-863C-1CB67E1A960E}"/>
              </a:ext>
            </a:extLst>
          </p:cNvPr>
          <p:cNvSpPr/>
          <p:nvPr/>
        </p:nvSpPr>
        <p:spPr>
          <a:xfrm>
            <a:off x="7457812" y="5035094"/>
            <a:ext cx="1291903" cy="90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짓다</a:t>
            </a:r>
            <a:r>
              <a:rPr lang="en-US" altLang="ko-KR" dirty="0">
                <a:solidFill>
                  <a:srgbClr val="C00000"/>
                </a:solidFill>
              </a:rPr>
              <a:t>( 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86BF4B-6B09-4A93-AC6B-12057FA0AAF1}"/>
              </a:ext>
            </a:extLst>
          </p:cNvPr>
          <p:cNvSpPr/>
          <p:nvPr/>
        </p:nvSpPr>
        <p:spPr>
          <a:xfrm>
            <a:off x="8895125" y="5035094"/>
            <a:ext cx="1291903" cy="90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뛰다</a:t>
            </a:r>
            <a:r>
              <a:rPr lang="en-US" altLang="ko-KR" dirty="0">
                <a:solidFill>
                  <a:srgbClr val="C00000"/>
                </a:solidFill>
              </a:rPr>
              <a:t>( 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35C1E2-2741-4D55-A55D-7A66017AA7FC}"/>
              </a:ext>
            </a:extLst>
          </p:cNvPr>
          <p:cNvSpPr/>
          <p:nvPr/>
        </p:nvSpPr>
        <p:spPr>
          <a:xfrm>
            <a:off x="10332438" y="5035094"/>
            <a:ext cx="1291903" cy="90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자다</a:t>
            </a:r>
            <a:r>
              <a:rPr lang="en-US" altLang="ko-KR" dirty="0">
                <a:solidFill>
                  <a:srgbClr val="C00000"/>
                </a:solidFill>
              </a:rPr>
              <a:t>( 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72422E2-55E3-45A9-A0D0-F210269B1E78}"/>
              </a:ext>
            </a:extLst>
          </p:cNvPr>
          <p:cNvSpPr/>
          <p:nvPr/>
        </p:nvSpPr>
        <p:spPr>
          <a:xfrm>
            <a:off x="7457812" y="3747777"/>
            <a:ext cx="3917660" cy="8315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[ </a:t>
            </a:r>
            <a:r>
              <a:rPr lang="ko-KR" altLang="en-US" b="1" dirty="0"/>
              <a:t>초기화 </a:t>
            </a:r>
            <a:r>
              <a:rPr lang="en-US" altLang="ko-KR" b="1" dirty="0"/>
              <a:t>]</a:t>
            </a:r>
          </a:p>
          <a:p>
            <a:pPr algn="ctr"/>
            <a:r>
              <a:rPr lang="ko-KR" altLang="en-US" dirty="0"/>
              <a:t>객체를 생성할 때 항상 실행되며</a:t>
            </a:r>
            <a:r>
              <a:rPr lang="en-US" altLang="ko-KR" dirty="0"/>
              <a:t>, </a:t>
            </a:r>
            <a:r>
              <a:rPr lang="ko-KR" altLang="en-US" dirty="0"/>
              <a:t>맨 처음 실행되는 메서드이다</a:t>
            </a:r>
          </a:p>
        </p:txBody>
      </p:sp>
    </p:spTree>
    <p:extLst>
      <p:ext uri="{BB962C8B-B14F-4D97-AF65-F5344CB8AC3E}">
        <p14:creationId xmlns:p14="http://schemas.microsoft.com/office/powerpoint/2010/main" val="1796481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패키지</a:t>
            </a:r>
            <a:r>
              <a:rPr lang="en-US" altLang="ko-KR" dirty="0"/>
              <a:t>(Package)</a:t>
            </a:r>
            <a:r>
              <a:rPr lang="ko-KR" altLang="en-US" dirty="0"/>
              <a:t>와 </a:t>
            </a:r>
            <a:r>
              <a:rPr lang="en-US" altLang="ko-KR" dirty="0"/>
              <a:t>import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라이브러리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DB03A3-2AFE-4A21-AD12-91A6F5A95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21" y="2355383"/>
            <a:ext cx="4457114" cy="7317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CA77426-E94D-4088-AF51-A6B0D0D8FF3C}"/>
              </a:ext>
            </a:extLst>
          </p:cNvPr>
          <p:cNvSpPr/>
          <p:nvPr/>
        </p:nvSpPr>
        <p:spPr>
          <a:xfrm>
            <a:off x="577262" y="3087148"/>
            <a:ext cx="4397460" cy="34122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프로그래밍 할 때 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우린 내장된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기능을 사용하는데 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JDK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혹은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JRE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라이브러리를 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사용하게 된다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0D9200-2E30-4A8B-9D03-67D1ED8F860E}"/>
              </a:ext>
            </a:extLst>
          </p:cNvPr>
          <p:cNvSpPr/>
          <p:nvPr/>
        </p:nvSpPr>
        <p:spPr>
          <a:xfrm>
            <a:off x="5767875" y="1426128"/>
            <a:ext cx="5486400" cy="1719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라이브러리</a:t>
            </a:r>
            <a:r>
              <a:rPr lang="en-US" altLang="ko-KR" b="1" dirty="0"/>
              <a:t>(Library, lib)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dirty="0"/>
              <a:t>라이브러리를 직역하자면 도서관이다</a:t>
            </a:r>
            <a:r>
              <a:rPr lang="en-US" altLang="ko-KR" dirty="0"/>
              <a:t>. </a:t>
            </a:r>
            <a:r>
              <a:rPr lang="ko-KR" altLang="en-US" dirty="0"/>
              <a:t>프로그래밍의 수고를 덜어줄 여러 기능이 모여 있는 곳</a:t>
            </a:r>
            <a:r>
              <a:rPr lang="en-US" altLang="ko-KR" dirty="0"/>
              <a:t>!</a:t>
            </a:r>
          </a:p>
          <a:p>
            <a:pPr algn="ctr"/>
            <a:r>
              <a:rPr lang="ko-KR" altLang="en-US" dirty="0"/>
              <a:t>라이브러리를 </a:t>
            </a:r>
            <a:r>
              <a:rPr lang="en-US" altLang="ko-KR" dirty="0"/>
              <a:t>import</a:t>
            </a:r>
            <a:r>
              <a:rPr lang="ko-KR" altLang="en-US" dirty="0"/>
              <a:t>하면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2B0F08-D46C-459B-87CB-B74FA8221475}"/>
              </a:ext>
            </a:extLst>
          </p:cNvPr>
          <p:cNvSpPr/>
          <p:nvPr/>
        </p:nvSpPr>
        <p:spPr>
          <a:xfrm>
            <a:off x="5452844" y="3573710"/>
            <a:ext cx="6233020" cy="2925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7D36D3-8A05-4388-90D7-E1FDB45A4658}"/>
              </a:ext>
            </a:extLst>
          </p:cNvPr>
          <p:cNvSpPr/>
          <p:nvPr/>
        </p:nvSpPr>
        <p:spPr>
          <a:xfrm>
            <a:off x="5767875" y="3934437"/>
            <a:ext cx="2604338" cy="2273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7BCFE5-12DE-418C-BD04-4503ED42B90E}"/>
              </a:ext>
            </a:extLst>
          </p:cNvPr>
          <p:cNvSpPr/>
          <p:nvPr/>
        </p:nvSpPr>
        <p:spPr>
          <a:xfrm>
            <a:off x="8850335" y="3934437"/>
            <a:ext cx="2604338" cy="2273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514011-AB63-4EDD-B4BD-31D3F4C2E273}"/>
              </a:ext>
            </a:extLst>
          </p:cNvPr>
          <p:cNvSpPr/>
          <p:nvPr/>
        </p:nvSpPr>
        <p:spPr>
          <a:xfrm>
            <a:off x="9176555" y="4345496"/>
            <a:ext cx="1951897" cy="1686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565FD06-61AB-4B73-9981-428EC122BDBC}"/>
              </a:ext>
            </a:extLst>
          </p:cNvPr>
          <p:cNvSpPr/>
          <p:nvPr/>
        </p:nvSpPr>
        <p:spPr>
          <a:xfrm>
            <a:off x="9418466" y="4980961"/>
            <a:ext cx="1468073" cy="85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4EABA1-D1A9-42E0-BDF3-C6B5359E8B30}"/>
              </a:ext>
            </a:extLst>
          </p:cNvPr>
          <p:cNvSpPr/>
          <p:nvPr/>
        </p:nvSpPr>
        <p:spPr>
          <a:xfrm>
            <a:off x="5452845" y="3573710"/>
            <a:ext cx="643156" cy="29361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C1A648-3072-422B-837F-A297D7BAFB14}"/>
              </a:ext>
            </a:extLst>
          </p:cNvPr>
          <p:cNvSpPr/>
          <p:nvPr/>
        </p:nvSpPr>
        <p:spPr>
          <a:xfrm>
            <a:off x="5780940" y="3934437"/>
            <a:ext cx="643156" cy="29361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jar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DF2347-B520-4DE5-8A8F-0EA9027D55C7}"/>
              </a:ext>
            </a:extLst>
          </p:cNvPr>
          <p:cNvSpPr/>
          <p:nvPr/>
        </p:nvSpPr>
        <p:spPr>
          <a:xfrm>
            <a:off x="8857776" y="3934437"/>
            <a:ext cx="643156" cy="29361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jar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6DB5C3-6D7C-4639-A42B-FE972522DEB6}"/>
              </a:ext>
            </a:extLst>
          </p:cNvPr>
          <p:cNvSpPr/>
          <p:nvPr/>
        </p:nvSpPr>
        <p:spPr>
          <a:xfrm>
            <a:off x="9176553" y="4345497"/>
            <a:ext cx="1098091" cy="293615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package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33D95B-2442-4EA0-A993-51D200B49318}"/>
              </a:ext>
            </a:extLst>
          </p:cNvPr>
          <p:cNvSpPr/>
          <p:nvPr/>
        </p:nvSpPr>
        <p:spPr>
          <a:xfrm>
            <a:off x="9808052" y="5035487"/>
            <a:ext cx="688900" cy="293615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793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78FDD2AC-6816-47F1-8461-2F77EA4B0CB3}"/>
              </a:ext>
            </a:extLst>
          </p:cNvPr>
          <p:cNvSpPr/>
          <p:nvPr/>
        </p:nvSpPr>
        <p:spPr>
          <a:xfrm>
            <a:off x="1869440" y="5182156"/>
            <a:ext cx="10112506" cy="1600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76BA39C-187D-4FDB-B130-A0F235406CA3}"/>
              </a:ext>
            </a:extLst>
          </p:cNvPr>
          <p:cNvSpPr/>
          <p:nvPr/>
        </p:nvSpPr>
        <p:spPr>
          <a:xfrm>
            <a:off x="5120640" y="2622942"/>
            <a:ext cx="6990080" cy="217765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패키지</a:t>
            </a:r>
            <a:r>
              <a:rPr lang="en-US" altLang="ko-KR" dirty="0"/>
              <a:t>(Package)</a:t>
            </a:r>
            <a:r>
              <a:rPr lang="ko-KR" altLang="en-US" dirty="0"/>
              <a:t>와 </a:t>
            </a:r>
            <a:r>
              <a:rPr lang="en-US" altLang="ko-KR" dirty="0"/>
              <a:t>import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import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DB03A3-2AFE-4A21-AD12-91A6F5A95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21" y="2355383"/>
            <a:ext cx="4457114" cy="7317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DFA8E0-4AF9-4565-8148-297B8973E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85" y="3120529"/>
            <a:ext cx="4019550" cy="419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912328-1F9D-4B98-93ED-5B2C5581B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010" y="3591887"/>
            <a:ext cx="1123950" cy="381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9B378BB-7B06-40C2-A9F8-2A7D7B5A0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1985" y="4025145"/>
            <a:ext cx="1428750" cy="390525"/>
          </a:xfrm>
          <a:prstGeom prst="rect">
            <a:avLst/>
          </a:prstGeom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2338723-B4D0-438C-B657-42459E4FF672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717761" y="3035454"/>
            <a:ext cx="416651" cy="172597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DC06162-99B4-4826-8FD0-D5FBD0C72C29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1387017" y="3519394"/>
            <a:ext cx="353388" cy="172597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ADAE4C4-6833-4C04-A7E9-B31E31BFD3AE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1938307" y="3946730"/>
            <a:ext cx="374758" cy="172597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E1D57E-ECF9-4CAE-AE43-BC7E4B3B1386}"/>
              </a:ext>
            </a:extLst>
          </p:cNvPr>
          <p:cNvSpPr/>
          <p:nvPr/>
        </p:nvSpPr>
        <p:spPr>
          <a:xfrm>
            <a:off x="2211985" y="4849631"/>
            <a:ext cx="2150378" cy="55804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사용방법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A77426-E94D-4088-AF51-A6B0D0D8FF3C}"/>
              </a:ext>
            </a:extLst>
          </p:cNvPr>
          <p:cNvSpPr/>
          <p:nvPr/>
        </p:nvSpPr>
        <p:spPr>
          <a:xfrm>
            <a:off x="5418822" y="2343921"/>
            <a:ext cx="2150378" cy="55804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사용방법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A4A8C1B-11A3-4B35-BFA0-F479DA3BF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9222" y="3886839"/>
            <a:ext cx="6532916" cy="55633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A78484D-8C7C-494F-A495-0EC155A5E4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1985" y="5801834"/>
            <a:ext cx="9525575" cy="53369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AA8031E-02A2-4587-AD03-913129A652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4782" y="3109535"/>
            <a:ext cx="4934833" cy="48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3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79326E9-5FC2-4FBA-8A78-319A97F1C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985" y="4049427"/>
            <a:ext cx="1400175" cy="419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9032BB-F194-4C3D-8BC9-10A1FA958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010" y="3620453"/>
            <a:ext cx="1285875" cy="4000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패키지</a:t>
            </a:r>
            <a:r>
              <a:rPr lang="en-US" altLang="ko-KR" dirty="0"/>
              <a:t>(Package)</a:t>
            </a:r>
            <a:r>
              <a:rPr lang="ko-KR" altLang="en-US" dirty="0"/>
              <a:t>와 </a:t>
            </a:r>
            <a:r>
              <a:rPr lang="en-US" altLang="ko-KR" dirty="0"/>
              <a:t>import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import</a:t>
            </a:r>
            <a:r>
              <a:rPr lang="en-US" altLang="ko-KR" dirty="0"/>
              <a:t> static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DB03A3-2AFE-4A21-AD12-91A6F5A95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21" y="2355383"/>
            <a:ext cx="4457114" cy="7317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DFA8E0-4AF9-4565-8148-297B8973E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385" y="3120529"/>
            <a:ext cx="4019550" cy="419100"/>
          </a:xfrm>
          <a:prstGeom prst="rect">
            <a:avLst/>
          </a:prstGeom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2338723-B4D0-438C-B657-42459E4FF672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717761" y="3035454"/>
            <a:ext cx="416651" cy="172597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DC06162-99B4-4826-8FD0-D5FBD0C72C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87017" y="3519394"/>
            <a:ext cx="353388" cy="172597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ADAE4C4-6833-4C04-A7E9-B31E31BFD3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38308" y="4002413"/>
            <a:ext cx="374758" cy="172597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513107-B16D-46EC-BEFB-B3D125358333}"/>
              </a:ext>
            </a:extLst>
          </p:cNvPr>
          <p:cNvSpPr/>
          <p:nvPr/>
        </p:nvSpPr>
        <p:spPr>
          <a:xfrm>
            <a:off x="5031935" y="1998318"/>
            <a:ext cx="6990080" cy="217765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F2E477-0290-4059-8611-6DCB8B6B0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4868" y="2363164"/>
            <a:ext cx="5874811" cy="4308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F5A248-3D42-41DF-A851-A2018E3B25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7518" y="3172788"/>
            <a:ext cx="2563061" cy="563873"/>
          </a:xfrm>
          <a:prstGeom prst="rect">
            <a:avLst/>
          </a:prstGeom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2D36E95-92FC-474E-B53D-68309BFFD1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08722" y="4468467"/>
            <a:ext cx="374758" cy="172597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733287-2505-4729-9A7F-13CCF708127E}"/>
              </a:ext>
            </a:extLst>
          </p:cNvPr>
          <p:cNvSpPr/>
          <p:nvPr/>
        </p:nvSpPr>
        <p:spPr>
          <a:xfrm>
            <a:off x="2782400" y="4554765"/>
            <a:ext cx="6799798" cy="6157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F1C9A63-6584-40E6-ADB8-146FBEA8DE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3378" y="4601298"/>
            <a:ext cx="6606222" cy="56918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014B1F-3BB8-4A7D-8198-E05DFBFBD58C}"/>
              </a:ext>
            </a:extLst>
          </p:cNvPr>
          <p:cNvSpPr/>
          <p:nvPr/>
        </p:nvSpPr>
        <p:spPr>
          <a:xfrm>
            <a:off x="5544537" y="3149976"/>
            <a:ext cx="2150378" cy="55804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사용방법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33921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상속과 </a:t>
            </a:r>
            <a:r>
              <a:rPr lang="ko-KR" altLang="en-US" dirty="0" err="1"/>
              <a:t>오버라이딩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상속의 필요성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F9A6E2-62D6-4CC7-97BB-33B78E20C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71" y="2006600"/>
            <a:ext cx="3790527" cy="31241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32A9D6-4003-42B1-81D6-BEF9E4E4D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729" y="1978660"/>
            <a:ext cx="4007271" cy="31241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655B70-1F04-4B46-9E31-FECA0A290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597" y="1987686"/>
            <a:ext cx="3870235" cy="31735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6AB998-FA05-4A7D-8C8B-F9CA5989175C}"/>
              </a:ext>
            </a:extLst>
          </p:cNvPr>
          <p:cNvSpPr/>
          <p:nvPr/>
        </p:nvSpPr>
        <p:spPr>
          <a:xfrm>
            <a:off x="558800" y="2174240"/>
            <a:ext cx="9550400" cy="21336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FC1ADB-4C34-4FC9-ABB3-0A37B4945157}"/>
              </a:ext>
            </a:extLst>
          </p:cNvPr>
          <p:cNvSpPr/>
          <p:nvPr/>
        </p:nvSpPr>
        <p:spPr>
          <a:xfrm>
            <a:off x="465078" y="3473448"/>
            <a:ext cx="11798042" cy="712471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669CE6-2257-4162-AF07-4256D5FDF51D}"/>
              </a:ext>
            </a:extLst>
          </p:cNvPr>
          <p:cNvSpPr/>
          <p:nvPr/>
        </p:nvSpPr>
        <p:spPr>
          <a:xfrm>
            <a:off x="558800" y="5507988"/>
            <a:ext cx="10962640" cy="9194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보다시피</a:t>
            </a:r>
            <a:r>
              <a:rPr lang="en-US" altLang="ko-KR" dirty="0"/>
              <a:t>, </a:t>
            </a:r>
            <a:r>
              <a:rPr lang="ko-KR" altLang="en-US" dirty="0"/>
              <a:t>중복되는 코드로 인해 코드 효율성이 떨어지고 유지보수 측면에서도 좋지 않음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03374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상속과 </a:t>
            </a:r>
            <a:r>
              <a:rPr lang="ko-KR" altLang="en-US" dirty="0" err="1"/>
              <a:t>오버라이딩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extends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4BFC5C-419A-467E-AB10-F0BACBB0C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266950"/>
            <a:ext cx="5924550" cy="23241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00E1E29-D112-48F1-A895-FD5D37B8624B}"/>
              </a:ext>
            </a:extLst>
          </p:cNvPr>
          <p:cNvSpPr/>
          <p:nvPr/>
        </p:nvSpPr>
        <p:spPr>
          <a:xfrm>
            <a:off x="1285240" y="4800600"/>
            <a:ext cx="10337800" cy="1600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공통적인 코드만 뽑아서 </a:t>
            </a:r>
            <a:r>
              <a:rPr lang="en-US" altLang="ko-KR" dirty="0"/>
              <a:t>Animal</a:t>
            </a:r>
            <a:r>
              <a:rPr lang="ko-KR" altLang="en-US" dirty="0"/>
              <a:t>이라는 클래스를 만들었다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그리고 이를 각 클래스에 상속하면 상속받은 모든 클래스들은 </a:t>
            </a:r>
            <a:r>
              <a:rPr lang="en-US" altLang="ko-KR" dirty="0"/>
              <a:t>Animal</a:t>
            </a:r>
            <a:r>
              <a:rPr lang="ko-KR" altLang="en-US" dirty="0"/>
              <a:t>의 기능을 사용할 수 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Java</a:t>
            </a:r>
            <a:r>
              <a:rPr lang="ko-KR" altLang="en-US" dirty="0">
                <a:solidFill>
                  <a:srgbClr val="FF0000"/>
                </a:solidFill>
              </a:rPr>
              <a:t>에서는 다중 상속이 불가능하다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96B4741-E9BF-4661-B39B-12C6F4A31D03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6315075" y="2179003"/>
            <a:ext cx="1985645" cy="124999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2E155C-E708-43B1-B9E9-C90698A4BF0C}"/>
              </a:ext>
            </a:extLst>
          </p:cNvPr>
          <p:cNvSpPr/>
          <p:nvPr/>
        </p:nvSpPr>
        <p:spPr>
          <a:xfrm>
            <a:off x="8300720" y="1806575"/>
            <a:ext cx="2966720" cy="74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Monkey.class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BC686C-DC78-49BB-B355-22921794F506}"/>
              </a:ext>
            </a:extLst>
          </p:cNvPr>
          <p:cNvSpPr/>
          <p:nvPr/>
        </p:nvSpPr>
        <p:spPr>
          <a:xfrm>
            <a:off x="8300720" y="2833052"/>
            <a:ext cx="2966720" cy="74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Pig.class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3952B-E040-4E5D-B550-09E49D2F0A1E}"/>
              </a:ext>
            </a:extLst>
          </p:cNvPr>
          <p:cNvSpPr/>
          <p:nvPr/>
        </p:nvSpPr>
        <p:spPr>
          <a:xfrm>
            <a:off x="8300720" y="3830637"/>
            <a:ext cx="2966720" cy="74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Eagle.class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84978CC-4396-453D-A7BC-D7ED9AB5EDD8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6315075" y="3205480"/>
            <a:ext cx="1985645" cy="22352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47B6118-51C8-415D-912A-9369EDCAA57F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6315075" y="3429000"/>
            <a:ext cx="1985645" cy="77406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38489EC-E16A-47C7-A201-5BDAF7573B7D}"/>
              </a:ext>
            </a:extLst>
          </p:cNvPr>
          <p:cNvSpPr/>
          <p:nvPr/>
        </p:nvSpPr>
        <p:spPr>
          <a:xfrm>
            <a:off x="6591277" y="1920876"/>
            <a:ext cx="1275103" cy="4603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extends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6359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상속과 </a:t>
            </a:r>
            <a:r>
              <a:rPr lang="ko-KR" altLang="en-US" dirty="0" err="1"/>
              <a:t>오버라이딩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extends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CC6F6F-81BB-4121-B868-330B48B10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3331593"/>
            <a:ext cx="3238500" cy="3276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4AD071-3CBE-461C-8B27-EB25D29BA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847" y="3326513"/>
            <a:ext cx="2847975" cy="3305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6A1F69-92F2-4DE1-AE4C-4DDA2C488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735" y="3317305"/>
            <a:ext cx="3019425" cy="3276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E2DB629-B757-4E48-B903-6B455A8B55E6}"/>
              </a:ext>
            </a:extLst>
          </p:cNvPr>
          <p:cNvSpPr/>
          <p:nvPr/>
        </p:nvSpPr>
        <p:spPr>
          <a:xfrm>
            <a:off x="4853474" y="1257300"/>
            <a:ext cx="2966720" cy="74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Animal.class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63AB5D4-8F8E-4E9B-9DA3-CCE8B39FA2BC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2459038" y="2002155"/>
            <a:ext cx="3877796" cy="1329438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0EEC862-8851-437C-839E-A667DB1BFAAF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H="1" flipV="1">
            <a:off x="6336834" y="2002155"/>
            <a:ext cx="1" cy="1324358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F068AA-6B81-413C-8C2F-60E34DA77EAE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H="1" flipV="1">
            <a:off x="6336834" y="2002155"/>
            <a:ext cx="3593614" cy="1315150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0040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상속과 </a:t>
            </a:r>
            <a:r>
              <a:rPr lang="ko-KR" altLang="en-US" dirty="0" err="1"/>
              <a:t>오버라이딩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부모 클래스와 자식 클래스의 개념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FB459AE-D5C7-4352-9702-BA1991E1F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78" y="2152650"/>
            <a:ext cx="3752850" cy="2514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5976F0-AF86-4E4A-B083-36B58098F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258" y="4081282"/>
            <a:ext cx="3810000" cy="25527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40BC39-1C91-4465-A680-1E03176AD408}"/>
              </a:ext>
            </a:extLst>
          </p:cNvPr>
          <p:cNvSpPr/>
          <p:nvPr/>
        </p:nvSpPr>
        <p:spPr>
          <a:xfrm>
            <a:off x="4803493" y="2324584"/>
            <a:ext cx="6919129" cy="6290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다음과 같은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클래스와 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클래스를 만들었다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16F768-AE61-428B-BB4D-209606DA223C}"/>
              </a:ext>
            </a:extLst>
          </p:cNvPr>
          <p:cNvSpPr/>
          <p:nvPr/>
        </p:nvSpPr>
        <p:spPr>
          <a:xfrm>
            <a:off x="7216452" y="3235367"/>
            <a:ext cx="4647599" cy="11534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parent_var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parentMethod</a:t>
            </a:r>
            <a:r>
              <a:rPr lang="en-US" altLang="ko-KR" dirty="0"/>
              <a:t>( 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B1D7EE-D3BA-45C1-A347-0396A743000F}"/>
              </a:ext>
            </a:extLst>
          </p:cNvPr>
          <p:cNvSpPr/>
          <p:nvPr/>
        </p:nvSpPr>
        <p:spPr>
          <a:xfrm>
            <a:off x="6096000" y="3235367"/>
            <a:ext cx="1112498" cy="11534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Parent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8B2EA8-E9F9-4E0B-A25F-764A45DA58C1}"/>
              </a:ext>
            </a:extLst>
          </p:cNvPr>
          <p:cNvSpPr/>
          <p:nvPr/>
        </p:nvSpPr>
        <p:spPr>
          <a:xfrm>
            <a:off x="7216452" y="5260937"/>
            <a:ext cx="4647599" cy="11534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child_var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childMethod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D9C3DF-3E54-4ACF-AFFF-47350C71D242}"/>
              </a:ext>
            </a:extLst>
          </p:cNvPr>
          <p:cNvSpPr/>
          <p:nvPr/>
        </p:nvSpPr>
        <p:spPr>
          <a:xfrm>
            <a:off x="6096000" y="5260937"/>
            <a:ext cx="1112498" cy="11534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child</a:t>
            </a:r>
            <a:endParaRPr lang="ko-KR" altLang="en-US" dirty="0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5DD7CB93-F9BA-4F32-B2DB-8A4B28F134DA}"/>
              </a:ext>
            </a:extLst>
          </p:cNvPr>
          <p:cNvSpPr/>
          <p:nvPr/>
        </p:nvSpPr>
        <p:spPr>
          <a:xfrm rot="10800000">
            <a:off x="8345346" y="4524908"/>
            <a:ext cx="1643605" cy="599905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0BA49D7-798B-48BB-BD7F-3BD43CF4104D}"/>
              </a:ext>
            </a:extLst>
          </p:cNvPr>
          <p:cNvSpPr/>
          <p:nvPr/>
        </p:nvSpPr>
        <p:spPr>
          <a:xfrm>
            <a:off x="10130742" y="4594673"/>
            <a:ext cx="1275103" cy="4603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extends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5016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상속과 </a:t>
            </a:r>
            <a:r>
              <a:rPr lang="ko-KR" altLang="en-US" dirty="0" err="1"/>
              <a:t>오버라이딩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객체 생성 방식에 따라 달라지는 데이터 진입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260A25-3122-46A2-BE5D-15824C427A90}"/>
              </a:ext>
            </a:extLst>
          </p:cNvPr>
          <p:cNvSpPr/>
          <p:nvPr/>
        </p:nvSpPr>
        <p:spPr>
          <a:xfrm>
            <a:off x="1197009" y="2130804"/>
            <a:ext cx="983469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3E54DF-EDD0-42D8-B3B1-4FCDA69D93D0}"/>
              </a:ext>
            </a:extLst>
          </p:cNvPr>
          <p:cNvSpPr/>
          <p:nvPr/>
        </p:nvSpPr>
        <p:spPr>
          <a:xfrm>
            <a:off x="2541345" y="2130804"/>
            <a:ext cx="4664838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4312E8-2A20-4091-A1C2-DFD680E34794}"/>
              </a:ext>
            </a:extLst>
          </p:cNvPr>
          <p:cNvSpPr/>
          <p:nvPr/>
        </p:nvSpPr>
        <p:spPr>
          <a:xfrm>
            <a:off x="1197009" y="6091806"/>
            <a:ext cx="98346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311193-2861-438E-A997-C864EB5502E9}"/>
              </a:ext>
            </a:extLst>
          </p:cNvPr>
          <p:cNvSpPr/>
          <p:nvPr/>
        </p:nvSpPr>
        <p:spPr>
          <a:xfrm>
            <a:off x="2541345" y="6091806"/>
            <a:ext cx="4664838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6D7BD0-97A3-4E49-A824-663669D404A1}"/>
              </a:ext>
            </a:extLst>
          </p:cNvPr>
          <p:cNvSpPr/>
          <p:nvPr/>
        </p:nvSpPr>
        <p:spPr>
          <a:xfrm>
            <a:off x="1197009" y="5578027"/>
            <a:ext cx="983469" cy="51377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@0cv8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61FFD6-423E-43EC-8232-A6A58C6DDC20}"/>
              </a:ext>
            </a:extLst>
          </p:cNvPr>
          <p:cNvSpPr/>
          <p:nvPr/>
        </p:nvSpPr>
        <p:spPr>
          <a:xfrm>
            <a:off x="7640757" y="3509874"/>
            <a:ext cx="4170244" cy="289092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p1 = new Parent( );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순서대로 한번 보자면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우선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라는 객체를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생성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그리고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라는 자료형을 가진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참조변수가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가리킨다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BADAE0-E3B5-4E34-8A2E-0D06C61E8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757" y="2130804"/>
            <a:ext cx="3927266" cy="12858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B10BE5-8679-4EEF-B12A-5F8B9A12DF3A}"/>
              </a:ext>
            </a:extLst>
          </p:cNvPr>
          <p:cNvSpPr/>
          <p:nvPr/>
        </p:nvSpPr>
        <p:spPr>
          <a:xfrm>
            <a:off x="1197009" y="5064248"/>
            <a:ext cx="983469" cy="5137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@g3df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0B62F2-518D-419F-BCA3-3325E7A576D8}"/>
              </a:ext>
            </a:extLst>
          </p:cNvPr>
          <p:cNvSpPr/>
          <p:nvPr/>
        </p:nvSpPr>
        <p:spPr>
          <a:xfrm>
            <a:off x="1197009" y="4550469"/>
            <a:ext cx="983469" cy="513779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</a:t>
            </a:r>
            <a:r>
              <a:rPr lang="en-US" altLang="ko-KR" dirty="0" err="1">
                <a:solidFill>
                  <a:srgbClr val="002060"/>
                </a:solidFill>
              </a:rPr>
              <a:t>vnda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580566-97A5-4498-9458-4D753290CB3B}"/>
              </a:ext>
            </a:extLst>
          </p:cNvPr>
          <p:cNvSpPr/>
          <p:nvPr/>
        </p:nvSpPr>
        <p:spPr>
          <a:xfrm>
            <a:off x="1197009" y="4036690"/>
            <a:ext cx="983469" cy="5137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@644n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72C5B6F-BE4C-4E3D-85A6-1ED321DD5AF0}"/>
              </a:ext>
            </a:extLst>
          </p:cNvPr>
          <p:cNvSpPr/>
          <p:nvPr/>
        </p:nvSpPr>
        <p:spPr>
          <a:xfrm>
            <a:off x="646984" y="5668678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DAA66FB-B71C-4516-8B5E-EE864ED32327}"/>
              </a:ext>
            </a:extLst>
          </p:cNvPr>
          <p:cNvSpPr/>
          <p:nvPr/>
        </p:nvSpPr>
        <p:spPr>
          <a:xfrm>
            <a:off x="646984" y="5158241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8F53967-CB8C-426C-AF97-B65EB2BC5197}"/>
              </a:ext>
            </a:extLst>
          </p:cNvPr>
          <p:cNvSpPr/>
          <p:nvPr/>
        </p:nvSpPr>
        <p:spPr>
          <a:xfrm>
            <a:off x="646984" y="4641120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F07E5A2-6E16-4B1F-B192-F3A612F6D5D2}"/>
              </a:ext>
            </a:extLst>
          </p:cNvPr>
          <p:cNvSpPr/>
          <p:nvPr/>
        </p:nvSpPr>
        <p:spPr>
          <a:xfrm>
            <a:off x="646984" y="4124197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71635F-3A50-4DFF-8890-9F265AAD0347}"/>
              </a:ext>
            </a:extLst>
          </p:cNvPr>
          <p:cNvSpPr/>
          <p:nvPr/>
        </p:nvSpPr>
        <p:spPr>
          <a:xfrm>
            <a:off x="7640756" y="2132212"/>
            <a:ext cx="3841001" cy="29805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170AC5-E088-4568-AB71-C6E9C979871E}"/>
              </a:ext>
            </a:extLst>
          </p:cNvPr>
          <p:cNvSpPr/>
          <p:nvPr/>
        </p:nvSpPr>
        <p:spPr>
          <a:xfrm>
            <a:off x="3470672" y="2581339"/>
            <a:ext cx="3143487" cy="28858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2641E8-5AE9-4A75-8E1F-115850DE0A6A}"/>
              </a:ext>
            </a:extLst>
          </p:cNvPr>
          <p:cNvSpPr/>
          <p:nvPr/>
        </p:nvSpPr>
        <p:spPr>
          <a:xfrm>
            <a:off x="3931920" y="2695769"/>
            <a:ext cx="2499360" cy="132851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>
                <a:solidFill>
                  <a:srgbClr val="7030A0"/>
                </a:solidFill>
              </a:rPr>
              <a:t>parent_var</a:t>
            </a:r>
            <a:endParaRPr lang="en-US" altLang="ko-KR" dirty="0">
              <a:solidFill>
                <a:srgbClr val="7030A0"/>
              </a:solidFill>
            </a:endParaRPr>
          </a:p>
          <a:p>
            <a:pPr algn="ctr"/>
            <a:r>
              <a:rPr lang="en-US" altLang="ko-KR" dirty="0" err="1">
                <a:solidFill>
                  <a:srgbClr val="7030A0"/>
                </a:solidFill>
              </a:rPr>
              <a:t>parentMethod</a:t>
            </a:r>
            <a:r>
              <a:rPr lang="en-US" altLang="ko-KR" dirty="0">
                <a:solidFill>
                  <a:srgbClr val="7030A0"/>
                </a:solidFill>
              </a:rPr>
              <a:t>( )</a:t>
            </a:r>
          </a:p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BB4BA7B-CEB0-4D27-9DC5-3B5B2DBCE042}"/>
              </a:ext>
            </a:extLst>
          </p:cNvPr>
          <p:cNvSpPr/>
          <p:nvPr/>
        </p:nvSpPr>
        <p:spPr>
          <a:xfrm>
            <a:off x="4594476" y="5453137"/>
            <a:ext cx="885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@0cv8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900E725-5034-4196-AC69-10095FA0C5EE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2180478" y="3360028"/>
            <a:ext cx="1751442" cy="247488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8460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상속과 </a:t>
            </a:r>
            <a:r>
              <a:rPr lang="ko-KR" altLang="en-US" dirty="0" err="1"/>
              <a:t>오버라이딩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객체 생성 방식에 따라 달라지는 데이터 진입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260A25-3122-46A2-BE5D-15824C427A90}"/>
              </a:ext>
            </a:extLst>
          </p:cNvPr>
          <p:cNvSpPr/>
          <p:nvPr/>
        </p:nvSpPr>
        <p:spPr>
          <a:xfrm>
            <a:off x="1197009" y="2130804"/>
            <a:ext cx="983469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3E54DF-EDD0-42D8-B3B1-4FCDA69D93D0}"/>
              </a:ext>
            </a:extLst>
          </p:cNvPr>
          <p:cNvSpPr/>
          <p:nvPr/>
        </p:nvSpPr>
        <p:spPr>
          <a:xfrm>
            <a:off x="2541345" y="2130804"/>
            <a:ext cx="4664838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4312E8-2A20-4091-A1C2-DFD680E34794}"/>
              </a:ext>
            </a:extLst>
          </p:cNvPr>
          <p:cNvSpPr/>
          <p:nvPr/>
        </p:nvSpPr>
        <p:spPr>
          <a:xfrm>
            <a:off x="1197009" y="6091806"/>
            <a:ext cx="98346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311193-2861-438E-A997-C864EB5502E9}"/>
              </a:ext>
            </a:extLst>
          </p:cNvPr>
          <p:cNvSpPr/>
          <p:nvPr/>
        </p:nvSpPr>
        <p:spPr>
          <a:xfrm>
            <a:off x="2541345" y="6091806"/>
            <a:ext cx="4664838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6D7BD0-97A3-4E49-A824-663669D404A1}"/>
              </a:ext>
            </a:extLst>
          </p:cNvPr>
          <p:cNvSpPr/>
          <p:nvPr/>
        </p:nvSpPr>
        <p:spPr>
          <a:xfrm>
            <a:off x="1197009" y="5578027"/>
            <a:ext cx="983469" cy="51377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@0cv8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61FFD6-423E-43EC-8232-A6A58C6DDC20}"/>
              </a:ext>
            </a:extLst>
          </p:cNvPr>
          <p:cNvSpPr/>
          <p:nvPr/>
        </p:nvSpPr>
        <p:spPr>
          <a:xfrm>
            <a:off x="7640757" y="3509874"/>
            <a:ext cx="4170244" cy="289092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가리키는 객체에는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객체 밖에 없기 때문에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당연히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기능을 쓸 수 없다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B10BE5-8679-4EEF-B12A-5F8B9A12DF3A}"/>
              </a:ext>
            </a:extLst>
          </p:cNvPr>
          <p:cNvSpPr/>
          <p:nvPr/>
        </p:nvSpPr>
        <p:spPr>
          <a:xfrm>
            <a:off x="1197009" y="5064248"/>
            <a:ext cx="983469" cy="5137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@g3df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0B62F2-518D-419F-BCA3-3325E7A576D8}"/>
              </a:ext>
            </a:extLst>
          </p:cNvPr>
          <p:cNvSpPr/>
          <p:nvPr/>
        </p:nvSpPr>
        <p:spPr>
          <a:xfrm>
            <a:off x="1197009" y="4550469"/>
            <a:ext cx="983469" cy="513779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</a:t>
            </a:r>
            <a:r>
              <a:rPr lang="en-US" altLang="ko-KR" dirty="0" err="1">
                <a:solidFill>
                  <a:srgbClr val="002060"/>
                </a:solidFill>
              </a:rPr>
              <a:t>vnda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580566-97A5-4498-9458-4D753290CB3B}"/>
              </a:ext>
            </a:extLst>
          </p:cNvPr>
          <p:cNvSpPr/>
          <p:nvPr/>
        </p:nvSpPr>
        <p:spPr>
          <a:xfrm>
            <a:off x="1197009" y="4036690"/>
            <a:ext cx="983469" cy="5137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@644n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72C5B6F-BE4C-4E3D-85A6-1ED321DD5AF0}"/>
              </a:ext>
            </a:extLst>
          </p:cNvPr>
          <p:cNvSpPr/>
          <p:nvPr/>
        </p:nvSpPr>
        <p:spPr>
          <a:xfrm>
            <a:off x="646984" y="5668678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DAA66FB-B71C-4516-8B5E-EE864ED32327}"/>
              </a:ext>
            </a:extLst>
          </p:cNvPr>
          <p:cNvSpPr/>
          <p:nvPr/>
        </p:nvSpPr>
        <p:spPr>
          <a:xfrm>
            <a:off x="646984" y="5158241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8F53967-CB8C-426C-AF97-B65EB2BC5197}"/>
              </a:ext>
            </a:extLst>
          </p:cNvPr>
          <p:cNvSpPr/>
          <p:nvPr/>
        </p:nvSpPr>
        <p:spPr>
          <a:xfrm>
            <a:off x="646984" y="4641120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F07E5A2-6E16-4B1F-B192-F3A612F6D5D2}"/>
              </a:ext>
            </a:extLst>
          </p:cNvPr>
          <p:cNvSpPr/>
          <p:nvPr/>
        </p:nvSpPr>
        <p:spPr>
          <a:xfrm>
            <a:off x="646984" y="4124197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170AC5-E088-4568-AB71-C6E9C979871E}"/>
              </a:ext>
            </a:extLst>
          </p:cNvPr>
          <p:cNvSpPr/>
          <p:nvPr/>
        </p:nvSpPr>
        <p:spPr>
          <a:xfrm>
            <a:off x="3470672" y="2581339"/>
            <a:ext cx="3143487" cy="28858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2641E8-5AE9-4A75-8E1F-115850DE0A6A}"/>
              </a:ext>
            </a:extLst>
          </p:cNvPr>
          <p:cNvSpPr/>
          <p:nvPr/>
        </p:nvSpPr>
        <p:spPr>
          <a:xfrm>
            <a:off x="3931920" y="2695769"/>
            <a:ext cx="2499360" cy="132851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>
                <a:solidFill>
                  <a:srgbClr val="7030A0"/>
                </a:solidFill>
              </a:rPr>
              <a:t>parent_var</a:t>
            </a:r>
            <a:endParaRPr lang="en-US" altLang="ko-KR" dirty="0">
              <a:solidFill>
                <a:srgbClr val="7030A0"/>
              </a:solidFill>
            </a:endParaRPr>
          </a:p>
          <a:p>
            <a:pPr algn="ctr"/>
            <a:r>
              <a:rPr lang="en-US" altLang="ko-KR" dirty="0" err="1">
                <a:solidFill>
                  <a:srgbClr val="7030A0"/>
                </a:solidFill>
              </a:rPr>
              <a:t>parentMethod</a:t>
            </a:r>
            <a:r>
              <a:rPr lang="en-US" altLang="ko-KR" dirty="0">
                <a:solidFill>
                  <a:srgbClr val="7030A0"/>
                </a:solidFill>
              </a:rPr>
              <a:t>( )</a:t>
            </a:r>
          </a:p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BB4BA7B-CEB0-4D27-9DC5-3B5B2DBCE042}"/>
              </a:ext>
            </a:extLst>
          </p:cNvPr>
          <p:cNvSpPr/>
          <p:nvPr/>
        </p:nvSpPr>
        <p:spPr>
          <a:xfrm>
            <a:off x="4594476" y="5453137"/>
            <a:ext cx="885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@0cv8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900E725-5034-4196-AC69-10095FA0C5EE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2180478" y="3360028"/>
            <a:ext cx="1751442" cy="247488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9718AE6-2A83-4854-B344-6C58600FB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029" y="2074353"/>
            <a:ext cx="4457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765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상속과 </a:t>
            </a:r>
            <a:r>
              <a:rPr lang="ko-KR" altLang="en-US" dirty="0" err="1"/>
              <a:t>오버라이딩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객체 생성 방식에 따라 달라지는 데이터 진입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260A25-3122-46A2-BE5D-15824C427A90}"/>
              </a:ext>
            </a:extLst>
          </p:cNvPr>
          <p:cNvSpPr/>
          <p:nvPr/>
        </p:nvSpPr>
        <p:spPr>
          <a:xfrm>
            <a:off x="1197009" y="2130804"/>
            <a:ext cx="983469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3E54DF-EDD0-42D8-B3B1-4FCDA69D93D0}"/>
              </a:ext>
            </a:extLst>
          </p:cNvPr>
          <p:cNvSpPr/>
          <p:nvPr/>
        </p:nvSpPr>
        <p:spPr>
          <a:xfrm>
            <a:off x="2541345" y="2130804"/>
            <a:ext cx="4664838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4312E8-2A20-4091-A1C2-DFD680E34794}"/>
              </a:ext>
            </a:extLst>
          </p:cNvPr>
          <p:cNvSpPr/>
          <p:nvPr/>
        </p:nvSpPr>
        <p:spPr>
          <a:xfrm>
            <a:off x="1197009" y="6091806"/>
            <a:ext cx="98346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311193-2861-438E-A997-C864EB5502E9}"/>
              </a:ext>
            </a:extLst>
          </p:cNvPr>
          <p:cNvSpPr/>
          <p:nvPr/>
        </p:nvSpPr>
        <p:spPr>
          <a:xfrm>
            <a:off x="2541345" y="6091806"/>
            <a:ext cx="4664838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6D7BD0-97A3-4E49-A824-663669D404A1}"/>
              </a:ext>
            </a:extLst>
          </p:cNvPr>
          <p:cNvSpPr/>
          <p:nvPr/>
        </p:nvSpPr>
        <p:spPr>
          <a:xfrm>
            <a:off x="1197009" y="5578027"/>
            <a:ext cx="983469" cy="51377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@0cv8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61FFD6-423E-43EC-8232-A6A58C6DDC20}"/>
              </a:ext>
            </a:extLst>
          </p:cNvPr>
          <p:cNvSpPr/>
          <p:nvPr/>
        </p:nvSpPr>
        <p:spPr>
          <a:xfrm>
            <a:off x="7640757" y="3509874"/>
            <a:ext cx="4170244" cy="289092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p2 = new Child( );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객체를 생성했는데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신기하게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객체도 같이 생겼다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이유은 비록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 불렀지만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따라오는 클래스 또한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불려진다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BADAE0-E3B5-4E34-8A2E-0D06C61E8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757" y="2130804"/>
            <a:ext cx="3927266" cy="12858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B10BE5-8679-4EEF-B12A-5F8B9A12DF3A}"/>
              </a:ext>
            </a:extLst>
          </p:cNvPr>
          <p:cNvSpPr/>
          <p:nvPr/>
        </p:nvSpPr>
        <p:spPr>
          <a:xfrm>
            <a:off x="1197009" y="5064248"/>
            <a:ext cx="983469" cy="5137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@g3df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0B62F2-518D-419F-BCA3-3325E7A576D8}"/>
              </a:ext>
            </a:extLst>
          </p:cNvPr>
          <p:cNvSpPr/>
          <p:nvPr/>
        </p:nvSpPr>
        <p:spPr>
          <a:xfrm>
            <a:off x="1197009" y="4550469"/>
            <a:ext cx="983469" cy="513779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</a:t>
            </a:r>
            <a:r>
              <a:rPr lang="en-US" altLang="ko-KR" dirty="0" err="1">
                <a:solidFill>
                  <a:srgbClr val="002060"/>
                </a:solidFill>
              </a:rPr>
              <a:t>vnda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580566-97A5-4498-9458-4D753290CB3B}"/>
              </a:ext>
            </a:extLst>
          </p:cNvPr>
          <p:cNvSpPr/>
          <p:nvPr/>
        </p:nvSpPr>
        <p:spPr>
          <a:xfrm>
            <a:off x="1197009" y="4036690"/>
            <a:ext cx="983469" cy="5137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@644n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72C5B6F-BE4C-4E3D-85A6-1ED321DD5AF0}"/>
              </a:ext>
            </a:extLst>
          </p:cNvPr>
          <p:cNvSpPr/>
          <p:nvPr/>
        </p:nvSpPr>
        <p:spPr>
          <a:xfrm>
            <a:off x="646984" y="5668678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DAA66FB-B71C-4516-8B5E-EE864ED32327}"/>
              </a:ext>
            </a:extLst>
          </p:cNvPr>
          <p:cNvSpPr/>
          <p:nvPr/>
        </p:nvSpPr>
        <p:spPr>
          <a:xfrm>
            <a:off x="646984" y="5158241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8F53967-CB8C-426C-AF97-B65EB2BC5197}"/>
              </a:ext>
            </a:extLst>
          </p:cNvPr>
          <p:cNvSpPr/>
          <p:nvPr/>
        </p:nvSpPr>
        <p:spPr>
          <a:xfrm>
            <a:off x="646984" y="4641120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F07E5A2-6E16-4B1F-B192-F3A612F6D5D2}"/>
              </a:ext>
            </a:extLst>
          </p:cNvPr>
          <p:cNvSpPr/>
          <p:nvPr/>
        </p:nvSpPr>
        <p:spPr>
          <a:xfrm>
            <a:off x="646984" y="4124197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71635F-3A50-4DFF-8890-9F265AAD0347}"/>
              </a:ext>
            </a:extLst>
          </p:cNvPr>
          <p:cNvSpPr/>
          <p:nvPr/>
        </p:nvSpPr>
        <p:spPr>
          <a:xfrm>
            <a:off x="7640756" y="2432310"/>
            <a:ext cx="3841001" cy="29805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170AC5-E088-4568-AB71-C6E9C979871E}"/>
              </a:ext>
            </a:extLst>
          </p:cNvPr>
          <p:cNvSpPr/>
          <p:nvPr/>
        </p:nvSpPr>
        <p:spPr>
          <a:xfrm>
            <a:off x="3470672" y="2581339"/>
            <a:ext cx="3143487" cy="28858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2641E8-5AE9-4A75-8E1F-115850DE0A6A}"/>
              </a:ext>
            </a:extLst>
          </p:cNvPr>
          <p:cNvSpPr/>
          <p:nvPr/>
        </p:nvSpPr>
        <p:spPr>
          <a:xfrm>
            <a:off x="3931920" y="2695769"/>
            <a:ext cx="2499360" cy="132851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>
                <a:solidFill>
                  <a:srgbClr val="7030A0"/>
                </a:solidFill>
              </a:rPr>
              <a:t>parent_var</a:t>
            </a:r>
            <a:endParaRPr lang="en-US" altLang="ko-KR" dirty="0">
              <a:solidFill>
                <a:srgbClr val="7030A0"/>
              </a:solidFill>
            </a:endParaRPr>
          </a:p>
          <a:p>
            <a:pPr algn="ctr"/>
            <a:r>
              <a:rPr lang="en-US" altLang="ko-KR" dirty="0" err="1">
                <a:solidFill>
                  <a:srgbClr val="7030A0"/>
                </a:solidFill>
              </a:rPr>
              <a:t>parentMethod</a:t>
            </a:r>
            <a:r>
              <a:rPr lang="en-US" altLang="ko-KR" dirty="0">
                <a:solidFill>
                  <a:srgbClr val="7030A0"/>
                </a:solidFill>
              </a:rPr>
              <a:t>( )</a:t>
            </a:r>
          </a:p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BB4BA7B-CEB0-4D27-9DC5-3B5B2DBCE042}"/>
              </a:ext>
            </a:extLst>
          </p:cNvPr>
          <p:cNvSpPr/>
          <p:nvPr/>
        </p:nvSpPr>
        <p:spPr>
          <a:xfrm>
            <a:off x="4592071" y="5453137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@g3df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900E725-5034-4196-AC69-10095FA0C5EE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 flipV="1">
            <a:off x="2180478" y="3360028"/>
            <a:ext cx="1751442" cy="196111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3B74CE-B7A2-4D56-86AD-7A3DCEEA23EE}"/>
              </a:ext>
            </a:extLst>
          </p:cNvPr>
          <p:cNvSpPr/>
          <p:nvPr/>
        </p:nvSpPr>
        <p:spPr>
          <a:xfrm>
            <a:off x="3931920" y="4036690"/>
            <a:ext cx="2499360" cy="132851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>
                <a:solidFill>
                  <a:srgbClr val="7030A0"/>
                </a:solidFill>
              </a:rPr>
              <a:t>child_var</a:t>
            </a:r>
            <a:endParaRPr lang="en-US" altLang="ko-KR" dirty="0">
              <a:solidFill>
                <a:srgbClr val="7030A0"/>
              </a:solidFill>
            </a:endParaRPr>
          </a:p>
          <a:p>
            <a:pPr algn="ctr"/>
            <a:r>
              <a:rPr lang="en-US" altLang="ko-KR" dirty="0" err="1">
                <a:solidFill>
                  <a:srgbClr val="7030A0"/>
                </a:solidFill>
              </a:rPr>
              <a:t>childMethod</a:t>
            </a:r>
            <a:r>
              <a:rPr lang="en-US" altLang="ko-KR" dirty="0">
                <a:solidFill>
                  <a:srgbClr val="7030A0"/>
                </a:solidFill>
              </a:rPr>
              <a:t>( )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2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클래스 </a:t>
            </a:r>
            <a:r>
              <a:rPr lang="en-US" altLang="ko-KR" dirty="0"/>
              <a:t>3</a:t>
            </a:r>
            <a:r>
              <a:rPr lang="ko-KR" altLang="en-US" dirty="0"/>
              <a:t>요소 </a:t>
            </a:r>
            <a:r>
              <a:rPr lang="en-US" altLang="ko-KR" dirty="0"/>
              <a:t>: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속성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E63B9F-6629-4568-BC56-7D1906424A22}"/>
              </a:ext>
            </a:extLst>
          </p:cNvPr>
          <p:cNvSpPr/>
          <p:nvPr/>
        </p:nvSpPr>
        <p:spPr>
          <a:xfrm>
            <a:off x="2650923" y="2481043"/>
            <a:ext cx="3212983" cy="1285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속성</a:t>
            </a:r>
            <a:endParaRPr lang="en-US" altLang="ko-KR" dirty="0"/>
          </a:p>
          <a:p>
            <a:pPr algn="ctr"/>
            <a:r>
              <a:rPr lang="en-US" altLang="ko-KR" dirty="0" err="1"/>
              <a:t>Atrribute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70E152-9CD6-4DFC-B926-5497421A6C15}"/>
              </a:ext>
            </a:extLst>
          </p:cNvPr>
          <p:cNvSpPr/>
          <p:nvPr/>
        </p:nvSpPr>
        <p:spPr>
          <a:xfrm>
            <a:off x="2650923" y="3766656"/>
            <a:ext cx="3212983" cy="788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생성자</a:t>
            </a:r>
            <a:endParaRPr lang="en-US" altLang="ko-KR" dirty="0"/>
          </a:p>
          <a:p>
            <a:pPr algn="ctr"/>
            <a:r>
              <a:rPr lang="en-US" altLang="ko-KR" dirty="0" err="1"/>
              <a:t>Contructor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81F8E3-0E3F-4FD9-8E6F-66730B65F818}"/>
              </a:ext>
            </a:extLst>
          </p:cNvPr>
          <p:cNvSpPr/>
          <p:nvPr/>
        </p:nvSpPr>
        <p:spPr>
          <a:xfrm>
            <a:off x="2650923" y="4555222"/>
            <a:ext cx="3212983" cy="1845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기능</a:t>
            </a:r>
            <a:endParaRPr lang="en-US" altLang="ko-KR" dirty="0"/>
          </a:p>
          <a:p>
            <a:pPr algn="ctr"/>
            <a:r>
              <a:rPr lang="en-US" altLang="ko-KR" dirty="0"/>
              <a:t>Method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AB489795-2119-4E4E-914A-60BB260D4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7" y="3429000"/>
            <a:ext cx="1836708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6017EE4-B899-48CB-812D-A713E2B991C6}"/>
              </a:ext>
            </a:extLst>
          </p:cNvPr>
          <p:cNvSpPr/>
          <p:nvPr/>
        </p:nvSpPr>
        <p:spPr>
          <a:xfrm>
            <a:off x="437116" y="4819650"/>
            <a:ext cx="230608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7F7F7F"/>
                </a:solidFill>
                <a:latin typeface="HelveticaNeue-Light"/>
              </a:rPr>
              <a:t>출처 </a:t>
            </a:r>
            <a:r>
              <a:rPr lang="en-US" altLang="ko-KR" sz="800" dirty="0">
                <a:solidFill>
                  <a:srgbClr val="7F7F7F"/>
                </a:solidFill>
                <a:latin typeface="HelveticaNeue-Light"/>
              </a:rPr>
              <a:t>: </a:t>
            </a:r>
            <a:r>
              <a:rPr lang="en-US" altLang="ko-KR" sz="800" dirty="0" err="1">
                <a:solidFill>
                  <a:srgbClr val="7F7F7F"/>
                </a:solidFill>
                <a:latin typeface="HelveticaNeue-Light"/>
              </a:rPr>
              <a:t>gettyimages</a:t>
            </a:r>
            <a:endParaRPr lang="ko-KR" altLang="en-US" sz="8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3BA6632-0747-4E29-937F-AAC757E6C23A}"/>
              </a:ext>
            </a:extLst>
          </p:cNvPr>
          <p:cNvSpPr/>
          <p:nvPr/>
        </p:nvSpPr>
        <p:spPr>
          <a:xfrm>
            <a:off x="6096000" y="2666648"/>
            <a:ext cx="1291904" cy="91440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F2218F8-34CF-4155-B686-5325F5AC1EE1}"/>
              </a:ext>
            </a:extLst>
          </p:cNvPr>
          <p:cNvSpPr/>
          <p:nvPr/>
        </p:nvSpPr>
        <p:spPr>
          <a:xfrm>
            <a:off x="7457812" y="2766272"/>
            <a:ext cx="1291903" cy="66272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종류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DB0A8F9-8FAA-4411-A59C-683312C7348F}"/>
              </a:ext>
            </a:extLst>
          </p:cNvPr>
          <p:cNvSpPr/>
          <p:nvPr/>
        </p:nvSpPr>
        <p:spPr>
          <a:xfrm>
            <a:off x="8819623" y="2766272"/>
            <a:ext cx="1291903" cy="66272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나이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691B232-A0D1-4F03-90C0-EA19AE0B28B5}"/>
              </a:ext>
            </a:extLst>
          </p:cNvPr>
          <p:cNvSpPr/>
          <p:nvPr/>
        </p:nvSpPr>
        <p:spPr>
          <a:xfrm>
            <a:off x="10181434" y="2766272"/>
            <a:ext cx="1291903" cy="66272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성별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D34A41-D4D4-423D-986D-26FA8F9FC122}"/>
              </a:ext>
            </a:extLst>
          </p:cNvPr>
          <p:cNvSpPr txBox="1"/>
          <p:nvPr/>
        </p:nvSpPr>
        <p:spPr>
          <a:xfrm>
            <a:off x="6096000" y="3581048"/>
            <a:ext cx="5575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앞서</a:t>
            </a:r>
            <a:r>
              <a:rPr lang="en-US" altLang="ko-KR" dirty="0"/>
              <a:t> </a:t>
            </a:r>
            <a:r>
              <a:rPr lang="ko-KR" altLang="en-US" dirty="0"/>
              <a:t>객체지향프로그래밍은 실제 세계와 유사한 가상 세계를 컴퓨터 속에 구현하고자 하는 노력의 일환이라고 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현실에 있는 어떠한 객체</a:t>
            </a:r>
            <a:r>
              <a:rPr lang="en-US" altLang="ko-KR" dirty="0"/>
              <a:t>(Object)</a:t>
            </a:r>
            <a:r>
              <a:rPr lang="ko-KR" altLang="en-US" dirty="0"/>
              <a:t>의 특징에 대한 정보 값들을 이 부분에 변수나 상수로 선언해서 담는다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2218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상속과 </a:t>
            </a:r>
            <a:r>
              <a:rPr lang="ko-KR" altLang="en-US" dirty="0" err="1"/>
              <a:t>오버라이딩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객체 생성 방식에 따라 달라지는 데이터 진입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260A25-3122-46A2-BE5D-15824C427A90}"/>
              </a:ext>
            </a:extLst>
          </p:cNvPr>
          <p:cNvSpPr/>
          <p:nvPr/>
        </p:nvSpPr>
        <p:spPr>
          <a:xfrm>
            <a:off x="1197009" y="2130804"/>
            <a:ext cx="983469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3E54DF-EDD0-42D8-B3B1-4FCDA69D93D0}"/>
              </a:ext>
            </a:extLst>
          </p:cNvPr>
          <p:cNvSpPr/>
          <p:nvPr/>
        </p:nvSpPr>
        <p:spPr>
          <a:xfrm>
            <a:off x="2541345" y="2130804"/>
            <a:ext cx="4664838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4312E8-2A20-4091-A1C2-DFD680E34794}"/>
              </a:ext>
            </a:extLst>
          </p:cNvPr>
          <p:cNvSpPr/>
          <p:nvPr/>
        </p:nvSpPr>
        <p:spPr>
          <a:xfrm>
            <a:off x="1197009" y="6091806"/>
            <a:ext cx="98346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311193-2861-438E-A997-C864EB5502E9}"/>
              </a:ext>
            </a:extLst>
          </p:cNvPr>
          <p:cNvSpPr/>
          <p:nvPr/>
        </p:nvSpPr>
        <p:spPr>
          <a:xfrm>
            <a:off x="2541345" y="6091806"/>
            <a:ext cx="4664838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6D7BD0-97A3-4E49-A824-663669D404A1}"/>
              </a:ext>
            </a:extLst>
          </p:cNvPr>
          <p:cNvSpPr/>
          <p:nvPr/>
        </p:nvSpPr>
        <p:spPr>
          <a:xfrm>
            <a:off x="1197009" y="5578027"/>
            <a:ext cx="983469" cy="51377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@0cv8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61FFD6-423E-43EC-8232-A6A58C6DDC20}"/>
              </a:ext>
            </a:extLst>
          </p:cNvPr>
          <p:cNvSpPr/>
          <p:nvPr/>
        </p:nvSpPr>
        <p:spPr>
          <a:xfrm>
            <a:off x="7640757" y="3509874"/>
            <a:ext cx="4170244" cy="289092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그런데 분명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객체를 생성했는데  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객체의 기능은 못쓰고 있다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 이유는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라는 자료형을 가진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참조변수가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가리키고 있기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때문에 자식의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감춰졌다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(Child)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p2).</a:t>
            </a:r>
            <a:r>
              <a:rPr lang="en-US" altLang="ko-K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childMethod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이와 같이 캐스팅으로 데이터 진입을 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바꿔주면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기능을 쓸 수 있다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B10BE5-8679-4EEF-B12A-5F8B9A12DF3A}"/>
              </a:ext>
            </a:extLst>
          </p:cNvPr>
          <p:cNvSpPr/>
          <p:nvPr/>
        </p:nvSpPr>
        <p:spPr>
          <a:xfrm>
            <a:off x="1197009" y="5064248"/>
            <a:ext cx="983469" cy="5137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@g3df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0B62F2-518D-419F-BCA3-3325E7A576D8}"/>
              </a:ext>
            </a:extLst>
          </p:cNvPr>
          <p:cNvSpPr/>
          <p:nvPr/>
        </p:nvSpPr>
        <p:spPr>
          <a:xfrm>
            <a:off x="1197009" y="4550469"/>
            <a:ext cx="983469" cy="513779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</a:t>
            </a:r>
            <a:r>
              <a:rPr lang="en-US" altLang="ko-KR" dirty="0" err="1">
                <a:solidFill>
                  <a:srgbClr val="002060"/>
                </a:solidFill>
              </a:rPr>
              <a:t>vnda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580566-97A5-4498-9458-4D753290CB3B}"/>
              </a:ext>
            </a:extLst>
          </p:cNvPr>
          <p:cNvSpPr/>
          <p:nvPr/>
        </p:nvSpPr>
        <p:spPr>
          <a:xfrm>
            <a:off x="1197009" y="4036690"/>
            <a:ext cx="983469" cy="5137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@644n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72C5B6F-BE4C-4E3D-85A6-1ED321DD5AF0}"/>
              </a:ext>
            </a:extLst>
          </p:cNvPr>
          <p:cNvSpPr/>
          <p:nvPr/>
        </p:nvSpPr>
        <p:spPr>
          <a:xfrm>
            <a:off x="646984" y="5668678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DAA66FB-B71C-4516-8B5E-EE864ED32327}"/>
              </a:ext>
            </a:extLst>
          </p:cNvPr>
          <p:cNvSpPr/>
          <p:nvPr/>
        </p:nvSpPr>
        <p:spPr>
          <a:xfrm>
            <a:off x="646984" y="5158241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8F53967-CB8C-426C-AF97-B65EB2BC5197}"/>
              </a:ext>
            </a:extLst>
          </p:cNvPr>
          <p:cNvSpPr/>
          <p:nvPr/>
        </p:nvSpPr>
        <p:spPr>
          <a:xfrm>
            <a:off x="646984" y="4641120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F07E5A2-6E16-4B1F-B192-F3A612F6D5D2}"/>
              </a:ext>
            </a:extLst>
          </p:cNvPr>
          <p:cNvSpPr/>
          <p:nvPr/>
        </p:nvSpPr>
        <p:spPr>
          <a:xfrm>
            <a:off x="646984" y="4124197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170AC5-E088-4568-AB71-C6E9C979871E}"/>
              </a:ext>
            </a:extLst>
          </p:cNvPr>
          <p:cNvSpPr/>
          <p:nvPr/>
        </p:nvSpPr>
        <p:spPr>
          <a:xfrm>
            <a:off x="3470672" y="2581339"/>
            <a:ext cx="3143487" cy="28858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2641E8-5AE9-4A75-8E1F-115850DE0A6A}"/>
              </a:ext>
            </a:extLst>
          </p:cNvPr>
          <p:cNvSpPr/>
          <p:nvPr/>
        </p:nvSpPr>
        <p:spPr>
          <a:xfrm>
            <a:off x="3931920" y="2695769"/>
            <a:ext cx="2499360" cy="132851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>
                <a:solidFill>
                  <a:srgbClr val="7030A0"/>
                </a:solidFill>
              </a:rPr>
              <a:t>parent_var</a:t>
            </a:r>
            <a:endParaRPr lang="en-US" altLang="ko-KR" dirty="0">
              <a:solidFill>
                <a:srgbClr val="7030A0"/>
              </a:solidFill>
            </a:endParaRPr>
          </a:p>
          <a:p>
            <a:pPr algn="ctr"/>
            <a:r>
              <a:rPr lang="en-US" altLang="ko-KR" dirty="0" err="1">
                <a:solidFill>
                  <a:srgbClr val="7030A0"/>
                </a:solidFill>
              </a:rPr>
              <a:t>parentMethod</a:t>
            </a:r>
            <a:r>
              <a:rPr lang="en-US" altLang="ko-KR" dirty="0">
                <a:solidFill>
                  <a:srgbClr val="7030A0"/>
                </a:solidFill>
              </a:rPr>
              <a:t>( )</a:t>
            </a:r>
          </a:p>
          <a:p>
            <a:pPr algn="ctr"/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900E725-5034-4196-AC69-10095FA0C5EE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 flipV="1">
            <a:off x="2180478" y="3360028"/>
            <a:ext cx="1751442" cy="196111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942F5D-C7BE-4040-B8BB-340CEAD63BB9}"/>
              </a:ext>
            </a:extLst>
          </p:cNvPr>
          <p:cNvSpPr/>
          <p:nvPr/>
        </p:nvSpPr>
        <p:spPr>
          <a:xfrm>
            <a:off x="3931920" y="4036690"/>
            <a:ext cx="2499360" cy="132851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>
                <a:solidFill>
                  <a:srgbClr val="7030A0"/>
                </a:solidFill>
              </a:rPr>
              <a:t>child_var</a:t>
            </a:r>
            <a:endParaRPr lang="en-US" altLang="ko-KR" dirty="0">
              <a:solidFill>
                <a:srgbClr val="7030A0"/>
              </a:solidFill>
            </a:endParaRPr>
          </a:p>
          <a:p>
            <a:pPr algn="ctr"/>
            <a:r>
              <a:rPr lang="en-US" altLang="ko-KR" dirty="0" err="1">
                <a:solidFill>
                  <a:srgbClr val="7030A0"/>
                </a:solidFill>
              </a:rPr>
              <a:t>childMethod</a:t>
            </a:r>
            <a:r>
              <a:rPr lang="en-US" altLang="ko-KR" dirty="0">
                <a:solidFill>
                  <a:srgbClr val="7030A0"/>
                </a:solidFill>
              </a:rPr>
              <a:t>( )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51B90D-2688-401A-8670-C6576139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079" y="2150948"/>
            <a:ext cx="4419600" cy="127635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FAC3AB-6E53-41DC-903A-27C2DBE13C69}"/>
              </a:ext>
            </a:extLst>
          </p:cNvPr>
          <p:cNvSpPr/>
          <p:nvPr/>
        </p:nvSpPr>
        <p:spPr>
          <a:xfrm>
            <a:off x="4592071" y="5453137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@g3df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9825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상속과 </a:t>
            </a:r>
            <a:r>
              <a:rPr lang="ko-KR" altLang="en-US" dirty="0" err="1"/>
              <a:t>오버라이딩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객체 생성 방식에 따라 달라지는 데이터 진입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260A25-3122-46A2-BE5D-15824C427A90}"/>
              </a:ext>
            </a:extLst>
          </p:cNvPr>
          <p:cNvSpPr/>
          <p:nvPr/>
        </p:nvSpPr>
        <p:spPr>
          <a:xfrm>
            <a:off x="1197009" y="2130804"/>
            <a:ext cx="983469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3E54DF-EDD0-42D8-B3B1-4FCDA69D93D0}"/>
              </a:ext>
            </a:extLst>
          </p:cNvPr>
          <p:cNvSpPr/>
          <p:nvPr/>
        </p:nvSpPr>
        <p:spPr>
          <a:xfrm>
            <a:off x="2541345" y="2130804"/>
            <a:ext cx="4664838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4312E8-2A20-4091-A1C2-DFD680E34794}"/>
              </a:ext>
            </a:extLst>
          </p:cNvPr>
          <p:cNvSpPr/>
          <p:nvPr/>
        </p:nvSpPr>
        <p:spPr>
          <a:xfrm>
            <a:off x="1197009" y="6091806"/>
            <a:ext cx="98346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311193-2861-438E-A997-C864EB5502E9}"/>
              </a:ext>
            </a:extLst>
          </p:cNvPr>
          <p:cNvSpPr/>
          <p:nvPr/>
        </p:nvSpPr>
        <p:spPr>
          <a:xfrm>
            <a:off x="2541345" y="6091806"/>
            <a:ext cx="4664838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6D7BD0-97A3-4E49-A824-663669D404A1}"/>
              </a:ext>
            </a:extLst>
          </p:cNvPr>
          <p:cNvSpPr/>
          <p:nvPr/>
        </p:nvSpPr>
        <p:spPr>
          <a:xfrm>
            <a:off x="1197009" y="5578027"/>
            <a:ext cx="983469" cy="51377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@0cv8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61FFD6-423E-43EC-8232-A6A58C6DDC20}"/>
              </a:ext>
            </a:extLst>
          </p:cNvPr>
          <p:cNvSpPr/>
          <p:nvPr/>
        </p:nvSpPr>
        <p:spPr>
          <a:xfrm>
            <a:off x="7640757" y="3509874"/>
            <a:ext cx="4170244" cy="289092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c1 = new Parent( );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객체를 생성하고 나서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엉뚱하게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라는 객체를 바라보라는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참조변수를 만들었다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당연히 프로그램은 못 알아먹으니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컴파일 에러가 일어난다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BADAE0-E3B5-4E34-8A2E-0D06C61E8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757" y="2130804"/>
            <a:ext cx="3927266" cy="12858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B10BE5-8679-4EEF-B12A-5F8B9A12DF3A}"/>
              </a:ext>
            </a:extLst>
          </p:cNvPr>
          <p:cNvSpPr/>
          <p:nvPr/>
        </p:nvSpPr>
        <p:spPr>
          <a:xfrm>
            <a:off x="1197009" y="5064248"/>
            <a:ext cx="983469" cy="5137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@g3df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0B62F2-518D-419F-BCA3-3325E7A576D8}"/>
              </a:ext>
            </a:extLst>
          </p:cNvPr>
          <p:cNvSpPr/>
          <p:nvPr/>
        </p:nvSpPr>
        <p:spPr>
          <a:xfrm>
            <a:off x="1197009" y="4550469"/>
            <a:ext cx="983469" cy="513779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</a:t>
            </a:r>
            <a:r>
              <a:rPr lang="en-US" altLang="ko-KR" dirty="0" err="1">
                <a:solidFill>
                  <a:srgbClr val="002060"/>
                </a:solidFill>
              </a:rPr>
              <a:t>vnda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580566-97A5-4498-9458-4D753290CB3B}"/>
              </a:ext>
            </a:extLst>
          </p:cNvPr>
          <p:cNvSpPr/>
          <p:nvPr/>
        </p:nvSpPr>
        <p:spPr>
          <a:xfrm>
            <a:off x="1197009" y="4036690"/>
            <a:ext cx="983469" cy="5137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@644n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72C5B6F-BE4C-4E3D-85A6-1ED321DD5AF0}"/>
              </a:ext>
            </a:extLst>
          </p:cNvPr>
          <p:cNvSpPr/>
          <p:nvPr/>
        </p:nvSpPr>
        <p:spPr>
          <a:xfrm>
            <a:off x="646984" y="5668678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DAA66FB-B71C-4516-8B5E-EE864ED32327}"/>
              </a:ext>
            </a:extLst>
          </p:cNvPr>
          <p:cNvSpPr/>
          <p:nvPr/>
        </p:nvSpPr>
        <p:spPr>
          <a:xfrm>
            <a:off x="646984" y="5158241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8F53967-CB8C-426C-AF97-B65EB2BC5197}"/>
              </a:ext>
            </a:extLst>
          </p:cNvPr>
          <p:cNvSpPr/>
          <p:nvPr/>
        </p:nvSpPr>
        <p:spPr>
          <a:xfrm>
            <a:off x="646984" y="4641120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F07E5A2-6E16-4B1F-B192-F3A612F6D5D2}"/>
              </a:ext>
            </a:extLst>
          </p:cNvPr>
          <p:cNvSpPr/>
          <p:nvPr/>
        </p:nvSpPr>
        <p:spPr>
          <a:xfrm>
            <a:off x="646984" y="4124197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71635F-3A50-4DFF-8890-9F265AAD0347}"/>
              </a:ext>
            </a:extLst>
          </p:cNvPr>
          <p:cNvSpPr/>
          <p:nvPr/>
        </p:nvSpPr>
        <p:spPr>
          <a:xfrm>
            <a:off x="7640756" y="2695769"/>
            <a:ext cx="3841001" cy="29805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170AC5-E088-4568-AB71-C6E9C979871E}"/>
              </a:ext>
            </a:extLst>
          </p:cNvPr>
          <p:cNvSpPr/>
          <p:nvPr/>
        </p:nvSpPr>
        <p:spPr>
          <a:xfrm>
            <a:off x="3470672" y="2581339"/>
            <a:ext cx="3143487" cy="28858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BB4BA7B-CEB0-4D27-9DC5-3B5B2DBCE042}"/>
              </a:ext>
            </a:extLst>
          </p:cNvPr>
          <p:cNvSpPr/>
          <p:nvPr/>
        </p:nvSpPr>
        <p:spPr>
          <a:xfrm>
            <a:off x="4579247" y="5453137"/>
            <a:ext cx="915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</a:t>
            </a:r>
            <a:r>
              <a:rPr lang="en-US" altLang="ko-KR" dirty="0" err="1">
                <a:solidFill>
                  <a:srgbClr val="002060"/>
                </a:solidFill>
              </a:rPr>
              <a:t>vnda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900E725-5034-4196-AC69-10095FA0C5EE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 flipV="1">
            <a:off x="2180478" y="4700949"/>
            <a:ext cx="1751442" cy="10641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3B74CE-B7A2-4D56-86AD-7A3DCEEA23EE}"/>
              </a:ext>
            </a:extLst>
          </p:cNvPr>
          <p:cNvSpPr/>
          <p:nvPr/>
        </p:nvSpPr>
        <p:spPr>
          <a:xfrm>
            <a:off x="3931920" y="4036690"/>
            <a:ext cx="2499360" cy="13285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200" dirty="0">
                <a:solidFill>
                  <a:srgbClr val="FF0000"/>
                </a:solidFill>
              </a:rPr>
              <a:t>?</a:t>
            </a:r>
            <a:endParaRPr lang="ko-KR" altLang="en-US" sz="5200" dirty="0">
              <a:solidFill>
                <a:srgbClr val="FF0000"/>
              </a:solidFill>
            </a:endParaRP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EFC8F457-EEC1-4417-9613-BA3524578855}"/>
              </a:ext>
            </a:extLst>
          </p:cNvPr>
          <p:cNvSpPr/>
          <p:nvPr/>
        </p:nvSpPr>
        <p:spPr>
          <a:xfrm>
            <a:off x="2429858" y="4293579"/>
            <a:ext cx="1252682" cy="946527"/>
          </a:xfrm>
          <a:prstGeom prst="mathMultiply">
            <a:avLst>
              <a:gd name="adj1" fmla="val 11741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3AF320-D6CA-497C-A8F0-F020B4D17CCF}"/>
              </a:ext>
            </a:extLst>
          </p:cNvPr>
          <p:cNvSpPr/>
          <p:nvPr/>
        </p:nvSpPr>
        <p:spPr>
          <a:xfrm>
            <a:off x="3931920" y="2695769"/>
            <a:ext cx="2499360" cy="132851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>
                <a:solidFill>
                  <a:srgbClr val="7030A0"/>
                </a:solidFill>
              </a:rPr>
              <a:t>parent_var</a:t>
            </a:r>
            <a:endParaRPr lang="en-US" altLang="ko-KR" dirty="0">
              <a:solidFill>
                <a:srgbClr val="7030A0"/>
              </a:solidFill>
            </a:endParaRPr>
          </a:p>
          <a:p>
            <a:pPr algn="ctr"/>
            <a:r>
              <a:rPr lang="en-US" altLang="ko-KR" dirty="0" err="1">
                <a:solidFill>
                  <a:srgbClr val="7030A0"/>
                </a:solidFill>
              </a:rPr>
              <a:t>parentMethod</a:t>
            </a:r>
            <a:r>
              <a:rPr lang="en-US" altLang="ko-KR" dirty="0">
                <a:solidFill>
                  <a:srgbClr val="7030A0"/>
                </a:solidFill>
              </a:rPr>
              <a:t>( )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5588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상속과 </a:t>
            </a:r>
            <a:r>
              <a:rPr lang="ko-KR" altLang="en-US" dirty="0" err="1"/>
              <a:t>오버라이딩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객체 생성 방식에 따라 달라지는 데이터 진입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260A25-3122-46A2-BE5D-15824C427A90}"/>
              </a:ext>
            </a:extLst>
          </p:cNvPr>
          <p:cNvSpPr/>
          <p:nvPr/>
        </p:nvSpPr>
        <p:spPr>
          <a:xfrm>
            <a:off x="1197009" y="2130804"/>
            <a:ext cx="983469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3E54DF-EDD0-42D8-B3B1-4FCDA69D93D0}"/>
              </a:ext>
            </a:extLst>
          </p:cNvPr>
          <p:cNvSpPr/>
          <p:nvPr/>
        </p:nvSpPr>
        <p:spPr>
          <a:xfrm>
            <a:off x="2541345" y="2130804"/>
            <a:ext cx="4664838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4312E8-2A20-4091-A1C2-DFD680E34794}"/>
              </a:ext>
            </a:extLst>
          </p:cNvPr>
          <p:cNvSpPr/>
          <p:nvPr/>
        </p:nvSpPr>
        <p:spPr>
          <a:xfrm>
            <a:off x="1197009" y="6091806"/>
            <a:ext cx="98346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311193-2861-438E-A997-C864EB5502E9}"/>
              </a:ext>
            </a:extLst>
          </p:cNvPr>
          <p:cNvSpPr/>
          <p:nvPr/>
        </p:nvSpPr>
        <p:spPr>
          <a:xfrm>
            <a:off x="2541345" y="6091806"/>
            <a:ext cx="4664838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6D7BD0-97A3-4E49-A824-663669D404A1}"/>
              </a:ext>
            </a:extLst>
          </p:cNvPr>
          <p:cNvSpPr/>
          <p:nvPr/>
        </p:nvSpPr>
        <p:spPr>
          <a:xfrm>
            <a:off x="1197009" y="5578027"/>
            <a:ext cx="983469" cy="51377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@0cv8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61FFD6-423E-43EC-8232-A6A58C6DDC20}"/>
              </a:ext>
            </a:extLst>
          </p:cNvPr>
          <p:cNvSpPr/>
          <p:nvPr/>
        </p:nvSpPr>
        <p:spPr>
          <a:xfrm>
            <a:off x="7640757" y="3509874"/>
            <a:ext cx="4170244" cy="289092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c1 = new Child( );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라는 객체는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라는 클래스로부터 상속받고 있는 구조이므로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뿐만 아니라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또한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메모리에 생성된다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BADAE0-E3B5-4E34-8A2E-0D06C61E8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757" y="2130804"/>
            <a:ext cx="3927266" cy="12858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B10BE5-8679-4EEF-B12A-5F8B9A12DF3A}"/>
              </a:ext>
            </a:extLst>
          </p:cNvPr>
          <p:cNvSpPr/>
          <p:nvPr/>
        </p:nvSpPr>
        <p:spPr>
          <a:xfrm>
            <a:off x="1197009" y="5064248"/>
            <a:ext cx="983469" cy="5137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@g3df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0B62F2-518D-419F-BCA3-3325E7A576D8}"/>
              </a:ext>
            </a:extLst>
          </p:cNvPr>
          <p:cNvSpPr/>
          <p:nvPr/>
        </p:nvSpPr>
        <p:spPr>
          <a:xfrm>
            <a:off x="1197009" y="4550469"/>
            <a:ext cx="983469" cy="513779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</a:t>
            </a:r>
            <a:r>
              <a:rPr lang="en-US" altLang="ko-KR" dirty="0" err="1">
                <a:solidFill>
                  <a:srgbClr val="002060"/>
                </a:solidFill>
              </a:rPr>
              <a:t>vnda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580566-97A5-4498-9458-4D753290CB3B}"/>
              </a:ext>
            </a:extLst>
          </p:cNvPr>
          <p:cNvSpPr/>
          <p:nvPr/>
        </p:nvSpPr>
        <p:spPr>
          <a:xfrm>
            <a:off x="1197009" y="4036690"/>
            <a:ext cx="983469" cy="5137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@644n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72C5B6F-BE4C-4E3D-85A6-1ED321DD5AF0}"/>
              </a:ext>
            </a:extLst>
          </p:cNvPr>
          <p:cNvSpPr/>
          <p:nvPr/>
        </p:nvSpPr>
        <p:spPr>
          <a:xfrm>
            <a:off x="646984" y="5668678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DAA66FB-B71C-4516-8B5E-EE864ED32327}"/>
              </a:ext>
            </a:extLst>
          </p:cNvPr>
          <p:cNvSpPr/>
          <p:nvPr/>
        </p:nvSpPr>
        <p:spPr>
          <a:xfrm>
            <a:off x="646984" y="5158241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8F53967-CB8C-426C-AF97-B65EB2BC5197}"/>
              </a:ext>
            </a:extLst>
          </p:cNvPr>
          <p:cNvSpPr/>
          <p:nvPr/>
        </p:nvSpPr>
        <p:spPr>
          <a:xfrm>
            <a:off x="646984" y="4641120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F07E5A2-6E16-4B1F-B192-F3A612F6D5D2}"/>
              </a:ext>
            </a:extLst>
          </p:cNvPr>
          <p:cNvSpPr/>
          <p:nvPr/>
        </p:nvSpPr>
        <p:spPr>
          <a:xfrm>
            <a:off x="646984" y="4124197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71635F-3A50-4DFF-8890-9F265AAD0347}"/>
              </a:ext>
            </a:extLst>
          </p:cNvPr>
          <p:cNvSpPr/>
          <p:nvPr/>
        </p:nvSpPr>
        <p:spPr>
          <a:xfrm>
            <a:off x="7640756" y="3005877"/>
            <a:ext cx="3841001" cy="29805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170AC5-E088-4568-AB71-C6E9C979871E}"/>
              </a:ext>
            </a:extLst>
          </p:cNvPr>
          <p:cNvSpPr/>
          <p:nvPr/>
        </p:nvSpPr>
        <p:spPr>
          <a:xfrm>
            <a:off x="3470672" y="2581339"/>
            <a:ext cx="3143487" cy="28858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BB4BA7B-CEB0-4D27-9DC5-3B5B2DBCE042}"/>
              </a:ext>
            </a:extLst>
          </p:cNvPr>
          <p:cNvSpPr/>
          <p:nvPr/>
        </p:nvSpPr>
        <p:spPr>
          <a:xfrm>
            <a:off x="4575240" y="5453137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@644n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900E725-5034-4196-AC69-10095FA0C5EE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180478" y="4293580"/>
            <a:ext cx="1751442" cy="40736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3AF320-D6CA-497C-A8F0-F020B4D17CCF}"/>
              </a:ext>
            </a:extLst>
          </p:cNvPr>
          <p:cNvSpPr/>
          <p:nvPr/>
        </p:nvSpPr>
        <p:spPr>
          <a:xfrm>
            <a:off x="3931920" y="2695769"/>
            <a:ext cx="2499360" cy="132851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>
                <a:solidFill>
                  <a:srgbClr val="7030A0"/>
                </a:solidFill>
              </a:rPr>
              <a:t>parent_var</a:t>
            </a:r>
            <a:endParaRPr lang="en-US" altLang="ko-KR" dirty="0">
              <a:solidFill>
                <a:srgbClr val="7030A0"/>
              </a:solidFill>
            </a:endParaRPr>
          </a:p>
          <a:p>
            <a:pPr algn="ctr"/>
            <a:r>
              <a:rPr lang="en-US" altLang="ko-KR" dirty="0" err="1">
                <a:solidFill>
                  <a:srgbClr val="7030A0"/>
                </a:solidFill>
              </a:rPr>
              <a:t>parentMethod</a:t>
            </a:r>
            <a:r>
              <a:rPr lang="en-US" altLang="ko-KR" dirty="0">
                <a:solidFill>
                  <a:srgbClr val="7030A0"/>
                </a:solidFill>
              </a:rPr>
              <a:t>( )</a:t>
            </a:r>
          </a:p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18F042-002C-464E-84F9-662F230351A0}"/>
              </a:ext>
            </a:extLst>
          </p:cNvPr>
          <p:cNvSpPr/>
          <p:nvPr/>
        </p:nvSpPr>
        <p:spPr>
          <a:xfrm>
            <a:off x="3931920" y="4036690"/>
            <a:ext cx="2499360" cy="132851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>
                <a:solidFill>
                  <a:srgbClr val="7030A0"/>
                </a:solidFill>
              </a:rPr>
              <a:t>child_var</a:t>
            </a:r>
            <a:endParaRPr lang="en-US" altLang="ko-KR" dirty="0">
              <a:solidFill>
                <a:srgbClr val="7030A0"/>
              </a:solidFill>
            </a:endParaRPr>
          </a:p>
          <a:p>
            <a:pPr algn="ctr"/>
            <a:r>
              <a:rPr lang="en-US" altLang="ko-KR" dirty="0" err="1">
                <a:solidFill>
                  <a:srgbClr val="7030A0"/>
                </a:solidFill>
              </a:rPr>
              <a:t>childMethod</a:t>
            </a:r>
            <a:r>
              <a:rPr lang="en-US" altLang="ko-KR" dirty="0">
                <a:solidFill>
                  <a:srgbClr val="7030A0"/>
                </a:solidFill>
              </a:rPr>
              <a:t>( )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6616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상속과 </a:t>
            </a:r>
            <a:r>
              <a:rPr lang="ko-KR" altLang="en-US" dirty="0" err="1"/>
              <a:t>오버라이딩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객체 생성 방식에 따라 달라지는 데이터 진입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260A25-3122-46A2-BE5D-15824C427A90}"/>
              </a:ext>
            </a:extLst>
          </p:cNvPr>
          <p:cNvSpPr/>
          <p:nvPr/>
        </p:nvSpPr>
        <p:spPr>
          <a:xfrm>
            <a:off x="1197009" y="2130804"/>
            <a:ext cx="983469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3E54DF-EDD0-42D8-B3B1-4FCDA69D93D0}"/>
              </a:ext>
            </a:extLst>
          </p:cNvPr>
          <p:cNvSpPr/>
          <p:nvPr/>
        </p:nvSpPr>
        <p:spPr>
          <a:xfrm>
            <a:off x="2541345" y="2130804"/>
            <a:ext cx="4664838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4312E8-2A20-4091-A1C2-DFD680E34794}"/>
              </a:ext>
            </a:extLst>
          </p:cNvPr>
          <p:cNvSpPr/>
          <p:nvPr/>
        </p:nvSpPr>
        <p:spPr>
          <a:xfrm>
            <a:off x="1197009" y="6091806"/>
            <a:ext cx="98346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311193-2861-438E-A997-C864EB5502E9}"/>
              </a:ext>
            </a:extLst>
          </p:cNvPr>
          <p:cNvSpPr/>
          <p:nvPr/>
        </p:nvSpPr>
        <p:spPr>
          <a:xfrm>
            <a:off x="2541345" y="6091806"/>
            <a:ext cx="4664838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6D7BD0-97A3-4E49-A824-663669D404A1}"/>
              </a:ext>
            </a:extLst>
          </p:cNvPr>
          <p:cNvSpPr/>
          <p:nvPr/>
        </p:nvSpPr>
        <p:spPr>
          <a:xfrm>
            <a:off x="1197009" y="5578027"/>
            <a:ext cx="983469" cy="51377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@0cv8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61FFD6-423E-43EC-8232-A6A58C6DDC20}"/>
              </a:ext>
            </a:extLst>
          </p:cNvPr>
          <p:cNvSpPr/>
          <p:nvPr/>
        </p:nvSpPr>
        <p:spPr>
          <a:xfrm>
            <a:off x="7640757" y="3509874"/>
            <a:ext cx="4170244" cy="289092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비록 데이터 진입 상으로는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객체만 바라보고 있어서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정보만 쓸 수 있을 것 같지만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다른 점은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클래스에는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</a:t>
            </a:r>
            <a:r>
              <a:rPr lang="en-US" altLang="ko-K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extends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rgbClr val="CC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라는 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구문이 있다는 점이다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그래서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정보까지 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사용이 가능하다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B10BE5-8679-4EEF-B12A-5F8B9A12DF3A}"/>
              </a:ext>
            </a:extLst>
          </p:cNvPr>
          <p:cNvSpPr/>
          <p:nvPr/>
        </p:nvSpPr>
        <p:spPr>
          <a:xfrm>
            <a:off x="1197009" y="5064248"/>
            <a:ext cx="983469" cy="5137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@g3df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0B62F2-518D-419F-BCA3-3325E7A576D8}"/>
              </a:ext>
            </a:extLst>
          </p:cNvPr>
          <p:cNvSpPr/>
          <p:nvPr/>
        </p:nvSpPr>
        <p:spPr>
          <a:xfrm>
            <a:off x="1197009" y="4550469"/>
            <a:ext cx="983469" cy="513779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</a:t>
            </a:r>
            <a:r>
              <a:rPr lang="en-US" altLang="ko-KR" dirty="0" err="1">
                <a:solidFill>
                  <a:srgbClr val="002060"/>
                </a:solidFill>
              </a:rPr>
              <a:t>vnda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580566-97A5-4498-9458-4D753290CB3B}"/>
              </a:ext>
            </a:extLst>
          </p:cNvPr>
          <p:cNvSpPr/>
          <p:nvPr/>
        </p:nvSpPr>
        <p:spPr>
          <a:xfrm>
            <a:off x="1197009" y="4036690"/>
            <a:ext cx="983469" cy="51377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@644n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72C5B6F-BE4C-4E3D-85A6-1ED321DD5AF0}"/>
              </a:ext>
            </a:extLst>
          </p:cNvPr>
          <p:cNvSpPr/>
          <p:nvPr/>
        </p:nvSpPr>
        <p:spPr>
          <a:xfrm>
            <a:off x="646984" y="5668678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DAA66FB-B71C-4516-8B5E-EE864ED32327}"/>
              </a:ext>
            </a:extLst>
          </p:cNvPr>
          <p:cNvSpPr/>
          <p:nvPr/>
        </p:nvSpPr>
        <p:spPr>
          <a:xfrm>
            <a:off x="646984" y="5158241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8F53967-CB8C-426C-AF97-B65EB2BC5197}"/>
              </a:ext>
            </a:extLst>
          </p:cNvPr>
          <p:cNvSpPr/>
          <p:nvPr/>
        </p:nvSpPr>
        <p:spPr>
          <a:xfrm>
            <a:off x="646984" y="4641120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F07E5A2-6E16-4B1F-B192-F3A612F6D5D2}"/>
              </a:ext>
            </a:extLst>
          </p:cNvPr>
          <p:cNvSpPr/>
          <p:nvPr/>
        </p:nvSpPr>
        <p:spPr>
          <a:xfrm>
            <a:off x="646984" y="4124197"/>
            <a:ext cx="489643" cy="3089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170AC5-E088-4568-AB71-C6E9C979871E}"/>
              </a:ext>
            </a:extLst>
          </p:cNvPr>
          <p:cNvSpPr/>
          <p:nvPr/>
        </p:nvSpPr>
        <p:spPr>
          <a:xfrm>
            <a:off x="3470672" y="2581339"/>
            <a:ext cx="3143487" cy="28858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BB4BA7B-CEB0-4D27-9DC5-3B5B2DBCE042}"/>
              </a:ext>
            </a:extLst>
          </p:cNvPr>
          <p:cNvSpPr/>
          <p:nvPr/>
        </p:nvSpPr>
        <p:spPr>
          <a:xfrm>
            <a:off x="4575240" y="5453137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@644n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900E725-5034-4196-AC69-10095FA0C5EE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180478" y="4293580"/>
            <a:ext cx="1751442" cy="40736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3AF320-D6CA-497C-A8F0-F020B4D17CCF}"/>
              </a:ext>
            </a:extLst>
          </p:cNvPr>
          <p:cNvSpPr/>
          <p:nvPr/>
        </p:nvSpPr>
        <p:spPr>
          <a:xfrm>
            <a:off x="3931920" y="2695769"/>
            <a:ext cx="2499360" cy="132851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>
                <a:solidFill>
                  <a:srgbClr val="7030A0"/>
                </a:solidFill>
              </a:rPr>
              <a:t>parent_var</a:t>
            </a:r>
            <a:endParaRPr lang="en-US" altLang="ko-KR" dirty="0">
              <a:solidFill>
                <a:srgbClr val="7030A0"/>
              </a:solidFill>
            </a:endParaRPr>
          </a:p>
          <a:p>
            <a:pPr algn="ctr"/>
            <a:r>
              <a:rPr lang="en-US" altLang="ko-KR" dirty="0" err="1">
                <a:solidFill>
                  <a:srgbClr val="7030A0"/>
                </a:solidFill>
              </a:rPr>
              <a:t>parentMethod</a:t>
            </a:r>
            <a:r>
              <a:rPr lang="en-US" altLang="ko-KR" dirty="0">
                <a:solidFill>
                  <a:srgbClr val="7030A0"/>
                </a:solidFill>
              </a:rPr>
              <a:t>( )</a:t>
            </a:r>
          </a:p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18F042-002C-464E-84F9-662F230351A0}"/>
              </a:ext>
            </a:extLst>
          </p:cNvPr>
          <p:cNvSpPr/>
          <p:nvPr/>
        </p:nvSpPr>
        <p:spPr>
          <a:xfrm>
            <a:off x="3931920" y="4036690"/>
            <a:ext cx="2499360" cy="132851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>
                <a:solidFill>
                  <a:srgbClr val="7030A0"/>
                </a:solidFill>
              </a:rPr>
              <a:t>child_var</a:t>
            </a:r>
            <a:endParaRPr lang="en-US" altLang="ko-KR" dirty="0">
              <a:solidFill>
                <a:srgbClr val="7030A0"/>
              </a:solidFill>
            </a:endParaRPr>
          </a:p>
          <a:p>
            <a:pPr algn="ctr"/>
            <a:r>
              <a:rPr lang="en-US" altLang="ko-KR" dirty="0" err="1">
                <a:solidFill>
                  <a:srgbClr val="7030A0"/>
                </a:solidFill>
              </a:rPr>
              <a:t>childMethod</a:t>
            </a:r>
            <a:r>
              <a:rPr lang="en-US" altLang="ko-KR" dirty="0">
                <a:solidFill>
                  <a:srgbClr val="7030A0"/>
                </a:solidFill>
              </a:rPr>
              <a:t>( )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3F9341-6850-4E16-9CF2-7DBAF6209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641" y="2130804"/>
            <a:ext cx="38004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684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상속과 </a:t>
            </a:r>
            <a:r>
              <a:rPr lang="ko-KR" altLang="en-US" dirty="0" err="1"/>
              <a:t>오버라이딩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Overriding(</a:t>
            </a:r>
            <a:r>
              <a:rPr lang="ko-KR" altLang="en-US" dirty="0"/>
              <a:t>재정의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2BDFEC-43E4-49DB-800B-BFEE1FAC0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3" y="2581275"/>
            <a:ext cx="6010275" cy="3819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8F2542-B1F7-4552-92B9-49ADBB75E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912" y="162560"/>
            <a:ext cx="3752850" cy="25146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61BCA-34B8-4B90-8E08-FE50F2E5E9BA}"/>
              </a:ext>
            </a:extLst>
          </p:cNvPr>
          <p:cNvSpPr/>
          <p:nvPr/>
        </p:nvSpPr>
        <p:spPr>
          <a:xfrm>
            <a:off x="8266911" y="1121803"/>
            <a:ext cx="3692679" cy="9355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12603E6-F7C2-4D1B-88FD-186E72F47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740" y="2705099"/>
            <a:ext cx="3924300" cy="3571875"/>
          </a:xfrm>
          <a:prstGeom prst="rect">
            <a:avLst/>
          </a:prstGeom>
        </p:spPr>
      </p:pic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6D932D1B-8E46-4A1B-BB08-D06A270FEC85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H="1" flipV="1">
            <a:off x="8266911" y="1589602"/>
            <a:ext cx="486886" cy="2250878"/>
          </a:xfrm>
          <a:prstGeom prst="curvedConnector4">
            <a:avLst>
              <a:gd name="adj1" fmla="val -46951"/>
              <a:gd name="adj2" fmla="val 60391"/>
            </a:avLst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DE85C62-230A-49B7-8C65-8FDF875FA6CA}"/>
              </a:ext>
            </a:extLst>
          </p:cNvPr>
          <p:cNvSpPr/>
          <p:nvPr/>
        </p:nvSpPr>
        <p:spPr>
          <a:xfrm>
            <a:off x="6611455" y="2403475"/>
            <a:ext cx="1426057" cy="5486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오버라이딩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844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상속과 </a:t>
            </a:r>
            <a:r>
              <a:rPr lang="ko-KR" altLang="en-US" dirty="0" err="1"/>
              <a:t>오버라이딩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Overriding(</a:t>
            </a:r>
            <a:r>
              <a:rPr lang="ko-KR" altLang="en-US" dirty="0"/>
              <a:t>재정의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4D46BAA-C816-4658-9D03-394E8C9FB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62" y="2233612"/>
            <a:ext cx="11313137" cy="256698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8F0E25-C0A6-483A-8E17-A3DDC4E327A8}"/>
              </a:ext>
            </a:extLst>
          </p:cNvPr>
          <p:cNvSpPr/>
          <p:nvPr/>
        </p:nvSpPr>
        <p:spPr>
          <a:xfrm>
            <a:off x="472462" y="5100320"/>
            <a:ext cx="11313136" cy="142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오버로딩과 </a:t>
            </a:r>
            <a:r>
              <a:rPr lang="ko-KR" alt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오버라이딩의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용어가 비슷해서 헷갈리는 경우가 많다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쉽게 외울 수 있도록 간단한 문장을 한번 만들어 보았다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97991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상속과 </a:t>
            </a:r>
            <a:r>
              <a:rPr lang="ko-KR" altLang="en-US" dirty="0" err="1"/>
              <a:t>오버라이딩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주의해야 할 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B70BBE-3DE2-4081-9A01-FF3BC40AC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912" y="162560"/>
            <a:ext cx="3752850" cy="2514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DE4E74-AEEC-4154-8BE4-E2662EB6E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740" y="2705099"/>
            <a:ext cx="3924300" cy="3571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9161D76-C363-492B-9D0B-0E4092137FBA}"/>
              </a:ext>
            </a:extLst>
          </p:cNvPr>
          <p:cNvSpPr/>
          <p:nvPr/>
        </p:nvSpPr>
        <p:spPr>
          <a:xfrm>
            <a:off x="8266911" y="1121803"/>
            <a:ext cx="3692679" cy="9355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5680B4-9DE4-4EDE-A441-3B6FF2DDC7A5}"/>
              </a:ext>
            </a:extLst>
          </p:cNvPr>
          <p:cNvSpPr/>
          <p:nvPr/>
        </p:nvSpPr>
        <p:spPr>
          <a:xfrm>
            <a:off x="654621" y="3754714"/>
            <a:ext cx="2926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Child</a:t>
            </a:r>
            <a:r>
              <a:rPr lang="en-US" altLang="ko-KR" dirty="0"/>
              <a:t> </a:t>
            </a:r>
            <a:r>
              <a:rPr lang="en-US" altLang="ko-KR" b="1" dirty="0"/>
              <a:t>ex = </a:t>
            </a:r>
            <a:r>
              <a:rPr lang="en-US" altLang="ko-KR" b="1" dirty="0">
                <a:solidFill>
                  <a:srgbClr val="00B0F0"/>
                </a:solidFill>
              </a:rPr>
              <a:t>new </a:t>
            </a:r>
            <a:r>
              <a:rPr lang="en-US" altLang="ko-KR" b="1" dirty="0">
                <a:solidFill>
                  <a:srgbClr val="C00000"/>
                </a:solidFill>
              </a:rPr>
              <a:t>Child( );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19A52A-701E-4207-840D-953F1D0FDECE}"/>
              </a:ext>
            </a:extLst>
          </p:cNvPr>
          <p:cNvSpPr/>
          <p:nvPr/>
        </p:nvSpPr>
        <p:spPr>
          <a:xfrm>
            <a:off x="654621" y="4234020"/>
            <a:ext cx="2926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ex.parentMethod</a:t>
            </a:r>
            <a:r>
              <a:rPr lang="en-US" altLang="ko-KR" b="1" dirty="0"/>
              <a:t>( );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4C048D-43F0-4628-B7CA-DB97E3BEAEBB}"/>
              </a:ext>
            </a:extLst>
          </p:cNvPr>
          <p:cNvSpPr/>
          <p:nvPr/>
        </p:nvSpPr>
        <p:spPr>
          <a:xfrm>
            <a:off x="654621" y="5067977"/>
            <a:ext cx="2926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Parent</a:t>
            </a:r>
            <a:r>
              <a:rPr lang="en-US" altLang="ko-KR" dirty="0"/>
              <a:t> </a:t>
            </a:r>
            <a:r>
              <a:rPr lang="en-US" altLang="ko-KR" b="1" dirty="0"/>
              <a:t>ex = </a:t>
            </a:r>
            <a:r>
              <a:rPr lang="en-US" altLang="ko-KR" b="1" dirty="0">
                <a:solidFill>
                  <a:srgbClr val="00B0F0"/>
                </a:solidFill>
              </a:rPr>
              <a:t>new </a:t>
            </a:r>
            <a:r>
              <a:rPr lang="en-US" altLang="ko-KR" b="1" dirty="0">
                <a:solidFill>
                  <a:srgbClr val="C00000"/>
                </a:solidFill>
              </a:rPr>
              <a:t>Child( );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214241-5532-40FD-8B6C-99ECF205720B}"/>
              </a:ext>
            </a:extLst>
          </p:cNvPr>
          <p:cNvSpPr/>
          <p:nvPr/>
        </p:nvSpPr>
        <p:spPr>
          <a:xfrm>
            <a:off x="654621" y="5547283"/>
            <a:ext cx="2926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ex.parentMethod</a:t>
            </a:r>
            <a:r>
              <a:rPr lang="en-US" altLang="ko-KR" b="1" dirty="0"/>
              <a:t>( );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BD2535-ABEE-4ECF-B96B-CC47DE6187BF}"/>
              </a:ext>
            </a:extLst>
          </p:cNvPr>
          <p:cNvSpPr/>
          <p:nvPr/>
        </p:nvSpPr>
        <p:spPr>
          <a:xfrm>
            <a:off x="654621" y="2441451"/>
            <a:ext cx="3061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Parent</a:t>
            </a:r>
            <a:r>
              <a:rPr lang="en-US" altLang="ko-KR" dirty="0"/>
              <a:t> </a:t>
            </a:r>
            <a:r>
              <a:rPr lang="en-US" altLang="ko-KR" b="1" dirty="0"/>
              <a:t>ex = </a:t>
            </a:r>
            <a:r>
              <a:rPr lang="en-US" altLang="ko-KR" b="1" dirty="0">
                <a:solidFill>
                  <a:srgbClr val="00B0F0"/>
                </a:solidFill>
              </a:rPr>
              <a:t>new </a:t>
            </a:r>
            <a:r>
              <a:rPr lang="en-US" altLang="ko-KR" b="1" dirty="0">
                <a:solidFill>
                  <a:srgbClr val="C00000"/>
                </a:solidFill>
              </a:rPr>
              <a:t>Parent( );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9D9890-35AF-41E3-B94C-906DEFBF835B}"/>
              </a:ext>
            </a:extLst>
          </p:cNvPr>
          <p:cNvSpPr/>
          <p:nvPr/>
        </p:nvSpPr>
        <p:spPr>
          <a:xfrm>
            <a:off x="654621" y="2920757"/>
            <a:ext cx="2926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ex.parentMethod</a:t>
            </a:r>
            <a:r>
              <a:rPr lang="en-US" altLang="ko-KR" b="1" dirty="0"/>
              <a:t>( );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77254C-3088-454A-8247-391E2E2CB145}"/>
              </a:ext>
            </a:extLst>
          </p:cNvPr>
          <p:cNvSpPr/>
          <p:nvPr/>
        </p:nvSpPr>
        <p:spPr>
          <a:xfrm>
            <a:off x="2951715" y="2948900"/>
            <a:ext cx="18300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부모 클래스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2AEF5B-FA07-4A6D-AA70-76C8F29ED9DC}"/>
              </a:ext>
            </a:extLst>
          </p:cNvPr>
          <p:cNvSpPr/>
          <p:nvPr/>
        </p:nvSpPr>
        <p:spPr>
          <a:xfrm>
            <a:off x="2951715" y="4281666"/>
            <a:ext cx="18300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ko-KR" altLang="en-US" dirty="0" err="1"/>
              <a:t>오버라이딩됨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B03CA7-77CD-44FB-9A21-8E46CF3F95B8}"/>
              </a:ext>
            </a:extLst>
          </p:cNvPr>
          <p:cNvSpPr/>
          <p:nvPr/>
        </p:nvSpPr>
        <p:spPr>
          <a:xfrm>
            <a:off x="2951715" y="5570067"/>
            <a:ext cx="18300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ko-KR" altLang="en-US" dirty="0" err="1"/>
              <a:t>오버라이딩됨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49ABC6-11F0-4D7E-A17C-90AB98C26585}"/>
              </a:ext>
            </a:extLst>
          </p:cNvPr>
          <p:cNvSpPr/>
          <p:nvPr/>
        </p:nvSpPr>
        <p:spPr>
          <a:xfrm>
            <a:off x="4856337" y="2207693"/>
            <a:ext cx="3214781" cy="14261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라는 객체밖에 없으니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당연히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메서드가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호출된다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D165F1-31D9-46A9-A054-B9B9505BBE50}"/>
              </a:ext>
            </a:extLst>
          </p:cNvPr>
          <p:cNvSpPr/>
          <p:nvPr/>
        </p:nvSpPr>
        <p:spPr>
          <a:xfrm>
            <a:off x="4856336" y="3736490"/>
            <a:ext cx="3214781" cy="30502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라는 객체가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메서드를 </a:t>
            </a:r>
            <a:r>
              <a:rPr lang="ko-KR" alt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오버라이딩해서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메서드가 호출된다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그리고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Parent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재정의 당한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메서드는 은폐되어서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설사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Parent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라는 자료형으로 받아 데이터 접근을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바꾸더라도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정의된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메서드가 호출된다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3225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dirty="0"/>
              <a:t>super</a:t>
            </a:r>
            <a:r>
              <a:rPr lang="ko-KR" altLang="en-US" dirty="0"/>
              <a:t>와 </a:t>
            </a:r>
            <a:r>
              <a:rPr lang="en-US" altLang="ko-KR" dirty="0"/>
              <a:t>this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상속 관계 객체의 호출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51CB50-D03F-46D9-A645-B927A0E3C0D1}"/>
              </a:ext>
            </a:extLst>
          </p:cNvPr>
          <p:cNvSpPr/>
          <p:nvPr/>
        </p:nvSpPr>
        <p:spPr>
          <a:xfrm>
            <a:off x="457708" y="2136140"/>
            <a:ext cx="6095492" cy="42646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매개변수를 받는 생성자를 추가했다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그런데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로부터 상속받고 있던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클래스에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컴파일 에러가 걸렸다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왜 그럴까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0729CC-BCE0-45C4-BA58-0846BCB97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662" y="101600"/>
            <a:ext cx="3800475" cy="3581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8835B0-7592-4140-906D-32AAD9F6D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035" y="2465704"/>
            <a:ext cx="3924300" cy="35718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113F55-CF40-470D-94FC-63FF3F63220C}"/>
              </a:ext>
            </a:extLst>
          </p:cNvPr>
          <p:cNvSpPr/>
          <p:nvPr/>
        </p:nvSpPr>
        <p:spPr>
          <a:xfrm>
            <a:off x="8226683" y="1117478"/>
            <a:ext cx="3681977" cy="93559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C52462E2-2454-44B3-BB62-B3F0F82450CE}"/>
              </a:ext>
            </a:extLst>
          </p:cNvPr>
          <p:cNvSpPr/>
          <p:nvPr/>
        </p:nvSpPr>
        <p:spPr>
          <a:xfrm>
            <a:off x="6819440" y="3093720"/>
            <a:ext cx="1246763" cy="160020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6935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dirty="0"/>
              <a:t>super</a:t>
            </a:r>
            <a:r>
              <a:rPr lang="ko-KR" altLang="en-US" dirty="0"/>
              <a:t>와 </a:t>
            </a:r>
            <a:r>
              <a:rPr lang="en-US" altLang="ko-KR" dirty="0"/>
              <a:t>this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상속 관계 객체의 호출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51CB50-D03F-46D9-A645-B927A0E3C0D1}"/>
              </a:ext>
            </a:extLst>
          </p:cNvPr>
          <p:cNvSpPr/>
          <p:nvPr/>
        </p:nvSpPr>
        <p:spPr>
          <a:xfrm>
            <a:off x="555943" y="2192897"/>
            <a:ext cx="6095492" cy="17678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다음과 같이 부모 클래스와 자식 클래스의 생성자를 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추가했다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사실 생성자가 없으면 컴파일 때 자동으로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생성자를 추가해준다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그러므로 모든 클래스들은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생성자를 가지고 있다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92ED79-F6B6-4838-9BEA-152BC3408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5" y="457200"/>
            <a:ext cx="4333875" cy="30765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B32D9AF-F5C2-4893-8B67-0B435FDB5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182" y="2499042"/>
            <a:ext cx="4333875" cy="40481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F8FD0CC-A0D3-4320-B445-16B64EBD1185}"/>
              </a:ext>
            </a:extLst>
          </p:cNvPr>
          <p:cNvSpPr/>
          <p:nvPr/>
        </p:nvSpPr>
        <p:spPr>
          <a:xfrm>
            <a:off x="7858125" y="1257300"/>
            <a:ext cx="4222115" cy="93559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F7EE0F-C840-49E1-8988-734D2CED4BEA}"/>
              </a:ext>
            </a:extLst>
          </p:cNvPr>
          <p:cNvSpPr/>
          <p:nvPr/>
        </p:nvSpPr>
        <p:spPr>
          <a:xfrm>
            <a:off x="7302182" y="3268616"/>
            <a:ext cx="4219258" cy="93559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52528A-CA63-410B-A313-D59B12BED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4204213"/>
            <a:ext cx="2552700" cy="47625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CA3F01-1BFB-4EC7-84B9-BFF331AFA5A6}"/>
              </a:ext>
            </a:extLst>
          </p:cNvPr>
          <p:cNvSpPr/>
          <p:nvPr/>
        </p:nvSpPr>
        <p:spPr>
          <a:xfrm>
            <a:off x="3456307" y="4181866"/>
            <a:ext cx="1941512" cy="47625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객체를 만들면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C27308-D01F-4D2A-B5DA-B8D6DB3E9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689" y="4787806"/>
            <a:ext cx="1938898" cy="62622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94D509-967E-43CE-A386-475C4F28ED94}"/>
              </a:ext>
            </a:extLst>
          </p:cNvPr>
          <p:cNvSpPr/>
          <p:nvPr/>
        </p:nvSpPr>
        <p:spPr>
          <a:xfrm>
            <a:off x="3456306" y="4862794"/>
            <a:ext cx="2639693" cy="47625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다음과 같이 출력한다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3B2FDC-5E1F-46D0-94CE-F6F2029DB93C}"/>
              </a:ext>
            </a:extLst>
          </p:cNvPr>
          <p:cNvSpPr/>
          <p:nvPr/>
        </p:nvSpPr>
        <p:spPr>
          <a:xfrm>
            <a:off x="555943" y="5521377"/>
            <a:ext cx="6095492" cy="11740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즉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자식 클래스를 생성하면 먼저 부모 클래스가 생성되고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 다음 자식 클래스가 생성된다는 것을 볼 수 있다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50666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dirty="0"/>
              <a:t>super</a:t>
            </a:r>
            <a:r>
              <a:rPr lang="ko-KR" altLang="en-US" dirty="0"/>
              <a:t>와 </a:t>
            </a:r>
            <a:r>
              <a:rPr lang="en-US" altLang="ko-KR" dirty="0"/>
              <a:t>this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super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D4764F-DC9C-474F-B3B1-04F9BDCF320B}"/>
              </a:ext>
            </a:extLst>
          </p:cNvPr>
          <p:cNvSpPr/>
          <p:nvPr/>
        </p:nvSpPr>
        <p:spPr>
          <a:xfrm>
            <a:off x="839788" y="2543369"/>
            <a:ext cx="2499360" cy="132851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EEAF2D-9736-41A4-85B4-68FF8B59FBEB}"/>
              </a:ext>
            </a:extLst>
          </p:cNvPr>
          <p:cNvSpPr/>
          <p:nvPr/>
        </p:nvSpPr>
        <p:spPr>
          <a:xfrm>
            <a:off x="839788" y="4097650"/>
            <a:ext cx="2499360" cy="132851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51CB50-D03F-46D9-A645-B927A0E3C0D1}"/>
              </a:ext>
            </a:extLst>
          </p:cNvPr>
          <p:cNvSpPr/>
          <p:nvPr/>
        </p:nvSpPr>
        <p:spPr>
          <a:xfrm>
            <a:off x="7691120" y="3007360"/>
            <a:ext cx="3809999" cy="35153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부모 객체를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말한다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super( )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라는 함수를 통해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부모 객체를 불러올 수도 있다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E75F71-36F6-4069-AC86-97BF696BCB94}"/>
              </a:ext>
            </a:extLst>
          </p:cNvPr>
          <p:cNvSpPr/>
          <p:nvPr/>
        </p:nvSpPr>
        <p:spPr>
          <a:xfrm>
            <a:off x="7423137" y="2057400"/>
            <a:ext cx="4345963" cy="8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Child</a:t>
            </a:r>
            <a:r>
              <a:rPr lang="ko-KR" altLang="en-US" sz="2400" dirty="0"/>
              <a:t>를 기준으로 할 때</a:t>
            </a:r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013C2DFE-CC8A-4E9C-AB9F-910C10CBD9CB}"/>
              </a:ext>
            </a:extLst>
          </p:cNvPr>
          <p:cNvSpPr/>
          <p:nvPr/>
        </p:nvSpPr>
        <p:spPr>
          <a:xfrm>
            <a:off x="3439161" y="2857500"/>
            <a:ext cx="1615440" cy="6096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089C15-1D7F-41F8-9F1B-0B6F86496D1D}"/>
              </a:ext>
            </a:extLst>
          </p:cNvPr>
          <p:cNvSpPr/>
          <p:nvPr/>
        </p:nvSpPr>
        <p:spPr>
          <a:xfrm>
            <a:off x="5151120" y="2818130"/>
            <a:ext cx="1513840" cy="68834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0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클래스 </a:t>
            </a:r>
            <a:r>
              <a:rPr lang="en-US" altLang="ko-KR" dirty="0"/>
              <a:t>3</a:t>
            </a:r>
            <a:r>
              <a:rPr lang="ko-KR" altLang="en-US" dirty="0"/>
              <a:t>요소 </a:t>
            </a:r>
            <a:r>
              <a:rPr lang="en-US" altLang="ko-KR" dirty="0"/>
              <a:t>: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생성자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E63B9F-6629-4568-BC56-7D1906424A22}"/>
              </a:ext>
            </a:extLst>
          </p:cNvPr>
          <p:cNvSpPr/>
          <p:nvPr/>
        </p:nvSpPr>
        <p:spPr>
          <a:xfrm>
            <a:off x="2650923" y="2481043"/>
            <a:ext cx="3212983" cy="1285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속성</a:t>
            </a:r>
            <a:endParaRPr lang="en-US" altLang="ko-KR" dirty="0"/>
          </a:p>
          <a:p>
            <a:pPr algn="ctr"/>
            <a:r>
              <a:rPr lang="en-US" altLang="ko-KR" dirty="0" err="1"/>
              <a:t>Atrribute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70E152-9CD6-4DFC-B926-5497421A6C15}"/>
              </a:ext>
            </a:extLst>
          </p:cNvPr>
          <p:cNvSpPr/>
          <p:nvPr/>
        </p:nvSpPr>
        <p:spPr>
          <a:xfrm>
            <a:off x="2650923" y="3766656"/>
            <a:ext cx="3212983" cy="788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생성자</a:t>
            </a:r>
            <a:endParaRPr lang="en-US" altLang="ko-KR" dirty="0"/>
          </a:p>
          <a:p>
            <a:pPr algn="ctr"/>
            <a:r>
              <a:rPr lang="en-US" altLang="ko-KR" dirty="0" err="1"/>
              <a:t>Contructor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81F8E3-0E3F-4FD9-8E6F-66730B65F818}"/>
              </a:ext>
            </a:extLst>
          </p:cNvPr>
          <p:cNvSpPr/>
          <p:nvPr/>
        </p:nvSpPr>
        <p:spPr>
          <a:xfrm>
            <a:off x="2650923" y="4555222"/>
            <a:ext cx="3212983" cy="1845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기능</a:t>
            </a:r>
            <a:endParaRPr lang="en-US" altLang="ko-KR" dirty="0"/>
          </a:p>
          <a:p>
            <a:pPr algn="ctr"/>
            <a:r>
              <a:rPr lang="en-US" altLang="ko-KR" dirty="0"/>
              <a:t>Method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AB489795-2119-4E4E-914A-60BB260D4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7" y="3429000"/>
            <a:ext cx="1836708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6017EE4-B899-48CB-812D-A713E2B991C6}"/>
              </a:ext>
            </a:extLst>
          </p:cNvPr>
          <p:cNvSpPr/>
          <p:nvPr/>
        </p:nvSpPr>
        <p:spPr>
          <a:xfrm>
            <a:off x="437116" y="4819650"/>
            <a:ext cx="230608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7F7F7F"/>
                </a:solidFill>
                <a:latin typeface="HelveticaNeue-Light"/>
              </a:rPr>
              <a:t>출처 </a:t>
            </a:r>
            <a:r>
              <a:rPr lang="en-US" altLang="ko-KR" sz="800" dirty="0">
                <a:solidFill>
                  <a:srgbClr val="7F7F7F"/>
                </a:solidFill>
                <a:latin typeface="HelveticaNeue-Light"/>
              </a:rPr>
              <a:t>: </a:t>
            </a:r>
            <a:r>
              <a:rPr lang="en-US" altLang="ko-KR" sz="800" dirty="0" err="1">
                <a:solidFill>
                  <a:srgbClr val="7F7F7F"/>
                </a:solidFill>
                <a:latin typeface="HelveticaNeue-Light"/>
              </a:rPr>
              <a:t>gettyimages</a:t>
            </a:r>
            <a:endParaRPr lang="ko-KR" altLang="en-US" sz="8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193725D-5836-48ED-9F40-719474D2F2D5}"/>
              </a:ext>
            </a:extLst>
          </p:cNvPr>
          <p:cNvSpPr/>
          <p:nvPr/>
        </p:nvSpPr>
        <p:spPr>
          <a:xfrm>
            <a:off x="6096000" y="3703739"/>
            <a:ext cx="1291904" cy="91440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72422E2-55E3-45A9-A0D0-F210269B1E78}"/>
              </a:ext>
            </a:extLst>
          </p:cNvPr>
          <p:cNvSpPr/>
          <p:nvPr/>
        </p:nvSpPr>
        <p:spPr>
          <a:xfrm>
            <a:off x="7457812" y="3747777"/>
            <a:ext cx="3917660" cy="8315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[ </a:t>
            </a:r>
            <a:r>
              <a:rPr lang="ko-KR" altLang="en-US" b="1" dirty="0"/>
              <a:t>초기화 </a:t>
            </a:r>
            <a:r>
              <a:rPr lang="en-US" altLang="ko-KR" b="1" dirty="0"/>
              <a:t>]</a:t>
            </a:r>
          </a:p>
          <a:p>
            <a:pPr algn="ctr"/>
            <a:r>
              <a:rPr lang="ko-KR" altLang="en-US" dirty="0"/>
              <a:t>객체를 생성할 때 항상 실행되며</a:t>
            </a:r>
            <a:r>
              <a:rPr lang="en-US" altLang="ko-KR" dirty="0"/>
              <a:t>, </a:t>
            </a:r>
            <a:r>
              <a:rPr lang="ko-KR" altLang="en-US" dirty="0"/>
              <a:t>맨 처음 실행되는 메서드이다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0ED0CE-E3F6-4D90-B84E-90CE35372206}"/>
              </a:ext>
            </a:extLst>
          </p:cNvPr>
          <p:cNvSpPr txBox="1"/>
          <p:nvPr/>
        </p:nvSpPr>
        <p:spPr>
          <a:xfrm>
            <a:off x="6096000" y="2418904"/>
            <a:ext cx="5575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인스턴스화 할 때</a:t>
            </a:r>
            <a:r>
              <a:rPr lang="en-US" altLang="ko-KR" dirty="0"/>
              <a:t>(</a:t>
            </a:r>
            <a:r>
              <a:rPr lang="ko-KR" altLang="en-US" dirty="0"/>
              <a:t>객체를 생성할 때</a:t>
            </a:r>
            <a:r>
              <a:rPr lang="en-US" altLang="ko-KR" dirty="0"/>
              <a:t>) </a:t>
            </a:r>
            <a:r>
              <a:rPr lang="ko-KR" altLang="en-US" dirty="0"/>
              <a:t>불려지는 함수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대부분 여기서 객체 속성에 대한 초기화를 진행한다</a:t>
            </a:r>
            <a:r>
              <a:rPr lang="en-US" altLang="ko-KR" dirty="0"/>
              <a:t>. </a:t>
            </a:r>
            <a:r>
              <a:rPr lang="ko-KR" altLang="en-US" dirty="0"/>
              <a:t>상수 또한 생성자에 의해 값이 변화될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6BD64F-DF8A-4665-8F25-E67E328771E7}"/>
              </a:ext>
            </a:extLst>
          </p:cNvPr>
          <p:cNvSpPr txBox="1"/>
          <p:nvPr/>
        </p:nvSpPr>
        <p:spPr>
          <a:xfrm>
            <a:off x="6096000" y="4819650"/>
            <a:ext cx="5575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초기화 방법은 생성자의 매개변수</a:t>
            </a:r>
            <a:r>
              <a:rPr lang="en-US" altLang="ko-KR" dirty="0"/>
              <a:t>(Parameter)</a:t>
            </a:r>
            <a:r>
              <a:rPr lang="ko-KR" altLang="en-US" dirty="0"/>
              <a:t>를 통해서 하거나 기능</a:t>
            </a:r>
            <a:r>
              <a:rPr lang="en-US" altLang="ko-KR" dirty="0"/>
              <a:t>(Method)</a:t>
            </a:r>
            <a:r>
              <a:rPr lang="ko-KR" altLang="en-US" dirty="0"/>
              <a:t>부분에 </a:t>
            </a:r>
            <a:r>
              <a:rPr lang="en-US" altLang="ko-KR" dirty="0"/>
              <a:t>getter/setter</a:t>
            </a:r>
            <a:r>
              <a:rPr lang="ko-KR" altLang="en-US" dirty="0"/>
              <a:t>를 이용해서 초기화 하는 방법이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29778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dirty="0"/>
              <a:t>super</a:t>
            </a:r>
            <a:r>
              <a:rPr lang="ko-KR" altLang="en-US" dirty="0"/>
              <a:t>와 </a:t>
            </a:r>
            <a:r>
              <a:rPr lang="en-US" altLang="ko-KR" dirty="0"/>
              <a:t>this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super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51CB50-D03F-46D9-A645-B927A0E3C0D1}"/>
              </a:ext>
            </a:extLst>
          </p:cNvPr>
          <p:cNvSpPr/>
          <p:nvPr/>
        </p:nvSpPr>
        <p:spPr>
          <a:xfrm>
            <a:off x="8612143" y="1153552"/>
            <a:ext cx="3312672" cy="54809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앞서 우리가 가지고 있던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문제를 해결해보자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자식은 부모의 인자를 가지고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있어야 하고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super( )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함수를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통해 부모 객체에게 값을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전달할 수 있다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0729CC-BCE0-45C4-BA58-0846BCB97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62" y="2194560"/>
            <a:ext cx="3800475" cy="35814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113F55-CF40-470D-94FC-63FF3F63220C}"/>
              </a:ext>
            </a:extLst>
          </p:cNvPr>
          <p:cNvSpPr/>
          <p:nvPr/>
        </p:nvSpPr>
        <p:spPr>
          <a:xfrm>
            <a:off x="523862" y="3285883"/>
            <a:ext cx="3681977" cy="93559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029FB5-0DDC-4A88-8C39-3AB721108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0" y="2132012"/>
            <a:ext cx="3886200" cy="46005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3070CA2-431F-4536-A511-1FEDF7DB36E6}"/>
              </a:ext>
            </a:extLst>
          </p:cNvPr>
          <p:cNvSpPr/>
          <p:nvPr/>
        </p:nvSpPr>
        <p:spPr>
          <a:xfrm>
            <a:off x="4559300" y="3139440"/>
            <a:ext cx="3681977" cy="93559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588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dirty="0"/>
              <a:t>super</a:t>
            </a:r>
            <a:r>
              <a:rPr lang="ko-KR" altLang="en-US" dirty="0"/>
              <a:t>와 </a:t>
            </a:r>
            <a:r>
              <a:rPr lang="en-US" altLang="ko-KR" dirty="0"/>
              <a:t>this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this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64BE37-5540-46F4-AE8E-4491A37035AC}"/>
              </a:ext>
            </a:extLst>
          </p:cNvPr>
          <p:cNvSpPr/>
          <p:nvPr/>
        </p:nvSpPr>
        <p:spPr>
          <a:xfrm>
            <a:off x="839788" y="2543369"/>
            <a:ext cx="2499360" cy="132851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A4EC08-8B30-434C-890B-7B1670D2727F}"/>
              </a:ext>
            </a:extLst>
          </p:cNvPr>
          <p:cNvSpPr/>
          <p:nvPr/>
        </p:nvSpPr>
        <p:spPr>
          <a:xfrm>
            <a:off x="839788" y="4097650"/>
            <a:ext cx="2499360" cy="132851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445BEF-44D3-44F6-82DF-A452D28D91C0}"/>
              </a:ext>
            </a:extLst>
          </p:cNvPr>
          <p:cNvSpPr/>
          <p:nvPr/>
        </p:nvSpPr>
        <p:spPr>
          <a:xfrm>
            <a:off x="7691120" y="3007360"/>
            <a:ext cx="3809999" cy="35153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자기 자신을 말한다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마찬가지로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this( )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쓸 수 있다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0A81AE-0E1A-4CB4-91E0-01F680680DE6}"/>
              </a:ext>
            </a:extLst>
          </p:cNvPr>
          <p:cNvSpPr/>
          <p:nvPr/>
        </p:nvSpPr>
        <p:spPr>
          <a:xfrm>
            <a:off x="7423137" y="2057400"/>
            <a:ext cx="4345963" cy="8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Child</a:t>
            </a:r>
            <a:r>
              <a:rPr lang="ko-KR" altLang="en-US" sz="2400" dirty="0"/>
              <a:t>를 기준으로 할 때</a:t>
            </a:r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CFDDF533-8781-43F8-86B6-AB7FF863DA09}"/>
              </a:ext>
            </a:extLst>
          </p:cNvPr>
          <p:cNvSpPr/>
          <p:nvPr/>
        </p:nvSpPr>
        <p:spPr>
          <a:xfrm>
            <a:off x="3439161" y="4495801"/>
            <a:ext cx="1615440" cy="6096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DCD9A9-55A6-480E-A1EA-43EE9BC4B576}"/>
              </a:ext>
            </a:extLst>
          </p:cNvPr>
          <p:cNvSpPr/>
          <p:nvPr/>
        </p:nvSpPr>
        <p:spPr>
          <a:xfrm>
            <a:off x="5151120" y="4456431"/>
            <a:ext cx="1513840" cy="68834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2409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0E1649-7E1E-4BE2-A942-8B82EDE05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75" y="2424270"/>
            <a:ext cx="5753100" cy="35433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dirty="0"/>
              <a:t>super</a:t>
            </a:r>
            <a:r>
              <a:rPr lang="ko-KR" altLang="en-US" dirty="0"/>
              <a:t>와 </a:t>
            </a:r>
            <a:r>
              <a:rPr lang="en-US" altLang="ko-KR" dirty="0"/>
              <a:t>this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this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6B9443-FDD1-4E15-9E14-F9BD3A735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444" y="2358979"/>
            <a:ext cx="3505200" cy="733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553C51-D0BA-4044-AF9F-33A7ACCCD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095" y="2424270"/>
            <a:ext cx="904875" cy="5238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69571D-8A82-4A76-87F4-A98EEEA08D9C}"/>
              </a:ext>
            </a:extLst>
          </p:cNvPr>
          <p:cNvSpPr/>
          <p:nvPr/>
        </p:nvSpPr>
        <p:spPr>
          <a:xfrm>
            <a:off x="6690164" y="3315017"/>
            <a:ext cx="5369755" cy="32280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Klass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라는 클래스의 생성자에 분명 </a:t>
            </a:r>
            <a:r>
              <a:rPr lang="en-US" altLang="ko-K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Klass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클래스가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가지고 있는 속성인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값을 전달하는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코드를 구현했는데 결과를 보니 전달되지 않은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점을 확인할 수 있다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왜 그럴까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D0435F-E1C5-43BC-9E15-21733F477608}"/>
              </a:ext>
            </a:extLst>
          </p:cNvPr>
          <p:cNvSpPr/>
          <p:nvPr/>
        </p:nvSpPr>
        <p:spPr>
          <a:xfrm>
            <a:off x="1046480" y="3727880"/>
            <a:ext cx="1361440" cy="518999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108B70E-57EA-40B4-9EF8-9E58BF650683}"/>
              </a:ext>
            </a:extLst>
          </p:cNvPr>
          <p:cNvSpPr/>
          <p:nvPr/>
        </p:nvSpPr>
        <p:spPr>
          <a:xfrm rot="20629262">
            <a:off x="2393465" y="3127741"/>
            <a:ext cx="4381424" cy="518999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2214C-967C-43E3-9870-1AB96D17DC4C}"/>
              </a:ext>
            </a:extLst>
          </p:cNvPr>
          <p:cNvSpPr txBox="1"/>
          <p:nvPr/>
        </p:nvSpPr>
        <p:spPr>
          <a:xfrm>
            <a:off x="4302335" y="2833242"/>
            <a:ext cx="5636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87181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D4ED39-608F-4025-A178-9FECDA02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85" y="2411410"/>
            <a:ext cx="5753100" cy="35433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dirty="0"/>
              <a:t>super</a:t>
            </a:r>
            <a:r>
              <a:rPr lang="ko-KR" altLang="en-US" dirty="0"/>
              <a:t>와 </a:t>
            </a:r>
            <a:r>
              <a:rPr lang="en-US" altLang="ko-KR" dirty="0"/>
              <a:t>this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this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6B9443-FDD1-4E15-9E14-F9BD3A735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444" y="2358979"/>
            <a:ext cx="3505200" cy="733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553C51-D0BA-4044-AF9F-33A7ACCCD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095" y="2424270"/>
            <a:ext cx="904875" cy="5238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69571D-8A82-4A76-87F4-A98EEEA08D9C}"/>
              </a:ext>
            </a:extLst>
          </p:cNvPr>
          <p:cNvSpPr/>
          <p:nvPr/>
        </p:nvSpPr>
        <p:spPr>
          <a:xfrm>
            <a:off x="6690164" y="3315017"/>
            <a:ext cx="5369755" cy="32280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Klass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클래스의 생성자를 한번 보자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인자가 전역 변수와 이름이 다르면 자동으로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전역 변수를 인식하지만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메서드 세상에는 메서드 변수가 우선되기 때문에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만일 전역 변수와 메서드 변수의 이름이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같으면 그저 메서드 세상에서 처리되고 끝난다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D0435F-E1C5-43BC-9E15-21733F477608}"/>
              </a:ext>
            </a:extLst>
          </p:cNvPr>
          <p:cNvSpPr/>
          <p:nvPr/>
        </p:nvSpPr>
        <p:spPr>
          <a:xfrm>
            <a:off x="1818640" y="3429000"/>
            <a:ext cx="599440" cy="25484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7E155-CB30-432D-ACBC-6A099886EA70}"/>
              </a:ext>
            </a:extLst>
          </p:cNvPr>
          <p:cNvSpPr/>
          <p:nvPr/>
        </p:nvSpPr>
        <p:spPr>
          <a:xfrm>
            <a:off x="1818640" y="3710080"/>
            <a:ext cx="599440" cy="25484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894DA4-B8AA-4B7E-AE6A-07B954A21705}"/>
              </a:ext>
            </a:extLst>
          </p:cNvPr>
          <p:cNvSpPr/>
          <p:nvPr/>
        </p:nvSpPr>
        <p:spPr>
          <a:xfrm>
            <a:off x="1066800" y="3710080"/>
            <a:ext cx="599440" cy="25484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C12BAD-D708-4DCE-B29A-15774C4FD0F7}"/>
              </a:ext>
            </a:extLst>
          </p:cNvPr>
          <p:cNvSpPr/>
          <p:nvPr/>
        </p:nvSpPr>
        <p:spPr>
          <a:xfrm>
            <a:off x="1219200" y="2704532"/>
            <a:ext cx="599440" cy="25484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149F470-EB20-4FEC-8A37-7FBFD22D24A3}"/>
              </a:ext>
            </a:extLst>
          </p:cNvPr>
          <p:cNvSpPr/>
          <p:nvPr/>
        </p:nvSpPr>
        <p:spPr>
          <a:xfrm>
            <a:off x="1518920" y="2959372"/>
            <a:ext cx="396436" cy="25484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D5CD66-4A1B-4C8D-A6D6-AB4A29082901}"/>
              </a:ext>
            </a:extLst>
          </p:cNvPr>
          <p:cNvSpPr/>
          <p:nvPr/>
        </p:nvSpPr>
        <p:spPr>
          <a:xfrm>
            <a:off x="3051492" y="3455240"/>
            <a:ext cx="352108" cy="25484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FF06DB-F235-4476-94EF-EB99E6BDE77F}"/>
              </a:ext>
            </a:extLst>
          </p:cNvPr>
          <p:cNvSpPr/>
          <p:nvPr/>
        </p:nvSpPr>
        <p:spPr>
          <a:xfrm>
            <a:off x="1066800" y="3987760"/>
            <a:ext cx="405826" cy="25484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6C7EBC-1635-4143-800F-35401F61219E}"/>
              </a:ext>
            </a:extLst>
          </p:cNvPr>
          <p:cNvSpPr/>
          <p:nvPr/>
        </p:nvSpPr>
        <p:spPr>
          <a:xfrm>
            <a:off x="1666338" y="3987760"/>
            <a:ext cx="352108" cy="25484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846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98833E-4B53-469F-B796-29C8747CE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47" y="2358979"/>
            <a:ext cx="5743575" cy="35623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dirty="0"/>
              <a:t>super</a:t>
            </a:r>
            <a:r>
              <a:rPr lang="ko-KR" altLang="en-US" dirty="0"/>
              <a:t>와 </a:t>
            </a:r>
            <a:r>
              <a:rPr lang="en-US" altLang="ko-KR" dirty="0"/>
              <a:t>this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this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6B9443-FDD1-4E15-9E14-F9BD3A735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444" y="2358979"/>
            <a:ext cx="3505200" cy="7334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69571D-8A82-4A76-87F4-A98EEEA08D9C}"/>
              </a:ext>
            </a:extLst>
          </p:cNvPr>
          <p:cNvSpPr/>
          <p:nvPr/>
        </p:nvSpPr>
        <p:spPr>
          <a:xfrm>
            <a:off x="6690164" y="3315016"/>
            <a:ext cx="5369755" cy="254049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문제는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써서 해결할 수 있다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여기서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Klass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말한다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D0435F-E1C5-43BC-9E15-21733F477608}"/>
              </a:ext>
            </a:extLst>
          </p:cNvPr>
          <p:cNvSpPr/>
          <p:nvPr/>
        </p:nvSpPr>
        <p:spPr>
          <a:xfrm>
            <a:off x="1818640" y="3429000"/>
            <a:ext cx="599440" cy="25484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7E155-CB30-432D-ACBC-6A099886EA70}"/>
              </a:ext>
            </a:extLst>
          </p:cNvPr>
          <p:cNvSpPr/>
          <p:nvPr/>
        </p:nvSpPr>
        <p:spPr>
          <a:xfrm>
            <a:off x="2163110" y="3708380"/>
            <a:ext cx="599440" cy="25484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C12BAD-D708-4DCE-B29A-15774C4FD0F7}"/>
              </a:ext>
            </a:extLst>
          </p:cNvPr>
          <p:cNvSpPr/>
          <p:nvPr/>
        </p:nvSpPr>
        <p:spPr>
          <a:xfrm>
            <a:off x="1219200" y="2704532"/>
            <a:ext cx="599440" cy="25484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149F470-EB20-4FEC-8A37-7FBFD22D24A3}"/>
              </a:ext>
            </a:extLst>
          </p:cNvPr>
          <p:cNvSpPr/>
          <p:nvPr/>
        </p:nvSpPr>
        <p:spPr>
          <a:xfrm>
            <a:off x="1518920" y="2959372"/>
            <a:ext cx="396436" cy="25484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D5CD66-4A1B-4C8D-A6D6-AB4A29082901}"/>
              </a:ext>
            </a:extLst>
          </p:cNvPr>
          <p:cNvSpPr/>
          <p:nvPr/>
        </p:nvSpPr>
        <p:spPr>
          <a:xfrm>
            <a:off x="3051492" y="3455240"/>
            <a:ext cx="352108" cy="25484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6C7EBC-1635-4143-800F-35401F61219E}"/>
              </a:ext>
            </a:extLst>
          </p:cNvPr>
          <p:cNvSpPr/>
          <p:nvPr/>
        </p:nvSpPr>
        <p:spPr>
          <a:xfrm>
            <a:off x="1987056" y="3984572"/>
            <a:ext cx="431024" cy="25484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A0B2B1-8C11-4377-B12E-AAF6E47823AA}"/>
              </a:ext>
            </a:extLst>
          </p:cNvPr>
          <p:cNvSpPr/>
          <p:nvPr/>
        </p:nvSpPr>
        <p:spPr>
          <a:xfrm>
            <a:off x="1493763" y="3963220"/>
            <a:ext cx="396436" cy="25484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05C9E0-6915-44CE-8DA5-EBE4E458102A}"/>
              </a:ext>
            </a:extLst>
          </p:cNvPr>
          <p:cNvSpPr/>
          <p:nvPr/>
        </p:nvSpPr>
        <p:spPr>
          <a:xfrm>
            <a:off x="1460771" y="3716811"/>
            <a:ext cx="599440" cy="22557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5205AE-D4FF-48E4-BE82-633B7A785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7975" y="2384828"/>
            <a:ext cx="10096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204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dirty="0"/>
              <a:t>super</a:t>
            </a:r>
            <a:r>
              <a:rPr lang="ko-KR" altLang="en-US" dirty="0"/>
              <a:t>와 </a:t>
            </a:r>
            <a:r>
              <a:rPr lang="en-US" altLang="ko-KR" dirty="0"/>
              <a:t>this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주요 용어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69571D-8A82-4A76-87F4-A98EEEA08D9C}"/>
              </a:ext>
            </a:extLst>
          </p:cNvPr>
          <p:cNvSpPr/>
          <p:nvPr/>
        </p:nvSpPr>
        <p:spPr>
          <a:xfrm>
            <a:off x="2852930" y="3362937"/>
            <a:ext cx="2009218" cy="3607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클래스 변수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40614D-A715-43A8-A6D3-87CBA1DF9F7C}"/>
              </a:ext>
            </a:extLst>
          </p:cNvPr>
          <p:cNvSpPr/>
          <p:nvPr/>
        </p:nvSpPr>
        <p:spPr>
          <a:xfrm>
            <a:off x="839788" y="2637240"/>
            <a:ext cx="4745938" cy="3562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accent6"/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dirty="0" err="1"/>
              <a:t>Klass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C000"/>
                </a:solidFill>
              </a:rPr>
              <a:t>String</a:t>
            </a:r>
            <a:r>
              <a:rPr lang="en-US" altLang="ko-KR" dirty="0"/>
              <a:t> name;	</a:t>
            </a:r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C00000"/>
                </a:solidFill>
              </a:rPr>
              <a:t>static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B0F0"/>
                </a:solidFill>
              </a:rPr>
              <a:t>int</a:t>
            </a:r>
            <a:r>
              <a:rPr lang="en-US" altLang="ko-KR" dirty="0"/>
              <a:t> num;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7030A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4"/>
                </a:solidFill>
              </a:rPr>
              <a:t>void</a:t>
            </a:r>
            <a:r>
              <a:rPr lang="en-US" altLang="ko-KR" dirty="0"/>
              <a:t> </a:t>
            </a:r>
            <a:r>
              <a:rPr lang="en-US" altLang="ko-KR" dirty="0" err="1"/>
              <a:t>printStr</a:t>
            </a:r>
            <a:r>
              <a:rPr lang="en-US" altLang="ko-KR" dirty="0"/>
              <a:t>(String str){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(str);   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7030A0"/>
                </a:solidFill>
              </a:rPr>
              <a:t>public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static</a:t>
            </a:r>
            <a:r>
              <a:rPr lang="en-US" altLang="ko-KR" dirty="0"/>
              <a:t> void </a:t>
            </a:r>
            <a:r>
              <a:rPr lang="en-US" altLang="ko-KR" dirty="0" err="1"/>
              <a:t>plusNum</a:t>
            </a:r>
            <a:r>
              <a:rPr lang="en-US" altLang="ko-KR" dirty="0"/>
              <a:t>( ){</a:t>
            </a:r>
          </a:p>
          <a:p>
            <a:r>
              <a:rPr lang="en-US" altLang="ko-KR" dirty="0"/>
              <a:t>        num++;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AA7912-FF41-476B-BE98-F6B69D8E04FB}"/>
              </a:ext>
            </a:extLst>
          </p:cNvPr>
          <p:cNvSpPr/>
          <p:nvPr/>
        </p:nvSpPr>
        <p:spPr>
          <a:xfrm>
            <a:off x="2663451" y="2953973"/>
            <a:ext cx="2009218" cy="3607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인스턴스 변수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A551E3-3AEE-4E25-AA49-FC5994A1D7AF}"/>
              </a:ext>
            </a:extLst>
          </p:cNvPr>
          <p:cNvSpPr/>
          <p:nvPr/>
        </p:nvSpPr>
        <p:spPr>
          <a:xfrm>
            <a:off x="3925941" y="4238051"/>
            <a:ext cx="2009218" cy="3607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 변수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A9533C-204A-44C4-9E55-DA45D1872AA1}"/>
              </a:ext>
            </a:extLst>
          </p:cNvPr>
          <p:cNvSpPr/>
          <p:nvPr/>
        </p:nvSpPr>
        <p:spPr>
          <a:xfrm>
            <a:off x="4458695" y="3829087"/>
            <a:ext cx="2009218" cy="3607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인스턴스 메서드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0C0586-CD0B-4B60-AB91-F768593CC1B0}"/>
              </a:ext>
            </a:extLst>
          </p:cNvPr>
          <p:cNvSpPr/>
          <p:nvPr/>
        </p:nvSpPr>
        <p:spPr>
          <a:xfrm>
            <a:off x="4399972" y="4932801"/>
            <a:ext cx="2009218" cy="3607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클래스 메서드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71275A-4AEF-444E-A568-BA7A0160D271}"/>
              </a:ext>
            </a:extLst>
          </p:cNvPr>
          <p:cNvSpPr/>
          <p:nvPr/>
        </p:nvSpPr>
        <p:spPr>
          <a:xfrm>
            <a:off x="6976804" y="2789377"/>
            <a:ext cx="5037077" cy="3258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인스턴스 </a:t>
            </a:r>
            <a:r>
              <a:rPr lang="en-US" altLang="ko-KR" dirty="0"/>
              <a:t>~”</a:t>
            </a:r>
            <a:r>
              <a:rPr lang="ko-KR" altLang="en-US" dirty="0"/>
              <a:t>라고 이름이 붙여진</a:t>
            </a:r>
            <a:endParaRPr lang="en-US" altLang="ko-KR" dirty="0"/>
          </a:p>
          <a:p>
            <a:pPr algn="ctr"/>
            <a:r>
              <a:rPr lang="ko-KR" altLang="en-US" dirty="0"/>
              <a:t>이유는 인스턴스를 만들어야</a:t>
            </a:r>
            <a:endParaRPr lang="en-US" altLang="ko-KR" dirty="0"/>
          </a:p>
          <a:p>
            <a:pPr algn="ctr"/>
            <a:r>
              <a:rPr lang="ko-KR" altLang="en-US" dirty="0"/>
              <a:t>사용할 수 있는 변수나 메서드이기 </a:t>
            </a:r>
            <a:endParaRPr lang="en-US" altLang="ko-KR" dirty="0"/>
          </a:p>
          <a:p>
            <a:pPr algn="ctr"/>
            <a:r>
              <a:rPr lang="ko-KR" altLang="en-US" dirty="0"/>
              <a:t>때문인듯 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49449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캡슐화와 </a:t>
            </a:r>
            <a:r>
              <a:rPr lang="ko-KR" altLang="en-US" dirty="0" err="1"/>
              <a:t>다형성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캡슐화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422CBD-C22C-44B6-AFD4-CB07B0F47FC3}"/>
              </a:ext>
            </a:extLst>
          </p:cNvPr>
          <p:cNvSpPr/>
          <p:nvPr/>
        </p:nvSpPr>
        <p:spPr>
          <a:xfrm>
            <a:off x="839788" y="2228671"/>
            <a:ext cx="111061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캡슐화</a:t>
            </a:r>
            <a:r>
              <a:rPr lang="en-US" altLang="ko-KR" dirty="0"/>
              <a:t>(</a:t>
            </a:r>
            <a:r>
              <a:rPr lang="ko-KR" altLang="en-US" dirty="0"/>
              <a:t>영어</a:t>
            </a:r>
            <a:r>
              <a:rPr lang="en-US" altLang="ko-KR" dirty="0"/>
              <a:t>: encapsulation)</a:t>
            </a:r>
            <a:r>
              <a:rPr lang="ko-KR" altLang="en-US" dirty="0"/>
              <a:t>는 객체 지향 프로그래밍에서 다음 </a:t>
            </a:r>
            <a:r>
              <a:rPr lang="en-US" altLang="ko-KR" dirty="0"/>
              <a:t>2</a:t>
            </a:r>
            <a:r>
              <a:rPr lang="ko-KR" altLang="en-US" dirty="0"/>
              <a:t>가지 측면이 있다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객체의 속성</a:t>
            </a:r>
            <a:r>
              <a:rPr lang="en-US" altLang="ko-KR" dirty="0"/>
              <a:t>(data fields)</a:t>
            </a:r>
            <a:r>
              <a:rPr lang="ko-KR" altLang="en-US" dirty="0"/>
              <a:t>과 행위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, methods)</a:t>
            </a:r>
            <a:r>
              <a:rPr lang="ko-KR" altLang="en-US" dirty="0"/>
              <a:t>를 하나로 묶고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실제 구현 내용 일부를 외부에 감추어 은닉한다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[</a:t>
            </a:r>
            <a:r>
              <a:rPr lang="ko-KR" altLang="en-US" dirty="0"/>
              <a:t>출처</a:t>
            </a:r>
            <a:r>
              <a:rPr lang="en-US" altLang="ko-KR" dirty="0"/>
              <a:t>] : </a:t>
            </a:r>
            <a:r>
              <a:rPr lang="ko-KR" altLang="en-US" dirty="0"/>
              <a:t>위키백과</a:t>
            </a:r>
          </a:p>
        </p:txBody>
      </p:sp>
    </p:spTree>
    <p:extLst>
      <p:ext uri="{BB962C8B-B14F-4D97-AF65-F5344CB8AC3E}">
        <p14:creationId xmlns:p14="http://schemas.microsoft.com/office/powerpoint/2010/main" val="26049207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캡슐화와 </a:t>
            </a:r>
            <a:r>
              <a:rPr lang="ko-KR" altLang="en-US" dirty="0" err="1"/>
              <a:t>다형성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다형성</a:t>
            </a:r>
            <a:r>
              <a:rPr lang="en-US" altLang="ko-KR" dirty="0"/>
              <a:t>, </a:t>
            </a:r>
            <a:r>
              <a:rPr lang="en-US" altLang="ko-KR" dirty="0" err="1"/>
              <a:t>instanceof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171E92-DF9A-4F56-8DFB-A084447C7A2C}"/>
              </a:ext>
            </a:extLst>
          </p:cNvPr>
          <p:cNvSpPr/>
          <p:nvPr/>
        </p:nvSpPr>
        <p:spPr>
          <a:xfrm>
            <a:off x="839788" y="2228671"/>
            <a:ext cx="111061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r>
              <a:rPr lang="ko-KR" altLang="en-US" dirty="0"/>
              <a:t>이라는 특징으로 인해 하나의 객체가 여러가지 타입을 가질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instanceof</a:t>
            </a:r>
            <a:r>
              <a:rPr lang="en-US" altLang="ko-KR" dirty="0"/>
              <a:t> </a:t>
            </a:r>
            <a:r>
              <a:rPr lang="ko-KR" altLang="en-US" dirty="0"/>
              <a:t>연산자로 해당 객체가 어떤 타입의 인스턴스를 가지고 있는지 확인할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96BD85-BA4A-432E-B964-5848C7E1C5E4}"/>
              </a:ext>
            </a:extLst>
          </p:cNvPr>
          <p:cNvSpPr/>
          <p:nvPr/>
        </p:nvSpPr>
        <p:spPr>
          <a:xfrm>
            <a:off x="4686300" y="3038295"/>
            <a:ext cx="2419350" cy="7814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Person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8DFE74-93CF-40E3-A14D-58DDDBAABF27}"/>
              </a:ext>
            </a:extLst>
          </p:cNvPr>
          <p:cNvSpPr/>
          <p:nvPr/>
        </p:nvSpPr>
        <p:spPr>
          <a:xfrm>
            <a:off x="2266950" y="4189454"/>
            <a:ext cx="2419350" cy="78141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Rob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BC8CBE-DE0A-4B6C-B0BE-48CAD43631A9}"/>
              </a:ext>
            </a:extLst>
          </p:cNvPr>
          <p:cNvSpPr/>
          <p:nvPr/>
        </p:nvSpPr>
        <p:spPr>
          <a:xfrm>
            <a:off x="7105650" y="4189454"/>
            <a:ext cx="2419350" cy="7814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Eddie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1CEC98-AEDF-43E9-BC4E-D3BD8893F391}"/>
              </a:ext>
            </a:extLst>
          </p:cNvPr>
          <p:cNvSpPr/>
          <p:nvPr/>
        </p:nvSpPr>
        <p:spPr>
          <a:xfrm>
            <a:off x="857250" y="5332635"/>
            <a:ext cx="2419350" cy="7814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Businessman</a:t>
            </a:r>
            <a:endParaRPr lang="ko-KR" altLang="en-US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72A277-FFBF-4391-B8CF-65662DE6A6FE}"/>
              </a:ext>
            </a:extLst>
          </p:cNvPr>
          <p:cNvSpPr/>
          <p:nvPr/>
        </p:nvSpPr>
        <p:spPr>
          <a:xfrm>
            <a:off x="3676650" y="5332635"/>
            <a:ext cx="2419350" cy="7814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Programmer</a:t>
            </a:r>
            <a:endParaRPr lang="ko-KR" altLang="en-US" sz="2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3513E2-C3C6-4024-941A-D17B4B6BE463}"/>
              </a:ext>
            </a:extLst>
          </p:cNvPr>
          <p:cNvSpPr/>
          <p:nvPr/>
        </p:nvSpPr>
        <p:spPr>
          <a:xfrm>
            <a:off x="7105650" y="5332635"/>
            <a:ext cx="2419350" cy="78141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Engineer</a:t>
            </a:r>
            <a:endParaRPr lang="ko-KR" altLang="en-US" sz="2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7B11DEF-609A-4DC5-8A48-A47BCDEC786B}"/>
              </a:ext>
            </a:extLst>
          </p:cNvPr>
          <p:cNvCxnSpPr>
            <a:stCxn id="11" idx="0"/>
            <a:endCxn id="6" idx="2"/>
          </p:cNvCxnSpPr>
          <p:nvPr/>
        </p:nvCxnSpPr>
        <p:spPr>
          <a:xfrm flipV="1">
            <a:off x="2066925" y="4970864"/>
            <a:ext cx="1409700" cy="361771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FAA6949-E876-41EF-9D47-7A3226557DC1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H="1" flipV="1">
            <a:off x="3476625" y="4970864"/>
            <a:ext cx="1409700" cy="361771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DD2E91D-8C86-4FC7-AE6C-F30CD909729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3476625" y="3819705"/>
            <a:ext cx="2419350" cy="369749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093273A-36D3-4FD5-9012-3DCAA8821B44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8315325" y="4970864"/>
            <a:ext cx="0" cy="361771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8EA0948-95F4-46B2-A581-8DE03BC284D3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5895975" y="3819705"/>
            <a:ext cx="2419350" cy="369749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45EBC8-3749-4D1E-B323-51F6A94A3FDE}"/>
              </a:ext>
            </a:extLst>
          </p:cNvPr>
          <p:cNvSpPr/>
          <p:nvPr/>
        </p:nvSpPr>
        <p:spPr>
          <a:xfrm>
            <a:off x="9486288" y="3046273"/>
            <a:ext cx="2419350" cy="7814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Object</a:t>
            </a:r>
            <a:endParaRPr lang="ko-KR" altLang="en-US" sz="24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1CB784A-5660-4B9A-A2BB-4AE18E2222B9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7105650" y="3429000"/>
            <a:ext cx="2380638" cy="7978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3C565A2-4C4B-47F1-8BA9-B7D08C6FE95F}"/>
              </a:ext>
            </a:extLst>
          </p:cNvPr>
          <p:cNvSpPr txBox="1"/>
          <p:nvPr/>
        </p:nvSpPr>
        <p:spPr>
          <a:xfrm>
            <a:off x="9745016" y="3814288"/>
            <a:ext cx="206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모든 객체의 조상</a:t>
            </a:r>
          </a:p>
        </p:txBody>
      </p:sp>
    </p:spTree>
    <p:extLst>
      <p:ext uri="{BB962C8B-B14F-4D97-AF65-F5344CB8AC3E}">
        <p14:creationId xmlns:p14="http://schemas.microsoft.com/office/powerpoint/2010/main" val="24546124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2E94-2395-478A-A60B-2AB43B6E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31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추상클래스와 인터페이스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F66E77-BAEF-490E-ADE3-63C3B794F853}"/>
              </a:ext>
            </a:extLst>
          </p:cNvPr>
          <p:cNvSpPr/>
          <p:nvPr/>
        </p:nvSpPr>
        <p:spPr>
          <a:xfrm>
            <a:off x="3048000" y="27998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추상클래스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인터페이스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568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추상클래스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abstract class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9868A9-7731-49E0-AA1E-9789366679EA}"/>
              </a:ext>
            </a:extLst>
          </p:cNvPr>
          <p:cNvSpPr/>
          <p:nvPr/>
        </p:nvSpPr>
        <p:spPr>
          <a:xfrm>
            <a:off x="914400" y="2377440"/>
            <a:ext cx="4815840" cy="394208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클래스를 만드는 것은 도장을 만드는 </a:t>
            </a:r>
            <a:r>
              <a:rPr lang="ko-KR" altLang="en-US" dirty="0" err="1">
                <a:solidFill>
                  <a:schemeClr val="tx1"/>
                </a:solidFill>
              </a:rPr>
              <a:t>행위고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인스턴스화 한다는 것은 이미 만든 도장을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Heap</a:t>
            </a:r>
            <a:r>
              <a:rPr lang="ko-KR" altLang="en-US" dirty="0">
                <a:solidFill>
                  <a:schemeClr val="tx1"/>
                </a:solidFill>
              </a:rPr>
              <a:t>라는 종이 위에 찍는 행위다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그러나 가끔은 지금 당장 기능을 정의하지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않고 상황에 따라 그때그때 다른 기능을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정의하고 싶을 때가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즉</a:t>
            </a:r>
            <a:r>
              <a:rPr lang="en-US" altLang="ko-KR" dirty="0">
                <a:solidFill>
                  <a:schemeClr val="tx1"/>
                </a:solidFill>
              </a:rPr>
              <a:t>, abstract</a:t>
            </a:r>
            <a:r>
              <a:rPr lang="ko-KR" altLang="en-US" dirty="0">
                <a:solidFill>
                  <a:schemeClr val="tx1"/>
                </a:solidFill>
              </a:rPr>
              <a:t>는 추상적으로만 정의해 놓고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인스턴스화 할 때마다 상황에 따른 기능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구현을 하고자 할 때 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A26ED6-25B2-4504-BD51-2563E0AB4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4615"/>
            <a:ext cx="5872480" cy="372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58E664-28E3-498C-8B2D-32C1EF406420}"/>
              </a:ext>
            </a:extLst>
          </p:cNvPr>
          <p:cNvSpPr txBox="1"/>
          <p:nvPr/>
        </p:nvSpPr>
        <p:spPr>
          <a:xfrm>
            <a:off x="10474960" y="660400"/>
            <a:ext cx="1209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출처</a:t>
            </a:r>
            <a:r>
              <a:rPr lang="en-US" altLang="ko-KR" sz="1200" dirty="0"/>
              <a:t>] : </a:t>
            </a:r>
            <a:r>
              <a:rPr lang="ko-KR" altLang="en-US" sz="1200" dirty="0" err="1"/>
              <a:t>보육사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7484BF-32CE-4BA3-86D2-A9A53EA17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345" y="3182938"/>
            <a:ext cx="2343150" cy="3136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E0FB53-8CB5-4B54-85C6-F2055198CCF7}"/>
              </a:ext>
            </a:extLst>
          </p:cNvPr>
          <p:cNvSpPr txBox="1"/>
          <p:nvPr/>
        </p:nvSpPr>
        <p:spPr>
          <a:xfrm>
            <a:off x="6858000" y="6292453"/>
            <a:ext cx="1513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출처</a:t>
            </a:r>
            <a:r>
              <a:rPr lang="en-US" altLang="ko-KR" sz="1200" dirty="0"/>
              <a:t>] : </a:t>
            </a:r>
            <a:r>
              <a:rPr lang="ko-KR" altLang="en-US" sz="1200" dirty="0" err="1"/>
              <a:t>쿠팡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E4CA9D-8B47-4908-8267-CC8E6FC6BDD9}"/>
              </a:ext>
            </a:extLst>
          </p:cNvPr>
          <p:cNvSpPr/>
          <p:nvPr/>
        </p:nvSpPr>
        <p:spPr>
          <a:xfrm>
            <a:off x="6379222" y="148659"/>
            <a:ext cx="3302000" cy="6502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00"/>
                </a:solidFill>
              </a:rPr>
              <a:t>기존의 구현 클래스</a:t>
            </a:r>
            <a:endParaRPr lang="en-US" altLang="ko-KR" dirty="0">
              <a:solidFill>
                <a:srgbClr val="FFFF00"/>
              </a:solidFill>
            </a:endParaRPr>
          </a:p>
          <a:p>
            <a:pPr algn="ctr"/>
            <a:r>
              <a:rPr lang="ko-KR" altLang="en-US" dirty="0"/>
              <a:t>도장의 모양이 정해져 있음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33ABA1-7680-4618-963C-3F8CCD599810}"/>
              </a:ext>
            </a:extLst>
          </p:cNvPr>
          <p:cNvSpPr/>
          <p:nvPr/>
        </p:nvSpPr>
        <p:spPr>
          <a:xfrm>
            <a:off x="8718262" y="3529329"/>
            <a:ext cx="3302000" cy="276312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00"/>
                </a:solidFill>
              </a:rPr>
              <a:t>추상 클래스</a:t>
            </a:r>
            <a:endParaRPr lang="en-US" altLang="ko-KR" dirty="0">
              <a:solidFill>
                <a:srgbClr val="FFFF00"/>
              </a:solidFill>
            </a:endParaRP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상황에 따라 다른 모양을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찍는 도장의 모양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583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클래스 </a:t>
            </a:r>
            <a:r>
              <a:rPr lang="en-US" altLang="ko-KR" dirty="0"/>
              <a:t>3</a:t>
            </a:r>
            <a:r>
              <a:rPr lang="ko-KR" altLang="en-US" dirty="0"/>
              <a:t>요소 </a:t>
            </a:r>
            <a:r>
              <a:rPr lang="en-US" altLang="ko-KR" dirty="0"/>
              <a:t>: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기능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E63B9F-6629-4568-BC56-7D1906424A22}"/>
              </a:ext>
            </a:extLst>
          </p:cNvPr>
          <p:cNvSpPr/>
          <p:nvPr/>
        </p:nvSpPr>
        <p:spPr>
          <a:xfrm>
            <a:off x="2650923" y="2481043"/>
            <a:ext cx="3212983" cy="1285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속성</a:t>
            </a:r>
            <a:endParaRPr lang="en-US" altLang="ko-KR" dirty="0"/>
          </a:p>
          <a:p>
            <a:pPr algn="ctr"/>
            <a:r>
              <a:rPr lang="en-US" altLang="ko-KR" dirty="0" err="1"/>
              <a:t>Atrribute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70E152-9CD6-4DFC-B926-5497421A6C15}"/>
              </a:ext>
            </a:extLst>
          </p:cNvPr>
          <p:cNvSpPr/>
          <p:nvPr/>
        </p:nvSpPr>
        <p:spPr>
          <a:xfrm>
            <a:off x="2650923" y="3766656"/>
            <a:ext cx="3212983" cy="788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생성자</a:t>
            </a:r>
            <a:endParaRPr lang="en-US" altLang="ko-KR" dirty="0"/>
          </a:p>
          <a:p>
            <a:pPr algn="ctr"/>
            <a:r>
              <a:rPr lang="en-US" altLang="ko-KR" dirty="0" err="1"/>
              <a:t>Contructor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81F8E3-0E3F-4FD9-8E6F-66730B65F818}"/>
              </a:ext>
            </a:extLst>
          </p:cNvPr>
          <p:cNvSpPr/>
          <p:nvPr/>
        </p:nvSpPr>
        <p:spPr>
          <a:xfrm>
            <a:off x="2650923" y="4555222"/>
            <a:ext cx="3212983" cy="1845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기능</a:t>
            </a:r>
            <a:endParaRPr lang="en-US" altLang="ko-KR" dirty="0"/>
          </a:p>
          <a:p>
            <a:pPr algn="ctr"/>
            <a:r>
              <a:rPr lang="en-US" altLang="ko-KR" dirty="0"/>
              <a:t>Method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AB489795-2119-4E4E-914A-60BB260D4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7" y="3429000"/>
            <a:ext cx="1836708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6017EE4-B899-48CB-812D-A713E2B991C6}"/>
              </a:ext>
            </a:extLst>
          </p:cNvPr>
          <p:cNvSpPr/>
          <p:nvPr/>
        </p:nvSpPr>
        <p:spPr>
          <a:xfrm>
            <a:off x="437116" y="4819650"/>
            <a:ext cx="230608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7F7F7F"/>
                </a:solidFill>
                <a:latin typeface="HelveticaNeue-Light"/>
              </a:rPr>
              <a:t>출처 </a:t>
            </a:r>
            <a:r>
              <a:rPr lang="en-US" altLang="ko-KR" sz="800" dirty="0">
                <a:solidFill>
                  <a:srgbClr val="7F7F7F"/>
                </a:solidFill>
                <a:latin typeface="HelveticaNeue-Light"/>
              </a:rPr>
              <a:t>: </a:t>
            </a:r>
            <a:r>
              <a:rPr lang="en-US" altLang="ko-KR" sz="800" dirty="0" err="1">
                <a:solidFill>
                  <a:srgbClr val="7F7F7F"/>
                </a:solidFill>
                <a:latin typeface="HelveticaNeue-Light"/>
              </a:rPr>
              <a:t>gettyimages</a:t>
            </a:r>
            <a:endParaRPr lang="ko-KR" altLang="en-US" sz="8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21D665A-08A4-4BD8-821E-953BFACF00A2}"/>
              </a:ext>
            </a:extLst>
          </p:cNvPr>
          <p:cNvSpPr/>
          <p:nvPr/>
        </p:nvSpPr>
        <p:spPr>
          <a:xfrm>
            <a:off x="6096000" y="5020811"/>
            <a:ext cx="1291904" cy="914400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AB18DC-9120-4F4C-863C-1CB67E1A960E}"/>
              </a:ext>
            </a:extLst>
          </p:cNvPr>
          <p:cNvSpPr/>
          <p:nvPr/>
        </p:nvSpPr>
        <p:spPr>
          <a:xfrm>
            <a:off x="7457812" y="5035094"/>
            <a:ext cx="1291903" cy="90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짓다</a:t>
            </a:r>
            <a:r>
              <a:rPr lang="en-US" altLang="ko-KR" dirty="0">
                <a:solidFill>
                  <a:srgbClr val="C00000"/>
                </a:solidFill>
              </a:rPr>
              <a:t>( 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86BF4B-6B09-4A93-AC6B-12057FA0AAF1}"/>
              </a:ext>
            </a:extLst>
          </p:cNvPr>
          <p:cNvSpPr/>
          <p:nvPr/>
        </p:nvSpPr>
        <p:spPr>
          <a:xfrm>
            <a:off x="8895125" y="5035094"/>
            <a:ext cx="1291903" cy="90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뛰다</a:t>
            </a:r>
            <a:r>
              <a:rPr lang="en-US" altLang="ko-KR" dirty="0">
                <a:solidFill>
                  <a:srgbClr val="C00000"/>
                </a:solidFill>
              </a:rPr>
              <a:t>( 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35C1E2-2741-4D55-A55D-7A66017AA7FC}"/>
              </a:ext>
            </a:extLst>
          </p:cNvPr>
          <p:cNvSpPr/>
          <p:nvPr/>
        </p:nvSpPr>
        <p:spPr>
          <a:xfrm>
            <a:off x="10332438" y="5035094"/>
            <a:ext cx="1291903" cy="90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자다</a:t>
            </a:r>
            <a:r>
              <a:rPr lang="en-US" altLang="ko-KR" dirty="0">
                <a:solidFill>
                  <a:srgbClr val="C00000"/>
                </a:solidFill>
              </a:rPr>
              <a:t>( 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A19DA-96E0-41CA-9226-2B3F92B75B0A}"/>
              </a:ext>
            </a:extLst>
          </p:cNvPr>
          <p:cNvSpPr txBox="1"/>
          <p:nvPr/>
        </p:nvSpPr>
        <p:spPr>
          <a:xfrm>
            <a:off x="6079222" y="3077894"/>
            <a:ext cx="5575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객체의 동작이나 기능을 선언하는 부분이다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절차지향언어</a:t>
            </a:r>
            <a:r>
              <a:rPr lang="en-US" altLang="ko-KR" dirty="0"/>
              <a:t>(C,C++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에서는 이 부분을 </a:t>
            </a:r>
            <a:endParaRPr lang="en-US" altLang="ko-KR" dirty="0"/>
          </a:p>
          <a:p>
            <a:r>
              <a:rPr lang="ko-KR" altLang="en-US" dirty="0"/>
              <a:t>함수</a:t>
            </a:r>
            <a:r>
              <a:rPr lang="en-US" altLang="ko-KR" dirty="0"/>
              <a:t>(Function)</a:t>
            </a:r>
            <a:r>
              <a:rPr lang="ko-KR" altLang="en-US" dirty="0"/>
              <a:t>라고 하지만 </a:t>
            </a:r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같은 객체지향에서는 메서드</a:t>
            </a:r>
            <a:r>
              <a:rPr lang="en-US" altLang="ko-KR" dirty="0"/>
              <a:t>(Method)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77212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추상클래스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abstract class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9868A9-7731-49E0-AA1E-9789366679EA}"/>
              </a:ext>
            </a:extLst>
          </p:cNvPr>
          <p:cNvSpPr/>
          <p:nvPr/>
        </p:nvSpPr>
        <p:spPr>
          <a:xfrm>
            <a:off x="2263163" y="2286000"/>
            <a:ext cx="8432800" cy="394208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추상 클래스라는 것은 </a:t>
            </a:r>
            <a:r>
              <a:rPr lang="en-US" altLang="ko-KR" dirty="0">
                <a:solidFill>
                  <a:schemeClr val="tx1"/>
                </a:solidFill>
              </a:rPr>
              <a:t>class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>
                <a:solidFill>
                  <a:schemeClr val="tx1"/>
                </a:solidFill>
              </a:rPr>
              <a:t>abstract</a:t>
            </a:r>
            <a:r>
              <a:rPr lang="ko-KR" altLang="en-US" dirty="0">
                <a:solidFill>
                  <a:schemeClr val="tx1"/>
                </a:solidFill>
              </a:rPr>
              <a:t>를 추가한 것이고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추상 메서드라는 것은 </a:t>
            </a:r>
            <a:r>
              <a:rPr lang="en-US" altLang="ko-KR" dirty="0">
                <a:solidFill>
                  <a:schemeClr val="tx1"/>
                </a:solidFill>
              </a:rPr>
              <a:t>method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>
                <a:solidFill>
                  <a:schemeClr val="tx1"/>
                </a:solidFill>
              </a:rPr>
              <a:t>abstract</a:t>
            </a:r>
            <a:r>
              <a:rPr lang="ko-KR" altLang="en-US" dirty="0">
                <a:solidFill>
                  <a:schemeClr val="tx1"/>
                </a:solidFill>
              </a:rPr>
              <a:t>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추가한 것이다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그리고 추상 클래스는 추상 메서드를 포함하고 있는 것이다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추상 클래스라고 해서 꼭 추상 메서드가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있으라는 법은 없지만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일단 추상 클래스로 만들어지면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객체 생성이 불가능하다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객체를 생성하려면 구현 클래스가 구현하려는 추상 클래스를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상속</a:t>
            </a:r>
            <a:r>
              <a:rPr lang="en-US" altLang="ko-KR" dirty="0">
                <a:solidFill>
                  <a:schemeClr val="tx1"/>
                </a:solidFill>
              </a:rPr>
              <a:t>(extends)</a:t>
            </a:r>
            <a:r>
              <a:rPr lang="ko-KR" altLang="en-US" dirty="0">
                <a:solidFill>
                  <a:schemeClr val="tx1"/>
                </a:solidFill>
              </a:rPr>
              <a:t>해서 사용해야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8852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인터페이스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9E128C-34E8-481A-B291-805CBC4103B5}"/>
              </a:ext>
            </a:extLst>
          </p:cNvPr>
          <p:cNvSpPr/>
          <p:nvPr/>
        </p:nvSpPr>
        <p:spPr>
          <a:xfrm>
            <a:off x="914400" y="2377440"/>
            <a:ext cx="4815840" cy="42189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인터페이스는 추상 메서드와 상수로만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이루어져 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그래서 아래 형식을 지켜야한다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상수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static final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추상 메서드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설사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 형식으로 정의하지 안 했더라도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자동으로 추가된다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바로 구현해도 되고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추상 클래스로 일부만 정의했다가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구현해도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그리고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다중 상속이 가능하다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B07432-9414-472B-B308-96FAD3114956}"/>
              </a:ext>
            </a:extLst>
          </p:cNvPr>
          <p:cNvSpPr/>
          <p:nvPr/>
        </p:nvSpPr>
        <p:spPr>
          <a:xfrm>
            <a:off x="9296401" y="1239520"/>
            <a:ext cx="2024402" cy="9779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BF4CE45-6658-4972-8C89-32275BA89E27}"/>
              </a:ext>
            </a:extLst>
          </p:cNvPr>
          <p:cNvSpPr/>
          <p:nvPr/>
        </p:nvSpPr>
        <p:spPr>
          <a:xfrm rot="5400000">
            <a:off x="9869164" y="2367286"/>
            <a:ext cx="916963" cy="94486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227286-2190-495C-AE65-8F1A5A1FB4C2}"/>
              </a:ext>
            </a:extLst>
          </p:cNvPr>
          <p:cNvSpPr/>
          <p:nvPr/>
        </p:nvSpPr>
        <p:spPr>
          <a:xfrm>
            <a:off x="9296401" y="3429000"/>
            <a:ext cx="2024402" cy="9779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Abstract Class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33DE091-51FF-4C76-85BE-92E42BCCABE5}"/>
              </a:ext>
            </a:extLst>
          </p:cNvPr>
          <p:cNvSpPr/>
          <p:nvPr/>
        </p:nvSpPr>
        <p:spPr>
          <a:xfrm rot="5400000">
            <a:off x="9869164" y="4556766"/>
            <a:ext cx="916963" cy="94486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371E65-63B2-46ED-AE54-8375CA508706}"/>
              </a:ext>
            </a:extLst>
          </p:cNvPr>
          <p:cNvSpPr/>
          <p:nvPr/>
        </p:nvSpPr>
        <p:spPr>
          <a:xfrm>
            <a:off x="9296401" y="5618480"/>
            <a:ext cx="2024402" cy="9779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구현클래스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D6BB8E-1D5B-4EF1-9B54-5F5F7E08038E}"/>
              </a:ext>
            </a:extLst>
          </p:cNvPr>
          <p:cNvSpPr/>
          <p:nvPr/>
        </p:nvSpPr>
        <p:spPr>
          <a:xfrm>
            <a:off x="6262359" y="1239520"/>
            <a:ext cx="2024402" cy="9779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647351-E51A-4F95-A53A-93F8DDFE342D}"/>
              </a:ext>
            </a:extLst>
          </p:cNvPr>
          <p:cNvSpPr/>
          <p:nvPr/>
        </p:nvSpPr>
        <p:spPr>
          <a:xfrm>
            <a:off x="6262359" y="5618480"/>
            <a:ext cx="2024402" cy="9779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구현클래스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EC3C3A8-02CE-43DC-B212-C215F05B3D9D}"/>
              </a:ext>
            </a:extLst>
          </p:cNvPr>
          <p:cNvSpPr/>
          <p:nvPr/>
        </p:nvSpPr>
        <p:spPr>
          <a:xfrm rot="5400000">
            <a:off x="5721338" y="3462028"/>
            <a:ext cx="3106444" cy="94486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0719D7-8B8B-41D8-BCFC-988F181C6338}"/>
              </a:ext>
            </a:extLst>
          </p:cNvPr>
          <p:cNvSpPr/>
          <p:nvPr/>
        </p:nvSpPr>
        <p:spPr>
          <a:xfrm>
            <a:off x="6482081" y="3693813"/>
            <a:ext cx="1584959" cy="44067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implements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52AEAD-F140-4025-92B2-C9B4774CD581}"/>
              </a:ext>
            </a:extLst>
          </p:cNvPr>
          <p:cNvSpPr/>
          <p:nvPr/>
        </p:nvSpPr>
        <p:spPr>
          <a:xfrm>
            <a:off x="9525005" y="2261858"/>
            <a:ext cx="1584959" cy="44067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implements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AB23C5-DF49-4E98-AF8A-B470AA933663}"/>
              </a:ext>
            </a:extLst>
          </p:cNvPr>
          <p:cNvSpPr/>
          <p:nvPr/>
        </p:nvSpPr>
        <p:spPr>
          <a:xfrm>
            <a:off x="9817124" y="4439920"/>
            <a:ext cx="982956" cy="44067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extends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F22EE8-0EED-445E-A44C-C7B354FAC0D4}"/>
              </a:ext>
            </a:extLst>
          </p:cNvPr>
          <p:cNvSpPr/>
          <p:nvPr/>
        </p:nvSpPr>
        <p:spPr>
          <a:xfrm>
            <a:off x="5907598" y="293382"/>
            <a:ext cx="5699760" cy="81468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인터페이스는 아무것도 구현되어 있지 않은 설계도다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0524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2E94-2395-478A-A60B-2AB43B6E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31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내부클래스와 익명클래스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F66E77-BAEF-490E-ADE3-63C3B794F853}"/>
              </a:ext>
            </a:extLst>
          </p:cNvPr>
          <p:cNvSpPr/>
          <p:nvPr/>
        </p:nvSpPr>
        <p:spPr>
          <a:xfrm>
            <a:off x="3048000" y="27998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내부클래스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익명클래스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1574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내부클래스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Outer Class, Inner Class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0357C2-EE97-4809-9350-7CDCD453B9A3}"/>
              </a:ext>
            </a:extLst>
          </p:cNvPr>
          <p:cNvSpPr/>
          <p:nvPr/>
        </p:nvSpPr>
        <p:spPr>
          <a:xfrm>
            <a:off x="1093694" y="2057400"/>
            <a:ext cx="10488705" cy="105335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내부 클래스는 클래스 안에 또 클래스가 있다고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생각하면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9EBA1B-FA33-4F3D-9788-F8829BD0E71F}"/>
              </a:ext>
            </a:extLst>
          </p:cNvPr>
          <p:cNvSpPr/>
          <p:nvPr/>
        </p:nvSpPr>
        <p:spPr>
          <a:xfrm>
            <a:off x="4334440" y="2887704"/>
            <a:ext cx="3693205" cy="38284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accent6"/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b="1" dirty="0"/>
              <a:t>Outer</a:t>
            </a:r>
            <a:r>
              <a:rPr lang="en-US" altLang="ko-KR" dirty="0"/>
              <a:t>{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7030A0"/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Inner</a:t>
            </a:r>
            <a:r>
              <a:rPr lang="en-US" altLang="ko-KR" dirty="0"/>
              <a:t>{</a:t>
            </a:r>
          </a:p>
          <a:p>
            <a:endParaRPr lang="en-US" altLang="ko-KR" dirty="0"/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5EC0EA-188F-431B-9662-9F6DB8C1A044}"/>
              </a:ext>
            </a:extLst>
          </p:cNvPr>
          <p:cNvSpPr/>
          <p:nvPr/>
        </p:nvSpPr>
        <p:spPr>
          <a:xfrm>
            <a:off x="4334440" y="3134067"/>
            <a:ext cx="3693205" cy="33807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054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내부클래스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Outer Class, Inner Class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0357C2-EE97-4809-9350-7CDCD453B9A3}"/>
              </a:ext>
            </a:extLst>
          </p:cNvPr>
          <p:cNvSpPr/>
          <p:nvPr/>
        </p:nvSpPr>
        <p:spPr>
          <a:xfrm>
            <a:off x="4334440" y="2057400"/>
            <a:ext cx="7247959" cy="105335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인스턴스형 </a:t>
            </a:r>
            <a:r>
              <a:rPr lang="en-US" altLang="ko-KR" dirty="0">
                <a:solidFill>
                  <a:schemeClr val="tx1"/>
                </a:solidFill>
              </a:rPr>
              <a:t>Inner Class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42C0E0-5267-4257-AEE2-7F0E4E45B8D1}"/>
              </a:ext>
            </a:extLst>
          </p:cNvPr>
          <p:cNvSpPr/>
          <p:nvPr/>
        </p:nvSpPr>
        <p:spPr>
          <a:xfrm>
            <a:off x="1266259" y="2325921"/>
            <a:ext cx="2109039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032A96-91F5-46AA-A618-A0F453B0FE2A}"/>
              </a:ext>
            </a:extLst>
          </p:cNvPr>
          <p:cNvSpPr/>
          <p:nvPr/>
        </p:nvSpPr>
        <p:spPr>
          <a:xfrm>
            <a:off x="1266259" y="6286923"/>
            <a:ext cx="210903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Outer Class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903C5EB-37C6-4251-B653-45788963B157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>
          <a:xfrm>
            <a:off x="1266259" y="4306422"/>
            <a:ext cx="21090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91D9E4-DE66-46FE-BF11-C868A5C47B7C}"/>
              </a:ext>
            </a:extLst>
          </p:cNvPr>
          <p:cNvSpPr/>
          <p:nvPr/>
        </p:nvSpPr>
        <p:spPr>
          <a:xfrm>
            <a:off x="1266259" y="2325921"/>
            <a:ext cx="1070621" cy="34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E33453-820B-460F-B9A4-4D6522B2CF3A}"/>
              </a:ext>
            </a:extLst>
          </p:cNvPr>
          <p:cNvSpPr/>
          <p:nvPr/>
        </p:nvSpPr>
        <p:spPr>
          <a:xfrm>
            <a:off x="1266259" y="4306422"/>
            <a:ext cx="1070621" cy="34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E2875C-F21E-4755-B6E3-283AB687740E}"/>
              </a:ext>
            </a:extLst>
          </p:cNvPr>
          <p:cNvSpPr/>
          <p:nvPr/>
        </p:nvSpPr>
        <p:spPr>
          <a:xfrm>
            <a:off x="8135222" y="3134067"/>
            <a:ext cx="3949224" cy="33807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외부클래스의 </a:t>
            </a:r>
            <a:r>
              <a:rPr lang="en-US" altLang="ko-KR" sz="1400" dirty="0">
                <a:solidFill>
                  <a:schemeClr val="tx1"/>
                </a:solidFill>
              </a:rPr>
              <a:t>Method </a:t>
            </a:r>
            <a:r>
              <a:rPr lang="ko-KR" altLang="en-US" sz="1400" dirty="0">
                <a:solidFill>
                  <a:schemeClr val="tx1"/>
                </a:solidFill>
              </a:rPr>
              <a:t>영역 안에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내부클래스가 선언되었다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그러므로 </a:t>
            </a:r>
            <a:r>
              <a:rPr lang="en-US" altLang="ko-KR" sz="1400" dirty="0">
                <a:solidFill>
                  <a:schemeClr val="tx1"/>
                </a:solidFill>
              </a:rPr>
              <a:t>static</a:t>
            </a:r>
            <a:r>
              <a:rPr lang="ko-KR" altLang="en-US" sz="1400" dirty="0">
                <a:solidFill>
                  <a:schemeClr val="tx1"/>
                </a:solidFill>
              </a:rPr>
              <a:t>은 사용이 불가함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여기서 내부클래스는 외부클래스의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Method</a:t>
            </a:r>
            <a:r>
              <a:rPr lang="ko-KR" altLang="en-US" sz="1400" dirty="0">
                <a:solidFill>
                  <a:schemeClr val="tx1"/>
                </a:solidFill>
              </a:rPr>
              <a:t>영역 안에 있기 때문에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외부클래스의 인스턴스 변수 및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메서드를 사용할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또한 외부클래스의 </a:t>
            </a:r>
            <a:r>
              <a:rPr lang="en-US" altLang="ko-KR" sz="1400" dirty="0">
                <a:solidFill>
                  <a:schemeClr val="tx1"/>
                </a:solidFill>
              </a:rPr>
              <a:t>static</a:t>
            </a:r>
            <a:r>
              <a:rPr lang="ko-KR" altLang="en-US" sz="1400" dirty="0">
                <a:solidFill>
                  <a:schemeClr val="tx1"/>
                </a:solidFill>
              </a:rPr>
              <a:t>영역 또한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 시 </a:t>
            </a:r>
            <a:r>
              <a:rPr lang="en-US" altLang="ko-KR" sz="1400" dirty="0">
                <a:solidFill>
                  <a:schemeClr val="tx1"/>
                </a:solidFill>
              </a:rPr>
              <a:t>stack</a:t>
            </a:r>
            <a:r>
              <a:rPr lang="ko-KR" altLang="en-US" sz="1400" dirty="0">
                <a:solidFill>
                  <a:schemeClr val="tx1"/>
                </a:solidFill>
              </a:rPr>
              <a:t>에 바로 쌓이는 요소들이기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때문에 이 </a:t>
            </a:r>
            <a:r>
              <a:rPr lang="en-US" altLang="ko-KR" sz="1400" dirty="0">
                <a:solidFill>
                  <a:schemeClr val="tx1"/>
                </a:solidFill>
              </a:rPr>
              <a:t>static</a:t>
            </a:r>
            <a:r>
              <a:rPr lang="ko-KR" altLang="en-US" sz="1400" dirty="0">
                <a:solidFill>
                  <a:schemeClr val="tx1"/>
                </a:solidFill>
              </a:rPr>
              <a:t>들도 사용이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9EBA1B-FA33-4F3D-9788-F8829BD0E71F}"/>
              </a:ext>
            </a:extLst>
          </p:cNvPr>
          <p:cNvSpPr/>
          <p:nvPr/>
        </p:nvSpPr>
        <p:spPr>
          <a:xfrm>
            <a:off x="4334440" y="2887704"/>
            <a:ext cx="3693205" cy="38284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accent6"/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b="1" dirty="0"/>
              <a:t>Outer</a:t>
            </a:r>
            <a:r>
              <a:rPr lang="en-US" altLang="ko-KR" dirty="0"/>
              <a:t>{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7030A0"/>
                </a:solidFill>
              </a:rPr>
              <a:t>    class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Inner</a:t>
            </a:r>
            <a:r>
              <a:rPr lang="en-US" altLang="ko-KR" dirty="0"/>
              <a:t>{</a:t>
            </a:r>
          </a:p>
          <a:p>
            <a:endParaRPr lang="en-US" altLang="ko-KR" dirty="0"/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5EC0EA-188F-431B-9662-9F6DB8C1A044}"/>
              </a:ext>
            </a:extLst>
          </p:cNvPr>
          <p:cNvSpPr/>
          <p:nvPr/>
        </p:nvSpPr>
        <p:spPr>
          <a:xfrm>
            <a:off x="4334440" y="3134067"/>
            <a:ext cx="3693205" cy="33807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40">
            <a:extLst>
              <a:ext uri="{FF2B5EF4-FFF2-40B4-BE49-F238E27FC236}">
                <a16:creationId xmlns:a16="http://schemas.microsoft.com/office/drawing/2014/main" id="{458A72CC-B5AF-4631-9947-1BEC4EBFF7D1}"/>
              </a:ext>
            </a:extLst>
          </p:cNvPr>
          <p:cNvSpPr/>
          <p:nvPr/>
        </p:nvSpPr>
        <p:spPr>
          <a:xfrm>
            <a:off x="3375298" y="2325921"/>
            <a:ext cx="959142" cy="4269990"/>
          </a:xfrm>
          <a:custGeom>
            <a:avLst/>
            <a:gdLst>
              <a:gd name="connsiteX0" fmla="*/ 0 w 959142"/>
              <a:gd name="connsiteY0" fmla="*/ 0 h 4269990"/>
              <a:gd name="connsiteX1" fmla="*/ 959142 w 959142"/>
              <a:gd name="connsiteY1" fmla="*/ 0 h 4269990"/>
              <a:gd name="connsiteX2" fmla="*/ 959142 w 959142"/>
              <a:gd name="connsiteY2" fmla="*/ 4269990 h 4269990"/>
              <a:gd name="connsiteX3" fmla="*/ 0 w 959142"/>
              <a:gd name="connsiteY3" fmla="*/ 4269990 h 4269990"/>
              <a:gd name="connsiteX4" fmla="*/ 0 w 959142"/>
              <a:gd name="connsiteY4" fmla="*/ 0 h 4269990"/>
              <a:gd name="connsiteX0" fmla="*/ 0 w 959142"/>
              <a:gd name="connsiteY0" fmla="*/ 0 h 4269990"/>
              <a:gd name="connsiteX1" fmla="*/ 950516 w 959142"/>
              <a:gd name="connsiteY1" fmla="*/ 810883 h 4269990"/>
              <a:gd name="connsiteX2" fmla="*/ 959142 w 959142"/>
              <a:gd name="connsiteY2" fmla="*/ 4269990 h 4269990"/>
              <a:gd name="connsiteX3" fmla="*/ 0 w 959142"/>
              <a:gd name="connsiteY3" fmla="*/ 4269990 h 4269990"/>
              <a:gd name="connsiteX4" fmla="*/ 0 w 959142"/>
              <a:gd name="connsiteY4" fmla="*/ 0 h 4269990"/>
              <a:gd name="connsiteX0" fmla="*/ 0 w 959142"/>
              <a:gd name="connsiteY0" fmla="*/ 0 h 4269990"/>
              <a:gd name="connsiteX1" fmla="*/ 950516 w 959142"/>
              <a:gd name="connsiteY1" fmla="*/ 810883 h 4269990"/>
              <a:gd name="connsiteX2" fmla="*/ 959142 w 959142"/>
              <a:gd name="connsiteY2" fmla="*/ 4183726 h 4269990"/>
              <a:gd name="connsiteX3" fmla="*/ 0 w 959142"/>
              <a:gd name="connsiteY3" fmla="*/ 4269990 h 4269990"/>
              <a:gd name="connsiteX4" fmla="*/ 0 w 959142"/>
              <a:gd name="connsiteY4" fmla="*/ 0 h 426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42" h="4269990">
                <a:moveTo>
                  <a:pt x="0" y="0"/>
                </a:moveTo>
                <a:lnTo>
                  <a:pt x="950516" y="810883"/>
                </a:lnTo>
                <a:cubicBezTo>
                  <a:pt x="953391" y="1963919"/>
                  <a:pt x="956267" y="3030690"/>
                  <a:pt x="959142" y="4183726"/>
                </a:cubicBezTo>
                <a:lnTo>
                  <a:pt x="0" y="42699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9215F2-B8C4-47FC-9C52-3349B19F988E}"/>
              </a:ext>
            </a:extLst>
          </p:cNvPr>
          <p:cNvSpPr/>
          <p:nvPr/>
        </p:nvSpPr>
        <p:spPr>
          <a:xfrm>
            <a:off x="1714495" y="2924269"/>
            <a:ext cx="1001812" cy="11322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EE5A4E4-F2EC-4719-B6A5-20B35779DF77}"/>
              </a:ext>
            </a:extLst>
          </p:cNvPr>
          <p:cNvCxnSpPr>
            <a:cxnSpLocks/>
            <a:stCxn id="24" idx="1"/>
            <a:endCxn id="24" idx="3"/>
          </p:cNvCxnSpPr>
          <p:nvPr/>
        </p:nvCxnSpPr>
        <p:spPr>
          <a:xfrm>
            <a:off x="1714495" y="3490378"/>
            <a:ext cx="10018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45EE37-C639-4553-83CB-5A8734204C38}"/>
              </a:ext>
            </a:extLst>
          </p:cNvPr>
          <p:cNvSpPr/>
          <p:nvPr/>
        </p:nvSpPr>
        <p:spPr>
          <a:xfrm>
            <a:off x="1714495" y="2918463"/>
            <a:ext cx="616329" cy="2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Method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25B0D61-93E0-41F4-A118-1474222A34C6}"/>
              </a:ext>
            </a:extLst>
          </p:cNvPr>
          <p:cNvSpPr/>
          <p:nvPr/>
        </p:nvSpPr>
        <p:spPr>
          <a:xfrm>
            <a:off x="1714495" y="3484572"/>
            <a:ext cx="526682" cy="2256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Static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BB407-B216-442C-86DB-9590C58D0283}"/>
              </a:ext>
            </a:extLst>
          </p:cNvPr>
          <p:cNvSpPr txBox="1"/>
          <p:nvPr/>
        </p:nvSpPr>
        <p:spPr>
          <a:xfrm>
            <a:off x="1665235" y="3691112"/>
            <a:ext cx="138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사용불가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0F626B-C3EC-4C19-AD51-C4BC13A99F5B}"/>
              </a:ext>
            </a:extLst>
          </p:cNvPr>
          <p:cNvSpPr/>
          <p:nvPr/>
        </p:nvSpPr>
        <p:spPr>
          <a:xfrm>
            <a:off x="1714495" y="4055031"/>
            <a:ext cx="1001812" cy="15995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Inner Class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40027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내부클래스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Outer Class, Inner Class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0357C2-EE97-4809-9350-7CDCD453B9A3}"/>
              </a:ext>
            </a:extLst>
          </p:cNvPr>
          <p:cNvSpPr/>
          <p:nvPr/>
        </p:nvSpPr>
        <p:spPr>
          <a:xfrm>
            <a:off x="4334440" y="2057400"/>
            <a:ext cx="7247959" cy="105335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클래스형 </a:t>
            </a:r>
            <a:r>
              <a:rPr lang="en-US" altLang="ko-KR" dirty="0">
                <a:solidFill>
                  <a:schemeClr val="tx1"/>
                </a:solidFill>
              </a:rPr>
              <a:t>Inner Class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42C0E0-5267-4257-AEE2-7F0E4E45B8D1}"/>
              </a:ext>
            </a:extLst>
          </p:cNvPr>
          <p:cNvSpPr/>
          <p:nvPr/>
        </p:nvSpPr>
        <p:spPr>
          <a:xfrm>
            <a:off x="1266259" y="2325921"/>
            <a:ext cx="2109039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032A96-91F5-46AA-A618-A0F453B0FE2A}"/>
              </a:ext>
            </a:extLst>
          </p:cNvPr>
          <p:cNvSpPr/>
          <p:nvPr/>
        </p:nvSpPr>
        <p:spPr>
          <a:xfrm>
            <a:off x="1266259" y="6286923"/>
            <a:ext cx="210903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Outer Class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903C5EB-37C6-4251-B653-45788963B157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>
          <a:xfrm>
            <a:off x="1266259" y="4306422"/>
            <a:ext cx="21090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91D9E4-DE66-46FE-BF11-C868A5C47B7C}"/>
              </a:ext>
            </a:extLst>
          </p:cNvPr>
          <p:cNvSpPr/>
          <p:nvPr/>
        </p:nvSpPr>
        <p:spPr>
          <a:xfrm>
            <a:off x="1266259" y="2325921"/>
            <a:ext cx="1070621" cy="34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E33453-820B-460F-B9A4-4D6522B2CF3A}"/>
              </a:ext>
            </a:extLst>
          </p:cNvPr>
          <p:cNvSpPr/>
          <p:nvPr/>
        </p:nvSpPr>
        <p:spPr>
          <a:xfrm>
            <a:off x="1266259" y="4306422"/>
            <a:ext cx="1070621" cy="34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E2875C-F21E-4755-B6E3-283AB687740E}"/>
              </a:ext>
            </a:extLst>
          </p:cNvPr>
          <p:cNvSpPr/>
          <p:nvPr/>
        </p:nvSpPr>
        <p:spPr>
          <a:xfrm>
            <a:off x="8135222" y="3134067"/>
            <a:ext cx="3949224" cy="33807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내부클래스가 외부클래스의 </a:t>
            </a:r>
            <a:r>
              <a:rPr lang="en-US" altLang="ko-KR" sz="1400" dirty="0">
                <a:solidFill>
                  <a:schemeClr val="tx1"/>
                </a:solidFill>
              </a:rPr>
              <a:t>Static </a:t>
            </a:r>
            <a:r>
              <a:rPr lang="ko-KR" altLang="en-US" sz="1400" dirty="0">
                <a:solidFill>
                  <a:schemeClr val="tx1"/>
                </a:solidFill>
              </a:rPr>
              <a:t>영역에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선언되어 있기 때문에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내부클래스는 우선 인스턴스 변수 및 메서드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그리고 클래스 변수 및 메서드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모두 사용이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그러나 내부클래스는 외부클래스의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Method </a:t>
            </a:r>
            <a:r>
              <a:rPr lang="ko-KR" altLang="en-US" sz="1400" dirty="0">
                <a:solidFill>
                  <a:schemeClr val="tx1"/>
                </a:solidFill>
              </a:rPr>
              <a:t>영역의 요소들은 사용할 수 없다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 이유는</a:t>
            </a:r>
            <a:r>
              <a:rPr lang="en-US" altLang="ko-KR" sz="1400" dirty="0">
                <a:solidFill>
                  <a:schemeClr val="tx1"/>
                </a:solidFill>
              </a:rPr>
              <a:t> Method</a:t>
            </a:r>
            <a:r>
              <a:rPr lang="ko-KR" altLang="en-US" sz="1400" dirty="0">
                <a:solidFill>
                  <a:schemeClr val="tx1"/>
                </a:solidFill>
              </a:rPr>
              <a:t> 영역은 인스턴스화가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될 때 쓸 수 있기 때문이다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9EBA1B-FA33-4F3D-9788-F8829BD0E71F}"/>
              </a:ext>
            </a:extLst>
          </p:cNvPr>
          <p:cNvSpPr/>
          <p:nvPr/>
        </p:nvSpPr>
        <p:spPr>
          <a:xfrm>
            <a:off x="4334440" y="2887704"/>
            <a:ext cx="3693205" cy="38284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accent6"/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b="1" dirty="0"/>
              <a:t>Outer</a:t>
            </a:r>
            <a:r>
              <a:rPr lang="en-US" altLang="ko-KR" dirty="0"/>
              <a:t>{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7030A0"/>
                </a:solidFill>
              </a:rPr>
              <a:t>    static</a:t>
            </a:r>
            <a:r>
              <a:rPr lang="ko-KR" altLang="en-US" b="1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Inner</a:t>
            </a:r>
            <a:r>
              <a:rPr lang="en-US" altLang="ko-KR" dirty="0"/>
              <a:t>{</a:t>
            </a:r>
          </a:p>
          <a:p>
            <a:endParaRPr lang="en-US" altLang="ko-KR" dirty="0"/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5EC0EA-188F-431B-9662-9F6DB8C1A044}"/>
              </a:ext>
            </a:extLst>
          </p:cNvPr>
          <p:cNvSpPr/>
          <p:nvPr/>
        </p:nvSpPr>
        <p:spPr>
          <a:xfrm>
            <a:off x="4334440" y="3134067"/>
            <a:ext cx="3693205" cy="33807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40">
            <a:extLst>
              <a:ext uri="{FF2B5EF4-FFF2-40B4-BE49-F238E27FC236}">
                <a16:creationId xmlns:a16="http://schemas.microsoft.com/office/drawing/2014/main" id="{458A72CC-B5AF-4631-9947-1BEC4EBFF7D1}"/>
              </a:ext>
            </a:extLst>
          </p:cNvPr>
          <p:cNvSpPr/>
          <p:nvPr/>
        </p:nvSpPr>
        <p:spPr>
          <a:xfrm>
            <a:off x="3375298" y="2325921"/>
            <a:ext cx="959142" cy="4269990"/>
          </a:xfrm>
          <a:custGeom>
            <a:avLst/>
            <a:gdLst>
              <a:gd name="connsiteX0" fmla="*/ 0 w 959142"/>
              <a:gd name="connsiteY0" fmla="*/ 0 h 4269990"/>
              <a:gd name="connsiteX1" fmla="*/ 959142 w 959142"/>
              <a:gd name="connsiteY1" fmla="*/ 0 h 4269990"/>
              <a:gd name="connsiteX2" fmla="*/ 959142 w 959142"/>
              <a:gd name="connsiteY2" fmla="*/ 4269990 h 4269990"/>
              <a:gd name="connsiteX3" fmla="*/ 0 w 959142"/>
              <a:gd name="connsiteY3" fmla="*/ 4269990 h 4269990"/>
              <a:gd name="connsiteX4" fmla="*/ 0 w 959142"/>
              <a:gd name="connsiteY4" fmla="*/ 0 h 4269990"/>
              <a:gd name="connsiteX0" fmla="*/ 0 w 959142"/>
              <a:gd name="connsiteY0" fmla="*/ 0 h 4269990"/>
              <a:gd name="connsiteX1" fmla="*/ 950516 w 959142"/>
              <a:gd name="connsiteY1" fmla="*/ 810883 h 4269990"/>
              <a:gd name="connsiteX2" fmla="*/ 959142 w 959142"/>
              <a:gd name="connsiteY2" fmla="*/ 4269990 h 4269990"/>
              <a:gd name="connsiteX3" fmla="*/ 0 w 959142"/>
              <a:gd name="connsiteY3" fmla="*/ 4269990 h 4269990"/>
              <a:gd name="connsiteX4" fmla="*/ 0 w 959142"/>
              <a:gd name="connsiteY4" fmla="*/ 0 h 4269990"/>
              <a:gd name="connsiteX0" fmla="*/ 0 w 959142"/>
              <a:gd name="connsiteY0" fmla="*/ 0 h 4269990"/>
              <a:gd name="connsiteX1" fmla="*/ 950516 w 959142"/>
              <a:gd name="connsiteY1" fmla="*/ 810883 h 4269990"/>
              <a:gd name="connsiteX2" fmla="*/ 959142 w 959142"/>
              <a:gd name="connsiteY2" fmla="*/ 4183726 h 4269990"/>
              <a:gd name="connsiteX3" fmla="*/ 0 w 959142"/>
              <a:gd name="connsiteY3" fmla="*/ 4269990 h 4269990"/>
              <a:gd name="connsiteX4" fmla="*/ 0 w 959142"/>
              <a:gd name="connsiteY4" fmla="*/ 0 h 426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42" h="4269990">
                <a:moveTo>
                  <a:pt x="0" y="0"/>
                </a:moveTo>
                <a:lnTo>
                  <a:pt x="950516" y="810883"/>
                </a:lnTo>
                <a:cubicBezTo>
                  <a:pt x="953391" y="1963919"/>
                  <a:pt x="956267" y="3030690"/>
                  <a:pt x="959142" y="4183726"/>
                </a:cubicBezTo>
                <a:lnTo>
                  <a:pt x="0" y="42699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C7F264-BEC9-4EC2-AE27-0F712A45CD31}"/>
              </a:ext>
            </a:extLst>
          </p:cNvPr>
          <p:cNvSpPr/>
          <p:nvPr/>
        </p:nvSpPr>
        <p:spPr>
          <a:xfrm>
            <a:off x="1714495" y="4811560"/>
            <a:ext cx="1001812" cy="11322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BF0BEF-C9DB-43C0-9BFC-83BF117C4541}"/>
              </a:ext>
            </a:extLst>
          </p:cNvPr>
          <p:cNvCxnSpPr>
            <a:cxnSpLocks/>
            <a:stCxn id="21" idx="1"/>
            <a:endCxn id="21" idx="3"/>
          </p:cNvCxnSpPr>
          <p:nvPr/>
        </p:nvCxnSpPr>
        <p:spPr>
          <a:xfrm>
            <a:off x="1714495" y="5377669"/>
            <a:ext cx="10018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7395A-9158-47E7-948E-C1D3D86753B3}"/>
              </a:ext>
            </a:extLst>
          </p:cNvPr>
          <p:cNvSpPr/>
          <p:nvPr/>
        </p:nvSpPr>
        <p:spPr>
          <a:xfrm>
            <a:off x="1714495" y="4814719"/>
            <a:ext cx="616329" cy="2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Method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06C739-BFEB-4A6E-B52F-3F4F9F548FCB}"/>
              </a:ext>
            </a:extLst>
          </p:cNvPr>
          <p:cNvSpPr/>
          <p:nvPr/>
        </p:nvSpPr>
        <p:spPr>
          <a:xfrm>
            <a:off x="1714495" y="5371863"/>
            <a:ext cx="526682" cy="2256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Static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3273C6-36AD-4C31-A3D4-5A565C819CCC}"/>
              </a:ext>
            </a:extLst>
          </p:cNvPr>
          <p:cNvSpPr/>
          <p:nvPr/>
        </p:nvSpPr>
        <p:spPr>
          <a:xfrm>
            <a:off x="1714495" y="5942322"/>
            <a:ext cx="1001812" cy="15995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Inner Class</a:t>
            </a:r>
            <a:endParaRPr lang="ko-KR" altLang="en-US" sz="9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604645-0FE5-4CEB-8BD6-D0CE4ADB0B29}"/>
              </a:ext>
            </a:extLst>
          </p:cNvPr>
          <p:cNvSpPr/>
          <p:nvPr/>
        </p:nvSpPr>
        <p:spPr>
          <a:xfrm>
            <a:off x="1266259" y="2325921"/>
            <a:ext cx="2109039" cy="19804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1550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익명클래스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필요성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EF3C8A-636C-4797-A531-AEC92085B997}"/>
              </a:ext>
            </a:extLst>
          </p:cNvPr>
          <p:cNvSpPr/>
          <p:nvPr/>
        </p:nvSpPr>
        <p:spPr>
          <a:xfrm>
            <a:off x="9296401" y="1239520"/>
            <a:ext cx="2024402" cy="9779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BF7B252-16DC-485C-B00C-3FF763C579BC}"/>
              </a:ext>
            </a:extLst>
          </p:cNvPr>
          <p:cNvSpPr/>
          <p:nvPr/>
        </p:nvSpPr>
        <p:spPr>
          <a:xfrm rot="5400000">
            <a:off x="9869164" y="2367286"/>
            <a:ext cx="916963" cy="94486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D16C48-42C2-4A46-A11C-1D391B1ED5D0}"/>
              </a:ext>
            </a:extLst>
          </p:cNvPr>
          <p:cNvSpPr/>
          <p:nvPr/>
        </p:nvSpPr>
        <p:spPr>
          <a:xfrm>
            <a:off x="9296401" y="3429000"/>
            <a:ext cx="2024402" cy="9779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Abstract Class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2011316-AB62-443A-8C73-9E17B112A996}"/>
              </a:ext>
            </a:extLst>
          </p:cNvPr>
          <p:cNvSpPr/>
          <p:nvPr/>
        </p:nvSpPr>
        <p:spPr>
          <a:xfrm rot="5400000">
            <a:off x="9869164" y="4556766"/>
            <a:ext cx="916963" cy="94486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353EC3-802A-4355-96DA-5D021E89E814}"/>
              </a:ext>
            </a:extLst>
          </p:cNvPr>
          <p:cNvSpPr/>
          <p:nvPr/>
        </p:nvSpPr>
        <p:spPr>
          <a:xfrm>
            <a:off x="9296401" y="5618480"/>
            <a:ext cx="2024402" cy="9779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구현클래스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1F8420-0B0C-44CB-A6CB-9B88F0FFD4B2}"/>
              </a:ext>
            </a:extLst>
          </p:cNvPr>
          <p:cNvSpPr/>
          <p:nvPr/>
        </p:nvSpPr>
        <p:spPr>
          <a:xfrm>
            <a:off x="6262359" y="1239520"/>
            <a:ext cx="2024402" cy="9779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CD7612-73F6-42A5-8DE9-4684227B2ABB}"/>
              </a:ext>
            </a:extLst>
          </p:cNvPr>
          <p:cNvSpPr/>
          <p:nvPr/>
        </p:nvSpPr>
        <p:spPr>
          <a:xfrm>
            <a:off x="6262359" y="5618480"/>
            <a:ext cx="2024402" cy="9779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구현클래스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FED862D-ABCE-4146-97D0-C854EDE56AD1}"/>
              </a:ext>
            </a:extLst>
          </p:cNvPr>
          <p:cNvSpPr/>
          <p:nvPr/>
        </p:nvSpPr>
        <p:spPr>
          <a:xfrm rot="5400000">
            <a:off x="5721338" y="3462028"/>
            <a:ext cx="3106444" cy="94486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8B309B-065D-420C-97CF-D9DAB0072E4F}"/>
              </a:ext>
            </a:extLst>
          </p:cNvPr>
          <p:cNvSpPr/>
          <p:nvPr/>
        </p:nvSpPr>
        <p:spPr>
          <a:xfrm>
            <a:off x="6482081" y="3693813"/>
            <a:ext cx="1584959" cy="44067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implements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7448C1-858D-42A0-8B87-AD20B824C421}"/>
              </a:ext>
            </a:extLst>
          </p:cNvPr>
          <p:cNvSpPr/>
          <p:nvPr/>
        </p:nvSpPr>
        <p:spPr>
          <a:xfrm>
            <a:off x="9525005" y="2261858"/>
            <a:ext cx="1584959" cy="44067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implements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766C18-E0DD-429C-B460-CA1FF12C634C}"/>
              </a:ext>
            </a:extLst>
          </p:cNvPr>
          <p:cNvSpPr/>
          <p:nvPr/>
        </p:nvSpPr>
        <p:spPr>
          <a:xfrm>
            <a:off x="9817124" y="4439920"/>
            <a:ext cx="982956" cy="44067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extends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A4E9AC-3525-4ED0-9926-A548E231A931}"/>
              </a:ext>
            </a:extLst>
          </p:cNvPr>
          <p:cNvSpPr/>
          <p:nvPr/>
        </p:nvSpPr>
        <p:spPr>
          <a:xfrm>
            <a:off x="384003" y="2095020"/>
            <a:ext cx="5416161" cy="43885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기존 방식으로 인터페이스나 추상클래스를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사용하기 위해서는 구현</a:t>
            </a:r>
            <a:r>
              <a:rPr lang="en-US" altLang="ko-KR" dirty="0">
                <a:solidFill>
                  <a:schemeClr val="tx1"/>
                </a:solidFill>
              </a:rPr>
              <a:t>(implements)</a:t>
            </a:r>
            <a:r>
              <a:rPr lang="ko-KR" altLang="en-US" dirty="0">
                <a:solidFill>
                  <a:schemeClr val="tx1"/>
                </a:solidFill>
              </a:rPr>
              <a:t>하거나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상속</a:t>
            </a:r>
            <a:r>
              <a:rPr lang="en-US" altLang="ko-KR" dirty="0">
                <a:solidFill>
                  <a:schemeClr val="tx1"/>
                </a:solidFill>
              </a:rPr>
              <a:t>(extends)</a:t>
            </a:r>
            <a:r>
              <a:rPr lang="ko-KR" altLang="en-US" dirty="0">
                <a:solidFill>
                  <a:schemeClr val="tx1"/>
                </a:solidFill>
              </a:rPr>
              <a:t>를 해서 구현한 클래스를 만들어야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사용이 가능했다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그러나 같은 인터페이스나 추상클래스를 가지고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여러 가지 방식의 클래스를 사용하게 된다면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많은 클래스가 만들어지고 관리하기가 어려울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것이다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67849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익명클래스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필요성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EF3C8A-636C-4797-A531-AEC92085B997}"/>
              </a:ext>
            </a:extLst>
          </p:cNvPr>
          <p:cNvSpPr/>
          <p:nvPr/>
        </p:nvSpPr>
        <p:spPr>
          <a:xfrm>
            <a:off x="9296401" y="1239520"/>
            <a:ext cx="2024402" cy="9779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BF7B252-16DC-485C-B00C-3FF763C579BC}"/>
              </a:ext>
            </a:extLst>
          </p:cNvPr>
          <p:cNvSpPr/>
          <p:nvPr/>
        </p:nvSpPr>
        <p:spPr>
          <a:xfrm rot="5400000">
            <a:off x="9869164" y="2367286"/>
            <a:ext cx="916963" cy="94486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D16C48-42C2-4A46-A11C-1D391B1ED5D0}"/>
              </a:ext>
            </a:extLst>
          </p:cNvPr>
          <p:cNvSpPr/>
          <p:nvPr/>
        </p:nvSpPr>
        <p:spPr>
          <a:xfrm>
            <a:off x="9296401" y="3429000"/>
            <a:ext cx="2024402" cy="9779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Abstract Class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2011316-AB62-443A-8C73-9E17B112A996}"/>
              </a:ext>
            </a:extLst>
          </p:cNvPr>
          <p:cNvSpPr/>
          <p:nvPr/>
        </p:nvSpPr>
        <p:spPr>
          <a:xfrm rot="5400000">
            <a:off x="9869164" y="4556766"/>
            <a:ext cx="916963" cy="94486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1F8420-0B0C-44CB-A6CB-9B88F0FFD4B2}"/>
              </a:ext>
            </a:extLst>
          </p:cNvPr>
          <p:cNvSpPr/>
          <p:nvPr/>
        </p:nvSpPr>
        <p:spPr>
          <a:xfrm>
            <a:off x="6262359" y="1239520"/>
            <a:ext cx="2024402" cy="9779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FED862D-ABCE-4146-97D0-C854EDE56AD1}"/>
              </a:ext>
            </a:extLst>
          </p:cNvPr>
          <p:cNvSpPr/>
          <p:nvPr/>
        </p:nvSpPr>
        <p:spPr>
          <a:xfrm rot="5400000">
            <a:off x="5721338" y="3462028"/>
            <a:ext cx="3106444" cy="94486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7448C1-858D-42A0-8B87-AD20B824C421}"/>
              </a:ext>
            </a:extLst>
          </p:cNvPr>
          <p:cNvSpPr/>
          <p:nvPr/>
        </p:nvSpPr>
        <p:spPr>
          <a:xfrm>
            <a:off x="9525005" y="2261858"/>
            <a:ext cx="1584959" cy="44067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implements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A4E9AC-3525-4ED0-9926-A548E231A931}"/>
              </a:ext>
            </a:extLst>
          </p:cNvPr>
          <p:cNvSpPr/>
          <p:nvPr/>
        </p:nvSpPr>
        <p:spPr>
          <a:xfrm>
            <a:off x="511758" y="2951041"/>
            <a:ext cx="5416161" cy="196684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 때 그 때 다르게 구현해서 사용하고 싶으면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구현한 클래스를 따로 만들지 않고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익명클래스를 사용해서 편리하게 구현할 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20C7E31-90CE-49EB-AAC5-9C5C7403B6A9}"/>
              </a:ext>
            </a:extLst>
          </p:cNvPr>
          <p:cNvSpPr/>
          <p:nvPr/>
        </p:nvSpPr>
        <p:spPr>
          <a:xfrm>
            <a:off x="6196897" y="5567231"/>
            <a:ext cx="2148573" cy="83356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구현 후 사용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383280F-D6A5-4B31-99B6-C96BE63E6A91}"/>
              </a:ext>
            </a:extLst>
          </p:cNvPr>
          <p:cNvSpPr/>
          <p:nvPr/>
        </p:nvSpPr>
        <p:spPr>
          <a:xfrm>
            <a:off x="9253358" y="5567231"/>
            <a:ext cx="2148573" cy="83356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구현 후</a:t>
            </a:r>
            <a:r>
              <a:rPr lang="en-US" altLang="ko-KR" sz="1600" dirty="0"/>
              <a:t>)</a:t>
            </a:r>
            <a:r>
              <a:rPr lang="ko-KR" altLang="en-US" sz="1600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8197960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2E94-2395-478A-A60B-2AB43B6E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31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예외 처리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F66E77-BAEF-490E-ADE3-63C3B794F853}"/>
              </a:ext>
            </a:extLst>
          </p:cNvPr>
          <p:cNvSpPr/>
          <p:nvPr/>
        </p:nvSpPr>
        <p:spPr>
          <a:xfrm>
            <a:off x="3048000" y="27998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- </a:t>
            </a:r>
            <a:r>
              <a:rPr lang="en-US" altLang="ko-KR" dirty="0" err="1"/>
              <a:t>try~catch</a:t>
            </a:r>
            <a:endParaRPr lang="en-US" altLang="ko-KR" dirty="0"/>
          </a:p>
          <a:p>
            <a:r>
              <a:rPr lang="en-US" altLang="ko-KR" dirty="0"/>
              <a:t> - finally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사용자 정의 예외 처리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연결된 예외처리</a:t>
            </a:r>
            <a:r>
              <a:rPr lang="en-US" altLang="ko-KR" dirty="0"/>
              <a:t>(chained exception)</a:t>
            </a:r>
            <a:r>
              <a:rPr lang="ko-KR" alt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12339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dirty="0" err="1"/>
              <a:t>try~catch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23AC4C-2E87-4AEF-9F11-3F66B5342C0E}"/>
              </a:ext>
            </a:extLst>
          </p:cNvPr>
          <p:cNvSpPr/>
          <p:nvPr/>
        </p:nvSpPr>
        <p:spPr>
          <a:xfrm>
            <a:off x="782972" y="2618073"/>
            <a:ext cx="4530173" cy="29674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5E80AEE-0334-4151-BC4A-0E70EA654351}"/>
              </a:ext>
            </a:extLst>
          </p:cNvPr>
          <p:cNvSpPr/>
          <p:nvPr/>
        </p:nvSpPr>
        <p:spPr>
          <a:xfrm>
            <a:off x="989184" y="4350618"/>
            <a:ext cx="1927271" cy="11262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main()</a:t>
            </a:r>
            <a:endParaRPr lang="ko-KR" altLang="en-US" dirty="0"/>
          </a:p>
        </p:txBody>
      </p:sp>
      <p:sp>
        <p:nvSpPr>
          <p:cNvPr id="8" name="폭발: 14pt 7">
            <a:extLst>
              <a:ext uri="{FF2B5EF4-FFF2-40B4-BE49-F238E27FC236}">
                <a16:creationId xmlns:a16="http://schemas.microsoft.com/office/drawing/2014/main" id="{A942F178-C8DA-4868-9836-EBEDF0486F63}"/>
              </a:ext>
            </a:extLst>
          </p:cNvPr>
          <p:cNvSpPr/>
          <p:nvPr/>
        </p:nvSpPr>
        <p:spPr>
          <a:xfrm>
            <a:off x="1530417" y="3912668"/>
            <a:ext cx="1722922" cy="875899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예외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51C5397-EA46-4995-9C83-B92C58AD3151}"/>
              </a:ext>
            </a:extLst>
          </p:cNvPr>
          <p:cNvSpPr/>
          <p:nvPr/>
        </p:nvSpPr>
        <p:spPr>
          <a:xfrm rot="19571399">
            <a:off x="2352529" y="4178541"/>
            <a:ext cx="1127855" cy="344151"/>
          </a:xfrm>
          <a:prstGeom prst="rightArrow">
            <a:avLst>
              <a:gd name="adj1" fmla="val 44406"/>
              <a:gd name="adj2" fmla="val 77703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26C4A-1428-419A-9B34-E9B792110572}"/>
              </a:ext>
            </a:extLst>
          </p:cNvPr>
          <p:cNvSpPr txBox="1"/>
          <p:nvPr/>
        </p:nvSpPr>
        <p:spPr>
          <a:xfrm>
            <a:off x="3888606" y="2820202"/>
            <a:ext cx="130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JVM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07BEAF-746B-474E-AE57-BA0957556CE0}"/>
              </a:ext>
            </a:extLst>
          </p:cNvPr>
          <p:cNvSpPr/>
          <p:nvPr/>
        </p:nvSpPr>
        <p:spPr>
          <a:xfrm>
            <a:off x="2839883" y="4376548"/>
            <a:ext cx="1796602" cy="3657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main( )</a:t>
            </a:r>
            <a:r>
              <a:rPr lang="ko-KR" altLang="en-US" sz="1600" dirty="0"/>
              <a:t>강제종료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5B1735D-86D5-47DA-B6AE-11ECD295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819" y="1496730"/>
            <a:ext cx="10115550" cy="914400"/>
          </a:xfrm>
          <a:prstGeom prst="rect">
            <a:avLst/>
          </a:prstGeom>
        </p:spPr>
      </p:pic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8EB7D5FC-7008-4800-93E0-A5BA5518E57E}"/>
              </a:ext>
            </a:extLst>
          </p:cNvPr>
          <p:cNvSpPr/>
          <p:nvPr/>
        </p:nvSpPr>
        <p:spPr>
          <a:xfrm rot="10800000">
            <a:off x="4636485" y="2296360"/>
            <a:ext cx="698316" cy="597469"/>
          </a:xfrm>
          <a:custGeom>
            <a:avLst/>
            <a:gdLst>
              <a:gd name="connsiteX0" fmla="*/ 0 w 433137"/>
              <a:gd name="connsiteY0" fmla="*/ 576043 h 576043"/>
              <a:gd name="connsiteX1" fmla="*/ 216569 w 433137"/>
              <a:gd name="connsiteY1" fmla="*/ 0 h 576043"/>
              <a:gd name="connsiteX2" fmla="*/ 433137 w 433137"/>
              <a:gd name="connsiteY2" fmla="*/ 576043 h 576043"/>
              <a:gd name="connsiteX3" fmla="*/ 0 w 433137"/>
              <a:gd name="connsiteY3" fmla="*/ 576043 h 576043"/>
              <a:gd name="connsiteX0" fmla="*/ 0 w 553453"/>
              <a:gd name="connsiteY0" fmla="*/ 633795 h 633795"/>
              <a:gd name="connsiteX1" fmla="*/ 553453 w 553453"/>
              <a:gd name="connsiteY1" fmla="*/ 0 h 633795"/>
              <a:gd name="connsiteX2" fmla="*/ 433137 w 553453"/>
              <a:gd name="connsiteY2" fmla="*/ 633795 h 633795"/>
              <a:gd name="connsiteX3" fmla="*/ 0 w 553453"/>
              <a:gd name="connsiteY3" fmla="*/ 633795 h 63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453" h="633795">
                <a:moveTo>
                  <a:pt x="0" y="633795"/>
                </a:moveTo>
                <a:lnTo>
                  <a:pt x="553453" y="0"/>
                </a:lnTo>
                <a:lnTo>
                  <a:pt x="433137" y="633795"/>
                </a:lnTo>
                <a:lnTo>
                  <a:pt x="0" y="633795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C6902F-E8ED-40A0-8F8F-8B9CF31EBDC4}"/>
              </a:ext>
            </a:extLst>
          </p:cNvPr>
          <p:cNvSpPr/>
          <p:nvPr/>
        </p:nvSpPr>
        <p:spPr>
          <a:xfrm>
            <a:off x="6019197" y="2758623"/>
            <a:ext cx="5416161" cy="134173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지금까지 </a:t>
            </a:r>
            <a:r>
              <a:rPr lang="en-US" altLang="ko-KR" dirty="0">
                <a:solidFill>
                  <a:schemeClr val="tx1"/>
                </a:solidFill>
              </a:rPr>
              <a:t>Exception</a:t>
            </a:r>
            <a:r>
              <a:rPr lang="ko-KR" altLang="en-US" dirty="0">
                <a:solidFill>
                  <a:schemeClr val="tx1"/>
                </a:solidFill>
              </a:rPr>
              <a:t>이 뜰 때 마다 실행이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강제로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종료되고 </a:t>
            </a:r>
            <a:r>
              <a:rPr lang="en-US" altLang="ko-KR" dirty="0">
                <a:solidFill>
                  <a:schemeClr val="tx1"/>
                </a:solidFill>
              </a:rPr>
              <a:t>JVM</a:t>
            </a:r>
            <a:r>
              <a:rPr lang="ko-KR" altLang="en-US" dirty="0">
                <a:solidFill>
                  <a:schemeClr val="tx1"/>
                </a:solidFill>
              </a:rPr>
              <a:t>이 정보를 받아서 </a:t>
            </a:r>
            <a:r>
              <a:rPr lang="en-US" altLang="ko-KR" dirty="0">
                <a:solidFill>
                  <a:schemeClr val="tx1"/>
                </a:solidFill>
              </a:rPr>
              <a:t>JVM</a:t>
            </a:r>
            <a:r>
              <a:rPr lang="ko-KR" altLang="en-US" dirty="0">
                <a:solidFill>
                  <a:schemeClr val="tx1"/>
                </a:solidFill>
              </a:rPr>
              <a:t>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출력해서 에러 정보를 출력해주었다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52EF05-18C1-43E2-92AD-554FD3A8CEBB}"/>
              </a:ext>
            </a:extLst>
          </p:cNvPr>
          <p:cNvSpPr/>
          <p:nvPr/>
        </p:nvSpPr>
        <p:spPr>
          <a:xfrm>
            <a:off x="7787396" y="4170195"/>
            <a:ext cx="1879761" cy="5553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Throwable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7171B2D-5DE2-48F2-8C53-9490F23D818F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flipH="1">
            <a:off x="7652085" y="4725514"/>
            <a:ext cx="1075192" cy="299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C95BA34-F790-4C2D-94CA-2590A4BAFE48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>
            <a:off x="8727277" y="4725514"/>
            <a:ext cx="1134684" cy="299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102AFF-881B-4396-8BD5-AD47722850BE}"/>
              </a:ext>
            </a:extLst>
          </p:cNvPr>
          <p:cNvSpPr/>
          <p:nvPr/>
        </p:nvSpPr>
        <p:spPr>
          <a:xfrm>
            <a:off x="6712204" y="5025448"/>
            <a:ext cx="1879761" cy="5553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Exception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1187A7-D9A1-4FEA-B82A-D4DB9CB21A20}"/>
              </a:ext>
            </a:extLst>
          </p:cNvPr>
          <p:cNvSpPr/>
          <p:nvPr/>
        </p:nvSpPr>
        <p:spPr>
          <a:xfrm>
            <a:off x="8922080" y="5025449"/>
            <a:ext cx="1879761" cy="5553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Error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EEE6B20-37BF-4AEF-B54E-897BFBCBB4CF}"/>
              </a:ext>
            </a:extLst>
          </p:cNvPr>
          <p:cNvSpPr/>
          <p:nvPr/>
        </p:nvSpPr>
        <p:spPr>
          <a:xfrm>
            <a:off x="5413737" y="5698392"/>
            <a:ext cx="3193713" cy="8642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개발자가 구현한 로직에서 발생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JVM</a:t>
            </a:r>
            <a:r>
              <a:rPr lang="ko-KR" altLang="en-US" sz="1400" dirty="0">
                <a:solidFill>
                  <a:schemeClr val="tx1"/>
                </a:solidFill>
              </a:rPr>
              <a:t> 정상 실행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컨트롤 가능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51380F-819B-4B75-8209-2DD901FCE635}"/>
              </a:ext>
            </a:extLst>
          </p:cNvPr>
          <p:cNvSpPr/>
          <p:nvPr/>
        </p:nvSpPr>
        <p:spPr>
          <a:xfrm>
            <a:off x="8922080" y="5698392"/>
            <a:ext cx="3193713" cy="8642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시스템 레벨에서 발생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개발자가 컨트롤 불가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08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메모리 </a:t>
            </a:r>
            <a:r>
              <a:rPr lang="en-US" altLang="ko-KR" dirty="0"/>
              <a:t>(Stack, Heap, Class )</a:t>
            </a:r>
            <a:r>
              <a:rPr lang="ko-KR" altLang="en-US" dirty="0"/>
              <a:t>와 </a:t>
            </a:r>
            <a:r>
              <a:rPr lang="en-US" altLang="ko-KR" dirty="0"/>
              <a:t>new</a:t>
            </a:r>
            <a:r>
              <a:rPr lang="ko-KR" altLang="en-US" dirty="0"/>
              <a:t>연산자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객체 생성하기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830F42-1035-48CA-9D39-20F76DD797E9}"/>
              </a:ext>
            </a:extLst>
          </p:cNvPr>
          <p:cNvSpPr/>
          <p:nvPr/>
        </p:nvSpPr>
        <p:spPr>
          <a:xfrm>
            <a:off x="518160" y="2184400"/>
            <a:ext cx="5133975" cy="43688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B87E33-4DB8-418D-8C0C-6AD7E763EB84}"/>
              </a:ext>
            </a:extLst>
          </p:cNvPr>
          <p:cNvSpPr/>
          <p:nvPr/>
        </p:nvSpPr>
        <p:spPr>
          <a:xfrm>
            <a:off x="5974080" y="1524000"/>
            <a:ext cx="5963454" cy="5029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381F1F-871E-4899-909F-0CE2A30F3D08}"/>
              </a:ext>
            </a:extLst>
          </p:cNvPr>
          <p:cNvSpPr/>
          <p:nvPr/>
        </p:nvSpPr>
        <p:spPr>
          <a:xfrm>
            <a:off x="3212984" y="2184400"/>
            <a:ext cx="2439152" cy="37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r>
              <a:rPr lang="ko-KR" altLang="en-US" dirty="0"/>
              <a:t> 객체 얻어 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C024A5-59BA-4B6D-A0EC-4411EFF4FB73}"/>
              </a:ext>
            </a:extLst>
          </p:cNvPr>
          <p:cNvSpPr/>
          <p:nvPr/>
        </p:nvSpPr>
        <p:spPr>
          <a:xfrm>
            <a:off x="9997770" y="1530991"/>
            <a:ext cx="1939764" cy="37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 생성하기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01F673-AF93-4746-93DF-FFEA63ECE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09" y="2762250"/>
            <a:ext cx="3952875" cy="1028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B7DBA4-361D-481B-91A2-F7655254D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742" y="2052277"/>
            <a:ext cx="4371975" cy="819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717A48-7D9B-4838-AC29-2F89BF671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45" y="3829443"/>
            <a:ext cx="2905125" cy="904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A97D70-5D34-4C9E-9760-1C960EEAC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871427"/>
            <a:ext cx="3143250" cy="590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58DE2C-C7E1-42AC-AE37-1E424BABD9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2233" y="4734318"/>
            <a:ext cx="3876675" cy="781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2ABC6CD-EE85-4BE0-B7C5-6F340A4261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9634" y="3505761"/>
            <a:ext cx="4610100" cy="495300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4D5ECA9E-5DA3-4D44-BBF7-FB518828D487}"/>
              </a:ext>
            </a:extLst>
          </p:cNvPr>
          <p:cNvSpPr/>
          <p:nvPr/>
        </p:nvSpPr>
        <p:spPr>
          <a:xfrm>
            <a:off x="691928" y="4788192"/>
            <a:ext cx="833561" cy="5703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출력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A6D4C2D-3DE8-43FB-A204-61D8727958A1}"/>
              </a:ext>
            </a:extLst>
          </p:cNvPr>
          <p:cNvSpPr/>
          <p:nvPr/>
        </p:nvSpPr>
        <p:spPr>
          <a:xfrm>
            <a:off x="6238273" y="3468222"/>
            <a:ext cx="833561" cy="5703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출력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A8FD04-CDAA-4750-BB30-5F611F3A9C68}"/>
              </a:ext>
            </a:extLst>
          </p:cNvPr>
          <p:cNvSpPr/>
          <p:nvPr/>
        </p:nvSpPr>
        <p:spPr>
          <a:xfrm>
            <a:off x="518160" y="5515368"/>
            <a:ext cx="11419374" cy="1037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 </a:t>
            </a:r>
            <a:r>
              <a:rPr lang="ko-KR" altLang="en-US" dirty="0"/>
              <a:t>객체를 얻어오는 경우에는 해당 객체에 대한 정보를 추출하고 확인할 때 쓰인다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객체 생성</a:t>
            </a:r>
            <a:r>
              <a:rPr lang="en-US" altLang="ko-KR" dirty="0"/>
              <a:t>(</a:t>
            </a:r>
            <a:r>
              <a:rPr lang="ko-KR" altLang="en-US" dirty="0"/>
              <a:t>인스턴스화</a:t>
            </a:r>
            <a:r>
              <a:rPr lang="en-US" altLang="ko-KR" dirty="0"/>
              <a:t>)</a:t>
            </a:r>
            <a:r>
              <a:rPr lang="ko-KR" altLang="en-US" dirty="0"/>
              <a:t>은</a:t>
            </a:r>
            <a:r>
              <a:rPr lang="en-US" altLang="ko-KR" dirty="0"/>
              <a:t>(</a:t>
            </a:r>
            <a:r>
              <a:rPr lang="ko-KR" altLang="en-US" dirty="0"/>
              <a:t>는</a:t>
            </a:r>
            <a:r>
              <a:rPr lang="en-US" altLang="ko-KR" dirty="0"/>
              <a:t>) Heap</a:t>
            </a:r>
            <a:r>
              <a:rPr lang="ko-KR" altLang="en-US" dirty="0"/>
              <a:t>이라는 메모리에 객체가 올라가면서 </a:t>
            </a:r>
            <a:r>
              <a:rPr lang="en-US" altLang="ko-KR" dirty="0"/>
              <a:t>Stack</a:t>
            </a:r>
            <a:r>
              <a:rPr lang="ko-KR" altLang="en-US" dirty="0"/>
              <a:t>에 쌓인 참조변수가 이를 </a:t>
            </a:r>
            <a:endParaRPr lang="en-US" altLang="ko-KR" dirty="0"/>
          </a:p>
          <a:p>
            <a:pPr algn="ctr"/>
            <a:r>
              <a:rPr lang="ko-KR" altLang="en-US" dirty="0"/>
              <a:t>가리킨다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2650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273661E-A791-460C-9EFB-AD463719E023}"/>
              </a:ext>
            </a:extLst>
          </p:cNvPr>
          <p:cNvSpPr/>
          <p:nvPr/>
        </p:nvSpPr>
        <p:spPr>
          <a:xfrm>
            <a:off x="989184" y="3750435"/>
            <a:ext cx="3693711" cy="17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dirty="0" err="1"/>
              <a:t>try~catch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Exception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23AC4C-2E87-4AEF-9F11-3F66B5342C0E}"/>
              </a:ext>
            </a:extLst>
          </p:cNvPr>
          <p:cNvSpPr/>
          <p:nvPr/>
        </p:nvSpPr>
        <p:spPr>
          <a:xfrm>
            <a:off x="667469" y="2820202"/>
            <a:ext cx="4530173" cy="29674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	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5E80AEE-0334-4151-BC4A-0E70EA654351}"/>
              </a:ext>
            </a:extLst>
          </p:cNvPr>
          <p:cNvSpPr/>
          <p:nvPr/>
        </p:nvSpPr>
        <p:spPr>
          <a:xfrm>
            <a:off x="989184" y="4350618"/>
            <a:ext cx="1927271" cy="11262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main()</a:t>
            </a:r>
            <a:endParaRPr lang="ko-KR" altLang="en-US" dirty="0"/>
          </a:p>
        </p:txBody>
      </p:sp>
      <p:sp>
        <p:nvSpPr>
          <p:cNvPr id="8" name="폭발: 14pt 7">
            <a:extLst>
              <a:ext uri="{FF2B5EF4-FFF2-40B4-BE49-F238E27FC236}">
                <a16:creationId xmlns:a16="http://schemas.microsoft.com/office/drawing/2014/main" id="{A942F178-C8DA-4868-9836-EBEDF0486F63}"/>
              </a:ext>
            </a:extLst>
          </p:cNvPr>
          <p:cNvSpPr/>
          <p:nvPr/>
        </p:nvSpPr>
        <p:spPr>
          <a:xfrm>
            <a:off x="1530417" y="3912668"/>
            <a:ext cx="1722922" cy="875899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예외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51C5397-EA46-4995-9C83-B92C58AD3151}"/>
              </a:ext>
            </a:extLst>
          </p:cNvPr>
          <p:cNvSpPr/>
          <p:nvPr/>
        </p:nvSpPr>
        <p:spPr>
          <a:xfrm rot="19571399">
            <a:off x="2404230" y="4162828"/>
            <a:ext cx="1127855" cy="529977"/>
          </a:xfrm>
          <a:prstGeom prst="rightArrow">
            <a:avLst>
              <a:gd name="adj1" fmla="val 44406"/>
              <a:gd name="adj2" fmla="val 77703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26C4A-1428-419A-9B34-E9B792110572}"/>
              </a:ext>
            </a:extLst>
          </p:cNvPr>
          <p:cNvSpPr txBox="1"/>
          <p:nvPr/>
        </p:nvSpPr>
        <p:spPr>
          <a:xfrm>
            <a:off x="3888606" y="2820202"/>
            <a:ext cx="130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JVM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C6902F-E8ED-40A0-8F8F-8B9CF31EBDC4}"/>
              </a:ext>
            </a:extLst>
          </p:cNvPr>
          <p:cNvSpPr/>
          <p:nvPr/>
        </p:nvSpPr>
        <p:spPr>
          <a:xfrm>
            <a:off x="6019197" y="2758623"/>
            <a:ext cx="5416161" cy="313203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try</a:t>
            </a:r>
            <a:r>
              <a:rPr lang="en-US" altLang="ko-KR" dirty="0">
                <a:solidFill>
                  <a:schemeClr val="tx1"/>
                </a:solidFill>
              </a:rPr>
              <a:t>{…}</a:t>
            </a:r>
            <a:r>
              <a:rPr lang="en-US" altLang="ko-KR" b="1" dirty="0">
                <a:solidFill>
                  <a:schemeClr val="tx1"/>
                </a:solidFill>
              </a:rPr>
              <a:t>catch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>
                <a:solidFill>
                  <a:srgbClr val="FF0000"/>
                </a:solidFill>
              </a:rPr>
              <a:t>Exception</a:t>
            </a:r>
            <a:r>
              <a:rPr lang="en-US" altLang="ko-KR" dirty="0">
                <a:solidFill>
                  <a:schemeClr val="tx1"/>
                </a:solidFill>
              </a:rPr>
              <a:t> e){…}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try</a:t>
            </a:r>
            <a:r>
              <a:rPr lang="ko-KR" altLang="en-US" dirty="0">
                <a:solidFill>
                  <a:schemeClr val="tx1"/>
                </a:solidFill>
              </a:rPr>
              <a:t>문에 감싸져 있는 곳에서 예외가 발생하면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바로 </a:t>
            </a:r>
            <a:r>
              <a:rPr lang="en-US" altLang="ko-KR" dirty="0">
                <a:solidFill>
                  <a:schemeClr val="tx1"/>
                </a:solidFill>
              </a:rPr>
              <a:t>catch</a:t>
            </a:r>
            <a:r>
              <a:rPr lang="ko-KR" altLang="en-US" dirty="0">
                <a:solidFill>
                  <a:schemeClr val="tx1"/>
                </a:solidFill>
              </a:rPr>
              <a:t>문으로 넘어가서 </a:t>
            </a:r>
            <a:r>
              <a:rPr lang="en-US" altLang="ko-KR" dirty="0">
                <a:solidFill>
                  <a:schemeClr val="tx1"/>
                </a:solidFill>
              </a:rPr>
              <a:t>catch</a:t>
            </a:r>
            <a:r>
              <a:rPr lang="ko-KR" altLang="en-US" dirty="0">
                <a:solidFill>
                  <a:schemeClr val="tx1"/>
                </a:solidFill>
              </a:rPr>
              <a:t>문에 있는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실행문이 실행되고 나서 정상 종료하게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8CD9643-7382-44F4-8E72-870EEE01D171}"/>
              </a:ext>
            </a:extLst>
          </p:cNvPr>
          <p:cNvSpPr/>
          <p:nvPr/>
        </p:nvSpPr>
        <p:spPr>
          <a:xfrm>
            <a:off x="3817720" y="3692996"/>
            <a:ext cx="910829" cy="356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9970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7F0E2B6-FF51-436E-8D3D-13407852450B}"/>
              </a:ext>
            </a:extLst>
          </p:cNvPr>
          <p:cNvSpPr/>
          <p:nvPr/>
        </p:nvSpPr>
        <p:spPr>
          <a:xfrm>
            <a:off x="452387" y="3513221"/>
            <a:ext cx="4632652" cy="28875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73661E-A791-460C-9EFB-AD463719E023}"/>
              </a:ext>
            </a:extLst>
          </p:cNvPr>
          <p:cNvSpPr/>
          <p:nvPr/>
        </p:nvSpPr>
        <p:spPr>
          <a:xfrm>
            <a:off x="545022" y="4443888"/>
            <a:ext cx="3693711" cy="17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23AC4C-2E87-4AEF-9F11-3F66B5342C0E}"/>
              </a:ext>
            </a:extLst>
          </p:cNvPr>
          <p:cNvSpPr/>
          <p:nvPr/>
        </p:nvSpPr>
        <p:spPr>
          <a:xfrm>
            <a:off x="215235" y="2290813"/>
            <a:ext cx="6012310" cy="42774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	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dirty="0" err="1"/>
              <a:t>try~catch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다중 </a:t>
            </a:r>
            <a:r>
              <a:rPr lang="en-US" altLang="ko-KR" dirty="0"/>
              <a:t>catch</a:t>
            </a:r>
            <a:r>
              <a:rPr lang="ko-KR" altLang="en-US" dirty="0"/>
              <a:t>문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5E80AEE-0334-4151-BC4A-0E70EA654351}"/>
              </a:ext>
            </a:extLst>
          </p:cNvPr>
          <p:cNvSpPr/>
          <p:nvPr/>
        </p:nvSpPr>
        <p:spPr>
          <a:xfrm>
            <a:off x="623423" y="4993789"/>
            <a:ext cx="1927271" cy="11262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main()</a:t>
            </a:r>
            <a:endParaRPr lang="ko-KR" altLang="en-US" dirty="0"/>
          </a:p>
        </p:txBody>
      </p:sp>
      <p:sp>
        <p:nvSpPr>
          <p:cNvPr id="8" name="폭발: 14pt 7">
            <a:extLst>
              <a:ext uri="{FF2B5EF4-FFF2-40B4-BE49-F238E27FC236}">
                <a16:creationId xmlns:a16="http://schemas.microsoft.com/office/drawing/2014/main" id="{A942F178-C8DA-4868-9836-EBEDF0486F63}"/>
              </a:ext>
            </a:extLst>
          </p:cNvPr>
          <p:cNvSpPr/>
          <p:nvPr/>
        </p:nvSpPr>
        <p:spPr>
          <a:xfrm>
            <a:off x="1164656" y="4555839"/>
            <a:ext cx="1722922" cy="875899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예외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51C5397-EA46-4995-9C83-B92C58AD3151}"/>
              </a:ext>
            </a:extLst>
          </p:cNvPr>
          <p:cNvSpPr/>
          <p:nvPr/>
        </p:nvSpPr>
        <p:spPr>
          <a:xfrm rot="19571399">
            <a:off x="2038469" y="4805999"/>
            <a:ext cx="1127855" cy="529977"/>
          </a:xfrm>
          <a:prstGeom prst="rightArrow">
            <a:avLst>
              <a:gd name="adj1" fmla="val 44406"/>
              <a:gd name="adj2" fmla="val 77703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26C4A-1428-419A-9B34-E9B792110572}"/>
              </a:ext>
            </a:extLst>
          </p:cNvPr>
          <p:cNvSpPr txBox="1"/>
          <p:nvPr/>
        </p:nvSpPr>
        <p:spPr>
          <a:xfrm>
            <a:off x="5085039" y="2290813"/>
            <a:ext cx="130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JVM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C6902F-E8ED-40A0-8F8F-8B9CF31EBDC4}"/>
              </a:ext>
            </a:extLst>
          </p:cNvPr>
          <p:cNvSpPr/>
          <p:nvPr/>
        </p:nvSpPr>
        <p:spPr>
          <a:xfrm>
            <a:off x="6560604" y="2737915"/>
            <a:ext cx="5416161" cy="313203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다중 </a:t>
            </a:r>
            <a:r>
              <a:rPr lang="en-US" altLang="ko-KR" dirty="0">
                <a:solidFill>
                  <a:schemeClr val="tx1"/>
                </a:solidFill>
              </a:rPr>
              <a:t>catch</a:t>
            </a:r>
            <a:r>
              <a:rPr lang="ko-KR" altLang="en-US" dirty="0">
                <a:solidFill>
                  <a:schemeClr val="tx1"/>
                </a:solidFill>
              </a:rPr>
              <a:t>문으로 여러 가지 발생 가능한 예외들을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주의할 점은 위에서부터 </a:t>
            </a:r>
            <a:r>
              <a:rPr lang="en-US" altLang="ko-KR" dirty="0">
                <a:solidFill>
                  <a:schemeClr val="tx1"/>
                </a:solidFill>
              </a:rPr>
              <a:t>catch</a:t>
            </a:r>
            <a:r>
              <a:rPr lang="ko-KR" altLang="en-US" dirty="0">
                <a:solidFill>
                  <a:schemeClr val="tx1"/>
                </a:solidFill>
              </a:rPr>
              <a:t>문이 실행되기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때문에 상속관계를 잘 따져서 순서대로 해야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예를 들어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맨 위 </a:t>
            </a:r>
            <a:r>
              <a:rPr lang="en-US" altLang="ko-KR" dirty="0">
                <a:solidFill>
                  <a:schemeClr val="tx1"/>
                </a:solidFill>
              </a:rPr>
              <a:t>catch</a:t>
            </a:r>
            <a:r>
              <a:rPr lang="ko-KR" altLang="en-US" dirty="0">
                <a:solidFill>
                  <a:schemeClr val="tx1"/>
                </a:solidFill>
              </a:rPr>
              <a:t>문이 </a:t>
            </a:r>
            <a:r>
              <a:rPr lang="en-US" altLang="ko-KR" dirty="0">
                <a:solidFill>
                  <a:schemeClr val="tx1"/>
                </a:solidFill>
              </a:rPr>
              <a:t>Exception</a:t>
            </a:r>
            <a:r>
              <a:rPr lang="ko-KR" altLang="en-US" dirty="0">
                <a:solidFill>
                  <a:schemeClr val="tx1"/>
                </a:solidFill>
              </a:rPr>
              <a:t>이라면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예외 관련 클래스 중 최상위 클래스이기 때문에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아래에 선언된 </a:t>
            </a:r>
            <a:r>
              <a:rPr lang="en-US" altLang="ko-KR" dirty="0">
                <a:solidFill>
                  <a:schemeClr val="tx1"/>
                </a:solidFill>
              </a:rPr>
              <a:t>catch</a:t>
            </a:r>
            <a:r>
              <a:rPr lang="ko-KR" altLang="en-US" dirty="0">
                <a:solidFill>
                  <a:schemeClr val="tx1"/>
                </a:solidFill>
              </a:rPr>
              <a:t>문은 실행되지 않을 것이다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8CD9643-7382-44F4-8E72-870EEE01D171}"/>
              </a:ext>
            </a:extLst>
          </p:cNvPr>
          <p:cNvSpPr/>
          <p:nvPr/>
        </p:nvSpPr>
        <p:spPr>
          <a:xfrm>
            <a:off x="3339711" y="4443888"/>
            <a:ext cx="910829" cy="356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catch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B18D2C2-6F64-4F12-91ED-BA816D6BC199}"/>
              </a:ext>
            </a:extLst>
          </p:cNvPr>
          <p:cNvSpPr/>
          <p:nvPr/>
        </p:nvSpPr>
        <p:spPr>
          <a:xfrm rot="19571399">
            <a:off x="3109805" y="4001066"/>
            <a:ext cx="1127855" cy="529977"/>
          </a:xfrm>
          <a:prstGeom prst="rightArrow">
            <a:avLst>
              <a:gd name="adj1" fmla="val 44406"/>
              <a:gd name="adj2" fmla="val 7770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989000-F930-4112-A47E-3BB26C125CAD}"/>
              </a:ext>
            </a:extLst>
          </p:cNvPr>
          <p:cNvSpPr/>
          <p:nvPr/>
        </p:nvSpPr>
        <p:spPr>
          <a:xfrm>
            <a:off x="4210320" y="3513221"/>
            <a:ext cx="910829" cy="356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3692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dirty="0"/>
              <a:t>finally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return</a:t>
            </a:r>
            <a:r>
              <a:rPr lang="ko-KR" altLang="en-US" dirty="0"/>
              <a:t>도 이기는 </a:t>
            </a:r>
            <a:r>
              <a:rPr lang="en-US" altLang="ko-KR" dirty="0"/>
              <a:t>finally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2D7D14-F91F-4B7C-8B13-58306328BEAA}"/>
              </a:ext>
            </a:extLst>
          </p:cNvPr>
          <p:cNvSpPr/>
          <p:nvPr/>
        </p:nvSpPr>
        <p:spPr>
          <a:xfrm>
            <a:off x="1581951" y="2556494"/>
            <a:ext cx="9246471" cy="313203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try</a:t>
            </a:r>
            <a:r>
              <a:rPr lang="en-US" altLang="ko-KR" dirty="0">
                <a:solidFill>
                  <a:schemeClr val="tx1"/>
                </a:solidFill>
              </a:rPr>
              <a:t>{…} </a:t>
            </a:r>
            <a:r>
              <a:rPr lang="en-US" altLang="ko-KR" b="1" dirty="0">
                <a:solidFill>
                  <a:schemeClr val="tx1"/>
                </a:solidFill>
              </a:rPr>
              <a:t>catch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>
                <a:solidFill>
                  <a:srgbClr val="FF0000"/>
                </a:solidFill>
              </a:rPr>
              <a:t>Exception</a:t>
            </a:r>
            <a:r>
              <a:rPr lang="en-US" altLang="ko-KR" dirty="0">
                <a:solidFill>
                  <a:schemeClr val="tx1"/>
                </a:solidFill>
              </a:rPr>
              <a:t> e){…} </a:t>
            </a:r>
            <a:r>
              <a:rPr lang="en-US" altLang="ko-KR" b="1" dirty="0">
                <a:solidFill>
                  <a:schemeClr val="tx1"/>
                </a:solidFill>
              </a:rPr>
              <a:t>finally</a:t>
            </a:r>
            <a:r>
              <a:rPr lang="en-US" altLang="ko-KR" dirty="0">
                <a:solidFill>
                  <a:schemeClr val="tx1"/>
                </a:solidFill>
              </a:rPr>
              <a:t>{…}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만일 </a:t>
            </a:r>
            <a:r>
              <a:rPr lang="en-US" altLang="ko-KR" dirty="0">
                <a:solidFill>
                  <a:schemeClr val="tx1"/>
                </a:solidFill>
              </a:rPr>
              <a:t>return</a:t>
            </a:r>
            <a:r>
              <a:rPr lang="ko-KR" altLang="en-US" dirty="0">
                <a:solidFill>
                  <a:schemeClr val="tx1"/>
                </a:solidFill>
              </a:rPr>
              <a:t>을 만나면 메서드가 종료되야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그런데 </a:t>
            </a:r>
            <a:r>
              <a:rPr lang="en-US" altLang="ko-KR" dirty="0">
                <a:solidFill>
                  <a:schemeClr val="tx1"/>
                </a:solidFill>
              </a:rPr>
              <a:t>finally</a:t>
            </a:r>
            <a:r>
              <a:rPr lang="ko-KR" altLang="en-US" dirty="0">
                <a:solidFill>
                  <a:schemeClr val="tx1"/>
                </a:solidFill>
              </a:rPr>
              <a:t>가 있다면 </a:t>
            </a:r>
            <a:r>
              <a:rPr lang="en-US" altLang="ko-KR" dirty="0">
                <a:solidFill>
                  <a:schemeClr val="tx1"/>
                </a:solidFill>
              </a:rPr>
              <a:t>finally</a:t>
            </a:r>
            <a:r>
              <a:rPr lang="ko-KR" altLang="en-US" dirty="0">
                <a:solidFill>
                  <a:schemeClr val="tx1"/>
                </a:solidFill>
              </a:rPr>
              <a:t>문의 실행문들이 모두 마무리 되고 나서야 </a:t>
            </a:r>
            <a:r>
              <a:rPr lang="en-US" altLang="ko-KR" dirty="0">
                <a:solidFill>
                  <a:schemeClr val="tx1"/>
                </a:solidFill>
              </a:rPr>
              <a:t>return</a:t>
            </a:r>
            <a:r>
              <a:rPr lang="ko-KR" altLang="en-US" dirty="0">
                <a:solidFill>
                  <a:schemeClr val="tx1"/>
                </a:solidFill>
              </a:rPr>
              <a:t>이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그리고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예외가 발생해서 </a:t>
            </a:r>
            <a:r>
              <a:rPr lang="en-US" altLang="ko-KR" dirty="0">
                <a:solidFill>
                  <a:schemeClr val="tx1"/>
                </a:solidFill>
              </a:rPr>
              <a:t>catch</a:t>
            </a:r>
            <a:r>
              <a:rPr lang="ko-KR" altLang="en-US" dirty="0">
                <a:solidFill>
                  <a:schemeClr val="tx1"/>
                </a:solidFill>
              </a:rPr>
              <a:t>문이 실행이 되었던 그렇지 않았던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간에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finally</a:t>
            </a:r>
            <a:r>
              <a:rPr lang="ko-KR" altLang="en-US" dirty="0">
                <a:solidFill>
                  <a:schemeClr val="tx1"/>
                </a:solidFill>
              </a:rPr>
              <a:t>문은 무조건 실행된다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868810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53EAE31-E68E-41AE-89FF-BBB60F348397}"/>
              </a:ext>
            </a:extLst>
          </p:cNvPr>
          <p:cNvSpPr/>
          <p:nvPr/>
        </p:nvSpPr>
        <p:spPr>
          <a:xfrm>
            <a:off x="7346861" y="2572444"/>
            <a:ext cx="4456496" cy="39513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BFD904C-DD80-4949-A188-DFA92B25C4CC}"/>
              </a:ext>
            </a:extLst>
          </p:cNvPr>
          <p:cNvSpPr/>
          <p:nvPr/>
        </p:nvSpPr>
        <p:spPr>
          <a:xfrm>
            <a:off x="2533099" y="4585320"/>
            <a:ext cx="4058553" cy="19285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FCF254-DB95-4D0B-8B85-F8E92A5B2405}"/>
              </a:ext>
            </a:extLst>
          </p:cNvPr>
          <p:cNvSpPr/>
          <p:nvPr/>
        </p:nvSpPr>
        <p:spPr>
          <a:xfrm>
            <a:off x="385011" y="2262718"/>
            <a:ext cx="3971925" cy="20205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사용자 정의 예외처리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Exception </a:t>
            </a:r>
            <a:r>
              <a:rPr lang="ko-KR" altLang="en-US" dirty="0"/>
              <a:t>상속하기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B5A1A6-B353-48A7-B452-303244FA53F2}"/>
              </a:ext>
            </a:extLst>
          </p:cNvPr>
          <p:cNvSpPr/>
          <p:nvPr/>
        </p:nvSpPr>
        <p:spPr>
          <a:xfrm>
            <a:off x="4562376" y="1245832"/>
            <a:ext cx="7366514" cy="10168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Exception</a:t>
            </a:r>
            <a:r>
              <a:rPr lang="ko-KR" altLang="en-US" dirty="0">
                <a:solidFill>
                  <a:schemeClr val="tx1"/>
                </a:solidFill>
              </a:rPr>
              <a:t>이 발생할 때 출력되는 정보를 예외 관련 클래스를 상속하여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출력 정보를 바꿀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747246-80DD-4F33-ADDC-91CEEEF92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450" y="5085912"/>
            <a:ext cx="3609232" cy="1304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475165-5834-495D-AB60-357FE5BA1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939" y="3144885"/>
            <a:ext cx="3609232" cy="1304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6EF385-E7D4-438F-BE7A-4B70D7264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939" y="5185330"/>
            <a:ext cx="2696837" cy="8536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094731-5004-4AF7-B632-534DAC08E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734" y="2868070"/>
            <a:ext cx="3609232" cy="1304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561CB4-12EF-48D6-9CD3-087EEF04AA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4939" y="4563469"/>
            <a:ext cx="2833170" cy="48087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D2CC709-11C0-45CB-AB85-A799045E1E51}"/>
              </a:ext>
            </a:extLst>
          </p:cNvPr>
          <p:cNvSpPr/>
          <p:nvPr/>
        </p:nvSpPr>
        <p:spPr>
          <a:xfrm>
            <a:off x="1453414" y="2387065"/>
            <a:ext cx="1780674" cy="3707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FFFF00"/>
                </a:solidFill>
              </a:rPr>
              <a:t>UserException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449FC7-7DE0-4AE4-94A1-6835EBB1A312}"/>
              </a:ext>
            </a:extLst>
          </p:cNvPr>
          <p:cNvSpPr/>
          <p:nvPr/>
        </p:nvSpPr>
        <p:spPr>
          <a:xfrm>
            <a:off x="3688130" y="4663624"/>
            <a:ext cx="1780674" cy="3707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Exception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B9E42F-7E91-412C-8D3A-B5C1FDD63567}"/>
              </a:ext>
            </a:extLst>
          </p:cNvPr>
          <p:cNvSpPr/>
          <p:nvPr/>
        </p:nvSpPr>
        <p:spPr>
          <a:xfrm>
            <a:off x="8684772" y="2682691"/>
            <a:ext cx="1780674" cy="3707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Throwable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210A6B7-67D6-468D-AD4C-AF77966F8ADE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946856" y="3880781"/>
            <a:ext cx="2100440" cy="1614747"/>
          </a:xfrm>
          <a:prstGeom prst="bentConnector2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C9EACE9-8907-4830-AD91-A3410565CE19}"/>
              </a:ext>
            </a:extLst>
          </p:cNvPr>
          <p:cNvCxnSpPr/>
          <p:nvPr/>
        </p:nvCxnSpPr>
        <p:spPr>
          <a:xfrm flipV="1">
            <a:off x="4778477" y="3785419"/>
            <a:ext cx="3056462" cy="1952956"/>
          </a:xfrm>
          <a:prstGeom prst="bentConnector3">
            <a:avLst>
              <a:gd name="adj1" fmla="val 70588"/>
            </a:avLst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07FDA0-3756-489B-866C-B3244C917F97}"/>
              </a:ext>
            </a:extLst>
          </p:cNvPr>
          <p:cNvCxnSpPr>
            <a:cxnSpLocks/>
          </p:cNvCxnSpPr>
          <p:nvPr/>
        </p:nvCxnSpPr>
        <p:spPr>
          <a:xfrm>
            <a:off x="8925286" y="3998783"/>
            <a:ext cx="656291" cy="6648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3247272-812A-4857-B849-C785A5C38189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V="1">
            <a:off x="10531776" y="4803907"/>
            <a:ext cx="136333" cy="808261"/>
          </a:xfrm>
          <a:prstGeom prst="bentConnector3">
            <a:avLst>
              <a:gd name="adj1" fmla="val 621063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81467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252D97-BEB6-4916-8C8E-AF236F3C6C85}"/>
              </a:ext>
            </a:extLst>
          </p:cNvPr>
          <p:cNvSpPr/>
          <p:nvPr/>
        </p:nvSpPr>
        <p:spPr>
          <a:xfrm>
            <a:off x="191343" y="1467059"/>
            <a:ext cx="7550229" cy="527538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연결된 예외처리</a:t>
            </a:r>
            <a:r>
              <a:rPr lang="en-US" altLang="ko-KR" dirty="0"/>
              <a:t>(chained exception)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0F10DF-D9C5-4C6E-A80A-ABF586E9F34B}"/>
              </a:ext>
            </a:extLst>
          </p:cNvPr>
          <p:cNvSpPr/>
          <p:nvPr/>
        </p:nvSpPr>
        <p:spPr>
          <a:xfrm>
            <a:off x="191343" y="1774610"/>
            <a:ext cx="6720969" cy="47534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A90817F-E1B8-4CD2-86A2-B2EEE4D1D377}"/>
              </a:ext>
            </a:extLst>
          </p:cNvPr>
          <p:cNvSpPr/>
          <p:nvPr/>
        </p:nvSpPr>
        <p:spPr>
          <a:xfrm>
            <a:off x="839788" y="2728588"/>
            <a:ext cx="5018725" cy="333313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C0AA102-438A-437A-920F-3724DCD0A772}"/>
              </a:ext>
            </a:extLst>
          </p:cNvPr>
          <p:cNvSpPr/>
          <p:nvPr/>
        </p:nvSpPr>
        <p:spPr>
          <a:xfrm>
            <a:off x="1658748" y="4015019"/>
            <a:ext cx="2331217" cy="161697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12D68C2-34DB-4405-8AFF-60EB1DCA6B22}"/>
              </a:ext>
            </a:extLst>
          </p:cNvPr>
          <p:cNvSpPr/>
          <p:nvPr/>
        </p:nvSpPr>
        <p:spPr>
          <a:xfrm rot="19685115">
            <a:off x="2669475" y="3912281"/>
            <a:ext cx="1295751" cy="585613"/>
          </a:xfrm>
          <a:prstGeom prst="rightArrow">
            <a:avLst/>
          </a:prstGeom>
          <a:solidFill>
            <a:srgbClr val="7030A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Throws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95CF36-B6B9-444D-9054-C80F443D9380}"/>
              </a:ext>
            </a:extLst>
          </p:cNvPr>
          <p:cNvSpPr/>
          <p:nvPr/>
        </p:nvSpPr>
        <p:spPr>
          <a:xfrm>
            <a:off x="3783721" y="4395156"/>
            <a:ext cx="1762970" cy="471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예외 처리 위임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318861-9EFB-4604-9F9F-25CAFE5AC04C}"/>
              </a:ext>
            </a:extLst>
          </p:cNvPr>
          <p:cNvSpPr txBox="1"/>
          <p:nvPr/>
        </p:nvSpPr>
        <p:spPr>
          <a:xfrm>
            <a:off x="1834155" y="4711900"/>
            <a:ext cx="198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method( )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6ACD0B-8871-4243-BAD7-65E5445636C9}"/>
              </a:ext>
            </a:extLst>
          </p:cNvPr>
          <p:cNvSpPr txBox="1"/>
          <p:nvPr/>
        </p:nvSpPr>
        <p:spPr>
          <a:xfrm>
            <a:off x="2824355" y="3317449"/>
            <a:ext cx="198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method( )</a:t>
            </a:r>
            <a:endParaRPr lang="ko-KR" altLang="en-US" b="1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4DC40C3-82A7-4E25-82D3-B297168C5528}"/>
              </a:ext>
            </a:extLst>
          </p:cNvPr>
          <p:cNvSpPr/>
          <p:nvPr/>
        </p:nvSpPr>
        <p:spPr>
          <a:xfrm rot="19685115">
            <a:off x="3614412" y="2584659"/>
            <a:ext cx="1295751" cy="585613"/>
          </a:xfrm>
          <a:prstGeom prst="rightArrow">
            <a:avLst/>
          </a:prstGeom>
          <a:solidFill>
            <a:srgbClr val="7030A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Throws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A269176-9BE8-4449-B237-D106466E532D}"/>
              </a:ext>
            </a:extLst>
          </p:cNvPr>
          <p:cNvSpPr/>
          <p:nvPr/>
        </p:nvSpPr>
        <p:spPr>
          <a:xfrm rot="19571399">
            <a:off x="5093206" y="2099962"/>
            <a:ext cx="1127855" cy="529977"/>
          </a:xfrm>
          <a:prstGeom prst="rightArrow">
            <a:avLst>
              <a:gd name="adj1" fmla="val 44406"/>
              <a:gd name="adj2" fmla="val 77703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try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133C6B-70DE-4A58-977B-5CFD82CE0553}"/>
              </a:ext>
            </a:extLst>
          </p:cNvPr>
          <p:cNvSpPr txBox="1"/>
          <p:nvPr/>
        </p:nvSpPr>
        <p:spPr>
          <a:xfrm>
            <a:off x="2579311" y="2147112"/>
            <a:ext cx="198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main( )</a:t>
            </a:r>
            <a:endParaRPr lang="ko-KR" altLang="en-US" b="1" dirty="0"/>
          </a:p>
        </p:txBody>
      </p:sp>
      <p:sp>
        <p:nvSpPr>
          <p:cNvPr id="25" name="폭발: 14pt 24">
            <a:extLst>
              <a:ext uri="{FF2B5EF4-FFF2-40B4-BE49-F238E27FC236}">
                <a16:creationId xmlns:a16="http://schemas.microsoft.com/office/drawing/2014/main" id="{D9EF67DC-C7A2-4E7F-BD77-5CF1EA86F27B}"/>
              </a:ext>
            </a:extLst>
          </p:cNvPr>
          <p:cNvSpPr/>
          <p:nvPr/>
        </p:nvSpPr>
        <p:spPr>
          <a:xfrm>
            <a:off x="2800183" y="2724640"/>
            <a:ext cx="1166274" cy="599137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예외</a:t>
            </a:r>
          </a:p>
        </p:txBody>
      </p:sp>
      <p:sp>
        <p:nvSpPr>
          <p:cNvPr id="27" name="폭발: 14pt 26">
            <a:extLst>
              <a:ext uri="{FF2B5EF4-FFF2-40B4-BE49-F238E27FC236}">
                <a16:creationId xmlns:a16="http://schemas.microsoft.com/office/drawing/2014/main" id="{0EEAECB3-9301-4452-A11A-21211B7C7BF7}"/>
              </a:ext>
            </a:extLst>
          </p:cNvPr>
          <p:cNvSpPr/>
          <p:nvPr/>
        </p:nvSpPr>
        <p:spPr>
          <a:xfrm>
            <a:off x="3362060" y="3993169"/>
            <a:ext cx="1166274" cy="599137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예외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BBC39D-3F2D-4EAB-B090-2F424044C130}"/>
              </a:ext>
            </a:extLst>
          </p:cNvPr>
          <p:cNvSpPr/>
          <p:nvPr/>
        </p:nvSpPr>
        <p:spPr>
          <a:xfrm>
            <a:off x="6551525" y="1467059"/>
            <a:ext cx="1190047" cy="4521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catch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951686-7C38-4C9A-B9C8-39EA243D6C0D}"/>
              </a:ext>
            </a:extLst>
          </p:cNvPr>
          <p:cNvSpPr/>
          <p:nvPr/>
        </p:nvSpPr>
        <p:spPr>
          <a:xfrm>
            <a:off x="8035548" y="1386673"/>
            <a:ext cx="3798242" cy="5315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method( ) </a:t>
            </a:r>
            <a:r>
              <a:rPr lang="ko-KR" altLang="en-US" dirty="0"/>
              <a:t>이름 옆에 </a:t>
            </a:r>
            <a:r>
              <a:rPr lang="en-US" altLang="ko-KR" dirty="0"/>
              <a:t>throws</a:t>
            </a:r>
            <a:r>
              <a:rPr lang="ko-KR" altLang="en-US" dirty="0"/>
              <a:t>를</a:t>
            </a:r>
            <a:endParaRPr lang="en-US" altLang="ko-KR" dirty="0"/>
          </a:p>
          <a:p>
            <a:pPr algn="ctr"/>
            <a:r>
              <a:rPr lang="ko-KR" altLang="en-US" dirty="0"/>
              <a:t>적고 내보낼 예외 객체를 적는다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1700" b="1" dirty="0"/>
              <a:t>… method( ) throws Exception …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throws</a:t>
            </a:r>
            <a:r>
              <a:rPr lang="ko-KR" altLang="en-US" dirty="0"/>
              <a:t>인 이유는 여러 예외 처리를</a:t>
            </a:r>
            <a:endParaRPr lang="en-US" altLang="ko-KR" dirty="0"/>
          </a:p>
          <a:p>
            <a:pPr algn="ctr"/>
            <a:r>
              <a:rPr lang="ko-KR" altLang="en-US" dirty="0"/>
              <a:t>적을 수 있기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371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2E94-2395-478A-A60B-2AB43B6E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31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5. </a:t>
            </a:r>
            <a:r>
              <a:rPr lang="ko-KR" altLang="en-US" dirty="0"/>
              <a:t>주요 클래스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F66E77-BAEF-490E-ADE3-63C3B794F853}"/>
              </a:ext>
            </a:extLst>
          </p:cNvPr>
          <p:cNvSpPr/>
          <p:nvPr/>
        </p:nvSpPr>
        <p:spPr>
          <a:xfrm>
            <a:off x="3047999" y="2799876"/>
            <a:ext cx="77554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- Object</a:t>
            </a:r>
          </a:p>
          <a:p>
            <a:r>
              <a:rPr lang="en-US" altLang="ko-KR" dirty="0"/>
              <a:t> - String, </a:t>
            </a:r>
            <a:r>
              <a:rPr lang="en-US" altLang="ko-KR" dirty="0" err="1"/>
              <a:t>StringBuffer</a:t>
            </a:r>
            <a:r>
              <a:rPr lang="en-US" altLang="ko-KR" dirty="0"/>
              <a:t>, StringBuilder </a:t>
            </a:r>
            <a:r>
              <a:rPr lang="ko-KR" altLang="en-US" dirty="0"/>
              <a:t>그리고 동기화</a:t>
            </a:r>
            <a:r>
              <a:rPr lang="en-US" altLang="ko-KR" dirty="0"/>
              <a:t>(synchronized)</a:t>
            </a:r>
            <a:r>
              <a:rPr lang="ko-KR" altLang="en-US" dirty="0"/>
              <a:t>의 개념</a:t>
            </a:r>
          </a:p>
          <a:p>
            <a:r>
              <a:rPr lang="en-US" altLang="ko-KR" dirty="0"/>
              <a:t> - Wrapper</a:t>
            </a:r>
          </a:p>
          <a:p>
            <a:r>
              <a:rPr lang="en-US" altLang="ko-KR" dirty="0"/>
              <a:t> - Math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시간 클래스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형식 클래스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430007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/>
          </a:bodyPr>
          <a:lstStyle/>
          <a:p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주요 메서드들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9AB375-B2F1-4B00-8C0E-2D601583A250}"/>
              </a:ext>
            </a:extLst>
          </p:cNvPr>
          <p:cNvSpPr/>
          <p:nvPr/>
        </p:nvSpPr>
        <p:spPr>
          <a:xfrm>
            <a:off x="839788" y="2204884"/>
            <a:ext cx="4046844" cy="4195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 </a:t>
            </a:r>
            <a:r>
              <a:rPr lang="ko-KR" altLang="en-US" dirty="0"/>
              <a:t>클래스는 모든 클래스들의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최상위 부모 클래스다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모든 클래스들은 </a:t>
            </a:r>
            <a:r>
              <a:rPr lang="en-US" altLang="ko-KR" dirty="0"/>
              <a:t>extends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를</a:t>
            </a:r>
            <a:endParaRPr lang="en-US" altLang="ko-KR" dirty="0"/>
          </a:p>
          <a:p>
            <a:pPr algn="ctr"/>
            <a:r>
              <a:rPr lang="ko-KR" altLang="en-US" dirty="0"/>
              <a:t>하지 않더라도 </a:t>
            </a:r>
            <a:r>
              <a:rPr lang="en-US" altLang="ko-KR" dirty="0"/>
              <a:t>Object</a:t>
            </a:r>
            <a:r>
              <a:rPr lang="ko-KR" altLang="en-US" dirty="0"/>
              <a:t>에 상속받고</a:t>
            </a:r>
            <a:endParaRPr lang="en-US" altLang="ko-KR" dirty="0"/>
          </a:p>
          <a:p>
            <a:pPr algn="ctr"/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즉</a:t>
            </a:r>
            <a:r>
              <a:rPr lang="en-US" altLang="ko-KR" dirty="0"/>
              <a:t>, Object</a:t>
            </a:r>
            <a:r>
              <a:rPr lang="ko-KR" altLang="en-US" dirty="0"/>
              <a:t>의 메서드들을 </a:t>
            </a:r>
            <a:r>
              <a:rPr lang="en-US" altLang="ko-KR" dirty="0"/>
              <a:t>Override</a:t>
            </a:r>
          </a:p>
          <a:p>
            <a:pPr algn="ctr"/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3011C-6A53-4155-AC84-1F5BDF95414F}"/>
              </a:ext>
            </a:extLst>
          </p:cNvPr>
          <p:cNvSpPr txBox="1"/>
          <p:nvPr/>
        </p:nvSpPr>
        <p:spPr>
          <a:xfrm>
            <a:off x="5447071" y="2831691"/>
            <a:ext cx="5905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final</a:t>
            </a:r>
            <a:r>
              <a:rPr lang="ko-KR" altLang="en-US" dirty="0"/>
              <a:t> </a:t>
            </a:r>
            <a:r>
              <a:rPr lang="en-US" altLang="ko-KR" dirty="0"/>
              <a:t>Class&lt;?&gt;</a:t>
            </a:r>
            <a:r>
              <a:rPr lang="ko-KR" altLang="en-US" dirty="0"/>
              <a:t> </a:t>
            </a:r>
            <a:r>
              <a:rPr lang="en-US" altLang="ko-KR" dirty="0" err="1"/>
              <a:t>getClass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public int </a:t>
            </a:r>
            <a:r>
              <a:rPr lang="en-US" altLang="ko-KR" dirty="0" err="1"/>
              <a:t>hashCode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public Boolean equals(Object obj)</a:t>
            </a:r>
          </a:p>
          <a:p>
            <a:endParaRPr lang="en-US" altLang="ko-KR" dirty="0"/>
          </a:p>
          <a:p>
            <a:r>
              <a:rPr lang="en-US" altLang="ko-KR" dirty="0"/>
              <a:t>public String </a:t>
            </a:r>
            <a:r>
              <a:rPr lang="en-US" altLang="ko-KR" dirty="0" err="1"/>
              <a:t>toString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390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 fontScale="90000"/>
          </a:bodyPr>
          <a:lstStyle/>
          <a:p>
            <a:r>
              <a:rPr lang="en-US" altLang="ko-KR" sz="2600" dirty="0"/>
              <a:t> </a:t>
            </a: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r>
              <a:rPr lang="en-US" altLang="ko-KR" sz="2600" dirty="0"/>
              <a:t> -</a:t>
            </a:r>
            <a:r>
              <a:rPr lang="ko-KR" altLang="en-US" sz="2600" dirty="0"/>
              <a:t> </a:t>
            </a:r>
            <a:r>
              <a:rPr lang="en-US" altLang="ko-KR" sz="2600" dirty="0"/>
              <a:t>String, </a:t>
            </a:r>
            <a:r>
              <a:rPr lang="en-US" altLang="ko-KR" sz="2600" dirty="0" err="1"/>
              <a:t>StringBuffer</a:t>
            </a:r>
            <a:r>
              <a:rPr lang="en-US" altLang="ko-KR" sz="2600" dirty="0"/>
              <a:t>, StringBuilder </a:t>
            </a:r>
            <a:r>
              <a:rPr lang="ko-KR" altLang="en-US" sz="2600" dirty="0"/>
              <a:t>그리고 동기화</a:t>
            </a:r>
            <a:r>
              <a:rPr lang="en-US" altLang="ko-KR" sz="2600" dirty="0"/>
              <a:t>(synchronized)</a:t>
            </a:r>
            <a:r>
              <a:rPr lang="ko-KR" altLang="en-US" sz="2600" dirty="0"/>
              <a:t>의 개념</a:t>
            </a:r>
            <a:br>
              <a:rPr lang="en-US" altLang="ko-KR" sz="2600" dirty="0"/>
            </a:br>
            <a:br>
              <a:rPr lang="en-US" altLang="ko-KR" dirty="0"/>
            </a:br>
            <a:r>
              <a:rPr lang="en-US" altLang="ko-KR" dirty="0"/>
              <a:t>String</a:t>
            </a:r>
            <a:r>
              <a:rPr lang="ko-KR" altLang="en-US" dirty="0"/>
              <a:t>의 비효율성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7762DD-833B-4BFD-A068-14BE3E4D50ED}"/>
              </a:ext>
            </a:extLst>
          </p:cNvPr>
          <p:cNvSpPr/>
          <p:nvPr/>
        </p:nvSpPr>
        <p:spPr>
          <a:xfrm>
            <a:off x="1197009" y="2130804"/>
            <a:ext cx="983469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70C7B8-C2AE-4A79-95EA-ACCF06ED24DF}"/>
              </a:ext>
            </a:extLst>
          </p:cNvPr>
          <p:cNvSpPr/>
          <p:nvPr/>
        </p:nvSpPr>
        <p:spPr>
          <a:xfrm>
            <a:off x="2541345" y="2130804"/>
            <a:ext cx="4664838" cy="39610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922AFB-5726-4B51-B37E-DF352658175D}"/>
              </a:ext>
            </a:extLst>
          </p:cNvPr>
          <p:cNvSpPr/>
          <p:nvPr/>
        </p:nvSpPr>
        <p:spPr>
          <a:xfrm>
            <a:off x="1197009" y="6091806"/>
            <a:ext cx="983469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A6670C-5EAE-4D8E-9F32-8BC3E27A894D}"/>
              </a:ext>
            </a:extLst>
          </p:cNvPr>
          <p:cNvSpPr/>
          <p:nvPr/>
        </p:nvSpPr>
        <p:spPr>
          <a:xfrm>
            <a:off x="2541345" y="6091806"/>
            <a:ext cx="4664838" cy="3089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9475FC-0C3B-4873-A13F-1F1928B5F93E}"/>
              </a:ext>
            </a:extLst>
          </p:cNvPr>
          <p:cNvSpPr/>
          <p:nvPr/>
        </p:nvSpPr>
        <p:spPr>
          <a:xfrm>
            <a:off x="1197009" y="5578027"/>
            <a:ext cx="983469" cy="51377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@qzx2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9DE708-BD0B-4001-90CA-6AA55BEACF93}"/>
              </a:ext>
            </a:extLst>
          </p:cNvPr>
          <p:cNvSpPr/>
          <p:nvPr/>
        </p:nvSpPr>
        <p:spPr>
          <a:xfrm>
            <a:off x="5428179" y="3347907"/>
            <a:ext cx="1371600" cy="1239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Hi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1E54A92-3CE0-4411-8581-C299F8E544A4}"/>
              </a:ext>
            </a:extLst>
          </p:cNvPr>
          <p:cNvCxnSpPr>
            <a:cxnSpLocks/>
            <a:stCxn id="7" idx="3"/>
            <a:endCxn id="15" idx="2"/>
          </p:cNvCxnSpPr>
          <p:nvPr/>
        </p:nvCxnSpPr>
        <p:spPr>
          <a:xfrm flipV="1">
            <a:off x="2180478" y="4072839"/>
            <a:ext cx="1413821" cy="1762078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8A2D22-EBF2-4CD4-B58C-C47ED1DF119A}"/>
              </a:ext>
            </a:extLst>
          </p:cNvPr>
          <p:cNvSpPr txBox="1"/>
          <p:nvPr/>
        </p:nvSpPr>
        <p:spPr>
          <a:xfrm>
            <a:off x="5596091" y="4626941"/>
            <a:ext cx="103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@0cv8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0622B-A4EB-4E5F-8FD5-9E8DE748BCAA}"/>
              </a:ext>
            </a:extLst>
          </p:cNvPr>
          <p:cNvSpPr txBox="1"/>
          <p:nvPr/>
        </p:nvSpPr>
        <p:spPr>
          <a:xfrm>
            <a:off x="100270" y="5650250"/>
            <a:ext cx="121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String </a:t>
            </a:r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608315-F5E1-4C0D-AAF0-5726E6EB7743}"/>
              </a:ext>
            </a:extLst>
          </p:cNvPr>
          <p:cNvSpPr/>
          <p:nvPr/>
        </p:nvSpPr>
        <p:spPr>
          <a:xfrm>
            <a:off x="7394037" y="3347907"/>
            <a:ext cx="4488743" cy="32967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위에서 공부했듯이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상수이기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때문에 값을 변경하면 같은 객체 내에서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값만 변경되는 것이 아니라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새로운 객체를 생성한 다음에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 객체로 다시 가리키는 형식이다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지속적으로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객체를 변경하는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작업을 한다면 메모리 활용이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아주 비효율적으로 운용되고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속도가 점점 느려 질 것이다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E93435A-1DAB-4309-AB37-5893173AE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436" y="1621824"/>
            <a:ext cx="4437943" cy="146192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876196-6010-4A10-A419-5A30B1B3B9C8}"/>
              </a:ext>
            </a:extLst>
          </p:cNvPr>
          <p:cNvSpPr/>
          <p:nvPr/>
        </p:nvSpPr>
        <p:spPr>
          <a:xfrm>
            <a:off x="2908499" y="2463987"/>
            <a:ext cx="1371600" cy="1239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Hello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616E49-2009-4662-BE12-176D89172FA8}"/>
              </a:ext>
            </a:extLst>
          </p:cNvPr>
          <p:cNvSpPr txBox="1"/>
          <p:nvPr/>
        </p:nvSpPr>
        <p:spPr>
          <a:xfrm>
            <a:off x="3076411" y="3703507"/>
            <a:ext cx="103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@qzx2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23029EF-EC2D-4875-A4E1-4D69CC2B16CF}"/>
              </a:ext>
            </a:extLst>
          </p:cNvPr>
          <p:cNvSpPr/>
          <p:nvPr/>
        </p:nvSpPr>
        <p:spPr>
          <a:xfrm>
            <a:off x="5708724" y="1478081"/>
            <a:ext cx="1345616" cy="55172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GC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BE03F75-C8A3-450D-834E-DE0F3538E6F4}"/>
              </a:ext>
            </a:extLst>
          </p:cNvPr>
          <p:cNvCxnSpPr>
            <a:cxnSpLocks/>
            <a:stCxn id="16" idx="4"/>
          </p:cNvCxnSpPr>
          <p:nvPr/>
        </p:nvCxnSpPr>
        <p:spPr>
          <a:xfrm flipH="1">
            <a:off x="6096000" y="2029801"/>
            <a:ext cx="285532" cy="17010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8398CEE2-F9C1-4A76-8ED7-35359B6332BA}"/>
              </a:ext>
            </a:extLst>
          </p:cNvPr>
          <p:cNvSpPr/>
          <p:nvPr/>
        </p:nvSpPr>
        <p:spPr>
          <a:xfrm>
            <a:off x="5144250" y="3026640"/>
            <a:ext cx="1921275" cy="1815674"/>
          </a:xfrm>
          <a:prstGeom prst="mathMultiply">
            <a:avLst>
              <a:gd name="adj1" fmla="val 13905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8229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 fontScale="90000"/>
          </a:bodyPr>
          <a:lstStyle/>
          <a:p>
            <a:r>
              <a:rPr lang="en-US" altLang="ko-KR" sz="2600" dirty="0"/>
              <a:t> </a:t>
            </a: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r>
              <a:rPr lang="en-US" altLang="ko-KR" sz="2600" dirty="0"/>
              <a:t> -</a:t>
            </a:r>
            <a:r>
              <a:rPr lang="ko-KR" altLang="en-US" sz="2600" dirty="0"/>
              <a:t> </a:t>
            </a:r>
            <a:r>
              <a:rPr lang="en-US" altLang="ko-KR" sz="2600" dirty="0"/>
              <a:t>String, </a:t>
            </a:r>
            <a:r>
              <a:rPr lang="en-US" altLang="ko-KR" sz="2600" dirty="0" err="1"/>
              <a:t>StringBuffer</a:t>
            </a:r>
            <a:r>
              <a:rPr lang="en-US" altLang="ko-KR" sz="2600" dirty="0"/>
              <a:t>, StringBuilder </a:t>
            </a:r>
            <a:r>
              <a:rPr lang="ko-KR" altLang="en-US" sz="2600" dirty="0"/>
              <a:t>그리고 동기화</a:t>
            </a:r>
            <a:r>
              <a:rPr lang="en-US" altLang="ko-KR" sz="2600" dirty="0"/>
              <a:t>(synchronized)</a:t>
            </a:r>
            <a:r>
              <a:rPr lang="ko-KR" altLang="en-US" sz="2600" dirty="0"/>
              <a:t>의 개념</a:t>
            </a:r>
            <a:br>
              <a:rPr lang="en-US" altLang="ko-KR" sz="2600" dirty="0"/>
            </a:br>
            <a:br>
              <a:rPr lang="en-US" altLang="ko-KR" dirty="0"/>
            </a:br>
            <a:r>
              <a:rPr lang="en-US" altLang="ko-KR" dirty="0"/>
              <a:t>immutable, mutable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1D4D7C-C705-454E-818C-7BD16603B4D1}"/>
              </a:ext>
            </a:extLst>
          </p:cNvPr>
          <p:cNvSpPr/>
          <p:nvPr/>
        </p:nvSpPr>
        <p:spPr>
          <a:xfrm>
            <a:off x="839788" y="2142106"/>
            <a:ext cx="5571060" cy="44898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이쯤에서 알고 가면 정말 요긴할 용어들이 있다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바로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immutable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mutable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immutable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한번 객체가 생성되거나 초기화되면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더 이상 상태를 변경하는 것이 불가능한 것을 말한다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mutable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immutable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반대다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40DB8E1-50F2-49FD-A4FD-0B1C1A91C8AD}"/>
              </a:ext>
            </a:extLst>
          </p:cNvPr>
          <p:cNvSpPr/>
          <p:nvPr/>
        </p:nvSpPr>
        <p:spPr>
          <a:xfrm>
            <a:off x="6836228" y="2594986"/>
            <a:ext cx="4863403" cy="11882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</a:t>
            </a:r>
            <a:r>
              <a:rPr lang="ko-KR" altLang="en-US" dirty="0"/>
              <a:t>은 대표적인 </a:t>
            </a:r>
            <a:r>
              <a:rPr lang="en-US" altLang="ko-KR" dirty="0"/>
              <a:t>immutable </a:t>
            </a:r>
            <a:r>
              <a:rPr lang="ko-KR" altLang="en-US" dirty="0"/>
              <a:t>클래스이다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1788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5B3B-978C-4DDF-801A-6004BC6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56175" cy="1600200"/>
          </a:xfrm>
        </p:spPr>
        <p:txBody>
          <a:bodyPr>
            <a:normAutofit fontScale="90000"/>
          </a:bodyPr>
          <a:lstStyle/>
          <a:p>
            <a:r>
              <a:rPr lang="en-US" altLang="ko-KR" sz="2600" dirty="0"/>
              <a:t> </a:t>
            </a: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br>
              <a:rPr lang="en-US" altLang="ko-KR" sz="2600" dirty="0"/>
            </a:br>
            <a:r>
              <a:rPr lang="en-US" altLang="ko-KR" sz="2600" dirty="0"/>
              <a:t> -</a:t>
            </a:r>
            <a:r>
              <a:rPr lang="ko-KR" altLang="en-US" sz="2600" dirty="0"/>
              <a:t> </a:t>
            </a:r>
            <a:r>
              <a:rPr lang="en-US" altLang="ko-KR" sz="2600" dirty="0"/>
              <a:t>String, </a:t>
            </a:r>
            <a:r>
              <a:rPr lang="en-US" altLang="ko-KR" sz="2600" dirty="0" err="1"/>
              <a:t>StringBuffer</a:t>
            </a:r>
            <a:r>
              <a:rPr lang="en-US" altLang="ko-KR" sz="2600" dirty="0"/>
              <a:t>, StringBuilder </a:t>
            </a:r>
            <a:r>
              <a:rPr lang="ko-KR" altLang="en-US" sz="2600" dirty="0"/>
              <a:t>그리고 동기화</a:t>
            </a:r>
            <a:r>
              <a:rPr lang="en-US" altLang="ko-KR" sz="2600" dirty="0"/>
              <a:t>(synchronized)</a:t>
            </a:r>
            <a:r>
              <a:rPr lang="ko-KR" altLang="en-US" sz="2600" dirty="0"/>
              <a:t>의 개념</a:t>
            </a:r>
            <a:br>
              <a:rPr lang="en-US" altLang="ko-KR" sz="2600" dirty="0"/>
            </a:br>
            <a:br>
              <a:rPr lang="en-US" altLang="ko-KR" dirty="0"/>
            </a:br>
            <a:r>
              <a:rPr lang="en-US" altLang="ko-KR" dirty="0" err="1"/>
              <a:t>StringBuffer</a:t>
            </a:r>
            <a:r>
              <a:rPr lang="ko-KR" altLang="en-US" dirty="0"/>
              <a:t>와 </a:t>
            </a:r>
            <a:r>
              <a:rPr lang="en-US" altLang="ko-KR" dirty="0"/>
              <a:t>StringBuilder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608315-F5E1-4C0D-AAF0-5726E6EB7743}"/>
              </a:ext>
            </a:extLst>
          </p:cNvPr>
          <p:cNvSpPr/>
          <p:nvPr/>
        </p:nvSpPr>
        <p:spPr>
          <a:xfrm>
            <a:off x="278679" y="2162202"/>
            <a:ext cx="5571060" cy="44898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StringBuffer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StringBuilder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이러한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단점을 보안한 클래스들이다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만일 지속적으로 문자열 값이 변화가 되는 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작업을 한다면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보단 이 클래스들을 쓰는 것을 권장한다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StringBuffer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StringBuilder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값이 변할 때 객체가 바뀌는 것이 아니라 객체 내의 값이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수정된다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4EA83B-0D3D-4CBC-A2B3-722E9E04F7C0}"/>
              </a:ext>
            </a:extLst>
          </p:cNvPr>
          <p:cNvSpPr/>
          <p:nvPr/>
        </p:nvSpPr>
        <p:spPr>
          <a:xfrm>
            <a:off x="5960919" y="1296697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ambria" panose="02040503050406030204" pitchFamily="18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ambria" panose="02040503050406030204" pitchFamily="18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  <a:latin typeface="Cambria" panose="02040503050406030204" pitchFamily="18" charset="0"/>
              </a:rPr>
              <a:t>setLength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ko-KR" b="1" dirty="0">
                <a:solidFill>
                  <a:srgbClr val="7F0055"/>
                </a:solidFill>
                <a:latin typeface="Cambria" panose="02040503050406030204" pitchFamily="18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ambria" panose="02040503050406030204" pitchFamily="18" charset="0"/>
              </a:rPr>
              <a:t>newLength</a:t>
            </a:r>
            <a:r>
              <a:rPr lang="en-US" altLang="ko-KR" b="1" u="sng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: 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길이를 설정한다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. 0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으로 설정하면 값이 모두 사라짐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ambria" panose="02040503050406030204" pitchFamily="18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ambria" panose="02040503050406030204" pitchFamily="18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  <a:latin typeface="Cambria" panose="02040503050406030204" pitchFamily="18" charset="0"/>
              </a:rPr>
              <a:t>charAt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ko-KR" b="1" dirty="0">
                <a:solidFill>
                  <a:srgbClr val="7F0055"/>
                </a:solidFill>
                <a:latin typeface="Cambria" panose="02040503050406030204" pitchFamily="18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index</a:t>
            </a:r>
            <a:r>
              <a:rPr lang="en-US" altLang="ko-KR" b="1" u="sng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: 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해당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index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의 값을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char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형으로 반환</a:t>
            </a:r>
            <a:endParaRPr lang="en-US" altLang="ko-KR" b="1" u="sng" dirty="0">
              <a:solidFill>
                <a:schemeClr val="tx2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ambria" panose="02040503050406030204" pitchFamily="18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ambria" panose="02040503050406030204" pitchFamily="18" charset="0"/>
              </a:rPr>
              <a:t>StringBuffer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ko-KR" b="1" i="1" dirty="0">
                <a:solidFill>
                  <a:srgbClr val="FF0000"/>
                </a:solidFill>
                <a:latin typeface="Cambria" panose="02040503050406030204" pitchFamily="18" charset="0"/>
              </a:rPr>
              <a:t>append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(Object obj</a:t>
            </a:r>
            <a:r>
              <a:rPr lang="en-US" altLang="ko-KR" b="1" u="sng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: 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끝 위치부터 값을 추가한다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.</a:t>
            </a:r>
            <a:endParaRPr lang="en-US" altLang="ko-KR" b="1" u="sng" dirty="0">
              <a:solidFill>
                <a:schemeClr val="tx2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ambria" panose="02040503050406030204" pitchFamily="18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ambria" panose="02040503050406030204" pitchFamily="18" charset="0"/>
              </a:rPr>
              <a:t>StringBuffer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  <a:latin typeface="Cambria" panose="02040503050406030204" pitchFamily="18" charset="0"/>
              </a:rPr>
              <a:t>deleteCharAt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ko-KR" b="1" dirty="0">
                <a:solidFill>
                  <a:srgbClr val="7F0055"/>
                </a:solidFill>
                <a:latin typeface="Cambria" panose="02040503050406030204" pitchFamily="18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index</a:t>
            </a:r>
            <a:r>
              <a:rPr lang="en-US" altLang="ko-KR" b="1" u="sng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: 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해당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index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의 값을 지운다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.</a:t>
            </a:r>
            <a:endParaRPr lang="en-US" altLang="ko-KR" b="1" u="sng" dirty="0">
              <a:solidFill>
                <a:schemeClr val="tx2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ambria" panose="02040503050406030204" pitchFamily="18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ambria" panose="02040503050406030204" pitchFamily="18" charset="0"/>
              </a:rPr>
              <a:t>StringBuffer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ko-KR" b="1" i="1" dirty="0">
                <a:solidFill>
                  <a:srgbClr val="FF0000"/>
                </a:solidFill>
                <a:latin typeface="Cambria" panose="02040503050406030204" pitchFamily="18" charset="0"/>
              </a:rPr>
              <a:t>replace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ko-KR" b="1" dirty="0">
                <a:solidFill>
                  <a:srgbClr val="7F0055"/>
                </a:solidFill>
                <a:latin typeface="Cambria" panose="02040503050406030204" pitchFamily="18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start, </a:t>
            </a:r>
            <a:r>
              <a:rPr lang="en-US" altLang="ko-KR" b="1" dirty="0">
                <a:solidFill>
                  <a:srgbClr val="7F0055"/>
                </a:solidFill>
                <a:latin typeface="Cambria" panose="02040503050406030204" pitchFamily="18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end, String str</a:t>
            </a:r>
            <a:r>
              <a:rPr lang="en-US" altLang="ko-KR" b="1" u="sng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: 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해당 길이의 값을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str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값으로 대체</a:t>
            </a:r>
            <a:endParaRPr lang="en-US" altLang="ko-KR" b="1" u="sng" dirty="0">
              <a:solidFill>
                <a:schemeClr val="tx2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ambria" panose="02040503050406030204" pitchFamily="18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ambria" panose="02040503050406030204" pitchFamily="18" charset="0"/>
              </a:rPr>
              <a:t>StringBuffer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ko-KR" b="1" i="1" dirty="0">
                <a:solidFill>
                  <a:srgbClr val="FF0000"/>
                </a:solidFill>
                <a:latin typeface="Cambria" panose="02040503050406030204" pitchFamily="18" charset="0"/>
              </a:rPr>
              <a:t>insert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ko-KR" b="1" dirty="0">
                <a:solidFill>
                  <a:srgbClr val="7F0055"/>
                </a:solidFill>
                <a:latin typeface="Cambria" panose="02040503050406030204" pitchFamily="18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ambria" panose="02040503050406030204" pitchFamily="18" charset="0"/>
              </a:rPr>
              <a:t>dstOffset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		          </a:t>
            </a:r>
            <a:r>
              <a:rPr lang="en-US" altLang="ko-KR" b="1" dirty="0" err="1">
                <a:solidFill>
                  <a:srgbClr val="000000"/>
                </a:solidFill>
                <a:latin typeface="Cambria" panose="02040503050406030204" pitchFamily="18" charset="0"/>
              </a:rPr>
              <a:t>CharSequence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s, </a:t>
            </a:r>
            <a:r>
              <a:rPr lang="en-US" altLang="ko-KR" b="1" dirty="0">
                <a:solidFill>
                  <a:srgbClr val="7F0055"/>
                </a:solidFill>
                <a:latin typeface="Cambria" panose="02040503050406030204" pitchFamily="18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start, </a:t>
            </a:r>
            <a:r>
              <a:rPr lang="en-US" altLang="ko-KR" b="1" dirty="0">
                <a:solidFill>
                  <a:srgbClr val="7F0055"/>
                </a:solidFill>
                <a:latin typeface="Cambria" panose="02040503050406030204" pitchFamily="18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end</a:t>
            </a:r>
            <a:r>
              <a:rPr lang="en-US" altLang="ko-KR" b="1" u="sng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: </a:t>
            </a: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dstOffset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의 위치부터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s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의 값의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start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이상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end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미만이 삽입</a:t>
            </a:r>
            <a:endParaRPr lang="en-US" altLang="ko-KR" b="1" u="sng" dirty="0">
              <a:solidFill>
                <a:schemeClr val="tx2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ambria" panose="02040503050406030204" pitchFamily="18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String </a:t>
            </a:r>
            <a:r>
              <a:rPr lang="en-US" altLang="ko-KR" b="1" i="1" dirty="0">
                <a:solidFill>
                  <a:srgbClr val="FF0000"/>
                </a:solidFill>
                <a:latin typeface="Cambria" panose="02040503050406030204" pitchFamily="18" charset="0"/>
              </a:rPr>
              <a:t>substring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ko-KR" b="1" dirty="0">
                <a:solidFill>
                  <a:srgbClr val="7F0055"/>
                </a:solidFill>
                <a:latin typeface="Cambria" panose="02040503050406030204" pitchFamily="18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start, </a:t>
            </a:r>
            <a:r>
              <a:rPr lang="en-US" altLang="ko-KR" b="1" dirty="0">
                <a:solidFill>
                  <a:srgbClr val="7F0055"/>
                </a:solidFill>
                <a:latin typeface="Cambria" panose="02040503050406030204" pitchFamily="18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end</a:t>
            </a:r>
            <a:r>
              <a:rPr lang="en-US" altLang="ko-KR" b="1" u="sng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: start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이상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end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미만의 값만 잘라서 반환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실제 값엔 영향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X</a:t>
            </a:r>
            <a:endParaRPr lang="en-US" altLang="ko-KR" b="1" u="sng" dirty="0">
              <a:solidFill>
                <a:schemeClr val="tx2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ambria" panose="02040503050406030204" pitchFamily="18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ambria" panose="02040503050406030204" pitchFamily="18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  <a:latin typeface="Cambria" panose="02040503050406030204" pitchFamily="18" charset="0"/>
              </a:rPr>
              <a:t>indexOf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(String str</a:t>
            </a:r>
            <a:r>
              <a:rPr lang="en-US" altLang="ko-KR" b="1" u="sng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: 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해당하는 값이 어느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index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에 있는지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int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형으로 반환</a:t>
            </a:r>
            <a:endParaRPr lang="en-US" altLang="ko-KR" b="1" u="sng" dirty="0">
              <a:solidFill>
                <a:schemeClr val="tx2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ambria" panose="02040503050406030204" pitchFamily="18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 String </a:t>
            </a:r>
            <a:r>
              <a:rPr lang="en-US" altLang="ko-KR" b="1" i="1" dirty="0" err="1">
                <a:solidFill>
                  <a:srgbClr val="FF0000"/>
                </a:solidFill>
                <a:latin typeface="Cambria" panose="02040503050406030204" pitchFamily="18" charset="0"/>
              </a:rPr>
              <a:t>toString</a:t>
            </a:r>
            <a:r>
              <a:rPr lang="en-US" altLang="ko-KR" b="1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ko-KR" b="1" u="sng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: 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값을 반환한다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.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17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10452</TotalTime>
  <Words>5757</Words>
  <Application>Microsoft Office PowerPoint</Application>
  <PresentationFormat>와이드스크린</PresentationFormat>
  <Paragraphs>1707</Paragraphs>
  <Slides>113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113</vt:i4>
      </vt:variant>
    </vt:vector>
  </HeadingPairs>
  <TitlesOfParts>
    <vt:vector size="118" baseType="lpstr">
      <vt:lpstr>HelveticaNeue-Light</vt:lpstr>
      <vt:lpstr>맑은 고딕</vt:lpstr>
      <vt:lpstr>Arial</vt:lpstr>
      <vt:lpstr>Cambria</vt:lpstr>
      <vt:lpstr>Office 테마</vt:lpstr>
      <vt:lpstr>CHAP 03  </vt:lpstr>
      <vt:lpstr>PowerPoint 프레젠테이션</vt:lpstr>
      <vt:lpstr>1. 클래스와 메서드</vt:lpstr>
      <vt:lpstr> - 객체와 인스턴스  OOP</vt:lpstr>
      <vt:lpstr> - 클래스 3요소 : 속성, 생성자, 기능  class의 기본 형태</vt:lpstr>
      <vt:lpstr> - 클래스 3요소 : 속성, 생성자, 기능  속성</vt:lpstr>
      <vt:lpstr> - 클래스 3요소 : 속성, 생성자, 기능  생성자</vt:lpstr>
      <vt:lpstr> - 클래스 3요소 : 속성, 생성자, 기능  기능</vt:lpstr>
      <vt:lpstr> - 메모리 (Stack, Heap, Class )와 new연산자  객체 생성하기</vt:lpstr>
      <vt:lpstr> - 메모리 (Stack, Heap, Class )와 new연산자  Stack</vt:lpstr>
      <vt:lpstr> - 메모리 (Stack, Heap, Class )와 new연산자  Heap</vt:lpstr>
      <vt:lpstr> - 메모리 (Stack, Heap, Class )와 new연산자  Class</vt:lpstr>
      <vt:lpstr> - 메모리 (Stack, Heap, Class )와 new연산자  new 연산자</vt:lpstr>
      <vt:lpstr> - 메모리 (Stack, Heap, Class )와 new연산자  new 연산자</vt:lpstr>
      <vt:lpstr> - 메모리 (Stack, Heap, Class )와 new연산자  객체 생성 과정</vt:lpstr>
      <vt:lpstr> - 메모리 (Stack, Heap, Class )와 new연산자  객체 생성 과정</vt:lpstr>
      <vt:lpstr> - 메모리 (Stack, Heap, Class )와 new연산자  객체 생성 과정</vt:lpstr>
      <vt:lpstr> - 메모리 (Stack, Heap, Class )와 new연산자  Garbage Collector</vt:lpstr>
      <vt:lpstr> - 기본형과 참조형, 그리고 String클래스  Call By Value</vt:lpstr>
      <vt:lpstr> - 기본형과 참조형, 그리고 String클래스  Call By Value</vt:lpstr>
      <vt:lpstr> - 기본형과 참조형, 그리고 String클래스  Call By Value</vt:lpstr>
      <vt:lpstr> - 기본형과 참조형, 그리고 String클래스  Call By Value</vt:lpstr>
      <vt:lpstr> - 기본형과 참조형, 그리고 String클래스  Call By Value</vt:lpstr>
      <vt:lpstr> - 기본형과 참조형, 그리고 String클래스  Call By Value</vt:lpstr>
      <vt:lpstr> - 기본형과 참조형, 그리고 String클래스  Call By Value</vt:lpstr>
      <vt:lpstr> - 기본형과 참조형, 그리고 String클래스  Call By Reference</vt:lpstr>
      <vt:lpstr> - 기본형과 참조형, 그리고 String클래스  Call By Reference</vt:lpstr>
      <vt:lpstr> - 기본형과 참조형, 그리고 String클래스  Call By Reference</vt:lpstr>
      <vt:lpstr> - 기본형과 참조형, 그리고 String클래스  Call By Reference</vt:lpstr>
      <vt:lpstr> - 기본형과 참조형, 그리고 String클래스  Call By Reference</vt:lpstr>
      <vt:lpstr> - 기본형과 참조형, 그리고 String클래스  Call By Reference</vt:lpstr>
      <vt:lpstr> - 기본형과 참조형, 그리고 String클래스  Call By Reference</vt:lpstr>
      <vt:lpstr> - 기본형과 참조형, 그리고 String클래스  Call By Reference</vt:lpstr>
      <vt:lpstr> - 기본형과 참조형, 그리고 String클래스  Call By Reference</vt:lpstr>
      <vt:lpstr> - 기본형과 참조형, 그리고 String클래스  String클래스</vt:lpstr>
      <vt:lpstr> - 기본형과 참조형, 그리고 String클래스  String클래스</vt:lpstr>
      <vt:lpstr> - 기본형과 참조형, 그리고 String클래스  String클래스</vt:lpstr>
      <vt:lpstr> - 기본형과 참조형, 그리고 String클래스  String클래스</vt:lpstr>
      <vt:lpstr> - 기본형과 참조형, 그리고 String클래스  String클래스</vt:lpstr>
      <vt:lpstr> - 기본형과 참조형, 그리고 String클래스  String클래스</vt:lpstr>
      <vt:lpstr> - 접근제한자  public, protected, default, private</vt:lpstr>
      <vt:lpstr> - 접근제한자  public, protected, default, private</vt:lpstr>
      <vt:lpstr> - static  </vt:lpstr>
      <vt:lpstr> - static  </vt:lpstr>
      <vt:lpstr> - static  </vt:lpstr>
      <vt:lpstr> - main()  </vt:lpstr>
      <vt:lpstr> - 메서드 오버로딩  Method</vt:lpstr>
      <vt:lpstr> - 메서드 오버로딩  Overloading(다중정의)</vt:lpstr>
      <vt:lpstr> - 패키지(Package)와 import  Package</vt:lpstr>
      <vt:lpstr> - 패키지(Package)와 import  라이브러리</vt:lpstr>
      <vt:lpstr> - 패키지(Package)와 import  import</vt:lpstr>
      <vt:lpstr> - 패키지(Package)와 import  import static</vt:lpstr>
      <vt:lpstr> - 상속과 오버라이딩  상속의 필요성</vt:lpstr>
      <vt:lpstr> - 상속과 오버라이딩  extends</vt:lpstr>
      <vt:lpstr> - 상속과 오버라이딩  extends</vt:lpstr>
      <vt:lpstr> - 상속과 오버라이딩  부모 클래스와 자식 클래스의 개념</vt:lpstr>
      <vt:lpstr> - 상속과 오버라이딩  객체 생성 방식에 따라 달라지는 데이터 진입</vt:lpstr>
      <vt:lpstr> - 상속과 오버라이딩  객체 생성 방식에 따라 달라지는 데이터 진입</vt:lpstr>
      <vt:lpstr> - 상속과 오버라이딩  객체 생성 방식에 따라 달라지는 데이터 진입</vt:lpstr>
      <vt:lpstr> - 상속과 오버라이딩  객체 생성 방식에 따라 달라지는 데이터 진입</vt:lpstr>
      <vt:lpstr> - 상속과 오버라이딩  객체 생성 방식에 따라 달라지는 데이터 진입</vt:lpstr>
      <vt:lpstr> - 상속과 오버라이딩  객체 생성 방식에 따라 달라지는 데이터 진입</vt:lpstr>
      <vt:lpstr> - 상속과 오버라이딩  객체 생성 방식에 따라 달라지는 데이터 진입</vt:lpstr>
      <vt:lpstr> - 상속과 오버라이딩  Overriding(재정의)</vt:lpstr>
      <vt:lpstr> - 상속과 오버라이딩  Overriding(재정의)</vt:lpstr>
      <vt:lpstr> - 상속과 오버라이딩  주의해야 할 점</vt:lpstr>
      <vt:lpstr> - super와 this  상속 관계 객체의 호출</vt:lpstr>
      <vt:lpstr> - super와 this  상속 관계 객체의 호출</vt:lpstr>
      <vt:lpstr> - super와 this  super</vt:lpstr>
      <vt:lpstr> - super와 this  super</vt:lpstr>
      <vt:lpstr> - super와 this  this</vt:lpstr>
      <vt:lpstr> - super와 this  this</vt:lpstr>
      <vt:lpstr> - super와 this  this</vt:lpstr>
      <vt:lpstr> - super와 this  this</vt:lpstr>
      <vt:lpstr> - super와 this  주요 용어</vt:lpstr>
      <vt:lpstr> - 캡슐화와 다형성  캡슐화</vt:lpstr>
      <vt:lpstr> - 캡슐화와 다형성  다형성, instanceof</vt:lpstr>
      <vt:lpstr>2. 추상클래스와 인터페이스</vt:lpstr>
      <vt:lpstr> - 추상클래스  abstract class</vt:lpstr>
      <vt:lpstr> - 추상클래스  abstract class</vt:lpstr>
      <vt:lpstr> - 인터페이스  interface</vt:lpstr>
      <vt:lpstr>3. 내부클래스와 익명클래스</vt:lpstr>
      <vt:lpstr> - 내부클래스  Outer Class, Inner Class</vt:lpstr>
      <vt:lpstr> - 내부클래스  Outer Class, Inner Class</vt:lpstr>
      <vt:lpstr> - 내부클래스  Outer Class, Inner Class</vt:lpstr>
      <vt:lpstr> - 익명클래스  필요성</vt:lpstr>
      <vt:lpstr> - 익명클래스  필요성</vt:lpstr>
      <vt:lpstr>4. 예외 처리</vt:lpstr>
      <vt:lpstr> - try~catch  </vt:lpstr>
      <vt:lpstr> - try~catch  Exception</vt:lpstr>
      <vt:lpstr> - try~catch  다중 catch문</vt:lpstr>
      <vt:lpstr> - finally  return도 이기는 finally</vt:lpstr>
      <vt:lpstr> - 사용자 정의 예외처리  Exception 상속하기</vt:lpstr>
      <vt:lpstr> - 연결된 예외처리(chained exception)  </vt:lpstr>
      <vt:lpstr>5. 주요 클래스</vt:lpstr>
      <vt:lpstr> - Object  주요 메서드들</vt:lpstr>
      <vt:lpstr>           - String, StringBuffer, StringBuilder 그리고 동기화(synchronized)의 개념  String의 비효율성</vt:lpstr>
      <vt:lpstr>           - String, StringBuffer, StringBuilder 그리고 동기화(synchronized)의 개념  immutable, mutable</vt:lpstr>
      <vt:lpstr>           - String, StringBuffer, StringBuilder 그리고 동기화(synchronized)의 개념  StringBuffer와 StringBuilder</vt:lpstr>
      <vt:lpstr>           - String, StringBuffer, StringBuilder 그리고 동기화(synchronized)의 개념  동기화(synchronized)란 무엇인가?</vt:lpstr>
      <vt:lpstr>           - String, StringBuffer, StringBuilder 그리고 동기화(synchronized)의 개념  동기화(synchronized)란 무엇인가?</vt:lpstr>
      <vt:lpstr>           - String, StringBuffer, StringBuilder 그리고 동기화(synchronized)의 개념  동기화(synchronized)란 무엇인가?</vt:lpstr>
      <vt:lpstr>           - String, StringBuffer, StringBuilder 그리고 동기화(synchronized)의 개념  동기화(synchronized)란 무엇인가?</vt:lpstr>
      <vt:lpstr>           - String, StringBuffer, StringBuilder 그리고 동기화(synchronized)의 개념  동기화(synchronized)란 무엇인가?</vt:lpstr>
      <vt:lpstr>           - String, StringBuffer, StringBuilder 그리고 동기화(synchronized)의 개념  StringBuffer와 StringBuilder의 차이점</vt:lpstr>
      <vt:lpstr> - Wrapper  기본형을 참조형처럼!</vt:lpstr>
      <vt:lpstr> - Math  수학계산을 위한 클래스</vt:lpstr>
      <vt:lpstr> - 시간 클래스  Date 클래스와 Calendar 클래스</vt:lpstr>
      <vt:lpstr> - 시간 클래스  java.time 패키지</vt:lpstr>
      <vt:lpstr> - 시간 클래스  java.time 패키지 주요 구성</vt:lpstr>
      <vt:lpstr> - 시간 클래스  EPOCH, UTC</vt:lpstr>
      <vt:lpstr> - 형식 클래스  java.util.regex (Regular Expressiong)</vt:lpstr>
      <vt:lpstr> - 형식 클래스  java.text 패키지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</dc:title>
  <dc:creator>MinHyung RHIE</dc:creator>
  <cp:lastModifiedBy>MinHyung RHIE</cp:lastModifiedBy>
  <cp:revision>960</cp:revision>
  <dcterms:created xsi:type="dcterms:W3CDTF">2019-10-12T05:29:55Z</dcterms:created>
  <dcterms:modified xsi:type="dcterms:W3CDTF">2019-10-31T22:02:35Z</dcterms:modified>
</cp:coreProperties>
</file>