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8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ACBB-E66A-42EF-8F6A-77DBE898C2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E8D4-0978-4613-9E9F-712DF247FD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Clickhouse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28589" y="1977881"/>
          <a:ext cx="6102504" cy="393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626"/>
                <a:gridCol w="1525626"/>
                <a:gridCol w="1525626"/>
                <a:gridCol w="1525626"/>
              </a:tblGrid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李四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王五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深圳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赵六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广州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2003</a:t>
                      </a:r>
                      <a:endParaRPr lang="zh-CN" altLang="en-US" dirty="0"/>
                    </a:p>
                  </a:txBody>
                  <a:tcPr/>
                </a:tc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孙七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武汉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1050</a:t>
                      </a:r>
                      <a:endParaRPr lang="zh-CN" altLang="en-US" dirty="0"/>
                    </a:p>
                  </a:txBody>
                  <a:tcPr/>
                </a:tc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重庆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2050</a:t>
                      </a:r>
                      <a:endParaRPr lang="zh-CN" altLang="en-US" dirty="0"/>
                    </a:p>
                  </a:txBody>
                  <a:tcPr/>
                </a:tc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吴九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宜昌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3050</a:t>
                      </a:r>
                      <a:endParaRPr lang="zh-CN" altLang="en-US" dirty="0"/>
                    </a:p>
                  </a:txBody>
                  <a:tcPr/>
                </a:tc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郑十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长沙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3060</a:t>
                      </a:r>
                      <a:endParaRPr lang="zh-CN" altLang="en-US" dirty="0"/>
                    </a:p>
                  </a:txBody>
                  <a:tcPr/>
                </a:tc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二麻子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天津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5060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17678" y="1977881"/>
          <a:ext cx="1486612" cy="133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16"/>
                <a:gridCol w="526696"/>
              </a:tblGrid>
              <a:tr h="445911"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45911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5911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2026310" y="2238451"/>
            <a:ext cx="3708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026309" y="2646747"/>
            <a:ext cx="3802280" cy="78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026309" y="3127744"/>
            <a:ext cx="3708808" cy="162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334" y="2326235"/>
            <a:ext cx="1806855" cy="82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" name="圆柱体 4"/>
          <p:cNvSpPr/>
          <p:nvPr/>
        </p:nvSpPr>
        <p:spPr>
          <a:xfrm>
            <a:off x="3791498" y="3357677"/>
            <a:ext cx="1953159" cy="11119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Clickhouse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6788504" y="1715416"/>
            <a:ext cx="2231136" cy="826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Zookeeper-cluster</a:t>
            </a:r>
            <a:endParaRPr lang="zh-CN" altLang="en-US" dirty="0"/>
          </a:p>
        </p:txBody>
      </p:sp>
      <p:sp>
        <p:nvSpPr>
          <p:cNvPr id="7" name="圆柱体 6"/>
          <p:cNvSpPr/>
          <p:nvPr/>
        </p:nvSpPr>
        <p:spPr>
          <a:xfrm>
            <a:off x="9508540" y="3357677"/>
            <a:ext cx="1953159" cy="11119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Clickhouse</a:t>
            </a:r>
            <a:r>
              <a:rPr lang="en-US" altLang="zh-CN" dirty="0"/>
              <a:t>-b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5" idx="2"/>
          </p:cNvCxnSpPr>
          <p:nvPr/>
        </p:nvCxnSpPr>
        <p:spPr>
          <a:xfrm>
            <a:off x="2209189" y="2739544"/>
            <a:ext cx="1582309" cy="1174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09189" y="332658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，写入数据</a:t>
            </a:r>
            <a:endParaRPr lang="zh-CN" altLang="en-US" sz="1400" dirty="0"/>
          </a:p>
        </p:txBody>
      </p:sp>
      <p:cxnSp>
        <p:nvCxnSpPr>
          <p:cNvPr id="14" name="直接箭头连接符 13"/>
          <p:cNvCxnSpPr>
            <a:stCxn id="5" idx="4"/>
            <a:endCxn id="6" idx="1"/>
          </p:cNvCxnSpPr>
          <p:nvPr/>
        </p:nvCxnSpPr>
        <p:spPr>
          <a:xfrm flipV="1">
            <a:off x="5744657" y="2128725"/>
            <a:ext cx="1043847" cy="1784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623345" y="2770902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，提交写入日志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>
            <a:off x="9019640" y="2128725"/>
            <a:ext cx="1465480" cy="1228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4"/>
            <a:endCxn id="7" idx="2"/>
          </p:cNvCxnSpPr>
          <p:nvPr/>
        </p:nvCxnSpPr>
        <p:spPr>
          <a:xfrm>
            <a:off x="5744657" y="3913632"/>
            <a:ext cx="3763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787974" y="2585655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r>
              <a:rPr lang="zh-CN" altLang="en-US" sz="1400" dirty="0"/>
              <a:t>，收到写入日志</a:t>
            </a:r>
            <a:endParaRPr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765497" y="3927993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r>
              <a:rPr lang="zh-CN" altLang="en-US" sz="1400" dirty="0"/>
              <a:t>，从目录副本下载新数据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434251" y="1471748"/>
            <a:ext cx="2779939" cy="783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distribute</a:t>
            </a:r>
            <a:endParaRPr lang="en-US" altLang="zh-CN" dirty="0"/>
          </a:p>
          <a:p>
            <a:pPr algn="ctr"/>
            <a:r>
              <a:rPr lang="en-US" altLang="zh-CN" dirty="0"/>
              <a:t>os01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93709" y="3341371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os01</a:t>
            </a:r>
            <a:endParaRPr lang="en-US" altLang="zh-CN" dirty="0"/>
          </a:p>
          <a:p>
            <a:pPr algn="ctr"/>
            <a:r>
              <a:rPr lang="en-US" altLang="zh-CN" dirty="0"/>
              <a:t>s1r1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93709" y="5179696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os02</a:t>
            </a:r>
            <a:endParaRPr lang="en-US" altLang="zh-CN" dirty="0"/>
          </a:p>
          <a:p>
            <a:pPr algn="ctr"/>
            <a:r>
              <a:rPr lang="en-US" altLang="zh-CN" dirty="0"/>
              <a:t>s1r2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24096" y="3341369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os03</a:t>
            </a:r>
            <a:endParaRPr lang="en-US" altLang="zh-CN" dirty="0"/>
          </a:p>
          <a:p>
            <a:pPr algn="ctr"/>
            <a:r>
              <a:rPr lang="en-US" altLang="zh-CN" dirty="0"/>
              <a:t>s2r3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87113" y="3341370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os05</a:t>
            </a:r>
            <a:endParaRPr lang="en-US" altLang="zh-CN" dirty="0"/>
          </a:p>
          <a:p>
            <a:pPr algn="ctr"/>
            <a:r>
              <a:rPr lang="en-US" altLang="zh-CN" dirty="0"/>
              <a:t>s3r5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24096" y="5179696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os04</a:t>
            </a:r>
            <a:endParaRPr lang="en-US" altLang="zh-CN" dirty="0"/>
          </a:p>
          <a:p>
            <a:pPr algn="ctr"/>
            <a:r>
              <a:rPr lang="en-US" altLang="zh-CN" dirty="0"/>
              <a:t>s2r4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87113" y="5179695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os06</a:t>
            </a:r>
            <a:endParaRPr lang="en-US" altLang="zh-CN" dirty="0"/>
          </a:p>
          <a:p>
            <a:pPr algn="ctr"/>
            <a:r>
              <a:rPr lang="en-US" altLang="zh-CN" dirty="0"/>
              <a:t>s3r6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73416" y="385898"/>
            <a:ext cx="23968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分片</a:t>
            </a:r>
            <a:r>
              <a:rPr lang="en-US" altLang="zh-CN" dirty="0"/>
              <a:t>2</a:t>
            </a:r>
            <a:r>
              <a:rPr lang="zh-CN" altLang="en-US" dirty="0"/>
              <a:t>副本共</a:t>
            </a:r>
            <a:r>
              <a:rPr lang="en-US" altLang="zh-CN" dirty="0"/>
              <a:t>6</a:t>
            </a:r>
            <a:r>
              <a:rPr lang="zh-CN" altLang="en-US" dirty="0"/>
              <a:t>个节点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530080" y="55372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Internal_replication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6" idx="1"/>
          </p:cNvCxnSpPr>
          <p:nvPr/>
        </p:nvCxnSpPr>
        <p:spPr>
          <a:xfrm flipH="1">
            <a:off x="9522047" y="1295790"/>
            <a:ext cx="1442720" cy="0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964767" y="111112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725171" y="923052"/>
            <a:ext cx="1391909" cy="548696"/>
          </a:xfrm>
          <a:prstGeom prst="straightConnector1">
            <a:avLst/>
          </a:prstGeom>
          <a:ln w="38100" cmpd="sng">
            <a:solidFill>
              <a:schemeClr val="accent5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5" idx="3"/>
          </p:cNvCxnSpPr>
          <p:nvPr/>
        </p:nvCxnSpPr>
        <p:spPr>
          <a:xfrm flipH="1">
            <a:off x="3193959" y="2255519"/>
            <a:ext cx="2630262" cy="1406301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2"/>
            <a:endCxn id="6" idx="3"/>
          </p:cNvCxnSpPr>
          <p:nvPr/>
        </p:nvCxnSpPr>
        <p:spPr>
          <a:xfrm flipH="1">
            <a:off x="3193959" y="2255519"/>
            <a:ext cx="2630262" cy="3244626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8" idx="2"/>
            <a:endCxn id="8" idx="1"/>
          </p:cNvCxnSpPr>
          <p:nvPr/>
        </p:nvCxnSpPr>
        <p:spPr>
          <a:xfrm>
            <a:off x="7385345" y="2194367"/>
            <a:ext cx="901768" cy="1467452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520769" y="1761840"/>
            <a:ext cx="1729151" cy="4325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remote-shard-data-temp-partition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375115" y="3445553"/>
            <a:ext cx="1174546" cy="4325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Local-shard-data-partition</a:t>
            </a:r>
            <a:endParaRPr lang="zh-CN" altLang="en-US" sz="1000" dirty="0"/>
          </a:p>
        </p:txBody>
      </p:sp>
      <p:cxnSp>
        <p:nvCxnSpPr>
          <p:cNvPr id="32" name="直接箭头连接符 31"/>
          <p:cNvCxnSpPr>
            <a:stCxn id="28" idx="2"/>
            <a:endCxn id="7" idx="3"/>
          </p:cNvCxnSpPr>
          <p:nvPr/>
        </p:nvCxnSpPr>
        <p:spPr>
          <a:xfrm flipH="1">
            <a:off x="6824346" y="2194367"/>
            <a:ext cx="560999" cy="1467451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2"/>
            <a:endCxn id="9" idx="3"/>
          </p:cNvCxnSpPr>
          <p:nvPr/>
        </p:nvCxnSpPr>
        <p:spPr>
          <a:xfrm flipH="1">
            <a:off x="6824346" y="2194367"/>
            <a:ext cx="560999" cy="3305778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8" idx="2"/>
            <a:endCxn id="10" idx="1"/>
          </p:cNvCxnSpPr>
          <p:nvPr/>
        </p:nvCxnSpPr>
        <p:spPr>
          <a:xfrm>
            <a:off x="7385345" y="2194367"/>
            <a:ext cx="901768" cy="3305777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9566003" y="1839350"/>
            <a:ext cx="1442720" cy="0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964767" y="163964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4" idx="2"/>
            <a:endCxn id="5" idx="0"/>
          </p:cNvCxnSpPr>
          <p:nvPr/>
        </p:nvCxnSpPr>
        <p:spPr>
          <a:xfrm flipH="1">
            <a:off x="2193834" y="2255519"/>
            <a:ext cx="3630387" cy="1085852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8" idx="2"/>
          </p:cNvCxnSpPr>
          <p:nvPr/>
        </p:nvCxnSpPr>
        <p:spPr>
          <a:xfrm flipH="1">
            <a:off x="5629299" y="2194367"/>
            <a:ext cx="1756046" cy="1141922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5" idx="2"/>
          </p:cNvCxnSpPr>
          <p:nvPr/>
        </p:nvCxnSpPr>
        <p:spPr>
          <a:xfrm>
            <a:off x="2193834" y="3982268"/>
            <a:ext cx="0" cy="1197427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2"/>
            <a:endCxn id="9" idx="0"/>
          </p:cNvCxnSpPr>
          <p:nvPr/>
        </p:nvCxnSpPr>
        <p:spPr>
          <a:xfrm>
            <a:off x="5824221" y="3982266"/>
            <a:ext cx="0" cy="1197430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2"/>
          </p:cNvCxnSpPr>
          <p:nvPr/>
        </p:nvCxnSpPr>
        <p:spPr>
          <a:xfrm>
            <a:off x="9287238" y="3982267"/>
            <a:ext cx="0" cy="1197429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8" idx="2"/>
            <a:endCxn id="8" idx="0"/>
          </p:cNvCxnSpPr>
          <p:nvPr/>
        </p:nvCxnSpPr>
        <p:spPr>
          <a:xfrm>
            <a:off x="7385345" y="2194367"/>
            <a:ext cx="1901893" cy="1147003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434251" y="1471748"/>
            <a:ext cx="2779939" cy="783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distribute</a:t>
            </a:r>
            <a:endParaRPr lang="en-US" altLang="zh-CN" dirty="0"/>
          </a:p>
          <a:p>
            <a:pPr algn="ctr"/>
            <a:r>
              <a:rPr lang="en-US" altLang="zh-CN" dirty="0"/>
              <a:t>os01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93709" y="3341371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os01</a:t>
            </a:r>
            <a:endParaRPr lang="en-US" altLang="zh-CN" dirty="0"/>
          </a:p>
          <a:p>
            <a:pPr algn="ctr"/>
            <a:r>
              <a:rPr lang="en-US" altLang="zh-CN" dirty="0"/>
              <a:t>s1r1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93709" y="5179696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os02</a:t>
            </a:r>
            <a:endParaRPr lang="en-US" altLang="zh-CN" dirty="0"/>
          </a:p>
          <a:p>
            <a:pPr algn="ctr"/>
            <a:r>
              <a:rPr lang="en-US" altLang="zh-CN" dirty="0"/>
              <a:t>s1r2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24096" y="3341369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os03</a:t>
            </a:r>
            <a:endParaRPr lang="en-US" altLang="zh-CN" dirty="0"/>
          </a:p>
          <a:p>
            <a:pPr algn="ctr"/>
            <a:r>
              <a:rPr lang="en-US" altLang="zh-CN" dirty="0"/>
              <a:t>s2r3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87113" y="3341370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os05</a:t>
            </a:r>
            <a:endParaRPr lang="en-US" altLang="zh-CN" dirty="0"/>
          </a:p>
          <a:p>
            <a:pPr algn="ctr"/>
            <a:r>
              <a:rPr lang="en-US" altLang="zh-CN" dirty="0"/>
              <a:t>s3r5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24096" y="5179696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os04</a:t>
            </a:r>
            <a:endParaRPr lang="en-US" altLang="zh-CN" dirty="0"/>
          </a:p>
          <a:p>
            <a:pPr algn="ctr"/>
            <a:r>
              <a:rPr lang="en-US" altLang="zh-CN" dirty="0"/>
              <a:t>s2r4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87113" y="5179695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os06</a:t>
            </a:r>
            <a:endParaRPr lang="en-US" altLang="zh-CN" dirty="0"/>
          </a:p>
          <a:p>
            <a:pPr algn="ctr"/>
            <a:r>
              <a:rPr lang="en-US" altLang="zh-CN" dirty="0"/>
              <a:t>s3r6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73416" y="385898"/>
            <a:ext cx="23968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分片</a:t>
            </a:r>
            <a:r>
              <a:rPr lang="en-US" altLang="zh-CN" dirty="0"/>
              <a:t>2</a:t>
            </a:r>
            <a:r>
              <a:rPr lang="zh-CN" altLang="en-US" dirty="0"/>
              <a:t>副本共</a:t>
            </a:r>
            <a:r>
              <a:rPr lang="en-US" altLang="zh-CN" dirty="0"/>
              <a:t>6</a:t>
            </a:r>
            <a:r>
              <a:rPr lang="zh-CN" altLang="en-US" dirty="0"/>
              <a:t>个节点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987393" y="599886"/>
            <a:ext cx="388439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/>
              <a:t>优先选择</a:t>
            </a:r>
            <a:r>
              <a:rPr lang="en-US" altLang="zh-CN" sz="1200" dirty="0"/>
              <a:t>errors-count</a:t>
            </a:r>
            <a:r>
              <a:rPr lang="zh-CN" altLang="en-US" sz="1200" dirty="0"/>
              <a:t>小的副本</a:t>
            </a:r>
            <a:endParaRPr lang="en-US" altLang="zh-CN" sz="1200" dirty="0"/>
          </a:p>
          <a:p>
            <a:r>
              <a:rPr lang="en-US" altLang="zh-CN" sz="1200" dirty="0"/>
              <a:t>errors-count</a:t>
            </a:r>
            <a:r>
              <a:rPr lang="zh-CN" altLang="en-US" sz="1200" dirty="0"/>
              <a:t>相同的有随机、顺序、随机</a:t>
            </a:r>
            <a:r>
              <a:rPr lang="en-US" altLang="zh-CN" sz="1200" dirty="0"/>
              <a:t>(</a:t>
            </a:r>
            <a:r>
              <a:rPr lang="zh-CN" altLang="en-US" sz="1200" dirty="0"/>
              <a:t>第一顺序位</a:t>
            </a:r>
            <a:r>
              <a:rPr lang="en-US" altLang="zh-CN" sz="1200" dirty="0"/>
              <a:t>)</a:t>
            </a:r>
            <a:r>
              <a:rPr lang="zh-CN" altLang="en-US" sz="1200" dirty="0"/>
              <a:t>、</a:t>
            </a:r>
            <a:endParaRPr lang="en-US" altLang="zh-CN" sz="1200" dirty="0"/>
          </a:p>
          <a:p>
            <a:r>
              <a:rPr lang="en-US" altLang="zh-CN" sz="1200" dirty="0"/>
              <a:t>host</a:t>
            </a:r>
            <a:r>
              <a:rPr lang="zh-CN" altLang="en-US" sz="1200" dirty="0"/>
              <a:t>名称近似等四种选择方式</a:t>
            </a:r>
            <a:endParaRPr lang="zh-CN" altLang="en-US" sz="1200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725171" y="923052"/>
            <a:ext cx="1391909" cy="548696"/>
          </a:xfrm>
          <a:prstGeom prst="straightConnector1">
            <a:avLst/>
          </a:prstGeom>
          <a:ln w="38100" cmpd="sng">
            <a:solidFill>
              <a:schemeClr val="accent5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1920" y="398226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44600" y="582059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=8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38845" y="398226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972865" y="575028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435883" y="398226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431713" y="582059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193834" y="2255519"/>
            <a:ext cx="3630387" cy="1085852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9" idx="0"/>
          </p:cNvCxnSpPr>
          <p:nvPr/>
        </p:nvCxnSpPr>
        <p:spPr>
          <a:xfrm>
            <a:off x="5824221" y="2255519"/>
            <a:ext cx="0" cy="2924177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2"/>
            <a:endCxn id="8" idx="0"/>
          </p:cNvCxnSpPr>
          <p:nvPr/>
        </p:nvCxnSpPr>
        <p:spPr>
          <a:xfrm>
            <a:off x="5824221" y="2255519"/>
            <a:ext cx="3463017" cy="1085851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/>
          <p:cNvSpPr/>
          <p:nvPr/>
        </p:nvSpPr>
        <p:spPr>
          <a:xfrm>
            <a:off x="7651206" y="3429001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>
            <a:off x="4655821" y="3429000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/>
        </p:nvSpPr>
        <p:spPr>
          <a:xfrm>
            <a:off x="1510792" y="3429001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434251" y="1471748"/>
            <a:ext cx="2779939" cy="783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distribute</a:t>
            </a:r>
            <a:endParaRPr lang="en-US" altLang="zh-CN" dirty="0"/>
          </a:p>
          <a:p>
            <a:pPr algn="ctr"/>
            <a:r>
              <a:rPr lang="en-US" altLang="zh-CN" dirty="0"/>
              <a:t>os11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83421" y="3708403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os11</a:t>
            </a:r>
            <a:endParaRPr lang="en-US" altLang="zh-CN" dirty="0"/>
          </a:p>
          <a:p>
            <a:pPr algn="ctr"/>
            <a:r>
              <a:rPr lang="en-US" altLang="zh-CN" dirty="0"/>
              <a:t>share1 replica1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683421" y="5546728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share1 replica2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829176" y="3708400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os1</a:t>
            </a:r>
            <a:r>
              <a:rPr lang="en-US" altLang="zh-CN" dirty="0"/>
              <a:t>2</a:t>
            </a:r>
            <a:endParaRPr lang="en-US" altLang="zh-CN" dirty="0"/>
          </a:p>
          <a:p>
            <a:pPr algn="ctr"/>
            <a:r>
              <a:rPr lang="en-US" altLang="zh-CN" dirty="0"/>
              <a:t>share2 replica1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829176" y="5546727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share2 replica2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473416" y="385898"/>
            <a:ext cx="23968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分片</a:t>
            </a:r>
            <a:r>
              <a:rPr lang="en-US" altLang="zh-CN" dirty="0"/>
              <a:t>2</a:t>
            </a:r>
            <a:r>
              <a:rPr lang="zh-CN" altLang="en-US" dirty="0"/>
              <a:t>副本共</a:t>
            </a:r>
            <a:r>
              <a:rPr lang="en-US" altLang="zh-CN" dirty="0"/>
              <a:t>3</a:t>
            </a:r>
            <a:r>
              <a:rPr lang="zh-CN" altLang="en-US" dirty="0"/>
              <a:t>个节点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725171" y="923052"/>
            <a:ext cx="1391909" cy="548696"/>
          </a:xfrm>
          <a:prstGeom prst="straightConnector1">
            <a:avLst/>
          </a:prstGeom>
          <a:ln w="38100" cmpd="sng">
            <a:solidFill>
              <a:schemeClr val="accent5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5" idx="0"/>
          </p:cNvCxnSpPr>
          <p:nvPr/>
        </p:nvCxnSpPr>
        <p:spPr>
          <a:xfrm flipH="1">
            <a:off x="2683546" y="2255519"/>
            <a:ext cx="3140675" cy="1452884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9" idx="0"/>
          </p:cNvCxnSpPr>
          <p:nvPr/>
        </p:nvCxnSpPr>
        <p:spPr>
          <a:xfrm>
            <a:off x="2198914" y="4349299"/>
            <a:ext cx="3630387" cy="1197428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29" idx="0"/>
          </p:cNvCxnSpPr>
          <p:nvPr/>
        </p:nvCxnSpPr>
        <p:spPr>
          <a:xfrm>
            <a:off x="5829301" y="4349297"/>
            <a:ext cx="2995385" cy="1344658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7" idx="0"/>
          </p:cNvCxnSpPr>
          <p:nvPr/>
        </p:nvCxnSpPr>
        <p:spPr>
          <a:xfrm>
            <a:off x="5824221" y="2255519"/>
            <a:ext cx="5080" cy="1452881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824561" y="3855628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os13</a:t>
            </a:r>
            <a:endParaRPr lang="en-US" altLang="zh-CN" dirty="0"/>
          </a:p>
          <a:p>
            <a:pPr algn="ctr"/>
            <a:r>
              <a:rPr lang="en-US" altLang="zh-CN" dirty="0"/>
              <a:t>share2 replica1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7824561" y="5693955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share2 replica2</a:t>
            </a:r>
            <a:endParaRPr lang="en-US" altLang="zh-CN" dirty="0"/>
          </a:p>
        </p:txBody>
      </p:sp>
      <p:cxnSp>
        <p:nvCxnSpPr>
          <p:cNvPr id="30" name="直接箭头连接符 29"/>
          <p:cNvCxnSpPr>
            <a:endCxn id="6" idx="0"/>
          </p:cNvCxnSpPr>
          <p:nvPr/>
        </p:nvCxnSpPr>
        <p:spPr>
          <a:xfrm flipH="1">
            <a:off x="2683546" y="4455980"/>
            <a:ext cx="6429467" cy="1090748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" idx="2"/>
          </p:cNvCxnSpPr>
          <p:nvPr/>
        </p:nvCxnSpPr>
        <p:spPr>
          <a:xfrm>
            <a:off x="5824221" y="2255519"/>
            <a:ext cx="2799080" cy="1559561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/>
          <p:cNvSpPr/>
          <p:nvPr/>
        </p:nvSpPr>
        <p:spPr>
          <a:xfrm>
            <a:off x="3487421" y="3429000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/>
        </p:nvSpPr>
        <p:spPr>
          <a:xfrm>
            <a:off x="342392" y="3429001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434251" y="1471748"/>
            <a:ext cx="2779939" cy="783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distribute</a:t>
            </a:r>
            <a:endParaRPr lang="en-US" altLang="zh-CN" dirty="0"/>
          </a:p>
          <a:p>
            <a:pPr algn="ctr"/>
            <a:r>
              <a:rPr lang="en-US" altLang="zh-CN" dirty="0"/>
              <a:t>os11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3116" y="4668523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os11</a:t>
            </a:r>
            <a:endParaRPr lang="en-US" altLang="zh-CN" dirty="0"/>
          </a:p>
          <a:p>
            <a:pPr algn="ctr"/>
            <a:r>
              <a:rPr lang="en-US" altLang="zh-CN" dirty="0"/>
              <a:t>share1 replica1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703956" y="4668520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os1</a:t>
            </a:r>
            <a:r>
              <a:rPr lang="en-US" altLang="zh-CN" dirty="0"/>
              <a:t>2</a:t>
            </a:r>
            <a:endParaRPr lang="en-US" altLang="zh-CN" dirty="0"/>
          </a:p>
          <a:p>
            <a:pPr algn="ctr"/>
            <a:r>
              <a:rPr lang="en-US" altLang="zh-CN" dirty="0"/>
              <a:t>share1 replica1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473416" y="385898"/>
            <a:ext cx="237363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分片</a:t>
            </a:r>
            <a:r>
              <a:rPr lang="en-US" altLang="zh-CN" dirty="0"/>
              <a:t>2</a:t>
            </a:r>
            <a:r>
              <a:rPr lang="zh-CN" altLang="en-US" dirty="0"/>
              <a:t>副本共</a:t>
            </a:r>
            <a:r>
              <a:rPr lang="en-US" altLang="zh-CN" dirty="0"/>
              <a:t>4</a:t>
            </a:r>
            <a:r>
              <a:rPr lang="zh-CN" altLang="en-US" dirty="0"/>
              <a:t>个节点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725171" y="923052"/>
            <a:ext cx="1391909" cy="548696"/>
          </a:xfrm>
          <a:prstGeom prst="straightConnector1">
            <a:avLst/>
          </a:prstGeom>
          <a:ln w="38100" cmpd="sng">
            <a:solidFill>
              <a:schemeClr val="accent5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5" idx="0"/>
          </p:cNvCxnSpPr>
          <p:nvPr/>
        </p:nvCxnSpPr>
        <p:spPr>
          <a:xfrm flipH="1">
            <a:off x="1513206" y="2255519"/>
            <a:ext cx="4311015" cy="2413000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7" idx="1"/>
          </p:cNvCxnSpPr>
          <p:nvPr/>
        </p:nvCxnSpPr>
        <p:spPr>
          <a:xfrm>
            <a:off x="2513239" y="4989379"/>
            <a:ext cx="1190625" cy="0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7" idx="0"/>
          </p:cNvCxnSpPr>
          <p:nvPr/>
        </p:nvCxnSpPr>
        <p:spPr>
          <a:xfrm flipH="1">
            <a:off x="4704081" y="2255519"/>
            <a:ext cx="1120140" cy="2413000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: 圆角 36"/>
          <p:cNvSpPr/>
          <p:nvPr>
            <p:custDataLst>
              <p:tags r:id="rId1"/>
            </p:custDataLst>
          </p:nvPr>
        </p:nvSpPr>
        <p:spPr>
          <a:xfrm>
            <a:off x="9519921" y="3429000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5"/>
          <p:cNvSpPr/>
          <p:nvPr>
            <p:custDataLst>
              <p:tags r:id="rId2"/>
            </p:custDataLst>
          </p:nvPr>
        </p:nvSpPr>
        <p:spPr>
          <a:xfrm>
            <a:off x="6374892" y="3429001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6545616" y="4668523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os13</a:t>
            </a:r>
            <a:endParaRPr lang="en-US" altLang="zh-CN" dirty="0"/>
          </a:p>
          <a:p>
            <a:pPr algn="ctr"/>
            <a:r>
              <a:rPr lang="en-US" altLang="zh-CN" dirty="0"/>
              <a:t>share3 replica1</a:t>
            </a:r>
            <a:endParaRPr lang="en-US" altLang="zh-CN" dirty="0"/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9693276" y="4668520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os14</a:t>
            </a:r>
            <a:endParaRPr lang="en-US" altLang="zh-CN" dirty="0"/>
          </a:p>
          <a:p>
            <a:pPr algn="ctr"/>
            <a:r>
              <a:rPr lang="en-US" altLang="zh-CN" dirty="0"/>
              <a:t>share3 replica1</a:t>
            </a:r>
            <a:endParaRPr lang="en-US" altLang="zh-CN" dirty="0"/>
          </a:p>
        </p:txBody>
      </p:sp>
      <p:cxnSp>
        <p:nvCxnSpPr>
          <p:cNvPr id="20" name="直接箭头连接符 19"/>
          <p:cNvCxnSpPr>
            <a:stCxn id="12" idx="3"/>
            <a:endCxn id="14" idx="1"/>
          </p:cNvCxnSpPr>
          <p:nvPr>
            <p:custDataLst>
              <p:tags r:id="rId5"/>
            </p:custDataLst>
          </p:nvPr>
        </p:nvCxnSpPr>
        <p:spPr>
          <a:xfrm>
            <a:off x="8545739" y="4989379"/>
            <a:ext cx="1147445" cy="0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12" idx="0"/>
          </p:cNvCxnSpPr>
          <p:nvPr>
            <p:custDataLst>
              <p:tags r:id="rId6"/>
            </p:custDataLst>
          </p:nvPr>
        </p:nvCxnSpPr>
        <p:spPr>
          <a:xfrm>
            <a:off x="5824221" y="2255519"/>
            <a:ext cx="1721485" cy="2413000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14" idx="0"/>
          </p:cNvCxnSpPr>
          <p:nvPr>
            <p:custDataLst>
              <p:tags r:id="rId7"/>
            </p:custDataLst>
          </p:nvPr>
        </p:nvCxnSpPr>
        <p:spPr>
          <a:xfrm>
            <a:off x="5824221" y="2255519"/>
            <a:ext cx="4869180" cy="2413000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MjdjYzBiM2JmMDdiNmE0MzdmZGUxMTJkZmU5Yzk1N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WPS 演示</Application>
  <PresentationFormat>宽屏</PresentationFormat>
  <Paragraphs>205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Clickhouse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liu</dc:creator>
  <cp:lastModifiedBy>null null（空空）</cp:lastModifiedBy>
  <cp:revision>65</cp:revision>
  <dcterms:created xsi:type="dcterms:W3CDTF">2024-10-28T15:03:00Z</dcterms:created>
  <dcterms:modified xsi:type="dcterms:W3CDTF">2024-11-06T04:31:04Z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BBC63B8254164F8E8C108B65D47BCE94_12</vt:lpwstr>
  </property>
  <property fmtid="{D5CDD505-2E9C-101B-9397-08002B2CF9AE}" pid="3" name="KSOProductBuildVer">
    <vt:lpwstr>2052-12.1.0.16120</vt:lpwstr>
  </property>
</Properties>
</file>