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9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108" y="2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AD196F-3C2C-F44A-CC8E-50EDCAEAF5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176BB4B-DD83-5EC8-F918-ED90F511E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D6013C-BAE0-2067-8053-D84C7326E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67A5D-75E6-4090-A9A2-19F46C902D8D}" type="datetimeFigureOut">
              <a:rPr lang="zh-CN" altLang="en-US" smtClean="0"/>
              <a:t>2023/9/14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E5A7A2-6D11-6A07-E6AC-E3FE8A496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69B21E-CC61-FC4F-26C8-4AF87E0C6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2E273-7C43-4ED6-81B9-DE925DCDF1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6900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728DDC-F668-3B66-8070-BE6BEAA6B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FA0AC3-3A60-127E-3847-F15B8038D0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3B4449-2FA8-8C64-1020-7CC6D0EDA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67A5D-75E6-4090-A9A2-19F46C902D8D}" type="datetimeFigureOut">
              <a:rPr lang="zh-CN" altLang="en-US" smtClean="0"/>
              <a:t>2023/9/14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CC8137-10E0-6D52-8325-FA6465E22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B3691C-3120-97DA-B4F9-FF1E8EDC9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2E273-7C43-4ED6-81B9-DE925DCDF1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469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174FEF7-A209-8DB1-EC3C-F73B014897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139C8FA-4322-099B-5A20-8747BFBCBC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512DC9-8AB2-A81A-F228-03152D142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67A5D-75E6-4090-A9A2-19F46C902D8D}" type="datetimeFigureOut">
              <a:rPr lang="zh-CN" altLang="en-US" smtClean="0"/>
              <a:t>2023/9/14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5D19D5-D98E-8117-18A9-48FE0B7A5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A140ED-37EB-342B-488C-4B199159A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2E273-7C43-4ED6-81B9-DE925DCDF1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063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A07A03-ACB4-D28A-91A0-9FC3EF7D7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BA2668-64EF-BB76-6C2D-05D1C37E6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E84C37-9BE5-7D63-4703-C3B45BB2E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67A5D-75E6-4090-A9A2-19F46C902D8D}" type="datetimeFigureOut">
              <a:rPr lang="zh-CN" altLang="en-US" smtClean="0"/>
              <a:t>2023/9/14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D9EDB9-497D-F4E7-756F-CF429C616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E4D42A-1A8B-BD72-0919-13007F292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2E273-7C43-4ED6-81B9-DE925DCDF1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1911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DC5DA4-7885-3286-64E7-BBD00950C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16A6D4-7235-BB83-7C05-1858228B0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98E604-24F7-210F-D009-FE8B99C4F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67A5D-75E6-4090-A9A2-19F46C902D8D}" type="datetimeFigureOut">
              <a:rPr lang="zh-CN" altLang="en-US" smtClean="0"/>
              <a:t>2023/9/14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BA614F-02ED-5A38-A299-30E1A0D28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22E1BD-BC71-57B3-2E4A-07E7CD649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2E273-7C43-4ED6-81B9-DE925DCDF1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923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F5C16F-7AA1-E766-C957-CA3D10E8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F51814-4131-8366-38AF-997C312B27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83AFEA7-DE23-7F8D-4CCA-241B5AEC16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E672C8-79FC-8FA9-B210-916D99957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67A5D-75E6-4090-A9A2-19F46C902D8D}" type="datetimeFigureOut">
              <a:rPr lang="zh-CN" altLang="en-US" smtClean="0"/>
              <a:t>2023/9/14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87BEBC-23D8-5FFD-C745-B456E6648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807E46-A92B-1019-0142-F1BDC9DAF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2E273-7C43-4ED6-81B9-DE925DCDF1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0379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8C9475-8319-E74D-B277-718FB53CF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1FBDA1-DB60-33A8-B5D5-29B29096CB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6649960-ABC4-FF57-7290-993E2924B7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F04B6BB-32D0-48FA-99E6-4A7CFE3DD7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7A9B01B-9C0A-3146-A359-EB38CE5FF4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0B6426C-9809-DF61-79B2-4789FE512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67A5D-75E6-4090-A9A2-19F46C902D8D}" type="datetimeFigureOut">
              <a:rPr lang="zh-CN" altLang="en-US" smtClean="0"/>
              <a:t>2023/9/14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D544958-4469-78B9-3DAB-ED9458A08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605EC63-94FE-FD70-8E6D-00D17B707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2E273-7C43-4ED6-81B9-DE925DCDF1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225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7ACCD1-0CE3-0382-A919-91BD3C228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4A5EA61-CFA3-4B0E-340C-05E434947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67A5D-75E6-4090-A9A2-19F46C902D8D}" type="datetimeFigureOut">
              <a:rPr lang="zh-CN" altLang="en-US" smtClean="0"/>
              <a:t>2023/9/14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49BBA3D-99AD-EECC-5BC9-7C3D6448C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C3EE3AE-0D3D-1CE5-8A5E-FCC47CBEB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2E273-7C43-4ED6-81B9-DE925DCDF1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6103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036A3B8-D4E0-5507-5B13-042B2B069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67A5D-75E6-4090-A9A2-19F46C902D8D}" type="datetimeFigureOut">
              <a:rPr lang="zh-CN" altLang="en-US" smtClean="0"/>
              <a:t>2023/9/14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873F02B-1B82-6417-F9F7-4410F4820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A5701BC-4BC7-FA0D-594D-2933CCFAE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2E273-7C43-4ED6-81B9-DE925DCDF1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8640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3053E7-8D7A-ECFB-99F6-D3DDF8FC8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7533A0-BFCD-1CA0-E187-6001A4793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42F8ADF-4597-34C4-69EC-DE38347C5C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7DE164-D778-6476-C467-DA3D7807C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67A5D-75E6-4090-A9A2-19F46C902D8D}" type="datetimeFigureOut">
              <a:rPr lang="zh-CN" altLang="en-US" smtClean="0"/>
              <a:t>2023/9/14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E321B9-63BA-484B-AF4F-102C6F73B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C6800D-A7B4-9811-1A2D-C2177A1FB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2E273-7C43-4ED6-81B9-DE925DCDF1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771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CBE4F3-4AB6-36DF-E83E-E2ABDEF59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4594F73-94B5-4B0B-7DE4-352F232BFD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99C9471-E4D0-5C7C-205B-7D29323629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955BB1-4500-83AB-C384-F360F5DF2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67A5D-75E6-4090-A9A2-19F46C902D8D}" type="datetimeFigureOut">
              <a:rPr lang="zh-CN" altLang="en-US" smtClean="0"/>
              <a:t>2023/9/14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CCF902-30C1-3066-5829-1E91FE5F1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1E3AAA-0E5C-DD29-48D5-7CB2DAA91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2E273-7C43-4ED6-81B9-DE925DCDF1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6683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72524A8-4A6A-BC37-E14F-F85EA71B4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007505-984C-68EB-3A30-51D28B47A5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43E7F4-2064-67EB-6F96-8BBA2991E1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67A5D-75E6-4090-A9A2-19F46C902D8D}" type="datetimeFigureOut">
              <a:rPr lang="zh-CN" altLang="en-US" smtClean="0"/>
              <a:t>2023/9/14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732679-8430-71AB-4DF3-4DCB621C71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33DBF6-F414-117C-AB93-AA49399BBD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2E273-7C43-4ED6-81B9-DE925DCDF1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88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711326-192E-351D-8034-1D229BF569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软件设计师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C0BA042-67F6-9913-FF5D-8D9D8418AF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9282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82475CD-E5BA-C57E-924D-4762D39570C8}"/>
              </a:ext>
            </a:extLst>
          </p:cNvPr>
          <p:cNvSpPr txBox="1"/>
          <p:nvPr/>
        </p:nvSpPr>
        <p:spPr>
          <a:xfrm>
            <a:off x="2371344" y="1594917"/>
            <a:ext cx="508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94</a:t>
            </a:r>
            <a:endParaRPr lang="zh-CN" altLang="en-US" sz="2400" dirty="0"/>
          </a:p>
        </p:txBody>
      </p:sp>
      <p:cxnSp>
        <p:nvCxnSpPr>
          <p:cNvPr id="6" name="连接符: 肘形 5">
            <a:extLst>
              <a:ext uri="{FF2B5EF4-FFF2-40B4-BE49-F238E27FC236}">
                <a16:creationId xmlns:a16="http://schemas.microsoft.com/office/drawing/2014/main" id="{7981EDB8-8909-E49D-6E23-D9EB7972EC34}"/>
              </a:ext>
            </a:extLst>
          </p:cNvPr>
          <p:cNvCxnSpPr>
            <a:cxnSpLocks/>
          </p:cNvCxnSpPr>
          <p:nvPr/>
        </p:nvCxnSpPr>
        <p:spPr>
          <a:xfrm>
            <a:off x="2244580" y="1657476"/>
            <a:ext cx="762000" cy="336546"/>
          </a:xfrm>
          <a:prstGeom prst="bentConnector3">
            <a:avLst>
              <a:gd name="adj1" fmla="val 83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FB6034DC-6EDC-9D77-414A-E99BE343A68D}"/>
              </a:ext>
            </a:extLst>
          </p:cNvPr>
          <p:cNvSpPr txBox="1"/>
          <p:nvPr/>
        </p:nvSpPr>
        <p:spPr>
          <a:xfrm>
            <a:off x="1848221" y="1687250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2</a:t>
            </a:r>
            <a:endParaRPr lang="zh-CN" altLang="en-US" sz="24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9D3FB27-AF0F-9328-A0F9-E242368344CE}"/>
              </a:ext>
            </a:extLst>
          </p:cNvPr>
          <p:cNvSpPr txBox="1"/>
          <p:nvPr/>
        </p:nvSpPr>
        <p:spPr>
          <a:xfrm>
            <a:off x="2371344" y="2001153"/>
            <a:ext cx="508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47</a:t>
            </a:r>
            <a:endParaRPr lang="zh-CN" altLang="en-US" sz="2400" dirty="0"/>
          </a:p>
        </p:txBody>
      </p: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D8E5D1FF-B4DB-540A-E42C-319574DF2FBA}"/>
              </a:ext>
            </a:extLst>
          </p:cNvPr>
          <p:cNvCxnSpPr>
            <a:cxnSpLocks/>
          </p:cNvCxnSpPr>
          <p:nvPr/>
        </p:nvCxnSpPr>
        <p:spPr>
          <a:xfrm>
            <a:off x="2244580" y="2137777"/>
            <a:ext cx="762000" cy="336546"/>
          </a:xfrm>
          <a:prstGeom prst="bentConnector3">
            <a:avLst>
              <a:gd name="adj1" fmla="val 83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9E882E12-203F-E618-C3FA-2745ED18E902}"/>
              </a:ext>
            </a:extLst>
          </p:cNvPr>
          <p:cNvSpPr txBox="1"/>
          <p:nvPr/>
        </p:nvSpPr>
        <p:spPr>
          <a:xfrm>
            <a:off x="1848221" y="2127534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2</a:t>
            </a:r>
            <a:endParaRPr lang="zh-CN" altLang="en-US" sz="24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C2E7CEB-3851-8BE8-E921-B23BF64A3F33}"/>
              </a:ext>
            </a:extLst>
          </p:cNvPr>
          <p:cNvSpPr txBox="1"/>
          <p:nvPr/>
        </p:nvSpPr>
        <p:spPr>
          <a:xfrm>
            <a:off x="2371344" y="2536671"/>
            <a:ext cx="508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23</a:t>
            </a:r>
            <a:endParaRPr lang="zh-CN" altLang="en-US" sz="2400" dirty="0"/>
          </a:p>
        </p:txBody>
      </p: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86C2A851-92AE-BD96-5463-53BB92A4FB62}"/>
              </a:ext>
            </a:extLst>
          </p:cNvPr>
          <p:cNvCxnSpPr>
            <a:cxnSpLocks/>
          </p:cNvCxnSpPr>
          <p:nvPr/>
        </p:nvCxnSpPr>
        <p:spPr>
          <a:xfrm>
            <a:off x="2244580" y="2644213"/>
            <a:ext cx="762000" cy="336546"/>
          </a:xfrm>
          <a:prstGeom prst="bentConnector3">
            <a:avLst>
              <a:gd name="adj1" fmla="val 83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F50A2581-0837-F940-4C3F-43E62EF2FCA7}"/>
              </a:ext>
            </a:extLst>
          </p:cNvPr>
          <p:cNvSpPr txBox="1"/>
          <p:nvPr/>
        </p:nvSpPr>
        <p:spPr>
          <a:xfrm>
            <a:off x="1848221" y="2641403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2</a:t>
            </a:r>
            <a:endParaRPr lang="zh-CN" altLang="en-US" sz="24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1DCE9F7-B654-42EB-7568-F72641856A8A}"/>
              </a:ext>
            </a:extLst>
          </p:cNvPr>
          <p:cNvSpPr txBox="1"/>
          <p:nvPr/>
        </p:nvSpPr>
        <p:spPr>
          <a:xfrm>
            <a:off x="2371344" y="3040131"/>
            <a:ext cx="508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11</a:t>
            </a:r>
            <a:endParaRPr lang="zh-CN" altLang="en-US" sz="2400" dirty="0"/>
          </a:p>
        </p:txBody>
      </p: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9CBF29EF-372F-1DD7-494D-F6A2E00E79E7}"/>
              </a:ext>
            </a:extLst>
          </p:cNvPr>
          <p:cNvCxnSpPr>
            <a:cxnSpLocks/>
          </p:cNvCxnSpPr>
          <p:nvPr/>
        </p:nvCxnSpPr>
        <p:spPr>
          <a:xfrm>
            <a:off x="2244579" y="3165250"/>
            <a:ext cx="762000" cy="336546"/>
          </a:xfrm>
          <a:prstGeom prst="bentConnector3">
            <a:avLst>
              <a:gd name="adj1" fmla="val 83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5C9DAAD3-6D2E-D23B-D931-409AA148AED8}"/>
              </a:ext>
            </a:extLst>
          </p:cNvPr>
          <p:cNvSpPr txBox="1"/>
          <p:nvPr/>
        </p:nvSpPr>
        <p:spPr>
          <a:xfrm>
            <a:off x="1848221" y="3155682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2</a:t>
            </a:r>
            <a:endParaRPr lang="zh-CN" altLang="en-US" sz="24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1993CE9-3BE2-FCCA-F476-73580B6C0D41}"/>
              </a:ext>
            </a:extLst>
          </p:cNvPr>
          <p:cNvSpPr txBox="1"/>
          <p:nvPr/>
        </p:nvSpPr>
        <p:spPr>
          <a:xfrm>
            <a:off x="2452294" y="3612180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5</a:t>
            </a:r>
            <a:endParaRPr lang="zh-CN" altLang="en-US" sz="2400" dirty="0"/>
          </a:p>
        </p:txBody>
      </p: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DA9BC434-43D6-4D8C-4C34-4565A257DAC7}"/>
              </a:ext>
            </a:extLst>
          </p:cNvPr>
          <p:cNvCxnSpPr>
            <a:cxnSpLocks/>
          </p:cNvCxnSpPr>
          <p:nvPr/>
        </p:nvCxnSpPr>
        <p:spPr>
          <a:xfrm>
            <a:off x="2244579" y="3674740"/>
            <a:ext cx="762000" cy="336546"/>
          </a:xfrm>
          <a:prstGeom prst="bentConnector3">
            <a:avLst>
              <a:gd name="adj1" fmla="val 83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AE3863EA-E67D-BEA9-CA8E-910BD9D42F79}"/>
              </a:ext>
            </a:extLst>
          </p:cNvPr>
          <p:cNvSpPr txBox="1"/>
          <p:nvPr/>
        </p:nvSpPr>
        <p:spPr>
          <a:xfrm>
            <a:off x="1852520" y="3665646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2</a:t>
            </a:r>
            <a:endParaRPr lang="zh-CN" altLang="en-US" sz="2400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578FBDA-5E68-2A6C-D692-4B80E4E2C1D0}"/>
              </a:ext>
            </a:extLst>
          </p:cNvPr>
          <p:cNvSpPr txBox="1"/>
          <p:nvPr/>
        </p:nvSpPr>
        <p:spPr>
          <a:xfrm>
            <a:off x="2452294" y="4127311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2</a:t>
            </a:r>
            <a:endParaRPr lang="zh-CN" altLang="en-US" sz="2400" dirty="0"/>
          </a:p>
        </p:txBody>
      </p: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8D7702A8-AAA5-DD3E-A3B9-1A46AB8B994F}"/>
              </a:ext>
            </a:extLst>
          </p:cNvPr>
          <p:cNvCxnSpPr>
            <a:cxnSpLocks/>
          </p:cNvCxnSpPr>
          <p:nvPr/>
        </p:nvCxnSpPr>
        <p:spPr>
          <a:xfrm>
            <a:off x="2244579" y="4273562"/>
            <a:ext cx="762000" cy="336546"/>
          </a:xfrm>
          <a:prstGeom prst="bentConnector3">
            <a:avLst>
              <a:gd name="adj1" fmla="val 83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18975C16-D390-807D-D3C1-5AB6FF20A407}"/>
              </a:ext>
            </a:extLst>
          </p:cNvPr>
          <p:cNvSpPr txBox="1"/>
          <p:nvPr/>
        </p:nvSpPr>
        <p:spPr>
          <a:xfrm>
            <a:off x="1848221" y="4199728"/>
            <a:ext cx="346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2</a:t>
            </a:r>
            <a:endParaRPr lang="zh-CN" altLang="en-US" sz="2400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6BA2C99-E7E0-038A-472E-F99DE8F7EAB2}"/>
              </a:ext>
            </a:extLst>
          </p:cNvPr>
          <p:cNvSpPr txBox="1"/>
          <p:nvPr/>
        </p:nvSpPr>
        <p:spPr>
          <a:xfrm>
            <a:off x="2452294" y="4760504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1</a:t>
            </a:r>
            <a:endParaRPr lang="zh-CN" altLang="en-US" sz="2400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A9E1763-2A65-AE65-D67E-D2302AE43B1D}"/>
              </a:ext>
            </a:extLst>
          </p:cNvPr>
          <p:cNvSpPr txBox="1"/>
          <p:nvPr/>
        </p:nvSpPr>
        <p:spPr>
          <a:xfrm>
            <a:off x="3444240" y="148453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余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8190D3F-F840-E9E2-8CAF-2682719FF9FC}"/>
              </a:ext>
            </a:extLst>
          </p:cNvPr>
          <p:cNvSpPr txBox="1"/>
          <p:nvPr/>
        </p:nvSpPr>
        <p:spPr>
          <a:xfrm>
            <a:off x="3489960" y="205658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6065BF45-3013-8530-33F2-E8D5834B57E7}"/>
              </a:ext>
            </a:extLst>
          </p:cNvPr>
          <p:cNvSpPr txBox="1"/>
          <p:nvPr/>
        </p:nvSpPr>
        <p:spPr>
          <a:xfrm>
            <a:off x="3489960" y="255775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42C629C4-F232-2799-BD9B-995274997B99}"/>
              </a:ext>
            </a:extLst>
          </p:cNvPr>
          <p:cNvSpPr txBox="1"/>
          <p:nvPr/>
        </p:nvSpPr>
        <p:spPr>
          <a:xfrm>
            <a:off x="3498742" y="3040131"/>
            <a:ext cx="30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08BF8897-6420-0682-813B-DF93AD2F7975}"/>
              </a:ext>
            </a:extLst>
          </p:cNvPr>
          <p:cNvSpPr txBox="1"/>
          <p:nvPr/>
        </p:nvSpPr>
        <p:spPr>
          <a:xfrm>
            <a:off x="3489960" y="3612180"/>
            <a:ext cx="30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166DEB99-C901-0967-A01E-0C968386C3A1}"/>
              </a:ext>
            </a:extLst>
          </p:cNvPr>
          <p:cNvSpPr txBox="1"/>
          <p:nvPr/>
        </p:nvSpPr>
        <p:spPr>
          <a:xfrm>
            <a:off x="3489960" y="4206894"/>
            <a:ext cx="30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70EE80E3-109F-9383-2CE4-F3B3CB78463D}"/>
              </a:ext>
            </a:extLst>
          </p:cNvPr>
          <p:cNvSpPr txBox="1"/>
          <p:nvPr/>
        </p:nvSpPr>
        <p:spPr>
          <a:xfrm>
            <a:off x="3489960" y="4704309"/>
            <a:ext cx="30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32618CEB-184A-1766-B172-9BFACA0DC293}"/>
              </a:ext>
            </a:extLst>
          </p:cNvPr>
          <p:cNvSpPr txBox="1"/>
          <p:nvPr/>
        </p:nvSpPr>
        <p:spPr>
          <a:xfrm>
            <a:off x="1179128" y="113601"/>
            <a:ext cx="2031325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/>
              <a:t>十进制转任意进制</a:t>
            </a:r>
          </a:p>
        </p:txBody>
      </p:sp>
    </p:spTree>
    <p:extLst>
      <p:ext uri="{BB962C8B-B14F-4D97-AF65-F5344CB8AC3E}">
        <p14:creationId xmlns:p14="http://schemas.microsoft.com/office/powerpoint/2010/main" val="3857216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3859656-BD32-81ED-E423-8847482FEF89}"/>
              </a:ext>
            </a:extLst>
          </p:cNvPr>
          <p:cNvSpPr txBox="1"/>
          <p:nvPr/>
        </p:nvSpPr>
        <p:spPr>
          <a:xfrm>
            <a:off x="1224280" y="238760"/>
            <a:ext cx="2954655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/>
              <a:t>二进制转八进制与十六进制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65850013-4891-5CD5-E3A6-6CA4290B9694}"/>
              </a:ext>
            </a:extLst>
          </p:cNvPr>
          <p:cNvSpPr/>
          <p:nvPr/>
        </p:nvSpPr>
        <p:spPr>
          <a:xfrm>
            <a:off x="1901190" y="1021080"/>
            <a:ext cx="2277745" cy="124968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 </a:t>
            </a:r>
            <a:r>
              <a:rPr lang="en-US" altLang="zh-CN" dirty="0">
                <a:solidFill>
                  <a:srgbClr val="0070C0"/>
                </a:solidFill>
              </a:rPr>
              <a:t>001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110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rgbClr val="FF0000"/>
                </a:solidFill>
              </a:rPr>
              <a:t>     </a:t>
            </a:r>
            <a:r>
              <a:rPr lang="en-US" altLang="zh-CN" dirty="0">
                <a:solidFill>
                  <a:srgbClr val="0070C0"/>
                </a:solidFill>
              </a:rPr>
              <a:t>1</a:t>
            </a:r>
            <a:r>
              <a:rPr lang="en-US" altLang="zh-CN" dirty="0">
                <a:solidFill>
                  <a:srgbClr val="FF0000"/>
                </a:solidFill>
              </a:rPr>
              <a:t>   6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37540E0B-9242-2962-7064-9A0D763AEA9C}"/>
              </a:ext>
            </a:extLst>
          </p:cNvPr>
          <p:cNvSpPr/>
          <p:nvPr/>
        </p:nvSpPr>
        <p:spPr>
          <a:xfrm>
            <a:off x="1901189" y="3108960"/>
            <a:ext cx="2277745" cy="124968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ctr">
              <a:buAutoNum type="arabicPlain" startAt="1000"/>
            </a:pP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1110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8      </a:t>
            </a:r>
            <a:r>
              <a:rPr lang="en-US" altLang="zh-CN" dirty="0">
                <a:solidFill>
                  <a:srgbClr val="FF0000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673659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EA8CD2B8-C998-88EE-1110-9E9E47BF5BC7}"/>
              </a:ext>
            </a:extLst>
          </p:cNvPr>
          <p:cNvSpPr/>
          <p:nvPr/>
        </p:nvSpPr>
        <p:spPr>
          <a:xfrm>
            <a:off x="3999345" y="607162"/>
            <a:ext cx="4451928" cy="5100911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zh-CN" altLang="en-US" dirty="0"/>
              <a:t>主机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E5D4AC11-430A-965A-4FA1-9088720FD103}"/>
              </a:ext>
            </a:extLst>
          </p:cNvPr>
          <p:cNvSpPr/>
          <p:nvPr/>
        </p:nvSpPr>
        <p:spPr>
          <a:xfrm>
            <a:off x="4433455" y="1034472"/>
            <a:ext cx="3648363" cy="192116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zh-CN" dirty="0"/>
              <a:t>CPU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108FF814-7C81-97F0-BBA3-AA5BC01D8197}"/>
              </a:ext>
            </a:extLst>
          </p:cNvPr>
          <p:cNvSpPr/>
          <p:nvPr/>
        </p:nvSpPr>
        <p:spPr>
          <a:xfrm>
            <a:off x="4414982" y="3611418"/>
            <a:ext cx="3814618" cy="85898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主存储器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9F4F3517-F122-3B37-3E64-8E123AD6EAE0}"/>
              </a:ext>
            </a:extLst>
          </p:cNvPr>
          <p:cNvSpPr/>
          <p:nvPr/>
        </p:nvSpPr>
        <p:spPr>
          <a:xfrm>
            <a:off x="4710548" y="1560945"/>
            <a:ext cx="1394691" cy="104371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运算器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6E352DC8-9601-5450-4A74-7BCC9FE59276}"/>
              </a:ext>
            </a:extLst>
          </p:cNvPr>
          <p:cNvSpPr/>
          <p:nvPr/>
        </p:nvSpPr>
        <p:spPr>
          <a:xfrm>
            <a:off x="6437748" y="1560945"/>
            <a:ext cx="1394691" cy="104371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控制器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E68E955-A4D8-64E5-FA02-CC5717A98538}"/>
              </a:ext>
            </a:extLst>
          </p:cNvPr>
          <p:cNvSpPr/>
          <p:nvPr/>
        </p:nvSpPr>
        <p:spPr>
          <a:xfrm>
            <a:off x="660399" y="1380834"/>
            <a:ext cx="2133600" cy="12930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zh-CN" altLang="en-US" sz="1400" dirty="0"/>
              <a:t>算术逻辑单元</a:t>
            </a:r>
            <a:r>
              <a:rPr lang="en-US" altLang="zh-CN" sz="1400" dirty="0"/>
              <a:t>ALU</a:t>
            </a:r>
          </a:p>
          <a:p>
            <a:pPr marL="342900" indent="-342900">
              <a:buAutoNum type="arabicPeriod"/>
            </a:pPr>
            <a:r>
              <a:rPr lang="zh-CN" altLang="en-US" sz="1400" dirty="0"/>
              <a:t>累加寄存器</a:t>
            </a:r>
            <a:r>
              <a:rPr lang="en-US" altLang="zh-CN" sz="1400" dirty="0"/>
              <a:t>AC</a:t>
            </a:r>
          </a:p>
          <a:p>
            <a:pPr marL="342900" indent="-342900">
              <a:buAutoNum type="arabicPeriod"/>
            </a:pPr>
            <a:r>
              <a:rPr lang="zh-CN" altLang="en-US" sz="1400" dirty="0"/>
              <a:t>数据缓冲寄存器</a:t>
            </a:r>
            <a:r>
              <a:rPr lang="en-US" altLang="zh-CN" sz="1400" dirty="0"/>
              <a:t>DR</a:t>
            </a:r>
          </a:p>
          <a:p>
            <a:pPr marL="342900" indent="-342900">
              <a:buAutoNum type="arabicPeriod"/>
            </a:pPr>
            <a:r>
              <a:rPr lang="zh-CN" altLang="en-US" sz="1400" dirty="0"/>
              <a:t>状态条件寄存器</a:t>
            </a:r>
            <a:r>
              <a:rPr lang="en-US" altLang="zh-CN" sz="1400" dirty="0"/>
              <a:t>PSW</a:t>
            </a:r>
            <a:endParaRPr lang="zh-CN" altLang="en-US" sz="14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0F091A7-A4C4-862B-316B-8EEB892F1B7F}"/>
              </a:ext>
            </a:extLst>
          </p:cNvPr>
          <p:cNvSpPr/>
          <p:nvPr/>
        </p:nvSpPr>
        <p:spPr>
          <a:xfrm>
            <a:off x="9707419" y="1380834"/>
            <a:ext cx="1717964" cy="12930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zh-CN" altLang="en-US" sz="1400" dirty="0"/>
              <a:t>程序计数器</a:t>
            </a:r>
            <a:r>
              <a:rPr lang="en-US" altLang="zh-CN" sz="1400" dirty="0"/>
              <a:t>PC</a:t>
            </a:r>
          </a:p>
          <a:p>
            <a:pPr marL="342900" indent="-342900">
              <a:buAutoNum type="arabicPeriod"/>
            </a:pPr>
            <a:r>
              <a:rPr lang="zh-CN" altLang="en-US" sz="1400" dirty="0"/>
              <a:t>指令寄存器</a:t>
            </a:r>
            <a:r>
              <a:rPr lang="en-US" altLang="zh-CN" sz="1400" dirty="0"/>
              <a:t>IR</a:t>
            </a:r>
          </a:p>
          <a:p>
            <a:pPr marL="342900" indent="-342900">
              <a:buAutoNum type="arabicPeriod"/>
            </a:pPr>
            <a:r>
              <a:rPr lang="zh-CN" altLang="en-US" sz="1400" dirty="0"/>
              <a:t>指令译码器</a:t>
            </a:r>
            <a:endParaRPr lang="en-US" altLang="zh-CN" sz="1400" dirty="0"/>
          </a:p>
          <a:p>
            <a:pPr marL="342900" indent="-342900">
              <a:buAutoNum type="arabicPeriod"/>
            </a:pPr>
            <a:r>
              <a:rPr lang="zh-CN" altLang="en-US" sz="1400" dirty="0"/>
              <a:t>时序部件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170F7F9A-6208-9F82-8FF1-A67A1668B0B6}"/>
              </a:ext>
            </a:extLst>
          </p:cNvPr>
          <p:cNvCxnSpPr>
            <a:stCxn id="7" idx="1"/>
            <a:endCxn id="9" idx="3"/>
          </p:cNvCxnSpPr>
          <p:nvPr/>
        </p:nvCxnSpPr>
        <p:spPr>
          <a:xfrm flipH="1" flipV="1">
            <a:off x="2793999" y="2027380"/>
            <a:ext cx="1916549" cy="554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B2704F7-FCF4-F0A0-5147-55A6F8B66C2E}"/>
              </a:ext>
            </a:extLst>
          </p:cNvPr>
          <p:cNvCxnSpPr>
            <a:stCxn id="8" idx="3"/>
            <a:endCxn id="10" idx="1"/>
          </p:cNvCxnSpPr>
          <p:nvPr/>
        </p:nvCxnSpPr>
        <p:spPr>
          <a:xfrm flipV="1">
            <a:off x="7832439" y="2027380"/>
            <a:ext cx="1874980" cy="554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0728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箭头: 上 4">
            <a:extLst>
              <a:ext uri="{FF2B5EF4-FFF2-40B4-BE49-F238E27FC236}">
                <a16:creationId xmlns:a16="http://schemas.microsoft.com/office/drawing/2014/main" id="{F1748B72-A962-2B2B-997B-1046F220CBA8}"/>
              </a:ext>
            </a:extLst>
          </p:cNvPr>
          <p:cNvSpPr/>
          <p:nvPr/>
        </p:nvSpPr>
        <p:spPr>
          <a:xfrm>
            <a:off x="1272845" y="1420977"/>
            <a:ext cx="643738" cy="4016045"/>
          </a:xfrm>
          <a:prstGeom prst="up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54B69E5-6914-350D-640B-D3839CD38B5A}"/>
              </a:ext>
            </a:extLst>
          </p:cNvPr>
          <p:cNvSpPr txBox="1"/>
          <p:nvPr/>
        </p:nvSpPr>
        <p:spPr>
          <a:xfrm>
            <a:off x="634392" y="316016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速度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D433D2A-C795-98A1-FCE2-B62F835D6D49}"/>
              </a:ext>
            </a:extLst>
          </p:cNvPr>
          <p:cNvSpPr txBox="1"/>
          <p:nvPr/>
        </p:nvSpPr>
        <p:spPr>
          <a:xfrm>
            <a:off x="749809" y="157886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快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832FD74-057B-C15D-69E7-59E15B985C68}"/>
              </a:ext>
            </a:extLst>
          </p:cNvPr>
          <p:cNvSpPr txBox="1"/>
          <p:nvPr/>
        </p:nvSpPr>
        <p:spPr>
          <a:xfrm>
            <a:off x="749809" y="495844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慢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822120B-FBA6-96CD-4840-604CE1AA7D6A}"/>
              </a:ext>
            </a:extLst>
          </p:cNvPr>
          <p:cNvSpPr/>
          <p:nvPr/>
        </p:nvSpPr>
        <p:spPr>
          <a:xfrm>
            <a:off x="2560320" y="1111910"/>
            <a:ext cx="3313786" cy="57790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CPU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3EA2FF5-78DE-A360-B7AE-7AEA205700D9}"/>
              </a:ext>
            </a:extLst>
          </p:cNvPr>
          <p:cNvSpPr/>
          <p:nvPr/>
        </p:nvSpPr>
        <p:spPr>
          <a:xfrm>
            <a:off x="2560320" y="2427427"/>
            <a:ext cx="3313786" cy="57790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Cache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7BBAC2E-C504-3BA4-3FF6-8BC8D9674E0E}"/>
              </a:ext>
            </a:extLst>
          </p:cNvPr>
          <p:cNvSpPr/>
          <p:nvPr/>
        </p:nvSpPr>
        <p:spPr>
          <a:xfrm>
            <a:off x="2560320" y="3742944"/>
            <a:ext cx="3313786" cy="57790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内存（主存）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AE45E37-C5B0-11D9-0D0B-838DD80B276A}"/>
              </a:ext>
            </a:extLst>
          </p:cNvPr>
          <p:cNvSpPr/>
          <p:nvPr/>
        </p:nvSpPr>
        <p:spPr>
          <a:xfrm>
            <a:off x="2560320" y="5058461"/>
            <a:ext cx="3313786" cy="57790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外存（辅助）</a:t>
            </a:r>
          </a:p>
        </p:txBody>
      </p:sp>
      <p:sp>
        <p:nvSpPr>
          <p:cNvPr id="13" name="箭头: 上下 12">
            <a:extLst>
              <a:ext uri="{FF2B5EF4-FFF2-40B4-BE49-F238E27FC236}">
                <a16:creationId xmlns:a16="http://schemas.microsoft.com/office/drawing/2014/main" id="{71512C16-9B08-5F29-C4F5-5855CFAB8465}"/>
              </a:ext>
            </a:extLst>
          </p:cNvPr>
          <p:cNvSpPr/>
          <p:nvPr/>
        </p:nvSpPr>
        <p:spPr>
          <a:xfrm>
            <a:off x="4052621" y="1806244"/>
            <a:ext cx="226771" cy="504749"/>
          </a:xfrm>
          <a:prstGeom prst="up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上下 13">
            <a:extLst>
              <a:ext uri="{FF2B5EF4-FFF2-40B4-BE49-F238E27FC236}">
                <a16:creationId xmlns:a16="http://schemas.microsoft.com/office/drawing/2014/main" id="{34627189-C389-4D2D-E99E-EDE7EFBDB03C}"/>
              </a:ext>
            </a:extLst>
          </p:cNvPr>
          <p:cNvSpPr/>
          <p:nvPr/>
        </p:nvSpPr>
        <p:spPr>
          <a:xfrm>
            <a:off x="4052620" y="3121761"/>
            <a:ext cx="226771" cy="504749"/>
          </a:xfrm>
          <a:prstGeom prst="up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箭头: 上下 14">
            <a:extLst>
              <a:ext uri="{FF2B5EF4-FFF2-40B4-BE49-F238E27FC236}">
                <a16:creationId xmlns:a16="http://schemas.microsoft.com/office/drawing/2014/main" id="{A1F76D57-996E-7315-8B5A-ABA568941B70}"/>
              </a:ext>
            </a:extLst>
          </p:cNvPr>
          <p:cNvSpPr/>
          <p:nvPr/>
        </p:nvSpPr>
        <p:spPr>
          <a:xfrm>
            <a:off x="4052619" y="4453694"/>
            <a:ext cx="226771" cy="504749"/>
          </a:xfrm>
          <a:prstGeom prst="up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4950214-4387-E1E5-087F-44F7F519CEB4}"/>
              </a:ext>
            </a:extLst>
          </p:cNvPr>
          <p:cNvSpPr/>
          <p:nvPr/>
        </p:nvSpPr>
        <p:spPr>
          <a:xfrm>
            <a:off x="7088428" y="1111909"/>
            <a:ext cx="2918765" cy="57790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寄存器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16693D2D-9857-4794-E574-6884CF613AA9}"/>
              </a:ext>
            </a:extLst>
          </p:cNvPr>
          <p:cNvCxnSpPr>
            <a:cxnSpLocks/>
            <a:stCxn id="9" idx="3"/>
            <a:endCxn id="16" idx="1"/>
          </p:cNvCxnSpPr>
          <p:nvPr/>
        </p:nvCxnSpPr>
        <p:spPr>
          <a:xfrm flipV="1">
            <a:off x="5874106" y="1400860"/>
            <a:ext cx="12143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25420B96-57B3-B303-ACC9-140878754D7D}"/>
              </a:ext>
            </a:extLst>
          </p:cNvPr>
          <p:cNvSpPr/>
          <p:nvPr/>
        </p:nvSpPr>
        <p:spPr>
          <a:xfrm>
            <a:off x="7088428" y="2427426"/>
            <a:ext cx="2918765" cy="57790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按内容读取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71369C23-7F25-9736-2980-D3474E7CD8CD}"/>
              </a:ext>
            </a:extLst>
          </p:cNvPr>
          <p:cNvCxnSpPr>
            <a:stCxn id="10" idx="3"/>
            <a:endCxn id="20" idx="1"/>
          </p:cNvCxnSpPr>
          <p:nvPr/>
        </p:nvCxnSpPr>
        <p:spPr>
          <a:xfrm flipV="1">
            <a:off x="5874106" y="2716377"/>
            <a:ext cx="12143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CF88A714-2009-E3D4-0E2F-AB4364C7FB50}"/>
              </a:ext>
            </a:extLst>
          </p:cNvPr>
          <p:cNvSpPr/>
          <p:nvPr/>
        </p:nvSpPr>
        <p:spPr>
          <a:xfrm>
            <a:off x="7088427" y="5058461"/>
            <a:ext cx="2918765" cy="577902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硬盘、光盘、</a:t>
            </a:r>
            <a:r>
              <a:rPr lang="en-US" altLang="zh-CN" dirty="0"/>
              <a:t>U</a:t>
            </a:r>
            <a:r>
              <a:rPr lang="zh-CN" altLang="en-US" dirty="0"/>
              <a:t>盘等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D841C4C3-55A1-8170-89F7-B902763676E0}"/>
              </a:ext>
            </a:extLst>
          </p:cNvPr>
          <p:cNvCxnSpPr>
            <a:cxnSpLocks/>
          </p:cNvCxnSpPr>
          <p:nvPr/>
        </p:nvCxnSpPr>
        <p:spPr>
          <a:xfrm flipV="1">
            <a:off x="5874105" y="5334608"/>
            <a:ext cx="12143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932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94</Words>
  <Application>Microsoft Office PowerPoint</Application>
  <PresentationFormat>宽屏</PresentationFormat>
  <Paragraphs>50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软件设计师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软件设计师</dc:title>
  <dc:creator>jun liu</dc:creator>
  <cp:lastModifiedBy>jun liu</cp:lastModifiedBy>
  <cp:revision>37</cp:revision>
  <dcterms:created xsi:type="dcterms:W3CDTF">2023-09-12T15:09:54Z</dcterms:created>
  <dcterms:modified xsi:type="dcterms:W3CDTF">2023-09-14T15:31:32Z</dcterms:modified>
</cp:coreProperties>
</file>