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7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66" r:id="rId16"/>
    <p:sldId id="261" r:id="rId17"/>
    <p:sldId id="262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5" r:id="rId26"/>
    <p:sldId id="284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xb.ustc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ASIO</a:t>
            </a:r>
            <a:r>
              <a:rPr lang="zh-CN" altLang="en-US" dirty="0" smtClean="0"/>
              <a:t>的异步网络</a:t>
            </a:r>
            <a:r>
              <a:rPr lang="en-US" altLang="zh-CN" dirty="0" smtClean="0"/>
              <a:t>I</a:t>
            </a:r>
            <a:r>
              <a:rPr lang="en-US" altLang="zh-CN" dirty="0"/>
              <a:t>/</a:t>
            </a:r>
            <a:r>
              <a:rPr lang="en-US" altLang="zh-CN" dirty="0" smtClean="0"/>
              <a:t>O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zhxb.ustc@gmail.com</a:t>
            </a:r>
            <a:endParaRPr lang="en-US" altLang="zh-CN" dirty="0" smtClean="0"/>
          </a:p>
          <a:p>
            <a:r>
              <a:rPr lang="en-US" altLang="zh-CN" dirty="0" smtClean="0"/>
              <a:t>2011-05-29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9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使用的同步和异步（只对</a:t>
            </a:r>
            <a:r>
              <a:rPr lang="en-US" altLang="zh-CN" dirty="0" smtClean="0"/>
              <a:t>TCP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连接上，请求（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）发出，应答（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）回来后，才发送下一个请求。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3"/>
            <a:r>
              <a:rPr lang="zh-CN" altLang="en-US" dirty="0"/>
              <a:t>请</a:t>
            </a:r>
            <a:r>
              <a:rPr lang="zh-CN" altLang="en-US" dirty="0" smtClean="0"/>
              <a:t>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）很容易匹配起来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TCP</a:t>
            </a:r>
            <a:r>
              <a:rPr lang="zh-CN" altLang="en-US" dirty="0" smtClean="0"/>
              <a:t>连接的利用低下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Socket</a:t>
            </a:r>
            <a:r>
              <a:rPr lang="zh-CN" altLang="en-US" dirty="0" smtClean="0"/>
              <a:t>的</a:t>
            </a:r>
            <a:r>
              <a:rPr lang="zh-CN" altLang="en-US" dirty="0"/>
              <a:t>管</a:t>
            </a:r>
            <a:r>
              <a:rPr lang="zh-CN" altLang="en-US" dirty="0" smtClean="0"/>
              <a:t>理简单</a:t>
            </a:r>
            <a:endParaRPr lang="en-US" altLang="zh-CN" dirty="0" smtClean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连接上，请求（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）不断的发出，应答（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）不断的回来，要求开发者自己来把请求（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）对应起来</a:t>
            </a:r>
            <a:endParaRPr lang="en-US" altLang="zh-CN" dirty="0"/>
          </a:p>
          <a:p>
            <a:pPr lvl="2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3"/>
            <a:r>
              <a:rPr lang="zh-CN" altLang="en-US" dirty="0"/>
              <a:t>请</a:t>
            </a:r>
            <a:r>
              <a:rPr lang="zh-CN" altLang="en-US" dirty="0" smtClean="0"/>
              <a:t>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）需要用一个域来匹配（通常是</a:t>
            </a:r>
            <a:r>
              <a:rPr lang="en-US" altLang="zh-CN" dirty="0" smtClean="0"/>
              <a:t>Seq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TCP</a:t>
            </a:r>
            <a:r>
              <a:rPr lang="zh-CN" altLang="en-US" dirty="0" smtClean="0"/>
              <a:t>连接的利用率可以达到极限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Socket</a:t>
            </a:r>
            <a:r>
              <a:rPr lang="zh-CN" altLang="en-US" dirty="0" smtClean="0"/>
              <a:t>的管理复杂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202594" y="476672"/>
            <a:ext cx="211203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</a:rPr>
              <a:t>使用同步情况的示意图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27156" y="3524999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4139952" y="2410687"/>
            <a:ext cx="1584176" cy="612648"/>
          </a:xfrm>
          <a:prstGeom prst="wedgeRoundRectCallout">
            <a:avLst>
              <a:gd name="adj1" fmla="val 37325"/>
              <a:gd name="adj2" fmla="val -100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以这个</a:t>
            </a:r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连接为例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95936" y="3279147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01965" y="5248967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970745" y="5003115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801966" y="6004441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806900" y="4004484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853007" y="4265255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6055654" y="5722878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103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202594" y="476672"/>
            <a:ext cx="211203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</a:rPr>
              <a:t>使用异步情况的示意图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27156" y="3524999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4139952" y="2410687"/>
            <a:ext cx="1584176" cy="612648"/>
          </a:xfrm>
          <a:prstGeom prst="wedgeRoundRectCallout">
            <a:avLst>
              <a:gd name="adj1" fmla="val 37325"/>
              <a:gd name="adj2" fmla="val -100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以这个</a:t>
            </a:r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连接为例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95936" y="3279147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01965" y="4077872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970745" y="3832020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3823589" y="4653326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992369" y="4407474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Req_3</a:t>
            </a:r>
            <a:endParaRPr lang="zh-CN" altLang="en-US" sz="1400" dirty="0"/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801966" y="4833346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084168" y="4542700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810994" y="5158419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6093196" y="4867773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636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同步与异步总结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47440"/>
              </p:ext>
            </p:extLst>
          </p:nvPr>
        </p:nvGraphicFramePr>
        <p:xfrm>
          <a:off x="395536" y="2276872"/>
          <a:ext cx="7992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0"/>
                <a:gridCol w="1108924"/>
                <a:gridCol w="1598577"/>
                <a:gridCol w="1598577"/>
                <a:gridCol w="159857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</a:t>
                      </a:r>
                      <a:r>
                        <a:rPr lang="en-US" altLang="zh-CN" dirty="0" smtClean="0"/>
                        <a:t>socket</a:t>
                      </a:r>
                      <a:r>
                        <a:rPr lang="zh-CN" altLang="en-US" dirty="0" smtClean="0"/>
                        <a:t>的使用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处理过程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1259632" y="3861048"/>
            <a:ext cx="1296144" cy="612648"/>
          </a:xfrm>
          <a:prstGeom prst="wedgeRoundRectCallout">
            <a:avLst>
              <a:gd name="adj1" fmla="val 62033"/>
              <a:gd name="adj2" fmla="val -1791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76056" y="3894184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Nginx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76256" y="3907887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GNP+ACL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275856" y="3936251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不可能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1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常</a:t>
            </a:r>
            <a:r>
              <a:rPr lang="zh-CN" altLang="en-US" dirty="0" smtClean="0">
                <a:solidFill>
                  <a:srgbClr val="FF0000"/>
                </a:solidFill>
              </a:rPr>
              <a:t>用并发模型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65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常用并发模型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常用并发模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</a:t>
            </a:r>
            <a:r>
              <a:rPr lang="zh-CN" altLang="en-US" dirty="0"/>
              <a:t>步多进程（及进程池）</a:t>
            </a:r>
            <a:endParaRPr lang="en-US" altLang="zh-CN" dirty="0"/>
          </a:p>
          <a:p>
            <a:pPr lvl="2"/>
            <a:r>
              <a:rPr lang="zh-CN" altLang="en-US" dirty="0"/>
              <a:t>一个进程负责一个请求的生命周期</a:t>
            </a:r>
            <a:endParaRPr lang="en-US" altLang="zh-CN" dirty="0"/>
          </a:p>
          <a:p>
            <a:pPr lvl="1"/>
            <a:r>
              <a:rPr lang="zh-CN" altLang="en-US" dirty="0"/>
              <a:t>同步多线程（及线程池）</a:t>
            </a:r>
            <a:endParaRPr lang="en-US" altLang="zh-CN" dirty="0"/>
          </a:p>
          <a:p>
            <a:pPr lvl="2"/>
            <a:r>
              <a:rPr lang="zh-CN" altLang="en-US" dirty="0"/>
              <a:t>一个线程负责一个请求的生命周期</a:t>
            </a:r>
            <a:endParaRPr lang="en-US" altLang="zh-CN" dirty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步线程池（</a:t>
            </a:r>
            <a:r>
              <a:rPr lang="zh-CN" altLang="en-US" dirty="0"/>
              <a:t>及进程池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以事件为驱动，一旦要等待网络</a:t>
            </a:r>
            <a:r>
              <a:rPr lang="en-US" altLang="zh-CN" dirty="0"/>
              <a:t>I/O</a:t>
            </a:r>
            <a:r>
              <a:rPr lang="zh-CN" altLang="en-US" dirty="0"/>
              <a:t>，线程就去处理下一个请求；等网络</a:t>
            </a:r>
            <a:r>
              <a:rPr lang="en-US" altLang="zh-CN" dirty="0"/>
              <a:t>I/O</a:t>
            </a:r>
            <a:r>
              <a:rPr lang="zh-CN" altLang="en-US" dirty="0"/>
              <a:t>完成时，可能是另一个线程接着处理。</a:t>
            </a:r>
            <a:endParaRPr lang="en-US" altLang="zh-CN" dirty="0"/>
          </a:p>
          <a:p>
            <a:pPr lvl="1"/>
            <a:r>
              <a:rPr lang="zh-CN" altLang="en-US" dirty="0"/>
              <a:t>异步单线</a:t>
            </a:r>
            <a:r>
              <a:rPr lang="zh-CN" altLang="en-US" dirty="0" smtClean="0"/>
              <a:t>程</a:t>
            </a:r>
            <a:endParaRPr lang="en-US" altLang="zh-CN" dirty="0"/>
          </a:p>
          <a:p>
            <a:pPr lvl="2"/>
            <a:r>
              <a:rPr lang="zh-CN" altLang="en-US" dirty="0" smtClean="0"/>
              <a:t>同</a:t>
            </a:r>
            <a:r>
              <a:rPr lang="zh-CN" altLang="en-US" dirty="0"/>
              <a:t>“异步多线程”只是只有一个线程处理事件</a:t>
            </a:r>
            <a:endParaRPr lang="en-US" altLang="zh-CN" dirty="0"/>
          </a:p>
          <a:p>
            <a:r>
              <a:rPr lang="zh-CN" altLang="en-US" dirty="0" smtClean="0"/>
              <a:t>如图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6444208" y="2060848"/>
            <a:ext cx="360040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04248" y="252425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属于同一模型</a:t>
            </a:r>
            <a:endParaRPr lang="en-US" altLang="zh-CN" dirty="0" smtClean="0"/>
          </a:p>
          <a:p>
            <a:r>
              <a:rPr lang="zh-CN" altLang="en-US" dirty="0"/>
              <a:t>称</a:t>
            </a:r>
            <a:r>
              <a:rPr lang="zh-CN" altLang="en-US" dirty="0" smtClean="0"/>
              <a:t>为模型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6641290" y="3491716"/>
            <a:ext cx="360040" cy="1881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16138" y="42478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属于同一模型</a:t>
            </a:r>
            <a:endParaRPr lang="en-US" altLang="zh-CN" dirty="0" smtClean="0"/>
          </a:p>
          <a:p>
            <a:r>
              <a:rPr lang="zh-CN" altLang="en-US" dirty="0"/>
              <a:t>称</a:t>
            </a:r>
            <a:r>
              <a:rPr lang="zh-CN" altLang="en-US" dirty="0" smtClean="0"/>
              <a:t>为模型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06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83589" y="5128761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（主进程或线程）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1700809"/>
            <a:ext cx="1368152" cy="7920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进程或线程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636912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4306235" y="4221088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68044" y="3573016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431461" y="5899060"/>
            <a:ext cx="1152128" cy="1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1"/>
          </p:cNvCxnSpPr>
          <p:nvPr/>
        </p:nvCxnSpPr>
        <p:spPr>
          <a:xfrm>
            <a:off x="3116108" y="2096852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6" idx="1"/>
          </p:cNvCxnSpPr>
          <p:nvPr/>
        </p:nvCxnSpPr>
        <p:spPr>
          <a:xfrm>
            <a:off x="3116108" y="3032955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7" idx="1"/>
          </p:cNvCxnSpPr>
          <p:nvPr/>
        </p:nvCxnSpPr>
        <p:spPr>
          <a:xfrm>
            <a:off x="3194832" y="4616670"/>
            <a:ext cx="1111403" cy="46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0272" y="3820042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主进程（线程）接收新的请求，并把连接交给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进程（线程），后者负责这个请求的生存期，如果需要访问后面的服务器，则该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自己负责。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5" idx="3"/>
          </p:cNvCxnSpPr>
          <p:nvPr/>
        </p:nvCxnSpPr>
        <p:spPr>
          <a:xfrm flipV="1">
            <a:off x="5652120" y="1700809"/>
            <a:ext cx="1008112" cy="3960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3"/>
          </p:cNvCxnSpPr>
          <p:nvPr/>
        </p:nvCxnSpPr>
        <p:spPr>
          <a:xfrm>
            <a:off x="5652120" y="2096853"/>
            <a:ext cx="1008112" cy="684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848" y="1607469"/>
            <a:ext cx="1338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同步多线程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（线程池）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同步多进程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（进程池）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称</a:t>
            </a:r>
            <a:r>
              <a:rPr lang="zh-CN" altLang="en-US" dirty="0" smtClean="0">
                <a:solidFill>
                  <a:srgbClr val="FF0000"/>
                </a:solidFill>
              </a:rPr>
              <a:t>为模型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5175" y="5476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侦听端口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1607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82928" y="1331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60232" y="24375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3314" y="2497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56857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7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203848" y="2852936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6446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异步单线程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endCxn id="4" idx="1"/>
          </p:cNvCxnSpPr>
          <p:nvPr/>
        </p:nvCxnSpPr>
        <p:spPr>
          <a:xfrm flipV="1">
            <a:off x="2051720" y="3623236"/>
            <a:ext cx="1152128" cy="110190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1"/>
          </p:cNvCxnSpPr>
          <p:nvPr/>
        </p:nvCxnSpPr>
        <p:spPr>
          <a:xfrm>
            <a:off x="2051720" y="2708920"/>
            <a:ext cx="1152128" cy="91431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52497" y="328523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4836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2892" y="4391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</p:cNvCxnSpPr>
          <p:nvPr/>
        </p:nvCxnSpPr>
        <p:spPr>
          <a:xfrm flipV="1">
            <a:off x="4572000" y="2852936"/>
            <a:ext cx="1656184" cy="770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72000" y="3623236"/>
            <a:ext cx="16794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4572000" y="3623236"/>
            <a:ext cx="1650415" cy="4538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2415" y="2714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1443" y="3438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51443" y="3892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22415" y="5085184"/>
            <a:ext cx="280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只有一个线程，接收数据，并处理业务逻辑；如果需要进行等待网络，则把数据写入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644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91796" y="1953227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（线程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268760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异步线程池（进程池）之一，称为模型</a:t>
            </a:r>
            <a:r>
              <a:rPr lang="en-US" altLang="zh-CN" dirty="0" smtClean="0">
                <a:solidFill>
                  <a:srgbClr val="FF0000"/>
                </a:solidFill>
              </a:rPr>
              <a:t>B1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stCxn id="26" idx="3"/>
            <a:endCxn id="4" idx="1"/>
          </p:cNvCxnSpPr>
          <p:nvPr/>
        </p:nvCxnSpPr>
        <p:spPr>
          <a:xfrm flipV="1">
            <a:off x="1959387" y="2723527"/>
            <a:ext cx="1232409" cy="52382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" idx="3"/>
            <a:endCxn id="4" idx="1"/>
          </p:cNvCxnSpPr>
          <p:nvPr/>
        </p:nvCxnSpPr>
        <p:spPr>
          <a:xfrm>
            <a:off x="2008404" y="2292391"/>
            <a:ext cx="1183392" cy="43113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63688" y="2502167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107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559" y="30626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  <a:endCxn id="37" idx="1"/>
          </p:cNvCxnSpPr>
          <p:nvPr/>
        </p:nvCxnSpPr>
        <p:spPr>
          <a:xfrm flipV="1">
            <a:off x="4559948" y="2380865"/>
            <a:ext cx="164653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59948" y="2723527"/>
            <a:ext cx="169557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 flipV="1">
            <a:off x="4559948" y="2723526"/>
            <a:ext cx="1691495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06480" y="2196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5521" y="2908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22415" y="25388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48064" y="5348050"/>
            <a:ext cx="386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3175861" y="3678042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36" idx="3"/>
            <a:endCxn id="29" idx="1"/>
          </p:cNvCxnSpPr>
          <p:nvPr/>
        </p:nvCxnSpPr>
        <p:spPr>
          <a:xfrm flipV="1">
            <a:off x="1959387" y="4448342"/>
            <a:ext cx="1216474" cy="38547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5" idx="3"/>
            <a:endCxn id="29" idx="1"/>
          </p:cNvCxnSpPr>
          <p:nvPr/>
        </p:nvCxnSpPr>
        <p:spPr>
          <a:xfrm>
            <a:off x="1927139" y="4125849"/>
            <a:ext cx="1248722" cy="322493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747753" y="422698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8311" y="39411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0559" y="4649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29" idx="3"/>
            <a:endCxn id="44" idx="1"/>
          </p:cNvCxnSpPr>
          <p:nvPr/>
        </p:nvCxnSpPr>
        <p:spPr>
          <a:xfrm flipV="1">
            <a:off x="4544013" y="4125849"/>
            <a:ext cx="1662467" cy="32249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9" idx="3"/>
            <a:endCxn id="45" idx="1"/>
          </p:cNvCxnSpPr>
          <p:nvPr/>
        </p:nvCxnSpPr>
        <p:spPr>
          <a:xfrm>
            <a:off x="4544013" y="4448342"/>
            <a:ext cx="1671212" cy="3391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9" idx="3"/>
          </p:cNvCxnSpPr>
          <p:nvPr/>
        </p:nvCxnSpPr>
        <p:spPr>
          <a:xfrm flipV="1">
            <a:off x="4544013" y="4448341"/>
            <a:ext cx="1691495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06480" y="39411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15225" y="4602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06480" y="4263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51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737925" y="2712051"/>
            <a:ext cx="1368152" cy="11250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smtClean="0"/>
              <a:t>epoll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195" y="1268760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异步线程池（进程池）之二，称为模型</a:t>
            </a:r>
            <a:r>
              <a:rPr lang="en-US" altLang="zh-CN" dirty="0" smtClean="0">
                <a:solidFill>
                  <a:srgbClr val="FF0000"/>
                </a:solidFill>
              </a:rPr>
              <a:t>B2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stCxn id="26" idx="3"/>
            <a:endCxn id="4" idx="1"/>
          </p:cNvCxnSpPr>
          <p:nvPr/>
        </p:nvCxnSpPr>
        <p:spPr>
          <a:xfrm flipV="1">
            <a:off x="1518340" y="3274553"/>
            <a:ext cx="1219585" cy="5019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" idx="3"/>
            <a:endCxn id="4" idx="1"/>
          </p:cNvCxnSpPr>
          <p:nvPr/>
        </p:nvCxnSpPr>
        <p:spPr>
          <a:xfrm>
            <a:off x="1567357" y="2821578"/>
            <a:ext cx="1170568" cy="45297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22641" y="3031354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529" y="2636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35918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37" idx="1"/>
          </p:cNvCxnSpPr>
          <p:nvPr/>
        </p:nvCxnSpPr>
        <p:spPr>
          <a:xfrm flipV="1">
            <a:off x="6419335" y="1597442"/>
            <a:ext cx="86170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39" idx="1"/>
          </p:cNvCxnSpPr>
          <p:nvPr/>
        </p:nvCxnSpPr>
        <p:spPr>
          <a:xfrm>
            <a:off x="6419335" y="1940104"/>
            <a:ext cx="91074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2" idx="1"/>
          </p:cNvCxnSpPr>
          <p:nvPr/>
        </p:nvCxnSpPr>
        <p:spPr>
          <a:xfrm flipV="1">
            <a:off x="6419335" y="1940104"/>
            <a:ext cx="877637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81037" y="1412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30078" y="21247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96972" y="17554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16016" y="5348050"/>
            <a:ext cx="429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主线程，接收数据，并交给业务线程处理业务逻辑；如果需要进行等待网络，则业务线程把数据写入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  <p:sp>
        <p:nvSpPr>
          <p:cNvPr id="47" name="矩形 46"/>
          <p:cNvSpPr/>
          <p:nvPr/>
        </p:nvSpPr>
        <p:spPr>
          <a:xfrm>
            <a:off x="4716016" y="1484808"/>
            <a:ext cx="1668236" cy="10801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（业务线程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只处理业务逻辑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38283" y="3861048"/>
            <a:ext cx="1668236" cy="10801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（业务线程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只处理业务逻辑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5527867" y="2949484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54" idx="1"/>
          </p:cNvCxnSpPr>
          <p:nvPr/>
        </p:nvCxnSpPr>
        <p:spPr>
          <a:xfrm flipV="1">
            <a:off x="6370294" y="4048629"/>
            <a:ext cx="86170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55" idx="1"/>
          </p:cNvCxnSpPr>
          <p:nvPr/>
        </p:nvCxnSpPr>
        <p:spPr>
          <a:xfrm>
            <a:off x="6370294" y="4391291"/>
            <a:ext cx="91074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6" idx="1"/>
          </p:cNvCxnSpPr>
          <p:nvPr/>
        </p:nvCxnSpPr>
        <p:spPr>
          <a:xfrm flipV="1">
            <a:off x="6370294" y="4391291"/>
            <a:ext cx="877637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1996" y="3863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1037" y="45759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47931" y="4206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24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54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AANF</a:t>
            </a:r>
            <a:r>
              <a:rPr lang="zh-CN" altLang="en-US" dirty="0" smtClean="0">
                <a:solidFill>
                  <a:srgbClr val="FF0000"/>
                </a:solidFill>
              </a:rPr>
              <a:t>的架构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09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并发模型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持模型</a:t>
            </a:r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B1</a:t>
            </a:r>
            <a:r>
              <a:rPr lang="zh-CN" altLang="en-US" dirty="0" smtClean="0"/>
              <a:t>和模型</a:t>
            </a:r>
            <a:r>
              <a:rPr lang="en-US" altLang="zh-CN" dirty="0" smtClean="0"/>
              <a:t>B2</a:t>
            </a:r>
          </a:p>
          <a:p>
            <a:r>
              <a:rPr lang="en-US" altLang="zh-CN" dirty="0" smtClean="0"/>
              <a:t>Packetize</a:t>
            </a:r>
            <a:r>
              <a:rPr lang="zh-CN" altLang="en-US" dirty="0" smtClean="0"/>
              <a:t>（或称为</a:t>
            </a:r>
            <a:r>
              <a:rPr lang="en-US" altLang="zh-CN" dirty="0" smtClean="0"/>
              <a:t>Framing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（因为</a:t>
            </a:r>
            <a:r>
              <a:rPr lang="en-US" altLang="zh-CN" dirty="0" smtClean="0"/>
              <a:t>UDP</a:t>
            </a:r>
            <a:r>
              <a:rPr lang="zh-CN" altLang="en-US" dirty="0"/>
              <a:t>不</a:t>
            </a:r>
            <a:r>
              <a:rPr lang="zh-CN" altLang="en-US" dirty="0" smtClean="0"/>
              <a:t>用</a:t>
            </a:r>
            <a:r>
              <a:rPr lang="en-US" altLang="zh-CN" dirty="0" smtClean="0"/>
              <a:t>Packetize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TLV</a:t>
            </a:r>
            <a:r>
              <a:rPr lang="zh-CN" altLang="en-US" dirty="0" smtClean="0"/>
              <a:t>还未实现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包解包</a:t>
            </a:r>
            <a:endParaRPr lang="en-US" altLang="zh-CN" dirty="0" smtClean="0"/>
          </a:p>
          <a:p>
            <a:pPr lvl="1"/>
            <a:r>
              <a:rPr lang="zh-CN" altLang="en-US" dirty="0"/>
              <a:t>无所</a:t>
            </a:r>
            <a:r>
              <a:rPr lang="zh-CN" altLang="en-US" dirty="0" smtClean="0"/>
              <a:t>谓，由开发者自己定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步与异步</a:t>
            </a:r>
            <a:endParaRPr lang="en-US" altLang="zh-CN" dirty="0" smtClean="0"/>
          </a:p>
          <a:p>
            <a:pPr lvl="1"/>
            <a:r>
              <a:rPr lang="zh-CN" altLang="en-US" dirty="0"/>
              <a:t>处</a:t>
            </a:r>
            <a:r>
              <a:rPr lang="zh-CN" altLang="en-US" dirty="0" smtClean="0"/>
              <a:t>理过程是异步，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的使用是同步（同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351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123004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8" y="620688"/>
            <a:ext cx="79343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2" y="3337520"/>
            <a:ext cx="83629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6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内部机</a:t>
            </a:r>
            <a:r>
              <a:rPr lang="zh-CN" altLang="en-US" dirty="0" smtClean="0"/>
              <a:t>理（以</a:t>
            </a:r>
            <a:r>
              <a:rPr lang="en-US" altLang="zh-CN" dirty="0" smtClean="0"/>
              <a:t>LV</a:t>
            </a:r>
            <a:r>
              <a:rPr lang="zh-CN" altLang="en-US" dirty="0" smtClean="0"/>
              <a:t>格式为例），顺时针看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03648" y="3399656"/>
            <a:ext cx="1872208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o_service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755576" y="2708920"/>
            <a:ext cx="922251" cy="785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325" y="2339588"/>
            <a:ext cx="2059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async_accept</a:t>
            </a:r>
            <a:r>
              <a:rPr lang="zh-CN" altLang="en-US" sz="1400" dirty="0" smtClean="0"/>
              <a:t>注册回调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0"/>
            <a:endCxn id="12" idx="2"/>
          </p:cNvCxnSpPr>
          <p:nvPr/>
        </p:nvCxnSpPr>
        <p:spPr>
          <a:xfrm flipV="1">
            <a:off x="2339752" y="2989734"/>
            <a:ext cx="1836204" cy="4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6056" y="2062589"/>
            <a:ext cx="19086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收</a:t>
            </a:r>
            <a:r>
              <a:rPr lang="zh-CN" altLang="en-US" sz="1400" dirty="0" smtClean="0"/>
              <a:t>到连接，回调。</a:t>
            </a:r>
            <a:endParaRPr lang="en-US" altLang="zh-CN" sz="1400" dirty="0" smtClean="0"/>
          </a:p>
          <a:p>
            <a:r>
              <a:rPr lang="zh-CN" altLang="en-US" sz="1400" dirty="0" smtClean="0"/>
              <a:t>用</a:t>
            </a:r>
            <a:r>
              <a:rPr lang="en-US" altLang="zh-CN" sz="1400" dirty="0"/>
              <a:t>async_read</a:t>
            </a:r>
            <a:r>
              <a:rPr lang="zh-CN" altLang="en-US" sz="1400" dirty="0"/>
              <a:t>注册回调</a:t>
            </a:r>
            <a:endParaRPr lang="en-US" altLang="zh-CN" sz="1400" dirty="0"/>
          </a:p>
          <a:p>
            <a:r>
              <a:rPr lang="zh-CN" altLang="en-US" sz="1400" dirty="0"/>
              <a:t>去读取长度</a:t>
            </a:r>
            <a:r>
              <a:rPr lang="zh-CN" altLang="en-US" sz="1400" dirty="0" smtClean="0"/>
              <a:t>域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275856" y="2554907"/>
            <a:ext cx="1800200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HandleAccept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  <a:endCxn id="4" idx="6"/>
          </p:cNvCxnSpPr>
          <p:nvPr/>
        </p:nvCxnSpPr>
        <p:spPr>
          <a:xfrm flipH="1">
            <a:off x="3275856" y="2989734"/>
            <a:ext cx="900100" cy="733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4177" y="2937991"/>
            <a:ext cx="158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async_read</a:t>
            </a:r>
            <a:r>
              <a:rPr lang="zh-CN" altLang="en-US" sz="1400" dirty="0" smtClean="0"/>
              <a:t>注册回调去读取内容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4" idx="6"/>
            <a:endCxn id="22" idx="1"/>
          </p:cNvCxnSpPr>
          <p:nvPr/>
        </p:nvCxnSpPr>
        <p:spPr>
          <a:xfrm flipV="1">
            <a:off x="3275856" y="3682043"/>
            <a:ext cx="1224136" cy="4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499992" y="3464629"/>
            <a:ext cx="2577508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HandleReadLThenReadV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4" idx="5"/>
          </p:cNvCxnSpPr>
          <p:nvPr/>
        </p:nvCxnSpPr>
        <p:spPr>
          <a:xfrm>
            <a:off x="3001677" y="3952820"/>
            <a:ext cx="1426307" cy="628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427983" y="4363714"/>
            <a:ext cx="2806193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HandleReadVThenProcess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2" idx="1"/>
            <a:endCxn id="4" idx="5"/>
          </p:cNvCxnSpPr>
          <p:nvPr/>
        </p:nvCxnSpPr>
        <p:spPr>
          <a:xfrm flipH="1">
            <a:off x="3001677" y="3682043"/>
            <a:ext cx="1498315" cy="270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69924" y="4266974"/>
            <a:ext cx="178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async_read</a:t>
            </a:r>
            <a:r>
              <a:rPr lang="zh-CN" altLang="en-US" sz="1400" dirty="0" smtClean="0"/>
              <a:t>注册回调处理业务逻辑</a:t>
            </a:r>
            <a:endParaRPr lang="zh-CN" altLang="en-US" sz="1400" dirty="0"/>
          </a:p>
        </p:txBody>
      </p:sp>
      <p:cxnSp>
        <p:nvCxnSpPr>
          <p:cNvPr id="42" name="直接箭头连接符 41"/>
          <p:cNvCxnSpPr>
            <a:stCxn id="37" idx="1"/>
            <a:endCxn id="4" idx="4"/>
          </p:cNvCxnSpPr>
          <p:nvPr/>
        </p:nvCxnSpPr>
        <p:spPr>
          <a:xfrm flipH="1" flipV="1">
            <a:off x="2339752" y="4047728"/>
            <a:ext cx="208823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354790" y="5191272"/>
            <a:ext cx="1642331" cy="4348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" idx="4"/>
            <a:endCxn id="45" idx="1"/>
          </p:cNvCxnSpPr>
          <p:nvPr/>
        </p:nvCxnSpPr>
        <p:spPr>
          <a:xfrm>
            <a:off x="2339752" y="4047728"/>
            <a:ext cx="1015038" cy="136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76056" y="5164434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处理业务逻辑，如果要发送数据，则用</a:t>
            </a:r>
            <a:r>
              <a:rPr lang="en-US" altLang="zh-CN" sz="1400" dirty="0" smtClean="0"/>
              <a:t>acync_write</a:t>
            </a:r>
            <a:r>
              <a:rPr lang="zh-CN" altLang="en-US" sz="1400" dirty="0" smtClean="0"/>
              <a:t>注册回调函数</a:t>
            </a:r>
            <a:r>
              <a:rPr lang="en-US" altLang="zh-CN" sz="1400" dirty="0" smtClean="0"/>
              <a:t>HandleWriteThenReadL</a:t>
            </a:r>
            <a:r>
              <a:rPr lang="zh-CN" altLang="en-US" sz="1400" dirty="0" smtClean="0"/>
              <a:t>（可能多个，根据业务逻辑决定）</a:t>
            </a:r>
            <a:endParaRPr lang="zh-CN" altLang="en-US" sz="1400" dirty="0"/>
          </a:p>
        </p:txBody>
      </p:sp>
      <p:cxnSp>
        <p:nvCxnSpPr>
          <p:cNvPr id="50" name="直接箭头连接符 49"/>
          <p:cNvCxnSpPr>
            <a:stCxn id="45" idx="1"/>
            <a:endCxn id="4" idx="3"/>
          </p:cNvCxnSpPr>
          <p:nvPr/>
        </p:nvCxnSpPr>
        <p:spPr>
          <a:xfrm flipH="1" flipV="1">
            <a:off x="1677827" y="3952820"/>
            <a:ext cx="1676963" cy="145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1547664" y="5539491"/>
            <a:ext cx="1152128" cy="866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49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测</a:t>
            </a:r>
            <a:r>
              <a:rPr lang="zh-CN" altLang="en-US" dirty="0" smtClean="0">
                <a:solidFill>
                  <a:srgbClr val="FF0000"/>
                </a:solidFill>
              </a:rPr>
              <a:t>试程序说明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04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3974"/>
            <a:ext cx="2448272" cy="530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220072" y="1958932"/>
            <a:ext cx="1224136" cy="10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0072" y="3068961"/>
            <a:ext cx="1224136" cy="907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033860"/>
            <a:ext cx="1224136" cy="112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5474020"/>
            <a:ext cx="1584176" cy="112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979712" y="2852936"/>
            <a:ext cx="1440160" cy="1044696"/>
          </a:xfrm>
          <a:prstGeom prst="wedgeRoundRectCallout">
            <a:avLst>
              <a:gd name="adj1" fmla="val 178716"/>
              <a:gd name="adj2" fmla="val -931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自定义</a:t>
            </a:r>
            <a:r>
              <a:rPr lang="en-US" altLang="zh-CN" dirty="0" smtClean="0">
                <a:solidFill>
                  <a:schemeClr val="tx1"/>
                </a:solidFill>
              </a:rPr>
              <a:t>CallBack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979712" y="3964768"/>
            <a:ext cx="1440160" cy="832384"/>
          </a:xfrm>
          <a:prstGeom prst="wedgeRoundRectCallout">
            <a:avLst>
              <a:gd name="adj1" fmla="val 162591"/>
              <a:gd name="adj2" fmla="val -875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39752" y="5161318"/>
            <a:ext cx="1080120" cy="715954"/>
          </a:xfrm>
          <a:prstGeom prst="wedgeRoundRectCallout">
            <a:avLst>
              <a:gd name="adj1" fmla="val 200216"/>
              <a:gd name="adj2" fmla="val -12199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LV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835696" y="6035686"/>
            <a:ext cx="1404156" cy="715954"/>
          </a:xfrm>
          <a:prstGeom prst="wedgeRoundRectCallout">
            <a:avLst>
              <a:gd name="adj1" fmla="val 219029"/>
              <a:gd name="adj2" fmla="val -6523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UDP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</a:t>
            </a:r>
            <a:r>
              <a:rPr lang="zh-CN" altLang="en-US" dirty="0" smtClean="0"/>
              <a:t>试场景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/>
              <a:t>发</a:t>
            </a:r>
            <a:r>
              <a:rPr lang="zh-CN" altLang="en-US" dirty="0" smtClean="0"/>
              <a:t>送给</a:t>
            </a:r>
            <a:r>
              <a:rPr lang="en-US" altLang="zh-CN" dirty="0" smtClean="0"/>
              <a:t>BF</a:t>
            </a:r>
            <a:r>
              <a:rPr lang="zh-CN" altLang="en-US" dirty="0" smtClean="0"/>
              <a:t>两个整数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BB1</a:t>
            </a:r>
            <a:r>
              <a:rPr lang="zh-CN" altLang="en-US" dirty="0"/>
              <a:t>那</a:t>
            </a:r>
            <a:r>
              <a:rPr lang="zh-CN" altLang="en-US" dirty="0" smtClean="0"/>
              <a:t>里得到</a:t>
            </a:r>
            <a:r>
              <a:rPr lang="en-US" altLang="zh-CN" dirty="0"/>
              <a:t>a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BB2</a:t>
            </a:r>
            <a:r>
              <a:rPr lang="zh-CN" altLang="en-US" dirty="0"/>
              <a:t>那</a:t>
            </a:r>
            <a:r>
              <a:rPr lang="zh-CN" altLang="en-US" dirty="0" smtClean="0"/>
              <a:t>里得到</a:t>
            </a:r>
            <a:r>
              <a:rPr lang="en-US" altLang="zh-CN" dirty="0" smtClean="0"/>
              <a:t>b’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a’+b’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把结果返回给</a:t>
            </a:r>
            <a:r>
              <a:rPr lang="en-US" altLang="zh-CN" dirty="0"/>
              <a:t>C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934916" y="5293407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16425" y="5509431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140613" y="5023377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40613" y="558924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591100" y="5239401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591100" y="5509431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77706" y="5266404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21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Lvxxx</a:t>
            </a:r>
          </a:p>
          <a:p>
            <a:pPr lvl="1"/>
            <a:r>
              <a:rPr lang="zh-CN" altLang="en-US" dirty="0" smtClean="0"/>
              <a:t>数据包是</a:t>
            </a:r>
            <a:r>
              <a:rPr lang="en-US" altLang="zh-CN" dirty="0"/>
              <a:t>LV</a:t>
            </a:r>
            <a:r>
              <a:rPr lang="zh-CN" altLang="en-US" dirty="0"/>
              <a:t>格式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lv_bf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lv_c</a:t>
            </a:r>
          </a:p>
          <a:p>
            <a:pPr lvl="1"/>
            <a:r>
              <a:rPr lang="en-US" altLang="zh-CN" dirty="0" smtClean="0"/>
              <a:t>lv_c_for_bb1</a:t>
            </a:r>
            <a:r>
              <a:rPr lang="zh-CN" altLang="en-US" dirty="0" smtClean="0"/>
              <a:t>（用来直接测试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Httpxxx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http_c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bxxx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lv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cb_lv_bf</a:t>
            </a:r>
            <a:r>
              <a:rPr lang="zh-CN" altLang="en-US" dirty="0" smtClean="0"/>
              <a:t>、</a:t>
            </a:r>
            <a:r>
              <a:rPr lang="en-US" altLang="zh-CN" dirty="0"/>
              <a:t>cb_</a:t>
            </a:r>
            <a:r>
              <a:rPr lang="en-US" altLang="zh-CN" dirty="0" smtClean="0"/>
              <a:t>lv_bb1</a:t>
            </a:r>
            <a:r>
              <a:rPr lang="zh-CN" altLang="en-US" dirty="0" smtClean="0"/>
              <a:t>、</a:t>
            </a:r>
            <a:r>
              <a:rPr lang="en-US" altLang="zh-CN" dirty="0"/>
              <a:t>cb_</a:t>
            </a:r>
            <a:r>
              <a:rPr lang="en-US" altLang="zh-CN" dirty="0" smtClean="0"/>
              <a:t>lv_bb2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cb_lv_c</a:t>
            </a:r>
          </a:p>
          <a:p>
            <a:r>
              <a:rPr lang="en-US" altLang="zh-CN" dirty="0" smtClean="0"/>
              <a:t>udpxxx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udp_bf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5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33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什么是网络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屏蔽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/>
              <a:t>提</a:t>
            </a:r>
            <a:r>
              <a:rPr lang="zh-CN" altLang="en-US" dirty="0" smtClean="0"/>
              <a:t>供简单接口集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容包括</a:t>
            </a:r>
            <a:endParaRPr lang="en-US" altLang="zh-CN" dirty="0" smtClean="0"/>
          </a:p>
          <a:p>
            <a:pPr lvl="2"/>
            <a:r>
              <a:rPr lang="zh-CN" altLang="en-US" dirty="0"/>
              <a:t>提</a:t>
            </a:r>
            <a:r>
              <a:rPr lang="zh-CN" altLang="en-US" dirty="0" smtClean="0"/>
              <a:t>供给开发者的接口集</a:t>
            </a:r>
            <a:endParaRPr lang="en-US" altLang="zh-CN" dirty="0" smtClean="0"/>
          </a:p>
          <a:p>
            <a:pPr lvl="2"/>
            <a:r>
              <a:rPr lang="zh-CN" altLang="en-US" dirty="0"/>
              <a:t>打包解</a:t>
            </a:r>
            <a:r>
              <a:rPr lang="zh-CN" altLang="en-US" dirty="0" smtClean="0"/>
              <a:t>包工具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Packetize</a:t>
            </a:r>
            <a:r>
              <a:rPr lang="zh-CN" altLang="en-US" dirty="0" smtClean="0"/>
              <a:t>（或者叫</a:t>
            </a:r>
            <a:r>
              <a:rPr lang="en-US" altLang="zh-CN" dirty="0" smtClean="0"/>
              <a:t>Framing</a:t>
            </a:r>
            <a:r>
              <a:rPr lang="zh-CN" altLang="en-US" dirty="0" smtClean="0"/>
              <a:t>）策略</a:t>
            </a:r>
            <a:endParaRPr lang="en-US" altLang="zh-CN" dirty="0" smtClean="0"/>
          </a:p>
          <a:p>
            <a:pPr lvl="2"/>
            <a:r>
              <a:rPr lang="zh-CN" altLang="en-US" dirty="0"/>
              <a:t>并</a:t>
            </a:r>
            <a:r>
              <a:rPr lang="zh-CN" altLang="en-US" dirty="0" smtClean="0"/>
              <a:t>发模型</a:t>
            </a:r>
            <a:endParaRPr lang="en-US" altLang="zh-CN" dirty="0" smtClean="0"/>
          </a:p>
          <a:p>
            <a:pPr lvl="2"/>
            <a:r>
              <a:rPr lang="zh-CN" altLang="en-US" dirty="0"/>
              <a:t>同</a:t>
            </a:r>
            <a:r>
              <a:rPr lang="zh-CN" altLang="en-US" dirty="0" smtClean="0"/>
              <a:t>步与异步</a:t>
            </a:r>
            <a:endParaRPr lang="en-US" altLang="zh-CN" dirty="0" smtClean="0"/>
          </a:p>
          <a:p>
            <a:pPr lvl="1"/>
            <a:r>
              <a:rPr lang="zh-CN" altLang="en-US" dirty="0"/>
              <a:t>评</a:t>
            </a:r>
            <a:r>
              <a:rPr lang="zh-CN" altLang="en-US" dirty="0" smtClean="0"/>
              <a:t>价标准</a:t>
            </a:r>
            <a:endParaRPr lang="en-US" altLang="zh-CN" dirty="0" smtClean="0"/>
          </a:p>
          <a:p>
            <a:pPr lvl="2"/>
            <a:r>
              <a:rPr lang="zh-CN" altLang="en-US" dirty="0"/>
              <a:t>并</a:t>
            </a:r>
            <a:r>
              <a:rPr lang="zh-CN" altLang="en-US" dirty="0" smtClean="0"/>
              <a:t>发能力</a:t>
            </a:r>
            <a:endParaRPr lang="en-US" altLang="zh-CN" dirty="0" smtClean="0"/>
          </a:p>
          <a:p>
            <a:pPr lvl="2"/>
            <a:r>
              <a:rPr lang="zh-CN" altLang="en-US" dirty="0"/>
              <a:t>耗</a:t>
            </a:r>
            <a:r>
              <a:rPr lang="zh-CN" altLang="en-US" dirty="0" smtClean="0"/>
              <a:t>时（除去业务逻辑耗时）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7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重点是</a:t>
            </a:r>
            <a:r>
              <a:rPr lang="zh-CN" altLang="en-US" dirty="0"/>
              <a:t>：</a:t>
            </a:r>
            <a:r>
              <a:rPr lang="zh-CN" altLang="en-US" dirty="0" smtClean="0"/>
              <a:t>并发模型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模</a:t>
            </a:r>
            <a:endParaRPr lang="en-US" altLang="zh-CN" dirty="0" smtClean="0"/>
          </a:p>
          <a:p>
            <a:pPr lvl="2"/>
            <a:r>
              <a:rPr lang="zh-CN" altLang="en-US" dirty="0"/>
              <a:t>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Business Frontend</a:t>
            </a:r>
            <a:r>
              <a:rPr lang="zh-CN" altLang="en-US" dirty="0" smtClean="0"/>
              <a:t>）：业务前端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Business Backend</a:t>
            </a:r>
            <a:r>
              <a:rPr lang="zh-CN" altLang="en-US" dirty="0" smtClean="0"/>
              <a:t>）：业务后端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）：客户端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34455" y="519319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3" idx="3"/>
            <a:endCxn id="4" idx="1"/>
          </p:cNvCxnSpPr>
          <p:nvPr/>
        </p:nvCxnSpPr>
        <p:spPr>
          <a:xfrm>
            <a:off x="1415964" y="540922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940152" y="497717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551723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390639" y="5193196"/>
            <a:ext cx="1549513" cy="2160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390639" y="5409220"/>
            <a:ext cx="1549513" cy="3240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77245" y="516619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40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概</a:t>
            </a:r>
            <a:r>
              <a:rPr lang="zh-CN" altLang="en-US" dirty="0" smtClean="0">
                <a:solidFill>
                  <a:srgbClr val="FF0000"/>
                </a:solidFill>
              </a:rPr>
              <a:t>念理解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76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之一：同步与异步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我们说同步异步时，说的是什么？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处理过程的同步与异步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当服务</a:t>
            </a:r>
            <a:r>
              <a:rPr lang="zh-CN" altLang="en-US" dirty="0" smtClean="0"/>
              <a:t>器接收到一个请求（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），由一个线程（或者进程）服务这个请求的生命周期，直到应答（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）构造好，并返回给请求发起者。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 smtClean="0"/>
              <a:t>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）的状态信息在线程（进程）内部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/>
              <a:t>如</a:t>
            </a:r>
            <a:r>
              <a:rPr lang="zh-CN" altLang="en-US" dirty="0" smtClean="0"/>
              <a:t>果为了构造应答（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），需要请求其他服务器，则线程（或进程）阻塞等待。</a:t>
            </a:r>
            <a:endParaRPr lang="en-US" altLang="zh-CN" dirty="0" smtClean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当服务器接收到一个请求（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），处理函数被调用，该函数处理完后返回，并修改该请求（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）的状态，如果状态变成“应答构造完毕”则发送应答（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）给请求发起者。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 smtClean="0"/>
              <a:t>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）的状态信息在全局作用域上维护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/>
              <a:t>如</a:t>
            </a:r>
            <a:r>
              <a:rPr lang="zh-CN" altLang="en-US" dirty="0" smtClean="0"/>
              <a:t>果为了构造应答（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），需要请求其他服务器，则线程（或进程）发出报文后就去处理下一个请求，而不是阻塞等待。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42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2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392892" y="2492896"/>
            <a:ext cx="0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392892" y="2615716"/>
            <a:ext cx="2430697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547663" y="2492896"/>
            <a:ext cx="788587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45212" y="392622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392891" y="3068421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547662" y="2903748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1839197" y="5606820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845212" y="2903748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92582" y="2903748"/>
            <a:ext cx="61781" cy="2973524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33178" y="3207151"/>
            <a:ext cx="154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处</a:t>
            </a:r>
            <a:r>
              <a:rPr lang="zh-CN" altLang="en-US" sz="1400" dirty="0" smtClean="0"/>
              <a:t>理</a:t>
            </a:r>
            <a:r>
              <a:rPr lang="en-US" altLang="zh-CN" sz="1400" dirty="0" smtClean="0"/>
              <a:t>Req_1</a:t>
            </a:r>
            <a:r>
              <a:rPr lang="zh-CN" altLang="en-US" sz="1400" dirty="0" smtClean="0"/>
              <a:t>时需要</a:t>
            </a:r>
            <a:endParaRPr lang="en-US" altLang="zh-CN" sz="1400" dirty="0" smtClean="0"/>
          </a:p>
          <a:p>
            <a:r>
              <a:rPr lang="zh-CN" altLang="en-US" sz="1400" dirty="0" smtClean="0"/>
              <a:t>向</a:t>
            </a:r>
            <a:r>
              <a:rPr lang="en-US" altLang="zh-CN" sz="1400" dirty="0" smtClean="0"/>
              <a:t>BB</a:t>
            </a:r>
            <a:r>
              <a:rPr lang="zh-CN" altLang="en-US" sz="1400" dirty="0" smtClean="0"/>
              <a:t>请求数据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4630002" y="371269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Req_1_1</a:t>
            </a:r>
            <a:endParaRPr lang="zh-CN" altLang="en-US" sz="1400" dirty="0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3845212" y="4377680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686379" y="4142108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Rsp_1_1</a:t>
            </a:r>
            <a:endParaRPr lang="zh-CN" altLang="en-US" sz="1400" dirty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1392891" y="5888565"/>
            <a:ext cx="2409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4982" y="5452931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应</a:t>
            </a:r>
            <a:r>
              <a:rPr lang="zh-CN" altLang="en-US" sz="1400" dirty="0" smtClean="0"/>
              <a:t>答构造完毕，返回给</a:t>
            </a:r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50242" y="5888565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054363" y="5911911"/>
            <a:ext cx="0" cy="408117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44982" y="6012251"/>
            <a:ext cx="100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836198" y="477774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4620988" y="456421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Req_1_2</a:t>
            </a:r>
            <a:endParaRPr lang="zh-CN" altLang="en-US" sz="1400" dirty="0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3836198" y="5229200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677365" y="4993628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Rsp_1_2</a:t>
            </a:r>
            <a:endParaRPr lang="zh-CN" altLang="en-US" sz="1400" dirty="0"/>
          </a:p>
        </p:txBody>
      </p:sp>
      <p:sp>
        <p:nvSpPr>
          <p:cNvPr id="65" name="圆角矩形标注 64"/>
          <p:cNvSpPr/>
          <p:nvPr/>
        </p:nvSpPr>
        <p:spPr>
          <a:xfrm>
            <a:off x="202594" y="476672"/>
            <a:ext cx="173936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</a:t>
            </a:r>
            <a:r>
              <a:rPr lang="zh-CN" altLang="en-US" dirty="0" smtClean="0">
                <a:solidFill>
                  <a:schemeClr val="tx1"/>
                </a:solidFill>
              </a:rPr>
              <a:t>理过程同步情况的示意图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8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2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392892" y="2492896"/>
            <a:ext cx="0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392892" y="2615716"/>
            <a:ext cx="2430697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547663" y="2492896"/>
            <a:ext cx="788587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45212" y="392622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392891" y="3068421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547662" y="2903748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845212" y="2903748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823588" y="4293096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92582" y="2903748"/>
            <a:ext cx="15445" cy="1412460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33178" y="3207151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4283968" y="371269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36198" y="5655075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标注 64"/>
          <p:cNvSpPr/>
          <p:nvPr/>
        </p:nvSpPr>
        <p:spPr>
          <a:xfrm>
            <a:off x="202594" y="476672"/>
            <a:ext cx="173936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</a:t>
            </a:r>
            <a:r>
              <a:rPr lang="zh-CN" altLang="en-US" dirty="0" smtClean="0">
                <a:solidFill>
                  <a:schemeClr val="tx1"/>
                </a:solidFill>
              </a:rPr>
              <a:t>理过程异步情况的示意图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873544" y="421859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312300" y="400506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Req_1_2</a:t>
            </a:r>
            <a:endParaRPr lang="zh-CN" altLang="en-US" sz="1400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3984859" y="4267402"/>
            <a:ext cx="23168" cy="1082702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8027" y="4412264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3873544" y="4983235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851920" y="5350104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312300" y="4769702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Req_2_1</a:t>
            </a:r>
            <a:endParaRPr lang="zh-CN" altLang="en-US" sz="1400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901876" y="5275605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4340632" y="5062072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Req_2_2</a:t>
            </a:r>
            <a:endParaRPr lang="zh-CN" altLang="en-US" sz="1400" dirty="0"/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3836198" y="5680796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5677365" y="544522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Rsp_1_1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1371268" y="3770798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1526039" y="3606125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Req_3</a:t>
            </a:r>
            <a:endParaRPr lang="zh-CN" altLang="en-US" sz="1400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3992582" y="5680796"/>
            <a:ext cx="23168" cy="541351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96581" y="5797582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400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2250</Words>
  <Application>Microsoft Office PowerPoint</Application>
  <PresentationFormat>全屏显示(4:3)</PresentationFormat>
  <Paragraphs>295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基于ASIO的异步网络I/O框架</vt:lpstr>
      <vt:lpstr>提纲</vt:lpstr>
      <vt:lpstr>需求分析</vt:lpstr>
      <vt:lpstr>需求分析</vt:lpstr>
      <vt:lpstr>提纲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提纲</vt:lpstr>
      <vt:lpstr>常用并发模型</vt:lpstr>
      <vt:lpstr>常用并发模型</vt:lpstr>
      <vt:lpstr>常用并发模型</vt:lpstr>
      <vt:lpstr>常用并发模型</vt:lpstr>
      <vt:lpstr>常用并发模型</vt:lpstr>
      <vt:lpstr>提纲</vt:lpstr>
      <vt:lpstr>AANF的架构</vt:lpstr>
      <vt:lpstr>AANF的架构</vt:lpstr>
      <vt:lpstr>PowerPoint 演示文稿</vt:lpstr>
      <vt:lpstr>AANF的架构</vt:lpstr>
      <vt:lpstr>提纲</vt:lpstr>
      <vt:lpstr>测试程序说明</vt:lpstr>
      <vt:lpstr>测试程序说明</vt:lpstr>
      <vt:lpstr>测试程序说明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基于ASIO的异步</dc:title>
  <dc:creator>zhou</dc:creator>
  <cp:lastModifiedBy>zhou</cp:lastModifiedBy>
  <cp:revision>277</cp:revision>
  <dcterms:created xsi:type="dcterms:W3CDTF">2011-05-29T14:26:22Z</dcterms:created>
  <dcterms:modified xsi:type="dcterms:W3CDTF">2011-06-10T15:34:29Z</dcterms:modified>
</cp:coreProperties>
</file>