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4" r:id="rId1"/>
    <p:sldMasterId id="2147484101" r:id="rId2"/>
    <p:sldMasterId id="2147484113" r:id="rId3"/>
  </p:sldMasterIdLst>
  <p:notesMasterIdLst>
    <p:notesMasterId r:id="rId18"/>
  </p:notesMasterIdLst>
  <p:sldIdLst>
    <p:sldId id="256" r:id="rId4"/>
    <p:sldId id="257" r:id="rId5"/>
    <p:sldId id="268" r:id="rId6"/>
    <p:sldId id="266" r:id="rId7"/>
    <p:sldId id="261" r:id="rId8"/>
    <p:sldId id="263" r:id="rId9"/>
    <p:sldId id="275" r:id="rId10"/>
    <p:sldId id="271" r:id="rId11"/>
    <p:sldId id="272" r:id="rId12"/>
    <p:sldId id="273" r:id="rId13"/>
    <p:sldId id="274" r:id="rId14"/>
    <p:sldId id="270" r:id="rId15"/>
    <p:sldId id="265"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5E0BCC-7CA6-4970-87DC-00C7BD235E1B}" type="datetimeFigureOut">
              <a:rPr lang="en-CA" smtClean="0"/>
              <a:t>2024-08-06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1871E-ED22-4906-A251-8C5479301C03}" type="slidenum">
              <a:rPr lang="en-CA" smtClean="0"/>
              <a:t>‹#›</a:t>
            </a:fld>
            <a:endParaRPr lang="en-CA"/>
          </a:p>
        </p:txBody>
      </p:sp>
    </p:spTree>
    <p:extLst>
      <p:ext uri="{BB962C8B-B14F-4D97-AF65-F5344CB8AC3E}">
        <p14:creationId xmlns:p14="http://schemas.microsoft.com/office/powerpoint/2010/main" val="3318746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7E2052-EC27-49C1-BD3E-4DD8F7704CBF}"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69649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7E1871E-ED22-4906-A251-8C5479301C03}" type="slidenum">
              <a:rPr lang="en-CA" smtClean="0"/>
              <a:t>10</a:t>
            </a:fld>
            <a:endParaRPr lang="en-CA"/>
          </a:p>
        </p:txBody>
      </p:sp>
    </p:spTree>
    <p:extLst>
      <p:ext uri="{BB962C8B-B14F-4D97-AF65-F5344CB8AC3E}">
        <p14:creationId xmlns:p14="http://schemas.microsoft.com/office/powerpoint/2010/main" val="375387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7E1871E-ED22-4906-A251-8C5479301C03}" type="slidenum">
              <a:rPr lang="en-CA" smtClean="0"/>
              <a:t>11</a:t>
            </a:fld>
            <a:endParaRPr lang="en-CA"/>
          </a:p>
        </p:txBody>
      </p:sp>
    </p:spTree>
    <p:extLst>
      <p:ext uri="{BB962C8B-B14F-4D97-AF65-F5344CB8AC3E}">
        <p14:creationId xmlns:p14="http://schemas.microsoft.com/office/powerpoint/2010/main" val="3675153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341CDE-E534-4AA0-A600-EA95DA674BB1}" type="datetimeFigureOut">
              <a:rPr lang="en-CA" smtClean="0"/>
              <a:t>2024-08-06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09E632-B10F-4E04-A6B4-C3FCBB7627D0}" type="slidenum">
              <a:rPr lang="en-CA" smtClean="0"/>
              <a:t>‹#›</a:t>
            </a:fld>
            <a:endParaRPr lang="en-CA"/>
          </a:p>
        </p:txBody>
      </p:sp>
    </p:spTree>
    <p:extLst>
      <p:ext uri="{BB962C8B-B14F-4D97-AF65-F5344CB8AC3E}">
        <p14:creationId xmlns:p14="http://schemas.microsoft.com/office/powerpoint/2010/main" val="123801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341CDE-E534-4AA0-A600-EA95DA674BB1}" type="datetimeFigureOut">
              <a:rPr lang="en-CA" smtClean="0"/>
              <a:t>2024-08-06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09E632-B10F-4E04-A6B4-C3FCBB7627D0}" type="slidenum">
              <a:rPr lang="en-CA" smtClean="0"/>
              <a:t>‹#›</a:t>
            </a:fld>
            <a:endParaRPr lang="en-CA"/>
          </a:p>
        </p:txBody>
      </p:sp>
    </p:spTree>
    <p:extLst>
      <p:ext uri="{BB962C8B-B14F-4D97-AF65-F5344CB8AC3E}">
        <p14:creationId xmlns:p14="http://schemas.microsoft.com/office/powerpoint/2010/main" val="328564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341CDE-E534-4AA0-A600-EA95DA674BB1}" type="datetimeFigureOut">
              <a:rPr lang="en-CA" smtClean="0"/>
              <a:t>2024-08-06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09E632-B10F-4E04-A6B4-C3FCBB7627D0}"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262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341CDE-E534-4AA0-A600-EA95DA674BB1}" type="datetimeFigureOut">
              <a:rPr lang="en-CA" smtClean="0"/>
              <a:t>2024-08-06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09E632-B10F-4E04-A6B4-C3FCBB7627D0}" type="slidenum">
              <a:rPr lang="en-CA" smtClean="0"/>
              <a:t>‹#›</a:t>
            </a:fld>
            <a:endParaRPr lang="en-CA"/>
          </a:p>
        </p:txBody>
      </p:sp>
    </p:spTree>
    <p:extLst>
      <p:ext uri="{BB962C8B-B14F-4D97-AF65-F5344CB8AC3E}">
        <p14:creationId xmlns:p14="http://schemas.microsoft.com/office/powerpoint/2010/main" val="4095565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341CDE-E534-4AA0-A600-EA95DA674BB1}" type="datetimeFigureOut">
              <a:rPr lang="en-CA" smtClean="0"/>
              <a:t>2024-08-06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09E632-B10F-4E04-A6B4-C3FCBB7627D0}"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1966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341CDE-E534-4AA0-A600-EA95DA674BB1}" type="datetimeFigureOut">
              <a:rPr lang="en-CA" smtClean="0"/>
              <a:t>2024-08-06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09E632-B10F-4E04-A6B4-C3FCBB7627D0}" type="slidenum">
              <a:rPr lang="en-CA" smtClean="0"/>
              <a:t>‹#›</a:t>
            </a:fld>
            <a:endParaRPr lang="en-CA"/>
          </a:p>
        </p:txBody>
      </p:sp>
    </p:spTree>
    <p:extLst>
      <p:ext uri="{BB962C8B-B14F-4D97-AF65-F5344CB8AC3E}">
        <p14:creationId xmlns:p14="http://schemas.microsoft.com/office/powerpoint/2010/main" val="1770843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341CDE-E534-4AA0-A600-EA95DA674BB1}" type="datetimeFigureOut">
              <a:rPr lang="en-CA" smtClean="0"/>
              <a:t>2024-08-06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09E632-B10F-4E04-A6B4-C3FCBB7627D0}" type="slidenum">
              <a:rPr lang="en-CA" smtClean="0"/>
              <a:t>‹#›</a:t>
            </a:fld>
            <a:endParaRPr lang="en-CA"/>
          </a:p>
        </p:txBody>
      </p:sp>
    </p:spTree>
    <p:extLst>
      <p:ext uri="{BB962C8B-B14F-4D97-AF65-F5344CB8AC3E}">
        <p14:creationId xmlns:p14="http://schemas.microsoft.com/office/powerpoint/2010/main" val="1440978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341CDE-E534-4AA0-A600-EA95DA674BB1}" type="datetimeFigureOut">
              <a:rPr lang="en-CA" smtClean="0"/>
              <a:t>2024-08-06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09E632-B10F-4E04-A6B4-C3FCBB7627D0}" type="slidenum">
              <a:rPr lang="en-CA" smtClean="0"/>
              <a:t>‹#›</a:t>
            </a:fld>
            <a:endParaRPr lang="en-CA"/>
          </a:p>
        </p:txBody>
      </p:sp>
    </p:spTree>
    <p:extLst>
      <p:ext uri="{BB962C8B-B14F-4D97-AF65-F5344CB8AC3E}">
        <p14:creationId xmlns:p14="http://schemas.microsoft.com/office/powerpoint/2010/main" val="1116679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802299"/>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5"/>
            <a:ext cx="8637072" cy="977621"/>
          </a:xfrm>
        </p:spPr>
        <p:txBody>
          <a:bodyPr tIns="91440" bIns="91440">
            <a:normAutofit/>
          </a:bodyPr>
          <a:lstStyle>
            <a:lvl1pPr marL="0" indent="0" algn="l">
              <a:buNone/>
              <a:defRPr sz="1800" b="0" cap="all" baseline="0">
                <a:solidFill>
                  <a:schemeClr val="tx1"/>
                </a:solidFill>
              </a:defRPr>
            </a:lvl1pPr>
            <a:lvl2pPr marL="457223" indent="0" algn="ctr">
              <a:buNone/>
              <a:defRPr sz="18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a:xfrm>
            <a:off x="2416501" y="329308"/>
            <a:ext cx="4973915" cy="309201"/>
          </a:xfrm>
        </p:spPr>
        <p:txBody>
          <a:bodyPr/>
          <a:lstStyle/>
          <a:p>
            <a:endParaRPr lang="en-US"/>
          </a:p>
        </p:txBody>
      </p:sp>
      <p:sp>
        <p:nvSpPr>
          <p:cNvPr id="6" name="Slide Number Placeholder 5"/>
          <p:cNvSpPr>
            <a:spLocks noGrp="1"/>
          </p:cNvSpPr>
          <p:nvPr>
            <p:ph type="sldNum" sz="quarter" idx="12"/>
          </p:nvPr>
        </p:nvSpPr>
        <p:spPr>
          <a:xfrm>
            <a:off x="1437665" y="798974"/>
            <a:ext cx="811019"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5700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5036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40"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40" y="3806196"/>
            <a:ext cx="8630446" cy="1012929"/>
          </a:xfrm>
        </p:spPr>
        <p:txBody>
          <a:bodyPr tIns="91440">
            <a:normAutofit/>
          </a:bodyPr>
          <a:lstStyle>
            <a:lvl1pPr marL="0" indent="0" algn="l">
              <a:buNone/>
              <a:defRPr sz="1800">
                <a:solidFill>
                  <a:schemeClr val="tx1"/>
                </a:solidFill>
              </a:defRPr>
            </a:lvl1pPr>
            <a:lvl2pPr marL="457223" indent="0">
              <a:buNone/>
              <a:defRPr sz="1800">
                <a:solidFill>
                  <a:schemeClr val="tx1">
                    <a:tint val="75000"/>
                  </a:schemeClr>
                </a:solidFill>
              </a:defRPr>
            </a:lvl2pPr>
            <a:lvl3pPr marL="914446" indent="0">
              <a:buNone/>
              <a:defRPr sz="1800">
                <a:solidFill>
                  <a:schemeClr val="tx1">
                    <a:tint val="75000"/>
                  </a:schemeClr>
                </a:solidFill>
              </a:defRPr>
            </a:lvl3pPr>
            <a:lvl4pPr marL="1371669" indent="0">
              <a:buNone/>
              <a:defRPr sz="1600">
                <a:solidFill>
                  <a:schemeClr val="tx1">
                    <a:tint val="75000"/>
                  </a:schemeClr>
                </a:solidFill>
              </a:defRPr>
            </a:lvl4pPr>
            <a:lvl5pPr marL="1828891" indent="0">
              <a:buNone/>
              <a:defRPr sz="1600">
                <a:solidFill>
                  <a:schemeClr val="tx1">
                    <a:tint val="75000"/>
                  </a:schemeClr>
                </a:solidFill>
              </a:defRPr>
            </a:lvl5pPr>
            <a:lvl6pPr marL="2286114" indent="0">
              <a:buNone/>
              <a:defRPr sz="1600">
                <a:solidFill>
                  <a:schemeClr val="tx1">
                    <a:tint val="75000"/>
                  </a:schemeClr>
                </a:solidFill>
              </a:defRPr>
            </a:lvl6pPr>
            <a:lvl7pPr marL="2743337" indent="0">
              <a:buNone/>
              <a:defRPr sz="1600">
                <a:solidFill>
                  <a:schemeClr val="tx1">
                    <a:tint val="75000"/>
                  </a:schemeClr>
                </a:solidFill>
              </a:defRPr>
            </a:lvl7pPr>
            <a:lvl8pPr marL="3200560" indent="0">
              <a:buNone/>
              <a:defRPr sz="1600">
                <a:solidFill>
                  <a:schemeClr val="tx1">
                    <a:tint val="75000"/>
                  </a:schemeClr>
                </a:solidFill>
              </a:defRPr>
            </a:lvl8pPr>
            <a:lvl9pPr marL="365778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54240"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274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341CDE-E534-4AA0-A600-EA95DA674BB1}" type="datetimeFigureOut">
              <a:rPr lang="en-CA" smtClean="0"/>
              <a:t>2024-08-06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09E632-B10F-4E04-A6B4-C3FCBB7627D0}" type="slidenum">
              <a:rPr lang="en-CA" smtClean="0"/>
              <a:t>‹#›</a:t>
            </a:fld>
            <a:endParaRPr lang="en-CA"/>
          </a:p>
        </p:txBody>
      </p:sp>
    </p:spTree>
    <p:extLst>
      <p:ext uri="{BB962C8B-B14F-4D97-AF65-F5344CB8AC3E}">
        <p14:creationId xmlns:p14="http://schemas.microsoft.com/office/powerpoint/2010/main" val="1619355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8" y="804890"/>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9"/>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8210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2" y="804164"/>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50"/>
            <a:ext cx="4645152" cy="801943"/>
          </a:xfrm>
        </p:spPr>
        <p:txBody>
          <a:bodyPr anchor="b">
            <a:normAutofit/>
          </a:bodyPr>
          <a:lstStyle>
            <a:lvl1pPr marL="0" indent="0">
              <a:lnSpc>
                <a:spcPct val="100000"/>
              </a:lnSpc>
              <a:buNone/>
              <a:defRPr sz="2200" b="0" cap="all" baseline="0">
                <a:solidFill>
                  <a:schemeClr val="accent1"/>
                </a:solidFill>
              </a:defRPr>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70"/>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4"/>
            <a:ext cx="4645152" cy="802237"/>
          </a:xfrm>
        </p:spPr>
        <p:txBody>
          <a:bodyPr anchor="b">
            <a:normAutofit/>
          </a:bodyPr>
          <a:lstStyle>
            <a:lvl1pPr marL="0" indent="0">
              <a:lnSpc>
                <a:spcPct val="100000"/>
              </a:lnSpc>
              <a:buNone/>
              <a:defRPr sz="2200" b="0" cap="all" baseline="0">
                <a:solidFill>
                  <a:schemeClr val="accent1"/>
                </a:solidFill>
              </a:defRPr>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2"/>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2248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1893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4838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2"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2" y="3205492"/>
            <a:ext cx="3275013" cy="2248181"/>
          </a:xfrm>
        </p:spPr>
        <p:txBody>
          <a:bodyPr/>
          <a:lstStyle>
            <a:lvl1pPr marL="0" indent="0" algn="l">
              <a:buNone/>
              <a:defRPr sz="1600"/>
            </a:lvl1pPr>
            <a:lvl2pPr marL="457223" indent="0">
              <a:buNone/>
              <a:defRPr sz="1400"/>
            </a:lvl2pPr>
            <a:lvl3pPr marL="914446" indent="0">
              <a:buNone/>
              <a:defRPr sz="1200"/>
            </a:lvl3pPr>
            <a:lvl4pPr marL="1371669" indent="0">
              <a:buNone/>
              <a:defRPr sz="1000"/>
            </a:lvl4pPr>
            <a:lvl5pPr marL="1828891" indent="0">
              <a:buNone/>
              <a:defRPr sz="1000"/>
            </a:lvl5pPr>
            <a:lvl6pPr marL="2286114" indent="0">
              <a:buNone/>
              <a:defRPr sz="1000"/>
            </a:lvl6pPr>
            <a:lvl7pPr marL="2743337" indent="0">
              <a:buNone/>
              <a:defRPr sz="1000"/>
            </a:lvl7pPr>
            <a:lvl8pPr marL="3200560" indent="0">
              <a:buNone/>
              <a:defRPr sz="1000"/>
            </a:lvl8pPr>
            <a:lvl9pPr marL="365778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96839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8" y="482171"/>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90" y="1122543"/>
            <a:ext cx="2791171" cy="3866327"/>
          </a:xfrm>
          <a:solidFill>
            <a:schemeClr val="bg1">
              <a:lumMod val="85000"/>
            </a:schemeClr>
          </a:solidFill>
          <a:ln w="9525" cap="sq">
            <a:noFill/>
            <a:miter lim="800000"/>
          </a:ln>
          <a:effectLst/>
        </p:spPr>
        <p:txBody>
          <a:bodyPr anchor="t"/>
          <a:lstStyle>
            <a:lvl1pPr marL="0" indent="0" algn="ctr">
              <a:buNone/>
              <a:defRPr sz="3200"/>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23" indent="0">
              <a:buNone/>
              <a:defRPr sz="1400"/>
            </a:lvl2pPr>
            <a:lvl3pPr marL="914446" indent="0">
              <a:buNone/>
              <a:defRPr sz="1200"/>
            </a:lvl3pPr>
            <a:lvl4pPr marL="1371669" indent="0">
              <a:buNone/>
              <a:defRPr sz="1000"/>
            </a:lvl4pPr>
            <a:lvl5pPr marL="1828891" indent="0">
              <a:buNone/>
              <a:defRPr sz="1000"/>
            </a:lvl5pPr>
            <a:lvl6pPr marL="2286114" indent="0">
              <a:buNone/>
              <a:defRPr sz="1000"/>
            </a:lvl6pPr>
            <a:lvl7pPr marL="2743337" indent="0">
              <a:buNone/>
              <a:defRPr sz="1000"/>
            </a:lvl7pPr>
            <a:lvl8pPr marL="3200560" indent="0">
              <a:buNone/>
              <a:defRPr sz="1000"/>
            </a:lvl8pPr>
            <a:lvl9pPr marL="3657783"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3" y="5469857"/>
            <a:ext cx="5527351" cy="320123"/>
          </a:xfrm>
        </p:spPr>
        <p:txBody>
          <a:bodyPr/>
          <a:lstStyle>
            <a:lvl1pPr algn="l">
              <a:defRPr/>
            </a:lvl1p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a:xfrm>
            <a:off x="1447382" y="318641"/>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7383"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56977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002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2" y="798974"/>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4"/>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9439111"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42736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345660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7300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341CDE-E534-4AA0-A600-EA95DA674BB1}" type="datetimeFigureOut">
              <a:rPr lang="en-CA" smtClean="0"/>
              <a:t>2024-08-06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509E632-B10F-4E04-A6B4-C3FCBB7627D0}" type="slidenum">
              <a:rPr lang="en-CA" smtClean="0"/>
              <a:t>‹#›</a:t>
            </a:fld>
            <a:endParaRPr lang="en-CA"/>
          </a:p>
        </p:txBody>
      </p:sp>
    </p:spTree>
    <p:extLst>
      <p:ext uri="{BB962C8B-B14F-4D97-AF65-F5344CB8AC3E}">
        <p14:creationId xmlns:p14="http://schemas.microsoft.com/office/powerpoint/2010/main" val="7069547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12257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9937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356151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18431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079661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82517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737923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6741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37544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341CDE-E534-4AA0-A600-EA95DA674BB1}" type="datetimeFigureOut">
              <a:rPr lang="en-CA" smtClean="0"/>
              <a:t>2024-08-06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509E632-B10F-4E04-A6B4-C3FCBB7627D0}" type="slidenum">
              <a:rPr lang="en-CA" smtClean="0"/>
              <a:t>‹#›</a:t>
            </a:fld>
            <a:endParaRPr lang="en-CA"/>
          </a:p>
        </p:txBody>
      </p:sp>
    </p:spTree>
    <p:extLst>
      <p:ext uri="{BB962C8B-B14F-4D97-AF65-F5344CB8AC3E}">
        <p14:creationId xmlns:p14="http://schemas.microsoft.com/office/powerpoint/2010/main" val="389301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41CDE-E534-4AA0-A600-EA95DA674BB1}" type="datetimeFigureOut">
              <a:rPr lang="en-CA" smtClean="0"/>
              <a:t>2024-08-06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509E632-B10F-4E04-A6B4-C3FCBB7627D0}" type="slidenum">
              <a:rPr lang="en-CA" smtClean="0"/>
              <a:t>‹#›</a:t>
            </a:fld>
            <a:endParaRPr lang="en-CA"/>
          </a:p>
        </p:txBody>
      </p:sp>
    </p:spTree>
    <p:extLst>
      <p:ext uri="{BB962C8B-B14F-4D97-AF65-F5344CB8AC3E}">
        <p14:creationId xmlns:p14="http://schemas.microsoft.com/office/powerpoint/2010/main" val="78067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341CDE-E534-4AA0-A600-EA95DA674BB1}" type="datetimeFigureOut">
              <a:rPr lang="en-CA" smtClean="0"/>
              <a:t>2024-08-06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509E632-B10F-4E04-A6B4-C3FCBB7627D0}" type="slidenum">
              <a:rPr lang="en-CA" smtClean="0"/>
              <a:t>‹#›</a:t>
            </a:fld>
            <a:endParaRPr lang="en-CA"/>
          </a:p>
        </p:txBody>
      </p:sp>
    </p:spTree>
    <p:extLst>
      <p:ext uri="{BB962C8B-B14F-4D97-AF65-F5344CB8AC3E}">
        <p14:creationId xmlns:p14="http://schemas.microsoft.com/office/powerpoint/2010/main" val="310570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41CDE-E534-4AA0-A600-EA95DA674BB1}" type="datetimeFigureOut">
              <a:rPr lang="en-CA" smtClean="0"/>
              <a:t>2024-08-06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509E632-B10F-4E04-A6B4-C3FCBB7627D0}" type="slidenum">
              <a:rPr lang="en-CA" smtClean="0"/>
              <a:t>‹#›</a:t>
            </a:fld>
            <a:endParaRPr lang="en-CA"/>
          </a:p>
        </p:txBody>
      </p:sp>
    </p:spTree>
    <p:extLst>
      <p:ext uri="{BB962C8B-B14F-4D97-AF65-F5344CB8AC3E}">
        <p14:creationId xmlns:p14="http://schemas.microsoft.com/office/powerpoint/2010/main" val="864545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341CDE-E534-4AA0-A600-EA95DA674BB1}" type="datetimeFigureOut">
              <a:rPr lang="en-CA" smtClean="0"/>
              <a:t>2024-08-06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509E632-B10F-4E04-A6B4-C3FCBB7627D0}" type="slidenum">
              <a:rPr lang="en-CA" smtClean="0"/>
              <a:t>‹#›</a:t>
            </a:fld>
            <a:endParaRPr lang="en-CA"/>
          </a:p>
        </p:txBody>
      </p:sp>
    </p:spTree>
    <p:extLst>
      <p:ext uri="{BB962C8B-B14F-4D97-AF65-F5344CB8AC3E}">
        <p14:creationId xmlns:p14="http://schemas.microsoft.com/office/powerpoint/2010/main" val="41091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509E632-B10F-4E04-A6B4-C3FCBB7627D0}" type="slidenum">
              <a:rPr lang="en-CA" smtClean="0"/>
              <a:t>‹#›</a:t>
            </a:fld>
            <a:endParaRPr lang="en-CA"/>
          </a:p>
        </p:txBody>
      </p:sp>
      <p:sp>
        <p:nvSpPr>
          <p:cNvPr id="5" name="Date Placeholder 4"/>
          <p:cNvSpPr>
            <a:spLocks noGrp="1"/>
          </p:cNvSpPr>
          <p:nvPr>
            <p:ph type="dt" sz="half" idx="10"/>
          </p:nvPr>
        </p:nvSpPr>
        <p:spPr/>
        <p:txBody>
          <a:bodyPr/>
          <a:lstStyle/>
          <a:p>
            <a:fld id="{3F341CDE-E534-4AA0-A600-EA95DA674BB1}" type="datetimeFigureOut">
              <a:rPr lang="en-CA" smtClean="0"/>
              <a:t>2024-08-06</a:t>
            </a:fld>
            <a:endParaRPr lang="en-CA"/>
          </a:p>
        </p:txBody>
      </p:sp>
    </p:spTree>
    <p:extLst>
      <p:ext uri="{BB962C8B-B14F-4D97-AF65-F5344CB8AC3E}">
        <p14:creationId xmlns:p14="http://schemas.microsoft.com/office/powerpoint/2010/main" val="234640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341CDE-E534-4AA0-A600-EA95DA674BB1}" type="datetimeFigureOut">
              <a:rPr lang="en-CA" smtClean="0"/>
              <a:t>2024-08-06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9E632-B10F-4E04-A6B4-C3FCBB7627D0}" type="slidenum">
              <a:rPr lang="en-CA" smtClean="0"/>
              <a:t>‹#›</a:t>
            </a:fld>
            <a:endParaRPr lang="en-CA"/>
          </a:p>
        </p:txBody>
      </p:sp>
    </p:spTree>
    <p:extLst>
      <p:ext uri="{BB962C8B-B14F-4D97-AF65-F5344CB8AC3E}">
        <p14:creationId xmlns:p14="http://schemas.microsoft.com/office/powerpoint/2010/main" val="1934922925"/>
      </p:ext>
    </p:extLst>
  </p:cSld>
  <p:clrMap bg1="lt1" tx1="dk1" bg2="lt2" tx2="dk2" accent1="accent1" accent2="accent2" accent3="accent3" accent4="accent4" accent5="accent5" accent6="accent6" hlink="hlink" folHlink="folHlink"/>
  <p:sldLayoutIdLst>
    <p:sldLayoutId id="2147484085"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 id="2147484096" r:id="rId12"/>
    <p:sldLayoutId id="2147484097" r:id="rId13"/>
    <p:sldLayoutId id="2147484098" r:id="rId14"/>
    <p:sldLayoutId id="2147484099" r:id="rId15"/>
    <p:sldLayoutId id="21474841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80" y="804520"/>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80" y="2015733"/>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8/6/2024</a:t>
            </a:fld>
            <a:endParaRPr lang="en-US"/>
          </a:p>
        </p:txBody>
      </p:sp>
      <p:sp>
        <p:nvSpPr>
          <p:cNvPr id="5" name="Footer Placeholder 4"/>
          <p:cNvSpPr>
            <a:spLocks noGrp="1"/>
          </p:cNvSpPr>
          <p:nvPr>
            <p:ph type="ftr" sz="quarter" idx="3"/>
          </p:nvPr>
        </p:nvSpPr>
        <p:spPr>
          <a:xfrm>
            <a:off x="1451579" y="329308"/>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1" y="798974"/>
            <a:ext cx="811019"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277272"/>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Lst>
  <p:txStyles>
    <p:titleStyle>
      <a:lvl1pPr algn="l" defTabSz="914446"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11" indent="-228611" algn="l" defTabSz="914446"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34" indent="-228611" algn="l" defTabSz="914446"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57" indent="-228611" algn="l" defTabSz="91444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80" indent="-228611" algn="l" defTabSz="91444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503" indent="-228611" algn="l" defTabSz="91444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726" indent="-228611" algn="l" defTabSz="91444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949" indent="-228611" algn="l" defTabSz="91444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171" indent="-228611" algn="l" defTabSz="91444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394" indent="-228611" algn="l" defTabSz="91444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250220051"/>
      </p:ext>
    </p:extLst>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kkzxak47/HouseBoard/blob/main/FraudDetection/Know%20your%20enemy.pdf"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conestogac-team-gohb30o9.atlassian.net/jira/projects?selectedProjectType=software" TargetMode="External"/><Relationship Id="rId2" Type="http://schemas.openxmlformats.org/officeDocument/2006/relationships/image" Target="../media/image9.jpeg"/><Relationship Id="rId1" Type="http://schemas.openxmlformats.org/officeDocument/2006/relationships/slideLayout" Target="../slideLayouts/slideLayout23.xml"/><Relationship Id="rId5" Type="http://schemas.openxmlformats.org/officeDocument/2006/relationships/image" Target="../media/image10.png"/><Relationship Id="rId4" Type="http://schemas.openxmlformats.org/officeDocument/2006/relationships/hyperlink" Target="https://github.com/kkzxak47/HouseBoard/tree/main/RecommendSyste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kzxak47/HouseBoard/blob/main/PricePrediction/HouseBoard.ipynb"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kkzxak47/HouseBoard/blob/main/Rankings/Ranking%20System.pn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hyperlink" Target="https://github.com/kkzxak47/HouseBoard/tree/main/RecommendSyste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EF04EB-9578-A572-85D6-6FCB48C1FC09}"/>
              </a:ext>
            </a:extLst>
          </p:cNvPr>
          <p:cNvSpPr>
            <a:spLocks noGrp="1"/>
          </p:cNvSpPr>
          <p:nvPr>
            <p:ph type="title"/>
          </p:nvPr>
        </p:nvSpPr>
        <p:spPr>
          <a:xfrm>
            <a:off x="749808" y="621791"/>
            <a:ext cx="5867966" cy="1753089"/>
          </a:xfrm>
        </p:spPr>
        <p:txBody>
          <a:bodyPr>
            <a:normAutofit fontScale="90000"/>
          </a:bodyPr>
          <a:lstStyle/>
          <a:p>
            <a:r>
              <a:rPr lang="en-US" sz="4900" dirty="0">
                <a:solidFill>
                  <a:schemeClr val="accent6">
                    <a:lumMod val="50000"/>
                  </a:schemeClr>
                </a:solidFill>
                <a:latin typeface="Aileron Ultra-Bold"/>
              </a:rPr>
              <a:t> </a:t>
            </a:r>
            <a:br>
              <a:rPr lang="en-US" sz="4900" dirty="0">
                <a:solidFill>
                  <a:schemeClr val="accent6">
                    <a:lumMod val="50000"/>
                  </a:schemeClr>
                </a:solidFill>
                <a:latin typeface="Aileron Ultra-Bold"/>
              </a:rPr>
            </a:br>
            <a:br>
              <a:rPr lang="en-US" sz="4900" dirty="0">
                <a:solidFill>
                  <a:schemeClr val="accent6">
                    <a:lumMod val="50000"/>
                  </a:schemeClr>
                </a:solidFill>
                <a:latin typeface="Aileron Ultra-Bold"/>
              </a:rPr>
            </a:br>
            <a:r>
              <a:rPr lang="en-US" sz="4400" b="1" dirty="0">
                <a:solidFill>
                  <a:schemeClr val="accent6">
                    <a:lumMod val="50000"/>
                  </a:schemeClr>
                </a:solidFill>
                <a:latin typeface="Aileron Ultra-Bold"/>
              </a:rPr>
              <a:t>HouseBoard</a:t>
            </a:r>
            <a:r>
              <a:rPr lang="en-US" sz="7300" b="1" dirty="0">
                <a:solidFill>
                  <a:schemeClr val="accent6">
                    <a:lumMod val="50000"/>
                  </a:schemeClr>
                </a:solidFill>
                <a:latin typeface="Aileron Ultra-Bold"/>
              </a:rPr>
              <a:t> </a:t>
            </a:r>
            <a:br>
              <a:rPr lang="en-US" sz="6600" dirty="0">
                <a:solidFill>
                  <a:schemeClr val="accent6">
                    <a:lumMod val="50000"/>
                  </a:schemeClr>
                </a:solidFill>
                <a:latin typeface="Aileron Ultra-Bold"/>
              </a:rPr>
            </a:br>
            <a:r>
              <a:rPr lang="en-US" dirty="0">
                <a:solidFill>
                  <a:schemeClr val="accent6">
                    <a:lumMod val="50000"/>
                  </a:schemeClr>
                </a:solidFill>
                <a:latin typeface="Aileron Ultra-Bold"/>
              </a:rPr>
              <a:t>A bridge to your ideal home</a:t>
            </a:r>
            <a:br>
              <a:rPr lang="en-US" sz="3200" dirty="0">
                <a:solidFill>
                  <a:schemeClr val="accent6">
                    <a:lumMod val="50000"/>
                  </a:schemeClr>
                </a:solidFill>
                <a:latin typeface="Aileron Ultra-Bold"/>
              </a:rPr>
            </a:br>
            <a:endParaRPr lang="en-CA" dirty="0"/>
          </a:p>
        </p:txBody>
      </p:sp>
      <p:pic>
        <p:nvPicPr>
          <p:cNvPr id="9" name="Picture 3">
            <a:extLst>
              <a:ext uri="{FF2B5EF4-FFF2-40B4-BE49-F238E27FC236}">
                <a16:creationId xmlns:a16="http://schemas.microsoft.com/office/drawing/2014/main" id="{48F2A4F7-AC30-264E-F73F-2F63ABA5F8D0}"/>
              </a:ext>
            </a:extLst>
          </p:cNvPr>
          <p:cNvPicPr>
            <a:picLocks noGrp="1" noChangeAspect="1"/>
          </p:cNvPicPr>
          <p:nvPr>
            <p:ph type="pic" idx="1"/>
          </p:nvPr>
        </p:nvPicPr>
        <p:blipFill>
          <a:blip r:embed="rId2"/>
          <a:srcRect t="16433" b="16433"/>
          <a:stretch>
            <a:fillRect/>
          </a:stretch>
        </p:blipFill>
        <p:spPr>
          <a:xfrm>
            <a:off x="7015689" y="0"/>
            <a:ext cx="5176311" cy="6858000"/>
          </a:xfrm>
          <a:prstGeom prst="rect">
            <a:avLst/>
          </a:prstGeom>
        </p:spPr>
      </p:pic>
      <p:sp>
        <p:nvSpPr>
          <p:cNvPr id="8" name="Text Placeholder 7">
            <a:extLst>
              <a:ext uri="{FF2B5EF4-FFF2-40B4-BE49-F238E27FC236}">
                <a16:creationId xmlns:a16="http://schemas.microsoft.com/office/drawing/2014/main" id="{04872862-9E62-78B4-D89E-A5785ED03960}"/>
              </a:ext>
            </a:extLst>
          </p:cNvPr>
          <p:cNvSpPr>
            <a:spLocks noGrp="1"/>
          </p:cNvSpPr>
          <p:nvPr>
            <p:ph type="body" sz="half" idx="2"/>
          </p:nvPr>
        </p:nvSpPr>
        <p:spPr>
          <a:xfrm>
            <a:off x="677335" y="2825496"/>
            <a:ext cx="5677746" cy="3215866"/>
          </a:xfrm>
        </p:spPr>
        <p:txBody>
          <a:bodyPr>
            <a:normAutofit/>
          </a:bodyPr>
          <a:lstStyle/>
          <a:p>
            <a:pPr algn="l">
              <a:lnSpc>
                <a:spcPts val="4480"/>
              </a:lnSpc>
            </a:pPr>
            <a:r>
              <a:rPr lang="en-US" sz="1800" b="1" spc="160" dirty="0">
                <a:solidFill>
                  <a:srgbClr val="000000"/>
                </a:solidFill>
                <a:latin typeface="Roboto Bold"/>
              </a:rPr>
              <a:t>TEAM MEMBERS (GROUP 2) : </a:t>
            </a:r>
          </a:p>
          <a:p>
            <a:pPr marL="457200" indent="-457200" algn="l">
              <a:buFont typeface="Arial" panose="020B0604020202020204" pitchFamily="34" charset="0"/>
              <a:buChar char="•"/>
            </a:pPr>
            <a:r>
              <a:rPr lang="en-US" sz="1800" dirty="0">
                <a:latin typeface="Times New Roman"/>
                <a:cs typeface="Times New Roman"/>
              </a:rPr>
              <a:t>Otokpa Jeremiah (8976728)</a:t>
            </a:r>
            <a:endParaRPr lang="en-US" sz="2400" dirty="0"/>
          </a:p>
          <a:p>
            <a:pPr marL="457200" indent="-457200" algn="l">
              <a:buFont typeface="Arial" panose="020B0604020202020204" pitchFamily="34" charset="0"/>
              <a:buChar char="•"/>
            </a:pPr>
            <a:r>
              <a:rPr lang="en-US" sz="1800" dirty="0" err="1">
                <a:latin typeface="Times New Roman"/>
                <a:cs typeface="Times New Roman"/>
              </a:rPr>
              <a:t>Licheng</a:t>
            </a:r>
            <a:r>
              <a:rPr lang="en-US" sz="1800" dirty="0">
                <a:latin typeface="Times New Roman"/>
                <a:cs typeface="Times New Roman"/>
              </a:rPr>
              <a:t> Wang (8990916)</a:t>
            </a:r>
            <a:endParaRPr lang="en-US" sz="2400" dirty="0"/>
          </a:p>
          <a:p>
            <a:pPr marL="457200" indent="-457200" algn="l">
              <a:buFont typeface="Arial" panose="020B0604020202020204" pitchFamily="34" charset="0"/>
              <a:buChar char="•"/>
            </a:pPr>
            <a:r>
              <a:rPr lang="en-US" sz="1800" dirty="0">
                <a:latin typeface="Times New Roman"/>
                <a:cs typeface="Times New Roman"/>
              </a:rPr>
              <a:t>Shilpa Singh (8895808)</a:t>
            </a:r>
            <a:endParaRPr lang="en-US" sz="2400" dirty="0"/>
          </a:p>
          <a:p>
            <a:pPr marL="457200" indent="-457200" algn="l">
              <a:buFont typeface="Arial" panose="020B0604020202020204" pitchFamily="34" charset="0"/>
              <a:buChar char="•"/>
            </a:pPr>
            <a:r>
              <a:rPr lang="en-US" sz="1800" dirty="0">
                <a:latin typeface="Times New Roman"/>
                <a:cs typeface="Times New Roman"/>
              </a:rPr>
              <a:t>Shivam Nyati (8907121)</a:t>
            </a:r>
            <a:endParaRPr lang="en-US" sz="2400" dirty="0"/>
          </a:p>
          <a:p>
            <a:pPr marL="457200" indent="-457200" algn="l">
              <a:buFont typeface="Arial" panose="020B0604020202020204" pitchFamily="34" charset="0"/>
              <a:buChar char="•"/>
            </a:pPr>
            <a:r>
              <a:rPr lang="en-US" sz="1800" dirty="0" err="1">
                <a:latin typeface="Times New Roman"/>
                <a:cs typeface="Times New Roman"/>
              </a:rPr>
              <a:t>Silviya</a:t>
            </a:r>
            <a:r>
              <a:rPr lang="en-US" sz="1800" dirty="0">
                <a:latin typeface="Times New Roman"/>
                <a:cs typeface="Times New Roman"/>
              </a:rPr>
              <a:t> Nancy John Mari </a:t>
            </a:r>
            <a:r>
              <a:rPr lang="en-US" sz="1800" dirty="0" err="1">
                <a:latin typeface="Times New Roman"/>
                <a:cs typeface="Times New Roman"/>
              </a:rPr>
              <a:t>Vienni</a:t>
            </a:r>
            <a:r>
              <a:rPr lang="en-US" sz="1800" dirty="0">
                <a:latin typeface="Times New Roman"/>
                <a:cs typeface="Times New Roman"/>
              </a:rPr>
              <a:t> (8992057)</a:t>
            </a:r>
            <a:endParaRPr lang="en-US" sz="2400" dirty="0">
              <a:latin typeface="Aptos" panose="020B0004020202020204"/>
              <a:cs typeface="Times New Roman"/>
            </a:endParaRPr>
          </a:p>
          <a:p>
            <a:pPr marL="457200" indent="-457200" algn="l">
              <a:buFont typeface="Arial" panose="020B0604020202020204" pitchFamily="34" charset="0"/>
              <a:buChar char="•"/>
            </a:pPr>
            <a:r>
              <a:rPr lang="en-US" sz="1800" dirty="0" err="1">
                <a:latin typeface="Times New Roman"/>
                <a:cs typeface="Times New Roman"/>
              </a:rPr>
              <a:t>Xun</a:t>
            </a:r>
            <a:r>
              <a:rPr lang="en-US" sz="1800" dirty="0">
                <a:latin typeface="Times New Roman"/>
                <a:cs typeface="Times New Roman"/>
              </a:rPr>
              <a:t> Zhong (8941794)</a:t>
            </a:r>
            <a:endParaRPr lang="en-US" sz="2400" dirty="0"/>
          </a:p>
          <a:p>
            <a:pPr algn="l">
              <a:lnSpc>
                <a:spcPts val="4480"/>
              </a:lnSpc>
            </a:pPr>
            <a:endParaRPr lang="en-US" sz="1800" b="1" spc="160" dirty="0">
              <a:solidFill>
                <a:srgbClr val="000000"/>
              </a:solidFill>
              <a:latin typeface="Roboto Bold"/>
            </a:endParaRPr>
          </a:p>
        </p:txBody>
      </p:sp>
    </p:spTree>
    <p:extLst>
      <p:ext uri="{BB962C8B-B14F-4D97-AF65-F5344CB8AC3E}">
        <p14:creationId xmlns:p14="http://schemas.microsoft.com/office/powerpoint/2010/main" val="3387074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228C-6AF4-ED96-458B-CDF7C392BDF1}"/>
              </a:ext>
            </a:extLst>
          </p:cNvPr>
          <p:cNvSpPr>
            <a:spLocks noGrp="1"/>
          </p:cNvSpPr>
          <p:nvPr>
            <p:ph type="title"/>
          </p:nvPr>
        </p:nvSpPr>
        <p:spPr/>
        <p:txBody>
          <a:bodyPr>
            <a:noAutofit/>
          </a:bodyPr>
          <a:lstStyle/>
          <a:p>
            <a:pPr>
              <a:lnSpc>
                <a:spcPct val="107000"/>
              </a:lnSpc>
              <a:spcAft>
                <a:spcPts val="800"/>
              </a:spcAft>
            </a:pPr>
            <a:r>
              <a:rPr lang="en-CA" sz="20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ML Use case 4 - </a:t>
            </a:r>
            <a:r>
              <a:rPr lang="en-US" sz="20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Chatbot for searching housing preferences</a:t>
            </a:r>
            <a:endParaRPr lang="en-CA" sz="20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D9C13D5-7272-97FB-8C96-01C8A455DCE8}"/>
              </a:ext>
            </a:extLst>
          </p:cNvPr>
          <p:cNvSpPr>
            <a:spLocks noGrp="1"/>
          </p:cNvSpPr>
          <p:nvPr>
            <p:ph idx="1"/>
          </p:nvPr>
        </p:nvSpPr>
        <p:spPr>
          <a:xfrm>
            <a:off x="677334" y="1078992"/>
            <a:ext cx="9298770" cy="5074919"/>
          </a:xfrm>
        </p:spPr>
        <p:txBody>
          <a:bodyPr>
            <a:normAutofit fontScale="92500" lnSpcReduction="10000"/>
          </a:bodyPr>
          <a:lstStyle/>
          <a:p>
            <a:pPr marL="0" indent="0" fontAlgn="base">
              <a:buNone/>
            </a:pPr>
            <a:r>
              <a:rPr lang="en-US" sz="2000" b="1" u="sng" dirty="0">
                <a:solidFill>
                  <a:srgbClr val="FF0000"/>
                </a:solidFill>
                <a:highlight>
                  <a:srgbClr val="FFFFFF"/>
                </a:highlight>
                <a:latin typeface="Times New Roman" panose="02020603050405020304" pitchFamily="18" charset="0"/>
                <a:ea typeface="PMingLiU" panose="02020500000000000000" pitchFamily="18" charset="-120"/>
                <a:cs typeface="Times New Roman" panose="02020603050405020304" pitchFamily="18" charset="0"/>
              </a:rPr>
              <a:t>Introduction of our Housing Data Chatbot </a:t>
            </a:r>
          </a:p>
          <a:p>
            <a:pPr marL="0" indent="0">
              <a:buNone/>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Our housing data chatbot is designed to seamlessly integrate with our housing data system, providing users with accurate and timely information through an intuitive interface.</a:t>
            </a:r>
            <a:r>
              <a:rPr lang="en-US" sz="2000" b="0" i="0" dirty="0">
                <a:solidFill>
                  <a:srgbClr val="000000"/>
                </a:solidFill>
                <a:effectLst/>
                <a:highlight>
                  <a:srgbClr val="FFFFFF"/>
                </a:highlight>
                <a:latin typeface="Times New Roman" panose="02020603050405020304" pitchFamily="18" charset="0"/>
                <a:ea typeface="PMingLiU" panose="02020500000000000000" pitchFamily="18" charset="-120"/>
                <a:cs typeface="Times New Roman" panose="02020603050405020304" pitchFamily="18" charset="0"/>
              </a:rPr>
              <a:t> </a:t>
            </a:r>
          </a:p>
          <a:p>
            <a:pPr marL="0" indent="0" algn="l" rtl="0" fontAlgn="base">
              <a:buNone/>
            </a:pPr>
            <a:r>
              <a:rPr lang="en-US" sz="2000" b="1" i="0" u="sng" dirty="0">
                <a:solidFill>
                  <a:srgbClr val="FF0000"/>
                </a:solidFill>
                <a:effectLst/>
                <a:highlight>
                  <a:srgbClr val="FFFFFF"/>
                </a:highlight>
                <a:latin typeface="Times New Roman" panose="02020603050405020304" pitchFamily="18" charset="0"/>
                <a:ea typeface="PMingLiU" panose="02020500000000000000" pitchFamily="18" charset="-120"/>
                <a:cs typeface="Times New Roman" panose="02020603050405020304" pitchFamily="18" charset="0"/>
              </a:rPr>
              <a:t>Operation Flow</a:t>
            </a:r>
            <a:r>
              <a:rPr lang="en-US" sz="2000" b="0" i="0" u="sng" dirty="0">
                <a:solidFill>
                  <a:srgbClr val="FF0000"/>
                </a:solidFill>
                <a:effectLst/>
                <a:highlight>
                  <a:srgbClr val="FFFFFF"/>
                </a:highlight>
                <a:latin typeface="Times New Roman" panose="02020603050405020304" pitchFamily="18" charset="0"/>
                <a:ea typeface="PMingLiU" panose="02020500000000000000" pitchFamily="18" charset="-120"/>
                <a:cs typeface="Times New Roman" panose="02020603050405020304" pitchFamily="18" charset="0"/>
              </a:rPr>
              <a:t>: </a:t>
            </a:r>
          </a:p>
          <a:p>
            <a:pPr algn="l" rtl="0" fontAlgn="base">
              <a:buFont typeface="+mj-lt"/>
              <a:buAutoNum type="arabicPeriod"/>
            </a:pPr>
            <a:r>
              <a:rPr lang="en-US" sz="2000" b="1" i="0" dirty="0">
                <a:solidFill>
                  <a:srgbClr val="000000"/>
                </a:solidFill>
                <a:effectLst/>
                <a:highlight>
                  <a:srgbClr val="FFFFFF"/>
                </a:highlight>
                <a:latin typeface="Times New Roman" panose="02020603050405020304" pitchFamily="18" charset="0"/>
                <a:ea typeface="PMingLiU" panose="02020500000000000000" pitchFamily="18" charset="-120"/>
                <a:cs typeface="Times New Roman" panose="02020603050405020304" pitchFamily="18" charset="0"/>
              </a:rPr>
              <a:t>User Interaction</a:t>
            </a:r>
            <a:r>
              <a:rPr lang="en-US" sz="2000" b="0" i="0" dirty="0">
                <a:solidFill>
                  <a:srgbClr val="000000"/>
                </a:solidFill>
                <a:effectLst/>
                <a:highlight>
                  <a:srgbClr val="FFFFFF"/>
                </a:highlight>
                <a:latin typeface="Times New Roman" panose="02020603050405020304" pitchFamily="18" charset="0"/>
                <a:ea typeface="PMingLiU" panose="02020500000000000000" pitchFamily="18" charset="-120"/>
                <a:cs typeface="Times New Roman" panose="02020603050405020304" pitchFamily="18" charset="0"/>
              </a:rPr>
              <a:t>: The user asks a question through the chatbot user interface, which can be embedded in a website or a chat application. </a:t>
            </a:r>
          </a:p>
          <a:p>
            <a:pPr algn="l" rtl="0" fontAlgn="base">
              <a:buFont typeface="+mj-lt"/>
              <a:buAutoNum type="arabicPeriod" startAt="2"/>
            </a:pPr>
            <a:r>
              <a:rPr lang="en-US" sz="2000" b="1" i="0" dirty="0">
                <a:solidFill>
                  <a:srgbClr val="000000"/>
                </a:solidFill>
                <a:effectLst/>
                <a:highlight>
                  <a:srgbClr val="FFFFFF"/>
                </a:highlight>
                <a:latin typeface="Times New Roman" panose="02020603050405020304" pitchFamily="18" charset="0"/>
                <a:ea typeface="PMingLiU" panose="02020500000000000000" pitchFamily="18" charset="-120"/>
                <a:cs typeface="Times New Roman" panose="02020603050405020304" pitchFamily="18" charset="0"/>
              </a:rPr>
              <a:t>Data Integration</a:t>
            </a:r>
            <a:r>
              <a:rPr lang="en-US" sz="2000" b="0" i="0" dirty="0">
                <a:solidFill>
                  <a:srgbClr val="000000"/>
                </a:solidFill>
                <a:effectLst/>
                <a:highlight>
                  <a:srgbClr val="FFFFFF"/>
                </a:highlight>
                <a:latin typeface="Times New Roman" panose="02020603050405020304" pitchFamily="18" charset="0"/>
                <a:ea typeface="PMingLiU" panose="02020500000000000000" pitchFamily="18" charset="-120"/>
                <a:cs typeface="Times New Roman" panose="02020603050405020304" pitchFamily="18" charset="0"/>
              </a:rPr>
              <a:t>: The chatbot sends a prompt to the AI engine (e.g., OpenAI) that combines the user's question with relevant housing data stored in our system. This ensures that responses are accurate and contextually relevant. </a:t>
            </a:r>
          </a:p>
          <a:p>
            <a:pPr algn="l" rtl="0" fontAlgn="base">
              <a:buFont typeface="+mj-lt"/>
              <a:buAutoNum type="arabicPeriod" startAt="3"/>
            </a:pPr>
            <a:r>
              <a:rPr lang="en-US" sz="2000" b="1" i="0" dirty="0">
                <a:solidFill>
                  <a:srgbClr val="000000"/>
                </a:solidFill>
                <a:effectLst/>
                <a:highlight>
                  <a:srgbClr val="FFFFFF"/>
                </a:highlight>
                <a:latin typeface="Times New Roman" panose="02020603050405020304" pitchFamily="18" charset="0"/>
                <a:ea typeface="PMingLiU" panose="02020500000000000000" pitchFamily="18" charset="-120"/>
                <a:cs typeface="Times New Roman" panose="02020603050405020304" pitchFamily="18" charset="0"/>
              </a:rPr>
              <a:t>AI Response</a:t>
            </a:r>
            <a:r>
              <a:rPr lang="en-US" sz="2000" b="0" i="0" dirty="0">
                <a:solidFill>
                  <a:srgbClr val="000000"/>
                </a:solidFill>
                <a:effectLst/>
                <a:highlight>
                  <a:srgbClr val="FFFFFF"/>
                </a:highlight>
                <a:latin typeface="Times New Roman" panose="02020603050405020304" pitchFamily="18" charset="0"/>
                <a:ea typeface="PMingLiU" panose="02020500000000000000" pitchFamily="18" charset="-120"/>
                <a:cs typeface="Times New Roman" panose="02020603050405020304" pitchFamily="18" charset="0"/>
              </a:rPr>
              <a:t>: The AI engine processes the combined prompt and generates a response. </a:t>
            </a:r>
          </a:p>
          <a:p>
            <a:pPr algn="l" rtl="0" fontAlgn="base">
              <a:buFont typeface="+mj-lt"/>
              <a:buAutoNum type="arabicPeriod" startAt="4"/>
            </a:pPr>
            <a:r>
              <a:rPr lang="en-US" sz="2000" b="1" i="0" dirty="0">
                <a:solidFill>
                  <a:srgbClr val="000000"/>
                </a:solidFill>
                <a:effectLst/>
                <a:highlight>
                  <a:srgbClr val="FFFFFF"/>
                </a:highlight>
                <a:latin typeface="Times New Roman" panose="02020603050405020304" pitchFamily="18" charset="0"/>
                <a:ea typeface="PMingLiU" panose="02020500000000000000" pitchFamily="18" charset="-120"/>
                <a:cs typeface="Times New Roman" panose="02020603050405020304" pitchFamily="18" charset="0"/>
              </a:rPr>
              <a:t>Response Delivery</a:t>
            </a:r>
            <a:r>
              <a:rPr lang="en-US" sz="2000" b="0" i="0" dirty="0">
                <a:solidFill>
                  <a:srgbClr val="000000"/>
                </a:solidFill>
                <a:effectLst/>
                <a:highlight>
                  <a:srgbClr val="FFFFFF"/>
                </a:highlight>
                <a:latin typeface="Times New Roman" panose="02020603050405020304" pitchFamily="18" charset="0"/>
                <a:ea typeface="PMingLiU" panose="02020500000000000000" pitchFamily="18" charset="-120"/>
                <a:cs typeface="Times New Roman" panose="02020603050405020304" pitchFamily="18" charset="0"/>
              </a:rPr>
              <a:t>: The response is sent back through the chatbot interface to the user, providing them with the information they requested. If needed, we can check the response first to ensure it is appropriate before replying to user. </a:t>
            </a:r>
          </a:p>
          <a:p>
            <a:pPr marL="0" indent="0">
              <a:buNone/>
            </a:pPr>
            <a:r>
              <a:rPr lang="en-US" sz="2000" b="0" i="0" dirty="0">
                <a:solidFill>
                  <a:srgbClr val="000000"/>
                </a:solidFill>
                <a:effectLst/>
                <a:highlight>
                  <a:srgbClr val="FFFFFF"/>
                </a:highlight>
                <a:latin typeface="Times New Roman" panose="02020603050405020304" pitchFamily="18" charset="0"/>
                <a:ea typeface="PMingLiU" panose="02020500000000000000" pitchFamily="18" charset="-120"/>
                <a:cs typeface="Times New Roman" panose="02020603050405020304" pitchFamily="18" charset="0"/>
              </a:rPr>
              <a:t>This system enhances user experience by providing quick, accurate answers to housing-related inquiries, leveraging the power of AI and real-time data integration</a:t>
            </a:r>
            <a:endParaRPr lang="en-CA" sz="2000" b="1" dirty="0">
              <a:latin typeface="Times New Roman" panose="02020603050405020304" pitchFamily="18" charset="0"/>
              <a:cs typeface="Times New Roman" panose="02020603050405020304" pitchFamily="18" charset="0"/>
            </a:endParaRPr>
          </a:p>
          <a:p>
            <a:pPr marL="0" indent="0">
              <a:buNone/>
            </a:pPr>
            <a:endParaRPr lang="en-CA"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547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228C-6AF4-ED96-458B-CDF7C392BDF1}"/>
              </a:ext>
            </a:extLst>
          </p:cNvPr>
          <p:cNvSpPr>
            <a:spLocks noGrp="1"/>
          </p:cNvSpPr>
          <p:nvPr>
            <p:ph type="title"/>
          </p:nvPr>
        </p:nvSpPr>
        <p:spPr/>
        <p:txBody>
          <a:bodyPr>
            <a:noAutofit/>
          </a:bodyPr>
          <a:lstStyle/>
          <a:p>
            <a:pPr>
              <a:lnSpc>
                <a:spcPct val="107000"/>
              </a:lnSpc>
              <a:spcAft>
                <a:spcPts val="800"/>
              </a:spcAft>
            </a:pPr>
            <a:r>
              <a:rPr lang="en-CA" sz="20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ML Use case 4 - </a:t>
            </a:r>
            <a:r>
              <a:rPr lang="en-US" sz="20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Chatbot for searching housing preferences</a:t>
            </a:r>
            <a:endParaRPr lang="en-CA" sz="20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D9C13D5-7272-97FB-8C96-01C8A455DCE8}"/>
              </a:ext>
            </a:extLst>
          </p:cNvPr>
          <p:cNvSpPr>
            <a:spLocks noGrp="1"/>
          </p:cNvSpPr>
          <p:nvPr>
            <p:ph idx="1"/>
          </p:nvPr>
        </p:nvSpPr>
        <p:spPr>
          <a:xfrm>
            <a:off x="677334" y="1078992"/>
            <a:ext cx="9298770" cy="5074919"/>
          </a:xfrm>
        </p:spPr>
        <p:txBody>
          <a:bodyPr>
            <a:normAutofit/>
          </a:bodyPr>
          <a:lstStyle/>
          <a:p>
            <a:pPr marL="0" indent="0" rtl="0">
              <a:spcBef>
                <a:spcPts val="1200"/>
              </a:spcBef>
              <a:spcAft>
                <a:spcPts val="1200"/>
              </a:spcAft>
              <a:buNone/>
            </a:pPr>
            <a:r>
              <a:rPr lang="en-US" sz="1800" b="1" i="0" u="none" strike="noStrike" dirty="0">
                <a:solidFill>
                  <a:srgbClr val="FF0000"/>
                </a:solidFill>
                <a:effectLst/>
                <a:latin typeface="Arial" panose="020B0604020202020204" pitchFamily="34" charset="0"/>
              </a:rPr>
              <a:t>Choosing a chatbot as a housing consultant has several key benefits:</a:t>
            </a:r>
            <a:endParaRPr lang="en-US" sz="2000" b="1" dirty="0">
              <a:solidFill>
                <a:srgbClr val="FF0000"/>
              </a:solidFill>
              <a:effectLst/>
            </a:endParaRPr>
          </a:p>
          <a:p>
            <a:pPr rtl="0" fontAlgn="base">
              <a:spcBef>
                <a:spcPts val="1200"/>
              </a:spcBef>
              <a:spcAft>
                <a:spcPts val="0"/>
              </a:spcAft>
              <a:buFont typeface="+mj-lt"/>
              <a:buAutoNum type="arabicPeriod"/>
            </a:pPr>
            <a:r>
              <a:rPr lang="en-US" sz="1800" b="1" i="0" u="none" strike="noStrike" dirty="0">
                <a:solidFill>
                  <a:srgbClr val="000000"/>
                </a:solidFill>
                <a:effectLst/>
                <a:latin typeface="Arial" panose="020B0604020202020204" pitchFamily="34" charset="0"/>
              </a:rPr>
              <a:t>24/7 Availability</a:t>
            </a:r>
            <a:r>
              <a:rPr lang="en-US" sz="1800" b="0" i="0" u="none" strike="noStrike" dirty="0">
                <a:solidFill>
                  <a:srgbClr val="000000"/>
                </a:solidFill>
                <a:effectLst/>
                <a:latin typeface="Arial" panose="020B0604020202020204" pitchFamily="34" charset="0"/>
              </a:rPr>
              <a:t> </a:t>
            </a:r>
          </a:p>
          <a:p>
            <a:pPr rtl="0" fontAlgn="base">
              <a:spcBef>
                <a:spcPts val="0"/>
              </a:spcBef>
              <a:spcAft>
                <a:spcPts val="0"/>
              </a:spcAft>
              <a:buFont typeface="+mj-lt"/>
              <a:buAutoNum type="arabicPeriod"/>
            </a:pPr>
            <a:r>
              <a:rPr lang="en-US" sz="1800" b="1" i="0" u="none" strike="noStrike" dirty="0">
                <a:solidFill>
                  <a:srgbClr val="000000"/>
                </a:solidFill>
                <a:effectLst/>
                <a:latin typeface="Arial" panose="020B0604020202020204" pitchFamily="34" charset="0"/>
              </a:rPr>
              <a:t>Quick Response</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800" b="1" i="0" u="none" strike="noStrike" dirty="0">
                <a:solidFill>
                  <a:srgbClr val="000000"/>
                </a:solidFill>
                <a:effectLst/>
                <a:latin typeface="Arial" panose="020B0604020202020204" pitchFamily="34" charset="0"/>
              </a:rPr>
              <a:t>Standardized Answers</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800" b="1" i="0" u="none" strike="noStrike" dirty="0">
                <a:solidFill>
                  <a:srgbClr val="000000"/>
                </a:solidFill>
                <a:effectLst/>
                <a:latin typeface="Arial" panose="020B0604020202020204" pitchFamily="34" charset="0"/>
              </a:rPr>
              <a:t>Handling Large Volumes of Inquiries</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800" b="1" i="0" u="none" strike="noStrike" dirty="0">
                <a:solidFill>
                  <a:srgbClr val="000000"/>
                </a:solidFill>
                <a:effectLst/>
                <a:latin typeface="Arial" panose="020B0604020202020204" pitchFamily="34" charset="0"/>
              </a:rPr>
              <a:t>Data Analysis</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800" b="1" i="0" u="none" strike="noStrike" dirty="0">
                <a:solidFill>
                  <a:srgbClr val="000000"/>
                </a:solidFill>
                <a:effectLst/>
                <a:latin typeface="Arial" panose="020B0604020202020204" pitchFamily="34" charset="0"/>
              </a:rPr>
              <a:t>Personalized Recommendations</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1200"/>
              </a:spcAft>
              <a:buFont typeface="+mj-lt"/>
              <a:buAutoNum type="arabicPeriod"/>
            </a:pPr>
            <a:r>
              <a:rPr lang="en-US" sz="1800" b="1" i="0" u="none" strike="noStrike" dirty="0">
                <a:solidFill>
                  <a:srgbClr val="000000"/>
                </a:solidFill>
                <a:effectLst/>
                <a:latin typeface="Arial" panose="020B0604020202020204" pitchFamily="34" charset="0"/>
              </a:rPr>
              <a:t>Cost Savings</a:t>
            </a:r>
            <a:endParaRPr lang="en-US" dirty="0">
              <a:solidFill>
                <a:srgbClr val="000000"/>
              </a:solidFill>
              <a:latin typeface="Arial" panose="020B0604020202020204" pitchFamily="34" charset="0"/>
            </a:endParaRPr>
          </a:p>
          <a:p>
            <a:pPr rtl="0" fontAlgn="base">
              <a:spcBef>
                <a:spcPts val="0"/>
              </a:spcBef>
              <a:spcAft>
                <a:spcPts val="1200"/>
              </a:spcAft>
              <a:buFont typeface="+mj-lt"/>
              <a:buAutoNum type="arabicPeriod"/>
            </a:pPr>
            <a:r>
              <a:rPr lang="en-US" sz="1800" b="1" i="0" u="none" strike="noStrike" dirty="0">
                <a:solidFill>
                  <a:srgbClr val="000000"/>
                </a:solidFill>
                <a:effectLst/>
                <a:latin typeface="Arial" panose="020B0604020202020204" pitchFamily="34" charset="0"/>
              </a:rPr>
              <a:t>No Interpersonal Interaction Pressure</a:t>
            </a:r>
            <a:endParaRPr lang="en-US" sz="1800" b="0" i="0" u="none" strike="noStrike" dirty="0">
              <a:solidFill>
                <a:srgbClr val="000000"/>
              </a:solidFill>
              <a:effectLst/>
              <a:latin typeface="Arial" panose="020B0604020202020204" pitchFamily="34" charset="0"/>
            </a:endParaRPr>
          </a:p>
          <a:p>
            <a:pPr marL="0" indent="0">
              <a:buNone/>
            </a:pPr>
            <a:endParaRPr lang="en-CA" sz="2000" b="1" dirty="0">
              <a:latin typeface="Times New Roman" panose="02020603050405020304" pitchFamily="18" charset="0"/>
              <a:cs typeface="Times New Roman" panose="02020603050405020304" pitchFamily="18" charset="0"/>
            </a:endParaRPr>
          </a:p>
          <a:p>
            <a:pPr marL="0" indent="0">
              <a:buNone/>
            </a:pPr>
            <a:endParaRPr lang="en-CA"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352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228C-6AF4-ED96-458B-CDF7C392BDF1}"/>
              </a:ext>
            </a:extLst>
          </p:cNvPr>
          <p:cNvSpPr>
            <a:spLocks noGrp="1"/>
          </p:cNvSpPr>
          <p:nvPr>
            <p:ph type="title"/>
          </p:nvPr>
        </p:nvSpPr>
        <p:spPr>
          <a:xfrm>
            <a:off x="229450" y="554736"/>
            <a:ext cx="10816501" cy="542544"/>
          </a:xfrm>
        </p:spPr>
        <p:txBody>
          <a:bodyPr>
            <a:noAutofit/>
          </a:bodyPr>
          <a:lstStyle/>
          <a:p>
            <a:pPr>
              <a:lnSpc>
                <a:spcPct val="107000"/>
              </a:lnSpc>
              <a:spcAft>
                <a:spcPts val="800"/>
              </a:spcAft>
            </a:pPr>
            <a:r>
              <a:rPr lang="en-CA" sz="20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ML Use </a:t>
            </a:r>
            <a:r>
              <a:rPr lang="en-CA" sz="2000" b="1" kern="10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case 5 </a:t>
            </a:r>
            <a:r>
              <a:rPr lang="en-CA" sz="20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0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Fraud prevention</a:t>
            </a:r>
            <a:endParaRPr lang="en-CA" sz="20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1028" name="Picture 4">
            <a:extLst>
              <a:ext uri="{FF2B5EF4-FFF2-40B4-BE49-F238E27FC236}">
                <a16:creationId xmlns:a16="http://schemas.microsoft.com/office/drawing/2014/main" id="{161A2B79-C88F-7492-F2DB-BFC6D13DB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50" y="1260551"/>
            <a:ext cx="9527198" cy="37869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5CE4C0-342F-8D3B-D129-56057560462B}"/>
              </a:ext>
            </a:extLst>
          </p:cNvPr>
          <p:cNvSpPr txBox="1"/>
          <p:nvPr/>
        </p:nvSpPr>
        <p:spPr>
          <a:xfrm>
            <a:off x="617220" y="5274283"/>
            <a:ext cx="8828532" cy="923330"/>
          </a:xfrm>
          <a:prstGeom prst="rect">
            <a:avLst/>
          </a:prstGeom>
          <a:noFill/>
        </p:spPr>
        <p:txBody>
          <a:bodyPr wrap="square">
            <a:spAutoFit/>
          </a:bodyPr>
          <a:lstStyle/>
          <a:p>
            <a:r>
              <a:rPr lang="en-CA" dirty="0">
                <a:solidFill>
                  <a:srgbClr val="FF0000"/>
                </a:solidFill>
                <a:hlinkClick r:id="rId3">
                  <a:extLst>
                    <a:ext uri="{A12FA001-AC4F-418D-AE19-62706E023703}">
                      <ahyp:hlinkClr xmlns:ahyp="http://schemas.microsoft.com/office/drawing/2018/hyperlinkcolor" val="tx"/>
                    </a:ext>
                  </a:extLst>
                </a:hlinkClick>
              </a:rPr>
              <a:t>https://github.com/kkzxak47/HouseBoard/blob/main/FraudDetection/Know%20your%20enemy.pdf</a:t>
            </a:r>
            <a:endParaRPr lang="en-CA" dirty="0">
              <a:solidFill>
                <a:srgbClr val="FF0000"/>
              </a:solidFill>
            </a:endParaRPr>
          </a:p>
          <a:p>
            <a:endParaRPr lang="en-CA" dirty="0">
              <a:solidFill>
                <a:srgbClr val="FF0000"/>
              </a:solidFill>
            </a:endParaRPr>
          </a:p>
        </p:txBody>
      </p:sp>
    </p:spTree>
    <p:extLst>
      <p:ext uri="{BB962C8B-B14F-4D97-AF65-F5344CB8AC3E}">
        <p14:creationId xmlns:p14="http://schemas.microsoft.com/office/powerpoint/2010/main" val="408615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4" name="Group 4"/>
          <p:cNvGrpSpPr/>
          <p:nvPr/>
        </p:nvGrpSpPr>
        <p:grpSpPr>
          <a:xfrm>
            <a:off x="-123793" y="3928552"/>
            <a:ext cx="12439585" cy="2243649"/>
            <a:chOff x="0" y="0"/>
            <a:chExt cx="4914404" cy="886380"/>
          </a:xfrm>
        </p:grpSpPr>
        <p:sp>
          <p:nvSpPr>
            <p:cNvPr id="5" name="Freeform 5"/>
            <p:cNvSpPr/>
            <p:nvPr/>
          </p:nvSpPr>
          <p:spPr>
            <a:xfrm>
              <a:off x="0" y="0"/>
              <a:ext cx="4914404" cy="886380"/>
            </a:xfrm>
            <a:custGeom>
              <a:avLst/>
              <a:gdLst/>
              <a:ahLst/>
              <a:cxnLst/>
              <a:rect l="l" t="t" r="r" b="b"/>
              <a:pathLst>
                <a:path w="4914404" h="886380">
                  <a:moveTo>
                    <a:pt x="0" y="0"/>
                  </a:moveTo>
                  <a:lnTo>
                    <a:pt x="4914404" y="0"/>
                  </a:lnTo>
                  <a:lnTo>
                    <a:pt x="4914404" y="886380"/>
                  </a:lnTo>
                  <a:lnTo>
                    <a:pt x="0" y="886380"/>
                  </a:lnTo>
                  <a:close/>
                </a:path>
              </a:pathLst>
            </a:custGeom>
            <a:solidFill>
              <a:srgbClr val="3BCCDD"/>
            </a:solidFill>
          </p:spPr>
          <p:txBody>
            <a:bodyPr/>
            <a:lstStyle/>
            <a:p>
              <a:pPr defTabSz="304815"/>
              <a:endParaRPr lang="en-CA" sz="1200" dirty="0">
                <a:solidFill>
                  <a:prstClr val="black"/>
                </a:solidFill>
                <a:latin typeface="Gill Sans MT" panose="020B0502020104020203"/>
              </a:endParaRPr>
            </a:p>
          </p:txBody>
        </p:sp>
        <p:sp>
          <p:nvSpPr>
            <p:cNvPr id="6" name="TextBox 6"/>
            <p:cNvSpPr txBox="1"/>
            <p:nvPr/>
          </p:nvSpPr>
          <p:spPr>
            <a:xfrm>
              <a:off x="0" y="-38100"/>
              <a:ext cx="4914404" cy="924480"/>
            </a:xfrm>
            <a:prstGeom prst="rect">
              <a:avLst/>
            </a:prstGeom>
          </p:spPr>
          <p:txBody>
            <a:bodyPr lIns="33867" tIns="33867" rIns="33867" bIns="33867" rtlCol="0" anchor="ctr"/>
            <a:lstStyle/>
            <a:p>
              <a:pPr algn="ctr" defTabSz="304815">
                <a:lnSpc>
                  <a:spcPts val="1773"/>
                </a:lnSpc>
                <a:spcBef>
                  <a:spcPct val="0"/>
                </a:spcBef>
              </a:pPr>
              <a:endParaRPr sz="1200">
                <a:solidFill>
                  <a:prstClr val="black"/>
                </a:solidFill>
                <a:latin typeface="Gill Sans MT" panose="020B0502020104020203"/>
              </a:endParaRPr>
            </a:p>
          </p:txBody>
        </p:sp>
      </p:grpSp>
      <p:grpSp>
        <p:nvGrpSpPr>
          <p:cNvPr id="7" name="Group 7"/>
          <p:cNvGrpSpPr/>
          <p:nvPr/>
        </p:nvGrpSpPr>
        <p:grpSpPr>
          <a:xfrm>
            <a:off x="-123793" y="6172201"/>
            <a:ext cx="12439585" cy="821971"/>
            <a:chOff x="0" y="0"/>
            <a:chExt cx="4914404" cy="324730"/>
          </a:xfrm>
        </p:grpSpPr>
        <p:sp>
          <p:nvSpPr>
            <p:cNvPr id="8" name="Freeform 8"/>
            <p:cNvSpPr/>
            <p:nvPr/>
          </p:nvSpPr>
          <p:spPr>
            <a:xfrm>
              <a:off x="0" y="0"/>
              <a:ext cx="4914404" cy="324730"/>
            </a:xfrm>
            <a:custGeom>
              <a:avLst/>
              <a:gdLst/>
              <a:ahLst/>
              <a:cxnLst/>
              <a:rect l="l" t="t" r="r" b="b"/>
              <a:pathLst>
                <a:path w="4914404" h="324730">
                  <a:moveTo>
                    <a:pt x="0" y="0"/>
                  </a:moveTo>
                  <a:lnTo>
                    <a:pt x="4914404" y="0"/>
                  </a:lnTo>
                  <a:lnTo>
                    <a:pt x="4914404" y="324730"/>
                  </a:lnTo>
                  <a:lnTo>
                    <a:pt x="0" y="324730"/>
                  </a:lnTo>
                  <a:close/>
                </a:path>
              </a:pathLst>
            </a:custGeom>
            <a:solidFill>
              <a:srgbClr val="247F94"/>
            </a:solidFill>
          </p:spPr>
          <p:txBody>
            <a:bodyPr/>
            <a:lstStyle/>
            <a:p>
              <a:pPr defTabSz="304815"/>
              <a:endParaRPr lang="en-CA" sz="1200">
                <a:solidFill>
                  <a:prstClr val="black"/>
                </a:solidFill>
                <a:latin typeface="Gill Sans MT" panose="020B0502020104020203"/>
              </a:endParaRPr>
            </a:p>
          </p:txBody>
        </p:sp>
        <p:sp>
          <p:nvSpPr>
            <p:cNvPr id="9" name="TextBox 9"/>
            <p:cNvSpPr txBox="1"/>
            <p:nvPr/>
          </p:nvSpPr>
          <p:spPr>
            <a:xfrm>
              <a:off x="0" y="-38100"/>
              <a:ext cx="4914404" cy="362830"/>
            </a:xfrm>
            <a:prstGeom prst="rect">
              <a:avLst/>
            </a:prstGeom>
          </p:spPr>
          <p:txBody>
            <a:bodyPr lIns="33867" tIns="33867" rIns="33867" bIns="33867" rtlCol="0" anchor="ctr"/>
            <a:lstStyle/>
            <a:p>
              <a:pPr algn="ctr" defTabSz="304815">
                <a:lnSpc>
                  <a:spcPts val="1773"/>
                </a:lnSpc>
                <a:spcBef>
                  <a:spcPct val="0"/>
                </a:spcBef>
              </a:pPr>
              <a:endParaRPr sz="1200">
                <a:solidFill>
                  <a:prstClr val="black"/>
                </a:solidFill>
                <a:latin typeface="Gill Sans MT" panose="020B0502020104020203"/>
              </a:endParaRPr>
            </a:p>
          </p:txBody>
        </p:sp>
      </p:grpSp>
      <p:sp>
        <p:nvSpPr>
          <p:cNvPr id="10" name="AutoShape 10"/>
          <p:cNvSpPr/>
          <p:nvPr/>
        </p:nvSpPr>
        <p:spPr>
          <a:xfrm>
            <a:off x="-123793" y="3893626"/>
            <a:ext cx="12439585" cy="0"/>
          </a:xfrm>
          <a:prstGeom prst="line">
            <a:avLst/>
          </a:prstGeom>
          <a:ln w="180975" cap="flat">
            <a:solidFill>
              <a:srgbClr val="247F94"/>
            </a:solidFill>
            <a:prstDash val="solid"/>
            <a:headEnd type="none" w="sm" len="sm"/>
            <a:tailEnd type="none" w="sm" len="sm"/>
          </a:ln>
        </p:spPr>
        <p:txBody>
          <a:bodyPr/>
          <a:lstStyle/>
          <a:p>
            <a:pPr defTabSz="304815"/>
            <a:endParaRPr lang="en-CA" sz="1200">
              <a:solidFill>
                <a:prstClr val="black"/>
              </a:solidFill>
              <a:latin typeface="Gill Sans MT" panose="020B0502020104020203"/>
            </a:endParaRPr>
          </a:p>
        </p:txBody>
      </p:sp>
      <p:sp>
        <p:nvSpPr>
          <p:cNvPr id="15" name="TextBox 15"/>
          <p:cNvSpPr txBox="1"/>
          <p:nvPr/>
        </p:nvSpPr>
        <p:spPr>
          <a:xfrm>
            <a:off x="758952" y="4451327"/>
            <a:ext cx="10820400" cy="1846659"/>
          </a:xfrm>
          <a:prstGeom prst="rect">
            <a:avLst/>
          </a:prstGeom>
        </p:spPr>
        <p:txBody>
          <a:bodyPr lIns="0" tIns="0" rIns="0" bIns="0" rtlCol="0" anchor="t">
            <a:spAutoFit/>
          </a:bodyPr>
          <a:lstStyle/>
          <a:p>
            <a:pPr defTabSz="304815"/>
            <a:r>
              <a:rPr lang="en-US" sz="2400" dirty="0">
                <a:solidFill>
                  <a:prstClr val="black"/>
                </a:solidFill>
                <a:latin typeface="Gill Sans MT" panose="020B0502020104020203"/>
                <a:ea typeface="+mn-lt"/>
                <a:cs typeface="+mn-lt"/>
                <a:hlinkClick r:id="rId3"/>
              </a:rPr>
              <a:t>https://conestogac-team-gohb30o9.atlassian.net/jira/projects?selectedProjectType=software</a:t>
            </a:r>
            <a:endParaRPr lang="en-US" sz="2400" dirty="0">
              <a:solidFill>
                <a:prstClr val="black"/>
              </a:solidFill>
              <a:latin typeface="Gill Sans MT" panose="020B0502020104020203"/>
              <a:ea typeface="+mn-lt"/>
              <a:cs typeface="+mn-lt"/>
            </a:endParaRPr>
          </a:p>
          <a:p>
            <a:pPr defTabSz="304815"/>
            <a:endParaRPr lang="en-US" sz="2400" dirty="0">
              <a:solidFill>
                <a:prstClr val="black"/>
              </a:solidFill>
              <a:latin typeface="Gill Sans MT" panose="020B0502020104020203"/>
              <a:ea typeface="+mn-lt"/>
              <a:cs typeface="+mn-lt"/>
            </a:endParaRPr>
          </a:p>
          <a:p>
            <a:pPr defTabSz="304815"/>
            <a:r>
              <a:rPr lang="en-US" sz="2400" dirty="0">
                <a:solidFill>
                  <a:prstClr val="black"/>
                </a:solidFill>
                <a:latin typeface="Gill Sans MT" panose="020B0502020104020203"/>
                <a:ea typeface="+mn-lt"/>
                <a:cs typeface="+mn-lt"/>
              </a:rPr>
              <a:t>GitHub : </a:t>
            </a:r>
            <a:r>
              <a:rPr lang="en-GB" sz="1800" u="sng" dirty="0">
                <a:solidFill>
                  <a:srgbClr val="1155CC"/>
                </a:solidFill>
                <a:effectLst/>
                <a:latin typeface="Arial" panose="020B0604020202020204" pitchFamily="34" charset="0"/>
                <a:ea typeface="Arial" panose="020B0604020202020204" pitchFamily="34" charset="0"/>
                <a:hlinkClick r:id="rId4"/>
              </a:rPr>
              <a:t>https://github.com/kkzxak47/HouseBoard/tree/main/RecommendSystem</a:t>
            </a:r>
            <a:br>
              <a:rPr lang="en-GB" sz="1800" dirty="0">
                <a:effectLst/>
                <a:latin typeface="Arial" panose="020B0604020202020204" pitchFamily="34" charset="0"/>
                <a:ea typeface="Arial" panose="020B0604020202020204" pitchFamily="34" charset="0"/>
              </a:rPr>
            </a:br>
            <a:endParaRPr lang="en-US" sz="2400" dirty="0">
              <a:solidFill>
                <a:prstClr val="black"/>
              </a:solidFill>
              <a:latin typeface="Gill Sans MT" panose="020B0502020104020203"/>
              <a:ea typeface="+mn-lt"/>
              <a:cs typeface="+mn-lt"/>
            </a:endParaRPr>
          </a:p>
        </p:txBody>
      </p:sp>
      <p:pic>
        <p:nvPicPr>
          <p:cNvPr id="1028" name="Picture 4">
            <a:extLst>
              <a:ext uri="{FF2B5EF4-FFF2-40B4-BE49-F238E27FC236}">
                <a16:creationId xmlns:a16="http://schemas.microsoft.com/office/drawing/2014/main" id="{572F7284-2D1B-BCAD-04B9-06E8647425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9223" y="-237051"/>
            <a:ext cx="6821409" cy="4626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251790"/>
            <a:ext cx="12192000" cy="3606210"/>
            <a:chOff x="0" y="0"/>
            <a:chExt cx="24384000" cy="7212420"/>
          </a:xfrm>
        </p:grpSpPr>
        <p:pic>
          <p:nvPicPr>
            <p:cNvPr id="3" name="Picture 3"/>
            <p:cNvPicPr>
              <a:picLocks noChangeAspect="1"/>
            </p:cNvPicPr>
            <p:nvPr/>
          </p:nvPicPr>
          <p:blipFill>
            <a:blip r:embed="rId2"/>
            <a:srcRect t="21428" b="34217"/>
            <a:stretch>
              <a:fillRect/>
            </a:stretch>
          </p:blipFill>
          <p:spPr>
            <a:xfrm>
              <a:off x="0" y="0"/>
              <a:ext cx="24384000" cy="7212420"/>
            </a:xfrm>
            <a:prstGeom prst="rect">
              <a:avLst/>
            </a:prstGeom>
          </p:spPr>
        </p:pic>
      </p:grpSp>
      <p:grpSp>
        <p:nvGrpSpPr>
          <p:cNvPr id="4" name="Group 4"/>
          <p:cNvGrpSpPr/>
          <p:nvPr/>
        </p:nvGrpSpPr>
        <p:grpSpPr>
          <a:xfrm>
            <a:off x="-123793" y="1202554"/>
            <a:ext cx="12439585" cy="1389759"/>
            <a:chOff x="0" y="0"/>
            <a:chExt cx="4914404" cy="549041"/>
          </a:xfrm>
        </p:grpSpPr>
        <p:sp>
          <p:nvSpPr>
            <p:cNvPr id="5" name="Freeform 5"/>
            <p:cNvSpPr/>
            <p:nvPr/>
          </p:nvSpPr>
          <p:spPr>
            <a:xfrm>
              <a:off x="0" y="0"/>
              <a:ext cx="4914404" cy="549041"/>
            </a:xfrm>
            <a:custGeom>
              <a:avLst/>
              <a:gdLst/>
              <a:ahLst/>
              <a:cxnLst/>
              <a:rect l="l" t="t" r="r" b="b"/>
              <a:pathLst>
                <a:path w="4914404" h="549041">
                  <a:moveTo>
                    <a:pt x="0" y="0"/>
                  </a:moveTo>
                  <a:lnTo>
                    <a:pt x="4914404" y="0"/>
                  </a:lnTo>
                  <a:lnTo>
                    <a:pt x="4914404" y="549041"/>
                  </a:lnTo>
                  <a:lnTo>
                    <a:pt x="0" y="549041"/>
                  </a:lnTo>
                  <a:close/>
                </a:path>
              </a:pathLst>
            </a:custGeom>
            <a:solidFill>
              <a:srgbClr val="247F94"/>
            </a:solidFill>
          </p:spPr>
          <p:txBody>
            <a:bodyPr/>
            <a:lstStyle/>
            <a:p>
              <a:pPr defTabSz="304815"/>
              <a:endParaRPr lang="en-CA" sz="1200">
                <a:solidFill>
                  <a:prstClr val="black"/>
                </a:solidFill>
                <a:latin typeface="Gill Sans MT" panose="020B0502020104020203"/>
              </a:endParaRPr>
            </a:p>
          </p:txBody>
        </p:sp>
        <p:sp>
          <p:nvSpPr>
            <p:cNvPr id="6" name="TextBox 6"/>
            <p:cNvSpPr txBox="1"/>
            <p:nvPr/>
          </p:nvSpPr>
          <p:spPr>
            <a:xfrm>
              <a:off x="0" y="-38100"/>
              <a:ext cx="4914404" cy="587141"/>
            </a:xfrm>
            <a:prstGeom prst="rect">
              <a:avLst/>
            </a:prstGeom>
          </p:spPr>
          <p:txBody>
            <a:bodyPr lIns="33867" tIns="33867" rIns="33867" bIns="33867" rtlCol="0" anchor="ctr"/>
            <a:lstStyle/>
            <a:p>
              <a:pPr algn="ctr" defTabSz="304815">
                <a:lnSpc>
                  <a:spcPts val="1773"/>
                </a:lnSpc>
                <a:spcBef>
                  <a:spcPct val="0"/>
                </a:spcBef>
              </a:pPr>
              <a:endParaRPr sz="1200">
                <a:solidFill>
                  <a:prstClr val="black"/>
                </a:solidFill>
                <a:latin typeface="Gill Sans MT" panose="020B0502020104020203"/>
              </a:endParaRPr>
            </a:p>
          </p:txBody>
        </p:sp>
      </p:grpSp>
      <p:grpSp>
        <p:nvGrpSpPr>
          <p:cNvPr id="7" name="Group 7"/>
          <p:cNvGrpSpPr/>
          <p:nvPr/>
        </p:nvGrpSpPr>
        <p:grpSpPr>
          <a:xfrm>
            <a:off x="-123793" y="2429871"/>
            <a:ext cx="12439585" cy="796519"/>
            <a:chOff x="0" y="0"/>
            <a:chExt cx="4914404" cy="314674"/>
          </a:xfrm>
        </p:grpSpPr>
        <p:sp>
          <p:nvSpPr>
            <p:cNvPr id="8" name="Freeform 8"/>
            <p:cNvSpPr/>
            <p:nvPr/>
          </p:nvSpPr>
          <p:spPr>
            <a:xfrm>
              <a:off x="0" y="0"/>
              <a:ext cx="4914404" cy="314674"/>
            </a:xfrm>
            <a:custGeom>
              <a:avLst/>
              <a:gdLst/>
              <a:ahLst/>
              <a:cxnLst/>
              <a:rect l="l" t="t" r="r" b="b"/>
              <a:pathLst>
                <a:path w="4914404" h="314674">
                  <a:moveTo>
                    <a:pt x="0" y="0"/>
                  </a:moveTo>
                  <a:lnTo>
                    <a:pt x="4914404" y="0"/>
                  </a:lnTo>
                  <a:lnTo>
                    <a:pt x="4914404" y="314674"/>
                  </a:lnTo>
                  <a:lnTo>
                    <a:pt x="0" y="314674"/>
                  </a:lnTo>
                  <a:close/>
                </a:path>
              </a:pathLst>
            </a:custGeom>
            <a:solidFill>
              <a:srgbClr val="3BCCDD"/>
            </a:solidFill>
          </p:spPr>
          <p:txBody>
            <a:bodyPr/>
            <a:lstStyle/>
            <a:p>
              <a:pPr defTabSz="304815"/>
              <a:endParaRPr lang="en-CA" sz="1200">
                <a:solidFill>
                  <a:prstClr val="black"/>
                </a:solidFill>
                <a:latin typeface="Gill Sans MT" panose="020B0502020104020203"/>
              </a:endParaRPr>
            </a:p>
          </p:txBody>
        </p:sp>
        <p:sp>
          <p:nvSpPr>
            <p:cNvPr id="9" name="TextBox 9"/>
            <p:cNvSpPr txBox="1"/>
            <p:nvPr/>
          </p:nvSpPr>
          <p:spPr>
            <a:xfrm>
              <a:off x="0" y="-38100"/>
              <a:ext cx="4914404" cy="352774"/>
            </a:xfrm>
            <a:prstGeom prst="rect">
              <a:avLst/>
            </a:prstGeom>
          </p:spPr>
          <p:txBody>
            <a:bodyPr lIns="33867" tIns="33867" rIns="33867" bIns="33867" rtlCol="0" anchor="ctr"/>
            <a:lstStyle/>
            <a:p>
              <a:pPr algn="ctr" defTabSz="304815">
                <a:lnSpc>
                  <a:spcPts val="1773"/>
                </a:lnSpc>
                <a:spcBef>
                  <a:spcPct val="0"/>
                </a:spcBef>
              </a:pPr>
              <a:endParaRPr sz="1200">
                <a:solidFill>
                  <a:prstClr val="black"/>
                </a:solidFill>
                <a:latin typeface="Gill Sans MT" panose="020B0502020104020203"/>
              </a:endParaRPr>
            </a:p>
          </p:txBody>
        </p:sp>
      </p:grpSp>
      <p:sp>
        <p:nvSpPr>
          <p:cNvPr id="10" name="AutoShape 10"/>
          <p:cNvSpPr/>
          <p:nvPr/>
        </p:nvSpPr>
        <p:spPr>
          <a:xfrm>
            <a:off x="-123793" y="3185115"/>
            <a:ext cx="12439585" cy="0"/>
          </a:xfrm>
          <a:prstGeom prst="line">
            <a:avLst/>
          </a:prstGeom>
          <a:ln w="200025" cap="flat">
            <a:solidFill>
              <a:srgbClr val="247F94"/>
            </a:solidFill>
            <a:prstDash val="solid"/>
            <a:headEnd type="none" w="sm" len="sm"/>
            <a:tailEnd type="none" w="sm" len="sm"/>
          </a:ln>
        </p:spPr>
        <p:txBody>
          <a:bodyPr/>
          <a:lstStyle/>
          <a:p>
            <a:pPr defTabSz="304815"/>
            <a:endParaRPr lang="en-CA" sz="1200">
              <a:solidFill>
                <a:prstClr val="black"/>
              </a:solidFill>
              <a:latin typeface="Gill Sans MT" panose="020B0502020104020203"/>
            </a:endParaRPr>
          </a:p>
        </p:txBody>
      </p:sp>
      <p:sp>
        <p:nvSpPr>
          <p:cNvPr id="11" name="TextBox 11"/>
          <p:cNvSpPr txBox="1"/>
          <p:nvPr/>
        </p:nvSpPr>
        <p:spPr>
          <a:xfrm>
            <a:off x="2704189" y="1282542"/>
            <a:ext cx="6783623" cy="925318"/>
          </a:xfrm>
          <a:prstGeom prst="rect">
            <a:avLst/>
          </a:prstGeom>
        </p:spPr>
        <p:txBody>
          <a:bodyPr lIns="0" tIns="0" rIns="0" bIns="0" rtlCol="0" anchor="t">
            <a:spAutoFit/>
          </a:bodyPr>
          <a:lstStyle/>
          <a:p>
            <a:pPr algn="ctr" defTabSz="304815">
              <a:lnSpc>
                <a:spcPts val="7933"/>
              </a:lnSpc>
            </a:pPr>
            <a:r>
              <a:rPr lang="en-US" sz="5666">
                <a:solidFill>
                  <a:srgbClr val="FFFFFF"/>
                </a:solidFill>
                <a:latin typeface="Aileron Ultra-Bold"/>
              </a:rPr>
              <a:t>THANK YOU</a:t>
            </a:r>
          </a:p>
        </p:txBody>
      </p:sp>
      <p:sp>
        <p:nvSpPr>
          <p:cNvPr id="12" name="TextBox 12"/>
          <p:cNvSpPr txBox="1"/>
          <p:nvPr/>
        </p:nvSpPr>
        <p:spPr>
          <a:xfrm>
            <a:off x="685800" y="2606939"/>
            <a:ext cx="10820400" cy="392223"/>
          </a:xfrm>
          <a:prstGeom prst="rect">
            <a:avLst/>
          </a:prstGeom>
        </p:spPr>
        <p:txBody>
          <a:bodyPr lIns="0" tIns="0" rIns="0" bIns="0" rtlCol="0" anchor="t">
            <a:spAutoFit/>
          </a:bodyPr>
          <a:lstStyle/>
          <a:p>
            <a:pPr algn="ctr" defTabSz="304815">
              <a:lnSpc>
                <a:spcPts val="3266"/>
              </a:lnSpc>
            </a:pPr>
            <a:endParaRPr lang="en-US" sz="2333" spc="699" dirty="0">
              <a:solidFill>
                <a:srgbClr val="000000"/>
              </a:solidFill>
              <a:latin typeface="Roboto 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14739"/>
            <a:ext cx="12192000" cy="3543816"/>
            <a:chOff x="0" y="0"/>
            <a:chExt cx="24384000" cy="7087631"/>
          </a:xfrm>
        </p:grpSpPr>
        <p:pic>
          <p:nvPicPr>
            <p:cNvPr id="3" name="Picture 3"/>
            <p:cNvPicPr>
              <a:picLocks noChangeAspect="1"/>
            </p:cNvPicPr>
            <p:nvPr/>
          </p:nvPicPr>
          <p:blipFill>
            <a:blip r:embed="rId2"/>
            <a:srcRect l="3340" r="3340"/>
            <a:stretch>
              <a:fillRect/>
            </a:stretch>
          </p:blipFill>
          <p:spPr>
            <a:xfrm>
              <a:off x="0" y="0"/>
              <a:ext cx="24384000" cy="7087631"/>
            </a:xfrm>
            <a:prstGeom prst="rect">
              <a:avLst/>
            </a:prstGeom>
          </p:spPr>
        </p:pic>
      </p:grpSp>
      <p:grpSp>
        <p:nvGrpSpPr>
          <p:cNvPr id="4" name="Group 4"/>
          <p:cNvGrpSpPr/>
          <p:nvPr/>
        </p:nvGrpSpPr>
        <p:grpSpPr>
          <a:xfrm>
            <a:off x="-123793" y="4569108"/>
            <a:ext cx="12439585" cy="1733813"/>
            <a:chOff x="0" y="0"/>
            <a:chExt cx="4914404" cy="684963"/>
          </a:xfrm>
        </p:grpSpPr>
        <p:sp>
          <p:nvSpPr>
            <p:cNvPr id="5" name="Freeform 5"/>
            <p:cNvSpPr/>
            <p:nvPr/>
          </p:nvSpPr>
          <p:spPr>
            <a:xfrm>
              <a:off x="0" y="0"/>
              <a:ext cx="4914404" cy="684963"/>
            </a:xfrm>
            <a:custGeom>
              <a:avLst/>
              <a:gdLst/>
              <a:ahLst/>
              <a:cxnLst/>
              <a:rect l="l" t="t" r="r" b="b"/>
              <a:pathLst>
                <a:path w="4914404" h="684963">
                  <a:moveTo>
                    <a:pt x="0" y="0"/>
                  </a:moveTo>
                  <a:lnTo>
                    <a:pt x="4914404" y="0"/>
                  </a:lnTo>
                  <a:lnTo>
                    <a:pt x="4914404" y="684963"/>
                  </a:lnTo>
                  <a:lnTo>
                    <a:pt x="0" y="684963"/>
                  </a:lnTo>
                  <a:close/>
                </a:path>
              </a:pathLst>
            </a:custGeom>
            <a:solidFill>
              <a:srgbClr val="3BCCDD"/>
            </a:solidFill>
          </p:spPr>
          <p:txBody>
            <a:bodyPr/>
            <a:lstStyle/>
            <a:p>
              <a:pPr defTabSz="304815"/>
              <a:endParaRPr lang="en-CA" sz="1200" dirty="0">
                <a:solidFill>
                  <a:prstClr val="black"/>
                </a:solidFill>
                <a:latin typeface="Gill Sans MT" panose="020B0502020104020203"/>
              </a:endParaRPr>
            </a:p>
          </p:txBody>
        </p:sp>
        <p:sp>
          <p:nvSpPr>
            <p:cNvPr id="6" name="TextBox 6"/>
            <p:cNvSpPr txBox="1"/>
            <p:nvPr/>
          </p:nvSpPr>
          <p:spPr>
            <a:xfrm>
              <a:off x="0" y="-38100"/>
              <a:ext cx="4914404" cy="723063"/>
            </a:xfrm>
            <a:prstGeom prst="rect">
              <a:avLst/>
            </a:prstGeom>
          </p:spPr>
          <p:txBody>
            <a:bodyPr lIns="33867" tIns="33867" rIns="33867" bIns="33867" rtlCol="0" anchor="ctr"/>
            <a:lstStyle/>
            <a:p>
              <a:pPr algn="ctr" defTabSz="304815">
                <a:lnSpc>
                  <a:spcPts val="1773"/>
                </a:lnSpc>
                <a:spcBef>
                  <a:spcPct val="0"/>
                </a:spcBef>
              </a:pPr>
              <a:endParaRPr sz="1200">
                <a:solidFill>
                  <a:prstClr val="black"/>
                </a:solidFill>
                <a:latin typeface="Gill Sans MT" panose="020B0502020104020203"/>
              </a:endParaRPr>
            </a:p>
          </p:txBody>
        </p:sp>
      </p:grpSp>
      <p:grpSp>
        <p:nvGrpSpPr>
          <p:cNvPr id="7" name="Group 7"/>
          <p:cNvGrpSpPr/>
          <p:nvPr/>
        </p:nvGrpSpPr>
        <p:grpSpPr>
          <a:xfrm>
            <a:off x="-123793" y="3650603"/>
            <a:ext cx="12439585" cy="1051084"/>
            <a:chOff x="0" y="0"/>
            <a:chExt cx="4914404" cy="415243"/>
          </a:xfrm>
        </p:grpSpPr>
        <p:sp>
          <p:nvSpPr>
            <p:cNvPr id="8" name="Freeform 8"/>
            <p:cNvSpPr/>
            <p:nvPr/>
          </p:nvSpPr>
          <p:spPr>
            <a:xfrm>
              <a:off x="0" y="0"/>
              <a:ext cx="4914404" cy="415243"/>
            </a:xfrm>
            <a:custGeom>
              <a:avLst/>
              <a:gdLst/>
              <a:ahLst/>
              <a:cxnLst/>
              <a:rect l="l" t="t" r="r" b="b"/>
              <a:pathLst>
                <a:path w="4914404" h="415243">
                  <a:moveTo>
                    <a:pt x="0" y="0"/>
                  </a:moveTo>
                  <a:lnTo>
                    <a:pt x="4914404" y="0"/>
                  </a:lnTo>
                  <a:lnTo>
                    <a:pt x="4914404" y="415243"/>
                  </a:lnTo>
                  <a:lnTo>
                    <a:pt x="0" y="415243"/>
                  </a:lnTo>
                  <a:close/>
                </a:path>
              </a:pathLst>
            </a:custGeom>
            <a:solidFill>
              <a:srgbClr val="247F94"/>
            </a:solidFill>
          </p:spPr>
          <p:txBody>
            <a:bodyPr/>
            <a:lstStyle/>
            <a:p>
              <a:pPr defTabSz="304815"/>
              <a:endParaRPr lang="en-CA" sz="1200">
                <a:solidFill>
                  <a:prstClr val="black"/>
                </a:solidFill>
                <a:latin typeface="Gill Sans MT" panose="020B0502020104020203"/>
              </a:endParaRPr>
            </a:p>
          </p:txBody>
        </p:sp>
        <p:sp>
          <p:nvSpPr>
            <p:cNvPr id="9" name="TextBox 9"/>
            <p:cNvSpPr txBox="1"/>
            <p:nvPr/>
          </p:nvSpPr>
          <p:spPr>
            <a:xfrm>
              <a:off x="0" y="-38100"/>
              <a:ext cx="4914404" cy="453343"/>
            </a:xfrm>
            <a:prstGeom prst="rect">
              <a:avLst/>
            </a:prstGeom>
          </p:spPr>
          <p:txBody>
            <a:bodyPr lIns="33867" tIns="33867" rIns="33867" bIns="33867" rtlCol="0" anchor="ctr"/>
            <a:lstStyle/>
            <a:p>
              <a:pPr algn="ctr" defTabSz="304815">
                <a:lnSpc>
                  <a:spcPts val="1773"/>
                </a:lnSpc>
                <a:spcBef>
                  <a:spcPct val="0"/>
                </a:spcBef>
              </a:pPr>
              <a:endParaRPr sz="1200">
                <a:solidFill>
                  <a:prstClr val="black"/>
                </a:solidFill>
                <a:latin typeface="Gill Sans MT" panose="020B0502020104020203"/>
              </a:endParaRPr>
            </a:p>
          </p:txBody>
        </p:sp>
      </p:grpSp>
      <p:grpSp>
        <p:nvGrpSpPr>
          <p:cNvPr id="10" name="Group 10"/>
          <p:cNvGrpSpPr/>
          <p:nvPr/>
        </p:nvGrpSpPr>
        <p:grpSpPr>
          <a:xfrm>
            <a:off x="-123793" y="6172200"/>
            <a:ext cx="12439585" cy="921005"/>
            <a:chOff x="0" y="0"/>
            <a:chExt cx="4914404" cy="363854"/>
          </a:xfrm>
        </p:grpSpPr>
        <p:sp>
          <p:nvSpPr>
            <p:cNvPr id="11" name="Freeform 11"/>
            <p:cNvSpPr/>
            <p:nvPr/>
          </p:nvSpPr>
          <p:spPr>
            <a:xfrm>
              <a:off x="0" y="0"/>
              <a:ext cx="4914404" cy="363854"/>
            </a:xfrm>
            <a:custGeom>
              <a:avLst/>
              <a:gdLst/>
              <a:ahLst/>
              <a:cxnLst/>
              <a:rect l="l" t="t" r="r" b="b"/>
              <a:pathLst>
                <a:path w="4914404" h="363854">
                  <a:moveTo>
                    <a:pt x="0" y="0"/>
                  </a:moveTo>
                  <a:lnTo>
                    <a:pt x="4914404" y="0"/>
                  </a:lnTo>
                  <a:lnTo>
                    <a:pt x="4914404" y="363854"/>
                  </a:lnTo>
                  <a:lnTo>
                    <a:pt x="0" y="363854"/>
                  </a:lnTo>
                  <a:close/>
                </a:path>
              </a:pathLst>
            </a:custGeom>
            <a:solidFill>
              <a:srgbClr val="247F94"/>
            </a:solidFill>
          </p:spPr>
          <p:txBody>
            <a:bodyPr/>
            <a:lstStyle/>
            <a:p>
              <a:pPr defTabSz="304815"/>
              <a:endParaRPr lang="en-CA" sz="1200">
                <a:solidFill>
                  <a:prstClr val="black"/>
                </a:solidFill>
                <a:latin typeface="Gill Sans MT" panose="020B0502020104020203"/>
              </a:endParaRPr>
            </a:p>
          </p:txBody>
        </p:sp>
        <p:sp>
          <p:nvSpPr>
            <p:cNvPr id="12" name="TextBox 12"/>
            <p:cNvSpPr txBox="1"/>
            <p:nvPr/>
          </p:nvSpPr>
          <p:spPr>
            <a:xfrm>
              <a:off x="0" y="-38100"/>
              <a:ext cx="4914404" cy="401954"/>
            </a:xfrm>
            <a:prstGeom prst="rect">
              <a:avLst/>
            </a:prstGeom>
          </p:spPr>
          <p:txBody>
            <a:bodyPr lIns="33867" tIns="33867" rIns="33867" bIns="33867" rtlCol="0" anchor="ctr"/>
            <a:lstStyle/>
            <a:p>
              <a:pPr algn="ctr" defTabSz="304815">
                <a:lnSpc>
                  <a:spcPts val="1773"/>
                </a:lnSpc>
                <a:spcBef>
                  <a:spcPct val="0"/>
                </a:spcBef>
              </a:pPr>
              <a:endParaRPr sz="1200">
                <a:solidFill>
                  <a:prstClr val="black"/>
                </a:solidFill>
                <a:latin typeface="Gill Sans MT" panose="020B0502020104020203"/>
              </a:endParaRPr>
            </a:p>
          </p:txBody>
        </p:sp>
      </p:grpSp>
      <p:sp>
        <p:nvSpPr>
          <p:cNvPr id="13" name="TextBox 13"/>
          <p:cNvSpPr txBox="1"/>
          <p:nvPr/>
        </p:nvSpPr>
        <p:spPr>
          <a:xfrm>
            <a:off x="685800" y="3650605"/>
            <a:ext cx="10820400" cy="877163"/>
          </a:xfrm>
          <a:prstGeom prst="rect">
            <a:avLst/>
          </a:prstGeom>
        </p:spPr>
        <p:txBody>
          <a:bodyPr lIns="0" tIns="0" rIns="0" bIns="0" rtlCol="0" anchor="t">
            <a:spAutoFit/>
          </a:bodyPr>
          <a:lstStyle/>
          <a:p>
            <a:pPr algn="ctr" defTabSz="304815">
              <a:lnSpc>
                <a:spcPts val="7467"/>
              </a:lnSpc>
            </a:pPr>
            <a:r>
              <a:rPr lang="en-US" sz="5334" dirty="0">
                <a:solidFill>
                  <a:srgbClr val="FFFFFF"/>
                </a:solidFill>
                <a:latin typeface="Aileron Heavy"/>
              </a:rPr>
              <a:t>AGENDA</a:t>
            </a:r>
          </a:p>
        </p:txBody>
      </p:sp>
      <p:sp>
        <p:nvSpPr>
          <p:cNvPr id="14" name="TextBox 14"/>
          <p:cNvSpPr txBox="1"/>
          <p:nvPr/>
        </p:nvSpPr>
        <p:spPr>
          <a:xfrm>
            <a:off x="685800" y="4959825"/>
            <a:ext cx="2153797" cy="333425"/>
          </a:xfrm>
          <a:prstGeom prst="rect">
            <a:avLst/>
          </a:prstGeom>
        </p:spPr>
        <p:txBody>
          <a:bodyPr lIns="0" tIns="0" rIns="0" bIns="0" rtlCol="0" anchor="t">
            <a:spAutoFit/>
          </a:bodyPr>
          <a:lstStyle/>
          <a:p>
            <a:pPr algn="ctr" defTabSz="304815">
              <a:lnSpc>
                <a:spcPts val="2799"/>
              </a:lnSpc>
            </a:pPr>
            <a:r>
              <a:rPr lang="en-US" sz="1999" dirty="0">
                <a:solidFill>
                  <a:srgbClr val="000000"/>
                </a:solidFill>
                <a:latin typeface="Roboto Bold"/>
              </a:rPr>
              <a:t>Product Vision</a:t>
            </a:r>
          </a:p>
        </p:txBody>
      </p:sp>
      <p:sp>
        <p:nvSpPr>
          <p:cNvPr id="16" name="TextBox 16"/>
          <p:cNvSpPr txBox="1"/>
          <p:nvPr/>
        </p:nvSpPr>
        <p:spPr>
          <a:xfrm>
            <a:off x="4913775" y="4921261"/>
            <a:ext cx="2153797" cy="327013"/>
          </a:xfrm>
          <a:prstGeom prst="rect">
            <a:avLst/>
          </a:prstGeom>
        </p:spPr>
        <p:txBody>
          <a:bodyPr lIns="0" tIns="0" rIns="0" bIns="0" rtlCol="0" anchor="t">
            <a:spAutoFit/>
          </a:bodyPr>
          <a:lstStyle/>
          <a:p>
            <a:pPr algn="ctr" defTabSz="304815">
              <a:lnSpc>
                <a:spcPts val="2799"/>
              </a:lnSpc>
            </a:pPr>
            <a:r>
              <a:rPr lang="en-US" dirty="0">
                <a:solidFill>
                  <a:srgbClr val="000000"/>
                </a:solidFill>
                <a:latin typeface="Roboto Bold"/>
              </a:rPr>
              <a:t>User Story Mapping</a:t>
            </a:r>
            <a:endParaRPr lang="en-US" sz="1999" dirty="0">
              <a:solidFill>
                <a:srgbClr val="000000"/>
              </a:solidFill>
              <a:latin typeface="Roboto Bold"/>
            </a:endParaRPr>
          </a:p>
        </p:txBody>
      </p:sp>
      <p:sp>
        <p:nvSpPr>
          <p:cNvPr id="17" name="TextBox 17"/>
          <p:cNvSpPr txBox="1"/>
          <p:nvPr/>
        </p:nvSpPr>
        <p:spPr>
          <a:xfrm>
            <a:off x="2628946" y="5535095"/>
            <a:ext cx="2153797" cy="492443"/>
          </a:xfrm>
          <a:prstGeom prst="rect">
            <a:avLst/>
          </a:prstGeom>
        </p:spPr>
        <p:txBody>
          <a:bodyPr lIns="0" tIns="0" rIns="0" bIns="0" rtlCol="0" anchor="t">
            <a:spAutoFit/>
          </a:bodyPr>
          <a:lstStyle/>
          <a:p>
            <a:pPr algn="ctr" defTabSz="304815"/>
            <a:r>
              <a:rPr lang="en-US" sz="1600" dirty="0">
                <a:solidFill>
                  <a:srgbClr val="000000"/>
                </a:solidFill>
                <a:latin typeface="Roboto Bold"/>
              </a:rPr>
              <a:t>Team Collaboration on JIRA</a:t>
            </a:r>
            <a:endParaRPr lang="en-US" sz="1200" dirty="0">
              <a:solidFill>
                <a:srgbClr val="000000"/>
              </a:solidFill>
              <a:latin typeface="Roboto Bold"/>
            </a:endParaRPr>
          </a:p>
        </p:txBody>
      </p:sp>
      <p:sp>
        <p:nvSpPr>
          <p:cNvPr id="18" name="TextBox 18"/>
          <p:cNvSpPr txBox="1"/>
          <p:nvPr/>
        </p:nvSpPr>
        <p:spPr>
          <a:xfrm>
            <a:off x="8816210" y="4908455"/>
            <a:ext cx="2153797" cy="333425"/>
          </a:xfrm>
          <a:prstGeom prst="rect">
            <a:avLst/>
          </a:prstGeom>
        </p:spPr>
        <p:txBody>
          <a:bodyPr lIns="0" tIns="0" rIns="0" bIns="0" rtlCol="0" anchor="t">
            <a:spAutoFit/>
          </a:bodyPr>
          <a:lstStyle/>
          <a:p>
            <a:pPr algn="ctr" defTabSz="304815">
              <a:lnSpc>
                <a:spcPts val="2799"/>
              </a:lnSpc>
            </a:pPr>
            <a:r>
              <a:rPr lang="en-US" sz="1999">
                <a:solidFill>
                  <a:srgbClr val="000000"/>
                </a:solidFill>
                <a:latin typeface="Roboto Bold"/>
              </a:rPr>
              <a:t>Dataset </a:t>
            </a:r>
            <a:endParaRPr lang="en-US" sz="1999" dirty="0">
              <a:solidFill>
                <a:srgbClr val="000000"/>
              </a:solidFill>
              <a:latin typeface="Roboto Bold"/>
            </a:endParaRPr>
          </a:p>
        </p:txBody>
      </p:sp>
      <p:sp>
        <p:nvSpPr>
          <p:cNvPr id="19" name="TextBox 19"/>
          <p:cNvSpPr txBox="1"/>
          <p:nvPr/>
        </p:nvSpPr>
        <p:spPr>
          <a:xfrm>
            <a:off x="6463535" y="5505419"/>
            <a:ext cx="2153797" cy="333425"/>
          </a:xfrm>
          <a:prstGeom prst="rect">
            <a:avLst/>
          </a:prstGeom>
        </p:spPr>
        <p:txBody>
          <a:bodyPr lIns="0" tIns="0" rIns="0" bIns="0" rtlCol="0" anchor="t">
            <a:spAutoFit/>
          </a:bodyPr>
          <a:lstStyle/>
          <a:p>
            <a:pPr algn="ctr" defTabSz="304815">
              <a:lnSpc>
                <a:spcPts val="2799"/>
              </a:lnSpc>
            </a:pPr>
            <a:endParaRPr lang="en-US" sz="1999" dirty="0">
              <a:solidFill>
                <a:srgbClr val="000000"/>
              </a:solidFill>
              <a:latin typeface="Roboto Bold"/>
            </a:endParaRPr>
          </a:p>
        </p:txBody>
      </p:sp>
      <p:sp>
        <p:nvSpPr>
          <p:cNvPr id="20" name="TextBox 20"/>
          <p:cNvSpPr txBox="1"/>
          <p:nvPr/>
        </p:nvSpPr>
        <p:spPr>
          <a:xfrm>
            <a:off x="7198606" y="5404697"/>
            <a:ext cx="2153797" cy="738664"/>
          </a:xfrm>
          <a:prstGeom prst="rect">
            <a:avLst/>
          </a:prstGeom>
        </p:spPr>
        <p:txBody>
          <a:bodyPr lIns="0" tIns="0" rIns="0" bIns="0" rtlCol="0" anchor="t">
            <a:spAutoFit/>
          </a:bodyPr>
          <a:lstStyle/>
          <a:p>
            <a:pPr algn="ctr" defTabSz="304815"/>
            <a:r>
              <a:rPr lang="en-CA" sz="1600" dirty="0">
                <a:solidFill>
                  <a:srgbClr val="000000"/>
                </a:solidFill>
                <a:latin typeface="Roboto Bold"/>
              </a:rPr>
              <a:t>ML Use Cases Implementation Roadmap</a:t>
            </a:r>
          </a:p>
        </p:txBody>
      </p:sp>
      <p:sp>
        <p:nvSpPr>
          <p:cNvPr id="21" name="TextBox 21"/>
          <p:cNvSpPr txBox="1"/>
          <p:nvPr/>
        </p:nvSpPr>
        <p:spPr>
          <a:xfrm>
            <a:off x="9352403" y="5506314"/>
            <a:ext cx="2153797" cy="333425"/>
          </a:xfrm>
          <a:prstGeom prst="rect">
            <a:avLst/>
          </a:prstGeom>
        </p:spPr>
        <p:txBody>
          <a:bodyPr lIns="0" tIns="0" rIns="0" bIns="0" rtlCol="0" anchor="t">
            <a:spAutoFit/>
          </a:bodyPr>
          <a:lstStyle/>
          <a:p>
            <a:pPr algn="ctr" defTabSz="304815">
              <a:lnSpc>
                <a:spcPts val="2799"/>
              </a:lnSpc>
            </a:pPr>
            <a:endParaRPr lang="en-US" sz="1999" dirty="0">
              <a:solidFill>
                <a:srgbClr val="000000"/>
              </a:solidFill>
              <a:latin typeface="Roboto 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3609160" y="3078005"/>
            <a:ext cx="4973682" cy="877163"/>
          </a:xfrm>
          <a:prstGeom prst="rect">
            <a:avLst/>
          </a:prstGeom>
        </p:spPr>
        <p:txBody>
          <a:bodyPr lIns="0" tIns="0" rIns="0" bIns="0" rtlCol="0" anchor="t">
            <a:spAutoFit/>
          </a:bodyPr>
          <a:lstStyle/>
          <a:p>
            <a:pPr algn="ctr" defTabSz="304815">
              <a:lnSpc>
                <a:spcPts val="7467"/>
              </a:lnSpc>
            </a:pPr>
            <a:r>
              <a:rPr lang="en-US" sz="5334">
                <a:solidFill>
                  <a:srgbClr val="FFFFFF"/>
                </a:solidFill>
                <a:latin typeface="Aileron Ultra-Bold"/>
              </a:rPr>
              <a:t>ABOUT US</a:t>
            </a:r>
          </a:p>
        </p:txBody>
      </p:sp>
      <p:sp>
        <p:nvSpPr>
          <p:cNvPr id="16" name="Title 15">
            <a:extLst>
              <a:ext uri="{FF2B5EF4-FFF2-40B4-BE49-F238E27FC236}">
                <a16:creationId xmlns:a16="http://schemas.microsoft.com/office/drawing/2014/main" id="{17F12BA6-EC02-25B5-5ED6-586F6AC8DE69}"/>
              </a:ext>
            </a:extLst>
          </p:cNvPr>
          <p:cNvSpPr>
            <a:spLocks noGrp="1"/>
          </p:cNvSpPr>
          <p:nvPr>
            <p:ph type="title"/>
          </p:nvPr>
        </p:nvSpPr>
        <p:spPr>
          <a:xfrm>
            <a:off x="406400" y="228600"/>
            <a:ext cx="11582400" cy="1574800"/>
          </a:xfrm>
        </p:spPr>
        <p:txBody>
          <a:bodyPr>
            <a:noAutofit/>
          </a:bodyPr>
          <a:lstStyle/>
          <a:p>
            <a:br>
              <a:rPr lang="en-CA" sz="2400" b="1" dirty="0">
                <a:solidFill>
                  <a:schemeClr val="accent6">
                    <a:lumMod val="50000"/>
                  </a:schemeClr>
                </a:solidFill>
              </a:rPr>
            </a:br>
            <a:r>
              <a:rPr lang="en-CA" sz="2400" b="1" dirty="0">
                <a:solidFill>
                  <a:schemeClr val="accent6">
                    <a:lumMod val="50000"/>
                  </a:schemeClr>
                </a:solidFill>
              </a:rPr>
              <a:t>PRODUCT VISION </a:t>
            </a:r>
            <a:br>
              <a:rPr lang="en-CA" sz="2400" dirty="0"/>
            </a:br>
            <a:br>
              <a:rPr lang="en-CA" sz="2400" dirty="0"/>
            </a:br>
            <a:r>
              <a:rPr lang="en-US" sz="1600" b="1" dirty="0">
                <a:solidFill>
                  <a:schemeClr val="accent6">
                    <a:lumMod val="50000"/>
                  </a:schemeClr>
                </a:solidFill>
              </a:rPr>
              <a:t>A one – stop solution for up-to-date listings and recommendations saves landlords and tenants  time and energy – a national housing data hub for decision makers.</a:t>
            </a:r>
            <a:br>
              <a:rPr lang="en-US" sz="1600" b="1" dirty="0">
                <a:solidFill>
                  <a:schemeClr val="accent6">
                    <a:lumMod val="50000"/>
                  </a:schemeClr>
                </a:solidFill>
              </a:rPr>
            </a:br>
            <a:endParaRPr lang="en-CA" sz="1333" b="1" dirty="0">
              <a:solidFill>
                <a:schemeClr val="accent6">
                  <a:lumMod val="50000"/>
                </a:schemeClr>
              </a:solidFill>
            </a:endParaRPr>
          </a:p>
        </p:txBody>
      </p:sp>
      <p:graphicFrame>
        <p:nvGraphicFramePr>
          <p:cNvPr id="19" name="Content Placeholder 18">
            <a:extLst>
              <a:ext uri="{FF2B5EF4-FFF2-40B4-BE49-F238E27FC236}">
                <a16:creationId xmlns:a16="http://schemas.microsoft.com/office/drawing/2014/main" id="{526EF743-C225-490E-1B97-6B49B377180F}"/>
              </a:ext>
            </a:extLst>
          </p:cNvPr>
          <p:cNvGraphicFramePr>
            <a:graphicFrameLocks noGrp="1"/>
          </p:cNvGraphicFramePr>
          <p:nvPr>
            <p:ph idx="1"/>
            <p:extLst>
              <p:ext uri="{D42A27DB-BD31-4B8C-83A1-F6EECF244321}">
                <p14:modId xmlns:p14="http://schemas.microsoft.com/office/powerpoint/2010/main" val="2519552254"/>
              </p:ext>
            </p:extLst>
          </p:nvPr>
        </p:nvGraphicFramePr>
        <p:xfrm>
          <a:off x="558800" y="2514600"/>
          <a:ext cx="11125200" cy="3911600"/>
        </p:xfrm>
        <a:graphic>
          <a:graphicData uri="http://schemas.openxmlformats.org/drawingml/2006/table">
            <a:tbl>
              <a:tblPr firstRow="1" bandRow="1">
                <a:tableStyleId>{5C22544A-7EE6-4342-B048-85BDC9FD1C3A}</a:tableStyleId>
              </a:tblPr>
              <a:tblGrid>
                <a:gridCol w="2781300">
                  <a:extLst>
                    <a:ext uri="{9D8B030D-6E8A-4147-A177-3AD203B41FA5}">
                      <a16:colId xmlns:a16="http://schemas.microsoft.com/office/drawing/2014/main" val="1841408576"/>
                    </a:ext>
                  </a:extLst>
                </a:gridCol>
                <a:gridCol w="2781300">
                  <a:extLst>
                    <a:ext uri="{9D8B030D-6E8A-4147-A177-3AD203B41FA5}">
                      <a16:colId xmlns:a16="http://schemas.microsoft.com/office/drawing/2014/main" val="1639938578"/>
                    </a:ext>
                  </a:extLst>
                </a:gridCol>
                <a:gridCol w="2781300">
                  <a:extLst>
                    <a:ext uri="{9D8B030D-6E8A-4147-A177-3AD203B41FA5}">
                      <a16:colId xmlns:a16="http://schemas.microsoft.com/office/drawing/2014/main" val="2264464027"/>
                    </a:ext>
                  </a:extLst>
                </a:gridCol>
                <a:gridCol w="2781300">
                  <a:extLst>
                    <a:ext uri="{9D8B030D-6E8A-4147-A177-3AD203B41FA5}">
                      <a16:colId xmlns:a16="http://schemas.microsoft.com/office/drawing/2014/main" val="3854121083"/>
                    </a:ext>
                  </a:extLst>
                </a:gridCol>
              </a:tblGrid>
              <a:tr h="10541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Target groups</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1" i="0" u="sng"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Needs</a:t>
                      </a:r>
                      <a:endParaRPr kumimoji="0" lang="en-US" sz="21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Product</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Business Goals</a:t>
                      </a:r>
                    </a:p>
                  </a:txBody>
                  <a:tcPr marL="60960" marR="60960" marT="30480" marB="30480" anchor="ctr"/>
                </a:tc>
                <a:extLst>
                  <a:ext uri="{0D108BD9-81ED-4DB2-BD59-A6C34878D82A}">
                    <a16:rowId xmlns:a16="http://schemas.microsoft.com/office/drawing/2014/main" val="791088481"/>
                  </a:ext>
                </a:extLst>
              </a:tr>
              <a:tr h="2857410">
                <a:tc>
                  <a:txBody>
                    <a:bodyPr/>
                    <a:lstStyle/>
                    <a:p>
                      <a:pPr marL="285750" lvl="0" indent="-285750" algn="l">
                        <a:buFont typeface="Arial"/>
                        <a:buChar char="•"/>
                      </a:pPr>
                      <a:r>
                        <a:rPr lang="en-US" sz="2100" b="0" dirty="0">
                          <a:latin typeface="Times New Roman" panose="02020603050405020304" pitchFamily="18" charset="0"/>
                          <a:cs typeface="Times New Roman" panose="02020603050405020304" pitchFamily="18" charset="0"/>
                        </a:rPr>
                        <a:t>Students</a:t>
                      </a:r>
                    </a:p>
                    <a:p>
                      <a:pPr marL="285750" lvl="0" indent="-285750" algn="l">
                        <a:buFont typeface="Arial"/>
                        <a:buChar char="•"/>
                      </a:pPr>
                      <a:r>
                        <a:rPr lang="en-US" sz="2100" b="0" dirty="0">
                          <a:latin typeface="Times New Roman" panose="02020603050405020304" pitchFamily="18" charset="0"/>
                          <a:cs typeface="Times New Roman" panose="02020603050405020304" pitchFamily="18" charset="0"/>
                        </a:rPr>
                        <a:t>Employees</a:t>
                      </a:r>
                    </a:p>
                    <a:p>
                      <a:pPr marL="285750" lvl="0" indent="-285750" algn="l">
                        <a:buFont typeface="Arial"/>
                        <a:buChar char="•"/>
                      </a:pPr>
                      <a:r>
                        <a:rPr lang="en-US" sz="2100" b="0" dirty="0">
                          <a:latin typeface="Times New Roman" panose="02020603050405020304" pitchFamily="18" charset="0"/>
                          <a:cs typeface="Times New Roman" panose="02020603050405020304" pitchFamily="18" charset="0"/>
                        </a:rPr>
                        <a:t>Realtors</a:t>
                      </a:r>
                    </a:p>
                    <a:p>
                      <a:pPr marL="285750" lvl="0" indent="-285750" algn="l">
                        <a:buFont typeface="Arial"/>
                        <a:buChar char="•"/>
                      </a:pPr>
                      <a:r>
                        <a:rPr lang="en-US" sz="2100" b="0" dirty="0">
                          <a:latin typeface="Times New Roman" panose="02020603050405020304" pitchFamily="18" charset="0"/>
                          <a:cs typeface="Times New Roman" panose="02020603050405020304" pitchFamily="18" charset="0"/>
                        </a:rPr>
                        <a:t>People with similar needs</a:t>
                      </a:r>
                    </a:p>
                  </a:txBody>
                  <a:tcPr marL="60960" marR="60960" marT="30480" marB="30480"/>
                </a:tc>
                <a:tc>
                  <a:txBody>
                    <a:bodyPr/>
                    <a:lstStyle/>
                    <a:p>
                      <a:pPr marL="0" lvl="0" indent="0" algn="l">
                        <a:buNone/>
                      </a:pPr>
                      <a:r>
                        <a:rPr lang="en-US" sz="2100" b="0" i="0" u="none" strike="noStrike" noProof="0" dirty="0">
                          <a:solidFill>
                            <a:srgbClr val="000000"/>
                          </a:solidFill>
                          <a:latin typeface="Times New Roman" panose="02020603050405020304" pitchFamily="18" charset="0"/>
                          <a:cs typeface="Times New Roman" panose="02020603050405020304" pitchFamily="18" charset="0"/>
                        </a:rPr>
                        <a:t>People often find it hard to locate ideal housing options, let alone personalized choices.</a:t>
                      </a:r>
                      <a:endParaRPr lang="en-US" sz="2100" b="0" dirty="0">
                        <a:latin typeface="Times New Roman" panose="02020603050405020304" pitchFamily="18" charset="0"/>
                        <a:cs typeface="Times New Roman" panose="02020603050405020304" pitchFamily="18" charset="0"/>
                      </a:endParaRPr>
                    </a:p>
                  </a:txBody>
                  <a:tcPr marL="60960" marR="60960" marT="30480" marB="30480"/>
                </a:tc>
                <a:tc>
                  <a:txBody>
                    <a:bodyPr/>
                    <a:lstStyle/>
                    <a:p>
                      <a:pPr marL="342900" lvl="0" indent="-342900" algn="l">
                        <a:buFont typeface="Arial"/>
                        <a:buChar char="•"/>
                      </a:pPr>
                      <a:r>
                        <a:rPr lang="en-US" sz="2100" b="0" u="none" dirty="0">
                          <a:latin typeface="Times New Roman" panose="02020603050405020304" pitchFamily="18" charset="0"/>
                          <a:cs typeface="Times New Roman" panose="02020603050405020304" pitchFamily="18" charset="0"/>
                        </a:rPr>
                        <a:t>Personalized recommendations</a:t>
                      </a:r>
                      <a:endParaRPr lang="en-US" sz="2100" b="0" dirty="0">
                        <a:latin typeface="Times New Roman" panose="02020603050405020304" pitchFamily="18" charset="0"/>
                        <a:cs typeface="Times New Roman" panose="02020603050405020304" pitchFamily="18" charset="0"/>
                      </a:endParaRPr>
                    </a:p>
                    <a:p>
                      <a:pPr marL="342900" lvl="0" indent="-342900" algn="l">
                        <a:buFont typeface="Arial"/>
                        <a:buChar char="•"/>
                      </a:pPr>
                      <a:r>
                        <a:rPr lang="en-US" sz="2100" b="0" u="none" dirty="0">
                          <a:latin typeface="Times New Roman" panose="02020603050405020304" pitchFamily="18" charset="0"/>
                          <a:cs typeface="Times New Roman" panose="02020603050405020304" pitchFamily="18" charset="0"/>
                        </a:rPr>
                        <a:t>Easy Comparison</a:t>
                      </a:r>
                    </a:p>
                    <a:p>
                      <a:pPr marL="342900" lvl="0" indent="-342900" algn="l">
                        <a:buFont typeface="Arial"/>
                        <a:buChar char="•"/>
                      </a:pPr>
                      <a:r>
                        <a:rPr lang="en-US" sz="2100" b="0" u="none" dirty="0">
                          <a:latin typeface="Times New Roman" panose="02020603050405020304" pitchFamily="18" charset="0"/>
                          <a:cs typeface="Times New Roman" panose="02020603050405020304" pitchFamily="18" charset="0"/>
                        </a:rPr>
                        <a:t>Fraud Prevention</a:t>
                      </a:r>
                    </a:p>
                  </a:txBody>
                  <a:tcPr marL="60960" marR="60960" marT="30480" marB="304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b="0" i="0" u="none" strike="noStrike" noProof="0" dirty="0">
                          <a:solidFill>
                            <a:srgbClr val="000000"/>
                          </a:solidFill>
                          <a:latin typeface="Times New Roman" panose="02020603050405020304" pitchFamily="18" charset="0"/>
                          <a:cs typeface="Times New Roman" panose="02020603050405020304" pitchFamily="18" charset="0"/>
                        </a:rPr>
                        <a:t>Valuable housing data and customer data</a:t>
                      </a:r>
                      <a:endParaRPr kumimoji="0" lang="en-US" sz="21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60960" marR="60960" marT="30480" marB="30480"/>
                </a:tc>
                <a:extLst>
                  <a:ext uri="{0D108BD9-81ED-4DB2-BD59-A6C34878D82A}">
                    <a16:rowId xmlns:a16="http://schemas.microsoft.com/office/drawing/2014/main" val="38988107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0B0004020202020204"/>
              <a:ea typeface="+mn-ea"/>
              <a:cs typeface="+mn-cs"/>
            </a:endParaRPr>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0B0004020202020204"/>
              <a:ea typeface="+mn-ea"/>
              <a:cs typeface="+mn-cs"/>
            </a:endParaRPr>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0B0004020202020204"/>
              <a:ea typeface="+mn-ea"/>
              <a:cs typeface="+mn-cs"/>
            </a:endParaRPr>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0B0004020202020204"/>
              <a:ea typeface="+mn-ea"/>
              <a:cs typeface="+mn-cs"/>
            </a:endParaRPr>
          </a:p>
        </p:txBody>
      </p:sp>
      <p:sp>
        <p:nvSpPr>
          <p:cNvPr id="2" name="Title 1">
            <a:extLst>
              <a:ext uri="{FF2B5EF4-FFF2-40B4-BE49-F238E27FC236}">
                <a16:creationId xmlns:a16="http://schemas.microsoft.com/office/drawing/2014/main" id="{F7F8FBF6-12DD-0B31-A6E3-21213B9C902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Times New Roman"/>
                <a:cs typeface="Times New Roman"/>
              </a:rPr>
              <a:t>User Story Mapping</a:t>
            </a:r>
            <a:endParaRPr lang="en-US" sz="4000" kern="1200">
              <a:solidFill>
                <a:srgbClr val="FFFFFF"/>
              </a:solidFill>
              <a:latin typeface="Times New Roman"/>
              <a:cs typeface="Times New Roman"/>
            </a:endParaRPr>
          </a:p>
        </p:txBody>
      </p:sp>
      <p:pic>
        <p:nvPicPr>
          <p:cNvPr id="5" name="Picture 4" descr="A screenshot of a computer screen&#10;&#10;Description automatically generated">
            <a:extLst>
              <a:ext uri="{FF2B5EF4-FFF2-40B4-BE49-F238E27FC236}">
                <a16:creationId xmlns:a16="http://schemas.microsoft.com/office/drawing/2014/main" id="{E8B02994-CF77-D375-C1FD-C5CA67D4A3A2}"/>
              </a:ext>
            </a:extLst>
          </p:cNvPr>
          <p:cNvPicPr>
            <a:picLocks noChangeAspect="1"/>
          </p:cNvPicPr>
          <p:nvPr/>
        </p:nvPicPr>
        <p:blipFill>
          <a:blip r:embed="rId2"/>
          <a:stretch>
            <a:fillRect/>
          </a:stretch>
        </p:blipFill>
        <p:spPr>
          <a:xfrm>
            <a:off x="432225" y="2068458"/>
            <a:ext cx="11327549" cy="4247829"/>
          </a:xfrm>
          <a:prstGeom prst="rect">
            <a:avLst/>
          </a:prstGeom>
        </p:spPr>
      </p:pic>
    </p:spTree>
    <p:extLst>
      <p:ext uri="{BB962C8B-B14F-4D97-AF65-F5344CB8AC3E}">
        <p14:creationId xmlns:p14="http://schemas.microsoft.com/office/powerpoint/2010/main" val="402270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228C-6AF4-ED96-458B-CDF7C392BDF1}"/>
              </a:ext>
            </a:extLst>
          </p:cNvPr>
          <p:cNvSpPr>
            <a:spLocks noGrp="1"/>
          </p:cNvSpPr>
          <p:nvPr>
            <p:ph type="title"/>
          </p:nvPr>
        </p:nvSpPr>
        <p:spPr/>
        <p:txBody>
          <a:bodyPr>
            <a:noAutofit/>
          </a:bodyPr>
          <a:lstStyle/>
          <a:p>
            <a:br>
              <a:rPr lang="en-CA" sz="7200" b="1" dirty="0">
                <a:solidFill>
                  <a:schemeClr val="accent6">
                    <a:lumMod val="50000"/>
                  </a:schemeClr>
                </a:solidFill>
                <a:latin typeface="Times New Roman" panose="02020603050405020304" pitchFamily="18" charset="0"/>
                <a:cs typeface="Times New Roman" panose="02020603050405020304" pitchFamily="18" charset="0"/>
              </a:rPr>
            </a:br>
            <a:br>
              <a:rPr lang="en-CA" sz="7200" b="1" dirty="0">
                <a:solidFill>
                  <a:schemeClr val="accent6">
                    <a:lumMod val="50000"/>
                  </a:schemeClr>
                </a:solidFill>
                <a:latin typeface="Times New Roman" panose="02020603050405020304" pitchFamily="18" charset="0"/>
                <a:cs typeface="Times New Roman" panose="02020603050405020304" pitchFamily="18" charset="0"/>
              </a:rPr>
            </a:br>
            <a:br>
              <a:rPr lang="en-CA" sz="5400" b="1" dirty="0">
                <a:solidFill>
                  <a:schemeClr val="accent6">
                    <a:lumMod val="50000"/>
                  </a:schemeClr>
                </a:solidFill>
                <a:latin typeface="Times New Roman" panose="02020603050405020304" pitchFamily="18" charset="0"/>
                <a:cs typeface="Times New Roman" panose="02020603050405020304" pitchFamily="18" charset="0"/>
              </a:rPr>
            </a:br>
            <a:r>
              <a:rPr lang="en-CA" sz="5400" b="1" dirty="0">
                <a:solidFill>
                  <a:schemeClr val="accent6">
                    <a:lumMod val="50000"/>
                  </a:schemeClr>
                </a:solidFill>
                <a:latin typeface="Times New Roman" panose="02020603050405020304" pitchFamily="18" charset="0"/>
                <a:cs typeface="Times New Roman" panose="02020603050405020304" pitchFamily="18" charset="0"/>
              </a:rPr>
              <a:t>ML Use Cases Implementation Roadmap</a:t>
            </a:r>
            <a:br>
              <a:rPr lang="en-CA" sz="7200" dirty="0">
                <a:latin typeface="Times New Roman" panose="02020603050405020304" pitchFamily="18" charset="0"/>
                <a:cs typeface="Times New Roman" panose="02020603050405020304" pitchFamily="18" charset="0"/>
              </a:rPr>
            </a:br>
            <a:endParaRPr lang="en-CA"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12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228C-6AF4-ED96-458B-CDF7C392BDF1}"/>
              </a:ext>
            </a:extLst>
          </p:cNvPr>
          <p:cNvSpPr>
            <a:spLocks noGrp="1"/>
          </p:cNvSpPr>
          <p:nvPr>
            <p:ph type="title"/>
          </p:nvPr>
        </p:nvSpPr>
        <p:spPr>
          <a:xfrm>
            <a:off x="229450" y="554736"/>
            <a:ext cx="10816501" cy="542544"/>
          </a:xfrm>
        </p:spPr>
        <p:txBody>
          <a:bodyPr>
            <a:noAutofit/>
          </a:bodyPr>
          <a:lstStyle/>
          <a:p>
            <a:pPr>
              <a:lnSpc>
                <a:spcPct val="107000"/>
              </a:lnSpc>
              <a:spcAft>
                <a:spcPts val="800"/>
              </a:spcAft>
            </a:pPr>
            <a:r>
              <a:rPr lang="en-CA" sz="20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ML Use case 1 - </a:t>
            </a:r>
            <a:r>
              <a:rPr lang="en-CA" sz="2000" b="1" kern="1200" dirty="0">
                <a:solidFill>
                  <a:schemeClr val="dk1"/>
                </a:solidFill>
                <a:effectLst/>
              </a:rPr>
              <a:t>Predict house prices</a:t>
            </a:r>
            <a:endParaRPr lang="en-CA" sz="20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47DFD3F-9D93-AD08-CAF1-F72275349D67}"/>
              </a:ext>
            </a:extLst>
          </p:cNvPr>
          <p:cNvSpPr txBox="1"/>
          <p:nvPr/>
        </p:nvSpPr>
        <p:spPr>
          <a:xfrm>
            <a:off x="229450" y="1493734"/>
            <a:ext cx="8609076" cy="923330"/>
          </a:xfrm>
          <a:prstGeom prst="rect">
            <a:avLst/>
          </a:prstGeom>
          <a:noFill/>
        </p:spPr>
        <p:txBody>
          <a:bodyPr wrap="square">
            <a:spAutoFit/>
          </a:bodyPr>
          <a:lstStyle/>
          <a:p>
            <a:r>
              <a:rPr lang="en-CA" dirty="0">
                <a:solidFill>
                  <a:srgbClr val="FF0000"/>
                </a:solidFill>
                <a:hlinkClick r:id="rId2">
                  <a:extLst>
                    <a:ext uri="{A12FA001-AC4F-418D-AE19-62706E023703}">
                      <ahyp:hlinkClr xmlns:ahyp="http://schemas.microsoft.com/office/drawing/2018/hyperlinkcolor" val="tx"/>
                    </a:ext>
                  </a:extLst>
                </a:hlinkClick>
              </a:rPr>
              <a:t>https://github.com/kkzxak47/HouseBoard/blob/main/PricePrediction/HouseBoard.ipynb</a:t>
            </a:r>
            <a:endParaRPr lang="en-CA" dirty="0">
              <a:solidFill>
                <a:srgbClr val="FF0000"/>
              </a:solidFill>
            </a:endParaRPr>
          </a:p>
          <a:p>
            <a:endParaRPr lang="en-CA" dirty="0"/>
          </a:p>
        </p:txBody>
      </p:sp>
    </p:spTree>
    <p:extLst>
      <p:ext uri="{BB962C8B-B14F-4D97-AF65-F5344CB8AC3E}">
        <p14:creationId xmlns:p14="http://schemas.microsoft.com/office/powerpoint/2010/main" val="49127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228C-6AF4-ED96-458B-CDF7C392BDF1}"/>
              </a:ext>
            </a:extLst>
          </p:cNvPr>
          <p:cNvSpPr>
            <a:spLocks noGrp="1"/>
          </p:cNvSpPr>
          <p:nvPr>
            <p:ph type="title"/>
          </p:nvPr>
        </p:nvSpPr>
        <p:spPr>
          <a:xfrm>
            <a:off x="229450" y="554736"/>
            <a:ext cx="10816501" cy="542544"/>
          </a:xfrm>
        </p:spPr>
        <p:txBody>
          <a:bodyPr>
            <a:noAutofit/>
          </a:bodyPr>
          <a:lstStyle/>
          <a:p>
            <a:pPr>
              <a:lnSpc>
                <a:spcPct val="107000"/>
              </a:lnSpc>
              <a:spcAft>
                <a:spcPts val="800"/>
              </a:spcAft>
            </a:pPr>
            <a:r>
              <a:rPr lang="en-CA" sz="20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ML Use case 2 - </a:t>
            </a:r>
            <a:r>
              <a:rPr lang="en-US" sz="20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Provide rankings for the houses users choose based on preferences</a:t>
            </a:r>
            <a:r>
              <a:rPr lang="en-CA" sz="20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447DFD3F-9D93-AD08-CAF1-F72275349D67}"/>
              </a:ext>
            </a:extLst>
          </p:cNvPr>
          <p:cNvSpPr txBox="1"/>
          <p:nvPr/>
        </p:nvSpPr>
        <p:spPr>
          <a:xfrm>
            <a:off x="365760" y="1397800"/>
            <a:ext cx="8609076" cy="923330"/>
          </a:xfrm>
          <a:prstGeom prst="rect">
            <a:avLst/>
          </a:prstGeom>
          <a:noFill/>
        </p:spPr>
        <p:txBody>
          <a:bodyPr wrap="square">
            <a:spAutoFit/>
          </a:bodyPr>
          <a:lstStyle/>
          <a:p>
            <a:r>
              <a:rPr lang="en-CA" dirty="0">
                <a:solidFill>
                  <a:srgbClr val="FF0000"/>
                </a:solidFill>
                <a:hlinkClick r:id="rId2">
                  <a:extLst>
                    <a:ext uri="{A12FA001-AC4F-418D-AE19-62706E023703}">
                      <ahyp:hlinkClr xmlns:ahyp="http://schemas.microsoft.com/office/drawing/2018/hyperlinkcolor" val="tx"/>
                    </a:ext>
                  </a:extLst>
                </a:hlinkClick>
              </a:rPr>
              <a:t>https://github.com/kkzxak47/HouseBoard/blob/main/Rankings/Ranking%20System.png</a:t>
            </a:r>
            <a:endParaRPr lang="en-CA" dirty="0">
              <a:solidFill>
                <a:srgbClr val="FF0000"/>
              </a:solidFill>
            </a:endParaRPr>
          </a:p>
          <a:p>
            <a:endParaRPr lang="en-CA" dirty="0">
              <a:solidFill>
                <a:srgbClr val="FF0000"/>
              </a:solidFill>
            </a:endParaRPr>
          </a:p>
        </p:txBody>
      </p:sp>
    </p:spTree>
    <p:extLst>
      <p:ext uri="{BB962C8B-B14F-4D97-AF65-F5344CB8AC3E}">
        <p14:creationId xmlns:p14="http://schemas.microsoft.com/office/powerpoint/2010/main" val="408040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228C-6AF4-ED96-458B-CDF7C392BDF1}"/>
              </a:ext>
            </a:extLst>
          </p:cNvPr>
          <p:cNvSpPr>
            <a:spLocks noGrp="1"/>
          </p:cNvSpPr>
          <p:nvPr>
            <p:ph type="title"/>
          </p:nvPr>
        </p:nvSpPr>
        <p:spPr>
          <a:xfrm>
            <a:off x="229450" y="554736"/>
            <a:ext cx="10816501" cy="542544"/>
          </a:xfrm>
        </p:spPr>
        <p:txBody>
          <a:bodyPr>
            <a:noAutofit/>
          </a:bodyPr>
          <a:lstStyle/>
          <a:p>
            <a:pPr>
              <a:lnSpc>
                <a:spcPct val="107000"/>
              </a:lnSpc>
              <a:spcAft>
                <a:spcPts val="800"/>
              </a:spcAft>
            </a:pPr>
            <a:r>
              <a:rPr lang="en-CA" sz="18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ML Use case 3 - </a:t>
            </a:r>
            <a:r>
              <a:rPr lang="en-US" sz="18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Provide recommendations based on user search history, customer reviews, and feedback</a:t>
            </a:r>
            <a:endParaRPr lang="en-CA"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8A2B8CF-7939-D747-3F50-D80DEEDAB8DE}"/>
              </a:ext>
            </a:extLst>
          </p:cNvPr>
          <p:cNvPicPr>
            <a:picLocks noChangeAspect="1"/>
          </p:cNvPicPr>
          <p:nvPr/>
        </p:nvPicPr>
        <p:blipFill>
          <a:blip r:embed="rId2"/>
          <a:stretch>
            <a:fillRect/>
          </a:stretch>
        </p:blipFill>
        <p:spPr>
          <a:xfrm>
            <a:off x="0" y="1319940"/>
            <a:ext cx="5592240" cy="4367628"/>
          </a:xfrm>
          <a:prstGeom prst="rect">
            <a:avLst/>
          </a:prstGeom>
        </p:spPr>
      </p:pic>
      <p:pic>
        <p:nvPicPr>
          <p:cNvPr id="8" name="Picture 7">
            <a:extLst>
              <a:ext uri="{FF2B5EF4-FFF2-40B4-BE49-F238E27FC236}">
                <a16:creationId xmlns:a16="http://schemas.microsoft.com/office/drawing/2014/main" id="{DA4C14DA-C6E1-52C2-441E-9811BC7E99C8}"/>
              </a:ext>
            </a:extLst>
          </p:cNvPr>
          <p:cNvPicPr>
            <a:picLocks noChangeAspect="1"/>
          </p:cNvPicPr>
          <p:nvPr/>
        </p:nvPicPr>
        <p:blipFill>
          <a:blip r:embed="rId3"/>
          <a:stretch>
            <a:fillRect/>
          </a:stretch>
        </p:blipFill>
        <p:spPr>
          <a:xfrm>
            <a:off x="5227844" y="1097280"/>
            <a:ext cx="6634037" cy="4440780"/>
          </a:xfrm>
          <a:prstGeom prst="rect">
            <a:avLst/>
          </a:prstGeom>
        </p:spPr>
      </p:pic>
      <p:sp>
        <p:nvSpPr>
          <p:cNvPr id="5" name="TextBox 4">
            <a:extLst>
              <a:ext uri="{FF2B5EF4-FFF2-40B4-BE49-F238E27FC236}">
                <a16:creationId xmlns:a16="http://schemas.microsoft.com/office/drawing/2014/main" id="{BC0AD8F4-C43C-13DB-8DC7-542CE99F0394}"/>
              </a:ext>
            </a:extLst>
          </p:cNvPr>
          <p:cNvSpPr txBox="1"/>
          <p:nvPr/>
        </p:nvSpPr>
        <p:spPr>
          <a:xfrm>
            <a:off x="662940" y="5910228"/>
            <a:ext cx="6099048" cy="923330"/>
          </a:xfrm>
          <a:prstGeom prst="rect">
            <a:avLst/>
          </a:prstGeom>
          <a:noFill/>
        </p:spPr>
        <p:txBody>
          <a:bodyPr wrap="square">
            <a:spAutoFit/>
          </a:bodyPr>
          <a:lstStyle/>
          <a:p>
            <a:r>
              <a:rPr lang="en-CA" dirty="0">
                <a:solidFill>
                  <a:srgbClr val="FF0000"/>
                </a:solidFill>
                <a:hlinkClick r:id="rId4">
                  <a:extLst>
                    <a:ext uri="{A12FA001-AC4F-418D-AE19-62706E023703}">
                      <ahyp:hlinkClr xmlns:ahyp="http://schemas.microsoft.com/office/drawing/2018/hyperlinkcolor" val="tx"/>
                    </a:ext>
                  </a:extLst>
                </a:hlinkClick>
              </a:rPr>
              <a:t>https://github.com/kkzxak47/HouseBoard/tree/main/RecommendSystem</a:t>
            </a:r>
            <a:endParaRPr lang="en-CA" dirty="0">
              <a:solidFill>
                <a:srgbClr val="FF0000"/>
              </a:solidFill>
            </a:endParaRPr>
          </a:p>
          <a:p>
            <a:endParaRPr lang="en-CA" dirty="0"/>
          </a:p>
        </p:txBody>
      </p:sp>
    </p:spTree>
    <p:extLst>
      <p:ext uri="{BB962C8B-B14F-4D97-AF65-F5344CB8AC3E}">
        <p14:creationId xmlns:p14="http://schemas.microsoft.com/office/powerpoint/2010/main" val="135558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228C-6AF4-ED96-458B-CDF7C392BDF1}"/>
              </a:ext>
            </a:extLst>
          </p:cNvPr>
          <p:cNvSpPr>
            <a:spLocks noGrp="1"/>
          </p:cNvSpPr>
          <p:nvPr>
            <p:ph type="title"/>
          </p:nvPr>
        </p:nvSpPr>
        <p:spPr>
          <a:xfrm>
            <a:off x="229450" y="554736"/>
            <a:ext cx="10816501" cy="542544"/>
          </a:xfrm>
        </p:spPr>
        <p:txBody>
          <a:bodyPr>
            <a:noAutofit/>
          </a:bodyPr>
          <a:lstStyle/>
          <a:p>
            <a:pPr>
              <a:lnSpc>
                <a:spcPct val="107000"/>
              </a:lnSpc>
              <a:spcAft>
                <a:spcPts val="800"/>
              </a:spcAft>
            </a:pPr>
            <a:r>
              <a:rPr lang="en-CA" sz="20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ML Use case 4 - </a:t>
            </a:r>
            <a:r>
              <a:rPr lang="en-US" sz="20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Chatbot for searching housing preferences</a:t>
            </a:r>
            <a:endParaRPr lang="en-CA" sz="20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58BD4838-FC47-49F4-4700-AEB4E6F01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92" y="1192928"/>
            <a:ext cx="10816500" cy="5344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2264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Gallery">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TM02900688[[fn=Facet]]</Template>
  <TotalTime>966</TotalTime>
  <Words>571</Words>
  <Application>Microsoft Office PowerPoint</Application>
  <PresentationFormat>Widescreen</PresentationFormat>
  <Paragraphs>66</Paragraphs>
  <Slides>14</Slides>
  <Notes>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14</vt:i4>
      </vt:variant>
    </vt:vector>
  </HeadingPairs>
  <TitlesOfParts>
    <vt:vector size="27" baseType="lpstr">
      <vt:lpstr>Aileron Heavy</vt:lpstr>
      <vt:lpstr>Aileron Ultra-Bold</vt:lpstr>
      <vt:lpstr>Aptos</vt:lpstr>
      <vt:lpstr>Aptos Display</vt:lpstr>
      <vt:lpstr>Arial</vt:lpstr>
      <vt:lpstr>Gill Sans MT</vt:lpstr>
      <vt:lpstr>Roboto Bold</vt:lpstr>
      <vt:lpstr>Times New Roman</vt:lpstr>
      <vt:lpstr>Trebuchet MS</vt:lpstr>
      <vt:lpstr>Wingdings 3</vt:lpstr>
      <vt:lpstr>Facet</vt:lpstr>
      <vt:lpstr>Gallery</vt:lpstr>
      <vt:lpstr>office theme</vt:lpstr>
      <vt:lpstr>   HouseBoard  A bridge to your ideal home </vt:lpstr>
      <vt:lpstr>PowerPoint Presentation</vt:lpstr>
      <vt:lpstr> PRODUCT VISION   A one – stop solution for up-to-date listings and recommendations saves landlords and tenants  time and energy – a national housing data hub for decision makers. </vt:lpstr>
      <vt:lpstr>User Story Mapping</vt:lpstr>
      <vt:lpstr>   ML Use Cases Implementation Roadmap </vt:lpstr>
      <vt:lpstr>ML Use case 1 - Predict house prices</vt:lpstr>
      <vt:lpstr>ML Use case 2 - Provide rankings for the houses users choose based on preferences.</vt:lpstr>
      <vt:lpstr>ML Use case 3 - Provide recommendations based on user search history, customer reviews, and feedback</vt:lpstr>
      <vt:lpstr>ML Use case 4 - Chatbot for searching housing preferences</vt:lpstr>
      <vt:lpstr>ML Use case 4 - Chatbot for searching housing preferences</vt:lpstr>
      <vt:lpstr>ML Use case 4 - Chatbot for searching housing preferences</vt:lpstr>
      <vt:lpstr>ML Use case 5 - Fraud prevention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Shilpa Singh</dc:creator>
  <cp:lastModifiedBy>Shilpa Singh</cp:lastModifiedBy>
  <cp:revision>310</cp:revision>
  <dcterms:created xsi:type="dcterms:W3CDTF">2024-07-08T19:52:49Z</dcterms:created>
  <dcterms:modified xsi:type="dcterms:W3CDTF">2024-08-06T14:05:37Z</dcterms:modified>
</cp:coreProperties>
</file>