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2" r:id="rId7"/>
    <p:sldId id="261" r:id="rId8"/>
    <p:sldId id="263" r:id="rId9"/>
    <p:sldId id="259" r:id="rId10"/>
    <p:sldId id="266" r:id="rId11"/>
    <p:sldId id="267" r:id="rId12"/>
    <p:sldId id="268" r:id="rId13"/>
    <p:sldId id="269" r:id="rId14"/>
    <p:sldId id="270" r:id="rId15"/>
    <p:sldId id="271" r:id="rId16"/>
    <p:sldId id="272" r:id="rId17"/>
    <p:sldId id="273" r:id="rId18"/>
    <p:sldId id="274" r:id="rId19"/>
    <p:sldId id="275" r:id="rId20"/>
    <p:sldId id="276"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CF8C"/>
    <a:srgbClr val="4B8523"/>
    <a:srgbClr val="1AAA6C"/>
    <a:srgbClr val="70DBA7"/>
    <a:srgbClr val="28AA46"/>
    <a:srgbClr val="8AC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CD68-30A0-7C24-D54B-C56B41649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A4C10F-A26B-F077-5C00-C0A8279F97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F774E8-9AF9-3BFE-7D68-9BCD3D2C358E}"/>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5" name="Footer Placeholder 4">
            <a:extLst>
              <a:ext uri="{FF2B5EF4-FFF2-40B4-BE49-F238E27FC236}">
                <a16:creationId xmlns:a16="http://schemas.microsoft.com/office/drawing/2014/main" id="{14920460-8D5D-A464-98B1-BB40DA4532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264F6-A5D8-CF60-A805-69FA1A051797}"/>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231810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A1FF-FA36-0196-14F6-B887F9659C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16B75-25AC-5BFD-3905-2D97A2A05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67177-0BEF-58E4-F226-35DA63B0550F}"/>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5" name="Footer Placeholder 4">
            <a:extLst>
              <a:ext uri="{FF2B5EF4-FFF2-40B4-BE49-F238E27FC236}">
                <a16:creationId xmlns:a16="http://schemas.microsoft.com/office/drawing/2014/main" id="{A83B007C-40CF-123B-D3D1-B9B42FD55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42331-620C-8643-8BB9-56A0D9B8DF93}"/>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414118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30668-C0F8-CF92-1B85-19FDFCDF38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C4C842-0ECF-BB4F-2C7B-0E50EF8D3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C1671-ECA1-F294-931B-E2C22BF17F25}"/>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5" name="Footer Placeholder 4">
            <a:extLst>
              <a:ext uri="{FF2B5EF4-FFF2-40B4-BE49-F238E27FC236}">
                <a16:creationId xmlns:a16="http://schemas.microsoft.com/office/drawing/2014/main" id="{5D28D444-84D9-3917-AF29-35CC4C7FB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5A22D-79EF-23C4-2685-B4109F15C3A2}"/>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29082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270-C5F8-B1BF-84A4-F6C69A6D5B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BB156F-4D9A-C4E1-3EDA-87BBDD485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7C702-5D56-8959-7D9C-B40D9906FB48}"/>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5" name="Footer Placeholder 4">
            <a:extLst>
              <a:ext uri="{FF2B5EF4-FFF2-40B4-BE49-F238E27FC236}">
                <a16:creationId xmlns:a16="http://schemas.microsoft.com/office/drawing/2014/main" id="{9FCE39EB-8F2B-3985-65F2-252C68DB90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4252F-80CA-00D6-EEF6-4F45200F5378}"/>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195661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B1BD-BD1B-ED0E-D56B-0E1D46216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BE3D42-0A00-0760-1CAE-61B7E351C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40C1D9-821E-7334-8ADD-EA06B3A913CC}"/>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5" name="Footer Placeholder 4">
            <a:extLst>
              <a:ext uri="{FF2B5EF4-FFF2-40B4-BE49-F238E27FC236}">
                <a16:creationId xmlns:a16="http://schemas.microsoft.com/office/drawing/2014/main" id="{BFCF1386-FD37-9FEE-FEA4-2414D0060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568B2-F710-4BCD-3F05-636B9F54038A}"/>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330302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DC0A-A785-5643-C08A-2DB5901D8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75C6CC-3157-5ADA-BB7A-CC1F63D7A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24EC84-3F34-AC9A-F664-F4BEDEBA6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EFE002-26A7-ECCD-E92F-FAF83D4BB783}"/>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6" name="Footer Placeholder 5">
            <a:extLst>
              <a:ext uri="{FF2B5EF4-FFF2-40B4-BE49-F238E27FC236}">
                <a16:creationId xmlns:a16="http://schemas.microsoft.com/office/drawing/2014/main" id="{D552B156-8B09-F190-A0AB-37665B0FE9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7EC577-8F6C-8514-9C6D-282058637B8F}"/>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102711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CAB-B925-C88C-D7BA-B4B711BFBB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D7F24-E821-D343-04BE-5442C33A5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8E2256-35B1-F370-4B16-60219FCA8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3E0ED2-A408-0FA2-05EA-2BAC09529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3892D7-64F2-F1E7-3231-E63917226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C81B41-3F32-AB0C-3F23-20FCC1CDD487}"/>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8" name="Footer Placeholder 7">
            <a:extLst>
              <a:ext uri="{FF2B5EF4-FFF2-40B4-BE49-F238E27FC236}">
                <a16:creationId xmlns:a16="http://schemas.microsoft.com/office/drawing/2014/main" id="{7C4D6DE5-34BA-7F3C-E5D6-DB72A2837D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A3DCB8-7A10-F3EE-21C8-311B6F579288}"/>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70166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9D23-D7BF-1EC6-FC43-87E5A13FCB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5EF76B-C3D6-54C0-ACF4-ED42C5A98DE8}"/>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4" name="Footer Placeholder 3">
            <a:extLst>
              <a:ext uri="{FF2B5EF4-FFF2-40B4-BE49-F238E27FC236}">
                <a16:creationId xmlns:a16="http://schemas.microsoft.com/office/drawing/2014/main" id="{227A657C-93D3-BFA3-C3EE-6AB4210617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D106EA-C73E-B84C-6999-44FBA4799549}"/>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280940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C79BF-C30B-3CB6-4E08-6B91F5FDA50B}"/>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3" name="Footer Placeholder 2">
            <a:extLst>
              <a:ext uri="{FF2B5EF4-FFF2-40B4-BE49-F238E27FC236}">
                <a16:creationId xmlns:a16="http://schemas.microsoft.com/office/drawing/2014/main" id="{02572E66-5185-6D9B-BFD4-6221D8BAF4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C333EE-359A-BC2B-CC76-A1B0F127F2C8}"/>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264423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52D4-134F-E6B0-FD2E-2506E79E7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C63DD0-215C-E3AF-5B99-F902FFDD9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BB9161-3530-C517-FE4F-78C94C265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216FC-E6C7-048D-0D9C-FE95F9662034}"/>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6" name="Footer Placeholder 5">
            <a:extLst>
              <a:ext uri="{FF2B5EF4-FFF2-40B4-BE49-F238E27FC236}">
                <a16:creationId xmlns:a16="http://schemas.microsoft.com/office/drawing/2014/main" id="{120C704B-20A5-CD36-F847-AFF062BAB1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15AD8E-2C58-7FCB-3B60-1FD7D8113CE5}"/>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302895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6C5A-E9FD-8397-F556-FE56D50DF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1AEFFD-4B69-84B2-93F6-0C4182D68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BF5A0-1613-BFEE-4EB6-5AF108BD8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55BD2-D452-1B56-1C9E-D3977A75275E}"/>
              </a:ext>
            </a:extLst>
          </p:cNvPr>
          <p:cNvSpPr>
            <a:spLocks noGrp="1"/>
          </p:cNvSpPr>
          <p:nvPr>
            <p:ph type="dt" sz="half" idx="10"/>
          </p:nvPr>
        </p:nvSpPr>
        <p:spPr/>
        <p:txBody>
          <a:bodyPr/>
          <a:lstStyle/>
          <a:p>
            <a:fld id="{A1F8FD11-5F41-4F0B-AEB6-42FB0348CEE0}" type="datetimeFigureOut">
              <a:rPr lang="en-IN" smtClean="0"/>
              <a:t>02-02-2024</a:t>
            </a:fld>
            <a:endParaRPr lang="en-IN"/>
          </a:p>
        </p:txBody>
      </p:sp>
      <p:sp>
        <p:nvSpPr>
          <p:cNvPr id="6" name="Footer Placeholder 5">
            <a:extLst>
              <a:ext uri="{FF2B5EF4-FFF2-40B4-BE49-F238E27FC236}">
                <a16:creationId xmlns:a16="http://schemas.microsoft.com/office/drawing/2014/main" id="{3511D08B-606E-7EE4-ACBA-2218DFD976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C9F090-863A-107B-AA39-76BBD6BFC5CF}"/>
              </a:ext>
            </a:extLst>
          </p:cNvPr>
          <p:cNvSpPr>
            <a:spLocks noGrp="1"/>
          </p:cNvSpPr>
          <p:nvPr>
            <p:ph type="sldNum" sz="quarter" idx="12"/>
          </p:nvPr>
        </p:nvSpPr>
        <p:spPr/>
        <p:txBody>
          <a:bodyPr/>
          <a:lstStyle/>
          <a:p>
            <a:fld id="{EBCFA712-4434-4F73-9AE2-17F41654B5B3}" type="slidenum">
              <a:rPr lang="en-IN" smtClean="0"/>
              <a:t>‹#›</a:t>
            </a:fld>
            <a:endParaRPr lang="en-IN"/>
          </a:p>
        </p:txBody>
      </p:sp>
    </p:spTree>
    <p:extLst>
      <p:ext uri="{BB962C8B-B14F-4D97-AF65-F5344CB8AC3E}">
        <p14:creationId xmlns:p14="http://schemas.microsoft.com/office/powerpoint/2010/main" val="1557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7A538-5670-8877-7E3C-86859D182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02247A-B8C4-153F-F43F-AF1B72040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4B39F4-42BC-6B54-F215-3F24ED2C1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8FD11-5F41-4F0B-AEB6-42FB0348CEE0}" type="datetimeFigureOut">
              <a:rPr lang="en-IN" smtClean="0"/>
              <a:t>02-02-2024</a:t>
            </a:fld>
            <a:endParaRPr lang="en-IN"/>
          </a:p>
        </p:txBody>
      </p:sp>
      <p:sp>
        <p:nvSpPr>
          <p:cNvPr id="5" name="Footer Placeholder 4">
            <a:extLst>
              <a:ext uri="{FF2B5EF4-FFF2-40B4-BE49-F238E27FC236}">
                <a16:creationId xmlns:a16="http://schemas.microsoft.com/office/drawing/2014/main" id="{C7C2FE06-8F8E-9F9D-A39F-F2B3B4C334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08AE13-701C-88BE-980C-717E9E9C6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FA712-4434-4F73-9AE2-17F41654B5B3}" type="slidenum">
              <a:rPr lang="en-IN" smtClean="0"/>
              <a:t>‹#›</a:t>
            </a:fld>
            <a:endParaRPr lang="en-IN"/>
          </a:p>
        </p:txBody>
      </p:sp>
    </p:spTree>
    <p:extLst>
      <p:ext uri="{BB962C8B-B14F-4D97-AF65-F5344CB8AC3E}">
        <p14:creationId xmlns:p14="http://schemas.microsoft.com/office/powerpoint/2010/main" val="225039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0.jpe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6C71-4EDD-C73C-F91A-C238CB19F95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C7C4A20-4523-53AB-9E8D-32C1588A05EC}"/>
              </a:ext>
            </a:extLst>
          </p:cNvPr>
          <p:cNvSpPr>
            <a:spLocks noGrp="1"/>
          </p:cNvSpPr>
          <p:nvPr>
            <p:ph type="subTitle" idx="1"/>
          </p:nvPr>
        </p:nvSpPr>
        <p:spPr/>
        <p:txBody>
          <a:bodyPr/>
          <a:lstStyle/>
          <a:p>
            <a:endParaRPr lang="en-IN"/>
          </a:p>
        </p:txBody>
      </p:sp>
      <p:pic>
        <p:nvPicPr>
          <p:cNvPr id="9" name="Picture 8">
            <a:extLst>
              <a:ext uri="{FF2B5EF4-FFF2-40B4-BE49-F238E27FC236}">
                <a16:creationId xmlns:a16="http://schemas.microsoft.com/office/drawing/2014/main" id="{5D097955-04F7-011D-A5F6-A8FB5B34B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64" y="-179183"/>
            <a:ext cx="12309264" cy="7037183"/>
          </a:xfrm>
          <a:prstGeom prst="rect">
            <a:avLst/>
          </a:prstGeom>
        </p:spPr>
      </p:pic>
      <p:sp>
        <p:nvSpPr>
          <p:cNvPr id="10" name="TextBox 9">
            <a:extLst>
              <a:ext uri="{FF2B5EF4-FFF2-40B4-BE49-F238E27FC236}">
                <a16:creationId xmlns:a16="http://schemas.microsoft.com/office/drawing/2014/main" id="{96B50AD6-8CF0-16C0-CC37-FB208674A4EA}"/>
              </a:ext>
            </a:extLst>
          </p:cNvPr>
          <p:cNvSpPr txBox="1"/>
          <p:nvPr/>
        </p:nvSpPr>
        <p:spPr>
          <a:xfrm>
            <a:off x="2536457" y="375853"/>
            <a:ext cx="6055568" cy="538609"/>
          </a:xfrm>
          <a:prstGeom prst="rect">
            <a:avLst/>
          </a:prstGeom>
          <a:noFill/>
        </p:spPr>
        <p:txBody>
          <a:bodyPr wrap="square" rtlCol="0">
            <a:spAutoFit/>
          </a:bodyPr>
          <a:lstStyle/>
          <a:p>
            <a:pPr algn="ctr"/>
            <a:r>
              <a:rPr lang="en-US" sz="2900" dirty="0">
                <a:solidFill>
                  <a:srgbClr val="4B8523"/>
                </a:solidFill>
                <a:latin typeface="Cooper Black" panose="0208090404030B020404" pitchFamily="18" charset="0"/>
                <a:ea typeface="Tahoma" panose="020B0604030504040204" pitchFamily="34" charset="0"/>
                <a:cs typeface="Tahoma" panose="020B0604030504040204" pitchFamily="34" charset="0"/>
              </a:rPr>
              <a:t>Online Food Ordering System</a:t>
            </a:r>
            <a:endParaRPr lang="en-IN" sz="2900" dirty="0">
              <a:solidFill>
                <a:srgbClr val="4B8523"/>
              </a:solidFill>
              <a:latin typeface="Cooper Black" panose="0208090404030B020404" pitchFamily="18" charset="0"/>
              <a:ea typeface="Tahoma" panose="020B0604030504040204" pitchFamily="34" charset="0"/>
              <a:cs typeface="Tahoma" panose="020B0604030504040204" pitchFamily="34" charset="0"/>
            </a:endParaRPr>
          </a:p>
        </p:txBody>
      </p:sp>
      <p:pic>
        <p:nvPicPr>
          <p:cNvPr id="12" name="Picture 11">
            <a:extLst>
              <a:ext uri="{FF2B5EF4-FFF2-40B4-BE49-F238E27FC236}">
                <a16:creationId xmlns:a16="http://schemas.microsoft.com/office/drawing/2014/main" id="{F6CCC9D0-C2D1-F781-B7F6-4C987289F676}"/>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9895" b="89955" l="10000" r="91300">
                        <a14:foregroundMark x1="83500" y1="43028" x2="91500" y2="64618"/>
                        <a14:foregroundMark x1="91500" y1="64618" x2="75800" y2="63718"/>
                        <a14:foregroundMark x1="75800" y1="63718" x2="90900" y2="69415"/>
                        <a14:foregroundMark x1="90900" y1="69415" x2="75400" y2="63568"/>
                        <a14:foregroundMark x1="75400" y1="63568" x2="91300" y2="67316"/>
                        <a14:foregroundMark x1="91300" y1="67316" x2="75900" y2="62669"/>
                        <a14:foregroundMark x1="75900" y1="62669" x2="86100" y2="53073"/>
                      </a14:backgroundRemoval>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3574057" flipH="1">
            <a:off x="2425356" y="626671"/>
            <a:ext cx="862943" cy="575583"/>
          </a:xfrm>
          <a:prstGeom prst="rect">
            <a:avLst/>
          </a:prstGeom>
        </p:spPr>
      </p:pic>
      <p:pic>
        <p:nvPicPr>
          <p:cNvPr id="14" name="Picture 13">
            <a:extLst>
              <a:ext uri="{FF2B5EF4-FFF2-40B4-BE49-F238E27FC236}">
                <a16:creationId xmlns:a16="http://schemas.microsoft.com/office/drawing/2014/main" id="{DDC9EDDE-55E9-4BEF-7898-ABAB13E03788}"/>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395730" y="223522"/>
            <a:ext cx="385653" cy="322985"/>
          </a:xfrm>
          <a:prstGeom prst="rect">
            <a:avLst/>
          </a:prstGeom>
        </p:spPr>
      </p:pic>
      <p:pic>
        <p:nvPicPr>
          <p:cNvPr id="16" name="Picture 15">
            <a:extLst>
              <a:ext uri="{FF2B5EF4-FFF2-40B4-BE49-F238E27FC236}">
                <a16:creationId xmlns:a16="http://schemas.microsoft.com/office/drawing/2014/main" id="{9B65D1BD-B777-ED4B-135D-B1E19F9CA7E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r="10075" b="-5704"/>
          <a:stretch/>
        </p:blipFill>
        <p:spPr>
          <a:xfrm>
            <a:off x="8556548" y="223523"/>
            <a:ext cx="385653" cy="268472"/>
          </a:xfrm>
          <a:prstGeom prst="rect">
            <a:avLst/>
          </a:prstGeom>
        </p:spPr>
      </p:pic>
      <p:pic>
        <p:nvPicPr>
          <p:cNvPr id="18" name="Picture 17">
            <a:extLst>
              <a:ext uri="{FF2B5EF4-FFF2-40B4-BE49-F238E27FC236}">
                <a16:creationId xmlns:a16="http://schemas.microsoft.com/office/drawing/2014/main" id="{B91BF8F0-5861-C18D-7ED1-47FD627194AF}"/>
              </a:ext>
            </a:extLst>
          </p:cNvPr>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326975" y="339794"/>
            <a:ext cx="320563" cy="574668"/>
          </a:xfrm>
          <a:prstGeom prst="rect">
            <a:avLst/>
          </a:prstGeom>
        </p:spPr>
      </p:pic>
      <p:sp>
        <p:nvSpPr>
          <p:cNvPr id="19" name="TextBox 18">
            <a:extLst>
              <a:ext uri="{FF2B5EF4-FFF2-40B4-BE49-F238E27FC236}">
                <a16:creationId xmlns:a16="http://schemas.microsoft.com/office/drawing/2014/main" id="{02104462-3E98-4628-501B-1959CC035CFA}"/>
              </a:ext>
            </a:extLst>
          </p:cNvPr>
          <p:cNvSpPr txBox="1"/>
          <p:nvPr/>
        </p:nvSpPr>
        <p:spPr>
          <a:xfrm>
            <a:off x="3043520" y="953477"/>
            <a:ext cx="5614756" cy="553998"/>
          </a:xfrm>
          <a:prstGeom prst="rect">
            <a:avLst/>
          </a:prstGeom>
          <a:noFill/>
        </p:spPr>
        <p:txBody>
          <a:bodyPr wrap="square" rtlCol="0">
            <a:spAutoFit/>
          </a:bodyPr>
          <a:lstStyle/>
          <a:p>
            <a:pPr algn="ctr"/>
            <a:r>
              <a:rPr lang="en-IN" sz="1500" dirty="0">
                <a:solidFill>
                  <a:srgbClr val="4B8523"/>
                </a:solidFill>
                <a:latin typeface="Lato" panose="020F0502020204030203" pitchFamily="34" charset="0"/>
                <a:ea typeface="Lato" panose="020F0502020204030203" pitchFamily="34" charset="0"/>
                <a:cs typeface="Lato" panose="020F0502020204030203" pitchFamily="34" charset="0"/>
              </a:rPr>
              <a:t>2023-2024</a:t>
            </a:r>
            <a:br>
              <a:rPr lang="en-IN" sz="1500" dirty="0">
                <a:solidFill>
                  <a:srgbClr val="4B8523"/>
                </a:solidFill>
                <a:latin typeface="Lato" panose="020F0502020204030203" pitchFamily="34" charset="0"/>
                <a:ea typeface="Lato" panose="020F0502020204030203" pitchFamily="34" charset="0"/>
                <a:cs typeface="Lato" panose="020F0502020204030203" pitchFamily="34" charset="0"/>
              </a:rPr>
            </a:br>
            <a:r>
              <a:rPr lang="en-IN" sz="1500" dirty="0">
                <a:solidFill>
                  <a:srgbClr val="4B8523"/>
                </a:solidFill>
                <a:latin typeface="Lato" panose="020F0502020204030203" pitchFamily="34" charset="0"/>
                <a:ea typeface="Lato" panose="020F0502020204030203" pitchFamily="34" charset="0"/>
                <a:cs typeface="Lato" panose="020F0502020204030203" pitchFamily="34" charset="0"/>
              </a:rPr>
              <a:t>22SDCS01R- MSWD- CLUSTER2- S24-SDP12</a:t>
            </a:r>
          </a:p>
        </p:txBody>
      </p:sp>
    </p:spTree>
    <p:extLst>
      <p:ext uri="{BB962C8B-B14F-4D97-AF65-F5344CB8AC3E}">
        <p14:creationId xmlns:p14="http://schemas.microsoft.com/office/powerpoint/2010/main" val="34944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CB7755E-09E5-59CC-B3E0-96896549232C}"/>
              </a:ext>
            </a:extLst>
          </p:cNvPr>
          <p:cNvSpPr txBox="1"/>
          <p:nvPr/>
        </p:nvSpPr>
        <p:spPr>
          <a:xfrm>
            <a:off x="148166" y="1110645"/>
            <a:ext cx="11895668" cy="5262979"/>
          </a:xfrm>
          <a:prstGeom prst="rect">
            <a:avLst/>
          </a:prstGeom>
          <a:noFill/>
        </p:spPr>
        <p:txBody>
          <a:bodyPr wrap="square" rtlCol="0">
            <a:spAutoFit/>
          </a:bodyPr>
          <a:lstStyle/>
          <a:p>
            <a:pPr marL="342900" indent="-342900">
              <a:buFont typeface="+mj-lt"/>
              <a:buAutoNum type="arabicPeriod"/>
            </a:pPr>
            <a:r>
              <a:rPr lang="en-US" sz="1600" b="1" dirty="0">
                <a:solidFill>
                  <a:srgbClr val="4B8523"/>
                </a:solidFill>
                <a:latin typeface="Century Gothic" panose="020B0502020202020204" pitchFamily="34" charset="0"/>
              </a:rPr>
              <a:t>User-Friendly Interface: </a:t>
            </a:r>
            <a:r>
              <a:rPr lang="en-US" sz="1600" dirty="0">
                <a:solidFill>
                  <a:srgbClr val="1AAA6C"/>
                </a:solidFill>
                <a:latin typeface="Century Gothic" panose="020B0502020202020204" pitchFamily="34" charset="0"/>
              </a:rPr>
              <a:t>The system offers an intuitive and easy-to-navigate interface for seamless user experience.</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Menu Browsing: </a:t>
            </a:r>
            <a:r>
              <a:rPr lang="en-US" sz="1600" dirty="0">
                <a:solidFill>
                  <a:srgbClr val="1AAA6C"/>
                </a:solidFill>
                <a:latin typeface="Century Gothic" panose="020B0502020202020204" pitchFamily="34" charset="0"/>
              </a:rPr>
              <a:t>Customers can browse digital menus with detailed descriptions, images, and prices of available dishes.</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Order Placement: </a:t>
            </a:r>
            <a:r>
              <a:rPr lang="en-US" sz="1600" dirty="0">
                <a:solidFill>
                  <a:srgbClr val="1AAA6C"/>
                </a:solidFill>
                <a:latin typeface="Century Gothic" panose="020B0502020202020204" pitchFamily="34" charset="0"/>
              </a:rPr>
              <a:t>Users can place orders effortlessly, selecting desired items and specifying preferences.</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Real-Time Order Tracking: </a:t>
            </a:r>
            <a:r>
              <a:rPr lang="en-US" sz="1600" dirty="0">
                <a:solidFill>
                  <a:srgbClr val="1AAA6C"/>
                </a:solidFill>
                <a:latin typeface="Century Gothic" panose="020B0502020202020204" pitchFamily="34" charset="0"/>
              </a:rPr>
              <a:t>A feature that allows customers to track the status and location of their orders in real-time.</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Secure Payment Gateway: </a:t>
            </a:r>
            <a:r>
              <a:rPr lang="en-US" sz="1600" dirty="0">
                <a:solidFill>
                  <a:srgbClr val="1AAA6C"/>
                </a:solidFill>
                <a:latin typeface="Century Gothic" panose="020B0502020202020204" pitchFamily="34" charset="0"/>
              </a:rPr>
              <a:t>Integration of a secure online payment system for smooth and protected financial transactions.</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Account Management: </a:t>
            </a:r>
            <a:r>
              <a:rPr lang="en-US" sz="1600" dirty="0">
                <a:solidFill>
                  <a:srgbClr val="1AAA6C"/>
                </a:solidFill>
                <a:latin typeface="Century Gothic" panose="020B0502020202020204" pitchFamily="34" charset="0"/>
              </a:rPr>
              <a:t>Customers can create accounts, manage profiles, and store delivery preferences for a personalized experience.</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Promotions and Discounts: </a:t>
            </a:r>
            <a:r>
              <a:rPr lang="en-US" sz="1600" dirty="0">
                <a:solidFill>
                  <a:srgbClr val="1AAA6C"/>
                </a:solidFill>
                <a:latin typeface="Century Gothic" panose="020B0502020202020204" pitchFamily="34" charset="0"/>
              </a:rPr>
              <a:t>The system supports the implementation of promotional offers, discounts, and loyalty programs to enhance customer engagement.</a:t>
            </a:r>
          </a:p>
          <a:p>
            <a:pPr marL="342900" indent="-342900">
              <a:buFont typeface="+mj-lt"/>
              <a:buAutoNum type="arabicPeriod"/>
            </a:pPr>
            <a:endParaRPr lang="en-US" sz="1600" dirty="0">
              <a:solidFill>
                <a:srgbClr val="1AAA6C"/>
              </a:solidFill>
              <a:latin typeface="Century Gothic" panose="020B0502020202020204" pitchFamily="34" charset="0"/>
            </a:endParaRPr>
          </a:p>
          <a:p>
            <a:pPr marL="342900" indent="-342900">
              <a:buFont typeface="+mj-lt"/>
              <a:buAutoNum type="arabicPeriod"/>
            </a:pPr>
            <a:r>
              <a:rPr lang="en-US" sz="1600" b="1" dirty="0">
                <a:solidFill>
                  <a:srgbClr val="4B8523"/>
                </a:solidFill>
                <a:latin typeface="Century Gothic" panose="020B0502020202020204" pitchFamily="34" charset="0"/>
              </a:rPr>
              <a:t>Feedback and Ratings: </a:t>
            </a:r>
            <a:r>
              <a:rPr lang="en-US" sz="1600" dirty="0">
                <a:solidFill>
                  <a:srgbClr val="1AAA6C"/>
                </a:solidFill>
                <a:latin typeface="Century Gothic" panose="020B0502020202020204" pitchFamily="34" charset="0"/>
              </a:rPr>
              <a:t>Users can provide feedback, ratings, and reviews, contributing to a transparent system and helping others make informed choices.</a:t>
            </a:r>
            <a:endParaRPr lang="en-IN" sz="1600" dirty="0">
              <a:solidFill>
                <a:srgbClr val="1AAA6C"/>
              </a:solidFill>
              <a:latin typeface="Raleway" pitchFamily="2" charset="0"/>
            </a:endParaRPr>
          </a:p>
        </p:txBody>
      </p:sp>
      <p:sp>
        <p:nvSpPr>
          <p:cNvPr id="5" name="TextBox 4">
            <a:extLst>
              <a:ext uri="{FF2B5EF4-FFF2-40B4-BE49-F238E27FC236}">
                <a16:creationId xmlns:a16="http://schemas.microsoft.com/office/drawing/2014/main" id="{90F9C954-9B5A-ED30-CCB6-DD88F25B21D5}"/>
              </a:ext>
            </a:extLst>
          </p:cNvPr>
          <p:cNvSpPr txBox="1"/>
          <p:nvPr/>
        </p:nvSpPr>
        <p:spPr>
          <a:xfrm>
            <a:off x="3183466" y="164605"/>
            <a:ext cx="8331200" cy="461665"/>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FEATURES OF ONLINE FOOD ORDERING SYSTEM </a:t>
            </a:r>
          </a:p>
        </p:txBody>
      </p:sp>
    </p:spTree>
    <p:extLst>
      <p:ext uri="{BB962C8B-B14F-4D97-AF65-F5344CB8AC3E}">
        <p14:creationId xmlns:p14="http://schemas.microsoft.com/office/powerpoint/2010/main" val="353410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CB7755E-09E5-59CC-B3E0-96896549232C}"/>
              </a:ext>
            </a:extLst>
          </p:cNvPr>
          <p:cNvSpPr txBox="1"/>
          <p:nvPr/>
        </p:nvSpPr>
        <p:spPr>
          <a:xfrm>
            <a:off x="148166" y="1356866"/>
            <a:ext cx="12043834" cy="4524315"/>
          </a:xfrm>
          <a:prstGeom prst="rect">
            <a:avLst/>
          </a:prstGeom>
          <a:noFill/>
        </p:spPr>
        <p:txBody>
          <a:bodyPr wrap="square" rtlCol="0">
            <a:spAutoFit/>
          </a:bodyPr>
          <a:lstStyle/>
          <a:p>
            <a:pPr marL="342900" indent="-342900">
              <a:buFont typeface="+mj-lt"/>
              <a:buAutoNum type="arabicPeriod" startAt="9"/>
            </a:pPr>
            <a:r>
              <a:rPr lang="en-US" sz="1600" b="1" dirty="0">
                <a:solidFill>
                  <a:srgbClr val="4B8523"/>
                </a:solidFill>
                <a:latin typeface="Century Gothic" panose="020B0502020202020204" pitchFamily="34" charset="0"/>
              </a:rPr>
              <a:t>Admin Dashboard: </a:t>
            </a:r>
            <a:r>
              <a:rPr lang="en-US" sz="1600" dirty="0">
                <a:solidFill>
                  <a:srgbClr val="1AAA6C"/>
                </a:solidFill>
                <a:latin typeface="Raleway" pitchFamily="2" charset="0"/>
              </a:rPr>
              <a:t>A robust dashboard for restaurant owners/administrators to manage menu items, prices, and monitor overall system activity.</a:t>
            </a:r>
          </a:p>
          <a:p>
            <a:pPr marL="342900" indent="-342900">
              <a:buFont typeface="+mj-lt"/>
              <a:buAutoNum type="arabicPeriod" startAt="9"/>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Raleway" pitchFamily="2" charset="0"/>
              </a:rPr>
              <a:t>Inventory Management: </a:t>
            </a:r>
            <a:r>
              <a:rPr lang="en-US" sz="1600" dirty="0">
                <a:solidFill>
                  <a:srgbClr val="1AAA6C"/>
                </a:solidFill>
                <a:latin typeface="Raleway" pitchFamily="2" charset="0"/>
              </a:rPr>
              <a:t>Enables restaurant owners to efficiently manage and update available food items and quantities.</a:t>
            </a:r>
          </a:p>
          <a:p>
            <a:pPr marL="342900" indent="-342900">
              <a:buFont typeface="+mj-lt"/>
              <a:buAutoNum type="arabicPeriod" startAt="9"/>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Century Gothic" panose="020B0502020202020204" pitchFamily="34" charset="0"/>
              </a:rPr>
              <a:t>Order Processing: </a:t>
            </a:r>
            <a:r>
              <a:rPr lang="en-US" sz="1600" dirty="0">
                <a:solidFill>
                  <a:srgbClr val="1AAA6C"/>
                </a:solidFill>
                <a:latin typeface="Raleway" pitchFamily="2" charset="0"/>
              </a:rPr>
              <a:t>Streamlines the order processing workflow, from confirmation to preparation and delivery.</a:t>
            </a:r>
          </a:p>
          <a:p>
            <a:pPr marL="342900" indent="-342900">
              <a:buFont typeface="+mj-lt"/>
              <a:buAutoNum type="arabicPeriod" startAt="9"/>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Century Gothic" panose="020B0502020202020204" pitchFamily="34" charset="0"/>
              </a:rPr>
              <a:t>Customer Support: </a:t>
            </a:r>
            <a:r>
              <a:rPr lang="en-US" sz="1600" dirty="0">
                <a:solidFill>
                  <a:srgbClr val="1AAA6C"/>
                </a:solidFill>
                <a:latin typeface="Raleway" pitchFamily="2" charset="0"/>
              </a:rPr>
              <a:t>Integration of customer support features such as chat support or helpline for addressing queries and concerns.</a:t>
            </a:r>
          </a:p>
          <a:p>
            <a:pPr marL="342900" indent="-342900">
              <a:buFont typeface="+mj-lt"/>
              <a:buAutoNum type="arabicPeriod" startAt="9"/>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Century Gothic" panose="020B0502020202020204" pitchFamily="34" charset="0"/>
              </a:rPr>
              <a:t>Responsive Design: </a:t>
            </a:r>
            <a:r>
              <a:rPr lang="en-US" sz="1600" dirty="0">
                <a:solidFill>
                  <a:srgbClr val="1AAA6C"/>
                </a:solidFill>
                <a:latin typeface="Raleway" pitchFamily="2" charset="0"/>
              </a:rPr>
              <a:t>Ensures compatibility across various devices, providing a consistent experience on smartphones, tablets, and computers.</a:t>
            </a:r>
          </a:p>
          <a:p>
            <a:pPr marL="342900" indent="-342900">
              <a:buFont typeface="+mj-lt"/>
              <a:buAutoNum type="arabicPeriod" startAt="9"/>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Century Gothic" panose="020B0502020202020204" pitchFamily="34" charset="0"/>
              </a:rPr>
              <a:t>Delivery Management: </a:t>
            </a:r>
            <a:r>
              <a:rPr lang="en-US" sz="1600" dirty="0">
                <a:solidFill>
                  <a:srgbClr val="1AAA6C"/>
                </a:solidFill>
                <a:latin typeface="Raleway" pitchFamily="2" charset="0"/>
              </a:rPr>
              <a:t>Tools for restaurants to coordinate and optimize the delivery process, including route planning and delivery tracking.</a:t>
            </a:r>
          </a:p>
          <a:p>
            <a:pPr marL="342900" indent="-342900">
              <a:buFont typeface="+mj-lt"/>
              <a:buAutoNum type="arabicPeriod" startAt="9"/>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Century Gothic" panose="020B0502020202020204" pitchFamily="34" charset="0"/>
              </a:rPr>
              <a:t>Reporting and Analytics: </a:t>
            </a:r>
            <a:r>
              <a:rPr lang="en-US" sz="1600" dirty="0">
                <a:solidFill>
                  <a:srgbClr val="1AAA6C"/>
                </a:solidFill>
                <a:latin typeface="Raleway" pitchFamily="2" charset="0"/>
              </a:rPr>
              <a:t>Generates reports and analytics for restaurant owners to gain insights into sales, popular dishes, and customer preferences.</a:t>
            </a:r>
            <a:endParaRPr lang="en-IN" sz="1600" dirty="0">
              <a:solidFill>
                <a:srgbClr val="1AAA6C"/>
              </a:solidFill>
              <a:latin typeface="Raleway" pitchFamily="2" charset="0"/>
            </a:endParaRPr>
          </a:p>
        </p:txBody>
      </p:sp>
      <p:sp>
        <p:nvSpPr>
          <p:cNvPr id="5" name="TextBox 4">
            <a:extLst>
              <a:ext uri="{FF2B5EF4-FFF2-40B4-BE49-F238E27FC236}">
                <a16:creationId xmlns:a16="http://schemas.microsoft.com/office/drawing/2014/main" id="{90F9C954-9B5A-ED30-CCB6-DD88F25B21D5}"/>
              </a:ext>
            </a:extLst>
          </p:cNvPr>
          <p:cNvSpPr txBox="1"/>
          <p:nvPr/>
        </p:nvSpPr>
        <p:spPr>
          <a:xfrm>
            <a:off x="3183466" y="164605"/>
            <a:ext cx="8331200" cy="461665"/>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FEATURES OF ONLINE FOOD ORDERING SYSTEM </a:t>
            </a:r>
          </a:p>
        </p:txBody>
      </p:sp>
    </p:spTree>
    <p:extLst>
      <p:ext uri="{BB962C8B-B14F-4D97-AF65-F5344CB8AC3E}">
        <p14:creationId xmlns:p14="http://schemas.microsoft.com/office/powerpoint/2010/main" val="25363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CB7755E-09E5-59CC-B3E0-96896549232C}"/>
              </a:ext>
            </a:extLst>
          </p:cNvPr>
          <p:cNvSpPr txBox="1"/>
          <p:nvPr/>
        </p:nvSpPr>
        <p:spPr>
          <a:xfrm>
            <a:off x="232833" y="691752"/>
            <a:ext cx="12043834" cy="6001643"/>
          </a:xfrm>
          <a:prstGeom prst="rect">
            <a:avLst/>
          </a:prstGeom>
          <a:noFill/>
        </p:spPr>
        <p:txBody>
          <a:bodyPr wrap="square" rtlCol="0">
            <a:spAutoFit/>
          </a:bodyPr>
          <a:lstStyle/>
          <a:p>
            <a:pPr marL="342900" indent="-342900">
              <a:buFont typeface="+mj-lt"/>
              <a:buAutoNum type="arabicPeriod"/>
            </a:pPr>
            <a:r>
              <a:rPr lang="en-US" sz="1600" b="1" dirty="0">
                <a:solidFill>
                  <a:srgbClr val="4B8523"/>
                </a:solidFill>
                <a:latin typeface="Century Gothic" panose="020B0502020202020204" pitchFamily="34" charset="0"/>
              </a:rPr>
              <a:t>Awareness:</a:t>
            </a:r>
          </a:p>
          <a:p>
            <a:r>
              <a:rPr lang="en-US" sz="1600" dirty="0">
                <a:solidFill>
                  <a:srgbClr val="4B8523"/>
                </a:solidFill>
                <a:latin typeface="Raleway" pitchFamily="2" charset="0"/>
              </a:rPr>
              <a:t>Touchpoints: Online advertisements, social media promotions, word-of-mouth.</a:t>
            </a:r>
          </a:p>
          <a:p>
            <a:r>
              <a:rPr lang="en-US" sz="1600" dirty="0">
                <a:solidFill>
                  <a:srgbClr val="4B8523"/>
                </a:solidFill>
                <a:latin typeface="Raleway" pitchFamily="2" charset="0"/>
              </a:rPr>
              <a:t>Customer Actions: Users become aware of the platform through marketing efforts and recommendations.</a:t>
            </a:r>
          </a:p>
          <a:p>
            <a:endParaRPr lang="en-US" sz="1600" b="1" dirty="0">
              <a:solidFill>
                <a:srgbClr val="4B8523"/>
              </a:solidFill>
              <a:latin typeface="Century Gothic" panose="020B0502020202020204" pitchFamily="34" charset="0"/>
            </a:endParaRPr>
          </a:p>
          <a:p>
            <a:pPr marL="342900" indent="-342900">
              <a:buFont typeface="+mj-lt"/>
              <a:buAutoNum type="arabicPeriod" startAt="2"/>
            </a:pPr>
            <a:r>
              <a:rPr lang="en-US" sz="1600" b="1" dirty="0">
                <a:solidFill>
                  <a:srgbClr val="4B8523"/>
                </a:solidFill>
                <a:latin typeface="Century Gothic" panose="020B0502020202020204" pitchFamily="34" charset="0"/>
              </a:rPr>
              <a:t>Research and Exploration:</a:t>
            </a:r>
          </a:p>
          <a:p>
            <a:r>
              <a:rPr lang="en-US" sz="1600" dirty="0">
                <a:solidFill>
                  <a:srgbClr val="4B8523"/>
                </a:solidFill>
                <a:latin typeface="Raleway" pitchFamily="2" charset="0"/>
              </a:rPr>
              <a:t>Touchpoints: Website/app exploration, reviews and ratings, menu browsing.</a:t>
            </a:r>
          </a:p>
          <a:p>
            <a:r>
              <a:rPr lang="en-US" sz="1600" dirty="0">
                <a:solidFill>
                  <a:srgbClr val="4B8523"/>
                </a:solidFill>
                <a:latin typeface="Raleway" pitchFamily="2" charset="0"/>
              </a:rPr>
              <a:t>Customer Actions: Potential customers explore the platform, check menus, read reviews, and assess the overall user experience.</a:t>
            </a:r>
          </a:p>
          <a:p>
            <a:endParaRPr lang="en-US" sz="1600" b="1" dirty="0">
              <a:solidFill>
                <a:srgbClr val="4B8523"/>
              </a:solidFill>
              <a:latin typeface="Century Gothic" panose="020B0502020202020204" pitchFamily="34" charset="0"/>
            </a:endParaRPr>
          </a:p>
          <a:p>
            <a:pPr marL="342900" indent="-342900">
              <a:buFont typeface="+mj-lt"/>
              <a:buAutoNum type="arabicPeriod" startAt="3"/>
            </a:pPr>
            <a:r>
              <a:rPr lang="en-US" sz="1600" b="1" dirty="0">
                <a:solidFill>
                  <a:srgbClr val="4B8523"/>
                </a:solidFill>
                <a:latin typeface="Century Gothic" panose="020B0502020202020204" pitchFamily="34" charset="0"/>
              </a:rPr>
              <a:t>Registration/Account Creation:</a:t>
            </a:r>
          </a:p>
          <a:p>
            <a:r>
              <a:rPr lang="en-US" sz="1600" dirty="0">
                <a:solidFill>
                  <a:srgbClr val="4B8523"/>
                </a:solidFill>
                <a:latin typeface="Raleway" pitchFamily="2" charset="0"/>
              </a:rPr>
              <a:t>Touchpoints: Account setup page on the app/website.</a:t>
            </a:r>
          </a:p>
          <a:p>
            <a:r>
              <a:rPr lang="en-US" sz="1600" dirty="0">
                <a:solidFill>
                  <a:srgbClr val="4B8523"/>
                </a:solidFill>
                <a:latin typeface="Raleway" pitchFamily="2" charset="0"/>
              </a:rPr>
              <a:t>Customer Actions: Users create an account, providing necessary details for a personalized experience.</a:t>
            </a:r>
          </a:p>
          <a:p>
            <a:endParaRPr lang="en-US" sz="1600" b="1" dirty="0">
              <a:solidFill>
                <a:srgbClr val="4B8523"/>
              </a:solidFill>
              <a:latin typeface="Century Gothic" panose="020B0502020202020204" pitchFamily="34" charset="0"/>
            </a:endParaRPr>
          </a:p>
          <a:p>
            <a:pPr marL="342900" indent="-342900">
              <a:buFont typeface="+mj-lt"/>
              <a:buAutoNum type="arabicPeriod" startAt="3"/>
            </a:pPr>
            <a:r>
              <a:rPr lang="en-US" sz="1600" b="1" dirty="0">
                <a:solidFill>
                  <a:srgbClr val="4B8523"/>
                </a:solidFill>
                <a:latin typeface="Century Gothic" panose="020B0502020202020204" pitchFamily="34" charset="0"/>
              </a:rPr>
              <a:t>Menu Selection:</a:t>
            </a:r>
          </a:p>
          <a:p>
            <a:r>
              <a:rPr lang="en-US" sz="1600" dirty="0">
                <a:solidFill>
                  <a:srgbClr val="4B8523"/>
                </a:solidFill>
                <a:latin typeface="Raleway" pitchFamily="2" charset="0"/>
              </a:rPr>
              <a:t>Touchpoints: Interactive menu interface.</a:t>
            </a:r>
          </a:p>
          <a:p>
            <a:r>
              <a:rPr lang="en-US" sz="1600" dirty="0">
                <a:solidFill>
                  <a:srgbClr val="4B8523"/>
                </a:solidFill>
                <a:latin typeface="Raleway" pitchFamily="2" charset="0"/>
              </a:rPr>
              <a:t>Customer Actions: Customers browse the menu, select items, and customize orders according to preferences.</a:t>
            </a:r>
          </a:p>
          <a:p>
            <a:endParaRPr lang="en-US" sz="1600" b="1" dirty="0">
              <a:solidFill>
                <a:srgbClr val="4B8523"/>
              </a:solidFill>
              <a:latin typeface="Century Gothic" panose="020B0502020202020204" pitchFamily="34" charset="0"/>
            </a:endParaRPr>
          </a:p>
          <a:p>
            <a:pPr marL="342900" indent="-342900">
              <a:buFont typeface="+mj-lt"/>
              <a:buAutoNum type="arabicPeriod" startAt="4"/>
            </a:pPr>
            <a:r>
              <a:rPr lang="en-US" sz="1600" b="1" dirty="0">
                <a:solidFill>
                  <a:srgbClr val="4B8523"/>
                </a:solidFill>
                <a:latin typeface="Century Gothic" panose="020B0502020202020204" pitchFamily="34" charset="0"/>
              </a:rPr>
              <a:t>Adding to Cart:</a:t>
            </a:r>
          </a:p>
          <a:p>
            <a:r>
              <a:rPr lang="en-US" sz="1600" dirty="0">
                <a:solidFill>
                  <a:srgbClr val="4B8523"/>
                </a:solidFill>
                <a:latin typeface="Raleway" pitchFamily="2" charset="0"/>
              </a:rPr>
              <a:t>Touchpoints: Cart icon on the interface.</a:t>
            </a:r>
          </a:p>
          <a:p>
            <a:r>
              <a:rPr lang="en-US" sz="1600" dirty="0">
                <a:solidFill>
                  <a:srgbClr val="4B8523"/>
                </a:solidFill>
                <a:latin typeface="Raleway" pitchFamily="2" charset="0"/>
              </a:rPr>
              <a:t>Customer Actions: Users review their selected items, make adjustments, and add them to the virtual cart.</a:t>
            </a:r>
          </a:p>
          <a:p>
            <a:endParaRPr lang="en-US" sz="1600" b="1" dirty="0">
              <a:solidFill>
                <a:srgbClr val="4B8523"/>
              </a:solidFill>
              <a:latin typeface="Century Gothic" panose="020B0502020202020204" pitchFamily="34" charset="0"/>
            </a:endParaRPr>
          </a:p>
          <a:p>
            <a:pPr marL="342900" indent="-342900">
              <a:buFont typeface="+mj-lt"/>
              <a:buAutoNum type="arabicPeriod" startAt="5"/>
            </a:pPr>
            <a:r>
              <a:rPr lang="en-US" sz="1600" b="1" dirty="0">
                <a:solidFill>
                  <a:srgbClr val="4B8523"/>
                </a:solidFill>
                <a:latin typeface="Century Gothic" panose="020B0502020202020204" pitchFamily="34" charset="0"/>
              </a:rPr>
              <a:t>Order Placement:</a:t>
            </a:r>
          </a:p>
          <a:p>
            <a:r>
              <a:rPr lang="en-US" sz="1600" dirty="0">
                <a:solidFill>
                  <a:srgbClr val="4B8523"/>
                </a:solidFill>
                <a:latin typeface="Raleway" pitchFamily="2" charset="0"/>
              </a:rPr>
              <a:t>Touchpoints: Checkout page.</a:t>
            </a:r>
          </a:p>
          <a:p>
            <a:r>
              <a:rPr lang="en-US" sz="1600" dirty="0">
                <a:solidFill>
                  <a:srgbClr val="4B8523"/>
                </a:solidFill>
                <a:latin typeface="Raleway" pitchFamily="2" charset="0"/>
              </a:rPr>
              <a:t>Customer Actions: Customers confirm their orders, choose delivery options, and proceed to payment.</a:t>
            </a:r>
            <a:endParaRPr lang="en-IN" sz="1600" dirty="0">
              <a:solidFill>
                <a:srgbClr val="1AAA6C"/>
              </a:solidFill>
              <a:latin typeface="Raleway" pitchFamily="2" charset="0"/>
            </a:endParaRPr>
          </a:p>
        </p:txBody>
      </p:sp>
      <p:sp>
        <p:nvSpPr>
          <p:cNvPr id="5" name="TextBox 4">
            <a:extLst>
              <a:ext uri="{FF2B5EF4-FFF2-40B4-BE49-F238E27FC236}">
                <a16:creationId xmlns:a16="http://schemas.microsoft.com/office/drawing/2014/main" id="{90F9C954-9B5A-ED30-CCB6-DD88F25B21D5}"/>
              </a:ext>
            </a:extLst>
          </p:cNvPr>
          <p:cNvSpPr txBox="1"/>
          <p:nvPr/>
        </p:nvSpPr>
        <p:spPr>
          <a:xfrm>
            <a:off x="3132666" y="82812"/>
            <a:ext cx="8331200" cy="830997"/>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CUSTOMER JOURNEY MAP OF ONLINE FOOD ORDERING SYSTEM </a:t>
            </a:r>
          </a:p>
        </p:txBody>
      </p:sp>
    </p:spTree>
    <p:extLst>
      <p:ext uri="{BB962C8B-B14F-4D97-AF65-F5344CB8AC3E}">
        <p14:creationId xmlns:p14="http://schemas.microsoft.com/office/powerpoint/2010/main" val="7587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CB7755E-09E5-59CC-B3E0-96896549232C}"/>
              </a:ext>
            </a:extLst>
          </p:cNvPr>
          <p:cNvSpPr txBox="1"/>
          <p:nvPr/>
        </p:nvSpPr>
        <p:spPr>
          <a:xfrm>
            <a:off x="232833" y="691752"/>
            <a:ext cx="12043834" cy="5755422"/>
          </a:xfrm>
          <a:prstGeom prst="rect">
            <a:avLst/>
          </a:prstGeom>
          <a:noFill/>
        </p:spPr>
        <p:txBody>
          <a:bodyPr wrap="square" rtlCol="0">
            <a:spAutoFit/>
          </a:bodyPr>
          <a:lstStyle/>
          <a:p>
            <a:pPr marL="342900" indent="-342900">
              <a:buFont typeface="+mj-lt"/>
              <a:buAutoNum type="arabicPeriod" startAt="7"/>
            </a:pPr>
            <a:r>
              <a:rPr lang="en-US" sz="1600" b="1" dirty="0">
                <a:solidFill>
                  <a:srgbClr val="4B8523"/>
                </a:solidFill>
                <a:latin typeface="Century Gothic" panose="020B0502020202020204" pitchFamily="34" charset="0"/>
              </a:rPr>
              <a:t>Payment Process:</a:t>
            </a:r>
          </a:p>
          <a:p>
            <a:r>
              <a:rPr lang="en-US" sz="1600" dirty="0">
                <a:solidFill>
                  <a:srgbClr val="1AAA6C"/>
                </a:solidFill>
                <a:latin typeface="Raleway" pitchFamily="2" charset="0"/>
              </a:rPr>
              <a:t>Touchpoints: Secure payment gateway.</a:t>
            </a:r>
          </a:p>
          <a:p>
            <a:r>
              <a:rPr lang="en-US" sz="1600" dirty="0">
                <a:solidFill>
                  <a:srgbClr val="1AAA6C"/>
                </a:solidFill>
                <a:latin typeface="Raleway" pitchFamily="2" charset="0"/>
              </a:rPr>
              <a:t>Customer Actions: Users enter payment details and complete the transaction, ensuring a smooth and secure process.</a:t>
            </a:r>
          </a:p>
          <a:p>
            <a:endParaRPr lang="en-US" sz="1600" dirty="0">
              <a:solidFill>
                <a:srgbClr val="1AAA6C"/>
              </a:solidFill>
              <a:latin typeface="Raleway" pitchFamily="2" charset="0"/>
            </a:endParaRPr>
          </a:p>
          <a:p>
            <a:pPr marL="342900" indent="-342900">
              <a:buFont typeface="+mj-lt"/>
              <a:buAutoNum type="arabicPeriod" startAt="8"/>
            </a:pPr>
            <a:r>
              <a:rPr lang="en-US" sz="1600" b="1" dirty="0">
                <a:solidFill>
                  <a:srgbClr val="4B8523"/>
                </a:solidFill>
                <a:latin typeface="Century Gothic" panose="020B0502020202020204" pitchFamily="34" charset="0"/>
              </a:rPr>
              <a:t>Order Confirmation:</a:t>
            </a:r>
          </a:p>
          <a:p>
            <a:r>
              <a:rPr lang="en-US" sz="1600" dirty="0">
                <a:solidFill>
                  <a:srgbClr val="1AAA6C"/>
                </a:solidFill>
                <a:latin typeface="Raleway" pitchFamily="2" charset="0"/>
              </a:rPr>
              <a:t>Touchpoints: Confirmation page and email/SMS notifications.</a:t>
            </a:r>
          </a:p>
          <a:p>
            <a:r>
              <a:rPr lang="en-US" sz="1600" dirty="0">
                <a:solidFill>
                  <a:srgbClr val="1AAA6C"/>
                </a:solidFill>
                <a:latin typeface="Raleway" pitchFamily="2" charset="0"/>
              </a:rPr>
              <a:t>Customer Actions: Confirmation of the placed order and receipt is provided, ensuring transparency.</a:t>
            </a:r>
          </a:p>
          <a:p>
            <a:pPr marL="342900" indent="-342900">
              <a:buFont typeface="+mj-lt"/>
              <a:buAutoNum type="arabicPeriod"/>
            </a:pPr>
            <a:endParaRPr lang="en-US" sz="1600" dirty="0">
              <a:solidFill>
                <a:srgbClr val="1AAA6C"/>
              </a:solidFill>
              <a:latin typeface="Raleway" pitchFamily="2" charset="0"/>
            </a:endParaRPr>
          </a:p>
          <a:p>
            <a:pPr marL="342900" indent="-342900">
              <a:buFont typeface="+mj-lt"/>
              <a:buAutoNum type="arabicPeriod" startAt="9"/>
            </a:pPr>
            <a:r>
              <a:rPr lang="en-US" sz="1600" b="1" dirty="0">
                <a:solidFill>
                  <a:srgbClr val="4B8523"/>
                </a:solidFill>
                <a:latin typeface="Century Gothic" panose="020B0502020202020204" pitchFamily="34" charset="0"/>
              </a:rPr>
              <a:t>Food Preparation:</a:t>
            </a:r>
          </a:p>
          <a:p>
            <a:r>
              <a:rPr lang="en-US" sz="1600" dirty="0">
                <a:solidFill>
                  <a:srgbClr val="1AAA6C"/>
                </a:solidFill>
                <a:latin typeface="Raleway" pitchFamily="2" charset="0"/>
              </a:rPr>
              <a:t>Touchpoints: Order processing interface for restaurant staff.</a:t>
            </a:r>
          </a:p>
          <a:p>
            <a:r>
              <a:rPr lang="en-US" sz="1600" dirty="0">
                <a:solidFill>
                  <a:srgbClr val="1AAA6C"/>
                </a:solidFill>
                <a:latin typeface="Raleway" pitchFamily="2" charset="0"/>
              </a:rPr>
              <a:t>Customer Actions: Behind-the-scenes as the restaurant prepares the order.</a:t>
            </a:r>
          </a:p>
          <a:p>
            <a:pPr marL="342900" indent="-342900">
              <a:buFont typeface="+mj-lt"/>
              <a:buAutoNum type="arabicPeriod"/>
            </a:pPr>
            <a:endParaRPr lang="en-US" sz="1600" dirty="0">
              <a:solidFill>
                <a:srgbClr val="1AAA6C"/>
              </a:solidFill>
              <a:latin typeface="Raleway" pitchFamily="2" charset="0"/>
            </a:endParaRPr>
          </a:p>
          <a:p>
            <a:pPr marL="342900" indent="-342900">
              <a:buFont typeface="+mj-lt"/>
              <a:buAutoNum type="arabicPeriod" startAt="10"/>
            </a:pPr>
            <a:r>
              <a:rPr lang="en-US" sz="1600" b="1" dirty="0">
                <a:solidFill>
                  <a:srgbClr val="4B8523"/>
                </a:solidFill>
                <a:latin typeface="Century Gothic" panose="020B0502020202020204" pitchFamily="34" charset="0"/>
              </a:rPr>
              <a:t>Delivery Tracking:</a:t>
            </a:r>
          </a:p>
          <a:p>
            <a:r>
              <a:rPr lang="en-US" sz="1600" dirty="0">
                <a:solidFill>
                  <a:srgbClr val="1AAA6C"/>
                </a:solidFill>
                <a:latin typeface="Raleway" pitchFamily="2" charset="0"/>
              </a:rPr>
              <a:t>Touchpoints: Real-time tracking on the app.</a:t>
            </a:r>
          </a:p>
          <a:p>
            <a:r>
              <a:rPr lang="en-US" sz="1600" dirty="0">
                <a:solidFill>
                  <a:srgbClr val="1AAA6C"/>
                </a:solidFill>
                <a:latin typeface="Raleway" pitchFamily="2" charset="0"/>
              </a:rPr>
              <a:t>Customer Actions: Users can track their order, knowing the exact status and estimated delivery time.</a:t>
            </a:r>
          </a:p>
          <a:p>
            <a:pPr marL="342900" indent="-342900">
              <a:buFont typeface="+mj-lt"/>
              <a:buAutoNum type="arabicPeriod"/>
            </a:pPr>
            <a:endParaRPr lang="en-US" sz="1600" dirty="0">
              <a:solidFill>
                <a:srgbClr val="1AAA6C"/>
              </a:solidFill>
              <a:latin typeface="Raleway" pitchFamily="2" charset="0"/>
            </a:endParaRPr>
          </a:p>
          <a:p>
            <a:pPr marL="342900" indent="-342900">
              <a:buFont typeface="+mj-lt"/>
              <a:buAutoNum type="arabicPeriod" startAt="11"/>
            </a:pPr>
            <a:r>
              <a:rPr lang="en-US" sz="1600" b="1" dirty="0">
                <a:solidFill>
                  <a:srgbClr val="4B8523"/>
                </a:solidFill>
                <a:latin typeface="Century Gothic" panose="020B0502020202020204" pitchFamily="34" charset="0"/>
              </a:rPr>
              <a:t>Food Receipt:</a:t>
            </a:r>
          </a:p>
          <a:p>
            <a:r>
              <a:rPr lang="en-US" sz="1600" dirty="0">
                <a:solidFill>
                  <a:srgbClr val="1AAA6C"/>
                </a:solidFill>
                <a:latin typeface="Raleway" pitchFamily="2" charset="0"/>
              </a:rPr>
              <a:t>Touchpoints: Delivery confirmation notification.</a:t>
            </a:r>
          </a:p>
          <a:p>
            <a:r>
              <a:rPr lang="en-US" sz="1600" dirty="0">
                <a:solidFill>
                  <a:srgbClr val="1AAA6C"/>
                </a:solidFill>
                <a:latin typeface="Raleway" pitchFamily="2" charset="0"/>
              </a:rPr>
              <a:t>Customer Actions: Receipt of the ordered food, signaling successful completion.</a:t>
            </a:r>
          </a:p>
          <a:p>
            <a:pPr marL="342900" indent="-342900">
              <a:buFont typeface="+mj-lt"/>
              <a:buAutoNum type="arabicPeriod"/>
            </a:pPr>
            <a:endParaRPr lang="en-US" sz="1600" dirty="0">
              <a:solidFill>
                <a:srgbClr val="1AAA6C"/>
              </a:solidFill>
              <a:latin typeface="Raleway" pitchFamily="2" charset="0"/>
            </a:endParaRPr>
          </a:p>
          <a:p>
            <a:pPr marL="342900" indent="-342900">
              <a:buFont typeface="+mj-lt"/>
              <a:buAutoNum type="arabicPeriod" startAt="12"/>
            </a:pPr>
            <a:r>
              <a:rPr lang="en-US" sz="1600" b="1" dirty="0">
                <a:solidFill>
                  <a:srgbClr val="4B8523"/>
                </a:solidFill>
                <a:latin typeface="Century Gothic" panose="020B0502020202020204" pitchFamily="34" charset="0"/>
              </a:rPr>
              <a:t>Post-Delivery Feedback:</a:t>
            </a:r>
          </a:p>
          <a:p>
            <a:r>
              <a:rPr lang="en-US" sz="1600" dirty="0">
                <a:solidFill>
                  <a:srgbClr val="1AAA6C"/>
                </a:solidFill>
                <a:latin typeface="Raleway" pitchFamily="2" charset="0"/>
              </a:rPr>
              <a:t>Touchpoints: In-app feedback form or notification.</a:t>
            </a:r>
          </a:p>
          <a:p>
            <a:r>
              <a:rPr lang="en-US" sz="1600" dirty="0">
                <a:solidFill>
                  <a:srgbClr val="1AAA6C"/>
                </a:solidFill>
                <a:latin typeface="Raleway" pitchFamily="2" charset="0"/>
              </a:rPr>
              <a:t>Customer Actions: Users may leave feedback, providing valuable insights for the platform and future customers.</a:t>
            </a:r>
            <a:endParaRPr lang="en-IN" sz="1600" dirty="0">
              <a:solidFill>
                <a:srgbClr val="1AAA6C"/>
              </a:solidFill>
              <a:latin typeface="Raleway" pitchFamily="2" charset="0"/>
            </a:endParaRPr>
          </a:p>
        </p:txBody>
      </p:sp>
      <p:sp>
        <p:nvSpPr>
          <p:cNvPr id="5" name="TextBox 4">
            <a:extLst>
              <a:ext uri="{FF2B5EF4-FFF2-40B4-BE49-F238E27FC236}">
                <a16:creationId xmlns:a16="http://schemas.microsoft.com/office/drawing/2014/main" id="{90F9C954-9B5A-ED30-CCB6-DD88F25B21D5}"/>
              </a:ext>
            </a:extLst>
          </p:cNvPr>
          <p:cNvSpPr txBox="1"/>
          <p:nvPr/>
        </p:nvSpPr>
        <p:spPr>
          <a:xfrm>
            <a:off x="3183466" y="164605"/>
            <a:ext cx="8331200" cy="830997"/>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CUSTOMER JOURNEY MAP OF ONLINE FOOD ORDERING SYSTEM </a:t>
            </a:r>
          </a:p>
        </p:txBody>
      </p:sp>
    </p:spTree>
    <p:extLst>
      <p:ext uri="{BB962C8B-B14F-4D97-AF65-F5344CB8AC3E}">
        <p14:creationId xmlns:p14="http://schemas.microsoft.com/office/powerpoint/2010/main" val="27320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B76FA69-F887-1721-6ECF-DB8C72E966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
            <a:ext cx="12192000" cy="6858001"/>
          </a:xfrm>
          <a:prstGeom prst="rect">
            <a:avLst/>
          </a:prstGeom>
        </p:spPr>
      </p:pic>
      <p:sp>
        <p:nvSpPr>
          <p:cNvPr id="7" name="TextBox 6">
            <a:extLst>
              <a:ext uri="{FF2B5EF4-FFF2-40B4-BE49-F238E27FC236}">
                <a16:creationId xmlns:a16="http://schemas.microsoft.com/office/drawing/2014/main" id="{661969AC-A737-3530-C11A-C52BB1E049E2}"/>
              </a:ext>
            </a:extLst>
          </p:cNvPr>
          <p:cNvSpPr txBox="1"/>
          <p:nvPr/>
        </p:nvSpPr>
        <p:spPr>
          <a:xfrm>
            <a:off x="2159001" y="626534"/>
            <a:ext cx="6189133" cy="523220"/>
          </a:xfrm>
          <a:prstGeom prst="rect">
            <a:avLst/>
          </a:prstGeom>
          <a:noFill/>
        </p:spPr>
        <p:txBody>
          <a:bodyPr wrap="square" rtlCol="0">
            <a:spAutoFit/>
          </a:bodyPr>
          <a:lstStyle/>
          <a:p>
            <a:pPr algn="ctr"/>
            <a:r>
              <a:rPr lang="en-IN" sz="2800" b="1" dirty="0">
                <a:solidFill>
                  <a:srgbClr val="4B8523"/>
                </a:solidFill>
                <a:latin typeface="EB Garamond SemiBold" panose="00000700000000000000" pitchFamily="2" charset="0"/>
                <a:ea typeface="EB Garamond SemiBold" panose="00000700000000000000" pitchFamily="2" charset="0"/>
              </a:rPr>
              <a:t>USER PERSONA </a:t>
            </a:r>
          </a:p>
        </p:txBody>
      </p:sp>
      <p:sp>
        <p:nvSpPr>
          <p:cNvPr id="22" name="TextBox 21">
            <a:extLst>
              <a:ext uri="{FF2B5EF4-FFF2-40B4-BE49-F238E27FC236}">
                <a16:creationId xmlns:a16="http://schemas.microsoft.com/office/drawing/2014/main" id="{5916C01D-0F92-15BB-5764-12263FC5C3F4}"/>
              </a:ext>
            </a:extLst>
          </p:cNvPr>
          <p:cNvSpPr txBox="1"/>
          <p:nvPr/>
        </p:nvSpPr>
        <p:spPr>
          <a:xfrm>
            <a:off x="148364" y="1814516"/>
            <a:ext cx="8275970" cy="4801314"/>
          </a:xfrm>
          <a:prstGeom prst="rect">
            <a:avLst/>
          </a:prstGeom>
          <a:noFill/>
        </p:spPr>
        <p:txBody>
          <a:bodyPr wrap="square" rtlCol="0">
            <a:spAutoFit/>
          </a:bodyPr>
          <a:lstStyle/>
          <a:p>
            <a:r>
              <a:rPr lang="en-US" sz="1700" b="1" dirty="0">
                <a:solidFill>
                  <a:srgbClr val="4B8523"/>
                </a:solidFill>
                <a:latin typeface="Century Gothic" panose="020B0502020202020204" pitchFamily="34" charset="0"/>
              </a:rPr>
              <a:t>Name:</a:t>
            </a:r>
            <a:r>
              <a:rPr lang="en-US" sz="1700" dirty="0">
                <a:solidFill>
                  <a:srgbClr val="1AAA6C"/>
                </a:solidFill>
                <a:latin typeface="Century Gothic" panose="020B0502020202020204" pitchFamily="34" charset="0"/>
              </a:rPr>
              <a:t> </a:t>
            </a:r>
            <a:r>
              <a:rPr lang="en-US" sz="1700" dirty="0">
                <a:solidFill>
                  <a:srgbClr val="1AAA6C"/>
                </a:solidFill>
                <a:latin typeface="Raleway" pitchFamily="2" charset="0"/>
              </a:rPr>
              <a:t>Emily Rodriguez</a:t>
            </a:r>
          </a:p>
          <a:p>
            <a:endParaRPr lang="en-US" sz="1700" dirty="0">
              <a:solidFill>
                <a:srgbClr val="1AAA6C"/>
              </a:solidFill>
              <a:latin typeface="Century Gothic" panose="020B0502020202020204" pitchFamily="34" charset="0"/>
            </a:endParaRPr>
          </a:p>
          <a:p>
            <a:r>
              <a:rPr lang="en-US" sz="1700" b="1" dirty="0">
                <a:solidFill>
                  <a:srgbClr val="4B8523"/>
                </a:solidFill>
                <a:latin typeface="Century Gothic" panose="020B0502020202020204" pitchFamily="34" charset="0"/>
              </a:rPr>
              <a:t>Age: </a:t>
            </a:r>
            <a:r>
              <a:rPr lang="en-US" sz="1700" dirty="0">
                <a:solidFill>
                  <a:srgbClr val="1AAA6C"/>
                </a:solidFill>
                <a:latin typeface="Raleway" pitchFamily="2" charset="0"/>
              </a:rPr>
              <a:t>30</a:t>
            </a:r>
          </a:p>
          <a:p>
            <a:endParaRPr lang="en-US" sz="1700" dirty="0">
              <a:solidFill>
                <a:srgbClr val="1AAA6C"/>
              </a:solidFill>
              <a:latin typeface="Century Gothic" panose="020B0502020202020204" pitchFamily="34" charset="0"/>
            </a:endParaRPr>
          </a:p>
          <a:p>
            <a:r>
              <a:rPr lang="en-US" sz="1700" b="1" dirty="0">
                <a:solidFill>
                  <a:srgbClr val="4B8523"/>
                </a:solidFill>
                <a:latin typeface="Century Gothic" panose="020B0502020202020204" pitchFamily="34" charset="0"/>
              </a:rPr>
              <a:t>Occupation:</a:t>
            </a:r>
            <a:r>
              <a:rPr lang="en-US" sz="1700" dirty="0">
                <a:solidFill>
                  <a:srgbClr val="1AAA6C"/>
                </a:solidFill>
                <a:latin typeface="Century Gothic" panose="020B0502020202020204" pitchFamily="34" charset="0"/>
              </a:rPr>
              <a:t> </a:t>
            </a:r>
            <a:r>
              <a:rPr lang="en-US" sz="1700" dirty="0">
                <a:solidFill>
                  <a:srgbClr val="1AAA6C"/>
                </a:solidFill>
                <a:latin typeface="Raleway" pitchFamily="2" charset="0"/>
              </a:rPr>
              <a:t>Marketing Executive</a:t>
            </a:r>
          </a:p>
          <a:p>
            <a:endParaRPr lang="en-US" sz="1700" dirty="0">
              <a:solidFill>
                <a:srgbClr val="1AAA6C"/>
              </a:solidFill>
              <a:latin typeface="Century Gothic" panose="020B0502020202020204" pitchFamily="34" charset="0"/>
            </a:endParaRPr>
          </a:p>
          <a:p>
            <a:r>
              <a:rPr lang="en-US" sz="1700" b="1" dirty="0">
                <a:solidFill>
                  <a:srgbClr val="4B8523"/>
                </a:solidFill>
                <a:latin typeface="Century Gothic" panose="020B0502020202020204" pitchFamily="34" charset="0"/>
              </a:rPr>
              <a:t>Goals:</a:t>
            </a:r>
          </a:p>
          <a:p>
            <a:endParaRPr lang="en-US" sz="1700" dirty="0">
              <a:solidFill>
                <a:srgbClr val="1AAA6C"/>
              </a:solidFill>
              <a:latin typeface="Raleway" pitchFamily="2" charset="0"/>
            </a:endParaRPr>
          </a:p>
          <a:p>
            <a:pPr marL="342900" indent="-342900">
              <a:buFont typeface="+mj-lt"/>
              <a:buAutoNum type="arabicPeriod"/>
            </a:pPr>
            <a:r>
              <a:rPr lang="en-US" sz="1700" dirty="0">
                <a:solidFill>
                  <a:srgbClr val="1AAA6C"/>
                </a:solidFill>
                <a:latin typeface="Raleway" pitchFamily="2" charset="0"/>
              </a:rPr>
              <a:t>Save Time: Emily is a busy professional with a demanding job. She aims to save time by easily ordering meals online without the hassle of cooking or going to a restaurant.</a:t>
            </a:r>
          </a:p>
          <a:p>
            <a:pPr marL="342900" indent="-342900">
              <a:buFont typeface="+mj-lt"/>
              <a:buAutoNum type="arabicPeriod"/>
            </a:pPr>
            <a:r>
              <a:rPr lang="en-US" sz="1700" dirty="0">
                <a:solidFill>
                  <a:srgbClr val="1AAA6C"/>
                </a:solidFill>
                <a:latin typeface="Raleway" pitchFamily="2" charset="0"/>
              </a:rPr>
              <a:t>Convenience: Emily values convenience and wants a seamless online food ordering experience that fits into her hectic schedule.</a:t>
            </a:r>
          </a:p>
          <a:p>
            <a:pPr marL="342900" indent="-342900">
              <a:buFont typeface="+mj-lt"/>
              <a:buAutoNum type="arabicPeriod"/>
            </a:pPr>
            <a:r>
              <a:rPr lang="en-US" sz="1700" dirty="0">
                <a:solidFill>
                  <a:srgbClr val="1AAA6C"/>
                </a:solidFill>
                <a:latin typeface="Raleway" pitchFamily="2" charset="0"/>
              </a:rPr>
              <a:t>Varied Options: She enjoys exploring different cuisines and expects the online platform to provide a diverse range of restaurant options with detailed menus.</a:t>
            </a:r>
          </a:p>
          <a:p>
            <a:pPr marL="342900" indent="-342900">
              <a:buFont typeface="+mj-lt"/>
              <a:buAutoNum type="arabicPeriod"/>
            </a:pPr>
            <a:r>
              <a:rPr lang="en-US" sz="1700" dirty="0">
                <a:solidFill>
                  <a:srgbClr val="1AAA6C"/>
                </a:solidFill>
                <a:latin typeface="Raleway" pitchFamily="2" charset="0"/>
              </a:rPr>
              <a:t>Healthy Choices: Emily is health-conscious, and she looks for restaurants that offer nutritious and well-balanced meal options.</a:t>
            </a:r>
          </a:p>
        </p:txBody>
      </p:sp>
      <p:pic>
        <p:nvPicPr>
          <p:cNvPr id="3078" name="Picture 6" descr="Female woman avatar people person white - Avatar &amp; Emoticons Icons">
            <a:extLst>
              <a:ext uri="{FF2B5EF4-FFF2-40B4-BE49-F238E27FC236}">
                <a16:creationId xmlns:a16="http://schemas.microsoft.com/office/drawing/2014/main" id="{627A3733-7295-928C-D121-54C0BC6AB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470" y="1814517"/>
            <a:ext cx="3214330" cy="32143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AD684CA-BE3B-2090-A5AB-E5086FA819FC}"/>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2382" y="626533"/>
            <a:ext cx="636814" cy="523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2090033D-CF4C-48A1-3A2A-11130FFAD78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188154" y="594860"/>
            <a:ext cx="636814"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36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B76FA69-F887-1721-6ECF-DB8C72E966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
            <a:ext cx="12192000" cy="6858001"/>
          </a:xfrm>
          <a:prstGeom prst="rect">
            <a:avLst/>
          </a:prstGeom>
        </p:spPr>
      </p:pic>
      <p:sp>
        <p:nvSpPr>
          <p:cNvPr id="7" name="TextBox 6">
            <a:extLst>
              <a:ext uri="{FF2B5EF4-FFF2-40B4-BE49-F238E27FC236}">
                <a16:creationId xmlns:a16="http://schemas.microsoft.com/office/drawing/2014/main" id="{661969AC-A737-3530-C11A-C52BB1E049E2}"/>
              </a:ext>
            </a:extLst>
          </p:cNvPr>
          <p:cNvSpPr txBox="1"/>
          <p:nvPr/>
        </p:nvSpPr>
        <p:spPr>
          <a:xfrm>
            <a:off x="2159001" y="626534"/>
            <a:ext cx="6189133" cy="523220"/>
          </a:xfrm>
          <a:prstGeom prst="rect">
            <a:avLst/>
          </a:prstGeom>
          <a:noFill/>
        </p:spPr>
        <p:txBody>
          <a:bodyPr wrap="square" rtlCol="0">
            <a:spAutoFit/>
          </a:bodyPr>
          <a:lstStyle/>
          <a:p>
            <a:pPr algn="ctr"/>
            <a:r>
              <a:rPr lang="en-IN" sz="2800" b="1" dirty="0">
                <a:solidFill>
                  <a:srgbClr val="4B8523"/>
                </a:solidFill>
                <a:latin typeface="EB Garamond SemiBold" panose="00000700000000000000" pitchFamily="2" charset="0"/>
                <a:ea typeface="EB Garamond SemiBold" panose="00000700000000000000" pitchFamily="2" charset="0"/>
              </a:rPr>
              <a:t>USER PERSONA </a:t>
            </a:r>
          </a:p>
        </p:txBody>
      </p:sp>
      <p:sp>
        <p:nvSpPr>
          <p:cNvPr id="22" name="TextBox 21">
            <a:extLst>
              <a:ext uri="{FF2B5EF4-FFF2-40B4-BE49-F238E27FC236}">
                <a16:creationId xmlns:a16="http://schemas.microsoft.com/office/drawing/2014/main" id="{5916C01D-0F92-15BB-5764-12263FC5C3F4}"/>
              </a:ext>
            </a:extLst>
          </p:cNvPr>
          <p:cNvSpPr txBox="1"/>
          <p:nvPr/>
        </p:nvSpPr>
        <p:spPr>
          <a:xfrm>
            <a:off x="120945" y="1533465"/>
            <a:ext cx="8326770" cy="5324535"/>
          </a:xfrm>
          <a:prstGeom prst="rect">
            <a:avLst/>
          </a:prstGeom>
          <a:noFill/>
        </p:spPr>
        <p:txBody>
          <a:bodyPr wrap="square" rtlCol="0">
            <a:spAutoFit/>
          </a:bodyPr>
          <a:lstStyle/>
          <a:p>
            <a:r>
              <a:rPr lang="en-US" sz="1700" b="1" dirty="0">
                <a:solidFill>
                  <a:srgbClr val="4B8523"/>
                </a:solidFill>
                <a:latin typeface="Century Gothic" panose="020B0502020202020204" pitchFamily="34" charset="0"/>
              </a:rPr>
              <a:t>Challenges:</a:t>
            </a:r>
          </a:p>
          <a:p>
            <a:pPr marL="342900" indent="-342900">
              <a:buFont typeface="+mj-lt"/>
              <a:buAutoNum type="arabicPeriod"/>
            </a:pPr>
            <a:r>
              <a:rPr lang="en-US" sz="1700" dirty="0">
                <a:solidFill>
                  <a:srgbClr val="1AAA6C"/>
                </a:solidFill>
                <a:latin typeface="Raleway" pitchFamily="2" charset="0"/>
              </a:rPr>
              <a:t>Time Constraints: Limited time during workdays makes it challenging for Emily to prepare meals at home.</a:t>
            </a:r>
          </a:p>
          <a:p>
            <a:pPr marL="342900" indent="-342900">
              <a:buFont typeface="+mj-lt"/>
              <a:buAutoNum type="arabicPeriod"/>
            </a:pPr>
            <a:r>
              <a:rPr lang="en-US" sz="1700" dirty="0">
                <a:solidFill>
                  <a:srgbClr val="1AAA6C"/>
                </a:solidFill>
                <a:latin typeface="Raleway" pitchFamily="2" charset="0"/>
              </a:rPr>
              <a:t>Decision Fatigue: With a busy lifestyle, Emily often faces decision fatigue and prefers a user-friendly platform with clear menu options.</a:t>
            </a:r>
          </a:p>
          <a:p>
            <a:pPr marL="342900" indent="-342900">
              <a:buFont typeface="+mj-lt"/>
              <a:buAutoNum type="arabicPeriod"/>
            </a:pPr>
            <a:r>
              <a:rPr lang="en-US" sz="1700" dirty="0">
                <a:solidFill>
                  <a:srgbClr val="1AAA6C"/>
                </a:solidFill>
                <a:latin typeface="Raleway" pitchFamily="2" charset="0"/>
              </a:rPr>
              <a:t>Dietary Preferences: Emily follows a specific dietary plan and expects the online system to allow customization and filter options based on dietary preferences.</a:t>
            </a:r>
          </a:p>
          <a:p>
            <a:endParaRPr lang="en-US" sz="1700" dirty="0">
              <a:solidFill>
                <a:srgbClr val="1AAA6C"/>
              </a:solidFill>
              <a:latin typeface="Century Gothic" panose="020B0502020202020204" pitchFamily="34" charset="0"/>
            </a:endParaRPr>
          </a:p>
          <a:p>
            <a:r>
              <a:rPr lang="en-US" sz="1700" b="1" dirty="0">
                <a:solidFill>
                  <a:srgbClr val="4B8523"/>
                </a:solidFill>
                <a:latin typeface="Century Gothic" panose="020B0502020202020204" pitchFamily="34" charset="0"/>
              </a:rPr>
              <a:t>Behaviors:</a:t>
            </a:r>
          </a:p>
          <a:p>
            <a:pPr marL="342900" indent="-342900">
              <a:buFont typeface="+mj-lt"/>
              <a:buAutoNum type="arabicPeriod"/>
            </a:pPr>
            <a:r>
              <a:rPr lang="en-US" sz="1700" dirty="0">
                <a:solidFill>
                  <a:srgbClr val="1AAA6C"/>
                </a:solidFill>
                <a:latin typeface="Raleway" pitchFamily="2" charset="0"/>
              </a:rPr>
              <a:t>Tech-Savvy: Emily is comfortable using mobile apps and websites for various purposes, including online shopping and food ordering.</a:t>
            </a:r>
          </a:p>
          <a:p>
            <a:pPr marL="342900" indent="-342900">
              <a:buFont typeface="+mj-lt"/>
              <a:buAutoNum type="arabicPeriod"/>
            </a:pPr>
            <a:r>
              <a:rPr lang="en-US" sz="1700" dirty="0">
                <a:solidFill>
                  <a:srgbClr val="1AAA6C"/>
                </a:solidFill>
                <a:latin typeface="Raleway" pitchFamily="2" charset="0"/>
              </a:rPr>
              <a:t>Social Media Presence: She often discovers new restaurants and food trends through social media platforms.</a:t>
            </a:r>
          </a:p>
          <a:p>
            <a:pPr marL="342900" indent="-342900">
              <a:buFont typeface="+mj-lt"/>
              <a:buAutoNum type="arabicPeriod"/>
            </a:pPr>
            <a:r>
              <a:rPr lang="en-US" sz="1700" dirty="0">
                <a:solidFill>
                  <a:srgbClr val="1AAA6C"/>
                </a:solidFill>
                <a:latin typeface="Raleway" pitchFamily="2" charset="0"/>
              </a:rPr>
              <a:t>Loyalty: Emily appreciates loyalty programs and discounts, making her more likely to be a repeat customer if rewarded for her orders.</a:t>
            </a:r>
          </a:p>
          <a:p>
            <a:pPr algn="ctr"/>
            <a:r>
              <a:rPr lang="en-US" sz="1700" dirty="0">
                <a:solidFill>
                  <a:srgbClr val="4B8523"/>
                </a:solidFill>
                <a:latin typeface="Century Gothic" panose="020B0502020202020204" pitchFamily="34" charset="0"/>
              </a:rPr>
              <a:t>With these traits in mind, the Online Food Ordering System should prioritize a user-friendly interface, diverse restaurant options, customization features, and loyalty programs to cater to Emily's preferences and enhance her overall dining experience.</a:t>
            </a:r>
            <a:endParaRPr lang="en-IN" sz="1700" dirty="0">
              <a:solidFill>
                <a:srgbClr val="4B8523"/>
              </a:solidFill>
              <a:latin typeface="Century Gothic" panose="020B0502020202020204" pitchFamily="34" charset="0"/>
            </a:endParaRPr>
          </a:p>
        </p:txBody>
      </p:sp>
      <p:pic>
        <p:nvPicPr>
          <p:cNvPr id="3078" name="Picture 6" descr="Female woman avatar people person white - Avatar &amp; Emoticons Icons">
            <a:extLst>
              <a:ext uri="{FF2B5EF4-FFF2-40B4-BE49-F238E27FC236}">
                <a16:creationId xmlns:a16="http://schemas.microsoft.com/office/drawing/2014/main" id="{627A3733-7295-928C-D121-54C0BC6AB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470" y="1814517"/>
            <a:ext cx="3214330" cy="32143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967F2B41-35E4-DDF3-AD49-9161DBF3BC1A}"/>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37715" y="594860"/>
            <a:ext cx="636814" cy="5232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EE849AF7-B122-A9F4-E2EA-83BC6235C4FD}"/>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192463" y="594860"/>
            <a:ext cx="636814"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CEF-0EAB-7B48-144A-4B80911A7C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CE90F65-9EA0-FEED-6965-B534F75F6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a:extLst>
              <a:ext uri="{FF2B5EF4-FFF2-40B4-BE49-F238E27FC236}">
                <a16:creationId xmlns:a16="http://schemas.microsoft.com/office/drawing/2014/main" id="{24A935B2-9878-497B-A305-E481EC1D6D5F}"/>
              </a:ext>
            </a:extLst>
          </p:cNvPr>
          <p:cNvSpPr txBox="1"/>
          <p:nvPr/>
        </p:nvSpPr>
        <p:spPr>
          <a:xfrm>
            <a:off x="2383366" y="1031345"/>
            <a:ext cx="7425267" cy="369332"/>
          </a:xfrm>
          <a:prstGeom prst="rect">
            <a:avLst/>
          </a:prstGeom>
          <a:noFill/>
        </p:spPr>
        <p:txBody>
          <a:bodyPr wrap="square" rtlCol="0">
            <a:spAutoFit/>
          </a:bodyPr>
          <a:lstStyle/>
          <a:p>
            <a:pPr algn="ctr"/>
            <a:r>
              <a:rPr lang="en-US" altLang="en-GB" sz="1800" dirty="0">
                <a:solidFill>
                  <a:srgbClr val="4B8523"/>
                </a:solidFill>
                <a:latin typeface="EB Garamond SemiBold" panose="00000700000000000000" pitchFamily="2" charset="0"/>
                <a:ea typeface="EB Garamond SemiBold" panose="00000700000000000000" pitchFamily="2" charset="0"/>
              </a:rPr>
              <a:t>ONLINE RESEARCH : ONLINE FOOD ORDERING SYSTEM</a:t>
            </a:r>
            <a:endParaRPr lang="en-IN" sz="1800" dirty="0">
              <a:solidFill>
                <a:srgbClr val="4B8523"/>
              </a:solidFill>
              <a:latin typeface="EB Garamond SemiBold" panose="00000700000000000000" pitchFamily="2" charset="0"/>
              <a:ea typeface="EB Garamond SemiBold" panose="00000700000000000000" pitchFamily="2" charset="0"/>
            </a:endParaRPr>
          </a:p>
        </p:txBody>
      </p:sp>
      <p:sp>
        <p:nvSpPr>
          <p:cNvPr id="3" name="TextBox 2">
            <a:extLst>
              <a:ext uri="{FF2B5EF4-FFF2-40B4-BE49-F238E27FC236}">
                <a16:creationId xmlns:a16="http://schemas.microsoft.com/office/drawing/2014/main" id="{7C457765-E7E1-358C-A269-C96E49BD657E}"/>
              </a:ext>
            </a:extLst>
          </p:cNvPr>
          <p:cNvSpPr txBox="1"/>
          <p:nvPr/>
        </p:nvSpPr>
        <p:spPr>
          <a:xfrm>
            <a:off x="2226733" y="3244334"/>
            <a:ext cx="2379133" cy="369332"/>
          </a:xfrm>
          <a:prstGeom prst="rect">
            <a:avLst/>
          </a:prstGeom>
          <a:noFill/>
        </p:spPr>
        <p:txBody>
          <a:bodyPr wrap="square" rtlCol="0">
            <a:spAutoFit/>
          </a:bodyPr>
          <a:lstStyle/>
          <a:p>
            <a:pPr marL="342900" indent="-342900" algn="ctr">
              <a:buFont typeface="+mj-lt"/>
              <a:buAutoNum type="arabicPeriod"/>
            </a:pPr>
            <a:r>
              <a:rPr lang="en-IN" dirty="0">
                <a:solidFill>
                  <a:srgbClr val="1AAA6C"/>
                </a:solidFill>
                <a:latin typeface="Raleway" pitchFamily="2" charset="0"/>
              </a:rPr>
              <a:t>UberEats</a:t>
            </a:r>
          </a:p>
        </p:txBody>
      </p:sp>
      <p:sp>
        <p:nvSpPr>
          <p:cNvPr id="9" name="TextBox 8">
            <a:extLst>
              <a:ext uri="{FF2B5EF4-FFF2-40B4-BE49-F238E27FC236}">
                <a16:creationId xmlns:a16="http://schemas.microsoft.com/office/drawing/2014/main" id="{8A65BC13-327F-9689-5546-B9BA5455068C}"/>
              </a:ext>
            </a:extLst>
          </p:cNvPr>
          <p:cNvSpPr txBox="1"/>
          <p:nvPr/>
        </p:nvSpPr>
        <p:spPr>
          <a:xfrm>
            <a:off x="5719236" y="3244334"/>
            <a:ext cx="2379133" cy="369332"/>
          </a:xfrm>
          <a:prstGeom prst="rect">
            <a:avLst/>
          </a:prstGeom>
          <a:noFill/>
        </p:spPr>
        <p:txBody>
          <a:bodyPr wrap="square" rtlCol="0">
            <a:spAutoFit/>
          </a:bodyPr>
          <a:lstStyle/>
          <a:p>
            <a:pPr marL="342900" indent="-342900" algn="ctr">
              <a:buFont typeface="+mj-lt"/>
              <a:buAutoNum type="arabicPeriod" startAt="2"/>
            </a:pPr>
            <a:r>
              <a:rPr lang="en-IN" dirty="0">
                <a:solidFill>
                  <a:srgbClr val="1AAA6C"/>
                </a:solidFill>
                <a:latin typeface="Raleway" pitchFamily="2" charset="0"/>
              </a:rPr>
              <a:t>GrubHub</a:t>
            </a:r>
          </a:p>
        </p:txBody>
      </p:sp>
      <p:sp>
        <p:nvSpPr>
          <p:cNvPr id="10" name="TextBox 9">
            <a:extLst>
              <a:ext uri="{FF2B5EF4-FFF2-40B4-BE49-F238E27FC236}">
                <a16:creationId xmlns:a16="http://schemas.microsoft.com/office/drawing/2014/main" id="{C3622771-3AE6-76CD-EB43-51B92BAF6441}"/>
              </a:ext>
            </a:extLst>
          </p:cNvPr>
          <p:cNvSpPr txBox="1"/>
          <p:nvPr/>
        </p:nvSpPr>
        <p:spPr>
          <a:xfrm>
            <a:off x="9366252" y="3244334"/>
            <a:ext cx="2379133" cy="369332"/>
          </a:xfrm>
          <a:prstGeom prst="rect">
            <a:avLst/>
          </a:prstGeom>
          <a:noFill/>
        </p:spPr>
        <p:txBody>
          <a:bodyPr wrap="square" rtlCol="0">
            <a:spAutoFit/>
          </a:bodyPr>
          <a:lstStyle/>
          <a:p>
            <a:pPr marL="342900" indent="-342900" algn="ctr">
              <a:buFont typeface="+mj-lt"/>
              <a:buAutoNum type="arabicPeriod" startAt="3"/>
            </a:pPr>
            <a:r>
              <a:rPr lang="en-IN" dirty="0">
                <a:solidFill>
                  <a:srgbClr val="1AAA6C"/>
                </a:solidFill>
                <a:latin typeface="Raleway" pitchFamily="2" charset="0"/>
              </a:rPr>
              <a:t>DoorDash</a:t>
            </a:r>
          </a:p>
        </p:txBody>
      </p:sp>
      <p:sp>
        <p:nvSpPr>
          <p:cNvPr id="12" name="TextBox 11">
            <a:extLst>
              <a:ext uri="{FF2B5EF4-FFF2-40B4-BE49-F238E27FC236}">
                <a16:creationId xmlns:a16="http://schemas.microsoft.com/office/drawing/2014/main" id="{4509B9FA-D4E2-3488-D7B9-2EFD8F465DCC}"/>
              </a:ext>
            </a:extLst>
          </p:cNvPr>
          <p:cNvSpPr txBox="1"/>
          <p:nvPr/>
        </p:nvSpPr>
        <p:spPr>
          <a:xfrm>
            <a:off x="1549400" y="1690688"/>
            <a:ext cx="9398000" cy="1200329"/>
          </a:xfrm>
          <a:prstGeom prst="rect">
            <a:avLst/>
          </a:prstGeom>
          <a:noFill/>
        </p:spPr>
        <p:txBody>
          <a:bodyPr wrap="square" rtlCol="0">
            <a:spAutoFit/>
          </a:bodyPr>
          <a:lstStyle/>
          <a:p>
            <a:r>
              <a:rPr lang="en-US" dirty="0">
                <a:solidFill>
                  <a:srgbClr val="1AAA6C"/>
                </a:solidFill>
                <a:latin typeface="Raleway" pitchFamily="2" charset="0"/>
              </a:rPr>
              <a:t>As of my last knowledge update in January 2024, We can provide general information on online food ordering systems, However, we can easily find popular online food ordering platforms by searching on app stores or websites. Here are some well-known platforms:</a:t>
            </a:r>
            <a:endParaRPr lang="en-IN" dirty="0">
              <a:solidFill>
                <a:srgbClr val="1AAA6C"/>
              </a:solidFill>
              <a:latin typeface="Raleway" pitchFamily="2" charset="0"/>
            </a:endParaRPr>
          </a:p>
        </p:txBody>
      </p:sp>
      <p:pic>
        <p:nvPicPr>
          <p:cNvPr id="4098" name="Picture 2" descr="Uber Eats">
            <a:extLst>
              <a:ext uri="{FF2B5EF4-FFF2-40B4-BE49-F238E27FC236}">
                <a16:creationId xmlns:a16="http://schemas.microsoft.com/office/drawing/2014/main" id="{AB214AE1-12DC-FA4C-A101-CCEA14F07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584" y="3852332"/>
            <a:ext cx="1673226" cy="15748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rubhub Logo, symbol, meaning, history, PNG, brand">
            <a:extLst>
              <a:ext uri="{FF2B5EF4-FFF2-40B4-BE49-F238E27FC236}">
                <a16:creationId xmlns:a16="http://schemas.microsoft.com/office/drawing/2014/main" id="{3FF982CF-50A3-C5C0-FEDF-C9F5D23F13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926" t="-2827" r="19110" b="2827"/>
          <a:stretch/>
        </p:blipFill>
        <p:spPr bwMode="auto">
          <a:xfrm>
            <a:off x="6248400" y="3852332"/>
            <a:ext cx="1742017"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40D412D-CAB2-B4FF-ECB6-AC9BC83BE19C}"/>
              </a:ext>
            </a:extLst>
          </p:cNvPr>
          <p:cNvSpPr txBox="1"/>
          <p:nvPr/>
        </p:nvSpPr>
        <p:spPr>
          <a:xfrm>
            <a:off x="2671233" y="5665799"/>
            <a:ext cx="2379134" cy="307777"/>
          </a:xfrm>
          <a:prstGeom prst="rect">
            <a:avLst/>
          </a:prstGeom>
          <a:noFill/>
        </p:spPr>
        <p:txBody>
          <a:bodyPr wrap="square" rtlCol="0">
            <a:spAutoFit/>
          </a:bodyPr>
          <a:lstStyle/>
          <a:p>
            <a:r>
              <a:rPr lang="en-IN" sz="1400" u="sng" dirty="0">
                <a:solidFill>
                  <a:srgbClr val="00B0F0"/>
                </a:solidFill>
              </a:rPr>
              <a:t>https://www.ubereats.com/</a:t>
            </a:r>
          </a:p>
        </p:txBody>
      </p:sp>
      <p:sp>
        <p:nvSpPr>
          <p:cNvPr id="14" name="TextBox 13">
            <a:extLst>
              <a:ext uri="{FF2B5EF4-FFF2-40B4-BE49-F238E27FC236}">
                <a16:creationId xmlns:a16="http://schemas.microsoft.com/office/drawing/2014/main" id="{D3BB22D1-29E8-6C91-1CBB-369063D9EB7F}"/>
              </a:ext>
            </a:extLst>
          </p:cNvPr>
          <p:cNvSpPr txBox="1"/>
          <p:nvPr/>
        </p:nvSpPr>
        <p:spPr>
          <a:xfrm>
            <a:off x="5929841" y="5665798"/>
            <a:ext cx="2379134" cy="307777"/>
          </a:xfrm>
          <a:prstGeom prst="rect">
            <a:avLst/>
          </a:prstGeom>
          <a:noFill/>
        </p:spPr>
        <p:txBody>
          <a:bodyPr wrap="square" rtlCol="0">
            <a:spAutoFit/>
          </a:bodyPr>
          <a:lstStyle/>
          <a:p>
            <a:r>
              <a:rPr lang="en-IN" sz="1400" u="sng" dirty="0">
                <a:solidFill>
                  <a:srgbClr val="00B0F0"/>
                </a:solidFill>
              </a:rPr>
              <a:t>https://www.grubhub.com/</a:t>
            </a:r>
          </a:p>
        </p:txBody>
      </p:sp>
      <p:sp>
        <p:nvSpPr>
          <p:cNvPr id="15" name="TextBox 14">
            <a:extLst>
              <a:ext uri="{FF2B5EF4-FFF2-40B4-BE49-F238E27FC236}">
                <a16:creationId xmlns:a16="http://schemas.microsoft.com/office/drawing/2014/main" id="{5A120E0A-C872-3A9E-31D3-4DFE7B059FB5}"/>
              </a:ext>
            </a:extLst>
          </p:cNvPr>
          <p:cNvSpPr txBox="1"/>
          <p:nvPr/>
        </p:nvSpPr>
        <p:spPr>
          <a:xfrm>
            <a:off x="9605433" y="5665798"/>
            <a:ext cx="2379134" cy="307777"/>
          </a:xfrm>
          <a:prstGeom prst="rect">
            <a:avLst/>
          </a:prstGeom>
          <a:noFill/>
        </p:spPr>
        <p:txBody>
          <a:bodyPr wrap="square" rtlCol="0">
            <a:spAutoFit/>
          </a:bodyPr>
          <a:lstStyle/>
          <a:p>
            <a:r>
              <a:rPr lang="en-IN" sz="1400" u="sng" dirty="0">
                <a:solidFill>
                  <a:srgbClr val="00B0F0"/>
                </a:solidFill>
              </a:rPr>
              <a:t>https://www.doordash.com/</a:t>
            </a:r>
          </a:p>
        </p:txBody>
      </p:sp>
      <p:pic>
        <p:nvPicPr>
          <p:cNvPr id="4102" name="Picture 6" descr="Doordash Logo PNG Images For Free Download">
            <a:extLst>
              <a:ext uri="{FF2B5EF4-FFF2-40B4-BE49-F238E27FC236}">
                <a16:creationId xmlns:a16="http://schemas.microsoft.com/office/drawing/2014/main" id="{9C199A4F-4391-CD24-57D7-22E98190BC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1386" y="3852332"/>
            <a:ext cx="1819614" cy="181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44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CEF-0EAB-7B48-144A-4B80911A7C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CE90F65-9EA0-FEED-6965-B534F75F6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a:extLst>
              <a:ext uri="{FF2B5EF4-FFF2-40B4-BE49-F238E27FC236}">
                <a16:creationId xmlns:a16="http://schemas.microsoft.com/office/drawing/2014/main" id="{24A935B2-9878-497B-A305-E481EC1D6D5F}"/>
              </a:ext>
            </a:extLst>
          </p:cNvPr>
          <p:cNvSpPr txBox="1"/>
          <p:nvPr/>
        </p:nvSpPr>
        <p:spPr>
          <a:xfrm>
            <a:off x="2383366" y="1031345"/>
            <a:ext cx="7425267" cy="369332"/>
          </a:xfrm>
          <a:prstGeom prst="rect">
            <a:avLst/>
          </a:prstGeom>
          <a:noFill/>
        </p:spPr>
        <p:txBody>
          <a:bodyPr wrap="square" rtlCol="0">
            <a:spAutoFit/>
          </a:bodyPr>
          <a:lstStyle/>
          <a:p>
            <a:pPr algn="ctr"/>
            <a:r>
              <a:rPr lang="en-US" altLang="en-GB" sz="1800" dirty="0">
                <a:solidFill>
                  <a:srgbClr val="4B8523"/>
                </a:solidFill>
                <a:latin typeface="EB Garamond SemiBold" panose="00000700000000000000" pitchFamily="2" charset="0"/>
                <a:ea typeface="EB Garamond SemiBold" panose="00000700000000000000" pitchFamily="2" charset="0"/>
              </a:rPr>
              <a:t>ONLINE RESEARCH : ONLINE FOOD ORDERING SYSTEM</a:t>
            </a:r>
            <a:endParaRPr lang="en-IN" sz="1800" dirty="0">
              <a:solidFill>
                <a:srgbClr val="4B8523"/>
              </a:solidFill>
              <a:latin typeface="EB Garamond SemiBold" panose="00000700000000000000" pitchFamily="2" charset="0"/>
              <a:ea typeface="EB Garamond SemiBold" panose="00000700000000000000" pitchFamily="2" charset="0"/>
            </a:endParaRPr>
          </a:p>
        </p:txBody>
      </p:sp>
      <p:sp>
        <p:nvSpPr>
          <p:cNvPr id="3" name="TextBox 2">
            <a:extLst>
              <a:ext uri="{FF2B5EF4-FFF2-40B4-BE49-F238E27FC236}">
                <a16:creationId xmlns:a16="http://schemas.microsoft.com/office/drawing/2014/main" id="{7C457765-E7E1-358C-A269-C96E49BD657E}"/>
              </a:ext>
            </a:extLst>
          </p:cNvPr>
          <p:cNvSpPr txBox="1"/>
          <p:nvPr/>
        </p:nvSpPr>
        <p:spPr>
          <a:xfrm>
            <a:off x="2226733" y="3244334"/>
            <a:ext cx="2379133" cy="369332"/>
          </a:xfrm>
          <a:prstGeom prst="rect">
            <a:avLst/>
          </a:prstGeom>
          <a:noFill/>
        </p:spPr>
        <p:txBody>
          <a:bodyPr wrap="square" rtlCol="0">
            <a:spAutoFit/>
          </a:bodyPr>
          <a:lstStyle/>
          <a:p>
            <a:pPr marL="342900" indent="-342900" algn="ctr">
              <a:buFont typeface="+mj-lt"/>
              <a:buAutoNum type="arabicPeriod" startAt="4"/>
            </a:pPr>
            <a:r>
              <a:rPr lang="en-IN" dirty="0">
                <a:solidFill>
                  <a:srgbClr val="1AAA6C"/>
                </a:solidFill>
                <a:latin typeface="Raleway" pitchFamily="2" charset="0"/>
              </a:rPr>
              <a:t>PostMates</a:t>
            </a:r>
          </a:p>
        </p:txBody>
      </p:sp>
      <p:sp>
        <p:nvSpPr>
          <p:cNvPr id="9" name="TextBox 8">
            <a:extLst>
              <a:ext uri="{FF2B5EF4-FFF2-40B4-BE49-F238E27FC236}">
                <a16:creationId xmlns:a16="http://schemas.microsoft.com/office/drawing/2014/main" id="{8A65BC13-327F-9689-5546-B9BA5455068C}"/>
              </a:ext>
            </a:extLst>
          </p:cNvPr>
          <p:cNvSpPr txBox="1"/>
          <p:nvPr/>
        </p:nvSpPr>
        <p:spPr>
          <a:xfrm>
            <a:off x="5719236" y="3244334"/>
            <a:ext cx="2379133" cy="369332"/>
          </a:xfrm>
          <a:prstGeom prst="rect">
            <a:avLst/>
          </a:prstGeom>
          <a:noFill/>
        </p:spPr>
        <p:txBody>
          <a:bodyPr wrap="square" rtlCol="0">
            <a:spAutoFit/>
          </a:bodyPr>
          <a:lstStyle/>
          <a:p>
            <a:pPr marL="342900" indent="-342900" algn="ctr">
              <a:buFont typeface="+mj-lt"/>
              <a:buAutoNum type="arabicPeriod" startAt="5"/>
            </a:pPr>
            <a:r>
              <a:rPr lang="en-IN" dirty="0">
                <a:solidFill>
                  <a:srgbClr val="1AAA6C"/>
                </a:solidFill>
                <a:latin typeface="Raleway" pitchFamily="2" charset="0"/>
              </a:rPr>
              <a:t>Zomato</a:t>
            </a:r>
          </a:p>
        </p:txBody>
      </p:sp>
      <p:sp>
        <p:nvSpPr>
          <p:cNvPr id="10" name="TextBox 9">
            <a:extLst>
              <a:ext uri="{FF2B5EF4-FFF2-40B4-BE49-F238E27FC236}">
                <a16:creationId xmlns:a16="http://schemas.microsoft.com/office/drawing/2014/main" id="{C3622771-3AE6-76CD-EB43-51B92BAF6441}"/>
              </a:ext>
            </a:extLst>
          </p:cNvPr>
          <p:cNvSpPr txBox="1"/>
          <p:nvPr/>
        </p:nvSpPr>
        <p:spPr>
          <a:xfrm>
            <a:off x="9366252" y="3244334"/>
            <a:ext cx="2379133" cy="369332"/>
          </a:xfrm>
          <a:prstGeom prst="rect">
            <a:avLst/>
          </a:prstGeom>
          <a:noFill/>
        </p:spPr>
        <p:txBody>
          <a:bodyPr wrap="square" rtlCol="0">
            <a:spAutoFit/>
          </a:bodyPr>
          <a:lstStyle/>
          <a:p>
            <a:pPr marL="342900" indent="-342900" algn="ctr">
              <a:buFont typeface="+mj-lt"/>
              <a:buAutoNum type="arabicPeriod" startAt="6"/>
            </a:pPr>
            <a:r>
              <a:rPr lang="en-IN" dirty="0">
                <a:solidFill>
                  <a:srgbClr val="1AAA6C"/>
                </a:solidFill>
                <a:latin typeface="Raleway" pitchFamily="2" charset="0"/>
              </a:rPr>
              <a:t>Swiggy</a:t>
            </a:r>
          </a:p>
        </p:txBody>
      </p:sp>
      <p:sp>
        <p:nvSpPr>
          <p:cNvPr id="12" name="TextBox 11">
            <a:extLst>
              <a:ext uri="{FF2B5EF4-FFF2-40B4-BE49-F238E27FC236}">
                <a16:creationId xmlns:a16="http://schemas.microsoft.com/office/drawing/2014/main" id="{4509B9FA-D4E2-3488-D7B9-2EFD8F465DCC}"/>
              </a:ext>
            </a:extLst>
          </p:cNvPr>
          <p:cNvSpPr txBox="1"/>
          <p:nvPr/>
        </p:nvSpPr>
        <p:spPr>
          <a:xfrm>
            <a:off x="1549400" y="1690688"/>
            <a:ext cx="9398000" cy="923330"/>
          </a:xfrm>
          <a:prstGeom prst="rect">
            <a:avLst/>
          </a:prstGeom>
          <a:noFill/>
        </p:spPr>
        <p:txBody>
          <a:bodyPr wrap="square" rtlCol="0">
            <a:spAutoFit/>
          </a:bodyPr>
          <a:lstStyle/>
          <a:p>
            <a:r>
              <a:rPr lang="en-US" dirty="0">
                <a:solidFill>
                  <a:srgbClr val="1AAA6C"/>
                </a:solidFill>
                <a:latin typeface="Raleway" pitchFamily="2" charset="0"/>
              </a:rPr>
              <a:t>Please note that the availability of these platforms may vary depending on your location, and there might be new platforms that have emerged since my last update. Always download apps from official app stores to ensure security.</a:t>
            </a:r>
            <a:endParaRPr lang="en-IN" dirty="0">
              <a:solidFill>
                <a:srgbClr val="1AAA6C"/>
              </a:solidFill>
              <a:latin typeface="Raleway" pitchFamily="2" charset="0"/>
            </a:endParaRPr>
          </a:p>
        </p:txBody>
      </p:sp>
      <p:sp>
        <p:nvSpPr>
          <p:cNvPr id="13" name="TextBox 12">
            <a:extLst>
              <a:ext uri="{FF2B5EF4-FFF2-40B4-BE49-F238E27FC236}">
                <a16:creationId xmlns:a16="http://schemas.microsoft.com/office/drawing/2014/main" id="{140D412D-CAB2-B4FF-ECB6-AC9BC83BE19C}"/>
              </a:ext>
            </a:extLst>
          </p:cNvPr>
          <p:cNvSpPr txBox="1"/>
          <p:nvPr/>
        </p:nvSpPr>
        <p:spPr>
          <a:xfrm>
            <a:off x="2671233" y="5665799"/>
            <a:ext cx="2379134" cy="307777"/>
          </a:xfrm>
          <a:prstGeom prst="rect">
            <a:avLst/>
          </a:prstGeom>
          <a:noFill/>
        </p:spPr>
        <p:txBody>
          <a:bodyPr wrap="square" rtlCol="0">
            <a:spAutoFit/>
          </a:bodyPr>
          <a:lstStyle/>
          <a:p>
            <a:r>
              <a:rPr lang="en-IN" sz="1400" u="sng" dirty="0">
                <a:solidFill>
                  <a:srgbClr val="00B0F0"/>
                </a:solidFill>
              </a:rPr>
              <a:t>https://postmates.com/</a:t>
            </a:r>
          </a:p>
        </p:txBody>
      </p:sp>
      <p:sp>
        <p:nvSpPr>
          <p:cNvPr id="14" name="TextBox 13">
            <a:extLst>
              <a:ext uri="{FF2B5EF4-FFF2-40B4-BE49-F238E27FC236}">
                <a16:creationId xmlns:a16="http://schemas.microsoft.com/office/drawing/2014/main" id="{D3BB22D1-29E8-6C91-1CBB-369063D9EB7F}"/>
              </a:ext>
            </a:extLst>
          </p:cNvPr>
          <p:cNvSpPr txBox="1"/>
          <p:nvPr/>
        </p:nvSpPr>
        <p:spPr>
          <a:xfrm>
            <a:off x="5929841" y="5665798"/>
            <a:ext cx="2379134" cy="307777"/>
          </a:xfrm>
          <a:prstGeom prst="rect">
            <a:avLst/>
          </a:prstGeom>
          <a:noFill/>
        </p:spPr>
        <p:txBody>
          <a:bodyPr wrap="square" rtlCol="0">
            <a:spAutoFit/>
          </a:bodyPr>
          <a:lstStyle/>
          <a:p>
            <a:r>
              <a:rPr lang="en-IN" sz="1400" u="sng" dirty="0">
                <a:solidFill>
                  <a:srgbClr val="00B0F0"/>
                </a:solidFill>
              </a:rPr>
              <a:t>https://www.zomato.com/</a:t>
            </a:r>
          </a:p>
        </p:txBody>
      </p:sp>
      <p:sp>
        <p:nvSpPr>
          <p:cNvPr id="15" name="TextBox 14">
            <a:extLst>
              <a:ext uri="{FF2B5EF4-FFF2-40B4-BE49-F238E27FC236}">
                <a16:creationId xmlns:a16="http://schemas.microsoft.com/office/drawing/2014/main" id="{5A120E0A-C872-3A9E-31D3-4DFE7B059FB5}"/>
              </a:ext>
            </a:extLst>
          </p:cNvPr>
          <p:cNvSpPr txBox="1"/>
          <p:nvPr/>
        </p:nvSpPr>
        <p:spPr>
          <a:xfrm>
            <a:off x="9605433" y="5665798"/>
            <a:ext cx="2379134" cy="307777"/>
          </a:xfrm>
          <a:prstGeom prst="rect">
            <a:avLst/>
          </a:prstGeom>
          <a:noFill/>
        </p:spPr>
        <p:txBody>
          <a:bodyPr wrap="square" rtlCol="0">
            <a:spAutoFit/>
          </a:bodyPr>
          <a:lstStyle/>
          <a:p>
            <a:r>
              <a:rPr lang="en-IN" sz="1400" u="sng" dirty="0">
                <a:solidFill>
                  <a:srgbClr val="00B0F0"/>
                </a:solidFill>
              </a:rPr>
              <a:t>https://www.swiggy.com/</a:t>
            </a:r>
          </a:p>
        </p:txBody>
      </p:sp>
      <p:pic>
        <p:nvPicPr>
          <p:cNvPr id="6146" name="Picture 2" descr="Postmates Logo PNG Vector (CDR) Free Download">
            <a:extLst>
              <a:ext uri="{FF2B5EF4-FFF2-40B4-BE49-F238E27FC236}">
                <a16:creationId xmlns:a16="http://schemas.microsoft.com/office/drawing/2014/main" id="{F7814ECA-94DE-BF4C-48EC-DEEAAB9DD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879" y="3852332"/>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F88BBDB-47FF-7BC9-29AE-1CFD3C840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396" y="3852332"/>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094AD9C3-B101-7EC1-B216-E9C0983C27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277" r="11905"/>
          <a:stretch/>
        </p:blipFill>
        <p:spPr bwMode="auto">
          <a:xfrm>
            <a:off x="9994899" y="3838713"/>
            <a:ext cx="1600201" cy="160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08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90F9C954-9B5A-ED30-CCB6-DD88F25B21D5}"/>
              </a:ext>
            </a:extLst>
          </p:cNvPr>
          <p:cNvSpPr txBox="1"/>
          <p:nvPr/>
        </p:nvSpPr>
        <p:spPr>
          <a:xfrm>
            <a:off x="3183466" y="164605"/>
            <a:ext cx="8331200" cy="830997"/>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MODULES INCLUDE IN  ONLINE FOOD ORDERING SYSTEM </a:t>
            </a:r>
          </a:p>
        </p:txBody>
      </p:sp>
      <p:sp>
        <p:nvSpPr>
          <p:cNvPr id="4" name="TextBox 3">
            <a:extLst>
              <a:ext uri="{FF2B5EF4-FFF2-40B4-BE49-F238E27FC236}">
                <a16:creationId xmlns:a16="http://schemas.microsoft.com/office/drawing/2014/main" id="{9F1BB00A-1567-32F7-B352-4E39A4932D5A}"/>
              </a:ext>
            </a:extLst>
          </p:cNvPr>
          <p:cNvSpPr txBox="1"/>
          <p:nvPr/>
        </p:nvSpPr>
        <p:spPr>
          <a:xfrm>
            <a:off x="155510" y="995602"/>
            <a:ext cx="11880980" cy="5847755"/>
          </a:xfrm>
          <a:prstGeom prst="rect">
            <a:avLst/>
          </a:prstGeom>
          <a:noFill/>
        </p:spPr>
        <p:txBody>
          <a:bodyPr wrap="square" rtlCol="0">
            <a:spAutoFit/>
          </a:bodyPr>
          <a:lstStyle/>
          <a:p>
            <a:pPr marL="342900" indent="-342900">
              <a:buFont typeface="+mj-lt"/>
              <a:buAutoNum type="arabicPeriod"/>
            </a:pPr>
            <a:r>
              <a:rPr lang="en-US" sz="1700" b="1" dirty="0">
                <a:solidFill>
                  <a:srgbClr val="4B8523"/>
                </a:solidFill>
                <a:latin typeface="Century Gothic" panose="020B0502020202020204" pitchFamily="34" charset="0"/>
              </a:rPr>
              <a:t>User Registration and Authentication: </a:t>
            </a:r>
            <a:r>
              <a:rPr lang="en-US" sz="1700" dirty="0">
                <a:solidFill>
                  <a:srgbClr val="44CF8C"/>
                </a:solidFill>
                <a:latin typeface="Raleway" pitchFamily="2" charset="0"/>
              </a:rPr>
              <a:t>Enables customers to create accounts and authenticate their identities for secure access.</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Menu Browsing:</a:t>
            </a:r>
            <a:r>
              <a:rPr lang="en-US" sz="1700" dirty="0">
                <a:solidFill>
                  <a:srgbClr val="44CF8C"/>
                </a:solidFill>
              </a:rPr>
              <a:t> </a:t>
            </a:r>
            <a:r>
              <a:rPr lang="en-US" sz="1700" dirty="0">
                <a:solidFill>
                  <a:srgbClr val="44CF8C"/>
                </a:solidFill>
                <a:latin typeface="Raleway" pitchFamily="2" charset="0"/>
              </a:rPr>
              <a:t>Allows users to view a comprehensive menu with detailed descriptions, images, and prices of available food items.</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Order Placement:</a:t>
            </a:r>
            <a:r>
              <a:rPr lang="en-US" sz="1700" dirty="0">
                <a:solidFill>
                  <a:srgbClr val="44CF8C"/>
                </a:solidFill>
              </a:rPr>
              <a:t> </a:t>
            </a:r>
            <a:r>
              <a:rPr lang="en-US" sz="1700" dirty="0">
                <a:solidFill>
                  <a:srgbClr val="44CF8C"/>
                </a:solidFill>
                <a:latin typeface="Raleway" pitchFamily="2" charset="0"/>
              </a:rPr>
              <a:t>Facilitates users in selecting desired items, specifying quantities, and placing orders seamlessly.</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Shopping Cart: </a:t>
            </a:r>
            <a:r>
              <a:rPr lang="en-US" sz="1700" dirty="0">
                <a:solidFill>
                  <a:srgbClr val="44CF8C"/>
                </a:solidFill>
                <a:latin typeface="Raleway" pitchFamily="2" charset="0"/>
              </a:rPr>
              <a:t>Manages and displays selected items, quantities, and prices before users proceed to checkout.</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Payment Gateway: </a:t>
            </a:r>
            <a:r>
              <a:rPr lang="en-US" sz="1700" dirty="0">
                <a:solidFill>
                  <a:srgbClr val="44CF8C"/>
                </a:solidFill>
                <a:latin typeface="Raleway" pitchFamily="2" charset="0"/>
              </a:rPr>
              <a:t>Integrates a secure platform for users to make online payments, ensuring smooth and protected financial transactions.</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Order Confirmation: </a:t>
            </a:r>
            <a:r>
              <a:rPr lang="en-US" sz="1700" dirty="0">
                <a:solidFill>
                  <a:srgbClr val="44CF8C"/>
                </a:solidFill>
                <a:latin typeface="Raleway" pitchFamily="2" charset="0"/>
              </a:rPr>
              <a:t>Sends confirmation notifications to users upon successful order placement, summarizing the details of their order.</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Real-time Order Tracking: </a:t>
            </a:r>
            <a:r>
              <a:rPr lang="en-US" sz="1700" dirty="0">
                <a:solidFill>
                  <a:srgbClr val="44CF8C"/>
                </a:solidFill>
                <a:latin typeface="Raleway" pitchFamily="2" charset="0"/>
              </a:rPr>
              <a:t>Allows users to monitor the status and location of their orders in real-time for enhanced transparency.</a:t>
            </a:r>
          </a:p>
          <a:p>
            <a:pPr marL="342900" indent="-342900">
              <a:buFont typeface="+mj-lt"/>
              <a:buAutoNum type="arabicPeriod"/>
            </a:pPr>
            <a:endParaRPr lang="en-US" sz="1700" dirty="0">
              <a:solidFill>
                <a:srgbClr val="44CF8C"/>
              </a:solidFill>
              <a:latin typeface="Raleway" pitchFamily="2" charset="0"/>
            </a:endParaRPr>
          </a:p>
          <a:p>
            <a:pPr marL="342900" indent="-342900">
              <a:buFont typeface="+mj-lt"/>
              <a:buAutoNum type="arabicPeriod"/>
            </a:pPr>
            <a:r>
              <a:rPr lang="en-US" sz="1700" b="1" dirty="0">
                <a:solidFill>
                  <a:srgbClr val="4B8523"/>
                </a:solidFill>
                <a:latin typeface="Century Gothic" panose="020B0502020202020204" pitchFamily="34" charset="0"/>
              </a:rPr>
              <a:t>Admin Dashboard: </a:t>
            </a:r>
            <a:r>
              <a:rPr lang="en-US" sz="1700" dirty="0">
                <a:solidFill>
                  <a:srgbClr val="44CF8C"/>
                </a:solidFill>
                <a:latin typeface="Raleway" pitchFamily="2" charset="0"/>
              </a:rPr>
              <a:t>Provides restaurant administrators with tools to manage menu items, update prices, and monitor and process incoming orders.</a:t>
            </a:r>
            <a:endParaRPr lang="en-IN" sz="1700" dirty="0">
              <a:solidFill>
                <a:srgbClr val="44CF8C"/>
              </a:solidFill>
              <a:latin typeface="Raleway" pitchFamily="2" charset="0"/>
            </a:endParaRPr>
          </a:p>
        </p:txBody>
      </p:sp>
    </p:spTree>
    <p:extLst>
      <p:ext uri="{BB962C8B-B14F-4D97-AF65-F5344CB8AC3E}">
        <p14:creationId xmlns:p14="http://schemas.microsoft.com/office/powerpoint/2010/main" val="95999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90F9C954-9B5A-ED30-CCB6-DD88F25B21D5}"/>
              </a:ext>
            </a:extLst>
          </p:cNvPr>
          <p:cNvSpPr txBox="1"/>
          <p:nvPr/>
        </p:nvSpPr>
        <p:spPr>
          <a:xfrm>
            <a:off x="3183466" y="164605"/>
            <a:ext cx="8331200" cy="830997"/>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MODULES INCLUDE IN  ONLINE FOOD ORDERING SYSTEM </a:t>
            </a:r>
          </a:p>
        </p:txBody>
      </p:sp>
      <p:sp>
        <p:nvSpPr>
          <p:cNvPr id="3" name="TextBox 2">
            <a:extLst>
              <a:ext uri="{FF2B5EF4-FFF2-40B4-BE49-F238E27FC236}">
                <a16:creationId xmlns:a16="http://schemas.microsoft.com/office/drawing/2014/main" id="{5C5E3A96-4672-C326-6EC5-CA3D7FF4A85E}"/>
              </a:ext>
            </a:extLst>
          </p:cNvPr>
          <p:cNvSpPr txBox="1"/>
          <p:nvPr/>
        </p:nvSpPr>
        <p:spPr>
          <a:xfrm>
            <a:off x="750077" y="1368860"/>
            <a:ext cx="10691845" cy="5324535"/>
          </a:xfrm>
          <a:prstGeom prst="rect">
            <a:avLst/>
          </a:prstGeom>
          <a:noFill/>
        </p:spPr>
        <p:txBody>
          <a:bodyPr wrap="square" rtlCol="0">
            <a:spAutoFit/>
          </a:bodyPr>
          <a:lstStyle/>
          <a:p>
            <a:pPr marL="342900" indent="-342900">
              <a:buFont typeface="+mj-lt"/>
              <a:buAutoNum type="arabicPeriod" startAt="9"/>
            </a:pPr>
            <a:r>
              <a:rPr lang="en-US" sz="1700" b="1" dirty="0">
                <a:solidFill>
                  <a:srgbClr val="4B8523"/>
                </a:solidFill>
                <a:latin typeface="Century Gothic" panose="020B0502020202020204" pitchFamily="34" charset="0"/>
              </a:rPr>
              <a:t>Inventory Management: </a:t>
            </a:r>
            <a:r>
              <a:rPr lang="en-US" sz="1700" dirty="0">
                <a:solidFill>
                  <a:srgbClr val="44CF8C"/>
                </a:solidFill>
                <a:latin typeface="Raleway" pitchFamily="2" charset="0"/>
              </a:rPr>
              <a:t>Assists restaurant owners in tracking and managing their inventory, ensuring that the menu reflects available items.</a:t>
            </a:r>
          </a:p>
          <a:p>
            <a:pPr marL="342900" indent="-342900">
              <a:buFont typeface="+mj-lt"/>
              <a:buAutoNum type="arabicPeriod" startAt="9"/>
            </a:pPr>
            <a:endParaRPr lang="en-US" sz="1700" dirty="0">
              <a:latin typeface="Raleway" pitchFamily="2" charset="0"/>
            </a:endParaRPr>
          </a:p>
          <a:p>
            <a:pPr marL="342900" indent="-342900">
              <a:buFont typeface="+mj-lt"/>
              <a:buAutoNum type="arabicPeriod" startAt="9"/>
            </a:pPr>
            <a:r>
              <a:rPr lang="en-US" sz="1700" b="1" dirty="0">
                <a:solidFill>
                  <a:srgbClr val="4B8523"/>
                </a:solidFill>
                <a:latin typeface="Century Gothic" panose="020B0502020202020204" pitchFamily="34" charset="0"/>
              </a:rPr>
              <a:t>Customer Feedback and Ratings: </a:t>
            </a:r>
            <a:r>
              <a:rPr lang="en-US" sz="1700" dirty="0">
                <a:solidFill>
                  <a:srgbClr val="44CF8C"/>
                </a:solidFill>
                <a:latin typeface="Raleway" pitchFamily="2" charset="0"/>
              </a:rPr>
              <a:t>Allows customers to provide feedback and ratings for the food and service, providing valuable insights for improvement.</a:t>
            </a:r>
          </a:p>
          <a:p>
            <a:pPr marL="342900" indent="-342900">
              <a:buFont typeface="+mj-lt"/>
              <a:buAutoNum type="arabicPeriod" startAt="9"/>
            </a:pPr>
            <a:endParaRPr lang="en-US" sz="1700" dirty="0">
              <a:latin typeface="Raleway" pitchFamily="2" charset="0"/>
            </a:endParaRPr>
          </a:p>
          <a:p>
            <a:pPr marL="342900" indent="-342900">
              <a:buFont typeface="+mj-lt"/>
              <a:buAutoNum type="arabicPeriod" startAt="9"/>
            </a:pPr>
            <a:r>
              <a:rPr lang="en-US" sz="1700" b="1" dirty="0">
                <a:solidFill>
                  <a:srgbClr val="4B8523"/>
                </a:solidFill>
                <a:latin typeface="Century Gothic" panose="020B0502020202020204" pitchFamily="34" charset="0"/>
              </a:rPr>
              <a:t>Discounts and Promotions: </a:t>
            </a:r>
            <a:r>
              <a:rPr lang="en-US" sz="1700" dirty="0">
                <a:solidFill>
                  <a:srgbClr val="44CF8C"/>
                </a:solidFill>
                <a:latin typeface="Raleway" pitchFamily="2" charset="0"/>
              </a:rPr>
              <a:t>Incorporates features for offering discounts, promotions, and special deals to attract and retain customers.</a:t>
            </a:r>
          </a:p>
          <a:p>
            <a:pPr marL="342900" indent="-342900">
              <a:buFont typeface="+mj-lt"/>
              <a:buAutoNum type="arabicPeriod" startAt="9"/>
            </a:pPr>
            <a:endParaRPr lang="en-US" sz="1700" dirty="0">
              <a:latin typeface="Raleway" pitchFamily="2" charset="0"/>
            </a:endParaRPr>
          </a:p>
          <a:p>
            <a:pPr marL="342900" indent="-342900">
              <a:buFont typeface="+mj-lt"/>
              <a:buAutoNum type="arabicPeriod" startAt="9"/>
            </a:pPr>
            <a:r>
              <a:rPr lang="en-US" sz="1700" b="1" dirty="0">
                <a:solidFill>
                  <a:srgbClr val="4B8523"/>
                </a:solidFill>
                <a:latin typeface="Century Gothic" panose="020B0502020202020204" pitchFamily="34" charset="0"/>
              </a:rPr>
              <a:t>Reports and Analytics: </a:t>
            </a:r>
            <a:r>
              <a:rPr lang="en-US" sz="1700" dirty="0">
                <a:solidFill>
                  <a:srgbClr val="44CF8C"/>
                </a:solidFill>
                <a:latin typeface="Raleway" pitchFamily="2" charset="0"/>
              </a:rPr>
              <a:t>Generates reports and analytics for restaurant owners to assess sales trends, popular items, and overall system performance.</a:t>
            </a:r>
          </a:p>
          <a:p>
            <a:pPr marL="342900" indent="-342900">
              <a:buFont typeface="+mj-lt"/>
              <a:buAutoNum type="arabicPeriod" startAt="9"/>
            </a:pPr>
            <a:endParaRPr lang="en-US" sz="1700" dirty="0">
              <a:latin typeface="Raleway" pitchFamily="2" charset="0"/>
            </a:endParaRPr>
          </a:p>
          <a:p>
            <a:pPr marL="342900" indent="-342900">
              <a:buFont typeface="+mj-lt"/>
              <a:buAutoNum type="arabicPeriod" startAt="9"/>
            </a:pPr>
            <a:r>
              <a:rPr lang="en-US" sz="1700" b="1" dirty="0">
                <a:solidFill>
                  <a:srgbClr val="4B8523"/>
                </a:solidFill>
                <a:latin typeface="Century Gothic" panose="020B0502020202020204" pitchFamily="34" charset="0"/>
              </a:rPr>
              <a:t>Delivery Management: </a:t>
            </a:r>
            <a:r>
              <a:rPr lang="en-US" sz="1700" dirty="0">
                <a:solidFill>
                  <a:srgbClr val="44CF8C"/>
                </a:solidFill>
                <a:latin typeface="Raleway" pitchFamily="2" charset="0"/>
              </a:rPr>
              <a:t>Helps in managing and tracking the delivery process, assigning orders to delivery personnel, and estimating delivery times.</a:t>
            </a:r>
          </a:p>
          <a:p>
            <a:pPr marL="342900" indent="-342900">
              <a:buFont typeface="+mj-lt"/>
              <a:buAutoNum type="arabicPeriod" startAt="9"/>
            </a:pPr>
            <a:endParaRPr lang="en-US" sz="1700" dirty="0">
              <a:latin typeface="Raleway" pitchFamily="2" charset="0"/>
            </a:endParaRPr>
          </a:p>
          <a:p>
            <a:pPr marL="342900" indent="-342900">
              <a:buFont typeface="+mj-lt"/>
              <a:buAutoNum type="arabicPeriod" startAt="9"/>
            </a:pPr>
            <a:r>
              <a:rPr lang="en-US" sz="1700" b="1" dirty="0">
                <a:solidFill>
                  <a:srgbClr val="4B8523"/>
                </a:solidFill>
                <a:latin typeface="Century Gothic" panose="020B0502020202020204" pitchFamily="34" charset="0"/>
              </a:rPr>
              <a:t>Notifications and Alerts: </a:t>
            </a:r>
            <a:r>
              <a:rPr lang="en-US" sz="1700" dirty="0">
                <a:solidFill>
                  <a:srgbClr val="44CF8C"/>
                </a:solidFill>
                <a:latin typeface="Raleway" pitchFamily="2" charset="0"/>
              </a:rPr>
              <a:t>Sends automated notifications and alerts to users regarding order confirmation, delivery updates, and promotions.</a:t>
            </a:r>
          </a:p>
          <a:p>
            <a:pPr marL="342900" indent="-342900">
              <a:buFont typeface="+mj-lt"/>
              <a:buAutoNum type="arabicPeriod" startAt="9"/>
            </a:pPr>
            <a:endParaRPr lang="en-US" sz="1700" dirty="0">
              <a:latin typeface="Raleway" pitchFamily="2" charset="0"/>
            </a:endParaRPr>
          </a:p>
          <a:p>
            <a:pPr marL="342900" indent="-342900">
              <a:buFont typeface="+mj-lt"/>
              <a:buAutoNum type="arabicPeriod" startAt="9"/>
            </a:pPr>
            <a:r>
              <a:rPr lang="en-US" sz="1700" b="1" dirty="0">
                <a:solidFill>
                  <a:srgbClr val="4B8523"/>
                </a:solidFill>
                <a:latin typeface="Century Gothic" panose="020B0502020202020204" pitchFamily="34" charset="0"/>
              </a:rPr>
              <a:t>Customer Support: </a:t>
            </a:r>
            <a:r>
              <a:rPr lang="en-US" sz="1700" dirty="0">
                <a:solidFill>
                  <a:srgbClr val="44CF8C"/>
                </a:solidFill>
                <a:latin typeface="Raleway" pitchFamily="2" charset="0"/>
              </a:rPr>
              <a:t>Integrates a customer support module to address queries, concerns, and provide assistance to users in real-time.</a:t>
            </a:r>
            <a:endParaRPr lang="en-IN" sz="1700" dirty="0">
              <a:solidFill>
                <a:srgbClr val="44CF8C"/>
              </a:solidFill>
              <a:latin typeface="Raleway" pitchFamily="2" charset="0"/>
            </a:endParaRPr>
          </a:p>
        </p:txBody>
      </p:sp>
    </p:spTree>
    <p:extLst>
      <p:ext uri="{BB962C8B-B14F-4D97-AF65-F5344CB8AC3E}">
        <p14:creationId xmlns:p14="http://schemas.microsoft.com/office/powerpoint/2010/main" val="20432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8F2C77EF-545C-C4FE-B01D-B8E395ADB707}"/>
              </a:ext>
            </a:extLst>
          </p:cNvPr>
          <p:cNvSpPr txBox="1"/>
          <p:nvPr/>
        </p:nvSpPr>
        <p:spPr>
          <a:xfrm>
            <a:off x="3556542" y="396019"/>
            <a:ext cx="7035800" cy="369332"/>
          </a:xfrm>
          <a:prstGeom prst="rect">
            <a:avLst/>
          </a:prstGeom>
          <a:noFill/>
        </p:spPr>
        <p:txBody>
          <a:bodyPr wrap="square" rtlCol="0">
            <a:spAutoFit/>
          </a:bodyPr>
          <a:lstStyle/>
          <a:p>
            <a:pPr algn="ctr"/>
            <a:r>
              <a:rPr lang="en-US" altLang="en-GB" dirty="0">
                <a:solidFill>
                  <a:srgbClr val="4B8523"/>
                </a:solidFill>
                <a:latin typeface="EB Garamond SemiBold" panose="00000700000000000000" pitchFamily="2" charset="0"/>
                <a:ea typeface="EB Garamond SemiBold" panose="00000700000000000000" pitchFamily="2" charset="0"/>
              </a:rPr>
              <a:t>TEAM MATES AND STUDENT MENTOR INTRODUCTION</a:t>
            </a:r>
            <a:endParaRPr lang="en-IN" dirty="0">
              <a:solidFill>
                <a:srgbClr val="4B8523"/>
              </a:solidFill>
              <a:latin typeface="EB Garamond SemiBold" panose="00000700000000000000" pitchFamily="2" charset="0"/>
              <a:ea typeface="EB Garamond SemiBold" panose="00000700000000000000" pitchFamily="2" charset="0"/>
            </a:endParaRPr>
          </a:p>
        </p:txBody>
      </p:sp>
      <p:pic>
        <p:nvPicPr>
          <p:cNvPr id="12" name="Picture 11">
            <a:extLst>
              <a:ext uri="{FF2B5EF4-FFF2-40B4-BE49-F238E27FC236}">
                <a16:creationId xmlns:a16="http://schemas.microsoft.com/office/drawing/2014/main" id="{7A4590E7-8205-40C0-FFE0-7327192E762C}"/>
              </a:ext>
            </a:extLst>
          </p:cNvPr>
          <p:cNvPicPr>
            <a:picLocks noChangeAspect="1"/>
          </p:cNvPicPr>
          <p:nvPr/>
        </p:nvPicPr>
        <p:blipFill>
          <a:blip r:embed="rId3">
            <a:duotone>
              <a:schemeClr val="accent6">
                <a:shade val="45000"/>
                <a:satMod val="135000"/>
              </a:schemeClr>
              <a:prstClr val="white"/>
            </a:duotone>
          </a:blip>
          <a:stretch>
            <a:fillRect/>
          </a:stretch>
        </p:blipFill>
        <p:spPr>
          <a:xfrm>
            <a:off x="10408734" y="415731"/>
            <a:ext cx="367216" cy="321158"/>
          </a:xfrm>
          <a:prstGeom prst="rect">
            <a:avLst/>
          </a:prstGeom>
        </p:spPr>
      </p:pic>
      <p:pic>
        <p:nvPicPr>
          <p:cNvPr id="13" name="Picture 12">
            <a:extLst>
              <a:ext uri="{FF2B5EF4-FFF2-40B4-BE49-F238E27FC236}">
                <a16:creationId xmlns:a16="http://schemas.microsoft.com/office/drawing/2014/main" id="{9D54CC1A-4E55-5565-9A77-32610C1EE152}"/>
              </a:ext>
            </a:extLst>
          </p:cNvPr>
          <p:cNvPicPr>
            <a:picLocks noChangeAspect="1"/>
          </p:cNvPicPr>
          <p:nvPr/>
        </p:nvPicPr>
        <p:blipFill>
          <a:blip r:embed="rId3">
            <a:duotone>
              <a:schemeClr val="accent6">
                <a:shade val="45000"/>
                <a:satMod val="135000"/>
              </a:schemeClr>
              <a:prstClr val="white"/>
            </a:duotone>
          </a:blip>
          <a:stretch>
            <a:fillRect/>
          </a:stretch>
        </p:blipFill>
        <p:spPr>
          <a:xfrm>
            <a:off x="3372934" y="415731"/>
            <a:ext cx="367216" cy="321158"/>
          </a:xfrm>
          <a:prstGeom prst="rect">
            <a:avLst/>
          </a:prstGeom>
        </p:spPr>
      </p:pic>
      <p:sp>
        <p:nvSpPr>
          <p:cNvPr id="14" name="TextBox 13">
            <a:extLst>
              <a:ext uri="{FF2B5EF4-FFF2-40B4-BE49-F238E27FC236}">
                <a16:creationId xmlns:a16="http://schemas.microsoft.com/office/drawing/2014/main" id="{E85CA102-AA52-3598-9C2F-6FE3E4B18643}"/>
              </a:ext>
            </a:extLst>
          </p:cNvPr>
          <p:cNvSpPr txBox="1"/>
          <p:nvPr/>
        </p:nvSpPr>
        <p:spPr>
          <a:xfrm>
            <a:off x="2531534" y="810751"/>
            <a:ext cx="9491133" cy="1200329"/>
          </a:xfrm>
          <a:prstGeom prst="rect">
            <a:avLst/>
          </a:prstGeom>
          <a:noFill/>
        </p:spPr>
        <p:txBody>
          <a:bodyPr wrap="square" rtlCol="0">
            <a:spAutoFit/>
          </a:bodyPr>
          <a:lstStyle/>
          <a:p>
            <a:pPr algn="l"/>
            <a:r>
              <a:rPr lang="en-US" sz="1800" b="0" i="0" dirty="0">
                <a:solidFill>
                  <a:srgbClr val="1AAA6C"/>
                </a:solidFill>
                <a:effectLst/>
                <a:latin typeface="Century Gothic" panose="020B0502020202020204" pitchFamily="34" charset="0"/>
              </a:rPr>
              <a:t>A group of three people are engaged </a:t>
            </a:r>
            <a:r>
              <a:rPr lang="en-US" sz="1800" b="0" i="0" dirty="0">
                <a:solidFill>
                  <a:srgbClr val="1AAA6C"/>
                </a:solidFill>
                <a:effectLst/>
                <a:latin typeface="Century Gothic" panose="020B0502020202020204" pitchFamily="34" charset="0"/>
                <a:ea typeface="Lato" panose="020F0502020204030203" pitchFamily="34" charset="0"/>
                <a:cs typeface="Lato" panose="020F0502020204030203" pitchFamily="34" charset="0"/>
              </a:rPr>
              <a:t>i</a:t>
            </a:r>
            <a:r>
              <a:rPr lang="en-US" dirty="0">
                <a:solidFill>
                  <a:srgbClr val="1AAA6C"/>
                </a:solidFill>
                <a:latin typeface="Century Gothic" panose="020B0502020202020204" pitchFamily="34" charset="0"/>
                <a:ea typeface="Lato" panose="020F0502020204030203" pitchFamily="34" charset="0"/>
                <a:cs typeface="Lato" panose="020F0502020204030203" pitchFamily="34" charset="0"/>
              </a:rPr>
              <a:t>n developing the Online Food Ordering System, software tools like </a:t>
            </a:r>
            <a:r>
              <a:rPr lang="en-IN" b="0" i="0" dirty="0">
                <a:solidFill>
                  <a:srgbClr val="1AAA6C"/>
                </a:solidFill>
                <a:effectLst/>
                <a:latin typeface="Century Gothic" panose="020B0502020202020204" pitchFamily="34" charset="0"/>
              </a:rPr>
              <a:t>Visual Studio Code</a:t>
            </a:r>
            <a:r>
              <a:rPr lang="en-IN" dirty="0">
                <a:solidFill>
                  <a:srgbClr val="1AAA6C"/>
                </a:solidFill>
                <a:latin typeface="Google Sans"/>
              </a:rPr>
              <a:t>, </a:t>
            </a:r>
            <a:r>
              <a:rPr lang="en-IN" b="0" i="0" dirty="0">
                <a:solidFill>
                  <a:srgbClr val="1AAA6C"/>
                </a:solidFill>
                <a:effectLst/>
                <a:latin typeface="Century Gothic" panose="020B0502020202020204" pitchFamily="34" charset="0"/>
              </a:rPr>
              <a:t>MongoDB Compass, Postman, Nodemon</a:t>
            </a:r>
            <a:r>
              <a:rPr lang="en-IN" dirty="0">
                <a:solidFill>
                  <a:srgbClr val="1AAA6C"/>
                </a:solidFill>
                <a:latin typeface="Century Gothic" panose="020B0502020202020204" pitchFamily="34" charset="0"/>
              </a:rPr>
              <a:t>, </a:t>
            </a:r>
            <a:r>
              <a:rPr lang="en-IN" b="0" i="0" dirty="0">
                <a:solidFill>
                  <a:srgbClr val="1AAA6C"/>
                </a:solidFill>
                <a:effectLst/>
                <a:latin typeface="Century Gothic" panose="020B0502020202020204" pitchFamily="34" charset="0"/>
              </a:rPr>
              <a:t>Express Generator, React Developer Tools, Redux DevTools</a:t>
            </a:r>
            <a:r>
              <a:rPr lang="en-IN" dirty="0">
                <a:solidFill>
                  <a:srgbClr val="1AAA6C"/>
                </a:solidFill>
                <a:latin typeface="Century Gothic" panose="020B0502020202020204" pitchFamily="34" charset="0"/>
              </a:rPr>
              <a:t>, </a:t>
            </a:r>
            <a:r>
              <a:rPr lang="en-IN" b="0" i="0" dirty="0">
                <a:solidFill>
                  <a:srgbClr val="1AAA6C"/>
                </a:solidFill>
                <a:effectLst/>
                <a:latin typeface="Century Gothic" panose="020B0502020202020204" pitchFamily="34" charset="0"/>
              </a:rPr>
              <a:t>Mongoose</a:t>
            </a:r>
            <a:r>
              <a:rPr lang="en-IN" dirty="0">
                <a:solidFill>
                  <a:srgbClr val="1AAA6C"/>
                </a:solidFill>
                <a:latin typeface="Century Gothic" panose="020B0502020202020204" pitchFamily="34" charset="0"/>
              </a:rPr>
              <a:t>, Git &amp; Webpack </a:t>
            </a:r>
            <a:r>
              <a:rPr lang="en-US" dirty="0">
                <a:solidFill>
                  <a:srgbClr val="1AAA6C"/>
                </a:solidFill>
                <a:latin typeface="Century Gothic" panose="020B0502020202020204" pitchFamily="34" charset="0"/>
                <a:ea typeface="Lato" panose="020F0502020204030203" pitchFamily="34" charset="0"/>
                <a:cs typeface="Lato" panose="020F0502020204030203" pitchFamily="34" charset="0"/>
              </a:rPr>
              <a:t>are commonly used in MERN development.</a:t>
            </a:r>
            <a:endParaRPr lang="en-IN" dirty="0">
              <a:solidFill>
                <a:srgbClr val="1AAA6C"/>
              </a:solidFill>
              <a:latin typeface="Century Gothic" panose="020B0502020202020204"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9F41FAD-2F5D-D950-51F7-40E20EC7ED23}"/>
              </a:ext>
            </a:extLst>
          </p:cNvPr>
          <p:cNvSpPr txBox="1"/>
          <p:nvPr/>
        </p:nvSpPr>
        <p:spPr>
          <a:xfrm>
            <a:off x="1286932" y="2034893"/>
            <a:ext cx="10828867" cy="3970318"/>
          </a:xfrm>
          <a:prstGeom prst="rect">
            <a:avLst/>
          </a:prstGeom>
          <a:noFill/>
        </p:spPr>
        <p:txBody>
          <a:bodyPr wrap="square" rtlCol="0">
            <a:spAutoFit/>
          </a:bodyPr>
          <a:lstStyle/>
          <a:p>
            <a:r>
              <a:rPr lang="en-US" dirty="0"/>
              <a:t>    </a:t>
            </a:r>
            <a:r>
              <a:rPr lang="en-US" b="1" dirty="0">
                <a:solidFill>
                  <a:srgbClr val="4B8523"/>
                </a:solidFill>
                <a:latin typeface="Century Gothic" panose="020B0502020202020204" pitchFamily="34" charset="0"/>
              </a:rPr>
              <a:t>1. SHAIK SAIMA RIYAAN – Project Lead</a:t>
            </a:r>
          </a:p>
          <a:p>
            <a:r>
              <a:rPr lang="en-US" dirty="0">
                <a:solidFill>
                  <a:srgbClr val="1AAA6C"/>
                </a:solidFill>
                <a:latin typeface="Century Gothic" panose="020B0502020202020204" pitchFamily="34" charset="0"/>
              </a:rPr>
              <a:t>In this project, Team Lead Saima directs and coordinates, ensuring our team meets objectives for successful development, implementation, and management of the MERN stack application. She acts as a bridge between team members and higher management, effectively handling challenges with ease.</a:t>
            </a:r>
          </a:p>
          <a:p>
            <a:r>
              <a:rPr lang="en-US" dirty="0">
                <a:latin typeface="Century Gothic" panose="020B0502020202020204" pitchFamily="34" charset="0"/>
              </a:rPr>
              <a:t>   </a:t>
            </a:r>
            <a:r>
              <a:rPr lang="en-US" b="1" dirty="0">
                <a:solidFill>
                  <a:srgbClr val="4B8523"/>
                </a:solidFill>
                <a:latin typeface="Century Gothic" panose="020B0502020202020204" pitchFamily="34" charset="0"/>
              </a:rPr>
              <a:t>2. BARNALA BALA VAMSI KRISHNA – Developer</a:t>
            </a:r>
          </a:p>
          <a:p>
            <a:r>
              <a:rPr lang="en-US" dirty="0">
                <a:solidFill>
                  <a:srgbClr val="1AAA6C"/>
                </a:solidFill>
                <a:latin typeface="Century Gothic" panose="020B0502020202020204" pitchFamily="34" charset="0"/>
              </a:rPr>
              <a:t>Vamsi, a skilled team member, elevates excellence by crafting and developing MERN stack websites. He adeptly creates technical solutions, resolves errors, and enhances user experience with interactive and real-time features in web browsers. </a:t>
            </a:r>
          </a:p>
          <a:p>
            <a:r>
              <a:rPr lang="en-US" b="1" dirty="0">
                <a:solidFill>
                  <a:srgbClr val="4B8523"/>
                </a:solidFill>
                <a:latin typeface="Century Gothic" panose="020B0502020202020204" pitchFamily="34" charset="0"/>
              </a:rPr>
              <a:t>   3. ARIKEPUDI PRATAP – Designer </a:t>
            </a:r>
          </a:p>
          <a:p>
            <a:r>
              <a:rPr lang="en-IN" dirty="0">
                <a:solidFill>
                  <a:srgbClr val="1AAA6C"/>
                </a:solidFill>
                <a:latin typeface="Century Gothic" panose="020B0502020202020204" pitchFamily="34" charset="0"/>
              </a:rPr>
              <a:t>Pratap, our creative designer, excels in crafting user-friendly web applications using MERN stack (MongoDB, Express.js, React, Node.js). His expertise lies in seamlessly combining technical know-how with design flair, ensuring visually appealing layouts, harmonious color schemes, precise typography, and diverse design components for immersive user experiences.</a:t>
            </a:r>
          </a:p>
        </p:txBody>
      </p:sp>
      <p:sp>
        <p:nvSpPr>
          <p:cNvPr id="16" name="TextBox 15">
            <a:extLst>
              <a:ext uri="{FF2B5EF4-FFF2-40B4-BE49-F238E27FC236}">
                <a16:creationId xmlns:a16="http://schemas.microsoft.com/office/drawing/2014/main" id="{E89ACC00-39CC-16C6-2F66-75908794BA84}"/>
              </a:ext>
            </a:extLst>
          </p:cNvPr>
          <p:cNvSpPr txBox="1"/>
          <p:nvPr/>
        </p:nvSpPr>
        <p:spPr>
          <a:xfrm>
            <a:off x="508542" y="6277315"/>
            <a:ext cx="11607257" cy="369332"/>
          </a:xfrm>
          <a:prstGeom prst="rect">
            <a:avLst/>
          </a:prstGeom>
          <a:noFill/>
        </p:spPr>
        <p:txBody>
          <a:bodyPr wrap="square" rtlCol="0">
            <a:spAutoFit/>
          </a:bodyPr>
          <a:lstStyle/>
          <a:p>
            <a:r>
              <a:rPr lang="en-US" sz="1800" b="0" i="0" dirty="0">
                <a:solidFill>
                  <a:srgbClr val="1AAA6C"/>
                </a:solidFill>
                <a:effectLst/>
                <a:latin typeface="Century Gothic" panose="020B0502020202020204" pitchFamily="34" charset="0"/>
              </a:rPr>
              <a:t>We have conducted the survey under the guidance of our student mentor </a:t>
            </a:r>
            <a:r>
              <a:rPr lang="en-US" sz="1800" b="1" i="0" dirty="0">
                <a:solidFill>
                  <a:srgbClr val="4B8523"/>
                </a:solidFill>
                <a:effectLst/>
                <a:latin typeface="Century Gothic" panose="020B0502020202020204" pitchFamily="34" charset="0"/>
              </a:rPr>
              <a:t>YALLAMATI PRAKASARAO</a:t>
            </a:r>
            <a:r>
              <a:rPr lang="en-US" sz="1800" b="0" i="0" dirty="0">
                <a:effectLst/>
              </a:rPr>
              <a:t>.</a:t>
            </a:r>
          </a:p>
        </p:txBody>
      </p:sp>
    </p:spTree>
    <p:extLst>
      <p:ext uri="{BB962C8B-B14F-4D97-AF65-F5344CB8AC3E}">
        <p14:creationId xmlns:p14="http://schemas.microsoft.com/office/powerpoint/2010/main" val="418956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240C-737B-DBEB-2FCA-E2A2618525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EAA74F8-A13D-BC52-BAD3-7D27E6DBB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3" cy="6858001"/>
          </a:xfrm>
        </p:spPr>
      </p:pic>
      <p:sp>
        <p:nvSpPr>
          <p:cNvPr id="6" name="TextBox 5">
            <a:extLst>
              <a:ext uri="{FF2B5EF4-FFF2-40B4-BE49-F238E27FC236}">
                <a16:creationId xmlns:a16="http://schemas.microsoft.com/office/drawing/2014/main" id="{57822DB0-7240-5E24-4E1E-E7725ABD5FDB}"/>
              </a:ext>
            </a:extLst>
          </p:cNvPr>
          <p:cNvSpPr txBox="1"/>
          <p:nvPr/>
        </p:nvSpPr>
        <p:spPr>
          <a:xfrm>
            <a:off x="2738965" y="984737"/>
            <a:ext cx="6307667" cy="523220"/>
          </a:xfrm>
          <a:prstGeom prst="rect">
            <a:avLst/>
          </a:prstGeom>
          <a:noFill/>
        </p:spPr>
        <p:txBody>
          <a:bodyPr wrap="square" rtlCol="0">
            <a:spAutoFit/>
          </a:bodyPr>
          <a:lstStyle/>
          <a:p>
            <a:pPr algn="ctr"/>
            <a:r>
              <a:rPr lang="en-IN" sz="2800" dirty="0">
                <a:solidFill>
                  <a:schemeClr val="accent6">
                    <a:lumMod val="50000"/>
                  </a:schemeClr>
                </a:solidFill>
                <a:latin typeface="EB Garamond SemiBold" panose="00000700000000000000" pitchFamily="2" charset="0"/>
                <a:ea typeface="EB Garamond SemiBold" panose="00000700000000000000" pitchFamily="2" charset="0"/>
              </a:rPr>
              <a:t>CONCLUSION</a:t>
            </a:r>
          </a:p>
        </p:txBody>
      </p:sp>
      <p:sp>
        <p:nvSpPr>
          <p:cNvPr id="7" name="TextBox 6">
            <a:extLst>
              <a:ext uri="{FF2B5EF4-FFF2-40B4-BE49-F238E27FC236}">
                <a16:creationId xmlns:a16="http://schemas.microsoft.com/office/drawing/2014/main" id="{1A86764B-6094-C4FB-C962-E8D187B38587}"/>
              </a:ext>
            </a:extLst>
          </p:cNvPr>
          <p:cNvSpPr txBox="1"/>
          <p:nvPr/>
        </p:nvSpPr>
        <p:spPr>
          <a:xfrm>
            <a:off x="1391986" y="2598002"/>
            <a:ext cx="8161867" cy="1661993"/>
          </a:xfrm>
          <a:prstGeom prst="rect">
            <a:avLst/>
          </a:prstGeom>
          <a:noFill/>
        </p:spPr>
        <p:txBody>
          <a:bodyPr wrap="square" rtlCol="0">
            <a:spAutoFit/>
          </a:bodyPr>
          <a:lstStyle/>
          <a:p>
            <a:r>
              <a:rPr lang="en-US" sz="1700" b="0" i="0" dirty="0">
                <a:solidFill>
                  <a:schemeClr val="accent6">
                    <a:lumMod val="50000"/>
                  </a:schemeClr>
                </a:solidFill>
                <a:effectLst/>
                <a:latin typeface="Raleway" pitchFamily="2" charset="0"/>
              </a:rPr>
              <a:t> The Online Food Ordering System revolutionizes dining with seamless, at-home access, real-time tracking, and secure payments. For restaurants, it streamlines operations through efficient order processing and dynamic management tools. This comprehensive solution redefines the food industry, delivering convenience, trust, and operational excellence to both customers and establishments alike.</a:t>
            </a:r>
            <a:endParaRPr lang="en-US" sz="1700" dirty="0">
              <a:solidFill>
                <a:schemeClr val="accent6">
                  <a:lumMod val="50000"/>
                </a:schemeClr>
              </a:solidFill>
              <a:latin typeface="Raleway" pitchFamily="2" charset="0"/>
            </a:endParaRPr>
          </a:p>
        </p:txBody>
      </p:sp>
    </p:spTree>
    <p:extLst>
      <p:ext uri="{BB962C8B-B14F-4D97-AF65-F5344CB8AC3E}">
        <p14:creationId xmlns:p14="http://schemas.microsoft.com/office/powerpoint/2010/main" val="418989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DABD-44A1-A2DA-52CA-3B960B139FD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CB2A88E-31F3-F01A-2C6B-EBA056B759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E3D18DF2-267E-A5CD-5887-76A5673AB18F}"/>
              </a:ext>
            </a:extLst>
          </p:cNvPr>
          <p:cNvSpPr txBox="1"/>
          <p:nvPr/>
        </p:nvSpPr>
        <p:spPr>
          <a:xfrm>
            <a:off x="190412" y="473908"/>
            <a:ext cx="6891522" cy="1107996"/>
          </a:xfrm>
          <a:prstGeom prst="rect">
            <a:avLst/>
          </a:prstGeom>
          <a:noFill/>
        </p:spPr>
        <p:txBody>
          <a:bodyPr wrap="square" rtlCol="0">
            <a:spAutoFit/>
          </a:bodyPr>
          <a:lstStyle/>
          <a:p>
            <a:r>
              <a:rPr lang="en-IN" sz="6600" dirty="0">
                <a:solidFill>
                  <a:srgbClr val="4B8523"/>
                </a:solidFill>
                <a:latin typeface="EB Garamond SemiBold" panose="00000700000000000000" pitchFamily="2" charset="0"/>
                <a:ea typeface="EB Garamond SemiBold" panose="00000700000000000000" pitchFamily="2" charset="0"/>
              </a:rPr>
              <a:t>THANK  YOU</a:t>
            </a:r>
          </a:p>
        </p:txBody>
      </p:sp>
      <p:sp>
        <p:nvSpPr>
          <p:cNvPr id="3" name="TextBox 2">
            <a:extLst>
              <a:ext uri="{FF2B5EF4-FFF2-40B4-BE49-F238E27FC236}">
                <a16:creationId xmlns:a16="http://schemas.microsoft.com/office/drawing/2014/main" id="{A6F50C2B-9319-EED5-ABB6-FC862221A429}"/>
              </a:ext>
            </a:extLst>
          </p:cNvPr>
          <p:cNvSpPr txBox="1"/>
          <p:nvPr/>
        </p:nvSpPr>
        <p:spPr>
          <a:xfrm>
            <a:off x="106437" y="1690688"/>
            <a:ext cx="6176865" cy="2031325"/>
          </a:xfrm>
          <a:prstGeom prst="rect">
            <a:avLst/>
          </a:prstGeom>
          <a:noFill/>
        </p:spPr>
        <p:txBody>
          <a:bodyPr wrap="square" rtlCol="0">
            <a:spAutoFit/>
          </a:bodyPr>
          <a:lstStyle/>
          <a:p>
            <a:r>
              <a:rPr lang="en-US" dirty="0">
                <a:solidFill>
                  <a:srgbClr val="44CF8C"/>
                </a:solidFill>
                <a:latin typeface="Raleway" pitchFamily="2" charset="0"/>
              </a:rPr>
              <a:t>We extend our sincere gratitude for the successful completion of the Online Food Ordering System project. Your dedication and contributions have played a pivotal role in creating a user-friendly platform that enhances the dining experience for customers and streamlines operations for restaurant owners. Thank you for your valuable efforts in bringing this project to fruition.</a:t>
            </a:r>
            <a:endParaRPr lang="en-IN" dirty="0">
              <a:solidFill>
                <a:srgbClr val="44CF8C"/>
              </a:solidFill>
              <a:latin typeface="Raleway" pitchFamily="2" charset="0"/>
            </a:endParaRPr>
          </a:p>
        </p:txBody>
      </p:sp>
    </p:spTree>
    <p:extLst>
      <p:ext uri="{BB962C8B-B14F-4D97-AF65-F5344CB8AC3E}">
        <p14:creationId xmlns:p14="http://schemas.microsoft.com/office/powerpoint/2010/main" val="403655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B76FA69-F887-1721-6ECF-DB8C72E966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
            <a:ext cx="12192000" cy="6858001"/>
          </a:xfrm>
          <a:prstGeom prst="rect">
            <a:avLst/>
          </a:prstGeom>
        </p:spPr>
      </p:pic>
      <p:sp>
        <p:nvSpPr>
          <p:cNvPr id="7" name="TextBox 6">
            <a:extLst>
              <a:ext uri="{FF2B5EF4-FFF2-40B4-BE49-F238E27FC236}">
                <a16:creationId xmlns:a16="http://schemas.microsoft.com/office/drawing/2014/main" id="{661969AC-A737-3530-C11A-C52BB1E049E2}"/>
              </a:ext>
            </a:extLst>
          </p:cNvPr>
          <p:cNvSpPr txBox="1"/>
          <p:nvPr/>
        </p:nvSpPr>
        <p:spPr>
          <a:xfrm>
            <a:off x="2159001" y="626534"/>
            <a:ext cx="6189133" cy="523220"/>
          </a:xfrm>
          <a:prstGeom prst="rect">
            <a:avLst/>
          </a:prstGeom>
          <a:noFill/>
        </p:spPr>
        <p:txBody>
          <a:bodyPr wrap="square" rtlCol="0">
            <a:spAutoFit/>
          </a:bodyPr>
          <a:lstStyle/>
          <a:p>
            <a:pPr algn="ctr"/>
            <a:r>
              <a:rPr lang="en-IN" sz="2800" b="1" dirty="0">
                <a:solidFill>
                  <a:srgbClr val="4B8523"/>
                </a:solidFill>
                <a:latin typeface="EB Garamond SemiBold" panose="00000700000000000000" pitchFamily="2" charset="0"/>
                <a:ea typeface="EB Garamond SemiBold" panose="00000700000000000000" pitchFamily="2" charset="0"/>
              </a:rPr>
              <a:t>PROJECT DESCRIPTION </a:t>
            </a:r>
          </a:p>
        </p:txBody>
      </p:sp>
      <p:pic>
        <p:nvPicPr>
          <p:cNvPr id="18" name="Picture 17">
            <a:extLst>
              <a:ext uri="{FF2B5EF4-FFF2-40B4-BE49-F238E27FC236}">
                <a16:creationId xmlns:a16="http://schemas.microsoft.com/office/drawing/2014/main" id="{189DA51B-24E8-3FED-D060-E4EC095C0234}"/>
              </a:ext>
            </a:extLst>
          </p:cNvPr>
          <p:cNvPicPr>
            <a:picLocks noChangeAspect="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21806" b="93697" l="51258" r="92108">
                        <a14:foregroundMark x1="58890" y1="27939" x2="75195" y2="21124"/>
                        <a14:foregroundMark x1="75195" y1="21124" x2="88985" y2="29472"/>
                        <a14:foregroundMark x1="88985" y1="29472" x2="92281" y2="52811"/>
                        <a14:foregroundMark x1="92281" y1="52811" x2="90720" y2="57240"/>
                        <a14:foregroundMark x1="61752" y1="48722" x2="63747" y2="48893"/>
                        <a14:foregroundMark x1="68517" y1="51448" x2="71032" y2="51448"/>
                        <a14:foregroundMark x1="75542" y1="52300" x2="78925" y2="52641"/>
                        <a14:foregroundMark x1="68777" y1="86712" x2="70338" y2="93697"/>
                        <a14:foregroundMark x1="61058" y1="21976" x2="75369" y2="21806"/>
                        <a14:foregroundMark x1="75369" y1="21806" x2="81006" y2="22658"/>
                      </a14:backgroundRemoval>
                    </a14:imgEffect>
                  </a14:imgLayer>
                </a14:imgProps>
              </a:ext>
            </a:extLst>
          </a:blip>
          <a:srcRect l="46425" t="17032" r="4047" b="2493"/>
          <a:stretch/>
        </p:blipFill>
        <p:spPr>
          <a:xfrm rot="778267">
            <a:off x="7108841" y="297205"/>
            <a:ext cx="558980" cy="535031"/>
          </a:xfrm>
          <a:prstGeom prst="rect">
            <a:avLst/>
          </a:prstGeom>
        </p:spPr>
      </p:pic>
      <p:pic>
        <p:nvPicPr>
          <p:cNvPr id="19" name="Picture 18">
            <a:extLst>
              <a:ext uri="{FF2B5EF4-FFF2-40B4-BE49-F238E27FC236}">
                <a16:creationId xmlns:a16="http://schemas.microsoft.com/office/drawing/2014/main" id="{CFB1FACF-DBDB-700A-7C3B-8FD97A588627}"/>
              </a:ext>
            </a:extLst>
          </p:cNvPr>
          <p:cNvPicPr>
            <a:picLocks noChangeAspect="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21806" b="93697" l="51258" r="92108">
                        <a14:foregroundMark x1="58890" y1="27939" x2="75195" y2="21124"/>
                        <a14:foregroundMark x1="75195" y1="21124" x2="88985" y2="29472"/>
                        <a14:foregroundMark x1="88985" y1="29472" x2="92281" y2="52811"/>
                        <a14:foregroundMark x1="92281" y1="52811" x2="90720" y2="57240"/>
                        <a14:foregroundMark x1="61752" y1="48722" x2="63747" y2="48893"/>
                        <a14:foregroundMark x1="68517" y1="51448" x2="71032" y2="51448"/>
                        <a14:foregroundMark x1="75542" y1="52300" x2="78925" y2="52641"/>
                        <a14:foregroundMark x1="68777" y1="86712" x2="70338" y2="93697"/>
                        <a14:foregroundMark x1="61058" y1="21976" x2="75369" y2="21806"/>
                        <a14:foregroundMark x1="75369" y1="21806" x2="81006" y2="22658"/>
                      </a14:backgroundRemoval>
                    </a14:imgEffect>
                  </a14:imgLayer>
                </a14:imgProps>
              </a:ext>
            </a:extLst>
          </a:blip>
          <a:srcRect l="46425" t="17032" r="4047" b="2493"/>
          <a:stretch/>
        </p:blipFill>
        <p:spPr>
          <a:xfrm rot="19901628">
            <a:off x="2770450" y="297205"/>
            <a:ext cx="558980" cy="535031"/>
          </a:xfrm>
          <a:prstGeom prst="rect">
            <a:avLst/>
          </a:prstGeom>
        </p:spPr>
      </p:pic>
      <p:pic>
        <p:nvPicPr>
          <p:cNvPr id="1026" name="Picture 2" descr="Free vector italian cuisine set">
            <a:extLst>
              <a:ext uri="{FF2B5EF4-FFF2-40B4-BE49-F238E27FC236}">
                <a16:creationId xmlns:a16="http://schemas.microsoft.com/office/drawing/2014/main" id="{A8E0A926-035F-3D39-7F52-0314B2BE7E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6087" y="1859150"/>
            <a:ext cx="3637713" cy="396036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916C01D-0F92-15BB-5764-12263FC5C3F4}"/>
              </a:ext>
            </a:extLst>
          </p:cNvPr>
          <p:cNvSpPr txBox="1"/>
          <p:nvPr/>
        </p:nvSpPr>
        <p:spPr>
          <a:xfrm>
            <a:off x="275364" y="2506206"/>
            <a:ext cx="7176780" cy="2308324"/>
          </a:xfrm>
          <a:prstGeom prst="rect">
            <a:avLst/>
          </a:prstGeom>
          <a:noFill/>
        </p:spPr>
        <p:txBody>
          <a:bodyPr wrap="square" rtlCol="0">
            <a:spAutoFit/>
          </a:bodyPr>
          <a:lstStyle/>
          <a:p>
            <a:r>
              <a:rPr lang="en-US" dirty="0">
                <a:solidFill>
                  <a:srgbClr val="1AAA6C"/>
                </a:solidFill>
                <a:latin typeface="Century Gothic" panose="020B0502020202020204" pitchFamily="34" charset="0"/>
              </a:rPr>
              <a:t>The Online Food Ordering System improves the dining experience with convenient, at-home ordering and real-time delivery tracking. It ensures secure payments, fostering trust. For restaurant owners, efficient order processing, menu updates, and customer feedback monitoring contribute to agile and responsive operations. Overall, it blends customer ease, enhanced management, and streamlined delivery for optimal efficiency in the food industry.</a:t>
            </a:r>
            <a:endParaRPr lang="en-IN" dirty="0">
              <a:solidFill>
                <a:srgbClr val="1AAA6C"/>
              </a:solidFill>
              <a:latin typeface="Century Gothic" panose="020B0502020202020204" pitchFamily="34" charset="0"/>
            </a:endParaRPr>
          </a:p>
        </p:txBody>
      </p:sp>
    </p:spTree>
    <p:extLst>
      <p:ext uri="{BB962C8B-B14F-4D97-AF65-F5344CB8AC3E}">
        <p14:creationId xmlns:p14="http://schemas.microsoft.com/office/powerpoint/2010/main" val="392271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958-DF3F-749C-3EFB-C45DB2F05D4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DCF0D2F-28BD-88CA-9AC7-47218E396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CB7755E-09E5-59CC-B3E0-96896549232C}"/>
              </a:ext>
            </a:extLst>
          </p:cNvPr>
          <p:cNvSpPr txBox="1"/>
          <p:nvPr/>
        </p:nvSpPr>
        <p:spPr>
          <a:xfrm>
            <a:off x="1540934" y="2717800"/>
            <a:ext cx="4555066" cy="2462213"/>
          </a:xfrm>
          <a:prstGeom prst="rect">
            <a:avLst/>
          </a:prstGeom>
          <a:noFill/>
        </p:spPr>
        <p:txBody>
          <a:bodyPr wrap="square" rtlCol="0">
            <a:spAutoFit/>
          </a:bodyPr>
          <a:lstStyle/>
          <a:p>
            <a:pPr algn="ctr"/>
            <a:r>
              <a:rPr lang="en-IN" sz="2400" dirty="0">
                <a:solidFill>
                  <a:srgbClr val="4B8523"/>
                </a:solidFill>
                <a:latin typeface="Century Gothic" panose="020B0502020202020204" pitchFamily="34" charset="0"/>
              </a:rPr>
              <a:t>ADVANTAGES</a:t>
            </a:r>
            <a:r>
              <a:rPr lang="en-IN" sz="2800" dirty="0">
                <a:solidFill>
                  <a:srgbClr val="4B8523"/>
                </a:solidFill>
              </a:rPr>
              <a:t> </a:t>
            </a:r>
          </a:p>
          <a:p>
            <a:endParaRPr lang="en-IN" dirty="0"/>
          </a:p>
          <a:p>
            <a:pPr marL="285750" indent="-285750">
              <a:buFont typeface="Arial" panose="020B0604020202020204" pitchFamily="34" charset="0"/>
              <a:buChar char="•"/>
            </a:pPr>
            <a:r>
              <a:rPr lang="en-US" dirty="0">
                <a:solidFill>
                  <a:srgbClr val="44CF8C"/>
                </a:solidFill>
                <a:latin typeface="Raleway" pitchFamily="2" charset="0"/>
              </a:rPr>
              <a:t>Convenience</a:t>
            </a:r>
          </a:p>
          <a:p>
            <a:pPr marL="285750" indent="-285750">
              <a:buFont typeface="Arial" panose="020B0604020202020204" pitchFamily="34" charset="0"/>
              <a:buChar char="•"/>
            </a:pPr>
            <a:r>
              <a:rPr lang="en-US" dirty="0">
                <a:solidFill>
                  <a:srgbClr val="44CF8C"/>
                </a:solidFill>
                <a:latin typeface="Raleway" pitchFamily="2" charset="0"/>
              </a:rPr>
              <a:t>Time Efficiency</a:t>
            </a:r>
          </a:p>
          <a:p>
            <a:pPr marL="285750" indent="-285750">
              <a:buFont typeface="Arial" panose="020B0604020202020204" pitchFamily="34" charset="0"/>
              <a:buChar char="•"/>
            </a:pPr>
            <a:r>
              <a:rPr lang="en-US" dirty="0">
                <a:solidFill>
                  <a:srgbClr val="44CF8C"/>
                </a:solidFill>
                <a:latin typeface="Raleway" pitchFamily="2" charset="0"/>
              </a:rPr>
              <a:t>Real-Time Tracking</a:t>
            </a:r>
          </a:p>
          <a:p>
            <a:pPr marL="285750" indent="-285750">
              <a:buFont typeface="Arial" panose="020B0604020202020204" pitchFamily="34" charset="0"/>
              <a:buChar char="•"/>
            </a:pPr>
            <a:r>
              <a:rPr lang="en-US" dirty="0">
                <a:solidFill>
                  <a:srgbClr val="44CF8C"/>
                </a:solidFill>
                <a:latin typeface="Raleway" pitchFamily="2" charset="0"/>
              </a:rPr>
              <a:t>Secure Payments</a:t>
            </a:r>
          </a:p>
          <a:p>
            <a:pPr marL="285750" indent="-285750">
              <a:buFont typeface="Arial" panose="020B0604020202020204" pitchFamily="34" charset="0"/>
              <a:buChar char="•"/>
            </a:pPr>
            <a:r>
              <a:rPr lang="en-US" dirty="0">
                <a:solidFill>
                  <a:srgbClr val="44CF8C"/>
                </a:solidFill>
                <a:latin typeface="Raleway" pitchFamily="2" charset="0"/>
              </a:rPr>
              <a:t>Customization</a:t>
            </a:r>
          </a:p>
          <a:p>
            <a:pPr marL="285750" indent="-285750">
              <a:buFont typeface="Arial" panose="020B0604020202020204" pitchFamily="34" charset="0"/>
              <a:buChar char="•"/>
            </a:pPr>
            <a:r>
              <a:rPr lang="en-US" dirty="0">
                <a:solidFill>
                  <a:srgbClr val="44CF8C"/>
                </a:solidFill>
                <a:latin typeface="Raleway" pitchFamily="2" charset="0"/>
              </a:rPr>
              <a:t>Increased Sales</a:t>
            </a:r>
            <a:endParaRPr lang="en-IN" dirty="0">
              <a:solidFill>
                <a:srgbClr val="44CF8C"/>
              </a:solidFill>
              <a:latin typeface="Raleway" pitchFamily="2" charset="0"/>
            </a:endParaRPr>
          </a:p>
        </p:txBody>
      </p:sp>
      <p:sp>
        <p:nvSpPr>
          <p:cNvPr id="4" name="TextBox 3">
            <a:extLst>
              <a:ext uri="{FF2B5EF4-FFF2-40B4-BE49-F238E27FC236}">
                <a16:creationId xmlns:a16="http://schemas.microsoft.com/office/drawing/2014/main" id="{70306B30-E35B-1984-63E4-3894B3F321E0}"/>
              </a:ext>
            </a:extLst>
          </p:cNvPr>
          <p:cNvSpPr txBox="1"/>
          <p:nvPr/>
        </p:nvSpPr>
        <p:spPr>
          <a:xfrm>
            <a:off x="6866467" y="2717800"/>
            <a:ext cx="4555066" cy="2462213"/>
          </a:xfrm>
          <a:prstGeom prst="rect">
            <a:avLst/>
          </a:prstGeom>
          <a:noFill/>
        </p:spPr>
        <p:txBody>
          <a:bodyPr wrap="square" rtlCol="0">
            <a:spAutoFit/>
          </a:bodyPr>
          <a:lstStyle/>
          <a:p>
            <a:pPr algn="ctr"/>
            <a:r>
              <a:rPr lang="en-IN" sz="2400" dirty="0">
                <a:solidFill>
                  <a:srgbClr val="4B8523"/>
                </a:solidFill>
                <a:latin typeface="Century Gothic" panose="020B0502020202020204" pitchFamily="34" charset="0"/>
              </a:rPr>
              <a:t>DISADVANTAGES </a:t>
            </a:r>
            <a:r>
              <a:rPr lang="en-IN" sz="2800" dirty="0">
                <a:solidFill>
                  <a:srgbClr val="4B8523"/>
                </a:solidFill>
              </a:rPr>
              <a:t>   </a:t>
            </a:r>
          </a:p>
          <a:p>
            <a:pPr marL="285750" indent="-285750">
              <a:buFont typeface="Arial" panose="020B0604020202020204" pitchFamily="34" charset="0"/>
              <a:buChar char="•"/>
            </a:pPr>
            <a:endParaRPr lang="en-US" dirty="0">
              <a:solidFill>
                <a:srgbClr val="44CF8C"/>
              </a:solidFill>
            </a:endParaRPr>
          </a:p>
          <a:p>
            <a:pPr marL="285750" indent="-285750">
              <a:buFont typeface="Arial" panose="020B0604020202020204" pitchFamily="34" charset="0"/>
              <a:buChar char="•"/>
            </a:pPr>
            <a:r>
              <a:rPr lang="en-US" dirty="0">
                <a:solidFill>
                  <a:srgbClr val="44CF8C"/>
                </a:solidFill>
                <a:latin typeface="Raleway" pitchFamily="2" charset="0"/>
              </a:rPr>
              <a:t>Technical Glitches</a:t>
            </a:r>
          </a:p>
          <a:p>
            <a:pPr marL="285750" indent="-285750">
              <a:buFont typeface="Arial" panose="020B0604020202020204" pitchFamily="34" charset="0"/>
              <a:buChar char="•"/>
            </a:pPr>
            <a:r>
              <a:rPr lang="en-US" dirty="0">
                <a:solidFill>
                  <a:srgbClr val="44CF8C"/>
                </a:solidFill>
                <a:latin typeface="Raleway" pitchFamily="2" charset="0"/>
              </a:rPr>
              <a:t>Dependency on Internet</a:t>
            </a:r>
          </a:p>
          <a:p>
            <a:pPr marL="285750" indent="-285750">
              <a:buFont typeface="Arial" panose="020B0604020202020204" pitchFamily="34" charset="0"/>
              <a:buChar char="•"/>
            </a:pPr>
            <a:r>
              <a:rPr lang="en-US" dirty="0">
                <a:solidFill>
                  <a:srgbClr val="44CF8C"/>
                </a:solidFill>
                <a:latin typeface="Raleway" pitchFamily="2" charset="0"/>
              </a:rPr>
              <a:t>Delivery Challenges</a:t>
            </a:r>
          </a:p>
          <a:p>
            <a:pPr marL="285750" indent="-285750">
              <a:buFont typeface="Arial" panose="020B0604020202020204" pitchFamily="34" charset="0"/>
              <a:buChar char="•"/>
            </a:pPr>
            <a:r>
              <a:rPr lang="en-US" dirty="0">
                <a:solidFill>
                  <a:srgbClr val="44CF8C"/>
                </a:solidFill>
                <a:latin typeface="Raleway" pitchFamily="2" charset="0"/>
              </a:rPr>
              <a:t>Quality Concerns</a:t>
            </a:r>
          </a:p>
          <a:p>
            <a:pPr marL="285750" indent="-285750">
              <a:buFont typeface="Arial" panose="020B0604020202020204" pitchFamily="34" charset="0"/>
              <a:buChar char="•"/>
            </a:pPr>
            <a:r>
              <a:rPr lang="en-US" dirty="0">
                <a:solidFill>
                  <a:srgbClr val="44CF8C"/>
                </a:solidFill>
                <a:latin typeface="Raleway" pitchFamily="2" charset="0"/>
              </a:rPr>
              <a:t>Data Security</a:t>
            </a:r>
          </a:p>
          <a:p>
            <a:pPr marL="285750" indent="-285750">
              <a:buFont typeface="Arial" panose="020B0604020202020204" pitchFamily="34" charset="0"/>
              <a:buChar char="•"/>
            </a:pPr>
            <a:r>
              <a:rPr lang="en-US" dirty="0">
                <a:solidFill>
                  <a:srgbClr val="44CF8C"/>
                </a:solidFill>
                <a:latin typeface="Raleway" pitchFamily="2" charset="0"/>
              </a:rPr>
              <a:t>High Competition</a:t>
            </a:r>
            <a:endParaRPr lang="en-IN" dirty="0">
              <a:solidFill>
                <a:srgbClr val="44CF8C"/>
              </a:solidFill>
              <a:latin typeface="Raleway" pitchFamily="2" charset="0"/>
            </a:endParaRPr>
          </a:p>
        </p:txBody>
      </p:sp>
      <p:sp>
        <p:nvSpPr>
          <p:cNvPr id="5" name="TextBox 4">
            <a:extLst>
              <a:ext uri="{FF2B5EF4-FFF2-40B4-BE49-F238E27FC236}">
                <a16:creationId xmlns:a16="http://schemas.microsoft.com/office/drawing/2014/main" id="{90F9C954-9B5A-ED30-CCB6-DD88F25B21D5}"/>
              </a:ext>
            </a:extLst>
          </p:cNvPr>
          <p:cNvSpPr txBox="1"/>
          <p:nvPr/>
        </p:nvSpPr>
        <p:spPr>
          <a:xfrm>
            <a:off x="2937933" y="1027906"/>
            <a:ext cx="8331200" cy="830997"/>
          </a:xfrm>
          <a:prstGeom prst="rect">
            <a:avLst/>
          </a:prstGeom>
          <a:noFill/>
        </p:spPr>
        <p:txBody>
          <a:bodyPr wrap="square" rtlCol="0">
            <a:spAutoFit/>
          </a:bodyPr>
          <a:lstStyle/>
          <a:p>
            <a:pPr algn="ctr"/>
            <a:r>
              <a:rPr lang="en-IN" sz="2400" dirty="0">
                <a:solidFill>
                  <a:srgbClr val="4B8523"/>
                </a:solidFill>
                <a:latin typeface="EB Garamond SemiBold" panose="00000700000000000000" pitchFamily="2" charset="0"/>
                <a:ea typeface="EB Garamond SemiBold" panose="00000700000000000000" pitchFamily="2" charset="0"/>
              </a:rPr>
              <a:t>ADVANTAGES AND DISADVANTAGES OF ONLINE FOOD ORDERING SYSTEM </a:t>
            </a:r>
          </a:p>
        </p:txBody>
      </p:sp>
    </p:spTree>
    <p:extLst>
      <p:ext uri="{BB962C8B-B14F-4D97-AF65-F5344CB8AC3E}">
        <p14:creationId xmlns:p14="http://schemas.microsoft.com/office/powerpoint/2010/main" val="99497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240C-737B-DBEB-2FCA-E2A2618525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EAA74F8-A13D-BC52-BAD3-7D27E6DBB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3" cy="6858001"/>
          </a:xfrm>
        </p:spPr>
      </p:pic>
      <p:sp>
        <p:nvSpPr>
          <p:cNvPr id="6" name="TextBox 5">
            <a:extLst>
              <a:ext uri="{FF2B5EF4-FFF2-40B4-BE49-F238E27FC236}">
                <a16:creationId xmlns:a16="http://schemas.microsoft.com/office/drawing/2014/main" id="{57822DB0-7240-5E24-4E1E-E7725ABD5FDB}"/>
              </a:ext>
            </a:extLst>
          </p:cNvPr>
          <p:cNvSpPr txBox="1"/>
          <p:nvPr/>
        </p:nvSpPr>
        <p:spPr>
          <a:xfrm>
            <a:off x="3403598" y="859429"/>
            <a:ext cx="6307667" cy="523220"/>
          </a:xfrm>
          <a:prstGeom prst="rect">
            <a:avLst/>
          </a:prstGeom>
          <a:noFill/>
        </p:spPr>
        <p:txBody>
          <a:bodyPr wrap="square" rtlCol="0">
            <a:spAutoFit/>
          </a:bodyPr>
          <a:lstStyle/>
          <a:p>
            <a:r>
              <a:rPr lang="en-IN" sz="2800" dirty="0">
                <a:solidFill>
                  <a:schemeClr val="accent6">
                    <a:lumMod val="50000"/>
                  </a:schemeClr>
                </a:solidFill>
                <a:latin typeface="EB Garamond SemiBold" panose="00000700000000000000" pitchFamily="2" charset="0"/>
                <a:ea typeface="EB Garamond SemiBold" panose="00000700000000000000" pitchFamily="2" charset="0"/>
              </a:rPr>
              <a:t>ABOUT CONDUCTION SURVEY</a:t>
            </a:r>
          </a:p>
        </p:txBody>
      </p:sp>
      <p:sp>
        <p:nvSpPr>
          <p:cNvPr id="7" name="TextBox 6">
            <a:extLst>
              <a:ext uri="{FF2B5EF4-FFF2-40B4-BE49-F238E27FC236}">
                <a16:creationId xmlns:a16="http://schemas.microsoft.com/office/drawing/2014/main" id="{1A86764B-6094-C4FB-C962-E8D187B38587}"/>
              </a:ext>
            </a:extLst>
          </p:cNvPr>
          <p:cNvSpPr txBox="1"/>
          <p:nvPr/>
        </p:nvSpPr>
        <p:spPr>
          <a:xfrm>
            <a:off x="1811866" y="1848446"/>
            <a:ext cx="8161867" cy="3400931"/>
          </a:xfrm>
          <a:prstGeom prst="rect">
            <a:avLst/>
          </a:prstGeom>
          <a:noFill/>
        </p:spPr>
        <p:txBody>
          <a:bodyPr wrap="square" rtlCol="0">
            <a:spAutoFit/>
          </a:bodyPr>
          <a:lstStyle/>
          <a:p>
            <a:r>
              <a:rPr lang="en-US" sz="1500" b="0" i="0" dirty="0">
                <a:solidFill>
                  <a:schemeClr val="accent6">
                    <a:lumMod val="50000"/>
                  </a:schemeClr>
                </a:solidFill>
                <a:effectLst/>
                <a:latin typeface="Raleway" pitchFamily="2" charset="0"/>
              </a:rPr>
              <a:t>We've launched a survey dedicated to the Online Food Ordering System, focusing on crucial questions crafted to propel advancements within our project. The survey is designed to collect insights aimed at refining and improving the application's functionality. Our goal is to actively solicit valuable feedback through this survey, aiming to bolster the capabilities of the Online Food Ordering System for a more effective and responsive system.</a:t>
            </a:r>
          </a:p>
          <a:p>
            <a:endParaRPr lang="en-US" sz="1500" dirty="0">
              <a:solidFill>
                <a:schemeClr val="accent6">
                  <a:lumMod val="50000"/>
                </a:schemeClr>
              </a:solidFill>
              <a:latin typeface="Raleway" pitchFamily="2" charset="0"/>
            </a:endParaRPr>
          </a:p>
          <a:p>
            <a:endParaRPr lang="en-US" sz="1500" dirty="0">
              <a:solidFill>
                <a:schemeClr val="accent6">
                  <a:lumMod val="50000"/>
                </a:schemeClr>
              </a:solidFill>
              <a:latin typeface="Raleway" pitchFamily="2" charset="0"/>
            </a:endParaRPr>
          </a:p>
          <a:p>
            <a:r>
              <a:rPr lang="en-US" sz="1600" b="1" dirty="0">
                <a:solidFill>
                  <a:schemeClr val="accent6">
                    <a:lumMod val="50000"/>
                  </a:schemeClr>
                </a:solidFill>
              </a:rPr>
              <a:t>LinkedIn</a:t>
            </a:r>
            <a:r>
              <a:rPr lang="en-US" sz="1600" dirty="0">
                <a:solidFill>
                  <a:schemeClr val="accent6">
                    <a:lumMod val="50000"/>
                  </a:schemeClr>
                </a:solidFill>
              </a:rPr>
              <a:t>:</a:t>
            </a:r>
          </a:p>
          <a:p>
            <a:endParaRPr lang="en-US" sz="1600" dirty="0">
              <a:solidFill>
                <a:srgbClr val="D1D5DB"/>
              </a:solidFill>
            </a:endParaRPr>
          </a:p>
          <a:p>
            <a:endParaRPr lang="en-US" sz="1600" dirty="0">
              <a:solidFill>
                <a:srgbClr val="D1D5DB"/>
              </a:solidFill>
            </a:endParaRPr>
          </a:p>
          <a:p>
            <a:endParaRPr lang="en-US" sz="1600" dirty="0">
              <a:solidFill>
                <a:srgbClr val="D1D5DB"/>
              </a:solidFill>
            </a:endParaRPr>
          </a:p>
          <a:p>
            <a:r>
              <a:rPr lang="en-US" sz="1600" b="1" dirty="0">
                <a:solidFill>
                  <a:schemeClr val="accent6">
                    <a:lumMod val="50000"/>
                  </a:schemeClr>
                </a:solidFill>
              </a:rPr>
              <a:t>Link</a:t>
            </a:r>
            <a:r>
              <a:rPr lang="en-US" sz="1600" dirty="0">
                <a:solidFill>
                  <a:schemeClr val="accent6">
                    <a:lumMod val="50000"/>
                  </a:schemeClr>
                </a:solidFill>
              </a:rPr>
              <a:t>:</a:t>
            </a:r>
          </a:p>
          <a:p>
            <a:r>
              <a:rPr lang="en-IN" sz="1500" u="sng" dirty="0">
                <a:solidFill>
                  <a:srgbClr val="00B0F0"/>
                </a:solidFill>
              </a:rPr>
              <a:t>https://forms.office.com/r/VdDQYxHj4H</a:t>
            </a:r>
          </a:p>
        </p:txBody>
      </p:sp>
    </p:spTree>
    <p:extLst>
      <p:ext uri="{BB962C8B-B14F-4D97-AF65-F5344CB8AC3E}">
        <p14:creationId xmlns:p14="http://schemas.microsoft.com/office/powerpoint/2010/main" val="278180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1FAB-2F5A-9CC7-959C-36261AFDC80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94A0BE-7BB4-1863-BEF5-C99CB5198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08868C9E-5F61-36A4-181A-60EDFFB7F878}"/>
              </a:ext>
            </a:extLst>
          </p:cNvPr>
          <p:cNvSpPr txBox="1"/>
          <p:nvPr/>
        </p:nvSpPr>
        <p:spPr>
          <a:xfrm>
            <a:off x="4152900" y="766296"/>
            <a:ext cx="3886200" cy="523220"/>
          </a:xfrm>
          <a:prstGeom prst="rect">
            <a:avLst/>
          </a:prstGeom>
          <a:noFill/>
        </p:spPr>
        <p:txBody>
          <a:bodyPr wrap="square" rtlCol="0">
            <a:spAutoFit/>
          </a:bodyPr>
          <a:lstStyle/>
          <a:p>
            <a:pPr algn="ctr"/>
            <a:r>
              <a:rPr lang="en-IN" sz="2800" dirty="0">
                <a:solidFill>
                  <a:srgbClr val="4B8523"/>
                </a:solidFill>
                <a:latin typeface="EB Garamond SemiBold" panose="00000700000000000000" pitchFamily="2" charset="0"/>
                <a:ea typeface="EB Garamond SemiBold" panose="00000700000000000000" pitchFamily="2" charset="0"/>
              </a:rPr>
              <a:t>SURVEY RESPONSES </a:t>
            </a:r>
          </a:p>
        </p:txBody>
      </p:sp>
      <p:pic>
        <p:nvPicPr>
          <p:cNvPr id="8" name="Picture 7">
            <a:extLst>
              <a:ext uri="{FF2B5EF4-FFF2-40B4-BE49-F238E27FC236}">
                <a16:creationId xmlns:a16="http://schemas.microsoft.com/office/drawing/2014/main" id="{FD0491FC-443A-523D-9E4F-B7E091BF515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2467" y="2055813"/>
            <a:ext cx="4525141" cy="2414587"/>
          </a:xfrm>
          <a:prstGeom prst="rect">
            <a:avLst/>
          </a:prstGeom>
        </p:spPr>
      </p:pic>
      <p:sp>
        <p:nvSpPr>
          <p:cNvPr id="9" name="TextBox 8">
            <a:extLst>
              <a:ext uri="{FF2B5EF4-FFF2-40B4-BE49-F238E27FC236}">
                <a16:creationId xmlns:a16="http://schemas.microsoft.com/office/drawing/2014/main" id="{7E69D098-B00C-838D-7CA2-E39BD77F8A2F}"/>
              </a:ext>
            </a:extLst>
          </p:cNvPr>
          <p:cNvSpPr txBox="1"/>
          <p:nvPr/>
        </p:nvSpPr>
        <p:spPr>
          <a:xfrm>
            <a:off x="5452533" y="2524442"/>
            <a:ext cx="6477000" cy="1477328"/>
          </a:xfrm>
          <a:prstGeom prst="rect">
            <a:avLst/>
          </a:prstGeom>
          <a:noFill/>
        </p:spPr>
        <p:txBody>
          <a:bodyPr wrap="square" rtlCol="0">
            <a:spAutoFit/>
          </a:bodyPr>
          <a:lstStyle/>
          <a:p>
            <a:r>
              <a:rPr lang="en-US" dirty="0">
                <a:solidFill>
                  <a:srgbClr val="1AAA6C"/>
                </a:solidFill>
                <a:latin typeface="Raleway" pitchFamily="2" charset="0"/>
              </a:rPr>
              <a:t>Our conducted survey received a total of 50 responses, reflecting active engagement from participants. This substantial response provides a meaningful dataset for our analysis. We appreciate the participation and valuable input from those who took part in the survey.</a:t>
            </a:r>
            <a:endParaRPr lang="en-IN" dirty="0">
              <a:solidFill>
                <a:srgbClr val="1AAA6C"/>
              </a:solidFill>
              <a:latin typeface="Raleway" pitchFamily="2" charset="0"/>
            </a:endParaRPr>
          </a:p>
        </p:txBody>
      </p:sp>
    </p:spTree>
    <p:extLst>
      <p:ext uri="{BB962C8B-B14F-4D97-AF65-F5344CB8AC3E}">
        <p14:creationId xmlns:p14="http://schemas.microsoft.com/office/powerpoint/2010/main" val="169551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CEF-0EAB-7B48-144A-4B80911A7C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CE90F65-9EA0-FEED-6965-B534F75F6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a:extLst>
              <a:ext uri="{FF2B5EF4-FFF2-40B4-BE49-F238E27FC236}">
                <a16:creationId xmlns:a16="http://schemas.microsoft.com/office/drawing/2014/main" id="{24A935B2-9878-497B-A305-E481EC1D6D5F}"/>
              </a:ext>
            </a:extLst>
          </p:cNvPr>
          <p:cNvSpPr txBox="1"/>
          <p:nvPr/>
        </p:nvSpPr>
        <p:spPr>
          <a:xfrm>
            <a:off x="2383366" y="1031345"/>
            <a:ext cx="7425267" cy="369332"/>
          </a:xfrm>
          <a:prstGeom prst="rect">
            <a:avLst/>
          </a:prstGeom>
          <a:noFill/>
        </p:spPr>
        <p:txBody>
          <a:bodyPr wrap="square" rtlCol="0">
            <a:spAutoFit/>
          </a:bodyPr>
          <a:lstStyle/>
          <a:p>
            <a:pPr algn="ctr"/>
            <a:r>
              <a:rPr lang="en-US" altLang="en-GB" sz="1800" dirty="0">
                <a:solidFill>
                  <a:srgbClr val="4B8523"/>
                </a:solidFill>
                <a:latin typeface="EB Garamond SemiBold" panose="00000700000000000000" pitchFamily="2" charset="0"/>
                <a:ea typeface="EB Garamond SemiBold" panose="00000700000000000000" pitchFamily="2" charset="0"/>
              </a:rPr>
              <a:t>ANALYTICS THROUGH CHAT BASED SURVEY RESULTS</a:t>
            </a:r>
            <a:endParaRPr lang="en-IN" sz="1800" dirty="0">
              <a:solidFill>
                <a:srgbClr val="4B8523"/>
              </a:solidFill>
              <a:latin typeface="EB Garamond SemiBold" panose="00000700000000000000" pitchFamily="2" charset="0"/>
              <a:ea typeface="EB Garamond SemiBold" panose="00000700000000000000" pitchFamily="2" charset="0"/>
            </a:endParaRPr>
          </a:p>
        </p:txBody>
      </p:sp>
      <p:pic>
        <p:nvPicPr>
          <p:cNvPr id="10" name="Picture 9">
            <a:extLst>
              <a:ext uri="{FF2B5EF4-FFF2-40B4-BE49-F238E27FC236}">
                <a16:creationId xmlns:a16="http://schemas.microsoft.com/office/drawing/2014/main" id="{F8B5B37B-BCC6-9785-2A56-A5EAC79AD0D5}"/>
              </a:ext>
            </a:extLst>
          </p:cNvPr>
          <p:cNvPicPr>
            <a:picLocks noChangeAspect="1"/>
          </p:cNvPicPr>
          <p:nvPr/>
        </p:nvPicPr>
        <p:blipFill>
          <a:blip r:embed="rId3"/>
          <a:stretch>
            <a:fillRect/>
          </a:stretch>
        </p:blipFill>
        <p:spPr>
          <a:xfrm>
            <a:off x="1975015" y="2195664"/>
            <a:ext cx="2588518" cy="3014834"/>
          </a:xfrm>
          <a:prstGeom prst="rect">
            <a:avLst/>
          </a:prstGeom>
        </p:spPr>
      </p:pic>
      <p:pic>
        <p:nvPicPr>
          <p:cNvPr id="12" name="Picture 11">
            <a:extLst>
              <a:ext uri="{FF2B5EF4-FFF2-40B4-BE49-F238E27FC236}">
                <a16:creationId xmlns:a16="http://schemas.microsoft.com/office/drawing/2014/main" id="{260E1D89-FE4D-D2D9-96DC-2043532DC495}"/>
              </a:ext>
            </a:extLst>
          </p:cNvPr>
          <p:cNvPicPr>
            <a:picLocks noChangeAspect="1"/>
          </p:cNvPicPr>
          <p:nvPr/>
        </p:nvPicPr>
        <p:blipFill rotWithShape="1">
          <a:blip r:embed="rId4"/>
          <a:srcRect r="16439"/>
          <a:stretch/>
        </p:blipFill>
        <p:spPr>
          <a:xfrm>
            <a:off x="5842000" y="2195664"/>
            <a:ext cx="2658534" cy="2878667"/>
          </a:xfrm>
          <a:prstGeom prst="rect">
            <a:avLst/>
          </a:prstGeom>
        </p:spPr>
      </p:pic>
      <p:pic>
        <p:nvPicPr>
          <p:cNvPr id="14" name="Picture 13">
            <a:extLst>
              <a:ext uri="{FF2B5EF4-FFF2-40B4-BE49-F238E27FC236}">
                <a16:creationId xmlns:a16="http://schemas.microsoft.com/office/drawing/2014/main" id="{E108B6B8-E4BB-0367-9851-74E1CFA4513E}"/>
              </a:ext>
            </a:extLst>
          </p:cNvPr>
          <p:cNvPicPr>
            <a:picLocks noChangeAspect="1"/>
          </p:cNvPicPr>
          <p:nvPr/>
        </p:nvPicPr>
        <p:blipFill rotWithShape="1">
          <a:blip r:embed="rId5"/>
          <a:srcRect l="1" r="12489"/>
          <a:stretch/>
        </p:blipFill>
        <p:spPr>
          <a:xfrm>
            <a:off x="9211674" y="2195664"/>
            <a:ext cx="2226793" cy="2858035"/>
          </a:xfrm>
          <a:prstGeom prst="rect">
            <a:avLst/>
          </a:prstGeom>
        </p:spPr>
      </p:pic>
    </p:spTree>
    <p:extLst>
      <p:ext uri="{BB962C8B-B14F-4D97-AF65-F5344CB8AC3E}">
        <p14:creationId xmlns:p14="http://schemas.microsoft.com/office/powerpoint/2010/main" val="210589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CEF-0EAB-7B48-144A-4B80911A7C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CE90F65-9EA0-FEED-6965-B534F75F6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a:extLst>
              <a:ext uri="{FF2B5EF4-FFF2-40B4-BE49-F238E27FC236}">
                <a16:creationId xmlns:a16="http://schemas.microsoft.com/office/drawing/2014/main" id="{24A935B2-9878-497B-A305-E481EC1D6D5F}"/>
              </a:ext>
            </a:extLst>
          </p:cNvPr>
          <p:cNvSpPr txBox="1"/>
          <p:nvPr/>
        </p:nvSpPr>
        <p:spPr>
          <a:xfrm>
            <a:off x="2383366" y="1031345"/>
            <a:ext cx="7425267" cy="369332"/>
          </a:xfrm>
          <a:prstGeom prst="rect">
            <a:avLst/>
          </a:prstGeom>
          <a:noFill/>
        </p:spPr>
        <p:txBody>
          <a:bodyPr wrap="square" rtlCol="0">
            <a:spAutoFit/>
          </a:bodyPr>
          <a:lstStyle/>
          <a:p>
            <a:pPr algn="ctr"/>
            <a:r>
              <a:rPr lang="en-US" altLang="en-GB" sz="1800" dirty="0">
                <a:solidFill>
                  <a:srgbClr val="4B8523"/>
                </a:solidFill>
                <a:latin typeface="EB Garamond SemiBold" panose="00000700000000000000" pitchFamily="2" charset="0"/>
                <a:ea typeface="EB Garamond SemiBold" panose="00000700000000000000" pitchFamily="2" charset="0"/>
              </a:rPr>
              <a:t>ANALYTICS THROUGH CHAT BASED SURVEY RESULTS</a:t>
            </a:r>
            <a:endParaRPr lang="en-IN" sz="1800" dirty="0">
              <a:solidFill>
                <a:srgbClr val="4B8523"/>
              </a:solidFill>
              <a:latin typeface="EB Garamond SemiBold" panose="00000700000000000000" pitchFamily="2" charset="0"/>
              <a:ea typeface="EB Garamond SemiBold" panose="00000700000000000000" pitchFamily="2" charset="0"/>
            </a:endParaRPr>
          </a:p>
        </p:txBody>
      </p:sp>
      <p:pic>
        <p:nvPicPr>
          <p:cNvPr id="4" name="Picture 3">
            <a:extLst>
              <a:ext uri="{FF2B5EF4-FFF2-40B4-BE49-F238E27FC236}">
                <a16:creationId xmlns:a16="http://schemas.microsoft.com/office/drawing/2014/main" id="{54B3A170-8D4C-778D-1EF0-4AE4C472B25D}"/>
              </a:ext>
            </a:extLst>
          </p:cNvPr>
          <p:cNvPicPr>
            <a:picLocks noChangeAspect="1"/>
          </p:cNvPicPr>
          <p:nvPr/>
        </p:nvPicPr>
        <p:blipFill>
          <a:blip r:embed="rId3"/>
          <a:stretch>
            <a:fillRect/>
          </a:stretch>
        </p:blipFill>
        <p:spPr>
          <a:xfrm>
            <a:off x="2383366" y="2356531"/>
            <a:ext cx="2404038" cy="2717800"/>
          </a:xfrm>
          <a:prstGeom prst="rect">
            <a:avLst/>
          </a:prstGeom>
        </p:spPr>
      </p:pic>
      <p:pic>
        <p:nvPicPr>
          <p:cNvPr id="7" name="Picture 6">
            <a:extLst>
              <a:ext uri="{FF2B5EF4-FFF2-40B4-BE49-F238E27FC236}">
                <a16:creationId xmlns:a16="http://schemas.microsoft.com/office/drawing/2014/main" id="{CD68D9C0-BA1F-D1B3-D3F9-83E3ADBB65B3}"/>
              </a:ext>
            </a:extLst>
          </p:cNvPr>
          <p:cNvPicPr>
            <a:picLocks noChangeAspect="1"/>
          </p:cNvPicPr>
          <p:nvPr/>
        </p:nvPicPr>
        <p:blipFill rotWithShape="1">
          <a:blip r:embed="rId4"/>
          <a:srcRect t="3635" r="5518"/>
          <a:stretch/>
        </p:blipFill>
        <p:spPr>
          <a:xfrm>
            <a:off x="5765502" y="2356531"/>
            <a:ext cx="2810535" cy="2618997"/>
          </a:xfrm>
          <a:prstGeom prst="rect">
            <a:avLst/>
          </a:prstGeom>
        </p:spPr>
      </p:pic>
      <p:pic>
        <p:nvPicPr>
          <p:cNvPr id="11" name="Picture 10">
            <a:extLst>
              <a:ext uri="{FF2B5EF4-FFF2-40B4-BE49-F238E27FC236}">
                <a16:creationId xmlns:a16="http://schemas.microsoft.com/office/drawing/2014/main" id="{B798B926-AE33-6FC2-2FBF-E79C9A179E59}"/>
              </a:ext>
            </a:extLst>
          </p:cNvPr>
          <p:cNvPicPr>
            <a:picLocks noChangeAspect="1"/>
          </p:cNvPicPr>
          <p:nvPr/>
        </p:nvPicPr>
        <p:blipFill rotWithShape="1">
          <a:blip r:embed="rId5"/>
          <a:srcRect r="18170"/>
          <a:stretch/>
        </p:blipFill>
        <p:spPr>
          <a:xfrm>
            <a:off x="9179992" y="2356531"/>
            <a:ext cx="2173808" cy="2717800"/>
          </a:xfrm>
          <a:prstGeom prst="rect">
            <a:avLst/>
          </a:prstGeom>
        </p:spPr>
      </p:pic>
    </p:spTree>
    <p:extLst>
      <p:ext uri="{BB962C8B-B14F-4D97-AF65-F5344CB8AC3E}">
        <p14:creationId xmlns:p14="http://schemas.microsoft.com/office/powerpoint/2010/main" val="158873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10A2-9906-F732-32F0-0D23FB10656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814407D-DEB4-CBCE-8BEA-CF8BE53A0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solidFill>
            <a:srgbClr val="44CF8C"/>
          </a:solidFill>
        </p:spPr>
      </p:pic>
      <p:pic>
        <p:nvPicPr>
          <p:cNvPr id="11" name="Picture 10">
            <a:extLst>
              <a:ext uri="{FF2B5EF4-FFF2-40B4-BE49-F238E27FC236}">
                <a16:creationId xmlns:a16="http://schemas.microsoft.com/office/drawing/2014/main" id="{B715C6F1-1BB8-7A9D-128B-FE607E4966DF}"/>
              </a:ext>
            </a:extLst>
          </p:cNvPr>
          <p:cNvPicPr>
            <a:picLocks noChangeAspect="1"/>
          </p:cNvPicPr>
          <p:nvPr/>
        </p:nvPicPr>
        <p:blipFill rotWithShape="1">
          <a:blip r:embed="rId3">
            <a:clrChange>
              <a:clrFrom>
                <a:srgbClr val="FEFFFF"/>
              </a:clrFrom>
              <a:clrTo>
                <a:srgbClr val="FEFFFF">
                  <a:alpha val="0"/>
                </a:srgbClr>
              </a:clrTo>
            </a:clrChange>
            <a:duotone>
              <a:prstClr val="black"/>
              <a:schemeClr val="accent6">
                <a:tint val="45000"/>
                <a:satMod val="400000"/>
              </a:schemeClr>
            </a:duotone>
          </a:blip>
          <a:srcRect l="9005" t="5485" r="7204"/>
          <a:stretch/>
        </p:blipFill>
        <p:spPr>
          <a:xfrm>
            <a:off x="5581226" y="3972429"/>
            <a:ext cx="887307" cy="904371"/>
          </a:xfrm>
          <a:prstGeom prst="rect">
            <a:avLst/>
          </a:prstGeom>
          <a:solidFill>
            <a:srgbClr val="44CF8C"/>
          </a:solidFill>
        </p:spPr>
      </p:pic>
      <p:pic>
        <p:nvPicPr>
          <p:cNvPr id="13" name="Picture 12">
            <a:extLst>
              <a:ext uri="{FF2B5EF4-FFF2-40B4-BE49-F238E27FC236}">
                <a16:creationId xmlns:a16="http://schemas.microsoft.com/office/drawing/2014/main" id="{843F80A0-048B-78D4-C861-5ABC63B7AC8D}"/>
              </a:ext>
            </a:extLst>
          </p:cNvPr>
          <p:cNvPicPr>
            <a:picLocks noChangeAspect="1"/>
          </p:cNvPicPr>
          <p:nvPr/>
        </p:nvPicPr>
        <p:blipFill>
          <a:blip r:embed="rId4">
            <a:clrChange>
              <a:clrFrom>
                <a:srgbClr val="FDFDFD"/>
              </a:clrFrom>
              <a:clrTo>
                <a:srgbClr val="FDFDFD">
                  <a:alpha val="0"/>
                </a:srgbClr>
              </a:clrTo>
            </a:clrChange>
            <a:biLevel thresh="75000"/>
          </a:blip>
          <a:stretch>
            <a:fillRect/>
          </a:stretch>
        </p:blipFill>
        <p:spPr>
          <a:xfrm>
            <a:off x="8093870" y="5177162"/>
            <a:ext cx="846158" cy="878405"/>
          </a:xfrm>
          <a:prstGeom prst="rect">
            <a:avLst/>
          </a:prstGeom>
        </p:spPr>
      </p:pic>
      <p:pic>
        <p:nvPicPr>
          <p:cNvPr id="2050" name="Picture 2" descr="Burger Soda Cup Using Doodle Art Stock Vector (Royalty Free) 444276379 |  Shutterstock">
            <a:extLst>
              <a:ext uri="{FF2B5EF4-FFF2-40B4-BE49-F238E27FC236}">
                <a16:creationId xmlns:a16="http://schemas.microsoft.com/office/drawing/2014/main" id="{A52B5D22-961D-72DA-94A4-D850C6C5EFD9}"/>
              </a:ext>
            </a:extLst>
          </p:cNvPr>
          <p:cNvPicPr>
            <a:picLocks noChangeAspect="1" noChangeArrowheads="1"/>
          </p:cNvPicPr>
          <p:nvPr/>
        </p:nvPicPr>
        <p:blipFill rotWithShape="1">
          <a:blip r:embed="rId5">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l="7385" t="6571" r="8000" b="14429"/>
          <a:stretch/>
        </p:blipFill>
        <p:spPr bwMode="auto">
          <a:xfrm>
            <a:off x="3330364" y="5177162"/>
            <a:ext cx="894282" cy="8991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B4BBC55-ACE1-8CFF-60B4-A1520689BD94}"/>
              </a:ext>
            </a:extLst>
          </p:cNvPr>
          <p:cNvSpPr txBox="1"/>
          <p:nvPr/>
        </p:nvSpPr>
        <p:spPr>
          <a:xfrm>
            <a:off x="1188519" y="2142066"/>
            <a:ext cx="2299748" cy="323165"/>
          </a:xfrm>
          <a:prstGeom prst="rect">
            <a:avLst/>
          </a:prstGeom>
          <a:noFill/>
        </p:spPr>
        <p:txBody>
          <a:bodyPr wrap="square" rtlCol="0">
            <a:spAutoFit/>
          </a:bodyPr>
          <a:lstStyle/>
          <a:p>
            <a:pPr algn="ctr"/>
            <a:r>
              <a:rPr lang="en-IN" sz="1500" b="1" dirty="0">
                <a:solidFill>
                  <a:srgbClr val="4B8523"/>
                </a:solidFill>
                <a:latin typeface="Century Gothic" panose="020B0502020202020204" pitchFamily="34" charset="0"/>
              </a:rPr>
              <a:t>Efficient Ordering</a:t>
            </a:r>
          </a:p>
        </p:txBody>
      </p:sp>
      <p:sp>
        <p:nvSpPr>
          <p:cNvPr id="17" name="TextBox 16">
            <a:extLst>
              <a:ext uri="{FF2B5EF4-FFF2-40B4-BE49-F238E27FC236}">
                <a16:creationId xmlns:a16="http://schemas.microsoft.com/office/drawing/2014/main" id="{15CF3D82-E576-F6F7-F7AB-CF3776A763A5}"/>
              </a:ext>
            </a:extLst>
          </p:cNvPr>
          <p:cNvSpPr txBox="1"/>
          <p:nvPr/>
        </p:nvSpPr>
        <p:spPr>
          <a:xfrm>
            <a:off x="3107266" y="781165"/>
            <a:ext cx="5630333" cy="523220"/>
          </a:xfrm>
          <a:prstGeom prst="rect">
            <a:avLst/>
          </a:prstGeom>
          <a:noFill/>
        </p:spPr>
        <p:txBody>
          <a:bodyPr wrap="square" rtlCol="0">
            <a:spAutoFit/>
          </a:bodyPr>
          <a:lstStyle/>
          <a:p>
            <a:pPr algn="ctr"/>
            <a:r>
              <a:rPr lang="en-IN" sz="2800" dirty="0">
                <a:solidFill>
                  <a:srgbClr val="4B8523"/>
                </a:solidFill>
                <a:latin typeface="EB Garamond SemiBold" panose="00000700000000000000" pitchFamily="2" charset="0"/>
                <a:ea typeface="EB Garamond SemiBold" panose="00000700000000000000" pitchFamily="2" charset="0"/>
              </a:rPr>
              <a:t>GOALS &amp; OBJECTIVES </a:t>
            </a:r>
          </a:p>
        </p:txBody>
      </p:sp>
      <p:sp>
        <p:nvSpPr>
          <p:cNvPr id="18" name="TextBox 17">
            <a:extLst>
              <a:ext uri="{FF2B5EF4-FFF2-40B4-BE49-F238E27FC236}">
                <a16:creationId xmlns:a16="http://schemas.microsoft.com/office/drawing/2014/main" id="{CEE65343-129A-B11D-3238-E9DC41763A62}"/>
              </a:ext>
            </a:extLst>
          </p:cNvPr>
          <p:cNvSpPr txBox="1"/>
          <p:nvPr/>
        </p:nvSpPr>
        <p:spPr>
          <a:xfrm>
            <a:off x="4875005" y="2196540"/>
            <a:ext cx="2299748" cy="323165"/>
          </a:xfrm>
          <a:prstGeom prst="rect">
            <a:avLst/>
          </a:prstGeom>
          <a:noFill/>
        </p:spPr>
        <p:txBody>
          <a:bodyPr wrap="square" rtlCol="0">
            <a:spAutoFit/>
          </a:bodyPr>
          <a:lstStyle/>
          <a:p>
            <a:pPr algn="ctr"/>
            <a:r>
              <a:rPr lang="en-IN" sz="1500" b="1" dirty="0">
                <a:solidFill>
                  <a:srgbClr val="4B8523"/>
                </a:solidFill>
                <a:latin typeface="Century Gothic" panose="020B0502020202020204" pitchFamily="34" charset="0"/>
              </a:rPr>
              <a:t>Optimized Operations</a:t>
            </a:r>
          </a:p>
        </p:txBody>
      </p:sp>
      <p:sp>
        <p:nvSpPr>
          <p:cNvPr id="19" name="TextBox 18">
            <a:extLst>
              <a:ext uri="{FF2B5EF4-FFF2-40B4-BE49-F238E27FC236}">
                <a16:creationId xmlns:a16="http://schemas.microsoft.com/office/drawing/2014/main" id="{ABDE26FB-A58A-C3D7-4136-623064B8505D}"/>
              </a:ext>
            </a:extLst>
          </p:cNvPr>
          <p:cNvSpPr txBox="1"/>
          <p:nvPr/>
        </p:nvSpPr>
        <p:spPr>
          <a:xfrm>
            <a:off x="8864600" y="2196540"/>
            <a:ext cx="2375176" cy="323165"/>
          </a:xfrm>
          <a:prstGeom prst="rect">
            <a:avLst/>
          </a:prstGeom>
          <a:noFill/>
        </p:spPr>
        <p:txBody>
          <a:bodyPr wrap="square" rtlCol="0">
            <a:spAutoFit/>
          </a:bodyPr>
          <a:lstStyle/>
          <a:p>
            <a:pPr algn="ctr"/>
            <a:r>
              <a:rPr lang="en-IN" sz="1500" b="1" dirty="0">
                <a:solidFill>
                  <a:srgbClr val="4B8523"/>
                </a:solidFill>
                <a:latin typeface="Century Gothic" panose="020B0502020202020204" pitchFamily="34" charset="0"/>
              </a:rPr>
              <a:t>Secure Transactions</a:t>
            </a:r>
          </a:p>
        </p:txBody>
      </p:sp>
      <p:sp>
        <p:nvSpPr>
          <p:cNvPr id="20" name="TextBox 19">
            <a:extLst>
              <a:ext uri="{FF2B5EF4-FFF2-40B4-BE49-F238E27FC236}">
                <a16:creationId xmlns:a16="http://schemas.microsoft.com/office/drawing/2014/main" id="{EF9705A5-D318-1695-8FF6-BF527B9049EA}"/>
              </a:ext>
            </a:extLst>
          </p:cNvPr>
          <p:cNvSpPr txBox="1"/>
          <p:nvPr/>
        </p:nvSpPr>
        <p:spPr>
          <a:xfrm>
            <a:off x="1058334" y="2751668"/>
            <a:ext cx="2963333" cy="892552"/>
          </a:xfrm>
          <a:prstGeom prst="rect">
            <a:avLst/>
          </a:prstGeom>
          <a:noFill/>
        </p:spPr>
        <p:txBody>
          <a:bodyPr wrap="square" rtlCol="0">
            <a:spAutoFit/>
          </a:bodyPr>
          <a:lstStyle/>
          <a:p>
            <a:r>
              <a:rPr lang="en-US" sz="1300" dirty="0">
                <a:solidFill>
                  <a:srgbClr val="1AAA6C"/>
                </a:solidFill>
                <a:latin typeface="Raleway" pitchFamily="2" charset="0"/>
              </a:rPr>
              <a:t>Streamline the process for customers to conveniently order food online, enhancing the overall user experience.</a:t>
            </a:r>
            <a:endParaRPr lang="en-IN" sz="1300" dirty="0">
              <a:solidFill>
                <a:srgbClr val="1AAA6C"/>
              </a:solidFill>
              <a:latin typeface="Raleway" pitchFamily="2" charset="0"/>
            </a:endParaRPr>
          </a:p>
        </p:txBody>
      </p:sp>
      <p:sp>
        <p:nvSpPr>
          <p:cNvPr id="21" name="TextBox 20">
            <a:extLst>
              <a:ext uri="{FF2B5EF4-FFF2-40B4-BE49-F238E27FC236}">
                <a16:creationId xmlns:a16="http://schemas.microsoft.com/office/drawing/2014/main" id="{94FF8F35-916E-C4EA-0585-56C5D433DC8B}"/>
              </a:ext>
            </a:extLst>
          </p:cNvPr>
          <p:cNvSpPr txBox="1"/>
          <p:nvPr/>
        </p:nvSpPr>
        <p:spPr>
          <a:xfrm>
            <a:off x="4487333" y="2746799"/>
            <a:ext cx="3378200" cy="892552"/>
          </a:xfrm>
          <a:prstGeom prst="rect">
            <a:avLst/>
          </a:prstGeom>
          <a:noFill/>
        </p:spPr>
        <p:txBody>
          <a:bodyPr wrap="square" rtlCol="0">
            <a:spAutoFit/>
          </a:bodyPr>
          <a:lstStyle/>
          <a:p>
            <a:r>
              <a:rPr lang="en-US" sz="1300" dirty="0">
                <a:solidFill>
                  <a:srgbClr val="1AAA6C"/>
                </a:solidFill>
                <a:latin typeface="Raleway" pitchFamily="2" charset="0"/>
              </a:rPr>
              <a:t>Enable restaurant owners to efficiently manage menus, process orders, and monitor feedback, promoting agile and responsive business operations.</a:t>
            </a:r>
            <a:endParaRPr lang="en-IN" sz="1300" dirty="0">
              <a:solidFill>
                <a:srgbClr val="1AAA6C"/>
              </a:solidFill>
              <a:latin typeface="Raleway" pitchFamily="2" charset="0"/>
            </a:endParaRPr>
          </a:p>
        </p:txBody>
      </p:sp>
      <p:sp>
        <p:nvSpPr>
          <p:cNvPr id="22" name="TextBox 21">
            <a:extLst>
              <a:ext uri="{FF2B5EF4-FFF2-40B4-BE49-F238E27FC236}">
                <a16:creationId xmlns:a16="http://schemas.microsoft.com/office/drawing/2014/main" id="{AE51D0BD-8FCD-E3D5-6680-4B9C6BF04033}"/>
              </a:ext>
            </a:extLst>
          </p:cNvPr>
          <p:cNvSpPr txBox="1"/>
          <p:nvPr/>
        </p:nvSpPr>
        <p:spPr>
          <a:xfrm>
            <a:off x="8331199" y="2646771"/>
            <a:ext cx="3327400" cy="1092607"/>
          </a:xfrm>
          <a:prstGeom prst="rect">
            <a:avLst/>
          </a:prstGeom>
          <a:noFill/>
        </p:spPr>
        <p:txBody>
          <a:bodyPr wrap="square" rtlCol="0">
            <a:spAutoFit/>
          </a:bodyPr>
          <a:lstStyle/>
          <a:p>
            <a:r>
              <a:rPr lang="en-US" sz="1300" dirty="0">
                <a:solidFill>
                  <a:srgbClr val="1AAA6C"/>
                </a:solidFill>
                <a:latin typeface="Raleway" pitchFamily="2" charset="0"/>
              </a:rPr>
              <a:t> Implement a secure payment gateway to ensure smooth and protected financial transactions, fostering trust and reliability in the online food ordering process.</a:t>
            </a:r>
            <a:endParaRPr lang="en-IN" sz="1300" dirty="0">
              <a:solidFill>
                <a:srgbClr val="1AAA6C"/>
              </a:solidFill>
              <a:latin typeface="Raleway" pitchFamily="2" charset="0"/>
            </a:endParaRPr>
          </a:p>
        </p:txBody>
      </p:sp>
    </p:spTree>
    <p:extLst>
      <p:ext uri="{BB962C8B-B14F-4D97-AF65-F5344CB8AC3E}">
        <p14:creationId xmlns:p14="http://schemas.microsoft.com/office/powerpoint/2010/main" val="48548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2146</Words>
  <Application>Microsoft Office PowerPoint</Application>
  <PresentationFormat>Widescreen</PresentationFormat>
  <Paragraphs>203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Century Gothic</vt:lpstr>
      <vt:lpstr>Cooper Black</vt:lpstr>
      <vt:lpstr>EB Garamond SemiBold</vt:lpstr>
      <vt:lpstr>Google Sans</vt:lpstr>
      <vt:lpstr>Lato</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Saima Riyaan</dc:creator>
  <cp:lastModifiedBy>Shaik Saima Riyaan</cp:lastModifiedBy>
  <cp:revision>2</cp:revision>
  <dcterms:created xsi:type="dcterms:W3CDTF">2024-02-01T13:31:07Z</dcterms:created>
  <dcterms:modified xsi:type="dcterms:W3CDTF">2024-02-02T16:25:56Z</dcterms:modified>
</cp:coreProperties>
</file>