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IA Locale : La Prochaine Révolution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Cas d’Usage Secteur : Santé &amp; Pharmaceutique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Problème :</a:t>
            </a:r>
            <a:r>
              <a:rPr/>
              <a:t> Veille scientifique lente (120 articles/mois).</a:t>
            </a:r>
          </a:p>
          <a:p>
            <a:pPr lvl="0"/>
            <a:r>
              <a:rPr b="1"/>
              <a:t>Solution :</a:t>
            </a:r>
            <a:r>
              <a:rPr/>
              <a:t> RAG multimodal + Llama 13B + fine-tuning domaine.</a:t>
            </a:r>
          </a:p>
          <a:p>
            <a:pPr lvl="0"/>
            <a:r>
              <a:rPr b="1"/>
              <a:t>Résultats :</a:t>
            </a:r>
            <a:r>
              <a:rPr/>
              <a:t> ROI 3622%, +275% protocoles/mois, -81% temps review.</a:t>
            </a:r>
          </a:p>
          <a:p>
            <a:pPr lvl="0"/>
            <a:r>
              <a:rPr b="1"/>
              <a:t>Conformité :</a:t>
            </a:r>
            <a:r>
              <a:rPr/>
              <a:t> HDS + ISO 27001.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Cas d’Usage Secteur : Industrie &amp;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Problème :</a:t>
            </a:r>
            <a:r>
              <a:rPr/>
              <a:t> Downtime coûteux (50-200k€/h), documentation technique dispersée.</a:t>
            </a:r>
          </a:p>
          <a:p>
            <a:pPr lvl="0"/>
            <a:r>
              <a:rPr b="1"/>
              <a:t>Solution :</a:t>
            </a:r>
            <a:r>
              <a:rPr/>
              <a:t> Edge computing + Mistral 7B + interface vocale.</a:t>
            </a:r>
          </a:p>
          <a:p>
            <a:pPr lvl="0"/>
            <a:r>
              <a:rPr b="1"/>
              <a:t>Résultats :</a:t>
            </a:r>
            <a:r>
              <a:rPr/>
              <a:t> ROI 1650%, payback 21 jours, -57% MTTR.</a:t>
            </a:r>
          </a:p>
          <a:p>
            <a:pPr lvl="0"/>
            <a:r>
              <a:rPr b="1"/>
              <a:t>Impact :</a:t>
            </a:r>
            <a:r>
              <a:rPr/>
              <a:t> +7.5 pts disponibilité lignes.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Sécurité, Conformité RGPD et Anonymisation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Sécurité API (HTTPBearer, token).</a:t>
            </a:r>
          </a:p>
          <a:p>
            <a:pPr lvl="0"/>
            <a:r>
              <a:rPr/>
              <a:t>Fonction d’anonymisation (PII).</a:t>
            </a:r>
          </a:p>
          <a:p>
            <a:pPr lvl="0"/>
            <a:r>
              <a:rPr/>
              <a:t>Checklist RGPD complète.</a:t>
            </a:r>
          </a:p>
          <a:p>
            <a:pPr lvl="0"/>
            <a:r>
              <a:rPr/>
              <a:t>Fonction de suppression (droit à l’oubli).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Gestion des Risques et Plan de Contingence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Identification des risques (technique, opérationnel, réglementaire).</a:t>
            </a:r>
          </a:p>
          <a:p>
            <a:pPr lvl="0"/>
            <a:r>
              <a:rPr/>
              <a:t>Stratégies d’atténuation.</a:t>
            </a:r>
          </a:p>
          <a:p>
            <a:pPr lvl="0"/>
            <a:r>
              <a:rPr/>
              <a:t>Plan de reprise d’activité (PRA).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Équipe et Compétences Requises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Composition de l’équipe (Data Scientist, MLOps, Développeur).</a:t>
            </a:r>
          </a:p>
          <a:p>
            <a:pPr lvl="0"/>
            <a:r>
              <a:rPr/>
              <a:t>Budget RH estimé (150 k€ sur 12 mois).</a:t>
            </a:r>
          </a:p>
          <a:p>
            <a:pPr lvl="0"/>
            <a:r>
              <a:rPr/>
              <a:t>Compétences clés.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Comparaison IA Locale vs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IA Locale :</a:t>
            </a:r>
            <a:r>
              <a:rPr/>
              <a:t> Contrôle total, sécurité des données, coûts prévisibles.</a:t>
            </a:r>
          </a:p>
          <a:p>
            <a:pPr lvl="0"/>
            <a:r>
              <a:rPr b="1"/>
              <a:t>Cloud :</a:t>
            </a:r>
            <a:r>
              <a:rPr/>
              <a:t> Scalabilité rapide, maintenance simplifiée, accès à des ressources massives.</a:t>
            </a:r>
          </a:p>
          <a:p>
            <a:pPr lvl="0"/>
            <a:r>
              <a:rPr/>
              <a:t>Tableau comparatif des avantages et inconvénients pour l’entreprise.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Prochaines Étapes : Décision et Lancement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Présentation des options de déploiement (POC/Pilote/Full).</a:t>
            </a:r>
          </a:p>
          <a:p>
            <a:pPr lvl="0"/>
            <a:r>
              <a:rPr/>
              <a:t>Recommandations stratégiques.</a:t>
            </a:r>
          </a:p>
          <a:p>
            <a:pPr lvl="0"/>
            <a:r>
              <a:rPr/>
              <a:t>Appel à l’action.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Conclusion : L’IA Locale, un Investissement Stratégique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Récapitulatif des bénéfices clés.</a:t>
            </a:r>
          </a:p>
          <a:p>
            <a:pPr lvl="0"/>
            <a:r>
              <a:rPr/>
              <a:t>Positionnement concurrentiel.</a:t>
            </a:r>
          </a:p>
          <a:p>
            <a:pPr lvl="0"/>
            <a:r>
              <a:rPr/>
              <a:t>Vision à long terme.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Merci pour votre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Questions &amp; Réponses.</a:t>
            </a:r>
          </a:p>
          <a:p>
            <a:pPr lvl="0"/>
            <a:r>
              <a:rPr/>
              <a:t>Contact : [Votre Nom/Email]</a:t>
            </a:r>
          </a:p>
          <a:p>
            <a:pPr lvl="0"/>
            <a:r>
              <a:rPr/>
              <a:t>Mention de confidentialité.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Titre - IA Locale : La Prochaine Révolution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Sommaire Exécutif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Enjeux :</a:t>
            </a:r>
            <a:r>
              <a:rPr/>
              <a:t> Confidentialité, souveraineté des données, coûts.</a:t>
            </a:r>
          </a:p>
          <a:p>
            <a:pPr lvl="0"/>
            <a:r>
              <a:rPr b="1"/>
              <a:t>Livrables :</a:t>
            </a:r>
            <a:r>
              <a:rPr/>
              <a:t> Guide technique, présentations stratégiques, POC.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Contexte et Impératifs Stratégiques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Évolution du marché de l’IA.</a:t>
            </a:r>
          </a:p>
          <a:p>
            <a:pPr lvl="0"/>
            <a:r>
              <a:rPr/>
              <a:t>4 piliers stratégiques : Sécurité, Performance, Coût, Contrôle.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Analyse Coûts-Bénéfices Détaillée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Investissement :</a:t>
            </a:r>
            <a:r>
              <a:rPr/>
              <a:t> 35-60 k€ (matériel, licences, formation).</a:t>
            </a:r>
          </a:p>
          <a:p>
            <a:pPr lvl="0"/>
            <a:r>
              <a:rPr b="1"/>
              <a:t>Économies annuelles :</a:t>
            </a:r>
            <a:r>
              <a:rPr/>
              <a:t> 48-134 k€ (réduction des coûts cloud, optimisation des processus).</a:t>
            </a:r>
          </a:p>
          <a:p>
            <a:pPr lvl="0"/>
            <a:r>
              <a:rPr/>
              <a:t>ROI calculé sur 3 ans.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Roadmap de Déploiement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Phase 1 (Mois 1-2) :</a:t>
            </a:r>
            <a:r>
              <a:rPr/>
              <a:t> POC et validation technique.</a:t>
            </a:r>
          </a:p>
          <a:p>
            <a:pPr lvl="0"/>
            <a:r>
              <a:rPr b="1"/>
              <a:t>Phase 2 (Mois 3-6) :</a:t>
            </a:r>
            <a:r>
              <a:rPr/>
              <a:t> Pilote et intégration.</a:t>
            </a:r>
          </a:p>
          <a:p>
            <a:pPr lvl="0"/>
            <a:r>
              <a:rPr b="1"/>
              <a:t>Phase 3 (Mois 7-12) :</a:t>
            </a:r>
            <a:r>
              <a:rPr/>
              <a:t> Déploiement généralisé et optimisation.</a:t>
            </a:r>
          </a:p>
          <a:p>
            <a:pPr lvl="0"/>
            <a:r>
              <a:rPr/>
              <a:t>Diagramme de Gantt Mermaid.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Architecture Technique Recommandée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Stack :</a:t>
            </a:r>
            <a:r>
              <a:rPr/>
              <a:t> Ollama, FastAPI, LangChain, ChromaDB.</a:t>
            </a:r>
          </a:p>
          <a:p>
            <a:pPr lvl="0"/>
            <a:r>
              <a:rPr b="1"/>
              <a:t>3 couches :</a:t>
            </a:r>
            <a:r>
              <a:rPr/>
              <a:t> Ingestion, Traitement, Exposition (API/UI).</a:t>
            </a:r>
          </a:p>
          <a:p>
            <a:pPr lvl="0"/>
            <a:r>
              <a:rPr/>
              <a:t>Diagramme d’architecture détaillé.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Métriques de Performance Mesurées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Benchmarks réels (Llama 8B/13B/70B).</a:t>
            </a:r>
          </a:p>
          <a:p>
            <a:pPr lvl="0"/>
            <a:r>
              <a:rPr/>
              <a:t>Latences (p50/p95/p99), Throughput (requêtes/min).</a:t>
            </a:r>
          </a:p>
          <a:p>
            <a:pPr lvl="0"/>
            <a:r>
              <a:rPr/>
              <a:t>Consommation VRAM et CPU.</a:t>
            </a:r>
          </a:p>
          <a:p>
            <a:pPr lvl="0"/>
            <a:r>
              <a:rPr/>
              <a:t>Comparaison RAG vs Fine-tuning.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Cas d’Usage Secteur : Finance &amp; Banque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Problème :</a:t>
            </a:r>
            <a:r>
              <a:rPr/>
              <a:t> Recherche de procédures réglementaires (3-4h/jour).</a:t>
            </a:r>
          </a:p>
          <a:p>
            <a:pPr lvl="0"/>
            <a:r>
              <a:rPr b="1"/>
              <a:t>Solution :</a:t>
            </a:r>
            <a:r>
              <a:rPr/>
              <a:t> RAG + e5-large + FAISS.</a:t>
            </a:r>
          </a:p>
          <a:p>
            <a:pPr lvl="0"/>
            <a:r>
              <a:rPr b="1"/>
              <a:t>Résultats :</a:t>
            </a:r>
            <a:r>
              <a:rPr/>
              <a:t> ROI 634%, payback 1.6 mois, -75% temps recherche.</a:t>
            </a:r>
          </a:p>
          <a:p>
            <a:pPr lvl="0"/>
            <a:r>
              <a:rPr b="1"/>
              <a:t>Économie annuelle :</a:t>
            </a:r>
            <a:r>
              <a:rPr/>
              <a:t> 380k€.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2025-10-26T04:32:39Z</dcterms:created>
  <dcterms:modified xsi:type="dcterms:W3CDTF">2025-10-26T04:32:39Z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