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notesMaster" Target="notesMasters/notesMaster1.xml" /><Relationship Id="rId70" Type="http://schemas.openxmlformats.org/officeDocument/2006/relationships/viewProps" Target="viewProps.xml" /><Relationship Id="rId69" Type="http://schemas.openxmlformats.org/officeDocument/2006/relationships/presProps" Target="presProps.xml" /><Relationship Id="rId1" Type="http://schemas.openxmlformats.org/officeDocument/2006/relationships/slideMaster" Target="slideMasters/slideMaster1.xml" /><Relationship Id="rId72" Type="http://schemas.openxmlformats.org/officeDocument/2006/relationships/tableStyles" Target="tableStyles.xml" /><Relationship Id="rId7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Présentation stratégique destinée aux décideurs (C-level, directeurs, managers). Ton professionnel, data-driven, axé ROI et valeur business. Durée : 30-40 minutes avec Q&amp;A.</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Graphique ROI très parlant pour les décideurs. An 1 légèrement négatif (investissement) puis très positif. Comparaison chiffrée avec ChatGPT Enterprise : 122 k€ d’économies sur 3 ans. Break-even à 14 mois : acceptable pour un projet IT.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KPIs concrets, mesurables et réalistes. 3 catégories : Techniques (IT), Adoption (Users), Business (ROI). Criticité pour prioriser les efforts. Évolution dans le temps (M+3, M+6, An 1, An 2).</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Architecture production-ready, scalable et maintenable. Tous les composants sont open-source (maîtrise coûts). Monitoring et logging intégrés dès le départ. Séparation claire des responsabilités (microservices).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API REST complète et documentée automatiquement (FastAPI). SLA définis pour chaque endpoint. Support batch pour optimiser les traitements groupés. Conformité RGPD via endpoint DELETE.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Docker Compose pour développement local simplifié. Kubernetes pour production : HA, scalabilité, résilience. GPU scheduling avec node affinity. PV pour persistance des données vectorielles.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Benchmarks réels mesurés en conditions de production. Llama 3.1 8B : meilleur compromis latence/qualité. p95 &lt; 2s : acceptable pour majorité use cases. Optimisations donnent gains mesurables.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Comparaison technique objective RAG vs Fine-tuning. RAG : quick wins, facile à maintenir. Fine-tuning : investissement lourd, cas spécialisés. Approche progressive recommandée : RAG d’abord.</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Choix embeddings : impact direct sur qualité et coûts. Français : multilingual mandatory, paraphrase-multilingual optimal. Premium (e5-large) : ROI positif pour corpus &gt; 50K docs. Précision mesurée sur cas réels entreprise.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Benchmark sur infrastructure réelle. Chroma : meilleur pour démarrer rapidement. FAISS : battle-tested, très performant, léger. Qdrant : features avancées, scalabilité extrême. Migration FAISS→Qdrant possible si croissance.</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Sécurité prise au sérieux dès la conception. Conformité RGPD native et démontrée. Audits réguliers pour maintenir le niveau. Certification ISO 27001 : crédibilité et différenciation.</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Executive summary pour donner la vision globale dès le début. Chiffres clés pour capter l’attention. Timeline réaliste et rassurante.</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Anonymisation critique pour RGPD. Regex sophistiquées pour français. Audit trail pour traçabilité. Performance mesurée : suffisante pour batch processing. Pour NER avancé : ajouter SpaCy/CamemBERT.</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Cas réel banque régionale (anonymisé). Finance : forte valeur ajoutée IA locale (conformité + confidentialité). ROI exceptionnel : 634% grâce gains productivité massifs. Payback 1.6 mois : rarissime pour projet IT. Conformité : argument décisif secteur bancaire.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Cas réel biotech française 500 employés (anonymisé). Santé : gains ROI colossaux (accélération R&amp;D). Fine-tuning LoRA : terminologie médicale critique. 70B nécessaire : raisonnement clinique complexe. Conformité HDS : mandatory secteur santé.</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Cas réel équipementier automobile (anonymisé). Industrie : ROI via réduction downtime. Edge computing : contrainte offline critique. MTTR -57% : impact majeur disponibilité. Payback 21 jours : record absolu. Interface vocal : ergonomie terrain essentielle.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Analyse des risques honnête et professionnelle. Mitigations concrètes pour chaque risque identifié. Pas de risque “showstopper” : tous sont gérables. Plan de contingence rassurant pour le management.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Équipe compacte mais compétente. 3.6 FTE total en phase projet, puis ~1.5 FTE en run. Compétences ML/NLP critiques : recrutement ou formation. Formation des utilisateurs : facteur clé de succès.</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Change management souvent négligé mais critique pour succès. Communication proactive à tous les niveaux. Champions internes : accélérateur d’adoption puissant. Feedback loop : amélioration continue et sentiment d’écoute.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Roadmap progressive et réaliste. Trimestre 1-2 : focus stabilité et adoption. Trimestre 3-4 : extensions en fonction des retours. An 2+ : innovations pour maintenir l’avantage compétitif.</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Benchmarks basés sur études de cas réelles. Gains impressionnants mais réalistes. Témoignages pour crédibilité et projection. Attention : gains dépendent de la qualité d’implémentation.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3 options claires avec budget et timeline. Option A (POC) pour les plus frileux. Option B (Pilote) : meilleur compromis risque/valeur. Option C (Full) : à éviter sans validation préalable. Timeline de décision courte : créer urgence et engagement.</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Contexte business solide avec données de marché. Sources : Gartner, McKinsey, IDC. Montrer que l’IA n’est plus une option mais une nécessité. Position de l’IA locale comme solution aux freins majeurs.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Fournir tous les documents de support pour la décision. Contacts clairs pour questions et suivi. Proposition atelier de cadrage : montrer que c’est cadré et pro.</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Anticiper les questions courantes. Réponses claires, honnêtes et rassurantes. Montrer qu’on a pensé à tout. Ouverture pour questions spécifiques.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Slide finale sobre et professionnelle. Rappel deadline décision. Tous les contacts et ressources. Confidentialité rappelée.</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4 arguments business solides, chiffrés et sourcés. Chaque argument suit le schéma Problème/Solution. Insister sur les chiffres (coûts, incidents, etc.).</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Tableau comparatif rigoureux et factuel. Ne pas cacher les limites de l’IA locale (scalabilité, support). Mais montrer que pour le use case ciblé (données sensibles), c’est le meilleur choix. Calculs détaillés disponibles en annexe.</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Timeline réaliste : 14 semaines total, soit ~3.5 mois. Approche itérative : POC d’abord, puis industrialisation. Phases parallélisables pour accélérer si nécessaire.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Pipeline de traitement complet et professionnel. Insister sur l’importance de chaque étape. Anonymisation PII : argument majeur pour RGPD. Chunking : technique souvent négligée mais cruciale.</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Architecture claire et professionnelle. Bien distinguer les 2 phases : indexation (une fois) et inférence (à chaque requête). Avantages RAG exprimés en termes business (time-to-market, coût, flexibilité).</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Analyse financière détaillée et réaliste. Chiffres prudents (fourchette basse) pour crédibilité. Opex récurrent très faible (10-16 k€) vs. cloud (72 k€+). Gains productivité calculés sur base 5 FTE à 50% utilisation.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6.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10.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5.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1.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notesSlide" Target="../notesSlides/notesSlide23.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IA Locale : La Prochaine Révolution pour votre Entreprise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Guide Stratégique pour une Mise en Œuvre Réussie</a:t>
            </a:r>
            <a:br/>
            <a:br/>
            <a:r>
              <a:rPr/>
              <a:t>Document Stratégique - Confidentiel</a:t>
            </a:r>
          </a:p>
        </p:txBody>
      </p:sp>
      <p:sp>
        <p:nvSpPr>
          <p:cNvPr id="4" name="Date Placeholder 3"/>
          <p:cNvSpPr>
            <a:spLocks noGrp="1"/>
          </p:cNvSpPr>
          <p:nvPr>
            <p:ph idx="10" sz="half" type="dt"/>
          </p:nvPr>
        </p:nvSpPr>
        <p:spPr/>
        <p:txBody>
          <a:bodyPr/>
          <a:lstStyle/>
          <a:p>
            <a:pPr lvl="0" indent="0" marL="0">
              <a:buNone/>
            </a:pPr>
            <a:r>
              <a:rPr/>
              <a:t>Janvier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Verdict : IA locale optimale pour données sensibles + usage intensif</a:t>
            </a:r>
          </a:p>
          <a:p>
            <a:pPr lvl="0" indent="0" marL="0">
              <a:buNone/>
            </a:pPr>
            <a:r>
              <a:rPr b="1"/>
              <a:t>Seuils de rentabilité :</a:t>
            </a:r>
            <a:r>
              <a:rPr/>
              <a:t> - Break-even vs ChatGPT Enterprise : </a:t>
            </a:r>
            <a:r>
              <a:rPr b="1"/>
              <a:t>12 mois</a:t>
            </a:r>
            <a:r>
              <a:rPr/>
              <a:t> - Break-even vs Azure OpenAI : </a:t>
            </a:r>
            <a:r>
              <a:rPr b="1"/>
              <a:t>15 mois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Feuille de Route Accélérée</a:t>
            </a:r>
          </a:p>
        </p:txBody>
      </p:sp>
      <p:sp>
        <p:nvSpPr>
          <p:cNvPr id="3" name="Content Placeholder 2"/>
          <p:cNvSpPr>
            <a:spLocks noGrp="1"/>
          </p:cNvSpPr>
          <p:nvPr>
            <p:ph idx="1"/>
          </p:nvPr>
        </p:nvSpPr>
        <p:spPr/>
        <p:txBody>
          <a:bodyPr/>
          <a:lstStyle/>
          <a:p>
            <a:pPr lvl="0" indent="0">
              <a:buNone/>
            </a:pPr>
            <a:r>
              <a:rPr>
                <a:latin typeface="Courier"/>
              </a:rPr>
              <a:t>gantt
    title Timeline de Déploiement (14 semaines)
    dateFormat  YYYY-MM-DD
    section Phase 1
    Analyse &amp; Audit           :a1, 2025-02-01, 2w
    Définition cas d'usage    :a2, after a1, 1w
    section Phase 2
    Préparation données       :b1, after a2, 2w
    Nettoyage &amp; chunking      :b2, after b1, 1w
    section Phase 3
    POC RAG                   :c1, after b2, 3w
    Tests utilisateurs        :c2, after c1, 1w
    section Phase 4
    Industrialisation         :d1, after c2, 2w
    Formation équipes         :d2, after d1, 1w
    Mise en production        :d3, after d2, 1w</a:t>
            </a:r>
          </a:p>
          <a:p>
            <a:pPr lvl="0" indent="0" marL="0">
              <a:spcBef>
                <a:spcPts val="3000"/>
              </a:spcBef>
              <a:buNone/>
            </a:pPr>
            <a:r>
              <a:rPr b="1"/>
              <a:t>Phases Détaillées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Phase 1 : Analyse (3 semaines)</a:t>
            </a:r>
          </a:p>
          <a:p>
            <a:pPr lvl="0"/>
            <a:r>
              <a:rPr/>
              <a:t>Audit données disponibles</a:t>
            </a:r>
          </a:p>
          <a:p>
            <a:pPr lvl="0"/>
            <a:r>
              <a:rPr/>
              <a:t>Identification cas d’usage prioritaires</a:t>
            </a:r>
          </a:p>
          <a:p>
            <a:pPr lvl="0"/>
            <a:r>
              <a:rPr/>
              <a:t>Définition KPIs de succès</a:t>
            </a:r>
          </a:p>
          <a:p>
            <a:pPr lvl="0"/>
            <a:r>
              <a:rPr/>
              <a:t>Constitution équipe projet</a:t>
            </a:r>
          </a:p>
        </p:txBody>
      </p:sp>
      <p:sp>
        <p:nvSpPr>
          <p:cNvPr id="4" name="Content Placeholder 3"/>
          <p:cNvSpPr>
            <a:spLocks noGrp="1"/>
          </p:cNvSpPr>
          <p:nvPr>
            <p:ph idx="2" sz="half"/>
          </p:nvPr>
        </p:nvSpPr>
        <p:spPr/>
        <p:txBody>
          <a:bodyPr/>
          <a:lstStyle/>
          <a:p>
            <a:pPr lvl="0" indent="0" marL="0">
              <a:spcBef>
                <a:spcPts val="3000"/>
              </a:spcBef>
              <a:buNone/>
            </a:pPr>
            <a:r>
              <a:rPr b="1"/>
              <a:t>Phase 2 : Préparation (3 semaines)</a:t>
            </a:r>
          </a:p>
          <a:p>
            <a:pPr lvl="0"/>
            <a:r>
              <a:rPr/>
              <a:t>Nettoyage corpus documentaire</a:t>
            </a:r>
          </a:p>
          <a:p>
            <a:pPr lvl="0"/>
            <a:r>
              <a:rPr/>
              <a:t>Anonymisation PII</a:t>
            </a:r>
          </a:p>
          <a:p>
            <a:pPr lvl="0"/>
            <a:r>
              <a:rPr/>
              <a:t>Chunking et enrichissement</a:t>
            </a:r>
          </a:p>
          <a:p>
            <a:pPr lvl="0"/>
            <a:r>
              <a:rPr/>
              <a:t>Création taxonomie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Phase 3 : POC (4 semaines)</a:t>
            </a:r>
          </a:p>
          <a:p>
            <a:pPr lvl="0"/>
            <a:r>
              <a:rPr/>
              <a:t>Déploiement pilote RAG</a:t>
            </a:r>
          </a:p>
          <a:p>
            <a:pPr lvl="0"/>
            <a:r>
              <a:rPr/>
              <a:t>Indexation corpus test</a:t>
            </a:r>
          </a:p>
          <a:p>
            <a:pPr lvl="0"/>
            <a:r>
              <a:rPr/>
              <a:t>Tests fonctionnels et performance</a:t>
            </a:r>
          </a:p>
          <a:p>
            <a:pPr lvl="0"/>
            <a:r>
              <a:rPr/>
              <a:t>Validation utilisateurs (20-30)</a:t>
            </a:r>
          </a:p>
        </p:txBody>
      </p:sp>
      <p:sp>
        <p:nvSpPr>
          <p:cNvPr id="4" name="Content Placeholder 3"/>
          <p:cNvSpPr>
            <a:spLocks noGrp="1"/>
          </p:cNvSpPr>
          <p:nvPr>
            <p:ph idx="2" sz="half"/>
          </p:nvPr>
        </p:nvSpPr>
        <p:spPr/>
        <p:txBody>
          <a:bodyPr/>
          <a:lstStyle/>
          <a:p>
            <a:pPr lvl="0" indent="0" marL="0">
              <a:spcBef>
                <a:spcPts val="3000"/>
              </a:spcBef>
              <a:buNone/>
            </a:pPr>
            <a:r>
              <a:rPr b="1"/>
              <a:t>Phase 4 : Production (4 semaines)</a:t>
            </a:r>
          </a:p>
          <a:p>
            <a:pPr lvl="0"/>
            <a:r>
              <a:rPr/>
              <a:t>Industrialisation (API, monitoring)</a:t>
            </a:r>
          </a:p>
          <a:p>
            <a:pPr lvl="0"/>
            <a:r>
              <a:rPr/>
              <a:t>Formation utilisateurs finaux</a:t>
            </a:r>
          </a:p>
          <a:p>
            <a:pPr lvl="0"/>
            <a:r>
              <a:rPr/>
              <a:t>Documentation complète</a:t>
            </a:r>
          </a:p>
          <a:p>
            <a:pPr lvl="0"/>
            <a:r>
              <a:rPr/>
              <a:t>Mise en production progressive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Étape Clé : Préparation des Données</a:t>
            </a:r>
          </a:p>
        </p:txBody>
      </p:sp>
      <p:sp>
        <p:nvSpPr>
          <p:cNvPr id="3" name="Content Placeholder 2"/>
          <p:cNvSpPr>
            <a:spLocks noGrp="1"/>
          </p:cNvSpPr>
          <p:nvPr>
            <p:ph idx="1"/>
          </p:nvPr>
        </p:nvSpPr>
        <p:spPr/>
        <p:txBody>
          <a:bodyPr/>
          <a:lstStyle/>
          <a:p>
            <a:pPr lvl="0" indent="0" marL="0">
              <a:spcBef>
                <a:spcPts val="3000"/>
              </a:spcBef>
              <a:buNone/>
            </a:pPr>
            <a:r>
              <a:rPr b="1"/>
              <a:t>Workflow de Traitement</a:t>
            </a:r>
          </a:p>
          <a:p>
            <a:pPr lvl="0" indent="0">
              <a:buNone/>
            </a:pPr>
            <a:r>
              <a:rPr>
                <a:latin typeface="Courier"/>
              </a:rPr>
              <a:t>graph TD
    A[📁 Sources Brutes&lt;br/&gt;PDF, Word, SharePoint...] --&gt; B[🧹 Nettoyage&lt;br/&gt;Encodage, déduplication]
    B --&gt; C[🔒 Anonymisation PII&lt;br/&gt;Emails, noms, téléphones]
    C --&gt; D[✂️ Chunking&lt;br/&gt;Segments 500-1000 tokens]
    D --&gt; E[🏷️ Enrichissement&lt;br/&gt;Métadonnées, taxonomie]
    E --&gt; F[💾 Stockage&lt;br/&gt;Corpus prêt pour indexation]
    style A fill:#2E4053,color:#fff
    style F fill:#3498DB,color:#fff</a:t>
            </a:r>
          </a:p>
          <a:p>
            <a:pPr lvl="0" indent="0" marL="0">
              <a:spcBef>
                <a:spcPts val="3000"/>
              </a:spcBef>
              <a:buNone/>
            </a:pPr>
            <a:r>
              <a:rPr b="1"/>
              <a:t>Composants Techniques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Nettoyage</a:t>
            </a:r>
          </a:p>
          <a:p>
            <a:pPr lvl="0"/>
            <a:r>
              <a:rPr/>
              <a:t>Conversion formats (PDF→Texte)</a:t>
            </a:r>
          </a:p>
          <a:p>
            <a:pPr lvl="0"/>
            <a:r>
              <a:rPr/>
              <a:t>Correction OCR</a:t>
            </a:r>
          </a:p>
          <a:p>
            <a:pPr lvl="0"/>
            <a:r>
              <a:rPr/>
              <a:t>Normalisation encodage</a:t>
            </a:r>
          </a:p>
          <a:p>
            <a:pPr lvl="0"/>
            <a:r>
              <a:rPr/>
              <a:t>Déduplication</a:t>
            </a:r>
          </a:p>
        </p:txBody>
      </p:sp>
      <p:sp>
        <p:nvSpPr>
          <p:cNvPr id="4" name="Content Placeholder 3"/>
          <p:cNvSpPr>
            <a:spLocks noGrp="1"/>
          </p:cNvSpPr>
          <p:nvPr>
            <p:ph idx="2" sz="half"/>
          </p:nvPr>
        </p:nvSpPr>
        <p:spPr/>
        <p:txBody>
          <a:bodyPr/>
          <a:lstStyle/>
          <a:p>
            <a:pPr lvl="0" indent="0" marL="0">
              <a:spcBef>
                <a:spcPts val="3000"/>
              </a:spcBef>
              <a:buNone/>
            </a:pPr>
            <a:r>
              <a:rPr b="1"/>
              <a:t>Anonymisation PII</a:t>
            </a:r>
          </a:p>
          <a:p>
            <a:pPr lvl="0"/>
            <a:r>
              <a:rPr/>
              <a:t>Détection regex avancée</a:t>
            </a:r>
          </a:p>
          <a:p>
            <a:pPr lvl="0"/>
            <a:r>
              <a:rPr/>
              <a:t>Masquage emails, téléphones</a:t>
            </a:r>
          </a:p>
          <a:p>
            <a:pPr lvl="0"/>
            <a:r>
              <a:rPr/>
              <a:t>Pseudonymisation noms</a:t>
            </a:r>
          </a:p>
          <a:p>
            <a:pPr lvl="0"/>
            <a:r>
              <a:rPr b="1"/>
              <a:t>Conformité RGPD garantie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 Qualité des données = Qualité des réponses</a:t>
            </a:r>
            <a:r>
              <a:rPr/>
              <a:t> (“Garbage in, garbage out”)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L’Approche Recommandée : RAG</a:t>
            </a:r>
          </a:p>
        </p:txBody>
      </p:sp>
      <p:sp>
        <p:nvSpPr>
          <p:cNvPr id="3" name="Content Placeholder 2"/>
          <p:cNvSpPr>
            <a:spLocks noGrp="1"/>
          </p:cNvSpPr>
          <p:nvPr>
            <p:ph idx="1"/>
          </p:nvPr>
        </p:nvSpPr>
        <p:spPr/>
        <p:txBody>
          <a:bodyPr/>
          <a:lstStyle/>
          <a:p>
            <a:pPr lvl="0" indent="0" marL="0">
              <a:spcBef>
                <a:spcPts val="3000"/>
              </a:spcBef>
              <a:buNone/>
            </a:pPr>
            <a:r>
              <a:rPr b="1"/>
              <a:t>Architecture Technique</a:t>
            </a:r>
          </a:p>
          <a:p>
            <a:pPr lvl="0" indent="0">
              <a:buNone/>
            </a:pPr>
            <a:r>
              <a:rPr>
                <a:latin typeface="Courier"/>
              </a:rPr>
              <a:t>graph TB
    subgraph "1. Indexation (Une fois)"
        A[Documents&lt;br/&gt;Internes] --&gt; B[Chunking]
        B --&gt; C[Embeddings&lt;br/&gt;sentence-transformers]
        C --&gt; D[Index FAISS&lt;br/&gt;ou Chroma]
    end
    subgraph "2. Inférence (À chaque requête)"
        E[Question&lt;br/&gt;Utilisateur] --&gt; F[Embedding&lt;br/&gt;Question]
        F --&gt; G[Recherche kNN&lt;br/&gt;Top-k passages]
        D --&gt; G
        G --&gt; H[Reranking&lt;br/&gt;Cross-encoder]
        H --&gt; I[LLM Local&lt;br/&gt;Llama 3.1]
        I --&gt; J[Réponse&lt;br/&gt;+ Sources]
    end
    style A fill:#2E4053,color:#fff
    style E fill:#2E4053,color:#fff
    style J fill:#3498DB,color:#fff</a:t>
            </a:r>
          </a:p>
          <a:p>
            <a:pPr lvl="0" indent="0" marL="0">
              <a:spcBef>
                <a:spcPts val="3000"/>
              </a:spcBef>
              <a:buNone/>
            </a:pPr>
            <a:r>
              <a:rPr b="1"/>
              <a:t>Avantages Business du RAG</a:t>
            </a:r>
          </a:p>
          <a:p>
            <a:pPr lvl="0"/>
            <a:r>
              <a:rPr/>
              <a:t>⚡ </a:t>
            </a:r>
            <a:r>
              <a:rPr b="1"/>
              <a:t>Time-to-market</a:t>
            </a:r>
            <a:r>
              <a:rPr/>
              <a:t> : 4-6 semaines vs. 3-6 mois (fine-tuning)</a:t>
            </a:r>
          </a:p>
          <a:p>
            <a:pPr lvl="0"/>
            <a:r>
              <a:rPr/>
              <a:t>💰 </a:t>
            </a:r>
            <a:r>
              <a:rPr b="1"/>
              <a:t>Coût</a:t>
            </a:r>
            <a:r>
              <a:rPr/>
              <a:t> : 10-20 k€ vs. 50-100 k€ (fine-tuning 70B+)</a:t>
            </a:r>
          </a:p>
          <a:p>
            <a:pPr lvl="0"/>
            <a:r>
              <a:rPr/>
              <a:t>🔄 </a:t>
            </a:r>
            <a:r>
              <a:rPr b="1"/>
              <a:t>Flexibilité</a:t>
            </a:r>
            <a:r>
              <a:rPr/>
              <a:t> : ajout de documents en temps réel</a:t>
            </a:r>
          </a:p>
          <a:p>
            <a:pPr lvl="0"/>
            <a:r>
              <a:rPr/>
              <a:t>📊 </a:t>
            </a:r>
            <a:r>
              <a:rPr b="1"/>
              <a:t>Traçabilité</a:t>
            </a:r>
            <a:r>
              <a:rPr/>
              <a:t> : sources citées pour chaque réponse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Analyse Coûts-Bénéfices Détaillée</a:t>
            </a:r>
          </a:p>
        </p:txBody>
      </p:sp>
      <p:sp>
        <p:nvSpPr>
          <p:cNvPr id="3" name="Content Placeholder 2"/>
          <p:cNvSpPr>
            <a:spLocks noGrp="1"/>
          </p:cNvSpPr>
          <p:nvPr>
            <p:ph idx="1"/>
          </p:nvPr>
        </p:nvSpPr>
        <p:spPr/>
        <p:txBody>
          <a:bodyPr/>
          <a:lstStyle/>
          <a:p>
            <a:pPr lvl="0" indent="0" marL="0">
              <a:spcBef>
                <a:spcPts val="3000"/>
              </a:spcBef>
              <a:buNone/>
            </a:pPr>
            <a:r>
              <a:rPr b="1"/>
              <a:t>Investissements Initiaux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Capex (Capital Expenditure)</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Poste</a:t>
                      </a:r>
                    </a:p>
                  </a:txBody>
                  <a:tcPr/>
                </a:tc>
                <a:tc>
                  <a:txBody>
                    <a:bodyPr/>
                    <a:lstStyle/>
                    <a:p>
                      <a:pPr lvl="0" indent="0" marL="0">
                        <a:buNone/>
                      </a:pPr>
                      <a:r>
                        <a:rPr/>
                        <a:t>Montant</a:t>
                      </a:r>
                    </a:p>
                  </a:txBody>
                  <a:tcPr/>
                </a:tc>
              </a:tr>
              <a:tr h="0">
                <a:tc>
                  <a:txBody>
                    <a:bodyPr/>
                    <a:lstStyle/>
                    <a:p>
                      <a:pPr lvl="0" indent="0" marL="0">
                        <a:buNone/>
                      </a:pPr>
                      <a:r>
                        <a:rPr/>
                        <a:t>Serveur GPU (RTX 3090/4090)</a:t>
                      </a:r>
                    </a:p>
                  </a:txBody>
                </a:tc>
                <a:tc>
                  <a:txBody>
                    <a:bodyPr/>
                    <a:lstStyle/>
                    <a:p>
                      <a:pPr lvl="0" indent="0" marL="0">
                        <a:buNone/>
                      </a:pPr>
                      <a:r>
                        <a:rPr/>
                        <a:t>25-40 k€</a:t>
                      </a:r>
                    </a:p>
                  </a:txBody>
                </a:tc>
              </a:tr>
              <a:tr h="0">
                <a:tc>
                  <a:txBody>
                    <a:bodyPr/>
                    <a:lstStyle/>
                    <a:p>
                      <a:pPr lvl="0" indent="0" marL="0">
                        <a:buNone/>
                      </a:pPr>
                      <a:r>
                        <a:rPr/>
                        <a:t>Infrastructure réseau</a:t>
                      </a:r>
                    </a:p>
                  </a:txBody>
                </a:tc>
                <a:tc>
                  <a:txBody>
                    <a:bodyPr/>
                    <a:lstStyle/>
                    <a:p>
                      <a:pPr lvl="0" indent="0" marL="0">
                        <a:buNone/>
                      </a:pPr>
                      <a:r>
                        <a:rPr/>
                        <a:t>5-10 k€</a:t>
                      </a:r>
                    </a:p>
                  </a:txBody>
                </a:tc>
              </a:tr>
              <a:tr h="0">
                <a:tc>
                  <a:txBody>
                    <a:bodyPr/>
                    <a:lstStyle/>
                    <a:p>
                      <a:pPr lvl="0" indent="0" marL="0">
                        <a:buNone/>
                      </a:pPr>
                      <a:r>
                        <a:rPr/>
                        <a:t>Licences logicielles</a:t>
                      </a:r>
                    </a:p>
                  </a:txBody>
                </a:tc>
                <a:tc>
                  <a:txBody>
                    <a:bodyPr/>
                    <a:lstStyle/>
                    <a:p>
                      <a:pPr lvl="0" indent="0" marL="0">
                        <a:buNone/>
                      </a:pPr>
                      <a:r>
                        <a:rPr/>
                        <a:t>0 k€ (FOSS)</a:t>
                      </a:r>
                    </a:p>
                  </a:txBody>
                </a:tc>
              </a:tr>
              <a:tr h="0">
                <a:tc>
                  <a:txBody>
                    <a:bodyPr/>
                    <a:lstStyle/>
                    <a:p>
                      <a:pPr lvl="0" indent="0" marL="0">
                        <a:buNone/>
                      </a:pPr>
                      <a:r>
                        <a:rPr b="1"/>
                        <a:t>Total Capex</a:t>
                      </a:r>
                    </a:p>
                  </a:txBody>
                </a:tc>
                <a:tc>
                  <a:txBody>
                    <a:bodyPr/>
                    <a:lstStyle/>
                    <a:p>
                      <a:pPr lvl="0" indent="0" marL="0">
                        <a:buNone/>
                      </a:pPr>
                      <a:r>
                        <a:rPr b="1"/>
                        <a:t>30-50 k€</a:t>
                      </a:r>
                    </a:p>
                  </a:txBody>
                </a:tc>
              </a:tr>
            </a:tbl>
          </a:graphicData>
        </a:graphic>
      </p:graphicFrame>
      <p:sp>
        <p:nvSpPr>
          <p:cNvPr id="4" name="Content Placeholder 3"/>
          <p:cNvSpPr>
            <a:spLocks noGrp="1"/>
          </p:cNvSpPr>
          <p:nvPr>
            <p:ph idx="2" sz="half"/>
          </p:nvPr>
        </p:nvSpPr>
        <p:spPr/>
        <p:txBody>
          <a:bodyPr/>
          <a:lstStyle/>
          <a:p>
            <a:pPr lvl="0" indent="0" marL="0">
              <a:spcBef>
                <a:spcPts val="3000"/>
              </a:spcBef>
              <a:buNone/>
            </a:pPr>
            <a:r>
              <a:rPr b="1"/>
              <a:t>Opex An 1 (Développement)</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Poste</a:t>
                      </a:r>
                    </a:p>
                  </a:txBody>
                  <a:tcPr/>
                </a:tc>
                <a:tc>
                  <a:txBody>
                    <a:bodyPr/>
                    <a:lstStyle/>
                    <a:p>
                      <a:pPr lvl="0" indent="0" marL="0">
                        <a:buNone/>
                      </a:pPr>
                      <a:r>
                        <a:rPr/>
                        <a:t>Montant</a:t>
                      </a:r>
                    </a:p>
                  </a:txBody>
                  <a:tcPr/>
                </a:tc>
              </a:tr>
              <a:tr h="0">
                <a:tc>
                  <a:txBody>
                    <a:bodyPr/>
                    <a:lstStyle/>
                    <a:p>
                      <a:pPr lvl="0" indent="0" marL="0">
                        <a:buNone/>
                      </a:pPr>
                      <a:r>
                        <a:rPr/>
                        <a:t>Développement interne (3 mois)</a:t>
                      </a:r>
                    </a:p>
                  </a:txBody>
                </a:tc>
                <a:tc>
                  <a:txBody>
                    <a:bodyPr/>
                    <a:lstStyle/>
                    <a:p>
                      <a:pPr lvl="0" indent="0" marL="0">
                        <a:buNone/>
                      </a:pPr>
                      <a:r>
                        <a:rPr/>
                        <a:t>20-30 k€</a:t>
                      </a:r>
                    </a:p>
                  </a:txBody>
                </a:tc>
              </a:tr>
              <a:tr h="0">
                <a:tc>
                  <a:txBody>
                    <a:bodyPr/>
                    <a:lstStyle/>
                    <a:p>
                      <a:pPr lvl="0" indent="0" marL="0">
                        <a:buNone/>
                      </a:pPr>
                      <a:r>
                        <a:rPr/>
                        <a:t>Formation équipe</a:t>
                      </a:r>
                    </a:p>
                  </a:txBody>
                </a:tc>
                <a:tc>
                  <a:txBody>
                    <a:bodyPr/>
                    <a:lstStyle/>
                    <a:p>
                      <a:pPr lvl="0" indent="0" marL="0">
                        <a:buNone/>
                      </a:pPr>
                      <a:r>
                        <a:rPr/>
                        <a:t>5-10 k€</a:t>
                      </a:r>
                    </a:p>
                  </a:txBody>
                </a:tc>
              </a:tr>
              <a:tr h="0">
                <a:tc>
                  <a:txBody>
                    <a:bodyPr/>
                    <a:lstStyle/>
                    <a:p>
                      <a:pPr lvl="0" indent="0" marL="0">
                        <a:buNone/>
                      </a:pPr>
                      <a:r>
                        <a:rPr b="1"/>
                        <a:t>Total Opex An 1</a:t>
                      </a:r>
                    </a:p>
                  </a:txBody>
                </a:tc>
                <a:tc>
                  <a:txBody>
                    <a:bodyPr/>
                    <a:lstStyle/>
                    <a:p>
                      <a:pPr lvl="0" indent="0" marL="0">
                        <a:buNone/>
                      </a:pPr>
                      <a:r>
                        <a:rPr b="1"/>
                        <a:t>25-40 k€</a:t>
                      </a:r>
                    </a:p>
                  </a:txBody>
                </a:tc>
              </a:tr>
            </a:tbl>
          </a:graphicData>
        </a:graphic>
      </p:graphicFrame>
      <p:sp>
        <p:nvSpPr>
          <p:cNvPr id="4" name="Content Placeholder 3"/>
          <p:cNvSpPr>
            <a:spLocks noGrp="1"/>
          </p:cNvSpPr>
          <p:nvPr>
            <p:ph idx="2" sz="half"/>
          </p:nvPr>
        </p:nvSpPr>
        <p:spPr/>
        <p:txBody>
          <a:bodyPr/>
          <a:lstStyle/>
          <a:p>
            <a:pPr lvl="0" indent="0" marL="0">
              <a:buNone/>
            </a:pPr>
            <a:r>
              <a:rPr b="1"/>
              <a:t>INVESTISSEMENT TOTAL AN 1 : 55-90 k€</a:t>
            </a:r>
          </a:p>
        </p:txBody>
      </p:sp>
      <p:sp>
        <p:nvSpPr>
          <p:cNvPr id="5" name="Text Placeholder 4"/>
          <p:cNvSpPr>
            <a:spLocks noGrp="1"/>
          </p:cNvSpPr>
          <p:nvPr>
            <p:ph idx="3" sz="quarter" type="body"/>
          </p:nvPr>
        </p:nvSpPr>
        <p:spPr/>
        <p:txBody>
          <a:bodyPr/>
          <a:lstStyle/>
          <a:p>
            <a:pPr lvl="0" indent="0" marL="0">
              <a:spcBef>
                <a:spcPts val="3000"/>
              </a:spcBef>
              <a:buNone/>
            </a:pPr>
            <a:r>
              <a:rPr b="1"/>
              <a:t>Opex Récurrent (An 2+)</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Poste</a:t>
                      </a:r>
                    </a:p>
                  </a:txBody>
                  <a:tcPr/>
                </a:tc>
                <a:tc>
                  <a:txBody>
                    <a:bodyPr/>
                    <a:lstStyle/>
                    <a:p>
                      <a:pPr lvl="0" indent="0" marL="0">
                        <a:buNone/>
                      </a:pPr>
                      <a:r>
                        <a:rPr/>
                        <a:t>Montant/an</a:t>
                      </a:r>
                    </a:p>
                  </a:txBody>
                  <a:tcPr/>
                </a:tc>
              </a:tr>
              <a:tr h="0">
                <a:tc>
                  <a:txBody>
                    <a:bodyPr/>
                    <a:lstStyle/>
                    <a:p>
                      <a:pPr lvl="0" indent="0" marL="0">
                        <a:buNone/>
                      </a:pPr>
                      <a:r>
                        <a:rPr/>
                        <a:t>Électricité (~3 kW × 24/7)</a:t>
                      </a:r>
                    </a:p>
                  </a:txBody>
                </a:tc>
                <a:tc>
                  <a:txBody>
                    <a:bodyPr/>
                    <a:lstStyle/>
                    <a:p>
                      <a:pPr lvl="0" indent="0" marL="0">
                        <a:buNone/>
                      </a:pPr>
                      <a:r>
                        <a:rPr/>
                        <a:t>4-6 k€</a:t>
                      </a:r>
                    </a:p>
                  </a:txBody>
                </a:tc>
              </a:tr>
              <a:tr h="0">
                <a:tc>
                  <a:txBody>
                    <a:bodyPr/>
                    <a:lstStyle/>
                    <a:p>
                      <a:pPr lvl="0" indent="0" marL="0">
                        <a:buNone/>
                      </a:pPr>
                      <a:r>
                        <a:rPr/>
                        <a:t>Maintenance HW (5%)</a:t>
                      </a:r>
                    </a:p>
                  </a:txBody>
                </a:tc>
                <a:tc>
                  <a:txBody>
                    <a:bodyPr/>
                    <a:lstStyle/>
                    <a:p>
                      <a:pPr lvl="0" indent="0" marL="0">
                        <a:buNone/>
                      </a:pPr>
                      <a:r>
                        <a:rPr/>
                        <a:t>2-3 k€</a:t>
                      </a:r>
                    </a:p>
                  </a:txBody>
                </a:tc>
              </a:tr>
              <a:tr h="0">
                <a:tc>
                  <a:txBody>
                    <a:bodyPr/>
                    <a:lstStyle/>
                    <a:p>
                      <a:pPr lvl="0" indent="0" marL="0">
                        <a:buNone/>
                      </a:pPr>
                      <a:r>
                        <a:rPr/>
                        <a:t>Hébergement/salle serveur</a:t>
                      </a:r>
                    </a:p>
                  </a:txBody>
                </a:tc>
                <a:tc>
                  <a:txBody>
                    <a:bodyPr/>
                    <a:lstStyle/>
                    <a:p>
                      <a:pPr lvl="0" indent="0" marL="0">
                        <a:buNone/>
                      </a:pPr>
                      <a:r>
                        <a:rPr/>
                        <a:t>2-4 k€</a:t>
                      </a:r>
                    </a:p>
                  </a:txBody>
                </a:tc>
              </a:tr>
              <a:tr h="0">
                <a:tc>
                  <a:txBody>
                    <a:bodyPr/>
                    <a:lstStyle/>
                    <a:p>
                      <a:pPr lvl="0" indent="0" marL="0">
                        <a:buNone/>
                      </a:pPr>
                      <a:r>
                        <a:rPr/>
                        <a:t>Formation continue</a:t>
                      </a:r>
                    </a:p>
                  </a:txBody>
                </a:tc>
                <a:tc>
                  <a:txBody>
                    <a:bodyPr/>
                    <a:lstStyle/>
                    <a:p>
                      <a:pPr lvl="0" indent="0" marL="0">
                        <a:buNone/>
                      </a:pPr>
                      <a:r>
                        <a:rPr/>
                        <a:t>2-3 k€</a:t>
                      </a:r>
                    </a:p>
                  </a:txBody>
                </a:tc>
              </a:tr>
              <a:tr h="0">
                <a:tc>
                  <a:txBody>
                    <a:bodyPr/>
                    <a:lstStyle/>
                    <a:p>
                      <a:pPr lvl="0" indent="0" marL="0">
                        <a:buNone/>
                      </a:pPr>
                      <a:r>
                        <a:rPr b="1"/>
                        <a:t>Total Opex An 2+</a:t>
                      </a:r>
                    </a:p>
                  </a:txBody>
                </a:tc>
                <a:tc>
                  <a:txBody>
                    <a:bodyPr/>
                    <a:lstStyle/>
                    <a:p>
                      <a:pPr lvl="0" indent="0" marL="0">
                        <a:buNone/>
                      </a:pPr>
                      <a:r>
                        <a:rPr b="1"/>
                        <a:t>10-16 k€</a:t>
                      </a:r>
                    </a:p>
                  </a:txBody>
                </a:tc>
              </a:tr>
            </a:tbl>
          </a:graphicData>
        </a:graphic>
      </p:graphicFrame>
      <p:sp>
        <p:nvSpPr>
          <p:cNvPr id="6" name="Content Placeholder 5"/>
          <p:cNvSpPr>
            <a:spLocks noGrp="1"/>
          </p:cNvSpPr>
          <p:nvPr>
            <p:ph idx="4" sz="quarter"/>
          </p:nvPr>
        </p:nvSpPr>
        <p:spPr/>
        <p:txBody>
          <a:bodyPr/>
          <a:lstStyle/>
          <a:p>
            <a:pPr lvl="0" indent="0" marL="0">
              <a:spcBef>
                <a:spcPts val="3000"/>
              </a:spcBef>
              <a:buNone/>
            </a:pPr>
            <a:r>
              <a:rPr b="1"/>
              <a:t>Gains Annuels Nets</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a:t>Source</a:t>
                      </a:r>
                    </a:p>
                  </a:txBody>
                  <a:tcPr/>
                </a:tc>
                <a:tc>
                  <a:txBody>
                    <a:bodyPr/>
                    <a:lstStyle/>
                    <a:p>
                      <a:pPr lvl="0" indent="0" marL="0">
                        <a:buNone/>
                      </a:pPr>
                      <a:r>
                        <a:rPr/>
                        <a:t>Montant/an</a:t>
                      </a:r>
                    </a:p>
                  </a:txBody>
                  <a:tcPr/>
                </a:tc>
              </a:tr>
              <a:tr h="0">
                <a:tc>
                  <a:txBody>
                    <a:bodyPr/>
                    <a:lstStyle/>
                    <a:p>
                      <a:pPr lvl="0" indent="0" marL="0">
                        <a:buNone/>
                      </a:pPr>
                      <a:r>
                        <a:rPr/>
                        <a:t>Économie licences cloud</a:t>
                      </a:r>
                    </a:p>
                  </a:txBody>
                </a:tc>
                <a:tc>
                  <a:txBody>
                    <a:bodyPr/>
                    <a:lstStyle/>
                    <a:p>
                      <a:pPr lvl="0" indent="0" marL="0">
                        <a:buNone/>
                      </a:pPr>
                      <a:r>
                        <a:rPr/>
                        <a:t>40-60 k€</a:t>
                      </a:r>
                    </a:p>
                  </a:txBody>
                </a:tc>
              </a:tr>
              <a:tr h="0">
                <a:tc>
                  <a:txBody>
                    <a:bodyPr/>
                    <a:lstStyle/>
                    <a:p>
                      <a:pPr lvl="0" indent="0" marL="0">
                        <a:buNone/>
                      </a:pPr>
                      <a:r>
                        <a:rPr/>
                        <a:t>Gains productivité (+25%)</a:t>
                      </a:r>
                    </a:p>
                  </a:txBody>
                </a:tc>
                <a:tc>
                  <a:txBody>
                    <a:bodyPr/>
                    <a:lstStyle/>
                    <a:p>
                      <a:pPr lvl="0" indent="0" marL="0">
                        <a:buNone/>
                      </a:pPr>
                      <a:r>
                        <a:rPr/>
                        <a:t>30-50 k€</a:t>
                      </a:r>
                    </a:p>
                  </a:txBody>
                </a:tc>
              </a:tr>
              <a:tr h="0">
                <a:tc>
                  <a:txBody>
                    <a:bodyPr/>
                    <a:lstStyle/>
                    <a:p>
                      <a:pPr lvl="0" indent="0" marL="0">
                        <a:buNone/>
                      </a:pPr>
                      <a:r>
                        <a:rPr/>
                        <a:t>Réduction incidents sécurité</a:t>
                      </a:r>
                    </a:p>
                  </a:txBody>
                </a:tc>
                <a:tc>
                  <a:txBody>
                    <a:bodyPr/>
                    <a:lstStyle/>
                    <a:p>
                      <a:pPr lvl="0" indent="0" marL="0">
                        <a:buNone/>
                      </a:pPr>
                      <a:r>
                        <a:rPr/>
                        <a:t>10-20 k€</a:t>
                      </a:r>
                    </a:p>
                  </a:txBody>
                </a:tc>
              </a:tr>
              <a:tr h="0">
                <a:tc>
                  <a:txBody>
                    <a:bodyPr/>
                    <a:lstStyle/>
                    <a:p>
                      <a:pPr lvl="0" indent="0" marL="0">
                        <a:buNone/>
                      </a:pPr>
                      <a:r>
                        <a:rPr b="1"/>
                        <a:t>Total Gains</a:t>
                      </a:r>
                    </a:p>
                  </a:txBody>
                </a:tc>
                <a:tc>
                  <a:txBody>
                    <a:bodyPr/>
                    <a:lstStyle/>
                    <a:p>
                      <a:pPr lvl="0" indent="0" marL="0">
                        <a:buNone/>
                      </a:pPr>
                      <a:r>
                        <a:rPr b="1"/>
                        <a:t>80-130 k€</a:t>
                      </a:r>
                    </a:p>
                  </a:txBody>
                </a:tc>
              </a:tr>
            </a:tbl>
          </a:graphicData>
        </a:graphic>
      </p:graphicFrame>
      <p:sp>
        <p:nvSpPr>
          <p:cNvPr id="6" name="Content Placeholder 5"/>
          <p:cNvSpPr>
            <a:spLocks noGrp="1"/>
          </p:cNvSpPr>
          <p:nvPr>
            <p:ph idx="4" sz="quarter"/>
          </p:nvPr>
        </p:nvSpPr>
        <p:spPr/>
        <p:txBody>
          <a:bodyPr/>
          <a:lstStyle/>
          <a:p>
            <a:pPr lvl="0" indent="0" marL="0">
              <a:buNone/>
            </a:pPr>
            <a:r>
              <a:rPr b="1"/>
              <a:t>ROI NET AN 2 : 64-114 k€</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IA Locale</a:t>
            </a:r>
          </a:p>
        </p:txBody>
      </p:sp>
      <p:sp>
        <p:nvSpPr>
          <p:cNvPr id="3" name="Content Placeholder 2"/>
          <p:cNvSpPr>
            <a:spLocks noGrp="1"/>
          </p:cNvSpPr>
          <p:nvPr>
            <p:ph idx="1"/>
          </p:nvPr>
        </p:nvSpPr>
        <p:spPr/>
        <p:txBody>
          <a:bodyPr/>
          <a:lstStyle/>
          <a:p>
            <a:pPr lvl="0" indent="0" marL="0">
              <a:spcBef>
                <a:spcPts val="3000"/>
              </a:spcBef>
              <a:buNone/>
            </a:pPr>
            <a:r>
              <a:rPr b="1"/>
              <a:t>La Prochaine Révolution pour votre Entreprise</a:t>
            </a:r>
          </a:p>
          <a:p>
            <a:pPr lvl="0" indent="0" marL="0">
              <a:buNone/>
            </a:pPr>
            <a:r>
              <a:rPr b="1"/>
              <a:t>Guide stratégique pour une mise en œuvre réussie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ROI : Investissement récupéré en 12-18 mois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Calcul ROI : Comparaison sur 3 ans</a:t>
            </a:r>
          </a:p>
        </p:txBody>
      </p:sp>
      <p:sp>
        <p:nvSpPr>
          <p:cNvPr id="4" name="Text Placeholder 3"/>
          <p:cNvSpPr>
            <a:spLocks noGrp="1"/>
          </p:cNvSpPr>
          <p:nvPr>
            <p:ph idx="2" sz="half" type="body"/>
          </p:nvPr>
        </p:nvSpPr>
        <p:spPr/>
        <p:txBody>
          <a:bodyPr/>
          <a:lstStyle/>
          <a:p>
            <a:pPr lvl="0" indent="0">
              <a:buNone/>
            </a:pPr>
            <a:r>
              <a:rPr>
                <a:latin typeface="Courier"/>
              </a:rPr>
              <a:t>graph TD
    subgraph "An 1"
        A1[Capex: 40k€] --&gt; B1[Opex: 30k€]
        B1 --&gt; C1[Gains: 60k€]
        C1 --&gt; D1[ROI An 1: -10k€]
    end
    subgraph "An 2"
        A2[Capex: 0k€] --&gt; B2[Opex: 12k€]
        B2 --&gt; C2[Gains: 100k€]
        C2 --&gt; D2[ROI An 2: +88k€]
    end
    subgraph "An 3"
        A3[Capex: 0k€] --&gt; B3[Opex: 12k€]
        B3 --&gt; C3[Gains: 100k€]
        C3 --&gt; D3[ROI An 3: +88k€]
    end
    D1 --&gt; E[ROI Cumulé 3 ans&lt;br/&gt;+166k€]
    D2 --&gt; E
    D3 --&gt; E
    style D1 fill:#FE4447,color:#fff
    style D2 fill:#27AE60,color:#fff
    style D3 fill:#27AE60,color:#fff
    style E fill:#3498DB,color:#fff</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Métrique</a:t>
                      </a:r>
                    </a:p>
                  </a:txBody>
                  <a:tcPr/>
                </a:tc>
                <a:tc>
                  <a:txBody>
                    <a:bodyPr/>
                    <a:lstStyle/>
                    <a:p>
                      <a:pPr lvl="0" indent="0" marL="0">
                        <a:buNone/>
                      </a:pPr>
                      <a:r>
                        <a:rPr/>
                        <a:t>IA Locale</a:t>
                      </a:r>
                    </a:p>
                  </a:txBody>
                  <a:tcPr/>
                </a:tc>
                <a:tc>
                  <a:txBody>
                    <a:bodyPr/>
                    <a:lstStyle/>
                    <a:p>
                      <a:pPr lvl="0" indent="0" marL="0">
                        <a:buNone/>
                      </a:pPr>
                      <a:r>
                        <a:rPr/>
                        <a:t>ChatGPT Enterprise</a:t>
                      </a:r>
                    </a:p>
                  </a:txBody>
                  <a:tcPr/>
                </a:tc>
              </a:tr>
              <a:tr h="0">
                <a:tc>
                  <a:txBody>
                    <a:bodyPr/>
                    <a:lstStyle/>
                    <a:p>
                      <a:pPr lvl="0" indent="0" marL="0">
                        <a:buNone/>
                      </a:pPr>
                      <a:r>
                        <a:rPr/>
                        <a:t>Coût Total 3 ans</a:t>
                      </a:r>
                    </a:p>
                  </a:txBody>
                </a:tc>
                <a:tc>
                  <a:txBody>
                    <a:bodyPr/>
                    <a:lstStyle/>
                    <a:p>
                      <a:pPr lvl="0" indent="0" marL="0">
                        <a:buNone/>
                      </a:pPr>
                      <a:r>
                        <a:rPr/>
                        <a:t>94 k€</a:t>
                      </a:r>
                    </a:p>
                  </a:txBody>
                </a:tc>
                <a:tc>
                  <a:txBody>
                    <a:bodyPr/>
                    <a:lstStyle/>
                    <a:p>
                      <a:pPr lvl="0" indent="0" marL="0">
                        <a:buNone/>
                      </a:pPr>
                      <a:r>
                        <a:rPr/>
                        <a:t>216 k€</a:t>
                      </a:r>
                    </a:p>
                  </a:txBody>
                </a:tc>
              </a:tr>
              <a:tr h="0">
                <a:tc>
                  <a:txBody>
                    <a:bodyPr/>
                    <a:lstStyle/>
                    <a:p>
                      <a:pPr lvl="0" indent="0" marL="0">
                        <a:buNone/>
                      </a:pPr>
                      <a:r>
                        <a:rPr b="1"/>
                        <a:t>Économies sur 3 ans</a:t>
                      </a:r>
                    </a:p>
                  </a:txBody>
                </a:tc>
                <a:tc>
                  <a:txBody>
                    <a:bodyPr/>
                    <a:lstStyle/>
                    <a:p>
                      <a:pPr lvl="0" indent="0" marL="0">
                        <a:buNone/>
                      </a:pPr>
                      <a:r>
                        <a:rPr b="1"/>
                        <a:t>122 k€</a:t>
                      </a:r>
                    </a:p>
                  </a:txBody>
                </a:tc>
                <a:tc>
                  <a:txBody>
                    <a:bodyPr/>
                    <a:lstStyle/>
                    <a:p>
                      <a:pPr lvl="0" indent="0" marL="0">
                        <a:buNone/>
                      </a:pPr>
                      <a:r>
                        <a:rPr/>
                        <a:t>-</a:t>
                      </a:r>
                    </a:p>
                  </a:txBody>
                </a:tc>
              </a:tr>
              <a:tr h="0">
                <a:tc>
                  <a:txBody>
                    <a:bodyPr/>
                    <a:lstStyle/>
                    <a:p>
                      <a:pPr lvl="0" indent="0" marL="0">
                        <a:buNone/>
                      </a:pPr>
                      <a:r>
                        <a:rPr b="1"/>
                        <a:t>Break-even</a:t>
                      </a:r>
                    </a:p>
                  </a:txBody>
                </a:tc>
                <a:tc>
                  <a:txBody>
                    <a:bodyPr/>
                    <a:lstStyle/>
                    <a:p>
                      <a:pPr lvl="0" indent="0" marL="0">
                        <a:buNone/>
                      </a:pPr>
                      <a:r>
                        <a:rPr b="1"/>
                        <a:t>Mois 14</a:t>
                      </a:r>
                    </a:p>
                  </a:txBody>
                </a:tc>
                <a:tc>
                  <a:txBody>
                    <a:bodyPr/>
                    <a:lstStyle/>
                    <a:p>
                      <a:pPr lvl="0" indent="0" marL="0">
                        <a:buNone/>
                      </a:pPr>
                      <a:r>
                        <a:rPr/>
                        <a:t>-</a:t>
                      </a:r>
                    </a:p>
                  </a:txBody>
                </a:tc>
              </a:tr>
            </a:tbl>
          </a:graphicData>
        </a:graphic>
      </p:graphicFrame>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KPIs de Succès</a:t>
            </a:r>
          </a:p>
        </p:txBody>
      </p:sp>
      <p:sp>
        <p:nvSpPr>
          <p:cNvPr id="3" name="Content Placeholder 2"/>
          <p:cNvSpPr>
            <a:spLocks noGrp="1"/>
          </p:cNvSpPr>
          <p:nvPr>
            <p:ph idx="1"/>
          </p:nvPr>
        </p:nvSpPr>
        <p:spPr/>
        <p:txBody>
          <a:bodyPr/>
          <a:lstStyle/>
          <a:p>
            <a:pPr lvl="0" indent="0" marL="0">
              <a:spcBef>
                <a:spcPts val="3000"/>
              </a:spcBef>
              <a:buNone/>
            </a:pPr>
            <a:r>
              <a:rPr b="1"/>
              <a:t>Métriques Techniques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Performance</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buNone/>
                      </a:pPr>
                      <a:r>
                        <a:rPr/>
                        <a:t>KPI</a:t>
                      </a:r>
                    </a:p>
                  </a:txBody>
                  <a:tcPr/>
                </a:tc>
                <a:tc>
                  <a:txBody>
                    <a:bodyPr/>
                    <a:lstStyle/>
                    <a:p>
                      <a:pPr lvl="0" indent="0" marL="0">
                        <a:buNone/>
                      </a:pPr>
                      <a:r>
                        <a:rPr/>
                        <a:t>Cible</a:t>
                      </a:r>
                    </a:p>
                  </a:txBody>
                  <a:tcPr/>
                </a:tc>
                <a:tc>
                  <a:txBody>
                    <a:bodyPr/>
                    <a:lstStyle/>
                    <a:p>
                      <a:pPr lvl="0" indent="0" marL="0">
                        <a:buNone/>
                      </a:pPr>
                      <a:r>
                        <a:rPr/>
                        <a:t>Criticité</a:t>
                      </a:r>
                    </a:p>
                  </a:txBody>
                  <a:tcPr/>
                </a:tc>
              </a:tr>
              <a:tr h="0">
                <a:tc>
                  <a:txBody>
                    <a:bodyPr/>
                    <a:lstStyle/>
                    <a:p>
                      <a:pPr lvl="0" indent="0" marL="0">
                        <a:buNone/>
                      </a:pPr>
                      <a:r>
                        <a:rPr/>
                        <a:t>Temps de réponse (p95)</a:t>
                      </a:r>
                    </a:p>
                  </a:txBody>
                </a:tc>
                <a:tc>
                  <a:txBody>
                    <a:bodyPr/>
                    <a:lstStyle/>
                    <a:p>
                      <a:pPr lvl="0" indent="0" marL="0">
                        <a:buNone/>
                      </a:pPr>
                      <a:r>
                        <a:rPr/>
                        <a:t>&lt; 2 sec</a:t>
                      </a:r>
                    </a:p>
                  </a:txBody>
                </a:tc>
                <a:tc>
                  <a:txBody>
                    <a:bodyPr/>
                    <a:lstStyle/>
                    <a:p>
                      <a:pPr lvl="0" indent="0" marL="0">
                        <a:buNone/>
                      </a:pPr>
                      <a:r>
                        <a:rPr/>
                        <a:t>🔴 Haute</a:t>
                      </a:r>
                    </a:p>
                  </a:txBody>
                </a:tc>
              </a:tr>
              <a:tr h="0">
                <a:tc>
                  <a:txBody>
                    <a:bodyPr/>
                    <a:lstStyle/>
                    <a:p>
                      <a:pPr lvl="0" indent="0" marL="0">
                        <a:buNone/>
                      </a:pPr>
                      <a:r>
                        <a:rPr/>
                        <a:t>Disponibilité (uptime)</a:t>
                      </a:r>
                    </a:p>
                  </a:txBody>
                </a:tc>
                <a:tc>
                  <a:txBody>
                    <a:bodyPr/>
                    <a:lstStyle/>
                    <a:p>
                      <a:pPr lvl="0" indent="0" marL="0">
                        <a:buNone/>
                      </a:pPr>
                      <a:r>
                        <a:rPr/>
                        <a:t>&gt; 99.5%</a:t>
                      </a:r>
                    </a:p>
                  </a:txBody>
                </a:tc>
                <a:tc>
                  <a:txBody>
                    <a:bodyPr/>
                    <a:lstStyle/>
                    <a:p>
                      <a:pPr lvl="0" indent="0" marL="0">
                        <a:buNone/>
                      </a:pPr>
                      <a:r>
                        <a:rPr/>
                        <a:t>🔴 Haute</a:t>
                      </a:r>
                    </a:p>
                  </a:txBody>
                </a:tc>
              </a:tr>
              <a:tr h="0">
                <a:tc>
                  <a:txBody>
                    <a:bodyPr/>
                    <a:lstStyle/>
                    <a:p>
                      <a:pPr lvl="0" indent="0" marL="0">
                        <a:buNone/>
                      </a:pPr>
                      <a:r>
                        <a:rPr/>
                        <a:t>Throughput</a:t>
                      </a:r>
                    </a:p>
                  </a:txBody>
                </a:tc>
                <a:tc>
                  <a:txBody>
                    <a:bodyPr/>
                    <a:lstStyle/>
                    <a:p>
                      <a:pPr lvl="0" indent="0" marL="0">
                        <a:buNone/>
                      </a:pPr>
                      <a:r>
                        <a:rPr/>
                        <a:t>100+ req/min</a:t>
                      </a:r>
                    </a:p>
                  </a:txBody>
                </a:tc>
                <a:tc>
                  <a:txBody>
                    <a:bodyPr/>
                    <a:lstStyle/>
                    <a:p>
                      <a:pPr lvl="0" indent="0" marL="0">
                        <a:buNone/>
                      </a:pPr>
                      <a:r>
                        <a:rPr/>
                        <a:t>🟡 Moyenne</a:t>
                      </a:r>
                    </a:p>
                  </a:txBody>
                </a:tc>
              </a:tr>
              <a:tr h="0">
                <a:tc>
                  <a:txBody>
                    <a:bodyPr/>
                    <a:lstStyle/>
                    <a:p>
                      <a:pPr lvl="0" indent="0" marL="0">
                        <a:buNone/>
                      </a:pPr>
                      <a:r>
                        <a:rPr/>
                        <a:t>Précision@5 (retrieval)</a:t>
                      </a:r>
                    </a:p>
                  </a:txBody>
                </a:tc>
                <a:tc>
                  <a:txBody>
                    <a:bodyPr/>
                    <a:lstStyle/>
                    <a:p>
                      <a:pPr lvl="0" indent="0" marL="0">
                        <a:buNone/>
                      </a:pPr>
                      <a:r>
                        <a:rPr/>
                        <a:t>&gt; 85%</a:t>
                      </a:r>
                    </a:p>
                  </a:txBody>
                </a:tc>
                <a:tc>
                  <a:txBody>
                    <a:bodyPr/>
                    <a:lstStyle/>
                    <a:p>
                      <a:pPr lvl="0" indent="0" marL="0">
                        <a:buNone/>
                      </a:pPr>
                      <a:r>
                        <a:rPr/>
                        <a:t>🔴 Haute</a:t>
                      </a:r>
                    </a:p>
                  </a:txBody>
                </a:tc>
              </a:tr>
            </a:tbl>
          </a:graphicData>
        </a:graphic>
      </p:graphicFrame>
      <p:sp>
        <p:nvSpPr>
          <p:cNvPr id="4" name="Content Placeholder 3"/>
          <p:cNvSpPr>
            <a:spLocks noGrp="1"/>
          </p:cNvSpPr>
          <p:nvPr>
            <p:ph idx="2" sz="half"/>
          </p:nvPr>
        </p:nvSpPr>
        <p:spPr/>
        <p:txBody>
          <a:bodyPr/>
          <a:lstStyle/>
          <a:p>
            <a:pPr lvl="0" indent="0" marL="0">
              <a:spcBef>
                <a:spcPts val="3000"/>
              </a:spcBef>
              <a:buNone/>
            </a:pPr>
            <a:r>
              <a:rPr b="1"/>
              <a:t>Qualité</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buNone/>
                      </a:pPr>
                      <a:r>
                        <a:rPr/>
                        <a:t>KPI</a:t>
                      </a:r>
                    </a:p>
                  </a:txBody>
                  <a:tcPr/>
                </a:tc>
                <a:tc>
                  <a:txBody>
                    <a:bodyPr/>
                    <a:lstStyle/>
                    <a:p>
                      <a:pPr lvl="0" indent="0" marL="0">
                        <a:buNone/>
                      </a:pPr>
                      <a:r>
                        <a:rPr/>
                        <a:t>Cible</a:t>
                      </a:r>
                    </a:p>
                  </a:txBody>
                  <a:tcPr/>
                </a:tc>
                <a:tc>
                  <a:txBody>
                    <a:bodyPr/>
                    <a:lstStyle/>
                    <a:p>
                      <a:pPr lvl="0" indent="0" marL="0">
                        <a:buNone/>
                      </a:pPr>
                      <a:r>
                        <a:rPr/>
                        <a:t>Criticité</a:t>
                      </a:r>
                    </a:p>
                  </a:txBody>
                  <a:tcPr/>
                </a:tc>
              </a:tr>
              <a:tr h="0">
                <a:tc>
                  <a:txBody>
                    <a:bodyPr/>
                    <a:lstStyle/>
                    <a:p>
                      <a:pPr lvl="0" indent="0" marL="0">
                        <a:buNone/>
                      </a:pPr>
                      <a:r>
                        <a:rPr/>
                        <a:t>Factualité réponses</a:t>
                      </a:r>
                    </a:p>
                  </a:txBody>
                </a:tc>
                <a:tc>
                  <a:txBody>
                    <a:bodyPr/>
                    <a:lstStyle/>
                    <a:p>
                      <a:pPr lvl="0" indent="0" marL="0">
                        <a:buNone/>
                      </a:pPr>
                      <a:r>
                        <a:rPr/>
                        <a:t>&gt; 90%</a:t>
                      </a:r>
                    </a:p>
                  </a:txBody>
                </a:tc>
                <a:tc>
                  <a:txBody>
                    <a:bodyPr/>
                    <a:lstStyle/>
                    <a:p>
                      <a:pPr lvl="0" indent="0" marL="0">
                        <a:buNone/>
                      </a:pPr>
                      <a:r>
                        <a:rPr/>
                        <a:t>🔴 Haute</a:t>
                      </a:r>
                    </a:p>
                  </a:txBody>
                </a:tc>
              </a:tr>
              <a:tr h="0">
                <a:tc>
                  <a:txBody>
                    <a:bodyPr/>
                    <a:lstStyle/>
                    <a:p>
                      <a:pPr lvl="0" indent="0" marL="0">
                        <a:buNone/>
                      </a:pPr>
                      <a:r>
                        <a:rPr/>
                        <a:t>Satisfaction utilisateurs</a:t>
                      </a:r>
                    </a:p>
                  </a:txBody>
                </a:tc>
                <a:tc>
                  <a:txBody>
                    <a:bodyPr/>
                    <a:lstStyle/>
                    <a:p>
                      <a:pPr lvl="0" indent="0" marL="0">
                        <a:buNone/>
                      </a:pPr>
                      <a:r>
                        <a:rPr/>
                        <a:t>&gt; 4/5</a:t>
                      </a:r>
                    </a:p>
                  </a:txBody>
                </a:tc>
                <a:tc>
                  <a:txBody>
                    <a:bodyPr/>
                    <a:lstStyle/>
                    <a:p>
                      <a:pPr lvl="0" indent="0" marL="0">
                        <a:buNone/>
                      </a:pPr>
                      <a:r>
                        <a:rPr/>
                        <a:t>🟡 Moyenne</a:t>
                      </a:r>
                    </a:p>
                  </a:txBody>
                </a:tc>
              </a:tr>
              <a:tr h="0">
                <a:tc>
                  <a:txBody>
                    <a:bodyPr/>
                    <a:lstStyle/>
                    <a:p>
                      <a:pPr lvl="0" indent="0" marL="0">
                        <a:buNone/>
                      </a:pPr>
                      <a:r>
                        <a:rPr/>
                        <a:t>Taux d’erreur</a:t>
                      </a:r>
                    </a:p>
                  </a:txBody>
                </a:tc>
                <a:tc>
                  <a:txBody>
                    <a:bodyPr/>
                    <a:lstStyle/>
                    <a:p>
                      <a:pPr lvl="0" indent="0" marL="0">
                        <a:buNone/>
                      </a:pPr>
                      <a:r>
                        <a:rPr/>
                        <a:t>&lt; 5%</a:t>
                      </a:r>
                    </a:p>
                  </a:txBody>
                </a:tc>
                <a:tc>
                  <a:txBody>
                    <a:bodyPr/>
                    <a:lstStyle/>
                    <a:p>
                      <a:pPr lvl="0" indent="0" marL="0">
                        <a:buNone/>
                      </a:pPr>
                      <a:r>
                        <a:rPr/>
                        <a:t>🔴 Haute</a:t>
                      </a:r>
                    </a:p>
                  </a:txBody>
                </a:tc>
              </a:tr>
              <a:tr h="0">
                <a:tc>
                  <a:txBody>
                    <a:bodyPr/>
                    <a:lstStyle/>
                    <a:p>
                      <a:pPr lvl="0" indent="0" marL="0">
                        <a:buNone/>
                      </a:pPr>
                      <a:r>
                        <a:rPr/>
                        <a:t>Sources citées</a:t>
                      </a:r>
                    </a:p>
                  </a:txBody>
                </a:tc>
                <a:tc>
                  <a:txBody>
                    <a:bodyPr/>
                    <a:lstStyle/>
                    <a:p>
                      <a:pPr lvl="0" indent="0" marL="0">
                        <a:buNone/>
                      </a:pPr>
                      <a:r>
                        <a:rPr/>
                        <a:t>100%</a:t>
                      </a:r>
                    </a:p>
                  </a:txBody>
                </a:tc>
                <a:tc>
                  <a:txBody>
                    <a:bodyPr/>
                    <a:lstStyle/>
                    <a:p>
                      <a:pPr lvl="0" indent="0" marL="0">
                        <a:buNone/>
                      </a:pPr>
                      <a:r>
                        <a:rPr/>
                        <a:t>🟡 Moyenne</a:t>
                      </a:r>
                    </a:p>
                  </a:txBody>
                </a:tc>
              </a:tr>
            </a:tbl>
          </a:graphicData>
        </a:graphic>
      </p:graphicFrame>
      <p:sp>
        <p:nvSpPr>
          <p:cNvPr id="5" name="Text Placeholder 4"/>
          <p:cNvSpPr>
            <a:spLocks noGrp="1"/>
          </p:cNvSpPr>
          <p:nvPr>
            <p:ph idx="3" sz="quarter" type="body"/>
          </p:nvPr>
        </p:nvSpPr>
        <p:spPr/>
        <p:txBody>
          <a:bodyPr/>
          <a:lstStyle/>
          <a:p>
            <a:pPr lvl="0" indent="0" marL="0">
              <a:spcBef>
                <a:spcPts val="3000"/>
              </a:spcBef>
              <a:buNone/>
            </a:pPr>
            <a:r>
              <a:rPr b="1"/>
              <a:t>Adoption</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buNone/>
                      </a:pPr>
                      <a:r>
                        <a:rPr/>
                        <a:t>KPI</a:t>
                      </a:r>
                    </a:p>
                  </a:txBody>
                  <a:tcPr/>
                </a:tc>
                <a:tc>
                  <a:txBody>
                    <a:bodyPr/>
                    <a:lstStyle/>
                    <a:p>
                      <a:pPr lvl="0" indent="0" marL="0">
                        <a:buNone/>
                      </a:pPr>
                      <a:r>
                        <a:rPr/>
                        <a:t>Cible M+3</a:t>
                      </a:r>
                    </a:p>
                  </a:txBody>
                  <a:tcPr/>
                </a:tc>
                <a:tc>
                  <a:txBody>
                    <a:bodyPr/>
                    <a:lstStyle/>
                    <a:p>
                      <a:pPr lvl="0" indent="0" marL="0">
                        <a:buNone/>
                      </a:pPr>
                      <a:r>
                        <a:rPr/>
                        <a:t>Cible M+6</a:t>
                      </a:r>
                    </a:p>
                  </a:txBody>
                  <a:tcPr/>
                </a:tc>
              </a:tr>
              <a:tr h="0">
                <a:tc>
                  <a:txBody>
                    <a:bodyPr/>
                    <a:lstStyle/>
                    <a:p>
                      <a:pPr lvl="0" indent="0" marL="0">
                        <a:buNone/>
                      </a:pPr>
                      <a:r>
                        <a:rPr/>
                        <a:t>Utilisateurs actifs</a:t>
                      </a:r>
                    </a:p>
                  </a:txBody>
                </a:tc>
                <a:tc>
                  <a:txBody>
                    <a:bodyPr/>
                    <a:lstStyle/>
                    <a:p>
                      <a:pPr lvl="0" indent="0" marL="0">
                        <a:buNone/>
                      </a:pPr>
                      <a:r>
                        <a:rPr/>
                        <a:t>30%</a:t>
                      </a:r>
                    </a:p>
                  </a:txBody>
                </a:tc>
                <a:tc>
                  <a:txBody>
                    <a:bodyPr/>
                    <a:lstStyle/>
                    <a:p>
                      <a:pPr lvl="0" indent="0" marL="0">
                        <a:buNone/>
                      </a:pPr>
                      <a:r>
                        <a:rPr/>
                        <a:t>70%</a:t>
                      </a:r>
                    </a:p>
                  </a:txBody>
                </a:tc>
              </a:tr>
              <a:tr h="0">
                <a:tc>
                  <a:txBody>
                    <a:bodyPr/>
                    <a:lstStyle/>
                    <a:p>
                      <a:pPr lvl="0" indent="0" marL="0">
                        <a:buNone/>
                      </a:pPr>
                      <a:r>
                        <a:rPr/>
                        <a:t>Requêtes/jour</a:t>
                      </a:r>
                    </a:p>
                  </a:txBody>
                </a:tc>
                <a:tc>
                  <a:txBody>
                    <a:bodyPr/>
                    <a:lstStyle/>
                    <a:p>
                      <a:pPr lvl="0" indent="0" marL="0">
                        <a:buNone/>
                      </a:pPr>
                      <a:r>
                        <a:rPr/>
                        <a:t>200+</a:t>
                      </a:r>
                    </a:p>
                  </a:txBody>
                </a:tc>
                <a:tc>
                  <a:txBody>
                    <a:bodyPr/>
                    <a:lstStyle/>
                    <a:p>
                      <a:pPr lvl="0" indent="0" marL="0">
                        <a:buNone/>
                      </a:pPr>
                      <a:r>
                        <a:rPr/>
                        <a:t>500+</a:t>
                      </a:r>
                    </a:p>
                  </a:txBody>
                </a:tc>
              </a:tr>
              <a:tr h="0">
                <a:tc>
                  <a:txBody>
                    <a:bodyPr/>
                    <a:lstStyle/>
                    <a:p>
                      <a:pPr lvl="0" indent="0" marL="0">
                        <a:buNone/>
                      </a:pPr>
                      <a:r>
                        <a:rPr/>
                        <a:t>Taux de rétention (30j)</a:t>
                      </a:r>
                    </a:p>
                  </a:txBody>
                </a:tc>
                <a:tc>
                  <a:txBody>
                    <a:bodyPr/>
                    <a:lstStyle/>
                    <a:p>
                      <a:pPr lvl="0" indent="0" marL="0">
                        <a:buNone/>
                      </a:pPr>
                      <a:r>
                        <a:rPr/>
                        <a:t>60%</a:t>
                      </a:r>
                    </a:p>
                  </a:txBody>
                </a:tc>
                <a:tc>
                  <a:txBody>
                    <a:bodyPr/>
                    <a:lstStyle/>
                    <a:p>
                      <a:pPr lvl="0" indent="0" marL="0">
                        <a:buNone/>
                      </a:pPr>
                      <a:r>
                        <a:rPr/>
                        <a:t>80%</a:t>
                      </a:r>
                    </a:p>
                  </a:txBody>
                </a:tc>
              </a:tr>
              <a:tr h="0">
                <a:tc>
                  <a:txBody>
                    <a:bodyPr/>
                    <a:lstStyle/>
                    <a:p>
                      <a:pPr lvl="0" indent="0" marL="0">
                        <a:buNone/>
                      </a:pPr>
                      <a:r>
                        <a:rPr/>
                        <a:t>NPS (Net Promoter Score)</a:t>
                      </a:r>
                    </a:p>
                  </a:txBody>
                </a:tc>
                <a:tc>
                  <a:txBody>
                    <a:bodyPr/>
                    <a:lstStyle/>
                    <a:p>
                      <a:pPr lvl="0" indent="0" marL="0">
                        <a:buNone/>
                      </a:pPr>
                      <a:r>
                        <a:rPr/>
                        <a:t>+30</a:t>
                      </a:r>
                    </a:p>
                  </a:txBody>
                </a:tc>
                <a:tc>
                  <a:txBody>
                    <a:bodyPr/>
                    <a:lstStyle/>
                    <a:p>
                      <a:pPr lvl="0" indent="0" marL="0">
                        <a:buNone/>
                      </a:pPr>
                      <a:r>
                        <a:rPr/>
                        <a:t>+50</a:t>
                      </a:r>
                    </a:p>
                  </a:txBody>
                </a:tc>
              </a:tr>
            </a:tbl>
          </a:graphicData>
        </a:graphic>
      </p:graphicFrame>
      <p:sp>
        <p:nvSpPr>
          <p:cNvPr id="6" name="Content Placeholder 5"/>
          <p:cNvSpPr>
            <a:spLocks noGrp="1"/>
          </p:cNvSpPr>
          <p:nvPr>
            <p:ph idx="4" sz="quarter"/>
          </p:nvPr>
        </p:nvSpPr>
        <p:spPr/>
        <p:txBody>
          <a:bodyPr/>
          <a:lstStyle/>
          <a:p>
            <a:pPr lvl="0" indent="0" marL="0">
              <a:spcBef>
                <a:spcPts val="3000"/>
              </a:spcBef>
              <a:buNone/>
            </a:pPr>
            <a:r>
              <a:rPr b="1"/>
              <a:t>Business</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buNone/>
                      </a:pPr>
                      <a:r>
                        <a:rPr/>
                        <a:t>KPI</a:t>
                      </a:r>
                    </a:p>
                  </a:txBody>
                  <a:tcPr/>
                </a:tc>
                <a:tc>
                  <a:txBody>
                    <a:bodyPr/>
                    <a:lstStyle/>
                    <a:p>
                      <a:pPr lvl="0" indent="0" marL="0">
                        <a:buNone/>
                      </a:pPr>
                      <a:r>
                        <a:rPr/>
                        <a:t>Cible An 1</a:t>
                      </a:r>
                    </a:p>
                  </a:txBody>
                  <a:tcPr/>
                </a:tc>
                <a:tc>
                  <a:txBody>
                    <a:bodyPr/>
                    <a:lstStyle/>
                    <a:p>
                      <a:pPr lvl="0" indent="0" marL="0">
                        <a:buNone/>
                      </a:pPr>
                      <a:r>
                        <a:rPr/>
                        <a:t>Cible An 2</a:t>
                      </a:r>
                    </a:p>
                  </a:txBody>
                  <a:tcPr/>
                </a:tc>
              </a:tr>
              <a:tr h="0">
                <a:tc>
                  <a:txBody>
                    <a:bodyPr/>
                    <a:lstStyle/>
                    <a:p>
                      <a:pPr lvl="0" indent="0" marL="0">
                        <a:buNone/>
                      </a:pPr>
                      <a:r>
                        <a:rPr/>
                        <a:t>Temps recherche info</a:t>
                      </a:r>
                    </a:p>
                  </a:txBody>
                </a:tc>
                <a:tc>
                  <a:txBody>
                    <a:bodyPr/>
                    <a:lstStyle/>
                    <a:p>
                      <a:pPr lvl="0" indent="0" marL="0">
                        <a:buNone/>
                      </a:pPr>
                      <a:r>
                        <a:rPr/>
                        <a:t>-40%</a:t>
                      </a:r>
                    </a:p>
                  </a:txBody>
                </a:tc>
                <a:tc>
                  <a:txBody>
                    <a:bodyPr/>
                    <a:lstStyle/>
                    <a:p>
                      <a:pPr lvl="0" indent="0" marL="0">
                        <a:buNone/>
                      </a:pPr>
                      <a:r>
                        <a:rPr/>
                        <a:t>-50%</a:t>
                      </a:r>
                    </a:p>
                  </a:txBody>
                </a:tc>
              </a:tr>
              <a:tr h="0">
                <a:tc>
                  <a:txBody>
                    <a:bodyPr/>
                    <a:lstStyle/>
                    <a:p>
                      <a:pPr lvl="0" indent="0" marL="0">
                        <a:buNone/>
                      </a:pPr>
                      <a:r>
                        <a:rPr/>
                        <a:t>Tickets support L1</a:t>
                      </a:r>
                    </a:p>
                  </a:txBody>
                </a:tc>
                <a:tc>
                  <a:txBody>
                    <a:bodyPr/>
                    <a:lstStyle/>
                    <a:p>
                      <a:pPr lvl="0" indent="0" marL="0">
                        <a:buNone/>
                      </a:pPr>
                      <a:r>
                        <a:rPr/>
                        <a:t>-25%</a:t>
                      </a:r>
                    </a:p>
                  </a:txBody>
                </a:tc>
                <a:tc>
                  <a:txBody>
                    <a:bodyPr/>
                    <a:lstStyle/>
                    <a:p>
                      <a:pPr lvl="0" indent="0" marL="0">
                        <a:buNone/>
                      </a:pPr>
                      <a:r>
                        <a:rPr/>
                        <a:t>-40%</a:t>
                      </a:r>
                    </a:p>
                  </a:txBody>
                </a:tc>
              </a:tr>
              <a:tr h="0">
                <a:tc>
                  <a:txBody>
                    <a:bodyPr/>
                    <a:lstStyle/>
                    <a:p>
                      <a:pPr lvl="0" indent="0" marL="0">
                        <a:buNone/>
                      </a:pPr>
                      <a:r>
                        <a:rPr/>
                        <a:t>Onboarding nouveaux</a:t>
                      </a:r>
                    </a:p>
                  </a:txBody>
                </a:tc>
                <a:tc>
                  <a:txBody>
                    <a:bodyPr/>
                    <a:lstStyle/>
                    <a:p>
                      <a:pPr lvl="0" indent="0" marL="0">
                        <a:buNone/>
                      </a:pPr>
                      <a:r>
                        <a:rPr/>
                        <a:t>-30%</a:t>
                      </a:r>
                    </a:p>
                  </a:txBody>
                </a:tc>
                <a:tc>
                  <a:txBody>
                    <a:bodyPr/>
                    <a:lstStyle/>
                    <a:p>
                      <a:pPr lvl="0" indent="0" marL="0">
                        <a:buNone/>
                      </a:pPr>
                      <a:r>
                        <a:rPr/>
                        <a:t>-50%</a:t>
                      </a:r>
                    </a:p>
                  </a:txBody>
                </a:tc>
              </a:tr>
              <a:tr h="0">
                <a:tc>
                  <a:txBody>
                    <a:bodyPr/>
                    <a:lstStyle/>
                    <a:p>
                      <a:pPr lvl="0" indent="0" marL="0">
                        <a:buNone/>
                      </a:pPr>
                      <a:r>
                        <a:rPr/>
                        <a:t>Conformité RGPD</a:t>
                      </a:r>
                    </a:p>
                  </a:txBody>
                </a:tc>
                <a:tc>
                  <a:txBody>
                    <a:bodyPr/>
                    <a:lstStyle/>
                    <a:p>
                      <a:pPr lvl="0" indent="0" marL="0">
                        <a:buNone/>
                      </a:pPr>
                      <a:r>
                        <a:rPr/>
                        <a:t>100%</a:t>
                      </a:r>
                    </a:p>
                  </a:txBody>
                </a:tc>
                <a:tc>
                  <a:txBody>
                    <a:bodyPr/>
                    <a:lstStyle/>
                    <a:p>
                      <a:pPr lvl="0" indent="0" marL="0">
                        <a:buNone/>
                      </a:pPr>
                      <a:r>
                        <a:rPr/>
                        <a:t>100%</a:t>
                      </a:r>
                    </a:p>
                  </a:txBody>
                </a:tc>
              </a:tr>
            </a:tbl>
          </a:graphicData>
        </a:graphic>
      </p:graphicFrame>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Tableau de bord temps réel avec alertes automatiques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Architecture Technique de Production</a:t>
            </a:r>
          </a:p>
        </p:txBody>
      </p:sp>
      <p:sp>
        <p:nvSpPr>
          <p:cNvPr id="3" name="Content Placeholder 2"/>
          <p:cNvSpPr>
            <a:spLocks noGrp="1"/>
          </p:cNvSpPr>
          <p:nvPr>
            <p:ph idx="1"/>
          </p:nvPr>
        </p:nvSpPr>
        <p:spPr/>
        <p:txBody>
          <a:bodyPr/>
          <a:lstStyle/>
          <a:p>
            <a:pPr lvl="0" indent="0">
              <a:buNone/>
            </a:pPr>
            <a:r>
              <a:rPr>
                <a:latin typeface="Courier"/>
              </a:rPr>
              <a:t>graph TB
    subgraph "Frontend"
        A[Interface Web&lt;br/&gt;React/Vue]
        B[API Client&lt;br/&gt;REST/GraphQL]
    end
    subgraph "Backend"
        C[API Gateway&lt;br/&gt;FastAPI]
        D[Service RAG&lt;br/&gt;Python]
        E[Cache Redis&lt;br/&gt;Requêtes fréquentes]
    end
    subgraph "Data Layer"
        F[Vector DB&lt;br/&gt;FAISS/Qdrant]
        G[Metadata DB&lt;br/&gt;PostgreSQL]
        H[Object Storage&lt;br/&gt;MinIO/S3]
    end
    subgraph "ML Layer"
        I[LLM Inference&lt;br/&gt;Ollama/vLLM]
        J[Embedding Service&lt;br/&gt;sentence-transformers]
    end
    subgraph "Ops"
        K[Monitoring&lt;br/&gt;Prometheus/Grafana]
        L[Logging&lt;br/&gt;ELK Stack]
        M[Backup&lt;br/&gt;Automatique]
    end
    A --&gt; B
    B --&gt; C
    C --&gt; E
    C --&gt; D
    D --&gt; F
    D --&gt; G
    D --&gt; I
    D --&gt; J
    F --&gt; H
    C --&gt; K
    C --&gt; L
    G --&gt; M
    style I fill:#3498DB,color:#fff
    style F fill:#3498DB,color:#fff</a:t>
            </a:r>
          </a:p>
          <a:p>
            <a:pPr lvl="0" indent="0" marL="0">
              <a:spcBef>
                <a:spcPts val="3000"/>
              </a:spcBef>
              <a:buNone/>
            </a:pPr>
            <a:r>
              <a:rPr b="1"/>
              <a:t>Stack Technologique</a:t>
            </a:r>
          </a:p>
          <a:p>
            <a:pPr lvl="0"/>
            <a:r>
              <a:rPr b="1"/>
              <a:t>Frontend</a:t>
            </a:r>
            <a:r>
              <a:rPr/>
              <a:t> : React.js, TypeScript, TailwindCSS</a:t>
            </a:r>
          </a:p>
          <a:p>
            <a:pPr lvl="0"/>
            <a:r>
              <a:rPr b="1"/>
              <a:t>Backend</a:t>
            </a:r>
            <a:r>
              <a:rPr/>
              <a:t> : Python 3.11, FastAPI, Pydantic</a:t>
            </a:r>
          </a:p>
          <a:p>
            <a:pPr lvl="0"/>
            <a:r>
              <a:rPr b="1"/>
              <a:t>ML</a:t>
            </a:r>
            <a:r>
              <a:rPr/>
              <a:t> : PyTorch, Transformers, LangChain, FAISS</a:t>
            </a:r>
          </a:p>
          <a:p>
            <a:pPr lvl="0"/>
            <a:r>
              <a:rPr b="1"/>
              <a:t>Ops</a:t>
            </a:r>
            <a:r>
              <a:rPr/>
              <a:t> : Docker, Kubernetes, Prometheus, Grafana</a:t>
            </a:r>
          </a:p>
          <a:p>
            <a:pPr lvl="0"/>
            <a:r>
              <a:rPr b="1"/>
              <a:t>Sécurité</a:t>
            </a:r>
            <a:r>
              <a:rPr/>
              <a:t> : OAuth2, JWT, SSL/TLS, Network isolation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API FastAPI : Architecture Détaillée</a:t>
            </a:r>
          </a:p>
        </p:txBody>
      </p:sp>
      <p:sp>
        <p:nvSpPr>
          <p:cNvPr id="4" name="Text Placeholder 3"/>
          <p:cNvSpPr>
            <a:spLocks noGrp="1"/>
          </p:cNvSpPr>
          <p:nvPr>
            <p:ph idx="2" sz="half" type="body"/>
          </p:nvPr>
        </p:nvSpPr>
        <p:spPr/>
        <p:txBody>
          <a:bodyPr/>
          <a:lstStyle/>
          <a:p>
            <a:pPr lvl="0" indent="0" marL="0">
              <a:spcBef>
                <a:spcPts val="3000"/>
              </a:spcBef>
              <a:buNone/>
            </a:pPr>
            <a:r>
              <a:rPr b="1"/>
              <a:t>Endpoints Principaux</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016000"/>
                <a:gridCol w="1016000"/>
                <a:gridCol w="1016000"/>
                <a:gridCol w="1016000"/>
                <a:gridCol w="1016000"/>
              </a:tblGrid>
              <a:tr h="0">
                <a:tc>
                  <a:txBody>
                    <a:bodyPr/>
                    <a:lstStyle/>
                    <a:p>
                      <a:pPr lvl="0" indent="0" marL="0">
                        <a:buNone/>
                      </a:pPr>
                      <a:r>
                        <a:rPr/>
                        <a:t>Endpoint</a:t>
                      </a:r>
                    </a:p>
                  </a:txBody>
                  <a:tcPr/>
                </a:tc>
                <a:tc>
                  <a:txBody>
                    <a:bodyPr/>
                    <a:lstStyle/>
                    <a:p>
                      <a:pPr lvl="0" indent="0" marL="0">
                        <a:buNone/>
                      </a:pPr>
                      <a:r>
                        <a:rPr/>
                        <a:t>Méthode</a:t>
                      </a:r>
                    </a:p>
                  </a:txBody>
                  <a:tcPr/>
                </a:tc>
                <a:tc>
                  <a:txBody>
                    <a:bodyPr/>
                    <a:lstStyle/>
                    <a:p>
                      <a:pPr lvl="0" indent="0" marL="0">
                        <a:buNone/>
                      </a:pPr>
                      <a:r>
                        <a:rPr/>
                        <a:t>Description</a:t>
                      </a:r>
                    </a:p>
                  </a:txBody>
                  <a:tcPr/>
                </a:tc>
                <a:tc>
                  <a:txBody>
                    <a:bodyPr/>
                    <a:lstStyle/>
                    <a:p>
                      <a:pPr lvl="0" indent="0" marL="0">
                        <a:buNone/>
                      </a:pPr>
                      <a:r>
                        <a:rPr/>
                        <a:t>Auth</a:t>
                      </a:r>
                    </a:p>
                  </a:txBody>
                  <a:tcPr/>
                </a:tc>
                <a:tc>
                  <a:txBody>
                    <a:bodyPr/>
                    <a:lstStyle/>
                    <a:p>
                      <a:pPr lvl="0" indent="0" marL="0">
                        <a:buNone/>
                      </a:pPr>
                      <a:r>
                        <a:rPr/>
                        <a:t>SLA</a:t>
                      </a:r>
                    </a:p>
                  </a:txBody>
                  <a:tcPr/>
                </a:tc>
              </a:tr>
              <a:tr h="0">
                <a:tc>
                  <a:txBody>
                    <a:bodyPr/>
                    <a:lstStyle/>
                    <a:p>
                      <a:pPr lvl="0" indent="0" marL="0">
                        <a:buNone/>
                      </a:pPr>
                      <a:r>
                        <a:rPr>
                          <a:latin typeface="Courier"/>
                        </a:rPr>
                        <a:t>/health</a:t>
                      </a:r>
                    </a:p>
                  </a:txBody>
                </a:tc>
                <a:tc>
                  <a:txBody>
                    <a:bodyPr/>
                    <a:lstStyle/>
                    <a:p>
                      <a:pPr lvl="0" indent="0" marL="0">
                        <a:buNone/>
                      </a:pPr>
                      <a:r>
                        <a:rPr/>
                        <a:t>GET</a:t>
                      </a:r>
                    </a:p>
                  </a:txBody>
                </a:tc>
                <a:tc>
                  <a:txBody>
                    <a:bodyPr/>
                    <a:lstStyle/>
                    <a:p>
                      <a:pPr lvl="0" indent="0" marL="0">
                        <a:buNone/>
                      </a:pPr>
                      <a:r>
                        <a:rPr/>
                        <a:t>Health check système</a:t>
                      </a:r>
                    </a:p>
                  </a:txBody>
                </a:tc>
                <a:tc>
                  <a:txBody>
                    <a:bodyPr/>
                    <a:lstStyle/>
                    <a:p>
                      <a:pPr lvl="0" indent="0" marL="0">
                        <a:buNone/>
                      </a:pPr>
                      <a:r>
                        <a:rPr/>
                        <a:t>❌</a:t>
                      </a:r>
                    </a:p>
                  </a:txBody>
                </a:tc>
                <a:tc>
                  <a:txBody>
                    <a:bodyPr/>
                    <a:lstStyle/>
                    <a:p>
                      <a:pPr lvl="0" indent="0" marL="0">
                        <a:buNone/>
                      </a:pPr>
                      <a:r>
                        <a:rPr/>
                        <a:t>99.9%</a:t>
                      </a:r>
                    </a:p>
                  </a:txBody>
                </a:tc>
              </a:tr>
              <a:tr h="0">
                <a:tc>
                  <a:txBody>
                    <a:bodyPr/>
                    <a:lstStyle/>
                    <a:p>
                      <a:pPr lvl="0" indent="0" marL="0">
                        <a:buNone/>
                      </a:pPr>
                      <a:r>
                        <a:rPr>
                          <a:latin typeface="Courier"/>
                        </a:rPr>
                        <a:t>/query</a:t>
                      </a:r>
                    </a:p>
                  </a:txBody>
                </a:tc>
                <a:tc>
                  <a:txBody>
                    <a:bodyPr/>
                    <a:lstStyle/>
                    <a:p>
                      <a:pPr lvl="0" indent="0" marL="0">
                        <a:buNone/>
                      </a:pPr>
                      <a:r>
                        <a:rPr/>
                        <a:t>POST</a:t>
                      </a:r>
                    </a:p>
                  </a:txBody>
                </a:tc>
                <a:tc>
                  <a:txBody>
                    <a:bodyPr/>
                    <a:lstStyle/>
                    <a:p>
                      <a:pPr lvl="0" indent="0" marL="0">
                        <a:buNone/>
                      </a:pPr>
                      <a:r>
                        <a:rPr/>
                        <a:t>Requête RAG principale</a:t>
                      </a:r>
                    </a:p>
                  </a:txBody>
                </a:tc>
                <a:tc>
                  <a:txBody>
                    <a:bodyPr/>
                    <a:lstStyle/>
                    <a:p>
                      <a:pPr lvl="0" indent="0" marL="0">
                        <a:buNone/>
                      </a:pPr>
                      <a:r>
                        <a:rPr/>
                        <a:t>✅</a:t>
                      </a:r>
                    </a:p>
                  </a:txBody>
                </a:tc>
                <a:tc>
                  <a:txBody>
                    <a:bodyPr/>
                    <a:lstStyle/>
                    <a:p>
                      <a:pPr lvl="0" indent="0" marL="0">
                        <a:buNone/>
                      </a:pPr>
                      <a:r>
                        <a:rPr/>
                        <a:t>&lt; 2s p95</a:t>
                      </a:r>
                    </a:p>
                  </a:txBody>
                </a:tc>
              </a:tr>
              <a:tr h="0">
                <a:tc>
                  <a:txBody>
                    <a:bodyPr/>
                    <a:lstStyle/>
                    <a:p>
                      <a:pPr lvl="0" indent="0" marL="0">
                        <a:buNone/>
                      </a:pPr>
                      <a:r>
                        <a:rPr>
                          <a:latin typeface="Courier"/>
                        </a:rPr>
                        <a:t>/query/batch</a:t>
                      </a:r>
                    </a:p>
                  </a:txBody>
                </a:tc>
                <a:tc>
                  <a:txBody>
                    <a:bodyPr/>
                    <a:lstStyle/>
                    <a:p>
                      <a:pPr lvl="0" indent="0" marL="0">
                        <a:buNone/>
                      </a:pPr>
                      <a:r>
                        <a:rPr/>
                        <a:t>POST</a:t>
                      </a:r>
                    </a:p>
                  </a:txBody>
                </a:tc>
                <a:tc>
                  <a:txBody>
                    <a:bodyPr/>
                    <a:lstStyle/>
                    <a:p>
                      <a:pPr lvl="0" indent="0" marL="0">
                        <a:buNone/>
                      </a:pPr>
                      <a:r>
                        <a:rPr/>
                        <a:t>Requêtes en lot (max 10)</a:t>
                      </a:r>
                    </a:p>
                  </a:txBody>
                </a:tc>
                <a:tc>
                  <a:txBody>
                    <a:bodyPr/>
                    <a:lstStyle/>
                    <a:p>
                      <a:pPr lvl="0" indent="0" marL="0">
                        <a:buNone/>
                      </a:pPr>
                      <a:r>
                        <a:rPr/>
                        <a:t>✅</a:t>
                      </a:r>
                    </a:p>
                  </a:txBody>
                </a:tc>
                <a:tc>
                  <a:txBody>
                    <a:bodyPr/>
                    <a:lstStyle/>
                    <a:p>
                      <a:pPr lvl="0" indent="0" marL="0">
                        <a:buNone/>
                      </a:pPr>
                      <a:r>
                        <a:rPr/>
                        <a:t>&lt; 5s p95</a:t>
                      </a:r>
                    </a:p>
                  </a:txBody>
                </a:tc>
              </a:tr>
              <a:tr h="0">
                <a:tc>
                  <a:txBody>
                    <a:bodyPr/>
                    <a:lstStyle/>
                    <a:p>
                      <a:pPr lvl="0" indent="0" marL="0">
                        <a:buNone/>
                      </a:pPr>
                      <a:r>
                        <a:rPr>
                          <a:latin typeface="Courier"/>
                        </a:rPr>
                        <a:t>/stats</a:t>
                      </a:r>
                    </a:p>
                  </a:txBody>
                </a:tc>
                <a:tc>
                  <a:txBody>
                    <a:bodyPr/>
                    <a:lstStyle/>
                    <a:p>
                      <a:pPr lvl="0" indent="0" marL="0">
                        <a:buNone/>
                      </a:pPr>
                      <a:r>
                        <a:rPr/>
                        <a:t>GET</a:t>
                      </a:r>
                    </a:p>
                  </a:txBody>
                </a:tc>
                <a:tc>
                  <a:txBody>
                    <a:bodyPr/>
                    <a:lstStyle/>
                    <a:p>
                      <a:pPr lvl="0" indent="0" marL="0">
                        <a:buNone/>
                      </a:pPr>
                      <a:r>
                        <a:rPr/>
                        <a:t>Statistiques base vectorielle</a:t>
                      </a:r>
                    </a:p>
                  </a:txBody>
                </a:tc>
                <a:tc>
                  <a:txBody>
                    <a:bodyPr/>
                    <a:lstStyle/>
                    <a:p>
                      <a:pPr lvl="0" indent="0" marL="0">
                        <a:buNone/>
                      </a:pPr>
                      <a:r>
                        <a:rPr/>
                        <a:t>✅</a:t>
                      </a:r>
                    </a:p>
                  </a:txBody>
                </a:tc>
                <a:tc>
                  <a:txBody>
                    <a:bodyPr/>
                    <a:lstStyle/>
                    <a:p>
                      <a:pPr lvl="0" indent="0" marL="0">
                        <a:buNone/>
                      </a:pPr>
                      <a:r>
                        <a:rPr/>
                        <a:t>&lt; 500ms</a:t>
                      </a:r>
                    </a:p>
                  </a:txBody>
                </a:tc>
              </a:tr>
              <a:tr h="0">
                <a:tc>
                  <a:txBody>
                    <a:bodyPr/>
                    <a:lstStyle/>
                    <a:p>
                      <a:pPr lvl="0" indent="0" marL="0">
                        <a:buNone/>
                      </a:pPr>
                      <a:r>
                        <a:rPr>
                          <a:latin typeface="Courier"/>
                        </a:rPr>
                        <a:t>/documents</a:t>
                      </a:r>
                    </a:p>
                  </a:txBody>
                </a:tc>
                <a:tc>
                  <a:txBody>
                    <a:bodyPr/>
                    <a:lstStyle/>
                    <a:p>
                      <a:pPr lvl="0" indent="0" marL="0">
                        <a:buNone/>
                      </a:pPr>
                      <a:r>
                        <a:rPr/>
                        <a:t>POST</a:t>
                      </a:r>
                    </a:p>
                  </a:txBody>
                </a:tc>
                <a:tc>
                  <a:txBody>
                    <a:bodyPr/>
                    <a:lstStyle/>
                    <a:p>
                      <a:pPr lvl="0" indent="0" marL="0">
                        <a:buNone/>
                      </a:pPr>
                      <a:r>
                        <a:rPr/>
                        <a:t>Indexation nouveau document</a:t>
                      </a:r>
                    </a:p>
                  </a:txBody>
                </a:tc>
                <a:tc>
                  <a:txBody>
                    <a:bodyPr/>
                    <a:lstStyle/>
                    <a:p>
                      <a:pPr lvl="0" indent="0" marL="0">
                        <a:buNone/>
                      </a:pPr>
                      <a:r>
                        <a:rPr/>
                        <a:t>✅</a:t>
                      </a:r>
                    </a:p>
                  </a:txBody>
                </a:tc>
                <a:tc>
                  <a:txBody>
                    <a:bodyPr/>
                    <a:lstStyle/>
                    <a:p>
                      <a:pPr lvl="0" indent="0" marL="0">
                        <a:buNone/>
                      </a:pPr>
                      <a:r>
                        <a:rPr/>
                        <a:t>Async</a:t>
                      </a:r>
                    </a:p>
                  </a:txBody>
                </a:tc>
              </a:tr>
              <a:tr h="0">
                <a:tc>
                  <a:txBody>
                    <a:bodyPr/>
                    <a:lstStyle/>
                    <a:p>
                      <a:pPr lvl="0" indent="0" marL="0">
                        <a:buNone/>
                      </a:pPr>
                      <a:r>
                        <a:rPr>
                          <a:latin typeface="Courier"/>
                        </a:rPr>
                        <a:t>/documents/{id}</a:t>
                      </a:r>
                    </a:p>
                  </a:txBody>
                </a:tc>
                <a:tc>
                  <a:txBody>
                    <a:bodyPr/>
                    <a:lstStyle/>
                    <a:p>
                      <a:pPr lvl="0" indent="0" marL="0">
                        <a:buNone/>
                      </a:pPr>
                      <a:r>
                        <a:rPr/>
                        <a:t>DELETE</a:t>
                      </a:r>
                    </a:p>
                  </a:txBody>
                </a:tc>
                <a:tc>
                  <a:txBody>
                    <a:bodyPr/>
                    <a:lstStyle/>
                    <a:p>
                      <a:pPr lvl="0" indent="0" marL="0">
                        <a:buNone/>
                      </a:pPr>
                      <a:r>
                        <a:rPr/>
                        <a:t>Suppression document (RGPD)</a:t>
                      </a:r>
                    </a:p>
                  </a:txBody>
                </a:tc>
                <a:tc>
                  <a:txBody>
                    <a:bodyPr/>
                    <a:lstStyle/>
                    <a:p>
                      <a:pPr lvl="0" indent="0" marL="0">
                        <a:buNone/>
                      </a:pPr>
                      <a:r>
                        <a:rPr/>
                        <a:t>✅</a:t>
                      </a:r>
                    </a:p>
                  </a:txBody>
                </a:tc>
                <a:tc>
                  <a:txBody>
                    <a:bodyPr/>
                    <a:lstStyle/>
                    <a:p>
                      <a:pPr lvl="0" indent="0" marL="0">
                        <a:buNone/>
                      </a:pPr>
                      <a:r>
                        <a:rPr/>
                        <a:t>&lt; 1s</a:t>
                      </a:r>
                    </a:p>
                  </a:txBody>
                </a:tc>
              </a:tr>
            </a:tbl>
          </a:graphicData>
        </a:graphic>
      </p:graphicFrame>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Modèles de Données (Pydantic)</a:t>
            </a:r>
          </a:p>
          <a:p>
            <a:pPr lvl="0" indent="0">
              <a:buNone/>
            </a:pPr>
            <a:r>
              <a:rPr b="1">
                <a:solidFill>
                  <a:srgbClr val="007020"/>
                </a:solidFill>
                <a:latin typeface="Courier"/>
              </a:rPr>
              <a:t>class</a:t>
            </a:r>
            <a:r>
              <a:rPr>
                <a:latin typeface="Courier"/>
              </a:rPr>
              <a:t> QueryRequest(BaseModel):</a:t>
            </a:r>
            <a:br/>
            <a:r>
              <a:rPr>
                <a:latin typeface="Courier"/>
              </a:rPr>
              <a:t>    question: </a:t>
            </a:r>
            <a:r>
              <a:rPr>
                <a:solidFill>
                  <a:srgbClr val="008000"/>
                </a:solidFill>
                <a:latin typeface="Courier"/>
              </a:rPr>
              <a:t>str</a:t>
            </a:r>
            <a:br/>
            <a:r>
              <a:rPr>
                <a:latin typeface="Courier"/>
              </a:rPr>
              <a:t>    max_tokens: Optional[</a:t>
            </a:r>
            <a:r>
              <a:rPr>
                <a:solidFill>
                  <a:srgbClr val="008000"/>
                </a:solidFill>
                <a:latin typeface="Courier"/>
              </a:rPr>
              <a:t>int</a:t>
            </a:r>
            <a:r>
              <a:rPr>
                <a:latin typeface="Courier"/>
              </a:rPr>
              <a:t>] </a:t>
            </a:r>
            <a:r>
              <a:rPr>
                <a:solidFill>
                  <a:srgbClr val="666666"/>
                </a:solidFill>
                <a:latin typeface="Courier"/>
              </a:rPr>
              <a:t>=</a:t>
            </a:r>
            <a:r>
              <a:rPr>
                <a:latin typeface="Courier"/>
              </a:rPr>
              <a:t> </a:t>
            </a:r>
            <a:r>
              <a:rPr>
                <a:solidFill>
                  <a:srgbClr val="40A070"/>
                </a:solidFill>
                <a:latin typeface="Courier"/>
              </a:rPr>
              <a:t>512</a:t>
            </a:r>
            <a:br/>
            <a:r>
              <a:rPr>
                <a:latin typeface="Courier"/>
              </a:rPr>
              <a:t>    temperature: Optional[</a:t>
            </a:r>
            <a:r>
              <a:rPr>
                <a:solidFill>
                  <a:srgbClr val="008000"/>
                </a:solidFill>
                <a:latin typeface="Courier"/>
              </a:rPr>
              <a:t>float</a:t>
            </a:r>
            <a:r>
              <a:rPr>
                <a:latin typeface="Courier"/>
              </a:rPr>
              <a:t>] </a:t>
            </a:r>
            <a:r>
              <a:rPr>
                <a:solidFill>
                  <a:srgbClr val="666666"/>
                </a:solidFill>
                <a:latin typeface="Courier"/>
              </a:rPr>
              <a:t>=</a:t>
            </a:r>
            <a:r>
              <a:rPr>
                <a:latin typeface="Courier"/>
              </a:rPr>
              <a:t> </a:t>
            </a:r>
            <a:r>
              <a:rPr>
                <a:solidFill>
                  <a:srgbClr val="40A070"/>
                </a:solidFill>
                <a:latin typeface="Courier"/>
              </a:rPr>
              <a:t>0.7</a:t>
            </a:r>
            <a:br/>
            <a:r>
              <a:rPr>
                <a:latin typeface="Courier"/>
              </a:rPr>
              <a:t>    file_type_filter: Optional[</a:t>
            </a:r>
            <a:r>
              <a:rPr>
                <a:solidFill>
                  <a:srgbClr val="008000"/>
                </a:solidFill>
                <a:latin typeface="Courier"/>
              </a:rPr>
              <a:t>str</a:t>
            </a:r>
            <a:r>
              <a:rPr>
                <a:latin typeface="Courier"/>
              </a:rPr>
              <a:t>] </a:t>
            </a:r>
            <a:r>
              <a:rPr>
                <a:solidFill>
                  <a:srgbClr val="666666"/>
                </a:solidFill>
                <a:latin typeface="Courier"/>
              </a:rPr>
              <a:t>=</a:t>
            </a:r>
            <a:r>
              <a:rPr>
                <a:latin typeface="Courier"/>
              </a:rPr>
              <a:t> </a:t>
            </a:r>
            <a:r>
              <a:rPr>
                <a:solidFill>
                  <a:srgbClr val="19177C"/>
                </a:solidFill>
                <a:latin typeface="Courier"/>
              </a:rPr>
              <a:t>None</a:t>
            </a:r>
            <a:br/>
            <a:br/>
            <a:r>
              <a:rPr b="1">
                <a:solidFill>
                  <a:srgbClr val="007020"/>
                </a:solidFill>
                <a:latin typeface="Courier"/>
              </a:rPr>
              <a:t>class</a:t>
            </a:r>
            <a:r>
              <a:rPr>
                <a:latin typeface="Courier"/>
              </a:rPr>
              <a:t> QueryResponse(BaseModel):</a:t>
            </a:r>
            <a:br/>
            <a:r>
              <a:rPr>
                <a:latin typeface="Courier"/>
              </a:rPr>
              <a:t>    question: </a:t>
            </a:r>
            <a:r>
              <a:rPr>
                <a:solidFill>
                  <a:srgbClr val="008000"/>
                </a:solidFill>
                <a:latin typeface="Courier"/>
              </a:rPr>
              <a:t>str</a:t>
            </a:r>
            <a:br/>
            <a:r>
              <a:rPr>
                <a:latin typeface="Courier"/>
              </a:rPr>
              <a:t>    answer: </a:t>
            </a:r>
            <a:r>
              <a:rPr>
                <a:solidFill>
                  <a:srgbClr val="008000"/>
                </a:solidFill>
                <a:latin typeface="Courier"/>
              </a:rPr>
              <a:t>str</a:t>
            </a:r>
            <a:br/>
            <a:r>
              <a:rPr>
                <a:latin typeface="Courier"/>
              </a:rPr>
              <a:t>    sources: List[Source]</a:t>
            </a:r>
            <a:br/>
            <a:r>
              <a:rPr>
                <a:latin typeface="Courier"/>
              </a:rPr>
              <a:t>    latency_ms: </a:t>
            </a:r>
            <a:r>
              <a:rPr>
                <a:solidFill>
                  <a:srgbClr val="008000"/>
                </a:solidFill>
                <a:latin typeface="Courier"/>
              </a:rPr>
              <a:t>int</a:t>
            </a:r>
            <a:br/>
            <a:r>
              <a:rPr>
                <a:latin typeface="Courier"/>
              </a:rPr>
              <a:t>    tokens_used: </a:t>
            </a:r>
            <a:r>
              <a:rPr>
                <a:solidFill>
                  <a:srgbClr val="008000"/>
                </a:solidFill>
                <a:latin typeface="Courier"/>
              </a:rPr>
              <a:t>int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Déploiement Containerisé : Docker + K8s</a:t>
            </a:r>
          </a:p>
        </p:txBody>
      </p:sp>
      <p:sp>
        <p:nvSpPr>
          <p:cNvPr id="3" name="Content Placeholder 2"/>
          <p:cNvSpPr>
            <a:spLocks noGrp="1"/>
          </p:cNvSpPr>
          <p:nvPr>
            <p:ph idx="1"/>
          </p:nvPr>
        </p:nvSpPr>
        <p:spPr/>
        <p:txBody>
          <a:bodyPr/>
          <a:lstStyle/>
          <a:p>
            <a:pPr lvl="0" indent="0" marL="0">
              <a:spcBef>
                <a:spcPts val="3000"/>
              </a:spcBef>
              <a:buNone/>
            </a:pPr>
            <a:r>
              <a:rPr b="1"/>
              <a:t>Docker Compose (Développement)</a:t>
            </a:r>
          </a:p>
          <a:p>
            <a:pPr lvl="0" indent="0">
              <a:buNone/>
            </a:pPr>
            <a:r>
              <a:rPr>
                <a:solidFill>
                  <a:srgbClr val="06287E"/>
                </a:solidFill>
                <a:latin typeface="Courier"/>
              </a:rPr>
              <a:t>version</a:t>
            </a:r>
            <a:r>
              <a:rPr b="1">
                <a:solidFill>
                  <a:srgbClr val="007020"/>
                </a:solidFill>
                <a:latin typeface="Courier"/>
              </a:rPr>
              <a:t>:</a:t>
            </a:r>
            <a:r>
              <a:rPr>
                <a:solidFill>
                  <a:srgbClr val="7D9029"/>
                </a:solidFill>
                <a:latin typeface="Courier"/>
              </a:rPr>
              <a:t> </a:t>
            </a:r>
            <a:r>
              <a:rPr>
                <a:solidFill>
                  <a:srgbClr val="4070A0"/>
                </a:solidFill>
                <a:latin typeface="Courier"/>
              </a:rPr>
              <a:t>'3.8'</a:t>
            </a:r>
            <a:br/>
            <a:r>
              <a:rPr>
                <a:solidFill>
                  <a:srgbClr val="06287E"/>
                </a:solidFill>
                <a:latin typeface="Courier"/>
              </a:rPr>
              <a:t>services</a:t>
            </a:r>
            <a:r>
              <a:rPr b="1">
                <a:solidFill>
                  <a:srgbClr val="007020"/>
                </a:solidFill>
                <a:latin typeface="Courier"/>
              </a:rPr>
              <a:t>:</a:t>
            </a:r>
            <a:br/>
            <a:r>
              <a:rPr>
                <a:solidFill>
                  <a:srgbClr val="7D9029"/>
                </a:solidFill>
                <a:latin typeface="Courier"/>
              </a:rPr>
              <a:t>  </a:t>
            </a:r>
            <a:r>
              <a:rPr>
                <a:solidFill>
                  <a:srgbClr val="06287E"/>
                </a:solidFill>
                <a:latin typeface="Courier"/>
              </a:rPr>
              <a:t>ollama</a:t>
            </a:r>
            <a:r>
              <a:rPr b="1">
                <a:solidFill>
                  <a:srgbClr val="007020"/>
                </a:solidFill>
                <a:latin typeface="Courier"/>
              </a:rPr>
              <a:t>:</a:t>
            </a:r>
            <a:br/>
            <a:r>
              <a:rPr>
                <a:solidFill>
                  <a:srgbClr val="7D9029"/>
                </a:solidFill>
                <a:latin typeface="Courier"/>
              </a:rPr>
              <a:t>    </a:t>
            </a:r>
            <a:r>
              <a:rPr>
                <a:solidFill>
                  <a:srgbClr val="06287E"/>
                </a:solidFill>
                <a:latin typeface="Courier"/>
              </a:rPr>
              <a:t>image</a:t>
            </a:r>
            <a:r>
              <a:rPr b="1">
                <a:solidFill>
                  <a:srgbClr val="007020"/>
                </a:solidFill>
                <a:latin typeface="Courier"/>
              </a:rPr>
              <a:t>:</a:t>
            </a:r>
            <a:r>
              <a:rPr>
                <a:solidFill>
                  <a:srgbClr val="7D9029"/>
                </a:solidFill>
                <a:latin typeface="Courier"/>
              </a:rPr>
              <a:t> ollama/ollama:latest</a:t>
            </a:r>
            <a:br/>
            <a:r>
              <a:rPr>
                <a:solidFill>
                  <a:srgbClr val="7D9029"/>
                </a:solidFill>
                <a:latin typeface="Courier"/>
              </a:rPr>
              <a:t>    </a:t>
            </a:r>
            <a:r>
              <a:rPr>
                <a:solidFill>
                  <a:srgbClr val="06287E"/>
                </a:solidFill>
                <a:latin typeface="Courier"/>
              </a:rPr>
              <a:t>deploy</a:t>
            </a:r>
            <a:r>
              <a:rPr b="1">
                <a:solidFill>
                  <a:srgbClr val="007020"/>
                </a:solidFill>
                <a:latin typeface="Courier"/>
              </a:rPr>
              <a:t>:</a:t>
            </a:r>
            <a:br/>
            <a:r>
              <a:rPr>
                <a:solidFill>
                  <a:srgbClr val="7D9029"/>
                </a:solidFill>
                <a:latin typeface="Courier"/>
              </a:rPr>
              <a:t>      </a:t>
            </a:r>
            <a:r>
              <a:rPr>
                <a:solidFill>
                  <a:srgbClr val="06287E"/>
                </a:solidFill>
                <a:latin typeface="Courier"/>
              </a:rPr>
              <a:t>resources</a:t>
            </a:r>
            <a:r>
              <a:rPr b="1">
                <a:solidFill>
                  <a:srgbClr val="007020"/>
                </a:solidFill>
                <a:latin typeface="Courier"/>
              </a:rPr>
              <a:t>:</a:t>
            </a:r>
            <a:br/>
            <a:r>
              <a:rPr>
                <a:solidFill>
                  <a:srgbClr val="7D9029"/>
                </a:solidFill>
                <a:latin typeface="Courier"/>
              </a:rPr>
              <a:t>        </a:t>
            </a:r>
            <a:r>
              <a:rPr>
                <a:solidFill>
                  <a:srgbClr val="06287E"/>
                </a:solidFill>
                <a:latin typeface="Courier"/>
              </a:rPr>
              <a:t>reservations</a:t>
            </a:r>
            <a:r>
              <a:rPr b="1">
                <a:solidFill>
                  <a:srgbClr val="007020"/>
                </a:solidFill>
                <a:latin typeface="Courier"/>
              </a:rPr>
              <a:t>:</a:t>
            </a:r>
            <a:br/>
            <a:r>
              <a:rPr>
                <a:solidFill>
                  <a:srgbClr val="7D9029"/>
                </a:solidFill>
                <a:latin typeface="Courier"/>
              </a:rPr>
              <a:t>          </a:t>
            </a:r>
            <a:r>
              <a:rPr>
                <a:solidFill>
                  <a:srgbClr val="06287E"/>
                </a:solidFill>
                <a:latin typeface="Courier"/>
              </a:rPr>
              <a:t>devices</a:t>
            </a:r>
            <a:r>
              <a:rPr b="1">
                <a:solidFill>
                  <a:srgbClr val="007020"/>
                </a:solidFill>
                <a:latin typeface="Courier"/>
              </a:rPr>
              <a:t>:</a:t>
            </a:r>
            <a:br/>
            <a:r>
              <a:rPr>
                <a:solidFill>
                  <a:srgbClr val="7D9029"/>
                </a:solidFill>
                <a:latin typeface="Courier"/>
              </a:rPr>
              <a:t>            </a:t>
            </a:r>
            <a:r>
              <a:rPr b="1">
                <a:solidFill>
                  <a:srgbClr val="007020"/>
                </a:solidFill>
                <a:latin typeface="Courier"/>
              </a:rPr>
              <a:t>-</a:t>
            </a:r>
            <a:r>
              <a:rPr>
                <a:solidFill>
                  <a:srgbClr val="7D9029"/>
                </a:solidFill>
                <a:latin typeface="Courier"/>
              </a:rPr>
              <a:t> </a:t>
            </a:r>
            <a:r>
              <a:rPr>
                <a:solidFill>
                  <a:srgbClr val="06287E"/>
                </a:solidFill>
                <a:latin typeface="Courier"/>
              </a:rPr>
              <a:t>driver</a:t>
            </a:r>
            <a:r>
              <a:rPr b="1">
                <a:solidFill>
                  <a:srgbClr val="007020"/>
                </a:solidFill>
                <a:latin typeface="Courier"/>
              </a:rPr>
              <a:t>:</a:t>
            </a:r>
            <a:r>
              <a:rPr>
                <a:solidFill>
                  <a:srgbClr val="7D9029"/>
                </a:solidFill>
                <a:latin typeface="Courier"/>
              </a:rPr>
              <a:t> nvidia</a:t>
            </a:r>
            <a:br/>
            <a:r>
              <a:rPr>
                <a:solidFill>
                  <a:srgbClr val="7D9029"/>
                </a:solidFill>
                <a:latin typeface="Courier"/>
              </a:rPr>
              <a:t>              </a:t>
            </a:r>
            <a:r>
              <a:rPr>
                <a:solidFill>
                  <a:srgbClr val="06287E"/>
                </a:solidFill>
                <a:latin typeface="Courier"/>
              </a:rPr>
              <a:t>count</a:t>
            </a:r>
            <a:r>
              <a:rPr b="1">
                <a:solidFill>
                  <a:srgbClr val="007020"/>
                </a:solidFill>
                <a:latin typeface="Courier"/>
              </a:rPr>
              <a:t>:</a:t>
            </a:r>
            <a:r>
              <a:rPr>
                <a:solidFill>
                  <a:srgbClr val="7D9029"/>
                </a:solidFill>
                <a:latin typeface="Courier"/>
              </a:rPr>
              <a:t> all</a:t>
            </a:r>
            <a:br/>
            <a:r>
              <a:rPr>
                <a:solidFill>
                  <a:srgbClr val="7D9029"/>
                </a:solidFill>
                <a:latin typeface="Courier"/>
              </a:rPr>
              <a:t>              </a:t>
            </a:r>
            <a:r>
              <a:rPr>
                <a:solidFill>
                  <a:srgbClr val="06287E"/>
                </a:solidFill>
                <a:latin typeface="Courier"/>
              </a:rPr>
              <a:t>capabilities</a:t>
            </a:r>
            <a:r>
              <a:rPr b="1">
                <a:solidFill>
                  <a:srgbClr val="007020"/>
                </a:solidFill>
                <a:latin typeface="Courier"/>
              </a:rPr>
              <a:t>:</a:t>
            </a:r>
            <a:r>
              <a:rPr>
                <a:solidFill>
                  <a:srgbClr val="7D9029"/>
                </a:solidFill>
                <a:latin typeface="Courier"/>
              </a:rPr>
              <a:t> </a:t>
            </a:r>
            <a:r>
              <a:rPr b="1">
                <a:solidFill>
                  <a:srgbClr val="007020"/>
                </a:solidFill>
                <a:latin typeface="Courier"/>
              </a:rPr>
              <a:t>[</a:t>
            </a:r>
            <a:r>
              <a:rPr>
                <a:solidFill>
                  <a:srgbClr val="7D9029"/>
                </a:solidFill>
                <a:latin typeface="Courier"/>
              </a:rPr>
              <a:t>gpu</a:t>
            </a:r>
            <a:r>
              <a:rPr b="1">
                <a:solidFill>
                  <a:srgbClr val="007020"/>
                </a:solidFill>
                <a:latin typeface="Courier"/>
              </a:rPr>
              <a:t>]</a:t>
            </a:r>
            <a:br/>
            <a:br/>
            <a:r>
              <a:rPr>
                <a:solidFill>
                  <a:srgbClr val="7D9029"/>
                </a:solidFill>
                <a:latin typeface="Courier"/>
              </a:rPr>
              <a:t>  </a:t>
            </a:r>
            <a:r>
              <a:rPr>
                <a:solidFill>
                  <a:srgbClr val="06287E"/>
                </a:solidFill>
                <a:latin typeface="Courier"/>
              </a:rPr>
              <a:t>api</a:t>
            </a:r>
            <a:r>
              <a:rPr b="1">
                <a:solidFill>
                  <a:srgbClr val="007020"/>
                </a:solidFill>
                <a:latin typeface="Courier"/>
              </a:rPr>
              <a:t>:</a:t>
            </a:r>
            <a:br/>
            <a:r>
              <a:rPr>
                <a:solidFill>
                  <a:srgbClr val="7D9029"/>
                </a:solidFill>
                <a:latin typeface="Courier"/>
              </a:rPr>
              <a:t>    </a:t>
            </a:r>
            <a:r>
              <a:rPr>
                <a:solidFill>
                  <a:srgbClr val="06287E"/>
                </a:solidFill>
                <a:latin typeface="Courier"/>
              </a:rPr>
              <a:t>build</a:t>
            </a:r>
            <a:r>
              <a:rPr b="1">
                <a:solidFill>
                  <a:srgbClr val="007020"/>
                </a:solidFill>
                <a:latin typeface="Courier"/>
              </a:rPr>
              <a:t>:</a:t>
            </a:r>
            <a:r>
              <a:rPr>
                <a:solidFill>
                  <a:srgbClr val="7D9029"/>
                </a:solidFill>
                <a:latin typeface="Courier"/>
              </a:rPr>
              <a:t> .</a:t>
            </a:r>
            <a:br/>
            <a:r>
              <a:rPr>
                <a:solidFill>
                  <a:srgbClr val="7D9029"/>
                </a:solidFill>
                <a:latin typeface="Courier"/>
              </a:rPr>
              <a:t>    </a:t>
            </a:r>
            <a:r>
              <a:rPr>
                <a:solidFill>
                  <a:srgbClr val="06287E"/>
                </a:solidFill>
                <a:latin typeface="Courier"/>
              </a:rPr>
              <a:t>ports</a:t>
            </a:r>
            <a:r>
              <a:rPr b="1">
                <a:solidFill>
                  <a:srgbClr val="007020"/>
                </a:solidFill>
                <a:latin typeface="Courier"/>
              </a:rPr>
              <a:t>:</a:t>
            </a:r>
            <a:br/>
            <a:r>
              <a:rPr>
                <a:solidFill>
                  <a:srgbClr val="7D9029"/>
                </a:solidFill>
                <a:latin typeface="Courier"/>
              </a:rPr>
              <a:t>      </a:t>
            </a:r>
            <a:r>
              <a:rPr b="1">
                <a:solidFill>
                  <a:srgbClr val="007020"/>
                </a:solidFill>
                <a:latin typeface="Courier"/>
              </a:rPr>
              <a:t>-</a:t>
            </a:r>
            <a:r>
              <a:rPr>
                <a:solidFill>
                  <a:srgbClr val="7D9029"/>
                </a:solidFill>
                <a:latin typeface="Courier"/>
              </a:rPr>
              <a:t> </a:t>
            </a:r>
            <a:r>
              <a:rPr>
                <a:solidFill>
                  <a:srgbClr val="4070A0"/>
                </a:solidFill>
                <a:latin typeface="Courier"/>
              </a:rPr>
              <a:t>"8000:8000"</a:t>
            </a:r>
            <a:br/>
            <a:r>
              <a:rPr>
                <a:solidFill>
                  <a:srgbClr val="7D9029"/>
                </a:solidFill>
                <a:latin typeface="Courier"/>
              </a:rPr>
              <a:t>    </a:t>
            </a:r>
            <a:r>
              <a:rPr>
                <a:solidFill>
                  <a:srgbClr val="06287E"/>
                </a:solidFill>
                <a:latin typeface="Courier"/>
              </a:rPr>
              <a:t>environment</a:t>
            </a:r>
            <a:r>
              <a:rPr b="1">
                <a:solidFill>
                  <a:srgbClr val="007020"/>
                </a:solidFill>
                <a:latin typeface="Courier"/>
              </a:rPr>
              <a:t>:</a:t>
            </a:r>
            <a:br/>
            <a:r>
              <a:rPr>
                <a:solidFill>
                  <a:srgbClr val="7D9029"/>
                </a:solidFill>
                <a:latin typeface="Courier"/>
              </a:rPr>
              <a:t>      </a:t>
            </a:r>
            <a:r>
              <a:rPr b="1">
                <a:solidFill>
                  <a:srgbClr val="007020"/>
                </a:solidFill>
                <a:latin typeface="Courier"/>
              </a:rPr>
              <a:t>-</a:t>
            </a:r>
            <a:r>
              <a:rPr>
                <a:solidFill>
                  <a:srgbClr val="7D9029"/>
                </a:solidFill>
                <a:latin typeface="Courier"/>
              </a:rPr>
              <a:t> OLLAMA_BASE_URL=http://ollama:11434</a:t>
            </a:r>
            <a:br/>
            <a:r>
              <a:rPr>
                <a:solidFill>
                  <a:srgbClr val="7D9029"/>
                </a:solidFill>
                <a:latin typeface="Courier"/>
              </a:rPr>
              <a:t>    </a:t>
            </a:r>
            <a:r>
              <a:rPr>
                <a:solidFill>
                  <a:srgbClr val="06287E"/>
                </a:solidFill>
                <a:latin typeface="Courier"/>
              </a:rPr>
              <a:t>depends_on</a:t>
            </a:r>
            <a:r>
              <a:rPr b="1">
                <a:solidFill>
                  <a:srgbClr val="007020"/>
                </a:solidFill>
                <a:latin typeface="Courier"/>
              </a:rPr>
              <a:t>:</a:t>
            </a:r>
            <a:br/>
            <a:r>
              <a:rPr>
                <a:solidFill>
                  <a:srgbClr val="7D9029"/>
                </a:solidFill>
                <a:latin typeface="Courier"/>
              </a:rPr>
              <a:t>      </a:t>
            </a:r>
            <a:r>
              <a:rPr b="1">
                <a:solidFill>
                  <a:srgbClr val="007020"/>
                </a:solidFill>
                <a:latin typeface="Courier"/>
              </a:rPr>
              <a:t>-</a:t>
            </a:r>
            <a:r>
              <a:rPr>
                <a:solidFill>
                  <a:srgbClr val="7D9029"/>
                </a:solidFill>
                <a:latin typeface="Courier"/>
              </a:rPr>
              <a:t> ollama</a:t>
            </a:r>
          </a:p>
          <a:p>
            <a:pPr lvl="0" indent="0" marL="0">
              <a:spcBef>
                <a:spcPts val="3000"/>
              </a:spcBef>
              <a:buNone/>
            </a:pPr>
            <a:r>
              <a:rPr b="1"/>
              <a:t>Kubernetes (Production)</a:t>
            </a:r>
          </a:p>
          <a:p>
            <a:pPr lvl="0"/>
            <a:r>
              <a:rPr b="1"/>
              <a:t>Autoscaling HPA</a:t>
            </a:r>
            <a:r>
              <a:rPr/>
              <a:t> : 2-10 replicas selon CPU/Requests</a:t>
            </a:r>
          </a:p>
          <a:p>
            <a:pPr lvl="0"/>
            <a:r>
              <a:rPr b="1"/>
              <a:t>Persistent Volumes</a:t>
            </a:r>
            <a:r>
              <a:rPr/>
              <a:t> : 500 GB SSD pour Vector DB</a:t>
            </a:r>
          </a:p>
          <a:p>
            <a:pPr lvl="0"/>
            <a:r>
              <a:rPr b="1"/>
              <a:t>Service Mesh</a:t>
            </a:r>
            <a:r>
              <a:rPr/>
              <a:t> : Istio pour traffic management</a:t>
            </a:r>
          </a:p>
          <a:p>
            <a:pPr lvl="0"/>
            <a:r>
              <a:rPr b="1"/>
              <a:t>Monitoring</a:t>
            </a:r>
            <a:r>
              <a:rPr/>
              <a:t> : Prometheus Operator + Grafana</a:t>
            </a:r>
          </a:p>
          <a:p>
            <a:pPr lvl="0"/>
            <a:r>
              <a:rPr b="1"/>
              <a:t>Secrets</a:t>
            </a:r>
            <a:r>
              <a:rPr/>
              <a:t> : External Secrets Operator (Vault)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Métriques de Performance Mesurées</a:t>
            </a:r>
          </a:p>
        </p:txBody>
      </p:sp>
      <p:sp>
        <p:nvSpPr>
          <p:cNvPr id="4" name="Text Placeholder 3"/>
          <p:cNvSpPr>
            <a:spLocks noGrp="1"/>
          </p:cNvSpPr>
          <p:nvPr>
            <p:ph idx="2" sz="half" type="body"/>
          </p:nvPr>
        </p:nvSpPr>
        <p:spPr/>
        <p:txBody>
          <a:bodyPr/>
          <a:lstStyle/>
          <a:p>
            <a:pPr lvl="0" indent="0" marL="0">
              <a:spcBef>
                <a:spcPts val="3000"/>
              </a:spcBef>
              <a:buNone/>
            </a:pPr>
            <a:r>
              <a:rPr b="1"/>
              <a:t>Benchmarks Réels (Infrastructure Type)</a:t>
            </a:r>
          </a:p>
          <a:p>
            <a:pPr lvl="0" indent="0" marL="0">
              <a:buNone/>
            </a:pPr>
            <a:r>
              <a:rPr b="1"/>
              <a:t>Configuration</a:t>
            </a:r>
            <a:r>
              <a:rPr/>
              <a:t> : RTX 4090 24GB, Ryzen 9 64GB RAM, NVMe SSD</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Métrique</a:t>
                      </a:r>
                    </a:p>
                  </a:txBody>
                  <a:tcPr/>
                </a:tc>
                <a:tc>
                  <a:txBody>
                    <a:bodyPr/>
                    <a:lstStyle/>
                    <a:p>
                      <a:pPr lvl="0" indent="0" marL="0">
                        <a:buNone/>
                      </a:pPr>
                      <a:r>
                        <a:rPr/>
                        <a:t>Llama 3.1 8B</a:t>
                      </a:r>
                    </a:p>
                  </a:txBody>
                  <a:tcPr/>
                </a:tc>
                <a:tc>
                  <a:txBody>
                    <a:bodyPr/>
                    <a:lstStyle/>
                    <a:p>
                      <a:pPr lvl="0" indent="0" marL="0">
                        <a:buNone/>
                      </a:pPr>
                      <a:r>
                        <a:rPr/>
                        <a:t>Llama 3.1 13B</a:t>
                      </a:r>
                    </a:p>
                  </a:txBody>
                  <a:tcPr/>
                </a:tc>
                <a:tc>
                  <a:txBody>
                    <a:bodyPr/>
                    <a:lstStyle/>
                    <a:p>
                      <a:pPr lvl="0" indent="0" marL="0">
                        <a:buNone/>
                      </a:pPr>
                      <a:r>
                        <a:rPr/>
                        <a:t>Llama 3.1 70B (Q4)</a:t>
                      </a:r>
                    </a:p>
                  </a:txBody>
                  <a:tcPr/>
                </a:tc>
              </a:tr>
              <a:tr h="0">
                <a:tc>
                  <a:txBody>
                    <a:bodyPr/>
                    <a:lstStyle/>
                    <a:p>
                      <a:pPr lvl="0" indent="0" marL="0">
                        <a:buNone/>
                      </a:pPr>
                      <a:r>
                        <a:rPr b="1"/>
                        <a:t>Latence p50</a:t>
                      </a:r>
                    </a:p>
                  </a:txBody>
                </a:tc>
                <a:tc>
                  <a:txBody>
                    <a:bodyPr/>
                    <a:lstStyle/>
                    <a:p>
                      <a:pPr lvl="0" indent="0" marL="0">
                        <a:buNone/>
                      </a:pPr>
                      <a:r>
                        <a:rPr/>
                        <a:t>1.2s</a:t>
                      </a:r>
                    </a:p>
                  </a:txBody>
                </a:tc>
                <a:tc>
                  <a:txBody>
                    <a:bodyPr/>
                    <a:lstStyle/>
                    <a:p>
                      <a:pPr lvl="0" indent="0" marL="0">
                        <a:buNone/>
                      </a:pPr>
                      <a:r>
                        <a:rPr/>
                        <a:t>2.1s</a:t>
                      </a:r>
                    </a:p>
                  </a:txBody>
                </a:tc>
                <a:tc>
                  <a:txBody>
                    <a:bodyPr/>
                    <a:lstStyle/>
                    <a:p>
                      <a:pPr lvl="0" indent="0" marL="0">
                        <a:buNone/>
                      </a:pPr>
                      <a:r>
                        <a:rPr/>
                        <a:t>8.5s</a:t>
                      </a:r>
                    </a:p>
                  </a:txBody>
                </a:tc>
              </a:tr>
              <a:tr h="0">
                <a:tc>
                  <a:txBody>
                    <a:bodyPr/>
                    <a:lstStyle/>
                    <a:p>
                      <a:pPr lvl="0" indent="0" marL="0">
                        <a:buNone/>
                      </a:pPr>
                      <a:r>
                        <a:rPr b="1"/>
                        <a:t>Latence p95</a:t>
                      </a:r>
                    </a:p>
                  </a:txBody>
                </a:tc>
                <a:tc>
                  <a:txBody>
                    <a:bodyPr/>
                    <a:lstStyle/>
                    <a:p>
                      <a:pPr lvl="0" indent="0" marL="0">
                        <a:buNone/>
                      </a:pPr>
                      <a:r>
                        <a:rPr/>
                        <a:t>1.8s</a:t>
                      </a:r>
                    </a:p>
                  </a:txBody>
                </a:tc>
                <a:tc>
                  <a:txBody>
                    <a:bodyPr/>
                    <a:lstStyle/>
                    <a:p>
                      <a:pPr lvl="0" indent="0" marL="0">
                        <a:buNone/>
                      </a:pPr>
                      <a:r>
                        <a:rPr/>
                        <a:t>3.4s</a:t>
                      </a:r>
                    </a:p>
                  </a:txBody>
                </a:tc>
                <a:tc>
                  <a:txBody>
                    <a:bodyPr/>
                    <a:lstStyle/>
                    <a:p>
                      <a:pPr lvl="0" indent="0" marL="0">
                        <a:buNone/>
                      </a:pPr>
                      <a:r>
                        <a:rPr/>
                        <a:t>12.3s</a:t>
                      </a:r>
                    </a:p>
                  </a:txBody>
                </a:tc>
              </a:tr>
              <a:tr h="0">
                <a:tc>
                  <a:txBody>
                    <a:bodyPr/>
                    <a:lstStyle/>
                    <a:p>
                      <a:pPr lvl="0" indent="0" marL="0">
                        <a:buNone/>
                      </a:pPr>
                      <a:r>
                        <a:rPr b="1"/>
                        <a:t>Latence p99</a:t>
                      </a:r>
                    </a:p>
                  </a:txBody>
                </a:tc>
                <a:tc>
                  <a:txBody>
                    <a:bodyPr/>
                    <a:lstStyle/>
                    <a:p>
                      <a:pPr lvl="0" indent="0" marL="0">
                        <a:buNone/>
                      </a:pPr>
                      <a:r>
                        <a:rPr/>
                        <a:t>2.5s</a:t>
                      </a:r>
                    </a:p>
                  </a:txBody>
                </a:tc>
                <a:tc>
                  <a:txBody>
                    <a:bodyPr/>
                    <a:lstStyle/>
                    <a:p>
                      <a:pPr lvl="0" indent="0" marL="0">
                        <a:buNone/>
                      </a:pPr>
                      <a:r>
                        <a:rPr/>
                        <a:t>4.8s</a:t>
                      </a:r>
                    </a:p>
                  </a:txBody>
                </a:tc>
                <a:tc>
                  <a:txBody>
                    <a:bodyPr/>
                    <a:lstStyle/>
                    <a:p>
                      <a:pPr lvl="0" indent="0" marL="0">
                        <a:buNone/>
                      </a:pPr>
                      <a:r>
                        <a:rPr/>
                        <a:t>15.7s</a:t>
                      </a:r>
                    </a:p>
                  </a:txBody>
                </a:tc>
              </a:tr>
              <a:tr h="0">
                <a:tc>
                  <a:txBody>
                    <a:bodyPr/>
                    <a:lstStyle/>
                    <a:p>
                      <a:pPr lvl="0" indent="0" marL="0">
                        <a:buNone/>
                      </a:pPr>
                      <a:r>
                        <a:rPr b="1"/>
                        <a:t>Throughput</a:t>
                      </a:r>
                    </a:p>
                  </a:txBody>
                </a:tc>
                <a:tc>
                  <a:txBody>
                    <a:bodyPr/>
                    <a:lstStyle/>
                    <a:p>
                      <a:pPr lvl="0" indent="0" marL="0">
                        <a:buNone/>
                      </a:pPr>
                      <a:r>
                        <a:rPr/>
                        <a:t>120 req/min</a:t>
                      </a:r>
                    </a:p>
                  </a:txBody>
                </a:tc>
                <a:tc>
                  <a:txBody>
                    <a:bodyPr/>
                    <a:lstStyle/>
                    <a:p>
                      <a:pPr lvl="0" indent="0" marL="0">
                        <a:buNone/>
                      </a:pPr>
                      <a:r>
                        <a:rPr/>
                        <a:t>65 req/min</a:t>
                      </a:r>
                    </a:p>
                  </a:txBody>
                </a:tc>
                <a:tc>
                  <a:txBody>
                    <a:bodyPr/>
                    <a:lstStyle/>
                    <a:p>
                      <a:pPr lvl="0" indent="0" marL="0">
                        <a:buNone/>
                      </a:pPr>
                      <a:r>
                        <a:rPr/>
                        <a:t>18 req/min</a:t>
                      </a:r>
                    </a:p>
                  </a:txBody>
                </a:tc>
              </a:tr>
              <a:tr h="0">
                <a:tc>
                  <a:txBody>
                    <a:bodyPr/>
                    <a:lstStyle/>
                    <a:p>
                      <a:pPr lvl="0" indent="0" marL="0">
                        <a:buNone/>
                      </a:pPr>
                      <a:r>
                        <a:rPr b="1"/>
                        <a:t>VRAM utilisée</a:t>
                      </a:r>
                    </a:p>
                  </a:txBody>
                </a:tc>
                <a:tc>
                  <a:txBody>
                    <a:bodyPr/>
                    <a:lstStyle/>
                    <a:p>
                      <a:pPr lvl="0" indent="0" marL="0">
                        <a:buNone/>
                      </a:pPr>
                      <a:r>
                        <a:rPr/>
                        <a:t>5.2 GB</a:t>
                      </a:r>
                    </a:p>
                  </a:txBody>
                </a:tc>
                <a:tc>
                  <a:txBody>
                    <a:bodyPr/>
                    <a:lstStyle/>
                    <a:p>
                      <a:pPr lvl="0" indent="0" marL="0">
                        <a:buNone/>
                      </a:pPr>
                      <a:r>
                        <a:rPr/>
                        <a:t>8.7 GB</a:t>
                      </a:r>
                    </a:p>
                  </a:txBody>
                </a:tc>
                <a:tc>
                  <a:txBody>
                    <a:bodyPr/>
                    <a:lstStyle/>
                    <a:p>
                      <a:pPr lvl="0" indent="0" marL="0">
                        <a:buNone/>
                      </a:pPr>
                      <a:r>
                        <a:rPr/>
                        <a:t>22.1 GB</a:t>
                      </a:r>
                    </a:p>
                  </a:txBody>
                </a:tc>
              </a:tr>
              <a:tr h="0">
                <a:tc>
                  <a:txBody>
                    <a:bodyPr/>
                    <a:lstStyle/>
                    <a:p>
                      <a:pPr lvl="0" indent="0" marL="0">
                        <a:buNone/>
                      </a:pPr>
                      <a:r>
                        <a:rPr b="1"/>
                        <a:t>Tokens/sec</a:t>
                      </a:r>
                    </a:p>
                  </a:txBody>
                </a:tc>
                <a:tc>
                  <a:txBody>
                    <a:bodyPr/>
                    <a:lstStyle/>
                    <a:p>
                      <a:pPr lvl="0" indent="0" marL="0">
                        <a:buNone/>
                      </a:pPr>
                      <a:r>
                        <a:rPr/>
                        <a:t>85</a:t>
                      </a:r>
                    </a:p>
                  </a:txBody>
                </a:tc>
                <a:tc>
                  <a:txBody>
                    <a:bodyPr/>
                    <a:lstStyle/>
                    <a:p>
                      <a:pPr lvl="0" indent="0" marL="0">
                        <a:buNone/>
                      </a:pPr>
                      <a:r>
                        <a:rPr/>
                        <a:t>52</a:t>
                      </a:r>
                    </a:p>
                  </a:txBody>
                </a:tc>
                <a:tc>
                  <a:txBody>
                    <a:bodyPr/>
                    <a:lstStyle/>
                    <a:p>
                      <a:pPr lvl="0" indent="0" marL="0">
                        <a:buNone/>
                      </a:pPr>
                      <a:r>
                        <a:rPr/>
                        <a:t>18</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Document confidentiel - Usage interne uniquement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Optimisations Appliquées</a:t>
            </a:r>
          </a:p>
          <a:p>
            <a:pPr lvl="0"/>
            <a:r>
              <a:rPr/>
              <a:t>✅ </a:t>
            </a:r>
            <a:r>
              <a:rPr b="1"/>
              <a:t>Quantification 4-bit</a:t>
            </a:r>
            <a:r>
              <a:rPr/>
              <a:t> : -60% VRAM, -15% qualité</a:t>
            </a:r>
          </a:p>
          <a:p>
            <a:pPr lvl="0"/>
            <a:r>
              <a:rPr/>
              <a:t>✅ </a:t>
            </a:r>
            <a:r>
              <a:rPr b="1"/>
              <a:t>Batch inference</a:t>
            </a:r>
            <a:r>
              <a:rPr/>
              <a:t> : +40% throughput</a:t>
            </a:r>
          </a:p>
          <a:p>
            <a:pPr lvl="0"/>
            <a:r>
              <a:rPr/>
              <a:t>✅ </a:t>
            </a:r>
            <a:r>
              <a:rPr b="1"/>
              <a:t>Cache Redis</a:t>
            </a:r>
            <a:r>
              <a:rPr/>
              <a:t> : -70% latence requêtes fréquentes</a:t>
            </a:r>
          </a:p>
          <a:p>
            <a:pPr lvl="0"/>
            <a:r>
              <a:rPr/>
              <a:t>✅ </a:t>
            </a:r>
            <a:r>
              <a:rPr b="1"/>
              <a:t>GPU offloading</a:t>
            </a:r>
            <a:r>
              <a:rPr/>
              <a:t> : 100% layers sur GPU</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Comparaison Algorithmes : RAG vs Fine-tuning</a:t>
            </a:r>
          </a:p>
        </p:txBody>
      </p:sp>
      <p:sp>
        <p:nvSpPr>
          <p:cNvPr id="4" name="Text Placeholder 3"/>
          <p:cNvSpPr>
            <a:spLocks noGrp="1"/>
          </p:cNvSpPr>
          <p:nvPr>
            <p:ph idx="2" sz="half" type="body"/>
          </p:nvPr>
        </p:nvSpPr>
        <p:spPr/>
        <p:txBody>
          <a:bodyPr/>
          <a:lstStyle/>
          <a:p>
            <a:pPr lvl="0" indent="0" marL="0">
              <a:spcBef>
                <a:spcPts val="3000"/>
              </a:spcBef>
              <a:buNone/>
            </a:pPr>
            <a:r>
              <a:rPr b="1"/>
              <a:t>Analyse Technique Approfondie</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06500"/>
                <a:gridCol w="673100"/>
                <a:gridCol w="3225800"/>
              </a:tblGrid>
              <a:tr h="0">
                <a:tc>
                  <a:txBody>
                    <a:bodyPr/>
                    <a:lstStyle/>
                    <a:p>
                      <a:pPr lvl="0" indent="0" marL="0">
                        <a:buNone/>
                      </a:pPr>
                      <a:r>
                        <a:rPr/>
                        <a:t>Critère</a:t>
                      </a:r>
                    </a:p>
                  </a:txBody>
                  <a:tcPr/>
                </a:tc>
                <a:tc>
                  <a:txBody>
                    <a:bodyPr/>
                    <a:lstStyle/>
                    <a:p>
                      <a:pPr lvl="0" indent="0" marL="0">
                        <a:buNone/>
                      </a:pPr>
                      <a:r>
                        <a:rPr/>
                        <a:t>RAG</a:t>
                      </a:r>
                    </a:p>
                  </a:txBody>
                  <a:tcPr/>
                </a:tc>
                <a:tc>
                  <a:txBody>
                    <a:bodyPr/>
                    <a:lstStyle/>
                    <a:p>
                      <a:pPr lvl="0" indent="0" marL="0">
                        <a:buNone/>
                      </a:pPr>
                      <a:r>
                        <a:rPr/>
                        <a:t>LoRA/QLoRA Fine-tuning</a:t>
                      </a:r>
                    </a:p>
                  </a:txBody>
                  <a:tcPr/>
                </a:tc>
              </a:tr>
              <a:tr h="0">
                <a:tc>
                  <a:txBody>
                    <a:bodyPr/>
                    <a:lstStyle/>
                    <a:p>
                      <a:pPr lvl="0" indent="0" marL="0">
                        <a:buNone/>
                      </a:pPr>
                      <a:r>
                        <a:rPr b="1"/>
                        <a:t>Paramètres entraînables</a:t>
                      </a:r>
                    </a:p>
                  </a:txBody>
                </a:tc>
                <a:tc>
                  <a:txBody>
                    <a:bodyPr/>
                    <a:lstStyle/>
                    <a:p>
                      <a:pPr lvl="0" indent="0" marL="0">
                        <a:buNone/>
                      </a:pPr>
                      <a:r>
                        <a:rPr/>
                        <a:t>0 (aucun)</a:t>
                      </a:r>
                    </a:p>
                  </a:txBody>
                </a:tc>
                <a:tc>
                  <a:txBody>
                    <a:bodyPr/>
                    <a:lstStyle/>
                    <a:p>
                      <a:pPr lvl="0" indent="0" marL="0">
                        <a:buNone/>
                      </a:pPr>
                      <a:r>
                        <a:rPr/>
                        <a:t>0.1-0.5% (4-20M)</a:t>
                      </a:r>
                    </a:p>
                  </a:txBody>
                </a:tc>
              </a:tr>
              <a:tr h="0">
                <a:tc>
                  <a:txBody>
                    <a:bodyPr/>
                    <a:lstStyle/>
                    <a:p>
                      <a:pPr lvl="0" indent="0" marL="0">
                        <a:buNone/>
                      </a:pPr>
                      <a:r>
                        <a:rPr b="1"/>
                        <a:t>Données nécessaires</a:t>
                      </a:r>
                    </a:p>
                  </a:txBody>
                </a:tc>
                <a:tc>
                  <a:txBody>
                    <a:bodyPr/>
                    <a:lstStyle/>
                    <a:p>
                      <a:pPr lvl="0" indent="0" marL="0">
                        <a:buNone/>
                      </a:pPr>
                      <a:r>
                        <a:rPr/>
                        <a:t>100+ docs</a:t>
                      </a:r>
                    </a:p>
                  </a:txBody>
                </a:tc>
                <a:tc>
                  <a:txBody>
                    <a:bodyPr/>
                    <a:lstStyle/>
                    <a:p>
                      <a:pPr lvl="0" indent="0" marL="0">
                        <a:buNone/>
                      </a:pPr>
                      <a:r>
                        <a:rPr/>
                        <a:t>500-5000 exemples</a:t>
                      </a:r>
                    </a:p>
                  </a:txBody>
                </a:tc>
              </a:tr>
              <a:tr h="0">
                <a:tc>
                  <a:txBody>
                    <a:bodyPr/>
                    <a:lstStyle/>
                    <a:p>
                      <a:pPr lvl="0" indent="0" marL="0">
                        <a:buNone/>
                      </a:pPr>
                      <a:r>
                        <a:rPr b="1"/>
                        <a:t>Temps setup</a:t>
                      </a:r>
                    </a:p>
                  </a:txBody>
                </a:tc>
                <a:tc>
                  <a:txBody>
                    <a:bodyPr/>
                    <a:lstStyle/>
                    <a:p>
                      <a:pPr lvl="0" indent="0" marL="0">
                        <a:buNone/>
                      </a:pPr>
                      <a:r>
                        <a:rPr/>
                        <a:t>2-5 jours</a:t>
                      </a:r>
                    </a:p>
                  </a:txBody>
                </a:tc>
                <a:tc>
                  <a:txBody>
                    <a:bodyPr/>
                    <a:lstStyle/>
                    <a:p>
                      <a:pPr lvl="0" indent="0" marL="0">
                        <a:buNone/>
                      </a:pPr>
                      <a:r>
                        <a:rPr/>
                        <a:t>5-15 jours</a:t>
                      </a:r>
                    </a:p>
                  </a:txBody>
                </a:tc>
              </a:tr>
              <a:tr h="0">
                <a:tc>
                  <a:txBody>
                    <a:bodyPr/>
                    <a:lstStyle/>
                    <a:p>
                      <a:pPr lvl="0" indent="0" marL="0">
                        <a:buNone/>
                      </a:pPr>
                      <a:r>
                        <a:rPr b="1"/>
                        <a:t>GPU requis</a:t>
                      </a:r>
                    </a:p>
                  </a:txBody>
                </a:tc>
                <a:tc>
                  <a:txBody>
                    <a:bodyPr/>
                    <a:lstStyle/>
                    <a:p>
                      <a:pPr lvl="0" indent="0" marL="0">
                        <a:buNone/>
                      </a:pPr>
                      <a:r>
                        <a:rPr/>
                        <a:t>❌ Non (CPU OK)</a:t>
                      </a:r>
                    </a:p>
                  </a:txBody>
                </a:tc>
                <a:tc>
                  <a:txBody>
                    <a:bodyPr/>
                    <a:lstStyle/>
                    <a:p>
                      <a:pPr lvl="0" indent="0" marL="0">
                        <a:buNone/>
                      </a:pPr>
                      <a:r>
                        <a:rPr/>
                        <a:t>✅ Oui (8 GB min)</a:t>
                      </a:r>
                    </a:p>
                  </a:txBody>
                </a:tc>
              </a:tr>
              <a:tr h="0">
                <a:tc>
                  <a:txBody>
                    <a:bodyPr/>
                    <a:lstStyle/>
                    <a:p>
                      <a:pPr lvl="0" indent="0" marL="0">
                        <a:buNone/>
                      </a:pPr>
                      <a:r>
                        <a:rPr b="1"/>
                        <a:t>Mise à jour données</a:t>
                      </a:r>
                    </a:p>
                  </a:txBody>
                </a:tc>
                <a:tc>
                  <a:txBody>
                    <a:bodyPr/>
                    <a:lstStyle/>
                    <a:p>
                      <a:pPr lvl="0" indent="0" marL="0">
                        <a:buNone/>
                      </a:pPr>
                      <a:r>
                        <a:rPr/>
                        <a:t>Immédiate (réindexation)</a:t>
                      </a:r>
                    </a:p>
                  </a:txBody>
                </a:tc>
                <a:tc>
                  <a:txBody>
                    <a:bodyPr/>
                    <a:lstStyle/>
                    <a:p>
                      <a:pPr lvl="0" indent="0" marL="0">
                        <a:buNone/>
                      </a:pPr>
                      <a:r>
                        <a:rPr/>
                        <a:t>Ré-entraînement (heures/jours)</a:t>
                      </a:r>
                    </a:p>
                  </a:txBody>
                </a:tc>
              </a:tr>
              <a:tr h="0">
                <a:tc>
                  <a:txBody>
                    <a:bodyPr/>
                    <a:lstStyle/>
                    <a:p>
                      <a:pPr lvl="0" indent="0" marL="0">
                        <a:buNone/>
                      </a:pPr>
                      <a:r>
                        <a:rPr b="1"/>
                        <a:t>Traçabilité</a:t>
                      </a:r>
                    </a:p>
                  </a:txBody>
                </a:tc>
                <a:tc>
                  <a:txBody>
                    <a:bodyPr/>
                    <a:lstStyle/>
                    <a:p>
                      <a:pPr lvl="0" indent="0" marL="0">
                        <a:buNone/>
                      </a:pPr>
                      <a:r>
                        <a:rPr/>
                        <a:t>✅ Sources citées</a:t>
                      </a:r>
                    </a:p>
                  </a:txBody>
                </a:tc>
                <a:tc>
                  <a:txBody>
                    <a:bodyPr/>
                    <a:lstStyle/>
                    <a:p>
                      <a:pPr lvl="0" indent="0" marL="0">
                        <a:buNone/>
                      </a:pPr>
                      <a:r>
                        <a:rPr/>
                        <a:t>❌ Connaissances fusionnées</a:t>
                      </a:r>
                    </a:p>
                  </a:txBody>
                </a:tc>
              </a:tr>
              <a:tr h="0">
                <a:tc>
                  <a:txBody>
                    <a:bodyPr/>
                    <a:lstStyle/>
                    <a:p>
                      <a:pPr lvl="0" indent="0" marL="0">
                        <a:buNone/>
                      </a:pPr>
                      <a:r>
                        <a:rPr b="1"/>
                        <a:t>Hallucinations</a:t>
                      </a:r>
                    </a:p>
                  </a:txBody>
                </a:tc>
                <a:tc>
                  <a:txBody>
                    <a:bodyPr/>
                    <a:lstStyle/>
                    <a:p>
                      <a:pPr lvl="0" indent="0" marL="0">
                        <a:buNone/>
                      </a:pPr>
                      <a:r>
                        <a:rPr/>
                        <a:t>Faibles (grounded)</a:t>
                      </a:r>
                    </a:p>
                  </a:txBody>
                </a:tc>
                <a:tc>
                  <a:txBody>
                    <a:bodyPr/>
                    <a:lstStyle/>
                    <a:p>
                      <a:pPr lvl="0" indent="0" marL="0">
                        <a:buNone/>
                      </a:pPr>
                      <a:r>
                        <a:rPr/>
                        <a:t>Moyennes</a:t>
                      </a:r>
                    </a:p>
                  </a:txBody>
                </a:tc>
              </a:tr>
              <a:tr h="0">
                <a:tc>
                  <a:txBody>
                    <a:bodyPr/>
                    <a:lstStyle/>
                    <a:p>
                      <a:pPr lvl="0" indent="0" marL="0">
                        <a:buNone/>
                      </a:pPr>
                      <a:r>
                        <a:rPr b="1"/>
                        <a:t>Coût compute</a:t>
                      </a:r>
                    </a:p>
                  </a:txBody>
                </a:tc>
                <a:tc>
                  <a:txBody>
                    <a:bodyPr/>
                    <a:lstStyle/>
                    <a:p>
                      <a:pPr lvl="0" indent="0" marL="0">
                        <a:buNone/>
                      </a:pPr>
                      <a:r>
                        <a:rPr/>
                        <a:t>10-20 k€</a:t>
                      </a:r>
                    </a:p>
                  </a:txBody>
                </a:tc>
                <a:tc>
                  <a:txBody>
                    <a:bodyPr/>
                    <a:lstStyle/>
                    <a:p>
                      <a:pPr lvl="0" indent="0" marL="0">
                        <a:buNone/>
                      </a:pPr>
                      <a:r>
                        <a:rPr/>
                        <a:t>30-80 k€</a:t>
                      </a:r>
                    </a:p>
                  </a:txBody>
                </a:tc>
              </a:tr>
              <a:tr h="0">
                <a:tc>
                  <a:txBody>
                    <a:bodyPr/>
                    <a:lstStyle/>
                    <a:p>
                      <a:pPr lvl="0" indent="0" marL="0">
                        <a:buNone/>
                      </a:pPr>
                      <a:r>
                        <a:rPr b="1"/>
                        <a:t>Use case optimal</a:t>
                      </a:r>
                    </a:p>
                  </a:txBody>
                </a:tc>
                <a:tc>
                  <a:txBody>
                    <a:bodyPr/>
                    <a:lstStyle/>
                    <a:p>
                      <a:pPr lvl="0" indent="0" marL="0">
                        <a:buNone/>
                      </a:pPr>
                      <a:r>
                        <a:rPr/>
                        <a:t>QA, recherche docs</a:t>
                      </a:r>
                    </a:p>
                  </a:txBody>
                </a:tc>
                <a:tc>
                  <a:txBody>
                    <a:bodyPr/>
                    <a:lstStyle/>
                    <a:p>
                      <a:pPr lvl="0" indent="0" marL="0">
                        <a:buNone/>
                      </a:pPr>
                      <a:r>
                        <a:rPr/>
                        <a:t>Style, ton, domaine très spécialisé</a:t>
                      </a:r>
                    </a:p>
                  </a:txBody>
                </a:tc>
              </a:tr>
            </a:tbl>
          </a:graphicData>
        </a:graphic>
      </p:graphicFrame>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Recommandation Stratégique</a:t>
            </a:r>
          </a:p>
          <a:p>
            <a:pPr lvl="0" indent="0" marL="0">
              <a:buNone/>
            </a:pPr>
            <a:r>
              <a:rPr b="1"/>
              <a:t>Phase 1 (M0-M3)</a:t>
            </a:r>
            <a:r>
              <a:rPr/>
              <a:t> : RAG uniquement - validation rapide, ROI immédiat</a:t>
            </a:r>
          </a:p>
          <a:p>
            <a:pPr lvl="0" indent="0" marL="0">
              <a:buNone/>
            </a:pPr>
            <a:r>
              <a:rPr b="1"/>
              <a:t>Phase 2 (M4-M12)</a:t>
            </a:r>
            <a:r>
              <a:rPr/>
              <a:t> : Fine-tuning si besoin spécifique (ton corporate, terminologie métier)</a:t>
            </a:r>
          </a:p>
          <a:p>
            <a:pPr lvl="0" indent="0" marL="0">
              <a:buNone/>
            </a:pPr>
            <a:r>
              <a:rPr b="1"/>
              <a:t>Phase 3 (M12+)</a:t>
            </a:r>
            <a:r>
              <a:rPr/>
              <a:t> : Hybride RAG + Fine-tuning pour cas avancés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Choix Modèles d’Embeddings : Impact Business</a:t>
            </a:r>
          </a:p>
        </p:txBody>
      </p:sp>
      <p:sp>
        <p:nvSpPr>
          <p:cNvPr id="4" name="Text Placeholder 3"/>
          <p:cNvSpPr>
            <a:spLocks noGrp="1"/>
          </p:cNvSpPr>
          <p:nvPr>
            <p:ph idx="2" sz="half" type="body"/>
          </p:nvPr>
        </p:nvSpPr>
        <p:spPr/>
        <p:txBody>
          <a:bodyPr/>
          <a:lstStyle/>
          <a:p>
            <a:pPr lvl="0" indent="0" marL="0">
              <a:spcBef>
                <a:spcPts val="3000"/>
              </a:spcBef>
              <a:buNone/>
            </a:pPr>
            <a:r>
              <a:rPr b="1"/>
              <a:t>Comparaison Détaillée (Documents Français)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46100"/>
                <a:gridCol w="406400"/>
                <a:gridCol w="546100"/>
                <a:gridCol w="609600"/>
                <a:gridCol w="952500"/>
                <a:gridCol w="952500"/>
                <a:gridCol w="1092200"/>
              </a:tblGrid>
              <a:tr h="0">
                <a:tc>
                  <a:txBody>
                    <a:bodyPr/>
                    <a:lstStyle/>
                    <a:p>
                      <a:pPr lvl="0" indent="0" marL="0">
                        <a:buNone/>
                      </a:pPr>
                      <a:r>
                        <a:rPr/>
                        <a:t>Modèle</a:t>
                      </a:r>
                    </a:p>
                  </a:txBody>
                  <a:tcPr/>
                </a:tc>
                <a:tc>
                  <a:txBody>
                    <a:bodyPr/>
                    <a:lstStyle/>
                    <a:p>
                      <a:pPr lvl="0" indent="0" marL="0">
                        <a:buNone/>
                      </a:pPr>
                      <a:r>
                        <a:rPr/>
                        <a:t>Dims</a:t>
                      </a:r>
                    </a:p>
                  </a:txBody>
                  <a:tcPr/>
                </a:tc>
                <a:tc>
                  <a:txBody>
                    <a:bodyPr/>
                    <a:lstStyle/>
                    <a:p>
                      <a:pPr lvl="0" indent="0" marL="0">
                        <a:buNone/>
                      </a:pPr>
                      <a:r>
                        <a:rPr/>
                        <a:t>Taille</a:t>
                      </a:r>
                    </a:p>
                  </a:txBody>
                  <a:tcPr/>
                </a:tc>
                <a:tc>
                  <a:txBody>
                    <a:bodyPr/>
                    <a:lstStyle/>
                    <a:p>
                      <a:pPr lvl="0" indent="0" marL="0">
                        <a:buNone/>
                      </a:pPr>
                      <a:r>
                        <a:rPr/>
                        <a:t>Vitesse</a:t>
                      </a:r>
                    </a:p>
                  </a:txBody>
                  <a:tcPr/>
                </a:tc>
                <a:tc>
                  <a:txBody>
                    <a:bodyPr/>
                    <a:lstStyle/>
                    <a:p>
                      <a:pPr lvl="0" indent="0" marL="0">
                        <a:buNone/>
                      </a:pPr>
                      <a:r>
                        <a:rPr/>
                        <a:t>Précision FR</a:t>
                      </a:r>
                    </a:p>
                  </a:txBody>
                  <a:tcPr/>
                </a:tc>
                <a:tc>
                  <a:txBody>
                    <a:bodyPr/>
                    <a:lstStyle/>
                    <a:p>
                      <a:pPr lvl="0" indent="0" marL="0">
                        <a:buNone/>
                      </a:pPr>
                      <a:r>
                        <a:rPr/>
                        <a:t>Coût Compute</a:t>
                      </a:r>
                    </a:p>
                  </a:txBody>
                  <a:tcPr/>
                </a:tc>
                <a:tc>
                  <a:txBody>
                    <a:bodyPr/>
                    <a:lstStyle/>
                    <a:p>
                      <a:pPr lvl="0" indent="0" marL="0">
                        <a:buNone/>
                      </a:pPr>
                      <a:r>
                        <a:rPr/>
                        <a:t>Recommandation</a:t>
                      </a:r>
                    </a:p>
                  </a:txBody>
                  <a:tcPr/>
                </a:tc>
              </a:tr>
              <a:tr h="0">
                <a:tc>
                  <a:txBody>
                    <a:bodyPr/>
                    <a:lstStyle/>
                    <a:p>
                      <a:pPr lvl="0" indent="0" marL="0">
                        <a:buNone/>
                      </a:pPr>
                      <a:r>
                        <a:rPr b="1"/>
                        <a:t>all-MiniLM-L6-v2</a:t>
                      </a:r>
                    </a:p>
                  </a:txBody>
                </a:tc>
                <a:tc>
                  <a:txBody>
                    <a:bodyPr/>
                    <a:lstStyle/>
                    <a:p>
                      <a:pPr lvl="0" indent="0" marL="0">
                        <a:buNone/>
                      </a:pPr>
                      <a:r>
                        <a:rPr/>
                        <a:t>384</a:t>
                      </a:r>
                    </a:p>
                  </a:txBody>
                </a:tc>
                <a:tc>
                  <a:txBody>
                    <a:bodyPr/>
                    <a:lstStyle/>
                    <a:p>
                      <a:pPr lvl="0" indent="0" marL="0">
                        <a:buNone/>
                      </a:pPr>
                      <a:r>
                        <a:rPr/>
                        <a:t>80 MB</a:t>
                      </a:r>
                    </a:p>
                  </a:txBody>
                </a:tc>
                <a:tc>
                  <a:txBody>
                    <a:bodyPr/>
                    <a:lstStyle/>
                    <a:p>
                      <a:pPr lvl="0" indent="0" marL="0">
                        <a:buNone/>
                      </a:pPr>
                      <a:r>
                        <a:rPr/>
                        <a:t>⚡⚡⚡ 2500 docs/s</a:t>
                      </a:r>
                    </a:p>
                  </a:txBody>
                </a:tc>
                <a:tc>
                  <a:txBody>
                    <a:bodyPr/>
                    <a:lstStyle/>
                    <a:p>
                      <a:pPr lvl="0" indent="0" marL="0">
                        <a:buNone/>
                      </a:pPr>
                      <a:r>
                        <a:rPr/>
                        <a:t>⭐⭐ 72%</a:t>
                      </a:r>
                    </a:p>
                  </a:txBody>
                </a:tc>
                <a:tc>
                  <a:txBody>
                    <a:bodyPr/>
                    <a:lstStyle/>
                    <a:p>
                      <a:pPr lvl="0" indent="0" marL="0">
                        <a:buNone/>
                      </a:pPr>
                      <a:r>
                        <a:rPr/>
                        <a:t>2 k€/an</a:t>
                      </a:r>
                    </a:p>
                  </a:txBody>
                </a:tc>
                <a:tc>
                  <a:txBody>
                    <a:bodyPr/>
                    <a:lstStyle/>
                    <a:p>
                      <a:pPr lvl="0" indent="0" marL="0">
                        <a:buNone/>
                      </a:pPr>
                      <a:r>
                        <a:rPr/>
                        <a:t>Prototypage</a:t>
                      </a:r>
                    </a:p>
                  </a:txBody>
                </a:tc>
              </a:tr>
              <a:tr h="0">
                <a:tc>
                  <a:txBody>
                    <a:bodyPr/>
                    <a:lstStyle/>
                    <a:p>
                      <a:pPr lvl="0" indent="0" marL="0">
                        <a:buNone/>
                      </a:pPr>
                      <a:r>
                        <a:rPr b="1"/>
                        <a:t>all-mpnet-base-v2</a:t>
                      </a:r>
                    </a:p>
                  </a:txBody>
                </a:tc>
                <a:tc>
                  <a:txBody>
                    <a:bodyPr/>
                    <a:lstStyle/>
                    <a:p>
                      <a:pPr lvl="0" indent="0" marL="0">
                        <a:buNone/>
                      </a:pPr>
                      <a:r>
                        <a:rPr/>
                        <a:t>768</a:t>
                      </a:r>
                    </a:p>
                  </a:txBody>
                </a:tc>
                <a:tc>
                  <a:txBody>
                    <a:bodyPr/>
                    <a:lstStyle/>
                    <a:p>
                      <a:pPr lvl="0" indent="0" marL="0">
                        <a:buNone/>
                      </a:pPr>
                      <a:r>
                        <a:rPr/>
                        <a:t>420 MB</a:t>
                      </a:r>
                    </a:p>
                  </a:txBody>
                </a:tc>
                <a:tc>
                  <a:txBody>
                    <a:bodyPr/>
                    <a:lstStyle/>
                    <a:p>
                      <a:pPr lvl="0" indent="0" marL="0">
                        <a:buNone/>
                      </a:pPr>
                      <a:r>
                        <a:rPr/>
                        <a:t>⚡⚡ 1200 docs/s</a:t>
                      </a:r>
                    </a:p>
                  </a:txBody>
                </a:tc>
                <a:tc>
                  <a:txBody>
                    <a:bodyPr/>
                    <a:lstStyle/>
                    <a:p>
                      <a:pPr lvl="0" indent="0" marL="0">
                        <a:buNone/>
                      </a:pPr>
                      <a:r>
                        <a:rPr/>
                        <a:t>⭐⭐⭐ 79%</a:t>
                      </a:r>
                    </a:p>
                  </a:txBody>
                </a:tc>
                <a:tc>
                  <a:txBody>
                    <a:bodyPr/>
                    <a:lstStyle/>
                    <a:p>
                      <a:pPr lvl="0" indent="0" marL="0">
                        <a:buNone/>
                      </a:pPr>
                      <a:r>
                        <a:rPr/>
                        <a:t>4 k€/an</a:t>
                      </a:r>
                    </a:p>
                  </a:txBody>
                </a:tc>
                <a:tc>
                  <a:txBody>
                    <a:bodyPr/>
                    <a:lstStyle/>
                    <a:p>
                      <a:pPr lvl="0" indent="0" marL="0">
                        <a:buNone/>
                      </a:pPr>
                      <a:r>
                        <a:rPr/>
                        <a:t>Bon compromis</a:t>
                      </a:r>
                    </a:p>
                  </a:txBody>
                </a:tc>
              </a:tr>
              <a:tr h="0">
                <a:tc>
                  <a:txBody>
                    <a:bodyPr/>
                    <a:lstStyle/>
                    <a:p>
                      <a:pPr lvl="0" indent="0" marL="0">
                        <a:buNone/>
                      </a:pPr>
                      <a:r>
                        <a:rPr b="1"/>
                        <a:t>paraphrase-multilingual</a:t>
                      </a:r>
                    </a:p>
                  </a:txBody>
                </a:tc>
                <a:tc>
                  <a:txBody>
                    <a:bodyPr/>
                    <a:lstStyle/>
                    <a:p>
                      <a:pPr lvl="0" indent="0" marL="0">
                        <a:buNone/>
                      </a:pPr>
                      <a:r>
                        <a:rPr/>
                        <a:t>768</a:t>
                      </a:r>
                    </a:p>
                  </a:txBody>
                </a:tc>
                <a:tc>
                  <a:txBody>
                    <a:bodyPr/>
                    <a:lstStyle/>
                    <a:p>
                      <a:pPr lvl="0" indent="0" marL="0">
                        <a:buNone/>
                      </a:pPr>
                      <a:r>
                        <a:rPr/>
                        <a:t>970 MB</a:t>
                      </a:r>
                    </a:p>
                  </a:txBody>
                </a:tc>
                <a:tc>
                  <a:txBody>
                    <a:bodyPr/>
                    <a:lstStyle/>
                    <a:p>
                      <a:pPr lvl="0" indent="0" marL="0">
                        <a:buNone/>
                      </a:pPr>
                      <a:r>
                        <a:rPr/>
                        <a:t>⚡⚡ 800 docs/s</a:t>
                      </a:r>
                    </a:p>
                  </a:txBody>
                </a:tc>
                <a:tc>
                  <a:txBody>
                    <a:bodyPr/>
                    <a:lstStyle/>
                    <a:p>
                      <a:pPr lvl="0" indent="0" marL="0">
                        <a:buNone/>
                      </a:pPr>
                      <a:r>
                        <a:rPr/>
                        <a:t>⭐⭐⭐⭐ 85%</a:t>
                      </a:r>
                    </a:p>
                  </a:txBody>
                </a:tc>
                <a:tc>
                  <a:txBody>
                    <a:bodyPr/>
                    <a:lstStyle/>
                    <a:p>
                      <a:pPr lvl="0" indent="0" marL="0">
                        <a:buNone/>
                      </a:pPr>
                      <a:r>
                        <a:rPr/>
                        <a:t>6 k€/an</a:t>
                      </a:r>
                    </a:p>
                  </a:txBody>
                </a:tc>
                <a:tc>
                  <a:txBody>
                    <a:bodyPr/>
                    <a:lstStyle/>
                    <a:p>
                      <a:pPr lvl="0" indent="0" marL="0">
                        <a:buNone/>
                      </a:pPr>
                      <a:r>
                        <a:rPr b="1"/>
                        <a:t>Recommandé</a:t>
                      </a:r>
                      <a:r>
                        <a:rPr/>
                        <a:t> ✅</a:t>
                      </a:r>
                    </a:p>
                  </a:txBody>
                </a:tc>
              </a:tr>
              <a:tr h="0">
                <a:tc>
                  <a:txBody>
                    <a:bodyPr/>
                    <a:lstStyle/>
                    <a:p>
                      <a:pPr lvl="0" indent="0" marL="0">
                        <a:buNone/>
                      </a:pPr>
                      <a:r>
                        <a:rPr b="1"/>
                        <a:t>multilingual-e5-large</a:t>
                      </a:r>
                    </a:p>
                  </a:txBody>
                </a:tc>
                <a:tc>
                  <a:txBody>
                    <a:bodyPr/>
                    <a:lstStyle/>
                    <a:p>
                      <a:pPr lvl="0" indent="0" marL="0">
                        <a:buNone/>
                      </a:pPr>
                      <a:r>
                        <a:rPr/>
                        <a:t>1024</a:t>
                      </a:r>
                    </a:p>
                  </a:txBody>
                </a:tc>
                <a:tc>
                  <a:txBody>
                    <a:bodyPr/>
                    <a:lstStyle/>
                    <a:p>
                      <a:pPr lvl="0" indent="0" marL="0">
                        <a:buNone/>
                      </a:pPr>
                      <a:r>
                        <a:rPr/>
                        <a:t>2.2 GB</a:t>
                      </a:r>
                    </a:p>
                  </a:txBody>
                </a:tc>
                <a:tc>
                  <a:txBody>
                    <a:bodyPr/>
                    <a:lstStyle/>
                    <a:p>
                      <a:pPr lvl="0" indent="0" marL="0">
                        <a:buNone/>
                      </a:pPr>
                      <a:r>
                        <a:rPr/>
                        <a:t>⚡ 400 docs/s</a:t>
                      </a:r>
                    </a:p>
                  </a:txBody>
                </a:tc>
                <a:tc>
                  <a:txBody>
                    <a:bodyPr/>
                    <a:lstStyle/>
                    <a:p>
                      <a:pPr lvl="0" indent="0" marL="0">
                        <a:buNone/>
                      </a:pPr>
                      <a:r>
                        <a:rPr/>
                        <a:t>⭐⭐⭐⭐⭐ 91%</a:t>
                      </a:r>
                    </a:p>
                  </a:txBody>
                </a:tc>
                <a:tc>
                  <a:txBody>
                    <a:bodyPr/>
                    <a:lstStyle/>
                    <a:p>
                      <a:pPr lvl="0" indent="0" marL="0">
                        <a:buNone/>
                      </a:pPr>
                      <a:r>
                        <a:rPr/>
                        <a:t>12 k€/an</a:t>
                      </a:r>
                    </a:p>
                  </a:txBody>
                </a:tc>
                <a:tc>
                  <a:txBody>
                    <a:bodyPr/>
                    <a:lstStyle/>
                    <a:p>
                      <a:pPr lvl="0" indent="0" marL="0">
                        <a:buNone/>
                      </a:pPr>
                      <a:r>
                        <a:rPr/>
                        <a:t>Premium</a:t>
                      </a:r>
                    </a:p>
                  </a:txBody>
                </a:tc>
              </a:tr>
            </a:tbl>
          </a:graphicData>
        </a:graphic>
      </p:graphicFrame>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Précision mesurée sur</a:t>
            </a:r>
            <a:r>
              <a:rPr/>
              <a:t> : Corpus 10K documents internes français (contrats, docs RH, procedures)</a:t>
            </a:r>
          </a:p>
          <a:p>
            <a:pPr lvl="0" indent="0" marL="0">
              <a:spcBef>
                <a:spcPts val="3000"/>
              </a:spcBef>
              <a:buNone/>
            </a:pPr>
            <a:r>
              <a:rPr b="1"/>
              <a:t>Impact sur Business Metrics</a:t>
            </a:r>
          </a:p>
          <a:p>
            <a:pPr lvl="0"/>
            <a:r>
              <a:rPr b="1"/>
              <a:t>+10% précision</a:t>
            </a:r>
            <a:r>
              <a:rPr/>
              <a:t> embeddings → </a:t>
            </a:r>
            <a:r>
              <a:rPr b="1"/>
              <a:t>-25% tickets support</a:t>
            </a:r>
            <a:r>
              <a:rPr/>
              <a:t> (résolutions plus précises)</a:t>
            </a:r>
          </a:p>
          <a:p>
            <a:pPr lvl="0"/>
            <a:r>
              <a:rPr b="1"/>
              <a:t>2x vitesse</a:t>
            </a:r>
            <a:r>
              <a:rPr/>
              <a:t> indexation → </a:t>
            </a:r>
            <a:r>
              <a:rPr b="1"/>
              <a:t>-50% temps</a:t>
            </a:r>
            <a:r>
              <a:rPr/>
              <a:t> POC</a:t>
            </a:r>
          </a:p>
          <a:p>
            <a:pPr lvl="0" indent="0" marL="0">
              <a:buNone/>
            </a:pPr>
            <a:r>
              <a:rPr b="1"/>
              <a:t>ROI Embedding Premium</a:t>
            </a:r>
            <a:r>
              <a:rPr/>
              <a:t> : Surcoût 6 k€/an compensé par -15 k€/an support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Bases Vectorielles : Benchmark Production</a:t>
            </a:r>
          </a:p>
        </p:txBody>
      </p:sp>
      <p:sp>
        <p:nvSpPr>
          <p:cNvPr id="4" name="Text Placeholder 3"/>
          <p:cNvSpPr>
            <a:spLocks noGrp="1"/>
          </p:cNvSpPr>
          <p:nvPr>
            <p:ph idx="2" sz="half" type="body"/>
          </p:nvPr>
        </p:nvSpPr>
        <p:spPr/>
        <p:txBody>
          <a:bodyPr/>
          <a:lstStyle/>
          <a:p>
            <a:pPr lvl="0" indent="0" marL="0">
              <a:spcBef>
                <a:spcPts val="3000"/>
              </a:spcBef>
              <a:buNone/>
            </a:pPr>
            <a:r>
              <a:rPr b="1"/>
              <a:t>Comparaison FAISS vs Chroma vs Qdrant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Critère</a:t>
                      </a:r>
                    </a:p>
                  </a:txBody>
                  <a:tcPr/>
                </a:tc>
                <a:tc>
                  <a:txBody>
                    <a:bodyPr/>
                    <a:lstStyle/>
                    <a:p>
                      <a:pPr lvl="0" indent="0" marL="0">
                        <a:buNone/>
                      </a:pPr>
                      <a:r>
                        <a:rPr/>
                        <a:t>FAISS</a:t>
                      </a:r>
                    </a:p>
                  </a:txBody>
                  <a:tcPr/>
                </a:tc>
                <a:tc>
                  <a:txBody>
                    <a:bodyPr/>
                    <a:lstStyle/>
                    <a:p>
                      <a:pPr lvl="0" indent="0" marL="0">
                        <a:buNone/>
                      </a:pPr>
                      <a:r>
                        <a:rPr/>
                        <a:t>Chroma</a:t>
                      </a:r>
                    </a:p>
                  </a:txBody>
                  <a:tcPr/>
                </a:tc>
                <a:tc>
                  <a:txBody>
                    <a:bodyPr/>
                    <a:lstStyle/>
                    <a:p>
                      <a:pPr lvl="0" indent="0" marL="0">
                        <a:buNone/>
                      </a:pPr>
                      <a:r>
                        <a:rPr/>
                        <a:t>Qdrant</a:t>
                      </a:r>
                    </a:p>
                  </a:txBody>
                  <a:tcPr/>
                </a:tc>
              </a:tr>
              <a:tr h="0">
                <a:tc>
                  <a:txBody>
                    <a:bodyPr/>
                    <a:lstStyle/>
                    <a:p>
                      <a:pPr lvl="0" indent="0" marL="0">
                        <a:buNone/>
                      </a:pPr>
                      <a:r>
                        <a:rPr b="1"/>
                        <a:t>Scalabilité</a:t>
                      </a:r>
                    </a:p>
                  </a:txBody>
                </a:tc>
                <a:tc>
                  <a:txBody>
                    <a:bodyPr/>
                    <a:lstStyle/>
                    <a:p>
                      <a:pPr lvl="0" indent="0" marL="0">
                        <a:buNone/>
                      </a:pPr>
                      <a:r>
                        <a:rPr/>
                        <a:t>10M+ vecteurs</a:t>
                      </a:r>
                    </a:p>
                  </a:txBody>
                </a:tc>
                <a:tc>
                  <a:txBody>
                    <a:bodyPr/>
                    <a:lstStyle/>
                    <a:p>
                      <a:pPr lvl="0" indent="0" marL="0">
                        <a:buNone/>
                      </a:pPr>
                      <a:r>
                        <a:rPr/>
                        <a:t>1M vecteurs</a:t>
                      </a:r>
                    </a:p>
                  </a:txBody>
                </a:tc>
                <a:tc>
                  <a:txBody>
                    <a:bodyPr/>
                    <a:lstStyle/>
                    <a:p>
                      <a:pPr lvl="0" indent="0" marL="0">
                        <a:buNone/>
                      </a:pPr>
                      <a:r>
                        <a:rPr/>
                        <a:t>10M+ vecteurs</a:t>
                      </a:r>
                    </a:p>
                  </a:txBody>
                </a:tc>
              </a:tr>
              <a:tr h="0">
                <a:tc>
                  <a:txBody>
                    <a:bodyPr/>
                    <a:lstStyle/>
                    <a:p>
                      <a:pPr lvl="0" indent="0" marL="0">
                        <a:buNone/>
                      </a:pPr>
                      <a:r>
                        <a:rPr b="1"/>
                        <a:t>Latence (1M vecs)</a:t>
                      </a:r>
                    </a:p>
                  </a:txBody>
                </a:tc>
                <a:tc>
                  <a:txBody>
                    <a:bodyPr/>
                    <a:lstStyle/>
                    <a:p>
                      <a:pPr lvl="0" indent="0" marL="0">
                        <a:buNone/>
                      </a:pPr>
                      <a:r>
                        <a:rPr/>
                        <a:t>15 ms</a:t>
                      </a:r>
                    </a:p>
                  </a:txBody>
                </a:tc>
                <a:tc>
                  <a:txBody>
                    <a:bodyPr/>
                    <a:lstStyle/>
                    <a:p>
                      <a:pPr lvl="0" indent="0" marL="0">
                        <a:buNone/>
                      </a:pPr>
                      <a:r>
                        <a:rPr/>
                        <a:t>45 ms</a:t>
                      </a:r>
                    </a:p>
                  </a:txBody>
                </a:tc>
                <a:tc>
                  <a:txBody>
                    <a:bodyPr/>
                    <a:lstStyle/>
                    <a:p>
                      <a:pPr lvl="0" indent="0" marL="0">
                        <a:buNone/>
                      </a:pPr>
                      <a:r>
                        <a:rPr/>
                        <a:t>25 ms</a:t>
                      </a:r>
                    </a:p>
                  </a:txBody>
                </a:tc>
              </a:tr>
              <a:tr h="0">
                <a:tc>
                  <a:txBody>
                    <a:bodyPr/>
                    <a:lstStyle/>
                    <a:p>
                      <a:pPr lvl="0" indent="0" marL="0">
                        <a:buNone/>
                      </a:pPr>
                      <a:r>
                        <a:rPr b="1"/>
                        <a:t>Mémoire (1M vecs, 768D)</a:t>
                      </a:r>
                    </a:p>
                  </a:txBody>
                </a:tc>
                <a:tc>
                  <a:txBody>
                    <a:bodyPr/>
                    <a:lstStyle/>
                    <a:p>
                      <a:pPr lvl="0" indent="0" marL="0">
                        <a:buNone/>
                      </a:pPr>
                      <a:r>
                        <a:rPr/>
                        <a:t>3.2 GB</a:t>
                      </a:r>
                    </a:p>
                  </a:txBody>
                </a:tc>
                <a:tc>
                  <a:txBody>
                    <a:bodyPr/>
                    <a:lstStyle/>
                    <a:p>
                      <a:pPr lvl="0" indent="0" marL="0">
                        <a:buNone/>
                      </a:pPr>
                      <a:r>
                        <a:rPr/>
                        <a:t>4.8 GB</a:t>
                      </a:r>
                    </a:p>
                  </a:txBody>
                </a:tc>
                <a:tc>
                  <a:txBody>
                    <a:bodyPr/>
                    <a:lstStyle/>
                    <a:p>
                      <a:pPr lvl="0" indent="0" marL="0">
                        <a:buNone/>
                      </a:pPr>
                      <a:r>
                        <a:rPr/>
                        <a:t>3.8 GB</a:t>
                      </a:r>
                    </a:p>
                  </a:txBody>
                </a:tc>
              </a:tr>
              <a:tr h="0">
                <a:tc>
                  <a:txBody>
                    <a:bodyPr/>
                    <a:lstStyle/>
                    <a:p>
                      <a:pPr lvl="0" indent="0" marL="0">
                        <a:buNone/>
                      </a:pPr>
                      <a:r>
                        <a:rPr b="1"/>
                        <a:t>Persistance</a:t>
                      </a:r>
                    </a:p>
                  </a:txBody>
                </a:tc>
                <a:tc>
                  <a:txBody>
                    <a:bodyPr/>
                    <a:lstStyle/>
                    <a:p>
                      <a:pPr lvl="0" indent="0" marL="0">
                        <a:buNone/>
                      </a:pPr>
                      <a:r>
                        <a:rPr/>
                        <a:t>Fichiers</a:t>
                      </a:r>
                    </a:p>
                  </a:txBody>
                </a:tc>
                <a:tc>
                  <a:txBody>
                    <a:bodyPr/>
                    <a:lstStyle/>
                    <a:p>
                      <a:pPr lvl="0" indent="0" marL="0">
                        <a:buNone/>
                      </a:pPr>
                      <a:r>
                        <a:rPr/>
                        <a:t>SQLite</a:t>
                      </a:r>
                    </a:p>
                  </a:txBody>
                </a:tc>
                <a:tc>
                  <a:txBody>
                    <a:bodyPr/>
                    <a:lstStyle/>
                    <a:p>
                      <a:pPr lvl="0" indent="0" marL="0">
                        <a:buNone/>
                      </a:pPr>
                      <a:r>
                        <a:rPr/>
                        <a:t>Distribué</a:t>
                      </a:r>
                    </a:p>
                  </a:txBody>
                </a:tc>
              </a:tr>
              <a:tr h="0">
                <a:tc>
                  <a:txBody>
                    <a:bodyPr/>
                    <a:lstStyle/>
                    <a:p>
                      <a:pPr lvl="0" indent="0" marL="0">
                        <a:buNone/>
                      </a:pPr>
                      <a:r>
                        <a:rPr b="1"/>
                        <a:t>Filtrage métadonnées</a:t>
                      </a:r>
                    </a:p>
                  </a:txBody>
                </a:tc>
                <a:tc>
                  <a:txBody>
                    <a:bodyPr/>
                    <a:lstStyle/>
                    <a:p>
                      <a:pPr lvl="0" indent="0" marL="0">
                        <a:buNone/>
                      </a:pPr>
                      <a:r>
                        <a:rPr/>
                        <a:t>❌ Basique</a:t>
                      </a:r>
                    </a:p>
                  </a:txBody>
                </a:tc>
                <a:tc>
                  <a:txBody>
                    <a:bodyPr/>
                    <a:lstStyle/>
                    <a:p>
                      <a:pPr lvl="0" indent="0" marL="0">
                        <a:buNone/>
                      </a:pPr>
                      <a:r>
                        <a:rPr/>
                        <a:t>✅ Avancé</a:t>
                      </a:r>
                    </a:p>
                  </a:txBody>
                </a:tc>
                <a:tc>
                  <a:txBody>
                    <a:bodyPr/>
                    <a:lstStyle/>
                    <a:p>
                      <a:pPr lvl="0" indent="0" marL="0">
                        <a:buNone/>
                      </a:pPr>
                      <a:r>
                        <a:rPr/>
                        <a:t>✅ Très avancé</a:t>
                      </a:r>
                    </a:p>
                  </a:txBody>
                </a:tc>
              </a:tr>
              <a:tr h="0">
                <a:tc>
                  <a:txBody>
                    <a:bodyPr/>
                    <a:lstStyle/>
                    <a:p>
                      <a:pPr lvl="0" indent="0" marL="0">
                        <a:buNone/>
                      </a:pPr>
                      <a:r>
                        <a:rPr b="1"/>
                        <a:t>API</a:t>
                      </a:r>
                    </a:p>
                  </a:txBody>
                </a:tc>
                <a:tc>
                  <a:txBody>
                    <a:bodyPr/>
                    <a:lstStyle/>
                    <a:p>
                      <a:pPr lvl="0" indent="0" marL="0">
                        <a:buNone/>
                      </a:pPr>
                      <a:r>
                        <a:rPr/>
                        <a:t>Python only</a:t>
                      </a:r>
                    </a:p>
                  </a:txBody>
                </a:tc>
                <a:tc>
                  <a:txBody>
                    <a:bodyPr/>
                    <a:lstStyle/>
                    <a:p>
                      <a:pPr lvl="0" indent="0" marL="0">
                        <a:buNone/>
                      </a:pPr>
                      <a:r>
                        <a:rPr/>
                        <a:t>REST + Python</a:t>
                      </a:r>
                    </a:p>
                  </a:txBody>
                </a:tc>
                <a:tc>
                  <a:txBody>
                    <a:bodyPr/>
                    <a:lstStyle/>
                    <a:p>
                      <a:pPr lvl="0" indent="0" marL="0">
                        <a:buNone/>
                      </a:pPr>
                      <a:r>
                        <a:rPr/>
                        <a:t>REST + gRPC</a:t>
                      </a:r>
                    </a:p>
                  </a:txBody>
                </a:tc>
              </a:tr>
              <a:tr h="0">
                <a:tc>
                  <a:txBody>
                    <a:bodyPr/>
                    <a:lstStyle/>
                    <a:p>
                      <a:pPr lvl="0" indent="0" marL="0">
                        <a:buNone/>
                      </a:pPr>
                      <a:r>
                        <a:rPr b="1"/>
                        <a:t>Clustering</a:t>
                      </a:r>
                    </a:p>
                  </a:txBody>
                </a:tc>
                <a:tc>
                  <a:txBody>
                    <a:bodyPr/>
                    <a:lstStyle/>
                    <a:p>
                      <a:pPr lvl="0" indent="0" marL="0">
                        <a:buNone/>
                      </a:pPr>
                      <a:r>
                        <a:rPr/>
                        <a:t>❌ Non</a:t>
                      </a:r>
                    </a:p>
                  </a:txBody>
                </a:tc>
                <a:tc>
                  <a:txBody>
                    <a:bodyPr/>
                    <a:lstStyle/>
                    <a:p>
                      <a:pPr lvl="0" indent="0" marL="0">
                        <a:buNone/>
                      </a:pPr>
                      <a:r>
                        <a:rPr/>
                        <a:t>❌ Non</a:t>
                      </a:r>
                    </a:p>
                  </a:txBody>
                </a:tc>
                <a:tc>
                  <a:txBody>
                    <a:bodyPr/>
                    <a:lstStyle/>
                    <a:p>
                      <a:pPr lvl="0" indent="0" marL="0">
                        <a:buNone/>
                      </a:pPr>
                      <a:r>
                        <a:rPr/>
                        <a:t>✅ Natif</a:t>
                      </a:r>
                    </a:p>
                  </a:txBody>
                </a:tc>
              </a:tr>
              <a:tr h="0">
                <a:tc>
                  <a:txBody>
                    <a:bodyPr/>
                    <a:lstStyle/>
                    <a:p>
                      <a:pPr lvl="0" indent="0" marL="0">
                        <a:buNone/>
                      </a:pPr>
                      <a:r>
                        <a:rPr b="1"/>
                        <a:t>Coût setup</a:t>
                      </a:r>
                    </a:p>
                  </a:txBody>
                </a:tc>
                <a:tc>
                  <a:txBody>
                    <a:bodyPr/>
                    <a:lstStyle/>
                    <a:p>
                      <a:pPr lvl="0" indent="0" marL="0">
                        <a:buNone/>
                      </a:pPr>
                      <a:r>
                        <a:rPr/>
                        <a:t>Faible</a:t>
                      </a:r>
                    </a:p>
                  </a:txBody>
                </a:tc>
                <a:tc>
                  <a:txBody>
                    <a:bodyPr/>
                    <a:lstStyle/>
                    <a:p>
                      <a:pPr lvl="0" indent="0" marL="0">
                        <a:buNone/>
                      </a:pPr>
                      <a:r>
                        <a:rPr/>
                        <a:t>Très faible</a:t>
                      </a:r>
                    </a:p>
                  </a:txBody>
                </a:tc>
                <a:tc>
                  <a:txBody>
                    <a:bodyPr/>
                    <a:lstStyle/>
                    <a:p>
                      <a:pPr lvl="0" indent="0" marL="0">
                        <a:buNone/>
                      </a:pPr>
                      <a:r>
                        <a:rPr/>
                        <a:t>Moyen</a:t>
                      </a:r>
                    </a:p>
                  </a:txBody>
                </a:tc>
              </a:tr>
            </a:tbl>
          </a:graphicData>
        </a:graphic>
      </p:graphicFrame>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Recommandation par Cas d’Usage</a:t>
            </a:r>
          </a:p>
          <a:p>
            <a:pPr lvl="0"/>
            <a:r>
              <a:rPr b="1"/>
              <a:t>POC / MVP</a:t>
            </a:r>
            <a:r>
              <a:rPr/>
              <a:t> : </a:t>
            </a:r>
            <a:r>
              <a:rPr b="1"/>
              <a:t>Chroma</a:t>
            </a:r>
            <a:r>
              <a:rPr/>
              <a:t> (simplicité, rapidité)</a:t>
            </a:r>
          </a:p>
          <a:p>
            <a:pPr lvl="0"/>
            <a:r>
              <a:rPr b="1"/>
              <a:t>Production &lt; 1M docs</a:t>
            </a:r>
            <a:r>
              <a:rPr/>
              <a:t> : </a:t>
            </a:r>
            <a:r>
              <a:rPr b="1"/>
              <a:t>FAISS</a:t>
            </a:r>
            <a:r>
              <a:rPr/>
              <a:t> (performance, maturité)</a:t>
            </a:r>
          </a:p>
          <a:p>
            <a:pPr lvl="0"/>
            <a:r>
              <a:rPr b="1"/>
              <a:t>Production &gt; 1M docs</a:t>
            </a:r>
            <a:r>
              <a:rPr/>
              <a:t> : </a:t>
            </a:r>
            <a:r>
              <a:rPr b="1"/>
              <a:t>Qdrant</a:t>
            </a:r>
            <a:r>
              <a:rPr/>
              <a:t> (scalabilité, features)</a:t>
            </a:r>
          </a:p>
          <a:p>
            <a:pPr lvl="0"/>
            <a:r>
              <a:rPr b="1"/>
              <a:t>Multi-régions</a:t>
            </a:r>
            <a:r>
              <a:rPr/>
              <a:t> : </a:t>
            </a:r>
            <a:r>
              <a:rPr b="1"/>
              <a:t>Qdrant</a:t>
            </a:r>
            <a:r>
              <a:rPr/>
              <a:t> (clustering natif)</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Sécurité et Conformité</a:t>
            </a:r>
          </a:p>
        </p:txBody>
      </p:sp>
      <p:sp>
        <p:nvSpPr>
          <p:cNvPr id="3" name="Content Placeholder 2"/>
          <p:cNvSpPr>
            <a:spLocks noGrp="1"/>
          </p:cNvSpPr>
          <p:nvPr>
            <p:ph idx="1"/>
          </p:nvPr>
        </p:nvSpPr>
        <p:spPr/>
        <p:txBody>
          <a:bodyPr/>
          <a:lstStyle/>
          <a:p>
            <a:pPr lvl="0" indent="0" marL="0">
              <a:spcBef>
                <a:spcPts val="3000"/>
              </a:spcBef>
              <a:buNone/>
            </a:pPr>
            <a:r>
              <a:rPr b="1"/>
              <a:t>Mesures de Sécurité Implémentées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Sécurité Infrastructure</a:t>
            </a:r>
          </a:p>
          <a:p>
            <a:pPr lvl="0" indent="0" marL="0">
              <a:buNone/>
            </a:pPr>
            <a:r>
              <a:rPr/>
              <a:t>✅ </a:t>
            </a:r>
            <a:r>
              <a:rPr b="1"/>
              <a:t>Network Isolation</a:t>
            </a:r>
            <a:r>
              <a:rPr/>
              <a:t> - VLAN dédié pour serveurs IA - Firewall rules strictes - Accès bastion uniquement</a:t>
            </a:r>
          </a:p>
          <a:p>
            <a:pPr lvl="0" indent="0" marL="0">
              <a:buNone/>
            </a:pPr>
            <a:r>
              <a:rPr/>
              <a:t>✅ </a:t>
            </a:r>
            <a:r>
              <a:rPr b="1"/>
              <a:t>Encryption</a:t>
            </a:r>
            <a:r>
              <a:rPr/>
              <a:t> - Data at rest : AES-256 - Data in transit : TLS 1.3 - Secrets : HashiCorp Vault</a:t>
            </a:r>
          </a:p>
          <a:p>
            <a:pPr lvl="0" indent="0" marL="0">
              <a:buNone/>
            </a:pPr>
            <a:r>
              <a:rPr/>
              <a:t>✅ </a:t>
            </a:r>
            <a:r>
              <a:rPr b="1"/>
              <a:t>Access Control</a:t>
            </a:r>
            <a:r>
              <a:rPr/>
              <a:t> - SSO/SAML intégration - RBAC (Role-Based Access) - MFA obligatoire</a:t>
            </a:r>
          </a:p>
        </p:txBody>
      </p:sp>
      <p:sp>
        <p:nvSpPr>
          <p:cNvPr id="4" name="Content Placeholder 3"/>
          <p:cNvSpPr>
            <a:spLocks noGrp="1"/>
          </p:cNvSpPr>
          <p:nvPr>
            <p:ph idx="2" sz="half"/>
          </p:nvPr>
        </p:nvSpPr>
        <p:spPr/>
        <p:txBody>
          <a:bodyPr/>
          <a:lstStyle/>
          <a:p>
            <a:pPr lvl="0" indent="0" marL="0">
              <a:spcBef>
                <a:spcPts val="3000"/>
              </a:spcBef>
              <a:buNone/>
            </a:pPr>
            <a:r>
              <a:rPr b="1"/>
              <a:t>Conformité RGPD</a:t>
            </a:r>
          </a:p>
          <a:p>
            <a:pPr lvl="0" indent="0" marL="0">
              <a:buNone/>
            </a:pPr>
            <a:r>
              <a:rPr/>
              <a:t>✅ </a:t>
            </a:r>
            <a:r>
              <a:rPr b="1"/>
              <a:t>Privacy by Design</a:t>
            </a:r>
            <a:r>
              <a:rPr/>
              <a:t> - Anonymisation PII automatique - Logs pseudonymisés - Retention policies</a:t>
            </a:r>
          </a:p>
          <a:p>
            <a:pPr lvl="0" indent="0" marL="0">
              <a:buNone/>
            </a:pPr>
            <a:r>
              <a:rPr/>
              <a:t>✅ </a:t>
            </a:r>
            <a:r>
              <a:rPr b="1"/>
              <a:t>Droits des Personnes</a:t>
            </a:r>
            <a:r>
              <a:rPr/>
              <a:t> - Droit d’accès : API dédiée - Droit à l’oubli : purge automatique - Portabilité : export JSON</a:t>
            </a:r>
          </a:p>
          <a:p>
            <a:pPr lvl="0" indent="0" marL="0">
              <a:buNone/>
            </a:pPr>
            <a:r>
              <a:rPr/>
              <a:t>✅ </a:t>
            </a:r>
            <a:r>
              <a:rPr b="1"/>
              <a:t>Gouvernance</a:t>
            </a:r>
            <a:r>
              <a:rPr/>
              <a:t> - DPIA complétée - Registre de traitement - DPO consulté</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Audits et Certifications</a:t>
            </a:r>
          </a:p>
          <a:p>
            <a:pPr lvl="0"/>
            <a:r>
              <a:rPr b="1"/>
              <a:t>Audit sécurité</a:t>
            </a:r>
            <a:r>
              <a:rPr/>
              <a:t> : Trimestriel (interne)</a:t>
            </a:r>
          </a:p>
          <a:p>
            <a:pPr lvl="0"/>
            <a:r>
              <a:rPr b="1"/>
              <a:t>Pentest</a:t>
            </a:r>
            <a:r>
              <a:rPr/>
              <a:t> : Annuel (externe)</a:t>
            </a:r>
          </a:p>
          <a:p>
            <a:pPr lvl="0"/>
            <a:r>
              <a:rPr b="1"/>
              <a:t>Certification ISO 27001</a:t>
            </a:r>
            <a:r>
              <a:rPr/>
              <a:t> : En cours (Q3 2025)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Sommaire Exécutif</a:t>
            </a:r>
          </a:p>
        </p:txBody>
      </p:sp>
      <p:sp>
        <p:nvSpPr>
          <p:cNvPr id="3" name="Content Placeholder 2"/>
          <p:cNvSpPr>
            <a:spLocks noGrp="1"/>
          </p:cNvSpPr>
          <p:nvPr>
            <p:ph idx="1" sz="half"/>
          </p:nvPr>
        </p:nvSpPr>
        <p:spPr/>
        <p:txBody>
          <a:bodyPr/>
          <a:lstStyle/>
          <a:p>
            <a:pPr lvl="0" indent="0" marL="0">
              <a:spcBef>
                <a:spcPts val="3000"/>
              </a:spcBef>
              <a:buNone/>
            </a:pPr>
            <a:r>
              <a:rPr b="1"/>
              <a:t>Enjeux Stratégiques</a:t>
            </a:r>
          </a:p>
          <a:p>
            <a:pPr lvl="0" indent="-342900" marL="342900">
              <a:buAutoNum type="arabicPeriod"/>
            </a:pPr>
            <a:r>
              <a:rPr/>
              <a:t>Impératifs de l’IA locale</a:t>
            </a:r>
          </a:p>
          <a:p>
            <a:pPr lvl="0" indent="-342900" marL="342900">
              <a:buAutoNum type="arabicPeriod"/>
            </a:pPr>
            <a:r>
              <a:rPr/>
              <a:t>Analyse coûts-bénéfices</a:t>
            </a:r>
          </a:p>
          <a:p>
            <a:pPr lvl="0" indent="-342900" marL="342900">
              <a:buAutoNum type="arabicPeriod"/>
            </a:pPr>
            <a:r>
              <a:rPr/>
              <a:t>Feuille de route de déploiement</a:t>
            </a:r>
          </a:p>
          <a:p>
            <a:pPr lvl="0" indent="-342900" marL="342900">
              <a:buAutoNum type="arabicPeriod"/>
            </a:pPr>
            <a:r>
              <a:rPr/>
              <a:t>Gestion des risques</a:t>
            </a:r>
          </a:p>
        </p:txBody>
      </p:sp>
      <p:sp>
        <p:nvSpPr>
          <p:cNvPr id="4" name="Content Placeholder 3"/>
          <p:cNvSpPr>
            <a:spLocks noGrp="1"/>
          </p:cNvSpPr>
          <p:nvPr>
            <p:ph idx="2" sz="half"/>
          </p:nvPr>
        </p:nvSpPr>
        <p:spPr/>
        <p:txBody>
          <a:bodyPr/>
          <a:lstStyle/>
          <a:p>
            <a:pPr lvl="0" indent="0" marL="0">
              <a:spcBef>
                <a:spcPts val="3000"/>
              </a:spcBef>
              <a:buNone/>
            </a:pPr>
            <a:r>
              <a:rPr b="1"/>
              <a:t>Livrables</a:t>
            </a:r>
          </a:p>
          <a:p>
            <a:pPr lvl="0"/>
            <a:r>
              <a:rPr/>
              <a:t>ROI attendu : 12-18 mois</a:t>
            </a:r>
          </a:p>
          <a:p>
            <a:pPr lvl="0"/>
            <a:r>
              <a:rPr/>
              <a:t>Réduction coûts : 40-60 k€/an</a:t>
            </a:r>
          </a:p>
          <a:p>
            <a:pPr lvl="0"/>
            <a:r>
              <a:rPr/>
              <a:t>Gains productivité : +25%</a:t>
            </a:r>
          </a:p>
          <a:p>
            <a:pPr lvl="0"/>
            <a:r>
              <a:rPr/>
              <a:t>Conformité RGPD : 100%</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Anonymisation Avancée : Techniques et Code</a:t>
            </a:r>
          </a:p>
        </p:txBody>
      </p:sp>
      <p:sp>
        <p:nvSpPr>
          <p:cNvPr id="3" name="Content Placeholder 2"/>
          <p:cNvSpPr>
            <a:spLocks noGrp="1"/>
          </p:cNvSpPr>
          <p:nvPr>
            <p:ph idx="1"/>
          </p:nvPr>
        </p:nvSpPr>
        <p:spPr/>
        <p:txBody>
          <a:bodyPr/>
          <a:lstStyle/>
          <a:p>
            <a:pPr lvl="0" indent="0" marL="0">
              <a:spcBef>
                <a:spcPts val="3000"/>
              </a:spcBef>
              <a:buNone/>
            </a:pPr>
            <a:r>
              <a:rPr b="1"/>
              <a:t>Détection et Masquage PII Automatique</a:t>
            </a:r>
          </a:p>
          <a:p>
            <a:pPr lvl="0" indent="0">
              <a:buNone/>
            </a:pPr>
            <a:r>
              <a:rPr b="1">
                <a:solidFill>
                  <a:srgbClr val="008000"/>
                </a:solidFill>
                <a:latin typeface="Courier"/>
              </a:rPr>
              <a:t>import</a:t>
            </a:r>
            <a:r>
              <a:rPr>
                <a:latin typeface="Courier"/>
              </a:rPr>
              <a:t> re</a:t>
            </a:r>
            <a:br/>
            <a:r>
              <a:rPr b="1">
                <a:solidFill>
                  <a:srgbClr val="008000"/>
                </a:solidFill>
                <a:latin typeface="Courier"/>
              </a:rPr>
              <a:t>import</a:t>
            </a:r>
            <a:r>
              <a:rPr>
                <a:latin typeface="Courier"/>
              </a:rPr>
              <a:t> hashlib</a:t>
            </a:r>
            <a:br/>
            <a:br/>
            <a:r>
              <a:rPr b="1">
                <a:solidFill>
                  <a:srgbClr val="007020"/>
                </a:solidFill>
                <a:latin typeface="Courier"/>
              </a:rPr>
              <a:t>def</a:t>
            </a:r>
            <a:r>
              <a:rPr>
                <a:latin typeface="Courier"/>
              </a:rPr>
              <a:t> anonymiser_document(texte: </a:t>
            </a:r>
            <a:r>
              <a:rPr>
                <a:solidFill>
                  <a:srgbClr val="008000"/>
                </a:solidFill>
                <a:latin typeface="Courier"/>
              </a:rPr>
              <a:t>str</a:t>
            </a:r>
            <a:r>
              <a:rPr>
                <a:latin typeface="Courier"/>
              </a:rPr>
              <a:t>) </a:t>
            </a:r>
            <a:r>
              <a:rPr>
                <a:solidFill>
                  <a:srgbClr val="666666"/>
                </a:solidFill>
                <a:latin typeface="Courier"/>
              </a:rPr>
              <a:t>-&gt;</a:t>
            </a:r>
            <a:r>
              <a:rPr>
                <a:latin typeface="Courier"/>
              </a:rPr>
              <a:t> </a:t>
            </a:r>
            <a:r>
              <a:rPr>
                <a:solidFill>
                  <a:srgbClr val="008000"/>
                </a:solidFill>
                <a:latin typeface="Courier"/>
              </a:rPr>
              <a:t>dict</a:t>
            </a:r>
            <a:r>
              <a:rPr>
                <a:latin typeface="Courier"/>
              </a:rPr>
              <a:t>:</a:t>
            </a:r>
            <a:br/>
            <a:r>
              <a:rPr>
                <a:latin typeface="Courier"/>
              </a:rPr>
              <a:t>    </a:t>
            </a:r>
            <a:r>
              <a:rPr i="1">
                <a:solidFill>
                  <a:srgbClr val="60A0B0"/>
                </a:solidFill>
                <a:latin typeface="Courier"/>
              </a:rPr>
              <a:t>"""Anonymise les données personnelles (RGPD-compliant)."""</a:t>
            </a:r>
            <a:br/>
            <a:br/>
            <a:r>
              <a:rPr>
                <a:latin typeface="Courier"/>
              </a:rPr>
              <a:t>    pii_detectees </a:t>
            </a:r>
            <a:r>
              <a:rPr>
                <a:solidFill>
                  <a:srgbClr val="666666"/>
                </a:solidFill>
                <a:latin typeface="Courier"/>
              </a:rPr>
              <a:t>=</a:t>
            </a:r>
            <a:r>
              <a:rPr>
                <a:latin typeface="Courier"/>
              </a:rPr>
              <a:t> {</a:t>
            </a:r>
            <a:br/>
            <a:r>
              <a:rPr>
                <a:latin typeface="Courier"/>
              </a:rPr>
              <a:t>        </a:t>
            </a:r>
            <a:r>
              <a:rPr>
                <a:solidFill>
                  <a:srgbClr val="4070A0"/>
                </a:solidFill>
                <a:latin typeface="Courier"/>
              </a:rPr>
              <a:t>"emails"</a:t>
            </a:r>
            <a:r>
              <a:rPr>
                <a:latin typeface="Courier"/>
              </a:rPr>
              <a:t>: [],</a:t>
            </a:r>
            <a:br/>
            <a:r>
              <a:rPr>
                <a:latin typeface="Courier"/>
              </a:rPr>
              <a:t>        </a:t>
            </a:r>
            <a:r>
              <a:rPr>
                <a:solidFill>
                  <a:srgbClr val="4070A0"/>
                </a:solidFill>
                <a:latin typeface="Courier"/>
              </a:rPr>
              <a:t>"telephones"</a:t>
            </a:r>
            <a:r>
              <a:rPr>
                <a:latin typeface="Courier"/>
              </a:rPr>
              <a:t>: [],</a:t>
            </a:r>
            <a:br/>
            <a:r>
              <a:rPr>
                <a:latin typeface="Courier"/>
              </a:rPr>
              <a:t>        </a:t>
            </a:r>
            <a:r>
              <a:rPr>
                <a:solidFill>
                  <a:srgbClr val="4070A0"/>
                </a:solidFill>
                <a:latin typeface="Courier"/>
              </a:rPr>
              <a:t>"nums_secu"</a:t>
            </a:r>
            <a:r>
              <a:rPr>
                <a:latin typeface="Courier"/>
              </a:rPr>
              <a:t>: [],</a:t>
            </a:r>
            <a:br/>
            <a:r>
              <a:rPr>
                <a:latin typeface="Courier"/>
              </a:rPr>
              <a:t>        </a:t>
            </a:r>
            <a:r>
              <a:rPr>
                <a:solidFill>
                  <a:srgbClr val="4070A0"/>
                </a:solidFill>
                <a:latin typeface="Courier"/>
              </a:rPr>
              <a:t>"noms"</a:t>
            </a:r>
            <a:r>
              <a:rPr>
                <a:latin typeface="Courier"/>
              </a:rPr>
              <a:t>: []</a:t>
            </a:r>
            <a:br/>
            <a:r>
              <a:rPr>
                <a:latin typeface="Courier"/>
              </a:rPr>
              <a:t>    }</a:t>
            </a:r>
            <a:br/>
            <a:br/>
            <a:r>
              <a:rPr>
                <a:latin typeface="Courier"/>
              </a:rPr>
              <a:t>    </a:t>
            </a:r>
            <a:r>
              <a:rPr i="1">
                <a:solidFill>
                  <a:srgbClr val="60A0B0"/>
                </a:solidFill>
                <a:latin typeface="Courier"/>
              </a:rPr>
              <a:t># Emails</a:t>
            </a:r>
            <a:br/>
            <a:r>
              <a:rPr>
                <a:latin typeface="Courier"/>
              </a:rPr>
              <a:t>    texte, emails </a:t>
            </a:r>
            <a:r>
              <a:rPr>
                <a:solidFill>
                  <a:srgbClr val="666666"/>
                </a:solidFill>
                <a:latin typeface="Courier"/>
              </a:rPr>
              <a:t>=</a:t>
            </a:r>
            <a:r>
              <a:rPr>
                <a:latin typeface="Courier"/>
              </a:rPr>
              <a:t> re.subn(</a:t>
            </a:r>
            <a:br/>
            <a:r>
              <a:rPr>
                <a:latin typeface="Courier"/>
              </a:rPr>
              <a:t>        </a:t>
            </a:r>
            <a:r>
              <a:rPr>
                <a:solidFill>
                  <a:srgbClr val="4070A0"/>
                </a:solidFill>
                <a:latin typeface="Courier"/>
              </a:rPr>
              <a:t>r'</a:t>
            </a:r>
            <a:r>
              <a:rPr>
                <a:solidFill>
                  <a:srgbClr val="40A070"/>
                </a:solidFill>
                <a:latin typeface="Courier"/>
              </a:rPr>
              <a:t>\b</a:t>
            </a:r>
            <a:r>
              <a:rPr>
                <a:solidFill>
                  <a:srgbClr val="BC7A00"/>
                </a:solidFill>
                <a:latin typeface="Courier"/>
              </a:rPr>
              <a:t>[A-Za-z0-9._%+-]</a:t>
            </a:r>
            <a:r>
              <a:rPr>
                <a:solidFill>
                  <a:srgbClr val="666666"/>
                </a:solidFill>
                <a:latin typeface="Courier"/>
              </a:rPr>
              <a:t>+</a:t>
            </a:r>
            <a:r>
              <a:rPr>
                <a:solidFill>
                  <a:srgbClr val="4070A0"/>
                </a:solidFill>
                <a:latin typeface="Courier"/>
              </a:rPr>
              <a:t>@</a:t>
            </a:r>
            <a:r>
              <a:rPr>
                <a:solidFill>
                  <a:srgbClr val="BC7A00"/>
                </a:solidFill>
                <a:latin typeface="Courier"/>
              </a:rPr>
              <a:t>[A-Za-z0-9.-]</a:t>
            </a:r>
            <a:r>
              <a:rPr>
                <a:solidFill>
                  <a:srgbClr val="666666"/>
                </a:solidFill>
                <a:latin typeface="Courier"/>
              </a:rPr>
              <a:t>+</a:t>
            </a:r>
            <a:r>
              <a:rPr>
                <a:solidFill>
                  <a:srgbClr val="4070A0"/>
                </a:solidFill>
                <a:latin typeface="Courier"/>
              </a:rPr>
              <a:t>\.</a:t>
            </a:r>
            <a:r>
              <a:rPr>
                <a:solidFill>
                  <a:srgbClr val="BC7A00"/>
                </a:solidFill>
                <a:latin typeface="Courier"/>
              </a:rPr>
              <a:t>[A-Z|a-z]</a:t>
            </a:r>
            <a:r>
              <a:rPr>
                <a:solidFill>
                  <a:srgbClr val="666666"/>
                </a:solidFill>
                <a:latin typeface="Courier"/>
              </a:rPr>
              <a:t>{2,}</a:t>
            </a:r>
            <a:r>
              <a:rPr>
                <a:solidFill>
                  <a:srgbClr val="40A070"/>
                </a:solidFill>
                <a:latin typeface="Courier"/>
              </a:rPr>
              <a:t>\b</a:t>
            </a:r>
            <a:r>
              <a:rPr>
                <a:solidFill>
                  <a:srgbClr val="4070A0"/>
                </a:solidFill>
                <a:latin typeface="Courier"/>
              </a:rPr>
              <a:t>'</a:t>
            </a:r>
            <a:r>
              <a:rPr>
                <a:latin typeface="Courier"/>
              </a:rPr>
              <a:t>,</a:t>
            </a:r>
            <a:br/>
            <a:r>
              <a:rPr>
                <a:latin typeface="Courier"/>
              </a:rPr>
              <a:t>        </a:t>
            </a:r>
            <a:r>
              <a:rPr>
                <a:solidFill>
                  <a:srgbClr val="4070A0"/>
                </a:solidFill>
                <a:latin typeface="Courier"/>
              </a:rPr>
              <a:t>'[EMAIL_MASQUE]'</a:t>
            </a:r>
            <a:r>
              <a:rPr>
                <a:latin typeface="Courier"/>
              </a:rPr>
              <a:t>,</a:t>
            </a:r>
            <a:br/>
            <a:r>
              <a:rPr>
                <a:latin typeface="Courier"/>
              </a:rPr>
              <a:t>        texte</a:t>
            </a:r>
            <a:br/>
            <a:r>
              <a:rPr>
                <a:latin typeface="Courier"/>
              </a:rPr>
              <a:t>    )</a:t>
            </a:r>
            <a:br/>
            <a:r>
              <a:rPr>
                <a:latin typeface="Courier"/>
              </a:rPr>
              <a:t>    pii_detectees[</a:t>
            </a:r>
            <a:r>
              <a:rPr>
                <a:solidFill>
                  <a:srgbClr val="4070A0"/>
                </a:solidFill>
                <a:latin typeface="Courier"/>
              </a:rPr>
              <a:t>"emails"</a:t>
            </a:r>
            <a:r>
              <a:rPr>
                <a:latin typeface="Courier"/>
              </a:rPr>
              <a:t>] </a:t>
            </a:r>
            <a:r>
              <a:rPr>
                <a:solidFill>
                  <a:srgbClr val="666666"/>
                </a:solidFill>
                <a:latin typeface="Courier"/>
              </a:rPr>
              <a:t>=</a:t>
            </a:r>
            <a:r>
              <a:rPr>
                <a:latin typeface="Courier"/>
              </a:rPr>
              <a:t> emails</a:t>
            </a:r>
            <a:br/>
            <a:br/>
            <a:r>
              <a:rPr>
                <a:latin typeface="Courier"/>
              </a:rPr>
              <a:t>    </a:t>
            </a:r>
            <a:r>
              <a:rPr i="1">
                <a:solidFill>
                  <a:srgbClr val="60A0B0"/>
                </a:solidFill>
                <a:latin typeface="Courier"/>
              </a:rPr>
              <a:t># Téléphones français</a:t>
            </a:r>
            <a:br/>
            <a:r>
              <a:rPr>
                <a:latin typeface="Courier"/>
              </a:rPr>
              <a:t>    texte, tels </a:t>
            </a:r>
            <a:r>
              <a:rPr>
                <a:solidFill>
                  <a:srgbClr val="666666"/>
                </a:solidFill>
                <a:latin typeface="Courier"/>
              </a:rPr>
              <a:t>=</a:t>
            </a:r>
            <a:r>
              <a:rPr>
                <a:latin typeface="Courier"/>
              </a:rPr>
              <a:t> re.subn(</a:t>
            </a:r>
            <a:br/>
            <a:r>
              <a:rPr>
                <a:latin typeface="Courier"/>
              </a:rPr>
              <a:t>        </a:t>
            </a:r>
            <a:r>
              <a:rPr>
                <a:solidFill>
                  <a:srgbClr val="4070A0"/>
                </a:solidFill>
                <a:latin typeface="Courier"/>
              </a:rPr>
              <a:t>r'</a:t>
            </a:r>
            <a:r>
              <a:rPr>
                <a:solidFill>
                  <a:srgbClr val="40A070"/>
                </a:solidFill>
                <a:latin typeface="Courier"/>
              </a:rPr>
              <a:t>\b</a:t>
            </a:r>
            <a:r>
              <a:rPr>
                <a:solidFill>
                  <a:srgbClr val="4070A0"/>
                </a:solidFill>
                <a:latin typeface="Courier"/>
              </a:rPr>
              <a:t>0</a:t>
            </a:r>
            <a:r>
              <a:rPr>
                <a:solidFill>
                  <a:srgbClr val="BC7A00"/>
                </a:solidFill>
                <a:latin typeface="Courier"/>
              </a:rPr>
              <a:t>[1-9]</a:t>
            </a:r>
            <a:r>
              <a:rPr>
                <a:latin typeface="Courier"/>
              </a:rPr>
              <a:t>(?:</a:t>
            </a:r>
            <a:r>
              <a:rPr>
                <a:solidFill>
                  <a:srgbClr val="BC7A00"/>
                </a:solidFill>
                <a:latin typeface="Courier"/>
              </a:rPr>
              <a:t>[</a:t>
            </a:r>
            <a:r>
              <a:rPr>
                <a:solidFill>
                  <a:srgbClr val="40A070"/>
                </a:solidFill>
                <a:latin typeface="Courier"/>
              </a:rPr>
              <a:t>\s</a:t>
            </a:r>
            <a:r>
              <a:rPr>
                <a:solidFill>
                  <a:srgbClr val="BC7A00"/>
                </a:solidFill>
                <a:latin typeface="Courier"/>
              </a:rPr>
              <a:t>.-]</a:t>
            </a:r>
            <a:r>
              <a:rPr>
                <a:solidFill>
                  <a:srgbClr val="666666"/>
                </a:solidFill>
                <a:latin typeface="Courier"/>
              </a:rPr>
              <a:t>?</a:t>
            </a:r>
            <a:r>
              <a:rPr>
                <a:solidFill>
                  <a:srgbClr val="40A070"/>
                </a:solidFill>
                <a:latin typeface="Courier"/>
              </a:rPr>
              <a:t>\d</a:t>
            </a:r>
            <a:r>
              <a:rPr>
                <a:solidFill>
                  <a:srgbClr val="666666"/>
                </a:solidFill>
                <a:latin typeface="Courier"/>
              </a:rPr>
              <a:t>{2}</a:t>
            </a:r>
            <a:r>
              <a:rPr>
                <a:latin typeface="Courier"/>
              </a:rPr>
              <a:t>)</a:t>
            </a:r>
            <a:r>
              <a:rPr>
                <a:solidFill>
                  <a:srgbClr val="666666"/>
                </a:solidFill>
                <a:latin typeface="Courier"/>
              </a:rPr>
              <a:t>{4}</a:t>
            </a:r>
            <a:r>
              <a:rPr>
                <a:solidFill>
                  <a:srgbClr val="40A070"/>
                </a:solidFill>
                <a:latin typeface="Courier"/>
              </a:rPr>
              <a:t>\b</a:t>
            </a:r>
            <a:r>
              <a:rPr>
                <a:solidFill>
                  <a:srgbClr val="4070A0"/>
                </a:solidFill>
                <a:latin typeface="Courier"/>
              </a:rPr>
              <a:t>'</a:t>
            </a:r>
            <a:r>
              <a:rPr>
                <a:latin typeface="Courier"/>
              </a:rPr>
              <a:t>,</a:t>
            </a:r>
            <a:br/>
            <a:r>
              <a:rPr>
                <a:latin typeface="Courier"/>
              </a:rPr>
              <a:t>        </a:t>
            </a:r>
            <a:r>
              <a:rPr>
                <a:solidFill>
                  <a:srgbClr val="4070A0"/>
                </a:solidFill>
                <a:latin typeface="Courier"/>
              </a:rPr>
              <a:t>'[TEL_MASQUE]'</a:t>
            </a:r>
            <a:r>
              <a:rPr>
                <a:latin typeface="Courier"/>
              </a:rPr>
              <a:t>,</a:t>
            </a:r>
            <a:br/>
            <a:r>
              <a:rPr>
                <a:latin typeface="Courier"/>
              </a:rPr>
              <a:t>        texte</a:t>
            </a:r>
            <a:br/>
            <a:r>
              <a:rPr>
                <a:latin typeface="Courier"/>
              </a:rPr>
              <a:t>    )</a:t>
            </a:r>
            <a:br/>
            <a:r>
              <a:rPr>
                <a:latin typeface="Courier"/>
              </a:rPr>
              <a:t>    pii_detectees[</a:t>
            </a:r>
            <a:r>
              <a:rPr>
                <a:solidFill>
                  <a:srgbClr val="4070A0"/>
                </a:solidFill>
                <a:latin typeface="Courier"/>
              </a:rPr>
              <a:t>"telephones"</a:t>
            </a:r>
            <a:r>
              <a:rPr>
                <a:latin typeface="Courier"/>
              </a:rPr>
              <a:t>] </a:t>
            </a:r>
            <a:r>
              <a:rPr>
                <a:solidFill>
                  <a:srgbClr val="666666"/>
                </a:solidFill>
                <a:latin typeface="Courier"/>
              </a:rPr>
              <a:t>=</a:t>
            </a:r>
            <a:r>
              <a:rPr>
                <a:latin typeface="Courier"/>
              </a:rPr>
              <a:t> tels</a:t>
            </a:r>
            <a:br/>
            <a:br/>
            <a:r>
              <a:rPr>
                <a:latin typeface="Courier"/>
              </a:rPr>
              <a:t>    </a:t>
            </a:r>
            <a:r>
              <a:rPr i="1">
                <a:solidFill>
                  <a:srgbClr val="60A0B0"/>
                </a:solidFill>
                <a:latin typeface="Courier"/>
              </a:rPr>
              <a:t># Numéros sécurité sociale</a:t>
            </a:r>
            <a:br/>
            <a:r>
              <a:rPr>
                <a:latin typeface="Courier"/>
              </a:rPr>
              <a:t>    texte, nums </a:t>
            </a:r>
            <a:r>
              <a:rPr>
                <a:solidFill>
                  <a:srgbClr val="666666"/>
                </a:solidFill>
                <a:latin typeface="Courier"/>
              </a:rPr>
              <a:t>=</a:t>
            </a:r>
            <a:r>
              <a:rPr>
                <a:latin typeface="Courier"/>
              </a:rPr>
              <a:t> re.subn(</a:t>
            </a:r>
            <a:br/>
            <a:r>
              <a:rPr>
                <a:latin typeface="Courier"/>
              </a:rPr>
              <a:t>        </a:t>
            </a:r>
            <a:r>
              <a:rPr>
                <a:solidFill>
                  <a:srgbClr val="4070A0"/>
                </a:solidFill>
                <a:latin typeface="Courier"/>
              </a:rPr>
              <a:t>r'</a:t>
            </a:r>
            <a:r>
              <a:rPr>
                <a:solidFill>
                  <a:srgbClr val="40A070"/>
                </a:solidFill>
                <a:latin typeface="Courier"/>
              </a:rPr>
              <a:t>\b</a:t>
            </a:r>
            <a:r>
              <a:rPr>
                <a:solidFill>
                  <a:srgbClr val="BC7A00"/>
                </a:solidFill>
                <a:latin typeface="Courier"/>
              </a:rPr>
              <a:t>[12]</a:t>
            </a:r>
            <a:r>
              <a:rPr>
                <a:solidFill>
                  <a:srgbClr val="40A070"/>
                </a:solidFill>
                <a:latin typeface="Courier"/>
              </a:rPr>
              <a:t>\s</a:t>
            </a:r>
            <a:r>
              <a:rPr>
                <a:solidFill>
                  <a:srgbClr val="666666"/>
                </a:solidFill>
                <a:latin typeface="Courier"/>
              </a:rPr>
              <a:t>?</a:t>
            </a:r>
            <a:r>
              <a:rPr>
                <a:solidFill>
                  <a:srgbClr val="40A070"/>
                </a:solidFill>
                <a:latin typeface="Courier"/>
              </a:rPr>
              <a:t>\d</a:t>
            </a:r>
            <a:r>
              <a:rPr>
                <a:solidFill>
                  <a:srgbClr val="666666"/>
                </a:solidFill>
                <a:latin typeface="Courier"/>
              </a:rPr>
              <a:t>{2}</a:t>
            </a:r>
            <a:r>
              <a:rPr>
                <a:solidFill>
                  <a:srgbClr val="40A070"/>
                </a:solidFill>
                <a:latin typeface="Courier"/>
              </a:rPr>
              <a:t>\s</a:t>
            </a:r>
            <a:r>
              <a:rPr>
                <a:solidFill>
                  <a:srgbClr val="666666"/>
                </a:solidFill>
                <a:latin typeface="Courier"/>
              </a:rPr>
              <a:t>?</a:t>
            </a:r>
            <a:r>
              <a:rPr>
                <a:solidFill>
                  <a:srgbClr val="40A070"/>
                </a:solidFill>
                <a:latin typeface="Courier"/>
              </a:rPr>
              <a:t>\d</a:t>
            </a:r>
            <a:r>
              <a:rPr>
                <a:solidFill>
                  <a:srgbClr val="666666"/>
                </a:solidFill>
                <a:latin typeface="Courier"/>
              </a:rPr>
              <a:t>{2}</a:t>
            </a:r>
            <a:r>
              <a:rPr>
                <a:solidFill>
                  <a:srgbClr val="40A070"/>
                </a:solidFill>
                <a:latin typeface="Courier"/>
              </a:rPr>
              <a:t>\s</a:t>
            </a:r>
            <a:r>
              <a:rPr>
                <a:solidFill>
                  <a:srgbClr val="666666"/>
                </a:solidFill>
                <a:latin typeface="Courier"/>
              </a:rPr>
              <a:t>?</a:t>
            </a:r>
            <a:r>
              <a:rPr>
                <a:solidFill>
                  <a:srgbClr val="40A070"/>
                </a:solidFill>
                <a:latin typeface="Courier"/>
              </a:rPr>
              <a:t>\d</a:t>
            </a:r>
            <a:r>
              <a:rPr>
                <a:solidFill>
                  <a:srgbClr val="666666"/>
                </a:solidFill>
                <a:latin typeface="Courier"/>
              </a:rPr>
              <a:t>{2}</a:t>
            </a:r>
            <a:r>
              <a:rPr>
                <a:solidFill>
                  <a:srgbClr val="40A070"/>
                </a:solidFill>
                <a:latin typeface="Courier"/>
              </a:rPr>
              <a:t>\s</a:t>
            </a:r>
            <a:r>
              <a:rPr>
                <a:solidFill>
                  <a:srgbClr val="666666"/>
                </a:solidFill>
                <a:latin typeface="Courier"/>
              </a:rPr>
              <a:t>?</a:t>
            </a:r>
            <a:r>
              <a:rPr>
                <a:solidFill>
                  <a:srgbClr val="40A070"/>
                </a:solidFill>
                <a:latin typeface="Courier"/>
              </a:rPr>
              <a:t>\d</a:t>
            </a:r>
            <a:r>
              <a:rPr>
                <a:solidFill>
                  <a:srgbClr val="666666"/>
                </a:solidFill>
                <a:latin typeface="Courier"/>
              </a:rPr>
              <a:t>{3}</a:t>
            </a:r>
            <a:r>
              <a:rPr>
                <a:solidFill>
                  <a:srgbClr val="40A070"/>
                </a:solidFill>
                <a:latin typeface="Courier"/>
              </a:rPr>
              <a:t>\s</a:t>
            </a:r>
            <a:r>
              <a:rPr>
                <a:solidFill>
                  <a:srgbClr val="666666"/>
                </a:solidFill>
                <a:latin typeface="Courier"/>
              </a:rPr>
              <a:t>?</a:t>
            </a:r>
            <a:r>
              <a:rPr>
                <a:solidFill>
                  <a:srgbClr val="40A070"/>
                </a:solidFill>
                <a:latin typeface="Courier"/>
              </a:rPr>
              <a:t>\d</a:t>
            </a:r>
            <a:r>
              <a:rPr>
                <a:solidFill>
                  <a:srgbClr val="666666"/>
                </a:solidFill>
                <a:latin typeface="Courier"/>
              </a:rPr>
              <a:t>{3}</a:t>
            </a:r>
            <a:r>
              <a:rPr>
                <a:solidFill>
                  <a:srgbClr val="40A070"/>
                </a:solidFill>
                <a:latin typeface="Courier"/>
              </a:rPr>
              <a:t>\s</a:t>
            </a:r>
            <a:r>
              <a:rPr>
                <a:solidFill>
                  <a:srgbClr val="666666"/>
                </a:solidFill>
                <a:latin typeface="Courier"/>
              </a:rPr>
              <a:t>?</a:t>
            </a:r>
            <a:r>
              <a:rPr>
                <a:solidFill>
                  <a:srgbClr val="40A070"/>
                </a:solidFill>
                <a:latin typeface="Courier"/>
              </a:rPr>
              <a:t>\d</a:t>
            </a:r>
            <a:r>
              <a:rPr>
                <a:solidFill>
                  <a:srgbClr val="666666"/>
                </a:solidFill>
                <a:latin typeface="Courier"/>
              </a:rPr>
              <a:t>{2}</a:t>
            </a:r>
            <a:r>
              <a:rPr>
                <a:solidFill>
                  <a:srgbClr val="40A070"/>
                </a:solidFill>
                <a:latin typeface="Courier"/>
              </a:rPr>
              <a:t>\b</a:t>
            </a:r>
            <a:r>
              <a:rPr>
                <a:solidFill>
                  <a:srgbClr val="4070A0"/>
                </a:solidFill>
                <a:latin typeface="Courier"/>
              </a:rPr>
              <a:t>'</a:t>
            </a:r>
            <a:r>
              <a:rPr>
                <a:latin typeface="Courier"/>
              </a:rPr>
              <a:t>,</a:t>
            </a:r>
            <a:br/>
            <a:r>
              <a:rPr>
                <a:latin typeface="Courier"/>
              </a:rPr>
              <a:t>        </a:t>
            </a:r>
            <a:r>
              <a:rPr>
                <a:solidFill>
                  <a:srgbClr val="4070A0"/>
                </a:solidFill>
                <a:latin typeface="Courier"/>
              </a:rPr>
              <a:t>'[NUMSECU_MASQUE]'</a:t>
            </a:r>
            <a:r>
              <a:rPr>
                <a:latin typeface="Courier"/>
              </a:rPr>
              <a:t>,</a:t>
            </a:r>
            <a:br/>
            <a:r>
              <a:rPr>
                <a:latin typeface="Courier"/>
              </a:rPr>
              <a:t>        texte</a:t>
            </a:r>
            <a:br/>
            <a:r>
              <a:rPr>
                <a:latin typeface="Courier"/>
              </a:rPr>
              <a:t>    )</a:t>
            </a:r>
            <a:br/>
            <a:r>
              <a:rPr>
                <a:latin typeface="Courier"/>
              </a:rPr>
              <a:t>    pii_detectees[</a:t>
            </a:r>
            <a:r>
              <a:rPr>
                <a:solidFill>
                  <a:srgbClr val="4070A0"/>
                </a:solidFill>
                <a:latin typeface="Courier"/>
              </a:rPr>
              <a:t>"nums_secu"</a:t>
            </a:r>
            <a:r>
              <a:rPr>
                <a:latin typeface="Courier"/>
              </a:rPr>
              <a:t>] </a:t>
            </a:r>
            <a:r>
              <a:rPr>
                <a:solidFill>
                  <a:srgbClr val="666666"/>
                </a:solidFill>
                <a:latin typeface="Courier"/>
              </a:rPr>
              <a:t>=</a:t>
            </a:r>
            <a:r>
              <a:rPr>
                <a:latin typeface="Courier"/>
              </a:rPr>
              <a:t> nums</a:t>
            </a:r>
            <a:br/>
            <a:br/>
            <a:r>
              <a:rPr>
                <a:latin typeface="Courier"/>
              </a:rPr>
              <a:t>    </a:t>
            </a:r>
            <a:r>
              <a:rPr b="1">
                <a:solidFill>
                  <a:srgbClr val="007020"/>
                </a:solidFill>
                <a:latin typeface="Courier"/>
              </a:rPr>
              <a:t>return</a:t>
            </a:r>
            <a:r>
              <a:rPr>
                <a:latin typeface="Courier"/>
              </a:rPr>
              <a:t> {</a:t>
            </a:r>
            <a:br/>
            <a:r>
              <a:rPr>
                <a:latin typeface="Courier"/>
              </a:rPr>
              <a:t>        </a:t>
            </a:r>
            <a:r>
              <a:rPr>
                <a:solidFill>
                  <a:srgbClr val="4070A0"/>
                </a:solidFill>
                <a:latin typeface="Courier"/>
              </a:rPr>
              <a:t>"texte_anonymise"</a:t>
            </a:r>
            <a:r>
              <a:rPr>
                <a:latin typeface="Courier"/>
              </a:rPr>
              <a:t>: texte,</a:t>
            </a:r>
            <a:br/>
            <a:r>
              <a:rPr>
                <a:latin typeface="Courier"/>
              </a:rPr>
              <a:t>        </a:t>
            </a:r>
            <a:r>
              <a:rPr>
                <a:solidFill>
                  <a:srgbClr val="4070A0"/>
                </a:solidFill>
                <a:latin typeface="Courier"/>
              </a:rPr>
              <a:t>"pii_detectees"</a:t>
            </a:r>
            <a:r>
              <a:rPr>
                <a:latin typeface="Courier"/>
              </a:rPr>
              <a:t>: pii_detectees,</a:t>
            </a:r>
            <a:br/>
            <a:r>
              <a:rPr>
                <a:latin typeface="Courier"/>
              </a:rPr>
              <a:t>        </a:t>
            </a:r>
            <a:r>
              <a:rPr>
                <a:solidFill>
                  <a:srgbClr val="4070A0"/>
                </a:solidFill>
                <a:latin typeface="Courier"/>
              </a:rPr>
              <a:t>"audit_trail"</a:t>
            </a:r>
            <a:r>
              <a:rPr>
                <a:latin typeface="Courier"/>
              </a:rPr>
              <a:t>: hashlib.sha256(texte.encode()).hexdigest()</a:t>
            </a:r>
            <a:br/>
            <a:r>
              <a:rPr>
                <a:latin typeface="Courier"/>
              </a:rPr>
              <a:t>    }</a:t>
            </a:r>
          </a:p>
          <a:p>
            <a:pPr lvl="0" indent="0" marL="0">
              <a:spcBef>
                <a:spcPts val="3000"/>
              </a:spcBef>
              <a:buNone/>
            </a:pPr>
            <a:r>
              <a:rPr b="1"/>
              <a:t>Statistiques Anonymisation (Corpus Test 10K Docs)</a:t>
            </a:r>
          </a:p>
          <a:p>
            <a:pPr lvl="0"/>
            <a:r>
              <a:rPr b="1"/>
              <a:t>Emails détectés</a:t>
            </a:r>
            <a:r>
              <a:rPr/>
              <a:t> : 42,350 (100% masqués)</a:t>
            </a:r>
          </a:p>
          <a:p>
            <a:pPr lvl="0"/>
            <a:r>
              <a:rPr b="1"/>
              <a:t>Téléphones détectés</a:t>
            </a:r>
            <a:r>
              <a:rPr/>
              <a:t> : 18,742 (100% masqués)</a:t>
            </a:r>
          </a:p>
          <a:p>
            <a:pPr lvl="0"/>
            <a:r>
              <a:rPr b="1"/>
              <a:t>Numéros sécu détectés</a:t>
            </a:r>
            <a:r>
              <a:rPr/>
              <a:t> : 1,247 (100% masqués)</a:t>
            </a:r>
          </a:p>
          <a:p>
            <a:pPr lvl="0"/>
            <a:r>
              <a:rPr b="1"/>
              <a:t>Faux positifs</a:t>
            </a:r>
            <a:r>
              <a:rPr/>
              <a:t> : &lt; 0.5% (validation manuelle sur échantillon)</a:t>
            </a:r>
          </a:p>
          <a:p>
            <a:pPr lvl="0"/>
            <a:r>
              <a:rPr b="1"/>
              <a:t>Performance</a:t>
            </a:r>
            <a:r>
              <a:rPr/>
              <a:t> : 2,500 documents/min (CPU)</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 d’Usage Secteur : Finance &amp; Banque</a:t>
            </a:r>
          </a:p>
        </p:txBody>
      </p:sp>
      <p:sp>
        <p:nvSpPr>
          <p:cNvPr id="3" name="Content Placeholder 2"/>
          <p:cNvSpPr>
            <a:spLocks noGrp="1"/>
          </p:cNvSpPr>
          <p:nvPr>
            <p:ph idx="1"/>
          </p:nvPr>
        </p:nvSpPr>
        <p:spPr/>
        <p:txBody>
          <a:bodyPr/>
          <a:lstStyle/>
          <a:p>
            <a:pPr lvl="0" indent="0" marL="0">
              <a:spcBef>
                <a:spcPts val="3000"/>
              </a:spcBef>
              <a:buNone/>
            </a:pPr>
            <a:r>
              <a:rPr b="1"/>
              <a:t>Contexte et Enjeux</a:t>
            </a:r>
          </a:p>
          <a:p>
            <a:pPr lvl="0" indent="0" marL="0">
              <a:buNone/>
            </a:pPr>
            <a:r>
              <a:rPr b="1"/>
              <a:t>Problématique</a:t>
            </a:r>
            <a:r>
              <a:rPr/>
              <a:t> : Analystes crédit passent 60% temps à rechercher dans documentation réglementaire (Bâle III, ACPR, AMF)</a:t>
            </a:r>
          </a:p>
          <a:p>
            <a:pPr lvl="0" indent="0" marL="0">
              <a:buNone/>
            </a:pPr>
            <a:r>
              <a:rPr b="1"/>
              <a:t>Volumétrie</a:t>
            </a:r>
            <a:r>
              <a:rPr/>
              <a:t> : 50,000+ pages réglementation, 500+ mises à jour/an</a:t>
            </a:r>
          </a:p>
          <a:p>
            <a:pPr lvl="0" indent="0" marL="0">
              <a:spcBef>
                <a:spcPts val="3000"/>
              </a:spcBef>
              <a:buNone/>
            </a:pPr>
            <a:r>
              <a:rPr b="1"/>
              <a:t>Solution IA Locale Déployée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Architecture</a:t>
            </a:r>
          </a:p>
          <a:p>
            <a:pPr lvl="0"/>
            <a:r>
              <a:rPr b="1"/>
              <a:t>Corpus</a:t>
            </a:r>
            <a:r>
              <a:rPr/>
              <a:t> : Réglementation française &amp; européenne</a:t>
            </a:r>
          </a:p>
          <a:p>
            <a:pPr lvl="0"/>
            <a:r>
              <a:rPr b="1"/>
              <a:t>Modèle</a:t>
            </a:r>
            <a:r>
              <a:rPr/>
              <a:t> : Llama 3.1 13B (précision accrue)</a:t>
            </a:r>
          </a:p>
          <a:p>
            <a:pPr lvl="0"/>
            <a:r>
              <a:rPr b="1"/>
              <a:t>Embeddings</a:t>
            </a:r>
            <a:r>
              <a:rPr/>
              <a:t> : multilingual-e5-large (terminologie financière)</a:t>
            </a:r>
          </a:p>
          <a:p>
            <a:pPr lvl="0"/>
            <a:r>
              <a:rPr b="1"/>
              <a:t>Sécurité</a:t>
            </a:r>
            <a:r>
              <a:rPr/>
              <a:t> : Airgap complet, logs audit 7 ans</a:t>
            </a:r>
          </a:p>
          <a:p>
            <a:pPr lvl="0" indent="0" marL="0">
              <a:spcBef>
                <a:spcPts val="3000"/>
              </a:spcBef>
              <a:buNone/>
            </a:pPr>
            <a:r>
              <a:rPr b="1"/>
              <a:t>KPIs Atteints (6 mois post-déploiement)</a:t>
            </a:r>
          </a:p>
        </p:txBody>
      </p:sp>
      <p:graphicFrame>
        <p:nvGraphicFramePr>
          <p:cNvPr id="6" name="Content Placeholder 5"/>
          <p:cNvGraphicFramePr>
            <a:graphicFrameLocks noGrp="1"/>
          </p:cNvGraphicFramePr>
          <p:nvPr>
            <p:ph idx="1"/>
          </p:nvPr>
        </p:nvGraphicFramePr>
        <p:xfrm>
          <a:off x="457200" y="1625600"/>
          <a:ext cx="4038600" cy="2959100"/>
        </p:xfrm>
        <a:graphic>
          <a:graphicData uri="http://schemas.openxmlformats.org/drawingml/2006/table">
            <a:tbl>
              <a:tblPr firstRow="1" bandRow="1">
                <a:tableStyleId>{5C22544A-7EE6-4342-B048-85BDC9FD1C3A}</a:tableStyleId>
              </a:tblPr>
              <a:tblGrid>
                <a:gridCol w="1003300"/>
                <a:gridCol w="1003300"/>
                <a:gridCol w="1003300"/>
                <a:gridCol w="1003300"/>
              </a:tblGrid>
              <a:tr h="0">
                <a:tc>
                  <a:txBody>
                    <a:bodyPr/>
                    <a:lstStyle/>
                    <a:p>
                      <a:pPr lvl="0" indent="0" marL="0">
                        <a:buNone/>
                      </a:pPr>
                      <a:r>
                        <a:rPr/>
                        <a:t>Métrique</a:t>
                      </a:r>
                    </a:p>
                  </a:txBody>
                  <a:tcPr/>
                </a:tc>
                <a:tc>
                  <a:txBody>
                    <a:bodyPr/>
                    <a:lstStyle/>
                    <a:p>
                      <a:pPr lvl="0" indent="0" marL="0">
                        <a:buNone/>
                      </a:pPr>
                      <a:r>
                        <a:rPr/>
                        <a:t>Avant</a:t>
                      </a:r>
                    </a:p>
                  </a:txBody>
                  <a:tcPr/>
                </a:tc>
                <a:tc>
                  <a:txBody>
                    <a:bodyPr/>
                    <a:lstStyle/>
                    <a:p>
                      <a:pPr lvl="0" indent="0" marL="0">
                        <a:buNone/>
                      </a:pPr>
                      <a:r>
                        <a:rPr/>
                        <a:t>Après</a:t>
                      </a:r>
                    </a:p>
                  </a:txBody>
                  <a:tcPr/>
                </a:tc>
                <a:tc>
                  <a:txBody>
                    <a:bodyPr/>
                    <a:lstStyle/>
                    <a:p>
                      <a:pPr lvl="0" indent="0" marL="0">
                        <a:buNone/>
                      </a:pPr>
                      <a:r>
                        <a:rPr/>
                        <a:t>Gain</a:t>
                      </a:r>
                    </a:p>
                  </a:txBody>
                  <a:tcPr/>
                </a:tc>
              </a:tr>
              <a:tr h="0">
                <a:tc>
                  <a:txBody>
                    <a:bodyPr/>
                    <a:lstStyle/>
                    <a:p>
                      <a:pPr lvl="0" indent="0" marL="0">
                        <a:buNone/>
                      </a:pPr>
                      <a:r>
                        <a:rPr/>
                        <a:t>Temps recherche</a:t>
                      </a:r>
                    </a:p>
                  </a:txBody>
                </a:tc>
                <a:tc>
                  <a:txBody>
                    <a:bodyPr/>
                    <a:lstStyle/>
                    <a:p>
                      <a:pPr lvl="0" indent="0" marL="0">
                        <a:buNone/>
                      </a:pPr>
                      <a:r>
                        <a:rPr/>
                        <a:t>3.2h/jour</a:t>
                      </a:r>
                    </a:p>
                  </a:txBody>
                </a:tc>
                <a:tc>
                  <a:txBody>
                    <a:bodyPr/>
                    <a:lstStyle/>
                    <a:p>
                      <a:pPr lvl="0" indent="0" marL="0">
                        <a:buNone/>
                      </a:pPr>
                      <a:r>
                        <a:rPr/>
                        <a:t>0.8h/jour</a:t>
                      </a:r>
                    </a:p>
                  </a:txBody>
                </a:tc>
                <a:tc>
                  <a:txBody>
                    <a:bodyPr/>
                    <a:lstStyle/>
                    <a:p>
                      <a:pPr lvl="0" indent="0" marL="0">
                        <a:buNone/>
                      </a:pPr>
                      <a:r>
                        <a:rPr b="1"/>
                        <a:t>-75%</a:t>
                      </a:r>
                    </a:p>
                  </a:txBody>
                </a:tc>
              </a:tr>
              <a:tr h="0">
                <a:tc>
                  <a:txBody>
                    <a:bodyPr/>
                    <a:lstStyle/>
                    <a:p>
                      <a:pPr lvl="0" indent="0" marL="0">
                        <a:buNone/>
                      </a:pPr>
                      <a:r>
                        <a:rPr/>
                        <a:t>Erreurs conformité</a:t>
                      </a:r>
                    </a:p>
                  </a:txBody>
                </a:tc>
                <a:tc>
                  <a:txBody>
                    <a:bodyPr/>
                    <a:lstStyle/>
                    <a:p>
                      <a:pPr lvl="0" indent="0" marL="0">
                        <a:buNone/>
                      </a:pPr>
                      <a:r>
                        <a:rPr/>
                        <a:t>12/mois</a:t>
                      </a:r>
                    </a:p>
                  </a:txBody>
                </a:tc>
                <a:tc>
                  <a:txBody>
                    <a:bodyPr/>
                    <a:lstStyle/>
                    <a:p>
                      <a:pPr lvl="0" indent="0" marL="0">
                        <a:buNone/>
                      </a:pPr>
                      <a:r>
                        <a:rPr/>
                        <a:t>2/mois</a:t>
                      </a:r>
                    </a:p>
                  </a:txBody>
                </a:tc>
                <a:tc>
                  <a:txBody>
                    <a:bodyPr/>
                    <a:lstStyle/>
                    <a:p>
                      <a:pPr lvl="0" indent="0" marL="0">
                        <a:buNone/>
                      </a:pPr>
                      <a:r>
                        <a:rPr b="1"/>
                        <a:t>-83%</a:t>
                      </a:r>
                    </a:p>
                  </a:txBody>
                </a:tc>
              </a:tr>
              <a:tr h="0">
                <a:tc>
                  <a:txBody>
                    <a:bodyPr/>
                    <a:lstStyle/>
                    <a:p>
                      <a:pPr lvl="0" indent="0" marL="0">
                        <a:buNone/>
                      </a:pPr>
                      <a:r>
                        <a:rPr/>
                        <a:t>Satisfaction analystes</a:t>
                      </a:r>
                    </a:p>
                  </a:txBody>
                </a:tc>
                <a:tc>
                  <a:txBody>
                    <a:bodyPr/>
                    <a:lstStyle/>
                    <a:p>
                      <a:pPr lvl="0" indent="0" marL="0">
                        <a:buNone/>
                      </a:pPr>
                      <a:r>
                        <a:rPr/>
                        <a:t>5.8/10</a:t>
                      </a:r>
                    </a:p>
                  </a:txBody>
                </a:tc>
                <a:tc>
                  <a:txBody>
                    <a:bodyPr/>
                    <a:lstStyle/>
                    <a:p>
                      <a:pPr lvl="0" indent="0" marL="0">
                        <a:buNone/>
                      </a:pPr>
                      <a:r>
                        <a:rPr/>
                        <a:t>8.9/10</a:t>
                      </a:r>
                    </a:p>
                  </a:txBody>
                </a:tc>
                <a:tc>
                  <a:txBody>
                    <a:bodyPr/>
                    <a:lstStyle/>
                    <a:p>
                      <a:pPr lvl="0" indent="0" marL="0">
                        <a:buNone/>
                      </a:pPr>
                      <a:r>
                        <a:rPr b="1"/>
                        <a:t>+53%</a:t>
                      </a:r>
                    </a:p>
                  </a:txBody>
                </a:tc>
              </a:tr>
            </a:tbl>
          </a:graphicData>
        </a:graphic>
      </p:graphicFrame>
      <p:sp>
        <p:nvSpPr>
          <p:cNvPr id="5" name="Text Placeholder 4"/>
          <p:cNvSpPr>
            <a:spLocks noGrp="1"/>
          </p:cNvSpPr>
          <p:nvPr>
            <p:ph idx="3" sz="quarter" type="body"/>
          </p:nvPr>
        </p:nvSpPr>
        <p:spPr/>
        <p:txBody>
          <a:bodyPr/>
          <a:lstStyle/>
          <a:p>
            <a:pPr lvl="0" indent="0" marL="0">
              <a:spcBef>
                <a:spcPts val="3000"/>
              </a:spcBef>
              <a:buNone/>
            </a:pPr>
            <a:r>
              <a:rPr b="1"/>
              <a:t>ROI Financier</a:t>
            </a:r>
          </a:p>
          <a:p>
            <a:pPr lvl="0" indent="0" marL="0">
              <a:buNone/>
            </a:pPr>
            <a:r>
              <a:rPr b="1"/>
              <a:t>Investissement</a:t>
            </a:r>
            <a:r>
              <a:rPr/>
              <a:t> : - Capex : 65 k€ - Opex An 1 : 35 k€ - </a:t>
            </a:r>
            <a:r>
              <a:rPr b="1"/>
              <a:t>Total</a:t>
            </a:r>
            <a:r>
              <a:rPr/>
              <a:t> : 100 k€</a:t>
            </a:r>
          </a:p>
          <a:p>
            <a:pPr lvl="0" indent="0" marL="0">
              <a:buNone/>
            </a:pPr>
            <a:r>
              <a:rPr b="1"/>
              <a:t>Gains Annuels</a:t>
            </a:r>
            <a:r>
              <a:rPr/>
              <a:t> : - Productivité (15 analystes × 2.4h/j × 220j × 80€/h) : </a:t>
            </a:r>
            <a:r>
              <a:rPr b="1"/>
              <a:t>634 k€</a:t>
            </a:r>
            <a:r>
              <a:rPr/>
              <a:t> - Réduction amendes (-2 incidents/an × 50k€) : </a:t>
            </a:r>
            <a:r>
              <a:rPr b="1"/>
              <a:t>100 k€</a:t>
            </a:r>
            <a:r>
              <a:rPr/>
              <a:t> - </a:t>
            </a:r>
            <a:r>
              <a:rPr b="1"/>
              <a:t>Total gains</a:t>
            </a:r>
            <a:r>
              <a:rPr/>
              <a:t> : </a:t>
            </a:r>
            <a:r>
              <a:rPr b="1"/>
              <a:t>734 k€/an</a:t>
            </a:r>
          </a:p>
          <a:p>
            <a:pPr lvl="0" indent="0" marL="0">
              <a:buNone/>
            </a:pPr>
            <a:r>
              <a:rPr b="1"/>
              <a:t>ROI</a:t>
            </a:r>
            <a:r>
              <a:rPr/>
              <a:t> : </a:t>
            </a:r>
            <a:r>
              <a:rPr b="1"/>
              <a:t>634%</a:t>
            </a:r>
            <a:r>
              <a:rPr/>
              <a:t> / Payback : </a:t>
            </a:r>
            <a:r>
              <a:rPr b="1"/>
              <a:t>1.6 mois</a:t>
            </a:r>
          </a:p>
          <a:p>
            <a:pPr lvl="0" indent="0" marL="0">
              <a:spcBef>
                <a:spcPts val="3000"/>
              </a:spcBef>
              <a:buNone/>
            </a:pPr>
            <a:r>
              <a:rPr b="1"/>
              <a:t>Conformité</a:t>
            </a:r>
          </a:p>
          <a:p>
            <a:pPr lvl="0" indent="0" marL="0">
              <a:buNone/>
            </a:pPr>
            <a:r>
              <a:rPr/>
              <a:t>✅ Article 39 RGPD : Chiffrement ✅ ACPR : Traçabilité décisions ✅ SOX : Logs immuables 7 ans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 d’Usage Secteur : Santé &amp; Pharmaceutique</a:t>
            </a:r>
          </a:p>
        </p:txBody>
      </p:sp>
      <p:sp>
        <p:nvSpPr>
          <p:cNvPr id="3" name="Content Placeholder 2"/>
          <p:cNvSpPr>
            <a:spLocks noGrp="1"/>
          </p:cNvSpPr>
          <p:nvPr>
            <p:ph idx="1"/>
          </p:nvPr>
        </p:nvSpPr>
        <p:spPr/>
        <p:txBody>
          <a:bodyPr/>
          <a:lstStyle/>
          <a:p>
            <a:pPr lvl="0" indent="0" marL="0">
              <a:spcBef>
                <a:spcPts val="3000"/>
              </a:spcBef>
              <a:buNone/>
            </a:pPr>
            <a:r>
              <a:rPr b="1"/>
              <a:t>Contexte et Enjeux</a:t>
            </a:r>
          </a:p>
          <a:p>
            <a:pPr lvl="0" indent="0" marL="0">
              <a:buNone/>
            </a:pPr>
            <a:r>
              <a:rPr b="1"/>
              <a:t>Problématique</a:t>
            </a:r>
            <a:r>
              <a:rPr/>
              <a:t> : Recherche clinique nécessite synthèse rapide littérature scientifique (PubMed, essais cliniques)</a:t>
            </a:r>
          </a:p>
          <a:p>
            <a:pPr lvl="0" indent="0" marL="0">
              <a:buNone/>
            </a:pPr>
            <a:r>
              <a:rPr b="1"/>
              <a:t>Volumétrie</a:t>
            </a:r>
            <a:r>
              <a:rPr/>
              <a:t> : 100,000+ publications/an, 20,000 essais actifs</a:t>
            </a:r>
          </a:p>
          <a:p>
            <a:pPr lvl="0" indent="0" marL="0">
              <a:spcBef>
                <a:spcPts val="3000"/>
              </a:spcBef>
              <a:buNone/>
            </a:pPr>
            <a:r>
              <a:rPr b="1"/>
              <a:t>Solution IA Locale Déployée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Architecture Spécifique Santé</a:t>
            </a:r>
          </a:p>
          <a:p>
            <a:pPr lvl="0"/>
            <a:r>
              <a:rPr b="1"/>
              <a:t>Corpus</a:t>
            </a:r>
            <a:r>
              <a:rPr/>
              <a:t> : Publications PubMed + essais cliniques + dossiers patients (anonymisés)</a:t>
            </a:r>
          </a:p>
          <a:p>
            <a:pPr lvl="0"/>
            <a:r>
              <a:rPr b="1"/>
              <a:t>Modèle</a:t>
            </a:r>
            <a:r>
              <a:rPr/>
              <a:t> : Llama 3.1 70B Q4 (raisonnement médical complexe)</a:t>
            </a:r>
          </a:p>
          <a:p>
            <a:pPr lvl="0"/>
            <a:r>
              <a:rPr b="1"/>
              <a:t>Fine-tuning</a:t>
            </a:r>
            <a:r>
              <a:rPr/>
              <a:t> : LoRA sur terminologie médicale française</a:t>
            </a:r>
          </a:p>
          <a:p>
            <a:pPr lvl="0"/>
            <a:r>
              <a:rPr b="1"/>
              <a:t>Sécurité</a:t>
            </a:r>
            <a:r>
              <a:rPr/>
              <a:t> : HDS (Hébergeur Données Santé), Zero-trust</a:t>
            </a:r>
          </a:p>
          <a:p>
            <a:pPr lvl="0" indent="0" marL="0">
              <a:spcBef>
                <a:spcPts val="3000"/>
              </a:spcBef>
              <a:buNone/>
            </a:pPr>
            <a:r>
              <a:rPr b="1"/>
              <a:t>Fonctionnalités Clés</a:t>
            </a:r>
          </a:p>
          <a:p>
            <a:pPr lvl="0" indent="-342900" marL="342900">
              <a:buAutoNum type="arabicPeriod"/>
            </a:pPr>
            <a:r>
              <a:rPr b="1"/>
              <a:t>Synthèse littérature</a:t>
            </a:r>
            <a:r>
              <a:rPr/>
              <a:t> : Résumé 100+ publications en minutes</a:t>
            </a:r>
          </a:p>
          <a:p>
            <a:pPr lvl="0" indent="-342900" marL="342900">
              <a:buAutoNum type="arabicPeriod"/>
            </a:pPr>
            <a:r>
              <a:rPr b="1"/>
              <a:t>Aide diagnostic</a:t>
            </a:r>
            <a:r>
              <a:rPr/>
              <a:t> : Suggestions basées sur symptômes (decision support)</a:t>
            </a:r>
          </a:p>
          <a:p>
            <a:pPr lvl="0" indent="-342900" marL="342900">
              <a:buAutoNum type="arabicPeriod"/>
            </a:pPr>
            <a:r>
              <a:rPr b="1"/>
              <a:t>Protocoles personnalisés</a:t>
            </a:r>
            <a:r>
              <a:rPr/>
              <a:t> : Recommandations traitement selon profil patient</a:t>
            </a:r>
          </a:p>
          <a:p>
            <a:pPr lvl="0" indent="-342900" marL="342900">
              <a:buAutoNum type="arabicPeriod"/>
            </a:pPr>
            <a:r>
              <a:rPr b="1"/>
              <a:t>Veille réglementaire</a:t>
            </a:r>
            <a:r>
              <a:rPr/>
              <a:t> : Alertes ANSM, EMA</a:t>
            </a:r>
          </a:p>
        </p:txBody>
      </p:sp>
      <p:sp>
        <p:nvSpPr>
          <p:cNvPr id="5" name="Text Placeholder 4"/>
          <p:cNvSpPr>
            <a:spLocks noGrp="1"/>
          </p:cNvSpPr>
          <p:nvPr>
            <p:ph idx="3" sz="quarter" type="body"/>
          </p:nvPr>
        </p:nvSpPr>
        <p:spPr/>
        <p:txBody>
          <a:bodyPr/>
          <a:lstStyle/>
          <a:p>
            <a:pPr lvl="0" indent="0" marL="0">
              <a:spcBef>
                <a:spcPts val="3000"/>
              </a:spcBef>
              <a:buNone/>
            </a:pPr>
            <a:r>
              <a:rPr b="1"/>
              <a:t>Résultats Mesurés (12 mois)</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1003300"/>
                <a:gridCol w="1003300"/>
                <a:gridCol w="1003300"/>
                <a:gridCol w="1003300"/>
              </a:tblGrid>
              <a:tr h="0">
                <a:tc>
                  <a:txBody>
                    <a:bodyPr/>
                    <a:lstStyle/>
                    <a:p>
                      <a:pPr lvl="0" indent="0" marL="0">
                        <a:buNone/>
                      </a:pPr>
                      <a:r>
                        <a:rPr/>
                        <a:t>Métrique</a:t>
                      </a:r>
                    </a:p>
                  </a:txBody>
                  <a:tcPr/>
                </a:tc>
                <a:tc>
                  <a:txBody>
                    <a:bodyPr/>
                    <a:lstStyle/>
                    <a:p>
                      <a:pPr lvl="0" indent="0" marL="0">
                        <a:buNone/>
                      </a:pPr>
                      <a:r>
                        <a:rPr/>
                        <a:t>Avant</a:t>
                      </a:r>
                    </a:p>
                  </a:txBody>
                  <a:tcPr/>
                </a:tc>
                <a:tc>
                  <a:txBody>
                    <a:bodyPr/>
                    <a:lstStyle/>
                    <a:p>
                      <a:pPr lvl="0" indent="0" marL="0">
                        <a:buNone/>
                      </a:pPr>
                      <a:r>
                        <a:rPr/>
                        <a:t>Après</a:t>
                      </a:r>
                    </a:p>
                  </a:txBody>
                  <a:tcPr/>
                </a:tc>
                <a:tc>
                  <a:txBody>
                    <a:bodyPr/>
                    <a:lstStyle/>
                    <a:p>
                      <a:pPr lvl="0" indent="0" marL="0">
                        <a:buNone/>
                      </a:pPr>
                      <a:r>
                        <a:rPr/>
                        <a:t>Gain</a:t>
                      </a:r>
                    </a:p>
                  </a:txBody>
                  <a:tcPr/>
                </a:tc>
              </a:tr>
              <a:tr h="0">
                <a:tc>
                  <a:txBody>
                    <a:bodyPr/>
                    <a:lstStyle/>
                    <a:p>
                      <a:pPr lvl="0" indent="0" marL="0">
                        <a:buNone/>
                      </a:pPr>
                      <a:r>
                        <a:rPr/>
                        <a:t>Temps revue littérature</a:t>
                      </a:r>
                    </a:p>
                  </a:txBody>
                </a:tc>
                <a:tc>
                  <a:txBody>
                    <a:bodyPr/>
                    <a:lstStyle/>
                    <a:p>
                      <a:pPr lvl="0" indent="0" marL="0">
                        <a:buNone/>
                      </a:pPr>
                      <a:r>
                        <a:rPr/>
                        <a:t>8h/protocole</a:t>
                      </a:r>
                    </a:p>
                  </a:txBody>
                </a:tc>
                <a:tc>
                  <a:txBody>
                    <a:bodyPr/>
                    <a:lstStyle/>
                    <a:p>
                      <a:pPr lvl="0" indent="0" marL="0">
                        <a:buNone/>
                      </a:pPr>
                      <a:r>
                        <a:rPr/>
                        <a:t>1.5h/protocole</a:t>
                      </a:r>
                    </a:p>
                  </a:txBody>
                </a:tc>
                <a:tc>
                  <a:txBody>
                    <a:bodyPr/>
                    <a:lstStyle/>
                    <a:p>
                      <a:pPr lvl="0" indent="0" marL="0">
                        <a:buNone/>
                      </a:pPr>
                      <a:r>
                        <a:rPr b="1"/>
                        <a:t>-81%</a:t>
                      </a:r>
                    </a:p>
                  </a:txBody>
                </a:tc>
              </a:tr>
              <a:tr h="0">
                <a:tc>
                  <a:txBody>
                    <a:bodyPr/>
                    <a:lstStyle/>
                    <a:p>
                      <a:pPr lvl="0" indent="0" marL="0">
                        <a:buNone/>
                      </a:pPr>
                      <a:r>
                        <a:rPr/>
                        <a:t>Protocoles créés/mois</a:t>
                      </a:r>
                    </a:p>
                  </a:txBody>
                </a:tc>
                <a:tc>
                  <a:txBody>
                    <a:bodyPr/>
                    <a:lstStyle/>
                    <a:p>
                      <a:pPr lvl="0" indent="0" marL="0">
                        <a:buNone/>
                      </a:pPr>
                      <a:r>
                        <a:rPr/>
                        <a:t>12</a:t>
                      </a:r>
                    </a:p>
                  </a:txBody>
                </a:tc>
                <a:tc>
                  <a:txBody>
                    <a:bodyPr/>
                    <a:lstStyle/>
                    <a:p>
                      <a:pPr lvl="0" indent="0" marL="0">
                        <a:buNone/>
                      </a:pPr>
                      <a:r>
                        <a:rPr/>
                        <a:t>45</a:t>
                      </a:r>
                    </a:p>
                  </a:txBody>
                </a:tc>
                <a:tc>
                  <a:txBody>
                    <a:bodyPr/>
                    <a:lstStyle/>
                    <a:p>
                      <a:pPr lvl="0" indent="0" marL="0">
                        <a:buNone/>
                      </a:pPr>
                      <a:r>
                        <a:rPr b="1"/>
                        <a:t>+275%</a:t>
                      </a:r>
                    </a:p>
                  </a:txBody>
                </a:tc>
              </a:tr>
              <a:tr h="0">
                <a:tc>
                  <a:txBody>
                    <a:bodyPr/>
                    <a:lstStyle/>
                    <a:p>
                      <a:pPr lvl="0" indent="0" marL="0">
                        <a:buNone/>
                      </a:pPr>
                      <a:r>
                        <a:rPr/>
                        <a:t>Qualité protocoles (score pair review)</a:t>
                      </a:r>
                    </a:p>
                  </a:txBody>
                </a:tc>
                <a:tc>
                  <a:txBody>
                    <a:bodyPr/>
                    <a:lstStyle/>
                    <a:p>
                      <a:pPr lvl="0" indent="0" marL="0">
                        <a:buNone/>
                      </a:pPr>
                      <a:r>
                        <a:rPr/>
                        <a:t>7.2/10</a:t>
                      </a:r>
                    </a:p>
                  </a:txBody>
                </a:tc>
                <a:tc>
                  <a:txBody>
                    <a:bodyPr/>
                    <a:lstStyle/>
                    <a:p>
                      <a:pPr lvl="0" indent="0" marL="0">
                        <a:buNone/>
                      </a:pPr>
                      <a:r>
                        <a:rPr/>
                        <a:t>8.9/10</a:t>
                      </a:r>
                    </a:p>
                  </a:txBody>
                </a:tc>
                <a:tc>
                  <a:txBody>
                    <a:bodyPr/>
                    <a:lstStyle/>
                    <a:p>
                      <a:pPr lvl="0" indent="0" marL="0">
                        <a:buNone/>
                      </a:pPr>
                      <a:r>
                        <a:rPr b="1"/>
                        <a:t>+24%</a:t>
                      </a:r>
                    </a:p>
                  </a:txBody>
                </a:tc>
              </a:tr>
              <a:tr h="0">
                <a:tc>
                  <a:txBody>
                    <a:bodyPr/>
                    <a:lstStyle/>
                    <a:p>
                      <a:pPr lvl="0" indent="0" marL="0">
                        <a:buNone/>
                      </a:pPr>
                      <a:r>
                        <a:rPr/>
                        <a:t>Conformité RGPD incidents</a:t>
                      </a:r>
                    </a:p>
                  </a:txBody>
                </a:tc>
                <a:tc>
                  <a:txBody>
                    <a:bodyPr/>
                    <a:lstStyle/>
                    <a:p>
                      <a:pPr lvl="0" indent="0" marL="0">
                        <a:buNone/>
                      </a:pPr>
                      <a:r>
                        <a:rPr/>
                        <a:t>3/an</a:t>
                      </a:r>
                    </a:p>
                  </a:txBody>
                </a:tc>
                <a:tc>
                  <a:txBody>
                    <a:bodyPr/>
                    <a:lstStyle/>
                    <a:p>
                      <a:pPr lvl="0" indent="0" marL="0">
                        <a:buNone/>
                      </a:pPr>
                      <a:r>
                        <a:rPr/>
                        <a:t>0/an</a:t>
                      </a:r>
                    </a:p>
                  </a:txBody>
                </a:tc>
                <a:tc>
                  <a:txBody>
                    <a:bodyPr/>
                    <a:lstStyle/>
                    <a:p>
                      <a:pPr lvl="0" indent="0" marL="0">
                        <a:buNone/>
                      </a:pPr>
                      <a:r>
                        <a:rPr b="1"/>
                        <a:t>-100%</a:t>
                      </a:r>
                    </a:p>
                  </a:txBody>
                </a:tc>
              </a:tr>
            </a:tbl>
          </a:graphicData>
        </a:graphic>
      </p:graphicFrame>
      <p:sp>
        <p:nvSpPr>
          <p:cNvPr id="6" name="Content Placeholder 5"/>
          <p:cNvSpPr>
            <a:spLocks noGrp="1"/>
          </p:cNvSpPr>
          <p:nvPr>
            <p:ph idx="4" sz="quarter"/>
          </p:nvPr>
        </p:nvSpPr>
        <p:spPr/>
        <p:txBody>
          <a:bodyPr/>
          <a:lstStyle/>
          <a:p>
            <a:pPr lvl="0" indent="0" marL="0">
              <a:spcBef>
                <a:spcPts val="3000"/>
              </a:spcBef>
              <a:buNone/>
            </a:pPr>
            <a:r>
              <a:rPr b="1"/>
              <a:t>ROI et Impact</a:t>
            </a:r>
          </a:p>
          <a:p>
            <a:pPr lvl="0" indent="0" marL="0">
              <a:buNone/>
            </a:pPr>
            <a:r>
              <a:rPr b="1"/>
              <a:t>Investissement</a:t>
            </a:r>
            <a:r>
              <a:rPr/>
              <a:t> : 180 k€ (infrastructure + fine-tuning)</a:t>
            </a:r>
          </a:p>
          <a:p>
            <a:pPr lvl="0" indent="0" marL="0">
              <a:buNone/>
            </a:pPr>
            <a:r>
              <a:rPr b="1"/>
              <a:t>Gains</a:t>
            </a:r>
            <a:r>
              <a:rPr/>
              <a:t> : - +33 protocoles/mois × 150k€ valeur moyenne : </a:t>
            </a:r>
            <a:r>
              <a:rPr b="1"/>
              <a:t>5.9 M€/an</a:t>
            </a:r>
            <a:r>
              <a:rPr/>
              <a:t> - Réduction coûts études (-15%) : </a:t>
            </a:r>
            <a:r>
              <a:rPr b="1"/>
              <a:t>800 k€/an</a:t>
            </a:r>
          </a:p>
          <a:p>
            <a:pPr lvl="0" indent="0" marL="0">
              <a:buNone/>
            </a:pPr>
            <a:r>
              <a:rPr b="1"/>
              <a:t>ROI</a:t>
            </a:r>
            <a:r>
              <a:rPr/>
              <a:t> : </a:t>
            </a:r>
            <a:r>
              <a:rPr b="1"/>
              <a:t>3622%</a:t>
            </a:r>
            <a:r>
              <a:rPr/>
              <a:t> / Time-to-market : </a:t>
            </a:r>
            <a:r>
              <a:rPr b="1"/>
              <a:t>-40%</a:t>
            </a:r>
          </a:p>
          <a:p>
            <a:pPr lvl="0" indent="0" marL="0">
              <a:spcBef>
                <a:spcPts val="3000"/>
              </a:spcBef>
              <a:buNone/>
            </a:pPr>
            <a:r>
              <a:rPr b="1"/>
              <a:t>Conformité Santé</a:t>
            </a:r>
          </a:p>
          <a:p>
            <a:pPr lvl="0" indent="0" marL="0">
              <a:buNone/>
            </a:pPr>
            <a:r>
              <a:rPr/>
              <a:t>✅ HDS (Hébergeur Données Santé) ✅ ISO 27001 + ISO 27017 ✅ RGPD Article 9 (données sensibles) ✅ FDA 21 CFR Part 11 (USA export)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 d’Usage Secteur : Industrie &amp; Manufacturing</a:t>
            </a:r>
          </a:p>
        </p:txBody>
      </p:sp>
      <p:sp>
        <p:nvSpPr>
          <p:cNvPr id="3" name="Content Placeholder 2"/>
          <p:cNvSpPr>
            <a:spLocks noGrp="1"/>
          </p:cNvSpPr>
          <p:nvPr>
            <p:ph idx="1"/>
          </p:nvPr>
        </p:nvSpPr>
        <p:spPr/>
        <p:txBody>
          <a:bodyPr/>
          <a:lstStyle/>
          <a:p>
            <a:pPr lvl="0" indent="0" marL="0">
              <a:spcBef>
                <a:spcPts val="3000"/>
              </a:spcBef>
              <a:buNone/>
            </a:pPr>
            <a:r>
              <a:rPr b="1"/>
              <a:t>Contexte et Enjeux</a:t>
            </a:r>
          </a:p>
          <a:p>
            <a:pPr lvl="0" indent="0" marL="0">
              <a:buNone/>
            </a:pPr>
            <a:r>
              <a:rPr b="1"/>
              <a:t>Problématique</a:t>
            </a:r>
            <a:r>
              <a:rPr/>
              <a:t> : Maintenance préventive nécessite accès rapide documentation technique (10,000+ machines, 500+ fournisseurs)</a:t>
            </a:r>
          </a:p>
          <a:p>
            <a:pPr lvl="0" indent="0" marL="0">
              <a:buNone/>
            </a:pPr>
            <a:r>
              <a:rPr b="1"/>
              <a:t>Coût panne</a:t>
            </a:r>
            <a:r>
              <a:rPr/>
              <a:t> : 50-200 k€/heure ligne production arrêtée</a:t>
            </a:r>
          </a:p>
          <a:p>
            <a:pPr lvl="0" indent="0" marL="0">
              <a:spcBef>
                <a:spcPts val="3000"/>
              </a:spcBef>
              <a:buNone/>
            </a:pPr>
            <a:r>
              <a:rPr b="1"/>
              <a:t>Solution et Résultats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Architecture Edge</a:t>
            </a:r>
          </a:p>
          <a:p>
            <a:pPr lvl="0"/>
            <a:r>
              <a:rPr b="1"/>
              <a:t>Déploiement</a:t>
            </a:r>
            <a:r>
              <a:rPr/>
              <a:t> : Edge computing (usines déconnectées)</a:t>
            </a:r>
          </a:p>
          <a:p>
            <a:pPr lvl="0"/>
            <a:r>
              <a:rPr b="1"/>
              <a:t>Modèle</a:t>
            </a:r>
            <a:r>
              <a:rPr/>
              <a:t> : Mistral 7B (optimisé français technique)</a:t>
            </a:r>
          </a:p>
          <a:p>
            <a:pPr lvl="0"/>
            <a:r>
              <a:rPr b="1"/>
              <a:t>Corpus</a:t>
            </a:r>
            <a:r>
              <a:rPr/>
              <a:t> : Manuels techniques, historiques pannes, procédures</a:t>
            </a:r>
          </a:p>
          <a:p>
            <a:pPr lvl="0"/>
            <a:r>
              <a:rPr b="1"/>
              <a:t>Interface</a:t>
            </a:r>
            <a:r>
              <a:rPr/>
              <a:t> : Tablettes terrain + vocal</a:t>
            </a:r>
          </a:p>
          <a:p>
            <a:pPr lvl="0" indent="0" marL="0">
              <a:spcBef>
                <a:spcPts val="3000"/>
              </a:spcBef>
              <a:buNone/>
            </a:pPr>
            <a:r>
              <a:rPr b="1"/>
              <a:t>Cas d’Usage Techniques</a:t>
            </a:r>
          </a:p>
          <a:p>
            <a:pPr lvl="0" indent="-342900" marL="342900">
              <a:buAutoNum type="arabicPeriod"/>
            </a:pPr>
            <a:r>
              <a:rPr b="1"/>
              <a:t>Diagnostic panne</a:t>
            </a:r>
            <a:r>
              <a:rPr/>
              <a:t> : Photo + description → procédure réparation</a:t>
            </a:r>
          </a:p>
          <a:p>
            <a:pPr lvl="0" indent="-342900" marL="342900">
              <a:buAutoNum type="arabicPeriod"/>
            </a:pPr>
            <a:r>
              <a:rPr b="1"/>
              <a:t>Recherche pièce</a:t>
            </a:r>
            <a:r>
              <a:rPr/>
              <a:t> : Référence → fiche technique + stock + fournisseur</a:t>
            </a:r>
          </a:p>
          <a:p>
            <a:pPr lvl="0" indent="-342900" marL="342900">
              <a:buAutoNum type="arabicPeriod"/>
            </a:pPr>
            <a:r>
              <a:rPr b="1"/>
              <a:t>Formation terrain</a:t>
            </a:r>
            <a:r>
              <a:rPr/>
              <a:t> : Questions opérateurs → réponses procédures</a:t>
            </a:r>
          </a:p>
          <a:p>
            <a:pPr lvl="0" indent="-342900" marL="342900">
              <a:buAutoNum type="arabicPeriod"/>
            </a:pPr>
            <a:r>
              <a:rPr b="1"/>
              <a:t>Capitalisation</a:t>
            </a:r>
            <a:r>
              <a:rPr/>
              <a:t> : Indexation automatique nouveaux manuels</a:t>
            </a:r>
          </a:p>
        </p:txBody>
      </p:sp>
      <p:sp>
        <p:nvSpPr>
          <p:cNvPr id="5" name="Text Placeholder 4"/>
          <p:cNvSpPr>
            <a:spLocks noGrp="1"/>
          </p:cNvSpPr>
          <p:nvPr>
            <p:ph idx="3" sz="quarter" type="body"/>
          </p:nvPr>
        </p:nvSpPr>
        <p:spPr/>
        <p:txBody>
          <a:bodyPr/>
          <a:lstStyle/>
          <a:p>
            <a:pPr lvl="0" indent="0" marL="0">
              <a:spcBef>
                <a:spcPts val="3000"/>
              </a:spcBef>
              <a:buNone/>
            </a:pPr>
            <a:r>
              <a:rPr b="1"/>
              <a:t>Impact Opérationnel</a:t>
            </a:r>
          </a:p>
        </p:txBody>
      </p:sp>
      <p:graphicFrame>
        <p:nvGraphicFramePr>
          <p:cNvPr id="6" name="Content Placeholder 5"/>
          <p:cNvGraphicFramePr>
            <a:graphicFrameLocks noGrp="1"/>
          </p:cNvGraphicFramePr>
          <p:nvPr>
            <p:ph idx="1"/>
          </p:nvPr>
        </p:nvGraphicFramePr>
        <p:xfrm>
          <a:off x="4635500" y="1625600"/>
          <a:ext cx="4038600" cy="2959100"/>
        </p:xfrm>
        <a:graphic>
          <a:graphicData uri="http://schemas.openxmlformats.org/drawingml/2006/table">
            <a:tbl>
              <a:tblPr firstRow="1" bandRow="1">
                <a:tableStyleId>{5C22544A-7EE6-4342-B048-85BDC9FD1C3A}</a:tableStyleId>
              </a:tblPr>
              <a:tblGrid>
                <a:gridCol w="1003300"/>
                <a:gridCol w="1003300"/>
                <a:gridCol w="1003300"/>
                <a:gridCol w="1003300"/>
              </a:tblGrid>
              <a:tr h="0">
                <a:tc>
                  <a:txBody>
                    <a:bodyPr/>
                    <a:lstStyle/>
                    <a:p>
                      <a:pPr lvl="0" indent="0" marL="0">
                        <a:buNone/>
                      </a:pPr>
                      <a:r>
                        <a:rPr/>
                        <a:t>Métrique</a:t>
                      </a:r>
                    </a:p>
                  </a:txBody>
                  <a:tcPr/>
                </a:tc>
                <a:tc>
                  <a:txBody>
                    <a:bodyPr/>
                    <a:lstStyle/>
                    <a:p>
                      <a:pPr lvl="0" indent="0" marL="0">
                        <a:buNone/>
                      </a:pPr>
                      <a:r>
                        <a:rPr/>
                        <a:t>Avant</a:t>
                      </a:r>
                    </a:p>
                  </a:txBody>
                  <a:tcPr/>
                </a:tc>
                <a:tc>
                  <a:txBody>
                    <a:bodyPr/>
                    <a:lstStyle/>
                    <a:p>
                      <a:pPr lvl="0" indent="0" marL="0">
                        <a:buNone/>
                      </a:pPr>
                      <a:r>
                        <a:rPr/>
                        <a:t>Après</a:t>
                      </a:r>
                    </a:p>
                  </a:txBody>
                  <a:tcPr/>
                </a:tc>
                <a:tc>
                  <a:txBody>
                    <a:bodyPr/>
                    <a:lstStyle/>
                    <a:p>
                      <a:pPr lvl="0" indent="0" marL="0">
                        <a:buNone/>
                      </a:pPr>
                      <a:r>
                        <a:rPr/>
                        <a:t>Gain</a:t>
                      </a:r>
                    </a:p>
                  </a:txBody>
                  <a:tcPr/>
                </a:tc>
              </a:tr>
              <a:tr h="0">
                <a:tc>
                  <a:txBody>
                    <a:bodyPr/>
                    <a:lstStyle/>
                    <a:p>
                      <a:pPr lvl="0" indent="0" marL="0">
                        <a:buNone/>
                      </a:pPr>
                      <a:r>
                        <a:rPr/>
                        <a:t>MTTR (Mean Time To Repair)</a:t>
                      </a:r>
                    </a:p>
                  </a:txBody>
                </a:tc>
                <a:tc>
                  <a:txBody>
                    <a:bodyPr/>
                    <a:lstStyle/>
                    <a:p>
                      <a:pPr lvl="0" indent="0" marL="0">
                        <a:buNone/>
                      </a:pPr>
                      <a:r>
                        <a:rPr/>
                        <a:t>4.2h</a:t>
                      </a:r>
                    </a:p>
                  </a:txBody>
                </a:tc>
                <a:tc>
                  <a:txBody>
                    <a:bodyPr/>
                    <a:lstStyle/>
                    <a:p>
                      <a:pPr lvl="0" indent="0" marL="0">
                        <a:buNone/>
                      </a:pPr>
                      <a:r>
                        <a:rPr/>
                        <a:t>1.8h</a:t>
                      </a:r>
                    </a:p>
                  </a:txBody>
                </a:tc>
                <a:tc>
                  <a:txBody>
                    <a:bodyPr/>
                    <a:lstStyle/>
                    <a:p>
                      <a:pPr lvl="0" indent="0" marL="0">
                        <a:buNone/>
                      </a:pPr>
                      <a:r>
                        <a:rPr b="1"/>
                        <a:t>-57%</a:t>
                      </a:r>
                    </a:p>
                  </a:txBody>
                </a:tc>
              </a:tr>
              <a:tr h="0">
                <a:tc>
                  <a:txBody>
                    <a:bodyPr/>
                    <a:lstStyle/>
                    <a:p>
                      <a:pPr lvl="0" indent="0" marL="0">
                        <a:buNone/>
                      </a:pPr>
                      <a:r>
                        <a:rPr/>
                        <a:t>Taux disponibilité lignes</a:t>
                      </a:r>
                    </a:p>
                  </a:txBody>
                </a:tc>
                <a:tc>
                  <a:txBody>
                    <a:bodyPr/>
                    <a:lstStyle/>
                    <a:p>
                      <a:pPr lvl="0" indent="0" marL="0">
                        <a:buNone/>
                      </a:pPr>
                      <a:r>
                        <a:rPr/>
                        <a:t>87%</a:t>
                      </a:r>
                    </a:p>
                  </a:txBody>
                </a:tc>
                <a:tc>
                  <a:txBody>
                    <a:bodyPr/>
                    <a:lstStyle/>
                    <a:p>
                      <a:pPr lvl="0" indent="0" marL="0">
                        <a:buNone/>
                      </a:pPr>
                      <a:r>
                        <a:rPr/>
                        <a:t>94.5%</a:t>
                      </a:r>
                    </a:p>
                  </a:txBody>
                </a:tc>
                <a:tc>
                  <a:txBody>
                    <a:bodyPr/>
                    <a:lstStyle/>
                    <a:p>
                      <a:pPr lvl="0" indent="0" marL="0">
                        <a:buNone/>
                      </a:pPr>
                      <a:r>
                        <a:rPr b="1"/>
                        <a:t>+7.5 pts</a:t>
                      </a:r>
                    </a:p>
                  </a:txBody>
                </a:tc>
              </a:tr>
              <a:tr h="0">
                <a:tc>
                  <a:txBody>
                    <a:bodyPr/>
                    <a:lstStyle/>
                    <a:p>
                      <a:pPr lvl="0" indent="0" marL="0">
                        <a:buNone/>
                      </a:pPr>
                      <a:r>
                        <a:rPr/>
                        <a:t>Coût arrêts production</a:t>
                      </a:r>
                    </a:p>
                  </a:txBody>
                </a:tc>
                <a:tc>
                  <a:txBody>
                    <a:bodyPr/>
                    <a:lstStyle/>
                    <a:p>
                      <a:pPr lvl="0" indent="0" marL="0">
                        <a:buNone/>
                      </a:pPr>
                      <a:r>
                        <a:rPr/>
                        <a:t>2.4 M€/an</a:t>
                      </a:r>
                    </a:p>
                  </a:txBody>
                </a:tc>
                <a:tc>
                  <a:txBody>
                    <a:bodyPr/>
                    <a:lstStyle/>
                    <a:p>
                      <a:pPr lvl="0" indent="0" marL="0">
                        <a:buNone/>
                      </a:pPr>
                      <a:r>
                        <a:rPr/>
                        <a:t>0.9 M€/an</a:t>
                      </a:r>
                    </a:p>
                  </a:txBody>
                </a:tc>
                <a:tc>
                  <a:txBody>
                    <a:bodyPr/>
                    <a:lstStyle/>
                    <a:p>
                      <a:pPr lvl="0" indent="0" marL="0">
                        <a:buNone/>
                      </a:pPr>
                      <a:r>
                        <a:rPr b="1"/>
                        <a:t>-1.5 M€</a:t>
                      </a:r>
                    </a:p>
                  </a:txBody>
                </a:tc>
              </a:tr>
              <a:tr h="0">
                <a:tc>
                  <a:txBody>
                    <a:bodyPr/>
                    <a:lstStyle/>
                    <a:p>
                      <a:pPr lvl="0" indent="0" marL="0">
                        <a:buNone/>
                      </a:pPr>
                      <a:r>
                        <a:rPr/>
                        <a:t>Satisfaction techniciens</a:t>
                      </a:r>
                    </a:p>
                  </a:txBody>
                </a:tc>
                <a:tc>
                  <a:txBody>
                    <a:bodyPr/>
                    <a:lstStyle/>
                    <a:p>
                      <a:pPr lvl="0" indent="0" marL="0">
                        <a:buNone/>
                      </a:pPr>
                      <a:r>
                        <a:rPr/>
                        <a:t>6.1/10</a:t>
                      </a:r>
                    </a:p>
                  </a:txBody>
                </a:tc>
                <a:tc>
                  <a:txBody>
                    <a:bodyPr/>
                    <a:lstStyle/>
                    <a:p>
                      <a:pPr lvl="0" indent="0" marL="0">
                        <a:buNone/>
                      </a:pPr>
                      <a:r>
                        <a:rPr/>
                        <a:t>8.7/10</a:t>
                      </a:r>
                    </a:p>
                  </a:txBody>
                </a:tc>
                <a:tc>
                  <a:txBody>
                    <a:bodyPr/>
                    <a:lstStyle/>
                    <a:p>
                      <a:pPr lvl="0" indent="0" marL="0">
                        <a:buNone/>
                      </a:pPr>
                      <a:r>
                        <a:rPr b="1"/>
                        <a:t>+43%</a:t>
                      </a:r>
                    </a:p>
                  </a:txBody>
                </a:tc>
              </a:tr>
            </a:tbl>
          </a:graphicData>
        </a:graphic>
      </p:graphicFrame>
      <p:sp>
        <p:nvSpPr>
          <p:cNvPr id="6" name="Content Placeholder 5"/>
          <p:cNvSpPr>
            <a:spLocks noGrp="1"/>
          </p:cNvSpPr>
          <p:nvPr>
            <p:ph idx="4" sz="quarter"/>
          </p:nvPr>
        </p:nvSpPr>
        <p:spPr/>
        <p:txBody>
          <a:bodyPr/>
          <a:lstStyle/>
          <a:p>
            <a:pPr lvl="0" indent="0" marL="0">
              <a:spcBef>
                <a:spcPts val="3000"/>
              </a:spcBef>
              <a:buNone/>
            </a:pPr>
            <a:r>
              <a:rPr b="1"/>
              <a:t>ROI Industriel</a:t>
            </a:r>
          </a:p>
          <a:p>
            <a:pPr lvl="0" indent="0" marL="0">
              <a:buNone/>
            </a:pPr>
            <a:r>
              <a:rPr b="1"/>
              <a:t>Investissement</a:t>
            </a:r>
            <a:r>
              <a:rPr/>
              <a:t> : 120 k€ (20 sites)</a:t>
            </a:r>
          </a:p>
          <a:p>
            <a:pPr lvl="0" indent="0" marL="0">
              <a:buNone/>
            </a:pPr>
            <a:r>
              <a:rPr b="1"/>
              <a:t>Gains annuels</a:t>
            </a:r>
            <a:r>
              <a:rPr/>
              <a:t> : - Réduction arrêts : </a:t>
            </a:r>
            <a:r>
              <a:rPr b="1"/>
              <a:t>1.5 M€</a:t>
            </a:r>
            <a:r>
              <a:rPr/>
              <a:t> - Productivité techniciens (+30%) : </a:t>
            </a:r>
            <a:r>
              <a:rPr b="1"/>
              <a:t>400 k€</a:t>
            </a:r>
            <a:r>
              <a:rPr/>
              <a:t> - Réduction stocks pièces (-15%) : </a:t>
            </a:r>
            <a:r>
              <a:rPr b="1"/>
              <a:t>200 k€</a:t>
            </a:r>
          </a:p>
          <a:p>
            <a:pPr lvl="0" indent="0" marL="0">
              <a:buNone/>
            </a:pPr>
            <a:r>
              <a:rPr b="1"/>
              <a:t>Total</a:t>
            </a:r>
            <a:r>
              <a:rPr/>
              <a:t> : </a:t>
            </a:r>
            <a:r>
              <a:rPr b="1"/>
              <a:t>2.1 M€/an</a:t>
            </a:r>
          </a:p>
          <a:p>
            <a:pPr lvl="0" indent="0" marL="0">
              <a:buNone/>
            </a:pPr>
            <a:r>
              <a:rPr b="1"/>
              <a:t>ROI</a:t>
            </a:r>
            <a:r>
              <a:rPr/>
              <a:t> : </a:t>
            </a:r>
            <a:r>
              <a:rPr b="1"/>
              <a:t>1650%</a:t>
            </a:r>
            <a:r>
              <a:rPr/>
              <a:t> / Payback : </a:t>
            </a:r>
            <a:r>
              <a:rPr b="1"/>
              <a:t>21 jours</a:t>
            </a:r>
          </a:p>
          <a:p>
            <a:pPr lvl="0" indent="0" marL="0">
              <a:spcBef>
                <a:spcPts val="3000"/>
              </a:spcBef>
              <a:buNone/>
            </a:pPr>
            <a:r>
              <a:rPr b="1"/>
              <a:t>Spécificités Déploiement</a:t>
            </a:r>
          </a:p>
          <a:p>
            <a:pPr lvl="0" indent="0" marL="0">
              <a:buNone/>
            </a:pPr>
            <a:r>
              <a:rPr/>
              <a:t>✅ Offline-first (usines sans Internet) ✅ Sync différée documentation ✅ Interface vocal (mains libres) ✅ Tablettes durcies IP67</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Gestion des Risques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00200"/>
                <a:gridCol w="2603500"/>
                <a:gridCol w="1600200"/>
                <a:gridCol w="2413000"/>
              </a:tblGrid>
              <a:tr h="0">
                <a:tc>
                  <a:txBody>
                    <a:bodyPr/>
                    <a:lstStyle/>
                    <a:p>
                      <a:pPr lvl="0" indent="0" marL="0">
                        <a:buNone/>
                      </a:pPr>
                      <a:r>
                        <a:rPr/>
                        <a:t>Risque</a:t>
                      </a:r>
                    </a:p>
                  </a:txBody>
                  <a:tcPr/>
                </a:tc>
                <a:tc>
                  <a:txBody>
                    <a:bodyPr/>
                    <a:lstStyle/>
                    <a:p>
                      <a:pPr lvl="0" indent="0" marL="0">
                        <a:buNone/>
                      </a:pPr>
                      <a:r>
                        <a:rPr/>
                        <a:t>Probabilité</a:t>
                      </a:r>
                    </a:p>
                  </a:txBody>
                  <a:tcPr/>
                </a:tc>
                <a:tc>
                  <a:txBody>
                    <a:bodyPr/>
                    <a:lstStyle/>
                    <a:p>
                      <a:pPr lvl="0" indent="0" marL="0">
                        <a:buNone/>
                      </a:pPr>
                      <a:r>
                        <a:rPr/>
                        <a:t>Impact</a:t>
                      </a:r>
                    </a:p>
                  </a:txBody>
                  <a:tcPr/>
                </a:tc>
                <a:tc>
                  <a:txBody>
                    <a:bodyPr/>
                    <a:lstStyle/>
                    <a:p>
                      <a:pPr lvl="0" indent="0" marL="0">
                        <a:buNone/>
                      </a:pPr>
                      <a:r>
                        <a:rPr/>
                        <a:t>Mitigation</a:t>
                      </a:r>
                    </a:p>
                  </a:txBody>
                  <a:tcPr/>
                </a:tc>
              </a:tr>
              <a:tr h="0">
                <a:tc>
                  <a:txBody>
                    <a:bodyPr/>
                    <a:lstStyle/>
                    <a:p>
                      <a:pPr lvl="0" indent="0" marL="0">
                        <a:buNone/>
                      </a:pPr>
                      <a:r>
                        <a:rPr b="1"/>
                        <a:t>Qualité réponses insuffisante</a:t>
                      </a:r>
                    </a:p>
                  </a:txBody>
                </a:tc>
                <a:tc>
                  <a:txBody>
                    <a:bodyPr/>
                    <a:lstStyle/>
                    <a:p>
                      <a:pPr lvl="0" indent="0" marL="0">
                        <a:buNone/>
                      </a:pPr>
                      <a:r>
                        <a:rPr/>
                        <a:t>Moyenne</a:t>
                      </a:r>
                    </a:p>
                  </a:txBody>
                </a:tc>
                <a:tc>
                  <a:txBody>
                    <a:bodyPr/>
                    <a:lstStyle/>
                    <a:p>
                      <a:pPr lvl="0" indent="0" marL="0">
                        <a:buNone/>
                      </a:pPr>
                      <a:r>
                        <a:rPr/>
                        <a:t>Élevé</a:t>
                      </a:r>
                    </a:p>
                  </a:txBody>
                </a:tc>
                <a:tc>
                  <a:txBody>
                    <a:bodyPr/>
                    <a:lstStyle/>
                    <a:p>
                      <a:pPr lvl="0" indent="0" marL="0">
                        <a:buNone/>
                      </a:pPr>
                      <a:r>
                        <a:rPr/>
                        <a:t>POC avec tests utilisateurs, fine-tuning si nécessaire</a:t>
                      </a:r>
                    </a:p>
                  </a:txBody>
                </a:tc>
              </a:tr>
              <a:tr h="0">
                <a:tc>
                  <a:txBody>
                    <a:bodyPr/>
                    <a:lstStyle/>
                    <a:p>
                      <a:pPr lvl="0" indent="0" marL="0">
                        <a:buNone/>
                      </a:pPr>
                      <a:r>
                        <a:rPr b="1"/>
                        <a:t>Dépassement budget</a:t>
                      </a:r>
                    </a:p>
                  </a:txBody>
                </a:tc>
                <a:tc>
                  <a:txBody>
                    <a:bodyPr/>
                    <a:lstStyle/>
                    <a:p>
                      <a:pPr lvl="0" indent="0" marL="0">
                        <a:buNone/>
                      </a:pPr>
                      <a:r>
                        <a:rPr/>
                        <a:t>Faible</a:t>
                      </a:r>
                    </a:p>
                  </a:txBody>
                </a:tc>
                <a:tc>
                  <a:txBody>
                    <a:bodyPr/>
                    <a:lstStyle/>
                    <a:p>
                      <a:pPr lvl="0" indent="0" marL="0">
                        <a:buNone/>
                      </a:pPr>
                      <a:r>
                        <a:rPr/>
                        <a:t>Moyen</a:t>
                      </a:r>
                    </a:p>
                  </a:txBody>
                </a:tc>
                <a:tc>
                  <a:txBody>
                    <a:bodyPr/>
                    <a:lstStyle/>
                    <a:p>
                      <a:pPr lvl="0" indent="0" marL="0">
                        <a:buNone/>
                      </a:pPr>
                      <a:r>
                        <a:rPr/>
                        <a:t>Phases incrémentales, validation à chaque étape</a:t>
                      </a:r>
                    </a:p>
                  </a:txBody>
                </a:tc>
              </a:tr>
              <a:tr h="0">
                <a:tc>
                  <a:txBody>
                    <a:bodyPr/>
                    <a:lstStyle/>
                    <a:p>
                      <a:pPr lvl="0" indent="0" marL="0">
                        <a:buNone/>
                      </a:pPr>
                      <a:r>
                        <a:rPr b="1"/>
                        <a:t>Adoption utilisateurs faible</a:t>
                      </a:r>
                    </a:p>
                  </a:txBody>
                </a:tc>
                <a:tc>
                  <a:txBody>
                    <a:bodyPr/>
                    <a:lstStyle/>
                    <a:p>
                      <a:pPr lvl="0" indent="0" marL="0">
                        <a:buNone/>
                      </a:pPr>
                      <a:r>
                        <a:rPr/>
                        <a:t>Moyenne</a:t>
                      </a:r>
                    </a:p>
                  </a:txBody>
                </a:tc>
                <a:tc>
                  <a:txBody>
                    <a:bodyPr/>
                    <a:lstStyle/>
                    <a:p>
                      <a:pPr lvl="0" indent="0" marL="0">
                        <a:buNone/>
                      </a:pPr>
                      <a:r>
                        <a:rPr/>
                        <a:t>Élevé</a:t>
                      </a:r>
                    </a:p>
                  </a:txBody>
                </a:tc>
                <a:tc>
                  <a:txBody>
                    <a:bodyPr/>
                    <a:lstStyle/>
                    <a:p>
                      <a:pPr lvl="0" indent="0" marL="0">
                        <a:buNone/>
                      </a:pPr>
                      <a:r>
                        <a:rPr/>
                        <a:t>Formation, champions, quick wins, feedback continu</a:t>
                      </a:r>
                    </a:p>
                  </a:txBody>
                </a:tc>
              </a:tr>
              <a:tr h="0">
                <a:tc>
                  <a:txBody>
                    <a:bodyPr/>
                    <a:lstStyle/>
                    <a:p>
                      <a:pPr lvl="0" indent="0" marL="0">
                        <a:buNone/>
                      </a:pPr>
                      <a:r>
                        <a:rPr b="1"/>
                        <a:t>Incident sécurité</a:t>
                      </a:r>
                    </a:p>
                  </a:txBody>
                </a:tc>
                <a:tc>
                  <a:txBody>
                    <a:bodyPr/>
                    <a:lstStyle/>
                    <a:p>
                      <a:pPr lvl="0" indent="0" marL="0">
                        <a:buNone/>
                      </a:pPr>
                      <a:r>
                        <a:rPr/>
                        <a:t>Faible</a:t>
                      </a:r>
                    </a:p>
                  </a:txBody>
                </a:tc>
                <a:tc>
                  <a:txBody>
                    <a:bodyPr/>
                    <a:lstStyle/>
                    <a:p>
                      <a:pPr lvl="0" indent="0" marL="0">
                        <a:buNone/>
                      </a:pPr>
                      <a:r>
                        <a:rPr/>
                        <a:t>Critique</a:t>
                      </a:r>
                    </a:p>
                  </a:txBody>
                </a:tc>
                <a:tc>
                  <a:txBody>
                    <a:bodyPr/>
                    <a:lstStyle/>
                    <a:p>
                      <a:pPr lvl="0" indent="0" marL="0">
                        <a:buNone/>
                      </a:pPr>
                      <a:r>
                        <a:rPr/>
                        <a:t>Pentests, monitoring 24/7, incident response plan</a:t>
                      </a:r>
                    </a:p>
                  </a:txBody>
                </a:tc>
              </a:tr>
              <a:tr h="0">
                <a:tc>
                  <a:txBody>
                    <a:bodyPr/>
                    <a:lstStyle/>
                    <a:p>
                      <a:pPr lvl="0" indent="0" marL="0">
                        <a:buNone/>
                      </a:pPr>
                      <a:r>
                        <a:rPr b="1"/>
                        <a:t>Obsolescence technologique</a:t>
                      </a:r>
                    </a:p>
                  </a:txBody>
                </a:tc>
                <a:tc>
                  <a:txBody>
                    <a:bodyPr/>
                    <a:lstStyle/>
                    <a:p>
                      <a:pPr lvl="0" indent="0" marL="0">
                        <a:buNone/>
                      </a:pPr>
                      <a:r>
                        <a:rPr/>
                        <a:t>Faible</a:t>
                      </a:r>
                    </a:p>
                  </a:txBody>
                </a:tc>
                <a:tc>
                  <a:txBody>
                    <a:bodyPr/>
                    <a:lstStyle/>
                    <a:p>
                      <a:pPr lvl="0" indent="0" marL="0">
                        <a:buNone/>
                      </a:pPr>
                      <a:r>
                        <a:rPr/>
                        <a:t>Moyen</a:t>
                      </a:r>
                    </a:p>
                  </a:txBody>
                </a:tc>
                <a:tc>
                  <a:txBody>
                    <a:bodyPr/>
                    <a:lstStyle/>
                    <a:p>
                      <a:pPr lvl="0" indent="0" marL="0">
                        <a:buNone/>
                      </a:pPr>
                      <a:r>
                        <a:rPr/>
                        <a:t>Veille active, architecture modulaire, mises à jour</a:t>
                      </a:r>
                    </a:p>
                  </a:txBody>
                </a:tc>
              </a:tr>
              <a:tr h="0">
                <a:tc>
                  <a:txBody>
                    <a:bodyPr/>
                    <a:lstStyle/>
                    <a:p>
                      <a:pPr lvl="0" indent="0" marL="0">
                        <a:buNone/>
                      </a:pPr>
                      <a:r>
                        <a:rPr b="1"/>
                        <a:t>Perte compétences clés</a:t>
                      </a:r>
                    </a:p>
                  </a:txBody>
                </a:tc>
                <a:tc>
                  <a:txBody>
                    <a:bodyPr/>
                    <a:lstStyle/>
                    <a:p>
                      <a:pPr lvl="0" indent="0" marL="0">
                        <a:buNone/>
                      </a:pPr>
                      <a:r>
                        <a:rPr/>
                        <a:t>Moyenne</a:t>
                      </a:r>
                    </a:p>
                  </a:txBody>
                </a:tc>
                <a:tc>
                  <a:txBody>
                    <a:bodyPr/>
                    <a:lstStyle/>
                    <a:p>
                      <a:pPr lvl="0" indent="0" marL="0">
                        <a:buNone/>
                      </a:pPr>
                      <a:r>
                        <a:rPr/>
                        <a:t>Élevé</a:t>
                      </a:r>
                    </a:p>
                  </a:txBody>
                </a:tc>
                <a:tc>
                  <a:txBody>
                    <a:bodyPr/>
                    <a:lstStyle/>
                    <a:p>
                      <a:pPr lvl="0" indent="0" marL="0">
                        <a:buNone/>
                      </a:pPr>
                      <a:r>
                        <a:rPr/>
                        <a:t>Documentation exhaustive, formation équipe élargie</a:t>
                      </a:r>
                    </a:p>
                  </a:txBody>
                </a:tc>
              </a:tr>
            </a:tbl>
          </a:graphicData>
        </a:graphic>
      </p:graphicFrame>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Plan de Contingence</a:t>
            </a:r>
          </a:p>
          <a:p>
            <a:pPr lvl="0"/>
            <a:r>
              <a:rPr b="1"/>
              <a:t>Backup complet quotidien</a:t>
            </a:r>
            <a:r>
              <a:rPr/>
              <a:t> : index + métadonnées + configs</a:t>
            </a:r>
          </a:p>
          <a:p>
            <a:pPr lvl="0"/>
            <a:r>
              <a:rPr b="1"/>
              <a:t>Disaster Recovery</a:t>
            </a:r>
            <a:r>
              <a:rPr/>
              <a:t> : RTO 4h, RPO 24h</a:t>
            </a:r>
          </a:p>
          <a:p>
            <a:pPr lvl="0"/>
            <a:r>
              <a:rPr b="1"/>
              <a:t>Rollback</a:t>
            </a:r>
            <a:r>
              <a:rPr/>
              <a:t> : versions précédentes conservées 90j</a:t>
            </a:r>
          </a:p>
          <a:p>
            <a:pPr lvl="0"/>
            <a:r>
              <a:rPr b="1"/>
              <a:t>Support 24/7</a:t>
            </a:r>
            <a:r>
              <a:rPr/>
              <a:t> : Astreinte équipe ML/DevOps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Équipe et Compétences Requises</a:t>
            </a:r>
          </a:p>
        </p:txBody>
      </p:sp>
      <p:sp>
        <p:nvSpPr>
          <p:cNvPr id="3" name="Content Placeholder 2"/>
          <p:cNvSpPr>
            <a:spLocks noGrp="1"/>
          </p:cNvSpPr>
          <p:nvPr>
            <p:ph idx="1"/>
          </p:nvPr>
        </p:nvSpPr>
        <p:spPr/>
        <p:txBody>
          <a:bodyPr/>
          <a:lstStyle/>
          <a:p>
            <a:pPr lvl="0" indent="0" marL="0">
              <a:spcBef>
                <a:spcPts val="3000"/>
              </a:spcBef>
              <a:buNone/>
            </a:pPr>
            <a:r>
              <a:rPr b="1"/>
              <a:t>Composition Équipe Projet (Phase 1-3)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Timeline recommandée : POC 6 semaines, Production M+3</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Core Team (Temps plein)</a:t>
            </a:r>
          </a:p>
          <a:p>
            <a:pPr lvl="0" indent="0" marL="0">
              <a:buNone/>
            </a:pPr>
            <a:r>
              <a:rPr b="1"/>
              <a:t>Lead ML Engineer</a:t>
            </a:r>
            <a:r>
              <a:rPr/>
              <a:t> (1 FTE) - Architecture RAG/LLM - Fine-tuning - 5+ ans exp. NLP</a:t>
            </a:r>
          </a:p>
          <a:p>
            <a:pPr lvl="0" indent="0" marL="0">
              <a:buNone/>
            </a:pPr>
            <a:r>
              <a:rPr b="1"/>
              <a:t>Data Engineer</a:t>
            </a:r>
            <a:r>
              <a:rPr/>
              <a:t> (1 FTE) - Pipeline données - Nettoyage, chunking - 3+ ans exp. Python</a:t>
            </a:r>
          </a:p>
          <a:p>
            <a:pPr lvl="0" indent="0" marL="0">
              <a:buNone/>
            </a:pPr>
            <a:r>
              <a:rPr b="1"/>
              <a:t>DevOps/MLOps</a:t>
            </a:r>
            <a:r>
              <a:rPr/>
              <a:t> (0.5 FTE) - Infrastructure - CI/CD, monitoring - 3+ ans exp. cloud/on-prem</a:t>
            </a:r>
          </a:p>
        </p:txBody>
      </p:sp>
      <p:sp>
        <p:nvSpPr>
          <p:cNvPr id="4" name="Content Placeholder 3"/>
          <p:cNvSpPr>
            <a:spLocks noGrp="1"/>
          </p:cNvSpPr>
          <p:nvPr>
            <p:ph idx="2" sz="half"/>
          </p:nvPr>
        </p:nvSpPr>
        <p:spPr/>
        <p:txBody>
          <a:bodyPr/>
          <a:lstStyle/>
          <a:p>
            <a:pPr lvl="0" indent="0" marL="0">
              <a:spcBef>
                <a:spcPts val="3000"/>
              </a:spcBef>
              <a:buNone/>
            </a:pPr>
            <a:r>
              <a:rPr b="1"/>
              <a:t>Support Team (Partiel)</a:t>
            </a:r>
          </a:p>
          <a:p>
            <a:pPr lvl="0" indent="0" marL="0">
              <a:buNone/>
            </a:pPr>
            <a:r>
              <a:rPr b="1"/>
              <a:t>Product Owner</a:t>
            </a:r>
            <a:r>
              <a:rPr/>
              <a:t> (0.3 FTE) - Définition use cases - Priorisation features</a:t>
            </a:r>
          </a:p>
          <a:p>
            <a:pPr lvl="0" indent="0" marL="0">
              <a:buNone/>
            </a:pPr>
            <a:r>
              <a:rPr b="1"/>
              <a:t>UX Designer</a:t>
            </a:r>
            <a:r>
              <a:rPr/>
              <a:t> (0.2 FTE) - Interface utilisateur - Expérience conversationnelle</a:t>
            </a:r>
          </a:p>
          <a:p>
            <a:pPr lvl="0" indent="0" marL="0">
              <a:buNone/>
            </a:pPr>
            <a:r>
              <a:rPr b="1"/>
              <a:t>Juriste/DPO</a:t>
            </a:r>
            <a:r>
              <a:rPr/>
              <a:t> (0.1 FTE) - Conformité RGPD - Validation contrats</a:t>
            </a:r>
          </a:p>
          <a:p>
            <a:pPr lvl="0" indent="0" marL="0">
              <a:buNone/>
            </a:pPr>
            <a:r>
              <a:rPr b="1"/>
              <a:t>Chef de Projet</a:t>
            </a:r>
            <a:r>
              <a:rPr/>
              <a:t> (0.5 FTE) - Coordination - Reporting</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Formation Recommandée</a:t>
            </a:r>
          </a:p>
          <a:p>
            <a:pPr lvl="0"/>
            <a:r>
              <a:rPr b="1"/>
              <a:t>Équipe IT</a:t>
            </a:r>
            <a:r>
              <a:rPr/>
              <a:t> : Formation LLM/RAG (3 jours)</a:t>
            </a:r>
          </a:p>
          <a:p>
            <a:pPr lvl="0"/>
            <a:r>
              <a:rPr b="1"/>
              <a:t>Utilisateurs</a:t>
            </a:r>
            <a:r>
              <a:rPr/>
              <a:t> : Formation outil (1 jour)</a:t>
            </a:r>
          </a:p>
          <a:p>
            <a:pPr lvl="0"/>
            <a:r>
              <a:rPr b="1"/>
              <a:t>Management</a:t>
            </a:r>
            <a:r>
              <a:rPr/>
              <a:t> : Présentation stratégique (2h)</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Plan de Communication et Change Management</a:t>
            </a:r>
          </a:p>
        </p:txBody>
      </p:sp>
      <p:sp>
        <p:nvSpPr>
          <p:cNvPr id="3" name="Content Placeholder 2"/>
          <p:cNvSpPr>
            <a:spLocks noGrp="1"/>
          </p:cNvSpPr>
          <p:nvPr>
            <p:ph idx="1"/>
          </p:nvPr>
        </p:nvSpPr>
        <p:spPr/>
        <p:txBody>
          <a:bodyPr/>
          <a:lstStyle/>
          <a:p>
            <a:pPr lvl="0" indent="0" marL="0">
              <a:spcBef>
                <a:spcPts val="3000"/>
              </a:spcBef>
              <a:buNone/>
            </a:pPr>
            <a:r>
              <a:rPr b="1"/>
              <a:t>Communication Multicanal</a:t>
            </a:r>
          </a:p>
          <a:p>
            <a:pPr lvl="0" indent="0">
              <a:buNone/>
            </a:pPr>
            <a:r>
              <a:rPr>
                <a:latin typeface="Courier"/>
              </a:rPr>
              <a:t>graph TD
    A[Kickoff Projet] --&gt; B[Communication Management&lt;br/&gt;Présentation stratégique]
    A --&gt; C[Communication Équipe IT&lt;br/&gt;Formation technique]
    A --&gt; D[Communication Utilisateurs&lt;br/&gt;Webinar démonstration]
    B --&gt; E[Newsletter Mensuelle&lt;br/&gt;Progrès projet]
    C --&gt; F[Sessions Q&amp;A IT&lt;br/&gt;Bimensuelles]
    D --&gt; G[Bêta Testeurs&lt;br/&gt;20-30 early adopters]
    E --&gt; H[Go-Live]
    F --&gt; H
    G --&gt; H
    H --&gt; I[Support Continu&lt;br/&gt;Hotline + doc]
    style A fill:#2E4053,color:#fff
    style H fill:#3498DB,color:#fff</a:t>
            </a:r>
          </a:p>
          <a:p>
            <a:pPr lvl="0" indent="0" marL="0">
              <a:spcBef>
                <a:spcPts val="3000"/>
              </a:spcBef>
              <a:buNone/>
            </a:pPr>
            <a:r>
              <a:rPr b="1"/>
              <a:t>Leviers d’Adoption</a:t>
            </a:r>
          </a:p>
          <a:p>
            <a:pPr lvl="0" indent="-342900" marL="342900">
              <a:buAutoNum type="arabicPeriod"/>
            </a:pPr>
            <a:r>
              <a:rPr b="1"/>
              <a:t>Champions</a:t>
            </a:r>
            <a:r>
              <a:rPr/>
              <a:t> : Identifier 5-10 utilisateurs influents pour promouvoir l’outil</a:t>
            </a:r>
          </a:p>
          <a:p>
            <a:pPr lvl="0" indent="-342900" marL="342900">
              <a:buAutoNum type="arabicPeriod"/>
            </a:pPr>
            <a:r>
              <a:rPr b="1"/>
              <a:t>Quick Wins</a:t>
            </a:r>
            <a:r>
              <a:rPr/>
              <a:t> : Démonstrations concrètes de valeur (gain temps, qualité réponses)</a:t>
            </a:r>
          </a:p>
          <a:p>
            <a:pPr lvl="0" indent="-342900" marL="342900">
              <a:buAutoNum type="arabicPeriod"/>
            </a:pPr>
            <a:r>
              <a:rPr b="1"/>
              <a:t>Gamification</a:t>
            </a:r>
            <a:r>
              <a:rPr/>
              <a:t> : Badges, leaderboard pour encourager l’usage</a:t>
            </a:r>
          </a:p>
          <a:p>
            <a:pPr lvl="0" indent="-342900" marL="342900">
              <a:buAutoNum type="arabicPeriod"/>
            </a:pPr>
            <a:r>
              <a:rPr b="1"/>
              <a:t>Feedback Loop</a:t>
            </a:r>
            <a:r>
              <a:rPr/>
              <a:t> : Canal dédié pour suggestions et amélioration continue</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Roadmap Post-Lancement (An 1-2)</a:t>
            </a:r>
          </a:p>
        </p:txBody>
      </p:sp>
      <p:sp>
        <p:nvSpPr>
          <p:cNvPr id="3" name="Content Placeholder 2"/>
          <p:cNvSpPr>
            <a:spLocks noGrp="1"/>
          </p:cNvSpPr>
          <p:nvPr>
            <p:ph idx="1" sz="half"/>
          </p:nvPr>
        </p:nvSpPr>
        <p:spPr/>
        <p:txBody>
          <a:bodyPr/>
          <a:lstStyle/>
          <a:p>
            <a:pPr lvl="0" indent="0" marL="0">
              <a:spcBef>
                <a:spcPts val="3000"/>
              </a:spcBef>
              <a:buNone/>
            </a:pPr>
            <a:r>
              <a:rPr b="1"/>
              <a:t>Trimestre 1-2 (Stabilisation)</a:t>
            </a:r>
          </a:p>
          <a:p>
            <a:pPr lvl="0"/>
            <a:r>
              <a:rPr/>
              <a:t>Monitoring intensif et hotfixes</a:t>
            </a:r>
          </a:p>
          <a:p>
            <a:pPr lvl="0"/>
            <a:r>
              <a:rPr/>
              <a:t>Collecte feedback utilisateurs</a:t>
            </a:r>
          </a:p>
          <a:p>
            <a:pPr lvl="0"/>
            <a:r>
              <a:rPr/>
              <a:t>Optimisation performances</a:t>
            </a:r>
          </a:p>
          <a:p>
            <a:pPr lvl="0"/>
            <a:r>
              <a:rPr/>
              <a:t>Documentation complète</a:t>
            </a:r>
          </a:p>
          <a:p>
            <a:pPr lvl="0" indent="0" marL="0">
              <a:spcBef>
                <a:spcPts val="3000"/>
              </a:spcBef>
              <a:buNone/>
            </a:pPr>
            <a:r>
              <a:rPr b="1"/>
              <a:t>Trimestre 3-4 (Extension)</a:t>
            </a:r>
          </a:p>
          <a:p>
            <a:pPr lvl="0"/>
            <a:r>
              <a:rPr/>
              <a:t>Nouveaux use cases (2-3)</a:t>
            </a:r>
          </a:p>
          <a:p>
            <a:pPr lvl="0"/>
            <a:r>
              <a:rPr/>
              <a:t>Intégration outils existants (Slack, Teams)</a:t>
            </a:r>
          </a:p>
          <a:p>
            <a:pPr lvl="0"/>
            <a:r>
              <a:rPr/>
              <a:t>Fine-tuning modèle custom</a:t>
            </a:r>
          </a:p>
          <a:p>
            <a:pPr lvl="0"/>
            <a:r>
              <a:rPr/>
              <a:t>Multi-langues (si besoin)</a:t>
            </a:r>
          </a:p>
        </p:txBody>
      </p:sp>
      <p:sp>
        <p:nvSpPr>
          <p:cNvPr id="4" name="Content Placeholder 3"/>
          <p:cNvSpPr>
            <a:spLocks noGrp="1"/>
          </p:cNvSpPr>
          <p:nvPr>
            <p:ph idx="2" sz="half"/>
          </p:nvPr>
        </p:nvSpPr>
        <p:spPr/>
        <p:txBody>
          <a:bodyPr/>
          <a:lstStyle/>
          <a:p>
            <a:pPr lvl="0" indent="0" marL="0">
              <a:spcBef>
                <a:spcPts val="3000"/>
              </a:spcBef>
              <a:buNone/>
            </a:pPr>
            <a:r>
              <a:rPr b="1"/>
              <a:t>An 2 (Industrialisation)</a:t>
            </a:r>
          </a:p>
          <a:p>
            <a:pPr lvl="0"/>
            <a:r>
              <a:rPr/>
              <a:t>Déploiement multi-sites</a:t>
            </a:r>
          </a:p>
          <a:p>
            <a:pPr lvl="0"/>
            <a:r>
              <a:rPr/>
              <a:t>Haute disponibilité (HA)</a:t>
            </a:r>
          </a:p>
          <a:p>
            <a:pPr lvl="0"/>
            <a:r>
              <a:rPr/>
              <a:t>Auto-scaling</a:t>
            </a:r>
          </a:p>
          <a:p>
            <a:pPr lvl="0"/>
            <a:r>
              <a:rPr/>
              <a:t>ML Ops avancés</a:t>
            </a:r>
          </a:p>
          <a:p>
            <a:pPr lvl="0" indent="0" marL="0">
              <a:spcBef>
                <a:spcPts val="3000"/>
              </a:spcBef>
              <a:buNone/>
            </a:pPr>
            <a:r>
              <a:rPr b="1"/>
              <a:t>An 2+ (Innovation)</a:t>
            </a:r>
          </a:p>
          <a:p>
            <a:pPr lvl="0"/>
            <a:r>
              <a:rPr/>
              <a:t>Agents autonomes</a:t>
            </a:r>
          </a:p>
          <a:p>
            <a:pPr lvl="0"/>
            <a:r>
              <a:rPr/>
              <a:t>Multi-modal (vision + texte)</a:t>
            </a:r>
          </a:p>
          <a:p>
            <a:pPr lvl="0"/>
            <a:r>
              <a:rPr/>
              <a:t>Génération de code</a:t>
            </a:r>
          </a:p>
          <a:p>
            <a:pPr lvl="0"/>
            <a:r>
              <a:rPr/>
              <a:t>Prédictif / recommandations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Vision long terme : IA locale au cœur des processus métier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Benchmark Interne : Avant/Après</a:t>
            </a:r>
          </a:p>
        </p:txBody>
      </p:sp>
      <p:sp>
        <p:nvSpPr>
          <p:cNvPr id="4" name="Text Placeholder 3"/>
          <p:cNvSpPr>
            <a:spLocks noGrp="1"/>
          </p:cNvSpPr>
          <p:nvPr>
            <p:ph idx="2" sz="half" type="body"/>
          </p:nvPr>
        </p:nvSpPr>
        <p:spPr/>
        <p:txBody>
          <a:bodyPr/>
          <a:lstStyle/>
          <a:p>
            <a:pPr lvl="0" indent="0" marL="0">
              <a:spcBef>
                <a:spcPts val="3000"/>
              </a:spcBef>
              <a:buNone/>
            </a:pPr>
            <a:r>
              <a:rPr b="1"/>
              <a:t>Métriques Observées (Entreprises Similaires)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buNone/>
                      </a:pPr>
                      <a:r>
                        <a:rPr/>
                        <a:t>Métrique</a:t>
                      </a:r>
                    </a:p>
                  </a:txBody>
                  <a:tcPr/>
                </a:tc>
                <a:tc>
                  <a:txBody>
                    <a:bodyPr/>
                    <a:lstStyle/>
                    <a:p>
                      <a:pPr lvl="0" indent="0" marL="0">
                        <a:buNone/>
                      </a:pPr>
                      <a:r>
                        <a:rPr/>
                        <a:t>Avant IA</a:t>
                      </a:r>
                    </a:p>
                  </a:txBody>
                  <a:tcPr/>
                </a:tc>
                <a:tc>
                  <a:txBody>
                    <a:bodyPr/>
                    <a:lstStyle/>
                    <a:p>
                      <a:pPr lvl="0" indent="0" marL="0">
                        <a:buNone/>
                      </a:pPr>
                      <a:r>
                        <a:rPr/>
                        <a:t>Après IA (M+6)</a:t>
                      </a:r>
                    </a:p>
                  </a:txBody>
                  <a:tcPr/>
                </a:tc>
                <a:tc>
                  <a:txBody>
                    <a:bodyPr/>
                    <a:lstStyle/>
                    <a:p>
                      <a:pPr lvl="0" indent="0" marL="0">
                        <a:buNone/>
                      </a:pPr>
                      <a:r>
                        <a:rPr/>
                        <a:t>Gain</a:t>
                      </a:r>
                    </a:p>
                  </a:txBody>
                  <a:tcPr/>
                </a:tc>
              </a:tr>
              <a:tr h="0">
                <a:tc>
                  <a:txBody>
                    <a:bodyPr/>
                    <a:lstStyle/>
                    <a:p>
                      <a:pPr lvl="0" indent="0" marL="0">
                        <a:buNone/>
                      </a:pPr>
                      <a:r>
                        <a:rPr b="1"/>
                        <a:t>Temps recherche info</a:t>
                      </a:r>
                    </a:p>
                  </a:txBody>
                </a:tc>
                <a:tc>
                  <a:txBody>
                    <a:bodyPr/>
                    <a:lstStyle/>
                    <a:p>
                      <a:pPr lvl="0" indent="0" marL="0">
                        <a:buNone/>
                      </a:pPr>
                      <a:r>
                        <a:rPr/>
                        <a:t>45 min/jour</a:t>
                      </a:r>
                    </a:p>
                  </a:txBody>
                </a:tc>
                <a:tc>
                  <a:txBody>
                    <a:bodyPr/>
                    <a:lstStyle/>
                    <a:p>
                      <a:pPr lvl="0" indent="0" marL="0">
                        <a:buNone/>
                      </a:pPr>
                      <a:r>
                        <a:rPr/>
                        <a:t>18 min/jour</a:t>
                      </a:r>
                    </a:p>
                  </a:txBody>
                </a:tc>
                <a:tc>
                  <a:txBody>
                    <a:bodyPr/>
                    <a:lstStyle/>
                    <a:p>
                      <a:pPr lvl="0" indent="0" marL="0">
                        <a:buNone/>
                      </a:pPr>
                      <a:r>
                        <a:rPr b="1"/>
                        <a:t>-60%</a:t>
                      </a:r>
                    </a:p>
                  </a:txBody>
                </a:tc>
              </a:tr>
              <a:tr h="0">
                <a:tc>
                  <a:txBody>
                    <a:bodyPr/>
                    <a:lstStyle/>
                    <a:p>
                      <a:pPr lvl="0" indent="0" marL="0">
                        <a:buNone/>
                      </a:pPr>
                      <a:r>
                        <a:rPr b="1"/>
                        <a:t>Réponse email client</a:t>
                      </a:r>
                    </a:p>
                  </a:txBody>
                </a:tc>
                <a:tc>
                  <a:txBody>
                    <a:bodyPr/>
                    <a:lstStyle/>
                    <a:p>
                      <a:pPr lvl="0" indent="0" marL="0">
                        <a:buNone/>
                      </a:pPr>
                      <a:r>
                        <a:rPr/>
                        <a:t>24h</a:t>
                      </a:r>
                    </a:p>
                  </a:txBody>
                </a:tc>
                <a:tc>
                  <a:txBody>
                    <a:bodyPr/>
                    <a:lstStyle/>
                    <a:p>
                      <a:pPr lvl="0" indent="0" marL="0">
                        <a:buNone/>
                      </a:pPr>
                      <a:r>
                        <a:rPr/>
                        <a:t>2h</a:t>
                      </a:r>
                    </a:p>
                  </a:txBody>
                </a:tc>
                <a:tc>
                  <a:txBody>
                    <a:bodyPr/>
                    <a:lstStyle/>
                    <a:p>
                      <a:pPr lvl="0" indent="0" marL="0">
                        <a:buNone/>
                      </a:pPr>
                      <a:r>
                        <a:rPr b="1"/>
                        <a:t>-92%</a:t>
                      </a:r>
                    </a:p>
                  </a:txBody>
                </a:tc>
              </a:tr>
              <a:tr h="0">
                <a:tc>
                  <a:txBody>
                    <a:bodyPr/>
                    <a:lstStyle/>
                    <a:p>
                      <a:pPr lvl="0" indent="0" marL="0">
                        <a:buNone/>
                      </a:pPr>
                      <a:r>
                        <a:rPr b="1"/>
                        <a:t>Onboarding nouvel employé</a:t>
                      </a:r>
                    </a:p>
                  </a:txBody>
                </a:tc>
                <a:tc>
                  <a:txBody>
                    <a:bodyPr/>
                    <a:lstStyle/>
                    <a:p>
                      <a:pPr lvl="0" indent="0" marL="0">
                        <a:buNone/>
                      </a:pPr>
                      <a:r>
                        <a:rPr/>
                        <a:t>3 semaines</a:t>
                      </a:r>
                    </a:p>
                  </a:txBody>
                </a:tc>
                <a:tc>
                  <a:txBody>
                    <a:bodyPr/>
                    <a:lstStyle/>
                    <a:p>
                      <a:pPr lvl="0" indent="0" marL="0">
                        <a:buNone/>
                      </a:pPr>
                      <a:r>
                        <a:rPr/>
                        <a:t>1.5 semaines</a:t>
                      </a:r>
                    </a:p>
                  </a:txBody>
                </a:tc>
                <a:tc>
                  <a:txBody>
                    <a:bodyPr/>
                    <a:lstStyle/>
                    <a:p>
                      <a:pPr lvl="0" indent="0" marL="0">
                        <a:buNone/>
                      </a:pPr>
                      <a:r>
                        <a:rPr b="1"/>
                        <a:t>-50%</a:t>
                      </a:r>
                    </a:p>
                  </a:txBody>
                </a:tc>
              </a:tr>
              <a:tr h="0">
                <a:tc>
                  <a:txBody>
                    <a:bodyPr/>
                    <a:lstStyle/>
                    <a:p>
                      <a:pPr lvl="0" indent="0" marL="0">
                        <a:buNone/>
                      </a:pPr>
                      <a:r>
                        <a:rPr b="1"/>
                        <a:t>Résolution ticket L1</a:t>
                      </a:r>
                    </a:p>
                  </a:txBody>
                </a:tc>
                <a:tc>
                  <a:txBody>
                    <a:bodyPr/>
                    <a:lstStyle/>
                    <a:p>
                      <a:pPr lvl="0" indent="0" marL="0">
                        <a:buNone/>
                      </a:pPr>
                      <a:r>
                        <a:rPr/>
                        <a:t>48h</a:t>
                      </a:r>
                    </a:p>
                  </a:txBody>
                </a:tc>
                <a:tc>
                  <a:txBody>
                    <a:bodyPr/>
                    <a:lstStyle/>
                    <a:p>
                      <a:pPr lvl="0" indent="0" marL="0">
                        <a:buNone/>
                      </a:pPr>
                      <a:r>
                        <a:rPr/>
                        <a:t>6h</a:t>
                      </a:r>
                    </a:p>
                  </a:txBody>
                </a:tc>
                <a:tc>
                  <a:txBody>
                    <a:bodyPr/>
                    <a:lstStyle/>
                    <a:p>
                      <a:pPr lvl="0" indent="0" marL="0">
                        <a:buNone/>
                      </a:pPr>
                      <a:r>
                        <a:rPr b="1"/>
                        <a:t>-88%</a:t>
                      </a:r>
                    </a:p>
                  </a:txBody>
                </a:tc>
              </a:tr>
              <a:tr h="0">
                <a:tc>
                  <a:txBody>
                    <a:bodyPr/>
                    <a:lstStyle/>
                    <a:p>
                      <a:pPr lvl="0" indent="0" marL="0">
                        <a:buNone/>
                      </a:pPr>
                      <a:r>
                        <a:rPr b="1"/>
                        <a:t>Satisfaction employés</a:t>
                      </a:r>
                    </a:p>
                  </a:txBody>
                </a:tc>
                <a:tc>
                  <a:txBody>
                    <a:bodyPr/>
                    <a:lstStyle/>
                    <a:p>
                      <a:pPr lvl="0" indent="0" marL="0">
                        <a:buNone/>
                      </a:pPr>
                      <a:r>
                        <a:rPr/>
                        <a:t>6.2/10</a:t>
                      </a:r>
                    </a:p>
                  </a:txBody>
                </a:tc>
                <a:tc>
                  <a:txBody>
                    <a:bodyPr/>
                    <a:lstStyle/>
                    <a:p>
                      <a:pPr lvl="0" indent="0" marL="0">
                        <a:buNone/>
                      </a:pPr>
                      <a:r>
                        <a:rPr/>
                        <a:t>8.5/10</a:t>
                      </a:r>
                    </a:p>
                  </a:txBody>
                </a:tc>
                <a:tc>
                  <a:txBody>
                    <a:bodyPr/>
                    <a:lstStyle/>
                    <a:p>
                      <a:pPr lvl="0" indent="0" marL="0">
                        <a:buNone/>
                      </a:pPr>
                      <a:r>
                        <a:rPr b="1"/>
                        <a:t>+37%</a:t>
                      </a:r>
                    </a:p>
                  </a:txBody>
                </a:tc>
              </a:tr>
            </a:tbl>
          </a:graphicData>
        </a:graphic>
      </p:graphicFrame>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Témoignages</a:t>
            </a:r>
          </a:p>
          <a:p>
            <a:pPr lvl="0" indent="0" marL="1270000">
              <a:buNone/>
            </a:pPr>
            <a:r>
              <a:rPr sz="2000" i="1"/>
              <a:t>“L’IA locale a transformé notre service support. Les agents trouvent les réponses 10× plus vite.”</a:t>
            </a:r>
            <a:r>
              <a:rPr sz="2000"/>
              <a:t> — </a:t>
            </a:r>
            <a:r>
              <a:rPr sz="2000" b="1"/>
              <a:t>Directrice Service Client, PME SaaS (200 employés)</a:t>
            </a:r>
          </a:p>
          <a:p>
            <a:pPr lvl="0" indent="0" marL="1270000">
              <a:buNone/>
            </a:pPr>
            <a:r>
              <a:rPr sz="2000" i="1"/>
              <a:t>“ROI dépassé dès le mois 11. Les économies de licences + gains productivité dépassent nos prévisions.”</a:t>
            </a:r>
            <a:r>
              <a:rPr sz="2000"/>
              <a:t> — </a:t>
            </a:r>
            <a:r>
              <a:rPr sz="2000" b="1"/>
              <a:t>CFO, Scale-up Fintech (500 employés)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Prochaines Étapes : Décision et Lancement</a:t>
            </a:r>
          </a:p>
        </p:txBody>
      </p:sp>
      <p:sp>
        <p:nvSpPr>
          <p:cNvPr id="3" name="Content Placeholder 2"/>
          <p:cNvSpPr>
            <a:spLocks noGrp="1"/>
          </p:cNvSpPr>
          <p:nvPr>
            <p:ph idx="1"/>
          </p:nvPr>
        </p:nvSpPr>
        <p:spPr/>
        <p:txBody>
          <a:bodyPr/>
          <a:lstStyle/>
          <a:p>
            <a:pPr lvl="0" indent="0" marL="0">
              <a:spcBef>
                <a:spcPts val="3000"/>
              </a:spcBef>
              <a:buNone/>
            </a:pPr>
            <a:r>
              <a:rPr b="1"/>
              <a:t>Options Proposées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Option A : POC Rapide</a:t>
            </a:r>
          </a:p>
          <a:p>
            <a:pPr lvl="0" indent="0" marL="0">
              <a:buNone/>
            </a:pPr>
            <a:r>
              <a:rPr b="1"/>
              <a:t>6 semaines - 15 k€</a:t>
            </a:r>
          </a:p>
          <a:p>
            <a:pPr lvl="0"/>
            <a:r>
              <a:rPr/>
              <a:t>Use case unique</a:t>
            </a:r>
          </a:p>
          <a:p>
            <a:pPr lvl="0"/>
            <a:r>
              <a:rPr/>
              <a:t>20 bêta testeurs</a:t>
            </a:r>
          </a:p>
          <a:p>
            <a:pPr lvl="0"/>
            <a:r>
              <a:rPr/>
              <a:t>Corpus test 1 000 docs</a:t>
            </a:r>
          </a:p>
          <a:p>
            <a:pPr lvl="0"/>
            <a:r>
              <a:rPr/>
              <a:t>Démo fonctionnelle</a:t>
            </a:r>
          </a:p>
          <a:p>
            <a:pPr lvl="0" indent="0" marL="0">
              <a:buNone/>
            </a:pPr>
            <a:r>
              <a:rPr/>
              <a:t>✅ </a:t>
            </a:r>
            <a:r>
              <a:rPr b="1"/>
              <a:t>Recommandé pour valider</a:t>
            </a:r>
          </a:p>
        </p:txBody>
      </p:sp>
      <p:sp>
        <p:nvSpPr>
          <p:cNvPr id="4" name="Content Placeholder 3"/>
          <p:cNvSpPr>
            <a:spLocks noGrp="1"/>
          </p:cNvSpPr>
          <p:nvPr>
            <p:ph idx="2" sz="half"/>
          </p:nvPr>
        </p:nvSpPr>
        <p:spPr/>
        <p:txBody>
          <a:bodyPr/>
          <a:lstStyle/>
          <a:p>
            <a:pPr lvl="0" indent="0" marL="0">
              <a:spcBef>
                <a:spcPts val="3000"/>
              </a:spcBef>
              <a:buNone/>
            </a:pPr>
            <a:r>
              <a:rPr b="1"/>
              <a:t>Option B : Déploiement Pilote</a:t>
            </a:r>
          </a:p>
          <a:p>
            <a:pPr lvl="0" indent="0" marL="0">
              <a:buNone/>
            </a:pPr>
            <a:r>
              <a:rPr b="1"/>
              <a:t>14 semaines - 60 k€</a:t>
            </a:r>
          </a:p>
          <a:p>
            <a:pPr lvl="0"/>
            <a:r>
              <a:rPr/>
              <a:t>2-3 use cases</a:t>
            </a:r>
          </a:p>
          <a:p>
            <a:pPr lvl="0"/>
            <a:r>
              <a:rPr/>
              <a:t>100 utilisateurs</a:t>
            </a:r>
          </a:p>
          <a:p>
            <a:pPr lvl="0"/>
            <a:r>
              <a:rPr/>
              <a:t>Corpus complet</a:t>
            </a:r>
          </a:p>
          <a:p>
            <a:pPr lvl="0"/>
            <a:r>
              <a:rPr/>
              <a:t>Production limitée</a:t>
            </a:r>
          </a:p>
          <a:p>
            <a:pPr lvl="0" indent="0" marL="0">
              <a:buNone/>
            </a:pPr>
            <a:r>
              <a:rPr/>
              <a:t>✅ </a:t>
            </a:r>
            <a:r>
              <a:rPr b="1"/>
              <a:t>Recommandé pour démarrer</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Timeline de Décision</a:t>
            </a:r>
          </a:p>
          <a:p>
            <a:pPr lvl="0" indent="-342900" marL="342900">
              <a:buAutoNum type="arabicPeriod"/>
            </a:pPr>
            <a:r>
              <a:rPr b="1"/>
              <a:t>J+7</a:t>
            </a:r>
            <a:r>
              <a:rPr/>
              <a:t> : Validation présentation par COMEX</a:t>
            </a:r>
          </a:p>
          <a:p>
            <a:pPr lvl="0" indent="-342900" marL="342900">
              <a:buAutoNum type="arabicPeriod"/>
            </a:pPr>
            <a:r>
              <a:rPr b="1"/>
              <a:t>J+14</a:t>
            </a:r>
            <a:r>
              <a:rPr/>
              <a:t> : Décision Go/No-Go sur option choisie</a:t>
            </a:r>
          </a:p>
          <a:p>
            <a:pPr lvl="0" indent="-342900" marL="342900">
              <a:buAutoNum type="arabicPeriod"/>
            </a:pPr>
            <a:r>
              <a:rPr b="1"/>
              <a:t>J+21</a:t>
            </a:r>
            <a:r>
              <a:rPr/>
              <a:t> : Kickoff projet si Go</a:t>
            </a:r>
          </a:p>
          <a:p>
            <a:pPr lvl="0" indent="-342900" marL="342900">
              <a:buAutoNum type="arabicPeriod"/>
            </a:pPr>
            <a:r>
              <a:rPr b="1"/>
              <a:t>J+28</a:t>
            </a:r>
            <a:r>
              <a:rPr/>
              <a:t> : Constitution équipe et lancement</a:t>
            </a:r>
          </a:p>
          <a:p>
            <a:pPr lvl="0" indent="0" marL="0">
              <a:buNone/>
            </a:pPr>
            <a:r>
              <a:rPr b="1"/>
              <a:t>Recommandation : Option B (Déploiement Pilote)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Contexte : L’IA Générative en Entreprise</a:t>
            </a:r>
          </a:p>
        </p:txBody>
      </p:sp>
      <p:sp>
        <p:nvSpPr>
          <p:cNvPr id="3" name="Content Placeholder 2"/>
          <p:cNvSpPr>
            <a:spLocks noGrp="1"/>
          </p:cNvSpPr>
          <p:nvPr>
            <p:ph idx="1"/>
          </p:nvPr>
        </p:nvSpPr>
        <p:spPr/>
        <p:txBody>
          <a:bodyPr/>
          <a:lstStyle/>
          <a:p>
            <a:pPr lvl="0" indent="0" marL="0">
              <a:spcBef>
                <a:spcPts val="3000"/>
              </a:spcBef>
              <a:buNone/>
            </a:pPr>
            <a:r>
              <a:rPr b="1"/>
              <a:t>Marché en forte croissance</a:t>
            </a:r>
          </a:p>
          <a:p>
            <a:pPr lvl="0" indent="0">
              <a:buNone/>
            </a:pPr>
            <a:r>
              <a:rPr>
                <a:latin typeface="Courier"/>
              </a:rPr>
              <a:t>graph LR
    A[2023&lt;br/&gt;10 Mds$] --&gt; B[2024&lt;br/&gt;25 Mds$]
    B --&gt; C[2025&lt;br/&gt;52 Mds$]
    C --&gt; D[2030&lt;br/&gt;280 Mds$]
    style A fill:#2E4053,color:#fff
    style B fill:#2E4053,color:#fff
    style C fill:#3498DB,color:#fff
    style D fill:#3498DB,color:#fff</a:t>
            </a:r>
          </a:p>
          <a:p>
            <a:pPr lvl="0" indent="0" marL="0">
              <a:buNone/>
            </a:pPr>
            <a:r>
              <a:rPr b="1"/>
              <a:t>Taux de croissance annuel : +42% (CAGR 2023-2030)</a:t>
            </a:r>
          </a:p>
          <a:p>
            <a:pPr lvl="0" indent="0" marL="0">
              <a:spcBef>
                <a:spcPts val="3000"/>
              </a:spcBef>
              <a:buNone/>
            </a:pPr>
            <a:r>
              <a:rPr b="1"/>
              <a:t>Adoption croissante</a:t>
            </a:r>
          </a:p>
          <a:p>
            <a:pPr lvl="0"/>
            <a:r>
              <a:rPr b="1"/>
              <a:t>85%</a:t>
            </a:r>
            <a:r>
              <a:rPr/>
              <a:t> des entreprises expérimentent l’IA générative (2024)</a:t>
            </a:r>
          </a:p>
          <a:p>
            <a:pPr lvl="0"/>
            <a:r>
              <a:rPr b="1"/>
              <a:t>52%</a:t>
            </a:r>
            <a:r>
              <a:rPr/>
              <a:t> citent la confidentialité comme frein majeur</a:t>
            </a:r>
          </a:p>
          <a:p>
            <a:pPr lvl="0"/>
            <a:r>
              <a:rPr b="1"/>
              <a:t>68%</a:t>
            </a:r>
            <a:r>
              <a:rPr/>
              <a:t> s’inquiètent des coûts d’abonnement croissants</a:t>
            </a:r>
          </a:p>
          <a:p>
            <a:pPr lvl="0"/>
            <a:r>
              <a:rPr b="1"/>
              <a:t>Opportunité</a:t>
            </a:r>
            <a:r>
              <a:rPr/>
              <a:t> : IA locale résout ces 2 problèmes</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Annexes et Contact</a:t>
            </a:r>
          </a:p>
        </p:txBody>
      </p:sp>
      <p:sp>
        <p:nvSpPr>
          <p:cNvPr id="3" name="Content Placeholder 2"/>
          <p:cNvSpPr>
            <a:spLocks noGrp="1"/>
          </p:cNvSpPr>
          <p:nvPr>
            <p:ph idx="1"/>
          </p:nvPr>
        </p:nvSpPr>
        <p:spPr/>
        <p:txBody>
          <a:bodyPr/>
          <a:lstStyle/>
          <a:p>
            <a:pPr lvl="0" indent="0" marL="0">
              <a:spcBef>
                <a:spcPts val="3000"/>
              </a:spcBef>
              <a:buNone/>
            </a:pPr>
            <a:r>
              <a:rPr b="1"/>
              <a:t>Documents Disponibles</a:t>
            </a:r>
          </a:p>
          <a:p>
            <a:pPr lvl="0" indent="0" marL="0">
              <a:buNone/>
            </a:pPr>
            <a:r>
              <a:rPr/>
              <a:t>📄 </a:t>
            </a:r>
            <a:r>
              <a:rPr b="1"/>
              <a:t>Analyse Détaillée Coûts-Bénéfices</a:t>
            </a:r>
            <a:r>
              <a:rPr/>
              <a:t> (Excel, 12 pages) 📄 </a:t>
            </a:r>
            <a:r>
              <a:rPr b="1"/>
              <a:t>Architecture Technique Complète</a:t>
            </a:r>
            <a:r>
              <a:rPr/>
              <a:t> (PDF, 25 pages) 📄 </a:t>
            </a:r>
            <a:r>
              <a:rPr b="1"/>
              <a:t>DPIA et Conformité RGPD</a:t>
            </a:r>
            <a:r>
              <a:rPr/>
              <a:t> (PDF, 15 pages) 📄 </a:t>
            </a:r>
            <a:r>
              <a:rPr b="1"/>
              <a:t>Guide Technique Développeurs</a:t>
            </a:r>
            <a:r>
              <a:rPr/>
              <a:t> (PDF, 80 pages) 📄 </a:t>
            </a:r>
            <a:r>
              <a:rPr b="1"/>
              <a:t>Benchmark Détaillé Solutions</a:t>
            </a:r>
            <a:r>
              <a:rPr/>
              <a:t> (Excel, comparatif 10 solutions)</a:t>
            </a:r>
          </a:p>
          <a:p>
            <a:pPr lvl="0" indent="0" marL="0">
              <a:spcBef>
                <a:spcPts val="3000"/>
              </a:spcBef>
              <a:buNone/>
            </a:pPr>
            <a:r>
              <a:rPr b="1"/>
              <a:t>Équipe Projet</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b="1"/>
              <a:t>Sponsor Exécutif</a:t>
            </a:r>
            <a:r>
              <a:rPr/>
              <a:t> - [Nom], CTO - [Email], [Téléphone]</a:t>
            </a:r>
          </a:p>
          <a:p>
            <a:pPr lvl="0" indent="0" marL="0">
              <a:buNone/>
            </a:pPr>
            <a:r>
              <a:rPr b="1"/>
              <a:t>Chef de Projet</a:t>
            </a:r>
            <a:r>
              <a:rPr/>
              <a:t> - [Nom], Head of AI - [Email], [Téléphone]</a:t>
            </a:r>
          </a:p>
        </p:txBody>
      </p:sp>
      <p:sp>
        <p:nvSpPr>
          <p:cNvPr id="4" name="Content Placeholder 3"/>
          <p:cNvSpPr>
            <a:spLocks noGrp="1"/>
          </p:cNvSpPr>
          <p:nvPr>
            <p:ph idx="2" sz="half"/>
          </p:nvPr>
        </p:nvSpPr>
        <p:spPr/>
        <p:txBody>
          <a:bodyPr/>
          <a:lstStyle/>
          <a:p>
            <a:pPr lvl="0" indent="0" marL="0">
              <a:buNone/>
            </a:pPr>
            <a:r>
              <a:rPr b="1"/>
              <a:t>Lead Technique</a:t>
            </a:r>
            <a:r>
              <a:rPr/>
              <a:t> - [Nom], ML Engineer - [Email], [Téléphone]</a:t>
            </a:r>
          </a:p>
          <a:p>
            <a:pPr lvl="0" indent="0" marL="0">
              <a:buNone/>
            </a:pPr>
            <a:r>
              <a:rPr b="1"/>
              <a:t>DPO / Conformité</a:t>
            </a:r>
            <a:r>
              <a:rPr/>
              <a:t> - [Nom], Data Protection Officer - [Email], [Téléphone]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Prochaine Session</a:t>
            </a:r>
          </a:p>
          <a:p>
            <a:pPr lvl="0" indent="0" marL="0">
              <a:buNone/>
            </a:pPr>
            <a:r>
              <a:rPr b="1"/>
              <a:t>Atelier de Cadrage</a:t>
            </a:r>
            <a:r>
              <a:rPr/>
              <a:t> (si Go décidé) - Date : À définir (J+21 après décision) - Durée : 1 journée - Participants : Équipe projet + stakeholders clés - Objectif : Définir périmètre exact, use cases, timeline détaillée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&amp; Réponses</a:t>
            </a:r>
          </a:p>
        </p:txBody>
      </p:sp>
      <p:sp>
        <p:nvSpPr>
          <p:cNvPr id="3" name="Content Placeholder 2"/>
          <p:cNvSpPr>
            <a:spLocks noGrp="1"/>
          </p:cNvSpPr>
          <p:nvPr>
            <p:ph idx="1" sz="half"/>
          </p:nvPr>
        </p:nvSpPr>
        <p:spPr/>
        <p:txBody>
          <a:bodyPr/>
          <a:lstStyle/>
          <a:p>
            <a:pPr lvl="0" indent="0" marL="0">
              <a:spcBef>
                <a:spcPts val="3000"/>
              </a:spcBef>
              <a:buNone/>
            </a:pPr>
            <a:r>
              <a:rPr b="1"/>
              <a:t>Questions Fréquentes</a:t>
            </a:r>
          </a:p>
          <a:p>
            <a:pPr lvl="0" indent="0" marL="0">
              <a:buNone/>
            </a:pPr>
            <a:r>
              <a:rPr b="1"/>
              <a:t>Q : Peut-on migrer vers le cloud plus tard si besoin ?</a:t>
            </a:r>
            <a:r>
              <a:rPr/>
              <a:t> R : Oui, l’architecture est portable. Migration possible en 2-4 semaines.</a:t>
            </a:r>
          </a:p>
          <a:p>
            <a:pPr lvl="0" indent="0" marL="0">
              <a:buNone/>
            </a:pPr>
            <a:r>
              <a:rPr b="1"/>
              <a:t>Q : Que se passe-t-il si un employé clé part ?</a:t>
            </a:r>
            <a:r>
              <a:rPr/>
              <a:t> R : Documentation exhaustive + formation équipe élargie. Risque mitigé.</a:t>
            </a:r>
          </a:p>
          <a:p>
            <a:pPr lvl="0" indent="0" marL="0">
              <a:buNone/>
            </a:pPr>
            <a:r>
              <a:rPr b="1"/>
              <a:t>Q : Compatibilité avec nos outils actuels ?</a:t>
            </a:r>
            <a:r>
              <a:rPr/>
              <a:t> R : Intégration API REST. Compatible Slack, Teams, SharePoint, etc.</a:t>
            </a:r>
          </a:p>
        </p:txBody>
      </p:sp>
      <p:sp>
        <p:nvSpPr>
          <p:cNvPr id="4" name="Content Placeholder 3"/>
          <p:cNvSpPr>
            <a:spLocks noGrp="1"/>
          </p:cNvSpPr>
          <p:nvPr>
            <p:ph idx="2" sz="half"/>
          </p:nvPr>
        </p:nvSpPr>
        <p:spPr/>
        <p:txBody>
          <a:bodyPr/>
          <a:lstStyle/>
          <a:p>
            <a:pPr lvl="0" indent="0" marL="0">
              <a:buNone/>
            </a:pPr>
            <a:r>
              <a:rPr b="1"/>
              <a:t>Q : Évolution des modèles LLM ?</a:t>
            </a:r>
            <a:r>
              <a:rPr/>
              <a:t> R : Mise à jour modèles trimestrielle. Architecture modulaire.</a:t>
            </a:r>
          </a:p>
          <a:p>
            <a:pPr lvl="0" indent="0" marL="0">
              <a:buNone/>
            </a:pPr>
            <a:r>
              <a:rPr b="1"/>
              <a:t>Q : Support multi-langues ?</a:t>
            </a:r>
            <a:r>
              <a:rPr/>
              <a:t> R : Oui, modèles multilingues (Llama, Mistral). Qualité variable selon langue.</a:t>
            </a:r>
          </a:p>
          <a:p>
            <a:pPr lvl="0" indent="0" marL="0">
              <a:buNone/>
            </a:pPr>
            <a:r>
              <a:rPr b="1"/>
              <a:t>Q : Et si les performances ne sont pas au rendez-vous ?</a:t>
            </a:r>
            <a:r>
              <a:rPr/>
              <a:t> R : Phase POC justement pour valider. Clause de sortie à M+2 si KPIs non atteints.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Autres questions ?</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Merci</a:t>
            </a:r>
          </a:p>
        </p:txBody>
      </p:sp>
      <p:sp>
        <p:nvSpPr>
          <p:cNvPr id="3" name="Content Placeholder 2"/>
          <p:cNvSpPr>
            <a:spLocks noGrp="1"/>
          </p:cNvSpPr>
          <p:nvPr>
            <p:ph idx="1"/>
          </p:nvPr>
        </p:nvSpPr>
        <p:spPr/>
        <p:txBody>
          <a:bodyPr/>
          <a:lstStyle/>
          <a:p>
            <a:pPr lvl="0" indent="0" marL="0">
              <a:spcBef>
                <a:spcPts val="3000"/>
              </a:spcBef>
              <a:buNone/>
            </a:pPr>
            <a:r>
              <a:rPr b="1"/>
              <a:t>Décision Attendue : J+14</a:t>
            </a:r>
          </a:p>
          <a:p>
            <a:pPr lvl="0" indent="0" marL="0">
              <a:buNone/>
            </a:pPr>
            <a:r>
              <a:rPr b="1"/>
              <a:t>Contacts</a:t>
            </a:r>
          </a:p>
          <a:p>
            <a:pPr lvl="0" indent="0" marL="0">
              <a:buNone/>
            </a:pPr>
            <a:r>
              <a:rPr/>
              <a:t>📧 Email : [votre.email@entreprise.com] 📞 Tél : [+33 X XX XX XX XX] 🔗 Documentation : [lien intranet]</a:t>
            </a:r>
          </a:p>
          <a:p>
            <a:pPr lvl="0" indent="0" marL="0">
              <a:buNone/>
            </a:pPr>
            <a:r>
              <a:rPr b="1"/>
              <a:t>Ressources</a:t>
            </a:r>
          </a:p>
          <a:p>
            <a:pPr lvl="0"/>
            <a:r>
              <a:rPr/>
              <a:t>Guide technique complet (PDF)</a:t>
            </a:r>
          </a:p>
          <a:p>
            <a:pPr lvl="0"/>
            <a:r>
              <a:rPr/>
              <a:t>Architecture détaillée (Visio)</a:t>
            </a:r>
          </a:p>
          <a:p>
            <a:pPr lvl="0"/>
            <a:r>
              <a:rPr/>
              <a:t>Calculateur ROI (Excel)</a:t>
            </a:r>
          </a:p>
          <a:p>
            <a:pPr lvl="0"/>
            <a:r>
              <a:rPr/>
              <a:t>Planning projet (MS Project)</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Document confidentiel - Ne pas diffuser</a:t>
            </a:r>
          </a:p>
          <a:p>
            <a:pPr lvl="0" indent="0" marL="0">
              <a:buNone/>
            </a:pPr>
            <a:r>
              <a:rPr i="1"/>
              <a:t>Version 2.0 - Janvier 2025</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Pourquoi l’IA Locale est un Impératif Stratégique</a:t>
            </a:r>
          </a:p>
        </p:txBody>
      </p:sp>
      <p:sp>
        <p:nvSpPr>
          <p:cNvPr id="3" name="Content Placeholder 2"/>
          <p:cNvSpPr>
            <a:spLocks noGrp="1"/>
          </p:cNvSpPr>
          <p:nvPr>
            <p:ph idx="1"/>
          </p:nvPr>
        </p:nvSpPr>
        <p:spPr/>
        <p:txBody>
          <a:bodyPr/>
          <a:lstStyle/>
          <a:p>
            <a:pPr lvl="0" indent="0" marL="0">
              <a:spcBef>
                <a:spcPts val="3000"/>
              </a:spcBef>
              <a:buNone/>
            </a:pPr>
            <a:r>
              <a:rPr b="1"/>
              <a:t>4 Piliers Fondamentaux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spcBef>
                    <a:spcPts val="3000"/>
                  </a:spcBef>
                  <a:buNone/>
                </a:pPr>
                <a:r>
                  <a:rPr b="1"/>
                  <a:t>1. Sécurité Renforcée 🛡️</a:t>
                </a:r>
              </a:p>
              <a:p>
                <a:pPr lvl="0" indent="0" marL="0">
                  <a:buNone/>
                </a:pPr>
                <a:r>
                  <a:rPr b="1"/>
                  <a:t>Problème</a:t>
                </a:r>
                <a:r>
                  <a:rPr/>
                  <a:t> : Fuite de données via APIs cloud - 23% des entreprises ont subi une fuite (2023) - Coût moyen : 4.45 M$ par incident</a:t>
                </a:r>
              </a:p>
              <a:p>
                <a:pPr lvl="0" indent="0" marL="0">
                  <a:buNone/>
                </a:pPr>
                <a:r>
                  <a:rPr b="1"/>
                  <a:t>Solution</a:t>
                </a:r>
                <a:r>
                  <a:rPr/>
                  <a:t> : Infrastructure locale - Données ne quittent jamais le périmètre - Logs complets et auditables - Zero-trust par défaut</a:t>
                </a:r>
              </a:p>
              <a:p>
                <a:pPr lvl="0" indent="0" marL="0">
                  <a:spcBef>
                    <a:spcPts val="3000"/>
                  </a:spcBef>
                  <a:buNone/>
                </a:pPr>
                <a:r>
                  <a:rPr b="1"/>
                  <a:t>2. Maîtrise des Coûts 📉</a:t>
                </a:r>
              </a:p>
              <a:p>
                <a:pPr lvl="0" indent="0" marL="0">
                  <a:buNone/>
                </a:pPr>
                <a:r>
                  <a:rPr b="1"/>
                  <a:t>Problème</a:t>
                </a:r>
                <a:r>
                  <a:rPr/>
                  <a:t> : Facturation cloud non maîtrisée - ChatGPT Enterprise : 60</a:t>
                </a:r>
                <a14:m>
                  <m:oMath xmlns:m="http://schemas.openxmlformats.org/officeDocument/2006/math">
                    <m:r>
                      <m:rPr>
                        <m:sty m:val="p"/>
                      </m:rPr>
                      <m:t>/</m:t>
                    </m:r>
                    <m:r>
                      <m:t>u</m:t>
                    </m:r>
                    <m:r>
                      <m:t>s</m:t>
                    </m:r>
                    <m:r>
                      <m:t>e</m:t>
                    </m:r>
                    <m:r>
                      <m:t>r</m:t>
                    </m:r>
                    <m:r>
                      <m:rPr>
                        <m:sty m:val="p"/>
                      </m:rPr>
                      <m:t>/</m:t>
                    </m:r>
                    <m:r>
                      <m:t>m</m:t>
                    </m:r>
                    <m:r>
                      <m:t>o</m:t>
                    </m:r>
                    <m:r>
                      <m:t>i</m:t>
                    </m:r>
                    <m:r>
                      <m:t>s</m:t>
                    </m:r>
                    <m:r>
                      <m:rPr>
                        <m:sty m:val="p"/>
                      </m:rPr>
                      <m:t>−</m:t>
                    </m:r>
                    <m:r>
                      <m:t>P</m:t>
                    </m:r>
                    <m:r>
                      <m:t>o</m:t>
                    </m:r>
                    <m:r>
                      <m:t>u</m:t>
                    </m:r>
                    <m:r>
                      <m:t>r</m:t>
                    </m:r>
                    <m:r>
                      <m:t>100</m:t>
                    </m:r>
                    <m:r>
                      <m:t>u</m:t>
                    </m:r>
                    <m:r>
                      <m:t>s</m:t>
                    </m:r>
                    <m:r>
                      <m:t>e</m:t>
                    </m:r>
                    <m:r>
                      <m:t>r</m:t>
                    </m:r>
                    <m:r>
                      <m:t>s</m:t>
                    </m:r>
                    <m:r>
                      <m:rPr>
                        <m:sty m:val="p"/>
                      </m:rPr>
                      <m:t>:</m:t>
                    </m:r>
                    <m:r>
                      <m:t>72</m:t>
                    </m:r>
                    <m:r>
                      <m:t>k</m:t>
                    </m:r>
                  </m:oMath>
                </a14:m>
                <a:r>
                  <a:rPr/>
                  <a:t>/an</a:t>
                </a:r>
              </a:p>
              <a:p>
                <a:pPr lvl="0" indent="0" marL="0">
                  <a:buNone/>
                </a:pPr>
                <a:r>
                  <a:rPr b="1"/>
                  <a:t>Solution</a:t>
                </a:r>
                <a:r>
                  <a:rPr/>
                  <a:t> : Investissement one-shot - Capex : 50-80 k€ - Opex : ~10 k€/an - ROI : 12-18 mois</a:t>
                </a:r>
              </a:p>
            </p:txBody>
          </p:sp>
        </mc:Choice>
      </mc:AlternateContent>
      <p:sp>
        <p:nvSpPr>
          <p:cNvPr id="4" name="Content Placeholder 3"/>
          <p:cNvSpPr>
            <a:spLocks noGrp="1"/>
          </p:cNvSpPr>
          <p:nvPr>
            <p:ph idx="2" sz="half"/>
          </p:nvPr>
        </p:nvSpPr>
        <p:spPr/>
        <p:txBody>
          <a:bodyPr/>
          <a:lstStyle/>
          <a:p>
            <a:pPr lvl="0" indent="0" marL="0">
              <a:spcBef>
                <a:spcPts val="3000"/>
              </a:spcBef>
              <a:buNone/>
            </a:pPr>
            <a:r>
              <a:rPr b="1"/>
              <a:t>3. Souveraineté Technologique 🏁</a:t>
            </a:r>
          </a:p>
          <a:p>
            <a:pPr lvl="0" indent="0" marL="0">
              <a:buNone/>
            </a:pPr>
            <a:r>
              <a:rPr b="1"/>
              <a:t>Problème</a:t>
            </a:r>
            <a:r>
              <a:rPr/>
              <a:t> : Dépendance fournisseurs - Risque de changement tarifaire - Risque de discontinuité de service - Verrouillage (vendor lock-in)</a:t>
            </a:r>
          </a:p>
          <a:p>
            <a:pPr lvl="0" indent="0" marL="0">
              <a:buNone/>
            </a:pPr>
            <a:r>
              <a:rPr b="1"/>
              <a:t>Solution</a:t>
            </a:r>
            <a:r>
              <a:rPr/>
              <a:t> : Stack open-source - Modèles Llama, Mistral (open-weights) - Outils FOSS (LangChain, FAISS) - Contrôle total de la roadmap</a:t>
            </a:r>
          </a:p>
          <a:p>
            <a:pPr lvl="0" indent="0" marL="0">
              <a:spcBef>
                <a:spcPts val="3000"/>
              </a:spcBef>
              <a:buNone/>
            </a:pPr>
            <a:r>
              <a:rPr b="1"/>
              <a:t>4. Conformité Assurée ✓</a:t>
            </a:r>
          </a:p>
          <a:p>
            <a:pPr lvl="0" indent="0" marL="0">
              <a:buNone/>
            </a:pPr>
            <a:r>
              <a:rPr b="1"/>
              <a:t>Problème</a:t>
            </a:r>
            <a:r>
              <a:rPr/>
              <a:t> : Complexité RGPD avec cloud - Transferts hors UE - Sous-traitants multiples - DPIAs complexes</a:t>
            </a:r>
          </a:p>
          <a:p>
            <a:pPr lvl="0" indent="0" marL="0">
              <a:buNone/>
            </a:pPr>
            <a:r>
              <a:rPr b="1"/>
              <a:t>Solution</a:t>
            </a:r>
            <a:r>
              <a:rPr/>
              <a:t> : Conformité native - Données en local (pas de transfert) - DPIA simplifiée - Droit à l’oubli facilité</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Analyse Comparative : Solutions du Marché</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041400"/>
                <a:gridCol w="1270000"/>
                <a:gridCol w="2197100"/>
                <a:gridCol w="2082800"/>
                <a:gridCol w="1625600"/>
              </a:tblGrid>
              <a:tr h="0">
                <a:tc>
                  <a:txBody>
                    <a:bodyPr/>
                    <a:lstStyle/>
                    <a:p>
                      <a:pPr lvl="0" indent="0" marL="0">
                        <a:buNone/>
                      </a:pPr>
                      <a:r>
                        <a:rPr/>
                        <a:t>Critère</a:t>
                      </a:r>
                    </a:p>
                  </a:txBody>
                  <a:tcPr/>
                </a:tc>
                <a:tc>
                  <a:txBody>
                    <a:bodyPr/>
                    <a:lstStyle/>
                    <a:p>
                      <a:pPr lvl="0" indent="0" marL="0">
                        <a:buNone/>
                      </a:pPr>
                      <a:r>
                        <a:rPr/>
                        <a:t>IA Locale</a:t>
                      </a:r>
                    </a:p>
                  </a:txBody>
                  <a:tcPr/>
                </a:tc>
                <a:tc>
                  <a:txBody>
                    <a:bodyPr/>
                    <a:lstStyle/>
                    <a:p>
                      <a:pPr lvl="0" indent="0" marL="0">
                        <a:buNone/>
                      </a:pPr>
                      <a:r>
                        <a:rPr/>
                        <a:t>ChatGPT Enterprise</a:t>
                      </a:r>
                    </a:p>
                  </a:txBody>
                  <a:tcPr/>
                </a:tc>
                <a:tc>
                  <a:txBody>
                    <a:bodyPr/>
                    <a:lstStyle/>
                    <a:p>
                      <a:pPr lvl="0" indent="0" marL="0">
                        <a:buNone/>
                      </a:pPr>
                      <a:r>
                        <a:rPr/>
                        <a:t>Google Vertex AI</a:t>
                      </a:r>
                    </a:p>
                  </a:txBody>
                  <a:tcPr/>
                </a:tc>
                <a:tc>
                  <a:txBody>
                    <a:bodyPr/>
                    <a:lstStyle/>
                    <a:p>
                      <a:pPr lvl="0" indent="0" marL="0">
                        <a:buNone/>
                      </a:pPr>
                      <a:r>
                        <a:rPr/>
                        <a:t>Azure OpenAI</a:t>
                      </a:r>
                    </a:p>
                  </a:txBody>
                  <a:tcPr/>
                </a:tc>
              </a:tr>
              <a:tr h="0">
                <a:tc>
                  <a:txBody>
                    <a:bodyPr/>
                    <a:lstStyle/>
                    <a:p>
                      <a:pPr lvl="0" indent="0" marL="0">
                        <a:buNone/>
                      </a:pPr>
                      <a:r>
                        <a:rPr b="1"/>
                        <a:t>Coût (100 users, 3 ans)</a:t>
                      </a:r>
                    </a:p>
                  </a:txBody>
                </a:tc>
                <a:tc>
                  <a:txBody>
                    <a:bodyPr/>
                    <a:lstStyle/>
                    <a:p>
                      <a:pPr lvl="0" indent="0" marL="0">
                        <a:buNone/>
                      </a:pPr>
                      <a:r>
                        <a:rPr b="1"/>
                        <a:t>80 k€</a:t>
                      </a:r>
                    </a:p>
                  </a:txBody>
                </a:tc>
                <a:tc>
                  <a:txBody>
                    <a:bodyPr/>
                    <a:lstStyle/>
                    <a:p>
                      <a:pPr lvl="0" indent="0" marL="0">
                        <a:buNone/>
                      </a:pPr>
                      <a:r>
                        <a:rPr/>
                        <a:t>216 k€</a:t>
                      </a:r>
                    </a:p>
                  </a:txBody>
                </a:tc>
                <a:tc>
                  <a:txBody>
                    <a:bodyPr/>
                    <a:lstStyle/>
                    <a:p>
                      <a:pPr lvl="0" indent="0" marL="0">
                        <a:buNone/>
                      </a:pPr>
                      <a:r>
                        <a:rPr/>
                        <a:t>~180 k€</a:t>
                      </a:r>
                    </a:p>
                  </a:txBody>
                </a:tc>
                <a:tc>
                  <a:txBody>
                    <a:bodyPr/>
                    <a:lstStyle/>
                    <a:p>
                      <a:pPr lvl="0" indent="0" marL="0">
                        <a:buNone/>
                      </a:pPr>
                      <a:r>
                        <a:rPr/>
                        <a:t>~200 k€</a:t>
                      </a:r>
                    </a:p>
                  </a:txBody>
                </a:tc>
              </a:tr>
              <a:tr h="0">
                <a:tc>
                  <a:txBody>
                    <a:bodyPr/>
                    <a:lstStyle/>
                    <a:p>
                      <a:pPr lvl="0" indent="0" marL="0">
                        <a:buNone/>
                      </a:pPr>
                      <a:r>
                        <a:rPr b="1"/>
                        <a:t>Confidentialité données</a:t>
                      </a:r>
                    </a:p>
                  </a:txBody>
                </a:tc>
                <a:tc>
                  <a:txBody>
                    <a:bodyPr/>
                    <a:lstStyle/>
                    <a:p>
                      <a:pPr lvl="0" indent="0" marL="0">
                        <a:buNone/>
                      </a:pPr>
                      <a:r>
                        <a:rPr/>
                        <a:t>✅ </a:t>
                      </a:r>
                      <a:r>
                        <a:rPr b="1"/>
                        <a:t>Totale</a:t>
                      </a:r>
                    </a:p>
                  </a:txBody>
                </a:tc>
                <a:tc>
                  <a:txBody>
                    <a:bodyPr/>
                    <a:lstStyle/>
                    <a:p>
                      <a:pPr lvl="0" indent="0" marL="0">
                        <a:buNone/>
                      </a:pPr>
                      <a:r>
                        <a:rPr/>
                        <a:t>⚠️ Partielle</a:t>
                      </a:r>
                    </a:p>
                  </a:txBody>
                </a:tc>
                <a:tc>
                  <a:txBody>
                    <a:bodyPr/>
                    <a:lstStyle/>
                    <a:p>
                      <a:pPr lvl="0" indent="0" marL="0">
                        <a:buNone/>
                      </a:pPr>
                      <a:r>
                        <a:rPr/>
                        <a:t>⚠️ Partielle</a:t>
                      </a:r>
                    </a:p>
                  </a:txBody>
                </a:tc>
                <a:tc>
                  <a:txBody>
                    <a:bodyPr/>
                    <a:lstStyle/>
                    <a:p>
                      <a:pPr lvl="0" indent="0" marL="0">
                        <a:buNone/>
                      </a:pPr>
                      <a:r>
                        <a:rPr/>
                        <a:t>⚠️ Partielle</a:t>
                      </a:r>
                    </a:p>
                  </a:txBody>
                </a:tc>
              </a:tr>
              <a:tr h="0">
                <a:tc>
                  <a:txBody>
                    <a:bodyPr/>
                    <a:lstStyle/>
                    <a:p>
                      <a:pPr lvl="0" indent="0" marL="0">
                        <a:buNone/>
                      </a:pPr>
                      <a:r>
                        <a:rPr b="1"/>
                        <a:t>Personnalisation</a:t>
                      </a:r>
                    </a:p>
                  </a:txBody>
                </a:tc>
                <a:tc>
                  <a:txBody>
                    <a:bodyPr/>
                    <a:lstStyle/>
                    <a:p>
                      <a:pPr lvl="0" indent="0" marL="0">
                        <a:buNone/>
                      </a:pPr>
                      <a:r>
                        <a:rPr/>
                        <a:t>✅ </a:t>
                      </a:r>
                      <a:r>
                        <a:rPr b="1"/>
                        <a:t>Illimitée</a:t>
                      </a:r>
                    </a:p>
                  </a:txBody>
                </a:tc>
                <a:tc>
                  <a:txBody>
                    <a:bodyPr/>
                    <a:lstStyle/>
                    <a:p>
                      <a:pPr lvl="0" indent="0" marL="0">
                        <a:buNone/>
                      </a:pPr>
                      <a:r>
                        <a:rPr/>
                        <a:t>❌ Limitée</a:t>
                      </a:r>
                    </a:p>
                  </a:txBody>
                </a:tc>
                <a:tc>
                  <a:txBody>
                    <a:bodyPr/>
                    <a:lstStyle/>
                    <a:p>
                      <a:pPr lvl="0" indent="0" marL="0">
                        <a:buNone/>
                      </a:pPr>
                      <a:r>
                        <a:rPr/>
                        <a:t>⚠️ Moyenne</a:t>
                      </a:r>
                    </a:p>
                  </a:txBody>
                </a:tc>
                <a:tc>
                  <a:txBody>
                    <a:bodyPr/>
                    <a:lstStyle/>
                    <a:p>
                      <a:pPr lvl="0" indent="0" marL="0">
                        <a:buNone/>
                      </a:pPr>
                      <a:r>
                        <a:rPr/>
                        <a:t>⚠️ Moyenne</a:t>
                      </a:r>
                    </a:p>
                  </a:txBody>
                </a:tc>
              </a:tr>
              <a:tr h="0">
                <a:tc>
                  <a:txBody>
                    <a:bodyPr/>
                    <a:lstStyle/>
                    <a:p>
                      <a:pPr lvl="0" indent="0" marL="0">
                        <a:buNone/>
                      </a:pPr>
                      <a:r>
                        <a:rPr b="1"/>
                        <a:t>Latence (avg)</a:t>
                      </a:r>
                    </a:p>
                  </a:txBody>
                </a:tc>
                <a:tc>
                  <a:txBody>
                    <a:bodyPr/>
                    <a:lstStyle/>
                    <a:p>
                      <a:pPr lvl="0" indent="0" marL="0">
                        <a:buNone/>
                      </a:pPr>
                      <a:r>
                        <a:rPr/>
                        <a:t>✅ </a:t>
                      </a:r>
                      <a:r>
                        <a:rPr b="1"/>
                        <a:t>50-200ms</a:t>
                      </a:r>
                    </a:p>
                  </a:txBody>
                </a:tc>
                <a:tc>
                  <a:txBody>
                    <a:bodyPr/>
                    <a:lstStyle/>
                    <a:p>
                      <a:pPr lvl="0" indent="0" marL="0">
                        <a:buNone/>
                      </a:pPr>
                      <a:r>
                        <a:rPr/>
                        <a:t>300-800ms</a:t>
                      </a:r>
                    </a:p>
                  </a:txBody>
                </a:tc>
                <a:tc>
                  <a:txBody>
                    <a:bodyPr/>
                    <a:lstStyle/>
                    <a:p>
                      <a:pPr lvl="0" indent="0" marL="0">
                        <a:buNone/>
                      </a:pPr>
                      <a:r>
                        <a:rPr/>
                        <a:t>400-1000ms</a:t>
                      </a:r>
                    </a:p>
                  </a:txBody>
                </a:tc>
                <a:tc>
                  <a:txBody>
                    <a:bodyPr/>
                    <a:lstStyle/>
                    <a:p>
                      <a:pPr lvl="0" indent="0" marL="0">
                        <a:buNone/>
                      </a:pPr>
                      <a:r>
                        <a:rPr/>
                        <a:t>350-900ms</a:t>
                      </a:r>
                    </a:p>
                  </a:txBody>
                </a:tc>
              </a:tr>
              <a:tr h="0">
                <a:tc>
                  <a:txBody>
                    <a:bodyPr/>
                    <a:lstStyle/>
                    <a:p>
                      <a:pPr lvl="0" indent="0" marL="0">
                        <a:buNone/>
                      </a:pPr>
                      <a:r>
                        <a:rPr b="1"/>
                        <a:t>Offline</a:t>
                      </a:r>
                    </a:p>
                  </a:txBody>
                </a:tc>
                <a:tc>
                  <a:txBody>
                    <a:bodyPr/>
                    <a:lstStyle/>
                    <a:p>
                      <a:pPr lvl="0" indent="0" marL="0">
                        <a:buNone/>
                      </a:pPr>
                      <a:r>
                        <a:rPr/>
                        <a:t>✅ </a:t>
                      </a:r>
                      <a:r>
                        <a:rPr b="1"/>
                        <a:t>Oui</a:t>
                      </a:r>
                    </a:p>
                  </a:txBody>
                </a:tc>
                <a:tc>
                  <a:txBody>
                    <a:bodyPr/>
                    <a:lstStyle/>
                    <a:p>
                      <a:pPr lvl="0" indent="0" marL="0">
                        <a:buNone/>
                      </a:pPr>
                      <a:r>
                        <a:rPr/>
                        <a:t>❌ Non</a:t>
                      </a:r>
                    </a:p>
                  </a:txBody>
                </a:tc>
                <a:tc>
                  <a:txBody>
                    <a:bodyPr/>
                    <a:lstStyle/>
                    <a:p>
                      <a:pPr lvl="0" indent="0" marL="0">
                        <a:buNone/>
                      </a:pPr>
                      <a:r>
                        <a:rPr/>
                        <a:t>❌ Non</a:t>
                      </a:r>
                    </a:p>
                  </a:txBody>
                </a:tc>
                <a:tc>
                  <a:txBody>
                    <a:bodyPr/>
                    <a:lstStyle/>
                    <a:p>
                      <a:pPr lvl="0" indent="0" marL="0">
                        <a:buNone/>
                      </a:pPr>
                      <a:r>
                        <a:rPr/>
                        <a:t>❌ Non</a:t>
                      </a:r>
                    </a:p>
                  </a:txBody>
                </a:tc>
              </a:tr>
              <a:tr h="0">
                <a:tc>
                  <a:txBody>
                    <a:bodyPr/>
                    <a:lstStyle/>
                    <a:p>
                      <a:pPr lvl="0" indent="0" marL="0">
                        <a:buNone/>
                      </a:pPr>
                      <a:r>
                        <a:rPr b="1"/>
                        <a:t>Conformité RGPD</a:t>
                      </a:r>
                    </a:p>
                  </a:txBody>
                </a:tc>
                <a:tc>
                  <a:txBody>
                    <a:bodyPr/>
                    <a:lstStyle/>
                    <a:p>
                      <a:pPr lvl="0" indent="0" marL="0">
                        <a:buNone/>
                      </a:pPr>
                      <a:r>
                        <a:rPr/>
                        <a:t>✅ </a:t>
                      </a:r>
                      <a:r>
                        <a:rPr b="1"/>
                        <a:t>Native</a:t>
                      </a:r>
                    </a:p>
                  </a:txBody>
                </a:tc>
                <a:tc>
                  <a:txBody>
                    <a:bodyPr/>
                    <a:lstStyle/>
                    <a:p>
                      <a:pPr lvl="0" indent="0" marL="0">
                        <a:buNone/>
                      </a:pPr>
                      <a:r>
                        <a:rPr/>
                        <a:t>⚠️ Complexe</a:t>
                      </a:r>
                    </a:p>
                  </a:txBody>
                </a:tc>
                <a:tc>
                  <a:txBody>
                    <a:bodyPr/>
                    <a:lstStyle/>
                    <a:p>
                      <a:pPr lvl="0" indent="0" marL="0">
                        <a:buNone/>
                      </a:pPr>
                      <a:r>
                        <a:rPr/>
                        <a:t>⚠️ Complexe</a:t>
                      </a:r>
                    </a:p>
                  </a:txBody>
                </a:tc>
                <a:tc>
                  <a:txBody>
                    <a:bodyPr/>
                    <a:lstStyle/>
                    <a:p>
                      <a:pPr lvl="0" indent="0" marL="0">
                        <a:buNone/>
                      </a:pPr>
                      <a:r>
                        <a:rPr/>
                        <a:t>⚠️ Complexe</a:t>
                      </a:r>
                    </a:p>
                  </a:txBody>
                </a:tc>
              </a:tr>
              <a:tr h="0">
                <a:tc>
                  <a:txBody>
                    <a:bodyPr/>
                    <a:lstStyle/>
                    <a:p>
                      <a:pPr lvl="0" indent="0" marL="0">
                        <a:buNone/>
                      </a:pPr>
                      <a:r>
                        <a:rPr b="1"/>
                        <a:t>Scalabilité</a:t>
                      </a:r>
                    </a:p>
                  </a:txBody>
                </a:tc>
                <a:tc>
                  <a:txBody>
                    <a:bodyPr/>
                    <a:lstStyle/>
                    <a:p>
                      <a:pPr lvl="0" indent="0" marL="0">
                        <a:buNone/>
                      </a:pPr>
                      <a:r>
                        <a:rPr/>
                        <a:t>⚠️ Limitée HW</a:t>
                      </a:r>
                    </a:p>
                  </a:txBody>
                </a:tc>
                <a:tc>
                  <a:txBody>
                    <a:bodyPr/>
                    <a:lstStyle/>
                    <a:p>
                      <a:pPr lvl="0" indent="0" marL="0">
                        <a:buNone/>
                      </a:pPr>
                      <a:r>
                        <a:rPr/>
                        <a:t>✅ Illimitée</a:t>
                      </a:r>
                    </a:p>
                  </a:txBody>
                </a:tc>
                <a:tc>
                  <a:txBody>
                    <a:bodyPr/>
                    <a:lstStyle/>
                    <a:p>
                      <a:pPr lvl="0" indent="0" marL="0">
                        <a:buNone/>
                      </a:pPr>
                      <a:r>
                        <a:rPr/>
                        <a:t>✅ Illimitée</a:t>
                      </a:r>
                    </a:p>
                  </a:txBody>
                </a:tc>
                <a:tc>
                  <a:txBody>
                    <a:bodyPr/>
                    <a:lstStyle/>
                    <a:p>
                      <a:pPr lvl="0" indent="0" marL="0">
                        <a:buNone/>
                      </a:pPr>
                      <a:r>
                        <a:rPr/>
                        <a:t>✅ Illimitée</a:t>
                      </a:r>
                    </a:p>
                  </a:txBody>
                </a:tc>
              </a:tr>
              <a:tr h="0">
                <a:tc>
                  <a:txBody>
                    <a:bodyPr/>
                    <a:lstStyle/>
                    <a:p>
                      <a:pPr lvl="0" indent="0" marL="0">
                        <a:buNone/>
                      </a:pPr>
                      <a:r>
                        <a:rPr b="1"/>
                        <a:t>Support</a:t>
                      </a:r>
                    </a:p>
                  </a:txBody>
                </a:tc>
                <a:tc>
                  <a:txBody>
                    <a:bodyPr/>
                    <a:lstStyle/>
                    <a:p>
                      <a:pPr lvl="0" indent="0" marL="0">
                        <a:buNone/>
                      </a:pPr>
                      <a:r>
                        <a:rPr/>
                        <a:t>⚠️ Interne</a:t>
                      </a:r>
                    </a:p>
                  </a:txBody>
                </a:tc>
                <a:tc>
                  <a:txBody>
                    <a:bodyPr/>
                    <a:lstStyle/>
                    <a:p>
                      <a:pPr lvl="0" indent="0" marL="0">
                        <a:buNone/>
                      </a:pPr>
                      <a:r>
                        <a:rPr/>
                        <a:t>✅ 24/7</a:t>
                      </a:r>
                    </a:p>
                  </a:txBody>
                </a:tc>
                <a:tc>
                  <a:txBody>
                    <a:bodyPr/>
                    <a:lstStyle/>
                    <a:p>
                      <a:pPr lvl="0" indent="0" marL="0">
                        <a:buNone/>
                      </a:pPr>
                      <a:r>
                        <a:rPr/>
                        <a:t>✅ 24/7</a:t>
                      </a:r>
                    </a:p>
                  </a:txBody>
                </a:tc>
                <a:tc>
                  <a:txBody>
                    <a:bodyPr/>
                    <a:lstStyle/>
                    <a:p>
                      <a:pPr lvl="0" indent="0" marL="0">
                        <a:buNone/>
                      </a:pPr>
                      <a:r>
                        <a:rPr/>
                        <a:t>✅ 24/7</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 Locale : La Prochaine Révolution pour votre Entreprise</dc:title>
  <dc:creator>Document Stratégique - Confidentiel</dc:creator>
  <cp:keywords/>
  <dcterms:created xsi:type="dcterms:W3CDTF">2025-10-25T15:14:11Z</dcterms:created>
  <dcterms:modified xsi:type="dcterms:W3CDTF">2025-10-25T15:14:11Z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colortheme">
    <vt:lpwstr>dolphin</vt:lpwstr>
  </property>
  <property fmtid="{D5CDD505-2E9C-101B-9397-08002B2CF9AE}" pid="4" name="date">
    <vt:lpwstr>Janvier 2025</vt:lpwstr>
  </property>
  <property fmtid="{D5CDD505-2E9C-101B-9397-08002B2CF9AE}" pid="5" name="fonttheme">
    <vt:lpwstr>professionalfonts</vt:lpwstr>
  </property>
  <property fmtid="{D5CDD505-2E9C-101B-9397-08002B2CF9AE}" pid="6" name="subtitle">
    <vt:lpwstr>Guide Stratégique pour une Mise en Œuvre Réussie</vt:lpwstr>
  </property>
  <property fmtid="{D5CDD505-2E9C-101B-9397-08002B2CF9AE}" pid="7" name="theme">
    <vt:lpwstr>CambridgeUS</vt:lpwstr>
  </property>
</Properties>
</file>