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notesMaster" Target="notesMasters/notesMaster1.xml" /><Relationship Id="rId50" Type="http://schemas.openxmlformats.org/officeDocument/2006/relationships/viewProps" Target="viewProps.xml" /><Relationship Id="rId4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2" Type="http://schemas.openxmlformats.org/officeDocument/2006/relationships/tableStyles" Target="tableStyles.xml" /><Relationship Id="rId5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Cette présentation s’adresse à un public non-technique souhaitant comprendre et créer une IA locale. Le ton est accessible, friendly et encourageant. Durée estimée : 20-30 minutes.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Installation Python simple et guidée. Environnement virtuel : bonne pratique pour isoler les dépendances. Une seule commande pip install pour tout avoir.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Script de validation pour rassurer que tout est bien installé. Si ce script fonctionne, on est prêt pour le RAG. Sinon, identifier le problème rapidement.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Tableau clair pour aider au choix. Llama 3.1 8B : meilleur compromis pour débuter. Mistral 7B excellent pour le français. Phi-3 pour les petites configs.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Trois configs adaptées à différents budgets. Budget : suffisant pour débuter et apprendre. Optimal : recommandé pour usage sérieux. Pro : pour production ou modèles géants. Astuce PC gaming d’occasion : économie importante.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Processus en 5 étapes simples et logiques. Chaque étape se fait en quelques minutes à quelques heures. Total : un week-end pour avoir un système fonctionnel.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 complet fonctionnel en 30 lignes. Chaque étape est commentée et compréhensible. L’audience peut copier-coller ce code et l’adapter. Disponible dans le guide technique avec plus de détails.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Exemple concret et relatable pour étudiants. Montrer la valeur immédiate : gagner du temps dans les révisions. Résultats mesurables et rapides.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Anticiper les problèmes courants pour rassurer. Solutions concrètes et testées. Montrer qu’il y a toujours une 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 astuces actionnables immédiatement. Température : concept important mais simple. Cache : économise énormément de temps. Expérimentation encouragée.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Être honnête sur les limites mais positif sur le bilan global. Comparaison avec les solutions cloud : abonnement ChatGPT Plus = 20</a:t>
            </a:r>
            <a:r>
              <a:rPr/>
              <a:t>/mois = 240</a:t>
            </a:r>
            <a:r>
              <a:rPr/>
              <a:t>/an Amortissement sur 2-3 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Insister sur les 3 piliers : confidentialité, contrôle, économies. Exemples concrets : documents d’entreprise sensibles, données médicales, informations financières.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Exemples concrets et variés. Insister sur la valeur ajoutée de la confidentialité dans chaque cas. Entreprise : documents stratégiques confidentiels Santé : données médicales sensibles RGPD Recherche : travaux non publiés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Tableau comparatif honnête. L’IA locale n’est pas forcément meilleure dans tous les cas. Mais pour des données sensibles ou un usage intensif, c’est le choix optimal. Calcul d’amortissement : ChatGPT Plus à 20</a:t>
            </a:r>
            <a:r>
              <a:rPr/>
              <a:t>/mois = 720</a:t>
            </a:r>
            <a:r>
              <a:rPr/>
              <a:t> sur 3 ans. Un PC avec GPU RTX 3060 à 1000€ est amorti en moins de 2 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Fournir des ressources concrètes pour continuer. Insister sur le fait qu’il existe une communauté active et bienveillante. Le guide technique PDF contient tout le code et les commandes.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Donner un planning réaliste. Un week-end suffit pour avoir quelque chose de fonctionnel. 1 mois pour un système robuste. Insister sur l’approche progressive : commencer simple, complexifier au fur et à mesure.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Réponses concises aux questions les plus fréquentes. Rassurer sur le budget (pas besoin de 10 000€). Rassurer sur les compétences (pas besoin d’être expert). Confirmer la confidentialité totale.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Définitions vulgarisées, accessibles à tous. Éviter le jargon technique. Utiliser des analogies (bibliothèque, cerveau, etc.).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 motivante et actionnable. Rappel du plan progressif. Donner confiance : c’est accessible ! Fournir les contacts pour support.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finale avec contacts et ressources. Ouverture aux questions. Ambiance positive et encourageante.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Rassurer l’audience : pas besoin de matériel hors de prix. Un bon PC gaming ou MacBook Pro récent suffit amplement. Tous les logiciels mentionnés sont gratuits et open-source.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Vue d’ensemble du processus complet. Montrer que c’est structuré et progressif. La dernière étape (test et utilisation) est mise en avant (couleur différente).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Importance de bien définir le besoin avant de se lancer. Exemples concrets : - Assistant pour chercher dans sa documentation personnelle - Résumeur automatique d’articles de veille - Chatbot pour répondre sur ses notes de cours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Insister sur l’importance de la qualité des données. “Garbage in, garbage out” : une IA nourrie de mauvaises données donnera de mauvais résultats. Anonymisation : exemple avec RGPD en entreprise.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RAG est l’approche la plus accessible pour débuter. Fine-tuning pour plus tard, quand on a de l’expérience. Analogie : RAG = livre ouvert pendant l’exam, Fine-tuning = apprendre par cœur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Schéma clair et progressif. Insister sur la simplicité du concept. Exemple concret : chercher “comment faire un gâteau au chocolat” dans un livre de recettes puis lire la recette trouvée.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Ollama est vraiment la solution la plus simple. Montrer qu’en 2 commandes on peut avoir une IA fonctionnelle. Tous les outils sont gratuits, insister là-dessus.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7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24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5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Créez votre IA Locale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 Guide Complet de A à Z pour les Non-Techniciens</a:t>
            </a:r>
            <a:br/>
            <a:br/>
            <a:r>
              <a:rPr/>
              <a:t>Guide IA Locale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Octobre 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📄 Documents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Word</a:t>
            </a:r>
          </a:p>
          <a:p>
            <a:pPr lvl="0"/>
            <a:r>
              <a:rPr/>
              <a:t>PowerPoint</a:t>
            </a:r>
          </a:p>
          <a:p>
            <a:pPr lvl="0"/>
            <a:r>
              <a:rPr/>
              <a:t>Fichiers texte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📝 Notes</a:t>
            </a:r>
          </a:p>
          <a:p>
            <a:pPr lvl="0"/>
            <a:r>
              <a:rPr/>
              <a:t>Markdown</a:t>
            </a:r>
          </a:p>
          <a:p>
            <a:pPr lvl="0"/>
            <a:r>
              <a:rPr/>
              <a:t>Notion export</a:t>
            </a:r>
          </a:p>
          <a:p>
            <a:pPr lvl="0"/>
            <a:r>
              <a:rPr/>
              <a:t>Obsidian vault</a:t>
            </a:r>
          </a:p>
          <a:p>
            <a:pPr lvl="0"/>
            <a:r>
              <a:rPr/>
              <a:t>Evernote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Organisation nécessaire</a:t>
            </a:r>
          </a:p>
          <a:p>
            <a:pPr lvl="0" indent="-342900" marL="342900">
              <a:buAutoNum type="arabicPeriod"/>
            </a:pPr>
            <a:r>
              <a:rPr b="1"/>
              <a:t>Nettoyer</a:t>
            </a:r>
            <a:r>
              <a:rPr/>
              <a:t> : supprimer les doublons, corriger les erreurs</a:t>
            </a:r>
          </a:p>
          <a:p>
            <a:pPr lvl="0" indent="-342900" marL="342900">
              <a:buAutoNum type="arabicPeriod"/>
            </a:pPr>
            <a:r>
              <a:rPr b="1"/>
              <a:t>Protéger</a:t>
            </a:r>
            <a:r>
              <a:rPr/>
              <a:t> : masquer les informations personnelles (noms, emails, téléphones)</a:t>
            </a:r>
          </a:p>
          <a:p>
            <a:pPr lvl="0" indent="-342900" marL="342900">
              <a:buAutoNum type="arabicPeriod"/>
            </a:pPr>
            <a:r>
              <a:rPr b="1"/>
              <a:t>Découper</a:t>
            </a:r>
            <a:r>
              <a:rPr/>
              <a:t> : diviser les longs documents en sections</a:t>
            </a:r>
          </a:p>
          <a:p>
            <a:pPr lvl="0" indent="-342900" marL="342900">
              <a:buAutoNum type="arabicPeriod"/>
            </a:pPr>
            <a:r>
              <a:rPr b="1"/>
              <a:t>Enrichir</a:t>
            </a:r>
            <a:r>
              <a:rPr/>
              <a:t> : ajouter des métadonnées (date, source, auteur)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Étape 3 : Deux approches principales ⚖️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RAG 🔍📝</a:t>
            </a:r>
          </a:p>
          <a:p>
            <a:pPr lvl="0" indent="0" marL="0">
              <a:buNone/>
            </a:pPr>
            <a:r>
              <a:rPr b="1"/>
              <a:t>Recherche + Génération</a:t>
            </a:r>
          </a:p>
          <a:p>
            <a:pPr lvl="0" indent="0" marL="0">
              <a:buNone/>
            </a:pPr>
            <a:r>
              <a:rPr/>
              <a:t>✅ </a:t>
            </a:r>
            <a:r>
              <a:rPr b="1"/>
              <a:t>Avantages</a:t>
            </a:r>
            <a:r>
              <a:rPr/>
              <a:t> - Rapide à mettre en place - Idéal pour documents - </a:t>
            </a:r>
            <a:r>
              <a:rPr b="1"/>
              <a:t>Recommandé pour débuter</a:t>
            </a:r>
            <a:r>
              <a:rPr/>
              <a:t> - Pas d’entraînement nécessaire</a:t>
            </a:r>
          </a:p>
          <a:p>
            <a:pPr lvl="0" indent="0" marL="0">
              <a:buNone/>
            </a:pPr>
            <a:r>
              <a:rPr/>
              <a:t>💡 </a:t>
            </a:r>
            <a:r>
              <a:rPr b="1"/>
              <a:t>Comment ça marche ?</a:t>
            </a:r>
            <a:r>
              <a:rPr/>
              <a:t> L’IA cherche dans vos documents puis génère une réponse basée dessus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Fine-tuning 🎓</a:t>
            </a:r>
          </a:p>
          <a:p>
            <a:pPr lvl="0" indent="0" marL="0">
              <a:buNone/>
            </a:pPr>
            <a:r>
              <a:rPr b="1"/>
              <a:t>Entraînement personnalisé</a:t>
            </a:r>
          </a:p>
          <a:p>
            <a:pPr lvl="0" indent="0" marL="0">
              <a:buNone/>
            </a:pPr>
            <a:r>
              <a:rPr/>
              <a:t>✅ </a:t>
            </a:r>
            <a:r>
              <a:rPr b="1"/>
              <a:t>Avantages</a:t>
            </a:r>
            <a:r>
              <a:rPr/>
              <a:t> - Plus de contrôle - Style personnalisé - Connaissances intégrées</a:t>
            </a:r>
          </a:p>
          <a:p>
            <a:pPr lvl="0" indent="0" marL="0">
              <a:buNone/>
            </a:pPr>
            <a:r>
              <a:rPr/>
              <a:t>⚠️ </a:t>
            </a:r>
            <a:r>
              <a:rPr b="1"/>
              <a:t>Mais…</a:t>
            </a:r>
            <a:r>
              <a:rPr/>
              <a:t> - </a:t>
            </a:r>
            <a:r>
              <a:rPr b="1"/>
              <a:t>Plus technique</a:t>
            </a:r>
            <a:r>
              <a:rPr/>
              <a:t> - Nécessite beaucoup d’exemples - Temps d’entraînement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Notre recommandation : Commencez par RAG !</a:t>
            </a:r>
            <a:r>
              <a:rPr/>
              <a:t> 🎯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Comment fonctionne le RAG ? 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graph LR
    A[📚 Vos documents&lt;br/&gt;PDF, notes, etc.] --&gt; B[🔢 Transformation&lt;br/&gt;en vecteurs]
    B --&gt; C[💾 Base de données&lt;br/&gt;vectorielle]
    D[❓ Votre question] --&gt; E[🔍 Recherche&lt;br/&gt;documents pertinents]
    C --&gt; E
    E --&gt; F[🤖 IA Génératrice&lt;br/&gt;Llama, Mistral...]
    F --&gt; G[✅ Réponse finale&lt;br/&gt;avec sources]
    style A fill:#5EA8A7,color:#fff
    style D fill:#5EA8A7,color:#fff
    style G fill:#FE4447,color:#fff</a:t>
            </a:r>
          </a:p>
          <a:p>
            <a:pPr lvl="0" indent="0" marL="0">
              <a:buNone/>
            </a:pPr>
            <a:r>
              <a:rPr b="1"/>
              <a:t>En 3 étapes simples :</a:t>
            </a:r>
          </a:p>
          <a:p>
            <a:pPr lvl="0" indent="-342900" marL="342900">
              <a:buAutoNum type="arabicPeriod"/>
            </a:pPr>
            <a:r>
              <a:rPr b="1"/>
              <a:t>Indexation</a:t>
            </a:r>
            <a:r>
              <a:rPr/>
              <a:t> : Vos documents sont convertis en “vecteurs” mathématiques</a:t>
            </a:r>
          </a:p>
          <a:p>
            <a:pPr lvl="0" indent="-342900" marL="342900">
              <a:buAutoNum type="arabicPeriod"/>
            </a:pPr>
            <a:r>
              <a:rPr b="1"/>
              <a:t>Recherche</a:t>
            </a:r>
            <a:r>
              <a:rPr/>
              <a:t> : L’IA trouve les passages pertinents pour votre question</a:t>
            </a:r>
          </a:p>
          <a:p>
            <a:pPr lvl="0" indent="-342900" marL="342900">
              <a:buAutoNum type="arabicPeriod"/>
            </a:pPr>
            <a:r>
              <a:rPr b="1"/>
              <a:t>Génération</a:t>
            </a:r>
            <a:r>
              <a:rPr/>
              <a:t> : L’IA formule une réponse basée sur ces passages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Étape 4 : Outils à installer 🛠️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Outil principal : Ollama ⭐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✅ </a:t>
            </a:r>
            <a:r>
              <a:rPr b="1"/>
              <a:t>Pourquoi Ollama ?</a:t>
            </a:r>
          </a:p>
          <a:p>
            <a:pPr lvl="0"/>
            <a:r>
              <a:rPr/>
              <a:t>Interface </a:t>
            </a:r>
            <a:r>
              <a:rPr b="1"/>
              <a:t>très simple</a:t>
            </a:r>
          </a:p>
          <a:p>
            <a:pPr lvl="0"/>
            <a:r>
              <a:rPr/>
              <a:t>Installation en 2 minutes</a:t>
            </a:r>
          </a:p>
          <a:p>
            <a:pPr lvl="0"/>
            <a:r>
              <a:rPr/>
              <a:t>Fonctionne sur Windows, Mac, Linux</a:t>
            </a:r>
          </a:p>
          <a:p>
            <a:pPr lvl="0"/>
            <a:r>
              <a:rPr/>
              <a:t>Gratuit et open-source</a:t>
            </a:r>
          </a:p>
          <a:p>
            <a:pPr lvl="0"/>
            <a:r>
              <a:rPr/>
              <a:t>Large choix de modèles</a:t>
            </a:r>
          </a:p>
          <a:p>
            <a:pPr lvl="0" indent="0" marL="0">
              <a:buNone/>
            </a:pPr>
            <a:r>
              <a:rPr b="1"/>
              <a:t>💡 Recommandé pour débuter 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Installation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Linux / macOS</a:t>
            </a:r>
            <a:br/>
            <a:r>
              <a:rPr>
                <a:latin typeface="Courier"/>
              </a:rPr>
              <a:t>curl </a:t>
            </a:r>
            <a:r>
              <a:rPr>
                <a:solidFill>
                  <a:srgbClr val="7D9029"/>
                </a:solidFill>
                <a:latin typeface="Courier"/>
              </a:rPr>
              <a:t>-fsSL</a:t>
            </a:r>
            <a:r>
              <a:rPr>
                <a:latin typeface="Courier"/>
              </a:rPr>
              <a:t> ollama.com/install.sh </a:t>
            </a:r>
            <a:r>
              <a:rPr b="1">
                <a:solidFill>
                  <a:srgbClr val="00702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sh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Windows</a:t>
            </a:r>
            <a:br/>
            <a:r>
              <a:rPr>
                <a:latin typeface="Courier"/>
              </a:rPr>
              <a:t>Télécharger depuis ollama.com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Télécharger un modèle</a:t>
            </a:r>
          </a:p>
          <a:p>
            <a:pPr lvl="0" indent="0">
              <a:buNone/>
            </a:pPr>
            <a:r>
              <a:rPr>
                <a:latin typeface="Courier"/>
              </a:rPr>
              <a:t>ollama pull llama3.1:8b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Outils complémentaires</a:t>
            </a:r>
          </a:p>
          <a:p>
            <a:pPr lvl="0"/>
            <a:r>
              <a:rPr b="1"/>
              <a:t>Python</a:t>
            </a:r>
            <a:r>
              <a:rPr/>
              <a:t> : langage de programmation (gratuit)</a:t>
            </a:r>
          </a:p>
          <a:p>
            <a:pPr lvl="0"/>
            <a:r>
              <a:rPr b="1"/>
              <a:t>FAISS ou Chroma</a:t>
            </a:r>
            <a:r>
              <a:rPr/>
              <a:t> : base de données vectorielle (gratuit)</a:t>
            </a:r>
          </a:p>
          <a:p>
            <a:pPr lvl="0"/>
            <a:r>
              <a:rPr b="1"/>
              <a:t>LangChain</a:t>
            </a:r>
            <a:r>
              <a:rPr/>
              <a:t> : framework pour RAG (gratuit)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Installation Détaillée : Python et Dépendances 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Installer Python (si pas déjà fait)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Windows</a:t>
            </a:r>
          </a:p>
          <a:p>
            <a:pPr lvl="0" indent="-342900" marL="342900">
              <a:buAutoNum type="arabicPeriod"/>
            </a:pPr>
            <a:r>
              <a:rPr/>
              <a:t>Télécharger depuis python.org</a:t>
            </a:r>
          </a:p>
          <a:p>
            <a:pPr lvl="0" indent="-342900" marL="342900">
              <a:buAutoNum type="arabicPeriod"/>
            </a:pPr>
            <a:r>
              <a:rPr/>
              <a:t>Cocher “Add to PATH” ✅</a:t>
            </a:r>
          </a:p>
          <a:p>
            <a:pPr lvl="0" indent="-342900" marL="342900">
              <a:buAutoNum type="arabicPeriod"/>
            </a:pPr>
            <a:r>
              <a:rPr/>
              <a:t>Installer</a:t>
            </a:r>
          </a:p>
          <a:p>
            <a:pPr lvl="0" indent="-342900" marL="342900">
              <a:buAutoNum type="arabicPeriod"/>
            </a:pPr>
            <a:r>
              <a:rPr/>
              <a:t>Vérifier :</a:t>
            </a:r>
          </a:p>
          <a:p>
            <a:pPr lvl="0" indent="0">
              <a:buNone/>
            </a:pPr>
            <a:r>
              <a:rPr>
                <a:latin typeface="Courier"/>
              </a:rPr>
              <a:t>python </a:t>
            </a:r>
            <a:r>
              <a:rPr>
                <a:solidFill>
                  <a:srgbClr val="7D9029"/>
                </a:solidFill>
                <a:latin typeface="Courier"/>
              </a:rPr>
              <a:t>--version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Mac / Linux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Mac (avec Homebrew)</a:t>
            </a:r>
            <a:br/>
            <a:r>
              <a:rPr>
                <a:latin typeface="Courier"/>
              </a:rPr>
              <a:t>brew install python@3.11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Linux (Ubuntu/Debian)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sudo</a:t>
            </a:r>
            <a:r>
              <a:rPr>
                <a:latin typeface="Courier"/>
              </a:rPr>
              <a:t> apt install python3.11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Vérifier</a:t>
            </a:r>
            <a:br/>
            <a:r>
              <a:rPr>
                <a:latin typeface="Courier"/>
              </a:rPr>
              <a:t>python3 </a:t>
            </a:r>
            <a:r>
              <a:rPr>
                <a:solidFill>
                  <a:srgbClr val="7D9029"/>
                </a:solidFill>
                <a:latin typeface="Courier"/>
              </a:rPr>
              <a:t>--version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Créez votre IA Locale 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Le Guide Complet de A à Z</a:t>
            </a:r>
          </a:p>
          <a:p>
            <a:pPr lvl="0" indent="0" marL="0">
              <a:buNone/>
            </a:pPr>
            <a:r>
              <a:rPr i="1"/>
              <a:t>Pour les non-techniciens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Installer les bibliothèques nécessaires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Créer un environnement virtuel (recommandé)</a:t>
            </a:r>
            <a:br/>
            <a:r>
              <a:rPr>
                <a:latin typeface="Courier"/>
              </a:rPr>
              <a:t>python </a:t>
            </a:r>
            <a:r>
              <a:rPr>
                <a:solidFill>
                  <a:srgbClr val="7D9029"/>
                </a:solidFill>
                <a:latin typeface="Courier"/>
              </a:rPr>
              <a:t>-m</a:t>
            </a:r>
            <a:r>
              <a:rPr>
                <a:latin typeface="Courier"/>
              </a:rPr>
              <a:t> venv mon_ia_locale</a:t>
            </a:r>
            <a:br/>
            <a:r>
              <a:rPr>
                <a:solidFill>
                  <a:srgbClr val="008000"/>
                </a:solidFill>
                <a:latin typeface="Courier"/>
              </a:rPr>
              <a:t>source</a:t>
            </a:r>
            <a:r>
              <a:rPr>
                <a:latin typeface="Courier"/>
              </a:rPr>
              <a:t> mon_ia_locale/bin/activate  </a:t>
            </a:r>
            <a:r>
              <a:rPr i="1">
                <a:solidFill>
                  <a:srgbClr val="60A0B0"/>
                </a:solidFill>
                <a:latin typeface="Courier"/>
              </a:rPr>
              <a:t># Mac/Linux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ou</a:t>
            </a:r>
            <a:br/>
            <a:r>
              <a:rPr>
                <a:latin typeface="Courier"/>
              </a:rPr>
              <a:t>mon_ia_locale\Scripts\activate  </a:t>
            </a:r>
            <a:r>
              <a:rPr i="1">
                <a:solidFill>
                  <a:srgbClr val="60A0B0"/>
                </a:solidFill>
                <a:latin typeface="Courier"/>
              </a:rPr>
              <a:t># Windows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Installer les bibliothèques</a:t>
            </a:r>
            <a:br/>
            <a:r>
              <a:rPr>
                <a:latin typeface="Courier"/>
              </a:rPr>
              <a:t>pip install langchain chromadb sentence-transformers ollama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Vérification de l’Installation 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Script de test rapide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test_installation.py</a:t>
            </a:r>
            <a:br/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ollama</a:t>
            </a:r>
            <a:br/>
            <a:r>
              <a:rPr b="1">
                <a:solidFill>
                  <a:srgbClr val="00800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langchain_community.embeddings </a:t>
            </a: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HuggingFaceEmbeddings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Test 1 : Ollama fonctionne ?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"Test Ollama..."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response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ollama.chat(</a:t>
            </a:r>
            <a:br/>
            <a:r>
              <a:rPr>
                <a:latin typeface="Courier"/>
              </a:rPr>
              <a:t>    model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'llama3.1:8b'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messages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[{</a:t>
            </a:r>
            <a:r>
              <a:rPr>
                <a:solidFill>
                  <a:srgbClr val="4070A0"/>
                </a:solidFill>
                <a:latin typeface="Courier"/>
              </a:rPr>
              <a:t>'role'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'user'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'content'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'Dis bonjour !'</a:t>
            </a:r>
            <a:r>
              <a:rPr>
                <a:latin typeface="Courier"/>
              </a:rPr>
              <a:t>}]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BB6688"/>
                </a:solidFill>
                <a:latin typeface="Courier"/>
              </a:rPr>
              <a:t>f"✅ Ollama :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response[</a:t>
            </a:r>
            <a:r>
              <a:rPr>
                <a:solidFill>
                  <a:srgbClr val="4070A0"/>
                </a:solidFill>
                <a:latin typeface="Courier"/>
              </a:rPr>
              <a:t>'message'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70A0"/>
                </a:solidFill>
                <a:latin typeface="Courier"/>
              </a:rPr>
              <a:t>'content'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"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Test 2 : Embeddings fonctionnent ?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"\nTest Embeddings..."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embeddings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HuggingFaceEmbeddings(</a:t>
            </a:r>
            <a:br/>
            <a:r>
              <a:rPr>
                <a:latin typeface="Courier"/>
              </a:rPr>
              <a:t>    model_name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"sentence-transformers/all-MiniLM-L6-v2"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test_vec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embeddings.embed_query(</a:t>
            </a:r>
            <a:r>
              <a:rPr>
                <a:solidFill>
                  <a:srgbClr val="4070A0"/>
                </a:solidFill>
                <a:latin typeface="Courier"/>
              </a:rPr>
              <a:t>"Test"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BB6688"/>
                </a:solidFill>
                <a:latin typeface="Courier"/>
              </a:rPr>
              <a:t>f"✅ Embeddings :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(test_vec)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 dimensions"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"\n🎉 Tout fonctionne parfaitement !"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 b="1"/>
              <a:t>Lancer le test</a:t>
            </a:r>
            <a:r>
              <a:rPr/>
              <a:t> :</a:t>
            </a:r>
          </a:p>
          <a:p>
            <a:pPr lvl="0" indent="0">
              <a:buNone/>
            </a:pPr>
            <a:r>
              <a:rPr>
                <a:latin typeface="Courier"/>
              </a:rPr>
              <a:t>python test_installation.py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Choisir le Bon Modèle 🤖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Modèles recommandés selon votre matériel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/>
                <a:gridCol w="863600"/>
                <a:gridCol w="1092200"/>
                <a:gridCol w="546100"/>
                <a:gridCol w="977900"/>
                <a:gridCol w="762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RAM Mini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Qualité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Usage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Llama 3.1 8B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4.7 GB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 GB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Optionnel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⭐⭐⭐⭐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Recommandé débutant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Mistral 7B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4.1 GB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 GB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Optionnel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⭐⭐⭐⭐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Excellent français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Phi-3 Mini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2.3 GB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 GB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⭐⭐⭐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Petit PC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Llama 3.1 13B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7.4 GB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 GB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 GB+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⭐⭐⭐⭐⭐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Meilleure qualité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Llama 3.1 70B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40 GB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64 GB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 GB+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⭐⭐⭐⭐⭐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 / Serveur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Télécharger et tester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Télécharger le modèle</a:t>
            </a:r>
            <a:br/>
            <a:r>
              <a:rPr>
                <a:latin typeface="Courier"/>
              </a:rPr>
              <a:t>ollama pull llama3.1:8b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Tester en ligne de commande</a:t>
            </a:r>
            <a:br/>
            <a:r>
              <a:rPr>
                <a:latin typeface="Courier"/>
              </a:rPr>
              <a:t>ollama run llama3.1:8b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Dans le chat qui s'ouvre, taper :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"Bonjour ! Présente-toi en français."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Configuration Matérielle Optimale 🖥️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Trois Niveaux de Configuration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Budget (500-800€)</a:t>
            </a:r>
          </a:p>
          <a:p>
            <a:pPr lvl="0" indent="0" marL="0">
              <a:buNone/>
            </a:pPr>
            <a:r>
              <a:rPr b="1"/>
              <a:t>Composants</a:t>
            </a:r>
            <a:r>
              <a:rPr/>
              <a:t> : - CPU : i5/Ryzen 5 - RAM : 16 GB - GPU : RTX 3060 (8 GB) - SSD : 256 GB</a:t>
            </a:r>
          </a:p>
          <a:p>
            <a:pPr lvl="0" indent="0" marL="0">
              <a:buNone/>
            </a:pPr>
            <a:r>
              <a:rPr b="1"/>
              <a:t>Capacités</a:t>
            </a:r>
            <a:r>
              <a:rPr/>
              <a:t> : - ✅ Modèles 7-8B - ✅ RAG basique - ⚠️ Lent fine-tuning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Optimal (1200-1800€)</a:t>
            </a:r>
          </a:p>
          <a:p>
            <a:pPr lvl="0" indent="0" marL="0">
              <a:buNone/>
            </a:pPr>
            <a:r>
              <a:rPr b="1"/>
              <a:t>Composants</a:t>
            </a:r>
            <a:r>
              <a:rPr/>
              <a:t> : - CPU : i7/Ryzen 7 - RAM : 32 GB - GPU : RTX 4070 (12 GB) - SSD : 512 GB</a:t>
            </a:r>
          </a:p>
          <a:p>
            <a:pPr lvl="0" indent="0" marL="0">
              <a:buNone/>
            </a:pPr>
            <a:r>
              <a:rPr b="1"/>
              <a:t>Capacités</a:t>
            </a:r>
            <a:r>
              <a:rPr/>
              <a:t> : - ✅ Modèles jusqu’à 13B - ✅ RAG avancé - ✅ Fine-tuning QLoRA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💡 Astuce</a:t>
            </a:r>
            <a:r>
              <a:rPr/>
              <a:t> : Acheter un PC gaming d’occasion peut réduire les coûts de 30-50% !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Étape 5 : Mise en pratique ! 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Les 5 sous-étapes</a:t>
            </a:r>
          </a:p>
          <a:p>
            <a:pPr lvl="0" indent="0">
              <a:buNone/>
            </a:pPr>
            <a:r>
              <a:rPr>
                <a:latin typeface="Courier"/>
              </a:rPr>
              <a:t>graph TD
    A[1. Installer Ollama] --&gt; B[2. Télécharger un modèle&lt;br/&gt;ex: Llama 3.1]
    B --&gt; C[3. Indexer vos documents&lt;br/&gt;avec Python + Chroma]
    C --&gt; D[4. Créer votre système Q&amp;R&lt;br/&gt;avec LangChain]
    D --&gt; E[5. Tester et affiner !]
    style A fill:#5EA8A7,color:#fff
    style B fill:#5EA8A7,color:#fff
    style C fill:#5EA8A7,color:#fff
    style D fill:#5EA8A7,color:#fff
    style E fill:#FE4447,color:#fff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Script RAG Complet Simplifié 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Code prêt à l’emploi (30 lignes)</a:t>
            </a:r>
          </a:p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langchain_community.document_loaders </a:t>
            </a: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DirectoryLoader</a:t>
            </a:r>
            <a:br/>
            <a:r>
              <a:rPr b="1">
                <a:solidFill>
                  <a:srgbClr val="00800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langchain.text_splitter </a:t>
            </a: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RecursiveCharacterTextSplitter</a:t>
            </a:r>
            <a:br/>
            <a:r>
              <a:rPr b="1">
                <a:solidFill>
                  <a:srgbClr val="00800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langchain_community.embeddings </a:t>
            </a: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HuggingFaceEmbeddings</a:t>
            </a:r>
            <a:br/>
            <a:r>
              <a:rPr b="1">
                <a:solidFill>
                  <a:srgbClr val="00800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langchain_community.vectorstores </a:t>
            </a: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Chroma</a:t>
            </a:r>
            <a:br/>
            <a:r>
              <a:rPr b="1">
                <a:solidFill>
                  <a:srgbClr val="00800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langchain_community.llms </a:t>
            </a: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Ollama</a:t>
            </a:r>
            <a:br/>
            <a:r>
              <a:rPr b="1">
                <a:solidFill>
                  <a:srgbClr val="00800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langchain.chains </a:t>
            </a: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RetrievalQA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1. Charger vos documents PDF/TXT depuis un dossier</a:t>
            </a:r>
            <a:br/>
            <a:r>
              <a:rPr>
                <a:latin typeface="Courier"/>
              </a:rPr>
              <a:t>loader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DirectoryLoader(</a:t>
            </a:r>
            <a:r>
              <a:rPr>
                <a:solidFill>
                  <a:srgbClr val="4070A0"/>
                </a:solidFill>
                <a:latin typeface="Courier"/>
              </a:rPr>
              <a:t>"mes_documents/"</a:t>
            </a:r>
            <a:r>
              <a:rPr>
                <a:latin typeface="Courier"/>
              </a:rPr>
              <a:t>, glob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"**/*.txt"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documents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loader.load()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2. Les découper en morceaux de 500 caractères</a:t>
            </a:r>
            <a:br/>
            <a:r>
              <a:rPr>
                <a:latin typeface="Courier"/>
              </a:rPr>
              <a:t>text_splitter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RecursiveCharacterTextSplitter(chunk_size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500</a:t>
            </a:r>
            <a:r>
              <a:rPr>
                <a:latin typeface="Courier"/>
              </a:rPr>
              <a:t>, chunk_overlap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chunks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text_splitter.split_documents(documents)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3. Créer les embeddings (vecteurs mathématiques)</a:t>
            </a:r>
            <a:br/>
            <a:r>
              <a:rPr>
                <a:latin typeface="Courier"/>
              </a:rPr>
              <a:t>embeddings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HuggingFaceEmbeddings(</a:t>
            </a:r>
            <a:br/>
            <a:r>
              <a:rPr>
                <a:latin typeface="Courier"/>
              </a:rPr>
              <a:t>    model_name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"sentence-transformers/all-mpnet-base-v2"</a:t>
            </a:r>
            <a:br/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4. Créer la base vectorielle</a:t>
            </a:r>
            <a:br/>
            <a:r>
              <a:rPr>
                <a:latin typeface="Courier"/>
              </a:rPr>
              <a:t>vectorstore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Chroma.from_documents(chunks, embeddings)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5. Connecter à Ollama</a:t>
            </a:r>
            <a:br/>
            <a:r>
              <a:rPr>
                <a:latin typeface="Courier"/>
              </a:rPr>
              <a:t>llm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Ollama(model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"llama3.1:8b"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6. Créer le système RAG</a:t>
            </a:r>
            <a:br/>
            <a:r>
              <a:rPr>
                <a:latin typeface="Courier"/>
              </a:rPr>
              <a:t>qa_chain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RetrievalQA.from_chain_type(</a:t>
            </a:r>
            <a:br/>
            <a:r>
              <a:rPr>
                <a:latin typeface="Courier"/>
              </a:rPr>
              <a:t>    llm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llm,</a:t>
            </a:r>
            <a:br/>
            <a:r>
              <a:rPr>
                <a:latin typeface="Courier"/>
              </a:rPr>
              <a:t>    retriever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vectorstore.as_retriever(search_kwargs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"k"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})</a:t>
            </a:r>
            <a:br/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7. Poser des questions !</a:t>
            </a:r>
            <a:br/>
            <a:r>
              <a:rPr>
                <a:latin typeface="Courier"/>
              </a:rPr>
              <a:t>reponse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qa_chain.invoke({</a:t>
            </a:r>
            <a:r>
              <a:rPr>
                <a:solidFill>
                  <a:srgbClr val="4070A0"/>
                </a:solidFill>
                <a:latin typeface="Courier"/>
              </a:rPr>
              <a:t>"query"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"Qu'est-ce que le RAG ?"</a:t>
            </a:r>
            <a:r>
              <a:rPr>
                <a:latin typeface="Courier"/>
              </a:rPr>
              <a:t>})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(reponse[</a:t>
            </a:r>
            <a:r>
              <a:rPr>
                <a:solidFill>
                  <a:srgbClr val="4070A0"/>
                </a:solidFill>
                <a:latin typeface="Courier"/>
              </a:rPr>
              <a:t>'result'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Exemple Concret : RAG en Action 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Scénario : Assistant Documentation Personnelle</a:t>
            </a:r>
          </a:p>
          <a:p>
            <a:pPr lvl="0" indent="0" marL="0">
              <a:buNone/>
            </a:pPr>
            <a:r>
              <a:rPr b="1"/>
              <a:t>Situation</a:t>
            </a:r>
            <a:r>
              <a:rPr/>
              <a:t> : Vous avez 50 PDFs de cours universitaires et voulez pouvoir poser des questions dessus.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Étape par étape</a:t>
            </a:r>
          </a:p>
          <a:p>
            <a:pPr lvl="0" indent="-342900" marL="342900">
              <a:buAutoNum type="arabicPeriod"/>
            </a:pPr>
            <a:r>
              <a:rPr b="1"/>
              <a:t>Créer un dossier</a:t>
            </a:r>
            <a:r>
              <a:rPr/>
              <a:t> avec vos 50 PDFs</a:t>
            </a:r>
          </a:p>
          <a:p>
            <a:pPr lvl="0" indent="-342900" marL="342900">
              <a:buAutoNum type="arabicPeriod"/>
            </a:pPr>
            <a:r>
              <a:rPr b="1"/>
              <a:t>Lancer le script RAG</a:t>
            </a:r>
            <a:r>
              <a:rPr/>
              <a:t> (précédent slide)</a:t>
            </a:r>
          </a:p>
          <a:p>
            <a:pPr lvl="0" indent="-342900" marL="342900">
              <a:buAutoNum type="arabicPeriod"/>
            </a:pPr>
            <a:r>
              <a:rPr b="1"/>
              <a:t>Attendre 2-5 minutes</a:t>
            </a:r>
            <a:r>
              <a:rPr/>
              <a:t> (indexation)</a:t>
            </a:r>
          </a:p>
          <a:p>
            <a:pPr lvl="0" indent="-342900" marL="342900">
              <a:buAutoNum type="arabicPeriod"/>
            </a:pPr>
            <a:r>
              <a:rPr b="1"/>
              <a:t>Poser vos questions</a:t>
            </a:r>
            <a:r>
              <a:rPr/>
              <a:t> 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Questions Exemples</a:t>
            </a:r>
          </a:p>
          <a:p>
            <a:pPr lvl="0" indent="0">
              <a:buNone/>
            </a:pPr>
            <a:r>
              <a:rPr>
                <a:latin typeface="Courier"/>
              </a:rPr>
              <a:t>qa_chain.invoke({</a:t>
            </a:r>
            <a:r>
              <a:rPr>
                <a:solidFill>
                  <a:srgbClr val="4070A0"/>
                </a:solidFill>
                <a:latin typeface="Courier"/>
              </a:rPr>
              <a:t>"query"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"Résume le chapitre sur les réseaux de neurones"</a:t>
            </a:r>
            <a:r>
              <a:rPr>
                <a:latin typeface="Courier"/>
              </a:rPr>
              <a:t>})</a:t>
            </a:r>
            <a:br/>
            <a:r>
              <a:rPr>
                <a:latin typeface="Courier"/>
              </a:rPr>
              <a:t>qa_chain.invoke({</a:t>
            </a:r>
            <a:r>
              <a:rPr>
                <a:solidFill>
                  <a:srgbClr val="4070A0"/>
                </a:solidFill>
                <a:latin typeface="Courier"/>
              </a:rPr>
              <a:t>"query"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"Quelle est la différence entre CNN et RNN ?"</a:t>
            </a:r>
            <a:r>
              <a:rPr>
                <a:latin typeface="Courier"/>
              </a:rPr>
              <a:t>})</a:t>
            </a:r>
            <a:br/>
            <a:r>
              <a:rPr>
                <a:latin typeface="Courier"/>
              </a:rPr>
              <a:t>qa_chain.invoke({</a:t>
            </a:r>
            <a:r>
              <a:rPr>
                <a:solidFill>
                  <a:srgbClr val="4070A0"/>
                </a:solidFill>
                <a:latin typeface="Courier"/>
              </a:rPr>
              <a:t>"query"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"Donne-moi 3 exemples d'applications du deep learning"</a:t>
            </a:r>
            <a:r>
              <a:rPr>
                <a:latin typeface="Courier"/>
              </a:rPr>
              <a:t>})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Résultat Attendu</a:t>
            </a:r>
          </a:p>
          <a:p>
            <a:pPr lvl="0" indent="0" marL="0">
              <a:buNone/>
            </a:pPr>
            <a:r>
              <a:rPr/>
              <a:t>✅ Réponses </a:t>
            </a:r>
            <a:r>
              <a:rPr b="1"/>
              <a:t>précises</a:t>
            </a:r>
            <a:r>
              <a:rPr/>
              <a:t> basées sur vos documents ✅ </a:t>
            </a:r>
            <a:r>
              <a:rPr b="1"/>
              <a:t>Sources citées</a:t>
            </a:r>
            <a:r>
              <a:rPr/>
              <a:t> (quel PDF, quelle page) ✅ Temps de réponse : </a:t>
            </a:r>
            <a:r>
              <a:rPr b="1"/>
              <a:t>1-3 secondes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Qu’est-ce qu’une IA locale ? 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Une IA locale fonctionne </a:t>
            </a:r>
            <a:r>
              <a:rPr b="1"/>
              <a:t>entièrement sur votre ordinateur</a:t>
            </a:r>
            <a:r>
              <a:rPr/>
              <a:t>, sans connexion Internet.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Problèmes Courants et Solutions 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❌ Problème : “Ollama not found”</a:t>
            </a:r>
          </a:p>
          <a:p>
            <a:pPr lvl="0" indent="0" marL="0">
              <a:buNone/>
            </a:pPr>
            <a:r>
              <a:rPr b="1"/>
              <a:t>Cause</a:t>
            </a:r>
            <a:r>
              <a:rPr/>
              <a:t> : Ollama pas dans le PATH</a:t>
            </a:r>
          </a:p>
          <a:p>
            <a:pPr lvl="0" indent="0" marL="0">
              <a:buNone/>
            </a:pPr>
            <a:r>
              <a:rPr b="1"/>
              <a:t>Solution</a:t>
            </a:r>
            <a:r>
              <a:rPr/>
              <a:t> 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Redémarrer le terminal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Ou ajouter manuellement au PATH</a:t>
            </a:r>
            <a:br/>
            <a:r>
              <a:rPr>
                <a:solidFill>
                  <a:srgbClr val="008000"/>
                </a:solidFill>
                <a:latin typeface="Courier"/>
              </a:rPr>
              <a:t>export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PATH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$PATH</a:t>
            </a:r>
            <a:r>
              <a:rPr>
                <a:latin typeface="Courier"/>
              </a:rPr>
              <a:t>:/usr/local/bin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❌ Problème : “Out of memory”</a:t>
            </a:r>
          </a:p>
          <a:p>
            <a:pPr lvl="0" indent="0" marL="0">
              <a:buNone/>
            </a:pPr>
            <a:r>
              <a:rPr b="1"/>
              <a:t>Cause</a:t>
            </a:r>
            <a:r>
              <a:rPr/>
              <a:t> : Modèle trop gros pour votre RAM</a:t>
            </a:r>
          </a:p>
          <a:p>
            <a:pPr lvl="0" indent="0" marL="0">
              <a:buNone/>
            </a:pPr>
            <a:r>
              <a:rPr b="1"/>
              <a:t>Solution</a:t>
            </a:r>
            <a:r>
              <a:rPr/>
              <a:t> : - Utiliser un modèle plus petit (Phi-3 Mini) - Fermer les autres applications - Ajouter de la 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❌ Problème : Réponses lentes (&gt;10s)</a:t>
            </a:r>
          </a:p>
          <a:p>
            <a:pPr lvl="0" indent="0" marL="0">
              <a:buNone/>
            </a:pPr>
            <a:r>
              <a:rPr b="1"/>
              <a:t>Cause</a:t>
            </a:r>
            <a:r>
              <a:rPr/>
              <a:t> : Pas de GPU ou GPU mal configuré</a:t>
            </a:r>
          </a:p>
          <a:p>
            <a:pPr lvl="0" indent="0" marL="0">
              <a:buNone/>
            </a:pPr>
            <a:r>
              <a:rPr b="1"/>
              <a:t>Solution</a:t>
            </a:r>
            <a:r>
              <a:rPr/>
              <a:t> 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Vérifier CUDA (NVIDIA)</a:t>
            </a:r>
            <a:br/>
            <a:r>
              <a:rPr>
                <a:latin typeface="Courier"/>
              </a:rPr>
              <a:t>nvidia-smi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Installer CUDA toolkit si manquant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❌ Problème : Réponses imprécises</a:t>
            </a:r>
          </a:p>
          <a:p>
            <a:pPr lvl="0" indent="0" marL="0">
              <a:buNone/>
            </a:pPr>
            <a:r>
              <a:rPr b="1"/>
              <a:t>Cause</a:t>
            </a:r>
            <a:r>
              <a:rPr/>
              <a:t> : Documents mal préparés ou chunking inadapté</a:t>
            </a:r>
          </a:p>
          <a:p>
            <a:pPr lvl="0" indent="0" marL="0">
              <a:buNone/>
            </a:pPr>
            <a:r>
              <a:rPr b="1"/>
              <a:t>Solution</a:t>
            </a:r>
            <a:r>
              <a:rPr/>
              <a:t> : - Nettoyer les documents (PDF avec OCR) - Ajuster </a:t>
            </a:r>
            <a:r>
              <a:rPr>
                <a:latin typeface="Courier"/>
              </a:rPr>
              <a:t>chunk_size</a:t>
            </a:r>
            <a:r>
              <a:rPr/>
              <a:t> (tester 300, 500, 1000) - Augmenter </a:t>
            </a:r>
            <a:r>
              <a:rPr>
                <a:latin typeface="Courier"/>
              </a:rPr>
              <a:t>k</a:t>
            </a:r>
            <a:r>
              <a:rPr/>
              <a:t> (nombre de documents récupérés)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Améliorer les Performances 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5 Astuces Simples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1. Choisir le bon modèle</a:t>
            </a:r>
          </a:p>
          <a:p>
            <a:pPr lvl="0"/>
            <a:r>
              <a:rPr/>
              <a:t>Llama 3.1 8B : </a:t>
            </a:r>
            <a:r>
              <a:rPr b="1"/>
              <a:t>équilibré</a:t>
            </a:r>
          </a:p>
          <a:p>
            <a:pPr lvl="0"/>
            <a:r>
              <a:rPr/>
              <a:t>Mistral 7B : </a:t>
            </a:r>
            <a:r>
              <a:rPr b="1"/>
              <a:t>français</a:t>
            </a:r>
          </a:p>
          <a:p>
            <a:pPr lvl="0"/>
            <a:r>
              <a:rPr/>
              <a:t>Phi-3 : </a:t>
            </a:r>
            <a:r>
              <a:rPr b="1"/>
              <a:t>rapide mais moins précis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Optimiser le chunking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Tester différentes tailles</a:t>
            </a:r>
            <a:br/>
            <a:r>
              <a:rPr>
                <a:latin typeface="Courier"/>
              </a:rPr>
              <a:t>chunk_size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300</a:t>
            </a:r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Précis mais lent</a:t>
            </a:r>
            <a:br/>
            <a:r>
              <a:rPr>
                <a:latin typeface="Courier"/>
              </a:rPr>
              <a:t>chunk_size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500</a:t>
            </a:r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Équilibré ✅</a:t>
            </a:r>
            <a:br/>
            <a:r>
              <a:rPr>
                <a:latin typeface="Courier"/>
              </a:rPr>
              <a:t>chunk_size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1000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Rapide mais moins précis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Augmenter k (top documents)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Récupérer plus de contexte</a:t>
            </a:r>
            <a:br/>
            <a:r>
              <a:rPr>
                <a:latin typeface="Courier"/>
              </a:rPr>
              <a:t>search_kwargs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"k"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}  </a:t>
            </a:r>
            <a:r>
              <a:rPr i="1">
                <a:solidFill>
                  <a:srgbClr val="60A0B0"/>
                </a:solidFill>
                <a:latin typeface="Courier"/>
              </a:rPr>
              <a:t># Au lieu de 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4. Utiliser le cache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Éviter de réindexer à chaque fois</a:t>
            </a:r>
            <a:br/>
            <a:r>
              <a:rPr>
                <a:latin typeface="Courier"/>
              </a:rPr>
              <a:t>vectorstore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Chroma(</a:t>
            </a:r>
            <a:br/>
            <a:r>
              <a:rPr>
                <a:latin typeface="Courier"/>
              </a:rPr>
              <a:t>    persist_directory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"./chroma_db"</a:t>
            </a:r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Sauvegarde</a:t>
            </a:r>
            <a:br/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5. Ajuster la température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Pour réponses factuelles</a:t>
            </a:r>
            <a:br/>
            <a:r>
              <a:rPr>
                <a:latin typeface="Courier"/>
              </a:rPr>
              <a:t>llm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Ollama(model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"llama3.1:8b"</a:t>
            </a:r>
            <a:r>
              <a:rPr>
                <a:latin typeface="Courier"/>
              </a:rPr>
              <a:t>, temperature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0.1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Pour réponses créatives</a:t>
            </a:r>
            <a:br/>
            <a:r>
              <a:rPr>
                <a:latin typeface="Courier"/>
              </a:rPr>
              <a:t>llm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Ollama(model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"llama3.1:8b"</a:t>
            </a:r>
            <a:r>
              <a:rPr>
                <a:latin typeface="Courier"/>
              </a:rPr>
              <a:t>, temperature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0.7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💡 Conseil</a:t>
            </a:r>
            <a:r>
              <a:rPr/>
              <a:t> : Commencer simple, puis optimiser selon vos besoins !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Avantages et Limites ⚖️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✅ Avantages</a:t>
            </a:r>
          </a:p>
          <a:p>
            <a:pPr lvl="0" indent="0" marL="0">
              <a:buNone/>
            </a:pPr>
            <a:r>
              <a:rPr b="1"/>
              <a:t>Confidentialité maximale</a:t>
            </a:r>
            <a:r>
              <a:rPr/>
              <a:t> - Données sous votre contrôle - Aucune fuite possible</a:t>
            </a:r>
          </a:p>
          <a:p>
            <a:pPr lvl="0" indent="0" marL="0">
              <a:buNone/>
            </a:pPr>
            <a:r>
              <a:rPr b="1"/>
              <a:t>Pas de frais récurrents</a:t>
            </a:r>
            <a:r>
              <a:rPr/>
              <a:t> - Investissement unique - Pas d’abonnement mensuel</a:t>
            </a:r>
          </a:p>
          <a:p>
            <a:pPr lvl="0" indent="0" marL="0">
              <a:buNone/>
            </a:pPr>
            <a:r>
              <a:rPr b="1"/>
              <a:t>Personnalisation totale</a:t>
            </a:r>
            <a:r>
              <a:rPr/>
              <a:t> - Adapté à vos besoins - Aucune limite d’usage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⚠️ À considérer</a:t>
            </a:r>
          </a:p>
          <a:p>
            <a:pPr lvl="0" indent="0" marL="0">
              <a:buNone/>
            </a:pPr>
            <a:r>
              <a:rPr b="1"/>
              <a:t>Investissement matériel</a:t>
            </a:r>
            <a:r>
              <a:rPr/>
              <a:t> - PC performant nécessaire - 500-2000€ selon config</a:t>
            </a:r>
          </a:p>
          <a:p>
            <a:pPr lvl="0" indent="0" marL="0">
              <a:buNone/>
            </a:pPr>
            <a:r>
              <a:rPr b="1"/>
              <a:t>Courbe d’apprentissage</a:t>
            </a:r>
            <a:r>
              <a:rPr/>
              <a:t> - Quelques heures/jours - Documentation à lire</a:t>
            </a:r>
          </a:p>
          <a:p>
            <a:pPr lvl="0" indent="0" marL="0">
              <a:buNone/>
            </a:pPr>
            <a:r>
              <a:rPr b="1"/>
              <a:t>Maintenance</a:t>
            </a:r>
            <a:r>
              <a:rPr/>
              <a:t> - Mises à jour manuelles - Gestion des modèles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Verdict : Les avantages dépassent largement les inconvénients !</a:t>
            </a:r>
            <a:r>
              <a:rPr/>
              <a:t> 🎉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 d’usage concrets 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🏢 Entreprise</a:t>
            </a:r>
          </a:p>
          <a:p>
            <a:pPr lvl="0"/>
            <a:r>
              <a:rPr/>
              <a:t>Assistant documentation interne</a:t>
            </a:r>
          </a:p>
          <a:p>
            <a:pPr lvl="0"/>
            <a:r>
              <a:rPr/>
              <a:t>Analyse de contrats</a:t>
            </a:r>
          </a:p>
          <a:p>
            <a:pPr lvl="0"/>
            <a:r>
              <a:rPr/>
              <a:t>Résumé de réunions</a:t>
            </a:r>
          </a:p>
          <a:p>
            <a:pPr lvl="0"/>
            <a:r>
              <a:rPr/>
              <a:t>Support client niveau 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👨‍🎓 Éducation</a:t>
            </a:r>
          </a:p>
          <a:p>
            <a:pPr lvl="0"/>
            <a:r>
              <a:rPr/>
              <a:t>Assistant révisions</a:t>
            </a:r>
          </a:p>
          <a:p>
            <a:pPr lvl="0"/>
            <a:r>
              <a:rPr/>
              <a:t>Résumé de cours</a:t>
            </a:r>
          </a:p>
          <a:p>
            <a:pPr lvl="0"/>
            <a:r>
              <a:rPr/>
              <a:t>Q&amp;A sur notes de lecture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🏥 Santé</a:t>
            </a:r>
          </a:p>
          <a:p>
            <a:pPr lvl="0"/>
            <a:r>
              <a:rPr/>
              <a:t>Recherche dans dossiers médicaux</a:t>
            </a:r>
          </a:p>
          <a:p>
            <a:pPr lvl="0"/>
            <a:r>
              <a:rPr/>
              <a:t>Anonymisation de données</a:t>
            </a:r>
          </a:p>
          <a:p>
            <a:pPr lvl="0"/>
            <a:r>
              <a:rPr/>
              <a:t>Assistant protocoles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🔬 Recherche</a:t>
            </a:r>
          </a:p>
          <a:p>
            <a:pPr lvl="0"/>
            <a:r>
              <a:rPr/>
              <a:t>Analyse de littérature</a:t>
            </a:r>
          </a:p>
          <a:p>
            <a:pPr lvl="0"/>
            <a:r>
              <a:rPr/>
              <a:t>Extraction d’informations</a:t>
            </a:r>
          </a:p>
          <a:p>
            <a:pPr lvl="0"/>
            <a:r>
              <a:rPr/>
              <a:t>Veille scientifique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Tous ces cas bénéficient de la confidentialité d’une IA locale !</a:t>
            </a:r>
            <a:r>
              <a:rPr/>
              <a:t> 🔒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Comparaison : Local vs Cloud ☁️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Critère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IA Locale 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IA Cloud ☁️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Confidentialité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Totale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❌ Partielle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Coût mensuel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0€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❌ 20-100€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Coût initial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⚠️ 500-2000€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0€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Performance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⚠️ Selon matériel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Très élevée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Personnalisation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Totale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❌ Limitée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Hors ligne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Oui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❌ Non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Complexité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⚠️ Moyenne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Simple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Quand choisir le local ?</a:t>
            </a:r>
          </a:p>
          <a:p>
            <a:pPr lvl="0"/>
            <a:r>
              <a:rPr/>
              <a:t>✅ Données sensibles (entreprise, santé, finance)</a:t>
            </a:r>
          </a:p>
          <a:p>
            <a:pPr lvl="0"/>
            <a:r>
              <a:rPr/>
              <a:t>✅ Usage intensif (amortissement rapide)</a:t>
            </a:r>
          </a:p>
          <a:p>
            <a:pPr lvl="0"/>
            <a:r>
              <a:rPr/>
              <a:t>✅ Besoin de personnalisation</a:t>
            </a:r>
          </a:p>
          <a:p>
            <a:pPr lvl="0"/>
            <a:r>
              <a:rPr/>
              <a:t>✅ Pas de connexion Internet fiable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🔒 Confidentialité</a:t>
            </a:r>
          </a:p>
          <a:p>
            <a:pPr lvl="0" indent="0" marL="0">
              <a:buNone/>
            </a:pPr>
            <a:r>
              <a:rPr/>
              <a:t>Vos données restent </a:t>
            </a:r>
            <a:r>
              <a:rPr b="1"/>
              <a:t>chez vous</a:t>
            </a:r>
          </a:p>
          <a:p>
            <a:pPr lvl="0"/>
            <a:r>
              <a:rPr/>
              <a:t>Aucune transmission externe</a:t>
            </a:r>
          </a:p>
          <a:p>
            <a:pPr lvl="0"/>
            <a:r>
              <a:rPr/>
              <a:t>Contrôle total</a:t>
            </a:r>
          </a:p>
          <a:p>
            <a:pPr lvl="0"/>
            <a:r>
              <a:rPr/>
              <a:t>Zéro fuite de données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🎮 Contrôle complet</a:t>
            </a:r>
          </a:p>
          <a:p>
            <a:pPr lvl="0" indent="0" marL="0">
              <a:buNone/>
            </a:pPr>
            <a:r>
              <a:rPr/>
              <a:t>Vous maîtrisez </a:t>
            </a:r>
            <a:r>
              <a:rPr b="1"/>
              <a:t>tout le système</a:t>
            </a:r>
          </a:p>
          <a:p>
            <a:pPr lvl="0"/>
            <a:r>
              <a:rPr/>
              <a:t>Personnalisation totale</a:t>
            </a:r>
          </a:p>
          <a:p>
            <a:pPr lvl="0"/>
            <a:r>
              <a:rPr/>
              <a:t>Pas de limitations</a:t>
            </a:r>
          </a:p>
          <a:p>
            <a:pPr lvl="0"/>
            <a:r>
              <a:rPr/>
              <a:t>Votre infrastructure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Ressources pour aller plus loin 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Documentation et Tutoriels</a:t>
            </a:r>
          </a:p>
          <a:p>
            <a:pPr lvl="0"/>
            <a:r>
              <a:rPr/>
              <a:t>📖 </a:t>
            </a:r>
            <a:r>
              <a:rPr b="1"/>
              <a:t>Guide technique détaillé</a:t>
            </a:r>
            <a:r>
              <a:rPr/>
              <a:t> (PDF) : installation pas-à-pas avec commandes</a:t>
            </a:r>
          </a:p>
          <a:p>
            <a:pPr lvl="0"/>
            <a:r>
              <a:rPr/>
              <a:t>🎥 </a:t>
            </a:r>
            <a:r>
              <a:rPr b="1"/>
              <a:t>Tutoriels vidéo</a:t>
            </a:r>
            <a:r>
              <a:rPr/>
              <a:t> : Ollama, LangChain, FAISS</a:t>
            </a:r>
          </a:p>
          <a:p>
            <a:pPr lvl="0"/>
            <a:r>
              <a:rPr/>
              <a:t>💻 </a:t>
            </a:r>
            <a:r>
              <a:rPr b="1"/>
              <a:t>Code d’exemple</a:t>
            </a:r>
            <a:r>
              <a:rPr/>
              <a:t> : scripts Python prêts à l’emploi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Communautés</a:t>
            </a:r>
          </a:p>
          <a:p>
            <a:pPr lvl="0"/>
            <a:r>
              <a:rPr b="1"/>
              <a:t>Reddit r/LocalLLaMA</a:t>
            </a:r>
            <a:r>
              <a:rPr/>
              <a:t> : communauté active, entraide</a:t>
            </a:r>
          </a:p>
          <a:p>
            <a:pPr lvl="0"/>
            <a:r>
              <a:rPr b="1"/>
              <a:t>Discord LangChain</a:t>
            </a:r>
            <a:r>
              <a:rPr/>
              <a:t> : support technique</a:t>
            </a:r>
          </a:p>
          <a:p>
            <a:pPr lvl="0"/>
            <a:r>
              <a:rPr b="1"/>
              <a:t>Hugging Face Forums</a:t>
            </a:r>
            <a:r>
              <a:rPr/>
              <a:t> : questions modèles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Outils</a:t>
            </a:r>
          </a:p>
          <a:p>
            <a:pPr lvl="0"/>
            <a:r>
              <a:rPr b="1"/>
              <a:t>Ollama</a:t>
            </a:r>
            <a:r>
              <a:rPr/>
              <a:t> : ollama.com</a:t>
            </a:r>
          </a:p>
          <a:p>
            <a:pPr lvl="0"/>
            <a:r>
              <a:rPr b="1"/>
              <a:t>LM Studio</a:t>
            </a:r>
            <a:r>
              <a:rPr/>
              <a:t> : lmstudio.ai</a:t>
            </a:r>
          </a:p>
          <a:p>
            <a:pPr lvl="0"/>
            <a:r>
              <a:rPr b="1"/>
              <a:t>Hugging Face</a:t>
            </a:r>
            <a:r>
              <a:rPr/>
              <a:t> : huggingface.co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Prochaines étapes 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Vous êtes prêt à commencer 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Pour débuter (Week-end 1)</a:t>
            </a:r>
          </a:p>
          <a:p>
            <a:pPr lvl="0" indent="-342900" marL="342900">
              <a:buAutoNum type="arabicPeriod"/>
            </a:pPr>
            <a:r>
              <a:rPr/>
              <a:t>✅ </a:t>
            </a:r>
            <a:r>
              <a:rPr b="1"/>
              <a:t>Installer Ollama</a:t>
            </a:r>
            <a:r>
              <a:rPr/>
              <a:t> (10 minutes)</a:t>
            </a:r>
          </a:p>
          <a:p>
            <a:pPr lvl="0" indent="-342900" marL="342900">
              <a:buAutoNum type="arabicPeriod"/>
            </a:pPr>
            <a:r>
              <a:rPr/>
              <a:t>✅ </a:t>
            </a:r>
            <a:r>
              <a:rPr b="1"/>
              <a:t>Télécharger Llama 3.1</a:t>
            </a:r>
            <a:r>
              <a:rPr/>
              <a:t> (15 minutes)</a:t>
            </a:r>
          </a:p>
          <a:p>
            <a:pPr lvl="0" indent="-342900" marL="342900">
              <a:buAutoNum type="arabicPeriod"/>
            </a:pPr>
            <a:r>
              <a:rPr/>
              <a:t>✅ </a:t>
            </a:r>
            <a:r>
              <a:rPr b="1"/>
              <a:t>Tester en ligne de commande</a:t>
            </a:r>
            <a:r>
              <a:rPr/>
              <a:t> (30 minutes)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Pour aller plus loin (Semaine 1)</a:t>
            </a:r>
          </a:p>
          <a:p>
            <a:pPr lvl="0" indent="-342900" marL="342900">
              <a:buAutoNum startAt="4" type="arabicPeriod"/>
            </a:pPr>
            <a:r>
              <a:rPr/>
              <a:t>✅ </a:t>
            </a:r>
            <a:r>
              <a:rPr b="1"/>
              <a:t>Installer Python et dépendances</a:t>
            </a:r>
            <a:r>
              <a:rPr/>
              <a:t> (1 heure)</a:t>
            </a:r>
          </a:p>
          <a:p>
            <a:pPr lvl="0" indent="-342900" marL="342900">
              <a:buAutoNum startAt="4" type="arabicPeriod"/>
            </a:pPr>
            <a:r>
              <a:rPr/>
              <a:t>✅ </a:t>
            </a:r>
            <a:r>
              <a:rPr b="1"/>
              <a:t>Préparer vos données</a:t>
            </a:r>
            <a:r>
              <a:rPr/>
              <a:t> (2-4 heures)</a:t>
            </a:r>
          </a:p>
          <a:p>
            <a:pPr lvl="0" indent="-342900" marL="342900">
              <a:buAutoNum startAt="4" type="arabicPeriod"/>
            </a:pPr>
            <a:r>
              <a:rPr/>
              <a:t>✅ </a:t>
            </a:r>
            <a:r>
              <a:rPr b="1"/>
              <a:t>Créer votre premier système RAG</a:t>
            </a:r>
            <a:r>
              <a:rPr/>
              <a:t> (3-5 heures)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Roadmap (Mois 1)</a:t>
            </a:r>
          </a:p>
          <a:p>
            <a:pPr lvl="0"/>
            <a:r>
              <a:rPr/>
              <a:t>Semaine 1 : Installation et tests</a:t>
            </a:r>
          </a:p>
          <a:p>
            <a:pPr lvl="0"/>
            <a:r>
              <a:rPr/>
              <a:t>Semaine 2 : RAG basique fonctionnel</a:t>
            </a:r>
          </a:p>
          <a:p>
            <a:pPr lvl="0"/>
            <a:r>
              <a:rPr/>
              <a:t>Semaine 3 : Optimisation et fine-tuning</a:t>
            </a:r>
          </a:p>
          <a:p>
            <a:pPr lvl="0"/>
            <a:r>
              <a:rPr/>
              <a:t>Semaine 4 : Déploiement et production</a:t>
            </a:r>
          </a:p>
          <a:p>
            <a:pPr lvl="0" indent="0" marL="0">
              <a:buNone/>
            </a:pPr>
            <a:r>
              <a:rPr b="1"/>
              <a:t>📖 Consultez le guide technique pour les détails !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Fréquentes (FAQ) 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Quel budget prévoir ?</a:t>
            </a:r>
          </a:p>
          <a:p>
            <a:pPr lvl="0" indent="0" marL="0">
              <a:buNone/>
            </a:pPr>
            <a:r>
              <a:rPr/>
              <a:t>Minimum 500€ (PC existant + GPU), optimal 1500-2000€</a:t>
            </a:r>
          </a:p>
          <a:p>
            <a:pPr lvl="0" indent="0" marL="0">
              <a:buNone/>
            </a:pPr>
            <a:r>
              <a:rPr b="1"/>
              <a:t>Combien de temps pour être opérationnel ?</a:t>
            </a:r>
          </a:p>
          <a:p>
            <a:pPr lvl="0" indent="0" marL="0">
              <a:buNone/>
            </a:pPr>
            <a:r>
              <a:rPr/>
              <a:t>Week-end pour test, 1-2 semaines pour système complet</a:t>
            </a:r>
          </a:p>
          <a:p>
            <a:pPr lvl="0" indent="0" marL="0">
              <a:buNone/>
            </a:pPr>
            <a:r>
              <a:rPr b="1"/>
              <a:t>Faut-il être développeur ?</a:t>
            </a:r>
          </a:p>
          <a:p>
            <a:pPr lvl="0" indent="0" marL="0">
              <a:buNone/>
            </a:pPr>
            <a:r>
              <a:rPr/>
              <a:t>Non, des bases Python suffisent (apprenables en quelques jours)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Quelle taille de modèle choisir ?</a:t>
            </a:r>
          </a:p>
          <a:p>
            <a:pPr lvl="0" indent="0" marL="0">
              <a:buNone/>
            </a:pPr>
            <a:r>
              <a:rPr/>
              <a:t>Débutant : 7B (Llama 3.1, Mistral) Avancé : 13B avec bon GPU Pro : 70B avec GPU très puissant</a:t>
            </a:r>
          </a:p>
          <a:p>
            <a:pPr lvl="0" indent="0" marL="0">
              <a:buNone/>
            </a:pPr>
            <a:r>
              <a:rPr b="1"/>
              <a:t>Peut-on utiliser plusieurs modèles ?</a:t>
            </a:r>
          </a:p>
          <a:p>
            <a:pPr lvl="0" indent="0" marL="0">
              <a:buNone/>
            </a:pPr>
            <a:r>
              <a:rPr/>
              <a:t>Oui ! Ollama permet de basculer facilement</a:t>
            </a:r>
          </a:p>
          <a:p>
            <a:pPr lvl="0" indent="0" marL="0">
              <a:buNone/>
            </a:pPr>
            <a:r>
              <a:rPr b="1"/>
              <a:t>Les données sont-elles vraiment en local ?</a:t>
            </a:r>
          </a:p>
          <a:p>
            <a:pPr lvl="0" indent="0" marL="0">
              <a:buNone/>
            </a:pPr>
            <a:r>
              <a:rPr/>
              <a:t>Oui, 100% local si vous utilisez Ollama/llama.cpp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Glossaire 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IA Locale</a:t>
            </a:r>
            <a:r>
              <a:rPr/>
              <a:t> : Intelligence Artificielle fonctionnant sur votre ordinateur sans connexion Internet</a:t>
            </a:r>
          </a:p>
          <a:p>
            <a:pPr lvl="0" indent="0" marL="0">
              <a:buNone/>
            </a:pPr>
            <a:r>
              <a:rPr b="1"/>
              <a:t>RAG</a:t>
            </a:r>
            <a:r>
              <a:rPr/>
              <a:t> : Méthode permettant à l’IA de chercher dans vos documents pour répondre. Comme donner une bibliothèque à lire.</a:t>
            </a:r>
          </a:p>
          <a:p>
            <a:pPr lvl="0" indent="0" marL="0">
              <a:buNone/>
            </a:pPr>
            <a:r>
              <a:rPr b="1"/>
              <a:t>LLM</a:t>
            </a:r>
            <a:r>
              <a:rPr/>
              <a:t> : Grand Modèle de Langage, le “cerveau” de l’IA qui comprend et génère du texte</a:t>
            </a:r>
          </a:p>
          <a:p>
            <a:pPr lvl="0" indent="0" marL="0">
              <a:buNone/>
            </a:pPr>
            <a:r>
              <a:rPr b="1"/>
              <a:t>Fine-tuning</a:t>
            </a:r>
            <a:r>
              <a:rPr/>
              <a:t> : Entraîner l’IA pour qu’elle adopte un style ou des connaissances spécifiques</a:t>
            </a:r>
          </a:p>
          <a:p>
            <a:pPr lvl="0" indent="0" marL="0">
              <a:buNone/>
            </a:pPr>
            <a:r>
              <a:rPr b="1"/>
              <a:t>Embeddings</a:t>
            </a:r>
            <a:r>
              <a:rPr/>
              <a:t> : Représentation mathématique du sens d’un texte (vecteur de nombres)</a:t>
            </a:r>
          </a:p>
          <a:p>
            <a:pPr lvl="0" indent="0" marL="0">
              <a:buNone/>
            </a:pPr>
            <a:r>
              <a:rPr b="1"/>
              <a:t>Ollama</a:t>
            </a:r>
            <a:r>
              <a:rPr/>
              <a:t> : Outil simple pour installer et utiliser des IA locales</a:t>
            </a:r>
          </a:p>
          <a:p>
            <a:pPr lvl="0" indent="0" marL="0">
              <a:buNone/>
            </a:pPr>
            <a:r>
              <a:rPr b="1"/>
              <a:t>Chunking</a:t>
            </a:r>
            <a:r>
              <a:rPr/>
              <a:t> : Découper de grands documents en petits morceaux pour que l’IA puisse les traiter</a:t>
            </a:r>
          </a:p>
          <a:p>
            <a:pPr lvl="0" indent="0" marL="0">
              <a:buNone/>
            </a:pPr>
            <a:r>
              <a:rPr b="1"/>
              <a:t>Anonymisation</a:t>
            </a:r>
            <a:r>
              <a:rPr/>
              <a:t> : Supprimer les informations personnelles (noms, emails, etc.) d’un document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: Lancez-vous ! 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Ce que vous avez appris</a:t>
            </a:r>
          </a:p>
          <a:p>
            <a:pPr lvl="0" indent="0" marL="0">
              <a:buNone/>
            </a:pPr>
            <a:r>
              <a:rPr/>
              <a:t>✅ Qu’est-ce qu’une IA locale et pourquoi c’est utile ✅ Le matériel et les logiciels nécessaires ✅ Les 5 grandes étapes pour créer votre IA ✅ La différence entre RAG et fine-tuning ✅ Comment démarrer concrètement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Votre plan d’action</a:t>
            </a:r>
          </a:p>
          <a:p>
            <a:pPr lvl="0" indent="-342900" marL="342900">
              <a:buAutoNum type="arabicPeriod"/>
            </a:pPr>
            <a:r>
              <a:rPr b="1"/>
              <a:t>Ce soir</a:t>
            </a:r>
            <a:r>
              <a:rPr/>
              <a:t> : télécharger Ollama et tester un modèle</a:t>
            </a:r>
          </a:p>
          <a:p>
            <a:pPr lvl="0" indent="-342900" marL="342900">
              <a:buAutoNum type="arabicPeriod"/>
            </a:pPr>
            <a:r>
              <a:rPr b="1"/>
              <a:t>Ce week-end</a:t>
            </a:r>
            <a:r>
              <a:rPr/>
              <a:t> : préparer vos premières données</a:t>
            </a:r>
          </a:p>
          <a:p>
            <a:pPr lvl="0" indent="-342900" marL="342900">
              <a:buAutoNum type="arabicPeriod"/>
            </a:pPr>
            <a:r>
              <a:rPr b="1"/>
              <a:t>Semaine prochaine</a:t>
            </a:r>
            <a:r>
              <a:rPr/>
              <a:t> : créer votre premier système RAG</a:t>
            </a:r>
          </a:p>
          <a:p>
            <a:pPr lvl="0" indent="-342900" marL="342900">
              <a:buAutoNum type="arabicPeriod"/>
            </a:pPr>
            <a:r>
              <a:rPr b="1"/>
              <a:t>Dans 1 mois</a:t>
            </a:r>
            <a:r>
              <a:rPr/>
              <a:t> : système complet en production !</a:t>
            </a:r>
          </a:p>
          <a:p>
            <a:pPr lvl="0" indent="0" marL="0">
              <a:buNone/>
            </a:pPr>
            <a:r>
              <a:rPr b="1"/>
              <a:t>🚀 Vous avez tout ce qu’il faut pour réussir !</a:t>
            </a:r>
          </a:p>
          <a:p>
            <a:pPr lvl="0" indent="0" marL="0">
              <a:buNone/>
            </a:pPr>
            <a:r>
              <a:rPr b="1"/>
              <a:t>📧 Contact : [Votre Email]</a:t>
            </a:r>
            <a:r>
              <a:rPr/>
              <a:t> </a:t>
            </a:r>
            <a:r>
              <a:rPr b="1"/>
              <a:t>📚 Guide technique : guide_technique_detaille.pdf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Merci ! Questions ? 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📚 Documentation</a:t>
            </a:r>
          </a:p>
          <a:p>
            <a:pPr lvl="0"/>
            <a:r>
              <a:rPr/>
              <a:t>Guide technique complet (PDF)</a:t>
            </a:r>
          </a:p>
          <a:p>
            <a:pPr lvl="0"/>
            <a:r>
              <a:rPr/>
              <a:t>Scripts Python prêts à l’emploi</a:t>
            </a:r>
          </a:p>
          <a:p>
            <a:pPr lvl="0"/>
            <a:r>
              <a:rPr/>
              <a:t>Tutoriels vidéo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🔗 Liens utiles</a:t>
            </a:r>
          </a:p>
          <a:p>
            <a:pPr lvl="0"/>
            <a:r>
              <a:rPr/>
              <a:t>ollama.com</a:t>
            </a:r>
          </a:p>
          <a:p>
            <a:pPr lvl="0"/>
            <a:r>
              <a:rPr/>
              <a:t>huggingface.co</a:t>
            </a:r>
          </a:p>
          <a:p>
            <a:pPr lvl="0"/>
            <a:r>
              <a:rPr/>
              <a:t>reddit.com/r/LocalLLaMA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💬 Support</a:t>
            </a:r>
          </a:p>
          <a:p>
            <a:pPr lvl="0"/>
            <a:r>
              <a:rPr/>
              <a:t>Email : karim.laurent@gmail.com</a:t>
            </a:r>
          </a:p>
          <a:p>
            <a:pPr lvl="0"/>
            <a:r>
              <a:rPr/>
              <a:t>Forum : [lien forum interne]</a:t>
            </a:r>
          </a:p>
          <a:p>
            <a:pPr lvl="0"/>
            <a:r>
              <a:rPr/>
              <a:t>Discord : [lien Discord]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🎯 Ressources</a:t>
            </a:r>
          </a:p>
          <a:p>
            <a:pPr lvl="0"/>
            <a:r>
              <a:rPr/>
              <a:t>Présentation : presentation_grand_public.pptx</a:t>
            </a:r>
          </a:p>
          <a:p>
            <a:pPr lvl="0"/>
            <a:r>
              <a:rPr/>
              <a:t>Guide : guide_technique_detaille.pdf</a:t>
            </a:r>
          </a:p>
          <a:p>
            <a:pPr lvl="0"/>
            <a:r>
              <a:rPr/>
              <a:t>Code : github.com/[votre-repo]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N’hésitez pas à poser vos questions !</a:t>
            </a:r>
            <a:r>
              <a:rPr/>
              <a:t> 😊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 quoi avez-vous besoin ? 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Matériel</a:t>
            </a:r>
          </a:p>
          <a:p>
            <a:pPr lvl="0" indent="0" marL="0">
              <a:buNone/>
            </a:pPr>
            <a:r>
              <a:rPr/>
              <a:t>✅ </a:t>
            </a:r>
            <a:r>
              <a:rPr b="1"/>
              <a:t>Ordinateur moderne</a:t>
            </a:r>
            <a:r>
              <a:rPr/>
              <a:t> - Windows, Mac ou Linux - 16 à 32 Go de RAM - Carte graphique (idéalement NVIDIA) - SSD 256 Go minimum</a:t>
            </a:r>
          </a:p>
          <a:p>
            <a:pPr lvl="0" indent="0" marL="0">
              <a:buNone/>
            </a:pPr>
            <a:r>
              <a:rPr/>
              <a:t>💡 </a:t>
            </a:r>
            <a:r>
              <a:rPr i="1"/>
              <a:t>Pas besoin de super-ordinateur 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Logiciels</a:t>
            </a:r>
          </a:p>
          <a:p>
            <a:pPr lvl="0" indent="0" marL="0">
              <a:buNone/>
            </a:pPr>
            <a:r>
              <a:rPr/>
              <a:t>✅ </a:t>
            </a:r>
            <a:r>
              <a:rPr b="1"/>
              <a:t>Outils gratuits et open-source</a:t>
            </a:r>
            <a:r>
              <a:rPr/>
              <a:t> - Python (langage de programmation) - Ollama ou LM Studio (IA locale) - Bibliothèques spécialisées</a:t>
            </a:r>
          </a:p>
          <a:p>
            <a:pPr lvl="0" indent="0" marL="0">
              <a:buNone/>
            </a:pPr>
            <a:r>
              <a:rPr/>
              <a:t>💡 </a:t>
            </a:r>
            <a:r>
              <a:rPr i="1"/>
              <a:t>Tout est gratuit et téléchargeable 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5 grandes étapes 🗺️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graph LR
    A[1️⃣ Définir&lt;br/&gt;votre besoin] --&gt; B[2️⃣ Préparer&lt;br/&gt;vos données]
    B --&gt; C[3️⃣ Choisir la&lt;br/&gt;bonne méthode]
    C --&gt; D[4️⃣ Installer&lt;br/&gt;et configurer]
    D --&gt; E[5️⃣ Tester&lt;br/&gt;et utiliser !]
    style A fill:#5EA8A7,color:#fff
    style B fill:#5EA8A7,color:#fff
    style C fill:#5EA8A7,color:#fff
    style D fill:#5EA8A7,color:#fff
    style E fill:#FE4447,color:#fff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Étape 1 : Définir votre besoin 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Posez-vous ces questions 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❓ Que voulez-vous faire ?</a:t>
            </a:r>
          </a:p>
          <a:p>
            <a:pPr lvl="0"/>
            <a:r>
              <a:rPr/>
              <a:t>Répondre à des questions</a:t>
            </a:r>
          </a:p>
          <a:p>
            <a:pPr lvl="0"/>
            <a:r>
              <a:rPr/>
              <a:t>Résumer des documents</a:t>
            </a:r>
          </a:p>
          <a:p>
            <a:pPr lvl="0"/>
            <a:r>
              <a:rPr/>
              <a:t>Analyser du texte</a:t>
            </a:r>
          </a:p>
          <a:p>
            <a:pPr lvl="0"/>
            <a:r>
              <a:rPr/>
              <a:t>Générer du contenu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📁 Quelles données avez-vous ?</a:t>
            </a:r>
          </a:p>
          <a:p>
            <a:pPr lvl="0"/>
            <a:r>
              <a:rPr/>
              <a:t>Documents PDF, Word</a:t>
            </a:r>
          </a:p>
          <a:p>
            <a:pPr lvl="0"/>
            <a:r>
              <a:rPr/>
              <a:t>Notes personnelles</a:t>
            </a:r>
          </a:p>
          <a:p>
            <a:pPr lvl="0"/>
            <a:r>
              <a:rPr/>
              <a:t>Emails archivés</a:t>
            </a:r>
          </a:p>
          <a:p>
            <a:pPr lvl="0"/>
            <a:r>
              <a:rPr/>
              <a:t>Historique YouTube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Étape 2 : Préparer vos données 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Sources possibles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Créez votre IA Locale</dc:title>
  <dc:creator>Guide IA Locale</dc:creator>
  <cp:keywords/>
  <dcterms:created xsi:type="dcterms:W3CDTF">2025-10-25T15:13:56Z</dcterms:created>
  <dcterms:modified xsi:type="dcterms:W3CDTF">2025-10-25T15:13:56Z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olortheme">
    <vt:lpwstr>seahorse</vt:lpwstr>
  </property>
  <property fmtid="{D5CDD505-2E9C-101B-9397-08002B2CF9AE}" pid="4" name="date">
    <vt:lpwstr>Octobre 2025</vt:lpwstr>
  </property>
  <property fmtid="{D5CDD505-2E9C-101B-9397-08002B2CF9AE}" pid="5" name="fonttheme">
    <vt:lpwstr>structurebold</vt:lpwstr>
  </property>
  <property fmtid="{D5CDD505-2E9C-101B-9397-08002B2CF9AE}" pid="6" name="subtitle">
    <vt:lpwstr>Le Guide Complet de A à Z pour les Non-Techniciens</vt:lpwstr>
  </property>
  <property fmtid="{D5CDD505-2E9C-101B-9397-08002B2CF9AE}" pid="7" name="theme">
    <vt:lpwstr>Madrid</vt:lpwstr>
  </property>
</Properties>
</file>