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stratégique sur l'IA locale pour un contexte professionnel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Identification des risques principaux et stratégies de mitigation associées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KPIs techniques et d'adoption à suivre pour mesurer le succès du projet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Glossaire des termes techniques pour faciliter la compréhension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Recommandations finales : approche RAG en 3 phases sur 9 mois, budget 50-80k€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Présentation des enjeux business et des bénéfices attendus d'une solution d'IA locale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Détail de l'infrastructure matérielle et logicielle nécessaire au déploiement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Feuille de route en 4 phases : analyse, préparation, POC et déploiement production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Comparaison des approches RAG (recommandée pour MVP) et Fine-tuning (optimisation)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technique détaillée de l'approche RAG en 3 étapes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 documentaires à exploiter et processus de traitement requis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Aspects sécurité, conformité RGPD, normes ISO et plan de 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Analyse financière : investissements initiaux et économies annuelles, ROI 12-18 mois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rasterized-gradient-b7f35d5b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00" y="609600"/>
            <a:ext cx="5800154" cy="16457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480"/>
              </a:lnSpc>
              <a:buNone/>
            </a:pPr>
            <a:r>
              <a:rPr lang="en-US" sz="5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Intelligence Artificielle Locale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609600" y="2712541"/>
            <a:ext cx="504234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Guide stratégique de mise en œuvre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609600" y="3360241"/>
            <a:ext cx="1143000" cy="19050"/>
          </a:xfrm>
          <a:prstGeom prst="rect">
            <a:avLst/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3498D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Risques et mitigation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247775"/>
            <a:ext cx="8382000" cy="457200"/>
          </a:xfrm>
          <a:prstGeom prst="roundRect">
            <a:avLst>
              <a:gd name="adj" fmla="val 133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81000" y="1247775"/>
            <a:ext cx="85496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Risque :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Qualité réponses insuffisante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81000" y="15144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Mitigation :</a:t>
            </a:r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Tests avec utilisateurs pilotes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381000" y="1933575"/>
            <a:ext cx="8382000" cy="457200"/>
          </a:xfrm>
          <a:prstGeom prst="roundRect">
            <a:avLst>
              <a:gd name="adj" fmla="val 133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381000" y="1933575"/>
            <a:ext cx="85496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Risque :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Performances limitées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381000" y="22002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Mitigation :</a:t>
            </a:r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POC dimensionnement adapté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381000" y="2619375"/>
            <a:ext cx="8382000" cy="457200"/>
          </a:xfrm>
          <a:prstGeom prst="roundRect">
            <a:avLst>
              <a:gd name="adj" fmla="val 133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381000" y="2619375"/>
            <a:ext cx="85496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Risque :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Résistance au changement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81000" y="28860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Mitigation :</a:t>
            </a:r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Conduite du changement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381000" y="3305175"/>
            <a:ext cx="8382000" cy="457200"/>
          </a:xfrm>
          <a:prstGeom prst="roundRect">
            <a:avLst>
              <a:gd name="adj" fmla="val 133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381000" y="3305175"/>
            <a:ext cx="85496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Risque :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Compétences manquantes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381000" y="3571875"/>
            <a:ext cx="8549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Mitigation :</a:t>
            </a:r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Recrutement ou partenariat</a:t>
            </a:r>
            <a:endParaRPr lang="en-U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3498D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KPIs et métriques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995487"/>
            <a:ext cx="392506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technique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381000" y="2681288"/>
            <a:ext cx="3848100" cy="495300"/>
          </a:xfrm>
          <a:prstGeom prst="roundRect">
            <a:avLst>
              <a:gd name="adj" fmla="val 1230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81000" y="2681288"/>
            <a:ext cx="392506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Temps de réponse moyen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381000" y="2909888"/>
            <a:ext cx="392506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buNone/>
            </a:pPr>
            <a:r>
              <a:rPr lang="en-US" sz="13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 2 secondes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381000" y="3290888"/>
            <a:ext cx="3848100" cy="495300"/>
          </a:xfrm>
          <a:prstGeom prst="roundRect">
            <a:avLst>
              <a:gd name="adj" fmla="val 1230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381000" y="3290888"/>
            <a:ext cx="392506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Précision des réponses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381000" y="3519488"/>
            <a:ext cx="392506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buNone/>
            </a:pPr>
            <a:r>
              <a:rPr lang="en-US" sz="13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&gt; 85%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381000" y="3900488"/>
            <a:ext cx="3848100" cy="495300"/>
          </a:xfrm>
          <a:prstGeom prst="roundRect">
            <a:avLst>
              <a:gd name="adj" fmla="val 1230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381000" y="3900488"/>
            <a:ext cx="392506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Disponibilité système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381000" y="4129088"/>
            <a:ext cx="392506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buNone/>
            </a:pPr>
            <a:r>
              <a:rPr lang="en-US" sz="13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99.5%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4914900" y="1995487"/>
            <a:ext cx="392506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Adoption utilisateurs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4914900" y="2681288"/>
            <a:ext cx="3848100" cy="495300"/>
          </a:xfrm>
          <a:prstGeom prst="roundRect">
            <a:avLst>
              <a:gd name="adj" fmla="val 1230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4914900" y="2681288"/>
            <a:ext cx="392506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Taux d'adoption</a:t>
            </a: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4914900" y="2909888"/>
            <a:ext cx="392506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buNone/>
            </a:pPr>
            <a:r>
              <a:rPr lang="en-US" sz="13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&gt; 70% à M6</a:t>
            </a:r>
            <a:endParaRPr lang="en-US" sz="1350" dirty="0"/>
          </a:p>
        </p:txBody>
      </p:sp>
      <p:sp>
        <p:nvSpPr>
          <p:cNvPr id="18" name="Text 16"/>
          <p:cNvSpPr/>
          <p:nvPr/>
        </p:nvSpPr>
        <p:spPr>
          <a:xfrm>
            <a:off x="4914900" y="3290888"/>
            <a:ext cx="3848100" cy="495300"/>
          </a:xfrm>
          <a:prstGeom prst="roundRect">
            <a:avLst>
              <a:gd name="adj" fmla="val 1230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4914900" y="3290888"/>
            <a:ext cx="392506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Requêtes quotidiennes</a:t>
            </a:r>
            <a:endParaRPr lang="en-US" sz="1050" dirty="0"/>
          </a:p>
        </p:txBody>
      </p:sp>
      <p:sp>
        <p:nvSpPr>
          <p:cNvPr id="20" name="Text 18"/>
          <p:cNvSpPr/>
          <p:nvPr/>
        </p:nvSpPr>
        <p:spPr>
          <a:xfrm>
            <a:off x="4914900" y="3519488"/>
            <a:ext cx="392506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buNone/>
            </a:pPr>
            <a:r>
              <a:rPr lang="en-US" sz="13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500+ par jour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4914900" y="3900488"/>
            <a:ext cx="3848100" cy="495300"/>
          </a:xfrm>
          <a:prstGeom prst="roundRect">
            <a:avLst>
              <a:gd name="adj" fmla="val 1230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4914900" y="3900488"/>
            <a:ext cx="392506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Satisfaction NPS</a:t>
            </a:r>
            <a:endParaRPr lang="en-US" sz="1050" dirty="0"/>
          </a:p>
        </p:txBody>
      </p:sp>
      <p:sp>
        <p:nvSpPr>
          <p:cNvPr id="23" name="Text 21"/>
          <p:cNvSpPr/>
          <p:nvPr/>
        </p:nvSpPr>
        <p:spPr>
          <a:xfrm>
            <a:off x="4914900" y="4129088"/>
            <a:ext cx="392506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buNone/>
            </a:pPr>
            <a:r>
              <a:rPr lang="en-US" sz="13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&gt; 40</a:t>
            </a:r>
            <a:endParaRPr lang="en-US" sz="13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3498D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Glossaire technique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519238"/>
            <a:ext cx="40416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LLM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381000" y="1747838"/>
            <a:ext cx="40416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Large Language Model - Modèle de langage à grande échelle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381000" y="2052637"/>
            <a:ext cx="40416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RAG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381000" y="2281238"/>
            <a:ext cx="4041648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Retrieval-Augmented Generation - Génération augmentée par recherche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381000" y="2776538"/>
            <a:ext cx="40416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Embeddings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381000" y="3005138"/>
            <a:ext cx="40416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Représentations vectorielles de texte pour calcul de similarité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381000" y="3309938"/>
            <a:ext cx="40416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Vector Database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381000" y="3538538"/>
            <a:ext cx="40416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 spécialisée pour recherche par similarité vectorielle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381000" y="3843338"/>
            <a:ext cx="40416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Chunking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381000" y="4071938"/>
            <a:ext cx="40416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Segmentation de documents en passages indexables</a:t>
            </a:r>
            <a:endParaRPr lang="en-US" sz="1050" dirty="0"/>
          </a:p>
        </p:txBody>
      </p:sp>
      <p:sp>
        <p:nvSpPr>
          <p:cNvPr id="14" name="Text 12"/>
          <p:cNvSpPr/>
          <p:nvPr/>
        </p:nvSpPr>
        <p:spPr>
          <a:xfrm>
            <a:off x="4800600" y="1614488"/>
            <a:ext cx="40416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Fine-tuning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800600" y="1843088"/>
            <a:ext cx="40416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Spécialisation d'un modèle sur corpus spécifique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4800600" y="2147888"/>
            <a:ext cx="40416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Inference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800600" y="2376488"/>
            <a:ext cx="40416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d'utilisation du modèle en production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4800600" y="2681288"/>
            <a:ext cx="40416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Quantization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800600" y="2909888"/>
            <a:ext cx="40416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Compression de modèle pour réduire empreinte mémoire</a:t>
            </a:r>
            <a:endParaRPr lang="en-US" sz="1050" dirty="0"/>
          </a:p>
        </p:txBody>
      </p:sp>
      <p:sp>
        <p:nvSpPr>
          <p:cNvPr id="20" name="Text 18"/>
          <p:cNvSpPr/>
          <p:nvPr/>
        </p:nvSpPr>
        <p:spPr>
          <a:xfrm>
            <a:off x="4800600" y="3214688"/>
            <a:ext cx="40416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PII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4800600" y="3443288"/>
            <a:ext cx="40416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Personally Identifiable Information - Données personnelles</a:t>
            </a:r>
            <a:endParaRPr lang="en-US" sz="1050" dirty="0"/>
          </a:p>
        </p:txBody>
      </p:sp>
      <p:sp>
        <p:nvSpPr>
          <p:cNvPr id="22" name="Text 20"/>
          <p:cNvSpPr/>
          <p:nvPr/>
        </p:nvSpPr>
        <p:spPr>
          <a:xfrm>
            <a:off x="4800600" y="3748087"/>
            <a:ext cx="40416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NPS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4800600" y="3976687"/>
            <a:ext cx="40416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 Promoter Score - Indicateur de satisfaction</a:t>
            </a:r>
            <a:endParaRPr lang="en-US" sz="10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3498D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Recommandations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862138"/>
            <a:ext cx="8382000" cy="1333500"/>
          </a:xfrm>
          <a:prstGeom prst="roundRect">
            <a:avLst>
              <a:gd name="adj" fmla="val 5714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85800" y="2166938"/>
            <a:ext cx="792784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Approche recommandée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685800" y="2624138"/>
            <a:ext cx="792784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1200"/>
              </a:spcBef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Démarrage rapide avec architecture RAG sur périmètre pilote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381000" y="3424238"/>
            <a:ext cx="2641550" cy="1104900"/>
          </a:xfrm>
          <a:prstGeom prst="roundRect">
            <a:avLst>
              <a:gd name="adj" fmla="val 5517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33400" y="3576638"/>
            <a:ext cx="23834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1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533400" y="3919537"/>
            <a:ext cx="238348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POC - 3 mois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533400" y="4186238"/>
            <a:ext cx="238348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Validation technique et métier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3251150" y="3424238"/>
            <a:ext cx="2641550" cy="1104900"/>
          </a:xfrm>
          <a:prstGeom prst="roundRect">
            <a:avLst>
              <a:gd name="adj" fmla="val 5517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3403550" y="3576638"/>
            <a:ext cx="23834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2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3403550" y="3919537"/>
            <a:ext cx="238348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Déploiement - 6 mois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403550" y="4186238"/>
            <a:ext cx="238348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Industrialisation et formation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6121301" y="3424238"/>
            <a:ext cx="2641550" cy="1104900"/>
          </a:xfrm>
          <a:prstGeom prst="roundRect">
            <a:avLst>
              <a:gd name="adj" fmla="val 5517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6273701" y="3576638"/>
            <a:ext cx="23834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3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6273701" y="3919537"/>
            <a:ext cx="238348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Optimisation continue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6273701" y="4186238"/>
            <a:ext cx="238348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Fine-tuning et extensions</a:t>
            </a:r>
            <a:endParaRPr 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3498D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Contexte stratégique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881187"/>
            <a:ext cx="392506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Enjeux business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381000" y="2643188"/>
            <a:ext cx="76200" cy="76200"/>
          </a:xfrm>
          <a:prstGeom prst="rect">
            <a:avLst/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85800" y="2566988"/>
            <a:ext cx="3614166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Protection des données sensibles et propriété intellectuelle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381000" y="3214688"/>
            <a:ext cx="76200" cy="76200"/>
          </a:xfrm>
          <a:prstGeom prst="rect">
            <a:avLst/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85800" y="3138488"/>
            <a:ext cx="312808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Réduction des coûts opérationnels récurrents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381000" y="3557588"/>
            <a:ext cx="76200" cy="76200"/>
          </a:xfrm>
          <a:prstGeom prst="rect">
            <a:avLst/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85800" y="3481388"/>
            <a:ext cx="27039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Conformité réglementaire (RGPD, ISO)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381000" y="3900488"/>
            <a:ext cx="76200" cy="76200"/>
          </a:xfrm>
          <a:prstGeom prst="rect">
            <a:avLst/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85800" y="3824288"/>
            <a:ext cx="199668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Indépendance technologique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914900" y="1366838"/>
            <a:ext cx="392506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Bénéfices attendus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4914900" y="2052637"/>
            <a:ext cx="3848100" cy="762000"/>
          </a:xfrm>
          <a:prstGeom prst="roundRect">
            <a:avLst>
              <a:gd name="adj" fmla="val 8000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5067300" y="2205038"/>
            <a:ext cx="361416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Sécurité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5067300" y="2471738"/>
            <a:ext cx="361416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100% des données en interne</a:t>
            </a: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4914900" y="2928938"/>
            <a:ext cx="3848100" cy="762000"/>
          </a:xfrm>
          <a:prstGeom prst="roundRect">
            <a:avLst>
              <a:gd name="adj" fmla="val 8000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5067300" y="3081338"/>
            <a:ext cx="361416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ROI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5067300" y="3348038"/>
            <a:ext cx="361416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Élimination des frais d'abonnement</a:t>
            </a:r>
            <a:endParaRPr lang="en-US" sz="1050" dirty="0"/>
          </a:p>
        </p:txBody>
      </p:sp>
      <p:sp>
        <p:nvSpPr>
          <p:cNvPr id="20" name="Text 18"/>
          <p:cNvSpPr/>
          <p:nvPr/>
        </p:nvSpPr>
        <p:spPr>
          <a:xfrm>
            <a:off x="4914900" y="3805237"/>
            <a:ext cx="3848100" cy="762000"/>
          </a:xfrm>
          <a:prstGeom prst="roundRect">
            <a:avLst>
              <a:gd name="adj" fmla="val 8000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5067300" y="3957638"/>
            <a:ext cx="361416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Personnalisation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5067300" y="4224338"/>
            <a:ext cx="361416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Adapté aux processus métier</a:t>
            </a: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3498D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Infrastructure requise</a:t>
            </a:r>
            <a:endParaRPr lang="en-US" sz="2700" dirty="0"/>
          </a:p>
        </p:txBody>
      </p:sp>
      <p:sp>
        <p:nvSpPr>
          <p:cNvPr id="4" name="Shape 2"/>
          <p:cNvSpPr/>
          <p:nvPr/>
        </p:nvSpPr>
        <p:spPr>
          <a:xfrm>
            <a:off x="400050" y="1804988"/>
            <a:ext cx="0" cy="609600"/>
          </a:xfrm>
          <a:prstGeom prst="line">
            <a:avLst/>
          </a:prstGeom>
          <a:noFill/>
          <a:ln w="38100">
            <a:solidFill>
              <a:srgbClr val="3498DB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7700" y="1804988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Matériel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647700" y="2185988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Configuration recommandée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381000" y="2662238"/>
            <a:ext cx="381000" cy="381000"/>
          </a:xfrm>
          <a:prstGeom prst="roundRect">
            <a:avLst>
              <a:gd name="adj" fmla="val 10000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64493" y="2719388"/>
            <a:ext cx="21829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💻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990600" y="2643188"/>
            <a:ext cx="330327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Serveur / Workstation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990600" y="2871788"/>
            <a:ext cx="330327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CPU moderne, 16-32 Go RAM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381000" y="3195638"/>
            <a:ext cx="381000" cy="381000"/>
          </a:xfrm>
          <a:prstGeom prst="roundRect">
            <a:avLst>
              <a:gd name="adj" fmla="val 10000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64493" y="3252788"/>
            <a:ext cx="21829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🎮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990600" y="3176588"/>
            <a:ext cx="330327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GPU (optionnel)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990600" y="3405188"/>
            <a:ext cx="330327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NVIDIA 8-24 Go VRAM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381000" y="3729038"/>
            <a:ext cx="381000" cy="381000"/>
          </a:xfrm>
          <a:prstGeom prst="roundRect">
            <a:avLst>
              <a:gd name="adj" fmla="val 10000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464493" y="3786188"/>
            <a:ext cx="21829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💾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990600" y="3709988"/>
            <a:ext cx="330327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Stockage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990600" y="3938588"/>
            <a:ext cx="330327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SSD 500 Go minimum</a:t>
            </a:r>
            <a:endParaRPr lang="en-US" sz="1050" dirty="0"/>
          </a:p>
        </p:txBody>
      </p:sp>
      <p:sp>
        <p:nvSpPr>
          <p:cNvPr id="19" name="Shape 17"/>
          <p:cNvSpPr/>
          <p:nvPr/>
        </p:nvSpPr>
        <p:spPr>
          <a:xfrm>
            <a:off x="4933950" y="1462088"/>
            <a:ext cx="0" cy="609600"/>
          </a:xfrm>
          <a:prstGeom prst="line">
            <a:avLst/>
          </a:prstGeom>
          <a:noFill/>
          <a:ln w="38100">
            <a:solidFill>
              <a:srgbClr val="2E4053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5181600" y="1462088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Logiciels</a:t>
            </a:r>
            <a:endParaRPr lang="en-US" sz="1800" dirty="0"/>
          </a:p>
        </p:txBody>
      </p:sp>
      <p:sp>
        <p:nvSpPr>
          <p:cNvPr id="21" name="Text 19"/>
          <p:cNvSpPr/>
          <p:nvPr/>
        </p:nvSpPr>
        <p:spPr>
          <a:xfrm>
            <a:off x="5181600" y="1843088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Stack technologique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4914900" y="2300288"/>
            <a:ext cx="3848100" cy="457200"/>
          </a:xfrm>
          <a:prstGeom prst="roundRect">
            <a:avLst>
              <a:gd name="adj" fmla="val 133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4914900" y="2300288"/>
            <a:ext cx="392506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Système d'exploitation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4914900" y="2566988"/>
            <a:ext cx="392506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Linux (Ubuntu) / Windows Server</a:t>
            </a:r>
            <a:endParaRPr lang="en-US" sz="1050" dirty="0"/>
          </a:p>
        </p:txBody>
      </p:sp>
      <p:sp>
        <p:nvSpPr>
          <p:cNvPr id="25" name="Text 23"/>
          <p:cNvSpPr/>
          <p:nvPr/>
        </p:nvSpPr>
        <p:spPr>
          <a:xfrm>
            <a:off x="4914900" y="2871788"/>
            <a:ext cx="3848100" cy="457200"/>
          </a:xfrm>
          <a:prstGeom prst="roundRect">
            <a:avLst>
              <a:gd name="adj" fmla="val 133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Text 24"/>
          <p:cNvSpPr/>
          <p:nvPr/>
        </p:nvSpPr>
        <p:spPr>
          <a:xfrm>
            <a:off x="4914900" y="2871788"/>
            <a:ext cx="392506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Runtime IA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4914900" y="3138488"/>
            <a:ext cx="392506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Ollama / LM Studio / vLLM</a:t>
            </a:r>
            <a:endParaRPr lang="en-US" sz="1050" dirty="0"/>
          </a:p>
        </p:txBody>
      </p:sp>
      <p:sp>
        <p:nvSpPr>
          <p:cNvPr id="28" name="Text 26"/>
          <p:cNvSpPr/>
          <p:nvPr/>
        </p:nvSpPr>
        <p:spPr>
          <a:xfrm>
            <a:off x="4914900" y="3443288"/>
            <a:ext cx="3848100" cy="457200"/>
          </a:xfrm>
          <a:prstGeom prst="roundRect">
            <a:avLst>
              <a:gd name="adj" fmla="val 133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9" name="Text 27"/>
          <p:cNvSpPr/>
          <p:nvPr/>
        </p:nvSpPr>
        <p:spPr>
          <a:xfrm>
            <a:off x="4914900" y="3443288"/>
            <a:ext cx="392506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 vectorielle</a:t>
            </a:r>
            <a:endParaRPr lang="en-US" sz="1200" dirty="0"/>
          </a:p>
        </p:txBody>
      </p:sp>
      <p:sp>
        <p:nvSpPr>
          <p:cNvPr id="30" name="Text 28"/>
          <p:cNvSpPr/>
          <p:nvPr/>
        </p:nvSpPr>
        <p:spPr>
          <a:xfrm>
            <a:off x="4914900" y="3709988"/>
            <a:ext cx="392506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FAISS / Qdrant / Chroma</a:t>
            </a:r>
            <a:endParaRPr lang="en-US" sz="1050" dirty="0"/>
          </a:p>
        </p:txBody>
      </p:sp>
      <p:sp>
        <p:nvSpPr>
          <p:cNvPr id="31" name="Text 29"/>
          <p:cNvSpPr/>
          <p:nvPr/>
        </p:nvSpPr>
        <p:spPr>
          <a:xfrm>
            <a:off x="4914900" y="4014788"/>
            <a:ext cx="3848100" cy="457200"/>
          </a:xfrm>
          <a:prstGeom prst="roundRect">
            <a:avLst>
              <a:gd name="adj" fmla="val 133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2" name="Text 30"/>
          <p:cNvSpPr/>
          <p:nvPr/>
        </p:nvSpPr>
        <p:spPr>
          <a:xfrm>
            <a:off x="4914900" y="4014788"/>
            <a:ext cx="392506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Framework Python</a:t>
            </a:r>
            <a:endParaRPr lang="en-US" sz="1200" dirty="0"/>
          </a:p>
        </p:txBody>
      </p:sp>
      <p:sp>
        <p:nvSpPr>
          <p:cNvPr id="33" name="Text 31"/>
          <p:cNvSpPr/>
          <p:nvPr/>
        </p:nvSpPr>
        <p:spPr>
          <a:xfrm>
            <a:off x="4914900" y="4281488"/>
            <a:ext cx="392506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PyTorch / Transformers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3498D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525608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Feuille de route de déploiement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452438" y="1247775"/>
            <a:ext cx="523875" cy="523875"/>
          </a:xfrm>
          <a:prstGeom prst="roundRect">
            <a:avLst>
              <a:gd name="adj" fmla="val 7273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60333" y="1376363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1276350" y="1281113"/>
            <a:ext cx="7486650" cy="457200"/>
          </a:xfrm>
          <a:prstGeom prst="roundRect">
            <a:avLst>
              <a:gd name="adj" fmla="val 133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1276350" y="1281113"/>
            <a:ext cx="763638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d'analyse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1276350" y="1547813"/>
            <a:ext cx="763638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Identification cas d'usage et audit données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452438" y="1885950"/>
            <a:ext cx="523875" cy="523875"/>
          </a:xfrm>
          <a:prstGeom prst="roundRect">
            <a:avLst>
              <a:gd name="adj" fmla="val 7273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60333" y="2014538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1276350" y="1919288"/>
            <a:ext cx="7486650" cy="457200"/>
          </a:xfrm>
          <a:prstGeom prst="roundRect">
            <a:avLst>
              <a:gd name="adj" fmla="val 133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1276350" y="1919288"/>
            <a:ext cx="763638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de préparation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1276350" y="2185988"/>
            <a:ext cx="763638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Nettoyage et structuration corpus</a:t>
            </a:r>
            <a:endParaRPr lang="en-US" sz="1050" dirty="0"/>
          </a:p>
        </p:txBody>
      </p:sp>
      <p:sp>
        <p:nvSpPr>
          <p:cNvPr id="14" name="Text 12"/>
          <p:cNvSpPr/>
          <p:nvPr/>
        </p:nvSpPr>
        <p:spPr>
          <a:xfrm>
            <a:off x="452438" y="2524125"/>
            <a:ext cx="523875" cy="523875"/>
          </a:xfrm>
          <a:prstGeom prst="roundRect">
            <a:avLst>
              <a:gd name="adj" fmla="val 7273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660333" y="2652713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1276350" y="2557463"/>
            <a:ext cx="7486650" cy="457200"/>
          </a:xfrm>
          <a:prstGeom prst="roundRect">
            <a:avLst>
              <a:gd name="adj" fmla="val 133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1276350" y="2557463"/>
            <a:ext cx="763638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POC (Proof of Concept)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1276350" y="2824163"/>
            <a:ext cx="763638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Déploiement pilote RAG périmètre restreint</a:t>
            </a:r>
            <a:endParaRPr lang="en-US" sz="1050" dirty="0"/>
          </a:p>
        </p:txBody>
      </p:sp>
      <p:sp>
        <p:nvSpPr>
          <p:cNvPr id="19" name="Text 17"/>
          <p:cNvSpPr/>
          <p:nvPr/>
        </p:nvSpPr>
        <p:spPr>
          <a:xfrm>
            <a:off x="452438" y="3162300"/>
            <a:ext cx="523875" cy="523875"/>
          </a:xfrm>
          <a:prstGeom prst="roundRect">
            <a:avLst>
              <a:gd name="adj" fmla="val 7273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660333" y="3290888"/>
            <a:ext cx="10808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1276350" y="3195638"/>
            <a:ext cx="7486650" cy="457200"/>
          </a:xfrm>
          <a:prstGeom prst="roundRect">
            <a:avLst>
              <a:gd name="adj" fmla="val 13333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1276350" y="3195638"/>
            <a:ext cx="763638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Déploiement production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1276350" y="3462338"/>
            <a:ext cx="763638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Industrialisation et formation utilisateurs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3498D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Approches techniques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100138"/>
            <a:ext cx="3848100" cy="3733800"/>
          </a:xfrm>
          <a:prstGeom prst="roundRect">
            <a:avLst>
              <a:gd name="adj" fmla="val 2041"/>
            </a:avLst>
          </a:prstGeom>
          <a:noFill/>
          <a:ln w="19050">
            <a:solidFill>
              <a:srgbClr val="2E4053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704850" y="1423988"/>
            <a:ext cx="326440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spcAft>
                <a:spcPts val="1200"/>
              </a:spcAft>
              <a:buNone/>
            </a:pPr>
            <a:r>
              <a:rPr lang="en-US" sz="22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RAG</a:t>
            </a:r>
            <a:endParaRPr lang="en-US" sz="2250" dirty="0"/>
          </a:p>
        </p:txBody>
      </p:sp>
      <p:sp>
        <p:nvSpPr>
          <p:cNvPr id="6" name="Text 4"/>
          <p:cNvSpPr/>
          <p:nvPr/>
        </p:nvSpPr>
        <p:spPr>
          <a:xfrm>
            <a:off x="704850" y="1919288"/>
            <a:ext cx="326440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800"/>
              </a:spcAft>
              <a:buNone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Retrieval-Augmented Generation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704850" y="2414588"/>
            <a:ext cx="3200400" cy="11811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Déploiement rapide (2-4 semaines)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Maintenance simplifiée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Mise à jour dynamique des données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Coûts d'infrastructure modérés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704850" y="3824288"/>
            <a:ext cx="3200400" cy="685800"/>
          </a:xfrm>
          <a:prstGeom prst="roundRect">
            <a:avLst>
              <a:gd name="adj" fmla="val 5556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57250" y="3976687"/>
            <a:ext cx="2953512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Recommandation 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Approche privilégiée pour MVP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4914900" y="1195388"/>
            <a:ext cx="3848100" cy="3543300"/>
          </a:xfrm>
          <a:prstGeom prst="roundRect">
            <a:avLst>
              <a:gd name="adj" fmla="val 2151"/>
            </a:avLst>
          </a:prstGeom>
          <a:noFill/>
          <a:ln w="19050">
            <a:solidFill>
              <a:srgbClr val="5D6D7E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5238750" y="1519238"/>
            <a:ext cx="326440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spcAft>
                <a:spcPts val="1200"/>
              </a:spcAft>
              <a:buNone/>
            </a:pPr>
            <a:r>
              <a:rPr lang="en-US" sz="22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Fine-tuning</a:t>
            </a:r>
            <a:endParaRPr lang="en-US" sz="2250" dirty="0"/>
          </a:p>
        </p:txBody>
      </p:sp>
      <p:sp>
        <p:nvSpPr>
          <p:cNvPr id="12" name="Text 10"/>
          <p:cNvSpPr/>
          <p:nvPr/>
        </p:nvSpPr>
        <p:spPr>
          <a:xfrm>
            <a:off x="5238750" y="2014538"/>
            <a:ext cx="326440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800"/>
              </a:spcAft>
              <a:buNone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Entraînement personnalisé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5238750" y="2509838"/>
            <a:ext cx="3200400" cy="11811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Adaptation aux processus métier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Contrôle du style de réponse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Optimisation des performances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Investissement initial plus élevé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5238750" y="3919537"/>
            <a:ext cx="3200400" cy="495300"/>
          </a:xfrm>
          <a:prstGeom prst="roundRect">
            <a:avLst>
              <a:gd name="adj" fmla="val 7692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5391150" y="4071938"/>
            <a:ext cx="295351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Usage :</a:t>
            </a:r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Phase d'optimisation post-POC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3498D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Architecture RAG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519238"/>
            <a:ext cx="8382000" cy="762000"/>
          </a:xfrm>
          <a:prstGeom prst="roundRect">
            <a:avLst>
              <a:gd name="adj" fmla="val 10000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400050" y="1519238"/>
            <a:ext cx="0" cy="762000"/>
          </a:xfrm>
          <a:prstGeom prst="line">
            <a:avLst/>
          </a:prstGeom>
          <a:noFill/>
          <a:ln w="38100">
            <a:solidFill>
              <a:srgbClr val="3498D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71500" y="1671638"/>
            <a:ext cx="819988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Indexation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71500" y="1938337"/>
            <a:ext cx="819988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Conversion documents en vecteurs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297180" y="2433638"/>
            <a:ext cx="85496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↓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381000" y="2814638"/>
            <a:ext cx="8382000" cy="762000"/>
          </a:xfrm>
          <a:prstGeom prst="roundRect">
            <a:avLst>
              <a:gd name="adj" fmla="val 10000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400050" y="2814638"/>
            <a:ext cx="0" cy="762000"/>
          </a:xfrm>
          <a:prstGeom prst="line">
            <a:avLst/>
          </a:prstGeom>
          <a:noFill/>
          <a:ln w="38100">
            <a:solidFill>
              <a:srgbClr val="3498D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571500" y="2967038"/>
            <a:ext cx="819988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Recherche sémantique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571500" y="3233738"/>
            <a:ext cx="819988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Identification passages pertinents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297180" y="3729038"/>
            <a:ext cx="85496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↓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81000" y="4110038"/>
            <a:ext cx="8382000" cy="762000"/>
          </a:xfrm>
          <a:prstGeom prst="roundRect">
            <a:avLst>
              <a:gd name="adj" fmla="val 10000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533400" y="4262438"/>
            <a:ext cx="823874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Génération réponse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533400" y="4529138"/>
            <a:ext cx="823874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Synthèse par LLM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3498D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Gestion des données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881187"/>
            <a:ext cx="392506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Sources documentaires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381000" y="2566988"/>
            <a:ext cx="3848100" cy="14859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Bases de connaissances internes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Documentation technique et procédures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Archives email et messagerie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Rapports et études métier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Données clients (anonymisées)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4914900" y="1824038"/>
            <a:ext cx="392506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Traitement requis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4914900" y="2576513"/>
            <a:ext cx="95250" cy="95250"/>
          </a:xfrm>
          <a:prstGeom prst="roundRect">
            <a:avLst>
              <a:gd name="adj" fmla="val 960000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238750" y="2509838"/>
            <a:ext cx="184913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Normalisation et nettoyage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914900" y="2919413"/>
            <a:ext cx="95250" cy="95250"/>
          </a:xfrm>
          <a:prstGeom prst="roundRect">
            <a:avLst>
              <a:gd name="adj" fmla="val 960000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5238750" y="2852738"/>
            <a:ext cx="9419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Déduplication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914900" y="3262313"/>
            <a:ext cx="95250" cy="95250"/>
          </a:xfrm>
          <a:prstGeom prst="roundRect">
            <a:avLst>
              <a:gd name="adj" fmla="val 960000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5238750" y="3195638"/>
            <a:ext cx="125284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Anonymisation PII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914900" y="3605213"/>
            <a:ext cx="95250" cy="95250"/>
          </a:xfrm>
          <a:prstGeom prst="roundRect">
            <a:avLst>
              <a:gd name="adj" fmla="val 960000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5238750" y="3538538"/>
            <a:ext cx="12788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Chunking optimisé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914900" y="3948112"/>
            <a:ext cx="95250" cy="95250"/>
          </a:xfrm>
          <a:prstGeom prst="roundRect">
            <a:avLst>
              <a:gd name="adj" fmla="val 960000"/>
            </a:avLst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5238750" y="3881438"/>
            <a:ext cx="20478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Enrichissement métadonnées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3498D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Sécurité et conformité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2300288"/>
            <a:ext cx="3848100" cy="838200"/>
          </a:xfrm>
          <a:prstGeom prst="roundRect">
            <a:avLst>
              <a:gd name="adj" fmla="val 9091"/>
            </a:avLst>
          </a:prstGeom>
          <a:solidFill>
            <a:srgbClr val="F4F6F6"/>
          </a:solidFill>
          <a:ln w="19050">
            <a:solidFill>
              <a:srgbClr val="3498D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52450" y="2471738"/>
            <a:ext cx="357530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Conformité RGPD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552450" y="2776538"/>
            <a:ext cx="357530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Données hébergées en interne, traçabilité complète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381000" y="3252788"/>
            <a:ext cx="3848100" cy="838200"/>
          </a:xfrm>
          <a:prstGeom prst="roundRect">
            <a:avLst>
              <a:gd name="adj" fmla="val 9091"/>
            </a:avLst>
          </a:prstGeom>
          <a:solidFill>
            <a:srgbClr val="F4F6F6"/>
          </a:solidFill>
          <a:ln w="19050">
            <a:solidFill>
              <a:srgbClr val="2E4053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52450" y="3424238"/>
            <a:ext cx="357530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Contrôles d'accès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52450" y="3729038"/>
            <a:ext cx="357530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Authentification, permissions, logs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4914900" y="2300288"/>
            <a:ext cx="3848100" cy="838200"/>
          </a:xfrm>
          <a:prstGeom prst="roundRect">
            <a:avLst>
              <a:gd name="adj" fmla="val 9091"/>
            </a:avLst>
          </a:prstGeom>
          <a:solidFill>
            <a:srgbClr val="F4F6F6"/>
          </a:solidFill>
          <a:ln w="19050">
            <a:solidFill>
              <a:srgbClr val="2E4053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5086350" y="2471738"/>
            <a:ext cx="357530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Normes ISO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5086350" y="2776538"/>
            <a:ext cx="357530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ISO 27001, 27701, documentation processus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4914900" y="3252788"/>
            <a:ext cx="3848100" cy="838200"/>
          </a:xfrm>
          <a:prstGeom prst="roundRect">
            <a:avLst>
              <a:gd name="adj" fmla="val 9091"/>
            </a:avLst>
          </a:prstGeom>
          <a:solidFill>
            <a:srgbClr val="F4F6F6"/>
          </a:solidFill>
          <a:ln w="19050">
            <a:solidFill>
              <a:srgbClr val="5D6D7E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5086350" y="3424238"/>
            <a:ext cx="357530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Backup &amp; DR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5086350" y="3729038"/>
            <a:ext cx="357530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Sauvegardes quotidiennes, plan reprise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776287"/>
            <a:ext cx="8382000" cy="0"/>
          </a:xfrm>
          <a:prstGeom prst="line">
            <a:avLst/>
          </a:prstGeom>
          <a:noFill/>
          <a:ln w="28575">
            <a:solidFill>
              <a:srgbClr val="3498D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81000" y="3048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Analyse coûts-bénéfices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2005013"/>
            <a:ext cx="392506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Investissements initiaux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381000" y="2462213"/>
            <a:ext cx="1943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Infrastructure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2743200" y="2462213"/>
            <a:ext cx="61374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15-40 k€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381000" y="2805113"/>
            <a:ext cx="1943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Licences logicielles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2743200" y="2805113"/>
            <a:ext cx="44084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0-5 k€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381000" y="3148013"/>
            <a:ext cx="1943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Développement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2743200" y="3148013"/>
            <a:ext cx="61374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20-50 k€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381000" y="3490913"/>
            <a:ext cx="1943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Formation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2743200" y="3490913"/>
            <a:ext cx="52721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5-10 k€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381000" y="3910013"/>
            <a:ext cx="3848100" cy="19050"/>
          </a:xfrm>
          <a:prstGeom prst="rect">
            <a:avLst/>
          </a:prstGeom>
          <a:solidFill>
            <a:srgbClr val="D5D8D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381000" y="4119562"/>
            <a:ext cx="19431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Total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2743200" y="4119562"/>
            <a:ext cx="78771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40-105 k€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4914900" y="1824038"/>
            <a:ext cx="392506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Économies annuelles</a:t>
            </a: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5067300" y="2433638"/>
            <a:ext cx="361416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Abonnements cloud IA</a:t>
            </a:r>
            <a:endParaRPr lang="en-US" sz="1350" dirty="0"/>
          </a:p>
        </p:txBody>
      </p:sp>
      <p:sp>
        <p:nvSpPr>
          <p:cNvPr id="18" name="Text 16"/>
          <p:cNvSpPr/>
          <p:nvPr/>
        </p:nvSpPr>
        <p:spPr>
          <a:xfrm>
            <a:off x="5067300" y="2776538"/>
            <a:ext cx="361416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spcBef>
                <a:spcPts val="600"/>
              </a:spcBef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-60k€/an</a:t>
            </a:r>
            <a:endParaRPr lang="en-US" sz="2250" dirty="0"/>
          </a:p>
        </p:txBody>
      </p:sp>
      <p:sp>
        <p:nvSpPr>
          <p:cNvPr id="19" name="Text 17"/>
          <p:cNvSpPr/>
          <p:nvPr/>
        </p:nvSpPr>
        <p:spPr>
          <a:xfrm>
            <a:off x="4914900" y="3386138"/>
            <a:ext cx="3848100" cy="533400"/>
          </a:xfrm>
          <a:prstGeom prst="roundRect">
            <a:avLst>
              <a:gd name="adj" fmla="val 11429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4914900" y="3386138"/>
            <a:ext cx="392506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Support externalisé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4914900" y="3652838"/>
            <a:ext cx="392506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buNone/>
            </a:pPr>
            <a:r>
              <a:rPr lang="en-US" sz="13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-15k€/an</a:t>
            </a:r>
            <a:endParaRPr lang="en-US" sz="1350" dirty="0"/>
          </a:p>
        </p:txBody>
      </p:sp>
      <p:sp>
        <p:nvSpPr>
          <p:cNvPr id="22" name="Text 20"/>
          <p:cNvSpPr/>
          <p:nvPr/>
        </p:nvSpPr>
        <p:spPr>
          <a:xfrm>
            <a:off x="4914900" y="4033837"/>
            <a:ext cx="3848100" cy="533400"/>
          </a:xfrm>
          <a:prstGeom prst="roundRect">
            <a:avLst>
              <a:gd name="adj" fmla="val 11429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4914900" y="4033837"/>
            <a:ext cx="392506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Gains productivité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4914900" y="4300538"/>
            <a:ext cx="392506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buNone/>
            </a:pPr>
            <a:r>
              <a:rPr lang="en-US" sz="135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+25k€/an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Locale - Guide Stratégique</dc:title>
  <dc:subject>IA Locale - Document Corporate</dc:subject>
  <dc:creator>Direction Technique</dc:creator>
  <cp:lastModifiedBy>Direction Technique</cp:lastModifiedBy>
  <cp:revision>1</cp:revision>
  <dcterms:created xsi:type="dcterms:W3CDTF">2025-10-25T05:43:50Z</dcterms:created>
  <dcterms:modified xsi:type="dcterms:W3CDTF">2025-10-25T05:43:50Z</dcterms:modified>
</cp:coreProperties>
</file>