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à l'IA locale - Présentation du guide complet pour les non-techniciens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Cinquième étape : mise en pratique avec les étapes concrètes d'installation et de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Analyse des avantages et des limites à considérer pour une IA locale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Glossaire des termes techniques essentiels pour comprendre l'IA locale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 et prochaines étapes pratiques pour démarrer votre projet d'IA locale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Définition de l'IA locale et ses principaux avantages : confidentialité, contrôle et absence de frais récurrents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Prérequis matériels et logiciels nécessaires pour créer une IA locale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Vue d'ensemble des 5 grandes étapes de création d'une IA locale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Première étape : définir précisément votre besoin et vos contraintes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Deuxième étape : préparer et organiser vos données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Troisième étape : choisir entre RAG (recommandé) et fine-tuning selon vos besoins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Explication du fonctionnement du RAG en 3 étapes : indexation, recherche et génération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Quatrième étape : installer les outils nécessaires comme Ollama et les bibliothèques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66526" y="1295400"/>
            <a:ext cx="701094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5400"/>
              </a:lnSpc>
              <a:buNone/>
            </a:pPr>
            <a:r>
              <a:rPr lang="en-US" sz="5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Créer votre IA Locale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963175" y="2438400"/>
            <a:ext cx="32175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Guide complet de A à Z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3508002" y="3543300"/>
            <a:ext cx="212784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spcBef>
                <a:spcPts val="24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Pour les non-techniciens</a:t>
            </a:r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4800" y="304800"/>
            <a:ext cx="476250" cy="476250"/>
          </a:xfrm>
          <a:prstGeom prst="roundRect">
            <a:avLst>
              <a:gd name="adj" fmla="val 192000"/>
            </a:avLst>
          </a:prstGeom>
          <a:solidFill>
            <a:srgbClr val="FE444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489942" y="409575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1009650" y="352425"/>
            <a:ext cx="275980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Mise en pratique</a:t>
            </a:r>
            <a:endParaRPr lang="en-US" sz="2700" dirty="0"/>
          </a:p>
        </p:txBody>
      </p:sp>
      <p:sp>
        <p:nvSpPr>
          <p:cNvPr id="5" name="Text 3"/>
          <p:cNvSpPr/>
          <p:nvPr/>
        </p:nvSpPr>
        <p:spPr>
          <a:xfrm>
            <a:off x="304800" y="1428750"/>
            <a:ext cx="476250" cy="476250"/>
          </a:xfrm>
          <a:prstGeom prst="roundRect">
            <a:avLst>
              <a:gd name="adj" fmla="val 16000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489942" y="1533525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1009650" y="1533525"/>
            <a:ext cx="121489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Installer Ollama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304800" y="2019300"/>
            <a:ext cx="476250" cy="476250"/>
          </a:xfrm>
          <a:prstGeom prst="roundRect">
            <a:avLst>
              <a:gd name="adj" fmla="val 16000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489942" y="2124075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1009650" y="2124075"/>
            <a:ext cx="273157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Télécharger un modèle (Llama 3.1)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304800" y="2609850"/>
            <a:ext cx="476250" cy="476250"/>
          </a:xfrm>
          <a:prstGeom prst="roundRect">
            <a:avLst>
              <a:gd name="adj" fmla="val 16000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489942" y="2714625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1009650" y="2714625"/>
            <a:ext cx="180814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Indexer vos documents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304800" y="3200400"/>
            <a:ext cx="476250" cy="476250"/>
          </a:xfrm>
          <a:prstGeom prst="roundRect">
            <a:avLst>
              <a:gd name="adj" fmla="val 16000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489942" y="3305175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1009650" y="3305175"/>
            <a:ext cx="20020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Créer votre système Q&amp;R</a:t>
            </a:r>
            <a:endParaRPr lang="en-US" sz="1350" dirty="0"/>
          </a:p>
        </p:txBody>
      </p:sp>
      <p:sp>
        <p:nvSpPr>
          <p:cNvPr id="17" name="Text 15"/>
          <p:cNvSpPr/>
          <p:nvPr/>
        </p:nvSpPr>
        <p:spPr>
          <a:xfrm>
            <a:off x="304800" y="3790950"/>
            <a:ext cx="476250" cy="476250"/>
          </a:xfrm>
          <a:prstGeom prst="roundRect">
            <a:avLst>
              <a:gd name="adj" fmla="val 16000"/>
            </a:avLst>
          </a:prstGeom>
          <a:solidFill>
            <a:srgbClr val="FE444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489942" y="3895725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1009650" y="3895725"/>
            <a:ext cx="129929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Tester et affiner !</a:t>
            </a:r>
            <a:endParaRPr lang="en-US" sz="13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4800" y="304800"/>
            <a:ext cx="436226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Avantages et limites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04800" y="1657350"/>
            <a:ext cx="400278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Avantages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304800" y="2228850"/>
            <a:ext cx="3924300" cy="20193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Confidentialité maximale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Vos données restent locales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Pas de frais récurrents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Coût unique du matériel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Personnalisation totale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Adapté à vos besoins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Disponibilité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Fonctionne sans Internet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Contrôle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Vous maîtrisez tout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4914900" y="1809750"/>
            <a:ext cx="400278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FE444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⚠ À considérer</a:t>
            </a:r>
            <a:endParaRPr lang="en-US" sz="2250" dirty="0"/>
          </a:p>
        </p:txBody>
      </p:sp>
      <p:sp>
        <p:nvSpPr>
          <p:cNvPr id="6" name="Text 4"/>
          <p:cNvSpPr/>
          <p:nvPr/>
        </p:nvSpPr>
        <p:spPr>
          <a:xfrm>
            <a:off x="4914900" y="2381250"/>
            <a:ext cx="3924300" cy="17145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Investissement matériel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Ordinateur performant nécessaire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Courbe d'apprentissage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Demande un peu de temps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Maintenance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Mises à jour à gérer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Dépend de votre matériel</a:t>
            </a:r>
            <a:endParaRPr lang="en-US" sz="13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4800" y="304800"/>
            <a:ext cx="436226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📖 Glossaire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04800" y="1485900"/>
            <a:ext cx="40027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IA Locale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304800" y="175260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Intelligence artificielle qui fonctionne sur votre ordinateur</a:t>
            </a:r>
            <a:endParaRPr lang="en-US" sz="1050" dirty="0"/>
          </a:p>
        </p:txBody>
      </p:sp>
      <p:sp>
        <p:nvSpPr>
          <p:cNvPr id="5" name="Text 3"/>
          <p:cNvSpPr/>
          <p:nvPr/>
        </p:nvSpPr>
        <p:spPr>
          <a:xfrm>
            <a:off x="304800" y="2057400"/>
            <a:ext cx="40027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RAG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304800" y="2324100"/>
            <a:ext cx="400278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Recherche + Génération. Méthode qui cherche dans vos docs puis génère une réponse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304800" y="2819400"/>
            <a:ext cx="40027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Embeddings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304800" y="308610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Représentations mathématiques du texte sous forme de vecteurs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304800" y="3390900"/>
            <a:ext cx="40027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LLM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304800" y="365760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Large Language Model - Grand modèle de langage</a:t>
            </a:r>
            <a:endParaRPr lang="en-US" sz="1050" dirty="0"/>
          </a:p>
        </p:txBody>
      </p:sp>
      <p:sp>
        <p:nvSpPr>
          <p:cNvPr id="11" name="Text 9"/>
          <p:cNvSpPr/>
          <p:nvPr/>
        </p:nvSpPr>
        <p:spPr>
          <a:xfrm>
            <a:off x="304800" y="3962400"/>
            <a:ext cx="40027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Fine-tuning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304800" y="422910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Entraînement personnalisé d'un modèle sur vos données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4914900" y="1581150"/>
            <a:ext cx="40027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Ollama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4914900" y="184785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Outil simple pour faire tourner des modèles d'IA localement</a:t>
            </a:r>
            <a:endParaRPr lang="en-US" sz="1050" dirty="0"/>
          </a:p>
        </p:txBody>
      </p:sp>
      <p:sp>
        <p:nvSpPr>
          <p:cNvPr id="15" name="Text 13"/>
          <p:cNvSpPr/>
          <p:nvPr/>
        </p:nvSpPr>
        <p:spPr>
          <a:xfrm>
            <a:off x="4914900" y="2152650"/>
            <a:ext cx="40027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FAISS</a:t>
            </a:r>
            <a:endParaRPr lang="en-US" sz="1350" dirty="0"/>
          </a:p>
        </p:txBody>
      </p:sp>
      <p:sp>
        <p:nvSpPr>
          <p:cNvPr id="16" name="Text 14"/>
          <p:cNvSpPr/>
          <p:nvPr/>
        </p:nvSpPr>
        <p:spPr>
          <a:xfrm>
            <a:off x="4914900" y="241935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Base de données pour stocker et rechercher des vecteurs</a:t>
            </a:r>
            <a:endParaRPr lang="en-US" sz="1050" dirty="0"/>
          </a:p>
        </p:txBody>
      </p:sp>
      <p:sp>
        <p:nvSpPr>
          <p:cNvPr id="17" name="Text 15"/>
          <p:cNvSpPr/>
          <p:nvPr/>
        </p:nvSpPr>
        <p:spPr>
          <a:xfrm>
            <a:off x="4914900" y="2724150"/>
            <a:ext cx="40027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Quantification</a:t>
            </a:r>
            <a:endParaRPr lang="en-US" sz="1350" dirty="0"/>
          </a:p>
        </p:txBody>
      </p:sp>
      <p:sp>
        <p:nvSpPr>
          <p:cNvPr id="18" name="Text 16"/>
          <p:cNvSpPr/>
          <p:nvPr/>
        </p:nvSpPr>
        <p:spPr>
          <a:xfrm>
            <a:off x="4914900" y="299085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Réduction de la taille d'un modèle pour économiser la mémoire</a:t>
            </a:r>
            <a:endParaRPr lang="en-US" sz="1050" dirty="0"/>
          </a:p>
        </p:txBody>
      </p:sp>
      <p:sp>
        <p:nvSpPr>
          <p:cNvPr id="19" name="Text 17"/>
          <p:cNvSpPr/>
          <p:nvPr/>
        </p:nvSpPr>
        <p:spPr>
          <a:xfrm>
            <a:off x="4914900" y="3295650"/>
            <a:ext cx="40027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GPU</a:t>
            </a:r>
            <a:endParaRPr lang="en-US" sz="1350" dirty="0"/>
          </a:p>
        </p:txBody>
      </p:sp>
      <p:sp>
        <p:nvSpPr>
          <p:cNvPr id="20" name="Text 18"/>
          <p:cNvSpPr/>
          <p:nvPr/>
        </p:nvSpPr>
        <p:spPr>
          <a:xfrm>
            <a:off x="4914900" y="356235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Carte graphique qui accélère les calculs de l'IA</a:t>
            </a:r>
            <a:endParaRPr lang="en-US" sz="1050" dirty="0"/>
          </a:p>
        </p:txBody>
      </p:sp>
      <p:sp>
        <p:nvSpPr>
          <p:cNvPr id="21" name="Text 19"/>
          <p:cNvSpPr/>
          <p:nvPr/>
        </p:nvSpPr>
        <p:spPr>
          <a:xfrm>
            <a:off x="4914900" y="3867150"/>
            <a:ext cx="40027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Chunking</a:t>
            </a:r>
            <a:endParaRPr lang="en-US" sz="1350" dirty="0"/>
          </a:p>
        </p:txBody>
      </p:sp>
      <p:sp>
        <p:nvSpPr>
          <p:cNvPr id="22" name="Text 20"/>
          <p:cNvSpPr/>
          <p:nvPr/>
        </p:nvSpPr>
        <p:spPr>
          <a:xfrm>
            <a:off x="4914900" y="413385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Découpage des documents en petits morceaux pour l'indexation</a:t>
            </a:r>
            <a:endParaRPr lang="en-US" sz="10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4800" y="304800"/>
            <a:ext cx="436226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Prochaines étapes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04800" y="1276350"/>
            <a:ext cx="8534400" cy="1371600"/>
          </a:xfrm>
          <a:prstGeom prst="roundRect">
            <a:avLst>
              <a:gd name="adj" fmla="val 4444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30352" y="1581150"/>
            <a:ext cx="808329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Vous êtes prêt à commencer !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530352" y="2038350"/>
            <a:ext cx="808329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Commencez simplement avec le RAG et Ollama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304800" y="3219450"/>
            <a:ext cx="2387650" cy="990600"/>
          </a:xfrm>
          <a:prstGeom prst="roundRect">
            <a:avLst>
              <a:gd name="adj" fmla="val 6154"/>
            </a:avLst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514096" y="3448050"/>
            <a:ext cx="1969059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514096" y="3752850"/>
            <a:ext cx="196905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Installez Ollama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3378250" y="3219450"/>
            <a:ext cx="2387650" cy="990600"/>
          </a:xfrm>
          <a:prstGeom prst="roundRect">
            <a:avLst>
              <a:gd name="adj" fmla="val 6154"/>
            </a:avLst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3587545" y="3448050"/>
            <a:ext cx="1969059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3587545" y="3752850"/>
            <a:ext cx="196905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Préparez vos données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6451699" y="3105150"/>
            <a:ext cx="2387650" cy="1219200"/>
          </a:xfrm>
          <a:prstGeom prst="roundRect">
            <a:avLst>
              <a:gd name="adj" fmla="val 5000"/>
            </a:avLst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6660995" y="3333750"/>
            <a:ext cx="1969059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6660995" y="3638550"/>
            <a:ext cx="1969059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Créez votre premier système RAG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4800" y="304800"/>
            <a:ext cx="464400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Qu'est-ce qu'une IA locale ?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04800" y="1314450"/>
            <a:ext cx="8705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Une IA locale fonctionne entièrement sur votre ordinateur, sans connexion Internet.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304800" y="2000250"/>
            <a:ext cx="571500" cy="571500"/>
          </a:xfrm>
          <a:prstGeom prst="roundRect">
            <a:avLst>
              <a:gd name="adj" fmla="val 160000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1104900" y="2057400"/>
            <a:ext cx="78889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Confidentialité totale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1104900" y="2324100"/>
            <a:ext cx="78889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Vos données restent chez vous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304800" y="3028950"/>
            <a:ext cx="571500" cy="571500"/>
          </a:xfrm>
          <a:prstGeom prst="roundRect">
            <a:avLst>
              <a:gd name="adj" fmla="val 160000"/>
            </a:avLst>
          </a:prstGeom>
          <a:solidFill>
            <a:srgbClr val="FE444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1104900" y="3086100"/>
            <a:ext cx="78889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Contrôle complet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1104900" y="3352800"/>
            <a:ext cx="78889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Vous maîtrisez tout le système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304800" y="4057650"/>
            <a:ext cx="571500" cy="571500"/>
          </a:xfrm>
          <a:prstGeom prst="roundRect">
            <a:avLst>
              <a:gd name="adj" fmla="val 160000"/>
            </a:avLst>
          </a:prstGeom>
          <a:solidFill>
            <a:srgbClr val="27788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1104900" y="4114800"/>
            <a:ext cx="78889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Sans frais d'abonnement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1104900" y="4381500"/>
            <a:ext cx="78889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Pas de coûts récurrents</a:t>
            </a:r>
            <a:endParaRPr 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4800" y="304800"/>
            <a:ext cx="4614863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 quoi avez-vous besoin ?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04800" y="1409700"/>
            <a:ext cx="3924300" cy="2171700"/>
          </a:xfrm>
          <a:prstGeom prst="roundRect">
            <a:avLst>
              <a:gd name="adj" fmla="val 2807"/>
            </a:avLst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33400" y="1638300"/>
            <a:ext cx="353644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💻 Matériel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533400" y="1943100"/>
            <a:ext cx="3467100" cy="14097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Ordinateur moderne (Windows, Mac ou Linux)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16 à 32 Go de RAM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Carte graphique recommandée (NVIDIA idéalement)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4914900" y="1676400"/>
            <a:ext cx="3924300" cy="1638300"/>
          </a:xfrm>
          <a:prstGeom prst="roundRect">
            <a:avLst>
              <a:gd name="adj" fmla="val 3721"/>
            </a:avLst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5143500" y="1905000"/>
            <a:ext cx="353644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E444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🛠️ Logiciels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5143500" y="2209800"/>
            <a:ext cx="3467100" cy="8763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Python (langage de programmation)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Outils d'IA (Ollama ou LM Studio)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Bibliothèques spécialisées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219456" y="4191000"/>
            <a:ext cx="8705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sz="1350" b="1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Rassurez-vous :</a:t>
            </a:r>
            <a:pPr algn="ctr" indent="0" marL="0">
              <a:lnSpc>
                <a:spcPts val="21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nous verrons tout pas à pas !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4800" y="304800"/>
            <a:ext cx="436226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Les 5 grandes étapes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400050" y="914400"/>
            <a:ext cx="571500" cy="571500"/>
          </a:xfrm>
          <a:prstGeom prst="roundRect">
            <a:avLst>
              <a:gd name="adj" fmla="val 160000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31758" y="1066800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1295400" y="952500"/>
            <a:ext cx="769467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Définir votre besoin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1295400" y="1219200"/>
            <a:ext cx="769467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 voulez-vous faire avec votre IA ?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00050" y="1714500"/>
            <a:ext cx="571500" cy="571500"/>
          </a:xfrm>
          <a:prstGeom prst="roundRect">
            <a:avLst>
              <a:gd name="adj" fmla="val 160000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31758" y="1866900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1295400" y="1752600"/>
            <a:ext cx="769467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Préparer vos données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1295400" y="2019300"/>
            <a:ext cx="769467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Rassembler et organiser vos documents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00050" y="2514600"/>
            <a:ext cx="571500" cy="571500"/>
          </a:xfrm>
          <a:prstGeom prst="roundRect">
            <a:avLst>
              <a:gd name="adj" fmla="val 160000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631758" y="2667000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1295400" y="2552700"/>
            <a:ext cx="769467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Choisir la bonne méthode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1295400" y="2819400"/>
            <a:ext cx="769467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RAG ou entraînement personnalisé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00050" y="3314700"/>
            <a:ext cx="571500" cy="571500"/>
          </a:xfrm>
          <a:prstGeom prst="roundRect">
            <a:avLst>
              <a:gd name="adj" fmla="val 160000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631758" y="3467100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1295400" y="3352800"/>
            <a:ext cx="769467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Installer et configurer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1295400" y="3619500"/>
            <a:ext cx="769467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Mettre en place votre système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00050" y="4114800"/>
            <a:ext cx="571500" cy="571500"/>
          </a:xfrm>
          <a:prstGeom prst="roundRect">
            <a:avLst>
              <a:gd name="adj" fmla="val 160000"/>
            </a:avLst>
          </a:prstGeom>
          <a:solidFill>
            <a:srgbClr val="FE444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631758" y="4267200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1295400" y="4152900"/>
            <a:ext cx="769467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Tester et utiliser</a:t>
            </a:r>
            <a:endParaRPr lang="en-US" sz="1500" dirty="0"/>
          </a:p>
        </p:txBody>
      </p:sp>
      <p:sp>
        <p:nvSpPr>
          <p:cNvPr id="22" name="Text 20"/>
          <p:cNvSpPr/>
          <p:nvPr/>
        </p:nvSpPr>
        <p:spPr>
          <a:xfrm>
            <a:off x="1295400" y="4419600"/>
            <a:ext cx="769467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Votre IA est prête !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4800" y="304800"/>
            <a:ext cx="476250" cy="476250"/>
          </a:xfrm>
          <a:prstGeom prst="roundRect">
            <a:avLst>
              <a:gd name="adj" fmla="val 192000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489942" y="409575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1009650" y="352425"/>
            <a:ext cx="328444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Définir votre besoin</a:t>
            </a:r>
            <a:endParaRPr lang="en-US" sz="2700" dirty="0"/>
          </a:p>
        </p:txBody>
      </p:sp>
      <p:sp>
        <p:nvSpPr>
          <p:cNvPr id="5" name="Text 3"/>
          <p:cNvSpPr/>
          <p:nvPr/>
        </p:nvSpPr>
        <p:spPr>
          <a:xfrm>
            <a:off x="304800" y="942975"/>
            <a:ext cx="8705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Posez-vous ces questions :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304800" y="1704975"/>
            <a:ext cx="8534400" cy="876300"/>
          </a:xfrm>
          <a:prstGeom prst="roundRect">
            <a:avLst>
              <a:gd name="adj" fmla="val 6957"/>
            </a:avLst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457200" y="1857375"/>
            <a:ext cx="839419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❓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Que voulez-vous faire ?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457200" y="2200275"/>
            <a:ext cx="839419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Répondre à des questions, résumer des documents, analyser du texte...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304800" y="2809875"/>
            <a:ext cx="8534400" cy="876300"/>
          </a:xfrm>
          <a:prstGeom prst="roundRect">
            <a:avLst>
              <a:gd name="adj" fmla="val 6957"/>
            </a:avLst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57200" y="2962275"/>
            <a:ext cx="839419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📁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Quelles données avez-vous ?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457200" y="3305175"/>
            <a:ext cx="839419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Documents PDF, notes, emails, historique YouTube...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304800" y="3914775"/>
            <a:ext cx="8534400" cy="876300"/>
          </a:xfrm>
          <a:prstGeom prst="roundRect">
            <a:avLst>
              <a:gd name="adj" fmla="val 6957"/>
            </a:avLst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457200" y="4067175"/>
            <a:ext cx="839419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⚡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Quelles sont vos contraintes ?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457200" y="4410075"/>
            <a:ext cx="839419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Vitesse, confidentialité, budget matériel...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4800" y="304800"/>
            <a:ext cx="476250" cy="476250"/>
          </a:xfrm>
          <a:prstGeom prst="roundRect">
            <a:avLst>
              <a:gd name="adj" fmla="val 192000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489942" y="409575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1009650" y="352425"/>
            <a:ext cx="367412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Préparer vos données</a:t>
            </a:r>
            <a:endParaRPr lang="en-US" sz="2700" dirty="0"/>
          </a:p>
        </p:txBody>
      </p:sp>
      <p:sp>
        <p:nvSpPr>
          <p:cNvPr id="5" name="Text 3"/>
          <p:cNvSpPr/>
          <p:nvPr/>
        </p:nvSpPr>
        <p:spPr>
          <a:xfrm>
            <a:off x="304800" y="1990725"/>
            <a:ext cx="400278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Sources possibles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304800" y="2524125"/>
            <a:ext cx="3924300" cy="14859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Documents personnels (PDF, Word)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Notes et transcriptions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Historique YouTube (via Google Takeout)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Pages web et articles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Emails et messages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4914900" y="1990725"/>
            <a:ext cx="400278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E444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Organisation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4914900" y="2524125"/>
            <a:ext cx="285750" cy="285750"/>
          </a:xfrm>
          <a:prstGeom prst="roundRect">
            <a:avLst>
              <a:gd name="adj" fmla="val 13333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5429250" y="2552700"/>
            <a:ext cx="11318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Nettoyer le texte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4914900" y="2924175"/>
            <a:ext cx="285750" cy="285750"/>
          </a:xfrm>
          <a:prstGeom prst="roundRect">
            <a:avLst>
              <a:gd name="adj" fmla="val 13333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5429250" y="2952750"/>
            <a:ext cx="163311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Supprimer les doublons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914900" y="3324225"/>
            <a:ext cx="285750" cy="285750"/>
          </a:xfrm>
          <a:prstGeom prst="roundRect">
            <a:avLst>
              <a:gd name="adj" fmla="val 13333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5429250" y="3352800"/>
            <a:ext cx="1771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Ajouter des métadonnées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4914900" y="3724275"/>
            <a:ext cx="285750" cy="285750"/>
          </a:xfrm>
          <a:prstGeom prst="roundRect">
            <a:avLst>
              <a:gd name="adj" fmla="val 13333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5429250" y="3752850"/>
            <a:ext cx="15036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Découper en sections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4800" y="304800"/>
            <a:ext cx="476250" cy="476250"/>
          </a:xfrm>
          <a:prstGeom prst="roundRect">
            <a:avLst>
              <a:gd name="adj" fmla="val 192000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489942" y="409575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1009650" y="352425"/>
            <a:ext cx="466511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Deux approches principales</a:t>
            </a:r>
            <a:endParaRPr lang="en-US" sz="2700" dirty="0"/>
          </a:p>
        </p:txBody>
      </p:sp>
      <p:pic>
        <p:nvPicPr>
          <p:cNvPr id="5" name="Image 0" descr="/tmp/rasterized-gradient-3d12661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666875"/>
            <a:ext cx="3924300" cy="26670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09600" y="1971675"/>
            <a:ext cx="338099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RAG</a:t>
            </a:r>
            <a:endParaRPr lang="en-US" sz="2250" dirty="0"/>
          </a:p>
        </p:txBody>
      </p:sp>
      <p:sp>
        <p:nvSpPr>
          <p:cNvPr id="7" name="Text 4"/>
          <p:cNvSpPr/>
          <p:nvPr/>
        </p:nvSpPr>
        <p:spPr>
          <a:xfrm>
            <a:off x="609600" y="2352675"/>
            <a:ext cx="338099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Recherche + Génération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609600" y="2771775"/>
            <a:ext cx="338099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Rapide à mettre en place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609600" y="3114675"/>
            <a:ext cx="338099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Idéal pour des documents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609600" y="3457575"/>
            <a:ext cx="338099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Facilement modifiable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609600" y="3800475"/>
            <a:ext cx="338099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Recommandé pour débuter</a:t>
            </a:r>
            <a:endParaRPr lang="en-US" sz="1200" dirty="0"/>
          </a:p>
        </p:txBody>
      </p:sp>
      <p:pic>
        <p:nvPicPr>
          <p:cNvPr id="12" name="Image 1" descr="/tmp/rasterized-gradient-72bc7f3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1666875"/>
            <a:ext cx="3924300" cy="2667000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5219700" y="1971675"/>
            <a:ext cx="338099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Fine-tuning</a:t>
            </a:r>
            <a:endParaRPr lang="en-US" sz="2250" dirty="0"/>
          </a:p>
        </p:txBody>
      </p:sp>
      <p:sp>
        <p:nvSpPr>
          <p:cNvPr id="14" name="Text 10"/>
          <p:cNvSpPr/>
          <p:nvPr/>
        </p:nvSpPr>
        <p:spPr>
          <a:xfrm>
            <a:off x="5219700" y="2352675"/>
            <a:ext cx="338099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Entraînement personnalisé</a:t>
            </a:r>
            <a:endParaRPr lang="en-US" sz="1350" dirty="0"/>
          </a:p>
        </p:txBody>
      </p:sp>
      <p:sp>
        <p:nvSpPr>
          <p:cNvPr id="15" name="Text 11"/>
          <p:cNvSpPr/>
          <p:nvPr/>
        </p:nvSpPr>
        <p:spPr>
          <a:xfrm>
            <a:off x="5219700" y="2771775"/>
            <a:ext cx="338099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Plus de contrôle</a:t>
            </a:r>
            <a:endParaRPr lang="en-US" sz="1200" dirty="0"/>
          </a:p>
        </p:txBody>
      </p:sp>
      <p:sp>
        <p:nvSpPr>
          <p:cNvPr id="16" name="Text 12"/>
          <p:cNvSpPr/>
          <p:nvPr/>
        </p:nvSpPr>
        <p:spPr>
          <a:xfrm>
            <a:off x="5219700" y="3114675"/>
            <a:ext cx="338099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Style personnalisé</a:t>
            </a:r>
            <a:endParaRPr lang="en-US" sz="1200" dirty="0"/>
          </a:p>
        </p:txBody>
      </p:sp>
      <p:sp>
        <p:nvSpPr>
          <p:cNvPr id="17" name="Text 13"/>
          <p:cNvSpPr/>
          <p:nvPr/>
        </p:nvSpPr>
        <p:spPr>
          <a:xfrm>
            <a:off x="5219700" y="3457575"/>
            <a:ext cx="338099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Raisonnement adapté</a:t>
            </a:r>
            <a:endParaRPr lang="en-US" sz="1200" dirty="0"/>
          </a:p>
        </p:txBody>
      </p:sp>
      <p:sp>
        <p:nvSpPr>
          <p:cNvPr id="18" name="Text 14"/>
          <p:cNvSpPr/>
          <p:nvPr/>
        </p:nvSpPr>
        <p:spPr>
          <a:xfrm>
            <a:off x="5219700" y="3800475"/>
            <a:ext cx="338099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⚠ Plus technique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4800" y="304800"/>
            <a:ext cx="507149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Comment fonctionne le RAG ?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447675" y="1323975"/>
            <a:ext cx="666750" cy="666750"/>
          </a:xfrm>
          <a:prstGeom prst="roundRect">
            <a:avLst>
              <a:gd name="adj" fmla="val 17143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59758" y="1524000"/>
            <a:ext cx="24258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📚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295275" y="2066925"/>
            <a:ext cx="97155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spcBef>
                <a:spcPts val="600"/>
              </a:spcBef>
              <a:buNone/>
            </a:pPr>
            <a:r>
              <a:rPr lang="en-US" sz="105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050" dirty="0"/>
          </a:p>
        </p:txBody>
      </p:sp>
      <p:sp>
        <p:nvSpPr>
          <p:cNvPr id="6" name="Text 4"/>
          <p:cNvSpPr/>
          <p:nvPr/>
        </p:nvSpPr>
        <p:spPr>
          <a:xfrm>
            <a:off x="1485900" y="1771650"/>
            <a:ext cx="571500" cy="38100"/>
          </a:xfrm>
          <a:prstGeom prst="rect">
            <a:avLst/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2286000" y="1390650"/>
            <a:ext cx="6553200" cy="800100"/>
          </a:xfrm>
          <a:prstGeom prst="roundRect">
            <a:avLst>
              <a:gd name="adj" fmla="val 7619"/>
            </a:avLst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2438400" y="1543050"/>
            <a:ext cx="637336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Indexation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2438400" y="1809750"/>
            <a:ext cx="637336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Vos documents sont convertis en vecteurs mathématiques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447675" y="2486025"/>
            <a:ext cx="666750" cy="666750"/>
          </a:xfrm>
          <a:prstGeom prst="roundRect">
            <a:avLst>
              <a:gd name="adj" fmla="val 17143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659758" y="2686050"/>
            <a:ext cx="24258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🔍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295275" y="3228975"/>
            <a:ext cx="97155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spcBef>
                <a:spcPts val="600"/>
              </a:spcBef>
              <a:buNone/>
            </a:pPr>
            <a:r>
              <a:rPr lang="en-US" sz="105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1485900" y="2933700"/>
            <a:ext cx="571500" cy="38100"/>
          </a:xfrm>
          <a:prstGeom prst="rect">
            <a:avLst/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2286000" y="2552700"/>
            <a:ext cx="6553200" cy="800100"/>
          </a:xfrm>
          <a:prstGeom prst="roundRect">
            <a:avLst>
              <a:gd name="adj" fmla="val 7619"/>
            </a:avLst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2438400" y="2705100"/>
            <a:ext cx="637336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Recherche</a:t>
            </a:r>
            <a:endParaRPr lang="en-US" sz="1350" dirty="0"/>
          </a:p>
        </p:txBody>
      </p:sp>
      <p:sp>
        <p:nvSpPr>
          <p:cNvPr id="16" name="Text 14"/>
          <p:cNvSpPr/>
          <p:nvPr/>
        </p:nvSpPr>
        <p:spPr>
          <a:xfrm>
            <a:off x="2438400" y="2971800"/>
            <a:ext cx="637336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L'IA trouve les passages pertinents pour votre question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47675" y="3648075"/>
            <a:ext cx="666750" cy="666750"/>
          </a:xfrm>
          <a:prstGeom prst="roundRect">
            <a:avLst>
              <a:gd name="adj" fmla="val 17143"/>
            </a:avLst>
          </a:prstGeom>
          <a:solidFill>
            <a:srgbClr val="FE444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659758" y="3848100"/>
            <a:ext cx="24258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✨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295275" y="4391025"/>
            <a:ext cx="97155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spcBef>
                <a:spcPts val="600"/>
              </a:spcBef>
              <a:buNone/>
            </a:pPr>
            <a:r>
              <a:rPr lang="en-US" sz="105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050" dirty="0"/>
          </a:p>
        </p:txBody>
      </p:sp>
      <p:sp>
        <p:nvSpPr>
          <p:cNvPr id="20" name="Text 18"/>
          <p:cNvSpPr/>
          <p:nvPr/>
        </p:nvSpPr>
        <p:spPr>
          <a:xfrm>
            <a:off x="1485900" y="4095750"/>
            <a:ext cx="571500" cy="38100"/>
          </a:xfrm>
          <a:prstGeom prst="rect">
            <a:avLst/>
          </a:prstGeom>
          <a:solidFill>
            <a:srgbClr val="FE444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2286000" y="3714750"/>
            <a:ext cx="6553200" cy="800100"/>
          </a:xfrm>
          <a:prstGeom prst="roundRect">
            <a:avLst>
              <a:gd name="adj" fmla="val 7619"/>
            </a:avLst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2438400" y="3867150"/>
            <a:ext cx="637336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Génération</a:t>
            </a:r>
            <a:endParaRPr lang="en-US" sz="1350" dirty="0"/>
          </a:p>
        </p:txBody>
      </p:sp>
      <p:sp>
        <p:nvSpPr>
          <p:cNvPr id="23" name="Text 21"/>
          <p:cNvSpPr/>
          <p:nvPr/>
        </p:nvSpPr>
        <p:spPr>
          <a:xfrm>
            <a:off x="2438400" y="4133850"/>
            <a:ext cx="637336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L'IA formule une réponse basée sur ces passages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4800" y="304800"/>
            <a:ext cx="476250" cy="476250"/>
          </a:xfrm>
          <a:prstGeom prst="roundRect">
            <a:avLst>
              <a:gd name="adj" fmla="val 192000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489942" y="409575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1009650" y="352425"/>
            <a:ext cx="272125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Outils à installer</a:t>
            </a:r>
            <a:endParaRPr lang="en-US" sz="2700" dirty="0"/>
          </a:p>
        </p:txBody>
      </p:sp>
      <p:sp>
        <p:nvSpPr>
          <p:cNvPr id="5" name="Text 3"/>
          <p:cNvSpPr/>
          <p:nvPr/>
        </p:nvSpPr>
        <p:spPr>
          <a:xfrm>
            <a:off x="304800" y="1304925"/>
            <a:ext cx="3924300" cy="1600200"/>
          </a:xfrm>
          <a:prstGeom prst="roundRect">
            <a:avLst>
              <a:gd name="adj" fmla="val 3810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33400" y="1533525"/>
            <a:ext cx="353644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Ollama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533400" y="1838325"/>
            <a:ext cx="353644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Interface simple pour faire fonctionner des modèles d'IA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533400" y="2447925"/>
            <a:ext cx="353644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Recommandé pour débuter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5143500" y="1533525"/>
            <a:ext cx="353644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LM Studio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5143500" y="1838325"/>
            <a:ext cx="353644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Interface graphique conviviale pour gérer vos modèles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5143500" y="2447925"/>
            <a:ext cx="353644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Alternative visuelle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304800" y="3362325"/>
            <a:ext cx="8534400" cy="1333500"/>
          </a:xfrm>
          <a:prstGeom prst="roundRect">
            <a:avLst>
              <a:gd name="adj" fmla="val 4571"/>
            </a:avLst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533400" y="3590925"/>
            <a:ext cx="8238744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Outils complémentaires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533400" y="3895725"/>
            <a:ext cx="227995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Python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533400" y="4276725"/>
            <a:ext cx="227995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Langage de programmation</a:t>
            </a:r>
            <a:endParaRPr lang="en-US" sz="1050" dirty="0"/>
          </a:p>
        </p:txBody>
      </p:sp>
      <p:sp>
        <p:nvSpPr>
          <p:cNvPr id="16" name="Text 14"/>
          <p:cNvSpPr/>
          <p:nvPr/>
        </p:nvSpPr>
        <p:spPr>
          <a:xfrm>
            <a:off x="3454450" y="3895725"/>
            <a:ext cx="227995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FAISS ou Chroma</a:t>
            </a:r>
            <a:endParaRPr lang="en-US" sz="1350" dirty="0"/>
          </a:p>
        </p:txBody>
      </p:sp>
      <p:sp>
        <p:nvSpPr>
          <p:cNvPr id="17" name="Text 15"/>
          <p:cNvSpPr/>
          <p:nvPr/>
        </p:nvSpPr>
        <p:spPr>
          <a:xfrm>
            <a:off x="3454450" y="4276725"/>
            <a:ext cx="227995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Base de données vectorielle</a:t>
            </a:r>
            <a:endParaRPr lang="en-US" sz="1050" dirty="0"/>
          </a:p>
        </p:txBody>
      </p:sp>
      <p:sp>
        <p:nvSpPr>
          <p:cNvPr id="18" name="Text 16"/>
          <p:cNvSpPr/>
          <p:nvPr/>
        </p:nvSpPr>
        <p:spPr>
          <a:xfrm>
            <a:off x="6375499" y="3895725"/>
            <a:ext cx="227995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Transformers</a:t>
            </a:r>
            <a:endParaRPr lang="en-US" sz="1350" dirty="0"/>
          </a:p>
        </p:txBody>
      </p:sp>
      <p:sp>
        <p:nvSpPr>
          <p:cNvPr id="19" name="Text 17"/>
          <p:cNvSpPr/>
          <p:nvPr/>
        </p:nvSpPr>
        <p:spPr>
          <a:xfrm>
            <a:off x="6375499" y="4276725"/>
            <a:ext cx="227995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Bibliothèque d'IA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Créer votre IA Locale - Guide Grand Public</dc:title>
  <dc:subject>Intelligence Artificielle Locale</dc:subject>
  <dc:creator>Guide IA Locale</dc:creator>
  <cp:lastModifiedBy>Guide IA Locale</cp:lastModifiedBy>
  <cp:revision>1</cp:revision>
  <dcterms:created xsi:type="dcterms:W3CDTF">2025-10-25T05:29:22Z</dcterms:created>
  <dcterms:modified xsi:type="dcterms:W3CDTF">2025-10-25T05:29:22Z</dcterms:modified>
</cp:coreProperties>
</file>