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technique : de la théorie à la 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Prompt engineering : techniques avancées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Métriques d'évaluation : retrieval et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Déploiement production : Docker et scaling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Monitoring et logging : observabilité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: résolution problèmes courants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Glossaire technique des acronymes et termes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technologique complète : ML, inference, vector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RAG détaillée avec paramètres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environnement : commandes d'installation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Embeddings : implémentation avec sentence-transformers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FAISS : indexation vectorielle et recherche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Ollama : inférence locale simplifiée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QLoRA : fine-tuning efficace avec paramètres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Quantization GGUF : optimisation mémoire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600" y="609600"/>
            <a:ext cx="3895916" cy="8228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480"/>
              </a:lnSpc>
              <a:buNone/>
            </a:pPr>
            <a:r>
              <a:rPr lang="en-US" sz="5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IA Locale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609600" y="1889671"/>
            <a:ext cx="477031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Guide technique d'implémentation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609600" y="2994571"/>
            <a:ext cx="952500" cy="19050"/>
          </a:xfrm>
          <a:prstGeom prst="rect">
            <a:avLst/>
          </a:prstGeom>
          <a:solidFill>
            <a:srgbClr val="27AE6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09600" y="3775621"/>
            <a:ext cx="77724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 la théorie à la production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38188"/>
            <a:ext cx="8382000" cy="0"/>
          </a:xfrm>
          <a:prstGeom prst="line">
            <a:avLst/>
          </a:prstGeom>
          <a:noFill/>
          <a:ln w="28575">
            <a:solidFill>
              <a:srgbClr val="27AE60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 Engineering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381000" y="11334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Define role et contraintes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381000" y="14001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Context: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Inject retrieved passages</a:t>
            </a:r>
            <a:endParaRPr lang="en-US" sz="1050" dirty="0"/>
          </a:p>
        </p:txBody>
      </p:sp>
      <p:sp>
        <p:nvSpPr>
          <p:cNvPr id="6" name="Text 4"/>
          <p:cNvSpPr/>
          <p:nvPr/>
        </p:nvSpPr>
        <p:spPr>
          <a:xfrm>
            <a:off x="381000" y="16668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Few-shot: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2-3 examples pour format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381000" y="19335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CoT: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Chain-of-thought pour raisonnement</a:t>
            </a:r>
            <a:endParaRPr lang="en-US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38188"/>
            <a:ext cx="8382000" cy="0"/>
          </a:xfrm>
          <a:prstGeom prst="line">
            <a:avLst/>
          </a:prstGeom>
          <a:noFill/>
          <a:ln w="28575">
            <a:solidFill>
              <a:srgbClr val="27AE60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Evaluation Metrics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381000" y="11334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Retrieval: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Precision@k, Recall@k, MRR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381000" y="14001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Generation: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BLEU, ROUGE, BERTScore</a:t>
            </a:r>
            <a:endParaRPr lang="en-US" sz="1050" dirty="0"/>
          </a:p>
        </p:txBody>
      </p:sp>
      <p:sp>
        <p:nvSpPr>
          <p:cNvPr id="6" name="Text 4"/>
          <p:cNvSpPr/>
          <p:nvPr/>
        </p:nvSpPr>
        <p:spPr>
          <a:xfrm>
            <a:off x="381000" y="16668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E2E: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Exact Match, F1, Human eval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381000" y="19335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Latency: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p50, p95, p99 response time</a:t>
            </a:r>
            <a:endParaRPr lang="en-US" sz="1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38188"/>
            <a:ext cx="8382000" cy="0"/>
          </a:xfrm>
          <a:prstGeom prst="line">
            <a:avLst/>
          </a:prstGeom>
          <a:noFill/>
          <a:ln w="28575">
            <a:solidFill>
              <a:srgbClr val="27AE60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Production Deployment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381000" y="1133475"/>
            <a:ext cx="8382000" cy="609600"/>
          </a:xfrm>
          <a:prstGeom prst="roundRect">
            <a:avLst>
              <a:gd name="adj" fmla="val 6250"/>
            </a:avLst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400" y="12858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docker run -d -v ./models:/models \\</a:t>
            </a:r>
            <a:endParaRPr lang="en-US" sz="900" dirty="0"/>
          </a:p>
        </p:txBody>
      </p:sp>
      <p:sp>
        <p:nvSpPr>
          <p:cNvPr id="6" name="Text 4"/>
          <p:cNvSpPr/>
          <p:nvPr/>
        </p:nvSpPr>
        <p:spPr>
          <a:xfrm>
            <a:off x="533400" y="14382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-p 11434:11434 ollama/ollama</a:t>
            </a:r>
            <a:endParaRPr lang="en-US" sz="900" dirty="0"/>
          </a:p>
        </p:txBody>
      </p:sp>
      <p:sp>
        <p:nvSpPr>
          <p:cNvPr id="7" name="Text 5"/>
          <p:cNvSpPr/>
          <p:nvPr/>
        </p:nvSpPr>
        <p:spPr>
          <a:xfrm>
            <a:off x="381000" y="18954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Load balancing:</a:t>
            </a:r>
            <a:pPr algn="l" indent="0" marL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nginx, traefik | </a:t>
            </a:r>
            <a:pPr algn="l" indent="0" marL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Scaling:</a:t>
            </a:r>
            <a:pPr algn="l" indent="0" marL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k8s, docker swarm</a:t>
            </a:r>
            <a:endParaRPr lang="en-US" sz="10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38188"/>
            <a:ext cx="8382000" cy="0"/>
          </a:xfrm>
          <a:prstGeom prst="line">
            <a:avLst/>
          </a:prstGeom>
          <a:noFill/>
          <a:ln w="28575">
            <a:solidFill>
              <a:srgbClr val="27AE60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Monitoring &amp; Logging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381000" y="11334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Metrics: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Prometheus + Grafana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381000" y="14001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Logs: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ELK stack, Loki</a:t>
            </a:r>
            <a:endParaRPr lang="en-US" sz="1050" dirty="0"/>
          </a:p>
        </p:txBody>
      </p:sp>
      <p:sp>
        <p:nvSpPr>
          <p:cNvPr id="6" name="Text 4"/>
          <p:cNvSpPr/>
          <p:nvPr/>
        </p:nvSpPr>
        <p:spPr>
          <a:xfrm>
            <a:off x="381000" y="16668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Tracing: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OpenTelemetry, Jaeger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381000" y="19335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Alerts: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AlertManager, PagerDuty</a:t>
            </a:r>
            <a:endParaRPr lang="en-US" sz="10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38188"/>
            <a:ext cx="8382000" cy="0"/>
          </a:xfrm>
          <a:prstGeom prst="line">
            <a:avLst/>
          </a:prstGeom>
          <a:noFill/>
          <a:ln w="28575">
            <a:solidFill>
              <a:srgbClr val="27AE60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Troubleshooting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381000" y="11334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OOM: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Reduce batch, use gradient checkpointing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381000" y="14001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Slow inference: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Quantize, optimize context length</a:t>
            </a:r>
            <a:endParaRPr lang="en-US" sz="1050" dirty="0"/>
          </a:p>
        </p:txBody>
      </p:sp>
      <p:sp>
        <p:nvSpPr>
          <p:cNvPr id="6" name="Text 4"/>
          <p:cNvSpPr/>
          <p:nvPr/>
        </p:nvSpPr>
        <p:spPr>
          <a:xfrm>
            <a:off x="381000" y="16668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Poor quality: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Better retrieval, reranking, prompt tuning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381000" y="19335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CUDA errors: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Check drivers, PyTorch CUDA version</a:t>
            </a:r>
            <a:endParaRPr lang="en-US" sz="10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38188"/>
            <a:ext cx="8382000" cy="0"/>
          </a:xfrm>
          <a:prstGeom prst="line">
            <a:avLst/>
          </a:prstGeom>
          <a:noFill/>
          <a:ln w="28575">
            <a:solidFill>
              <a:srgbClr val="27AE60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Glossaire technique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381000" y="1133475"/>
            <a:ext cx="411937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GGUF: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GPT-Generated Unified Format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381000" y="1476375"/>
            <a:ext cx="411937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LoRA: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Low-Rank Adaptation</a:t>
            </a:r>
            <a:endParaRPr lang="en-US" sz="1050" dirty="0"/>
          </a:p>
        </p:txBody>
      </p:sp>
      <p:sp>
        <p:nvSpPr>
          <p:cNvPr id="6" name="Text 4"/>
          <p:cNvSpPr/>
          <p:nvPr/>
        </p:nvSpPr>
        <p:spPr>
          <a:xfrm>
            <a:off x="381000" y="1819275"/>
            <a:ext cx="411937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QLoRA: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Quantized LoRA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381000" y="2162175"/>
            <a:ext cx="411937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PEFT: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Parameter-Efficient Fine-Tuning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381000" y="2505075"/>
            <a:ext cx="411937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vLLM: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Efficient LLM Inference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4724400" y="1133475"/>
            <a:ext cx="411937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FAISS: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Facebook AI Similarity Search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4724400" y="1476375"/>
            <a:ext cx="411937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HNSW: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Hierarchical NSW graph</a:t>
            </a:r>
            <a:endParaRPr lang="en-US" sz="1050" dirty="0"/>
          </a:p>
        </p:txBody>
      </p:sp>
      <p:sp>
        <p:nvSpPr>
          <p:cNvPr id="11" name="Text 9"/>
          <p:cNvSpPr/>
          <p:nvPr/>
        </p:nvSpPr>
        <p:spPr>
          <a:xfrm>
            <a:off x="4724400" y="1819275"/>
            <a:ext cx="411937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IVF: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Inverted File Index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4724400" y="2162175"/>
            <a:ext cx="411937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MMR: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Maximal Marginal Relevance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4724400" y="2505075"/>
            <a:ext cx="411937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MTEB: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Massive Text Embed Benchmark</a:t>
            </a:r>
            <a:endParaRPr 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76287"/>
            <a:ext cx="8382000" cy="0"/>
          </a:xfrm>
          <a:prstGeom prst="line">
            <a:avLst/>
          </a:prstGeom>
          <a:noFill/>
          <a:ln w="28575">
            <a:solidFill>
              <a:srgbClr val="27AE60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Stack technologique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2357438"/>
            <a:ext cx="253893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Core ML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81000" y="2700338"/>
            <a:ext cx="253893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PyTorch 2.0+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Framework principal</a:t>
            </a:r>
            <a:endParaRPr lang="en-US" sz="1050" dirty="0"/>
          </a:p>
        </p:txBody>
      </p:sp>
      <p:sp>
        <p:nvSpPr>
          <p:cNvPr id="6" name="Text 4"/>
          <p:cNvSpPr/>
          <p:nvPr/>
        </p:nvSpPr>
        <p:spPr>
          <a:xfrm>
            <a:off x="381000" y="2967038"/>
            <a:ext cx="253893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Transformers 4.35+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Hugging Face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381000" y="3233738"/>
            <a:ext cx="253893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PEFT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LoRA/QLoRA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381000" y="3500438"/>
            <a:ext cx="253893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Accelerate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Multi-GPU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381000" y="3767138"/>
            <a:ext cx="253893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bitsandbytes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Quantization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3327350" y="2490788"/>
            <a:ext cx="253893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Inference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3327350" y="2833688"/>
            <a:ext cx="253893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llama.cpp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CPU/GPU GGUF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3327350" y="3100388"/>
            <a:ext cx="253893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Ollama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Runtime simplifié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3327350" y="3367088"/>
            <a:ext cx="253893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vLLM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Serving haute perf</a:t>
            </a:r>
            <a:endParaRPr lang="en-US" sz="1050" dirty="0"/>
          </a:p>
        </p:txBody>
      </p:sp>
      <p:sp>
        <p:nvSpPr>
          <p:cNvPr id="14" name="Text 12"/>
          <p:cNvSpPr/>
          <p:nvPr/>
        </p:nvSpPr>
        <p:spPr>
          <a:xfrm>
            <a:off x="3327350" y="3633788"/>
            <a:ext cx="253893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TGI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Text Generation Inference</a:t>
            </a:r>
            <a:endParaRPr lang="en-US" sz="1050" dirty="0"/>
          </a:p>
        </p:txBody>
      </p:sp>
      <p:sp>
        <p:nvSpPr>
          <p:cNvPr id="15" name="Text 13"/>
          <p:cNvSpPr/>
          <p:nvPr/>
        </p:nvSpPr>
        <p:spPr>
          <a:xfrm>
            <a:off x="6273701" y="2490788"/>
            <a:ext cx="253893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Vector DB &amp; RAG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6273701" y="2833688"/>
            <a:ext cx="253893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FAISS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Facebook AI Similarity</a:t>
            </a:r>
            <a:endParaRPr lang="en-US" sz="1050" dirty="0"/>
          </a:p>
        </p:txBody>
      </p:sp>
      <p:sp>
        <p:nvSpPr>
          <p:cNvPr id="17" name="Text 15"/>
          <p:cNvSpPr/>
          <p:nvPr/>
        </p:nvSpPr>
        <p:spPr>
          <a:xfrm>
            <a:off x="6273701" y="3100388"/>
            <a:ext cx="253893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Qdrant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Production-ready</a:t>
            </a:r>
            <a:endParaRPr lang="en-US" sz="1050" dirty="0"/>
          </a:p>
        </p:txBody>
      </p:sp>
      <p:sp>
        <p:nvSpPr>
          <p:cNvPr id="18" name="Text 16"/>
          <p:cNvSpPr/>
          <p:nvPr/>
        </p:nvSpPr>
        <p:spPr>
          <a:xfrm>
            <a:off x="6273701" y="3367088"/>
            <a:ext cx="253893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LangChain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Orchestration</a:t>
            </a:r>
            <a:endParaRPr lang="en-US" sz="1050" dirty="0"/>
          </a:p>
        </p:txBody>
      </p:sp>
      <p:sp>
        <p:nvSpPr>
          <p:cNvPr id="19" name="Text 17"/>
          <p:cNvSpPr/>
          <p:nvPr/>
        </p:nvSpPr>
        <p:spPr>
          <a:xfrm>
            <a:off x="6273701" y="3633788"/>
            <a:ext cx="253893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LlamaIndex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Alternative</a:t>
            </a:r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76287"/>
            <a:ext cx="8382000" cy="0"/>
          </a:xfrm>
          <a:prstGeom prst="line">
            <a:avLst/>
          </a:prstGeom>
          <a:noFill/>
          <a:ln w="28575">
            <a:solidFill>
              <a:srgbClr val="27AE60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43998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Architecture RAG détaillée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171575"/>
            <a:ext cx="8382000" cy="685800"/>
          </a:xfrm>
          <a:prstGeom prst="roundRect">
            <a:avLst>
              <a:gd name="adj" fmla="val 5556"/>
            </a:avLst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400050" y="1171575"/>
            <a:ext cx="0" cy="685800"/>
          </a:xfrm>
          <a:prstGeom prst="line">
            <a:avLst/>
          </a:prstGeom>
          <a:noFill/>
          <a:ln w="38100">
            <a:solidFill>
              <a:srgbClr val="27AE6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533400" y="1285875"/>
            <a:ext cx="827760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Document Processing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33400" y="1552575"/>
            <a:ext cx="827760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7F8C8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Chunking: RecursiveCharacterTextSplitter (512-1024 tokens, overlap 50-100)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381000" y="1933575"/>
            <a:ext cx="8382000" cy="685800"/>
          </a:xfrm>
          <a:prstGeom prst="roundRect">
            <a:avLst>
              <a:gd name="adj" fmla="val 5556"/>
            </a:avLst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400050" y="1933575"/>
            <a:ext cx="0" cy="685800"/>
          </a:xfrm>
          <a:prstGeom prst="line">
            <a:avLst/>
          </a:prstGeom>
          <a:noFill/>
          <a:ln w="38100">
            <a:solidFill>
              <a:srgbClr val="27AE6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33400" y="2047875"/>
            <a:ext cx="827760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Embedding Generation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533400" y="2314575"/>
            <a:ext cx="827760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7F8C8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Models: bge-base-en-v1.5, e5-base-v2, gte-base (384-768 dims)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381000" y="2695575"/>
            <a:ext cx="8382000" cy="685800"/>
          </a:xfrm>
          <a:prstGeom prst="roundRect">
            <a:avLst>
              <a:gd name="adj" fmla="val 5556"/>
            </a:avLst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400050" y="2695575"/>
            <a:ext cx="0" cy="685800"/>
          </a:xfrm>
          <a:prstGeom prst="line">
            <a:avLst/>
          </a:prstGeom>
          <a:noFill/>
          <a:ln w="38100">
            <a:solidFill>
              <a:srgbClr val="27AE6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533400" y="2809875"/>
            <a:ext cx="827760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Vector Indexing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533400" y="3076575"/>
            <a:ext cx="827760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7F8C8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FAISS: IndexFlatIP, IndexIVFFlat (nlist=100), IndexHNSW (M=32, efConstruction=200)</a:t>
            </a:r>
            <a:endParaRPr lang="en-US" sz="1050" dirty="0"/>
          </a:p>
        </p:txBody>
      </p:sp>
      <p:sp>
        <p:nvSpPr>
          <p:cNvPr id="16" name="Text 14"/>
          <p:cNvSpPr/>
          <p:nvPr/>
        </p:nvSpPr>
        <p:spPr>
          <a:xfrm>
            <a:off x="381000" y="3457575"/>
            <a:ext cx="8382000" cy="685800"/>
          </a:xfrm>
          <a:prstGeom prst="roundRect">
            <a:avLst>
              <a:gd name="adj" fmla="val 5556"/>
            </a:avLst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Shape 15"/>
          <p:cNvSpPr/>
          <p:nvPr/>
        </p:nvSpPr>
        <p:spPr>
          <a:xfrm>
            <a:off x="400050" y="3457575"/>
            <a:ext cx="0" cy="685800"/>
          </a:xfrm>
          <a:prstGeom prst="line">
            <a:avLst/>
          </a:prstGeom>
          <a:noFill/>
          <a:ln w="38100">
            <a:solidFill>
              <a:srgbClr val="27AE6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533400" y="3571875"/>
            <a:ext cx="827760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Retrieval Strategy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533400" y="3838575"/>
            <a:ext cx="827760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7F8C8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Top-k=5-10, MMR diversification, optional reranking (cross-encoder)</a:t>
            </a:r>
            <a:endParaRPr lang="en-US" sz="1050" dirty="0"/>
          </a:p>
        </p:txBody>
      </p:sp>
      <p:sp>
        <p:nvSpPr>
          <p:cNvPr id="20" name="Text 18"/>
          <p:cNvSpPr/>
          <p:nvPr/>
        </p:nvSpPr>
        <p:spPr>
          <a:xfrm>
            <a:off x="381000" y="4219575"/>
            <a:ext cx="8382000" cy="685800"/>
          </a:xfrm>
          <a:prstGeom prst="roundRect">
            <a:avLst>
              <a:gd name="adj" fmla="val 5556"/>
            </a:avLst>
          </a:prstGeom>
          <a:solidFill>
            <a:srgbClr val="27AE6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495300" y="4333875"/>
            <a:ext cx="831646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 LLM Generation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495300" y="4600575"/>
            <a:ext cx="831646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Context injection + prompt engineering + citation extraction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76287"/>
            <a:ext cx="8382000" cy="0"/>
          </a:xfrm>
          <a:prstGeom prst="line">
            <a:avLst/>
          </a:prstGeom>
          <a:noFill/>
          <a:ln w="28575">
            <a:solidFill>
              <a:srgbClr val="27AE60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Setup environnement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171575"/>
            <a:ext cx="8382000" cy="1066800"/>
          </a:xfrm>
          <a:prstGeom prst="roundRect">
            <a:avLst>
              <a:gd name="adj" fmla="val 3571"/>
            </a:avLst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400" y="1323975"/>
            <a:ext cx="8238744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conda create -n ai-local python=3.11</a:t>
            </a:r>
            <a:endParaRPr lang="en-US" sz="1050" dirty="0"/>
          </a:p>
        </p:txBody>
      </p:sp>
      <p:sp>
        <p:nvSpPr>
          <p:cNvPr id="6" name="Text 4"/>
          <p:cNvSpPr/>
          <p:nvPr/>
        </p:nvSpPr>
        <p:spPr>
          <a:xfrm>
            <a:off x="533400" y="1514475"/>
            <a:ext cx="8238744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pip install torch transformers accelerate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533400" y="1704975"/>
            <a:ext cx="8238744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pip install sentence-transformers faiss-cpu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533400" y="1895475"/>
            <a:ext cx="8238744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pip install langchain chromadb peft bitsandbytes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381000" y="23907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CUDA:</a:t>
            </a:r>
            <a:pPr algn="l" indent="0" marL="0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pip install torch --index-url https://download.pytorch.org/whl/cu121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381000" y="26574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ROCm: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pip install torch --index-url https://download.pytorch.org/whl/rocm5.7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76287"/>
            <a:ext cx="8382000" cy="0"/>
          </a:xfrm>
          <a:prstGeom prst="line">
            <a:avLst/>
          </a:prstGeom>
          <a:noFill/>
          <a:ln w="28575">
            <a:solidFill>
              <a:srgbClr val="27AE60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906328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Embeddings: Implémentation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171575"/>
            <a:ext cx="8382000" cy="762000"/>
          </a:xfrm>
          <a:prstGeom prst="roundRect">
            <a:avLst>
              <a:gd name="adj" fmla="val 5000"/>
            </a:avLst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400" y="13239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95A5A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from sentence_transformers import SentenceTransformer</a:t>
            </a:r>
            <a:endParaRPr lang="en-US" sz="900" dirty="0"/>
          </a:p>
        </p:txBody>
      </p:sp>
      <p:sp>
        <p:nvSpPr>
          <p:cNvPr id="6" name="Text 4"/>
          <p:cNvSpPr/>
          <p:nvPr/>
        </p:nvSpPr>
        <p:spPr>
          <a:xfrm>
            <a:off x="533400" y="14763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 = SentenceTransformer("BAAI/bge-base-en-v1.5")</a:t>
            </a:r>
            <a:endParaRPr lang="en-US" sz="900" dirty="0"/>
          </a:p>
        </p:txBody>
      </p:sp>
      <p:sp>
        <p:nvSpPr>
          <p:cNvPr id="7" name="Text 5"/>
          <p:cNvSpPr/>
          <p:nvPr/>
        </p:nvSpPr>
        <p:spPr>
          <a:xfrm>
            <a:off x="533400" y="16287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embeddings = model.encode(texts, normalize_embeddings=True)</a:t>
            </a:r>
            <a:endParaRPr lang="en-US" sz="900" dirty="0"/>
          </a:p>
        </p:txBody>
      </p:sp>
      <p:sp>
        <p:nvSpPr>
          <p:cNvPr id="8" name="Text 6"/>
          <p:cNvSpPr/>
          <p:nvPr/>
        </p:nvSpPr>
        <p:spPr>
          <a:xfrm>
            <a:off x="381000" y="20859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Modèles recommandés: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381000" y="2276475"/>
            <a:ext cx="8382000" cy="876300"/>
          </a:xfrm>
          <a:prstGeom prst="rect">
            <a:avLst/>
          </a:prstGeom>
          <a:noFill/>
          <a:ln/>
        </p:spPr>
        <p:txBody>
          <a:bodyPr wrap="square" lIns="66675" tIns="0" rIns="0" bIns="0" rtlCol="0" anchor="t"/>
          <a:lstStyle/>
          <a:p>
            <a:pPr algn="l" marL="66675" indent="-6667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bge-base-en-v1.5: 768d, MTEB 63.5</a:t>
            </a:r>
            <a:endParaRPr lang="en-US" sz="1350" dirty="0"/>
          </a:p>
          <a:p>
            <a:pPr algn="l" marL="66675" indent="-6667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e5-base-v2: 768d, multilingual</a:t>
            </a:r>
            <a:endParaRPr lang="en-US" sz="1350" dirty="0"/>
          </a:p>
          <a:p>
            <a:pPr algn="l" marL="66675" indent="-6667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gte-base: 768d, optimisé vitesse</a:t>
            </a: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76287"/>
            <a:ext cx="8382000" cy="0"/>
          </a:xfrm>
          <a:prstGeom prst="line">
            <a:avLst/>
          </a:prstGeom>
          <a:noFill/>
          <a:ln w="28575">
            <a:solidFill>
              <a:srgbClr val="27AE60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809173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FAISS: Indexation vectorielle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171575"/>
            <a:ext cx="8382000" cy="1219200"/>
          </a:xfrm>
          <a:prstGeom prst="roundRect">
            <a:avLst>
              <a:gd name="adj" fmla="val 3125"/>
            </a:avLst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400" y="13239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95A5A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import faiss, numpy as np</a:t>
            </a:r>
            <a:endParaRPr lang="en-US" sz="900" dirty="0"/>
          </a:p>
        </p:txBody>
      </p:sp>
      <p:sp>
        <p:nvSpPr>
          <p:cNvPr id="6" name="Text 4"/>
          <p:cNvSpPr/>
          <p:nvPr/>
        </p:nvSpPr>
        <p:spPr>
          <a:xfrm>
            <a:off x="533400" y="14763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 = 768  # dimension</a:t>
            </a:r>
            <a:endParaRPr lang="en-US" sz="900" dirty="0"/>
          </a:p>
        </p:txBody>
      </p:sp>
      <p:sp>
        <p:nvSpPr>
          <p:cNvPr id="7" name="Text 5"/>
          <p:cNvSpPr/>
          <p:nvPr/>
        </p:nvSpPr>
        <p:spPr>
          <a:xfrm>
            <a:off x="533400" y="16287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index = faiss.IndexFlatIP(d)  # Inner Product</a:t>
            </a:r>
            <a:endParaRPr lang="en-US" sz="900" dirty="0"/>
          </a:p>
        </p:txBody>
      </p:sp>
      <p:sp>
        <p:nvSpPr>
          <p:cNvPr id="8" name="Text 6"/>
          <p:cNvSpPr/>
          <p:nvPr/>
        </p:nvSpPr>
        <p:spPr>
          <a:xfrm>
            <a:off x="533400" y="17811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faiss.normalize_L2(embeddings)</a:t>
            </a:r>
            <a:endParaRPr lang="en-US" sz="900" dirty="0"/>
          </a:p>
        </p:txBody>
      </p:sp>
      <p:sp>
        <p:nvSpPr>
          <p:cNvPr id="9" name="Text 7"/>
          <p:cNvSpPr/>
          <p:nvPr/>
        </p:nvSpPr>
        <p:spPr>
          <a:xfrm>
            <a:off x="533400" y="19335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index.add(embeddings)</a:t>
            </a:r>
            <a:endParaRPr lang="en-US" sz="900" dirty="0"/>
          </a:p>
        </p:txBody>
      </p:sp>
      <p:sp>
        <p:nvSpPr>
          <p:cNvPr id="10" name="Text 8"/>
          <p:cNvSpPr/>
          <p:nvPr/>
        </p:nvSpPr>
        <p:spPr>
          <a:xfrm>
            <a:off x="533400" y="20859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D, I = index.search(query_emb, k=5)</a:t>
            </a:r>
            <a:endParaRPr lang="en-US" sz="900" dirty="0"/>
          </a:p>
        </p:txBody>
      </p:sp>
      <p:sp>
        <p:nvSpPr>
          <p:cNvPr id="11" name="Text 9"/>
          <p:cNvSpPr/>
          <p:nvPr/>
        </p:nvSpPr>
        <p:spPr>
          <a:xfrm>
            <a:off x="381000" y="25431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Index types:</a:t>
            </a:r>
            <a:pPr algn="l" indent="0" marL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Flat (exact), IVF (fast), HNSW (balanced)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76287"/>
            <a:ext cx="8382000" cy="0"/>
          </a:xfrm>
          <a:prstGeom prst="line">
            <a:avLst/>
          </a:prstGeom>
          <a:noFill/>
          <a:ln w="28575">
            <a:solidFill>
              <a:srgbClr val="27AE60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Ollama: Inférence locale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171575"/>
            <a:ext cx="8382000" cy="1219200"/>
          </a:xfrm>
          <a:prstGeom prst="roundRect">
            <a:avLst>
              <a:gd name="adj" fmla="val 3125"/>
            </a:avLst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400" y="13239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# Installation</a:t>
            </a:r>
            <a:endParaRPr lang="en-US" sz="900" dirty="0"/>
          </a:p>
        </p:txBody>
      </p:sp>
      <p:sp>
        <p:nvSpPr>
          <p:cNvPr id="6" name="Text 4"/>
          <p:cNvSpPr/>
          <p:nvPr/>
        </p:nvSpPr>
        <p:spPr>
          <a:xfrm>
            <a:off x="533400" y="14763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curl -fsSL https://ollama.com/install.sh | sh</a:t>
            </a:r>
            <a:endParaRPr lang="en-US" sz="900" dirty="0"/>
          </a:p>
        </p:txBody>
      </p:sp>
      <p:sp>
        <p:nvSpPr>
          <p:cNvPr id="7" name="Text 5"/>
          <p:cNvSpPr/>
          <p:nvPr/>
        </p:nvSpPr>
        <p:spPr>
          <a:xfrm>
            <a:off x="533400" y="16287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# Pull model</a:t>
            </a:r>
            <a:endParaRPr lang="en-US" sz="900" dirty="0"/>
          </a:p>
        </p:txBody>
      </p:sp>
      <p:sp>
        <p:nvSpPr>
          <p:cNvPr id="8" name="Text 6"/>
          <p:cNvSpPr/>
          <p:nvPr/>
        </p:nvSpPr>
        <p:spPr>
          <a:xfrm>
            <a:off x="533400" y="17811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ollama pull llama3.1:8b</a:t>
            </a:r>
            <a:endParaRPr lang="en-US" sz="900" dirty="0"/>
          </a:p>
        </p:txBody>
      </p:sp>
      <p:sp>
        <p:nvSpPr>
          <p:cNvPr id="9" name="Text 7"/>
          <p:cNvSpPr/>
          <p:nvPr/>
        </p:nvSpPr>
        <p:spPr>
          <a:xfrm>
            <a:off x="533400" y="19335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# Run</a:t>
            </a:r>
            <a:endParaRPr lang="en-US" sz="900" dirty="0"/>
          </a:p>
        </p:txBody>
      </p:sp>
      <p:sp>
        <p:nvSpPr>
          <p:cNvPr id="10" name="Text 8"/>
          <p:cNvSpPr/>
          <p:nvPr/>
        </p:nvSpPr>
        <p:spPr>
          <a:xfrm>
            <a:off x="533400" y="20859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ollama run llama3.1:8b</a:t>
            </a:r>
            <a:endParaRPr lang="en-US" sz="900" dirty="0"/>
          </a:p>
        </p:txBody>
      </p:sp>
      <p:sp>
        <p:nvSpPr>
          <p:cNvPr id="11" name="Text 9"/>
          <p:cNvSpPr/>
          <p:nvPr/>
        </p:nvSpPr>
        <p:spPr>
          <a:xfrm>
            <a:off x="381000" y="25431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Modèles 8B:</a:t>
            </a:r>
            <a:pPr algn="l" indent="0" marL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Llama3.1, Mistral, Phi-3 | </a:t>
            </a:r>
            <a:pPr algn="l" indent="0" marL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13B+:</a:t>
            </a:r>
            <a:pPr algn="l" indent="0" marL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Llama3.1, Mixtral</a:t>
            </a:r>
            <a:endParaRPr 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76287"/>
            <a:ext cx="8382000" cy="0"/>
          </a:xfrm>
          <a:prstGeom prst="line">
            <a:avLst/>
          </a:prstGeom>
          <a:noFill/>
          <a:ln w="28575">
            <a:solidFill>
              <a:srgbClr val="27AE60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721733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QLoRA: Fine-tuning efficace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171575"/>
            <a:ext cx="8382000" cy="1066800"/>
          </a:xfrm>
          <a:prstGeom prst="roundRect">
            <a:avLst>
              <a:gd name="adj" fmla="val 3571"/>
            </a:avLst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400" y="13239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95A5A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from peft import LoraConfig, get_peft_model</a:t>
            </a:r>
            <a:endParaRPr lang="en-US" sz="900" dirty="0"/>
          </a:p>
        </p:txBody>
      </p:sp>
      <p:sp>
        <p:nvSpPr>
          <p:cNvPr id="6" name="Text 4"/>
          <p:cNvSpPr/>
          <p:nvPr/>
        </p:nvSpPr>
        <p:spPr>
          <a:xfrm>
            <a:off x="533400" y="14763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 = LoraConfig(r=16, lora_alpha=32,</a:t>
            </a:r>
            <a:endParaRPr lang="en-US" sz="900" dirty="0"/>
          </a:p>
        </p:txBody>
      </p:sp>
      <p:sp>
        <p:nvSpPr>
          <p:cNvPr id="7" name="Text 5"/>
          <p:cNvSpPr/>
          <p:nvPr/>
        </p:nvSpPr>
        <p:spPr>
          <a:xfrm>
            <a:off x="533400" y="16287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target_modules=["q_proj","v_proj"],</a:t>
            </a:r>
            <a:endParaRPr lang="en-US" sz="900" dirty="0"/>
          </a:p>
        </p:txBody>
      </p:sp>
      <p:sp>
        <p:nvSpPr>
          <p:cNvPr id="8" name="Text 6"/>
          <p:cNvSpPr/>
          <p:nvPr/>
        </p:nvSpPr>
        <p:spPr>
          <a:xfrm>
            <a:off x="533400" y="17811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lora_dropout=0.05)</a:t>
            </a:r>
            <a:endParaRPr lang="en-US" sz="900" dirty="0"/>
          </a:p>
        </p:txBody>
      </p:sp>
      <p:sp>
        <p:nvSpPr>
          <p:cNvPr id="9" name="Text 7"/>
          <p:cNvSpPr/>
          <p:nvPr/>
        </p:nvSpPr>
        <p:spPr>
          <a:xfrm>
            <a:off x="533400" y="19335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 = get_peft_model(base_model, config)</a:t>
            </a:r>
            <a:endParaRPr lang="en-US" sz="900" dirty="0"/>
          </a:p>
        </p:txBody>
      </p:sp>
      <p:sp>
        <p:nvSpPr>
          <p:cNvPr id="10" name="Text 8"/>
          <p:cNvSpPr/>
          <p:nvPr/>
        </p:nvSpPr>
        <p:spPr>
          <a:xfrm>
            <a:off x="381000" y="23907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Params:</a:t>
            </a:r>
            <a:pPr algn="l" indent="0" marL="0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r=8-64 (rank), alpha=2*r, lr=1e-4 to 2e-4, epochs=1-3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38188"/>
            <a:ext cx="8382000" cy="0"/>
          </a:xfrm>
          <a:prstGeom prst="line">
            <a:avLst/>
          </a:prstGeom>
          <a:noFill/>
          <a:ln w="28575">
            <a:solidFill>
              <a:srgbClr val="27AE60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Quantization: GGUF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381000" y="1133475"/>
            <a:ext cx="8382000" cy="457200"/>
          </a:xfrm>
          <a:prstGeom prst="roundRect">
            <a:avLst>
              <a:gd name="adj" fmla="val 8333"/>
            </a:avLst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400" y="1285875"/>
            <a:ext cx="823874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llama.cpp --model model.gguf -ngl 32 -c 4096</a:t>
            </a:r>
            <a:endParaRPr lang="en-US" sz="900" dirty="0"/>
          </a:p>
        </p:txBody>
      </p:sp>
      <p:sp>
        <p:nvSpPr>
          <p:cNvPr id="6" name="Text 4"/>
          <p:cNvSpPr/>
          <p:nvPr/>
        </p:nvSpPr>
        <p:spPr>
          <a:xfrm>
            <a:off x="381000" y="16668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Formats: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Q4_K_M (4.5GB), Q5_K_M (5.5GB), Q8_0 (8GB)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381000" y="19335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Trade-off: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Q4 = -1% qualité, 4x moins VRAM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Locale - Guide Technique d'Implémentation</dc:title>
  <dc:subject>Implementation technique détaillée</dc:subject>
  <dc:creator>Tech Team</dc:creator>
  <cp:lastModifiedBy>Tech Team</cp:lastModifiedBy>
  <cp:revision>1</cp:revision>
  <dcterms:created xsi:type="dcterms:W3CDTF">2025-10-25T06:04:04Z</dcterms:created>
  <dcterms:modified xsi:type="dcterms:W3CDTF">2025-10-25T06:04:04Z</dcterms:modified>
</cp:coreProperties>
</file>