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notesMaster" Target="notesMasters/notesMaster1.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Présentation stratégique destinée aux décideurs (C-level, directeurs, managers). Ton professionnel, data-driven, axé ROI et valeur business. Durée : 30-40 minutes avec Q&amp;A.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Graphique ROI très parlant pour les décideurs. An 1 légèrement négatif (investissement) puis très positif. Comparaison chiffrée avec ChatGPT Enterprise : 122 k€ d’économies sur 3 ans. Break-even à 14 mois : acceptable pour un projet IT.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KPIs concrets, mesurables et réalistes. 3 catégories : Techniques (IT), Adoption (Users), Business (ROI). Criticité pour prioriser les efforts. Évolution dans le temps (M+3, M+6, An 1, An 2).</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Architecture production-ready, scalable et maintenable. Tous les composants sont open-source (maîtrise coûts). Monitoring et logging intégrés dès le départ. Séparation claire des responsabilités (microservices).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Sécurité prise au sérieux dès la conception. Conformité RGPD native et démontrée. Audits réguliers pour maintenir le niveau. Certification ISO 27001 : crédibilité et différenciation.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Analyse des risques honnête et professionnelle. Mitigations concrètes pour chaque risque identifié. Pas de risque “showstopper” : tous sont gérables. Plan de contingence rassurant pour le management.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Équipe compacte mais compétente. 3.6 FTE total en phase projet, puis ~1.5 FTE en run. Compétences ML/NLP critiques : recrutement ou formation. Formation des utilisateurs : facteur clé de succès.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Change management souvent négligé mais critique pour succès. Communication proactive à tous les niveaux. Champions internes : accélérateur d’adoption puissant. Feedback loop : amélioration continue et sentiment d’écoute.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Roadmap progressive et réaliste. Trimestre 1-2 : focus stabilité et adoption. Trimestre 3-4 : extensions en fonction des retours. An 2+ : innovations pour maintenir l’avantage compétitif.</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Benchmarks basés sur études de cas réelles. Gains impressionnants mais réalistes. Témoignages pour crédibilité et projection. Attention : gains dépendent de la qualité d’implémentation.</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3 options claires avec budget et timeline. Option A (POC) pour les plus frileux. Option B (Pilote) : meilleur compromis risque/valeur. Option C (Full) : à éviter sans validation préalable. Timeline de décision courte : créer urgence et engagement.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Executive summary pour donner la vision globale dès le début. Chiffres clés pour capter l’attention. Timeline réaliste et rassurante.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Fournir tous les documents de support pour la décision. Contacts clairs pour questions et suivi. Proposition atelier de cadrage : montrer que c’est cadré et pro.</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Anticiper les questions courantes. Réponses claires, honnêtes et rassurantes. Montrer qu’on a pensé à tout. Ouverture pour questions spécifiques.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Slide finale sobre et professionnelle. Rappel deadline décision. Tous les contacts et ressources. Confidentialité rappelée.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Contexte business solide avec données de marché. Sources : Gartner, McKinsey, IDC. Montrer que l’IA n’est plus une option mais une nécessité. Position de l’IA locale comme solution aux freins majeurs.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4 arguments business solides, chiffrés et sourcés. Chaque argument suit le schéma Problème/Solution. Insister sur les chiffres (coûts, incidents, etc.).</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Tableau comparatif rigoureux et factuel. Ne pas cacher les limites de l’IA locale (scalabilité, support). Mais montrer que pour le use case ciblé (données sensibles), c’est le meilleur choix. Calculs détaillés disponibles en annexe.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Timeline réaliste : 14 semaines total, soit ~3.5 mois. Approche itérative : POC d’abord, puis industrialisation. Phases parallélisables pour accélérer si nécessaire.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Pipeline de traitement complet et professionnel. Insister sur l’importance de chaque étape. Anonymisation PII : argument majeur pour RGPD. Chunking : technique souvent négligée mais cruciale.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Architecture claire et professionnelle. Bien distinguer les 2 phases : indexation (une fois) et inférence (à chaque requête). Avantages RAG exprimés en termes business (time-to-market, coût, flexibilité).</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Analyse financière détaillée et réaliste. Chiffres prudents (fourchette basse) pour crédibilité. Opex récurrent très faible (10-16 k€) vs. cloud (72 k€+). Gains productivité calculés sur base 5 FTE à 50% utilisation.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IA Locale : La Prochaine Révolution pour votre Entreprise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Guide Stratégique pour une Mise en Œuvre Réussie</a:t>
            </a:r>
            <a:br/>
            <a:br/>
            <a:r>
              <a:rPr/>
              <a:t>Document Stratégique - Confidentiel</a:t>
            </a:r>
          </a:p>
        </p:txBody>
      </p:sp>
      <p:sp>
        <p:nvSpPr>
          <p:cNvPr id="4" name="Date Placeholder 3"/>
          <p:cNvSpPr>
            <a:spLocks noGrp="1"/>
          </p:cNvSpPr>
          <p:nvPr>
            <p:ph idx="10" sz="half" type="dt"/>
          </p:nvPr>
        </p:nvSpPr>
        <p:spPr/>
        <p:txBody>
          <a:bodyPr/>
          <a:lstStyle/>
          <a:p>
            <a:pPr lvl="0" indent="0" marL="0">
              <a:buNone/>
            </a:pPr>
            <a:r>
              <a:rPr/>
              <a:t>Janvier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Analyse Comparative : Solutions du Marché</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041400"/>
                <a:gridCol w="1270000"/>
                <a:gridCol w="2197100"/>
                <a:gridCol w="2082800"/>
                <a:gridCol w="1625600"/>
              </a:tblGrid>
              <a:tr h="0">
                <a:tc>
                  <a:txBody>
                    <a:bodyPr/>
                    <a:lstStyle/>
                    <a:p>
                      <a:pPr lvl="0" indent="0" marL="0">
                        <a:buNone/>
                      </a:pPr>
                      <a:r>
                        <a:rPr/>
                        <a:t>Critère</a:t>
                      </a:r>
                    </a:p>
                  </a:txBody>
                  <a:tcPr/>
                </a:tc>
                <a:tc>
                  <a:txBody>
                    <a:bodyPr/>
                    <a:lstStyle/>
                    <a:p>
                      <a:pPr lvl="0" indent="0" marL="0">
                        <a:buNone/>
                      </a:pPr>
                      <a:r>
                        <a:rPr/>
                        <a:t>IA Locale</a:t>
                      </a:r>
                    </a:p>
                  </a:txBody>
                  <a:tcPr/>
                </a:tc>
                <a:tc>
                  <a:txBody>
                    <a:bodyPr/>
                    <a:lstStyle/>
                    <a:p>
                      <a:pPr lvl="0" indent="0" marL="0">
                        <a:buNone/>
                      </a:pPr>
                      <a:r>
                        <a:rPr/>
                        <a:t>ChatGPT Enterprise</a:t>
                      </a:r>
                    </a:p>
                  </a:txBody>
                  <a:tcPr/>
                </a:tc>
                <a:tc>
                  <a:txBody>
                    <a:bodyPr/>
                    <a:lstStyle/>
                    <a:p>
                      <a:pPr lvl="0" indent="0" marL="0">
                        <a:buNone/>
                      </a:pPr>
                      <a:r>
                        <a:rPr/>
                        <a:t>Google Vertex AI</a:t>
                      </a:r>
                    </a:p>
                  </a:txBody>
                  <a:tcPr/>
                </a:tc>
                <a:tc>
                  <a:txBody>
                    <a:bodyPr/>
                    <a:lstStyle/>
                    <a:p>
                      <a:pPr lvl="0" indent="0" marL="0">
                        <a:buNone/>
                      </a:pPr>
                      <a:r>
                        <a:rPr/>
                        <a:t>Azure OpenAI</a:t>
                      </a:r>
                    </a:p>
                  </a:txBody>
                  <a:tcPr/>
                </a:tc>
              </a:tr>
              <a:tr h="0">
                <a:tc>
                  <a:txBody>
                    <a:bodyPr/>
                    <a:lstStyle/>
                    <a:p>
                      <a:pPr lvl="0" indent="0" marL="0">
                        <a:buNone/>
                      </a:pPr>
                      <a:r>
                        <a:rPr b="1"/>
                        <a:t>Coût (100 users, 3 ans)</a:t>
                      </a:r>
                    </a:p>
                  </a:txBody>
                </a:tc>
                <a:tc>
                  <a:txBody>
                    <a:bodyPr/>
                    <a:lstStyle/>
                    <a:p>
                      <a:pPr lvl="0" indent="0" marL="0">
                        <a:buNone/>
                      </a:pPr>
                      <a:r>
                        <a:rPr b="1"/>
                        <a:t>80 k€</a:t>
                      </a:r>
                    </a:p>
                  </a:txBody>
                </a:tc>
                <a:tc>
                  <a:txBody>
                    <a:bodyPr/>
                    <a:lstStyle/>
                    <a:p>
                      <a:pPr lvl="0" indent="0" marL="0">
                        <a:buNone/>
                      </a:pPr>
                      <a:r>
                        <a:rPr/>
                        <a:t>216 k€</a:t>
                      </a:r>
                    </a:p>
                  </a:txBody>
                </a:tc>
                <a:tc>
                  <a:txBody>
                    <a:bodyPr/>
                    <a:lstStyle/>
                    <a:p>
                      <a:pPr lvl="0" indent="0" marL="0">
                        <a:buNone/>
                      </a:pPr>
                      <a:r>
                        <a:rPr/>
                        <a:t>~180 k€</a:t>
                      </a:r>
                    </a:p>
                  </a:txBody>
                </a:tc>
                <a:tc>
                  <a:txBody>
                    <a:bodyPr/>
                    <a:lstStyle/>
                    <a:p>
                      <a:pPr lvl="0" indent="0" marL="0">
                        <a:buNone/>
                      </a:pPr>
                      <a:r>
                        <a:rPr/>
                        <a:t>~200 k€</a:t>
                      </a:r>
                    </a:p>
                  </a:txBody>
                </a:tc>
              </a:tr>
              <a:tr h="0">
                <a:tc>
                  <a:txBody>
                    <a:bodyPr/>
                    <a:lstStyle/>
                    <a:p>
                      <a:pPr lvl="0" indent="0" marL="0">
                        <a:buNone/>
                      </a:pPr>
                      <a:r>
                        <a:rPr b="1"/>
                        <a:t>Confidentialité données</a:t>
                      </a:r>
                    </a:p>
                  </a:txBody>
                </a:tc>
                <a:tc>
                  <a:txBody>
                    <a:bodyPr/>
                    <a:lstStyle/>
                    <a:p>
                      <a:pPr lvl="0" indent="0" marL="0">
                        <a:buNone/>
                      </a:pPr>
                      <a:r>
                        <a:rPr/>
                        <a:t>✅ </a:t>
                      </a:r>
                      <a:r>
                        <a:rPr b="1"/>
                        <a:t>Totale</a:t>
                      </a:r>
                    </a:p>
                  </a:txBody>
                </a:tc>
                <a:tc>
                  <a:txBody>
                    <a:bodyPr/>
                    <a:lstStyle/>
                    <a:p>
                      <a:pPr lvl="0" indent="0" marL="0">
                        <a:buNone/>
                      </a:pPr>
                      <a:r>
                        <a:rPr/>
                        <a:t>⚠️ Partielle</a:t>
                      </a:r>
                    </a:p>
                  </a:txBody>
                </a:tc>
                <a:tc>
                  <a:txBody>
                    <a:bodyPr/>
                    <a:lstStyle/>
                    <a:p>
                      <a:pPr lvl="0" indent="0" marL="0">
                        <a:buNone/>
                      </a:pPr>
                      <a:r>
                        <a:rPr/>
                        <a:t>⚠️ Partielle</a:t>
                      </a:r>
                    </a:p>
                  </a:txBody>
                </a:tc>
                <a:tc>
                  <a:txBody>
                    <a:bodyPr/>
                    <a:lstStyle/>
                    <a:p>
                      <a:pPr lvl="0" indent="0" marL="0">
                        <a:buNone/>
                      </a:pPr>
                      <a:r>
                        <a:rPr/>
                        <a:t>⚠️ Partielle</a:t>
                      </a:r>
                    </a:p>
                  </a:txBody>
                </a:tc>
              </a:tr>
              <a:tr h="0">
                <a:tc>
                  <a:txBody>
                    <a:bodyPr/>
                    <a:lstStyle/>
                    <a:p>
                      <a:pPr lvl="0" indent="0" marL="0">
                        <a:buNone/>
                      </a:pPr>
                      <a:r>
                        <a:rPr b="1"/>
                        <a:t>Personnalisation</a:t>
                      </a:r>
                    </a:p>
                  </a:txBody>
                </a:tc>
                <a:tc>
                  <a:txBody>
                    <a:bodyPr/>
                    <a:lstStyle/>
                    <a:p>
                      <a:pPr lvl="0" indent="0" marL="0">
                        <a:buNone/>
                      </a:pPr>
                      <a:r>
                        <a:rPr/>
                        <a:t>✅ </a:t>
                      </a:r>
                      <a:r>
                        <a:rPr b="1"/>
                        <a:t>Illimitée</a:t>
                      </a:r>
                    </a:p>
                  </a:txBody>
                </a:tc>
                <a:tc>
                  <a:txBody>
                    <a:bodyPr/>
                    <a:lstStyle/>
                    <a:p>
                      <a:pPr lvl="0" indent="0" marL="0">
                        <a:buNone/>
                      </a:pPr>
                      <a:r>
                        <a:rPr/>
                        <a:t>❌ Limitée</a:t>
                      </a:r>
                    </a:p>
                  </a:txBody>
                </a:tc>
                <a:tc>
                  <a:txBody>
                    <a:bodyPr/>
                    <a:lstStyle/>
                    <a:p>
                      <a:pPr lvl="0" indent="0" marL="0">
                        <a:buNone/>
                      </a:pPr>
                      <a:r>
                        <a:rPr/>
                        <a:t>⚠️ Moyenne</a:t>
                      </a:r>
                    </a:p>
                  </a:txBody>
                </a:tc>
                <a:tc>
                  <a:txBody>
                    <a:bodyPr/>
                    <a:lstStyle/>
                    <a:p>
                      <a:pPr lvl="0" indent="0" marL="0">
                        <a:buNone/>
                      </a:pPr>
                      <a:r>
                        <a:rPr/>
                        <a:t>⚠️ Moyenne</a:t>
                      </a:r>
                    </a:p>
                  </a:txBody>
                </a:tc>
              </a:tr>
              <a:tr h="0">
                <a:tc>
                  <a:txBody>
                    <a:bodyPr/>
                    <a:lstStyle/>
                    <a:p>
                      <a:pPr lvl="0" indent="0" marL="0">
                        <a:buNone/>
                      </a:pPr>
                      <a:r>
                        <a:rPr b="1"/>
                        <a:t>Latence (avg)</a:t>
                      </a:r>
                    </a:p>
                  </a:txBody>
                </a:tc>
                <a:tc>
                  <a:txBody>
                    <a:bodyPr/>
                    <a:lstStyle/>
                    <a:p>
                      <a:pPr lvl="0" indent="0" marL="0">
                        <a:buNone/>
                      </a:pPr>
                      <a:r>
                        <a:rPr/>
                        <a:t>✅ </a:t>
                      </a:r>
                      <a:r>
                        <a:rPr b="1"/>
                        <a:t>50-200ms</a:t>
                      </a:r>
                    </a:p>
                  </a:txBody>
                </a:tc>
                <a:tc>
                  <a:txBody>
                    <a:bodyPr/>
                    <a:lstStyle/>
                    <a:p>
                      <a:pPr lvl="0" indent="0" marL="0">
                        <a:buNone/>
                      </a:pPr>
                      <a:r>
                        <a:rPr/>
                        <a:t>300-800ms</a:t>
                      </a:r>
                    </a:p>
                  </a:txBody>
                </a:tc>
                <a:tc>
                  <a:txBody>
                    <a:bodyPr/>
                    <a:lstStyle/>
                    <a:p>
                      <a:pPr lvl="0" indent="0" marL="0">
                        <a:buNone/>
                      </a:pPr>
                      <a:r>
                        <a:rPr/>
                        <a:t>400-1000ms</a:t>
                      </a:r>
                    </a:p>
                  </a:txBody>
                </a:tc>
                <a:tc>
                  <a:txBody>
                    <a:bodyPr/>
                    <a:lstStyle/>
                    <a:p>
                      <a:pPr lvl="0" indent="0" marL="0">
                        <a:buNone/>
                      </a:pPr>
                      <a:r>
                        <a:rPr/>
                        <a:t>350-900ms</a:t>
                      </a:r>
                    </a:p>
                  </a:txBody>
                </a:tc>
              </a:tr>
              <a:tr h="0">
                <a:tc>
                  <a:txBody>
                    <a:bodyPr/>
                    <a:lstStyle/>
                    <a:p>
                      <a:pPr lvl="0" indent="0" marL="0">
                        <a:buNone/>
                      </a:pPr>
                      <a:r>
                        <a:rPr b="1"/>
                        <a:t>Offline</a:t>
                      </a:r>
                    </a:p>
                  </a:txBody>
                </a:tc>
                <a:tc>
                  <a:txBody>
                    <a:bodyPr/>
                    <a:lstStyle/>
                    <a:p>
                      <a:pPr lvl="0" indent="0" marL="0">
                        <a:buNone/>
                      </a:pPr>
                      <a:r>
                        <a:rPr/>
                        <a:t>✅ </a:t>
                      </a:r>
                      <a:r>
                        <a:rPr b="1"/>
                        <a:t>Oui</a:t>
                      </a:r>
                    </a:p>
                  </a:txBody>
                </a:tc>
                <a:tc>
                  <a:txBody>
                    <a:bodyPr/>
                    <a:lstStyle/>
                    <a:p>
                      <a:pPr lvl="0" indent="0" marL="0">
                        <a:buNone/>
                      </a:pPr>
                      <a:r>
                        <a:rPr/>
                        <a:t>❌ Non</a:t>
                      </a:r>
                    </a:p>
                  </a:txBody>
                </a:tc>
                <a:tc>
                  <a:txBody>
                    <a:bodyPr/>
                    <a:lstStyle/>
                    <a:p>
                      <a:pPr lvl="0" indent="0" marL="0">
                        <a:buNone/>
                      </a:pPr>
                      <a:r>
                        <a:rPr/>
                        <a:t>❌ Non</a:t>
                      </a:r>
                    </a:p>
                  </a:txBody>
                </a:tc>
                <a:tc>
                  <a:txBody>
                    <a:bodyPr/>
                    <a:lstStyle/>
                    <a:p>
                      <a:pPr lvl="0" indent="0" marL="0">
                        <a:buNone/>
                      </a:pPr>
                      <a:r>
                        <a:rPr/>
                        <a:t>❌ Non</a:t>
                      </a:r>
                    </a:p>
                  </a:txBody>
                </a:tc>
              </a:tr>
              <a:tr h="0">
                <a:tc>
                  <a:txBody>
                    <a:bodyPr/>
                    <a:lstStyle/>
                    <a:p>
                      <a:pPr lvl="0" indent="0" marL="0">
                        <a:buNone/>
                      </a:pPr>
                      <a:r>
                        <a:rPr b="1"/>
                        <a:t>Conformité RGPD</a:t>
                      </a:r>
                    </a:p>
                  </a:txBody>
                </a:tc>
                <a:tc>
                  <a:txBody>
                    <a:bodyPr/>
                    <a:lstStyle/>
                    <a:p>
                      <a:pPr lvl="0" indent="0" marL="0">
                        <a:buNone/>
                      </a:pPr>
                      <a:r>
                        <a:rPr/>
                        <a:t>✅ </a:t>
                      </a:r>
                      <a:r>
                        <a:rPr b="1"/>
                        <a:t>Native</a:t>
                      </a:r>
                    </a:p>
                  </a:txBody>
                </a:tc>
                <a:tc>
                  <a:txBody>
                    <a:bodyPr/>
                    <a:lstStyle/>
                    <a:p>
                      <a:pPr lvl="0" indent="0" marL="0">
                        <a:buNone/>
                      </a:pPr>
                      <a:r>
                        <a:rPr/>
                        <a:t>⚠️ Complexe</a:t>
                      </a:r>
                    </a:p>
                  </a:txBody>
                </a:tc>
                <a:tc>
                  <a:txBody>
                    <a:bodyPr/>
                    <a:lstStyle/>
                    <a:p>
                      <a:pPr lvl="0" indent="0" marL="0">
                        <a:buNone/>
                      </a:pPr>
                      <a:r>
                        <a:rPr/>
                        <a:t>⚠️ Complexe</a:t>
                      </a:r>
                    </a:p>
                  </a:txBody>
                </a:tc>
                <a:tc>
                  <a:txBody>
                    <a:bodyPr/>
                    <a:lstStyle/>
                    <a:p>
                      <a:pPr lvl="0" indent="0" marL="0">
                        <a:buNone/>
                      </a:pPr>
                      <a:r>
                        <a:rPr/>
                        <a:t>⚠️ Complexe</a:t>
                      </a:r>
                    </a:p>
                  </a:txBody>
                </a:tc>
              </a:tr>
              <a:tr h="0">
                <a:tc>
                  <a:txBody>
                    <a:bodyPr/>
                    <a:lstStyle/>
                    <a:p>
                      <a:pPr lvl="0" indent="0" marL="0">
                        <a:buNone/>
                      </a:pPr>
                      <a:r>
                        <a:rPr b="1"/>
                        <a:t>Scalabilité</a:t>
                      </a:r>
                    </a:p>
                  </a:txBody>
                </a:tc>
                <a:tc>
                  <a:txBody>
                    <a:bodyPr/>
                    <a:lstStyle/>
                    <a:p>
                      <a:pPr lvl="0" indent="0" marL="0">
                        <a:buNone/>
                      </a:pPr>
                      <a:r>
                        <a:rPr/>
                        <a:t>⚠️ Limitée HW</a:t>
                      </a:r>
                    </a:p>
                  </a:txBody>
                </a:tc>
                <a:tc>
                  <a:txBody>
                    <a:bodyPr/>
                    <a:lstStyle/>
                    <a:p>
                      <a:pPr lvl="0" indent="0" marL="0">
                        <a:buNone/>
                      </a:pPr>
                      <a:r>
                        <a:rPr/>
                        <a:t>✅ Illimitée</a:t>
                      </a:r>
                    </a:p>
                  </a:txBody>
                </a:tc>
                <a:tc>
                  <a:txBody>
                    <a:bodyPr/>
                    <a:lstStyle/>
                    <a:p>
                      <a:pPr lvl="0" indent="0" marL="0">
                        <a:buNone/>
                      </a:pPr>
                      <a:r>
                        <a:rPr/>
                        <a:t>✅ Illimitée</a:t>
                      </a:r>
                    </a:p>
                  </a:txBody>
                </a:tc>
                <a:tc>
                  <a:txBody>
                    <a:bodyPr/>
                    <a:lstStyle/>
                    <a:p>
                      <a:pPr lvl="0" indent="0" marL="0">
                        <a:buNone/>
                      </a:pPr>
                      <a:r>
                        <a:rPr/>
                        <a:t>✅ Illimitée</a:t>
                      </a:r>
                    </a:p>
                  </a:txBody>
                </a:tc>
              </a:tr>
              <a:tr h="0">
                <a:tc>
                  <a:txBody>
                    <a:bodyPr/>
                    <a:lstStyle/>
                    <a:p>
                      <a:pPr lvl="0" indent="0" marL="0">
                        <a:buNone/>
                      </a:pPr>
                      <a:r>
                        <a:rPr b="1"/>
                        <a:t>Support</a:t>
                      </a:r>
                    </a:p>
                  </a:txBody>
                </a:tc>
                <a:tc>
                  <a:txBody>
                    <a:bodyPr/>
                    <a:lstStyle/>
                    <a:p>
                      <a:pPr lvl="0" indent="0" marL="0">
                        <a:buNone/>
                      </a:pPr>
                      <a:r>
                        <a:rPr/>
                        <a:t>⚠️ Interne</a:t>
                      </a:r>
                    </a:p>
                  </a:txBody>
                </a:tc>
                <a:tc>
                  <a:txBody>
                    <a:bodyPr/>
                    <a:lstStyle/>
                    <a:p>
                      <a:pPr lvl="0" indent="0" marL="0">
                        <a:buNone/>
                      </a:pPr>
                      <a:r>
                        <a:rPr/>
                        <a:t>✅ 24/7</a:t>
                      </a:r>
                    </a:p>
                  </a:txBody>
                </a:tc>
                <a:tc>
                  <a:txBody>
                    <a:bodyPr/>
                    <a:lstStyle/>
                    <a:p>
                      <a:pPr lvl="0" indent="0" marL="0">
                        <a:buNone/>
                      </a:pPr>
                      <a:r>
                        <a:rPr/>
                        <a:t>✅ 24/7</a:t>
                      </a:r>
                    </a:p>
                  </a:txBody>
                </a:tc>
                <a:tc>
                  <a:txBody>
                    <a:bodyPr/>
                    <a:lstStyle/>
                    <a:p>
                      <a:pPr lvl="0" indent="0" marL="0">
                        <a:buNone/>
                      </a:pPr>
                      <a:r>
                        <a:rPr/>
                        <a:t>✅ 24/7</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Verdict : IA locale optimale pour données sensibles + usage intensif</a:t>
            </a:r>
          </a:p>
          <a:p>
            <a:pPr lvl="0" indent="0" marL="0">
              <a:buNone/>
            </a:pPr>
            <a:r>
              <a:rPr b="1"/>
              <a:t>Seuils de rentabilité :</a:t>
            </a:r>
            <a:r>
              <a:rPr/>
              <a:t> - Break-even vs ChatGPT Enterprise : </a:t>
            </a:r>
            <a:r>
              <a:rPr b="1"/>
              <a:t>12 mois</a:t>
            </a:r>
            <a:r>
              <a:rPr/>
              <a:t> - Break-even vs Azure OpenAI : </a:t>
            </a:r>
            <a:r>
              <a:rPr b="1"/>
              <a:t>15 mois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Feuille de Route Accélérée</a:t>
            </a:r>
          </a:p>
        </p:txBody>
      </p:sp>
      <p:pic>
        <p:nvPicPr>
          <p:cNvPr descr="data:image/png;base64,iVBORw0KGgoAAAANSUhEUgAAAxAAAAE8CAYAAABQCFeZAAAAAXNSR0IArs4c6QAAIABJREFUeJzs3Xd8Tff/wPHXTW7mzZDIIMQKEqOEEKORqlHEXkFRWlW0UaqqWurb6qJqVNXWoqhRq6haEXvvFTNWkEESSW7Wzb2/P+7v3uZKQkJIou/n49HHIzn3nM/nfc690s/7fpZCp9PpEEIIIYQQQog8MCvsAIQQQgghhBDFhyQQQgghhBBCiDyTBEIIIYQQQgiRZ5JACCGEEEIIIfJMEgghhBBCCCFEnkkCIYQQQgghhMgzSSCEEEIIIYQQeSYJhBBCCCGEECLPJIEQQgghhBBC5JkkEEII8Rzdu3ePo0ePcu/evcIORQghhCgQkkAI8RLIzMx8ofWdOnWKsLAwNBpNoceSmzNnzhAWFkZGRkaBlZmZmZnv8saMGcPgwYOfKg6tVsuePXs4evRovq81KCrvhyg65DMhhHhWkkAIUQS1bNmSwMDAJ/536tQpfv/9dxo0aPBMjcz8mjp1KiNHjiQtLc3k+PDhw2ndujXx8fEvLJbczJgxg5EjR5KcnPzMZc2fP5969erRoEEDGjVqRMuWLQkJCWH9+vXodLpcrzt48CCnTp3i008/xdPTM9/1pqen89FHHzF9+vSnivv48eM0aNCAhQsXPtX1RYVWq32qRu+WLVtYvXp1jq+FhYXRsmXLPJWzcuVKBg0alO/6i6LC/kx8/PHHxMbGFkrdQoiCIwmEEEVQ1apVKVeunPE/tVqNWq3Gw8PD5Li5uTkxMTEARaLRHhkZSVxcXLbEorgz9LSUKVMGPz8/LCwsOHjwIF9//TUhISEkJSXleN3+/ftp3bo1Xbt2fZHhGj18+BCA6OjoQqm/IISFhdG5c2dOnz6dr+v27t3LmDFjqFGjRrbXNm7cmGMCnJMjR47www8/5KvuoqywPxMqlYohQ4YUaM+gEOLFUxZ2AEKI7H755ReT34OCgoiOjua3337DxsbG5LXq1avz5ptvUqpUqRcZYo5+//131Go1zs7OhR3KczFo0CCCgoIAuHLlCmPHjuXQoUPMnTuXESNGZDs/p2MvUtOmTdm4cSNubm6FGsezOHHiBJGRkY/t6XlUamoq3333HTVr1sTHx8d4PCYmhokTJxIWFpancm7dusXHH3+c75iLssL+THTv3p23336bFStW0KdPn0KJQQjx7CSBEKIYW7lypfEbxY4dO+Lq6sqFCxc4dOgQffr0YfPmzZw4cQInJyfq169Pw4YN2b9/P4cOHSIpKQlfX1+CgoIwNzc3KTc8PJzdu3dz+/ZtPDw8qF+/Pn5+frnGkZCQwKpVqwAwMzPjnXfeAeDChQscOHCAt956i7CwMI4fP05mZib169enRYsW2crZvXs3x48fJz4+ngoVKtCsWTPKlSuXp2dx+PBhDh06RHJyMk2aNCElJSXH856ljqwqV67MlClT6NChA8uWLSM4OJiyZcvmuZ4lS5YAUK1aNXbu3ElKSgqVK1emdevWODk5PbH++/fvs23bNi5duoS9vT3Vq1enRYsWxvdy7969hIeHA1C/fn1q165tvDYmJoYtW7Zw5coVSpQoQbVq1WjevDlKpf5/CQXxGcrL/VevXp3SpUuzZcsWrl27RpkyZejcubOxcbt3715OnToFwF9//cXx48dxdnamS5cuj302mzZtIjo6mmHDhpkc/+233wgLC6NNmzZs3rz5sWUkJSUxbNgw1Gr1Y8/L6ubNmxw4cIALFy5Qs2ZNfH198fLyQqFQAJCWlsbmzZu5cOECCoWCSpUq0aZNG+zt7QGIi4tj9erVtG/fnuvXr7Nr1y5A/xlp06YNERERhIWFcevWLSpVqkS3bt2ws7Mz1n/mzBkOHjzIjRs3cHFxoXXr1iYJVE6fCUOdQUFB3L9/n927dxMTE4O3tzddunTBysrK5B6f9LchNTWVY8eOceDAAaysrKhTpw61a9c23uMrr7yCj48Pc+fOpVu3blhbW+f5+Qohig5JIIQoxubNm0dcXBwAjRo1wtXVlYsXLzJjxgz++usvbt68aTx30aJFVK9enfPnzxuPrV+/nqioKN59913jscWLF2cbcz9//ny6devG6NGjc4zj4cOHzJ492/i7IYG4ePEiM2fOZPfu3Zw9e9b4+urVqwkJCaF///6AfojQ6NGjs30zPGPGDMaPH2/81j8nOp2On3/+mcWLFxuP/fnnn9nOe5Y6cuPh4UGLFi3Yvn07Fy9epGzZsnmuZ+7cuTk2Tn/99Vd+/vlnk4bfo86dO8fw4cOJi4vD1tbWWM7atWuZNm0a1tbWbN++nY0bNwJgbW1tTCAOHTrEJ598kq3upUuXMmvWLFQq1TN9hvJz/3Z2dmRkZBg/w4Y4Nm7ciIODA9u3bzd+bgz34uPj88QE4u+//wYwSZoAPD09mT17Nr6+vo9NIDIzM/niiy+4efMmgwcPNvls5+bs2bPGz7MhXltbW0JDQ1Eqldy7d4+hQ4cSERFhct28efP45ZdfqFq1KgkJCcyePZu///7b5LkDrFixwtj4Nzhw4ABz5swB9PNtQkJCTF5fsmQJTZo0YerUqQA5fiYMde7evdvkfd24cSN79+416Q3Ny9+Gzz77jD179hhfX7RoEaNGjSI4ONh4zN/fn/DwcA4dOsRrr732uMcqhCiiZA6EEMXY2rVradeuXY6vpaam8scff7B3714GDhwIwPnz5/nyyy/Zt28f06ZNA/5tbAGcPHmS6dOnU65cOaZOncrevXuZOnUq5cqV488//zR+I/ooDw8PQkNDcx0WYRh+tW/fPr799ltA31A2DEtZsmQJYWFhNGnShEWLFrFz507Gjh0LwLhx4x47Xjs0NJTFixdTpkwZFi9ezJEjR1i0aBG2trYm5z1LHY9ToUIFAK5fv/5U9fz0008cPnyY0NBQgoODiYuL47vvvst1yI5Go+HLL78kLi6OsWPHsmvXLnbv3s1rr73G0aNHWblyJQCjR4821muQkJBgTB7Gjh3Lzp07WbRoEU2aNOH8+fPMnTvX5Pyn+Qzl5/6jo6Np164dO3fuZO3atTRu3Bi1Ws0///wDwJdffknv3r0BfcJx9OhRY89NbmJjY429FiVLljR5rVevXtSrV++x1wPMmjWLPXv2EBwcTPfu3Z94vuG+AUJCQti/fz9Tpkzhww8/RKlUotPp+Oabb4iIiOCtt97ir7/+YsOGDfTr14+4uDjGjRtnUtbNmzf54YcfOHDggPEZh4eHExwczK5du1i2bBllypTh2LFjxjlQ9erVIygoiAULFhAWFsaMGTNwc3MzWcUrp8+Ewfnz5xk/fjz79u1jwYIFuLm5cejQIS5fvgzk7W/D1atX2bNnD05OTmzfvp0NGzYwaNAgmjRpYlKXi4sLADt37szTsxVCFD2SQAhRjNnZ2WUbYmAwYMAAqlSpgrW1NW+++SagH3bTrl07rKysCAgIwMfHh5s3bxq/7TSszDJs2DCaNGmCtbU1TZo0MX67fODAgRzrMjc3x8HBAQsLixxff/fdd3nllVewsrKiVatWVK9eHbVaTVxcHBqNhhkzZgAYJ73a29vTqVMnOnbsCPDYCbSGb0i//fZbqlevjkKhoEaNGlSrVs14zrPW8TiG56/VavNdj62tLa+++ipmZmY4ODgwYsQIypQpw/nz57lx40aO9R0/fpyIiAjc3Nzo1KkTCoUCW1tb41h9w6pD1tbW2ebLbNiwAbVaTe/evenUqRP29vbUqFHDeO2jvQb5/Qw9zf0PGzYMe3t7PD09jXXcunUrX+9BVrdv3zaWndvn8XH++ecfFi5cSIMGDfI1h6VEiRKAft8Pc3NzAgMD6datG6DvMTp48CCVK1dm6NCheHh4ULp0aT744APc3Ny4cuWKMREAaNGiBc2aNcPCwsL4jAEGDx6MSqWiatWqxiGAhn+TSqWS8ePHU7t2bZRKJWXKlDGuMmXo9cjpM2HwxhtvEBQUhJWVFbVr16Zt27bAv88zL38bDMOU0tLSiI+Pp3Tp0gwcOJDSpUub1GVIIK5du5bn5yuEKFpkCJMQLykzs3+/H7C0tAQwjnE38Pb2Jjw83Dic5dy5cwB88803fPPNN8bzDKvVPO1maIYx4AZubm6cP3+e5ORkkxWMevXqZXKeYWhLbvUmJSVx8+ZNypQpQ82aNXOt/86dO09dx5NERUUB+l6YZ61HqVTi5+dHZGQk9+7dy3FivCHZe/RbXQ8PD2xtbYmMjESj0WR7rwEuXboE6HuusvYaGERGRpr8nt/P0LPev6ERnpiYmOs5T2Lo4XiaeS3nz59n7NixuLm58fXXXwP/7pmQmZmZ63MF6N27N3///Td//vknx44d44MPPqBp06bAvw3lK1eu8MYbb5hcZ3gu0dHRqFQqIPszNiSpWf8deXl5AZgMRTtx4gQ//fSTyXDBrHU8Ttb3Gv5t5Bv+feblb4Obmxu9e/dm6dKldOvWjeDgYAYOHJhtTo+hbEOvnRCi+JEEQggB6L+lNzQ0DMNGHlWlSpUCqStrA+nBgweAPqnIOk46q4YNG+Z43LCe/JMmHT9LHY+j0+k4duwYoG/AF0Q9hkmluS0Na2gwli9f3uS4Vqs1/pyammoyudbg/v37gP7b5qwTvg1yuiY/nvX+c2uc54dhyd2nmZz7v//9D9A35h9t6J88eZKGDRsSFhaW43Py9PRk1apV/Prrr6xevZqRI0fSrl07vvjiC+Nzr1evXo73r1AoKFeunPG8p3Hr1i3jMLN27doREBDA+fPnTeYG5UfWSfH5+dswfPhwqlevzpw5c1i5ciXbtm3jxx9/NJmPIhOnhSj+JIEQQgD6xlu5cuW4efMm7dq1M35L+Dj5WVozN4aGrLW1tckk1LzIOhRCq9Vm+xa1IOp4nL179xIREYGTkxPe3t7Gxv2z1GMYuuTh4ZHj64ZeiUcbm1evXkWtVmNra5trIlChQgUOHTpEw4YNc1wF61k9r+cM5Lqq1qMM8x5SU1PzXUeXLl2yJW7JycksWbIENzc3Onfu/NjGr7u7O5999hndunVj2LBhbNy4kc6dOxt7QypVqvTY5/IsCcTkyZMBGDt2LJ06dQL078PTJhBZ5edvg0KhoFWrVjRr1ozZs2ezaNEi5s2bZxzaBv/2WuTlb4wQomiSORBCCCPDt6Pz5s0zfpML+sZb1mElhkbUhQsXnrlOFxcXY+Pk0WE1MTExJt+sP8rOzs640Z5hdRmDrJuEPUsdOdFqtezZs4ePPvoIgA8++ABbW9tnrufUqVMcOnQIW1tbKlasaPxG/vz588aGbfXq1QH9sqZZG8n79u0DoHHjxrmWX6dOHUC/ck7WHbq1Wq3JGPynVdDP2VAmYLJC0OMY9iB5mmFQvXr1YuDAgSb/vf3224C+h2HgwIG59pLEx8cbe2CqVKlC8+bNAf3kZ8NmditXrsw2bKegNnQzzHN49dVXjccMdaWnpz9z+Xn922AYrmVhYWHc5+HgwYMmZRkS7UfnRgghig/pgRBCGA0ePJht27axevVqQkND6dChAwqFgvXr1xMYGMgXX3wBQI0aNTh69Ciff/45I0aMoE2bNs9U71dffcXbb7/NuHHjWLx4MS1atCA2NpY///zziUusfvjhh4wcOZLx48dz8OBBvL29OXPmTLZx4M9Sh8HUqVNZvHgxd+7cMTaCevXqZbISVn7qUavVDB8+nLp16xIZGWmcAP3hhx8aJ7v6+PgQHh7O22+/zddff42Pjw/BwcGsXLmSd999l7Zt23L37l2WLVsG6De7y03z5s1p3Lgx+/fv57XXXqNjx46ULl2a3bt3k5SUxIoVK55q4nFWBfGcH435p59+4vfffyc+Ph6dTkdQUFCuc14qVqz4xLkgz8OaNWuYOXMmPXv2xNramvXr1wP6OSKlSpXiww8/ZPr06XTr1o3GjRtTt25dzp49S1hYGGvXrsXT0/OZ6q9fvz6RkZF8/fXXNG3alPPnz7Nu3TpAPzciMzMz214d+ZGXvw0pKSkEBwdTu3ZtGjduzPHjxwGyveeGuTKGhFYIUfxIAiHES8LQOHh0wnJWuQ3xMVzr4ODA4sWL+eGHH9izZw+LFi0C9Cvv1K1b13h+v379uHr1qnGjr9wSiMfFkvX1V155hfnz5/Ptt99y5coVrly5AujHjD+pYdW0aVO+++47Jk2axNatW9m6dSsVK1bEzc3N5NvdZ6nDIC4ujrS0NCpVqoSXlxcdOnTIttdAfus5d+4ce/fuBfRzOT788EPat29vfH3cuHGMGTOGiIgIbt++jY+PDyNGjMDR0ZGlS5cah65UrlyZcePGUbFixWx1ZP1sTJw4kdmzZ7N06VJjI9fNzc24YpDhvNw86TOU1/u3srIy6SXKjYeHB/3792fhwoWsWLECgKpVq+aaQCiVSpo2bcrff//NnTt3nmoydVa53e+jXF1d8fX1Zfny5YB+D4r27dvj6+sLQN++fXFwcGDKlCns37+f/fv3Y2trS8eOHbMtOZybnN4XQ3whISGYm5uzevVq9u/fj5OTEz/++CMbN24kLCyMM2fOGGMB8pxMGOrMy9+GpKQkOnTowJ49ezh16pTx/gYPHmxSpqG3JCAgIE8xCCGKHoWuIAYxCyFeOmlpacTGxuLu7p7rt7jJyclkZmbi4OBQYPUmJiaSnJyMm5tbnhtvBvHx8cYlUZ9XHfnxuHoCAwMBjDv/KpXKx04Gj4+Px9ra2mQMvk6nIyoqCjs7u3xPgM7MzCQ6OhpHR8c8N2DzqyCfc1JSEg8fPsTFxcW4IlRujh49yuDBgxk9erRJYvQiJCcno9FocHR0zPWcvLzfTysxMZHMzEzjilaG+uzt7Qts8vKT/jYYPpc5ve86nY62bdvi7OzM4sWLn+u/PyHE8yMJhBBCFIKsCYQoeCNHjiQ6OpqFCxdKI7UIOXHiBAMHDmT+/PkmPSJCiOJF/qoKIYR46YwaNYqEhARCQ0MLOxSRxdSpU3n33XcleRCimJM5EEIIUQi6dOlCRkZGYYfx0nJzc2PBggXGzfNE0dC9e3eTOT5CiOJJhjAJIYQQQggh8kyGMAkhhBBCCCHyTBIIIYQQQgghRJ5JAiGEEEIIIYTIM0kghBBCCCGEEHkmCYQQQgghhBAizySBeEb+/v6FHcJTKW5xF7d4QWJ+UYpbzMUtXoPiFndxixck5hdFYn7+ilu8Iv8kgRBCCCGEEELkmSQQQgghhBBCiDyTBEIIIYQQQgiRZ5JACCGEEEIIIfJMEgghhBBCCCFEnkkCIYQQQgghhMgzSSCEEEIIIYQQeSYJhBBCCCGEECLPJIEQQgghhBBC5JkkEEIIIYQQQog8kwRCCCGEEEIIkWfKtLTCDqF4MzOzoTg+w+IWd3GLFyTmF6W4xVzc4jUobnEXt3hBYn5RJObnr7jFW5gUCrC0LOwo8k+ZmlrYIRQf168ncj3iIfFx//6rcLRvwfJl1woxqqdTlOK2sjLDxdWWGjWdsbVV5niOubmK4vZZlZhfjOIWc3GL16C4xV3c4gWJ+UWRmJ+/4hZvYSq2CURhB1BczJ9zjgP772U7bq9qzIb1EYUQ0bMpinGrVEo++LA23j4lCjsUIYQQQgiRC0kg8uDwwShj8uDgZI29ozU6XSEH9RLJzNTyICaZ5GQNv847x8TJrxZ2SEIIIYQQIheSQOTBmTP3AShV1pHyVZwLOZqXU7lKThzdc4PY2FSi7qlxL2Vb2CEJIYQQQogcyCpMefDgvn4gn1NJm0KO5OVlZm6GfQn9842NkYGTQgghhBBFlSQQeaDV6scrKcwVhRzJy838/59vhkZbyJEIIYQQQojcSAJRwBTPkGNYWioo5W5VcMHkwNz8uRaPq4slKtvnXIkQQgghhCg0kkAUoJLOFgweUP6pr6/hY0/v4DIFGNG/qvvYMXRwBUaEVCLkvQpYWj4+0wlo5ESndu75rie4c2lebegEwNDBFWjkr19RydXFkjIe1vkPXAghhBBCFCkyiboAvRZQEjuVOSWdLbj/IKOwwzHR8nVXbtxSs2FzNFUrq/5/uFDuS0n5vuL4xCTjSfbse0DEDTWgTywuX00m8o7MbxBCCCGEKM4kgSggCgVULG9LZiYENHJm/aYoAAa/U47YBxmUK2uDWq1h05ZobkWm0rl9KSqWtwEUXLuezLqNUSblde9cmrQ0LX/9rT/+ZrAHD+IySErSUK+O/lv9YycT2LP/AQ3qlaBeHUfMzRVcvJLMlu0x2eLL0GjJyNCRmanDTmXOe/3L8dOs6zneS5nS1tjY6DunfKqqCL+UTOMGTlSprGLR0tsADHjLk1NnHnL0RAJNGjvjV8cRnRaUSn3SEdylNB6lrUnfoaVGNQtsbc15pYYD1bzt+WlW0dp/QgghhBBC5J0MYSog9eo4otPB0RPxVKr47xKktrbm2NuZs2rdHczMFAS+WhKAmNg0Dh+LZ9e++1TxUuHuZroNYcR1NVW8VJiZgaWlGWVKW3PpcjIN6jlxNyqVnbtjiYpOo14dRwJfdebwsXjC9t6nZjV76tRyyBbf5SvJVPexY/j7FQl8tSSWlmYMG1IRR4fsOWSTV52JiU0nOjYdfz/9cCQ7lTl2WeY22KnMsbU1x9nJgob1S3D5SjKhu2ONr+8Ii8XcTIGNtTlHT8STmqblyrVklqy4/WwPWgghhBBCFCpJIAqIn68jt26ncPREAkpzBd5VVMbXzp5P5NbtVC5fTaakswUAFy4m4VTCggb19L0JNavZm5R37GSCsdz6dR3J0Oi4dl1NXHwGnmVssLe34NKVZF6pYY9WCzWq2VO3tiM6nY5XamZPIF6pYc+9qDT++juKK9eSydDo2LA5iqTkTJPzlEoFZT2sOXH6IWfPJeLuZomFRe5DmRrWdyIlVcumLdGcOZdIaqq+vPsPMoyb7aWn69Bm6khJySxyQ7uEEEIIIUT+yBCmAuBS0hJ7eyVaHXRs645OB/5+Jbh4OdnkvJRULQqFAnNz6NuzLA8TNWzdEUPQG24oLUxzOZ0ObtxKoU5tRwCuRejnEvy25BZNm5SkYf0SlPGwwsLCjLQ0LcdPJRivffBII93cXIG5uYITpx9y7bqasmWsqaCFa9fV2e6lYX0nFAp9QmNYUcrfT5/kKHJYYqqkswVpaXlbdjWn64UQQgghRPEiPRAFIPBVZzSZOi5eTuLO3VRuRaZQyt3KOB/gUSqVEgsLBVu2x5CSqkWpNMPG2ozEZA1mZuDspO+l2LP/AY4OShwdlOw/FAfoG/ZHjsVz8XIyHqWtuXk7BRsbM+LiM7h4ORmdDm4/MlE5M1NHapqWurUdsLE2w8rSDEtLBTbWZtkmSvu+4kDCQw2376RwKzKFpKRMatVw4F50GjY2ZtjamuNZ1hpLS/1H5+yFREo4KqnsZYuZGVhY5PyRSkvXGpeoNZNPnRBCCCFEsSU9EAWgYnlbLl1JYtfeBwBYW5sxdFAF6tVxfORM/Ziehw813L2XxpvBHqjVmTx8mEGFcras2xhFUlImb/Uqy7SZEURFp5GerkWj0RF7Px2AgMbOtG7pik4Hx08lELbnPo72Snp08UChgIwMHZeuJGfrFdh3MI7Axs6EDKqAVgtaLYQMqsCZ84n8s00/6dqjlBU2NmZs2RHD5av63pP4+AzeaO7KrVspJCdn8sHA8mgydWj/v/jTZx9SzduOzu1KkZmpw8xMkePaToeOxNOqhSufDKvE7n0POHQ0vmAevhBCCCGEeKEkgSgAk3++ZvJ7aqqWST/pjx088m9Dee+BOPYe0PckLFkRiZWVmbGhb9h8bdaCG8ZeAaVSgcJMwYVLicYyZs2/gY21GSmp/yYIK9bcxdxcgVKpyHU40fGTCRw/mYCtrTlqtX6egp3K3GQOxJ17aca4DU6dTeTUWX39M3OoG2DZyjtYWpqRnm56fMqMf8s6cz6RC5eSsFAqsl0vhBBCCCGKD0kgClHWxn6y+t+GfHq6Dnc3K97qVYakpEz27H9gcl1ODfDMTP0SrU+izlLPoxOo8yK3xv+jyUNONBodGs2TYxRCCCGEEEWXJBBFVFx8Br/+fktWLRJCCCGEEEWKJBB5YGmpH16kycO37AUlPV3L/Qf/raE+GRn6HhEbG/MnnCmEEEIIIQqLrIeTBy6uNgDE3Et8wpniaamT0klKSAPA1c32CWcLIYQQQojC8sw9ENHRUTg4OGJtbV0Q8RRJrwaUIiz0NnGxag7vuo7K3oqc1xoSTyNTo0OdrF9lytvHCWdnq0KOSAghhBBC5CbPCcT582f49NMPAPD0rECTJs3o3r0Po0eHEBLyCXXr+j+3IA22bfubuLj7BAf3fe51ZVXJy5G3B1Rj2ZJLpKVlkpSQ+uSLRL5Vq+7EOwNrFHYYQgghhBDiMfKcQGg0GgB++WUxV69eYsqUb7CyejG9Dqmpqfz660xWr15G//6DX0idjwoI9CAg0IO7d9U8/P+hNgCjR49mwoQJhRLTsyhKcVtYmOHqaou9g0VhhyKEEEIIIZ5ACaDLx2gcT88KeHpW4PDh/dy8GQHA2rUr+OmnCVSvXov+/Yfg5ubOn38uZfPmdWRmZtKhQ3e6dOnFjRsRzJs3ndu3b9CiRRB9+rxLfHwcGzeuZufOLdSr14i2bbtQrlwFkzqvXr1Menoa/v6NyW+8Ba1UKVtKlfp3jH5K6k2qejsVXkBPqSjG/bj3VavVFer7/jQk5hejuMVc3OI1KG5xF7d4QWJ+USTm56+4xVuYFIrCjuDpKCF/wScnJ3L5cjh794by5ZeTOH36OC4urgwePJw5c6axefNa+vcfjIdHWQYMCEGlUvHxx4MJDGzOn38uQaPJ4KuvfiQ2NhqFAr766hMqVPDiyy8nsWPHZqZPn8DkybNN6qxR4xVq1HiFCRPGkd94nzczM0WRiievinLc+/fe5caNRG7dTDIec3XuwaQJxwsxKlOe5exwdbWhcUBpbG1z7sgrys84NxLz81fc4jUobnEXt3hBYn6l5bKpAAAgAElEQVRRJObnr7jFK/IvX5Oo1Wo1HTu+TpUqPnTv3pfatf0AaNKkGWXKeNK8eRvWrl0OQLVqNdmzJ5QtWw4CcObMCfz8GvDNN59z5Mh+OnXqQWxsDGfOnKRUKQ/++msVqampnDx5lLi4Bzg5ORfwrYri4MsvDpkkDgaWFp5cDI8rhIhyZohl65abfPl1g1yTCCGEEEKIl02+Wj22trasXr0dS0vLnAtTWqDRaNBoNIwd+xFVq1ajf/8hJCUlkZGRTqtW7SlVyoNffvmRffvCGDlS36PQqFEgJUu6AtC6dQfs7R2e8bZEcbRvz11u3UzC3FyBayl7nN1UhR1SrpIT07h76yH3Y1PZ+s9NOnWpVNghCSGEEEK8EPn+2jS35CGrlBQ1Fy+eZ9y4Ceh0Ou7fjyEpKZGbN6/j7OzCRx+N4b33eqFS2VGihBOXL4fTqFEg9+7dwdZWhVIp3+b+F928od9nw7WUPeWrlizkaB7PvoQ15kpzroXHFKmeESGEEEKI561AW+oKhQJzc3Ps7R3o2bMfAwf2pFaturzySh127PgHrVbL4sVzAejZsx9OTs5MmPAzCxfOpk2bxtja2vLhh6Np2TLosXWIl9PNm/oEoij3PGRlbSOJrhBCCCH+e/LcAqpVqw4bNuzOdvzXX1cZf27cOJDGjQMBGDhwKH37DjRuMJecnIxKpaJz557odDosLPRLdlap4sO3305DrVZja/v4HYhHjx6f13CFEEIIIYQQz4HZ8yw86+7UKpX+W2WlUmlMHrJ6UvIgxMsmNHQrX389JtvxuLgHpKenF0JEL97169eMe8wIIYQQonh4rgmEEP9Vs2ZN49ChrXh6OtCyZSNWr15u8rpWq+Wrrz6jY8duJsfff/9tAgJqs3jxfMLCttO6dcBj68l6jlqt5uzZ0yavd+jQnG3bNhfAHT0fvr5e3L59k88++4h161Y9+QIhhBBCFDoZxC3Ec5CcnIyDQ0k2bNjGX3/9yfDh75Genk6vXm8B+gRiyZK1eHqWM15z+fJFdu3azqlTESiVSuLj4/jii+8eW4+vr5/xnN9+m82FC+eYMWOB8fXPPvsKH5/qz+EOC561tU2Bl2kYOimEEEKIgiM9EEI8J0qlkpo1a/H55+Pp2/ddJk78CoDY2BimTPme7t3b8PnnI7h8+SKXLoXTqVMLIiNv06tXB+7du0vHji1YuXIJAG+/3YOpUydQr543b7/dg4iIqybn3L17h2nTJrJ+/Spee82PS5fCmTTpG0aPHsb169cA+OWXKdSr502fPl0IC9sOwIwZk5k4cTzNmvnTunUA8fGxOd7L6tXLadmyEb6+XgwfPgitVsvMmVNp2LAG9ep5M2vWT4C+FyQkZAC+vl4MGNCLtLQ0k3IyMzP58cdv8fX1onfvTsbjISEf07hxIBMnjmfFCv09Z2Rk0KyZP3FxD5gy5Xvq1fOma9fWXLx4gRs3IujRox2+vl5cvXqWq1cvAxAZeZsRI4bg6+tF166tGT16GAAXLpxjxIghBATUZtq0icTHy8pZQgghxNOSBEKIF6BFi9Zcv36N9PR03nqrK/fu3WHx4tX/v1P7+5QvX5EhQ4bTsOGrTJ48ExcXV/r0eYfLl8MBuHDhLJGRt1i5chMZGRn8/vsCk3NKlSrNgAFDaNGiDatW/U2lSpXp3/89EhLiSU5O4vTpE0yY8CXTps2hb98BdOrUkvv3Y7lzJ5Lt2zczZ87vtGwZxM2bl7LFfuNGBAMG9GLgwBA2bNhJhw5dMTMzo0IFL8aN+56pU2fz2WfDuXMnkg0b1rB+/SpWr/6HoKCOWFlZmZS1bdtmfvttNhMnTufNN/sbj5cpUxYHBwdu3bpBTEwUoO+lOX78CBER1xg//nN++OFn+vd/D3f3Uri6utO4cSALF65Eq9Uya9Y0ACZP/pbU1FTWrNlCVNRdfH39iI2N4Y03GvHKK77Mm7eMQ4f2MX/+zOf1VgshhBAvPUkghHgBHjy4D+h7H/bv34NancyCBTO5d+8uu3eH8vBhAm5upVCp7ChXrgJKpRJ391ImZbRv34VKlSrTvn0XDh8+YHKOQqHA3t4BlcoONzd3lEolrq5uxj1VNm1aR6dOwQQENKVVq7Y0btyE7dv/AaB581ZUqeJN9+5vkpSUkK3XYM2aFXTuHExwcG88PcvRrNkbANSr14A7d24ze7a+9+HAgT3Uq9eAxMREpk2bSJMmr2d7DqtX/8HAgSG0atWWtm07ZXs9J25u7vj4VOeHH8ZToYIXJUo4YWtri6+vH3/8sYjk5IfGezl27DBNmrxOpUqV8fNrwK1bN9i7N4zExETCw8+xcOEc0tPT+fPPZXmqWwghhBDZyRwIIV6A0NCt1K1bn5QUNQCtW7endOkyAPTp8w5OTs55LsvOzh6NJiPH17RabY7HHz58aLLDu5WVNcnJSSbnqFR2gH6YUVZRUXdxdXUzOabRaOjZsz2+vn6MGfMNCQkJpKWl4uVVhbNnb/Ldd+Pw86vC0aOXTBKhCxfO8vrrLR97f4/eg6WlJdu3H2LevBk0aeLLunXbSEtL4913ezFv3jLCwvbx4MFtAPr2HcC4cZ9w8uRR1qxZzqZNuzhz5iT29vZ06dLTWKaNTcHPtxBCCCH+K6QHQojnJDMzk8jI2yxbtpBlyxYycuRYypeviKurG6dPn8DX1w9n55LGHodn5ezswunTx9FoNNmWRm3duh1bt24iJiaa8PDz7Ny5jVat2uWp3M6de7B27UouXDhHSkoKhw7tJykpkePHjzB8+KeoVCru3btDQkI88fFxxMZGM336PABOnDhqUlbHjt1ZtmwRd+/qz39U5cpVOXRoHxqNxtiroFAoOH78MEOHjqRDh66Ehm7l4MG9dOoUTIsWrUlNVZOamkJGRgalSpWmWrWa2NjYsn79DmrVqkO9eg1JTEzk/v1Y/Pz8AahWrWa+n68QQggh9CSBEOI5efAgioYNq7N48Xz++OMvgoI6oFQq+fPPzZw7dxp3d2uaNavP7t2h+So3t93Y27RpD4CLi4VxwrZB48aB1K5dlypV3OnZsz1TpsyiTJmyeSq3fv2GDBkynA4dmlG1qjvTpk1ApbJj+PBPefXVWowaNZRGjZqwatUyzp49RffuQbi4WODv35jXXmtuUlafPu9Qtqwn1aqVoW/frtnq6tKlB3fv3sHFxYLFi/VJyP37sYwaNRQXFwsuXbpAr179ePPN/uzZs5OGDWug0aRjbW3Dnj07MTMzZ/fuUFatWkrHjs2ZOHE83t7VWLhwJd999wUuLha8804PLl68kLeHLYQQQohsFPHxOl1hB1GcBQUF8ffffxd2GPlWFOOe+N0xLl2Mp3qd0tiXsH7yBYUsMT6V8yfuUtW7BJ9+7pft9Sc946SkJOzs7Ao8roSEBBwdHXN8Ta1WY2Vlhbm5eY6vPy5mjUZDZmamycTolJQU43CgxMRE7O3t0el0pKSkPHZzyKzX5Rbno9c/uiRrZmYmmZmZdOrUifXr16PVaomKuotWq6VChUps2rSe4cPf4/LlKOM1hhgLU1H8t5cXxS3u4hYvSMwvisT8/BW3eAuTQgEODk8+r6iRORBCFJLnkTwAuSYP8Gw7viuVymxDrbImAYaGuUKheGI9T5qDkNP1j+7nYG5ubkyEDLvbL1u2iAkTvqRChUrcvx/D999PM7mmsJMHIYQQ4mUgCYQQ4qUxevT/eO+9EKKjo6hSxTvXnhYhhBBCPD2ZAyGKDBcX/bfSyYlpTzizaNBk5LzikShczs4l8fGpLsmDEEII8ZxIAiGKjJIu+nkPcbFq0lI1Tzi7cKWlaoi5lwj8m/gIIYQQQvwXyBAmUWQEBHqwfetNHsancvLArcIOJ88CAksXdghCCCGEEC+M9ECIIsPFxZqhw2tT1btEYYeSJ84lrQn5sBbePk6FHYoQQgghxAsjPRCiSPH2cXqqJVGFEEIIIcSLobS3169BK55O+fLOxXL93uIWd3GLFyTmF6W4xVzc4jUobnEXt3hBYn5RJObnr7jFW5iK625sSjMZxPRMlEqzYpmAFbe4i3K8W7dEsm1LJJG3k0lPz7oy09t077yj0OJ6OkUrZjt7C8qXt6NHr0pUr5Hz0Lai/NnISXGL16C4xV3c4gWJ+UWRmJ+/4hZvYSquz0nSByGewbo1N5g7K5yIa4mPJA+iICQlZnDubBzjxhzjyuWHhR2OEEIIIZA5EEI8kzWrrwNQqqwDpT1LYGktew8UpOTEdG5dvU9CXCrr197g41GvFHZIQgghxH+e9EAI8ZQePsxAnaxBYabA08tZkofnQGVviUd5/SpXt28lF3I0QgghhABJIIR4aslJGQBYWSsxMyumgxiLARs7C0CfsAkhhBCi8EkCIYT4z7hz5w49evRArVYXdigF4tq1a2g0Bb9r+9atWxkzZkyBlyuEEOLlIAmEEKLYmjp1KsuXL8fd3Z3XX3+ddevWPfb8iRMn0rRpU2xtbZ9rXHfv3iUiIsL4+/379/H09OTevXsFWo+Xlxc3b94s0DK1Wi2fffYZ3bp1K9ByhRBCvDwkgRBCFFtqtRp3d3e2bdtG69at6dy5MydOnMj1/GHDhjFo0KDnHtfAgQPZu3ev8XcnJydmz56Nq6vrc6/7WWm1WtauXUudOnUKOxQhhBBFlCQQQohizcLCglq1avHpp5/i5ubGxYsX+eCDD/jiiy/w8/NjxIgRpKen8+uvv9K9e3f69u3Lzp07AejRowfvvfceNWrUYMSIEVy+fBmA7du306hRIzw9PRkxYgSJiYlotVr8/f0ZP348Xl5erFq1iqlTp1KjRg28vb356aefANi0aRObNm3i888/JyAgAIBOnToxbtw4tFotGRkZvP/++3h5eTF06FDCw8ONsUyYMAFvb2969OjB1atXs91rZmYm3377LV5eXnTq1Ml4PCkpKccyJ0+ezPjx4/H39ycgIIAdO3Y89nhMTAzff/89bdq0YcSIEVy8eNF4/PTp08bnZDj+/fff4+3tTevWrblw4ULBvrFCCCGKLEkghBDFmlarJSoqigULFhAdHU2rVq0IDw9n5cqVzJ8/n08++YTvv/+eX3/9lfnz59OlSxc6duxIUlISZ8+epWLFiqxatYqkpCQGDx4MgLu7OwMGDGDt2rXs2rWLf/75B61Wy5EjRzh9+jQbNmwgKCgILy8vvv/+e2bPns3w4cOJjIykRYsWNGvWjFGjRrFmzRoAxo0bx/Hjx9HpdFy9epXTp0+zdu1aSpUqRY8ePQA4e/Yst27dYtOmTWRkZLBgwYJs97p582Zmz57N9OnT6d+/v/H4woULcywzMjKSzZs38/vvvxMUFMRnn3322ONdu3blzp07rF69GpVKxfvvv288npKSYnL8+vXrfP755/z888+89957lCpV6jm9w0IIIYoaSSCEEMXajRs3KFWqFKtWrWLZsmU4OemXfR06dCh16tShdOnSLF68GDMzM3777Td27doF6HsZAPz9/alevTrjxo0jNDSUBw8eUKVKFezs7Jg6dSrR0dGEhoYa6xszZgzVq1dHpVLRoEEDbt++bex92LNnD1ZWVtjY2FCiRAnc3NwAKFu2rPH669evM3jwYGrVqsVHH33E6dOnjfMlunTpQuXKlenSpQsHDhzIdq9//PEHISEhtG3b1qQHYvny5bmW2apVK7y9vXnzzTc5cuQIaWlpOR6PiIhgz549JCcnM3PmTO7evUtoaCinT59mz549aDQak+NKpZLq1asbe2QMz10IIcTLTzaSE0IUaxUrVuTixYtYWFiYHHd3dzf+nJSUxGuvvUabNm0A6NmzJ97e3ibnW1paApCcnMwPP/zA3r17+eGHHyhfvjx37tzJVq5Go6F9+/b4+fnxzTffkJCQQGpqqvG8zMzMHONNT0/H3t4eAHNzc2OdWdnb25ORkX3Z2rNnz9KyZctsx+Pi4p5Ypp2dXY5xGY4nJiYC0L59e8qUKQPAO++8Y3yuZcuWpWfPnsbjpUqV4tChQ8yYMQNfX1+2bdtGixYtcrxnIYQQLxfpgRBCFHuPJg+PatWqFYcOHcLHx4cqVarg4OBAyZIlAX3DWa1WM2vWLOrXr4+npyehoaEMHjyYmjVrcvXqVR48eJCtzMTERI4cOcKnn36KSqXizp07xMfHA+Dq6sqpU6fQ6XTZGuzly5dn9erVpKSksGLFCipVqkTNmjXzdJ/du3dn0aJFJnUZjj9tmQYVKlTAzc2NEydO4OfnR8mSJalQoQJVqlTBzc2NBw8emBxXKpUcPnyYkSNH0rVrV7Zu3Zqv+oQQQhRfkkAIIV56kyZNwsvLy9hInjVrlvG1zp07o1KpmDlzJhMmTADg008/5f3336dVq1Z4eXmxYcMGEhISTMp0cnLi008/pVatWgwdOpQmTZqwbNkyAAYNGsSyZcswMzMzTlA2qFy5MufOncPW1pb58+czd+7cbPEqFDlvTPjOO+/g6elJmTJl6Nq1q/H4gAEDnrpMw3GlUsnmzZs5ffo01tbW1K9f3zhUafPmzcTFxZkcj42NZejQoVhYWHDhwgX69euXY/lCCCFePjKESQhRbI0ZM8a4IlBWjzba3d3dmTVrFpMnT8bS0hKl8t8/fdu2baNevXqUKFHCeKxr1660bdsWKysrFAoFY8eOxdraGp1OZ1LuhAkT+N///oeNjQ3w7zCghg0bcvv2bTIyMox7ThiuValUHDt2jKSkJOPwIYBz584Zf+7QoQMdOnTIdl8eHh4sXryYOXPmGOs0yKnMKVOmGH8uWbKkMYbcjtetW5eNGzdmK6du3bo0a9aMmTNnZos5OTkZlUqVLVYhhBAvL0kghBD/GTltIKdQKEySBwNra+vHXmeQtSFvmIcA+mFVjxtalbUhnl+PJg8FUWZeysnpuCQPQgjx3yMJhBDiP2vlypUmKyQJIYQQ4skkgRBC/GfVqFGjsEMQQgghih2ZRC3EU7Kz1w9PSUvVoM3UFnI0L6/UZP1ypvYOj19pSQghhBAvhiQQQjwle3sLbFVKdFodt67FkZ6W87r/4uklJ6Zz+0YcAGXK5D4PQQghhBAvzjMPYYqKisLR0dFkwuHzoNPp0Ol0mJlJziOKjq7dKvD7oivcu/2Qe7cfFnY4L7Uu3SoUdghCCCGEIB8JxJkzZ/jggw8A/YZDzZo1o0+fPoSEhPDJJ5/g7+//3IJcsmSJcV3zoKAgRo0aJYmEKBI6di6PnZ0Fu8LuZnstPDwcHx+fQojq6RXFmC0szOgWXBGvyg6FHYoQQgghyEcCodFoAFi8eDGXLl3im2++ee69Dgbx8fHMnTuXkiVL0rVrV5o0acKrr776QuoW4kmat/SgeUuPbMffeusnxn/buxAienrFMWYhhBBCvFj5HsJUoUIFKlSowP79+4mIiABgxYoVTJgwgVq1ajFkyBDc3d1ZunQp69atIzMzk+7du9OrVy8iIiKYPn06N27cICgoiHfffZe4uDhWr17Nli1baNSoEV26dKFCBdOhCiEhIQBkZOgnUz548OBZ71sIUUwlJ2u4HpFk/D1TU4pzZ+MLMaJ/2arMqVjR/sknCiGEEMVYvhOIxMREwsPDCQ0NZdKkSRw/fhxXV1eGDx/OtGnTWLt2LYMHD6Zs2bKEhISgUqkYPHgwzZs3Z8mSJWRkZPDjjz8SHR0NwCeffIKXlxeTJk1i8+bNTJgwgdmzZ+dY9759+1Cr1QQEBDzbXQship2VyyNYufxaDq+04n9jj73weB6nRk0nPviwOm5uL6aXVgghhHiR8pVAqNVqXn/9dXx8fOjbty9+fn4ANGvWDE9PT9q0acPy5csBqFmzJqGhoRw8eBCAEydO0KBBAz7//HP2799Pjx49iImJ4eTJk3h4eLBq1SpSU1M5evQoDx48wNnZ2aTu9PR0fvnlFz744AOcnJwK4t6FEMXEij+usWqFvsfT3FyBrZ1lIUeUs7TUTNLTNJw7G8f/xh5j1lwZaimEEOLlk68EwtbWlu3bt2NpmfP/vC0sLNBoNGg0Gj766COqVavGkCFDSEpKIj09nfbt2+Ph4cGPP/5IWFgY48aNAyAwMBBXV1cAOnTogIND9smSCxcuJDMzk969ZXy2EP81YTv1k9Q9ypfAs1LR/gIhOSmdC8fvEBOdyrmzcdSoWbTjFUIIIfIr30sZ5ZY8ZKVWqzl//jz9+vXDxsaGmJgYEhMTuX79Oi4uLowZM4aTJ09iZ2eHk5MT4eHhVKtWDUdHRzw8PFAqTfOay5cvM3fuXD788ENSUlJ4+FCWyxTivyQmOhWA0uUcCzmSJ1PZWeLkogIg4lpiIUcjhBBCFLxn3gciK4VCgbm5OQ4ODvTr14+ePXtSt25d6tSpwz///INWqzUux9qvXz+cnZ35+eefmT17No0bN8bW1pbRo0cTFBRkUu63334LwMiRI43Hjh49WpChCyGKAaWyeCzfbGmt/9OanKwp5EiEEEKIgpfnBKJOnTrs3r072/FVq1YZfw4MDCQwMBCAoUOHMnDgQONSr8nJyahUKnr27IlOp8PCwgIAHx8fpk2bhlqtxtY2551mFy5cmPc7EkIIUSg0Gk22HuS8UKvVxMfH4+GRfTnk/IiNjcXMzCzbHDohhBAF67l+nZd1nwiVSt+lr1QqjclDVrklD0II8TLZt28fN27cMP6+dOlSBgwY8Nhr7t69a1w2G/QN7tOnTz+3GPMrJiaG3r174+zsjJ+fHxcuXMjX9Vu3biU4OPiZ4/juu++YPn16tuPjx4/niy++eObyhRBC6BWP8QBCCPGSUKvV9O7d27g5Z2pqKnFxcY+9ZuDAgezdu9f4++zZs/npp5+ea5zJycl5PveXX34hIyOD2NhY5s2bR5kyZZ5jZPnXo0ePfC3AkZSU9OSThBDiP0wSCCGEeMFOnz7NN998k+34uXPnGDJkCLVr12bixInExcWxadMmNm3axOeff05AQAB37txh4sSJrFq1Cj8/P8LDwwGYMmUK3t7edOnShe3btxMVFYW/v79x0YmIiAgCAgJITk5mwIABeHp6EhgYyNatWwG4ffs2Q4YMwcvLi9atWzNs2DCTmDZu3GiM6VGOjo4oFAosLS2pWLEijo6OpKam5njv9+7d4+2338bLy4uAgAB27doFwI0bN2jXrh21a9dm8eLFgL7nYMmSJYB+I1F/f38ePHjA5MmTGT9+PP7+/gQEBLBjxw6TOnQ6HUeOHGH8+PFs3ryZN998k927dxMfH0+7du0YNWoUXl5ejBgxArVaDeh7gvz9/QkMDKR27dpcvnw5f2+qEEL8h0gCIYQQL9iECROYNWuWsfEM+mFAjRo1wtfXl2XLlrFv3z5mzpxJixYtaNasGaNGjWLNmjWULl2aIUOG0KZNG/7++28qV67MiRMn+PLLL5kzZw4DBgygZcuWmJubY2lpyZo1awBYvXo1np6eqFQq6taty/Lly+nevTtDhgwB9ItVpKamsmXLFu7evYufn59JTAEBAcaYHtWlSxdWrlyJv78/LVq0APRz4sLCwrKdO3bsWBISEli/fj3fffcdVapUASAhIYHRo0czadIk+vXrx8OHD7lx4wZRUVEAaLVajhw5QkZGBpGRkWzevJnff/+doKAgPvvsM5M6fvzxR6Kiovjoo48ICAigRo0a3Lt3j4yMDDZt2kS1atX466+/WL9+Pbt37+bGjRv06dOHGTNm0LdvX2JiYqhUqVIBvNNCCPFykgRCCCFeMFdXV/744w+Cg4ONDeSwsDASExM5d+4cc+bMIT09nWXLlmFlZYWNjQ0lSpTAzc0NhUKBg4MDdnZ2uLu7o1QqWbduHcHBwTRt2pS2bdvSpEkT/vnnHwYPHsz8+fMB+P333+nTpw8Ar7/+Ojt27GDDhg1cu3aNW7ducfjwYV5//XUqV65MgwYNuHHjhklMly5dMsb0qGnTptGkSRMWLlxoHFo1Z84c6tSpY3KeWq1mwYIFfP3119SsWZPAwEDjxOlatWoREBDAG2+8QdWqVTl27PG7i7dq1Qpvb2/efPNNjhw5QlpaGgBr165l1KhR1K1bF3t7e+zt7SlRooTJtT179qRGjRq8/vrrHDlyhLNnz+Lm5oa/vz9vvPEGiYmJsly4EEI8RoEu4yqEECJvmjVrRv/+/RkzZgydO3cmKSkJe3t7evbsaTzHxsbG+HNmZqbJ9Vqt1vjzw4cPTTbgtLa2Jikpib59+9K3b1/WrVtHREQELVu2JDIykoYNGzJhwgR++eUXqlatSlpaGgMGDOCTTz7h6NGjLF++nF27dnHy5EljTJcuXWLcuHEmMRmcPn2aDh06UL16daKjowH9CnuPnpuQkACAk9PjN9eztrY23m/W+8yJnZ2dyfO5d+8eISEhrFixAq1Wi5lZ7t+TOTg4oNFoePXVV7Gzs6NXr15ERkYSHBz8xBiFEOK/THoghBCikIwfP55atWoB0LBhQxITE4mNjcXf3x+AmjVrAvoei1OnTqHT6cjMzMTFxYXjx4+j0WjQaDS0a9eOTZs2ER0dzfnz59m2bRvt2rVDpVLx/vvv89ZbbzFgwAAsLS05ffo0jo6OvP/++8bej4SEBEqXLk3NmjWxtbVlx44d1KlTxyQmFxcXk5iyat68OX/99RdRUVHGydfh4eGkpKSYnFe6dGlatmzJzz//jFqt5uLFi9y5cyfX51O1alX27duHRqPhn3/+AfT7DT3OkCFDmDJlChqNxtj78iSWlpaUK1eO0qVL0759e+O8CyGEEDmTBEIIIQqJlZWVcZhStWrVWLlyJV988QUWFhb06NHDuBzqoEGDWLZsGWZmZuzYsYP27dsDYGFhwVdffUVgYCB169bF3d2d9u3bM2vWLMqWLQtA9+7dSUxMpFevXoC+sV+5cmXc3d357bffaNq0KWvWrMHc3JzQ0FCWLl1K8+bNGT9+vElMS5cuNYkpq759+zy6Hm4AACAASURBVOLs7EypUqWoXbs2tWrVom7dugwaNCjbuZMmTeLixYuoVCqCgoI4ePBgrs+nR48e3LlzBwsLC+bNmwfoJ0hnlVNCYWFhQcOGDRk5ciT37t3LtXzDtebm5mRkZDB//nymT59O2bJluXv3bq7XCSHEf50MYRJCiBeoZcuWdO/e3fh7jRo1WLBgAaBv7Bsa/Pb29sZzGjZsyO3bt8nIyDDumXPq1CkSEhJwdHQE4I8//mDBggVYWVlhbm5uvDYuLo5KlSpRv359QP9t+86dO0lJScHGxgadTodarSYmJoarV69SqVIl1q9fz3vvvce4ceOMMfXq1Ys//vgjx3vy9PRk3bp1xg1DQd+rkXVYlUHt2rVZs2ZNts1DO3XqZPz51KlTxp8PHz6c7dwpU6YYfy5ZsqQxqch63MXFxTiPIeveEFkTkMmTJxt/njhxIvXr18fCwgJfX1+2bNlC//79c7xfIYT4r5MeCCGEKGSPbqSZNXkwsLCwyHaeIXnIWk7W5GHUqFH069eP+fPnZ/um3jA/QaFQoFKpWLRoEV5eXnh5edG3b1++//77bPU/iSF5MMT2uOFG+dk89HlvNHr79m26dOmCy/+xd+dxUVXvA8c/s7Dvm4iCoqSokKkoZpm5tmplpmiUVtpiaYvZ8m3xl5ZmWX3LtDKtzMpcU0tzKXE3cyN31ARFQQRkGxgGZrm/P/gyiQwyKAJjz/v18iXM3HPPc597uHPP3HPuDQykcePGeHl5ce+9917VOoUQwpHJFQghhLhGPf/880yZMgWttvpD/f/93/8xZswYzp07R2RkZIWOyLUuNDSUtLQ0Tpw4QUBAgHW+hxBCCNukAyGEENeo8luk2isgIICAgICrFE3DptVqiYyMrO8whBDCIcgQJiGEwygqLK3vEOySd77sTkQtWlQeiiSEEEI4OrkCIYRo8LrEBrJrZzbHDpwjJMwHd0+X+g7JplKDkZysIvSFRgDCW0oHQgghxLVHOhBCiAZvyLCWHDqYi15v4tTx8/Udjl0eeawVjRq51ncYQgghRK2TDoQQosFr0cKLz2d3Z+XPqeiLTKSk6KzvJSUl0aZNm3qM7h+NGrkR1MiV6Ov9iIqWJxkLIYS4NmlRcuDSD/YUl2CxZAM59R1GjTla3I4WL0jMtc3DA+KG+f7vt3/ukvPQQ28yaXJDe3KwQlV5bMg5vhRHi9vR4gWJua5IzFefo8VbrxQ1qHyrX66B0aKklH3Wicui5hRYUuo7jBpztLgdLV6QmOtKQ44585yFw0dMZGVasFjKDrSmknYsnH+4niOrOUeLuyHF6+qmJixMQ6dOl77o35DbclUk5rrhaDE7Wrz1y9lBOxBCCCFq3a+rSvj6q2Ib79zJ4kUldR7PlXO0uBtevE1D1UyY4EVAoFz2F0I4NulACCFELcvIsFg7D+6ezvj4u13yqczi2lZ2dy49aWcsfDdPz/PjPKovJIQQDZh0IIQQopYd2F92G1dPb1eiYkLqORrREATlGTiSeJZ9+0z1HYoQQlwxeZCcEELUsuxsCwC+AW71HIloKLx9XVFrVOh0CqWO8TxEIYSoknQghBCilpnNZf+r1TJsSfyjvD2UlljqORIhhLgy0oEQQghRIxpN1R0jjQbUV/DJcqmpIjKNRAghGgaZAyGEEMLq6VHN8fDQYLFAscHMuoQs/j6hB6D3rQF0bO+DWg0ms8LmrTns+SsfgMbBLjxwbwhubmW9h/SMEn5YmFZh3XfeFkR0Wy8ALBZIOlbIqrWZFZYZ+2Q4X3x9itLSf+4v3uNmf2I6+qDVqDAaFRL357Npq9xjXggh6otcgRBCCGGl0apIOVXM7xuyMJkUBvZvjEaj4vp2XsR08OGPnbksWX6WnFwjvW8NoEljF5ydVcQPaUpJqYXvF6bxy+pz7EnMq7RuJ62akhILS1dkcPR4Ie3aeNIy3N36fnQ7L1xc1MTG/PMU757dA+ja2ZdDh3V8O/8M+w8VoNeb6yQXQgghbJMrEEIIISooKjKx76COnDwjQwc1ISjQmW5d/SjSm9n+Zy4AKafOMP7Zltxysz/Z542o1bDwp3QKCkyczaj6+Qsms0LyST2pZ4ppG+lJkxAXkk+WXeHo2tkXsxnaR3ux9Y+yKwwxHX04n2NkXUI2AAmbzl/lrRdCCFEd6UAIIYSowMlJTVioK31uDcRoVMg4V4K7u4bU1IoPxsvLN+Lj7YRWq6a0VKGgoPpblLq6qLnztiCahbqhKLB3XwEAXl5a/P2cWLkmk/53NCLA3wmDwYJaDYeTdABotSqahZbd2Sr1TDEmk1JlPUIIIa4eGcIkhBCigshWHgwd1AQXFzXrN5Z9869SARdNYi6/q5BGrcJksu/OQmq1ivAwd7y9tCxZcdY6HKnHTf4YDBaOHC2ktNTCzTf6o9WWrV9fXLaMn68T9/VvzKB7GxPg71wLWyqEEOJySAdCCCFEBUeOFvLRjGRmfZ3KgcNl3/7r9WYaB7tUWM7bS0t+vpGc3FLc3TXWCdSXoi828/lXpyguttC3Z6D19datPFCrYdjgJqhUKiJaupP/vysa10d5A5CVXcqsr0/V1mYKIYS4TNKBEEIIUYHZrFifZVFuT2I+Hu4aOnf0wdlZxd23N0Klgq07ctmyvWy+wqB7yu7C1KWTD8MGN7lkHStWZeDn60RMRx+i23mh1ag4cFhH+lkDBw7r0GpUtIrwIOVUMU0au1jr7dDe+2ptthBCCDvJHAghhBDV2p2YT9MmrvTqEUCvHgEoCmzbkUtaugGAdeuz6NsriDFPhAOQk2vE2VlNaantoU2n0wyknCqmZ/cA8guMFBaaK0yQbhfpSWxnXxYuTSfu/ibWegEKdCYKCoxXeYuFEEJURToQQgghrD794mSV761YdQ61Grw8tdbhReX2HdSx76AOH28tRXqzzQnOP/96rsLvS5afrTqOWf/E8cOiNNTqsjkQOblGFJk7LYQQ9Uo6EEIIIexmsVCp83ChS713pfWez5GrDkII0RDIHAghhBBCCCGE3aQDIYQQtUyjKfvfYpGxNuIf5e1B66SqZkkhhGjYpAMhhBC1LCio7NCal6Ov50hEQ1GQZ8BiVvD0VOHqKh0IIYRju+I5EOfO5eDj44mr69V/qI/ZbEZT/tWeEEI0UFFRTkAxhfklHNiVho+/GyqVnDT+W5UajORkFQHQoYNMPRRCOD67j2QHDiTzzNhPAAgPb0zvXh15KL4fY56dzksvxhEb2/aqBXngQDLTPlzIyZMZ3H5bF155eSharRyEhRANU0gTNY+OdOObr4rRF5aiLyyt75BEA9A0VM3Dw93rOwwhhLhidp+Fm0xlTxWaN/dVjh0/wzuTv6+Tqw4AYWGNGPf8AzRuHMDDI6bQpUskt/XrUid1CyHE5bj7bhc6xzhxJMlEVqbFOv592bLlDBx4Xz1HV3OOFndDitfVTU1YmIZOneSLLyHEtUELGrDnyrqqbExveItQwluEsv2Pw6SczABg4eKNTH3/R9q3j2D0U/cRHOzPDz+sY/mKLZjNFgY/0Ithw/qSkpLO9E+XcupUBnfdeSOjRg0gN1fH0qUbWbtuJ926RXP/wB6Eh4dUqNrXz4cOfj5lP/t6UlpqBlXDGMpkUVQNJpaacLS4HS1ekJjrSkOOOThEQ3CIU4XXflm1hrhhD9VTRJfP0eJ2tHihYbflqkjMdcPRYna0eOuV4pjTkbVgBntuFKKUPU1UV6AjKSmVhIS9THvvSfbuPUZQoA/PPzuIj6cvYdmyTTz15D2ENg1gzNP34eHhxlNPf0Sf3h34/vu1GI1GPnj/KTIz80Ax89LLM4lo2YRp7z3F6jV/MvW97/nis3GVqtfrDQyLf5vAQB/69O4IirmWU3F51CqlwcRSE44Wt6PFCxJzXXG0mB0t3nKOFndDjnfjhlIyMyt/8JqNd7BoQcOaeB8VrSEqquorJw05z1WRmK8+R4u3fjlmR6tG11P1egO9+rxAmzbNePihfsTEtAagd6+OhIU14s7bu7JgUQIA0dEtSNiQyI6V2wFI/Os4Xbu25bXX57D9j0PEDelFVlYef/31N01CAli8ZCMGQym7dx8lJ6cAf3/vCnU7OzsR/2BfZs9Zxc6dR7j11g61sf1CCCFEnSgqUhj/oo6sTEsVS9zJooXFdRpTtRZCz17OjBkrczeEEP+oUQfC3d2V39d9gLOzk833nZw0mExmTCYTL7z4GW3bNGP0k/dQWFhMaamJAf1voklIAB98tIiNm/5iwhvDAehxyw0EBZUNUbpnwE14e1c+UGm1GoYM7sW5c7ksW7FVOhBCCCEcyqIFxWRlWnB20eIf6I5a27CHLpQaTOSeL2LjhlJ69Xa+5JUIIcS/S42PBlV1Hi6k15dw+PBJpk55HEVRyMrKR6fTc/LkWQIDfXj9Pw8xLP5tPD1d8fPzIuloKj169Cc9PRsPD7dKd1hKTk5HrzfQrFkwSUdTCQttVNOwhRBCiHqVklI2pCO0hR9BIZ71HI19ju03k3u+mIMHjNKBEEJY1erRQKVSodGo8fb2YMTw2xn64Nt06tSKjh2uY83aXVgsCl/OXgnAiOG34+/vw6efPMsXX/7MTd3H4O7uyquvDOOuO2+ssN49e4/x3vs/AtCzZwceGXFHbYYthBBCXHWHD5d1IPyCHGc4kJunC7nnG9iwKiFEvbO7A9GxYys2b/yk0uuLF75l/blHjxvo0eMGAMaOuZ/HR92Nq6sLAEVFxXh4uDE0rjeKouDkVFZ1mzbN+PijMej1BtzdXW3WPfiBngy8rzsmk9m6PiGEEMIRaRv40CUhhKjOVT2KXXiy7+HhBpTNZSjvPFyoqs5DOa1WK50HIYQQQtgtJSUNk8lU32EIcc2Rr0GEEEIIUSNzvlpOcMhtLF56lOCQ26z/7n/gJbvKm81mduw4cMVx2FrPpLdn8+aEzzGZTLS87l4yM3MB+P33P+neY+QVr18IIR0IIYQQQtTQoPt7s3njl9zWL5zMzBzmfPkGmzd+yccfvWhX+T17jnDvQPuWrel64ob0I/7BOystGxPTlinvPHPF6xdCSAdCCCGEEDXk5+dNZGQ4Pt5lQ4vDw5sQGRmOm5sLb78zh6jrhzDuxY84evQkAO9O/YbItoO4466xHDmSwviXPyEzM4eYLg+xYOFa9HoDI0dNIqLVvQx78DVKSkor1Dfp7dl8/8OvABiNJmJvHEFOTn6l9axevY0HH3qDzVv2Vih/9mw2fW97mu9/WG0znpSUNPrf8zwRre5l9NPvcvx4KkCl9QOsW7eD/vc8T68+TzL3219QFIVVq7by3PMfWOt78qkpJCTs4pu5P/Psc9O4q/+zxN44gkOHTnDPfeOIbDuIdyZ/dRX2jBB1Q+7JJoQQQohaMWjwy0S1a8nSxe/zw/zVPD3mPb6a/SavvT6TtatnUFiop3HjACa8MYr4h9/k15Wf4OXlwU/LEli8ZD17dn3Hnr1HcHFxrrDeU6fOWudSWiwWdu06hNFoqrQes9lMVLuWZGScr1A+KMiXxx69h4WLfiPQv7RSPC4uzvS4pSMT/+9JZsxcxMef/MjMGa9UWn9Cwi4eGPIKPy15H3d3Vx4eMYGIlqHk5OZzIvmMtb4jSSnk5elIT8/i0xkL+W3tTFq2bMqUd7+htNTIsqXTOHMm8+rvECGuErkCIYQQQogrlp6exZYtiRQVFfPZ54s5ezabhIRdaLUa2rVryaR3ZhMREYqfnzc+PmXPwQgODsDd3ZWusdHodEW89/639OrZ2e46L16Pl5cHvr5elZbTarU0Dg4AwM3NqVI87u6uxHRqy7fzVrI3MYk1a7fbXP/SnxIICvLl5182s2DhOlxdXVi2fMMlYxw4sBd9+3alZctQ+vXrytq1f7Bm7R/07Blj93YK0dBIB0IIIYQQV6yoqOx5EQP692Bo3G089ug9bNvyFY0bB/DnH3Ppf/ctdOj0IL///melsq1aNSP15ErMZgutIu8nIyO70jIWi6VW4tRoVJXiWbVqKwMHvcRt/W5k4v89SWGh7Wdf6HRFREY2Z2jcbQyNu43Zs15nzDNDLhlfSONA689xQ27jzz/msnjJ7/S97ela2R4h6oN0IIQQQghxxVq0aEKjRv4k/nWUmJi2BAT4EB7eBK1Wy86dhxj/4kMMGtSbdb/9ib+/D5mZOWRkZGMymcjNLSAzM5fZX74OwO7dRyqsu3Xr5mzbvg+TycSaNX8AZQ+vvXg9F9JoNHh5ebB///FKsV4cz9ZtfzFkcF/uuKMbJ5LPUFxcgtFoqrT+nj1j2Lp1H40a+dOxYyRqtZqWLUOJaBnK1q37KCzU8/ffp/nrr2OoVKpK9R49epKQkEBmff4aW7YkkptbUFvpF6JOSQdCCCGEEFdMq9WyetV09h84jqv7TXTpOoKEDbvIzs5j7HPTcHK5kSNHTjJi+N1ERIQyYnh/QpreQc/eT7Jv33Hu6v8cTi43ctNN7enTp0uFdccN6Ud6ejZOLjcy+6tlACiKUmk9F1KpVLz2n0e58+5nyc8vtL5uMJgqxfPIiP5s2LibqOvjyM7Ow83NhQ0bdlda/4jh/Xlp/MPcfMtI3D278+zzH1BcbKBr12j69o3Fy6cHgwa/jI+PJ4qiVMrRylVbibo+ju49RvHKyyPw8/O+CntCiKtPJlELIYQQ4rIp5t3Wnzt1asPKnz+msFCPp6e79fVDBxZRVFRsnQgNMPebt5j+yXg8Pd1Rq9VkpK+luLjE5oNlw8ObsHPHt+j1hkrvX7gegOmf/PMsildfeYQxzwzB3d2VQYP6MGhQH4YPH86hA/MrxXMs6SfMZgvOzk5MmviUdUjSxXG++cYo/vPqIxiNJtzc/onlpyXTbMZ3oRfHPcSzY4eiKArOzk7V5laIhko6EEIIIYSoVRd2HspdeLJeztvb0/qzSqW65Mk3UOX7F67HnlhsxaPRaNBoNAA4OVU8Pbp4/VqtFq228ilUdfHbWrcQjkiGMAkhhBBCCCHsJh0IIYQQog4EBpV95JYYTNUsKYQQDZt0IIQQQog60Cio7K48Z0/n13Mk9ikxmMg7XwSAh4ecLggh/iED8YQQQog60H+AK4cPF3HuTAHZGYV4eDpXX6iemExm9IVGANzdoVfvhhurEKLuSQdCCCGEqAOxXZ145FE3Fi0sRq+3UJBnqO+QqhUYpGbss+54eFR+poEQ4t9LOhBCCCFEHek/wIX+A1woKlI4edJc4b13p7zLf177Tz1FVllUlJwiCCFs06KOhsrPOhF2UogCVXR9h1Fjjha3o8ULEnNdcbSYHS3eco4Wd0OP18MToi4KT6VxJiq6Q/0EdJkaep5tkZivPkeLt17ZeGK5I9CCCzhm7A2CSu0KKpf6DqPGHC1uR4sXJOa64mgxO1q85RwtbkeLFxp2zIl7z/PnjiwyzxVjMlmsr5cU38uENw7WY2Q111BiVqlU+Pu7cF1rb+7uH3bpZRtw27DF0eIVNSfXJ4UQQghRpUULUli0ILmKdxtz+FBencZz5RpWzFs2Z7BlUwZTp3Wp71CEsJt0IIQQQghhU25uqbXzEBjiiX+gB1qt3NK1NlgUKMjVc+5MAX8fL2Dzxgx69Gxc32EJYRfpQAghhBDCppMpOgDcPJyJaBNUz9Fce3z8XDGblbJOxN8F0oEQDkO+RhBCCCGETfl5pQB4estzIK4Wbz83AHLOl9RzJELYTzoQQgghhLDJopTfplHutnK1lGf2n1wL0fBJB0IIIYQQdSIo0BkPd02d1+vlpcXfz6nO6xXiWiUdCCGEEELUmJeXlvHPtiTA3/4T8yEDQ7j5Rr8a1RMU6EzTJq6XXGbsU+F0i/Wt8v07+wZx793Bdi9vTxxdYnx4bnSLGq1DiGuFTKIWQgghRI2pVWXPwFKrr+7wpiEDQzh+ooi0dEOVy2zZlkPKKb3d66zp8rbiOHq8CJNJhh2JfyfpQAghhBDiinTq4MP1UV54uGtwdVFz/EQRv6zOBOCWm/yJ6eiDYgGttqyzcVNXP1pd58G3P5wBYOTwMPYdKCAn18gd/YJwddFwJr2YM2kG3N01XB/lTdtILz75PIU7+gbRONgFTw8tWq2K9AwDTUJcKV1vwdPTxH13B+PqqiE3z8j6jdmcOl1cIdYh94dYlw/wt1Sob9FPZxk4oDEtmrsBKpJPFrF85Tlu6upXIY75i9OIj2uKTmcicV8BYU1dueeuYFxcNJw+U8zvG7PJzTPy1GPNyM4x0izUDb3exKq1mZxOq7ojJISjkCFMQgghhLgiHu4aGgU6s31HLlu259Cmtad13sGNXXw5/ncRCZuzrct7emjwvGAuhKeHBnd3Db17BKBWq1i+MoNTqcXsTszDUGLh7+Qivl9Y1tnw9tISFOjMn3tyWbL8LOs3ZqNRq3Bz1ZCTU0pGZgm/rstErYbetwZUivXC5S+uDyAru4Sde/LYtO08rSI8CG7kXCmOnFwjySl6PD3KtmHAncEUGywsX5lBYIAzA+5sBIC7uwYvTw2Ll6ejVqvocXPleIRwRNKBEEIIIcQVKy1V+OtAAbv25mOxQKsID27s4kexwcKqtZkcOKTDYDBfch3Jp/S4uaq54Xpv9u7Lp7RUwWJWKC42cz7HaF2uqMjMrj35nEk3cD7HSPkNjIoNFlJPF9O1s+//OjCVbz974fIX1wdw5Gghfr5OdO1cNkciuq1XpTjMZoX8grJ4PD01eHhoWPt7Fskn9ezcm0dQoIu1voOHdZw+Y+D4iaIazRcRoiGTDoQQQgghapWiKGjUEODvREmJxeYyKlXluRMJm87z67pMmoe58fSo5lUuW1xFR+Smrn70vCWA4yeK2L03HxtVXLI+jQYeHhpKUKAL69ZnUVJiQev0z6mSrZhdnMveL9KbADAZLajVoL7oDKvYYLFZXghHJB0IIYQQQlwVB4/o8PXRcl2EO2o1OP3vZDwjswQ3NzXu7hrCQl1x/t9JeHhzN87nGPl1XSbOzmp8vLWUlFpoHFz2jf7FJ+UXaxHuTm6ukR27cgkKcEalKpt3oTeY8fbSWudglLu4vsbBLjg5qVj7exbFBgtarRo317JKq4rjfI6R0lKFW27yx9lZTUxHX87nGLHY7jcJcU2QSdRCCCGEqLHy+w/Zev5Z+Uv7DxbQNtKTgf0bYzYrqNUqFMqG9XS/0Z9nHm+OyaxYT7Y7tfchoqU7AGczSsgvMPHnrjxu7xvES8+1ZPO2nEvGtG1HDoPuCeG50S05l1WCokBMBx/++DOXVhEexA1qwg8L06zLX1xfWnoJZzNKeHBIE/R6MwUFRsKblb1/qTi27sih1y0BtGntSYHOxK/rMi+RMSEcn3QghBBCCFFjBQUmpn2SDMCW7Tls2f7PSfV/Z6RYf56/KB1nZzWlpRW/kv9szincXNUUGyq+rtWqUKnAaCw74T5wWMeRY4U4aVUUGyz8uTuvUiwfzUj+p+6ZyWg0KoxGBa1WhVpdNj/jvzNScHZWVVh+z1/5ler7fmEaLi5q69Cr8gffXRwHwKatZdu8JzGfPYn5uLmpKS7+Z3s+uiAPW//IZesfudVkVQjHIB0IIYQQQlxVF3ceyl3ceQBsPlvBZFLsfuaCxQIWi2JzXaWlttd9sQvnbRTpzRWWvVQcF3YehLiWyRwIIYQQQgghhN2kAyGEEEIImzw9y247atAbq1lSXC79/3Lr5SW3eBWOQzoQQgghhLCpaVMPAHT5BrLPFWExy0Tg2pSfW0x2egEAoaEe9RyNEPaTORBCCCGEsKlpqDuduwSye1c2Jw5ncqK+A7pGeXk50fe2JvUdhhB2kysQQgghhKjSC+Ov596BzQlp4l7foVxz/ANciL0xiKnTuuDmJt/pCschrfUKKbZugO0AHC1uR4sXJOa64mgxO1q85RwtbkeLFxpuzC4uah4ecR0Pj7iu0nsPP/ww3333XT1EdfkcMeaG2jaq4mjxipqTKxBXyFEfS+9ocTtavCAx1xVHi9nR4i3naHE7WrwgMdcVifnqc7R4Rc3JFQghhBBCiHpUVGRi0YJkNiScRV9ksrHECB64b32dx1WVoEau9OrdhLsHhOHhIaeS/0ay14UQQggh6tHM6YfZ+WdWfYdht6xMA4sWJFNUaOTRUa3rOxxRD6QDIYQQQghRT4qKTNbOQ+voYPyCGvZkdZPJQm6WnuSkLFatPC0diH8pmQMhhBBCCFFPTqboAHDzcG7wnQcArVZNUIgnzi5l30Gn/C9+8e8iHQghhBBCiHqm1TrWxGMXVw1AFXM2xLVOhjAJIYQQ4pr30Ucf0aSJPKxNiNogVyCEEEIIgdlsJjg4uMK/G264oc7q3rFjR4XX+vTpw+rVq2tl/WfOnGHWrFncfffdl72OSZMm8eabb9ZKPEI4OrkCIYQQQggURSEzM5Nff/2Vli1bAqDRaOqk7j179nDvvfdy7tw562sTJ06kXbt2tbJ+b29vtm7dipeX12WvIy4uTh6QJsT/XPEViHPnzmEwGGojFiGEEELUs5YtWxIZGUlkZCTXXVf29OmPPvqIyMhI7r//fn7//XcAvvnmG3bu3Mldd91FbGwsGzZsYNy4cTz77LN0796dH3/8keHDhxMZGclbb70FQEpKCv379yciIoLRo0dz/PhxAMaPH09mZiYxMTEsWLCAd955h+eee47k5GQA1q1bR2xsLN26dWPu3LkYjUY2bdrEc889x3333UdUVBSfffaZze05dOgQr7zyCn379uW9996jpKQEgKNHj/LCCy8QFRXFuHHjeO2110hPTyc2NtZadvbs2UybNo3Vq1fz4IMPsnnzZvLy8oiJiWHs2LFERUXx/vvvk5ubC0BWVhZvv/22dZ1Hjx5Fr9czcuRIIiIiGDZsmLV+IRyZ3R2IAwcO0KNHD3r06MHw4cOZO3cuJpOJMWPGsH///qsZYwW///478+fPr7P6hBBCiH+TCX9jnAAAIABJREFUIUOG0L17d+677z4AEhMTeeutt5g1axYjR46kX79+ZGdnk56eztGjRxk3bhwLFiwgPz+fOXPmEB8fz5gxY3jwwQfp3bs38+fPZ+LEiRw8eJDg4GB69OjBokWLMBgMfPzxxwBMmDCBRo0a8euvv3LPPffwxBNPkJeXR2FhIUajkQceeIAnnniCGTNm8O6777JmzRpyc3P55ptvGD9+PJ988gnPPPMMeXl5FbYlKyuLbt260aFDB+bPn8+2bds4duwYiqJw1113odFoWLx4Mbm5uaSkpGAwGNi1a5e1/NmzZzlz5gzdu3cnKiqKjIwMjEYje/fu5f7772f27Nn8/PPP1s7LoEGDSE9PZ+nSpXh4ePD000/z008/sXjxYtasWcO9996Li4tLHe1JIa4eu4cwmUxls+znzZvHsWPHeOedd3B1db1qgdmSlJTEq6++ypgxY+q0XiGEEOLf4o033qB58+Y4OTkBsHz5coYMGULPnj0BuOWWW1izZg0AYWFh9O3bF4D9+/fTvn17unbtyvXXXw/APffcg7+/P7fccgsHDx4kOjqamJgYvv32W/bu3UthYSEAPj4+AAQHBwPg7u6OVlt2irJp0yZ8fHwYNWoUAPHx8axYsYL+/fvTvn17unfvDkBoaCj79u3j1ltvtW7Lxo0b0el0HDp0iEOHDlFaWkpKSgp79+4lKyuLKVOm4OzsTJcuXdiyZUuVOfHy8sLX17fCazfeeCNubm6MGTOGadOm8eijj7JlyxbCw8P57LPP0Ov1JCQkMHnyZHQ6He+99x6TJ0++3N0iRINS4zkQ4eHhhIeHs337dlJSUgBYuHAhU6dOpX379owePZrg4GB++OEHli9fjtlsZvDgwQwbNoyUlBSmT5/OqVOnuOuuuxg1ahS5ubksXbqUtWvX0q1bN+6//37Cw8Mr1Zudnc24ceNo1KjRlW+1EEIIIWxq3749kZGR1t8LCgrw9va2/u7q6mo98Xdzc7NrneVfOK5atYphw4Yxf/58evfuzZNPPlltWZ1OV6F+Z2dndLrKzx7w9vbGaDRWeK2wsBAvLy+GDh1qfW3KlCmcP38eNzc3ayflSri4uJCXl0dRUREAAwYMoGnTpgA89thjdO7cmdTUVCZMmECrVq04duwYjRs3vuJ6hahPNZ4DodPp2LVrFwkJCfTu3RuAoKAgPvnkE3Q6HcuWLQPKvgkYM2YMr732Gh9++CGZmZl8//33GI1GPvjgA6KjowF46aWXyMrKYtq0abi5uTF16tRKdZaWlvLKK68QFxfHzTfffCXbK4QQQoga6N+/P6tWrSIzM5PDhw/z22+/0b9//8ta19atWxkyZAh33HEHJ06coLi4GKPRiL+/P5mZmWRkZFhHPJTr27cvhw8fJjExkezsbBYvXszAgQPtqu/GG29Ep9ORnZ1tndvg6+vLLbfcQmZmJvPnz8dkMpGdnQ1ASEgIALt27aKwsJB169ahVts+VSosLOTcuXN88803xMXF0aJFCxo1akRiYiIxMTEEBAQQHh6OTqcjMzOT2bNnA7B79+7Lyp0QDUmNOhB6vZ5evXrxySef8PDDDxMTEwNA7969CQsL484777T+YURHR5OZmcmPP/4IlI2h7Nq1Kzt27GD79u3ExMSQlZXFX3/9RXFxMYsXLyY7O5vdu3eTk5NTod733nsPb29vBg0ahNFoxGg0Yjaba2P7hRBCCHEJPXr0oFOnTgQHBzNgwAA+//xzQkNDL2tdjzzyCBs2bCAqKors7Gzc3NzYsGEDERERjBgxgpCQEOtQqXJeXl58+OGHdOrUiaioKPr162ezA2PrakLbtm1ZtGgRb775Jk5OTsTFxZGfn4+bmxvz58/n7bffxt/f33py7+bmxrvvvkufPn2IiIigtLQUi8Vic1siIiJo3LgxaWlpPPXUU2i1WlavXs3+/ftxdXWlS5cuJCQksG/fPu666y6cnJy46aab6NOnz2XlToiGpEbX7tzd3fn9999xdna2+b6TkxMmkwmTycQLL7xA27ZtGT16NIWFhZSWljJgwACaNGnCBx98wMaNG5kwYQJQdnAKCgoCysZLXnip8syZM+zevRuj0Uh8fDxpaWm4u7sTGxtbZ/enFkIIIa51Wq3W5m1KnZyc+PHHH/nqq69wcXGx3tr19ddf5+jRo9bl7rvvPuvEa3d39wrrWrdunfXnY8eOYTabcXZ2ZtKkSdYT9Llz5zJ9+nQ8PT0BKqy7/O5OJpPJOhzqwvoA9u3bZ3O7Bg8ezODBg9HpdHh5eTF8+HAAhg0bxtChQykpKeHrr7+2zoF49dVXef7553F2dq5w9WH69OlA2cRsgPT0dCwWS4Vzlk6dOrFy5UoKCwut2wGQkZFBcXEx7u7uNmMUwtHUePBfVZ2HC+n1eg4fPszUqVNRFIWsrCx0Oh0nT54kMDCQ119/nWHDhuHp6Ymfnx9JSUn06NGD9PR0PDw8KnyLEBoayooVK6y/T548maZNm0rnQQghhKhDtXXyq9ForJ2Q8ona5S48Gb+YVqu9ojkLtp4BoVKpbN4Qxp6bxGg0mgqdhAtd/LpKpZLOg7im1OqD5FQqFRqNBm9vb0aMGMHQoUPp1KkTHTt2ZM2aNVgsFr788ksARowYgb+/P59++ilffPEFN910E+7u7rz66qvcdddd1dYjhBBCCFEbBg0axO23327Xsn5+fuzcuVNuxyr+1ezuQHTs2JHNmzdXen3x4sXWn8ufEwEwduxYHn/8cWsvvqioCA8PD4YOHYqiKNZvHdq0acPHH3+MXq+3q3f++uuv2xuyEEIIIUS1goODrbeQrY5Wq6VLly5XOSIhGrZavQJxsQsvAXp4eJRVWMXlR7m0J4QQQoh/K32RsfqFGgiTyYIuv+yJ2uEtKg8NE9e+q9qBEEIIIYQQVYuK9sPdXYNeb+bYgXMEhnih1WrqO6wqlRqMZJ0tew6Hu7sGDw85lfw3kr0uhBBCCFGPhgxtydyvj5ObrSc3W1/f4dhtzLNR9R2CqCfSgRBCCCGEqEf972lGi5ZeHDyQy6GDuZXeT0pKok2bNvUQmW1R0X7E3hhECxm+9K8lHYgrZOue2Y7A0eJ2tHhBYq4rjhazo8VbztHidrR4QWKuKw015qhoP6Ki/Wy+9/DDHzNpcnwdR3T5GmqORe2RDsQVctRbyjpa3I4WL0jMdcXRYna0eMs5WtyOFi9IzHVFYq59hw7mVfjdYg6p9Fp9i4r2re8QrinSgRBCCCGEEDW2aEEKK39JRV9kuuid2/m/N/bUS0xVcffQMiSuBf3vaVbfoVwTpAMhhBBCCCFq5NDBXBYtSAZAo1Hh7ulczxFVTV9Yir7IxNyvj9OipVeVQ8WE/aQDIYQQQgghamTnjiwA/ALcaN2+cT1HU71j+zPIPV/Mzh1Z0oGoBer6DkAIIYQQQjiWlJSyZ0EEhXjXcyT2KY+zPG5xZaQDIYQQQgghLovWyTFOJR0lTkch2RRCCCGEaOCSk5MxmS6erCxE/ZAOhBBCCCEc0qRJk9i5c6f194kTJ7JnT9ndf86fP09YWBgZGRn1FV6tioiIIDU1tcblDhw4gE73z7CdSZMm8eabb9ZmaOJfSCZRCyGEEMIhbdq0Cb1eT2xsLADz5s2jcePGxMTE4OfnxxdffEFQUFA9R1m/2rdvz4kTJ/DyKntqdFxcnDzoTVwxuQIhhBBCCIejKAq7du3ihx9+QFEUkpKSSE5OZteuXQDcd999TJgwAYvFws8//0y3bt2IjY21fot/6NAhRo8ezQ033MB7771Hbm5upTpsLZOXl0f//v15+eWXiYiIYNy4cej1+kpl4+LieOKJJ4iKimLcuHEcP34cgGeeeYY333yTmJgYxo0bR2FhIU8//TQRERGMHTuWpKQkAMxmM5MnTyYiIoKNGzda1ztp0iS+//57AIxGI7GxseTk5FBaWsqkSZOIiooiKiqKmTNn8vbbbwMwYMAAxo8fz+rVq3nwwQfZvHkzACdOnKB///5ERkby7rvvkp2dbff2iX836UAIIYQQwuGkpqZah+bs3buX1atX07p1a/744w8AJkyYwN69e1EUhWeeeYY777yTjz/+GC8vL7KysujWrRsdOnRg/vz5bNu2jc8++6zC+qtaxmg0smrVKtq2bcvPP//MihUrrCfkFzp48CAtWrRg8eLFFBYW8tRTTwGQlJTEokWLmDNnDi+99BJz585l//79LFu2jMaNGxMXFwfA6tWr+eKLL5g+fTotW7a0rvfUqVOcO3cOAIvFwq5duzAajSxatIiFCxcyc+ZMFi9eTNeuXXn++ecB+Prrr3n99dfp3r07UVFR1mFdL730EmFhYSxfvpzExESmTp1q9/aJfzfpQAghhBDC4Rw8eJAuXbrw+OOPs2LFCpYtW8a7777L4cOHKSwsJDQ01LrsgAEDmDlzJllZWfj5+bFx40Z0Oh2HDh1i1qxZlJaWMn/+/Arrr26ZoUOHEhUVRa9evaxXPS4WGxtLu3btmDBhAgkJCeTk5AAwduxYOnbsSEhICAsWLOCpp56iffv2vPDCC+zfv5+UlBR+/PFHxowZw913302zZtU/PXnevHk8++yz9OzZk3bt2tG5c2frsKWgoCD8/Pzw8vLC19cXgPz8fJYtW8Yrr7xC27ZtGT16NAsXLrQOb7Jn+8S/l8yBEEIIIYTD2bdvHzExMTzwwAP06tWL4uJiBgwYQOvWrdm/f3+Fb+1nzJhBr169eOKJJwgJCaFXr154eXkxdOhQ6zJubm4V1l9YWFjtMgDe3t7V3h3J2bnsKc1FRUUABAcHW9/Lzc21nuhrNBrrcgcPHqRfv34212exWCq9durUKfz9/e1e3mAwAFjrdnFxIT8/v9Ky9myf+PeRKxBCCCGEcDh//fUX119/Pe3atSMwMJD4+HicnJzo3LkziYmJFZbduXMnt99+OxMmTCA1NZUbb7wRnU5Hdna2dQJ2dHR0hTL2LFMdnU6HXq/n888/p0uXLoSFhVVaZvDgwSxdupTi4mIWLlxIy5YtiY6OZvDgwXz77bekp6dTWlpqXb5169Zs27YNk8nEmjVrAFCpVDz66KN89dVXZGRkkJWVxYEDBwBo1KgRBw4cqNQJCA4O5uabb2bhwoUYDAa+++474uPjrZ0YIS5FOhBCCCGEcDh79uyxntAPHz6cQYMGAXDDDTewd+/eCst+8MEH+Pj4MGnSJKKjo2nbti2LFi3izTffxMnJibi4OI4cOVKhjD3LQNnJe1UGDhyIh4cHn332GVOnTrW5zMiRIzl06BDu7u7MmTOHL7/8EoDHHnuMsLAwmjZtyqZNm6zLx8XFkZ6ejpOTE7NnzwbKJpSPHDmSVq1a0bp1a6Kjo1myZAlQNun6/vvvx8nJqcLtXAHefvttJk6ciJubGwUFBbz44os12j7x7yVDmIQQQgjhcE6cOGH9+fnnn0erLTulefnll62vl4/nX7JkCXq9Hjc3N0aMGAGUffM/ePBgdDqddRjPxapa5sLboH744YdVxvjbb7/RuXNn67wDgPXr11dYJiwsjD179lBYWIinp6f19SZNmjBv3jxmzZrFk08+ybx586zv7dy5E71ej7u7e4V1ffrpp7z//vu4uLigVpd9R/zkk0/y8MMP4+TkhJOTE9OnT7cu36tXLzIyMtDr9Xh4eNR4+8S/l3QghBBCCOHQXFxcql3m4pPtclV1Hmq6jC0qlapC5+FSLuw8XMjWvAuoentsLV/VslAW44WdByHsIR0IIYQQQohatmjRogp3ghLiWiIdCCGEEEKIWhYVFVXfIQhx1cgkaiGEEEIIUSONGpUNlcrJLKrnSOxTHmd53OLKyBUIIYQQQghRI1HRfmzccJaMtAJKSkx4eFU/D6W+FOlKyM3WA2VxiysnHQghhBBCCFEjvfqEcOhgLhs3nCU3W289QW/IevYKoVefkPoO45ogHQghhBBCCFFjY55rx933hHHoQC5FRf88qG7ZsmUMHDiwHiOryMNDS9T1frRocXl30xKVSQfiCmVnZ9d3CJfF0eJ2tHhBYq4rjhazo8VbztHidrR4QWKuKxJz7WrRwqvSifm3360nbljlh9KJa4dMor5CDfmP+lIcLW5Hixck5rriaDE7WrzlHC1uR4sXJOa6IjFffY4Wr6g5lXLh4waFEEIIIYQQ4hLkCoQQQgghhBDCbtKBEEIIIYQQQthNOhBCCCGEEEIIu0kHQgghhBBCCGE3zVtvvfVWfQdxteXk5HD69Gm8vb3RaDTW1zMyMkhPT8fLywuNRoPRaCQ5ORmLxYKHhwcAeXl5ZGRkkJeXR15eHl5eXqjVlftd+fn5pKSk4O7ujrOzs8112VJVudLSUjIyMiqVLykp4e+//0ZRFOvrtrYvPT2d8+fPk5eXR1FREd7e3pXqNpvNnDp1Cp1Oh4+PDwB6vZ4TJ07g5uaGs7OzzZhtlQNISkoiNTWVwMDAGue5uLiYtLQ0a56dnJxs1n9xvhRFIS0tjZycHHx9favMM0BRUREqlcoam6IopKSkcOrUKRo3btygclxVm01JScFoNHL69OlK5a9mngEKCwtJS0vD19cXlUplM25b++fMmTMcOXIEk8lUYR/Zyk1t5rk8X1qtFhcX209IvVS5EydO4OPjUyE/9rQ/e3Nsq53Zk+PyuIuKiipsl8FgICkpCb1eX22ebbVBe/IMlduZPXmuqs0fPnzYur9rmmeAkydPWvNsNptxd3e3K8/lfxuenp5otbbvZm5rX5hMJv78809Onz5NWFhYjXNs7+eJrRyXy8vLw9nZ2Wb7sFXOaDSyb98+TCZThTZ+tXN8ccyurq4283xxW77wM/Ds2bMVjgUNIc9VteXz58+zdetWtFpthfxdnJv6yPPFx1WdTsfZs2c5efIkSUlJmEwmXF1dcXJyspmX2jw3utxy9uwbUbeu+Q7E/v37ef/998nJyWHu3Ll07doVT09PNmzYwPTp0zl9+jSbN2/m1ltv5e233+bYsWMkJCSQnp5Ohw4dWLt2LUuXLiU9PZ2kpCSuv/76Sh+SJ0+eZPz48eTk5LBkyRK6du3Khx9+WGldF7tUuZkzZ7Jnzx72799vLa/X65kwYQJJSUmsWLGCZs2akZmZaXP7ZsyYQWJiIikpKVXW/8UXX7BmzRp27NhBfn4+TZs25ZVXXiE3N5cFCxYQGBhIaGhoteWioqKYNm0aM2bMYNeuXSxatIhevXrVKM/Jycm899575OTkkJSURKNGjQgMDKw2X7/++ivLly8nOTmZX375hT59+tg8qGRlZTF58mTat2+Pl1fZ/arnzp3L1KlTOXXqFJs2baJPnz4UFxfXe46rarNz585l69atfPDBB2RkZLBq1Spr+audZ51OxzvvvENKSgo///wzvXv3rnTQr2r/fPrppyQkJLBmzRoSExOt++ji3JjN5lrLc1RUFHPnzmXXrl0sWbIEHx8fmjVrZle5OXPmMHXqVHbv3s3y5ctp3rw5oaGhdre/lJSUanNs629ZpVJVm2MoO4n44osvMJlMtGjRAii7ZeLIkSPZvXs3586dq/C3YG8btCfPttrZt99+e8k85+Xl2azv888/Z8aMGWzcuJF169YRGhpaozwrisLYsWPJz8/n6NGjKIpCy5Ytq81zUFAQkyZN4tSpU8ybN4/OnTtbjwnlzp07Z3NfPPfcc/z0009s376dlStXMnDgwBrl2J7PE1s5Lj+m6XQ63nzzTXr27Gk92auu3Lhx41i4cCGHDx8mOzubDh06XPUcX/iFzOrVqzl8+DDR0dHVtmWz2cykSZPYs2cPH3/8McXFxcyfP996LKjvPFfVlk+ePMlDDz3EkSNHWLRoEYWFhXTp0sVmbrZu3Vqnebb1eXL69GlmzpzJwoULSUxMZP78+XTr1o3g4OCrfm60ZcuWyypX3qG61N+AqGPKNc5gMCjnz59XFEVRZs6cqaxatUpRFEV5+eWXldTUVMVsNivjx49Xjh49qpw9e1ZRFEVJS0tT4uPjFZPJpCxfvlxZvnz5Jev47rvvlN9++01RFEX5+uuvlZ9//tnmumpS7q+//lLi4+OV1NRUa/ndu3cr06dPVxRFUbZv365MnTq1yu2bMmWKcuTIkSpjLigoUEaPHq0YDAYlOztbiY+PV0pKSqz1JyQkKB988IFd5fLy8pRhw4Ypp0+fVgwGg3LXXXcpv/zyS43ynJSUpEyZMqXGec7JyVEMBoOiKIoyatQo5e+//65ULjk5WRk7dqwSHx+vpKWlKYqiKBaLRXnppZeUH3/8sULZhpDjquort3LlSmXixIkVyl/tPF9o7NixysGDB+0ql5OTo5w9e1YxGAzKqFGjlPj4eOXvv/+2mRudTlereS63bds2ZeLEiXaVy8vLU+Lj45UTJ04oBoNBeeCBB5Rp06Zdcvsubn/25NhWO7MnxwaDQRk/frwyatQoJSEhQVGUsrb8xhtvKHPnzq0US03aYHV5VhTb7ay6PCuKUmWbP3v2rLJt2zblqaeesr5ub57NZnOVx9Zy1eV5zpw5ytKlSy+5zeX7oqCgQBk1apSSn5+vZGdnK927d1eOHDlSoxzb83lSVY6NRqMyefJkJT4+XikqKrKrXE5OjjJkyBBl//79FY4DdZXj/fv3K/Hx8cqCBQsqlbPVli98b/r06crSpUutx4KGkmdb9X333XfK4sWLFUVRlI8//ljp379/lZ/Z9ZFnW8fV8tfXrVunPPbYY3V2bnS55RSl+n0j6tY1PwfCxcUFf39/TCYTiYmJtG3bFp1OR1paGqGhoajVapo1a0ZWVpa1N3/48GE6duxovaS5du1axo0bx4oVK2zWceDAASIiIgCs31hXtS57y2VlZdGxY0eOHj1qLX/kyBGuu+46AEJDQ0lLS7O5feW+/PJLJkyYwO7duyvVfezYMSIiInBxcSEgIAA3NzcKCgqs9R88eJB27drZVS4/Px+1Wo2fnx+KolBQUICvr2+N85ycnMy4ceOYO3cuOp3Ornz5+fnh4uLC6dOnASoMKyjn4eHB5MmTKwzJSExMJD09HQ8PDzZv3mwt2xByfKn60tLSOHz4MJ06dbKWr4s8Q9mQr4SEBEwmE82bN7d7/zRu3JjMzExKSkpwcXEhLCzMZm4MBkOt5rk8X9u2baNTp052lcvPzwcgODgYjUZDfn4+wcHBl9w+W+2vuhzbamf25FilUvHcc88RGxtr/ba0/KqBv78/p06dqhBLTdvgpfJcVTurLs9AlfWZzWa2bduGi4uL9fWa/p2/+uqr/Pe//yU1NdXuPJfXk5SUZPNvECrvi2PHjtGmTRu8vb3R6/Wo1Wp8fHxqnONLfZ5cKsfff/+9zTZxqXK//vorzZo1Iy0tje3bt1uPA3WR4/T0dGbPnk2/fv1sxmyrLZc7duwYqampREZGWo8FDSHPYLstHzhwgJiYGAAsFot1GK+t3NR1nqv6PHFxccHLy4uffvoJo9FYZ+dGV1Kuun0j6pbtwZ/XoB07dtC4cWNatGjByZMn8ff3tx60XFxcMJvNAJSWlrJ27Vri4+MBiIqKIjIyEg8PD/7zn//QqVMnvLy8OHDgAC4uLsTGxpKWlma9BO7s7FzluvLy8mpUbsiQISxatMhaPisryzpkwdnZGZPJZHP7APr160eTJk1ISUlh1qxZdOzYkYMHD1JQUEDr1q3JysqqMP7SycnJWn9GRgZ//vknDz/8MAD79u27ZDkXFxduvfVWJk2aZB3z3bJlS86fP293noODg3nsscdo1aoVn332GTt37iQmJsaufAGsWbOGPn36WMdYXliuUaNGldrD8ePHcXNzw2w2M336dDp06ICzs/MV5/j06dOcPn2aRo0a1SjHJ0+etJaLjIy0WR/AmTNnSElJITo62lr+SvPcs2dPtm/fDkCXLl2qzLPFYmH79u3WIVdms9mucuX7x9fXl5tuusma56pyU5t5Ls/XLbfcUinP1bXl8rHZXbp0AbC7/dmT46raWXU5dnV1tb6n/O8ZoBe25dmzZ+Ps7GyNpSZtsLo8l5+I2Gpnl8pzeXu+uL7ycklJSeTk5NCtW7ca5Rlg5MiR3HDDDaxatYoVK1bw9NNP25VnKDsZMpvNeHh42MzzxfviwlyuWbOGgIAA1Gp1jXJs6/PEbDZXm+P169eTlZXFuHHjWL16NVDx86RRo0Y2yx08eBCtVktBQQGzZs3iP//5zxXneOzYsZU+Ey7OcVFREf/9738ZPXo0Z86cIScnB6j4WRIcHFypLV+8b44fP249Fhw9evSK8nzh53ZV+aouz7GxsTbrK89naWkp+/fvt+bjUu2vLvMMtj9Ptm3bhqurK4GBgXV2bnS55WztG1G/rvkrEFA2Gefbb79l+PDhALi5uZGTk2P9Y9bpdNZxu7/88guNGjWyjv+97rrraNOmDWFhYURFRZGamkpJSQkZGRnWXrG3tzfnz58Hyibelf+BXryumpZLTU2tUN7T09P6eHi9Xk/r1q1tbh9A586dadKkCV27dqW4uJjc3FzOnz9PRkYGxcXFeHp6VvhmGSAoKAhFUZgzZw5Dhw61HqztKff4448zYsQIzp07x3XXXUdwcHCN8uzr60u3bt0IDAzkhhtu4OTJk3bn6+DBgyQmJjJgwACbebbF2dmZnj17ct111+Hs7Gwda36lOS4sLCQjI4OCgoIa5fjCclXVB9C1a1deeukl/vvf/zJkyBB8fX2vOM9QNuY7IyMDs9lcZZ41Gg1vvPEGbm5ubN261e5yBw8eZMuWLZSUlFj3UVW5qc08l+fr5Zdf5quvvsJkMtlV7vHHH+eZZ57h/PnzNG/enFatWgH2tz97clxVO6sux7aUt+X77ruPjh078tdff1WbZ1ttsLo8X6qdXSrP5XVfXB9AbGwsgYGBqFQqPD09a5RngF69euHv709sbCzHjx+3O88AcXFx3HHHHSzB3sH0AAAH1UlEQVRZssRmni/eF+W5LI8jKCiIoKCgGuXY1udJdTn29vbmm2++ITs7m8mTJwOwcOHCCse5qvaNh4cHgwcPRqPREBYWhsFgqJUcX/yZcHGOFy9ezNmzZ1m8eDG//PILmzZtIiUlpUK5S4mLi6NHjx7MmjXLeiy40jxXly978lxe98X1lefzl19+wcPDw9oZrqr91XWeq/o8Wb58OefOnavTc6PLKRcUFGRz34j69a+4AjFv3jy6d+9uPREov/y5b98+QkJCOHHiBKGhoaSmprJs2TI++ugja9ns7GycnJxQq9UkJyfz+OOPExgYyODBg63LtG7dmt27d9OkSRN27drFsGHDbK4rODjY7nIvvvgiH374YYXy4eHh/PHHH/Tt25ctW7ZYL2devH2A9RutEydOWCdx9u7du0JekpOTOXfuHMnJyYSHh6NWq1m/fj1FRUXccccd1uXsKQewcuVKLBYLTz75JBqNpkZ5LikpISsri+DgYI4ePUr37t3typfBYODLL7/kkUcesd4d4uJytkRGRvLLL7/w559/0qVLF+sJ55XmODAw0DqJ7eTJk3bnODo6usLkt6rqCwkJYdOmTVgsFvr06QPUrD3byrNGo+GBBx64ZJ71ej0FBQUEBQVhMBhQFMWucgaDgc8//xyVSsXIkSOt+yg0NNRmbmozz+X5KioqAsq+zb8wz1WVA9izZw+nT59mypQp1sv19rY/e3Jsq53Zk+Oq2vLq1avR6/WsWLGCm2++udo822qD1eXZZDLZbGfV5RkgISHBZn1HjhxBp9Ph7++P2WxGq9XanWeAEydO0KJFC44cOcINN9xgV56h7K5RLVq0oKioCIvFUqmcrX0RGhrK33//zYwZM+jatStZWVmo1eoa5biqz5NL5fjZZ5/lyy+/tK7jiSeeYODAgfj6+lqPc1Xtm6ioKA4cOMBvv/1GREQEISEhNWrLtnIMFT8TbOW4X79+DBkyBID169eTl5dHs2bNKnz7XZXyfbN+/XqaNGliPRbURp4vlS978gy223Lr1q357bff2L59O82bNyc8PLzK3NRHnm0dV48dO0ZKSgoDBw6s03Ojyyk3dOhQbr/99kr7RtQvlXLxtcNrzL59+5g2bVqF177//nv27dvHggULOH36NPHx8dx5551MmDCB5ORk63Lx8fF4enry448/otVq6dWrl81Gm56ezo8//khiYiI33XQTTz75JBMnTqy0rjvvvNPucunp6ZSUlBAQEIC3tzfx8fHceuutLF68mN9++42wsDBeeeUVTp06ZXP7vv32W7Zu3Yq/vz8PPPCAdRjGhX799VdWrlyJ0Whk/PjxBAcHM2bMmArLTJo0qdLdIP6/vfsHifKP4wD+AQ0sLIo4AheX0rZwKHBzbHYIxJuDRFx0EIQbbMnJrSFaArekpSlcAkFQcBNcghqUTIcOgvxLNXlYd9d9Tjzr9+v1mu/7+Ph+vs89z/vO7+Ov43p7e2N1dTUmJibi8uXLlbUGzeR8+/btePr0aZTL5bh7924MDw9XPaauVl7z8/Px+vXrymv6+vpifHy86neNiBgbG4vJycno6uqK/f39mJqaipWVlWhvb49CoRD37t2LR48e/fGM683ZmZmZWF9fjw8fPsS1a9cq+UxPT8eXL19amvP6+no8efIkrly5Ej09PfHw4cOqxwzWOz4vXryorC24dOlS3L9/P8bHx6uy2dvbO7Oce3t7Y2ZmJt69exdXr16NwcHByqeCjcbt7OzEgwcPfprL09PT0dHRkZp/g4ODDTP++vVr1Tzb2NhomPGx58+fx82bN2NgYCD29/fj5cuX8erVqyiXy1EoFOLChQuVcyE7BxcXFxvmXOt8bpRzuVyu+fPm5uZiYWEh2traKvO5mZxHRkZidnY23r9/H7du3YqhoaGqNVC1co6IKJVKsbu7G93d3VEsFis3fMfW1tZqHotSqRRv376N79+/x40bN6K/v7+pjDc3NxteT2plfFKxWIxnz55VzY1a4z59+hSjo6OxtbUVFy9ejEKhEMViMe7cudPSjE9+y7SwsBCfP3+u3Oj+6uRcLpfLUSqVYmdnJ7a3t+P69euVP/GZm5v74znXm8sdHR0xNjYWHz9+jM7OzigUCnWv2W/evDnXnOtdTx4/fhzLy8s/beM87o2WlpZONe7kOtJ65wDn639fIBo5PDxs+Ciwk19p/87xItFmNTsu+/qDg4O6/2fg2NHRUbS1tTX9POVa436XZSbn7D6fNudmtvU3ZFxLo/1qZc7fvn2Lo6OjMz0+2WxOm3NmX5qdy2c5N06bcbP7dZY5R1Tn04r3vlbmnNl+vWNRL8tsxtnrSfZczow7j/e583hfjvh7cq7lv5bz77Ty3qjV91Scj3++QAAAAHn/xCJqAADgbCgQAABAmgIBAACkKRAAAECaAgEAAKQpEAAAQJoCAQAApCkQAABAmgIBAACkKRAAAECaAgEAAKQpEAAAQJoCAQAApCkQAABAmgIBAACkKRAAAECaAgEAAKQpEAAAQJoCAQAApCkQAABAmgIBAACkKRAAAECaAgEAAKQpEAAAQJoCAQAApCkQAABAmgIBAACkKRAAAECaAgEAAKQpEAAAQJoCAQAApCkQAABAmgIBAACkKRAAAECaAgEAAKQpEAAAQJoCAQAApCkQAABA2g8ZPetyyeDnIwAAAABJRU5ErkJggg==" id="0" name="Picture 1"/>
          <p:cNvPicPr>
            <a:picLocks noGrp="1" noChangeAspect="1"/>
          </p:cNvPicPr>
          <p:nvPr/>
        </p:nvPicPr>
        <p:blipFill>
          <a:blip r:embed="rId2"/>
          <a:stretch>
            <a:fillRect/>
          </a:stretch>
        </p:blipFill>
        <p:spPr bwMode="auto">
          <a:xfrm>
            <a:off x="990600" y="1193800"/>
            <a:ext cx="7150100" cy="2882900"/>
          </a:xfrm>
          <a:prstGeom prst="rect">
            <a:avLst/>
          </a:prstGeom>
          <a:noFill/>
          <a:ln w="9525">
            <a:noFill/>
            <a:headEnd/>
            <a:tailEnd/>
          </a:ln>
        </p:spPr>
      </p:pic>
      <p:sp>
        <p:nvSpPr>
          <p:cNvPr id="1" name="TextBox 3"/>
          <p:cNvSpPr txBox="1"/>
          <p:nvPr>
            <p:ph idx="1"/>
          </p:nvPr>
        </p:nvSpPr>
        <p:spPr>
          <a:xfrm>
            <a:off x="457200" y="4076700"/>
            <a:ext cx="8229600" cy="508000"/>
          </a:xfrm>
          <a:prstGeom prst="rect">
            <a:avLst/>
          </a:prstGeom>
          <a:noFill/>
        </p:spPr>
        <p:txBody>
          <a:bodyPr/>
          <a:lstStyle/>
          <a:p>
            <a:pPr lvl="0" indent="0" marL="0" algn="ctr">
              <a:buNone/>
            </a:pPr>
            <a:r>
              <a:rPr/>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Phases Détaillées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Phase 1 : Analyse (3 semaines)</a:t>
            </a:r>
          </a:p>
          <a:p>
            <a:pPr lvl="0"/>
            <a:r>
              <a:rPr/>
              <a:t>Audit données disponibles</a:t>
            </a:r>
          </a:p>
          <a:p>
            <a:pPr lvl="0"/>
            <a:r>
              <a:rPr/>
              <a:t>Identification cas d’usage prioritaires</a:t>
            </a:r>
          </a:p>
          <a:p>
            <a:pPr lvl="0"/>
            <a:r>
              <a:rPr/>
              <a:t>Définition KPIs de succès</a:t>
            </a:r>
          </a:p>
          <a:p>
            <a:pPr lvl="0"/>
            <a:r>
              <a:rPr/>
              <a:t>Constitution équipe projet</a:t>
            </a:r>
          </a:p>
        </p:txBody>
      </p:sp>
      <p:sp>
        <p:nvSpPr>
          <p:cNvPr id="4" name="Content Placeholder 3"/>
          <p:cNvSpPr>
            <a:spLocks noGrp="1"/>
          </p:cNvSpPr>
          <p:nvPr>
            <p:ph idx="2" sz="half"/>
          </p:nvPr>
        </p:nvSpPr>
        <p:spPr/>
        <p:txBody>
          <a:bodyPr/>
          <a:lstStyle/>
          <a:p>
            <a:pPr lvl="0" indent="0" marL="0">
              <a:spcBef>
                <a:spcPts val="3000"/>
              </a:spcBef>
              <a:buNone/>
            </a:pPr>
            <a:r>
              <a:rPr b="1"/>
              <a:t>Phase 2 : Préparation (3 semaines)</a:t>
            </a:r>
          </a:p>
          <a:p>
            <a:pPr lvl="0"/>
            <a:r>
              <a:rPr/>
              <a:t>Nettoyage corpus documentaire</a:t>
            </a:r>
          </a:p>
          <a:p>
            <a:pPr lvl="0"/>
            <a:r>
              <a:rPr/>
              <a:t>Anonymisation PII</a:t>
            </a:r>
          </a:p>
          <a:p>
            <a:pPr lvl="0"/>
            <a:r>
              <a:rPr/>
              <a:t>Chunking et enrichissement</a:t>
            </a:r>
          </a:p>
          <a:p>
            <a:pPr lvl="0"/>
            <a:r>
              <a:rPr/>
              <a:t>Création taxonomie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Phase 3 : POC (4 semaines)</a:t>
            </a:r>
          </a:p>
          <a:p>
            <a:pPr lvl="0"/>
            <a:r>
              <a:rPr/>
              <a:t>Déploiement pilote RAG</a:t>
            </a:r>
          </a:p>
          <a:p>
            <a:pPr lvl="0"/>
            <a:r>
              <a:rPr/>
              <a:t>Indexation corpus test</a:t>
            </a:r>
          </a:p>
          <a:p>
            <a:pPr lvl="0"/>
            <a:r>
              <a:rPr/>
              <a:t>Tests fonctionnels et performance</a:t>
            </a:r>
          </a:p>
          <a:p>
            <a:pPr lvl="0"/>
            <a:r>
              <a:rPr/>
              <a:t>Validation utilisateurs (20-30)</a:t>
            </a:r>
          </a:p>
        </p:txBody>
      </p:sp>
      <p:sp>
        <p:nvSpPr>
          <p:cNvPr id="4" name="Content Placeholder 3"/>
          <p:cNvSpPr>
            <a:spLocks noGrp="1"/>
          </p:cNvSpPr>
          <p:nvPr>
            <p:ph idx="2" sz="half"/>
          </p:nvPr>
        </p:nvSpPr>
        <p:spPr/>
        <p:txBody>
          <a:bodyPr/>
          <a:lstStyle/>
          <a:p>
            <a:pPr lvl="0" indent="0" marL="0">
              <a:spcBef>
                <a:spcPts val="3000"/>
              </a:spcBef>
              <a:buNone/>
            </a:pPr>
            <a:r>
              <a:rPr b="1"/>
              <a:t>Phase 4 : Production (4 semaines)</a:t>
            </a:r>
          </a:p>
          <a:p>
            <a:pPr lvl="0"/>
            <a:r>
              <a:rPr/>
              <a:t>Industrialisation (API, monitoring)</a:t>
            </a:r>
          </a:p>
          <a:p>
            <a:pPr lvl="0"/>
            <a:r>
              <a:rPr/>
              <a:t>Formation utilisateurs finaux</a:t>
            </a:r>
          </a:p>
          <a:p>
            <a:pPr lvl="0"/>
            <a:r>
              <a:rPr/>
              <a:t>Documentation complète</a:t>
            </a:r>
          </a:p>
          <a:p>
            <a:pPr lvl="0"/>
            <a:r>
              <a:rPr/>
              <a:t>Mise en production progressive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Étape Clé : Préparation des Données</a:t>
            </a:r>
          </a:p>
        </p:txBody>
      </p:sp>
      <p:sp>
        <p:nvSpPr>
          <p:cNvPr id="4" name="Text Placeholder 3"/>
          <p:cNvSpPr>
            <a:spLocks noGrp="1"/>
          </p:cNvSpPr>
          <p:nvPr>
            <p:ph idx="2" sz="half" type="body"/>
          </p:nvPr>
        </p:nvSpPr>
        <p:spPr/>
        <p:txBody>
          <a:bodyPr/>
          <a:lstStyle/>
          <a:p>
            <a:pPr lvl="0" indent="0" marL="0">
              <a:spcBef>
                <a:spcPts val="3000"/>
              </a:spcBef>
              <a:buNone/>
            </a:pPr>
            <a:r>
              <a:rPr b="1"/>
              <a:t>Workflow de Traitement</a:t>
            </a:r>
          </a:p>
        </p:txBody>
      </p:sp>
      <p:pic>
        <p:nvPicPr>
          <p:cNvPr descr="data:image/png;base64,iVBORw0KGgoAAAANSUhEUgAAAOkAAAJRCAYAAACgMZDSAAAgAElEQVR4nOydd3yN1x/H33cludlLJELMECNGiF171io12qrRlpYq1UWH+tFqtVZbVIeWohQ1ipTYoSE2IbFiRiJkJ5Lcmzt/f1y5XJk0uEnP+/W6L3Ke85zzfZ77fJ7vmd8rMRqNRgQCgdUifdoGCASCohEiFQisHCFSgcDKESIVCKwcIVKBwMoRIhUIrBx5aRZ2+kA6p8Jvl2aRAoHV0bhtRRq2cX1i9ZWqSJMTVBw4E8G19OjSLFYgsBqqudanSq3uQBkVKUBmbgq3sq+WdrECgVXgrvR+4nWKPqlAYOUIkQoEVo4QqUBg5QiRCgRWjhCpQGDlCJEKBFZOqU/BWCMSiQRbWxukEik5KpXFMZlcjquTI56e7nhXrMCZqPOkpmc8JUsFgvyUS5FKJVKkMikymQwHeyVuri5UqOBOTlY20RcuIZVKsbGxwdFRiauLMxXc3XGwt0dhI0MilSABxE54gbVQ7kRawdOdqn6VqVzJGx9vLyq4u6OwVaDR5BJ74ya2SjvcXV2wV9qh0+vJzMomKyuLpNQU7O1sqeDpjkKu4FZi0tO+FIEAKIcibd2iCa1bBJOdnUN6RgaxN25wJyuLbFUO6lwNtgo5txOT0Ot1KBQKnJ2d8PP1xtHBHlcXJxyUStIzMvl5+XoMBgMANjYKXh7Ym5rVqpCReYcdYQc5FXXhKV9p6dL5mRbUqFYZpZ0dOp2OLTv2cSP+1tM2S0A5FKkmV0tCQgJXY+NIuH0btVqNQW9AJpPh6OiAm6sr9ev64+rshL3SDhsbBegNaLUa1Lm5qFQq1Op7/VY7WxvC/lqK0s7WnDb0+V50HPAaqWnlp+/64YTX8PJ0N//9xvBBZGXnMPq96Zy9cPlfl9+hTTBeHm6s3bzjX5f1X6PciVSr1ZKZeYfYuJvYK22p37ghFTw9cHdxwcXZCTtbG/R6HSqVGpVKRU5ODrkaDXqdHr1Bj95gQK3WmMub+MYwlHa2nDh9ji++/Rn/GlXp0Ca4XAn0fvqPnIinuyujhw2keZMGfP3pRPq8PP5flenm4sx3MyZz+uxFIdJHoNyJ1GA0olLnYmcjZ8hzvanjX5OcHBUaTS45OSpyclSoc9VotVq0Gi0GAxiNRtPHYESvN6BS5ZpHjjo/0wKAD6bPJTk1nUtXb7Btd7hFnU6ODvTt3oEaVStz/tJVtmwPQ51rEnrbFkH4+XqzasNWc/6G9WrTsF5t1v+9C5VKzZDnenDzViJXrsUxoHcXlHa2fL9kNdk5Khwd7OnWoTX16tTgRvxttu3+h8TkVHNZ/jWq0rNzW+xsbTh6Kpq94UcsbOvQJpg2wY0JP3ySfw6fMDfhC+PK9TiuXI/jzPlLHNr6O+6uLuZjBdn52+pNdOvQmlNR54k6f8mcd+jzvbgaG8fBo5EM7tcdAC9Pd14e2JuU1HS27bl3D9u2CKJdyyAy7mSx98BRC89tZ2tDv56dqFKpIlt3h5eKVy9rlDuR6nV61GoVMgk4OzmSkXmHrKws9Ho9Wp0OvV6PwWDAoNdjMNz96A2mNIMBo9FIVo4KJEYwQsyV63h5ujPu1ReYPufHfPU1b9KARV9PQaG4dyvfGzucYeM+IebKdSaNG0nVKpUsRPrG8IG0bRHEsVPRnL90lY/fHoVKrcbWxgapVIpGq2X297/Rs1NbPv/wLYuy33njZXoNHUd8QiJT3n2dQX26mY8Nfb4X8QmJ9BsxAb3ewL6/luDs5AjA4H7duXYjnn7D3y72HioUct4dMxyA/RHHzekF2blzXwQfjBvJnvAjvPPpLHPeSW+9wqWrsRw8+i5vvjIEAG8vTz4YN5LsHBXb9oQjlUpZ8/Nsatesaj7v9WED2b73IJM+m4e7mwu71y1GKjVN5w8b1Ic1f4Xy5Xe/FHsN5YlyKdKc7Bxy1Sp0Oh1arRa9Xo9Op0Ov06HTadHfFavpo7srUJN4JRjJys4hLxrx4t/X06JpQwb06kK7Vs34av6v7NwXAZjmX7/5fBIKhZwvv/uF3fsP8ck7r9OpbXPmffb+QzUTlXZ2nD57kf/NWoSzkwOuzk7M+Hg8MqmUWQuXsj5kJ0EN69K2RRDxCYl0fqYFg/p0Iz3zDl/N/5Vbicl8+u4b1KxWhc8mjeNYZDTOTo5cuxHP6PemM3JIP2LjE4q14+iOP1DI5UgkEs7FXOWTmQuKtLMkPPvim2z9YxFR5y8x6t1p6PV6AD7/8C1q16zKuZirfPHNz1Sv6sukca/QvWNrtu89QKdnWiCVStmwdTcr1m7hrddeZP3fu0p8T8sL5W7FkVanISc7C+42YVUqFRqNhlxNLrm5uWg0uWg0GjRajVnAeQI1GPQYjUYy7mSRFzP85Jnz9B02npu3k/B0d2XOtPeY/b93AQhuXB9HB3tS0tJZ81coyanpvPPpLHQ6HX6+PshlshLbbTQaee2d/3Hlehynoi7w+vCByGUyTp+9yMr1f6PO1XDwaCSzFi4FMHunX1duID4hEb3ewHc/rzTZ1aQB127cBKBiBQ883FyZtXApqzeGFmvH/ojj/HP4BLcSk6nrX51VP3xVpJ0lIUelBsBgMKBSqdFotAD06Ngao9HI7O+XIpFIuBZ7k217DgDQs3NbVGrTeUGBAaSkpfPu1NlcuHStRHWWJ8qdJ9XpdRi0euQyKUajAa1Wj0ZjEqROp0Ov16HV6u42dw3o8wRqNNz1rAays3MsyoxPSKTnC2Pp2LY5Mz95m24dWnMu5ip6val/Fxl90SJ/XMJtqlXxpXataiW2+1ZiivnhBcxNwC079hWY36diBQDeGzsi3zFbGwXHI8+yc18EXdu3YvVPszhzLoYxH3xO1gPX9iDv/W+O+f/bVv9A3do1aNWsERHHIgu081FxcXZELjc9fku+/SzfcUcHe6bMXEDr4MZUq+LLvr+WsnHr7gK7HOWd8idSnQF0udg6KjEYDKjVarRaDTqtHp1eZ27impu7unt9UlO/VU9WjrrAsveGH+H9aXP5/quPad+qGVt3/wOAg73SIp+jg6kZmJF5p8R25zUB7/1tegE4ORbcpMzL//r707l5y3LhRXaOaQrp/WlzadygDjOnTCSwrj+bV8yn04BRJbbpwJGTDOrTjX49O5pF+qCdD4NEIjH/X6czlaPRahnwyjv58qalZ6LO1fDsi28yoFcXJr31CgN6dcHN1ZmJU2bly1+eKXfNXZOn1CKXy9HpdOTmqk2eVKdBr9eZvem9/9+detHrydVqyVGpzM0zALlMZh64AKhYwTSXaK+048TpcwAE1KpuPm5jo8DT3RWj0Uh8QiIpd6dqggLrmvNUqVR8CI4z52IA6NOtfYHH4xJMAd96dGrLjfhbFp+86SGJRMKpqAv0fGEsaRmZeLi5WsyFFkf7Vs1Mdd0sPLhc3guiZrUq5rTGDepY5NHqdIBp4CiP7BwVuRoNNgoFPl6e+a7hfo+/4e9ddB30OgAtmzYssf3lhXLnSbV6PQatDhu5Am2uqf95b0TX1LzV6/Ro9Xp0Wi1arQatRoveYECr16HRaDHe5y3ee3MEz/fuwqFjp1Ha2RLUqB4AX363mJgr14mNT8DP14etfyxiw9+7GfBsZwB2/3MYgLWbtxPUsC5zp7/P37v207JpQ6pWqVTsdfy0/E+GDepNjaqV2b3+F/b8c5jAerWpWa0y7fq9wmdzf+KPH7+mf89O+Ff3I+r8JTq2CQag+5AxeFVwZ9sfPxB17hLRFy7h4uSITq83e9nC+OLjCXi6u1K/Tk2cHB3IzlHx/ZLVheZPTE4lJS0dP19vvvl8ElnZOfTs1NYiT1Z2DqlpGVTwcOPrqe9wJyub1Ru3sfj39bz16oss+noKB46cJFulol3Lphw6fpr3p83l5YG9mfj6y4QdPIr+7tRRWkbJWyflhXLoSU0DQXKFHJ1ej05zd1RXqyNXa1pRlJWdRU7WHTS5uchlMmRyGblaHYkpdzh19jJa/b25RJlUisFgpH3rZjQPCkQqkbBy/d+cPHMegBHjp3D9xk18vb0Y/9qL+Pp4cej4aT6c8S0AoXsOcOL0OVxdnBg2qA+VvL3Mo6zGu5OxRqMRg9Fy/lKj0TJ07EckpaTh6e7K4H7dqVWtCldj4/H1rsC5i1f46IvvUOdqCKzrz4v9e1KxggdJKWnIZTKq+/lyJyubxg3qMPT5XuSo1Hz38+/FirR313a0bNoQpZ0tMVeuM2L8FPMgWkF2Asz9YTlp6Zl0atucPt3ac/RUtDl/Ht/8vAKVOpceHdswqE832rVqxuIV61m1YSsymZQObYLp1aUdSjtbc0vG0UGJTq+ja/tW9OjYhqSUNCZ/9k3JH4ZygqQ0f/pwz7oEFq9ZxdnkiNIq8qGpXtUHfW4OjeoF0Dw4iLS0dLQ606ARRiNSmRSdXk/WHTW3U9JISk0jMTmNO1k56HQGNFptgRP+VSv7YGdny8XL1ynoltnYKKhauRKXr90o8HyFQo6Hmyu3EpMf+poc7JV4urtyPa7gKRSvCu4oZHLibyUWeK6Dg5LEpNQCzixdKnlXIDEpFV0R/Vb/GlWJS7iNSmXZ769RtTKp6RmkF+ApvTzdyVGpix30ehLU82zF6y+8RMfnfZ5YneWuuWs0SHD38MBOaUtqaioajQaJRIJKrSUpJZ2bScnE3bxNdrYanU6HzmBEr9dh2qBWOIUJJA+NRkvMleuFHtdqdY8kUDD134rygEUJsLhzS5MHB7AKorB7dOV6XKHn3L/C6r9IuRNp5p0sqvr54uTkysWrcdy4mURiSip3MjLJ1ekxGIz5PF1xAhUIniblTqR3slXcTEhCp9VyPfYmiSlpaLT/fl5PIHhalDuRarVaYq5cI+bK07ZEICgdyt3orkBQ3hAiFQisnCfe3O38TAuqV62MXCblamw8UecvEZ9wb+rA3c2F3l3bobSzQyaTEnMlliMnz5CRmWVRzjMtg6jk7VVgHeGHT1iU+SDP9+5CVnYO2/cetEjv2r6VeYdLHsGN61OjWhVC94Tns+HfsHzhF1y5Hs+02Yse+tzeXdsR3KQBGq2OE6fPmve3Lpj5EQa9gbenfF1qdpaUenVq0rJpQ+xsbbiVmMLZC5e5eOV6sftX76eKrzfNGtVj49Y9j9HSsscTF+mDYTrANE3wztRZHD5+hqDAugUuGj90/DRvf/KVeTP11PfGFLrE7Yff1vDjsj8LteGDcSNR2tmx/9AJ83ydo4M9c6a9x9tTvibswFFz3m9nTMbRwZ7tew889LUWRcN6talYweOhz1v982zq+t9bhji4bzc83Fz5fV0IwY0bFDiH+yQYOaQf3Tu2tkgzGAzM/2UVS//4q0RlfD/zY6pWqUR8QiJHTkaV6Jz/QliWpzZw9OnXCwkM8KdZ4/rUqFqZn2ZPpXmPl8zHL1+7wdLVm6hTsyr9n+1My6YNWfvLXPoOs9yj+fWCJfnK3hdxrMi6j0eepW2LIPr16GDevvXCcz0A0+boPJH6+njh6GBPUkpagZPsT5rGDepQ1786KWnpfDB9HlKJhFdefI6/tlmP59kUupfbSSm0CAqkYb3aTHz9ZW7E32LX/kPFnvvTinX06daek1HnS1TXfyUsy1MT6ebQMDaHhgGwe/0veLq70q9HR9LSMwHTAvIt28PYAnz70+/sWr+YqpV9GNCrCxvu2/h7f8SDkrL6r1DatgiiZ6dnzCLt1bUdYLkQfshd4e47aBK9RCLh2S7P0CQwgPiERLbtDrdYoFBUGBQnRwf69uiAr7fXIz9QL/Tvabrm9Vs5HnkWwLwE735qVK1Mn+6mhfnrtuy0aPr7+njRs/Mz+Pl6s/fA0XzhVoq6Bnc3F/p064CfrzfnL13lr2170Gp1Fucfi4xmc2gY3y9ZzbzPPqDzMy14vndXdu0/VGSYmS7tWuLm4sw/h06g1epQKOQM6deDLTvCqF2jKp3btSQj8w5/bNxmfmEWF5alvGAVUzAJdzdUOzk6mEV6Pzq9np+Xr2Py+Ffp2bmthUgfhX8OnUCn01GvTg3AtGSvup8vAEo7W+rVqcnZC5fNC9ZXrv8bVxcn1v06jwoebuZyJox6ic/n/Wy2p7AwKE0CA/h57v+wUSgAU5iTR+HIiSh6dmpL3+4dWLZ2cz6BgGl3zoal35i3hY0c0o/+r7zDtdh42jRvzKKvp5jz9uvREZVazfOvvmsWcqGhXDq3ZcZH4y02sr83dgQjx0/h/KWCfzT6XMwVOj/TAnulXbFhZj6ZOBp3Nxfz/XZzdeaDcSN59aXn8HC796var77Unw7PvUp2jqrQsCzljac6uiuRSGjbIogGAbUAU7+zMPI8xoPbvA5tW2n+7NlQ8tg3Zy9ewUahoEFALfp274BEIjHX//LAXigUcqpU8iY7R8WV63HM/t97VPBwY/c/h2n57Mv8umojAJ9MHIVSaWcuV2lnR9T5S/QfOZHR704D4PuvPsFGoWDZmk206T2ceT8uL7Gd97NtTzjpmXeoWqUSB/9ewbhXXygw37qQnXQfMoad+yKQSqWMGNwHgINHI7l87QZrN+9g1Dv/48SZcyjt7Jj63hiL8x+8BldnJ2Z8NB6MRhYu+YN+I95m255wlHa2fPfF5AJt8K9RlWEDTfVGX7hkEWam8/Oj2BN+BKWdHfM+ex+AF8dMLnCwz83Fmc/m/ki/EW9zNTYeG4WC14cNBExhWQCizl+i5bMv06H/q49wV62fpybS8C3LOLFrDd9/9bF532NRkeDy9iQ+uAsjMSnF/ClqRPdB8kYQB/XtRv9nO2M0Gnnvf3PQanW0ad6EXl3aIZFIOHp3AKNZo3oYjUY+nPEtKpWa+YtXcuV6HHK5nO4d7g2YPBheZMhz3XGwVxJ38zbzflxBVnYOy9ZsfqQBHpVKTZeBozlyMsr8sG75fYHFxvAclZoZ837mVmIyH33xHUajkWdaNjXbNuCVd1i7aTv16tTk3EXTio+qlS23zj14Da8N7Y9cJuP46XMcPn4GZ0cHVq3fSq5Gg7eXp8Vm7invvM7RHX+w7te5uDg7kp2j4p/DJ4oNM3MrMRl1bm6+az4VfYH1Ibu4FhvPsjWbAKhVvYr5WiF/WJbyxlNr7kokEu5k5ZCansHGrXvMX0Bh1L27sfp2YopFet/hEx6p/i07wpj63hu0ad4ENxcn4hMSycrO4fjps7Rs2pCXB5qapGs2heLq4oRUKiUlLd3iQTgeeZZa1f0sot09GF6kcYMAgFJrhmm1Oka/O40aVSuzcObH+Pn6sHDmx4wY/0mBedW5Guzv8/RL539u7nfnvSjs7GwsznvwGgL8Td2CFkGBtAgKzFfP/U1YMG02SEpO4+ipKGZ+9wtDnjP1pYsKM1OSUJ15m+xtbW2LyVm+eGoibdN7+EPlH3pXNIX1fx4WrVbH1dh4alStDNwT0W+rN9GyaUP8a1RFq9Vx8GikuTmb16fMw/Nu//T+LVQPhhfJO+d+oZQGV67H0fvltzi+czV1alUt/gRgzIhBBAXW5fqNm3wycwFnzsVwfGf+Dd35Q7mY/l67aTvL/9xiccygN1gIesY3P5sHBPPI85D/NsxMXsiVB7nfk5dHysSKo6HP9yKwrj86nY6Fv/5RZF4bGwVd27cqUaS+vBhFAL+vCwEg4lgkKrXpoTp70fR2V6nUaLU6nBwdLB60vDAhp4qYMjh3dxFxx7bNi7TF092Vti2CirXZxubei8LVxQmJRIJcVrJ37fO9uwIwZtLnnDkXY3q4JZJiH/LIaFNUwNbBjfOFOSloD+uDlCTMzKNQUFiWPBzslfTu2i7fc1DF19scFiYPiURCz05tcXNxfiQ7HjdWMbpbEMGNG7Dyh6/w9fHCzcUZo9HId4tXFrs3csGXH9GyaUMioy8w/K38TcD7WbtpO2+9+iK3EpMt5kEPHY+kY5vmbArda07bFLqXgX26svPPn/lz8w78a1bFw82V5NR0Dh6NLLSOFWu38MawQVSqWIE9G35h9/7DVPPzzSeMjb99i7OTIwt+WcUvKzcUWFbDerVZtmAGp6IvkJqWQatmjZBIJKzdvL3I68wj4lgk/Xp0ZPJbr3LgyElGvvgccpkMV2cnfL29ChXc4t/XM2xQHypXqsjWVYsIO3iUpo3qUd3Pl2dffJPk1PQi6y1JmJlHobCwLJeu3mD1z7Pw8/WhV9f2jJ30OQBSqZS/ln2HXCZjxjem7xFM/eiBfbqSkZlFu34jH9mex4XVedK8fpK90o76dWpia2NDzJXrDBr1PsvXbinmbPhj4zYAXJ2dis2bkZlFYnJqvgdlyaq/MBqNbN5+r9k245uf2RN+BHulHSNf6Eeb4MbcvJ3EsHEfWdj+4MCWOlfD2Emfk52jwsPNFAbF28u00shw3+DR7n9M85UVC/AKefj6eHEnK4egwLp0adcSB3slp6IuMGfRsjwLihyQmr94JTdvJ9GhTTCfvPM6SltbDhw5CcCQ/j0KvQatVsewcR+RmJyKr48XQ5/vRUCt6mRkZuHq4pRX893zC667uDAzeXXf++OBf7EMN5NHQWFZAPNUXmLyvTEMg8GA9u62xftfLLeSTHPd1hD5oSDKXfgUgOM7V7Nlx/4SrYv19fYiNSMzXziPWtWrcOnqjXz5JRIJNatVJv5WUr5zisOrgjsqVS53srLzHatXpyZ//Pg1r78/ncPHzxRZjpuLM1XuLih4lBFNby9PsrJzzA+lVwV3cnM1JVqb7Ohgj7eXB5evxT3SCHVxYWYelYLCsnh7eeaLhqFQyHFydMj3g1sF5S0IET6lFPhx9qdodXq++alkc5GFNfEKEiiY3uKFHSuOwsKcONgr+X7mx1y6GlusQAHSMjJJy8i/6KOkPPgwPkz8o6zsHC5dfXSPU1yYmUeloDILEp1WqyvwF/EeNbTNk8Dqmrv/BolEgtLOjudGvF2qO1YeN5W8vbhw+RqDRr3/tE0RWCHlypMajcYC5wutnZgr1xnzwedP2wyBlVKuPKlAUB4RIhUIrBwhUoHAyhEiFQisHCFSgcDKESIVCKycUp2CkUmltK7Sh9Z+jxZ5QPBwGIxGjAYDEqkUaTnfCWI1GKXIpE/Wt5XqskCDAYz6pxOt7r/I8uXL+fHHHxk7dizDhg172ub8Z5DIJDxJnZaqJ5VKAal4oz8xpAb0Ri1IDcgU4r6XV0SfVCCwcoRIBQIrR4hUILByhEgFAitHiFQgsHKESAUCK0eIVCCwcoRIBQIrR4hUILByhEgFAitHiFQgsHKESAUCK0eIVCCwcoRIBQIrR4hUILByhEgFAitHiFQgsHKESAUCK0eIVCCwcoRIBQIrR4hUILByhEgFAitHiFQgsHKESAUCK0eIVCCwcoRIBQIrR4hUILByhEgFAitHiFQgsHKESAUCK0eIVCCwcoRIBQIrR4hUILByhEgFAitHYjQajU/bCEHJCA4OxmAwFJtPKpVy9OjRJ2CR4Ekgf9oGCEqO0WhEIpGUKJ+g/CCau2WI7t27I5cX/V6Vy+V07979CVkkeBKI5m4Z4ubNm/Tt27fYfJs3b6ZSpUpPwCLBk0B40jJEpUqVivSmeV5UCLR8ITxpGaM4byq8aPlDeNIyRmHeVHjR8ovwpGWQwryp8KLlE+FJyyAPelPhRcs3wpOWUfK8ad7cqfCi5RfhScsoed5UIpEIL1rOKVVPGnUgg5wsfWkVJyiGO3fusHr1al544QWcnJyetjn/GewdZTRo4/LE6itVka78KhavavbY2ctKq0iBwKpQ5+hJup7DS5P9nlidpb52t1aQC84eitIuViCwCjJTtCRdz3midYo+qUBg5QiRCgRWjhCpQGDlCJEKBFaOEKlAYOUIkQoEVo4QaSliNBqIPPA3x/ZtftqmCMoRQqSlhEGvJzJ8C4d3/I6do+vTNkdQjhCByEoBvU5L1KFQDu9cQ8dB71A7sPnTNklQjhCe9F+i02o5Fb6ZQzv/oNPgifkEeuFCdIHnXbkSQ0zM+SdhoqCMI0T6L9BpNUQf2cHRPRto3fsN/Bvk96ATJoxgz55t+dJ/+GEOs2Z9+lD1Xb16iaioUyVOF5QPhEgfEZ1Ww5lD2ziyay2te79GYHD7QvN+/fWnxMff+Ff1qVQqxox5gSNHwkuULig/iD7pI6DV5BJ1eDvH9m2mWZcXCQzuWOw5X331CfPm/YpCUfjmg5ycHM6fP0NKShI+PpUJCGhgjr5w+vRxABIS4jh16igODk74+wcUmp5HfPwNYmLOoVAo8Pevi5eXNwCRkcdxcnKmRg1/c16dTkdU1Ek8PCpQpUo1MjMzOH8+ipSUJAICGlC9ei0Le/V6PVFRJ7l9OwF//7rcuhVPWloqzz7b35wnNvYqly6dR6m0p1atACpUqFjsvRJYIkT6kGi1Gk5HhHJi32aCOg6kcevuxUaV9/Hx5eLFsyxf/iOvvTa+wDwXL55j+vT3SE5ONKf5+wcwffo3eHhUYOrUiQDs37+L/ft3Ub9+I+bN+7XQdIBVq35l2bIfLOqZMOEjevV6npUrF3Px4lnWrdtjfhFER0cyefJYJk6cAsCoUQMtzq1dux5ffLEAZ2cX1Go1H388jujoSIs8HTp0o0ePfgD8+ONcNm1aY3F83LhJ9O07uMj7JbBENHcfAoNeT9ThXZwMD6Vh2z40atW1RD/70KBBE0aPfpu1a5dx/PihfMdVKhXTp7+HQqHg88+/Y82anYwf/yExMef58ce5AKxbtweAgQOHERISwaxZPxWZHhl5jGXLfqBduy5s2hTO/PnLCAhowPz5M7lx4xrPPjsAlSqHY8cizHaEh+8GoG3bTlSuXJXevQcyadJnLFmykaFDR3Hx4llCQtYB8NdffxAdHcmIEWPZuHEfI0aMBaBp01ZIpVK2bfuLTZvWMGDAS6xYEcJ33/1Gw4ZN+f77WVy5EvNI9/+/ihBpERgxorpzCW3mIdRp+7hxdinxl8No02s4zTv2K/YnH+6nf/+XaFSFyrIAACAASURBVNSoGZ9/PonU1BSLY0ePHiA5OZGuXftQtWoNcnPVBAe3oXr1Wuzfvwuj0Yhcbmomy2QyFArFfUHICk7fuTMEgEGDRmBnZ0edOvV5/vmXATh0aD8tW7ZDqbRn+/ZNgKmpu3NnCO3adcHJyRmJRML48R/SuHFzbt++SZUq1QG4fv0yADEx58zXZW/vQL9+QwA4efIIAH/+uQyl0p4+fQZjNBpxc/Mwe9gzZ06U+L4JRHO3UHLV2Vw4vhE7YqhczRFnFzty7BJp1LIzlWo1L5EHvR+ZTMb770/j9dcHM2/edAyGe2Fmrl+/AsDy5T+yfPmP+c7V6x8+JM2NG9cALPqcderUByAhIR47Ozt69nyODRtWkZqawrVrl1CpcujUqac5//LlP7Jy5S8AKJX2AGRnZwFQvbo/4eF7uH79MgEBDYiLuw6YmsRqtZqEhHgAXnnluXy25eRkP/T1/JcRIi2A7KwkzkasJj5qDy5OEuxsquHmXg1PLw/sJdWQyR4tPIyXlzfvvjuVL774EAA/P5N3yitv0qTPaNastcU5UqkUuVyOVqsFCv/FtAfTbW3tAJOHzPOumZkZANjZKQHo2rUPGzasYt++HVy/fhml0p6mTVsBcPhwOCtX/kKPHv0YOnQ0Xl7ejBzZz1x+u3ZdWLduBR9++CZt23YiPHzP3fSuSKVS8/XNmbM4n6159QtKhmju3kdOdjoxp0OJPjAfB2k0Xl42pKdkc/74FWKir5OZmYNWp/tXdbRr14WuXXtbpOV5u5Mnj+Di4mrxcXJyBjA/+HkeK4/C0qtVqwnApUv3FkzkjQRXqVLNXK+/fwCbNq0mLGwHXbv2xsbGBoAdO0zrj0eNehsvL2+MRiNardb8+6iVKlWhQ4duqFQ5XLgQTdu2nVi69C88PDyxsbGhevVaxMZeJSvrTr5rsrW1/Te38D+HbNq0adNKq7Az4RlUqeuEbRkNRBZ7+RiHts9CbkyhUiUnPL1dUas0pCSkk5mSRUqmlIo1umBr51ziMn///Wdq1qxN69YdzGmNGjVj9+6tKBQ29O07GG9vX06cOMSRI+EkJMSh0WjYvn0Tv/wyn06deqJQ2CCXy4mJOcuhQ/txdXXjxo1ruLi44+TkXGB6zZp12Lx5DSdOHMLW1pb4+Bv8/PM3ODo6MnHip+apIKPRyO7dW9HptIwd+755iiQnJ5tDh/bj4uKGwWDgt98WER0dSUJCHM899wJHjx5gyZKFDBkykho1/NHpdEilEjw9K2Jra4uXlw9794Zy7FgEWq2Wq1djWLz4O1SqHAICGpTuF/cEyVUZiDufRWDbJxctUIj0PiRSGedP7karSkMulWDvZIuHlwt6rZ6bN9Jx9GmBf8MuZu9VEtav/x0/v+oWIrWxsSEgoAFHjx6gd++BSKVSmjdvS1LSLcLCthMevofz56No2DCIxo2bY29v6g/6+FTm8uXzhIZu4uDBMJo2bUmlSpULTA8IqE/9+o2IiNhnLrNGDX+mTZuHp2cFsy2uru5s3LgKHx9fRo2aYO5r+/pWITHxFuvX/86OHZvx8vKme/e+nDx5BH//ugQGBnHu3Gn27t1OSkoyqalJhISs5+rVGDp16omvrx+VK1clIiKMgwfDOHw4HKlUSqNGzSzmccsaT0OkpR7Ss/UAnzIbLdBgMHAxKpy/V31EtUq2VKnsgXtFN7QayMjyJaDNG7i6e5dafWlpqbi5uVuk5ebmkpV1B3d3j0IHp1JSknF2dsm3MKKw9Dt3MpHJZNjbO+Qr6+bNOF555TmGDx/D0KGj8h3PyrqDQmFjbqJmZ2chk8mxs7MjNzfXoun6/fez2Lx5LatWheLh4WlxnUqlPXZ2dsXcEesnM0VLxMaEsh3SsywjlUqpEdCC1j3f4XDoLGQyKamZajx86lO3zSu4lKJAgXwCBbC1tS22z3a/AEqSntevvR+1Wk1o6F+Ehv4FYDGqez+OjpZBtx0cHAHTwodPPhnPgAEvUatWAPHxsezcGYKPj2+++gq6TkHJESJ9ABsbW5q17oOzsxvnDq1Aq8vGo0oXnN2qPG3TSpXU1GR++GEOAQEN+Pbbpfj4+D7U+TY2ttSr19BiiqZ16w68+OKr5sEnQekgmruFYDAYyFVlkpl6Aw/v2sgV5WtEUqfTkZurNnvGR0Wj0ZCamoyXl/dD9dXLKqK5a0VIpVKUDq4oHcpnlAW5XI5c/u8ECqZBMG9v8WNRj5Py/+oTCMo4QqTljBMnDhMausm86EBQ9nniIo2OjuTMmZP5PhcvnnvSpphJTU1h0aLZZSa6wZIlC9m+PX9EwrS0VD76aBzx8bHF9g937NjCr78uKFW7fvllPrt2/W2RFhcXa15H/DjJyEjn3Lkzj72ep8ET75O+++5rBab7+VVn8eI/n7A1JrKz77Bp0xqqVq1BgwaNn4oND8PmzWsJDm5N9+59LdI3bFiJr68fQ4eOLraMEycOc+jQ/kL3tz4Kf/65nK5de9OlSy9z2uTJYwBYuXJrqdSRkpLM+fNnaNPGcqP9kiULCA3dxJIlG/H1LV8j8U9l4Kh27XqMGvW2RZpSKRZd/1ueeaYzffsOtqpFA6NHTyzVpvdnn72PwWDIJ9JevZ7H29uXihV9Sq0ua+GpiNTFxZVGjZoWeOzixbN4eFRALlcQHX0KnU5H/fqN803UZ2ZmcOnSeVJSkqhcuSr+/nXNuz2MRiMxMeeIjb2Km5sHderUzzcpn5GRTnT0KWQyOe7u+RcBxMScJzb2CjY2tgQHt8n34GdnZ3HmzAlycnIIDGzCjh1b7i7HM61LNRgMnDt3hvj4WDw9vahTp/4jT3eo1WouXIgiNTWFJk0KDheakpJMUtJt4uNvUK1azXyhTvLuyY0b16hTp0G+c2/cuErt2vXMq5Kys7OIiTmHn18N3N09uHjxLCBBqVRy4UI0Li5uBAQ0KHChRB6RkcdxdXXDyclyCV1ubi6XLp0nISEOd3dPi3uTkBDPpUvnUatVBAW1tPjeL1++yJ07mRgMek6dOopEIiEwMIhr1y6Tk5NNvXoNLfb45t23xMRb+cLRxMffQKvV4O3ty/nzZ0hOTqRWrQDzxgRrwuqmYObP/xIbG1vi42NJT08DTBPlCxYsN+/e2LMnlPnzv0Sluvdjrg0bNmX27J9Qq9V8/fUUDh4MMx9zdXVj6tQ51K/fCDA19T777AOL8+/nm28+JzR0k/lvpdKe0aMn0qvXAMC0/3PSpDfM9t1fT0BAAzIy0pkxY7J510nesSlTZhEY2OSh7kdCQjxTp04kNvZqoXl27fqb2bP/Z5HWufOzvPvuVORyOWq1mrlzp7F//y6LPHl7RE+dOsKsWVNZsGAFtWvXBUyxiSZPHssnn3xFu3ZdmD//y3whSJVKe6ZPn0ejRs0KtGvSpDcACA5uzYwZ8wHTy2/mzI+Jj4+1KGf58i0cORKe7zp69OjHO++YoiouXbrQfN7kyaZIEJs3H+C3377n8GFTILbt248BJhF++unbFvXUrl2PadPm4eHhSWjoX+zYsRlfXz+LEDAffvgFHTt2L/B6nhZPZXT36NGDvPXWy+ZP3g3OIzo6ktGjJ7JhQxgTJnyESpXDli2m/uqVKzF8/fUUqlSpxpIlGwkJiWD27J/N4TvWrVvBwYNhjBnzHiEhEUydOhuA2bOnotVqSUtL5bPPPsDV1Y0FC1awefMBXn31LYv627fvxuDBI1iwYAVz5izG1dWN+fO/RK1WA6bYPenpacyc+T1//rmbVq1MkQIbNzZ5uUWLZnH69HEmTpzC2rW7mDbNFAJlxoxJ5Obmlvg+GY1GZs+eSmzsVT755Cs2bz7AzJnfW+S5ciWG2bP/R9OmLVmwYAW//baJ3r0Hsnv3VvOSvzVrlrJ//y6GDh3Fhg1hLF3610OvMALTi2bhwt9ZtWob48ZNAmDWrKmFXtPq1Tvw9PQy/61SqZg27V1SU5OZNetH/v77EL/8so6JE6fg7OxCkyYt6N69LzNmzOenn9bQqlV7QkM3cebMSQCmTZtH7dr18PcPICQkgpCQCGxtbZk06XM6d37W4r7Nmzed+PhY5sxZzMaN+3jjjXe5ePEsS5cuNOdLT08jICCQP//czdy5ppVTK1b89ND35XHzVETq6upGzZp1zJ8Hm6IBAQ3o0qUXDg6OdO9u2mict18yL8bO8OFj8PWtgkKhoGHDIPOAz5Yta++G7RiEQqGgTZuOtG3b2dyM2rp1AypVDi+9NIratetia2trsUMFICiohVn0mZnpVKtmajrevn0TMHnigIAGBAW1wNnZhV69ngdM+zVTUpIIC9tBixZtCQpqgVqtokaN2rRr15X09LQiPeKDnDlzkujoSLp27U27dl2wtbUlKKiF2QMC/P33egAGDRqOi4srUqmUPn0GAXD8+CHUajWrVv2Kq6sbL7/8Og4OjlSqVJmAgMAS25GHt7cv/v4BeHhUoG/fwbz44qskJyda7Fm9Hzc3d4vF/ocO7Sc5OZG+fQfTqFEz5HI5VapUo0OHboBp7fG7707F27sSt27dNDfZ8+6ZXC5HKpUikUhRKBTmsh0dnSzuyc2bcURFnaJFi2cIDGyCvb0DAwa8hI+PLzt3hlhEuhg+fAzOzi40aNCYpk1bEh8f+0iRMB4nT6W56+9f19yEKQ65XI6fX3XUahUA165dAiAwMChfXrVaTXp6Gi1aPGPRN6lfvxEhIeu4deum+fzmzdsWWuflyxf54osPLZpKcC/sR4MGjbl8+aJ5F0he+JNatQLM0w2HD4fnayEA5OaqS3TdALGxpnIffIncz9WrpqBeH374Zr5j2dlZJCTEAaYF9KW9bK9qVVP/LTHxlrkrURRxcaZ7U9i9V6vVfPnlh/nuW05O1kPZlfcybdw42CK9ceNgEhLiSU1NLvC8qlVrcPz4IfR6/SNH33gcWF2ftCDuv2EymclknU4L2BWY78G+ZkZGOmAaQc4LQ2I6Pz86nY6PPx5Hbm4uM2d+T2BgEOHhe/jqq0/Mefr0GczMmR/zxhuDCQgIZO/eUKpXr3U3Dq4pyFbv3gMZPnxMvvIfbDUURZ6tGo2m0Dx5gch+/XVDvkEchcLG/KIpqoxHJe8lUtJIC1Kp6fsp7EX1++8/c/hwOOPGTaJTp56oVDm8/HKvfPmMxqJHixUK0wL/B5+DvDGEvNAyhdlnbZS5FUe1atUBTP3aB1EoFPj6+nH69HGLhzIvgp2vr5958Kmg8wHzgFWfPoMICmqBQqFAr7cMmdKwYVNq165HenoacXHXeOGFV8x9mqpVawCm8JhOTs75QofkvUh0Oh2XL18ssmnl62taxH3o0P4i7odpA/XZs5H56rK3tzf3PcPDdxc6FeLm5gHcEx3AzZvFR9zPsyvvniqV9qSkJBWaP6/5euDA3gKP//nncmrXrkffvoNxdHQqMK6TXC4nLq7oJmmlSqZ50qiok+Y0nU5HRMQ+lEp7nJ2f3Ibt0uCpeNKrVy/l66BXrFiJbt36FHtu//4vsWHDKr766hOiok5Sv35jIiLCsLW14/33p/Hii68yZ840PvxwLP37v8TNmzc4fPgfWrVqT5Uq1ejZsz9r1y7j229ncOFCFE2btrJ4aHx9/XB1dePUqaNERh4jJSWJhQu/BkyhN+vWDTQHlh49eiLp6aloNLlER0fSuHEwLi6uDB48grVrlzF58li6du1NSkoSe/Zs44MPPjOPnq5du4xly35gyJCR+Qau8ggKaoGvrx9794aSk5NN+/ZdSUiIt/AQAwa8xNatG1i0aDaxsVepUaM2ERGmke1PPvkKR0cnevbsz7ZtG5kwYTjduvXFxsbWQviBgUEolfasWvUrRqORtLSUAlcjXb9+ha1bNyKRSNi5cwvR0ZHm+wqmeL07d4bwxx9LeOGFV/JtWm/evC3Vq9fi77/Xk5qazDPPdObSpfMcOxbBokWr6NSpJxER+zh40PR95g3yHDq0n8GDRwDQqlUHoqJO8dtvi/D3r4u3dyVq165nUY+Hhyddu/Zm584Qvv76Uzp27EFY2HYARo7M3y2wdp64SJVKe5KTE/n9d8sockFBLejWrQ8SiTRff0Aul5u/cC8vbxYsWM78+V8SErKOkJB1BAQ0IDi4DUajkS5denHnTibLl//IjBmTAejYsYd5NLJSpcp8+eVC5s37jG3b/iIiYh9NmrQAQCIxReabMOFjFi/+lkmTxqBU2jNq1AQ2bVpDWNgOhg8fQ+vWHQgP383vv/9M5cp+pKWlsmHDKkaNmsCgQcMZNuwNFAoFK1f+Yp6GqV27HlrtPe/eqlV7li37gYwMy2mcB6/788+/Y+7caRw+/A+HD/9jDmKW1+z39PRi1qyfmD//C/78c7n5HvfpM8jct3r99YnodFp27gwhJuY8wcGtqVChIklJtwFTC+Tttz9hzZqlzJkzDR8fX4YMGcmaNb9Z2KNS5fDdd1+Y/+7c+VnzfQUYMGAoKSlJ/PbbIgYNGp4vLrFcLueLLxaycOFXHDwYRkTEPnx9/QgObk1mZgZDhozk9u2bTJ/+PmAK+O3nV4Pdu7eSkpKEh0cFOnd+lqiok6xduwyAl156LZ9IAd58cxIymYzQ0E3mH8waMWIsvXsPvPtd5496kZf2sOFaHzdlej9pdnYWEomkwLAgRqOR1NSUAsOJ5JGenoazs0uBAyp6vZ47dzJxdXUz/52ZmYGbmzt6vf5uwOp7D+Grr5rmUJcs2WBRRnp6Ki4ubgUG0h45sh8vvvhavuV9hV1rXtiSovIYDIZCFxhoNBo0mtwi+8UZGem4uOTfnvfWWy8jk8mZO/cXMjLSCr0mME21FLeCTKPRoFLlFFhXenoaTk7O5pd1amoKrq5uFt9TRkY6Nja2xdaj0+nIyEjHzc29VAbOxH7Sh6SoFTwSiaTQcCJ55AmwIGQymcVxmUxmDgOyfv3vbN26gf79X8LDowJnz54mPj42X6hOmUyGh0cFCuKPP5bg6OhE+/bdirQxj5KsViouj42NTbFREwoSzf3I5fJCrymPkizxLMqWB78Xd3ePfHmKszMPk71FPwfWTpkW6dPC29sXhcKGRYtMCyV8fHzp3/9Fhg8fW6LzjUYjarWKr776warW2QqskzLd3H3aaDQatFrNvw5BUhbIyroDPNwUUnlENHfLGCVpPpYX/uvifJqUuXlSgeC/hhCpQGDlCJEKBFaOEKlAYOUIkQoEVk6pj+4eD01ErhDafxIYjQYMBoN5j6Xg8aPTPvlQqaU6T3rrmhpNroj3+qTYsWMHmzdvpl+/fnTt2vVpm/OfwcZWine1J7cIpVQ96ZM0XACyg2ncTDuNzLEdfnXsiz9BUCYRbSSBwMoRIhUIrBwhUoHAyhEiFQisHCFSgcDKESIVCKwcIVKBwMoRIhUIrBwhUoHAyhEiFQisHCFSgcDKESIVCKwcIVKBwMoRIhUIrBwhUoHAyhEiFQisHCFSgcDKESIVCKwcIVKBwMoRIhUIrBwhUoHAyhEiFQisHCFSgcDKESIVCKwcIVKBwMoRIhUIrBwhUoHAyhEiFQisHCFSgcDKESIVCKwcIVKBwMoRIhUIrBwhUoHAyhEiFQisHInRaDQ+bSMEJaNZs2Ylznvs2LHHaIngSSI8aRlCLpeXaj5B2UCItAxRp04dimv4GI1G6tSp84QsEjwJhEjLEOPHj0ehUBSZR6FQMH78+CdkkeBJIERahmjWrFmR3jTPiz5M31Vg/QiRljGK8qbCi5ZPhEjLGIV5U+FFyy9CpGWQgryp8KLlFyHSMsiD3lR40fKNEGkZ5X5vKrxo+UaItIxyvzcVXrR886+XBcbFqErLFsFDcvHiRb755hveeecdateu/bTN+U8ikYJvTeXjrePfinThu5eoVNO+tOwRCMoUt66qeHNOzcdax79e5CmVSmj/QqXSsEUgKHOsmXn5sdch+qQCgZUjRCoQWDlCpAKBlSNEKhBYOUKkAoGVI0QqEFg55SLOhsFoBCMgAalEUnhGoxGKOi4QWCFlVqRGoxGdXkdaejq309LJzFHhYGeLj4c7Hq5uyGWy/IIUAhWUQcqsSHM1Gi7dvMnZa/FkpdzAoMlGpnThpJ0ngTX8aFC9MnY2tk/bTIHgX1MmRWo0GknXqEjOykSRfo6m1WvgUaEymem3uX4rnhvpbtgnplHbxwO5rOiYQABHjx4kOLj1E7D8yRAXF4vRaKBKlWpluo6kpNvExl5Fq9Xg5OSCt3cl3Nw8kErvDaXExl4lMzODBg0aA5CSksTNm3HUqOGPg4PjY7PtSVLmRGo0GFDp1Kj1amyz4+jZbRB2Dq6mg351qFEznfPXz3I7W4VH5h0quroV2cy9ceMaU6ZMYOXKrXh6ej2hq3i8TJ48BoCVK7f+67KuXr1EdnaWWQSPo47CiIjYx/ffz7JIc3V1Y9Kkz2natCUAK1b8xP79u9i+3RRn+NCh/cyfP5N5836lfv1Gj822J0mZG901SiArJ53UWzepVqXWPYHexc7BlVqVq6Mkh9T0ZLR6XZHlbd++GYCwsB2PzeYnzejRE3nttQn/uhyVSsWYMS9w5Ej4Y6ujJEycOIVp0+YyZMhIcnNz+fjjt7hyJeaJ1G0NlDlPajBAZrYKDEY8PKsUmMdO6Y6rvYrMzHT0egOKQq5SrVYTErIOgK1bNzBw4MvmYxkZ6dy4cY369Rtx8eJZYmOvUrFiJQIDmyC5zzOr1WouXIgiMfEWPj6VCQhoYA5OHR9/A61Wg7e3L+fPnyE5OZFatQKoVs20ayIy8jhOTs7UqOFvLk+n0xEVdRIPjwo4O7ty8+YN6tSpz5kzJ0lOvo2fXw38/QNIS0vl7NlIXFzcqF+/kdmmyMjjuLq64eTkYlHmuXNnSEtLoW7dQCpUqGg+FhNzntjYK9jY2BIc3AY7OzvzsdOnjwOQkBDHqVNHcXBwwt8/oMA6ANLT07hwIZrs7CyqVatpcV0XL57Fw6MCcrmC6OhT6HQ66tdvjIeHZ8Ffzn1Ur16LgIAGtGrVHjc3D378cS5HjoRblF+eKXMi1WrVpKYmoVGrwAhGowGj0Wh+SCUS00yLTpNNesptcqtUx8624AGkiIh9qFQ59O49kJCQdVy4EE2dOvUBuHAhmk8/fZvWrTtw8GCY+ZzevQcyfvyHgEmEn376NvHxsebjtWvXY9q0eXh4eBIa+hc7dmzG19eP6OhIc54PP/yCjh27s3LlYi5ePMu6dXvMwo6OjmTy5LFMnDgFD48KfPrp2zRq1IzIyHs/G/GgTT4+vixYsAInJ2cmTXoDgODg1syYMZ+cnBxeeaUf6elp5vyTJ39Op049+eabzwkN3WROVyrtGT16Ir16DQBg6tSJAOzfv4v9+3dRv34j5s37NV8dAEeOHODLLz9Cpcoxl9e1a28mTpyCXC5n/vwvsbGxJT4+1myLUmnPggXLH6pf6+vrB2BRT3mnTDV3DYYcdLmnUUouYcNlkhIPkpIYQWLCAWKv7eHqlZ1cubSTy5dDuRW7i/TEcC6d34JalVZgeSEhf+Lr68ewYaaHbs+ebfnyZGdn8dtvm/j11w3Url2PkJB1pKQkYzQamTdvOvHxscyZs5iNG/fxxhvvcvHiWZYuXWg+Pz09jYCAQP78czdz5/4CmPpRAM8+OwCVKodjxyLM+cPDdwPQtm0nc5pMJmPVqlAWL/4TpdKegwfDGDPmPdat28Orr75FQkI8R48eAGD16h0Wfeu9e0NJT0/jvff+xx9/bGfMmPdo1MgUxaF9+24MHjyCBQtWMGfOYlxd3Zg//0vUajUA69btAWDgwGGEhEQwa9ZPBdaRkZHOl19+hLu7JytWhLBiRQjdu/dl584Q9u4NNeeLjo5k9OiJbNgQxoQJJkFv2fJnEd+4JSkpyWzcuAqA6tX/G14UyphIdbo03JzPU90niSoVkjBqj3InbTcZqbu4enkj0adXEX16JRfPbSDj1mFQnyX+8l9kpsflC4F548Y1oqJO0b17X1xd3WjUqBnbt29Go9FY5HvhhVfw8fGlcmU/nnmmMwCJiQncvBlHVNQpWrR4hsDAJtjbOzBgwEv4+Piyc2cIer3eXMbw4WNwdnahQYPGNG3akvj4WPR6PS1btkOptGf79k13r0/Hzp0htGvXBScnZ/P5gwYNx8PDEz+/6nTo0A2A/v1fxMnJmT59BgFw4sRhANzc3C0iCdrebUWcPRuJvb0D/fu/iIdHBQCCglowYsRYADIz06lWrRYAt2/fBEAuN5Ujk8lQKBRmb/9gHYcP/2NukXh5eePl5W0ud9++e339gIAGdOnSCwcHR7p37wdAXNz1Yr51+PbbGYwePYiXXurBiROHqV+/kcVLrLxTppq7EqRkZ+Wg02rQajTkarTo9Qa0WgMajRatRofRaDR9DGA0SNBodUgkUot+JGBu5j3zTBcA2rXrQmTkMY4dO0jr1h0KrD+vWZabqzY/yI0bB1vkadw4mISEeFJTkwsso2rVGhw/fgidToednR09ez7Hhg2rSE1N4dq1S6hUOXTq1LPQeyCVyiz+trd3QKm0R6vVFJi/Q4fuHD9+iG3b/iIsbAdvvvkB3br1AeDy5Yt88cWHFs11gJyc7ELrL4hbt+IBaNCgiTnNw6MCnp5ehYpQLpfj51cdtbpk4XecnV3o3PlZGjZsSpcuvf5TP0pV5q5Ur9ei1enQabXotDr0BiM6vR6j3mBaGpj3wdQ3Nf1pKVC1Ws3ff68HYN26FQAkJycCsGPHlkJFKpHca3goFDZA/r5RXn/L1taOgnhQZF279mHDhlXs27eD69cvo1Ta07Rpq6JvwkMgl8uZPPlzevceyA8/zGbu3OncuZNJv35D+PjjceTm5jJz5vcEBgYRHr6Hr776JF8ZxUXYyfO49wtOp9ORnZ2Ft3fhUTtkMlmhx+5n4sQpBAQ0KFHe8kiZau5KkCCVypHJ5MhkMmTyu/9KMflKTgAAIABJREFUZUikMiQSCRKJFKlEilQqRSKVIpVKeHCWNG/AqGHDpmg0uWg0uTg7u+Dj40tExD5SU1OKtaVSJdPIclTUSXOaTqcjImIfSqU9zs4uhZ1qQY0a/vj7B7Bp02rCwnbQtWtvbGxsSnxPSkr9+o2YM8fUJw4L224ewOnTZxBBQS1QKBToH5iuyls0UFyTNK+FcfbsvcGxK1cuolLl/Kf6jo+LMuVJTV7RCEaj6d+7LtMIILnvOKYmL0YjBTmBkBDTYMXHH8/Ezc3dnL5791ZmzZpKePhuvL19i7TFw8OTrl17s3NnCF9//SkdO/YgLGw7ACNHvvlQ19WzZ3/mz58JUGRT91E4deoo8+fPpF+/IWbR+fr64evrh6urG6dOHSUy8hgpKUksXPg1AEePHqBu3UBsbW1p0aItBw+GsWWLadCqSZMW+aZNWrZsh4+PL0uXfo9KlUP9+o1ZvvwHAAYMGFqq1/NfpEyJFIwYtBq0Wg063d3mrh70Wj0GnRajwWCekjEaTauTDHqDRXMtLi6WqKhTBAe3thAoQHBwGwB27NjM8OFj89V+b5rH9O+bb05CJpMRGrrJPDI8YsRYevceaJGvqDLur9fHx7fYZl1BZZrSC24U5ebm4uDgyKJFswHT9M0rr4xDLpczYcLHLF78LZMmjUGptGfUqAls2rSGsLAdDB9uWlH00kujSE1NNgv4yy8X5hOpQqHgyy+/Z+7caaxevRQwrQyaPn0e/v4BZvsebN7K5fJCr6eoa72f+5cI3j2rkPSyy78O6bno/csM+ejxhjTMQ6e5hV69DlVOFhmZKjS5OtPAkU7P7cR0srJUZi9rNBrR6zRIdVra9ZhJBe96j88unY6MjHTc3Nwf6eG4eTOOV155juHDxzB06KjHYOH/2Tvv+CiK/o+/ryaXHhIiIRAJJCEhNOkgIigIUgUEHgFREBuC8PyQoqIIokizgBQfRZogTQSMghRFQCH0AKGFIoEQSnq5XJK7298fxy05UglJuIR5v14n5nZ2Zm53P/udmZ35rOVRklqtkUd7rZhMJtLSUvHw8JT/Tk1NyXMDS0iIx83Nvcj3o2ZmZpKdnYW7u0eh6SoLa6ZfsH9Lz/LELJlBkUN2toGcrCyys3Mwm8FokjCaTRiNRsxmoyWCms2YTTmozNmYTDk2Ex5KG7VaXayZM3djMBjYunUjW7duBEq/qZubgiabq1QqWaDWv+8WKFDs36fT6dDpytYs+mGjQonUaFJz9FAGibfSMJvBJEkYc3IwGY1kZplBckSh1KBWqVAolJiMOagdNDg42uddPTExnoULZxMSUp8vv1yCr2/h/WDBw0nFEOltRwWdriotHn8Hk9lkiYoSmCWTpR9qliyuDAql5TGHAst3KiUajWOZRdH7wcenGhs27Ko0S6oEZUPFEGmuwRaN1pGiV4hWDNRqNWq1EKigcCrPEJhAUEkRIhUUSEpKMlu2bCQ6+kyZ7iMonDIXaWZmJidOHM33c+3a1TIrNzs7m8jIw/KE+ePHj7BgwSybJVuCwvnppx/45pvPbUZ7izqO+e1THNatW8769T/cV30rK2XeJ42Lu8o777ya77Y+fQby+uv/Vybl7tmzg5kzP2Ts2Mk880wP/v33PJs2raFXr//YPHJ4WDEYDOzb9xdt2z6V77PPxMQE1qxZyvjxU22WpRV2HAvapzj89dc2VCq1zcJ7gYVyGzh69tnedOjQxea7svQUaty4BYMHvyZ74QhsWbNmCatWLWbDhl35ilSlUjFnznd5vI0KoyT7CIqm3ERao4Y/jRo1zfO91S4kNLQh165d4cKFs1StWo3Q0AaYzWZOnYrEYMikadPWNrNlcnJyOH36BHFxV/HxqUbDhk3laWc3b17n2rUrNGjwGI6OBT9YL8xWpDiUlsWK2WzCy8uH48cPkZ2dTVBQKL6+fly9GsO5c6cICgrJ415w6dJ5Ll48R506dfH3D7inmU43bsRx7doVAE6cOIKjo446derKa1jNZjNXr17m2rUrZGdnUbduWJGPiQrbJzb2CvHxN6hRoxZRUcdQKpUEBobku0ImKSmRqKhjADRs2DTPQoXY2CtER59Go9EQFBSKj0814M51FBLSgISEW5w9G4WTkzONGze3sYQBi8Pg+fNn0OmcCAwMsTnv93tNlAUP/BFMVpaBCRPezGMREhbWiMTEeOLiLGsVdTonpk2bS/36jTEajbz66vPyNrBE5UmTZhAa2oDdu3fw7bdfAvDll0sIDW2Qp9zCbEWKS2larLi5eRATc0lO065dR3bv3mHz9/vvf4bZbGbixBE2x+rZZ59jzJhJxa73nj07ZOO1yZMt3Y0ZMxbSuHFzUlKSmTZtguxvBJZ5uJMmzaRBg8fyza+ofbZu3cjatcvy7PfGG2Pp3fsF+e8zZ04ydOhz8vI/Dw9PvvlmrdysXrVqMcuWLbTJ4+2336Vbt77yddSy5RNEROyRt/v7BzB//kq0Wi1ms5lFi+awadMamzzeems8PXv2L5Vroiwot9HddeuWM3LkYPljXb9p5fLlC3z99Q+sWrWVJk1aEhUVSWhoQ9au3cFnny0gM1PPjh3hgOX5Ys+eA3j11TF899163n//M+Ljb7JkyXzAViQFUZityL1SGhYrrVs/yYYNu5g8eTZg8RWaMWMhq1ZtlQV740Ycp0+fIDLy0O3F4ruYOPETnnqq6z3Vt3fvgfTv/xIAa9fuIDx8n/zbFyyYyfHjhxkzZhJr1+7go4/mADBt2niysrLyza+4+7z//mds2LCL99//jICAQBYtmsO//9q+KXvkyAn89NOfjBgxjuTkJNmpMDLyEMuWLaRdu45s2rSXuXOXERJSn7lzp3Plyr/y/mfPnuTzzxezZs12nn22NzExl2TRbtmykU2b1tCnz0BWrAjnq6+W0rBhU+bPn8nFi9Glek2UJuUm0qpVH6FOnbryx7pQ2Eq3bn0JCgqRl4AB9Oo1AHd3Dx57rAVhYY3Yt+8vOX2fPgPp2rU3KSnJqFQqvL19OHfuFACOjo64uLhRGIXZitwrpWGxMnDgcJydXWjTpj3e3j40b96Gxo2b4+XlTdeuFmOwyMhDeHp6ARZXhcxMPR06dKZhwyb3VF+VSiU3t9VqNRqNBoVCQULCLXbt2kbLlm1p0qQlBkMmtWsH065dJ5KTk2wivZV72adFi7Y4O7vQrl1HRo16F8Am6lntVVxcXOnWrS86nZN8zrdvt9yg+/V7CUdHR+rWDaNvX8sg0/79u+U8unXrS1hYIzw8POncuSdgGbwEWLduGTqdEz169EeSJDw9vejSxWLjcuLEkVK9JkqTcmvutm/fmeeff7FYafNbduXj42vjtfr3338ya9ZkMjP16HRO9+weV5ityP1QGhYrdw/kWC+UnJwcqlevwYgR41iwYBaDBnWlX78hvPji63lWt5QEa0SKiNhLRERer92sLEOp7AOWZihY+sf5oVarqVHDn5SUJJtyctt4Wp0dc3d7cmNdmJ+VlYXBYJDTDR36XJ60en0G3br1LZNr4n554H3SkhAff5NZsyZTs2Yt3n77PQID6zJv3meyJUpxKMhWpG/f+1ukXBoWK0XRq9cAWrZ8gqVLF7Bu3XJiYi4xdeoXJazxHazWLt27Py+vJ82Ni4srFy+eu+d9ckdLK1a3h+LeXKzHymg0yq2A1NQUgAIHB3MPpln/398/gNmzv82T1tFRV2bXxP1SIWcc/fPPLjIz9bz44usEBYWgUCgwGnOAgv14VCrLiU1OTrT5/m5bESsJCbfy9JvvldKyWLkbSZKoVq06EydOo3nzNkRE7CEjI13O/8KFczZN6fywHo/cE0oefbQ2YLEVdXV1w93dw+ajUqnyHMfi7JMfhw79A4C/f+1i/Warofj583dmMlkHqorj26vVagkICCQm5hLp6Wl56pn7ZlHQNfGgKLdIGhGxN09EadiwGYGBde85r8ceawHA7t3bcXZ24fjxw/LrIo4ePUCTJi3z7GMd4f3f/75g5MiJZGSk5WsrApZHJgMHWkb01q7dUeIFzKVpsWIlIyOd117rT8eO3ahVK5Do6NN4e/vIUXvt2mUsW7aQAQNeZtiwkQXm06xZa1as+IYVK77hmWd6oFKpaN36Sfr3f4m1a5cxYcKbdOrUnYSEW/zxxxbGjZtKcHBonuMYFBRS5D5W1q5dSq1agezZYzHb9vDwpH37zsX63T17DmDTpjVMn/4eL7wwDGdnV1as+EbOw2wu/KYEMGzYKD74YDQffDCarl37oNPp2LVrG23bPkWvXgMKtJp50JSbSI8fP2wzRA8wdKg2X5EWtaysZs1avPji66xfv4Lt28Px8/Nn7NjJzJkzhX37/qJJk5byQbbmVbt2EAMGvMyaNUs5ePBv6tSpm6+tCFgGnp5+uis7d/6GXp9xTyItDYsVsG2q5c4zKSmRgIBA2aakfv3GDB78mmxe1rr1kyxbtlDuyxVESEh9+vQZyIYNq4iI2CO/xuHFF19Ho9GwcuV38vkKDq4nW4befRyDgkKK3MfKhg2r5Bt1SEh93nnnI3mBeH72KrmpUcOf6dPnM2fOFObN+0wuY9y4Keh0OrklkR/W49eixeNMnPgJixbNlh/R+fr6ob39isyCrGYeNBXKPuVuDAYDRmMOLi6u8t+W1+QVPLKbmZmJ2WySH7QXZCvy55+/s2jRbNas2V4qdb1fi5W7yc62eD3lN8ng5Zd78cILr8ijm4Wh1+sxGnPyNL1NJhPJyYm4u3vm63F793EsbJ/Fi+exdu0yNm7cg8GQiU7nlGeCwb2QlpaKSqXCycm5xHkkJSUWWI+Cron8EPYpRWA5wI42fxd18u+29sjvIr958zrLli3gzTfHlUo9oeQWKwWh1Wrztf788cfvcXFx5cknnylWPk5OTvl+r1KpCn38kJ9FSlH7KBSKe554nx+F3YSLS2H1sLdF+BVapGVFXNxVhg8fXeFeZSBJEgZDJp99tvC+IpXAvhAizQd7mGVSEhQKhV30oe5mwICX6dGjX6k8y30YESIVlDkuLq7yuIHg3qmQz0kFgocJIVKBwM4RIhUI7BwhUoHAzhEiFQjsnPse3ZUkiTP7k0ujLgKBIB/uW6RNn/YEip7cLCh9jh8/zpEjR2jSpAkNGzZ80NV5KGnWqeydJ+9bpK26epVGPQQl4PSNfzl08UdadfWiVdcOD7o6gjJC9EkFAjtHiFQgsHOESAUCO0eIVCCwc4RIBQI7R4hUILBzhEgFAjtHiFQgsHOESAUCO0eIVCCwc4RIBQI7R4hUILBzhEgFAjtHiFQgsHOESAUCO0eIVCCwc4RIBQI7R4hUILBzhEgFAjtHiFQgsHOESAUCO0eIVCCwc4RIBQI7R4hUILBzhEgFAjtHiFQgsHOESAUCO0eIVCCwc4RIBQI7R4hUILBzhEgFAjtHiFQgsHOESAUCO0eIVCCwcxSSJEkPuhKC4tGsWbNipz106FAZ1kRQnohIWoHQarWlmk5QMRAirUC4uLiUajpBxUCItAIxatSoIqOkVqtl1KhR5VQjQXkg+qQVjGeeeYbExMQCt1epUoVt27aVY40EZY2IpBWMwqKpiKKVExFJKyAFRVMRRSsnIpJWQPKLpiKKVl5EJK2g3B1NRRStvIhIWkHJHU1FFK3ciEhagbFGUxFFKzfqkuwkmUEo+8EzcuTbfPzxx4wc+TZm84OujUABKMqgbVqiSPrdpEsYs82WWgkEApBA46DklY8DSj3rEkVSgOfGBKBxEF1agQAgJ8vMrwsvl0neQmUCgZ0jRCoQ2DlCpAKBnSNEKhDYOUKkAoGdI0QqENg5JX4E87Agmc2Yr1/FdGg/xrRUDIEhuDZuhsbB0TYdIGVnY4w+hfnUCQwOjji0aotj1WooFOKBsqDkCJEWgiRJqK9egC+mYzDm4OzhifuBv0k8EYnqlTdQKlRyWpUSFBtXwY4tSC4uuOjT0W8Lx/juFDTVa4mJH4ISI0RaCMqsTDRrlxPfsBHaIW9iRIni9DF8Nq/n1rbfcOncAwAJCXXEXrIO7CXzxeFoWj1JptmI66pvyVj6DaaxH6BydHrAv0ZQURF90sK4FUdq3DXo0Q+tSotKpUYKa4KhbXs0p4+TbcwCQKmQyPrnTwwdu+DUpgNajRaNgxNZ/YfgmJ1J+uXzebJOT0/j2LGDhIevZ+/eP0hJSZa3rVu3nPXrfyjTn/bvvxdYsGAWV678W2Caq1djCt0uKB9EJC0EhUaFUqHGGJ+Aybs6KsCoUKKu+ghKrYqspAS0VaujSE0mS69H8qmOWaVGBZgBbUY6KEChVNnk+88/u5gy5Z085X333Xpq1qzFX39tQ6VS8/zzg8vst928eZ1Nm9bQqlU7ataslW+aCRPeAGDlyt/KrB6CohEiLQTJuzrOIaFkrP4Bw5DhaHyqoTSbUN+6hRIFWRnpUBUU2Vlo9VmkX7iIKrAekloD12PR/PYTqV7euNUOlvM8cOBvpkx5Bw8PT8aMmUTt2sGkpqYQGXmoQLE8KF59dQxmsbzmgSNEWgiSWkt2r/5U+fpzbs2bRXbjpjhhxinuKjkZ6aijz2KuFYQmNga3LAPZv2wm43ocWnc3tCePkeHggDTqHVBpADAajXz77ZcAfPHFEqpXrwHAI4/4EhQUkqf8pKREoqKOAdCwYVPc3NwBSEiI58qVSwQH18PJyRmAjIx0oqNP4+9fmypVvDh37hReXlVRqzVERR3DaDQSFtYYLy/vAn9vVFQkOTnZNGzYlBMnjuLh4Ymrq7tc95MnjxIS0oCEhFucPRuFk5MzjRs3x9Hxzkh3RkY6J04cQa/X06DBY2zb9gtNm7YiJKT+/Z6OhxYh0iKQqlYn+7/v4r1nB9L5c6h0TmT418IYf4PkqGMk1K7HIycj8a4TgGOtOqhvJaBMTSKndVuy2ndB5+kl53Xp0nliYi7RpUsvWaAFcebMSYYOfY7MTD0AHh6efPPNWjw8PDl27AAzZ37IvHkrCA4OBSAm5hITJrzJ++9/Rrt2HZk791O0WgdiY2NITk4CQKdzYt685flG7C1bNvLll9Po3/8lGjduzvjxrwPQvHkbpk2bS1aWgQkT3qRlyyeIiNgj7+fvH8D8+SvRarVcvnyR8eNfl8uz4uHhKUR6HwiRFgOVhxfmHgMwYcYogaRQYkhJ5Nzff3Dt9DkuV3mUx7v3x9nNHcxmJKUSh3yeucTFXQWgXr1GxSp35MgJtGrVjp07f2PBglkcOLCXZ57pUex6R0VFMm7cFFq3fpJdu35n7tzp/PLLOkaMGGeT7uTJY3z55TRat36Sl18eAcDq1dsYOTJvn/js2ZN8/vli/Pz8Wbp0AVu2/ExExB6eeOJpFi2aQ3JyEtOnzycwMITPP5/Kvn1/0bhxi2LXWZAXMbp7D6hQolIoUaskbmkdueVelZpVwD2sIWf1KrKNJtQKJaoCHoomJ1uMw9zdPYssKySkPh07dsPFxZVu3fqi0zmxb99f91Rfax7Ozi507twLgKtXbdc8xsVdZdKkt/H3D2D8+I9RqSyDXJ6eVdBoNHny7NatL2FhjfDw8KRz555yHgBHjkQQElKfJk1a4ubmTrdufQE4fvzwPdVbYIsQ6b2iMJNkNnEtIYXMmIvUqeFHkKcaI3D6RirZpoIHWry8qgKQmBh/T0Wq1Wpq1PAnJSWp6MSF5OHvH4DBkGnz/dy508nM1KPXZ6BU3tvlUL16TQCysiyPourXb8zlyxflvy9fvghAYGDe/rag+AiR3hMSBoxcSTFw6cBu/D2ceMQvBHeFCU/jLeIzjVxJTsdcgCONr6+lH3r48L7yrLSMNUrmxtvbh3fe+Yj4+JusWvXdPeV3t6h79OhPZqae11/vz2efTeLbb78kICAw30ExQfERIi02EkaFiUQ0XDx+DIeUOJq37YhCpUWr88BLmYWnSk9MmpFUQxb5WbUFBAQSHFyPvXv/4PDh/TbbTp8+gcFgKFZNPG8PRsXEXJS/u3btSol+1dtvv0enTt3p0qUXa9Ys5eLF6BLlA5YR6ODgeiQnJ3H16r/85z9DmTPn3oQvyIsQaXFRQLpk4vyFy6ScOcTj7Tuic7WIRaF0xN3jETyMCWDM4GJCCkZzXpEqFApee+2/ALz33kgWLZrDr79uYMGCWYwZM5SVK78tVlUaNGiCTufEqlWL2b49nLVrlzFz5ocl+lnWfuewYaPQ6Zz44ouPMZlMJcpr5cpvOXfuFIMHv0bjxi3Izs4iKiqS7OzsEuUnsCBEWgwkSSKHHOLSs7i0fxf1g4LwfbSeTRqtzoOqbh44pV8jIT2TpPQ08jNibNDgMebNW05AQCA///wjc+d+yqZNa2jf/hmee+4FABQKZb5NUysajYbRo99Hq9Uye/ZH/PbbBgYMeNkmTX55qNXqAlfkuLt7MGrURM6dO8XWrRuLdVzulGXJs02b9nh4ePLDD//j2LED7N69gw8+GM2mTavvKT+BLSW29Ow+4tGHxi1QAm5kJnPg0FFUcefp+vxQFMp8nl5JJi6cOkB0GvhUfYRGAY+iUhYsNr1eT2pqMt7ePqjVJXsalpKSjLu7R4n2LW1MJpNl5VCu3zJsWB8Avv9+w4OqVrlgdQu0K0vPh4msbD03bt4i/fJZevXoDfkJFEChwr9OGNf27SEx3kR6VU/cXD0KjF5OTk44Od3f6hh7ESjATz/9wG+/baB374F4eVXl1KnjxMbG0KlT9wddtQqNEGkxyMrK4vLRCJo91hRn90cKTatxdCMoMJg/d20jp05tUNiPiMqaatX80Gi0LFgwCwBfXz96936BIUPefMA1q9gIkRaGJIFCgYuTK22f6IBnlWrF2q1azTp07NQVTw9vFA/Rau927TrSrl1HMjLSyczU4+3t86CrVCkQIi2M281UlUpNFS+/e9hRSdVqpd83qSg4O7vg7OzyoKtRaXg4Rn4EggqMEKlAYOcIkQoEdk6Z9UmNRiORkYe4fv0aTk7OhIY2oFq16mVVXIUhMTGB8+fP5Pk+MDCEKlXurD29eDGa6OjTeHp6ERbWKE8f7+bN60RFRaJSqahXr+E9D9KcOXMy3zWe91tuenoaUVGRpKQkERQUSkBA4D3Vq7isW7cchUJZphYz9kKZiNRoNDJmzMtER9tejD//vPu+nws+SEwmE8ePH+aRR6oXuWi7IE6fPs7UqePyfP/hh7N4/PEOSJLE999/zdq1y+Rtvr5+fPrpfLnM/DySpk2bS/PmbYos32w287//fcH+/btZunST/H1plHvlyr+8886rNou+X3zxdQYPfrXA+iQkxHPmzAkef7xDkXXPTXn4QNkLZdLc3b17B9HRZxg0aDirVm1l3rwVjBw5oUILFODYsYNMnDgiz5rMkjBhwjSWLNkof5o2bQ1ARMRe1q5dRvfuz7Nq1Rb++98PiIuLZfXq7wGLpcqUKe8QHFyPpUs3MWfOd+h0Tnz55bQi/YgSEm4xdeo4fv75xzzbSqPcGTMmkZWVxZdfLuG779YTFtaIFSu+4dq1qwXWaerUd1i9ekmJjuHDQpmIdN++XQA8//yLeHl5ExwcSo8e/WzSmM1moqIi2bbtF44ciSAjI91mu8lkIjLyENu2/cKlS+fZt+8vfvvtZwBiY69w5cq/6PV69u/fze7dO4iLiwUsNpR//LG1QCvKmJhL/PHHFvbt+4tbt27I36ekJHPy5DEkSeLs2Si2bw/n+PEj8vzbjIx0uZl64cJZjh07aHPxJSTc4s8/fy/2hPKqVR+hevUa8sfqExQevg6A11//P7y8qtKlSy+aNm3F779vJicnh507fwVgxIhx+Pr6Ub9+Y154YRjx8Tc5ezaqwPL0ej2vvNKXY8cO5rv9fss9c+akfGMODW1AzZq1eOWVtwHYu3dnvmVeuHCOtLRU0tJSOHbsIJGRh2xuNLGxV9i1axt///0nN29eL/R4JiTE5zkner2eI0ci2L49nJMnLT5PufP+998LGAwGjh07yI4dv/Lvvxds8jQajZw4cZTdu3fYXCvlTZk0dwMDQ9i9ewd79/6Rr91HSkoy06ZNsFmx7+HhyaRJM2nQ4DEMBgPvvfcWUVGRNvu1b/8MXbr0YuvWjWzbthk3Nw9iYi7J29u168ju3Tts/n7//c8Ay01h0aI5bNq0xibPt94aT8+e/Tl7NooPPhhNmzbt+eefXfL27t2fZ9SoiVy58i/ff/81AEuXLgBg8ODXePHF1/jhh29ZseIbeR9vb58ibTB37Ahn8+Y1eHhU4ZlnesprLk+ePEbLlm3RarVy2rCwxhw+vJ/U1GRZiMHBdyb4h4Q0AODWrRuEhjbItzxJMtO27VMMHz6aSZNGkZ6eZrP9fstNTbX4Bjds2FTebk1740ZcvnVasuRrYmNjAJgwwTIrafPmv3FwcGDVqsUsW7bQJv3bb78ruz3kJiMjnXHjXiMxMZ5FiyyT+c+dO82UKWOJj78ppwsKCmHKlC/w8qoqX0N+fv4219nEiZ/QoUNn9Ho9Q4f2smm6v/fedJ58slO+v6UsKZNI2q5dJ7y9fZgzZwoffTSWCxfO2WxfsGAmx48fZsyYSaxdu4OPPpoDwLRp48nKymLjxh+JiorkpZfe5Oef/+KllywnsGnT1vJC4+TkJFq3fpING3YxefJswNLMnjFjIatWbZUFa71AtmzZyKZNa+jTZyArVoTz1VdLadiwKfPnz7RZQ5mRkc7SpZtYvHgDwcH1CA9fT0JCPHXrhjF1qsXp76OP5hAevo+BA1/BaDSyYsU3+PsHsH79H8yc+Q1Dh75V5DGKjDzE8eOH2bx5LSNHDubcuVPo9XoyM/XyelErLi6ugOXmdv36Nby9fWxWuFgdAwtzbnB2duGddz7CwyOvdUtplGuNNLmtYazL4KwCvpuPPvqc4OB6BAWFEB6+j/DwfTg4OBAZeYhlyxbSrl1HNm3ay9y5ywgooVIJAAAgAElEQVQJqc/cudPztJBMJhMzZkwiNjaGTz6ZR7Vq1cnMzGTKlLFoNBo+/vgr1qzZzqhRE4mOPsOiRXPkfZOTkwgJacC6dTvlda/Wm+2ff24lOTmJsWMn8+OPv/PGG2OpX/+xAo9vWVImIvX19WPhwh/p0KEL+/b9xYgRA9m8eS1gaRbu2rWNli3b0qRJSwyGTGrXDqZdu04kJycRE3OJ6OjTAPTuPRAnJ2d69RoAwNGjB2zKGThwOM7OLrRp0x5vbx+aN29D48bN8fLypmtXy+qLyMhDAKxbtwydzokePfojSRKenl506WLx/Tlx4oic53/+MxRfXz9q1PDniSeeBuDmzTgUCoW8ukOlUqPRaFCpVKjVary9fbh16wZXr16mUaOmdOzYrcBjU7duGGPHTmbJko2sXLmFV14ZBcDGjauRJLOcf35kZ2chSeZ8vYfAMsfYYDCwf/9u+ZPbGb8gSqNcazM1v9U8WVn5L2ZXq9UolUoUCiUajUbOf/v2cAD69XsJR0dH6tYNo29fywDR/v27bfJYunQBERF7GTduCmFhFoO3gwf/Jj7+Jp069eDRR2uTlWWgefPHCQgIZPfuHTZLCIcMeQM3N3fq129M06atiI2NwWQy4eDgAMCpU5E4OTnTu/cLhdqhliVl9gjGzc2diROnMWDAy8yZ8xHz58/Ez89fvhNHROwlImJvnv2ysgwEBASxd+8fXL58gZCQ+vJATe6m1t3cfQFZ/YRycnIwGAxyn3Xo0Ofy7KvXZ+Sbp9X6sqCLzMq7737KpElvM2bMUFq2fILRo9+Ty78bb28fuQugVqt5+uluLF48j5iYi+h0loE1q42nFWvT1N3dEzc3D65ejbHZbk3v6VmF1NRkJk/+P3nbzJmLaNSoWaH1L41yzWZTnjysfcC7I3RRWKNl7dpB8nd164YByOcRLI+Rzpw5CWAzDmD1Vlq+fBHLly/Kk39Bi9offbQ2hw/vx2g00r59Zw4f3s+WLRvZtWsbI0aMuyenxtKkzOfuBgQEMn78x7z6aj+OHz8sj2J27/48Q4a8kSe9i4srbm7urF+/gokTR9C27VPs3fsHYGlGlwRrE9nfP4DZs/O6Hzg66uSImxuFongNjfr1G7Ny5W9s3Lia5csX8corfVm9epuNaXRBWJuMKpUlquh0Tly5cskmzc2blia7p6cX7u6eZGbqSU9Pk5ujt25dl7dXqeLNd9+tl/etWrXoRQGlUa5VJHFxsfLNzdoELuiGZcUaya043H6tpNFolCNzamoKYDlXuRky5A0iIw/xv/99QcuWT+Dl5S0HgvHjp9Ksme1jKaVSWeDaXWWutb9qtZoJEz6me/fnWbhwFnPmTMFgyKRnz/6F/payoEyauyaTyWaULi0tFbDcZR99tDZgGfFzdXXD3d3D5qNSqahevSbt2z9DZqaes2ejaNv2KZYs2Vji5oZWqyUgIJCYmEukp6flKdPatCkK68m1WlhakSQJZ2cXBg0azvDhb5OZqZed5+/GbDbbeBmdOmUZtLBe2I0bNyc6+ox8gVubr02atMTR0VFuTRw6dMfMzDrQVa9eI9RqNTVr1pI/xblRlEa5VkfA3MbZBw/+DSDfmPNDrVZz9WqMTXSrVasOgM2kD+sgY25j76CgEAYNGs6oURPJzNSzaJFlbMIagY8ePZDnXLu6uhXreFgJC2vE7NmW/uqePTuKSF02lEkk3b17B2vWLKFjx+5kZRn47TfLqvzevQfi7u5B//4vsXbtMiZMeJNOnbqTkHCLP/7YwrhxUwkODuWff3axZctGBgx4GY1GQ3JyEmfOnMDV1e2eD7KVYcNG8cEHo/ngg9F07doHnU7Hrl3baNv2KbnPWxQhIQ3Q6ZzYtGkNrq7uGAyZdO3amwkT3sTHpxotWrTlwAHLhVnQDKCDB/9h7txPGTDgZVJSkvjpp5UAdOliaYY/80wP9u37i6lTx9G9+/P89dc2kpOT5Dq2a9eJRYvmsHDhLNLTU7l8+SJ79/5B376Diy3I/LjfcoOCQggICCQ8fD1Vqnjj4ODIt99+SVBQCPXqNSyw3Nat23Py5DGWLl1AUFAo1apVp2fPAWzatIbp09/jhReG4ezsyooV3+Dh4Un79p3lfa196Jo1azFkyBssX76Ijh330qxZG0JC6rN9ezhms5nmzR/n7NmTHDt2kM8/Xyy3Xgrj2LGDzJ07nV69BsgtMavbY3lTJiKVJDNqtVp+74mHhyfvvvspvr6W5V4vvvg6Go2GlSu/k++QwcH1yMmxNJkaNGhCWFgj1qxZip+fP1qtlvDw9fIrDwpyOshtMWlNY/23RYvHmTjxExYtmi3Xy9fXD6224Ch6dx4ODg689dZ4vvvuK2bMmATA4493wMurKnv3/sH27eH4+fnz1lvj5RbD3Tg66nBwcGT+/JnysRk5cgL16zcGLD5Br732X1as+IbPP5+KTuckO9kDeHl5M3PmotuvmbA8XurSpRfDho0s8HcUh9Iod8qUL5gxY5LcDwwLa8T7788o9E3nTz/dlZMnj8oznQYOfIWXXnqT6dPnM2fOFLms4OB6jBs3BZ3O0ty928OpX78h7Nz5G3PnfsrixRv48MPZLFo0m507f2PnTsvjsHbtOpKZmYmTk3O+dcp9vrOysnB2dpEXsLdp057Bg18rwZG9f8rU4yglJRmjMYcqVbzzPSgmk4nk5ETc3T3z9BOysrJsmqHz589k8+a1rFq19b5H2ZKSEtHpnEoceXJyckhLS5Wb52Bpxlq/Kw5paalIkiS/hOluJEkiMTEBT88qBZpWp6Qko9M52TzbvF9Ko1y9PkPuAhSXlJRktFoHWYRW0tJSUalUxYp++ZGVlUV6ehpVqngVerMoiIyMdNRqTZFdogrrcVTUBatSqfIdVIiKiuT990fRp89AAgNDiI2NYfv2cHx9/Urc3M2Np2eV+9pfo9HYTIYHSxS/F7+hon6HQqEo8mZUFv5GpVFuSQRVUJ73e74dHByKPeaQH/aweN0unRm0Wgfq1WvIypWWDrtO50SbNu154YVhpRo1BIKKgF2KNCgohE8//fpBV0MgsAvEom+BwM4RIhUI7BwhUoHAzhEiFQjsHCFSgcDOKfHobmJcFmqt0LhAAGDMLty65n4okUh9Axw5/XdCaddFcI+kpaWRmpqKm5sbrq6uD7o6Dz2+ASWfO10YJZoWKLAPlixZwvz58xk5ciQvv/xy0TsIKiSivSoQ2DlCpAKBnSNEKhDYOUKkAoGdI0QqENg5QqQCgZ0jRCoQ2DlCpAKBnSNEKhDYOUKkAoGdI0QqENg5QqQCgZ0jRCoQ2DlCpAKBnSNEKhDYOUKkAoGdI0QqENg5QqQCgZ0jRCoQ2DlCpAKBnSNEKhDYOUKkAoGdI0QqENg5QqQCgZ0jRCoQ2DlCpAKBnSNEKhDYOUKkAoGdI0QqENg5QqQCgZ0jRCoQ2DlCpAKBnSNEKhDYOUKkAoGdI0QqENg5CkmSpAddCUHxaNGiBSaTqch0KpWKAwcOlEONBOWB+kFXQFB8NBoNJpMJhUJRYBpJktBoNOVYK0FZI5q7FYghQ4bg4OBQaBoHBweGDBlSTjUSlAdCpBWIgQMHolAoKKiHIkkSCoWCgQMHlnPNBGWJEGkFwtXVtdBoao2irq6u5VwzQVkiRFrBKCiaiihaeREirWAUFE1FFK28CJFWQO6OpiKKVm6ESCsgd0dTEUUrN0KkFZTc0VRE0cqNEGkFxRpNFQqFiKKVnFKZFhh3ycCejfGlUR+BoMLwxHPe+AY4lnk5pTItMEtvQqlS0Php79LITiCwe47tjCcr01wuZZXa3F2toxLPaoVPWRMIKgtax/LrKYo+qUBg5wiRCgR2jhCpQGDnCJEKBHaOEKlAYOcIkQoEdk7ltE+RJCTJTCEuI4WgpIQ7CgRlQqUTqQIzGuMtFIZYFFIOCvIXnFmSUCoUSHAnhdmESVeTbIca5VVdgaBIKpVIFZhwyDyPNvkwGpWEZCNQW7FKkmWrhHTH2MtsJEdKk0V6+fJFUlNT8i0rNLQBanXJD192djanT58gNLQBWq220LRZWVksXjyXJk1a0arVEwWmu3o1BkkyU7NmrRLXS2B/VBqRKjDjoD+Dc8ZRss0msiUlllnJlqnJuVeM5Eb+TgJJMiFp72xfvnwRe/f+kW95a9Zsx8PDs8T13bNnBzNnfsjYsZN55pkehaY1GnPYtGkNLi6uhYp0woQ3AFi58rcS18teSUiI58yZEzz+eIcHXZVyp9KI1CHnCs76oxiNZhRKFWazmdxtWUmSLEKU97D+n+L2/93emE9/dObMb/J85+Jyf6tOGjduweDBr9G0aav7yic3r746xvK7KyFTp76D2WwWIq3IKFPPYtAbMBoVqDVqVGqV7QUrAZJkI1pLBDVj/VJCyteJr1GjpvmWGRt7hZycbKpV8+PMmRPEx98kMDCEWrXqyGlOnDiKm5s7Vap4c+LEEbKysggODuXWrRs0aPAYjo46mzyvX7/Gv/+eR6/XU7t2kE1eYGnSnjsXhbu7J40aNZOb3JGRh/Hw8MTV1V1OazQaOX36BElJCYSGNqBq1UfkbZcunefixXPUqVMXf/8AlMo7A/0xMZc4f/4MOp0TgYEh8n5Go5GTJ48SGtqQa9eucOHCWapWrUZoaAPMZjOnTkViMGTStGnrPPYu1kiYnZ1NrVp1CAgIlLedO3cKL6+qqNUaoqKOYTQaCQtrjJeXZcHGhQvnSEtLxWw2cezYQRQKBQ0aNLGpc2Wm0ogUBcTFpZJqqoazQyZ+3kZUWg2SOVcEVdyOm7d1aI2uNvH1Hhbubd26kW3bNuPn509UVKT8/cSJn9ChQ2cA3nnnVYKD63HzZhzJyUn4+wfQuXNPvv32KwC+/HIJoaENMJlMLFkyn3XrltuUMWTIGzz33H8A+PXXn1i58jt5W5MmLZk+fT4A48e/DkDz5m2YNm0uer2eoUN7kZycJKefMOFj2rfvzMSJI4iMPCR//+yzzzFmzCTMZjOLFs1h06Y1NnV4663x9OzZn6wsAxMmvEmjRs1s9g8La0RiYjxxcbEA6HROTJs2l/r1GwOwY8evzJo12SbPp5/uyv/934eo1Wrmzv0UrdaB2NgYub46nRPz5i2nZs1aLFnyNbGxMbd/w5sAbN78d5EexJWFSnMrMptMXL+eTpUGPdArfNGnpqJWq24L1FaENjpUwO0wC5KU79OXkSMHy58ffvjWZltychIhIQ1Yt24nc+ZYBLRihW3z+Ny5U3Tu3IvVq7fx8cdf0b17P0aNmmiTZsuWn1m3bjnPPvsc69btZOPGPUyc+AmdO/e0Sff554tZvXobnTp158iRCGJjrwCwevU2vL195HR//rmV5OQkxo6dzI8//s4bb4ylUaNmnD59gsjIQzz77HNs2LCLiRM/4amnut6uw0Y2bVpDnz4DWbEinK++WkrDhk2ZP38mFy9Gy3lfvnyBr7/+gVWrttKkSUuioiIJDW3I2rU7+OyzBWRm6tmxIxyAixejmTVrMk2btmLevBUsXbqJ7t2fZ+fO39i6daOcZ1RUJK++OoYNG3bx9tvvkpmp55df1gHw0UefExxcj6CgEMLD9xEevu+hEShUIpEqVUoeqaYjLmIp6oyzOLq6YswxIUnmO01dySx/pNsfy9+WZq7lkzfvOnXqyp/cTUYrQ4a8gZubO/XrN6Zp01bExsbYvLNFp3NiyJA38PSsQrVq1XF0dMTFxc0mj/XrVwDwyitv4+bmjk6no0OHzjbC69atL2FhjfD0rEKfPoMAOHToHwA8PavYvF7CehGfOhWJk5MzvXu/gJdXVTw9vQBLEzIzU0+HDp1p2LAJAOvWLUOnc6JHj/5IkoSnpxdduvQC4MSJIzb1CAoKwcvLm06dugPQq9cA3N09eOyxFoSFNWLfvr8AS/QH6NdvCO7uHiiVSnr06AfA4cP75TxDQurTsWM3nJ1d6NzZUubVq5cBUKvVKJVKFAolGo3moXuNRqVp7kpKHdWrueLtBWq1DtXt96bc3io3a208a28/J73zH+vHlv/+94Ni1+PRR2tz+PB+jEYjKpUKgJYt2xb6uMZgMBAXF0uTJi1xdXUrMF1ufHyqAZCSkpTv9vbtO3P48H62bNnIrl3bGDFiHM8804Pq1WswYsQ4FiyYxaBBXenXbwgvvvg6kiTJzdWhQ5/Lk59en5FvOQpF3vu8j4+vHHkvXbL8O3HiiDzpMjLS881TrVbj7x+AwZCZ7/aHjUoj0hznujhkXMZZa8RkVhb49jGbgaF8DKYLmPtQbJRKVZ7vNJrCn4NaB0DS09Pur/BcqNVqJkz4mO7dn2fhwlnMmTOFtLRU+vYdRK9eA2jZ8gmWLl3AunXLiYm5xKRJMwDw9w9g9uxv8+Tn6KjDaMwpQT0sUW/x4g15bkCFHRfrDS43klQ5R66LotI0d42aR8iq8jhZRhVKKRtL1LzriYrizscqVut2Oa0pq3wrDmi1Wvz9Azh37hQ3b14v1bzDwhoxe7alr7xr1++A5bdXq1adiROn0bx5GyIi9pCTk01AQCAxMZdIT0/D3d3D5lPSPmBgYAhgaXbfnaeTk1Ox81Gr1Vy9GlOsVz9WNipNJAUw6gLgES0kHUNjikd5uymW74CtZHmIenseg2X2kUkiW+WcJ+ndA0EAgwe/VppV5+WXRzB16jj++99hdO3ahypVvNm+/Rc6duzOk092uuf8jh07yNy50+nVa4Acqf38/MnISOe11/rTsWM3atUKJDr6NN7ePmg0WoYNG8UHH4zmgw9G07VrH3Q6Hbt2baNt26fo1WtAiX5Xnz4D+e23DSxYMIuYmEvUrh3Mvn27AHj//c+KnU/r1u05efIYS5cuICgolGrVqhMcXK9EdapoVCqRggKj1g+TlycGcxER8c5chlzfSaC64/5mvbjvHtEFGDhweL7vCbV+Z/1Xp8s/WljztqZ7/PEOTJjwMd988znLly8CLH3Zgva/u5y7ycrKwtnZhQULZgHQpk17hg59i6SkRAICAlm9egkA9es3ZvDg19BqtbRo8TgTJ37CokWz+fbbLwHw9fVDqy04ihb2rlQAb28fZs78hrlzP5EfL1kGp/phMplQqVQoFMo8zVu1Wm2T99NPd+XkyaOsXbsMgIEDX3loRFoqlp7/RmVw/O9UHu/rWxp1euhJTk7C2dmlVEYxMzLSUas1eZqr2dnZ5ORk4+zsku9+SUmJ6HROODqWnmVlRkY6ZrO52INj+ZGSkoxW64BOpys6cRny909xNGzrTq16xW+yl5RKFkkrB/czJ/huChKhVqstdGK/p2eVUqtDUXW5F9zdPUqhJhWLSjNwJBBUVoRIBQI7R4hUILBzhEgFAjtHiFQgsHMqhEh37PiViIi9D7oaZcalS+fZsmUjCQnizXSCvJSrSBMTE+RJ3Lm5cuVf0tJS893nwIG/mTVrcpEPze+Hbdt+YfHieWWWf2FIksTnn09l69aND+XjhfImJSWZ06dPPOhq3BPlKtJt2zYzd+6neb7/5JOJ/P33n3m+lySJFSu+oUuXXrRo8bjNNoPBwJ9//k5Ozr1P+r6bI0ci5LWL5c2BA39z7twp3nnno/syNispCQnx+R77ysr3389jzJih8jrcikC5XhUXLpzlyJEIUlKS5ahx8+Z1Ll06T3T0aXntohWTycTw4aMJCgrNk9eaNUtYtWoxGzbsqtDrC2vUeJRFi1Y/MIe/h807qFu3vlSr5scjj1Sc2XHlKtLo6NMARETskR3yDh3aB8DZsyfzpL927QoJCTfR69NtvHZu3Ijj2jXLnfDEiSM4OuqoU6curq5u5OTkcPr0CeLiruLjU42GDZvmmRcqSRLR0ae5cuVf6tatn29dY2OvEB19Go1GQ1BQqLx+E4r25CmO9xGAXq/nxo1rJCTcIiMjnZCQ+nmiaUF+Q1C4h1FxKMw7KDU1hTNnTpKQcIuQkPo2nkQXL0aTmppMaGhDebphQkI8V65cws/PX65HQcfQ6pUUEtKAhIRbnD0bhZOTM40bN7eZhmg9TzExl/D09KJu3TDZAC4lJZlr165Qt24YJ04cJT7+Bv7+tQkKCiEpKfH2qhtPwsIayV2lixej0eszqFevoc1x1uv1nDlzgoSEW/j61sj3PDxIyq0m6elpcn90796dskj377es4I+OPoPBYMDR0bFIr509e3awa9c2ACZP/j8AZsxYSP36j/Hqq8/b9Hu9vX2YNGkGoaENAEszec6cj9i9e4dN3rknsq9atZhlyxbabH/77Xfp1q0vQJGePMXxPjp37jRTpowlPv6mvD0oKIQpU77Ay6tqkcegIA+jp556tqBTkIeCvINu3oxj+PDnbdIGB9fjk0/m4ebmzvXrsUyZ8g7/+c9Qhg59i+zsbCZPHsPVqzEsXryhyGNo9Upq2fIJIiL2yNv9/QOYP38lWq0Wg8HAjBmT+OefXfJ2Dw9PPvxwNmFhjTh7NooPPhidx2+pTZv2Nvv4+voxb94KXF3dWLp0vjwA+fvvln2KOg/2QLn1SS9fvghYlktFROwlLS0VvV5PRMRe/Pz8AYiJsaQpymund++B9O//EgBr1+4gPHyf7JzXs+cAXn11DN99t5733/+M+PibLFkyX67HmjVL2L17B4MGDWfDhl0sWbIRX18/eXtk5CGWLVtIu3Yd2bRpL3PnLiMkpD5z507nypV/5XSFefJA4d5HmZmZTJkyFo1Gw8cff8WaNdsZNWoi0dFnWLRoTrGOQUEeRvdCQd5BNWo8SvfuzzN+/FS+//5nBg0azrlzpwgPXw9YhNCpU3dWr15CdPQZliz5mujoM3z44Sy8vLyLfQzPnj3J558vZs2a7Tz7bG9iYi7Jol2/fgX//LOLN94YS3j4Pj780LKaZ9asD23GIVQqFatWbeXbb9eh0znJ+6xf/wfDho0kLi6Wgwf/BmD8+I95+umu8r7FOQ/2QLmJ1Gqj8dpr/wXg4MF/OH7ccjd79dXRAJw/fxYo2mtHpVLJzRG1Wo1Go5GbNH36DKRr196kpCSjUqnw9vbh3LlTgCWKrlq1GA8PTwYPfg1nZxeqV69BSEgDuZ7bt1sMtPr1ewlHR0fq1g2jb9/BAOzfv1tOV5gnj5WCvI8OHvyb+PibdOrUg0cfrU1WloHmzR8nICCQ3bt3IElSkcegIA+je6Eg7yCFQsGoURNp3LgFN25co2bNAMBiQGbl9df/Dw8PTyZNGsWGDasYNGg4TZq0vKdjaPVs8vDwlA3X4uKuAvDLL2vlJW0ajYbHH+9A27ZPExcXy/nzZ+Q8+vUbgpeXN/7+AbRv/wwAvXu/gKurm+yldORIBGDxSs7dYirqPNgL5dbctXreNGvWmqCgEPbs2YG7uye+vn60atUOnc6Jc+dO8dRTz5bIa8fK33//yaxZk8nM1KPTOZGZqZe3WS+Ap556tkDPVuudvnbtIPm7unXDbu+f9/ERFM+TJ7f3kbVVsXz5InntaG4yMjKKPAbduvXN18OotFi+fJFsH2q9sHN7Erm6ujF69PtMmfIOAQGBDBw4XN5WkmNYvXpNwLIO1mAwkJycRMuWT9j0DcPCGhEevp7r16/lu6LmbusaJydndDoncnKy8y2zqPOQ3xsPHgTlJtJz56IIDq6HWq3mqae68s03nwMwaJBl8XRoaAPOnDkhi6cwr52CiI+/yaxZk6lZsxZvv/0egYF1mTfvM9mxzmg0Apa1lAXh4OAop7VeINb3wRRWdn6ePLnJfQFZ044fP5VmzdrclU4pLyEr7BgU5mF0r9ztHRQRsZeVK7+jS5deDBr0Kj4+1Xj55V559rM2TS9dOs/lyxepUycYKNkxzH3TtB6f3DdYsAwWAaW2lrSo82APAoVyau6aTCaio8/Ij1Latn1K3ta6dXvA4oVz6dJ5zGZzsbx2VCrLyb927aqc1z//7CIzU8+LL75OUFAICoVCNs+SJEnue+7du7PA1zFYR2BzN6mOHz8MUGqPSawR5ujRA3l+n6urG1qttth+Q/l5GAEkJNyyGQwpiPy8g7Zt2wzA8OGj8fGphiRJ5OTk2ByzvXv/YOtWi4euh4cnH388Tp6Qcr/HUKPR4Ofnz/Hjh21uqEePHgCQxzDul6LOg71QLiK1jkBah/F9fKoRFtYIX18/goJCbm+zHLBLl6IZNmwUAB98MJr163/g119/Yty4121GOps1aw1YBmP27v2Dffv+4rHHWgCwe/d2oqIi+fHH7/n9d8sFd/ToAVxcXHn22d4kJyfx9ttD2Lx5LVu3brLpJ/XsafHymT79PcLD1/Pnn7+zYsU3eHh40r5951I5Hs2atSEkpD7bt4czc+aH/Pnn7yxaNIc33viP3Jwv6hgcO3aQYcP6sGnTGrZv/wW4c/EaDAYGDnyWQYO6ytGnIFq3bk9mpp6lSxewe/cOzp07JUeV33/fzMmTx5g580Pi429y+PB+0tJSiY+/yezZHxEQEMgbb4xl0qSZxMXFMmvWZMxmc6kcwxdeGAbAxIlvsmfPTtasWUpExB5at36y1G6WxTkP9kC5NHet3rCPPnrnOeFTTz1LQsIt+W/r3ffixWi6detTpNdOSEh9+vQZyIYNq4iI2ENISH2++mopL774OuvXr2D79nD8/PwZO3Yyc+ZMYd++v2jSpCWvvTYGozGH7dvDiY4+Q/Pmbaha9RFu3boBQI0a/kyfPp85c6Ywb57FKCs4uB7jxk2Rm1lFefIU5X2kVqv58MPZLFo0m507f2PnTstb0Nq160hmZiZOTs5F+g0V5GEE4OjoyNNPd2Xnzt/Q6zMKnW6Yn3dQv35DiIw8JJfbsmVbhg0byffff83RowfYunUjmZl6xo2bikajoUGDxxg69C2WLJnPTz/9QL9+Qwo9hgX57eY+Th07diMtLZXlyxcxbdoEADp06MJbb40vct+83+cfi4pzHuyBB/kkZqEAABooSURBVOZxlJWVhdlsLrJ/UZTXjl6vx2jMwc3tzouKDAYDRmOO/ODbYDCQk5Nt04TJzs4mOzur0LejpaWlolKpyvRkZWVlkZ6eRpUqXgVeZIUdg4I8jCxRYTZr1mwvVj3y8w5KT09Do9HKeWdkpKNSqe/J9+h+j6EkSSQmJuDm5l6mM8uKcx5y81B4HBXXx7Uor538vFstF5Gjzd93X1hFefwA5dIvcXBwKPJYFHYM8hvlvHnzOsuWLeDNN8cVux75Rdu7b2Al8Si632OoUCjkmVxlSXHOw4PCfuY+CUqNuLirDB8+2maATlBxESKthNzrzCOBfVMhFn0LBA8zQqQCgZ0jRCoQ2DlCpAKBnSNEKhDYOUKkAoGdUyqPYBRKBVfP6Vkz/ULRiQWlhiRJSJL1Bcj2sWLjYaLRE+5FJyoFSmVaoODBsGTJEubPn8/IkSN5+eWXH3R1BGWEaO4KBHaOEKlAYOcIkQoEdo4QqUBg5wiRCgR2jhCpQGDnCJEKBHaOEKlAYOcIkQoEdo4QqUBg5wiRCgR2jhCpQGDnCJEKBHaOEKlAYOcIkQoEdo4QqUBg5wiRCgR2jhCpQGDnCJEKBHaOEKlAYOcIkQoEdo4QqUBg5wiRCgR2jhCpQGDnCJEKBHaOEKlAYOcIkQoEdo4QqUBg5wiRCgR2jhCpQGDnCJEKBHaOEKlAYOcIkQoEdo4QqUBg5wiRCgR2jkKSJOlBV0JQPJo3b47ZbC4ynVKp5ODBg+VQI0F5oH7QFRAUH0mSUCgUxUonqDyI5m4FonPnzqjVhd9X1Wo1nTt3LqcaCcoD0dytQFy7do2ePXsWGFGt32/evJnq1as/gBoKygIRSSsQ1atXp3Pnzmg0mny3azQaOnfuLARayRCRtIJRUDQVUbTyIiJpBaOgaCqiaOVFRNIKyN3RVETRyo2IpBWQu6OpiKKVGxFJKyh3R1MRRSsvIpJWUKzRVKFQiChaySk0kp7Yl0rCjezyrI9AUOnwekRLg9ZuJd6/0Okrx/ansC/VQLpD0VPRBAJBXlyyJFq5O5adSAEuuym46VTi/AWChxofvYJW95mH6JMKBHaOEKlAYOcIkQoEdo4QqUBg5wiRCgR2jhCpQGDnCPuUImiUFYXGlAnOVVCk3kClVPBoDV+8PNwwGk0oFApMJhOJiQlkpGfg6emBpFBxPjEbcjJRZGdgUjtwQ+nPNUefB/1zBBUQIdIiSDy2g9SY02i1WkwmEzqdjhb9+9PQ9xHS09PRaDWkpmZy5o8/iTpxgqc6dqR6dT/+2fEzGRnpqFQqTCYTbg2fhMD+D/rnCCogQqRFoHV2x8nJCbVGgwJwdHRECeQYjZhMRpQmJcacHEwmE5IkYTQaUSgU6HSOIJlR316pknHjKgQ+0J8iqKAIkRYT68RISZIwSxImkxGjyYzSZMJkNiGZzZZtZjPmXNOhrVOjVRoH+TutSsELDTyoXUVLqsHEjgvpRN4wlGn9v3i2OmazxNjf48q0HEHpI0RaYhQoFKBAgVKpRKPV4uDggEajvSPoXKmtYnVQK9jxUm0c1XfmQ/+ngQedl18iMdOESgn/qe/B6VtZHInLLLXaNquuwywWJVZIhEjvEQnIud28NZlMZJmzUKvUPPZYEwJq16ZGjZokJyVhNJnIb1nC2y29cVQrOBpnYMaemwR6OdCuljOJmSYABjX0ZFRLLxYeSChVkQoqLkKkxUCpVFqasWYTZpORI4cOciXmMmazGcksoVAq0Gq1qNVqzp45xbXYWAz6DJBAoVTaGIa1D3AG4N0dcSToTVxIyub382kAVHVS0ay6DoAm1XUYjBKnbhk4dt3SFHbVKulW140ATy1n47P49VwqWUbb8NjoEUda1XTCzUHF/qt69lzOyPc3BVbR0sLPiTPxloitUyvoUdeNut4OXEzKZvXJZEx3meWHVXWgc5ArGdlmtl1IZ0anakzYfp1LSZbljFV0KroFu1LD3VK/X86kkiPC930jRFoElmaqArPZjFalRKGAq5f/JebSBVAosPRWJRSWZEiShFKlwkGjxSxJ5BiNNqZh5xOz8XFW80YzLz7ZfdOmrJY1nWhd07LkqGUNJ1rWcOLwtUze+CWWZtV1zO1WHY3yjuDHtPZm2M9XOJ+YjUoJi3vVJMznTt+3f313DsZmMiI81qYcH2c1y/vWRK1U8OrGq2iUCv4YWgd1rqfmo1p68+mem2w+kwrA6FbeDG7kIW8f3rQKEtDgEUcuJWXTOdCVKR0eQZUrj/+29mb4xqucTcgq0bEXWBAiLQKFAnKyswgIrodnQCPSM7NRKiTujA3dVqfcA7X0Vc0ocdUquXZ6Hzfjrsl90u+PJNLSz4nnQt144lFnZv19i50X0wH49Wwavi4aXmtWhcVHEll2NIlss4QCmN3ZF41Swcy9t/jjUjoTn/ChfS1nZj7jS5/Vl5naoRphPg5cTs5h9G+xZORIDG9ahfCzqTa/R6WEFX1rolEq+GT3TXnAam9MBkoFrD2ZQqsaTgxu5MHoVt5sPpOKu6OSwY08MJphzJZrmMwSX3fzQ6GAX878f3tnHh5Vfe7xz5wz+5LJZCH7xpKAgAgIVq3gUi2CoogLpV5tab3W9ba92vu0t7fe27332lutXW6fVrTFUiy2qAiKuJZaAauAgtSQQAjZwySZbLOdmXP/ODOTTDKTmZCIo/4+z5MHMsv5nfPmfM/5Le/7Pb1km2X+66ICVOCXb7h58Wg//7wwl8um2/nxsiKu+H3D+/xX+mgjRJoCrUurMGfBOdjmLKfN3YNRTp2o5VdUqgqcWMO9tDQ2xFK7DrT5WL2pgV+uLKXIrueHlxbywtF+vr6zDRXwhzQxBxQVb6Qre3axBZtRwu0NsfmQB4B7d7Ty+i3TKXMakCW4eKodgLu2N9PapwBw/2udo/brN1eVkmOR+fO7Hp48PCTge3e0kmuVWVppRwmrhMLgMGl7fVah1gU/1OFjT9Og9v9OH2cWmDmnVLv7yxLsbfbyRrOXLJPMpoM9LK2yUWDXx13CBONHiDQFqgrBkEqOVWbpDDPBqryEE0IjCatgMelpeVVHSFXj8i+b+xRW/r6BpZU2vntJIZ+aaucfZ7n47f7uhNuala91Yd8ZsUzT3BukItvAgiILegk8/nBMoImwGnTMmWIGwKyPv9DcsTiXm+e7YoIafowHImPiiuyhbntplgE1sk+fm+8CYHGJhcUlpaPaNcg6AiEh01NFiDQNwqqKXlIpcMiAPK7vSgzvGsfzasMA/7azlQcvL+aCSlu8SIepxBe5o1oN8cKyG7Xfuwc1YRrl1JePvc1eZuaZuLzawYYD3dR1BZiZZ+Lm+S58isp3Xmnnhfp+Hr++nCqXEYAeX4i6rgDTc4y88vmpKCo4TRKHO/0MBMOxCaYnDnn4/ds9ce2FVVUIdIKIBPs00AHhyCxlLGEhxU90DBo9PWNJDRIMm/uhwKZdJ62RO1v0hK7OHZoA2hdZiqnJi0+IyLXKqEBdd5BASMWi18VNHI3Ep6jc8Uwz33ihDR3wwOWaw+BNZ2l30Ef3dbGzvh8VkCM7Gd3V9W91oQIWg4ReB8/U9vH5J08A8Ha7tn/nlllp6g3G/bSMcWcXpIe4k6ZAVdXYD2hrpKk+D9ojCGVZHvWs0K+cm8/Vs7LY0zSIRS+xoEgb7/3or9pM79b3evnqeXksqbRx7/n52I0S973czglPkDKngafWVvLUYQ8rZzkBeDky6bTx7R4+N9/Fw1eV8Varl7b+IBdPtfPqsQHue7kdIJbMsKdpkL3NXhaXWLhlYQ5P/6OXS6fZuaI6i25viEum2il3al3bz87L5rEDPXz74kKCIZXdJwYpdBgoduhZNt3Btto+1r/VzdozXZRkGXhybSW7GvqZX2yhMtvIVRsbcA+GJvpn+Fgj7qRpEn3CtqIoY/5EkxwURUFV1VhObxRJp41zl1TYWFRiQaeDP7zTExv3DQTCbDnci6zTcf0cJ8urHUyx6fniU00c9wQpdui5bXEuJQ49e5u8fPNFTYA/3+tm8yEPOh0sKrFwZU0WfkWl168JRAXUYdM3X9vRSjCs8oUFORzq8PH3Fi+lTgPfWDKFBcUWnoosvayo1lzu/t4yiEHWcUGljTKngflFFv7zogJW1mQRDKus23KCjgGFEoeeNXOzqck14fGFyDaNb3ggGM2YvrsbfnKCTfg/1m6BZXsf4uSRfdx+++2sWbOGvt5e7VTXRdQW/Tf6GoCqIkkyZrOJBx54gG3btmEpqaHzgnti2y13GjDrdRxxBxLOfFr0OgodBho9gbikAqOso9xp4Gh3IGmaX0W2gY5+JTY7nC4Oo4TVKNHer8R+t5skWvsUbEaJgcDQjkxzGdl0fTlH3AHWPtEYe91mlCi06Tnanfi4Pm5MGYQbdCZu+nLZKW9DdHdToC85g5xwiEAggKIoBJWxx1jRmVFZChMISiDJuGadS0Aff6Vr9IzdbfYqaiyTZziBkKrVqo7B8Z6xt52MvkCYvmFCjP6uA578TAWypGNnXR8hFS6u0pZ83umIn3EeCISpDwhD9clEiDQFeoOMrJdik0HpPDpHBcKAGg6jU8MY9RL+4Ic368Yg66g9GeDsEgvXnKGNhb2KyqsNA/xgRNaUYPIRIk3BwMlOut0eWhUrbzR04fWOTnofvq4YFbEkSej1elqDFpqPv0luzaLTt9OTTCCkcsc2LbWwymXEr4TFrO1pRIxJBYL3kckYk4rZXYEgwxEinWQKIvm41bnGD3pXBB8RJk2kBXY9a+dm851LCrjznFxKswypv/QRw2aQ2HhtOZdMtbN+VRkF9o/OkL80y8DKmaf+ZDDQxrMbry1ndWTy6YNkMo7ndDEpIr1tUS7PfLaSr5yXx7LpDm4+y8WWz1TwidKPz2BW0sHG68qxGSS++WI7ep2OP1xXjs04FOJpLiN3LM79APfy1HlgeTH/sXRKrCj9VCi065mRa2ReoXkS92xsksV8Mo7ndDHhS/26+S7WLXARVuGRfV281jhIoV1LGdsdKWv6OOAwSmx8u5s3W7zUdQU43hNgXqGZbNNQEsD6VWXodFp20IeNh9/sYkW1I5YZ9WEhWcw/TMczIZEaJB1fWJgDwK1PN8VsPt5ph531/XGfHcv6Y1a+ifmFFrYd6WVxiZXFJVZePzFArTvAkgobf28ZZEmlnRyLzL5Wb9y2r56VhccX4uVjQzYhl0y1YzNIPB0peM63ylxzhpNgSGXbkb5YRs1ISrMMKdtbWmkjxyLzfH0/K2uyqMw28Kd3PdS6A2w+5GHlzCxumJNNoyfAjrp+OgaU2D4ZZM24bO3cbFTg8YM9CbOGFhZbqM41sbdpkJUztbS7XQ0DoxwFx4rpeeVWyrIMPH7QE/v83AIzc6eY2XLYg1dRuW62k5a+IMe6A1w9y4lFr+P/3uhiIBjvm3JxlQ2XWeavjYMxO5TLZzio7/LjU1RWVGdh1uvY+l7vqESLcqeBFdXaMTR6Ric5SDpYOTOL2fnmUTG7YY4Tf0iNq3s9r9xKpdPIc3V9dHlDzCs0s6TSht0os/lgT1z7yWJ+YeXo40kVz4XFFqwGif2tXq6syaIi28BfG5Pb00wmE1qCuWyane99qpDjniDXbjqetJFE1h9eRY1Zf3z/U4VcOs2OezBErlXL9Xx0XzdeJcxti0Z3Vdr6FVZvOk4gpLL7lun0+EMs+92x2Psv3DwVm1Hi3F/XcUWNg/suLIj7/hefakp4BV23wJWyve3/VEWeVaY/EMYR6cp+9olGfIrKo9eUxV4DLaH9/tc62XzIw86bq8g2x+exXvjI0bhUuyiPrCqN1X0O5+VjA3zt+da0YvrEmgoqnAYW/aou9v6DlxdzXrmVG584wXtuP2/cOh2vomKSdUg6bT30k7+pH5XOt+OmKnIs2r5Ht7frC9MIqSoWvRSr6lGBf9newusntB7UjfOyufsTo+tvnz3Sx7deaqfcaRgzZo+tLqMmz8TP9rj57f5uFhRZ+NXKEnr9YZb97hj3nJ8XS66IMvxcTBbzP6+pGHU8qeL5yKpSzsg341XC2IaVDD5+0JOwuD7KB74EUxMpRj4whqvdSOuPZRuO8UrDABa9jv++rCjus06zzPf/0sGXtjbz6ze7Yq8f7vSzfMMx/vdvJzk5GKLQruffl6T3yIZbz9ZEd9e2Fu6OnECpujip2tOhFYLf8lQTd25rodYd4OdXlOAwSmx9r5fVm47z8Fva/t9zfj42o8SKxxrwKio+RWXJw/Usebg+oUCH89iBHlY81sDGt3vwh1QuqrJxQYVtXDFNhUWv41CHj+v/2MjtW5sT5tve9OcTNCdIXrAZJJ487GHFYw08e6QPHZo3EmiTRHd/Io9QGL75YjsXPnKUv52IH/6kitkd25oJhlVuW5RLudPAA8uLUYHbtjYRDKtsPuSh0RPkF3vdfPU5zditwmngutmacJPFfOTxpBtPSQeNPUGu3tjAD3dpwrzmjPd/8mlCIi20aTO47QPJs08WjrD+cA+GuHdHK0qYmPVHlJeO9bPlcC9vtnjjCoV31vfRORjiD+/08JnNWjL3+eW2tPYxup3LptvZ0zTI3dtbUn4nnfZ+uKuD/W2anUhNrolCu54ub4gth3txmmVeaxzkaHcASQfnlVkJhLTibxXtCp1O8vuj+7voGFD4yesn+XHkan3tbOe4YpoKFfjS1maOdQeSGnS39yv4ldEXlMGgyg92ddIxoMRM1aZE6mPvOT8fHbCttpcddX0MBMJsemeoIDydmHl8Yb7/lw5kCTbfUIFFr+Oh3SepdWtd2rquAKs3Hedwp59Z+SaaerWc5TkFWi8kWcxHHs944nnX9maa+xT+9K4Hjy+MQdKRRq39hJjQmLSpTwtKiSP5cksq64/hxc3ba+NNsxLR4wvhD6lxs6Zj8fWdraxfVcaVNVl8erqDH+zq4Jn3+tL6brL2VIgbAy+MzBDmWGTWXz3aPiRrEsq1ot5CRXb9uGKaivZ+ZVKcE/yK5sCgjxxqZcRqZcOBxJYw6cbsmff6WDMnm5o8E7XuABsODAndaZb44/VDXdeR302XU41nW38Qp9mEQdYRGmfF0XiYkEj/0akd1KIxllpSWX/0+oYKgkd6yCbCZpQwjcMzp9Yd4KL1R/nyuXlcO9vJfRcWoKqwrTY9oSZqb+QoXolMPtR3BbgnwWMcWvuHqlJO9aJ7dokW40BIHVdMUxGaRF/c4VuSI2V7Fn3ii2m6MXOapJiNS5XLwBSbPjax9ODlJeRYZHbW9/Pg7pPkWGR+d83osV+qmJ9qPN9HXcYxoe7uK8cG8Coq+VaZm85yxb23siYLp0lKaf2RaKwzFldHFqDdEcd3XygcV1hsM0hYjUN/Fh0QDKv8z2udfO9VrUu2ahyL6SPbS0R0qanKZaSlLzjKQiRaD6qqKia9blzd0Sgrqh0AHOkKpBXTrogbwlnD1iRLnKcvwSQqshvmZid8P92Y/eLKUoyyjrdavRgkHY9eUxYT3ewpJryKyjdeaKO9X8EU6XcOD286MZ/sc3SymdCdVAUe2n2Sr30yn7vO0XxW67sCzMgxMSPXyKqOLD6/pSml9Ucq1p7pwm6UOb/cSnUkkA/tPgnAG81eLqy0sWF1GQfafCyb7sAg6YgOOX55ZQnTc03srOtjfsSq5ESKWs6x2ktEoyfIwQ4fc6aYeeFzU3npaD+Fdj3ziyx8+5WOmEP9m61ellTY+M1Vpexv9VHr9vPskeR39Ps/XczBdh+XTrNTYNcTVuHB10/S4wuljOmf3vUwv8jMjy4r4rkjfSwutVJxGkX60G43v1pZwhXVDuZOMfPq8X4uneaIvZ9OzNbNd1Gda6SuK8CtTzfz0+XFnFtm5f5lRfzrc6209CkUOfTctiiXwWCYL0aWA+cVDV2Y0ol5XVdgwufo+8mEM442H/LwrZfa8YdUanJNLJ/hYEaukbZ+he++ot25Ull/xMy6krSRa5VZt8BFTZ6JcFgzYI6uXf5ir5vjniAz80zcMMdJfzCMV1FjViH+kIrNIHHtbCdVLiNHuwMpayDHai/ZitWdz7Swv82Hwyhx1cwszim1ElI1G80oP9vjxj0YYs4UMzfOy06ZHjevUPtcgV3PYFDl7u0t9ES6Xqli+nxdH/tafWSbZdaemU2RQx+7OEVjo0LaD3Eaedgj7Vhin4m89Farl4f2uAmFNaeIG890xX8uRcyKHXpuXZRLKAx3RsrkvvJcCx5fmCUVNlbNyuL+1zoZDIZZt8DFnefkUt8doLlPwWaQYrnTyWI+8nhSnqOJTtLT1N2d1FK1HItMWZaBdzv9CZ8Bko71x3Ci65Y/3X2S5+v7kXUkrWN0RoycPf7EyxrlTgNNvcEx2x1Pe8mQJS0VraEnmHTcXO400OsPxwQ3kug66aW/PYbLItPlVfD4Eh9XqpgaJB05VjlpAsfpoCLbwAlP8tinE7NU2x/eRa5yGTneEx+PVDGPMt5zNBUZZ5/S5Q3Fng6WiHSsP5KR6iRLJs4oqexKxtteMkJhYksEE90XlcQWKsNJFdNgWP1ABQqp7VzSidl4tp8oZunGfCLn6PuFKFUTCDKcjK6l2vh2D8/X9dM5eHruBKe7vWR8+dkWHEY5aRdX8PEio0XqU9RYFslHsb1keHxhIVBBDNHdFQgyHCFSgSDDESIVCDIcIVKBIMMRIhUIMpwxZ3dlCZaelAinriATCAQJkBTQ509sG2OmBXa1BfB7xVKAQDARTBaJnMJT92EeU6QCgeCDR4xJBYIMR4hUIMhwhEgFggxHiFQgyHCESAWCDEeIVCDIcIRIBYIMR4hUIMhwhEgFggxHiFQgyHCESAWCDEeIVCDIcIRIBYIMR4hUIMhwhEgFggxHiFQgyHCESAWCDEeIVCDIcIRIBYIMR4hUIMhwhEgFggxHiFQgyHCESAWCDEeIVCDIcP4f8oJKb1qXOJAAAAAASUVORK5CYII=" id="0" name="Picture 1"/>
          <p:cNvPicPr>
            <a:picLocks noGrp="1" noChangeAspect="1"/>
          </p:cNvPicPr>
          <p:nvPr/>
        </p:nvPicPr>
        <p:blipFill>
          <a:blip r:embed="rId2"/>
          <a:stretch>
            <a:fillRect/>
          </a:stretch>
        </p:blipFill>
        <p:spPr bwMode="auto">
          <a:xfrm>
            <a:off x="5359400" y="203200"/>
            <a:ext cx="1524000" cy="3873500"/>
          </a:xfrm>
          <a:prstGeom prst="rect">
            <a:avLst/>
          </a:prstGeom>
          <a:noFill/>
          <a:ln w="9525">
            <a:noFill/>
            <a:headEnd/>
            <a:tailEnd/>
          </a:ln>
        </p:spPr>
      </p:pic>
      <p:sp>
        <p:nvSpPr>
          <p:cNvPr id="1" name="TextBox 3"/>
          <p:cNvSpPr txBox="1"/>
          <p:nvPr>
            <p:ph idx="1"/>
          </p:nvPr>
        </p:nvSpPr>
        <p:spPr>
          <a:xfrm>
            <a:off x="3568700" y="4076700"/>
            <a:ext cx="5105400" cy="508000"/>
          </a:xfrm>
          <a:prstGeom prst="rect">
            <a:avLst/>
          </a:prstGeom>
          <a:noFill/>
        </p:spPr>
        <p:txBody>
          <a:bodyPr/>
          <a:lstStyle/>
          <a:p>
            <a:pPr lvl="0" indent="0" marL="0" algn="ctr">
              <a:buNone/>
            </a:pPr>
            <a:r>
              <a:rPr/>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Composants Techniques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Nettoyage</a:t>
            </a:r>
          </a:p>
          <a:p>
            <a:pPr lvl="0"/>
            <a:r>
              <a:rPr/>
              <a:t>Conversion formats (PDF→Texte)</a:t>
            </a:r>
          </a:p>
          <a:p>
            <a:pPr lvl="0"/>
            <a:r>
              <a:rPr/>
              <a:t>Correction OCR</a:t>
            </a:r>
          </a:p>
          <a:p>
            <a:pPr lvl="0"/>
            <a:r>
              <a:rPr/>
              <a:t>Normalisation encodage</a:t>
            </a:r>
          </a:p>
          <a:p>
            <a:pPr lvl="0"/>
            <a:r>
              <a:rPr/>
              <a:t>Déduplication</a:t>
            </a:r>
          </a:p>
        </p:txBody>
      </p:sp>
      <p:sp>
        <p:nvSpPr>
          <p:cNvPr id="4" name="Content Placeholder 3"/>
          <p:cNvSpPr>
            <a:spLocks noGrp="1"/>
          </p:cNvSpPr>
          <p:nvPr>
            <p:ph idx="2" sz="half"/>
          </p:nvPr>
        </p:nvSpPr>
        <p:spPr/>
        <p:txBody>
          <a:bodyPr/>
          <a:lstStyle/>
          <a:p>
            <a:pPr lvl="0" indent="0" marL="0">
              <a:spcBef>
                <a:spcPts val="3000"/>
              </a:spcBef>
              <a:buNone/>
            </a:pPr>
            <a:r>
              <a:rPr b="1"/>
              <a:t>Anonymisation PII</a:t>
            </a:r>
          </a:p>
          <a:p>
            <a:pPr lvl="0"/>
            <a:r>
              <a:rPr/>
              <a:t>Détection regex avancée</a:t>
            </a:r>
          </a:p>
          <a:p>
            <a:pPr lvl="0"/>
            <a:r>
              <a:rPr/>
              <a:t>Masquage emails, téléphones</a:t>
            </a:r>
          </a:p>
          <a:p>
            <a:pPr lvl="0"/>
            <a:r>
              <a:rPr/>
              <a:t>Pseudonymisation noms</a:t>
            </a:r>
          </a:p>
          <a:p>
            <a:pPr lvl="0"/>
            <a:r>
              <a:rPr b="1"/>
              <a:t>Conformité RGPD garantie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 Qualité des données = Qualité des réponses</a:t>
            </a:r>
            <a:r>
              <a:rPr/>
              <a:t> (“Garbage in, garbage out”)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IA Locale</a:t>
            </a:r>
          </a:p>
        </p:txBody>
      </p:sp>
      <p:sp>
        <p:nvSpPr>
          <p:cNvPr id="3" name="Content Placeholder 2"/>
          <p:cNvSpPr>
            <a:spLocks noGrp="1"/>
          </p:cNvSpPr>
          <p:nvPr>
            <p:ph idx="1"/>
          </p:nvPr>
        </p:nvSpPr>
        <p:spPr/>
        <p:txBody>
          <a:bodyPr/>
          <a:lstStyle/>
          <a:p>
            <a:pPr lvl="0" indent="0" marL="0">
              <a:spcBef>
                <a:spcPts val="3000"/>
              </a:spcBef>
              <a:buNone/>
            </a:pPr>
            <a:r>
              <a:rPr b="1"/>
              <a:t>La Prochaine Révolution pour votre Entreprise</a:t>
            </a:r>
          </a:p>
          <a:p>
            <a:pPr lvl="0" indent="0" marL="0">
              <a:buNone/>
            </a:pPr>
            <a:r>
              <a:rPr b="1"/>
              <a:t>Guide stratégique pour une mise en œuvre réussie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L’Approche Recommandée : RAG</a:t>
            </a:r>
          </a:p>
        </p:txBody>
      </p:sp>
      <p:sp>
        <p:nvSpPr>
          <p:cNvPr id="4" name="Text Placeholder 3"/>
          <p:cNvSpPr>
            <a:spLocks noGrp="1"/>
          </p:cNvSpPr>
          <p:nvPr>
            <p:ph idx="2" sz="half" type="body"/>
          </p:nvPr>
        </p:nvSpPr>
        <p:spPr/>
        <p:txBody>
          <a:bodyPr/>
          <a:lstStyle/>
          <a:p>
            <a:pPr lvl="0" indent="0" marL="0">
              <a:spcBef>
                <a:spcPts val="3000"/>
              </a:spcBef>
              <a:buNone/>
            </a:pPr>
            <a:r>
              <a:rPr b="1"/>
              <a:t>Architecture Technique</a:t>
            </a:r>
          </a:p>
        </p:txBody>
      </p:sp>
      <p:pic>
        <p:nvPicPr>
          <p:cNvPr descr="data:image/png;base64,iVBORw0KGgoAAAANSUhEUgAAAfAAAANgCAYAAADTVTqMAAAAAXNSR0IArs4c6QAAIABJREFUeJzs3Xd8jef/x/HXOTmJ5GTIIPZesUfEjhHUaM0qNWp1GK3x7VDtj1KqtNVSo6pobUWCql0rBLGFIBUNiYQksmSPk3N+f5zmVGRHSA6f5+Ph0brHdX/OnSPvc133dd9HodPpdAghhBDCqCiLuwAhhBBCFJwEuBBCCGGEJMCFEEIIIyQBLoQQQhghCXAhhBDCCEmACyGEEEZIVdwFCCHy79Gj2/z99wZA7v4UwtiVLetMjRr9Cr2/BLgQRiQp6SExMdepV69PcZcihHgKERF/ExFxWQJciJeJhUUZqlXrWNxlCCGeio7w8LtP1YJcAxdCCCGMkAS4EOKZiI5+xPHj5wq9f0DAPbZvP0ho6MOnqmP27OXMnbviqdooKnFxCWzbdoCIiOjndkx//0CSk1MA2L37KMeOnc2yjY+PH9u3HyQ+PuGZ1/PoURyLFq1j/Pgv+fbbNfneb/fuo/j5BeS5XVDQfR49inuaEo2GBLgQosg9fBjF22/PZM8ez0K3ce2aP998s5q7d+8/VS1+fgH4+wc+VRsFdePGbX77bWeW5adPX+bbb9dw6NCp51LHlSs3mThxDgqFAoCFC9eyadOeLNudOHGRb75ZTUzMsw++WbOWsWnTHmxtralY0TFf+0RERDNnzgpWr/bIc9vo6FhGjvyM6OhHT1tqiSfXwIUQRerYsbN8/fUvREfHUrNmleIup1j88MM6oqIeMWbMgEzLO3Vy4auvJtOuXfNnXkNKSiqzZi3n1Vc7UaqU2TM/Xn7ExSXg5XWJSZOGM2pU/3zvV6aMHQsXfkLNmpXz3LZJk3qYmZmybNlmZs6c8DTllngS4EKIInPhgi+ffLKQZs2ciI6OLdK2b9y4TWxsAg0a1MLT8zz37z+kTp2qdOnS2tDDBIiJicXL6xLh4VG0atWY9HRtlrYiIqLx8rpEWFgkFSuWxdXVGVtbG2Jj4zl27Bzly5ehdesmhu2PHvUmPj6R3r07otVqOXPGB3//QExMTOjatTVVq1Y0bOvt7cPDh9FER8fyxx9HAejRoz3BwaFcv/4PAMnJKdjYWBnqPXXqMsHBYVSsWJZ27Zrj4GALQHh4JOfOXaNnzw6cPHkRf/9Aypa1p0eP9qjVFrmerz//PEZISBgDB3Yr8Lk+ceICFSuWpVQpM06fvkJ8fCKtWjWmceO6mba7fTuQ8+d9SUhIokaNynTq1BKVKvtYuXbtFn/9dRqA2NgEDhw4Sc+erob1d++GcP68LzEx+g9+rq4tMDMzIyYmFk/PCwAkJCQZtg8Kuo+391V0Oh1Nm9ajdu2qqFQqFAoFw4e/xldf/cyIEX2oUSPv0DdWEuBCiCKjVpsza9ZEevVypU2boUXatqfnBdas8aBGjcrcuRNsWD5yZD8mTx4B6ANl8uT5hIdHolZb8NNPWwBo0KCWYfsLF3z58MNvSUz8LwzUaguWL59Bo0Z1OHLEm9OnL/P77wupXbsahw+fYfr0HxgzZgAqlYovvljKvn0nDPsuX76ZAQO68X//Nw6AfftOEBISBsCyZZsAaN++OefP+/L992v/3Wcmjo4O3Lp1l/ffn0t0dCx2djZER8eiVluwYsUXNGxYm4CAYGbPXs62bQe4ceMfwzE9PP5i/fr5KJU5XwXds8cTOzubTB8u8uvXX3cQGxtPREQMAImJSaxY8Ts//PApHTu2BGDjxj9ZvHh9pv1q1KjMqlVfYmtrk6XNI0e82bx5LwDr1u3Czs7GEOD7959k5swlgP5nkZiYhJNTTZYvn0FoaIRhDsM77wyifv1aXLjgy/jxX2Zqf/36+TRoUBsAZ+cGABw+fIZ3332jwK/fWMg1cCFEkWnQoDZ9+nTJNVie1iuvtMPbewt7966gUqVyrF//BxqNhvT0dGbMWEJ4eCQrVnzBiRPr2b17eaaealxcAp99tgg7OxvWrZvP2bO/s3z5TBITk5g1axkKhYIZM8ahVlswZ84K7t17wJw5K2ja1Ilx4wYDMHRob6ZOHcmePT+xZ89PNGvmxM6dh7l37wEAc+ZMolkzJ6pWrcBff63hr7/WUKaMHUOHvsrChZ8YatFqtXz11c9ER8eyZctCDh5cxeLF00lMTGL+/FVotf+NHDg42HLs2Fo8PdfRrVtb/PwCuHbtVo7nKDIyBl9ffypVKlfo8xwU9IB586bg6bmONWvmArBt2wEAfH39Wbx4PZ07t2L37uV4eW3kk0/GcudOML/8sj3b9qZOHcmcOZMAWLNmLn/9pZ/A9vBhFDNnLqFGjcocPfobhw6t4oMPhuHnF8DatbtwcqrJX3+tztRWRh379v3MsWNr+eKLCTg51TSst7cvDcChQ6cL/fqNgQS4EMKovPFGD1QqFeXKlcHFpRGgD6zLl29y+3YQPXt2wMWlMQAVKzpSsWJZw75nzlwhOjoWN7fWmJgo8fcPpHRpK1q3bkJQ0AMiI2NwdHTg88/f5caNfxgwYDIA8+ZNNgwN169fi8GDe3D37n3OnPGhTBk7AO7dCy3Q6wgODuXGjX9o1645depUQ6lU0qGDM23aNMXPL4Dw8EjDtv36uWFtbYmlpZpOnVwACA2NyLHtBw/0M/fLly9ToJoeV6NGZVxdnVEoFDRt6oSjo4PhNe7ZcxyAnj07EBsbz927ITRpUhe12gJvb58CHefMmSsA9O3bBRsbK8zNSzF8+GsAHD2adcY8QNmy9gDs2HEYU1MVffu6ZfrQaGmpBuDOnWB0uhf3qYUyhC6EMFrVqumHh1NT07hzJwSAzp1b5bj93bv6bTZs2M2GDbuzrE9LSwOgZ09Xdu48wsWL15k2bSzly//3IcDfP5ApU/4bps+QcatWfj14oA/gjOHeDE2b1sPb2yfHgK5SpTygf805iYzUD31nfLgoCrVrV+XmTf0wvr9/EADTp/+QZbv09KzD57m5f1//YaNZMyfDMlNTU5o1c+LKFT80Gk2WfcaNG0xg4H1Wr3Zn8+a9zJ49ETe3Npm2qVq1AkFBD4iLSzDMN3jRSIALIYzW45PXMnpa8fGJOW5vZmYKwNy5k+nevW2W9Rm97Lt3Q7h48ToAu3YdoWfPDqhUKjQaDV9++RPh4ZGsXj2Hxo3rcunSDSZMmJOlrewmzz3O3Fw/Mzw2NvO912Fh+p63paWa5OTUXNvIiaWl/oPF48PwGR4+jEan02U6d2Fh+g8LKpVJjm0qlf9tb2FRCoDdu5fj6GhfqBozZJyHJ+/dvn//IWq1RbaT4mxsrFi2bAZnz17l669/Ydq07/nuu4/p0qW1YZuM869Wmz9VfSWZDKELIZ6rqCj99dmiHtrM6I3n9vCYOnWqAfrJTSqVKssf0PfCZ8xYglptwbhxg7lyxY+lS/WT0e7eDcHPL4Bhw16lWbP6mJiYkJKiD1mt9r/XY25eipCQsFx75VWrVgDg/PlrmZafPq0fUn586L+gbG2tAUhMTM60vG7daoSEhOHj42dYFheXwIEDXkD+e+xOTjUA8PQ8n+N5zK+MWeI+Pn8bloWEhBEeHmn4eT0po1feunUTfvzxMwBOnryYaZvExKQcPwC8KF7cVyaEKHF0Oh1jxswgJCSMRYum4+rqXGRtOzs3oHbtqnh5XeKdd2by2mudiY6O5fbtIMMs9LZtm+Hs3BBPz/N89NG3dO3aBj+/AA4f9ubXX+dSvnxZVq7chp9fAHPmTKJ3746EhISzadMeGjeuS5curXB0dODMGR9OnbpEXFyCYWa5p+d5unXT9+o7d3bB29uHRYvW4+LSCFtba1q2bJSpXju70gwa9Aru7of43/8W0K+f27+3v0UyalR/w3XcwqhcWT/M/uQwfJ8+XbhyxY933vmC119/BSsrNbt36291Gzbs1XyH3bBhr7Jt20G+/34tgYH3adrUiVOnLhEcHMbq1XMKFJrt2zenatUK/PbbThITk2nTpilr1+4CYMyY7O8V/+23nZw6dZmBA7sZHtLj7NzQsD4lJZXo6Njncr99cZIAF0I8M48Pu4J+yLtsWTtCQsIMvcScZIzwZgz1Pj7km3VbBSqVikWLpjN79nIuXrzOlSt+9OzZATs7G8MEJ6VSyTfffMj3369l//6TeHqeB6Bdu+ZoNOlcuXKTtWt34erqTO/e+i+MmTZtLFev/s306T+wc+cSPvvsXRYtWseUKfNRqy2YMGEIx4+fZ//+k8ydq5/01r17Oy5cuI6HxyE8PA7Rr59blgAH/cxsAHf3Q4Ye5Ftv9WXcuDdyfO35OR/m5qVwc2vN5cs3My3v27cLcXEJ/PLLdjw8DhmWjxrVn3ffHZRpWxOTnAdo7e1tWbNmLvPmrcTd/RDu7odQqy3o3duVtDRNjgGeUfPjE85UKhU//TSTuXN/ZuvW/Wzduh+12oIvv/yADh2cs32tpUqZERsbz5w5K1CrLejbt0umSyIZt/F17Fh0HxBLIoXuRZ6iJ8QLJjT0DP7+63B1/bS4Sym09PR0EhOTsba2fGbHSEhIRKlUYmGR8/XP1NRUYmLiKFPGrsC3vWm1WqKiHuHgYItCoUCn0xEZGZNlCDomJhaVygQrq9xfq0ajMbRnYpLzdeiCOH36MpMnf224n/3J+iMiotFo0nF0tH+qYeb4+ARSU9Owt7d92pJJTk4hPj4x30P5UVExlC5tneWcbdt2gGXLNvPHH0uxsyv91HU9C4GBnoSH38XFZXah25Br4EKI58rExOSZhjfoJ4DlFt4AZmZmODo6FOqedaVSSZkydpl6w9mFjq2tTZ7hDfpeqKOjQ5GFN+hHFdq1a87OnUeyrFMqlTg6OlCxouNTXyO2srIskvAG/chBQWbO29tn/cCj0WjYvv0g48YNLrHhXVQkwIUQ4gU1Z84H+Pj8TVzcs/+WsZLizBkfmjatx5tv9iruUp45uQYuhBAvKFtbGzZu/Ka4y3iuXF2di3RyZEkmPXAhhBDCCEmACyGEEEZIAlwIIYQwQhLgQgghhBGSSWxCiBeWNl2HTpfzA09E0TMxAeSUPxcS4EKIF9aa2WmkJIBOIc+reh4UWhMGTTGhfHVJ8OdBAlwI8cLSaNLZdG0hiZrY4i7lpTC02RSgUnGX8dKQa+BCCCGEEZIAF0IIIYyQBLgQQghhhCTAhRBCCCMkAS6EEEIYIQlwIYQQwghJgAshhBBGSAJcCCGEMEIS4EIIIYQRkiexCSFeavM+n4yNtSVmpqZERT/i2k1/9h4+waPY+OIuTYhcSYALIV5qr3ZzRaH479ndvbu58tGEkXyz9Fe27T5UjJU9P69278hr3TsxYdrc4i5FFIAEuBDipZeUnMzAMf+jcoVy9O/tRu+urvzf/97j9p17XLp2s7jLe+Y+n/IOpczMirsMUUAS4EKIl156upb7oQ+5H/qQc5d9CQgMYdLbQ/nmi//R/Y33DNsN6d+Tjm1aoNXp8L54lU3uezO1U6mCI8Nff5U6NasRGR3D7gPHOH3eB9vS1vxv3FucPn+Fg8dOG7af9sEYIqJi+HXzTl7t3hEHu9J4nb3M+FGDsbG25MyFq6zb+gf9e7nxSpd23A4I5JcNHsQnJGY67qghfWnbsimpqWl4X7zK5h37DOsmjhnCTf87xMcnMKR/T6ytLDlw1Iud+44CMGZof8xLmWFiYsKX0yYCsGjlBmIexVG9aiWGDehFlUoVOOl9US4tlDAS4EII8YTVGz2YMOoNyjrYGZa5r/meOjWrodPpUCgUdGzjzJv9e9JnxCQAhg96lY8njEKpVKLValEqlfRy68D4T+YSF59A/15ulCvrkCnAhw7oxaO4eH7dvJM3+r5C80ZOTHlvBCZKJQqFgrYtmzJh9BtYmJsD0N6lGSMH98Xt9XeIin6EmZkpezctx7GMvaHNTu1a8tbgPvQeOhGdTsdbb/TBVKVCpTIBQKFQ0Ma5CRXKleWn37byRp9XUKn0UdC3R2cANrrvRW1hzh/rfjS0286lKa1aNGLqjG+f0VkXBSWz0IUQIhuxcQkoFAqqVa7A+FFvUKdmNYJCHtCy+5sMevsjHoRFULVSBSaMHkzF8mX5eMIoAD784juadx1M5/5jWbp6M2cu+BTouOcu+dKy+5uM/0R/PdrC3Jx5i36h5StvcsL7IgqFgtFD+gKwcNZHOJax59xlX3oMGc+gtz8iMPgBFcuV5aMJIw1tmpqqWLl+O827DmbO9z8D+tEEgN7DJhKfkEhamobmXQfTvOtg/AMCmfreWwBs8thL657DWLXRg9UbdzzdSRVFSgJcCCGyoVDqJ7bFJSTSt0cXAFZt9ECTno5/QCC/bHAH4JXO7Rg5uC9KpZLrf//DkZNnAYh+FMvqTQUPvAVLVqNJT+fMBR8SEpNIS9Owbfch0tI0/PjLRgDauTQDoH0r/X93HzxO80ZO1K5ehSMnvQFo1aKxoc3UtDRWrN2GTqfDY89hNOnpWKktcq3jQdhDAHq6tadyxXIsW7MFX7/bBX494tmRIXQhhMiGtaUanU5HVPQj7GxtADhw9JRh/aHjp5n18Xgc7GypV6s6APuPeD3TmgKDHwBgYmJCaRsrw9D3V9M/yLKtqSrnX+9x8QmUtrbK9Vg/rtpEy2YNaeRUG49fF3Husi/vT59HamraU7wCUZQkwIUQ4gl9e3ZGpVIZJmylpqWhtjCnjL0t90P1PdOa1SoDkJKaSlJKCgDlytpn3+C/Hr9d7WklJeuPqdFoaP/ayCzrNZr0HPfVaXXZ1Jb571qtluETptO2ZVMWzJxKq+aN2LD8a4a8+8nTFS6KjAyhCyHEY+rVrs7nU94F4Ke1vwPwIDRjOLmDYbs+/074Cgx+wNXrfwPQo0v7TG1lBHbwgzDgv9AHqFOzGkpl4X8Fp6amkZScjEqlokv7ViSnpGb6o0nPOcCfpElPR6VSYW1lmal2pVLJmQs+dBnwNlqtlro1qxW6XlH0pAcuhHjpqS3M2bZ6IXalbSjrYIdCoeDGrX/4fecBABYsXcO6pfOY9PZQmjWqR/D9MAa91k2/bslq7gbdZ9SQfpR3LMPJ3Ws5cvIcTrWrU692dfqPmkJg8APCI6JwLGPPyoVfEB4RRU+39rmVlC/L1vzOJ++P5uv/m8zA17oR9jCSzu1aEvwgnDffy39P+cwFH3q5dWD9snmcOneZB+ERAHw4fiSnz18hLj4BpVJpGMIXJYMEuBDipadUKqlXqzqpaWmEPYxk/bY/2eTx3z3eV3z/Zt6iX/h00lg6tW0J6IfVv1ywjNt37gEwdPynrPh2BhXLlWVAbzc06encvXefcmUdCAx+wLfLfmP65Ldp49wEnU7HBZ8bODepbziGTqcf1tbqdFmWPSlj+Ub3PdjblWbMm/1o1bwRoO9NR0XHZLt9Tpau3kzzRk7UrFaZmtUqE3jvPn/+5UlKSiod2zgDEBkdw/wfV+d9MsVzo9Dl9ZMVQpQYoaFn8Pdfh6vrp8VdilFY8VkS6y8sJFETW2RtVirviA6d4Vr4kywszKlcoRz+AYE57v8wKrrIJ4PVrFaZ2Lh4IqJi8t44B9UqVyApOYXwiCjDMsey9qSkpObrAS5Dm01h9JRKlK9edNf6X1SBgZ6Eh9/FxWV2oduQHrgQQhRASGh4ruuTkpJzDO/87F9YAYHBT91GdkPk4Q+jstlSlAQyiU0IIYQwQhLgQgghhBGSABdCCCGMkAS4EEIIYYQkwIUQIh9GDenLgplTMTMzLe5ShAAkwIUQIl+G9OtJL7cOWFrk/iUgj2vkVJvVi76kvGOZZ1iZeFlJgAshxDMy5b0RuDRrSGmb3L84RIjCkPvAhRCiECaOGcJN/zvExycwpH9PrK0sOXDUi537jgLQpUMralevAsD7Y98kOiaW3QePc9HnBgBWlmomjhlCvdrVeRgZzZ8Hj3Pq3BUAKpYvy7iRb3D4hDd2tjb07upKfEIiazbvZNBr3VmwdA0TRg+hSYO6hIZH8MPP64mKfpSpvlFD+tK2ZVNSU9PwvniVzTv2GdZVr1qJYQN6UaVSBU56X2Tv4RP5elCLKFkkwIUQohDeeqMPpioVKpUJoP/yjzbOTahQriw//baV7p3aYG9XGoCObZzR6XQ8jIzmos8NGtSrxbqlX2Fm+t/19F5uHdh/1IvpcxdTp0Y1+vdyo0eXdliYmwMQeO8+bZybMKhPd17t7mpYDtCtYxvavfoWWq0WMzNT9m5ajmOZ/74ZrVO7lrw1uA+9h06kQrky/LHuR8O6di5NadWiEVNnfPtMz5coejKELoQQhWRqqmLl+u007zqYOd//DMCQ/j0B+HzeEs5d9tUve+8TmncdzLI1WwBYPv9zzExNWb1pB617DmPqzG9JSk6ml1sHGtevY2jfwtycpWu24NJjKGOnfmFYnpiUTI8h4+n6+juER0RhYV6K/r3cAFg46yMcy9hz7rIvPYaMZ9DbHxEY/ICK5cry0YSRTH3vLQA2eeyldc9hrNroweqNO579yRJFTgJcCCEKKTUtjRVrt6HT6fDYcxhNejpW6twnudWvWxN7u9LExSdwOyCILu1bYW5mxq1/9I9fdXNtZdg2IiqG1Rs9SE1Ny/SM8x17jxAaHkFEVAzHvM4BULuGfri+fatmAOw+eJzmjZyoXb0KR056A9CqRWMehGV8NWp7Klcsx7I1W/D1u11EZ0Q8TzKELoQQRSQuPoHS1rlPWHNp1hAAaytLFsycmmW9ealShv/3+fd7xnPj+/dthgAW5qUobWOFSqX/tf7V9A+ybGuqUvHjqk20bNaQRk618fh1Eecu+/L+9HlF/uUq4tmTABdCiCKi02b/5Y4K/vt2rviEJED/5SNDx03Lsm1KaprhKzw1mvS8j/nYIZOSU/7dT0P710Zm2VajSUer1TJ8wnTatmzKgplTadW8ERuWf82Qd/P//eGiZJAhdCGEeEbS0vS92maN6xmWeV/0AaBG1UoolEqSU1Iz/Xmab3hOTU0jKTkZlUpFl/atsrStSU9HoVCgVCo5c8GHLgPeRqvVUrdmtad7oaJYSA9cCCGeke1//kX7Vs35YOxQKlcoRykzM+YtXsW5y760at6IYzvWcMzrHLalbXBp1pD12/9kyapNT3XMZWt+55P3R/P1/01m4GvdCHsYSed2LQl+EM6b733CsNd78+H4kZw+f4W4+ASUSmW2XyMqSj7pgQshRAHo+K+HnFdv+ZjXOXyu/421lSVvvdGHga91A+D96fPwvngVC/NS9O7mSjuXpmh1WlJSUgHQ6rRZjgWg/XeI/vHj6rTaTOs2uu9hzeadALRq3og+r3TCwsKcqGj9JDi1hTkpKal0bOPMq906Ehkdw/wfVxfuZIhipdA9zXiNEOK5Cg09g7//OlxdPy3uUozCis+SWH9hIYma2GKto4y9LZZqC4JCQjOFr1KppF7t6gQFPyAhManIj1uzWmVi4+IzzWDP4FjWnpSU1CJ9gMvQZlMYPaUS5asr8t74JRcY6El4+F1cXGYXug0ZQhdCiGcsIiom2xDVarXcvBXwzI4bEBic47rwh1HP7Lji+ZAhdCGEEMIISYALIYQQRkgCXAghhDBCEuBCCCGEEZIAF0IIIYyQBLgQQghhhCTAhRBCCCMkAS6EEEIYIXmQixDihWViYsKbTaaCQlvcpeSbVqsjPT0dpUKJicq4+lgmWnVxl/BSkQAXQrywhk8zQ6c1K+4yCuTMmSt89dXPdOrkwrRpbxd3OQWmtpancz8vEuBCiBeWpU1xV1BwphapJKREkq6Ix8q2uKspDHkO+vNiXOMzQgghhAAkwIUQQgijJAEuhBBCGCEJcCGEEMIISYALIYQQRkgCXAghhDBCEuBCCCGEEZIAF0IIIYyQBLgQQghhhCTAhRBCCCMkAS6EEEIYIQlwIYQQwghJgAshhBBGSAJcCCGEMEIS4EIIIYQRkgAXQgghjJAEuBBCCGGEJMCFEEIIIyQBLoQQQhghCXAhhBDCCEmACyGEEEZIAlwIIYQwQhLgQgghhBGSABdCCCGMkAS4EEIIYYQkwIUQQggjJAEuhBBCGCEJcCGEEMIISYALIYQQRkgCXAghhDBCEuBCCCGEEZIAF0IIIYyQBLgQQghhhCTAhRBCCCMkAS6EEEIYIVVxFyCEEC+ztm2HkpamybL84EEvDh70yrSsYcParFs3/3mVJko46YELIUQxsra2zPe2kyaNeIaVCGMjAS6EEMVo0qQRmJmZ5rldw4a1admy4XOoSBgLCXAhhChGffp0xspKned20vsWT5IAF0KIYpZXL1x63yI7EuBCCFHM8uqFS+9bZEcCXAghSoCceuHS+xY5kQAXQogSIKdeuPS+RU4kwIUQooR4shcuvW+RGwlwIYQoITJ64TqdDpDet8idBLgQQpQgkyaNQKFQSO9b5EkepSqEeOlEhOg4e6C4q8iekk58OaETAHvX6Iq5muxVqQtNXBXFXcZLTwJcCPHSSYyD2CgVDV0dirsUoxN+N4nwe3HFXYZAAlwI8ZIyt1RSqU7+n0Mu9FKTtcTclwAvCeQauBBCCGGEJMCFEEIIIyQBLoQQQhghCXAhhBDCCEmACyGEEEZIAlwIIYQwQhLgQgghhBGSABdCCCGMkAS4EELkIjk5mdOnj/Prr8tYunQBe/fu4P79YMO6Dz98m127fn+mNfj5+fLhh29z7drlHLe5d+8ue/d6oNFonmktouSQJ7EJIUQOwsIeMGvW/7hz53am5Q0bNuWHH9ag0+m4ft2HevWe7ZeOJCTEc/26D3Fxj3LcZufOLezd60GdOg2oW7f+M61HlAwS4EIIkQ2NRsNnn71PSEgQY8d+wKuvvo6lpRX37weTkBBf3OVlMXToWJo1c6FWrbrFXYp4TiTAhRAiG0eO7CMkJIiBA4cxZMhow/JKlapku/21a5e5du0SVlbWdOjQFXt7/Rel+PpeISQkiFde6YNCof8Gr+DgIHx9L9O6tSt2dvZ4e5+gXLmKmJmV4sKF0yQkxNO8eSvq12+R9paEAAAgAElEQVScY30nThwmMTGBTp1e4ebNq4SHhwIYvks8P20mJydz4sRfhIU9oE6d+sTHx3Llynk+/PALlEq5wlrSSYALIUQ2Tp06BkD//kPz3Hb//l3s2LHZ8PdNm1axYcNezMzMOHp0P3v3etCt26uYmJgA4Od3jUWL5rJ48W/Y2dmzZcuvxMXFEhUVAUBSUiLr1q3gyy9/oE2bjlmOt2ePO0uXLmDQoLewsLBg9+5tnDnjCUDnzj1QqVR5thkXF8uUKaMJCQnCwkJNUlIiAF269ESr1UqAGwH5CQkhRDaCggKwsFBTrlyFPLe1tbVj9Wp39u71ZvToicTERHPt2qUCHS8kJIjp0+exc6cnP/ywBoDdu7dl2c7H5wJLly6gdWtXxo79AIDZs79n4MBhBWrzjz+2EhISxIQJH7Njx3FmzPgGgIoVK6NSSd/OGEiACyFENmJiorG1tcvXtm3bdqJKleqoVCp69x4IwLlzXgU6XtWqNWjTxhWFQkHDhk0pU8aR+/fvZdomJCSIWbM+pEKFSkyf/pWhR1+YNgMD/wGga9feKJVK2rfvAsCVK+cLVLcoPhLgQgiRjfLlK/LgQYjhmnJ+lS5tC0BcXOxTHb9GjdqGYe0Mq1cvISkpkZiYaJKSkp6qzdq1nQC4efMaAMHBgQA0bdryacoWz5EEuBBCZKN69doAXL1asKHwnBT0g0B216DLlHFk7twfSUpK5OefFxa4hsfbdHXthq2tHTNnTmH27I+YPHkUAG5uvQrcrigeEuBCCJGNXr0GALB69Y/Ex8cZlms0Gi5e9M53O2XKOAIQFHTHsCwwMKBQNY0f/xGtWrVn+PB3OHHiMGfPFmyY/nGOjuXp3LkHABERYbz++nC2bv2LKlWqF7pN8XxJgAshRDaaNnWmY8du3Lp1g8mTR7Fly6+4u2/go4/e4fPPP8Df3y9f7bRt2wmAFSsWcvToAVau/IFt29YVqqaMa96DB4+mQoVKLFnyNYmJiXnslb0LF86wa9fvDBw4jBYt2hAW9oBTp44SGfmwUO2J508CXAghcvDpp18xfPg7REVFsHbtT6xa9SOhoSFMmjSdWrXqGu7rzvjv4zKGq2vUqM3IkeO5f/8e33wzg2vXLtGv35As++U2Ie3J45ibmzN58udERISzZcuaHPfLrc0GDZrQqFEzduzYzIkTf3H37m2WLJnPJ5+MK/BwvygeCp38pIQwGqGhZ/D3X4er66fFXYpRC/LTcfGoGR2HVM73PuHhoZiZlcr3zPQnpaenEx8fZ5jkVhKkpaVhampq+PvmzWtYt24FmzbtMwz9P+nOtThi7kfQLetda6IAAgM9CQ+/i4vL7EK3ITf7CSFEPjg6ln+q/U1MTEpUeN+6dYNp08bz+usjqFevIaGhIezd6wGAlZVNMVcn8kMCXAghXkI6nY5ateqyceMvhmUuLu2YNm0O5ubmxViZyC8JcCGEeAnVq9eQ779fTWpqKgkJ8Vhb28gT2IyM/LSEEOIlZmZmhpmZfXGXIQpBZqELIYQQRkgCXAghhDBCEuBCCCGEEZIAF0IIIYyQBLgQQghhhGQWuhDipRQRksLxLcHFXUYWOp2O9HQtCoUCE5OS18dKikunfLXirkKABLgQ4iXkWFVBr9EKIK24S8nCx8ePn3/eiotLI8aOfb24y8mWpTyorUSQABdCvHTM1VC5TnFXkb3bIbE8iPElRWlbYmsUJUPJG58RQgghRJ4kwIUQQggjJAEuhBBCGCEJcCGEEMIISYALIYQQRkgCXAghhDBCEuBCCCGEEZIAF0IIIYyQBLgQQghhhCTAhRBCCCMkAS6EEEIYIQlwIYQQwghJgAshhBBGSAJcCCGEMEIS4EIIIYQRkgAXQgghjJAEuBBCCGGEJMCFEEIIIyQBLoQQQhghCXAhhBDCCEmACyGEEEZIAlwIIYQwQhLgQgghhBGSABdCCCGMkAS4EEIIYYQkwIUQQggjJAEuhBBCGCEJcCGEEMIISYALIYQQRkgCXAghhDBCEuBCCCGEEZIAF0IIIYyQBLgQQghhhCTAhRBCCCMkAS6EEEIYIQlwIYQQwghJgAshhBBGSAJcCCGEMEIS4EIIIYQRkgAXQgghjJAEuBBCCGGEJMCFEEIIIyQBLoQQQhghCXAhhBDCCEmACyGEEEZIAlwIIYQwQqrcVgYHHyYq6vrzqkUIkYvKlbsWdwlCiBIk1wB/8OAk6emPsLev+bzqETlIS0tnxoy92Nur+fTTbsVdjnjOgoPPYWVVGbW6YnGXIoQoIXINcIAKFZpRrVqn51GLyMPnn9diwoQ5xMRUo1WrJsVdjniO4uPDi7sEIUQJ80JcA9fpdCxduom1a3cWdynPlItLY955ZxBeXpeKuxTxmO3bD7J48Xo0Gk1xlyKEeInk2QMHuHDBl8uXb5KerqVt26Y0bFgblSpfu2bx55/HUKst6Nq1TYH2u307kI0b9/DwYRRdu7Zh4MDuhnWenudZt24XP/00s1A1lUQxMbHExSVQpUqFTMs7d3YhPj7xqdtPTk7h/fe/onv3trz5Zu+nbu9ltXv3Ub75ZjUAMTFxfPHFBJTKp/9cHBR0n9KlrSld2vqp2xJCvJjy/E2zb58P48d/ycqV21i92p23355J374fEBUVU6gDLlmykQ0bdhdon9TUVMaOncnRo2cpX74M5co5GNZptVp+/nkrgwf3fGGGlSMjYxg16nMePYrPsm7jxj9ZvdrjqY+h0+nw8fHj/n0Zmi0sb28f5sxZwaxZE/n551ns2XOc5cu3GNYnJibh7n4QX1//ArcdHR3LyJGfER39qChLFkK8QPLsRms0WlxdnZk7dxLm5qVYsWIr69btYu/eE7z1Vt/nUSOXLt0kMTGJ336bR+PGdTOtUyqVLF36f9jZ2TyXWp6HpUs3YWFRikaN6mRaHh39iAMHvAC4fz+cihUdi6M88a+GDWtz8OAqHBxsATh8eA0aTbph/Y0b/7BgwWoWLPgwy88yL02a1MPMzJRlyzYzc+aEIq1bCPFiyDPA+/ZtnmkSW4cOLVi3bheRkYXrgT9Oo9Gwd+8JOnVqSWDgfS5duomZmSldurQyhNOxY2fZufMIAP/8c4+UlFRatmxkaOPs2atcv34bMzNT6tevibNzQ8O6/ftP4uBQmooVHfHyukR8fCJvvNGD0qWtSUlJxdPzPHfuhODgUJqWLRtRvXolAMLDIzl37ho9e3bg5MmL+PsHUrasPT16tEettshUv7e3D7dvB6FQKGjUqA4tWjRAoVAA5HqMnNy+HciePceZNWtilnX79p00/P/Bg6cYM2ZAvs5xdjU+7vLlm1y6dANra0u6dm1jCCSAe/cecPbsVSIiYihXzgFXV2fKlLHLtH9ERDRnzlwhLCySDh1aYGNjxc2bAXTt2obg4FAuXrxB+/bNDfslJCRy+LA3DRrUok6daoU6V7Gx8Rw7do7GjeuQmJjMuXPXsLS0YMiQXobzeP68LwkJSdSoUZlOnVpmuuyTkpKKl9clAgLu0aBBLZo3r8/hw2d45ZX2hvNbr151nJz+uwPj0KFT2NhY0aZNUwCsrS25fTuQQ4dOZToO6D9snTx5EdC/RxMSkqhWrQLNmtU3tJfbe1ehUDB8+Gt89dXPjBjRJ9efsRDi5VTgC9k3bvwDQL16NZ764GlpGubOXYGHRy1DuwArV25j+/YfKFeuDCtXbuP27SAAvvrqZ3r37kjLlo3QaDTMmLGEw4fPZGqzZ88OzJ07GYVCwfz5q7CzsyE6OpbExCQqVSrHmDEDCAuL4IMP5nHnTnCmfadPf4dBg3oQEBDM7NnL2bbtQKa6PDz+Yv36+SiVSkJDH/Lxxwvx8wtArbYgMTEJgC++mEDfvm55HiMnhw97A9C8ef1My7VaLdu2HaBDhxbExSWya9cRRo/ub/iwkJ3cauzevR0Au3YdZfPmvYZ9Vq3azt69KzAzM+PevQcMGDA5S7tbtiw0BO/589f46KPvSExMQq224OeftwJQtWoFunZtw/Xrt5k7dwWrV88xBHh0dCxz565g8uQR1KlTrVDn6uHDKObOXUGDBv+9d/r1cwP0lxkWL16fafsaNSqzatWX2NraEBr6kEmTvubOneBM5wWgbdtmpKenM3fuCiZOHJopwL/77lfq169lCPDcjvPwYbThg+fBg6c4fvwcffu60axZ/Xy9dwGcnfUftA4fPoOzc7anQQjxEivQbJvk5BTWrt2JWm1B584uRVbEo0fxuLsvxtt7C1OmvEViYhL79+t7m7///r3hF/OFC9uZM2fSv8v3c/jwGcaNG8yxY2s5cOAX+vbtwoEDXhw54m1oOyQkjFGj+nH69CY2bFiAiYkJ8+ev4s6dYBYu/ARv7y38/vtCGjSoxYIFqwkNfWjY18HBlmPH1uLpuY5u3dri5xfAtWu3APj661X4+QWwYMGHnDixnnPntrJ48XR69+4IkO9jPOnQoVMAWXq5ly7dICQkjJ49O9CtWxtCQsK4evXvXM9rXjUC2NnZGM79xIlDiY6O5dKlmwBUqVKB998fxrJlM/Dy2mg495s27QH0PenPP18MwG+/zePEifVs376ISpXK5VrXkwp7rkD/gfLHHz/D23sLH344Cl9ffxYvXk/nzq3YvXs5Xl4b+eSTsdy5E8wvv2wH4LvvfuPOnWA+//w9PD3XcejQKtzcWheo5ryOU7dudX74YRqg/8D0119rmDRpOJD/9669fWkADh06XaDahBAvhwIF+Lp1fxAdHcukScOxsDAvsiI6dWpJ9eqVUKlUdOvWFoAHDyJy3Wf79oOAvscUEhJGREQ0HTq0AODKFT/Ddmq1BSNH9sXMzAwbGyvCwyPx8rqEs3NDypcvw+3bQWg06bRq1RggU4+7Xz83rK0tsbRU06mT/gNLaGgEoaEPOX36Mk5ONQ31KpVKOnRwRqVSFegYj9NqtQQFPUCttsDcvFSmdbt26XtzHTq0oGNH/TBtxoec7ORVY4bHz/3AgfoHxDx+m9qYMQOoWLEsJ05cICUlFYCAgHuAfug9OjqW7t3bGuYm1KhRmbJlM3/4yE1hz9V/9bvQvn0LVCoVlpZq9uw5Duh7s7Gx8dy9G0KTJnVRqy3w9vYhNjYeT8/zODo6MHBgdxQKBfb2toYRhfzK6zi5ye9719JSDcCdO8HodLoC1SeEePHlewjd3z+QVau24+RUkwEDnt0jHStUKAtgCIvsJCenEBISBsDo0Z9nWZ+W9t/9uC4ujTA1NTX8/e7dEAAuXrzOiBGf5rrv46pUKQ9AamoagYEPAAzXO59U2GPExupnnZcpY5tpeVRUDAcOeNGzZwesrCyxsrLEyakm+/adZOrUkVnCHsizxuzY2tpkqiM9PZ3vvvsVd/dDAIaedcZtbEFB+mO4uhZ+fLew5ypDy5YNM/3d319/uWX69B+ybJuebmN433TrVrDbGJ+U13FyUpD3LugvRQQFPSAxMQ27/H8uEkK8BPIV4BqNhi+//AmAGTPGFfoe8KKiUpkA+kDx8FicZf3j14VNTDIPMpQqZQbA66+/wiefjMmyr4mJCWfPXs31+Obm+jaio2OzXZ+fY2Qnp1GNjMlrf/991xAYUVGPSExMwsvrkqGHXZAa82PnzsO4ux9iwIBuTJgwBHt7W95+e6bh1qaMDw4PH0bn2VZOHcjCnquc1ltY6GvavXs5jo72WbbP+NARHh6Vj5pz7vXmdZycFOS9C5CergWgVKni/TcnhCh58jWEvmnTHvz8Ahgxok+mST2Pu3s3hHv3HhRpcTlRqVQ0aFCLkJAwbt8OQqVSZfqT2y/9GjUqA/rhZ51Ol2Xf3CaFZahWTf886j17PLN9+lZhj1GqlBlqtQVxcQmGZVqtlu3bD6JWW+Ds3ABbW2tsba0Nvd7du48Vqsb8yBjOnTjxTezt9aMCj4+MVK2qf8jM49dtn+ToqL9n398/0LAsMPC+4f+L4ufxOCcn/eRKT8/zWdpSqVSGuxsOHz5DcnJKtm1kjET8/fcdw7KIiOhMH4byOg6Aqan+vxmjDFDw927G5ECV6oV4aKLIRuvWb9K58yjDnxkzlgBw5MiZTMvbth1Ky5ZvFHO1oiTJ82N9cHAUS5duBvTDf0uXbjKs69/fjSpVKnD/fjiDBk0F4NChVYZf9s/SpEnDmTBhDpMmzWPw4J6UKWPHgQNe1KtXnQ8/HJ3jfjY2VowbN5iVK7cxZswM+vd3Iy4ukT//PMakScPp0iXvyUy2tjaMGtWfdet2MXjwhwwc2B2tVouHx1989tm7tGnTtNDHaNy4DmfPXiUtLQ1TU1PD5LVBg15h+vR3M237zz9BnD59mYcPoyhbNnMvMK8amzatl+frbNu2GQcOeOHufojmzeuzf/9J/PwCAH0otWjRgNq1q3Lhgi+jR3/O6693JzDwPrduBRouAzRuXAe12oK1a3dhaqoiNjY+03uoKH4ejxs27FW2bTvI99+vJTDwPk2bOnHq1CWCg8NYvXoO5ualGD78NTZt2sPAgVMYNuxVFAoFe/Z4GtowNy9Ft25tOXz4DGvWeODgYGuYuJff46hUKho2rI1abcGOHYcpV86BxMRkXn+9e77fuykpqURHx9KuXfMCnQNhXBQKsn26okaTnmm5iYmSHj3aP8/SRAmXZ4Bv2vTfrS4Z10IztG7dmCpVKqBWm6NWW1CqlGm212NzktG7yquXld16F5fGfPfdx3z99S+sXLkN0Pf22rZtmmm77B5rOWbMAJRKJStW/M6CBfpAql27qqHHlF1dTy6bMGEI5uZmrFy5jcWL16NWW9CuXTPD+ryOkZNOnVw4e/YqISHhVK9eydDDzrg/+XGvvNKeK1f8OHLEO9vHoeZWY27nPuOcde3ahrNnrxrOr7NzQ6ZPf4cFC1Zz8uRF3nqrL4sXT2f27J+4cMEXX1//TPfJg77HOXv2RNau3cW8eSuxs7Nh8uQRLFmy8anOVU7129vbsmbNXObNW4m7+yHc3Q+hVlvQu7craWkaVCoVEya8SUpKKu7uhwy3gT35IKCxYweSlqZhxYrfUastGDHiNcPks/weR6VSMWPGOBYv3mC4BNWuXbN8v3czrpV37OgMZL7FTrw46tWrga+vf66/B3U6HenpWt5/f9hzrEyUdApdLhf6zp+fhaNjjXx9G1lycgoKhcJwTfN5ioqKoVQpM8Os3fzSarVERERja2uNmVnh6tZqtURGxmBvXzrbofuCHiMyMoYePd7N837xoqwxL7Gx8ZiZ/ffhTKPRkJqalimsk5KSiY9PxM7OhvHjvyQq6hE7dizJ1E5UVEyuozNF8fN4XHx8AqmpaTkeU6PREBkZg62tDevX/8HKldvYv39lptGM2Nh41GrzXOd95Oc40dGx2NnZZGknt/futm0HWLZsM3/8sZQ7d9yxtW2OWl0Rf/91uLpmnfAnjNOFC9f54IO5mZ7i9yQTEyXdurVl3rypz7Ey8SwFBnoSHn4XF5fZhW6jyC6smZuXKpbwBn1vqKDhDfqepqOjw1OFhVKppGxZ+xyDsaDHcHCwZcqUt3B3P1Rk326VV415sbGxyjSyolKpsvS0LSzMKVvWPtegy+vSSlH8PB5nZWWZ6zFVKhXlypXJ9X1rY2OV56TN/Bwnp3OT03tXo9GwfftBxo0bjJ1d6VyPL4xby5YNqVevRo6TJqX3LXIiM2NKoKFDe9OgQa08Z8OLF9eZMz40bVqPN9/sVdyliOdg0qQRmW53fZxKZUKPHu3luw9EFnJvSgmkUqmYOXMC6ek5D6mVZMuWzTC6B4+MGtWPYcNezTKyUFzatm1Khw4tCjwLXxgnfS+8epZr4dL7FrmRHngJpVAoiv1++8IyNy9VpE/qex7MzPTXoUtKYBbmFjph3PS98Mz/5qX3LXIjAS6EECXAk9fCpfct8iIBLoQQJcTjvXDpfYu8SIALIUQJkdELB6T3LfIkAS6EECXIpEkjAKT3LfJknLOknpHEWFg7Nw2t1rhmUBsbtY2OsbPy/8Q+UTJt+0FLVFhxV/Eiqs87XbeCBn7+VFvcxbxwFAoYNEWBQwXjnyQqAf4YnQ7SdMmsv7KguEt5YZmr1Axv9mFxlyGKQEqSgu6jK2Nll/39y0KUREfWB6HTvRgfjCTAn6QDjTbn7yIXT0eTLr/sXyQmKgUqU+PvyYiXx4t0d6ZcAxdCCCGMkAS4EEIIYYQkwIUQQggjJAEuhBBCGCEJcCGEEMIISYALIYQQRkgCXAghhDBCEuBCCCGEEZIHuTwDo4b0pUOr5lhbW/H37Tvs3HeEK75/F3dZAMz+ZCJnLlzh4LHTxV2KEMUiLi6W48cPZrvO0bECrVt3KFS7ixfPIzU1hWnT5jxNeVkkJiYwY8Zk3Nx68dprg7Ldxtf3Cr/+upR3351K/fqNATh4cDc1a9alTh2nIq1HlBwS4EXIwsKcrSu/pVqVioZl9evUoH8vNzbv2Mc3S399LnU0cqrN1HFvMWP+UkLDIwzL69SsxoDebnRo3VwCXLy0IiMfsmzZN9mua93atdABfueOP4mJCU9TWrbS09O5ft2HRo2a57hNfHwc16/7EBcXC0BkZAQ//DCHdu06M2vWwiKvSZQMEuBF6PvZH1GtSkWC74cx8dOvCHsYyeuvdefjiaMYNrA3J70vcvq8zzOvY8p7I3Bp1pDSNlaZAtw/IJDVm3Zw7vK1Z16DECXdwIHDGDTorUzLzMxejC/ZcXAow6xZC6latWZxlyKeIQnwImJvV5p2Ls3QpKfTf/QU0tI0AGzy2ItKpeLD8W8x43/j6D1sIm/0fYWG9Wrz5cIV6HT6bz5r7dyY3l1dWbd1NwGBwQBYWaqZOGYI9WpX52FkNH8ePM6pc1cMx2zt3JhBr3VHoVDwl+cZjnqdo0PrFtSuXgWA98e+SXRMLLsPHiciMpqxwwboa7Utnan2If170rFNC7Q6Hd4Xr7LJfa9h3cQxQ7jpf4f4+ASG9O+JtZUlB456sXPf0Wd3MoV4DiwtrXFwKJvtOm/vE1SoUBmtVsu5c16YmZWiadOWVK1agwsXTvPPP7do0sSZRo2aoXji4drnzp3i1q0b2NuXoUWL1pQvXzHT+sjICM6d8yIiIoxy5SrSurUrpUvbZtrm3r27XLp0Fp1Oh5NTo2xr9PW9gq/vZRwcyqLRaAzLHz2K4cwZTwDDiEBERDiXL5+jS5eenD17koAAfxwcytK5cw/UarVh31u3bnL58llMTFQ0btycDRtWMmLEezg5NSI5OZmrVy9y69YNatWqS4MGTbPULZ4vCfAi0tW1NQqFgsvX/AzhnWH9tt1MfW845RwdABg2sDc1q1Xmqx9WoklPB6B7p7b07+XG5Wt+BAQG06BeLdYt/Qoz0/++/KOXWwf2H/Vi+tzFDB/0KtPeH2NY171TWz7/egntWzXD3k4f0B3bOKPT6XgYGc0/d+7Rv5cbAFUrV2D/ES8A3Nd8T52a1dDpdCgUCjq2cebN/j3pM2ISAG+90QdTlQqVygQAhUJBG+cmVChXlp9+2/osTqUQxW7Lll+JiAgnIiIcCws1SUmJANSp44S/v59hOxeXdnz11RLD34OC7jBz5pRMbX355Q+0adMRAB+fC8ya9aGhPQALCzXz5y83XLs+ceIw8+ZNB8DW1o6YmOgs9f3yyyI8PDYZ9n+8vfDwUBYtmgvA8OHvULdufQIDA1i4cDa7d2/j1q0bhm337fNgyZL1KJVK9uxxZ+nSrN/EOHTo22g0GqZOHc2dO7cNx2vd2pU5cxbl53SKZ0RmoReRurWqA3D3XkiWdTqdjqTkFFQmJpiZ5e/buJbP/xwzU1NWb9pB657DmDrzW5KSk+nl1oHG9eswekg/AN4cN40eQ8azc99R9h/x4vN5Szh32ReAIe99QvOug1m2Zgv7j3rRb1TmXyzjR71BnZrVCAp5QMvubzLo7Y94EBZB1UoVmDB6sGE7U1MVK9dvp3nXwcz5/md92/17FvwkCVGCbNiwkv79Oxr++Pn5ZlofERHO/PnL2bXrhGFiWnx8HJs372fnzhN06ODG+fOniYx8aNjH1tbu3/WefPzxbCws1CxYMINHj2KIj4/j668/w9bWjiVL1rFv31nmz19OUlIi3303C4CHD8OYN286lSpVZe3aP9i69S/mzFmcqa7Tp4/j4bGJjh27sWvXSXbu9GTw4FGG9XXqOLF161/ZvmY7Owc8PI6xc6cnHTt2w9/fj5s3r5GUlMTSpQuoUKESW7YcZMeO4zRs2BSA6tVr4efny507t3nttUHs2nWCH39cy5Aho5/+hyCeigR4EbFSWwBk6jE/TqPR97QtzPO+xla/bk3s7UoTF5/A7YAgurRvhbmZGbf+CQTAzbUVMY/iAJj2/hgSEpOY/d1PaLUF+47bvj26ALBqowea9HT8AwL5ZYM7AK90bmfYLjUtjRVrt6HT6fDYcxhNerrh9QphrBo2bEq/fkMMf+zsHDKtr1q1Bi1atAagfXv96FWrVh1wcCiLWq2mc+ceAFy//t+8Fhsb23/XW9K9+2t07tyDpKREfHwucOHCGWJiomnf3g2l0oSAAH+srUvTokVrQkKCiIqK5ODB3QC88cZIKlSoBECDBk0y1eXhsRGAkSPHY2FhgUKhoGHDZvl6zT179sPKyhq12pK2bTsB+h57aGiI4XXa2ztgaWmFq2s3AG7dumG4DHDx4hn8/f1wcmpkCHhRfGQIvYgEBOmvWzdvnP0tG2oLczQaDY9i4/Nsy6VZQwCsrSxZMHNqlvXmpUoxdcY3bF75DS2a1Ofk7rX89vsufvxlU4FqtrO1AeDA0VOGZYeOn2bWx+NxsMv52lZcfAKlra0KdCwhSpoWLdowYsS7+dr2yevcALa29oB+lnhOXF27sn//Tu7fv0daWhoA7u4bcHffkGVbjSaNwMB/AP0HhZz8888tKlWqSpUq1fNVe04qVtTPlXhUOo8AACAASURBVElLS6VSpaoAXL16Ea1Wi1Kp5O+/rwNQu7YT1tY2TJ8+jwUL/o8PPhhBx47d+OCD6XINvJhJgBcR35u3AahY3jHLumaN6mFqqso0IxxAoVRANv/24xOSAAgIDGbouGlZ1qekpqHT6ejUbwyjhvRl8jvDGDt0ADodLFn1X4gryP2b61PT0lBbmFPG3pb7ofphwP9n777DorjaBg7/FpaOSlcEKUpTCGgUEXvvLUVjTDSmJyZ+pryx5DUxmmiiry2arjExRk2MGmOs0ViIsYsNFAGliyAI0vt+f6ysrhSxwLL63NfFJcycmXl23dlnzpkz5zR3db5+jKIqt1OVqardrxBCTalUf8U2amRNVlYmAJMnf0zXrn0qLVveipaXl4OtrV2V+83NzdYk2ptVdqFRE8bGxowe/SKrV3/PSy89iZWVNeHhp+jXbygNGqgv9Hv06Mejjwbxyy/L2bBhNbGxF1i69Le7Op64P6QJ/T45eOwUWdk5KA0NGTtyiGa50tCQ2e+r7z2fCFN3fklNuwpAt+B2mnI+Hu6a3w8dVzfJubs4oTAwoKCwSOtHpVJhZKT+Yljx6ybenPopAL27dgDQXOm3fsS72piTryft/j1vXO0P6dcdgLjE5Dt6/UKIio4fPwSo7yO7u3sC6k5qSqWywg+Aq6v6sa/Dh/dXuU9X1+ZkZmYQFXWuwrryp1ruRnBwN8zMzCkrK8XExJSJE//LxIn/1awvKSmhUSMrXn31HXr1Gkh8fAxJSQl3fTxx76QGfh/N//onZkwaz7uvP0ff7h1Ju5pBuwBfGlhacDk1jfdnqXur/rJxOx3a+vPRe6/TrrUvrf18aOl5I4FfunyFIyfCaN/Gjz0bvmfP/iNYNWpIYGtffvrtTxYvXcVXc6bh5+PBjj0HaOml3rb8+e7f/txJp/ZtePOFp3F2bIyJsTGzFi2tEO9nS75nxZJZTHjxaVr7eZN4KYUnB6vve322eFltv11C6NTRo/9SWFigtczLqxVduvS6633Gx8fw889L8fDwJizsJL/99hNt23agZctHKCsrw9+/LQcP7uOjj96lS5deREdHEBKyi4ULl+Pg0IT+/YezatUyli5dRFTUWTp06MaJE4e1jjFixFg+/ngSkye/zoABw2nZ0p+NG9fcdczlPvtsGjY2dvTrN5TU1MskJsZy5kwojzzyKAUF+bzwwmP07DkAT89WnDp1DDMzc2lC1zFJ4PfRxm27KSkpYfp7r/NIS0+tde/NWKBpHtuz/wiHQ8/QNqAVTz82gPyCQiIvxOHVwpUylbrMG1NmsWT2VDq09Wdg7y6Aulm7sFDdtF1QWIiRUsljA3uiUqmIS0xm4TcrNfs/FX6eAF9vxowYQklpKbMWLUVV3snt+kX6ybDzzFr4HZMnvKBpDSgqLmbGZ18QHXPjyvperuqFqG/Km5kjIsIq9DwfMOAxTQI3NDSssM3NTdSVLXv00SDWrVupeayrT5/BvPbauwAYGBgwbdocvvlmPrt3b9M8qx0Y2FHzHLeDQxPmzv2WhQtnsnfvX5w8eVTzCFp5PJ069eCNNyaxfPkXbNiwGheXg5p72OVlbm1Kr0n8Awc+ztKli1izZjnNmrmRmprM+vWrmDZtDs2be+Ht7ceGDasB8PHx4803J2Np2eB2b7eoRQpVNd/OR49Ox8HBHVfXbnUZk87kXoNlM7NZHnrvYxk3cbDDxakJI4b2pW/3jpSUlnL6bCTno2O5GJvA2k1/oTQ0xMnRodrmagMDA7w93IhPTCY3L7/C+uauzsQnJmueJ7+ZnY0VFuZmxCddvm0SdmrigAqV5l54bTE1tOC5tpMZP0d6sd+J0NDvsbJqg7l5U6KiVtCly2Rdh8TKWSq6jGxGA5uaPRr5oEtPv0KjRtYoFAoyMtKxsrLRNI3fqqioiKysTGxs7Crcxy6XmZmBpWWDKvdRVlZGZmYGNja2la6/U8XFxRjd9BRNQUEBw4Z11nreu7i4mPz8PBo2bFTVbuq9v5bH0eeZMuya3r5sbYqL20dqaiyBgR/d9T6kBl5LLqemcTk1jSMnwoiOSeClZx/n0Uda8ugjLbmUcoW1m/6ipLT0tveay8rKOBd5scr15aO2VSbtaiZpVzNrFG/S5dQalRNCVO7mUd3s7Cp2Zr2ZsbHxbctYWVlXu97AwOC+JW+A2bOnkpOTzYABj2FiYsLhw/8A4OnZUlPGyMgIIyP9Td4PGkngdeDbn37j259+w8zMlHYBre74eW0hhKhNJSUluLt7sGHDak6fPg6Ao6MTI0aM5emnX9BxdKIqksDrUH5+Af8cCtV1GEIIoUWpVDJ27Gs8++wrpKQkY2BgQOPGjroOS9yGJHAhhBCAulm+fAQ4Uf/Jc+BCCCGEHpIEfoecmjgw58O3NQOe3Oyd18cy7Z1XarSfj94bT78e6vHG2zziw4EtK3n71TFVlhFCiNoSExPNvHkfMXXqG2zZskHX4YgakgR+hzzcXejfoxNDK0ngI4f244lBvTV/+/l4sGzhDJo4aA+J6NnclccG9uS969OBNrS0xMLcDMfG9lWWuRcKhYIJL43m/Ykv3fO+hKgvVCoVBw7sZffubboO5Y7k5eWxefO6Cs+g60pRURFvv/0C+/fvxsGhCfb2jXUdkqghuQdeiya+8iyBrX1p1NBSaxz0qItxLFu1QTNyWmVqUqamTE1NeOmZx4m6GHfP+xKivigpKWHGjP8wdOhIevYcoOtwaiwq6ixLlnzGf//7GT4+froOhzNnQsnPz2PRoh80c5IL/SAJvJb06NweDzf1bD9vvDCKjMwsNu3YS1p6Bi+MfgwAG6vKn6d0dXastExQ20d4cnAfFAoFO/cdZPf+IxQXl2Bhbsa4UcMI8PWmtLSMH3/dyOHjNxJ/ec3bsbE9MyaN51pWNgu+uTEbUo/O7RnStxuWFuaci7zI1z/+SsH1Ed/eeX0sWdm5LPt5vab8U8P74+Ppzoz/fa3Zf2JyCmHnonnmyUE0sLTg1f/MlBHcBJmZGYSGHiI19TItW/rj7e2LqampZn1o6GHOnw/HyMgYT8+WBAS0BdTJedeuLQQHdyMxMY4zZ0IxMjKmU6cemqktd+3aAsDFi5Fs3/4H5uYWdO16owUsJiaakyePkpeXi4uLO8HB3TSDokRGniU7Owsvr1YcPLiPlJRLuLt70qlTD63RyrKyrnH8+CGSkuKxsrImIKCd1ixg1R2jqvej/Pnq0NDD5OXl4uzsip9faxISYgkPP0VQUBfOnw8jKuocXl6+BAV1JizsJBERYeTl5fDoox3w9Q3QxJmWlsqJE0fo0aM/hw//w8WLUdja2tO9ez/Mzc0B9YxpUVHnOHnyKHZ2DrRqFUDTps78++8etm37HYDY2AsUFRUSENBO839w+PA/xMRE06iRFf7+bTVjtQPs3r0Na2tbGjduypEj+8nNzWHIkBGcPXsKR0dnysrKOHJkP8bGJgQEtMPFxZ1jxw5w4UIk/v5t8fNrrfVeFxYWcvDgPhISYrC2ttV6r7Ozs/j33z20bPkI+fl5nDhxBHNzC4YNe+q2n7EHmSTwWtKnWwdsrNXJt2uHtqhUKq6kZ3AhJoHhA9RzC7s4O7Lt74qTFrTyalGhzDNPDmLSTc3pfboF8/7sxWzZGcJvy+bj5HhjUIiOgQHExCcx/Dn1JCqD+6iHYrS0MGdov+4UFBZpEvjnn0yme6dAzbZBjz7C6CcG8uQL7xCXmMwzjw8kL79AK4E/88QgXJ0dNQl85LB+lJaWYmhoiEKhoKSkRJK3IDs7i6ee0p5165VX3uaJJ56hpKSEOXOmERKyS2t9jx79mTz5Y4qLi1m48GO2bFlPZORZzfqVK79l6dLfsLdvzI8/fglAWNhJEhPjaNLESZPA1637maVLF2nt28XFnXnzltKokRUHD+5j9ervcXFxJz4+RlNmxIixvPTS/wFw6tQxZs+eSmZmBlZW1mRmZgCwbNk6mjVzu+0xKpOefoWtW9UJc+/eHRw8uJe+fYfi59ea06ePs3jxp3h5tdK85kmTZrJ9+x8sXPixZh+rVi3D3d2DRYt+xNTUlLi4i8yb9xGbNq3Veq+2bl3P4sU/YWBgwLffLuCPP37VimXLlkOsXPktMTHqmRQXLfqEXr0GEhDQjpycbD788C3Cw09pvfa33prGgAHDAVi8+FPNuvz8PBwdnRg16nnWrFlOWloqaWmpmJmZa4aV9fT0ISoqQnP8wMCOfPKJen6IK1dSeP/9N7X+LwAmTJjC4MFPkp5+hYULP9Z6b/r3H1btZ+xhIAm8lrw/azH2tja0b+PHU6+8x/noWM26c9Ex/LHi8yq33bZ7f4Uy454aBsCoVyeRkZnFa8+N1CT/Jd+vpn+PTixbpe588s3/PsDdxYnA1r4cPRlOx8FjObT1Z6IuxvHki+9q9jm0f3e6dwrkSnoG//loHrEJl5j29iv06RbM/Bn/0Sp7O0qlkkPHT/POh//DqqGMjyxg376/AJgyZRZduvTiyJH9eHj4ALBx4y+EhOxizJhXGT58FIWFhaxY8RU7dmyiY8fuBAZ2AiA7+xrLlq3D0dGZjRvXsHTp5+zevY2nnhrHzz9vZfDgYIYOHckbb9yYdjciIoylSxfRsWN3Xn31HaysbNix4w+++up//Pzzd1plu3Xry6hRz5ORkc57773Cb7/9xLhx48nPz2P27KkAfP31Gpo39yQ/P5+wsBM0a+Z2R8e4WYsWXsyYsYBJk17jnXc+1GoxKJebm8N3363F3r4JxsbGFBYWkJJyiY4de+Do6MTPP3/H77+vISRkJ3373pj50NralvXr92BgYMDChR8TErKLc+fO4O3tyx9//IqTkwvffbeWK1dSuHDhPEqlkm+++YWFCz9m+/Y/2LHjmGZfv/zyA+HhpzQJ++LFKD799H0WLfqE9u07aUadS05O4rnnXufJJ8dQWFigGYs9LS2VTz/9kkcfDeLvv7cyd+6H5ORks3r1NszMLJg//yP2799NevoVbG3tWbLkU+LjY5g+fR7t23cmISGWBQtmsmTJZ1pzo0dGnuXjjz/n0UeDKCoq1LTCVPYZexhIJzY9kXktG4BJbzxPbl4+H/3vK82Ibtv+3s/7sxfTrrUvTw3vT16+eoalAN/qpxMtvyjYvns/jg72BLcN4O9/DqNSqXBrdmfPgqpUKt76YC65efkyLKsA1AkFYM+e7Vy7lknHjt1xcGgCwObN6nmk27ULJjk5iatX0zRf1OHhJzX7CA7uRrNmbiiVSrp0USe7lJTqhx/euXMzoK7NZ2dnkZAQS8uW/piZmWum9yw3ZMgIlEol9vaNad1a3RKVkZHO0aMHyMzMoE+fITRvrp6YyMzMjMDAjjU+xqVLiWzf/ofmp6BAe+azqgwdOhJX1+aYm5ujVCqxsLDkuedep6SkmAMH9mJubgFAYqJ2n5b+/YdhadkAc3MLgoPV81ekpl5GqVTi5ORCUlI8Bw7spUmTpnTu3PM27+GfAPTuPQiA5s09Nb+fPn1jMCozM3NGjBiLsbGxZt5wULdEPPpoEACdOqmP1b59Z2xt7TE3N6d7934AhIefIi0tlcOH9+Pv3xZ7+ybExERTUlJCmzbtAbRaFYKDu9G+fSeUSiXm5hbVfsYeBlID1xNvTZvD6m/n8Kh/S/7Z9CM//LKRz79bBUCvLkHMnf4OSkNDraZrC4vqJwwp7x0/ZsSQCutumczottIzrpGfX7MvKPFwCA7uxpNPjmHdupWMHt2fMWNeZdSo5ykpKSE5OQmAiRPHVdiufD77W5WPDFZUVFjtcWNiogCYNWtKhXVlZRUn/Snn7Ox6ff9FJCaqW8zKE/bdHCM6OkKr6TswsFON7s36+rbW+jsvL49p0yYQHn4KuDHO+q1Tod6saVN1/5viYnVflmnT5vDBBxOZNWsK7u4eTJ78Ce7uHpVuW1BQQGZmBm3bdtCa3KS8w11KyiXNstatA7XKVObWmdEArKxsAPW9+YQE9Xt9+vRx3nzz2Qplb/48lN+fL9epU49KP2PV9UN4kDwcr/I+Ki5Rf5gc7LQnGjAyUmJibERZJfd+FdxhNqxE0uVUug17nueeGsr/vTSaF55+DJUKvlmxllnv/x9KQ0M+Wfgdv2/5m1GPDeC9Nyp+Md56IhVfn8LwuQn/JSJK+95T6R2O1y7ju4tbGRgY8PLLE+nffxhffz2PlSu/JScni5deUvfNcHR0Ytmy9RW2UygUFBUV1fg4t372TE3VF64rVmy67YQhtxxZ85uJiTrRXrtW+WRANTlGUFAXVq/ervm7phOP3DyNKcDKld8QHn6K//u/9+nVayAKhYKhQzvVaF/lmjf35Mcf/2DHjj9YsuQzXnttFKtWba009vLkl5Wl/drT09UzFZa3AFQW690wNjYBYNCgJxg//r0K6w0NDYmLu1jp8ar6jJVP4fqgkyb0O3TmnLrDh1szJ00nNYDRjw/EwMCArKwczbLyK8fWj1TflJ1/vWmtiUPVJ7iRkfqkWvHrJt6c+ikAvbt2oFP7NpiZmnAuKobfrs9wZmGu/nIp/7CXXp9qtLG99v7jr8+ENnbkUAoKi7R+iovVyT0vv4AGlhaa4xsZKbG3rX6WJCFAfVulrKyMZs3c+OSTxVhZWbNnz3aUSiVeXq1ITk4iJiYapVKp9VPTpFB+QXprx6fye6AHD+6rsO+a1szc3NS103/+0e5kV97CVZNjmJiYYGtrp/kpj1epVNdYy2uet7Nt20ZcXNwZNOhxTE1NNbXqO7loLikpwcjIiMGDn+Tttz8A1L3gK6NUKnF39yAqKoLc3BvfZ6dOqe+Ru7i41/i4NVG+v927t6FSqSq8l5XV4MtV9Rl7WEgN/A5l5+SSlJyKk6MDf69bysnw89haW+HqrG7e27D1b03Z3/7cSaf2bXjzhadxdmyMibExsxYtrbDPoyfDKS4uwb+VF9Pfe13Tu/tmX82Zhp+PBzv2HKCll/oDf+TEGf45eJyS0lJauDnz0rNPYGdjxVPD1PeXenftwIKvf6KoqJjUtKs42NmwePYU0q9msu3v/Uyf+xUbflhIry5BbPhhIcdOhtMluC1WDRvQddg4iotL+PfoSQb07Mz67xdw4Ngp+nYPxtzs4XhEQ9yb06dDmTv3A4YPH4W5uQWZmRn06zcUgBdfnMDkya8zbdoEhgwZiY2NHXv2bMfDw5tXX32nRvtXKpV07dqbkJBdrFu3koYNrfD1bc1jj41m06a1fPPNfBIT4/D1DeDIkX9JTk5k/vxlNUri7doF4+PjR0jILq5de41evQYSF3eBv//eynff/XZPx/D29sXMzJytWzdgb9+Y/Pw8Bg16osryXbv2ZseOTezZswMLC0tWrVJ/h4SE7KzxezV16htYWVnTsWMPQkJ2Ajea2SszatQLfPrp+7z77kuMGDGWjIyrbN/+B15erfD3b1ujY9ZUgwYNGTPmVVau/Ja3336e/v2Hk5OTzV9//cmLL06gU6ceVW57+vRx5s79sNLP2MNAEvhdeOGtD/l67jSauzrz6CPquXJVKhUbt+1hybLVmnJ79h/hVPh5Any9GTNiCCWlpcxatBRV+ZXz9dZ2lUrFj7/+wbNPDmZQ7y7M+N/XFcoUFBZipFTy2MCeqFQq4hKTWfjNSkpKS1n283peHP04E158GpVKxe79R2jfxg+nJjeax+Z99SMfvTeebsHXn/EsLWPWwu94d/o8Ppk6gRZuzWjh1gyVSsXFuEQszc3JuJbFl8t/wau5K81dnXFt1pQr6Rlczbim1fogRGWKi4to3NiRZcvUjwoFBXVhxIixgPre6Ycf/o/Fi2ezcuW3gPrebrt2wcCN2nV1tS+AkSPHkZp6maVL1U9sTJo0k169BrJgwfd8/vksNm9ex+bN6zAzM6dXr4EUFxfftlanUCgwNDRkxoyFfPPNfPbs2c6pU8ews3OgU6ee5ORk4+TU7LbHqIpSqeStt6axdOki5s+fAUC7dh2hilttI0aMJTk5ic8++y+gbmpu1cqfDRtWEx0dUel7dfOykpISGjd25OjRfwkJ2YWjoxPjxo3Hz691le9x9+59ycnJYtmyxcyd+yEAQUGdmThxGgYGNxpub/79Zje3otwuPoBRo57HwMCAFSu+JirqMwDc3T00rRVVfR4KCwur/Iw9DBSqah7YPXp0Og4O7ri6dqvLmHQm9xosm5nN8tCZNSpvZmZKK6/mZGXnEh0TX+Wzz3Y2VliYmxGfdPm2z0fb2ViRdrXy+24AzV2diU9MpqRUuzOOgYEBLdyaaeJQKBR4uLtUGH3Nx8OdxOQUcnLztJY72NlgaWHOxbjESo/bqKElhoaGXM24Vm38t2NqaMFzbSczfk71HeyEttDQ77GyaoO5eVOiolbQpctkXYfEylkquoxsRgOb6jsx5ebmYGiorLIDV0bGVUxMTLTurd6p9PQrWFo2xMTEpMKxi4qKsLa2uet9FxcXk5V1DVtbu0rX3+0xSkpKuHYtg0aNrGvUKnD1ajoNGzbSlL12LRNzc4vbdiIrp1KpuHo1vcrXUZX09DQsLRtUeG9rQ1lZGVevptGwoRXGxsY13u52n7Gb/bU8jj7PlGHX9F4ivXdxcftITY0lMPCju96H1MDvQX5+AcdPnb1tubSrmdUm5VvLVqeqBFtWVqaVrFUqVaVDp0ZEx1RYBpCadpXUtKtVHvfaTff2hbgTFhaW1a6/l+Rarvy55MqObXH31wUAGBkZVZv07vYYSqWyyrgrc2snuKoGi6mKQqG44+QN3NU2d8vAwOAOOx6q3e4z9qCSTmxCCCGEHpIELoQQQughSeBCCCGEHpIELoQQQughSeBCCCGEHpIELoQQQughSeBCCCGEHpIELoQQQughGcjlFoYqU55tXbPxheuDktIyFAowrGJIw3pHYYiBoZ7EKqqlUKg4sCEJA8N7n21P3FA+QYdCoahyqFJx966llfCg1F0lgd/EzBJGvm0EOOo6lBrJysrmjTc+wdbWikWLpuo6nBozVFY/nKzQDwNfUFBSrEIzYL+4L44fD2fRop8IDm7N+PFP6zqcB5ABVjUfAK9ekwR+EwNDcKh6gp56R3m1lPScixhZ2ulV3FVN2iD0i00T+X+sDWYXcknPuUixQVM9O69FXXsw2hGEEEKIh4wkcCGEEEIPSQIXQggh9JAkcCGEEEIPSQIXQggh9JAkcCGEEEIPSQIXQggh9JAkcCGEEEIPSQIXQggh9JAkcCGEEEIPSQIXQggh9JAkcCGEEEIPSQIXQggh9JAkcCGEEEIPSQIXQggh9JAkcCGEEEIPSQIXQggh9JAkcCGEEEIPSQIXQggh9JAkcCGEEEIPSQIXQggh9JAkcCGEEEIPSQIXQggh9JAkcCGEEEIPSQIXQggh9JAkcCGEEEIPSQIXQggh9JAkcCGEEEIPSQIXQggh9JAkcCGEEEIPSQIXQggh9JAkcCGEEEIPSQIXQggh9JAkcCGEEEIPSQIXQggh9JBS1wGImmvXbgQAKpVKa3ly8hXatn1Sa5mpqQn//ruqzmITQtyd9u2forS0tMLy7dv/Yfv2fzR/KxQKfH09WLHi07oMT9RjUgPXIwEB3iiVShQKRbU/JibGjB07VNfhCiFqwMTE6LbntEKhQKk0ZMKEZ3UdrqhHJIHrkddff5qSkpJqy6hUKhQKBaNHD66jqIQQ9+LZZ4dgbGxUbRmVSoW3tzvt2vnWUVRCH0gC1yPt2vlqauFVMTY2YuzYoTRoYFGHkQkh7tbo0YMxNKz+q9jIyEhq36ICSeB6prpauEqlwsDAQGrfQuiRBg0sqq2Fq2vfblL7FhVIAtcz1dXCy+99S+1bCP1SXS3cyEgptW9RKUngeqiyWrjc+xZCf1VVC5d736I6ksD1UGW1cKl9C6HfKquFS+1bVEcSuJ66tRYutW8h9NuttXCpfYvbkQSup26uhUvPcyEeDDfXwqX2LW5HErgeK6+FS+1biAdDeS0ckNq3uC0ZSvW68IMqUuJ1HcWdasXc99YCcHQrgKra0vWNR2tw8VboOgzxgEqOUXHuiK6juHOeViOZ+95IAHb/ql/nNICto4qArlI3rAuSwK+Li1BgaGSJjaOJrkN5KCScz+FKYr4kcFFrMlIg7ZIx7v4NdR3KQ+NaWhExYVkEdNV1JA8HSeA3aeJujrOP3EeuCzmZxUC+rsMQD7iGdkY0by0JvK6kxOYTmZ6l6zAeGtLOIYQQQughSeBCCCGEHpIELoQQQughSeBCCCGEHpIELoQQQughSeBCCCGEHpIELoQQQughSeBCCCGEHpKBXO7A8eOHuHQpodJ1Xbr0xsrK+o73GRERxnffLeT559/kkUfa3GuIWubN+whDQ0PefvuDStfn5eUybdr/0bPnAAYPfhKA0NDDFBYWEBzc7b7GIkR9lJOTzZ492/Hw8KFly0fuej9hYSdZvnwJL7/81j3tpzoxMdGEhZ2odF3jxk1p374TACEhu/Dx8cPBoYlWmbi4i5w+fZygoC6adVlZ19i5czOXLiVgYWGJp2dLgoO7aaYqDg09zIkTRygsLMDOzoGuXfvQpEnTWnl94s5JAr8D27dvJCRkV6XrvL397iqB5+bmEB5+iuzsa/caXgXR0REYGRlXub60tJTw8FP4+d24cFi8eDbJyUls3XoYQ0PD+x6TEPVJRkY6X3wxh9GjX7ynxJuTk339PK69UcjOnj3FF1/MqXRd5849ad++EyUlJXz55RyGDRvF6NEvapU5d+4MX3wxh6ZNm+Hg0IT09CuMHz+azMwMzMzMyc/PA2D16m3Y2tqzadNavvxyLoBm/ZUrKbzxxqRae43izkgCvws//LARExPtMdMbNbrz5F0fTZ06m4KCfEneQtRTU6fOrtBaZ2ys/j46fvwQmZkZ/PXXJp5++gUUiqrnGti48RcyMzN4441JDBr0BEVFRZw8wHuE3wAAIABJREFUeQRbW3uKiopYtWopTk4uzJu3FBsbW6KiIjA1Na3V1ybujCTwu2Bn54CxccWabVpaKqdOHaNr1z6EhOzk0qVEnJ1d6dSpB+npVzh69F8UCgVdu/ahUSMrrW2vXk1j06a15ORk06KFN4GBHTEw0O6iEBp6mPPnwzEyMsbTsyUBAW211l+7lsmRI/tJS0ulTZv2lJaWYmSkHWNCQiyhoYdRqVT4+Phprdu5czOlpaVYWdkAUFJSwq5dWwgO7kZiYhxnzoRiZGRMp049tJrRCgoKCAnZSUpKMp6eLcnJyeLkyaO8886HFV6DEPVZWloqJ04coUeP/hw+/A8XL0Zha2tP9+79MDc31yobFnaSsLAT2NraU1JSUmFfhYWFHDy4j4SEGKytbQkIaEezZm4A/P33VgB69hygSbLh4adISIglMLAjtrb2VcZobW1T5fotW9YDkJycdL11rXWV+7lyJQWAbt36YmhoiJmZmebWWXJyIpmZGfTsOQAbG1sAPD19qtyX0A1J4PdRXNxF5s79kFWrlpGUdGNuUk9PHxIT4zVNVF98MYf585dpnVxLlnymta+2bTvw4YfzMDU1paSkhDlzplVovu/Roz+TJ3+MQqEgJiaaadP+j7S0VMzMzPnxx68A8PJqpSkfErKLWbOmAGBlZU1mZobW/ubN+wgAHx8/OnToQnFxMQsXfsyWLeuJjDyrKbdy5bcsXfob9vaNyc7OYuLEcSQlxWs1w/Xo0R+VSv+mQhQPt7i4i8yb9xGbNq3V+sxv3bqexYt/0lyQfvfdQtavXwWg9bkvd+VKCu+//ybx8TFayydMmMLgwU+SlpbK8uVfUFRUxIABw0lKSuCdd17E1zeA3r0H3VXsqamXOXz4H0aPfpHVq79n9+5t1SbwVq382bNnOxs3ruGZZ17W3PcGcHZ2xczMnN27tzFo0JM4O7vcVUyidkn16C6MHNmb4cO7Mnx4V01CvJmLizsbN/7D77/vw93dg6ioCJ599hW2bTvC/PnLANi37y+tbcaOfY3t24/yxRc/07Vrb44fP8T69T8D6qaukJBdjBnzKuvX72H16u306zeUPXu2888/f1NaWsqcOdNIS0tlzpyv2bgxhBUrNmFmdqPGcOVKCrNmTcHJyYUff/yDX3/dycyZi7Ri2LHjGC4u7hVeT3b2NZYtW8eWLYd4+eWJ5OfnsXv3NgD++ONXkpLief31/7Bhw16mTVPfo2va1Fma4YXesra2Zf36Pfz++z66du1NVFQE586dAeDAgb2sX7+Krl17a87zkSOf09p+yZJPiY+PYfr0eWzZcohvvvkFL69WLFnyGampl3niiWfx8fHj228XcOlSIp999l/MzMyZOnW2ViKtzKRJr2m+f4YP70pk5DkA/vrrTwD69x9OcHA3tmxZT0FBQZX76dKlN15erVi9+ntef/1pDhzYq1lnaGjIq6++Q2ZmBi+++DjffDOf9PS0u3ovRe2RBH4XhgwZwbBhTzFs2FO0a9exwvq+fYdgZmaGubkFnTr1ANQ1UgMDA/z8WuPk5MLx44e0tnF390ChUODp6cPLL78FwM6d6hNy8+bfAGjXLpjk5CSuXk2jffvOAISHq5vxYmKi6dGjP61bBwLQpElTrWbuHTs2ATBixFgcHZ0A9RV4TQQHd6NZMzeUSiVduvQGICUlGYC4uAsA9Oo1EAMDA83rPXnyaI32LUR91L//MCwtG2BubqFpVk5NvQygubAeO/Y1zMzMUCgU+PreqOmmpaVy+PB+/P3bYm/fhJiYaEpKSmjTpj0AkZFnUSqVvPfeTPLz83j++eFERp5l6tTZ2Ns3vm1s3bv31Xz/DBv2FFZW1pSUlPDnn2vx82tN48aOdOnSC4BDh0Kq3I+1tQ3z5i1l5MjniI+PYcaM/7BkyWcUFxcDMGDAcBYs+B5PTx9+/30N48c/TURE2F28m6K2SBP6XRgz5tVK74FXrmInEjs7B1JTk6vcwsGhCT4+fkREhJGTk0NychIAEyeOq1C2uLhY00zXsWP3KvdZnmjLE//datzYEYCiokIAPDx8CAnZxblzZ2jfvhOJiXEABAS0u6fjCFFfNG3aDIDi4iIALlyIxMnJRXM/+1YJCbEAnD59nDfffLbC+vIE6ezswtixr/HTT9/Qp89ggoJqdm4OHPh4hfPr0KF/yMzM4LnnxgNoKha7dm2me/e+Ve7LxMSEF1+cwPDho/j889ls3ryO5s29GDTocQB8fQNYsmQl+/bt5NNP32fKlPH8/vu+ajvHibojCbyeUiqVmJmZa3p9Ojo6sWzZ+grlFAqFpuNKbm5OlfsrKysDIC8vB1tbu/sWZ5cuvdmwYRUffDCR4OBumpp3z54D7tsxhKhvcnOzKSsrq9BJU6FQaHqEDxr0BOPHv1dh2/JbSwUFBezduwOA/ft3M3bsaxWe3a6prVvV3wF79+7gxInDmuVHjx4gLS0VOzuHare3tbXn3XenM3Jkb86cCdUk8PLX1L17XyIjz7J+/c+kpaXWqKVA1D5pQq+HMjKuEhZ2klat/FEqlXh5tSI5OYmYmGiUSqXWj6GhIc7OrgAcPLi3yn26ujYH4PDh/fc1VgeHJnTv3g+AtLQUnnjiGX79dWeVtRMh9J2ra3MyMzOIijpXYZ1KpdL0I9m9exsqlarCOVtee/3hhy+Ij4/hhRfeJD8/j48/nkRRUdEdx5OSkszhw/s1rQING1rRsKGVpum//CLhViUlJVq95zMy0gEoKMgH1L3ob3blymXNdqJ+kBr4Xfjxx68qdNC6tRPLnVqzZjklJSUUFhawdu0KAJ555mUAXnxxApMnv860aRMYMmQkNjZ210eP8ubVV9/B378t7u4eHD68n3fffYnevQdz7VoGMTHRml7o/fsPZ9WqZSxduoioqLN06NBN60r9bh07dpCNG3/h8cdHY2RkTEpKMv/+u5sOHbpW+yiMEPpqxIixfPzxJCZPfp0BA4bTsqU/Gzeu0axv0KAhY8a8ysqV3/L228/Tv/9wcnKy+euvP3nxxQl06tSDI0f+ZePGX+jffxhPPTUOa2tb5s+fwdKli+54oJSdOzcDMG7ceLp27a1ZnpeXx2OPdWXr1t958skxFbb755+/WbHiK/r2HYpKpdL0uenevR8qlYrXX38aHx8/fHz8CA8/SUjILoKDu2n60AjdkwR+B8qby8o7sdxsyJARmivrm+8PVbbsVmZm5lhaNtD0aLezc2DmzEX4+gYA0Lp1IB9++D8WL57NypXfasq0axcMqJvbZ8xYyLx5H3H69HHCwk7So0d/rKysNTE7ODRh7txvWbhwJnv3/sXJk0fp0KErQIWLkfK/axJ7q1b++Pm1ZsOG1Tg6OmFp2YCdOzezfv0qli/fUOV2QtQHCoXB9X8Vlf5b2bJOnXrwxhuTWL78CzZsWI2Ly0GcnNSPWZWfO6NGPY+BgQErVnxNVJT6EVF3dw+USiOys7OYPXsqVlbWmg6rffsO4fTp42zatBZf39ZV3LeueB6WlZXx559rAQgM7KS1ztzcnM6de7J//26ioiIqfW0NGjRixYqvAfX30IQJU+jevS85Odl4ebXiwIG9mmfWg4I6V3pLQOiOQlXNw7pHj07HwcEdV9cHf1zsrT+Ak5cDzj4WdXrcgoIC8vJysbGxJTc3h9LSUho2bFRl+YyMq5iYmGBuXnmceXm5KBQGmJmZVbmPzMwMLC0b3PZxlZoqLi7G6KYRY1av/p4VK77ml1/+wtraptJtTu9Np6FVJm17yV2cmggN/R4rqzaYmzclKmoFXbpM1nVI9d7ZQyrioywIHFg792vLysrIzMzQDHRSVZmrV9No2NDqDjq+1q1r1zIpKirE1ta+wj390tJSLl++hLW1bYWBbCqTEptP5OFkho+XTm63Exe3j9TUWAIDP7rrfUgNXMdMTU01HdUsLCxvW76qhFiuqsR+s7sZs70qkZFnmTTpNZ544lm8vX25fDlJ06muJrEIoa8MDAyqTd7lZW7XgUzXbh0V8maGhoY4OTWrw2jEnZAELu6JSqWiRQsvfv75O82ywMCOTJo0s8J48UIIIe4fSeDinnh7+zJ//jLy8nJJSUmmadNmkriFEKIOSAIX94W5uQXu7h66DkMIIR4a0oNICCGE0ENSA68FoaGHOXfuDDk5Wbi6tqB160Ctccl1aceOTTRv7iVTAwpRRwoKCggNPURERBi5uTk0b+5FmzbtadrUmYKCAt5//w26du3D8OGjdB2q0DOSwO+j4uJivvjiM7Zv/6PCuilTZtGjR786iSM19TI7dmzisceextKygWZ5enoaCxbMpGPH7kyfPq9OYhHiYZaSksz06W8TExOttdzXN4AFC75HpVIRHn4Kb29fHUUo9Jkk8Ptow4ZVbN/+B336DObll9/CwsKS8PCTzJ49lc8++y8eHt51MsToX3/9yc8/f8fAgY9pJXBbWzumT5+Hi0vzWo9BiIddSUkJU6e+QVJSPC+88CaDBj2BhYUlly4lVjtvgRA1JQn8PsnLy2PNmuXY2Tnw1lvTNIOkBAS0Y/LkT5g69Q3WrFnOpEkzCQs7SVJSPH37DtGMipSYGE9Y2AmCgrponvUuLCzk4MF9JCTEYG1tS0BAO60LgMTEeEJDD6FSqWjVKgB3dw8SEmKJjAwHYM+e7VhaNsTfvy0WFpYcPLjveqy5WrGfOXOCc+dOo1Ao8PJqpTXT0aFDITRu3BRjYxOOHTtAbm4Obdq0p2XLR2rvzRRCB6o7D0JCdmFqakb79p20yicnJ9K375BK9/f331tJSorn8cdH89RTN2YSrOq56jNnTnDmTCiWlg3o3LmX5hnzhIRYwsNPERTUhfPnw4iKOoeXl69m9rLbnb+Ojs6UlZVx5Mh+jI1NCAhoh4uLO8eOHeDChUj8/dvi59da811UVFTE8eMHuXgxCkNDQzp37oWzs8tdvquiNkkCv08uXowkPz+PJ554tsIIZ23atMfKyppTp44B6kkOtmxZT+/egzRDL0ZEnGHhwo9ZtOgHrK1tuHIlhffff1MzVWi5CROmMHjwk5w6dYxJk17TWrdkyU9ERZ3TTFjy889LMTExYeLE/2Jv34SFCz8G4JlnXsLLqyUAX345l02b1mJmZk5+fh4AffoM5j//UY8OtGbNcrKzs7h6NQ2A/Pw8Vqz4mhkzFmiGYhVC393uPFi+fAkODo5aCXznzj/ZsWNTlQn833/3ADB8+NO3Pf62bRvZsGG15u9Vq5aycuUWjI2NOX36OIsXf4qXVysiI88CMGnSzBrFvWbNctLSUklLS9Uq4+npQ1RUhOZ4gYEd+eSTxQAsWvSJZvhUgB9++JIBAx7jrbf+e9vXIeqW9EK/T1JSLgFUOtC/QqHAycmFtLTUGs/ks2TJp8THxzB9+jy2bDnEN9/8gpdXK5Ys+YzU1Mts2qQe/3jVqq2sX7+Hd975EA8PHwYNeoIxY14F4Pvv1/Prrzvp2LE7np4+/PrrTq1jHD68n02b1tKnz2DWr9/D6tXb6d69Lzt3bubQoX805ZKS4pkyZRa//76PBQu+B9AcXwh9V9Pz4E7Fx1/EzMycxo0db1vWysqaZcvWsWXLIcaNG09mZgZnzoRqlcnNzeG779by++8hdOvWt8Zxp6Wl8umnX7JxY4gm8efkZLN69TZ+/z2Ezp17cvToAdLTrwDqC46XX36LlSs3s3LlZvz8WrNt2+8kJSXc9Xshaock8Puk/Mq2uLi40vUmJurhUmuSwNPSUjl8eD/+/m2xt29CTEw0JSUltGnTHlAPX1o+09fWrRtQKo3o129ohXGMb2ffvr8AGDz4SQwNDbG1tWPo0KcAOHLkxrSjLi7udOjQBYVCga9vAHZ2Dly6JCezeDDU9Dy4U5mZGTUetjg4uBvNmrmhVCoZOPDxSo89dOhIXF2bY25ujlKpvKPz99FHgwDo1KknAO3bd8bW1h5zc3PNdMDh4acA8PJqydChI0lIiOXYsYPY2NgByDlfD0kT+n3i4KC+yg4PP8mAAcMrrE9JScbR0Ukz7nl1EhJiATh9+jhvvvlshfXFxcWMGfMqiYlxrFq1jA0bVvOf/3xE58497yjmpKR4ADw8bjxSVv57cnJildu5u3tUOheyEProbs+D22nSpCkxMdGoVKpqZ/S7VfnY5NnZWVrLfX1ba/19N3FXFoeVlbrPTWlpKQAXL0bxwQcTNc3u5QoLC2r8GkTdkAR+n5Q3nZ84caTCusuXL5GUFK81Vy+oxxGvjLGxeijSQYOeqHT6PkNDQxQKBbNnf0Fo6GEWL57Nxx9P4sMP/0enTj1qHHP55Cn5+Xk0aNAQgMzMq0D1E5HcaU1fiPrsbs+D23Fz8yAmJprTp0MJCGh7z3HeOu1vbcRdUlLCggUzSEtLZf78ZbRs+QhnzoQyefLr9xC5qC3yTXyfNGvmRkBAO9LSUrWSeGlpKT/99A2Apndo+exEN3dQi4u7qPndxcUdUHd2U6lUKJVKrR+FQqFpin/00SA+/vhzAA4fVt/3Kp/a83b3rNzcWgBoOsYAhIWduL5OhkUVD4eanAcODo5ERp7VnHclJSVa52xlBgx4DIBlyz4nJydbs7ykpITjxw/VSdx3KiEhlqioCB5/fDR+fq0xNDSksLAQUE+NKuoXSeD30fPPvwHAlCnj+f77Jaxfv4opU8bz999b6dq1t+beVnCwen71r7+ex+7d2/n22wWsXbtCs58GDRoyZsyr5Ofn8fbbz7N58zp++eUHXnjhcU3P1l9++YGJE8exY8cmzfSd/v7qq/z27dWPl6xc+S0hIbu0epTerPx+2dy5H7Bu3Ur27v2L775bCKCJVYgHXU3Og65de5Ofn8eSJZ+ye/d2Zs58j4iIsGr3GxDQlq5dexMZeZb/+7/nWLNmOevWreTdd1/i/fff1OoFXltx3ykXF3fs7Bw4duwgR478y+7d21mwYAaA5jFUUX9IE/p91LLlIyxevIJ58z7SSsgAL700UdP07O7uwdixr7F16wbmzJmGp6cPw4Y9xR9//Kq5RzVq1PMYGBiwYsXXREV9ptlOqVTXrk1MTMjOzmLBgpmYmZnTr99Qunbtoyn31FPj+PXXHzl9+jh2dg706jWwwv2vJk2aMn/+MubNm87SpepavIuLOzNnLsLW1k5T7tamOyEeJDU5D7p06U1MTDR//72V7dv/oGPH7gQFddY8slmVyZM/oVkzNzZsWM2PP34FqHucT5gwhRYtvCgqKgIqvzd941ZV5ffP7+b8LT/Ozce7eZmhoSETJkzlu+8W8sEHEzEzM+e5517nwIG97N69jcmTP6729Yq6pVBVdSMWOHp0Og4O7ri6dqvLmHRi6w/g5OWAs8/d3/O6WU5ONteuZXL8+EG+/HIudnYO9Os3FGdnNxwcmuDn15rS0lJycrI1nVYqU1ZWxtWraTRsaIWxsXGF9RkZV2nYsFGlSTYvL5fi4mIaNmx020405R1myu+l1bbTe9NpaJVJ217SCFQToaHfY2XVBnPzpkRFraBLl8m6DqneO3tIRXyUBYEDG9d4m9udBwUFBZSVlWFubl7p+uqkpl7G2Nikxj3T78T9Pn/LysrIyLiKjY0tCoUClUrF1avpWhcGlUmJzSfycDLDx9e8097DKi5uH6mpsQQGfnTX+5AaeC2xtGyApWUDnJya0bhxU5Yt+5xVq5YB0KNHf839peqSN6ivwsvvmVemfNS2ytxJR5a6StxC1Ge3Ow9q8hRJVRwcmtz1trdzv89fAwMDrWStUChum7xF3ZMEXgeCgjoTFNSZ4uJiLl1KkF7cQggh7pkk8DpkZGSEq6tMJCKEEOLeSVVQCCGE0EOSwIUQQgg9JAlcCCGE0EOSwIUQQgg9JAlcCCGE0EOSwIUQQgg9JI+R3SQpOpe87Mrn8xb3V3pSAQ2rH8NGiHuWmVpM5NFMXYfx0MhKl+/PuiQJ/Lrmj6i4kphDiR5NeVtYWMTGjX9jYWHK4ME1n0a0PmjsoqKxiwy3KGqPbVMFTi0KKSko0nUodyQpKYX9+0NxdXWkQ4fWt9+gHjG3AGcZ6qLOSAK/zqedAp92uo7izmRkFDLlfz/QpIkdc4b31HU4d0iSt6hdjV2gsYv+3SXcuzeeQz/8QKPmnegyvI2uwxH1mP59uoUQQgghCVwIIYTQR5LAhRCiHikqKgHAxKTi9MFC3EwSuBBC1COpqekA2Nnd/3nDxYNFErgQQtQjKSlpADg42Oo4ElHfSQIXQoh65NChUwD4+3vpOBJR30kCF0KIeuLkyQhiYpJwcnLAy8tN1+GIek4SuBBC1BMLFvwIwMsvj9RxJEIfSAIXQoh64MsvV3P27AV8fNwZPLibrsMRekBGYhNCCB377LOlrFv3FwBTp76i42iEvpAELoQQOnLlylWmTVvM8ePhAMya9Ra+vh46jkroC0ngQgihA5s372POnKXk5xdibd2QuXP/Q5s2LXUdltAjksCFEKIOZWRkMX36Eg4cOAlA374dmTr1FRo0sNBxZELfSAIXQog6kJGRxapVf/LbbzvIzc2nYUNLpk8fT7dugboOTegpSeBCCFGLUlLSWbFiI3/8sZvCQvXc5O3bP8KsWW9hbd1Qx9EJfSYJXAghakFCwmW+/34dmzfv0ywLCvJn7NhhBAX56zAy8aCQBC6EEPdJVlYOu3YdYtu2EE6cOKdZ3rdvR1544Qk8PFx0GJ140EgCF0KIe1BYWERIyDG2bfuHkJBjmuWmpiYMGdKdceMeo3FjmZhE3H+SwIUQ4i4cOnSKbdv+Yc+ew+TlFWiWBwX5069fZ3r16oCFhZkOIxQPOkngQghRAzk5eezfH8r+/cc5ePAk167laNb5+XnSv38X+vbtiI1NIx1GKR4mksCFEKIK0dHxmqR98mSE1rrmzZ3p168zAwd2xdHRXkcRioeZJHAhhLguL6+A0NCz7N9/nP37Q7l8OU2zztTUhKAgfzp0CCAw0A83NycdRiqEJHAh9E5aWjjbt7+t6zAeCLm5pcTGFhITU0h8fBGXLhVrrW/WzBgPDxM8PExxdTUBkoFkIiK2ExFR6S6FqJHi4jyaNOl4T/uQBK7HFAqFrkMQdczevg19+qzWdRh6KTPzGhER0URFXeT8+QtERl4gNTVNq4y7uwutW/vSuvUjBAa2xtxcOqGJ2mNkdG/D50oCfwCoVCpdhyDqiKGhKZaWzXQdRr2XkpJCZGQk4eHhREREEBERQVqadrI2MTEhICAAf39/2rZtS+vWrbG0tNRRxELcOUngeqy8Ai4JXDzMkpOTiYiI4OzZs5w/f56zZ8+SmZmpVcbc3Jy2bdvi4+ODt7c33t7etGjRQkcRC3F/SALXY+VN6JLAxcPi0qVLnDt3jnPnzmlq1rcm60aNGhEUFETLli3x8fHBx8cHZ2dnHUUsRO2RBK7HbiRwHQciRC2Ijo7W/Jw9e5aIiAiysrK0ylhZWREcHEyrVq3w9vbGx8eHpk2b6ihiIeqWJHA9JjVw8SC4dOkSFy5c0ErYFy5cqFDO1taWzp07a2rVLVu2pHHjxjqIWIj6QRK4HpMELvRJXFwcsbGxxMXFERMTQ1xcHJGRkRQUFFQo6+HhgYeHBy1atMDT0xNvb2/s7WWwFCFuJglcjxkYqBN4WVmZjiMRQq2goIALFy4QGxur9RMTE1NpeScnJ1q0aKGVsKVzmRA1Iwlcj5mZmQJQUlKq40jEw+j8+fOapu/yf1NSUiot26BBAzw8PPD09NT86+npiampaR1HLcSDQxL4A0ASuKhNCQkJWkk6Ojqa2NjYKsuX16jLk7WHhwdNmjSpw4iFeDhIAn8AFBQU6joEoecKCgoqNHvHxsaSkJBAYWHFz5elpSVubm64urri5uam+XF3d9dB9EI8nCSBC/EQSU1N1UrQ5R3Lqmr6btKkiVaCLv+xs7Or48iFELeSBK7nzMxMyM+XGrjQlpiYyIULF4iJieHChQvEx8cTFRVFUVFRpeXt7e01Pb7d3d01ncnkHrUQ9ZckcD1naGio6xCEDt2aqGNiYoiNja300SwAa2trzT3q5s2ba363sLi3SRWEEHVPErieMzY2AiAnJw9LS3MdRyNqQ0FBIXFx1wgLO8vOnWnExMSQmJhIRDXzWVpZWWlq0m5ubppOZY0aNarDyIUQtUkSuJ4zNTUBoLCwSBK4nsvJySMyMpaLFxOJj79EdHQ8sbFJpKZerXKbmxN18+bNNT82NjZ1GLkQQhckges5U1NjQJ3AhX4oKCgkOjqeCxcSuHAhnosXE4mOjictLaPKbRwczHF2dqRVq2BNRzIPDw+Z/lKIh5gkcD13cw1c1C/p6ZnExCQRG5tEXFwSFy8mEhubREpKepXbeHi40KJFM1q0cMHVtSlubk60aNGM0NDvsbJqQ/PmT9ThKxBC1GeSwPWciYm6Bl5QIAlcV3Jz8zl/Pobo6HiiotRN4BcuJJCTk1flNi4ujjRv7oyHhwteXu64uTnRvLlMeSmEqDlJ4HrOwsIMUCcRUfuSk68QHh5NZGSsJmlXVaM2Nja6XotuSosWrri6OuLm5oSnp2sdRy2EeBBJAtdz5R3XsrNzdRzJg+fy5TSiouIIC4vi3LkLhIVFk5WVU2lZT09X3N2d8PR0w8vLDTe3pjg5yVSXQojaIwlczzVooH5+VxL4vYmKiuPChQTOn79IREQMkZGxXLtWMVmbmprQsmVzfH098PR0xcPDBW9vGT5UCFH3JIHrufIEXlXNUGgrLCwiLCyK06cjiYyM4cKFBC5eTKy0rKmpCV5ervj6euDt7Y6vrwfu7nKfWghRP0gC13NWVg0BuHo1U8eR1E9paRmcOnWeEyfOcuZMFOHh0ZWWs7W1wtPTFS8vV1q2bIGnpytubk51HK0QQtScJHA916SJelKJS5eu6DiS+iEiIobTp89z8uQ5Tp+O5PLltAplXFwc8fcz3MqOAAAgAElEQVT3olUrD1q0aIaXl5umJUMIIfSFJHA95+hoD1BponoYpKSks39/KIcOneTo0bAKj26ZmBjTsmVzAgK8CQjwISDAm0aNGugoWiGEuH8kgeu58hr4w5LACwoKOXYsnIMHT3Lw4Eni45O11tvZWePv76VJ1n5+njqKVAghapckcD1nba2+B17dMJz67vz5GA4ePMWhQyc5dixca52pqQlt27YiOLgNHTr4y31rIcRDQxL4A8DVtSlxcZdITEzB2fnBePY4JiaRLVv2sX37/gqtCx4eLgQHBxAc3Ib27R/RUYRCCKFbksAfAI6O9sTFXeLy5TS9TuBXrlxl69Z/2LYthOjoeM1yK6sGBAX5Exzcho4dW2NjI1NiCiGEJPAHgL7fBz92LJw1a7awb99RzTJzc1N69gxiwICuBAX56zA6IYSonySBPwCaNXMEID7+ko4juTObNu1hzZotREXFaZZ17vwoAwZ0pXv3QM1ELUIIISqSBP4AaNGiGYBWs3N9dfXqNdau3cb69TvJyMgC1IOoPP54b0aM6C/N40IIUUOSwB8A+pLAf/jhd5YtW6eZu9zPz5NRowbSv39nHUcmhBD6RxL4A8DR0R4zMxMuXUolP78AMzNTXYekJTw8mpkzv+LChQQA+vfvzLPPDsXHRyYBEUKIuyUJ/AHRooULYWFRXLiQUKeDl7RrN4Jjx36rdF1ubj5ffrmatWu3A+rHvz78cDytWrWos/iEEOJBJQn8AdGiRTPCwqKIjo5n3Lj3MTMzIS+vAENDQ44c+bXWjqtUGtKhwygOHfpFa3lmZjYvvjiNuLhLmJgY8/LLIxg3bnitxSGEEA8bSeB6rkOHURgYGFBYWIRCoeCTT74BID+/EIVCQVlZWa0de/XqLRgZKcnPLyQoaBSHD6uTeHp6Jq+8Mp24uEu0a+fL9OlvaMZsF0IIcX9IAtdTgYEjUalU1/8qRaFQVCijUqkwNTWptRgiI2PIyytAoVBQWlpKu3YjAHByciApKZUnn+zLlCkv19rxhRDiYWag6wDE3bGxaXRTAq9au3a+tRbD+fOxFS4cVCoViYkpkryFEKKWSQLXU4sXv19prftmpqbGBAUF1FoMUVFxFS4iFAoFCoWC33//u9aOK4QQQhK43vL2dmf69DcwNDSsskxhYTHduwfWyvHPn48BqPIiorxJvbxZXQghxP0lCVyPDRnSnd69O2BiYlTpehub/2fvvqOjqvY2jn9nMklmUkglEAKBBEILTXovIiKK2FARBRX12sWrXkQFG4qgCAg2msJFEBFReKOAIGiUJkVAQHqAEAIhIYH0Ou8fI3OJkAKEhBOez1pZNzlnn71/M9zlM3vPKT7UqBF0WcaOj0/E1bXkUyjsdrtCXETkMlCAG9zw4Y9QrVogFkvhmbjFYuH66ztetnF37z5AQUHx38G7ubkSEOBb5HXiIiJy8RTgBuft7ck77/z7nKV0x8z38j0re82aLeTl5Z13n6urBX9/H1566V/8+OP0y1aDiMjVTAFeCTRoEMbbbz8LOILbbreTn59Pq1aNL9uY8fEnzvn+29XVgs3mzgMP3MqPP07n5pu7X7bxRUSudroOvJLo3r0NAwb0YcGCH8nNzSMysh7e3p6XZazU1HROnjzl/NvV1YLF4sJ9993MwIF9L9u4IiLyPwrwSuSFF4awbt02Dh6Mo3fvy/eEr927DwIKbhGRinRVBnhWOvz8dQFQ/HXURvTADeMcJ7TlwNKZJd/o5eI0pm/rEdSoUZUaNYKwWFxY/Q3A5Rrv4oQ2hMbtK9+/sYgIXKUBnptj58g+E637XJ5LrK4Gt0ZcV9ElFOtYTCbHDqXSuH1FVyIicnlclQEO4OpmolZDr4ouQy6TnMwC0pJSK7oMEZHLRmehi4iIGJACXERExIAU4CIiIgakABcRETEgBbiIiIgBKcBFREQMSAEuIiJiQApwERERA1KAFyErK4tvvpnDnDnT+fzzj/j66/8SHb2CrKysMhtj167tPPfcQ/z55x9l1mdFj11Sv6mpp1m9etV59y1fHsW6db9eUDsRkavVVXsntpKkp6cxdeqEc7b7+vrx/vszqFkztEzG2LFjK6mpp0puXMYu19gl9ZuUdII33/wPo0d/SKtWhe9zOn36B0RENKJ9+y6lbicicrXSDLwEvXr15auvljNu3DRuuOEWUlKSmT79g4ouy/BGjRrGyZNJZdZORORqoxl4CWw2D3x9/fD19SM8PIKlSxfx11/bnPuzs7NZu/YXYmNj8PMLoHnz1tSqVadQH3FxsWzf/gcJCfEEB9ekTZtO+Pj4Ovfn5eXx668/cfDgfoKDQ+jW7XpcXV1LNcaZpeZGjZqSmZnBH3/8joeHJ7fccjcAp0+fYtOmdcTFHcbX1++c+i5l7NKKjl5BRkY63bpd79yWmZnB+PFv8OabEzGbi/4cWdp2IiJXGwX4BUhIOAZAgwZNADhx4jgvv/wUhw/HFGr39NPD6du3PwALF85lypTxgGP5PSUlmcDAIGbNWuxsP378m2RmZjj/Xr/+V155ZUypxkhKOsGECaOoX78xe/bsBOCGG24BYOvWjYwe/RIpKcnOsQGmT19QJmOXRlTUAiZPHkP//oOw2WzO7c2atWLDhjUsXDiX/v3vK/L40rYTEbnaKMBLcOjQAX7++UcOHz7Ar7/+BEDv3v0AmDz5HQ4fjuG118bRtm1nYmMPMn78m0yePIa2bTuTlHSCKVPG06RJC159dRw+Pr6cOHGcpKQTWCz/e+ubNWvFf/7zBmazmffee43o6BUMHZqKl5d3iWOcsWfPTkaN+oCWLduRk5NNauppRo9+CYBPPvmS8PAIMjMz2b79D2rVquP8MHIpYwcFVS/2vdu6dSOTJ4+hXbsuDBnyVKF9Xbr0JCysHtOmTaRZs5bUr9/4vH2Utp2IyNVGa5Il2Lp1I++88zJz5kzn8OEY3nnnIzp16kFiYgLr1/9Gs2atqFq1OjEx+8jLy+Oaa9oCjkBdtswxy77rrgecS+ZVq1ajYcMmhca44YZb8Paugqenl3P2vGXLhlKNcUaHDt1o27YTFosFDw9PNmxYQ0pKMr163Ux4eAQANpuNNm06lvnY5xMXd5jXXnuO4OAQhg9/CxcXl3PaDBnyNCEhoYwe/RLp6WlF9lXadiIiVxPNwEvQq1dfBg9+jA8/HMP69b85v4eNjT0IwLZtm3jqqXOXdnNzczl8+AAAzZu3LvV4/v6BgONs7tKMccY/xzhyxHHsPwP7cox9PtOnT3L+npmZiYeH5zltrFYrL700mqeeuo+PPnq3yL5K205E5GqiAC+BzeZBUFB1nnhiGOvX/8bEiW/x6adf4ebmDsBNN93BE0/855zjXFxc+PFHxww8PT0Vq9V6wWOXZoxDhw44fz+bu7tjvFOnUi543NKOXZzAwCCGDn2FkSOH8umn45zfq/9TRERDHnnkWaZNm1hsf6VtJyJytdASeilVr16DRx4ZSnx8HPPnzyQ0NAyAlSuXYLfbsVgshX5MJhN16zYAYN266EJ92e32Uo1ZmjGKUqdOPQB+/XVFuY8N8Nhjz9O2bSfuvfdhoqNXsH79b0W2ve22e0q1SlHadiIiVwMF+AW49dZ7CA0NY86c6SQmJjBo0KNkZmbw738/SFTUAubN+5whQ2533kHsttvuwWbzYNKkd3j33Vf56acfGDNmBC+88EipxvP2rlLiGEVp3boDDRs2ITp6BcOGPcayZYuZOnUCAwZcX6pZ+aWMDf+bod911wMEB4cwadJoMjIyimz7wguvY7N5lNhnadqJiFwNtIRegrNnmhaLhWefHcFzzz3E5Mnv8O67UzCbzcya9Ql79zqWiMPC6mGxOK6jDgioyvjxM5gwYRQ//fQDP/30AxERDWnZsj1ZWVnOvgvPZgtvGzDgwWLHOH8fjrB7440JfPrp+6xatZStWzcSGBhEp07XkpaWWiZjF/d+nflfq9XKM8+8zEsvPcmXX87guutuOm+9QUHVee65V51fOxT1uv7ZTkTkamWyF7OmumHDawQFhVG7drfyrOmyS022s3Cyib5PhpVJfwUFBZw8mUiVKr64ubmdt01GRgb5+Xl4e1e5bGMUJTc3l9OnTxEQEFjuY1+okyeT8PcPuOR2+/84TVpSItfeXfxSv1Fs3jwDX99rCA+/o6JLEZErhGbgZcBsNhMYGFRsGw+PS1v2Lc0YRXF1db3o8L7UsS9UacL7QtqJiFRW+g5cRETEgBTgIiIiBqQAFxERMSAFuIiIiAHpJLYinDqVQnT08mLbeHlVoUeP3mU+dlZWFi+//CRdu/bi1lsHlHn/IiJifArwIiQlneDDD8cW2yY0NOyyBLjdbmfHjq00aBBZ5n2LiEjloAAvQmhoGHPnLnH+PWPGZH766Qc+/PAL5yVMLi56+0REpGIogYpgsVgICKjq/PvM7TsDAqoWugY5NvYgW7Zs4NSpFGrXDqdduy7Om53s2bOTAwf20qBBJBs3rqGgoICIiEa0bNnuguvZsWMrsbEHadq0JSEhtc7Zn5iYwMaNa6lbtwG7d28nJSWZ0NAw2rbtXOhBKtu3b2HXru1kZKTRsmV7IiObF7rb2ZEjh9m8eR12u53GjZv/fec1CykpyWzevI6EhGM0atSMBg0inf2W1GdWVhbR0cs5fjyeiIhGpKWdZsuWDTz77Ajnc9FjYvaxZcsGMjLSCQ0No0OHbs59WVlZbNu2iT17dlK3bn0aN27ufDyriMjVSgF+CVauXMLYsSMBR8BnZmYQEdGQ0aM/okoVH9au/YW5c2cU2g/Qtet1vPzyOyU+EOSMPXv+4rnnHiIysjk9etxw3jaHDh1gwoRR54wVGhrG2LGf4u8fwNKli5xtAObMmU5YWD0mTpyJ1Wpl69aNDBv2WKF+J0/+L8HBNbn77l6Ftv/rX//mjjvuLbHP1NTTDB36AHFxhwvV1aPHDRQUFACwYMEX5zxlLDQ0jHHjpuHp6cWzzz5ATMw+5/Ht2nXhzTcnlOq9ExGprBTgFykp6QRjx44kNDSM8eNn4OrqxqJF8/jssw/56quZPPLIUGfbt96aROvWHdi9ewdz584gOnoFXbv2okuXnqUYJ5GRI58hMDCIkSPfw93dvdj2Awc+xKBBj3Ls2FGWLPmW+fNnMW/eZzzxxH/o0qUnx48fpWPHHgQHh/DFF1P59tsviY5ezvXX38zixfMBmDPnB6xWG6tXr6JevYZERS0AYPjwt+nSpSe///4b9eo1BCixz0WLviIu7jCPP/4C/frdxerVq3jrrRepUaMmbm5u7Nq1nWnTJtKxY3ceffQ5fH39WbZsER9//B5ffDGVbt2uJyZmH3379ufpp4eza9d28vPzL/afTUSk0tBlZBdp48a1APTu3Q9v7ypYrVZuv/1eAFavXlmobf36jTGZTDRs2ISnnx7+9/FrAMfS+NKli1i6dBG//Vb4uOzsbN588wVSUpJ5++3J+Pn5l1hXREQjzGYzNWrUZMiQpwgODnE+PczT04v773+cvLxc1qz5GQ8PTwCOHDkE4PzK4IcfFmKxuNK7dz/MZjN+fo6vDFatWsqpUyl07NidoKDqperz0KH9APTseSNms5lOnXoAsGXLBgCWL48CHDPy1NTTxMYepFGjZthsHmzatI7q1WsAsGnTWvbu3UXDhk2IjGxe4vsgIlLZaQZ+kY4fPwpAZGQL5zZXV1eaNGnB9u1byMvLO+9xVatWA+Do0SOAYxn+zAw3JCSUzp2vdbb9/vtvnL+fOHGcOnXqXlCNJpOJ0NBw1q//lby8PHJychgx4ml27NgK4Ly/eXZ2FgCDBj3KkSOHmDNnOgsXzuWFF16nc+dr6dSpB/37D2LBgtkMHHgDgwY9yoABD2KxWMjIyCi2z3r1GhIdvYK//vqTtm07OYP9zHO9Y2L2AvD228PPqb+gIJ/AwCCGD3+bMWNe4amn7qNr1+t46qnh+g5cRK56CvCL5O7uOIHr9OlThbYfO3YUm83DeQLWP8XFxQKOmSvAkCFPMXDgwwDnPeaNN8bz6afvM3HiW0yf/g02m63UNdrtdnbv3g44Hi86e/an7NixlWeeeZmePW/EZDLRr18nZ3tv7yqMHv0hmzevZ9Kk0YwaNYxXX32PTp168MgjQ7nhhlv45JNxzJ49hbS00zz22PMl9tmly3UsXDiHkSOH0qFDN+fM+9pr+wBgtTpez6xZi4t8YEqPHr1p2bId8+Z9xsKFczl4cD/Tpn1d6vdBRKQy0hL6RQoNdTyKdOfOrc5t8fFxJCYmEB4eUeRxmzY5lt7PtPH09CIgIJCAgMBzZpW33HI37dt35ZlnXiYxMYG5c6dfUI0HDuwlJSXZeVb4kiXfERoaxk033Y7VaiU3NwfAeTLZmVWDli3bMWrUBwCsX/8rdrudgoICatWqw1tvTcLX149Vq5YClNhnUFB1und3XCufmHicO+64l6++Wk6tWnUAnN+lr137CxaL5ZyfM3X5+Pjy6KPP0bPnjRw+HOP8ICQicrXSDPwitWnTiZCQUObN+5zMzAxatmzP/PkzAbj77gcLtZ07dzqRkS349dcVREevAOCmm/qXOIaLiwvgCNRrr+3D/Pmz6Nq1FxERDYs8JipqAfn5+ezcuZUlS74rVE/XrtexbNliVq1ahqenF3PmTAMgOno5jz76HPPmfc6GDau58cbbnUvbzZq1Ytu2Tbz77qvceusAPDw8SUlJpnfvfqXqc+PGtXz33Txuv30grq5uHD8ez+rVK2nfvisBAVW57baBLF48n08/fZ8jRw4RGdmc339fTXz8Ed5/fzrZ2VkMGXIb117bh4iIxmzduhGbzUNL6CJy1VOAl5LZbC70vxaLhTFjPmbChFEsWvQVixZ9hc3mwX/+8wbt2nUudOyyZYv57rt5AISF1eP5518v9vncZy4vO/sys0ceeZa1a39h0qTRTJ783yKP3b9/N2+99SIAvr5+PPPMS8567rxzMPHxcYwZ8woAN910B40bN2Phwrns27cLd3d3UlNPM378m9hsHvTu3Y+uXXuxZcsGqlULZvr0SQC0a9eFO+8cXKo+GzduRpMmLVi4cC7BwSF4eXmzfHkU33wzhxkzvsHPz5/x42fwwQdvExW1gKioBdhsHvTseSO5ubmkpCTToEETFi6cC0DDhk146qkX8fLyLvHfTESkMjPZ7XZ7UTs3bHiNoKAwatfuVp41XXapyXYWTjbR98mwMukvKyuL9PS0c0J51qxPmDt3BvPnryA/Px+r1eo8S7usbdq0jpdfforXXhtH8+atycnJKfKs9ZMnk6hSxce5RH3qVAoeHp64uroCkJx8kipVfJwrAGekp6fh4mIpdGOY0vSZm5vr7Btg7twZzJr1CR9++EWh1YT09LQi687NzSUzM4MqVXxK9X7s/+M0aUmJXHt36a61v9Jt3jwDX99rCA+/o6JLEZErhGbgZcBqtZ431M529t3bLjdPTy88i/mc8M9a/rkcXVTwnznx7kL63LNnJ8OGPcYdd9xHgwaRHDsW5zy7/sylaKWp29XVFVfX0oW3iMjVQAEul5Xdbqdu3fp88cVU57Y2bToybNib+h5bROQSKMAvo/79B9G3b3+8vatc9rGaNm3J3LlL8PS8sr4bbtAgkvffn05OTg7p6Wl4e1cp8hI7EREpPf2X9DJyLAkXvexcltzc3Ao9fOVK4+bmhptbyXeSExGR0tF14CIiIgakABcRETEgBbiIiIgBKcBFREQMSAEuIiJiQFftWeg5WXa2/3qyosuQy+RkfDY+OuldRCqxqzLA3W3QorsdSK7oUsrF0aMJLFq0klq1gunbt3LdFrcoHnUhqFbluI2qiMj5XJUB7mY10eb6q+c/7ps2JbHtw2/xCGlOm+t7VHQ5IiJSBvQduIiIiAEpwEVERAxIAS4iImJACnAREREDUoCLiIgYkAJcRETEgBTgIiIiBqQAFxERMSAFuIiIiAEpwEVERAxIAS4iImJACnAREREDUoCLiIgYkAJcRETEgBTgIiIiBqQAFxERMSAFuIiIiAEpwEVERAxIAS4iImJACnAREREDUoCLiIgYkAJcRETEgBTgIiIiBqQAFxERMSAFuIiIiAEpwEVERAxIAS4iImJACnAREREDUoCLiIgYkAJcRETEgBTgIiIiBqQAFxERMSAFuIiIiAEpwEVERAxIAS4iImJAloouQMpemzZ3UlBgP2f72rVbaNWqv/Nvk8mEu7sbq1fPKc/yRESkDGgGXgm5ubkBjoAu7sdsNjN4cL8KrlZERC6GArwSGjy4H+7ubiW2c3W1MHBg33KoSEREypoCvBIaOLAvJpMJu/3cZfQzzsy+vb09y7EyEREpKwrwSsjb27PEWbhm3yIixqYAr6SKm4Vr9i0iYnwK8EqquFm4Zt8iIsanAK/EzjcL1+xbRKRyUIBXYuebhWv2LSJSOSjAK7mzZ+GafYuIVB4K8EruzCzcbDZp9i0iUonoVqrAkb12crIruorLp3PLW1hZPY7u3dtw4pAHJyj6+nCjqx5qwqNKRVchInL5KcCBXxbYsXpbsZR88zKDcmfgzcMB+HNNBZdyGSXFZdO9v53wpqaKLkVE5LJTgAN2u4mW1wdRJcC1okuRS7B6YTyQWdFliIiUC30HLiIiYkAKcBEREQNSgIuIiBiQAlxERMSAFOAiIiIGpAAXERExIAW4iIiIASnARUREDEg3cikHW7duZNeu7eTkZGO32/H19adjx+4EBgZVdGkATJz4Njk52Qwb9maRbZYtW0x4eH0iIhqWY2UiIlIUBXg5+O23lSxePL/Qto8+epcHHniCe+4ZUkFV/U9MzF4yMtKL3J+UlMj48W/SsWN3XnttXDlWJiIiRVGAl6OpU+djNpuJidnH+PFvMnPmx9x44+34+PhWdGnFCggI5LXXxhEaGl7RpYiIyN8U4OXIy6sKAQGB1KpVh4MH9zFnznT++ON3une/HoCYmH1s2bKBjIx0QkPD6NChGxaL459o69aNJCYm0LZtZ9av/5WjR2Pp3Lkn4eERbN++hV27tpORkUbLlu2JjGyOyeR4oEdiYgJ//PE7PXrcwPr1v3LgwF4CAqrSvXtvPDw8zlvn0aNH2LZtEzVr1qZWrTqsXfsLgHOWXto+9+z5iz/+WI+Li4WmTa9h9uwp3Hffv2jYsMlle49FRK4WCvAKEht7EIAaNWoBsGDBF0ybNrFQm9DQMMaNm4aPjy9RUQuIjl5B/fqN2bNnJwC9et3M0qWLmDBhlPOYOXOmExZWj4kTZ2K1Wjl06ADjxr3O4sXznccB/PDDN0ya9F/M5sLnMaamnubll58kJSWZjz+eS0LCMWf/9977MPXrNypVn1FRC5g8ecw5r/ueex66lLdNRET+prPQy9HatT/z/fffMG7c60RHryAkJJSIiIbs2rWdadMm0rFjd2bNWsyiRb/xxBP/4fDhGL74YmqhPoKCqjN//goWLFhJcHAIXbr0ZODAh/jwwy/45ptV3HbbPcTE7CM6enmh4/z8Avjmm1V8++0vdO16HXv37uKvv/4s1CYvL4933nmZ+Pg43n57MjVq1CQioiFffVW4r5L6zMzMZPLkMQQHh/Dll8tYuPBnIiObA1CnTt0yfEdFRK5eCvByNHnyGCZNeofly6No164L7703FZPJxPLlUQD06HEDqamniY09SKNGzbDZPNi0aV2hPgYMGIKPjy/e3lUA8PT04v77HycvL5c1a37Gw8MTgCNHDhU67oYbbsHLyxsPD086dOgGQELCsUJtZsyYxKZN63j22RHOwC1OUX0eOxYHQKdO1+LvH4CnpxddulwHUGjGLiIiF09L6OXoww+/IDk5iZEjh5Kenoqfnz/gOAsc4O23h59zTEFBfqG//3kZV0ZGBiNGPM2OHVsBnJemZWdnFVnHmWX73Nwc57bDh2M4fDgGgPj4Ixf0uv7ZZ0hIKADbtm2ioKAAs9nM7t07AKhXT5ehiYiUBQV4OfL3DyQioiH9+t3F4sXzWb48it69+2G12gCYNWvxBV8bPnv2p+zYsZVnnnmZnj1vxGQy0a9fp4uq74EHnuDw4Ri++mom3bv3Jjw84qL6cXNzY+DAh5g7dwYPP9wfX18/duzYSu/e/ZwrByIicmm0hF4B7r//cXx9/fjkk3GcPJnknJWuXfsLFovlnJ/iLFnyHaGhYdx00+1YrVbnrLqgoOCCagoJCeWee4bwyCPPYrN5MGHCKPLz80s+sAgdOnTDZvOgoCAfd3crQ4e+wtChr1x0fyIiUpgCvAJ4eXnz5JMvkpmZwdSpE7jttoHYbB58+un7TJ48hpUrlzBmzAiGDn2AvLy8Yvvq2vU6Dh+OYdWqZfz++2peeeVpAKKjl5d47NlcXFwA8PcP4NFHn2PPnp18//03F/0ax4wZgb9/IH363EaNGrU4cuQgf/65+ZI+FIiIyP8owMvBmWuyz9a163W0adORVauWcvDgPsaPn0HDhk2IilrA2LEjWbcumnr1GpKbmwuA2WzGZjv3uu077xxMs2atGDPmFUaOHErdug24/faBpKQks2/fLufYZ9dwvm1nAhygd+9+REY256OP3iUpKfGc+kvT54033k5c3GG+/PIz9uzZyU8//cCLLz7OmjU/X8A7JyIiRTHZ7XZ7UTs3bHiNoKAwatfuVp41lbsvRtvp1L8WVQJcK7oU0tPTyMnJcZ7gVlonTyZRpYqPc8n91KkUPDw8cXWtmNeUm5tbaOysrCxuuaUz7dp14c03J1yWMVcvjKdJ+0zCm577gcnoNm+ega/vNYSH31HRpYjIFUInsV1hPD298PS88OP8/QMK/V3Rt2cdPfol0tJS6dPnNtzd3Vm//lcAIiIaVWhdIiKVhQJcylxeXh5hYfVYuHAu27ZtAiA4OIQ77xx8RTy8RUSkMlCAS5mzWCwMHvwY9933L1bhPQ0AACAASURBVI4fj8dsNlOtWnBFlyUiUqkowOWyMZvNBAeHVHQZIiKVks5CFxERMSAFuIiIiAFpCf0CxcTs488/N3PkyCFCQ8OIiGhEWFgEbm5uFV3aFW/cuNdxcXHh3/8eWdGliIgYngL8AixcOJcpU8afs33s2E9o0aJNBVRkLPv27cLVVR90RETKggK8lFatWsaUKeMJCQnllVfGEBZWj5ycHDZvXkfTpi0rujwREbnKKMBLITc3l+nTPwDgvfemEBBQFQCr1UrHjt2d7WJjD7Jjx1batevC7t3b2bv3L+rXj6Rdu87k5eWxfv2vxMTsw8fHl2bNWlG7drjz2JSUZDZvXkdCwjEaNWpGgwaRWK1W8vPz2bv3L7Zs2UBgYBCNGzenRo2aJda8efN6du/egaurGxERjWjevJVz37p10VSrVgM3N3c2blxDenoa11zTlkaNmhbqIy4ulu3b/yAhIZ7g4Jq0adPJeYOYkl4POO4G9/vvv5GYmMA117QlPz+ff94YLiZmH1u2bCAjI53Q0DA6dOjmvJvc1q0bSUxMoG3bzqxf/ytHj8Zyyy0DKvwmNSIiVwIFeCkcPLifxMQE+vS51Rne57Nt2yYmTXqH+vUbs2fPTgCGDXuTtLRUXn31WXbs2Iqvrx8pKckAPPvsCPr0uZXU1NPcfXevQn3961//5o477mXKlPEsWvRVoX3ff7+uyKeU5eXlMXbsCKKjVxTa3qPHDbz44ihMJhNffvkZqamnOXkyEYDMzAxmzfqEN94YT/v2XYHCXxecqTkwMIhZsxaTlZVZ7OsBRzCPGPEMiYkJ2GwezJz5MQD16zd21rRgwRdMmzaxUJ2hoWGMGzcNHx9foqIWEB29otD72b//oCLffxGRq4kCvBSOHz8K4HzsZ0nS09OYOnU+VatWx83NjZkzP2bHjq3OgDtwYC/vvPMyEye+Rdu2nVi9ehUAw4e/TZcuPfn999+oV68heXl5LFr0FSEhoUydOp8TJ46zf//uYh8x+t1384iOXsGgQY9y660DyM7OZtasj1m2bDEdO3ana9frAIiLO8wbb0ygXbvO7Ny5jeeee4jFi+fTvn1X/vrrT6ZMGU+TJi149dVx+Pj4cuLEcZKSTmCxWJg37/NiX4+vrz9jx44gMTHBeX7AsWNHeeyxAc46d+3azrRpE+nYsTuPPvocvr7+LFu2iI8/fo8vvpjKk08Oc7YNCqrOW29Nwmw24+FxEfeZFRGphHQZWSmcOpUCQJUqpVu67dfvLmrXDsfDwwOLxcLy5f8HwHXX3QRAeHiE8/dt2zbj5+e4j/mqVUs5dSqFjh27ExRUHYvFQkhIKHFxh1mz5meqV69B587XAo6Hgyxdusj5Ex8fB0BU1NcAtG7dgfj4OE6eTKRt284A7NixxVljaGgY7dt3wWQyERnZnMDAII4ejQVg2bLFANx11wPO5eqqVavRsGETgBJfz/btfxATs48ePW5wntxXvXoNqlev4Rx/+fIowLEykJp6mtjYgzRq1AybzYNNm9YVej8HDBiCj48v3t5VSvX+i4hcDTQDL4XAwCAATpw4Xqr2kZEtnL9nZWWRkpJMq1btCz2d60wYHj9+lLvuup/+/QexYMFsBg68gUGDHmXAgAexWCyMGDGWkSOH8vbbwwkLq8eLL75FWFg90tNTmTBhlLO/ESPG4ucX4AzyoUMfOKeuM48mPZ+wsHrs3fsXAIcPHwCgefPW57QrzetJSzsNUOj8gH+KidkLwNtvDz9nX0FB4WeGR0SUbuVDRORqogAvhTMnja1bF80dd9xbYvuzn619Zrn79OmUQm2Skk4A4OHhidls5pFHhnLDDbfwySfjmD17Cmlpp3nssecJD49g5sxFLFu2iMmTx/DYYwOYM+cH/P0DmTt3qbM/b+8qmM2OBZXg4BCmT//mnLrO91zyM84cC+DubgUgPT0Vq9VaqF1pXs+ZJ9Smp6cVOZ7VagNg1qzFzg9IIiJSelpCL4VaterQrFkrtm3bxMqVSwvt27t3lzO8zsdisfw9u91VKNC2bt0IOJay7XY7BQUF1KpVh7femoSvrx+rVjnGycvLw9XVlb59+ztvgLJ583rMZjMBAYHOHzc3NywWC/XrNyY+Po6YmH1YLJZCP2d/sChO3boNAMcHlrPZ7fZSvZ6aNWsDsHbtz0WOceZ8grVrfzmnzuK+4xcREQf9l7KUHnroaYYOfYCxY0ewefM6GjSIJC7uMN9++yUdOnTj9dffL/LYAQOG8M47L/P88w9z552DSU4+ydKli6hfv7Hzg8G7777KrbcOwMPDk5SUZHr37gfASy89ia+vHx079iA6ejkANWrUKrbOF198nBEjnubmm+/C3z+QVauWUq9eAx599LlSvdbbbruHqKgFTJr0Djt2bKVVq/Zs2LCGEyeO8f7700t8PQUFBYSF1WP9+t94/vmHue66vpw6lUxMzD7nWei33TaQxYvn8+mn73PkyCEiI5vz+++riY8/wvvvT1eIi4iUQP+VLKWGDZvw6afzGD/+TZYvj3KehNWmTUf+9a9//93q/EvU3btfT1raaaZPn8S7774KQLt2nRk6dARms5ns7GyqVQtm+vRJf+/rwp13DiYvL49q1YLZsGE10dErCA4O4YEHnqBJkxbnHQegRYs2vPrqe0yaNJrZs6cAju/wW7fuUKhdcbPxgICqjB8/gwkTRvHTTz/w008/EBHRkJYt25OVlVXi6zGbzbzxxgTGjXudbds2sX37Fnr0uAFfXz/nUr2fnz/jx8/ggw/eJipqAVFRC7DZPOjZ80Zyc3OxWCyYzWZsNo8S/mVERK5OJvuZLyzPY8OG1wgKCqN27W7lWVO5+2K0nU79a1ElwLXkxjhO5EpKOkG1asEXPFNMSkrEy8sbd3f3c/alp6fh4mI553tnu93OyZNJBAQEXtBYyckncXd3v6RLrzIyMsjPzyvyDPDiXo/j+HRMJjM2m63IMdLT08jJycHPz/+i6wRYvTCeJu0zCW9a9Hf9RrV58wx8fa8hPPyOii5FRK4QmoFfBKvVSkhI0cvYxSkuhD09vc673WQyXXB4A5cciAAeHsXPgEuqqzQfHjw9vfDU5d0iIhdEJ7GJiIgYkAJcRETEgBTgIiIiBqQAFxERMSAFuIiIiAEpwEVERAxIAS4iImJAug78bxmncinmWR9iAHnZBRVdgohIuVGAA75B8MeKYxVdxmWTl5dPamoGrq4ueHlV7luTullLbiMiUhkowIG+D1fuqfemTbt59NHXad++OR++PaKiyxERkTKg78BFREQMSAEuIiJiQApwERERA1KAi4iIGJACXERExIAU4CIiIgakABcRETEgBbiIiIgBKcBFREQMSAEuIiJiQApwERERA1KAi4iIGJACXERExIAU4CIiIgakABcRETEgBbiIiIgBKcBFREQMSAEuIiJiQApwERERA1KAi4iIGJACXERExIAU4CIiIgakABcRETEgBbiIiIgBKcBFREQMSAEuIiJiQApwERERA1KAi4iIGJACXERExIAU4CIiIgakABcRETEgBbiIiIgBKcBFREQMSAEuIiJiQApwERERA7JUdAFS9tq3H4DV6u78Oz8/H4ANG7bTvfv9hbZnZmazcePX5V6jiIhcGgV4JZSXl09aWsY52/PzC2+3WCz07t2pPEsTEZEyoiX0Sqh58wZYLCV/NsvLy+PJJweWQ0UiIlLWFOCV0OOP30NeXl6xbc7MvmvUCCqnqkREpCwpwCuh1q0jS5yFa/YtImJsCvBKqrhZuGbfIiLGpwCvpIqbhWv2LSJifArwSux8s3DNvkVEKgcFeCV2vlm4Zt8iIpWDArySO3sWrtm3iEjloQCv5M7Mwl1czJp9i4hUIgrwq8Djj99Dfn6BZt8iIpWIbqV6ib77pID4GHtFl1GChjx07TzIhU+G5Vd0MSW67Qkz1euYKroMEZErmgL8EuXlmOk+oDqBNa0VXUql8POXR7AX5FZ0GSIiVzwFeBkwu5gwu2jGWBZMehtFREpF34GLiIgYkAJcRETEgBTgIiIiBqQAFxERMSAFuIiIiAEpwEVERAxIAS4iImJACnAREREDUoCXg02b1hEVtYD8/PPfxrSk/QBbt24kNvbgOdt/+20lp06lFDv+smWLWb161YUVXYbWrPmZ5557iLi42AqrQUSkslGAl4OlS79j8uQxRQZ0SfsB5s37nMWL5xfalpWVxahRw9ixY0ux43/yyTgWLpxz4YWXkeTkJHbs2Ep2dlaF1SAiUtkowA3Abrfz119/snx5lPPZ3oAzuPft21VRpYmISAXRvdAN4MSJ42RmZgCwa9d2mjRpAcD69b86t12q2NiDbNmygVOnUqhdO5x27brg5uZWqM2OHVvZv383p0+fIjw8gpYt22O1WsnJyWHTprUcOLAXFxcXOnfuSc2aoZdck4iIFE0BbgAHD+53/r569UqaNGmB3W7nl19+BGDnzm0UFBRgNl/cgsrKlUsYO3YkADabB5mZGURENGT06I+oUsWH3Nxc3n//DVatWlqoTc+eNzJs2JtMnPgWP/30g7O/zz//iD59buPZZ1+52JcsIiIl0BK6AcTE7AUgMrI5K1cuoaCggH37dpOSkkzDhk3IzMwgPj7uovpOSjrB2LEjCQ0NY8GClcyb9yNDhjzF3r27+OqrmQB8992XrFq1lNtvH8j336/ju++imTRpFg888AQAt956D4888iyzZ0cxe3YUTZq0YMmSb3XSmojIZaQAN4B9+3Zhs3lw110PkJKSzO7dO9i4cQ0A99//OAD79+++qL43blwLQO/e/fD2roLVauX22+8FHLN9gO++mwfAgAFDsFgcizYNGkQSFFQdgPr1G9Gv313Exh5k48a1+PsHAnD0qAJcRORy0RK6Aezd+xf16zemZct22GwerFnzM1u2bKBduy40btwccIR8167XXXDfx48fBSAysoVzm6urK02atGD79i2kpaWRmJhAkyYt8PHxPW8fBw7sZeTIoSQmJmCzeTi366xzEZHLRzPwK1x6ehrx8XHUq9cANzc3une/nvnzZ7Fnz066deuF1WolJCT0ok9kc3e3AnD69KlC248dO4rN5oHV6tifnHzyvMfn5eUxfvwbJCYm8P770/nmm1W8/vr7F1WLiIiUngL8CnfmBLY6deoB0LVrL+e+tm07A9CwYRO2bt1Y7HXkRQkNDQNg586tzm3x8XEkJiYQHh6BxWIhIqIhcXGHC51MB47L22JjD7J37y5uv30gTZq0wMXFhezsbAAKCgoAsFhcAcf37SIiUja0hF6OZs78GBcXl0LbBgx4sNj9fn4BANSpUxeAZs1aYbN50KxZK7y9qwAQHl6fn376gaNHY6lVq855xz5y5BAzZkwutM3Hx5dbb72HkJBQ5s37nMzMDFq2bM/8+Y6T1+6+21Hb4MGPM3LkUJ599kH69u1PzZq1Wb78/2jS5BoGD36MwMAgNm5cyzXXrCYtLZUpUxwz8LVrf6Fr1+to3LgZADNmTMJm83BeBiciIhdPAV4Ozlze9c03X5yz79ZbBxS7//rrbwagVi3HTNlisdCrV18aNmzibBMeHgFATMy+IgM8JSWZ+fNnFdoWHBxC//6DGDPmYyZMGMWiRV+xaNFX2Gwe/Oc/b9CunWOG37ZtJ0aMGMuHH47h66//C0DLlu2oWrUaLi4uPP30S0ydOoGRI4dis3lw//2Ps2bNz6xcuYQXXxxFrVp1GDToURYsmM2aNT8rwEVEyoDJbrfbi9q5YcNrBAWFUbt2t/KsyVAWfABNuwcTWNNabmOmp6fh6up2zo1WLlVWVhbp6WkEBAQW2SYlJRmr1eb8bvyMgoICkpNP4u8fgMlkwm63c/JkUqG+srKyyM3Nca4cnM+qObF06ptLcLjp0l9QJbJ58wx8fa8hPPyOii5FRK4QmoEbkKen12Xp12q1nhPM/+Tr63fe7WazuVBYm0ymcz4IlKZ/EREpHZ3EJiIiYkAKcBEREQNSgIuIiBiQAlxERMSAdBJbOVi2bDFeXt506tTjvPtHjHiGunUb8OCDT5ZzZSVLTExg5colnDhxnGbNWtGqVQc8PDxKPvAse/fuwm63U79+o8tUpYjI1UcBXg4++WQcdevWLzLAt2/f4ryl6ZXmjTdeYM+enQAsXjwfgNGjP6RVq/alOn779i08//zDPPnkMAW4iEgZUoBLsZ5++iVycrJp3LgZ69ZF88YbLzBz5sclBnheXh5ff/1fZs78uJwqFRG5uijAr1BxcbH88cd6Tp5MJDCwGu3adXFeV52Xl8eKFd/TqVMP9u79i507txEQUJW2bTtjtVpZty6axMQEOnbsXujObKmpp/n999+IiztMlSq+NG3akrp16xdbx9mz5vbtu/7dz6mimjvNm/c5s2dPoWHDJhf9oBURESmaAvwKFBcXy5Aht52z/ZNPviQ8PILc3FwmTBjF/PmziIs77Nzv6+uHp6e3c9tnn33Iww8/w513DqagoIDHHhtAYmJCoT6ff/415+1ai2O32/n999UAdOzYvcT2NWrUZPz4Gdjtdp5//uES24uIyIXRWehXoJCQWjz44JOMHv0hixb9xrBhbwKwcOGcQu0KCvKZNWsx33+/jptuuoOUlGTq1q3PokW/MXfuEgIDg1iy5DvAcae0hx8eyrBhb7Jw4c9Mnjwbm82DGTMmlaqmZ599kNde+zfNm7fmnnseKrH9tdf2ITKy+QW+chERKS0F+BVqwIAHqVatBuvWRTsfz3no0IFCbTp06Eb16jWwWCx06dITcDxu1Gq1EhBQlU6dehAXd5ikpEQAevToTatWHdi2bRN79+6katVqpKQkk5GRXmI9des2+LuG/c6T2kREpOJoCf0KlJ+fz8cfv0dU1ALA8dQwcDzEpCgm07kP//D19QccM3WApUsXMWHCKAACA4Ocy+lZWVl4eHgWW9Mzz7zE/fc/zv3392PUqGEsWLASi0X/9xERqSiagV+Bliz5lqioBfTpcxvz5v3IzJmLLnk5+sCBvUyYMIr69RszffoC5sz5gfvu+9cF9eHj40uvXn3JzMxg9+4dl1SPiIhcGgX4FcDd3Z2EhGPOv7dv3wLAAw88gZ+fYxadk5N9SWOcCdx77hniPDP9TJ92e0GRx/1zeX3//t0AuLm5O7fFxh4kLi72kuoTEZELozXQcnLkyCFmzJhcaJuPjy/9+w+ic+eeREUtYMaMyQwe/BitW3dg1aqlREUtoGnTa1i5cgl79+4CHGEZGFjtgsdv3rw1AKtWLcXT04vdu3cwf/4sAH7/fTV9+tx6zjFZWVk88cRAWrXqQL16Ddm8eR07dmwlJCSU2rXDATh27CgPP9wfgHnzfnR+4BARkctLAV5OUlKSnYF5RnBwCP37D6Jfv7s4fvwo8+fP4s47B9O5c082b17P7NlTAGjWrBVPPz2cyZPHsH79r/TteydQ+HvvM78Xta1GjZo8+OCTzJv3OdHRKwgODmHYsDeZOnUCq1evPG+AFxTk06JFG+d38QBt2nTk8cf/g5ubGwA2mwc2mwfu7u7nvZvc+b6bFxGRS2ey2+32onZu2PAaQUFh1K7drTxrMpQFH0DT7sEE1rz0W6FmZmZitVqdoZeaehpXVzesVkffeXl55OTkXPC9yM+WlZVFTk42Var4AI7ru9PT0/Dy8i7ymLy8PJKTk/Dx8XMG9z/7NJlMuLu7n+foC7NqTiyd+uYSHK7gP9vmzTPw9b2G8PA7KroUEblCaAZ+BbHZbIX+9vauUuhvi8VyyWd+W61W5wcCcMyQiwvvM+NWrVr0sv3Z/YmISPnQSWwiIiIGpAAXERExIAW4iIiIASnARUREDEgBLiIiYkAKcBEREQNSgIuIiBiQAlxERMSAdCOXS2Qy2Vn/f8ewuF25dw6z2+0UFBRgMpkwm6/sz2ypJ/OAK/e9FBG5UijAL9F1AyE3xw4UeUfaCrdz535GjfqEZs3q89JLF/YI0fJnxjewomsQEbnyKcAvkU/glT9b9IzPIjn9ENl2XwJrVHQ1IiJSFq7s9VQRERE5LwW4iIiIASnARUREDEgBLiIiYkAKcBEREQNSgIuIiBiQAlxERMSAFOAiIiIGpAAXERExIAW4iIiIASnARUREDEgBLiIiYkAKcBEREQNSgIuIiBiQAlxERMSAFOAiIiIGpAAXERExIAW4iIiIASnARUREDEgBLiIiYkAKcBEREQNSgIuIiBiQAlxERMSAFOAiIiIGpAAXERExIAW4iIiIASnARUREDEgBLiIiYkAKcBEREQNSgIuIiBiQAlxERMSAFOAiIiIGpAAXERExIAW4iIiIASnARUREDMhS0QVI2Wvd+k4A7HZ7oe1r126hVav+zr9NJhNVq/qxZMnUcq1PREQunWbglZC/vw92ux2TyVTsj8XiwhNPDKzockVE5CIowCuhp5++DxcXl2Lb2O12/PyqcPPN3cupKhERKUsK8Ero5pu74+vrfc4S+tlcXS2afYuIGJgCvJIqbhau2beIiPEpwCup4mbhmn2LiBifArwSO98sXLNvEZHKQQFeiZ1vFq7Zt4hI5aAAr+TOnoVr9i0iUnkowCu5s2fhmn2LiFQeCvCrwNNP34fJZNLsW0SkEtGtVMtAfIydTb/aKfqq64rWldee6QrA//23oIJrKZqvH3S5WZ8pRURKQwFeBlIS7GzaC395V3QlxuWeZ6fDAehyc0VXIiJiDArwMpJhtbPfp6KrMC6vHOiQVNFViIgYh9YrRUREDEgBLiIiYkAKcBEREQNSgIuIiBiQAlxERMSAFOAiIiIGpAAXERExIAW4gbzaPYgv7wzFx6p/NhGRq51u5FJB2obYGNDUF5urGVcXE6ey8lmxP40le1PP275BgDs3N6jCpqOZnMq6cm+HKiIi5UMBXkHa1/KkS23PQtu61vbkybYB3LvgMKeyC4f0yO5BZOfb+feSo+VZpoiIXKEU4BVs8e7TfL39FB1reXD/Nf5U87IwoKkvUzaeLNRu+PJjZOQWkJl35T4yRUREyo8CvIKdyipgV2I2uxKzySmwM7R9INeGexUK8G51PLmpfhU83czsSsxi6saTZP8d5I+29sdiNnEiPY8e4V6kZOXz475UVsWkFxqnfU0Pbm5YBX+bCztPZPHZpmTScx2z/D4R3lT1tLB8fypDrvEn1NeVP49n8dH6JOcT1mr7unJ3E19q+bjy26F0lu5NLbRKcF9zX9rX9CA7387vRzL4avupy/vGiYhc5RTgV5AGge4AHD6V69z2fu9gutb531J72xAbA5r4cs/Xhzl8KpeBzfzwcDUV6ue6cC9WHEjjpeXHABjWuSp3RjqetGIHWtewcVekLwPmHyIuNY87GvvQvLqVR1v74+bi6KtlsI3WNTx44NtYgr0tLLi7trP/9jU9aBPiwQvL4nFzMfHtPbUJ8vzf/5W61vbk3uZ+3DLn4BX8iFUREWPT6cwVrF1ND4Z3qcqc/qFcX9fxPNKZfzhm330beNO1jieJGfk8/N0Rrpt1gJ8OpOHmYmLs9cHOPuzAkO+O0P2zA0zZeJLcAjvXhXsRWdWd+gFu3BnpQ06+nVvmHqTXzAOsic3AajHxdq/gQrVsO55F5xn7GbwwlrwCiAxyx83FxNPtAgGY92cKnWfs57PNyXy+2VHjO72qE+RpYePRTPrOOej8YBHsZeHZDoHl8A6KiFydFOAVrH6AG3c09qF+gBsFdnh5xTF2JGQDMKi5HwA/7kulmreFdjU9WBWTjh3HkvYZufl2/jyeRXpuAdM3neSbHY7l674NqnB3E18A1h/J4GhqHqeyCxj+YzzgOLP9bO9EJ5CdZ+evE9nEnXasAtT1dyM+zfF7r3re1PR25ZMNSew44aixYy3H6kDU7tM0r24l3N+NVTFpALQO8Sjz90tERBy0hF7BluxNZcneVCb2qYGLGfadzHHuq+bl+OcZ2Mz3nONMmM7Zdsb2vz8AhPq6OZfEfz74v+/EM/PspOcU4OlmxtV8/n4On8qhtq8rHq5mPlqfRKsaHkRWdWfeXaFsPJrJ0B+OYrOYsPz9EfD1HtXO6cNVHw9FRC4bBXgFS8zIZ21sBnO2pTCouS8T+tTg1rkHAcjLB1zh4e+OsCspu9BxBcVcCt4mxAZAWnY+1r9T9OzvqAGsFjN2ILfg/N9Sn721wA4PLIylXU0P3u5ZndY1bHx2W02GfHvEUWcBdP98/zl95BXRt4iIXDrNka4Qk9YlcjIznxBvC4OaO2bch085ZuP3NvcjO89e6Keo4AXoFOpY1v4zIYu/TmQB0L7W/5azm1e34mKGjNzS3RDGBJhNjmX46/97gAI7RPi7k5NvJzPPjsXsOFP+nzXm634zIiKXjWbgV5AXf4xn2i01eaJtIIt3nWbULwl8dVcoPcI8+equUDYdzaRzbU983F24buYBZ4i7uZh4r3cwp7Py6Rnuhaebmcw8O3O3pWAxmxjcwo/m1azM7R/KzwfTnEvyX2xNKVVdA5r6MrR9IGuPZJCanY/Z9L8z5T/9PYl/dwxk1LXVua1RJglpeXSp48nR07nc903sZXmfREREM/AKY/97kdp+1mL1lmNZrDmcgcUM7/YOJiY5hxd/jCcj1064n+Ns8upeFo6l5eLpVvifrlsdT/o1dFwrnpSRz/0LYymwQ06+nUe+O8Kp7AIiAtx4pJU/Hq5mFu48xfRNJ/+uwaHQpP7v3+12sLmayMovoHOoB30ivEnKzOfd304AMPfPFGb+kQw4Lk+7sb43HhYzSZn5Zf+miYiIk8lutxe5Frthw2sEBYVRu3a38qzJcP5aX8DMFXZWXsarpqp6uODl7kJMck6h7b8MqYvFDF0/20+EvzuHUnKKvFubj7uZQA8L+//RR2kFeVrIzis45zavZ4T5uXE6O5+kjAsPb68cuDsJHnvd5aJqq+w2b56BS5dbIgAACHNJREFUr+81hIffUdGliMgVQkvoBnEiI58TxQRjfgHsSswucj/AqewCTmVfXHgDJKTnFbv/nx8uRETk8tESuoiIiAFpBm5wL62Ix8VU9DXhIiJSOSnADW7N4YyKLkFERCqAltBFREQMSDPwK1zHUA/ua+ZHgIcLKVn5fL87lcW7T1d0WSIiUsEU4Few3vW8eaun4x7jdhx3RGtazaoAFxERBfiV7Ol2AQCM+Ok4y/al0iDAnebVrRVclYiIXAkU4BWgbwNvfj+SWeJ11UFeFnLy7SzblwrA7qRsdv/joSbta3pwc8Mq+Ntc2Hkii882JZP+9z3Ob2/sQ2RVd976JcF5t7W2ITZ6R3jzxdYUYpJzGNa5KnGnc9mRkMU9TX3xcndh9C/HiUvNw83FxP0t/GhSzQp2WBObzvztp5x91fN3Y2AzX0KquHI4JZfZW5Odt1h1MUOfCG961/Pm6OlcluxNZcuxrDJ7D0VErnYK8ArwWvdqTFybyJxtxd+LPCkjn0APF/7V2p+pG0+es39Y56rcGekDOJbYW9ewcVekLwPmHyIuNY8BTXwI83Nj9K8JzgeL9Az3ol+DKmyNzyImOYf+kT7kFzgC14TjyWLH0vOIDHLn05trYrWYnMv3HUM9qB/gzqhfErinqS//7hjofKhpy2AbtzSqwlu/JLB412lm3x5KRICbs9bbG/vQefp+svP1hDIRkbKgs9CvYB/9nogdeKSVP0sHh9Ez3Mu5r36A497oOfl2bpl7kF4zD7AmNgOrxcTbvYIvaByLGTYcyaT7Zwe4Y95B8gtgYp8aWC0mvtiaQtsp+2g3dR9TN57k3dUnqOZl4dkOgeQXwGsrj9N+2j4+WJeICRjepSquZhMRAW7kFtjpOG0/Dy86wqwtyQpvEZEypBl4ORnepSrNq9ucfw9q4UffBlXIL7AX+dSuqN2p7EvKYXyfGlT1cGFMr+os3n2aUT8ncHcTxxPF1h/J4GiqYyl++I/xRD9UlwYB7hdUmx14YdlRMvPspOcWEBnkjq/Vhaw8Ox+sSwQcDzqZ9vfDT+5t5ovZBH8lZpNnt9Mz3IuE9DxOZRfg426mpo8ruQV2XM0mHm8bwOR1iWzV8rmISJn6//bu7TWOKoDj+G8msxd3m2abpDebJmkbk4e0pqVQCkVTL6goaB+KqFgV2qLifyDxRfBB8cknBaGFlgoWS6EiFqymVPBSLQa7WnqNbVJttkmzuexmN7szPky6Ns1usmCa5MD3AwtJZpLMJg/fPWd25jACnyPBCkuhiYckOfbE5870/4JzNzN6+sAVdZy4oZwrPduyWNvqI6qP+dPTnd2jhX3TOU+jWVeOLQXs8u/ONpDKT1oAZdNK/4XG2b7i0W2eeIHQujSk9x5bUXhUhfznEnEsdXzzj/KutKstplN71qm9MVr28QAAZsYIfI6829lX+Pj0603ad2ZgxnPgdzp+cViNsYD2bK7WE+sqlZp4o9qy6OR/Ydix5UmFtcIlyZalvEpPX9+9ttho1v9KLFx8ZbDbU+GH48nCCH3S9pyneCKjR/Zd0tvty/RUU6U+fHKlXjx8VRcHWPAEAGYDI/AF7O41v1ctDkiSgo6lPxP+6Hjr6khhe9uKsCpsFeKeGPVXL3uo4b99mmtnnl4/3ZuWJK2rDhYdyXf97W9/dM0iZXLelIfkzwCkc57eOXGjcN36M82Ly3jWAIByMAKfBx/9eFOdV0Zm3G/fjjrVRh39ej2tlZWOmmtCcj3p/VMJpcZdvbJxidqWh3VoZ706u0f00oP+efGDXf7I/vP4oLbU3aeO7cu1+f5hta0Iq6WMgPcMjets35jWLwvr5O61+uFqSrZtaWtdRB+f7tf+327p5Y3+3eG+3rVG310Z0YblYTVVh7T76DXFExkdf3WN0uOuvr08ovYG/813FwamX+4UAFA+RuDz4EDXoHqHp78GXJKGsq4ijq3tjVG11ISUcz198H1Cg2N5ZfOe9h7tUTLj6oGaoPZurlYkYOvIH0l9OvFms5Pdo/q5N62IY+v59VVqiAV1od+fwnbvmFL3vKnT628c69Uv19MK2JYeboxqW31E/amc8p4n15NeO3JN14dzqolUaGdrlVpqQxrO5hVybAUrLA2N5VUbcfTChpiiQVs/9aT01fnhWfoLAgAYgS9ge472SPJvn5ocyxduknJbPJHR4/svqypkqzbi6NKtqeeX3/qyVxW2tKoyMOX7JWnLJxeL/u5MztObx3plW/4NWy7dyhauJZekq8lxPXeoW9GArdVVAZ3vz+iO0+7a8dlfsiStXRIselwAgP+HgBvg9xvTX4KVzLhKZkpHMu+qaLzL4XrS+f7SP3t03NW5m8Wnxj2JeAPAPcIUOgAABiLgAAAYiIADAGAgAg4AgIEIOAAABiLgAAAYiIADAGAgAg4AgIG4kcssqUxJrQPlL+GJyYL50qulAQCmIuCzoHaVpe1bPbXP94EYzVJ0ES+AAKBcBHwWLK2ztLSu+NrZAADcC5wDBwDAQAQcAAADEXAAAAxEwAEAMBABBwDAQAQcAAADEXAAAAxEwAEAMBABBwDAQAQcAAADEXAAAAxEwAEAMBABBwDAQAQcAAADEXAAAAxEwAEAMBABBwDAQAQcAAADEXAAAAxEwAEAMBABBwDAQAQcAAADOTPt0NV1UPH4F3NxLABKyGaHFIttmu/DALCAWJ7neaU2ZrODyuXSc3k8AEoIBqvkOJH5PgwAC8S0AQcAAAsT58ABADAQAQcAwEAEHAAAAxFwAAAMRMABADAQAQcAwEAEHAAAAxFwAAAMRMABADAQAQcAwEAEHAAAAxFwAAAMRMABADAQAQcAwEAEHAAAAxFwAAAMRMABADAQAQcAwEAEHAAAAxFwAAAM9C9Wnq3SDn9eGAAAAABJRU5ErkJggg==" id="0" name="Picture 1"/>
          <p:cNvPicPr>
            <a:picLocks noGrp="1" noChangeAspect="1"/>
          </p:cNvPicPr>
          <p:nvPr/>
        </p:nvPicPr>
        <p:blipFill>
          <a:blip r:embed="rId2"/>
          <a:stretch>
            <a:fillRect/>
          </a:stretch>
        </p:blipFill>
        <p:spPr bwMode="auto">
          <a:xfrm>
            <a:off x="5003800" y="203200"/>
            <a:ext cx="2222500" cy="3873500"/>
          </a:xfrm>
          <a:prstGeom prst="rect">
            <a:avLst/>
          </a:prstGeom>
          <a:noFill/>
          <a:ln w="9525">
            <a:noFill/>
            <a:headEnd/>
            <a:tailEnd/>
          </a:ln>
        </p:spPr>
      </p:pic>
      <p:sp>
        <p:nvSpPr>
          <p:cNvPr id="1" name="TextBox 3"/>
          <p:cNvSpPr txBox="1"/>
          <p:nvPr>
            <p:ph idx="1"/>
          </p:nvPr>
        </p:nvSpPr>
        <p:spPr>
          <a:xfrm>
            <a:off x="3568700" y="4076700"/>
            <a:ext cx="5105400" cy="508000"/>
          </a:xfrm>
          <a:prstGeom prst="rect">
            <a:avLst/>
          </a:prstGeom>
          <a:noFill/>
        </p:spPr>
        <p:txBody>
          <a:bodyPr/>
          <a:lstStyle/>
          <a:p>
            <a:pPr lvl="0" indent="0" marL="0" algn="ctr">
              <a:buNone/>
            </a:pPr>
            <a:r>
              <a:rPr/>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Avantages Business du RAG</a:t>
            </a:r>
          </a:p>
          <a:p>
            <a:pPr lvl="0"/>
            <a:r>
              <a:rPr/>
              <a:t>⚡ </a:t>
            </a:r>
            <a:r>
              <a:rPr b="1"/>
              <a:t>Time-to-market</a:t>
            </a:r>
            <a:r>
              <a:rPr/>
              <a:t> : 4-6 semaines vs. 3-6 mois (fine-tuning)</a:t>
            </a:r>
          </a:p>
          <a:p>
            <a:pPr lvl="0"/>
            <a:r>
              <a:rPr/>
              <a:t>💰 </a:t>
            </a:r>
            <a:r>
              <a:rPr b="1"/>
              <a:t>Coût</a:t>
            </a:r>
            <a:r>
              <a:rPr/>
              <a:t> : 10-20 k€ vs. 50-100 k€ (fine-tuning 70B+)</a:t>
            </a:r>
          </a:p>
          <a:p>
            <a:pPr lvl="0"/>
            <a:r>
              <a:rPr/>
              <a:t>🔄 </a:t>
            </a:r>
            <a:r>
              <a:rPr b="1"/>
              <a:t>Flexibilité</a:t>
            </a:r>
            <a:r>
              <a:rPr/>
              <a:t> : ajout de documents en temps réel</a:t>
            </a:r>
          </a:p>
          <a:p>
            <a:pPr lvl="0"/>
            <a:r>
              <a:rPr/>
              <a:t>📊 </a:t>
            </a:r>
            <a:r>
              <a:rPr b="1"/>
              <a:t>Traçabilité</a:t>
            </a:r>
            <a:r>
              <a:rPr/>
              <a:t> : sources citées pour chaque réponse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Analyse Coûts-Bénéfices Détaillée</a:t>
            </a:r>
          </a:p>
        </p:txBody>
      </p:sp>
      <p:sp>
        <p:nvSpPr>
          <p:cNvPr id="3" name="Content Placeholder 2"/>
          <p:cNvSpPr>
            <a:spLocks noGrp="1"/>
          </p:cNvSpPr>
          <p:nvPr>
            <p:ph idx="1"/>
          </p:nvPr>
        </p:nvSpPr>
        <p:spPr/>
        <p:txBody>
          <a:bodyPr/>
          <a:lstStyle/>
          <a:p>
            <a:pPr lvl="0" indent="0" marL="0">
              <a:spcBef>
                <a:spcPts val="3000"/>
              </a:spcBef>
              <a:buNone/>
            </a:pPr>
            <a:r>
              <a:rPr b="1"/>
              <a:t>Investissements Initiaux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Capex (Capital Expenditure)</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t>
                      </a:r>
                    </a:p>
                  </a:txBody>
                  <a:tcPr/>
                </a:tc>
              </a:tr>
              <a:tr h="0">
                <a:tc>
                  <a:txBody>
                    <a:bodyPr/>
                    <a:lstStyle/>
                    <a:p>
                      <a:pPr lvl="0" indent="0" marL="0">
                        <a:buNone/>
                      </a:pPr>
                      <a:r>
                        <a:rPr/>
                        <a:t>Serveur GPU (RTX 3090/4090)</a:t>
                      </a:r>
                    </a:p>
                  </a:txBody>
                </a:tc>
                <a:tc>
                  <a:txBody>
                    <a:bodyPr/>
                    <a:lstStyle/>
                    <a:p>
                      <a:pPr lvl="0" indent="0" marL="0">
                        <a:buNone/>
                      </a:pPr>
                      <a:r>
                        <a:rPr/>
                        <a:t>25-40 k€</a:t>
                      </a:r>
                    </a:p>
                  </a:txBody>
                </a:tc>
              </a:tr>
              <a:tr h="0">
                <a:tc>
                  <a:txBody>
                    <a:bodyPr/>
                    <a:lstStyle/>
                    <a:p>
                      <a:pPr lvl="0" indent="0" marL="0">
                        <a:buNone/>
                      </a:pPr>
                      <a:r>
                        <a:rPr/>
                        <a:t>Infrastructure réseau</a:t>
                      </a:r>
                    </a:p>
                  </a:txBody>
                </a:tc>
                <a:tc>
                  <a:txBody>
                    <a:bodyPr/>
                    <a:lstStyle/>
                    <a:p>
                      <a:pPr lvl="0" indent="0" marL="0">
                        <a:buNone/>
                      </a:pPr>
                      <a:r>
                        <a:rPr/>
                        <a:t>5-10 k€</a:t>
                      </a:r>
                    </a:p>
                  </a:txBody>
                </a:tc>
              </a:tr>
              <a:tr h="0">
                <a:tc>
                  <a:txBody>
                    <a:bodyPr/>
                    <a:lstStyle/>
                    <a:p>
                      <a:pPr lvl="0" indent="0" marL="0">
                        <a:buNone/>
                      </a:pPr>
                      <a:r>
                        <a:rPr/>
                        <a:t>Licences logicielles</a:t>
                      </a:r>
                    </a:p>
                  </a:txBody>
                </a:tc>
                <a:tc>
                  <a:txBody>
                    <a:bodyPr/>
                    <a:lstStyle/>
                    <a:p>
                      <a:pPr lvl="0" indent="0" marL="0">
                        <a:buNone/>
                      </a:pPr>
                      <a:r>
                        <a:rPr/>
                        <a:t>0 k€ (FOSS)</a:t>
                      </a:r>
                    </a:p>
                  </a:txBody>
                </a:tc>
              </a:tr>
              <a:tr h="0">
                <a:tc>
                  <a:txBody>
                    <a:bodyPr/>
                    <a:lstStyle/>
                    <a:p>
                      <a:pPr lvl="0" indent="0" marL="0">
                        <a:buNone/>
                      </a:pPr>
                      <a:r>
                        <a:rPr b="1"/>
                        <a:t>Total Capex</a:t>
                      </a:r>
                    </a:p>
                  </a:txBody>
                </a:tc>
                <a:tc>
                  <a:txBody>
                    <a:bodyPr/>
                    <a:lstStyle/>
                    <a:p>
                      <a:pPr lvl="0" indent="0" marL="0">
                        <a:buNone/>
                      </a:pPr>
                      <a:r>
                        <a:rPr b="1"/>
                        <a:t>30-50 k€</a:t>
                      </a:r>
                    </a:p>
                  </a:txBody>
                </a:tc>
              </a:tr>
            </a:tbl>
          </a:graphicData>
        </a:graphic>
      </p:graphicFrame>
      <p:sp>
        <p:nvSpPr>
          <p:cNvPr id="4" name="Content Placeholder 3"/>
          <p:cNvSpPr>
            <a:spLocks noGrp="1"/>
          </p:cNvSpPr>
          <p:nvPr>
            <p:ph idx="2" sz="half"/>
          </p:nvPr>
        </p:nvSpPr>
        <p:spPr/>
        <p:txBody>
          <a:bodyPr/>
          <a:lstStyle/>
          <a:p>
            <a:pPr lvl="0" indent="0" marL="0">
              <a:spcBef>
                <a:spcPts val="3000"/>
              </a:spcBef>
              <a:buNone/>
            </a:pPr>
            <a:r>
              <a:rPr b="1"/>
              <a:t>Opex An 1 (Développement)</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t>
                      </a:r>
                    </a:p>
                  </a:txBody>
                  <a:tcPr/>
                </a:tc>
              </a:tr>
              <a:tr h="0">
                <a:tc>
                  <a:txBody>
                    <a:bodyPr/>
                    <a:lstStyle/>
                    <a:p>
                      <a:pPr lvl="0" indent="0" marL="0">
                        <a:buNone/>
                      </a:pPr>
                      <a:r>
                        <a:rPr/>
                        <a:t>Développement interne (3 mois)</a:t>
                      </a:r>
                    </a:p>
                  </a:txBody>
                </a:tc>
                <a:tc>
                  <a:txBody>
                    <a:bodyPr/>
                    <a:lstStyle/>
                    <a:p>
                      <a:pPr lvl="0" indent="0" marL="0">
                        <a:buNone/>
                      </a:pPr>
                      <a:r>
                        <a:rPr/>
                        <a:t>20-30 k€</a:t>
                      </a:r>
                    </a:p>
                  </a:txBody>
                </a:tc>
              </a:tr>
              <a:tr h="0">
                <a:tc>
                  <a:txBody>
                    <a:bodyPr/>
                    <a:lstStyle/>
                    <a:p>
                      <a:pPr lvl="0" indent="0" marL="0">
                        <a:buNone/>
                      </a:pPr>
                      <a:r>
                        <a:rPr/>
                        <a:t>Formation équipe</a:t>
                      </a:r>
                    </a:p>
                  </a:txBody>
                </a:tc>
                <a:tc>
                  <a:txBody>
                    <a:bodyPr/>
                    <a:lstStyle/>
                    <a:p>
                      <a:pPr lvl="0" indent="0" marL="0">
                        <a:buNone/>
                      </a:pPr>
                      <a:r>
                        <a:rPr/>
                        <a:t>5-10 k€</a:t>
                      </a:r>
                    </a:p>
                  </a:txBody>
                </a:tc>
              </a:tr>
              <a:tr h="0">
                <a:tc>
                  <a:txBody>
                    <a:bodyPr/>
                    <a:lstStyle/>
                    <a:p>
                      <a:pPr lvl="0" indent="0" marL="0">
                        <a:buNone/>
                      </a:pPr>
                      <a:r>
                        <a:rPr b="1"/>
                        <a:t>Total Opex An 1</a:t>
                      </a:r>
                    </a:p>
                  </a:txBody>
                </a:tc>
                <a:tc>
                  <a:txBody>
                    <a:bodyPr/>
                    <a:lstStyle/>
                    <a:p>
                      <a:pPr lvl="0" indent="0" marL="0">
                        <a:buNone/>
                      </a:pPr>
                      <a:r>
                        <a:rPr b="1"/>
                        <a:t>25-40 k€</a:t>
                      </a:r>
                    </a:p>
                  </a:txBody>
                </a:tc>
              </a:tr>
            </a:tbl>
          </a:graphicData>
        </a:graphic>
      </p:graphicFrame>
      <p:sp>
        <p:nvSpPr>
          <p:cNvPr id="4" name="Content Placeholder 3"/>
          <p:cNvSpPr>
            <a:spLocks noGrp="1"/>
          </p:cNvSpPr>
          <p:nvPr>
            <p:ph idx="2" sz="half"/>
          </p:nvPr>
        </p:nvSpPr>
        <p:spPr/>
        <p:txBody>
          <a:bodyPr/>
          <a:lstStyle/>
          <a:p>
            <a:pPr lvl="0" indent="0" marL="0">
              <a:buNone/>
            </a:pPr>
            <a:r>
              <a:rPr b="1"/>
              <a:t>INVESTISSEMENT TOTAL AN 1 : 55-90 k€</a:t>
            </a:r>
          </a:p>
        </p:txBody>
      </p:sp>
      <p:sp>
        <p:nvSpPr>
          <p:cNvPr id="5" name="Text Placeholder 4"/>
          <p:cNvSpPr>
            <a:spLocks noGrp="1"/>
          </p:cNvSpPr>
          <p:nvPr>
            <p:ph idx="3" sz="quarter" type="body"/>
          </p:nvPr>
        </p:nvSpPr>
        <p:spPr/>
        <p:txBody>
          <a:bodyPr/>
          <a:lstStyle/>
          <a:p>
            <a:pPr lvl="0" indent="0" marL="0">
              <a:spcBef>
                <a:spcPts val="3000"/>
              </a:spcBef>
              <a:buNone/>
            </a:pPr>
            <a:r>
              <a:rPr b="1"/>
              <a:t>Opex Récurrent (An 2+)</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Montant/an</a:t>
                      </a:r>
                    </a:p>
                  </a:txBody>
                  <a:tcPr/>
                </a:tc>
              </a:tr>
              <a:tr h="0">
                <a:tc>
                  <a:txBody>
                    <a:bodyPr/>
                    <a:lstStyle/>
                    <a:p>
                      <a:pPr lvl="0" indent="0" marL="0">
                        <a:buNone/>
                      </a:pPr>
                      <a:r>
                        <a:rPr/>
                        <a:t>Électricité (~3 kW × 24/7)</a:t>
                      </a:r>
                    </a:p>
                  </a:txBody>
                </a:tc>
                <a:tc>
                  <a:txBody>
                    <a:bodyPr/>
                    <a:lstStyle/>
                    <a:p>
                      <a:pPr lvl="0" indent="0" marL="0">
                        <a:buNone/>
                      </a:pPr>
                      <a:r>
                        <a:rPr/>
                        <a:t>4-6 k€</a:t>
                      </a:r>
                    </a:p>
                  </a:txBody>
                </a:tc>
              </a:tr>
              <a:tr h="0">
                <a:tc>
                  <a:txBody>
                    <a:bodyPr/>
                    <a:lstStyle/>
                    <a:p>
                      <a:pPr lvl="0" indent="0" marL="0">
                        <a:buNone/>
                      </a:pPr>
                      <a:r>
                        <a:rPr/>
                        <a:t>Maintenance HW (5%)</a:t>
                      </a:r>
                    </a:p>
                  </a:txBody>
                </a:tc>
                <a:tc>
                  <a:txBody>
                    <a:bodyPr/>
                    <a:lstStyle/>
                    <a:p>
                      <a:pPr lvl="0" indent="0" marL="0">
                        <a:buNone/>
                      </a:pPr>
                      <a:r>
                        <a:rPr/>
                        <a:t>2-3 k€</a:t>
                      </a:r>
                    </a:p>
                  </a:txBody>
                </a:tc>
              </a:tr>
              <a:tr h="0">
                <a:tc>
                  <a:txBody>
                    <a:bodyPr/>
                    <a:lstStyle/>
                    <a:p>
                      <a:pPr lvl="0" indent="0" marL="0">
                        <a:buNone/>
                      </a:pPr>
                      <a:r>
                        <a:rPr/>
                        <a:t>Hébergement/salle serveur</a:t>
                      </a:r>
                    </a:p>
                  </a:txBody>
                </a:tc>
                <a:tc>
                  <a:txBody>
                    <a:bodyPr/>
                    <a:lstStyle/>
                    <a:p>
                      <a:pPr lvl="0" indent="0" marL="0">
                        <a:buNone/>
                      </a:pPr>
                      <a:r>
                        <a:rPr/>
                        <a:t>2-4 k€</a:t>
                      </a:r>
                    </a:p>
                  </a:txBody>
                </a:tc>
              </a:tr>
              <a:tr h="0">
                <a:tc>
                  <a:txBody>
                    <a:bodyPr/>
                    <a:lstStyle/>
                    <a:p>
                      <a:pPr lvl="0" indent="0" marL="0">
                        <a:buNone/>
                      </a:pPr>
                      <a:r>
                        <a:rPr/>
                        <a:t>Formation continue</a:t>
                      </a:r>
                    </a:p>
                  </a:txBody>
                </a:tc>
                <a:tc>
                  <a:txBody>
                    <a:bodyPr/>
                    <a:lstStyle/>
                    <a:p>
                      <a:pPr lvl="0" indent="0" marL="0">
                        <a:buNone/>
                      </a:pPr>
                      <a:r>
                        <a:rPr/>
                        <a:t>2-3 k€</a:t>
                      </a:r>
                    </a:p>
                  </a:txBody>
                </a:tc>
              </a:tr>
              <a:tr h="0">
                <a:tc>
                  <a:txBody>
                    <a:bodyPr/>
                    <a:lstStyle/>
                    <a:p>
                      <a:pPr lvl="0" indent="0" marL="0">
                        <a:buNone/>
                      </a:pPr>
                      <a:r>
                        <a:rPr b="1"/>
                        <a:t>Total Opex An 2+</a:t>
                      </a:r>
                    </a:p>
                  </a:txBody>
                </a:tc>
                <a:tc>
                  <a:txBody>
                    <a:bodyPr/>
                    <a:lstStyle/>
                    <a:p>
                      <a:pPr lvl="0" indent="0" marL="0">
                        <a:buNone/>
                      </a:pPr>
                      <a:r>
                        <a:rPr b="1"/>
                        <a:t>10-16 k€</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Gains Annuels Nets</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Source</a:t>
                      </a:r>
                    </a:p>
                  </a:txBody>
                  <a:tcPr/>
                </a:tc>
                <a:tc>
                  <a:txBody>
                    <a:bodyPr/>
                    <a:lstStyle/>
                    <a:p>
                      <a:pPr lvl="0" indent="0" marL="0">
                        <a:buNone/>
                      </a:pPr>
                      <a:r>
                        <a:rPr/>
                        <a:t>Montant/an</a:t>
                      </a:r>
                    </a:p>
                  </a:txBody>
                  <a:tcPr/>
                </a:tc>
              </a:tr>
              <a:tr h="0">
                <a:tc>
                  <a:txBody>
                    <a:bodyPr/>
                    <a:lstStyle/>
                    <a:p>
                      <a:pPr lvl="0" indent="0" marL="0">
                        <a:buNone/>
                      </a:pPr>
                      <a:r>
                        <a:rPr/>
                        <a:t>Économie licences cloud</a:t>
                      </a:r>
                    </a:p>
                  </a:txBody>
                </a:tc>
                <a:tc>
                  <a:txBody>
                    <a:bodyPr/>
                    <a:lstStyle/>
                    <a:p>
                      <a:pPr lvl="0" indent="0" marL="0">
                        <a:buNone/>
                      </a:pPr>
                      <a:r>
                        <a:rPr/>
                        <a:t>40-60 k€</a:t>
                      </a:r>
                    </a:p>
                  </a:txBody>
                </a:tc>
              </a:tr>
              <a:tr h="0">
                <a:tc>
                  <a:txBody>
                    <a:bodyPr/>
                    <a:lstStyle/>
                    <a:p>
                      <a:pPr lvl="0" indent="0" marL="0">
                        <a:buNone/>
                      </a:pPr>
                      <a:r>
                        <a:rPr/>
                        <a:t>Gains productivité (+25%)</a:t>
                      </a:r>
                    </a:p>
                  </a:txBody>
                </a:tc>
                <a:tc>
                  <a:txBody>
                    <a:bodyPr/>
                    <a:lstStyle/>
                    <a:p>
                      <a:pPr lvl="0" indent="0" marL="0">
                        <a:buNone/>
                      </a:pPr>
                      <a:r>
                        <a:rPr/>
                        <a:t>30-50 k€</a:t>
                      </a:r>
                    </a:p>
                  </a:txBody>
                </a:tc>
              </a:tr>
              <a:tr h="0">
                <a:tc>
                  <a:txBody>
                    <a:bodyPr/>
                    <a:lstStyle/>
                    <a:p>
                      <a:pPr lvl="0" indent="0" marL="0">
                        <a:buNone/>
                      </a:pPr>
                      <a:r>
                        <a:rPr/>
                        <a:t>Réduction incidents sécurité</a:t>
                      </a:r>
                    </a:p>
                  </a:txBody>
                </a:tc>
                <a:tc>
                  <a:txBody>
                    <a:bodyPr/>
                    <a:lstStyle/>
                    <a:p>
                      <a:pPr lvl="0" indent="0" marL="0">
                        <a:buNone/>
                      </a:pPr>
                      <a:r>
                        <a:rPr/>
                        <a:t>10-20 k€</a:t>
                      </a:r>
                    </a:p>
                  </a:txBody>
                </a:tc>
              </a:tr>
              <a:tr h="0">
                <a:tc>
                  <a:txBody>
                    <a:bodyPr/>
                    <a:lstStyle/>
                    <a:p>
                      <a:pPr lvl="0" indent="0" marL="0">
                        <a:buNone/>
                      </a:pPr>
                      <a:r>
                        <a:rPr b="1"/>
                        <a:t>Total Gains</a:t>
                      </a:r>
                    </a:p>
                  </a:txBody>
                </a:tc>
                <a:tc>
                  <a:txBody>
                    <a:bodyPr/>
                    <a:lstStyle/>
                    <a:p>
                      <a:pPr lvl="0" indent="0" marL="0">
                        <a:buNone/>
                      </a:pPr>
                      <a:r>
                        <a:rPr b="1"/>
                        <a:t>80-130 k€</a:t>
                      </a:r>
                    </a:p>
                  </a:txBody>
                </a:tc>
              </a:tr>
            </a:tbl>
          </a:graphicData>
        </a:graphic>
      </p:graphicFrame>
      <p:sp>
        <p:nvSpPr>
          <p:cNvPr id="6" name="Content Placeholder 5"/>
          <p:cNvSpPr>
            <a:spLocks noGrp="1"/>
          </p:cNvSpPr>
          <p:nvPr>
            <p:ph idx="4" sz="quarter"/>
          </p:nvPr>
        </p:nvSpPr>
        <p:spPr/>
        <p:txBody>
          <a:bodyPr/>
          <a:lstStyle/>
          <a:p>
            <a:pPr lvl="0" indent="0" marL="0">
              <a:buNone/>
            </a:pPr>
            <a:r>
              <a:rPr b="1"/>
              <a:t>ROI NET AN 2 : 64-114 k€</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ROI : Investissement récupéré en 12-18 mois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 ROI : Comparaison sur 3 ans</a:t>
            </a:r>
          </a:p>
        </p:txBody>
      </p:sp>
      <p:pic>
        <p:nvPicPr>
          <p:cNvPr descr="data:image/png;base64,iVBORw0KGgoAAAANSUhEUgAAAoYAAAHECAYAAACk8uuDAAAAAXNSR0IArs4c6QAAIABJREFUeJzs3Xd8Tfcfx/FX9kRCBCEqilIqajSqqihFSxedRgdaVaq/oqiabSlaHUarVqsoWrNq1GgQI4iKLUY0QwiRkM3Nvb8/bnIrzRQhCe/n4+HxkHNOvvnc5H7u+ZzP+Z5zrEwmkwkRERERuetZF3UAIiIiIlI8qDAUEREREUCFoYiIiIikU2EoIiIiIoAKQxERERFJp8JQRERERACwzW1lePifXLiw93bFIlLsWFs70qDBB4UyVnz8P5w4sRDQHaJEXF2rUqtWt0IZKzp6DxERG1FuiUD58k3w9m5b4O/PtTC8cCGIq1ej8fS8v8A/QKSkMhoNHDiwsNAKw+TkaKKjA6lV68lCGU+kpEpIiCYiYlOhFYZxccdJSDhBlSpNC2U8kZIqOvoIFy4E3brCEKB8+dpUr17wHyBSUqWlXeXAgYWFOqaTU1nlk9z1YmJCuHjxVKGOWabMPcotueuZTEYuX467qTE0x1BEREREABWGRWLmzF8xGAyFPq7BYGDhwtWFPq5IcXf06CkCAoIKdbw5c5bx6affs359AHFxVwptbJGSZO3abYSHRxXaeH//fZSvv57H+PEz2bYtiJSU1EIbWwpHnqeSpXCdORPJjBlLeOCBWjRt6lto46amXmX48G/w99/Nq692LLRxRUqCBQtWExFxnubNG930WLt2BdOv36cAuLuXZsWKTQB8/fXQQhlfpKQwGAxMnvwjzz/flnfeefmmx4uLu0Lv3iMBcHZ2YunSP3F2dmLBggl4e1e66fGlcKhjeJutXLkZgD/+2FJoYx45cpJu3Ybg77+70MYUKSliYy+zbl0Ahw6d4MyZyJsez8nJAV/f2qxePZ0NG2bz3XfmHdnPP/9+02OLlCS7dgUTG3uFZcs2FMpZLje30kybNoLVq6ezefMc+vR5iaSkZJYsWVcI0UphUWF4G6WkpLJ06QbA3J6Pj0+0rDMYDPz663ouXoxl795DzJixhDlzluW5o0tJSaVHj2FcvXoNT89ytzR+keJozZptlv+vWxeQad3BgyFs3bqXuDjzzm3KlAWsWbM1152cr29tZs/+hIoVywPw4IN1ALhw4dItiF6k+MrYX8XGXiEo6EimdQXJLQA/v/pUrFgeW1tbHnusCQDx8Um35gVIgehU8m20ZcsekpKSeffdV5k2bSGbNwfyzDOtATAY0pgwYRZLl/7JyZNhODs7kZSUzPTpv7B8+bc5ttmtra14++0X6d79aQYNmkR0dMztfEkiRcpoNLJkyTqaNXuQq1evsXTpn/Tu3QUbGxsAtm//m1mzfqNq1UpcvBhHUlIyAMHBxxk2rHe+fsbJk2EA1K9/3615ESLF0LlzF9i2LYjevV9g5sxf+eOPLfj51besv9ncSklJZf1684Hco49qikZxoo7hbfTrr+vx9CxH9+6dcHZ2YtWqv7Jsk5ycyvLl3+Lv/yNDh/YCzN3FnNjb29O79ws4OjrcsrhFiqt9+44QGXme9u2b07btw+mdjcNZtuvYsSWbN89h/fqZVK1aiaVL/8z3pPdZs5YC0KXLE4Uau0hx9vvv/gB07PgYbdo8zJo1W0lISMyyXUFyKy7uCs2bd+PHH1fw2mvP0rJlk1vyGqRgVBjeJqGhEezff4xnnmmNra0tTz75KMHBx7Jc7dWiRSO8vSthbW1Ny5YPAXD27IWiCFmk2Mu4MKRFi0aWrsP1p5YzPPusOe/KlXOzXPSVn1PDu3cfwN9/Ny1bPkS9ejULMXKR4stgMLBkyTp8fWtTuXIF2rR5GIC//so6j70guWVnZ0vjxvUA2Lp1L//8c7aQX4HcDBWGt0lGd7BNG/Od+Vu18gOyzom6noeHO4Au5xfJxqVLcaxbF0CbNg/j6uqCp2e59ItG/LPtbGSoWtU8LePq1Wu5jp+UlMzo0dMBGDjw9cILXKSY27nTfNHJk08+CkDTpuZTyBkXT+Ykv7nl4uLM99+P4scfxxEaGsG3384vhKilsGiO4W1w/UUnM2YsAf5NnOXLN9GzZ+cii02kpMroDIaEnOHDD78AICrK3F33999Dx44ts/0+KyurfI3//feLiY6OYeDA16lUqXwhRCxSMixd+idgnsYUGHjAsnz//mNERJyjSpWK2X5ffnMrQ716NfHxqUJAwD6Sk1NwcnIseNBSaNQxvA0yLjrx86uPh4c7Hh7ueHl5Uq9eTaKjY/j776NFHaJIiWI0Gvn11/U4OzvRtKmvJa8y5iplzI8qqODgYyxc+Ae1a1fnhRfaFUbIIiXCuXMXCAjYR9WqlahVq5oltzJOJ+d2lis/ru/mJyenEBoagbOzE9bWKkeKC3UMb4Nff10PwIgRfSy3wADzzqdnzxGsWbOVunVrFFV4IiVOSMgZIiPP07nzE3z4Yc9M68LCoti1K5iIiHMFGjslJZUxY8ynkMuUceW77xZb1j34YG3d5FruaGvXmgu/t99+kXbtmluWp6SksnHjTpYt28ibbz5foLFPnvyHN98cQffunXB1dWb9+u0A9Oz5PA4O9jcfvBQKFYa3WGJiEvv3H6NRo7qZikIwt9Hd3UuzcuVm+vfvCmTfis/vkZSOuORuERCwD4AnnmiWZV2bNg+za1cwGzfutCy7Pq8y/p/Taa/lyzcSFma+KCww8ECmU2nwrApDuaMtW2ae9vTfW8g4OjrQocOjrF27jYMHQyzLbyS3HBzseeCBmpYpVQCdOz+hrnwxY2UymUw5rdy3bzxlyrhz7736o8ndJy3tKitX9uT552/u1EmG6Og9HD36HY89NqJQxhMpqWJiQggOXkTr1nMLZbyQkPkkJ5/C17dHoYwnt1ZKSipXriRQrpyb5Z6jUjhOnVrP5ctxNGw4tMBjqGMoIiIit42jo4PuvVuM6dyjiIiIiAAqDEVEREQknQpDEREREQFUGIqIiIhIOhWGIiIiIgKoMBQRERGRdCoMRURERAS4A+9jaEwz8fM4I3BjD/OWW6/ZU1bUbKi/y50g/LiJzUtyvDe+3CJlK0Cnt3Q8fycL3mpk/5aijuLuU8MXHnlauQV3YGFoMkHSFSue6nNPUYci1zm45SKpKYmoYL8zXLsKpdwdadyhQlGHcte4cukqBzYX7PnPUnKkJllRuWZpajVxK+pQ7hoRIQkkxFwq6jCKjTuuMATAClzc7syXVlLZOehI7E5jY688u50M14xFHYLcJnaO1sqt28jR2YaEmKKOovjQ3lpEREREABWGIiIiIpJOhaGIiIiIACoMRURERCSdCkMRERERAVQYioiIiEg6FYYiIiIiAqgwFBEREZF0d/0dNENCjhAcvJfQ0JO4uLjSoEETGjRogouLa1GHVij27QukVKky1KxZ27Ls9OkT7NjhT3R0FDVq1OaJJ57G0dERgIkTR5KcnMSoUV/kOm5cXCz+/us5efIY9vYOPPBAQ1q0aIONjc0tfT1S8iQlJbJr11ZCQo5w5cplqlevScOGTalevWZRh1ZgMTEX2bLlT06fDqFKlXto2bIdFSt6AXD06EEmTx5L376DefDBh3Icw2Aw8Ndf6zh27BDXrl2lWrUatGv39B3z2SO33t2WW6tWLeH3339l8uTZlCpVOscxssutJ5983rKfk9zdtYWhyWRi8eIfmTt3GgBOTs4kJyexatUSxo2bSqNGTYs4wpt34sQxhg17l8GDx1gKw+DgvXz4YR/A/JrXr1/Fhg2rmTTpBxwdHYmMDCMpKTHXcU+fPsGwYX2Ji4u1LPvjj6XUreuLp2fFW/eCpMSJjAxn9OgPCAsLBczvuU2b1lCr1gamTJlXxNEVzIUL5xk8+C2ioiJxc3Nnw4bVLFo0lylT5uHtXY3k5CTCwkJzzaOEhHhGjnyfw4eDMy0vVao0bdt2vNUvQe4Ad2NuxcVdIiwsFIPBkOMYOeXWPfdUvyP267fDXVsYbt68lrlzp1G1qg8jR07C27saaWlpBAfvpX79RkUd3k27dCmG0aM/yLTMaDTy1Vef4ObmzvTpv1CmjBuzZ3/LsmUL2b07gBYt2uRr7FmzviE1NZVx46bSsKEfUVGRHD9+WEWhZGIwGBg+vB9RUZG89db/eOqpzjg6OhITc4FLl0ru86cWLJhJVFQkEyfOwNe3EVu3buSzz4ayYsUi+vcfmq8x1qxZxuHDwfTu/T7PPvsyiYkJ/P33bh56qPktjl7uBMqtnOWUW3XrNrjF0d857srC8OrVq8yZMxWAzz//jnLlPACwsbGhYUM/y3YpKSns3h3AqVPHsbGxoXnzxzO16KOjzxEYuI2aNetw5MgBYmNj8PauRvPmj+Ps7GzZzmQysXv3do4fP4SNjS01a9ahSZNmWFlZERS0i7Nnw3nkkdaULVsOgLNnIwgK2kn16rWoW9eXxMQEVq/+jTp16lO/fsN8vb5PP/2QixejMy0/eHAfUVGR9O49wPKaX321F8uWLWT79s3ZFoaRkeHs27eLKlXu4cEHHyI09CRBQbt46aXXLUdfXl5V8PKqkq/fvdw9NmxYTVRUJJ07d6Vz566W5eXKladcufKWr2NiLrJ7dwAREf/g7l6OVq3aZVp/9OhBTp48xn331WPPnu0YjUZq1LgPP79Hsbb+d5p0SkoKAQGb+Oef05Qp446vb2NLp3zdupUYjUbatXvaMt3h0KH9hIae4KGHmlOhQiUiIsLw919P69Ydcnw/JyUlsnbtCpo0aYavr/kAskWLNixZUptNm9bkuPPavHkdiYnxtG7dATs7e5YunU+tWvfTpUs3AMqUcaNlyycK8muWu1Bh5da2bZswGAyUKePG/v17cHUtRf36jahdu16mn3fhwnl27txCdPQ5Klb04uGHH7OMk5/c+vvv3YSEHKFTpxcz7RuvV5DcSk5OZtOmP3BwcKRt245cvXpVuVUI7srC8MyZU1y8GE2HDs9aCqTsfPvtODZtWmP5esGCWbRo0Ybhwz8HICLiH6ZOnQD8eyoaYOHCWUycOANPz4oYDAbGjh1MYOC2TGP7+T3KqFFf4OLiytSpE9i/fw8jRkwkNTWVsWMHce7cWWbO/BUAf//1zJkzFTc3dxYv3pDn65s+fSKHDwfTtWsvFiyYZVmeccqhTp36lmWlSpXGw8MzSxEJEB9/heHD+xEXF8v06Qs5ffoE8+Z9D4CLiyvbt/8FgLd3NapW9ckzLrm77Ny5BYBnnnk5x22MRiN9+76SaVrCzJlf06/fEDp1egGAPXu2W97H1+dZkybNGD16Mra2tkRHn2Po0L5ERoZl2qZnz/68+OJrJCYm8MMPX2EwXOPpp18kMjKcgQN7UbeuLx06PAfATz9NZ+vWjZw7F8mgQaOzjffcubMAPPBA5gO0GjVqc+LEMa5evZrle37//VemTp1A587dSElJZsmSn4iLi6VRo4ctOVS6tBsPPPBgHr9REbPCyq3ffvuZY8cOAZlz64033uXll98AzPPUx44dTHJykmWbKVM+Z8KE72jQoEmeuWUymRgzZhDJyUmULeuR41SJG80to9HI5Mlj2Lp1I6NHf0lMzAVWrVqi3CoEd+VVyWfPhgNw77335bpd587dePfdD1m4cC0LF66jYUM/tm7dSGjoyUzbde3ai+XLt7Bw4Vp69OhDVFQk8+f/AMCyZQsIDNxGjx59WL58K0uWbOTpp18kMHAbmzatoXbtenTt2ouAgM1s27aJH3+cRmjoSYYNG0f58hUAqF+/EbVq3c9zz72a52tbuXIxa9euoG/fwTRp8kimdZcuXQSgdOkymZaXKlWa2NhLmZYZDAbGj/+IqKhIPv30W7y8qrBt20bLB9Ivv8xh0qRRTJo0Ksv3igCEhZ3GycmZChUq5biNtbU1/foNZfjwz1m+fCszZizGycmZ2bOnZNl2/PhprFixle+++4UWLdqwZ88O/P3XA+aDuMjIMMaO/ZrfftvMnDnLqVvXl9mzpxAefoZnn32ZevUaMG3aRMLDz/D558NxcnJm6NDPsLU1Hx+3atUeH58atGjRNsd4Y2PNp+lKl3bLtNzZ2QWA+PjLmZbv37+HqVMn4Of3KD179ufkyeMsWjQXgB07/C05dORI5vlQIrkpzNxycnJm/vw/+O23zUyY8B0+PjWYO3cakZHhxMdfYcKEjylb1oOpU+ezfPkWvvxyFk5Ozowf/xFGozHP3LKysqJz527Url2PevVyLtBuNLd++WUOW7dupHfvATz88GPKrUJ0V3YMExKuAODqmvNVTQD33luLypWrcuBAEOfOReLqWgqAqKgIfHxqXLfdfVhZWVGuXHm6du2Fv/96tm7dyAcfjGTNmmUA+Po2JizsNAAPPvgQq1Yt4fDh/TzxRCdeeaUnO3b48+mnQwB44YUe+Pn9O9fI27taviYT79sXyPTpk3jqqc4888xLHD16MNP6tLS0bL8vLS2N1NSUTMtmzfqGoKBdvPfeR9SrZ56b8cQTT/Pnn7+TmJjA+PHmi3bKlSuvuYWSrbi4WNzc3PPc7tFHH+fSpRiCgnYSGxtDxYpehIae5PLlOMqU+Xcn4eNjnsZRvXpN3n13CFu3bmTv3p00aNCEPXt2ULeuL2XKuHHy5DHAnHOHDwcTEnIEb+9qDBw4mjfeeJZevboAMHbs15neu82ataRZs5a5xmo0GnNdfn2OhYefYdGiuVSqVJmhQz/FxsaGOnUeoFmzluzY4c8HH4ykfPkKODo6Zfo8EclLYeZW+fIVLE2IBg2a0KNHH8aMGcSBA0E4OTkTFxdL69YdSEszcPz4YWxtbalXrwF79uywnFrOK7e6d3+L7t3fyjXWG8mtgIBNzJv3Pa1atadLl+4Ayq1CdFcWhuXLm9+wMTFZT59e7/qrb69PwpSUlFy+C6pVu5ewsFDi4mKJiooEYODAXlm2y3ij29nZ0a/fUAYO7IWHhyevvfbODb0eMM9LHDt2MABeXt6sWrWEqKgIAPbu3UnlylUtR2LJycmZvvfKlTgqV65q+TosLNRy2jki4oxl+cqViyynnN9/33yaYciQT2jdusMNxyt3vipVqnLixDHS0tJyvY3Rpk1rmDhxJACVKlW2nPr678HK9dzc3HFyciYyMozwcPN79PDhYAYMeD3Lthl55uVVhTfeeJe5c6fx+ONPZjr4yq+MbnvGKbcMCQnx6evdgH8ALHc8SE5OIiEhHmdnFw4e3MeOHf4AfPaZec5Uhw7P8v77H99wLHL3upW5VbFiZQDOnYu0dNOXLVvIsmULs2x7+3PLLGMKV0TEGQwGA7a2tsqtQnRXFoYZE8t37PC3HG38l8FgYOLEEcTFxTJ58mzq1HmAw4eDGTSod57jHzlyAABHRyfAnJCzZy/Dysoq03bXf71hw+8AXLwYzZ492/PsXPzXyZPHcHBwwMHBgV9//QmA1NRUAP76ax3Vq9fE3d18cUtkZBi1atUBICkpibi4WBo0aJJpvNdf70tUVATLli2kZct23HdfXXr3fh83t7LMnTuNUaO+4KGHmuu+hZKjKlWqceLEMYKD92a6qOt6586dZeLEkdSqdT9Dh35G5creLFw4m59++i7Xsc+dO0tychKlSpW25FmHDs/x3nvDsmybcYFKSkqKZc7wjh3+nD0bccMXTZUqZd55RUT8k2n52bPhODk5Z7pPmoeHJwMHjmLYsHeZOnUCY8d+RbNmLfnyy1kMHNiLzp278uab/TNdQCOSH7cyt0JDTwBkup/mkCGfZnsBR1Hllp9fc5o2fYxvvvmMVauW8Pzzryq3CtFd+Vvz9q5mOc3055+/Z1p36lQI0dHnCA8/Q2joSZ577hXq1vXF2tqaq1fNhZbJlH3LG/69sKVmzdo4OjpSq9b9REVFcuLEUaytrTP9yygMAwI2s27dSjp27ELVqj6MGTOIiIgwy5hGo5HDh4MzTSL+rxYt2rB48YZM/zJO9w4ePIYXX3yNWrXuB2DHjr8s37d37w4AmjZ9zLKscuWqvPLKm/Ts+R5OTs589dUnGAwGbGxsaN/+WQCWLp0P/FvcXrhwPs/7H8rdpWNH82mlOXOmEB9/xbLcYDAQGBgA/Pv+e/nlN6hc2RuAa9fMk8xzmvoAEBS0EzBP4/D2rgaYL9K6du1aljzLMHfuVMLCQunZsz/JyUmMGzc0U/c/JSWF4OAgywFVdjw9K+Lm5s727Zst33vhwnkOHw7O0jl/++0PaNjQjx49+hAYuI2AgM1YWVlRr14DataszZo1y4mPv5Jp5xoZGZ7jzxbJcCtza9eurQDcc8+9lukb/v7rsuTVjeTWpUsxHD16EJPJlOPPvZHcGjBgOB06PIuvb2NmzJjM+fNReeZWdhdYSvZsRo8enf3ld0BUVACOjk6ULVtyztGbjBC0Ceo2L5vrdvfcU521a5ezc+cWoqIiiIm5gL//er74YjRhYad57rlXWL9+FefPR1GhghchIUf59tvPSElJwcrKiscea0tUVCSbNq0hLi4WBwdH1q1bwdSpEzAYrtGv3xCqVvWhcmVvNmxYza5dW0hJSSYyMpyZM7/h6NGD+Pk9ysWL0Qwd2pcKFSoxcuQkmjRpxqpVS9i/fzdt23bCzs4Of/8/GTFiALt3B/D00y/m+3dx8WI069at5JFHWlG9ei3c3NzZu3cHQUG7SEpK4MyZU8yYMRlXV1f69x+Gra0t69atIC3NwNNPv4ijoyPly1fgjz+W4uLiyv3318fR0YmLF8+zY8cWDhzYS0pKMn/9tY6vvvqUdu2eyfGpDVEnEynlfhVPb6ts1xdHJlMax4+vok6dNwtlvMTEs1y8uJdq1R7Le+NiLjYaoiNsqXp/zvN0PT0rEhZ2mr//3s22bRtJTEwkJOQwc+ZMZcmSn2jY0I/q1WuxcuUirl27RunSZQgI2MxPP5mvfK9cuSr33VeX4OC9HDy4j6tXU0lKSuSXX2azeLG5Kz5s2Djc3ctibW1NUNBOdu3aitFoZP/+PUyePJbSpd3w8anB7t3b+e67L2jbtiO9e79P5crerFr1K3FxMTz8sPnvMX36JKZPn0hKSjKNGzfL9jVZW1uTkBDP3r07CQ0NISEhnunTJ3H5chwDBgynXDkPy+dCq1btqFrVh/vuq8vWrRsJCNhEhw7PYW/vgIODI1u2/Im//3pMJhN79+5gypTxVKzoleNFcalJaUQcv8IDzUtODuUkOTmG8+cP4ePzbKGMFxNzAIMhlooVfQtlvKIUeRIMBkc873HKcZvCyq1161Zw6lQITk7OhIWF8t13X7Bnzw58fGrQu/cAvLy8OXTob4KCdnHixBHS0tLSH4gwkkceaU2pUqXzzC2TyUTfvq/w228/U716rRzvYJGf3Mr4LHjhhddwcnKmdu16rFq1hLNnw2nVqj1AjrlVq1ZdvLy8s/3Zl6OvknQliXvrl/zcio09RWpqCpUqFfyeqHflqWSAWrXuZ8aMxXz11Sds2rTG0gZv1Kgpfft+iI2NDe+99xEzZkxm1Kj/4eTkTPfub7N37w4CAjZnuvN6SMgRy5wGJydnBg0azSOPtALME+BHjfqCadMmMn/+TMB8isnXtzEAX345huTkJD78cCyOjo54e1djyJBPmDBhBNOmTWDQoNG4u5uL3EqVKhfotV5/ynrkyElMmDDCMl/Ex6cGH3880dKm/++p4datO7B+/SpmzvyaFi3a4OlZkXfeMc9lXLduJYcO7QfMV05nXJwjkmHo0M+oWrU6S5fOt9zqyMnJmXfeGUTt2vWwsbHhzTf78csvc9ixwx8PD08+/HAsP/zwFdu2bcp0ILRhw2pWrVoCQNWqPgwcOMoyaf6ll17HxsaGuXOnMW3aRMs2Dg4OxMdfYdy4Ybi5ufP22+abvrdu3YEDB4JYu3YF9eo9SNu2HS33ZfPwqJDra+ratTcJCfGsXv0bgYEBuLm5M2rUF5keOwn/5p2DgwPvv/8xgwe/xfz5P9Cnz0Bat+5g2fHNnPk1YM7vvO6UIJKhMHNr/vwfLHP7/PyaM2DAx5Z9wfDhnzNjxmQ2bVpj6UY2atSUtDRDvnOrfPmK6U8zyb1hc6O55e1djR49+jBv3vds3/4XjzzSKsfcyqkolKysTLn0dvftG0+ZMu7ce2+72xnTTUkzmPjhIxMvDrk339+TkpJCTMwFPD0rYmdnl2md0WgkNvYSZcuWw8rKCpPJxKVLMZQr58G+fYEMG/YuI0dOokGDJqSmplpuUp2d2NhL2NvbF+hZqPHxV3B1LZVlnmJBpaSkcPVqapZb19zoGBcvRlO2bDnLLQVyErQuGi+feOo1KzmzF9LSrrJyZU+efz6gUMaLjt7D0aPf8dhjIwplvKJ0+qCJgzsdaN45/wcr0dHnsLW1yzZH/vt+NBgMJCYmUKaMG/Pmfc+CBbP45Zf1WFlZ5ZpDRqORS5cuUrq0G/b29jf8uq5cuZzvnDAYDFy+HJfrvVDzkpaWxrlzZ3F1LZXpCuzsXL5wlV0rI3h1SMnvasTEhBAcvIjWrecWynghIfNJTj6Fr2+PQhmvKO1eZyI5xY16j+ZeRF2voLk1YMDrJCUl8v33i4iNjck1b65du8bly7G4u5e74bnlRqORxMSEXJ9vfL3bnVv/HIrnYvgFnuhW8nPr1Kn1XL4cR8OG+XtSTHbu2o7h9RwdHS1zMP7L2to605vTfFuarG9WFxfXPAu+jM5fQeQ3ofLL0dHxph8o7ujoSJUqVfPeUARyva3Rf9+Ptra2WT7Mrays8swha2trPDw8CxzjjRwo2dra3tSOC8wd+pw+e0Ty62Zzy8bGJs+8sbOzK3BuWVtb39A+TLlVtEpO+0ZEREREbil1DG9C/fqNWLbMHweHm+u8iUjOXn75TTp37pbndAURuTGff/5drlcKy91JheFNsLW1xdb2xucLikj+2dvbF2i+oIjkzskp5yuf5e6lU8kiIiIiAqgwFBEREZF0KgxFREREBFBhKCIiIiLpVBiKiIiICHCHXpWcZjDhv7DkP4w+Lc0ImLC2ti4FEjbrAAAgAElEQVS0J54UlSsxBryyf0SmlFAXwlJLXJ6ZTCaMRiNghY1NyTouNlzTbUXuFqEHrnAxPLGow7ghRqMRk8mElZUV1tYlK7dSEo2Ur1LUURQfd1xhaGNjxbPv2ACGPLct7saP/4GwsChGjOiDl1fuz28tCdw9S9aHheTMqzq0f82KkpZnp079wxdf/EitWj78738l7/Fpdg4l+wBR8la7iRVe95ooabnl77+bxYvX8vjjTenSpeQ8RjeDS+E+XKxEu+MKQ6ygSs2iDqJwXL56iqi405StnEKVGkUdjci/HF2sSmSeXUxMIiruEJWNd87nhNxZSpcz/ytp7P++RFTcIUyO1UpobumgK4NaOCIiIiICqDAUERERkXQqDEVEREQEUGEoIiIiIulUGIqIiIgIoMJQRERERNKpMBQRERERQIWhiIiIiKRTYSgiIiIigApDEREREUmnwlBEREREABWGIiIiIpJOhaGIiIiIACoMRURERCSdCkMRERERAVQYioiIiEg6FYYiIiIiAqgwFBEREZF0KgxFREREBFBhKCIiIiLpVBiKiIiICKDCUERERETSqTAUEREREUCFoYiIiIikU2EoIiIiIoAKQxERERFJp8JQRERERAAVhiIiIiKSToWhiIiIiAAqDEVEREQknQpDEREREQFUGIqIiIhIOhWGIiIiIgKoMBQRERGRdCoMRURERAQA26IOQMwaN34Bk8mU7bqXXhqY6WsrKyv27v31doQlUqI1afIiRqMxy/I9ew7SqFGXTMucnBwICFhwu0ITKdFy2mfNn/878+f/nmmZp2c51q6dcbtCk5ukjmEx0bFjSxwc7LGyssr1H4CTk2MRRytSMjg42AHkmVf29nZ07/5MEUcrUvLktb+ys7Ojb9+XizhKuREqDIuJt956gatXr+XYNcxgb29Ht26dblNUIiVb9+7P4OBgn+s2JpMJGxtrXn31qdsUlUjJ5+t7H3Z2eZ90dHcvTadOrW5DRFJYVBgWE15enpauYU5MJhO2trbagYnk06uvPoW1tVWuB1wZ3cJSpVxuY2QiJds777yMwZCWY26ZTCbs7GzVLSyBVBgWI3l1DTO6hdqBieRPqVIuuXYN1S0UKZjGjevl2TV0dy+jbmEJpMKwGMmta6huoUjB5NY1VLdQpOBy6hqqW1iyqTAsZnLqGqpbKFIwOXUN1S0UuTm5dQ3VLSy5VBgWM9l1DdUtFLk52XUN1S0UuXn/7RqqW1jyqTAshv7bNVS3UOTm/LdrqG6hSOHIrmuobmHJpsKwGMroGtrb26lbKFJIru8aqlsoUniu7xqqW1jyqTAspt566wWuXTNgY2OjbqFIIcjoGtrY2KhbKFKIMrqGVlZW6hbeAe74R+JdiTERG21V1GEUgCfPt+9BcPAxHmvyNP8cLep4bpydA3hVL+oo5FaIOGEizVDy8uqxJk+z6fd/aN3aj0sRLlwq6oAKoFwlE65uJe93L3kzppkIDymZf9tXnunFxbAFdH2pY4ncXwFUrAYOTkUdRdG74wvDE3+bOLTTmlLlSt5Lre31PLW94Miuoo7kxqVdM5GaeI1uH5XMDznJ3Z8/myhT3g4rm5L297Xj5Sc/AiDoryIOpQCuXLxGo8dNPPBISfu9S36kJFnxx2wjFas7FHUoBVCT154bDUklM7diIlPp1NuKitWUWyWvWioA7zql8G1VrqjDuKvEX7rGtiXhRR2G3EJNn/HC0cWmqMO4q+xdFw3EF3UYcgs5OFvx2EtVijqMu86meWGAoajDKBY0x1BEREREABWGIiIiIpJOhaGIiIiIACoMRURERCSdCkMRERERAVQYioiIiEg6FYYiIiIiAqgwFBEREZF0d8UNrvPr/PkoAgO3ERJyhLJlPahevRbNm7fG1rb4/pqioiLZuHE1589HUb9+I/z8HqVMGbdM28TEXGTLlj85fTqEKlXuoWXLdlSs6AXA0aMHmTx5LH37DubBBx/K9WcFBe1i//49xMRcoGJFL1q1ao+3d7Vb9tqk5DOZTAQGbuPw4WCuXImjWrUaNGzoxz33lIxnJRoMBlatWsLzz7+aaXlIyFGCgnZy/vxZfH2b0LChX6a8mzhxJMnJSYwa9UWu48fFxeLvv56TJ49hb+/AAw805NFHHy/WnzlSPCQlJbJ9+18cO3YIGxsbfHxq8vDDj+Hm5l7UoeVLdrllMpnYvXs7Bw/uIy3NQOPGzahbtwGOjo4ApKam0q9fN9q0eYqXXno91/FDQ0+yc+cWIiL+oXTpMjz8cEt8fRvd0td0p9CnT7qDB/9mxIgBJCcnZVpeu3Y9Pv54AuXLVyiiyHI3btwwQkKO4OTkzIYNqwH4+OMJPPro4wBcuHCewYPfIioqEjc3dzZsWM2iRXOZMmUe3t7VSE5OIiwslKSkxFx/zrRpE1m1akmmZfv372Hy5Nm35oVJiZeamsrXX3/K5s1rs6zr338oHTt2KYKo8i81NZXPPx/Ojh3+mXZeQUG7+OijfgC4ubmzdu0KAMaO/Ro/v+YAREaG5ZlTp0+fYNiwvsTFxVqW/fHHUqpXr1liCmcpGhcunGfEiAGEhp7MtPzHH6cxYsQk6tVrUESR5U9OuTV//g/Mnz8TACcnZ5YtW4iTkzM//LAET8+KmEwmwsJCiY2NyXX8zZvXMWHCx5mWLV/+C6tWbcfBoSQ+bvD2UmEIJCYmMGLEAAC+/HIWdev6kpycxOLFP6YXUZ8zduxXRRxl9j74YCTXrl2jVq06/P33boYO7cu8ed9bCsMFC2YSFRXJxIkz8PVtxNatG/nss6GsWLGI/v2H5utnHD16kFWrltCiRRsGDBiOra0dhw/vp2xZj1v50qSEW7ZsAZs3r6V9+2d4663/4eTkzMmTxxg3bhhTpnxOrVp1qVWrTlGHma2QkCNMmjSKsLDQLOscHZ2oW9eXoUM/w9OzIvv372HIkHf47befLYVhfsya9Q2pqamMGzeVhg39iIqK5PjxwyoKJU+TJo0iNPQkAwYMp23bjgBs3/4X48d/xCefDObHH1fh5ORUxFFmL7fccncvR4sWbRg4cDT29vb88ssc5s37ng0bVtO1a698jZ+UlMS3346jalUfRo36Ei+vKpw8eYyEhHgVhfmkwhBYvfo3kpOTGDx4jOVIy9nZhTfeeJcTJ44SGLiNEyeO4eNTg7Vrl1Olyj3ExFzgzJlTVKhQiSZNHrGcms1w4cJ5du7cQnT0OSpW9OLhhx+jXLnyxMdfwd9/PeXLV6Rp00ct2//113oSEq7Qvv2z2NnZ8fffuwkJOUKnTi/i7OycY+w+PjUs/2/QoAlOTs5cuRIHmE81rF27giZNmlla6C1atGHJktps2rQmx8Jw8+Z1JCbG07p1B1xcXFm2bAEA/fsPw9W1FACNGjW90V+z3EWSkhJZvPhHPDw8ee+9j7CxMT9TuVat+xk8eCwffNCThQtnMXr0l0RHnyMwcBs1a9bhyJEDxMbG4O1djebNH8/03s84zXT8+CFsbGypWbMOTZo0w8rKiqCgXZw9G84jj7SmbFnzc9HPno0gKGgn1avXom5dXxITE1i9+jfq1KlP/foNc4w9JSWF/v17UKlSZTw8PLl4MTrT+rp1fTN1yuvVexCAmJgLOY4ZGRnOvn27qFLlHh588CFCQ08SFLSLl1563ZJLXl5V8PLSM3Ild4cPBxMcvJd27Z7mySefsyxv2fIJzp8/y5w5U1m/fiXPPvsyR48e5OTJY9x3Xz327NmO0WikRo378PN7FGvrfy8xSElJISBgE//8c5oyZdzx9W1MzZq1AfKVWxERYfj7r6d16w65vofzyq2OHbtkOpPQsKEf8+Z9z+XLsf8dyuLAgX38888pGjRogrd3NTZvXkNychJvvfU/qlSpCpg/dyT/VBhiPiUK0Lz541nWtW3biaCgXZw8eQxv72pMnToBMLe5rz/tPH78NBo29ANg375Axo4dTHJykmW7KVM+Z8KE72jQoAl79uwgMHAbU6fOp2bN2mzdupHPPx/OSy+9jp2dHSaTiTFjBpGcnETZsh6WI8LcGI1Gdu3aSnJyEk880QmAc+fOAvDAA5l3gjVq1ObEiWNcvXo1yzi///4rU6dOoHPnbtjZ2bNx4x9s3boRH58aHDy4DwArKysefvgxrKys8oxL7k6nT58gOTmJzp27WorCDHXr+lKpUmVL3kVE/JNtXi1cOIuJE2fg6VkRg8HA2LGDCQzclmksP79HGTXqC1xcXJk6dQL79+9hxIiJpKamMnbsIM6dO8vMmb8C4O+/njlzpuLm5s7ixRtyjN3a2pru3d+mS5fujB07KMvO678yTufdf3/9bNfHx19h+PB+xMXFMn36Qk6fPsG8ed8D4OLiyvbtfwHg7V2NqlV9cv1ZIhmfw61atc+yrlWr9syZM5Vjxw4BsGfPdhYsmAVkzq0mTZoxevRkbG1tiY4+x9ChfYmMDMu0Tc+e/XnxxdfylVs//TSdrVs3cu5cJIMGjc4x9hvNrYzXUaNG7WzXh4QcYfDgt6hb15cnnniaffsC+e23nwFITk6y5Fa9eg9mmXsvOdNVyUBYWChubu6WCa7X8/SsCMC5c5GWZQ0b+rFo0Z8sX76VoUM/A+Dbb8dhMBiIj7/ChAkfU7asB1Onzmf58i18+eUsnJycGT/+I4xGIwMGDMfJyZkvvxxNePgZJk8eS926vvTo0QcwF16dO3ejdu16lm5EXv73vzcZM2YQvr6NLeNkzMMoXTpzQjg7uwAQH3850/L9+/cwdeoE/PwepWfP/iQnJ1l22KGhJ5k0aRSTJo1i3boVKgolV9HRUQBUqOCV7fpKlaqQnJxEUtK/B1ddu/Zi+fItLFy4lh49+hAVFcn8+T8A5tPSgYHb6NGjD8uXb2XJko08/fSLBAZuY9OmNdSuXY+uXXsRELCZbds28eOP0wgNPcmwYeMs84Pr129ErVr389xzr2YbUwZ7e3u6deud7edBdhYuNO94s5szaTAYGD/+I6KiIvn002/x8qrCtm0b2blzCwC//DLHklexsZfy9fPk7hYVFQGAp2elLOsypvdERoZlWj5+/DRWrNjKd9/9QosWbdizZwf+/usB874rMjKMsWO/5rffNjNnznLq1vVl9uwphIefyVdutWrVHh+fGrRo0TbX2G8kt1JSUli0aA5OTs40b946y/qYmAuMGDEADw9PRoyYhIODA/Pn/0BUlHlfPXnyWCZNGsW3347TxVw3SL8tzHMMwXyq6r8Fj52dHQBXr6Zalt1zT3XLG7tVq3aEhBxm2bKFREVFcOpUCHFxsbRu3YG0NAPHjx/G1taWevUasGfPDsup5Q8+GMlnnw2lV68uODk5M3ToZ5nevN27v0X37m/l+zXcf399jh07REjIEQ4cCKJZs5YYjcZst81YnpaWZlkWHn6GRYvmUqlSZYYO/RQbGxtcXFx54YUezJv3PV279qJJk0cAteUlb6mp5ny5Pm+uZ2dnD8C1a/92re+99z6srKwoV648Xbv2wt9/PVu3buSDD0ayZs0yAHx9GxMWdhqABx98iFWrlnD48H6eeKITr7zSkx07/Pn00yEAvPBCj0xz/ry9qzFlyrxCfZ1//72bHTv8adasJbVr18uyftasbwgK2sV7731kmabyxBNP8+efv5OYmMD48dMAKFeuvOUgVCQ3ueVWxj4kJSU503Ifn5oAVK9ek3ffHcLWrRvZu3en5QxW3bq+lCnjxsmTxwBznh0+HExIyBG8vavlmVvNmrWkWbOWhfo6f/31J+LiYunbd7ClmZEhOTmJ0aMHEhcXy/ffL8LdvSwA3bu/zdChffHza84rr/QEzHnv4uJaqLHd6VQYYn7jhIQcISLinyy3X7l0ydx1y+7oLIOXlzcA0dHnCA83T6hdtmwhy5YtzLJtRjHWokUb1q71Y9++QPr0GXjTO4W33/6Abt3e4s03n2PMmEH8/vsOSpcuA5DlSuuEhHggo5P4DwBz506zbJuQEI+zswvx8Vcsp7wWLJjFggWzqFSpMnPnrripWOXO5+HhCcCRIwey7aRldBQz3qPZqVbtXsLCQomLi7V0AQYOzDoBPSOn7Ozs6NdvKAMH9sLDw5PXXnvnpl9HbpKSkvjiC/Npsz59BmZZHxYWaplgHxFxxrJ85cpFllNo77//BgBDhnxC69Ydbmm8cmfI2FccP3440xxzME9bAKhcuWqO3+/m5o6TkzORkWGEh5vfl4cPBzNgQNbbvxRVbp0+fYL582fi41ODp57qnGX9unUrLf+Pioqw/B6mT58EQGBgAIGBAQDMm/e7ZW685I8KQ8wdwJCQIxw9ejBLYbhv3y7AfOorJxlHWc7OLjg4mDuJQ4Z8SsuWT2TZNmPCb3j4GfbtCwTMt6ho3boD9vb2N/U6XFxcad26A8uWLeTo0QOUL2/+AImI+CfTdmfPhuPk5Jypne/h4cnAgaMYNuxdpk6dwNixX+HuXpalS/+iW7enqFjRi6lT5wPoNLLkKeNgKShoZ5Z1MTEXCA09iY9PjVzfS0eOHADMVwEDVKpUmdmzl2X5nuu/3rDhdwAuXoxmz57thd7FuN7PP3/PxYvR9OkzkAoVsj9wfP31vkRFRbBs2UJatmzHfffVpXfv93FzK8vcudMYNeoLHnqoeZZ5mCI5qVLlHgAOHfqb9u2fybQuY95uboXhuXNnSU5OolSp0pbc6tDhOd57b1iWba+/QOV25ZbBYGDy5DGA+a4bOZ0GHjv2a2bMmMw333yGr29jXFxc+e67Xxg58n2CgnaxcOFaypRx12nkAtAcQ8xJAbB+/cpMF2SEhp5k5crFeHh4Wi4s+a+0tDS2bDFPZPfy8ra07P3912FtbZ3lH8C1a9eYMOFjnJyceeONdwkJOcKMGZMzjXvpUgxHjx7EZDLlGnvGafAMp06FAODs7IqnZ0Xc3NzZvn0zKSkpgPlq6cOHg7N0J95++wMaNvSjR48+BAZuIyBgMwCurqXo1OkFQkNPEhy815JkJpOJw4eDc41N7l6VK3vTsKEfcXGx7Nmzw7LcaDRautDPPPNyjt9/5swpLl6MpmbN2jg6OlKr1v1ERUVy4sTRLDmVURgGBGxm3bqVdOzYhapVfRgzZhAREf/OtTIajRw+HJzpvoEFdfhwMMuWLaRmzdp06vRCDr+Dqrzyypv07PkeTk7OfPXVJxgMBmxsbGjf/lkAli7NfLB14cJ5Ll+Ou+n45M7VvHlrnJycCQjYTHT0Ocvy+PgrLFhgvgdgxgWI2ck4WLv33vssjRB///Vcu3Yt2/0V5J1bKSkpBAcHWU5z34xlyxZw4sQxnn/+1RynLXXs2AU/v+YMGDCcuLhYy2eKra2t5XNl9erfMhWFx44dynF6lWSmUhrzVZItWrRh69aNDB36Ds2bP86lSxdZvfo3AHr1GoC9vb2luNq2bRM1a9YhJuYCa9YsIzk5ieeee4UyZdxo1Kgpvr6NCQwMYOTI92nRoi2nTh1n8+a1fPXVXLy8qvDzzzM4ceIYgwaNpm3bjpw7F8nq1b9x//31efzxJzGZTHzwwZtERUUycuQkHnmkVbZxp6Sk8O67XWnYsCk1atTm778DCQ7eS6NGTS23Gmjf/lkWLZrLuHFDadLkEctNqjOK4QwZHYsuXbqzadMapkwZT4MGTXB1LUWHDs+xZMlPfPRRP7p27YWjoxOBgdswGAx8882Pt+RvIiXfa6+9w759gXz88Xt06dKdsmU9CAzcRnDwXnx8avD4409m2n7lysWkpaVx9OgBy02jM+YJ9er1Hh9+2IdRo/5Hx45dKFfOE3//9VSpcg/vvTeMixej+eKL0VSuXJXevd/nwoVz9OrVhTFjBvLtt/NwcnJiy5YNfP75cKpW9bFcTVkQKSkpfPmluaNRqlQZfvrpO8u6evUetMy9ysipMmXc6N9/KBMnjmTFikV06dINNzd32rd/hnXrVjJkSB9atGjL2bPhrF+/iq+/nqsrKCVHzs4u9OzZn6lTJ/C//73JU091xmQysWnTGiIjw+jYsUuWe2EuXDiLunUbsHOnP/7+fwLw9NMv4upaih49+jBv3vcMGPAaTz75PMnJSaxfv4ru3d+mVat2+cqtH374ij/+WMpzz72S7bSK/AoPP8Ps2VMASE5OtvwfoG3bjpYpXRlz/319G9G+/TOsWLGIVq3aU7t2PRo3fphKlSqzcOFsLlw4T40atTl27BB//bWOP/7YlangleypMEw3ZMineHh4snbtCksnrHLlqvTrNyRLtzAxMYGJE0davu7cuRuvv94XMLfehw//nBkzJrNp0xrLPIdGjZqSlmbg0KH9LF78I35+j1puQ9OnzyAOHw5m4sSR1KxZh6pVfShfvmL600rK5hiz0ZhGgwYP8ccfSy3LGjb04913h1i+7tq1NwkJ8axe/RuBgQG4ubkzatQXlsIxQ0bHwsHBgfff/5jBg99i/vwf6NNnIF5eVZg48XsmThyZ6dYHb77Z78Z+yXJXqV27HlOm/MzkyWMst5BwcnKmfftn6NNnUJapEyEhR/jss6GW7QYNGm05KPL1bcyoUV8wbdpEy5MRPDw88fVtDMCXX44hOTmJDz8ci6OjI97e1Rgy5BMmTBjBtGkTGDRotGWCeqVKlfP9GrLbiaxdu9xy1ee+fYGWKSEZ/Pyynhpu3boD69evYubMr2nRog2enhV5553BgHm+1KFD+wHzldPu7uXyHZ/cnTp1egFHRydmzfrGcmDi5ubOW2/9L8vjGwE2bFhtaQpUrerDwIGjLFcUv/TS69jY2DB37jSmTZto2SbjZtD5ya1y5coD4OGR/yeEZZdb1xeCa9cuz7TugQcaWgrD66ePvPlmf7Zs2cCXX45hxozF2NjYMGHC90yY8DEbNqy2PBGsfftnVBTmk5Upl3OV+/aNp0wZd+69t93tjKlQBW00cjnODd9W+fuwNRqNnDt3Fje3slluLJ2SksIzzzTnuede4c03+3PlShxly3rk+Ga7du0aly/H4u5e7obnEBmNRhITEyhVqnSe2xoMBmJjYyhTxj3HeYoGg4HLl+MoV+7mnlZy4cJ5wHxbhNxeU/yla2xbEk734SV3PmJa2lVWruzJ888HFMp40dF7OHr0Ox57bEShjFeU5ow00q5XNRxd8ve+TkiIJyEhngoVKmWZI7hvXyDDhr3LyJGTaNCgCampqZYb6WYnNvYS9vb2BbrSMD7+Cq6upYrVPNmUlBQuXoymbNlyWa6+/K+966LxqhbPA4+U7B1cTEwIwcGLaN16bqGMFxIyn+TkU/j69iiU8YpKUjz8MsnEswPy//SbmJgLWFvbWA58rjdv3vcsWDCLX35Zj5WVVa55YzQauXTpIqVLuxVovvuVK5dzvZisKMTHXyE+/goeHp55vqZN88Jo8ZyBitWKz2dDQZw6tZ7Ll+No2DB/TzbLjjqG/2FtbZ2vpw/Y29tbrrzMiZ2dXZ7b5BZHfopCMM+ryOtZzra2tjddFALF9pnRUry5upbK15WBLi6ueRZ82e0A8yu/OXU7OTo6Wp7QIHKjMrp1ubGyssozb6ytrQu8v4Lc7zBQVEqVKl0sc764K9mHnSIiIiJSaNQxvAH29vZ8882Puc77E5Ebc999dfn667mW23CISOFo3/5ZmjR5RF0zuSEqDG+AtbV1tk83EJGCc3FxpU6dB4o6DJE7jqdnRT1RR26YTiWLiIiICKDCUERERETSqTAUEREREUCFoYiIiIikU2EoIiIiIsBdclVyalIaV2KuFXUYd5Wky/p93+niL13jaooeSn87XUvV7/tOZ0xD+6siYLiW40Pg7jp3fGHo5GpFTGQC25cmFHUoNywhIYm0NCOurs7Y2JS85q67pwko2Y8Xkuy5eVqxd+3Zog7jhhkMaSQmJmNra4OLi1NRh1Mg9z2onLpTWVuDk6uJ7UvDizqUG3b16jWSk1NxcLDH0fHGH6lXHNjaK7fgLigM729qxf1NizqKgunWbSzHjp1m0aIvqFGjJN78V0l2p3q+X8n82+7ff4JevUbSuHE9vv90VFGHI5KJowt0G1bymgAAS5ZsZvrE2XTt2pFe/3utqMORm1Ay34EiIiIiUuhUGIqIiIgIoMJQRERERNKpMBQRERERQIWhiIiIiKRTYSgiIiIigApDEREREUmnwlBEREREABWGIiIiIpJOhaGIiIiIACoMRURERCSdCkMRERERAVQYioiIiEg6FYYiIiIiAqgwFBEREZF0KgxFREREBFBhKCIiIiLpVBiKiIiICKDCUERERETSqTAUEREREUCFoYiIiIikU2EoIiIiIoAKQxERERFJp8JQRERERAAVhiIiIiKSToWhiIiIiAAqDEVEREQknQpDEREREQFUGIqIiIhIOhWGIiIiIgKoMBQRERGRdCoMRURERARQYSgiIiIi6VQYioiIiAigwlBERERE0tkWdQBi1rjxCzmue/nlQVmW7d37660MR+SOkFNe7d17KNt1yiuR/MkptxYsWM2CBauzLFdulRzqGBYTZcuWwWQy5bldfrYRETNbW9t851X58mVvQ0QidwZra6t8bmdNu3bNb3E0UphUGBYT/ft3xcbGJs+dmJWVFfXq1bxNUYmUbLVr++S5jclkws7Olr59X74NEYncGezt7fLcX5lMJoxGI++++8ptikoKgwrDYqJTp1a4uZXKdZuMJOzX79XbEZJIidev36vY2eW9A3N3L0OnTq1uU1QiJV/37s9gY2OT6zY2Nja0a9ccLy/P2xSVFAYVhsVIXl3DjG5h48b1bnNkIiVT48b1cu0aqlsoUjCvvvoU9vY5T9VQt7DkUmFYjOTWNVS3UKRg8uoaqlsocuNKlXLJtWuobmHJpcKwmMmpa6huoUjB5NQ1VLdQ5Obk1DVUt7BkU2FYzGTXNVS3UOTm5NQ1VLdQpOBy6hqqW1iyqTAshv7bNVS3UM0QAngAACAASURBVOTm/LdrmNEt/OST/kUYlUjJ99+uobqFJZ8Kw2Lo+q6huoUiheO/XUN39zI62BK5Sf/tGqpbWPKpMCymMrqGgLqFIoXg+q6hnZ2d5haKFJKMriGgbuEdQIVhMZXRNbSyslK3UKSQ9Ov3KlZWVri7l9bcQpFCktE1BNQtvAPc0c9K3vmHiQsRRR1FwfXrPBOAs0GwKqikPgrPxBPdrHB0yd/jk6R4iQo1sefPoo6iMNVlZO8lAKyaUVJzKqvS5aBlF+VYSXJ8r4njQUUdReGpxAuM7G1+fvKdlFveteDBVndXbt3RhWFUqBWe1dxw83Qo6lDuWrtWncNwraijkIJKugLJiXbUbV6uqEORHCReMXBiT0xRhyE3KDbahI29K/fUzf2JV1J0ov9JJjr8SlGHcdvd0YUhQFkvRyrc41TUYdy1bO2tgDvn6PFu5FTKlkr3Ohd1GJKDKzHXOLGnqKOQgihV1l65VYxdTTZy4Z+ijuL20xxDEREREQFUGIqIiIhIOhWGIiIiIgKoMBQRERGRdCoMRURERARQYSgiIiIi6VQYioiIiAigwlBERERE0t3xN7jOr+TkZPbs2c6ZMyeJjj5HxYqVeeT/7N13fE33/8Dx17nZQyQSQWJFiBGEiL1nzKoaNaulVIvS7Vt0+HWgrbZoq8Noi6ItVatq1g6xqS1GNAmZZOcm5/fHSQ6RScLNeD/7yEPvOeee8z7J/dzzPu/zOZ/TuiMeHjXzvQ5VVVm37lc8PWvj7e3zCKPN2ZkzJzl8+ABDhozCzMws07yDB/dy9GgARqORBg18adeuCwBJSUlMmDCcLl168fTTz+a6/qCgi+zf/w/BwVdxcChLy5Yd8PFp8sj2RxQfqqpy5EgAFy+e5fr1Kzg5OdOggS/NmrV+oPUcOLCb+Pg4OnXq/ogizduOHZtp2NAXZ+fymaZfvnyBfft2cvNmCDVr1qFbtyewtrbW50dEhPPPP39z+fJ5KleuRocO/lSs6AZobXPOnBm89NIbNG7cLMdtG41Gduz4i7NnT5GSkkz16jXp3LknZcs6PpqdFUVeSWlbRqORP/9cxVNPDc0yL6fjU4bc2taff65i3bpfmTNnIWXKOOS6/fvbVteuvXN9T2kkiSFw7txpPv74bUJCbmSa/vPP37JgwYp8J4eRkeF89dVsmjdvw4wZXzyKUHO1dOn3/Pzzt3h41KRHj344O7vo81auXMKiRfOxsbElISGeP/9cxenTg3nxxddRVZVr14KIisr9sVrbt//FrFnTMk1bs+YXNmw4gLm5fJRKs4iIcD7/fAaHDu3LNH3Vqh95+eW36dXrqXyva8GCTwkJuUG7dl1M8rlatepHFi6cx9y5P2ZKDI8fD+TNN8cBYGNjy+bNf7Jly3o++eQ7rK2tuXUrjDfeGEtIyA0cHZ3YsmU9K1YsZt68n6hSpToJCfFcuxZEfHxcjtuOjb3DO+9M5vTp4/dNv80zz4x7NDssirSS0raSkpKYOXMq+/btzJIY5nZ8AvJsW9HRkVy7FoTRaMxx+zm1rbS0NAYMGF74O1yMlfqjeUREOC+/PBKA8ePfpHPnntjZ2XP58gW2bt1A9eqe+V6Xs3N5PvpoPm5uVR5VuDn6++91elL46affY29/9/mboaH/sWjRfJo3b8M773xKcnIS//vfeP74YwUDBoygTJmyea4/Pj6euXM/ompVD9599zPc3Cpz8eJZYmPvSFJYyqWlpfHee69y/vy/9OjxJCNGvICzc3kiIsL5/feltGzZ/oHW9847n5KQEP/YP1cREeHMnz+Tfft2ZpmXlpbG55//H46OTnz99S+ULevIwoVzWb16OQcP7qFduy4sW/Y9ISE3mD37W3x8mrBr11Y+/HAKf/yxgokTp+Qrho0bV3P69HHGjJnMk08OJi4ulqNHD9KkSYvC3l1RDJSUtnX+/L988sm7XLsWlGVeXsen8uUrPNK21bRpq8Le3WKv1B/RFy+eD8DkydPo0eNJfXqNGrUYO3ZypmWDgi5y9OhBbt0KxdOzNq1bd8LGRnsOc1RUJHv2bAPA2tqGSpXcuXkzlEOH9uLv35fdu7dx+fJ5ypVzoUuXXnrpOi4uluPHAzl79hQeHrVo0KAxLi6uAAQHX2Pnzs106tQDN7fKOe5DVFQkn332PjY2tnzwwdxMSSHA1q0bABg69HnMzc0xNzdn6NDneeedyRw8uJfOnXtmWeeJE0e4evUSjRo1pUqV6mzfvpGEhHjGjn2FypWrAuDlVS//v2hRYm3btpHz5/+lc+eeTJ58t6Ls7OySpQ0lJiZy8OAeLl06h5mZGW3adKZGjVr6/A0bVpOWlkrZsk6Aduln06Y1tGrVkeDgK5w4cRhzcwvatOlElSrV9fcFBV3k8OH9pKamUr9+Y7y86mFhYQHAxo1rMDMzw9//iVz346OPpnDq1DFq1arDhQtnM807efIIISE3GDNmkl6JHzr0eVavXs7evdvx82vJpk1/0LRpK71rRbt2XVi1qg7btm3M8eC1fftfxMXdoVOnHlhYWPL770vx8qqnVzDKlnWkQ4duucYtSq4HaVsREeEcPLiH4OCrODk507Gjf6aK98O0LaPRyL//nuD48UOUK+eCt3cjqlWrgaIoxMXFsn79b9St25CGDX1z3IfExEQmTnyGSpXccXFxJTz8Zqb5eR2fOnb0f+C2lZCQwLZtG7CysqZr194kJydL23oApToxVFWVLVvW4+LiSteuvXNd9vr1K4wbNzjTtE8+eZe5c3+kdm1vwsNvMn/+LACefvpZvL19CA6+yty5H7Nu3a8EBV3Uy+Tr1v3Kd9+tAmDy5Oe4di1In9e0aSs++GAuAD/++DW7dm0lNPQGr7/+Xo6xrV69DIBJk6YSFRWJoiiZvhCuXr0EQK1adfVpGZXQ7C4fnz//L2+8MRZvbx+6dXuCI0cC+O23nwFISIhn794dANSv31j6PQm9wjZkyKg8l5079yO2bduov1627AfatevC1KkzAfj++y9ISIjHy6se7dp1wWg0Mn/+LDZs+D1TG1qy5GsWLVqDu3sVjhwJ4H//G59pO198sZi6dRtw5colvvzyQwAaNPDN9QSrZcsOvP32x2zbtjFLYphR6ahbt6E+rUwZB/1AFxr6n76Ne9WsqSWZycnJWba3bt2vzJ8/i/79h5OYmMCqVT8SHR1FkyYt9Tbm4OBIgwaNc/+lihIrv20rLS2Nl14aQnR0lD7t+++/YMKEt+jTZ6D++kHb1jfffMr69b/p8wDWrduHpaUlO3duZtGi+Tg6OrFy5ZYcYzMYDIwY8QIDBoxgxozXsySGeR2fHrRtpaWlMWfO++zatZX33vuMiIhb/PnnKmlbD6BUJ4YZjcjLq16m0npKSoreCMzMzLCzs6dKleqMGTOZWrXqUK+eDwEBu/m//3uT3377malTZ1KrVh1WrdrKoEFdsmynYkV35sxZiMFgph8YT506irm5BdeuBdG79wAmTpzCpUvnSU5O0t/XsWN3rl+/Qrt2XXPdj7///hOAL7/8UI+7XbsuvPrqu9jY2HDzZig2NraZbkaxttYqnTExUZnWFRFxi+nTJ+Hi4sr06Z9gZWXF0qXf6f0v58yZAYCVlRWLFq3Jx29ZlHRXr14GyFTBS0tLIzb2jv66TBkHFEWhf//h1KlTn9atOwIKn376Lrt2bWXo0It4eNTkjz92ZTkBA0hMTGDRojVUquTOxo2rmTdvJtu3b2LEiLGsW/crAMuXb8LW1p79+3fq1Wx396o0b94WMzMzXF0r5rofufUziowMB8DBIXO3izJlHIiKitRPsBwcMp8o2draAXDnTkym6ceOHWL+/Fk0b96W0aMnEhi4nxUrFgNaMnBvQiAHr9Irv23LYDAwYcIUVFXFz68VN2+GMHnycyxcOE9PDB+0bQ0ZMor163/D3b0qP/zwG1FREZw//y+WlpYANGzYBC+veultOWeWlpYMHz4mx/l5HZ8etG398ssidu3aypgxk2jZsj0BAXukbT2gUp0YZnQCzyitZ9i2bSOff/5/AFSq5M6SJWsB7cBx7VoQu3Zt0ROwK1cu5bmdrl176x/iFi3asW3bRm7eDNX7DR04sIuuXXtTp079TO9r1aoDrVp1yHXdMTHReoLbpk0nfH1bsH79r+zatZUqVarzzDPjSEtLy/K+jGkpKSn6tISEeN577zWio6NYsGAFTk7lABgx4gWmTHmJ5s3bMGTIaED7orKzs89z30XJFxkZrnd/yHDjxjWef36A/nrp0g2UL18BT08v3N2rcuLEYUJDb+jdHkJCgnO9yatFi3a4u2t9d1u27MC8eTMJC9MqCRl3Jv7xxwqGDBlNp0499PdZWFgwY8bnBd7H1NTUHKcnJSVm28bgbju79/3Xr19hxYrFVKrkzpQpH2BmZkbdug1o1aoD+/bt5NVX36F8+QpYW9s80KgIouR5kLbVtm1nIiMjOHx4P1FREVSs6EZQ0EViYqJzvbKTU9syNzenalUPrl0LYufOzbRv3y1Tn8YqVaozb95PBd7HvI5PD9K29uzZxk8/LaBjx+4MGDACQNrWQyjV4xg6OTkD6AeYDN7ePrz22rs4OmZOGL/6ajZjxgxk9ux3WL16OUCudxhmp1Il7VJWSkoyzs7lmTp1JnFxsUya9CzvvfcakZG53xl8v4wzRxcXV15//T06dequX5bbufPv9P0spyeyGTLiLlfOWZ/2119rOX/+X0A7UGf4+utPAAgI2MPkyc8xefJzxMXFPlCcouSqUqU64eE3M90RWK6cC6+99i4NG2Yeyujy5QuMHNmH6dMnsWzZ95w4cRjQ+iHlV0Yfv6Qk7T3Dho2hadNWrFr1I0OHdmf79r8KuktZZFQrEhISMk2/fTuaChUq6ZXE+9tZRvu8t9qxePFXJCTEExJyQ59/8uQRvZLx4YdTmDz5OdauXVHo+yGKlwdpW9u2bWTIEH8++OAtVq9epl+CzWgn+XF/23r77Y+pVMmdWbOmM2bMwCxdLApDXsenB2lbGd25goOv6L8zaVsPrlQnhra2tjg6OnHkSAAREbf06VWqVKdbtz6ZPnB79mznzz9X0atXf1at2sqiRavx8fErcAzt2nXh55/XM2jQSPbv/4dXXx2Fqqr5fn9GVc/Ts7Y+zdm5PC4urvdc/tL24+bNUH2ZjGTY2Tnz2eiMGV/g7l6VL7/8UE/+vvnmF726uXz5JjZsOECFCpUedFdFCVWtWg0ADh3aq0+zs7OnW7c+eHp66dOMRiOzZ08nOjqKOXMW8ssvm5k2bXaBt29vX4YPPpjL7NkLKFfOhVmzprFjx+YCr/deGRWXGzeu6dPi4+OJjo6ifPkK+p39wcFXM73vv/+uY2Njm2msQxcXVz7++Cvg7oGsVasOfPbZDwD07z+MDRsO8PLLbxfqPojiJ79tKzT0P2bPfgcvr3osWrSGJUvWMmjQyAJv38OjJj/88DuvvDKdyMhwJkwYnmVYt4LK6/j0IG2refM2TJo0lQsXzvLnn1o/fmlbD65UJ4YAgwZpAzrPnz8rU9VCVdVMJep//tGqbyNGvKAfJB7kTCwnRqORMmUcGD16Iv7+TxAScoPr168AWhXl+PHDJCUl5fh+W1s7XFxcOXHisB5vREQ44eE39buHMzrMHzy4R3/f/v3/AGS6Vb937wF6w4qOjuKnnxYAYG5uTt++Wt+U9et/y9Qf8+zZUw+UyIqS54knBgHw7bdzCAsLyTTv3q4K169fISjoIv36DcHb2weDwaD3qVXV7C8X5UdGZcDHx0+/cSsgYLc+/9q1IL1NPayMPov79u3QpwUGauPKtWjRHlfXijg6OrF373b9e+TWrTBOnz6e6dI2wAsvvIqvb3OeeWYcAQG72bNnO4qiUL9+I2rVqsPGjWu4c+c2BoP29ZyYmPhIKjWi6Mtv28r4LA4e/Jx+WTglRbspI6duEPlhNBoxNzene/e+TJjwFgBHjx4EtEu5p08fz3TDy8PI6/j0IG1r0qSp9OjxJD4+fvrvLK+2FRR0sUDxl0Sluo8haMnQli3r2LdvJy+9NJSOHf0xGMzYsmUdISE3qFTJHdD6YezatZV161bRoIEvO3du5uzZU4B2eezeITfyKy4ulrFjB/Hkk4NxcanAiROHsbGxxdFRqwJ+993nbNjwO/36DWHcuNdyXM+AASNYsOAzpk17mebN27J163oA/P37AtC2bWfmzv2IefNmkpiYSGSkdpdWmzadcHWtqDe2jOE9fHya0L17X/74YwUdO3anTp36+Pm1pFIld5YvX8itW2HUrFmHs2dPsWPHX2zcGJDlKSui9PDyqscTTwzizz9X8cILT9OzZz+cnV3Zu3d7psFkq1b1wMXFlYMH99KoUTPi4+P49tvPAK1TeHbDJuXHihWLuXjxLJ069eDMmRMAVK5cDYCwsBDGjNE63y9f/lemQd8fRLVqNahTpz67dm3FxWUOzs6uLF36HY6OTrRs2T794PkkK1Ys5qOPptC0aWu9YtGjR79M68poKwMGjGDbto3Mm/cxjRo1xd6+DP36DWX27HeYMGE4/foNJT4+lu3bN9GxY3dq1arzULGL4iu/bcvXV7uis3XrBmxsbLl06RzLly8EtGpjRoL5oN5+ewKenl54ezdi506tCp+ReP7zzxZmzpxK1aoefP/9rw+9j3kdn4B8ty2DwQxFUZg4cQrPPz+Ar76apT9sIqe21atXf+lveJ9SnxhaWVnxxRdLWLx4Pps3/8nSpd/r85o3b6t3YG3duhNdux5k2TKtJF2/fiMmTZrKl19+yP79/1CjRi0URQHQ/81w7+uMMxVQiI6OwtOzNj/8oFU5vLzqMWbMZL1PRcaQMy4uFXLdhz59BhIVFcHKlUs4ciQAgIEDn9EbjYNDWb74YjGzZk3j+++1RtKqVQdef/39HOMcNWoi//yzhc8+e59vv12JmZkZs2YtYNasaWzZsp4tW7Tks3v3vvfskyitxo9/k+rVPVm+fCG//75Mn55xYHN2Lo/BYODll9/m22/n8O67r2BjY8uIES8QGLiPPXu269WJ7NzfpuBuW7K2tubatSA+/HAKNja2dO3am6eeGgZoTyixsbHVl8uPnNrxO+98wqxZ0/X+xR4eNZk2bba+3mHDxhAbe4f1638jIGAPjo5OvPvup1kSuoz1WllZMXnyNN54YyxLl37HuHGv0alTD2Jj7/D115/obbVSJXcaNWqar9hFyZPftjVq1AR++WUR+/btxMXFlTffnMF3333O7t3bck0Mc2pbRqMRV9eKbN++idWrl1OpkjvPPDNO70KV0Y0po3iSH9kdK/JzfHrQtpVx4+VPPy1g794dtG7dMce2Va+eaR5fW5Qpai7XAY8c+ZiyZZ3w9PR/nDEVmtXzoU6rilSoZpPv99y6FYbBYKBcOZdsG8ydO7exsLDUDwYJCQmoapp+1/HDyBge5/6hMABu347Jdnp2jEYjYWEhODuXz/EgGBMTjZWVdb4Pktm5c+c2d+7cxsXFVR+6ICfrvgpiwMsq9o5Zf5dFXWpqMmvXjuapp/bkvXA+3Lx5iDNnvqF9++mFsr7H4dJxldMHbWj9VP77lN6+HUNs7B1cXStmm+ilpaURFRVJuXLOKIqCqqpERkY8dDUvQ1RUJGXKOGTZZkZFvCCf+fvXl5yclGO7NBqNxMREF2h/UlNTCQ39D3v7MnmOFXo7IoW9vwcz/H8PvbnHLiLiPMePr6BTp8WFsr7z55eSkHAJH59nCmV9j8OBjWkkp5TDu41T3guny6tt3f/ZNBqNxMXFFmi82dza5507t7G3L5PtsfJh5HV8etxt6+qpWG5dvYV/8flYcenSZmJiovH1zd8TYbJT6iuG9ytfPvfq3P0P28548klBWFhYYGGR/UEmv0khaH0BM8r8OSmMAanLlHGQh46LHDk4lM31c2swGDJ9sWsDshcsKYS7FYz7FVZCeO/6clunubl5gffHzMwsz7YsSp+82tb9n01zc/MCf+fn1j4L+ziQV6zSth4PuQYohBBCCCEASQyFEEIIIUQ6SQyFEEIIIQQgiaEQQgghhEgniaEQQgghhAAkMRRCCCGEEOkkMRRCCCGEEIAkhkIIIYQQIl2JH+D6/MEorp+5beowSq2k+BwfrCOKiajQJAL/CjN1GCIHKUkqoALF7+lCpd2NC3EkxCabOgyRg9hII/b5f8ZEiVGiE8PGHVVioxNNHcZDW7JkDaGh4Ywe3Z/y5bN/qkNR51YdrGzlgFVcla8Mvp3SgDhTh1IogoNDWbp0HdWquTFkSC9Th1Noajc2dQTiQdWob8CubDJQMhLDI0dO8/ff+2jWrAGdOrUwdTiFozo4lYfSdtJVohNDD+/i/ccM+yaAcyGXqVrfn5o1nU0djiiFHJwVGrQ2dRSFJ/VYNOdCtlDGvT4NWvc2dTiiFHOtCq5Vi/cx6l5nbgRzLmQLfvZWNGjd0tThiAKQPoZCCCGEEAKQxFAIIYQQQqSTxFAIIYQQQgCSGAohhBBCiHSSGAohhBBCCEASQyGEEEIIkU4SQyGEEEIIAUhiKIQQQggh0kliKIQQQgghAEkMhRBCCCFEOkkMhRBCCCEEIImhEEIIIYRIJ4mhEEIIIYQAJDEUQgghhBDpJDEUQgghhBCAJIZCCCGEECKdJIZCCCGEEAKQxFAIIYQQQqSTxFAIIYQQQgCSGAohhBBCiHSSGAohhBBCCEASQyGEEEIIkU4SQyGEEEIIAUhiKIQQQggh0kliKIQQQgghAEkMhRBCCCFEOkkMhRBCCCEEIImhEEIIIYRIJ4mhEEIIIYQAJDEUQgghhBDpJDEUQgghhBCAJIZCCCGEECKdJIZCCCGEEAKQxFAIIYQQQqSTxFAIIYQQQgBgbuoAhMbPbyAAqqpmmff0069lem0wGDh0aNVjiUuI4qxp00GkpaVlmX7o0EmaNBmQaZqiKAQG/vq4QhOiWLu//WRYunQdS5euyzTN2dmRv//+4XGEJQqBVAyLCH//Npibm6EoSq4/AFZWFiaOVojiIeNEK692ZWZmhr9/GxNHK0TxYWGhHYfyaluWlhZMnDjMxNGKByGJYRExfvwQjMbUbCuG97K0tGDEiL6PKSohirfevTtgZWWZ6zKqqpKWlsb48UMeU1RCFH916njkuYyqqpQpY0efPh0fQ0SisEhiWES4ubni798GC4ucr+6rqoqZmYGhQ3s9xsiEKL7Gjh1IcnJKridcGdVCNzfXxxiZEMXbhAlDsbCwyLVtSbWweJLEsAjJq2qYUS0sU8buMUcmRPHk5uaaa9VQqoVCPBw/v/q5Vg2lWlh8SWJYhORWNZRqoRAPJ7eqoVQLhXh4uVUNpVpYfEliWMTkVDWUaqEQDyenqqFUC4UomJyqhlItLN4kMSxisqsaSrVQiILJrmoo1UIhCi67qqFUC4s3SQyLoPurhlItFKJgMqqGlpbaEBtSLRSicNxfNZRqYfEniWERdG/VUKqFQhSOsWMHkpJiTG9TUi0UorDcWzWUamHxJ4lhEZVRNbSwMJdqoRCFIKNqaGZmkGqhEIXo3qqhVAuLv2LzSLzbkUDuYz+XKPZWrvTq1pOAgBM80aM3tyNMHdHjZVMGLHIfl1gUQEKsSkqSYuowHrvhTz/NP1v/pV07P+ytXEtduwKwdwSDmamjKLlio1XSUktf2xrz7EimTZvLi88PL5XtCgUcypk6iMJRbBLDZR8asSMWpRS1t5r0o2bjfmydmwwkmzqcxyZetabTcCtqNS5Ff+zHbOvqFC6dMaJaGE0dymNmyROdPgZg4Ze3TRzL42cRb8PwtyxwLG/qSEquVV8nczsuBdUs6zO6S7ZKPNHpY66cgoWnSlnbUsEyyZbxs4tNSpWr4rMXqsqwU9MwqKmmjkQ8Yn97jQMamjqMEs2Ylsq26hu54PqvqUMRj9HYYxMBJ1OHUaIZ1VRW1vuRKNvSWDYrnczSDIw78Japwyg00sdQCCGEEEIAkhgKIYQQQoh0khgKIYQQQghAEkMhhBBCCJFOEkMhhBBCCAFIYiiEEEIIIdJJYiiEEEIIIQBJDIUQQgghRDpJDIUQQgghBFCcnnySD8qUN6FiRbCyhNRUCLuJ+t0PEBaWdeEunVG6dAa3SvBfCOrBQ7B6Teb1vT0F4uJQv5yX97YnjkfdvQeOHS+s3bm77pfGoW7eApcuFfq6AbCyQvnfW6jvzcg6b+hglLZtwMwMjhxFXfDd3bh+XgIWlqiDh+a+/iqVUZ57FmrUgFSjtp5vvoW00vbIqOLlhdq9aVuhAdZmligohCVGsSPkGL9e+SfLso3KefJsTX/qOlYlMukOJ6OCmHP6NxJT7z7KsatbE/pXa8v35zdyOOJ8rtt2tXbkvUbP8NKBuYWyLw2cPBhVqzt1y1bjTMxVVlzeQUD42UJZd3Y8y7gxulYPGjvX5J/Q4yy+sJmwxCh9vrlixoDq7RhQvR1xKQn8ErSDzTcCUVGxN7dhX6+5BNw6w5h9c3LdTqdKjRleozNV7V25k5LA6qu7+fnS1ke2X6JwfOI3Fne78lgbLEhV07gRH84np1ZxIz48y7JPVGlF36qtqGrnyrW4m+wKO8GPF//OtMz4On1p4OTBqwe/IT41Kddt967cgqr2rnx99s9C2Rdf51pMrtefCjaOHLp1jh8ubORKbDbH3EKSV9tytLRjZE1/urk14VxMMIsv/sXJqCAA+ldry7uNnuHz07+x+OLmXLfzvFdPuro1wdmqDGEJUXx26leORF58ZPtVlJSoxJB2bcHC4u7r2rW1pGbNWtRvFuiTlXemQds22gtVhUqVUJr4Qu9eqBNfhrh4bV77dpCcDHklhhYW0LsXSo0aqMdeK9RdUj78P2jWFM5feDSJoZ0tysIfwDnr07+Vjz6Apn7a70hRwMMDpVEj1HEvaQuULQvmeXyE2rRGmT4V5qsvDQAAIABJREFUDPcUp6tWhZW/QnjWL0FRdPR0b0btslX0195Uo1PFRjzv1QP/v6fo04fW6MR0n+EoaM+2rmZXgcblatK/WltG7p7FqegrALSv0JAOFX04Fnkxz8TwFe8BdKrUGHdbl2wPlg+igZMHKztMx4BCGirV7SvQw70ZxyIvMfifDwq07uz4lqvJ8vZTAUhD5dma/oys2Y2BO2bov4u1nWfgWcYNFRUFhebl63Ii6jKDdv4f5gYzLA3muFiXzXU703yGMbxGl0zTpjYcJolhMdDdvSkWhrvfnQ2cPPB39+PnS1v56MRyffqXzcfj7+YHgIpKFbvytHb1ZrBHRwbumEGsMQGAJ6u2popdeewtbPJMDF/xHoCjpV2hJYY/tH4NWzMrVFSq2VVgQPV2/HBhE5+eWlUo679XXm3LwmDO7h5fYGEwJw0VzzJu9KzcjHln/uCrs2txtLTH0mCOk1WZXLfzZ+f/w8uhsv66sm15pvoMp/+O9wp9n4qikncpOTUVtd8A1P9Ngy3btITmid535/fppSWFiUmoEyehduuB+tIEiInRKltvvP7g2xw8SEt86tXNnJgWhIcHyorlWlL4qHTuhPLrymyTQrzraUlhdDRqnydRnx4KCQngWQO8auV7E8ork0BRUH9YqP2uX3sD/lgrSWExMnLPbAbseJ+5Z9aQlv7lP8SjIwAVrJ2Y7jMcgPeP/UTdNaNou2kyRyIvYmduzYJWrzzUNru7a5/78XX6Fjj+lLRU4o2JfHzyF+qtGUX3LVNQUWlUzhN7c5sCr/9+7zUeCcCM4z9Tb80odoWdQEFhTO1eANR3rI5nGTeik2NpuHYsHf96DRWVhk41MKQn13lxtnJgWI3OJKcZeW7PJ9RbM4o3Ar/jk0dwMBaPhlFNpdn68YzZN4e11/ahoDCkRid9/hCPjvi7+ZGQmsygnf9H3TWj6L/jPaKS7+BhX5GZfs8/8DY97CvhbuuMnbk1bVzrF8p+vHHoO14/9C1114xi1skVADzj2bVQ1n2/vNrW5HpPYWEwZ+/N09RbM4qpRxYBMDj9+yo/+ldri5dDZUISIun412s0Wz+eT0//yienVhb+DhVRJS8xVFWIjYXAQNTZn8CdO1pVq5EPgHZJE1CnToOz57T3XLiI+vwL2ntbtQQ72wfapNInPfE0GODJJzLP9O+GMnIEuLmhvPUGytwvUF6emGcCqXz+mZawJeZ89qe8+QbKaw934MXeXrv0rijaZff71/2s1gDV7xdCUhJERqKu+k2b1+/J7Nfp0xBl6v9gQH/tdauW4OAAZ85qFUJVhRMnUb/65uFiFiYRmxLPqegrfH32T/bdPA1ol48APvAdhYLCyqB/+CVoByoqtxJjGPrPh0Qnx+Ji5UAP92YPtL0+VVpiY2YJgL+7X6Z5DZw8+MRvLNZmlrzdcCgrO0xnXvMJuNu65Li+szHX8Fv3kn757UpsGDHJcQBUsr17UvRcTX++b/UqzlYO+YqzvmN1eldukWV6RiUoYxuHwrXqqKqqAFiaaW3fqKaRkmYkJCGShNRkVFTMDGbZbmtYjc7MafoibSs0AODthkNRUPjq7Fr23/qXNFTWXd/Pwgub8hW7MD0VuJ0Sz+6wk7x1+Huik+OwUMxoXr4uAJPqad+jY/fN4UTUZQBOR1+l99ZpqKh0rtT4gU9sXq8/UP//cXX6ZJrXv1pbXq7bj6p2rsz2G8PKDtN5t9EzmSqb2dkWcoT1wQcAWHLxb1RUzO/7HM9qMoYPfUflO86HbVu25tYAJKRXTXeHndTmo+a4rWk+w5jT9EVcrR0BeLlePwBG7JpJSEIkt1Pi+eH8Rg7cOpPv+Iu7kpcY3svCAuzstP+/eEl7XaYMxMfDiZOZl42OhuvXtUSpbr38b6NObXByghMnAFCeyNzYlO7dYPgwlB++hc6doG4d6NMLZcFXua/3xAntkm36erNo0Ry6dobu/tCwQf7jzZCWBseOow4cDHFxWedXdtf+3bb97rTDR7R/XbI5CFesgDLzI+3y+9lz2iXkSRO1eXFxKKOfQxn93KOtgIpHzsO+EoD+JdnAyQOAL/79Pcuy665rB4t2FRs+0DbG1dZOtI5EXMDO3JrWrt76vGYudehTpSUBvefzjGdXGjp50NWtCX91/RhLQ/6q9fbmNpS1tCMNlQu3bwCgoPBmg6dpW6GBfmDIy/NePZnh+2yW6SuCdgAwy28Mz9X0Z4xXTwB+Sk9Mj0RcINaYgIuVA2s7zeD1+oOwNbPi0p0QUtKMWdbXp0pLpvsMp33FhhyNuMioWt3plp4wO1jY8qr3AF71HkB1+wr5ilsUPZYGCxwstYLEmeirWBoscLS0I86YyKHwc5mWjUi6zeU7ISgoNHaume9tGFBoV7EhUcl3iEmJw9e5FubK3QTuqWpteKnOE2zo8iF9qrTEx6kGQzw68ken9/O9/pfr9UNB4UJMsD69Y8VG9K3aiv7V2tLUpXa+1vWwbevHi5tRUelSyZfZfmP4ovl4AP66cSjb7cxp+iLDa3Shqr0rccZE3ms0kgrWTiSlpTDIoz2veg/glXr99W4ypUXJSwzNzFBenoAy8yOUlcu1Kt6161oVsbaXtkxUdPbvvXlT+7dmjXxvThmtnQWpi3+Em7e0m1+yS5xOnETt9QTq6LGQkqL1s3PIuTKhvvMeXLqc84aPHYeoKIiI1CpyDyo+HvWNt7TfS3bs7LQK373VxJgY7d+y98VtYYHy1TwwN0edOx9OnULp/xSUS6/G+DWBpwdpP25uDx6rMKlxtfvwRbOX2Ob/Ke62zqSoqay5ugcAewtr0lCJTs76ObpwWzs4VHuAhKWCtROeZdwIig3l+/MbAXihdp8sy91Ojqftpsm03DCR4PhbWBjMGVIjf5eLPvB9DgWFf0Lv3iimonIw/BxxxkTWXtuX73iz8+PFvzlw6wzmihlvNRiMg4UtvwRtz9Rxve+2d1BRqV22Cs/X6kFSWgrDd32cZV11ylZllt8YjGoqg3b+H7HGBMbX6YtF+gF9VK3ujPHqyfNePUkwJmd5vyi6zBUD7zYawcLWr7O75+cYULh8J4TbKfHUd6oOQHhSTLbv/S8+EtA+H/k13LMLFooZf904xK7QExhQGOHZJctyB8PP0XDtWHptnUpKmhHPMm44Wtrnuf5Dfb7mxdp9iEmJY9z+L/TpAbfOEJ50m5uJ0RyLLFg/+bza1pXYMN4/9jOg3bTjW64mQbGhmfptZhhZsxs9KzcjPOk2g3d+QHnrsjzt0R4AK4MFY7x6MsarJwOqt8u14lgSlaybT0Cr+PW5p0/hqdOoU6dr/2+bfonYyjL79yanaKuwtsnfx8DCQqvWxcfDqdOwezf0fwrlmeGoc77ItKj69QItIbx2DYKDwcMDang8/F3MiYmog4bkvVyZMigTXrobx6a/8rdNJZszpIwbTcwyf2yUeV9oSe7WbbB+g7adhYtQPp0NBsPd38WVK3cv34tio6tbE/3/I5Ju88zuWaSltxAzRTu3VFCyfHkmpN+RbJ3PSh7Aq94DAFgVtJMdocdISTPi61wTc8UMo3r3JGXNtT3cStQOmptvBDK6Vg9qlXHPc/2eZdzwd/cjDZW3Dy/KNG/k7ll5vr+6fQW+bjEJgIq25bAxs2Rjl48A+PP6PhacW8+g6u1pXr4OaaiExEfgbuvCk1XbsPjCZq7F3cTSYMFPbaegoBCSEEl567JYGSx43Xsg044u1rdlbWbJ8vZvY0BhQsBXXLrzHwDzz/zBWw0GE5F0mzmnte4d+26eznRnpij6FBSGeNztU3gk4oJ+F3rGJWJrs+yPVclp2rHK1twq39sbWdMfgAVn1+Ni7UCfKi0ZWqNzlrtzPzqxnJQ0I5fu/EdQbCheDpWpXbYKAXlcSr0aG0Y9x2o4WNgyyKMDX/67GoD41CTabJyUZ3yF0ba8HCrzdkNtlIyg2FA87CtS3b4CvSu30C93A9RzrEZrV29S1FT6bX8Ho5rKf/GRHLh1hpbl63E44jyr009+C3qiWByVvIphaqpWlTsQoL02M9MSN7hbgSuXzc0WoN+EoV69mq9NKUOe1iqS+7UPnPqb1hBo1y73NwZrl6+wts7XdgrEtTx06qj/KC1b5u99iYlZk0MnrQ+GXjkELTn29NT+v3o1fbIy4SXtd68oKK+9ov10zXp2Koq+Vw5+w0cnfgHAxtyKq/cMRZGQmoyCQivXrN0vMiqFD3JXcffKTUlDZenlbQAcj7qMuWLG0Bqdc3zPqSjtTl8rs7wT0B9av4aCwsLzm4hKvpPvuO6lKArKPW0j43XG5aY3GzyNgsLAHe/TefMbLLrwFzZmlnzf+lVA6wjvbuvMiajLdPzrNTr+9RpxxkQGVG9Hfcfq+no97Ctia6Yd+H2c7l7FeCU9eXa2cuBD31F86DuKCjZOD7UvwnSMaiq9tk5lR+gxAMwMZsQZEwGtXyxA+fR+b/fL6A93Mb0rRF48y7jhbutMSEIkYYlRnI6+SpwxkSp25fV1ZScoNhRA/xzm5qkd79F+06uowIu1+2Bn/uDHt4K2rakNh2JpMGf+2bX02PI/PdGe3XRspsvBbVzro6BgoZhR0UY77lexK0/L8tr3WBNnLz70HcV7jUeSqpa+YdVKXmKoqnDtGuqMD7Tkpm4drd8bQESE1rfOYACf+/o9KYo2zh7k/9JsRmWyRQuUFctQ5n+pvbazzb3fn/oYy9KXg1CfHX33Z/GS/L0vY8ie2vf0Ccm4G/n+cSEPH4EbN6BmTeiiHcDV8S9D4GFt/rJfUHv3RZ3/dQF2RJjKtbgwfrr0N6eir2BrZsUnTcfq8yISbwN37yK+V9dKvgCcux2cZV52nqjSCiuDBQqwzf8TdvX4HO/0RGmYZ6fc35wPr9TrTyWbctxKjOGz078+1DquxIbRY8v/6LHlf+wKPUFCarL++ptz66hsWx57cxtuJkZzOlo7wZx9aiVGNZUqdq4A9Kmidar/If1S+a3EGNZc06oT996VCjDvzB+kpBkZU7sXFay15K/Juhf1S/f9tr9Lw7VjC3yJTjx+KnDpzn+8HPAV8alJ+DjV0G/UupkYTRoqBhSau9TJ9D4FRR9G6nhkLt2N7vFa+smEi5UDu3p8zq4en+snUuPr5nznv/qAx6qwxCjORmtJbf9qeRRI7lMYbauRc01UVBacXQdoN58E3QnFcN/Jq1FN1e/g/6blZED7W2SMEJCUlkKjP1/A989xpe4yMpTExDBDSop+CVN5/bW7dwEf0W6gUEY9l2lxZfIkbZmwMAgNzXv9deuCo6N2efhmGNy+rf2kD8OiDB9WePuSk2ZNtf57uVFVLWnL+ElMzN+6z2iXDZT+dzviZ1T81LX3jH+VkoI65W3Uqe+AqmrD01hYaJXbr9PvPn6yr5aQZ3zJeNUCm8IfJkQ8Wi/u/4I0VHq4N9MrW9+f17oO9KjcLFOFoFOlxtQuWwWjmsriC3/la/0vpA85ERwXTnRyLNHJsVyPu4lRTaWaXQXK5zGuX27cbV30IS1eOvBltst4lnGjf7W2BepoHpYYhYqKk1UZfT1V7VwxV8z0wb6vxWl9mf3u6Yhf31G7ied6+jyA87eD+ersWmafWokBhW/Th/5JSTPy06UtAEz3Ga5fVgToV7XNQ8cuTCMlzcj0I1oXgo+ajNbvvN0bpo0AMNm7f6blZzQeiaXBnBvxEQTH38pz/QYU2lZsiIpKUGyo3rYu3wkBeOBRA+53f8XR3U7rY38r8W5f/nYVGhZ4eJz8tK1UNQ0FhbqOd/teVkwfeeDeKxdLL21l4YVNHLh1BhcrB17z1u7WDkmI5ERUEFYGC4Z7dtFvBlNQsj35LalKXh/De+3YCQMHQK2aKFPeRP2/D1G/mIeyZCHUq4uy9Ec4d167FOruBqqK+kX+nrSgjEq/Y2r9Bq3/YAZ7e5Q1v2kVQ8MjzLvr1tUGvwbUsS9CUFChrl798WftyTAdO6BYW2s31Hh4aFXX7PoJ3rgB6zdqd1xPn6rdPHM9WOtPWbmyNl7i4cPg7g41PFCHjdDGRRTFxq3EGL49u44X6zzB1y0n0W7TK6y68g/j6/algrUTu3p8zv5b/+Jq7ajfrbz88nb98lhuMm46SVFT6fr3m5nmfd/qVdpWaMBLdfoSHJf3gTA7C1u/jgGFlDQj09LHXQQITYhkUsBXKCj80XkGFooZ1ewr6H33crPowl/8E5p51ICUNCMXbt/Ay6Ey+3vN5WjkRVql31W9+upuQKsU9qrcnBGeXajnWA0nS3t93384vwl7C+2kKeMS1s+XtjK0RmfqlK1Cv6ptWHNtD9+d28CLdZ7A17kWm7vN5GzMdeo7euBu66xXH0XxsSE4gFG1euDtWI1P/MYy+eDXvHfsR/7qNpPG5Wqyzf9TTkZdpq5jVarZVUBF5d2j+bv6M9yzKxaKGZfu/McT26Znmneg1zwcLe1p4uz1UHE7WtqzrfunXIsN41TUFVq41qWshR3RybFsunEQ0J6K9F36Sc0T26ZzPh9XEB62bf0bfRU/Zy+WtXubvTdP0cCpBrZmVly+E5LpaSzJ6QnfhAPz2N9rLqO9erD88jZCEiKZfXIly9r9j9e9B9Kxog9xxkR8nWtxLfZmjnc3lzQlt2KYTp3+rlatatdWG5w5LAx17DhteJoKFbTp7m5w5w7qq2/cvfyZG4NBv1SsLl+ReV5sLISGaf3ruvujV6Hv7aeQUTnLT5k+p2WjorRpqqpVKgsiuzhCQ1E/+xyMRmjZAmrVhIhI1BdeyvF96rz52riRLVvol6DVSa9qyaGd7d2/QVwcxGYzRI4oUjL+umn3/J2/PLOGW4kxuFo76oNPd938Fv9GX8XW3IoulXxp6FQDY1oqs0+tzHQ3YMYlmew+9RlDxBwOz/pElIzxB3u4N7u7jntiurve7NtTr8rN9aFcLAzm+DjV0H/aVWiovzfBqI19lt/k80TU5WyTsGlHFnM6+iplLe3oWLERVgYLzsVc5/PT2pA+Z2Ku8fOlrdxJScDP2UtLCtOMfHR8WfoNNln38YV9n6Oi8n7jkRhQMKqpjNj1MXHGRKrZVcDfzQ93W2e9T5gofjIq8t3dm1KnbFVuxIfzxNbpRCTdxt3Wme7uTalmV4GYlDiG75rJnpun9PemoR1fsmsDz9TUrvRkDPVyr+0hWv/GcbX7ZNve71///SwMZlyPvYlnGTf6Vm1FBWsnopPjmHTwbreh8MTbqOn/ZTd6QXYetm1NPDCfoNhQLA3mdKzYCBcrB6KS7/DW4e8Bsnx/xBoTmHlyBQYUvm6p3fhyOOI8H51YjlFNpYmzF+0qNMTO3JrAPJ7WVJIoai6dCI4c+ZiyZZ3w9PR/nDFl65tXUxh76hUMatbBmB+ara2W8Jw9pw3iXNyUKXN3QO9Hyc1N20ZBElB7e6hVC65ehcjIXBf922scNZ5vSK3Gph07KjU1mbVrR/PUU4VTgbl58xBnznxD+/bT8174EVuzJIFFSRu44Ppvoa3TgEJj51pciQ0lIqmAJysmYEChkq1zgR/Bl8HWzApPBzfOxlzPdnxCgFoO7sQbkwq0TXdbF9xsnfk3/YaC3Iw9NpFRE5xwLP/QmysUERHnOX58BZ06Lc574Xw4f34pCQmX8PF5plDWVxDffRjP4uqLibKNKLR12plbU9+xOsejLmd6/nhRYWEwp7ZDZYJiQ7P9DDpa2pGmqtxOiS+U7eXVtqzNLKnl4M7V2LACbTOjy8zZmOuZRkW4n1magXEH3mLiJ4X05LMCuHRpMzEx0fj6Tsl74RyU7EvJeYmPh+M5DCBdHNx5uLsqH9h//xV8HbGxcPRowdcjiqw01DyfgVyUpaEWWlII2jAdJ6Ny7+JxIZ93lebmRnx4ocYtip44YyIB4Q8xXu1jkpJm1J8Dnp3o5MK9QpRX20pMTc6z7eVHbvtUkpX4S8lCCCGEECJ/JDEUQgghhBCAJIZCCCGEECKdJIZCCCGEEAKQxFAIIYQQQqSTxFAIIYQQQgCSGAohhBBCiHSSGAohhBBCCKAYDXBtMIMF3l+YOozHS9Ue4KMopn0CiCl4lr5dfqyszMzxP/ck/ueeNHUoj5d697FYpbFdaVSgtO77o2dtbsawwy+YOozHTnuGmvbZKo1Ny8wiH4+4LSaKTWL4QhF41MzjNnz4W5w9e5kVKz6lZs1qpg5HlCA9R1jACFNH8fgdO3aG559/Bz+/+ixY8K6pwxEl0DNvWZk6BJNYuXITn3yyiKFDe/Hqq8+aOhxRAHIpWQghhBBCAJIYCiGEEEKIdJIYCiGEEEIIQBJDIYQQQgiRThJDIYQQQggBSGIohBBCCCHSSWIohBBCCCEASQyFEEIIIUQ6SQyFEEIIIQQgiaEQQgghhEgniaEQQgghhAAkMRRCCCGEEOkkMRRCCCGEEIAkhkIIIYQQIp0khkIIIYQQApDEUAghhBBCpJPEUAghhBBCAJIYCiGEEEKIdJIYCiGEEEIIQBJDIYQQQgiRThJDIYQQQggBSGIohBBCCCHSmee1wO3bwYSGHnscsYj7GI3xAISHn8PePsrE0ZQ+aWnGQl9ncvIdaU8mFBFxDZC/g6nduXOj0NcZHx8uf1MTun07GIC4uFvydzAh7e9gX6B15JoYli1bi//+28mFC9sKtBHxcFJSYgG4cuUAKSl2Jo6mdKpYsUWhrcvKyhFr6wrSnkwoOPg2APHxUfJ3MDFn54aFti47O3fCwlT5m5rQzZuhANy+fV3+Dibm5taoQO/PNTH09ByAp+eAAm1APLxly8Zx9WogdetOxsfHx9ThiAIqW7YWbdvON3UYpVqZMseA53F09JK/RQni7t4Rd/eOpg6jVDt37gdgAbVr96Vt2+dNHY4oAOljWITZ2NgAkJCQYOJIhBBCiJzFx2tdn2xtbU0ciSgoSQyLsIwGlpiYaOJIhBBCiJxJYlhySGJYhJUvXx6A8PBwE0cihBBC5OzmzZvA3eOWKL4kMSzCqlWrBsDly5dNHIkQQgiRs6CgIACqV69u4khEQUliWIRlJIYZDU4IIYQoalJSUggODsbc3Bx3d3dThyMKSBLDIiwjMTxx4gSpqakmjkYIIYTI6uTJk6iqioeHh6lDEYVAEsMizNnZmSpVqpCUlERgYKCpwxFCCCGy2LVrFwBNmjQxcSSiMEhiWMR169YNgN27d5s4EiGEECKrjMSwS5cuJo5EFAZJDIu4jIa2bt06Gc9QCCFEkXLs2DGuXbtGuXLl5EEMJYQkhkVcrVq18PX1JS4ujiVLlpg6HCGEEEL32WefAfDMM8+gKIqJoxGFQRLDYmDKlCkALFu2jAsXLpg4GiGEEAJ+++03zpw5Q5UqVRg+fLipwxGFRBLDYqBGjRqMHTuWxMREJk6cSFhYmKlDEkIIUYrt3r2bmTNnAvDuu++aOBpRmCQxLCbGjh2Lv78/4eHhvPTSS8TGxpo6JCGEEKXQqVOneOuttwCYOXMmjRo1MnFEojBJYliMvP/++/j6+nL16lVeeeUVjEajqUMSQghRigQHBzNhwgSSk5MZP3683IlcAkliWIyYm5szZ84cqlevztGjRxk7dqz+fEohhBDiUQoMDOTZZ58lNjaWvn378txzz5k6JPEISGJYzNjb27Nw4UJ8fX05ceIEgwcPJiAgwNRhCSGEKKFSU1OZN28e48aNIyYmhjFjxjBt2jRThyUeEUkMi6GyZcuyYMECRo8eze3btxk/fjzz58+Xx+YJIYQoVKGhoYwePZoff/wRBwcH5s+fzwsvvCBD05RgkhgWUwaDgRdffJEvv/wSOzs7lixZwpAhQzh8+LCpQxNCCFHMGY1GlixZwqBBgzh16hTe3t6sWLGC5s2bmzo08YhJYljMtW7dmt9//x1/f38uX77MCy+8wJtvvklISIipQxNCCFEM7dy5kwEDBjB//nwUReGVV15h0aJFuLq6mjo08RhIYlgCuLi48OGHH/Ldd99RrVo1tm/fzlNPPcXXX39NYmKiqcMTQghRDFy5coWxY8fy+uuvExwcTM+ePVm7di3Dhg3DzMzM1OGJx0QSwxLE19eXlStXMnnyZCwsLFi0aBG9e/dm8eLFMu6hEEKIbF28eJEpU6YwaNAgjhw5Qo0aNViyZAkzZszA0dHR1OGJx0xRVVU1dRCi8IWHh/P555+zefNmAOzs7Bg4cCDDhg3DycnJxNEJYRrHjh3j+eefx8/PjwULFpg6HCFMKjAwkCVLlnDgwAFAG/Vi3LhxDBo0CINB6kallSSGJdzZs2dZsmQJ27ZtQ1VVLC0t6du3LyNHjqRixYqmDk+Ix0oSQ1HaqarKzp07WbJkCadPnwagXLlyDB48mEGDBmFvb2/iCIWpSWJYSly/fp2ff/6Z1atX69N69+5Nv3798PHxMWFkQjw+khiK0io+Pp5Nmzbx888/ExwcDICbmxsjRoxg4MCBJo5OFCWSGJYyERERLFu2jN9//524uDgAqlevTt++fenTp4/0JxElmiSGorQ5evQoa9asYdu2bSQlJQFQr149Ro4cSefOnU0cnSiKJDEspWJjY1m/fj1r1qzh0qVL+vQOHTrQp08f2rdvb8LohHg0JDEUpcGxY8f4+++/2bVrF6Ghofr0Ll26MGDAAPz8/EwYnSjqzE0dgDANe3t7Bg8ezODBgzl79ixr165l06ZN7Ny5k507d+Lk5ETnzp3p1q0bjRs3llHuhRCiCLtw4QKbN29m8+bNmcaxdXFxoVevXgwcOFD6lYt8kYqh0CUnJ7N9+3bWrl3LoUOH9OkuLi506dKFrl27Sn9EUaxJxVCUJCEhIWzYsIHNmzcTFBSkT2/YsCE9evSgbt261K9f34QRiuJIEkORrfDwcP7++2+2bNnCyZMn9ekVKlSgS5cudOvWDW9vbxNGKMSDk8RQFHcXL17Ur+ycPXtWn16nTh38/f3p3r075cuXN2Fu1Mc3AAAbPUlEQVSEoriTxFDk6datW2zevJktW7bowxsAVKxYkXbt2tG+fXuaNGmCubn0TBBFmySGorhRVZXjx4/ryWDGHcUANWrUoFu3bvTs2RM3NzcTRilKEkkMxQMJCwtjx44d7Ny5kyNHjpCWlgZofRZbt25N+/btadOmDba2tiaOVIisJDEUxUFCQgL79+9n165d7N27l6ioKH1e/fr1ad++PR06dMDDw8OEUYqSShJD8dBiYmLYvXs327dvJyAgQB8KwdzcHD8/Pzp06EDHjh1xdnY2caRCaCQxFEVVaGgoO3fuZM+ePQQGBmI0GoHM36edO3eWJ1eJR04SQ1EoEhMT2bdvHzt27GD37t2Zns3s5eVF69atad26NQ0aNJCHsQuTkcRQFBVpaWmcPHmS3bt3s2vXLi5fvqzPc3R0pHXr1rRt25ZWrVrJFRjxWEmnMFEorK2t6dSpE506dcJoNHL8+HH27NnDnj17OH/+POfPn2fx4sXY29vTokULWrduTatWraSaKIQoNSIjI9m7dy/79+8nICCAmJgYfV7NmjVp06YNbdu2pUGDBvKsYmEyUjEUj1xoaCi7d+9mz549HDp0iOTkZH1enTp1aNWqlV5NlC9D8ShJxVA8TkajkWPHjrFv3z727dvHxYsX9XmWlpb4+fnRtm1b2rdvj6urqwkjFeIuSQzFY5WYmEhgYKBeTbx3VH57e3uaNWtGixYtaNWqlQzGKgrsQZ/wEBgY+IgiEaVFaGgou3btYv/+/QQGBpKQkKDPq1q1Kq1ataJFixb4+flhbW1twkiFyJ4khsKkLl26pCeJJ06cIDU1VZ9XuXJlWrRoQYsWLWjatCl2dnYmjFQUR35+fqiqmq8n99SvX58lS5Y8hqhESRITE8PBgwf1nxs3bujzbG1t9ZPdtm3bUqFCBRNGKkT+SGIoioy4uDgOHTrEgQMHCAgI4Pr16/o8MzMzvL299UTR29tbbmIReXr22Wc5depUrstkJI4LFiyQZ8iKPCUlJXH06FECAgI4ePAg586dyzS/Tp06tGjRgpYtW+Lj4yPju4piRxJDUWSFhYWxf/9+Dhw4wKFDhzJ11Lazs8PX15dmzZrRtGlTatasacJIRVEVGBjIuHHj8qwaSrVQ5CQtLY1///1XrwgeP36clJQUfX7FihVp3rw5zZo1o3nz5jg6OpowWiEKThJDUSykpaVx7tw5AgICOHDgQJYvZycnJ/z8/PREsXLlyiaMVhQluVUNpVoo7qeqKhcuXCAwMJDAwECOHDmSafgtBwcH/bumefPmVKlSxYTRClH4JDEUxVJiYiLHjh3j0KFDHDp0iLNnz+pPYQHtLD4jSWzevDnlypUzYbTClPKqGkq1UAQFBemJ4OHDh4mOjtbnWVpa4uPjo1cF69SpI6MniBJNEkNRIsTGxhIYGKgnivcOFgvg4eFB06ZNadasGX5+ftjb25soUmEK2VUNpVpYegUHB+vfF4cPHyY8PFyfZ25ujre3N35+fvj5+dGwYUOsrKxMGK0Qj5ckhqJEioyM5ODBgxw6dIiDBw8SEhKiz1MUhdq1a+Pr60uTJk1o0qSJJIolXE5VQ6kWlg7Xrl3jyJEjHD58mCNHjhAWFqbPMxgM1K1bV08EGzduLMPIiFJNEkNRKty4cUOvJh46dIjIyMhM82vVqqUniU2aNMHBwcFEkYpH5d6qoVQLS7YrV67oSeD9FUFFUfDy8tITQV9fXxkKS4j/b+/Oo+Os73uPv59ZtY9kWatly7Jsy6t24w07YFDKUgolJmwhdrY2SUmzlDQpaaBZbiD3JPfcYNrD3mJSQgxxuTFhz204DjIGazU28Sq0WJIly9q3Gc08/WNGY481WmyEJTmf1zlzMPM8eub36Eij73y/v+/vdxYFhvJnqaamhrKysuAfj7a2tpDj2dnZFBUVUVhYyKpVq3C5XFM0Upks52YNlS28dBw9epTy8vLg4+wPfhaLhZycHIqKiigoKFCFQGQcCgxFgNra2pAMQ2tra8jxrKysYDZx1apVWpJihtq6dSv79+9XtnAGG+4aHv5draioCGkWsdlsLFmyJPjBrqCggKioqCkcscjMosBQJIzhyenDf3zOnpME/q2tCgoKgo85c+ZM0UjlfAxnDZUtnDm8Xi8ffPAB5eXlVFRUUFlZSXd3d/C4zWZjxYoVFBYWUlhYSH5+vuYIinwECgxFJqCpqSn4R6mysnJE13NSUlJIoJidnT2hbdg+bjsebqDj9NBUD0OmOcOAq25MYkHu1M+1c7vdVFdXU1FRQXl5Ofv372dgYCB43Ol0snLlymBZODc3F4fDMYUjFrm0KDAUuQA9PT3BQLGiooKDBw8yNHQmAIuNjSU/P5+CggIKCwtZsmTJlGyN9ch9NbwU72XANvVBqkxfq9vhzmuSWLb64jdd9fb2UlFREQwEP/jgg5DfJbvdzsqVK4PNIitXrsRut1/0cYr8udAmjiIXICYmhg0bNrBhw4bgc+Xl5VRXVwf/u3v3bnbv3g2cyXLk5+cHHx+l3LVq1SqcTidPPvkkOTk5Y57b7YA+uz7/yeg81vE/ODz66KM8/vjjWCwW3n333Qt+rVOnTgV/R8rKyjhy5MiIc/Ly8iguLqaoqIi8vDytIyhyESljKPIxME2TY8eOBTOKlZWVIfMUrVYrixcvpqCggPz8fAoLCyfc0FJcXMzwr61hGNx///3ccMMNYc995L4afpXspU8JFhnDla0GW0vCZwy7u7t58MEHefPNN4OZvLKysglf+/jx48EpGJWVlTQ2NoYct1qtIesIao6gyNRSYChykTQ1NfH+++9TUVHBvn37RsxTnD9/PoWFhcH5U6Pt93z55ZcH51yZpondbmfz5s3cc889I85VYCgTMVpg2N3dzZYtW2hubmZwcBDDMDBNc8zAsKqqiqqqKioqKqiqqqKrq2vEObm5ucFGkaKiIiIjIyf9nkTkwqiULHKRpKWlkZaWRklJCXBmnuJwRvHgwYN8+OGH7Ny5E4DZs2cHy84FBQUsWrQIi8USMhHfMAw8Hg87duygoaGBH/3oR8TGxk7J/cml5dChQ3zxi1/E7XYzNDQUtpmqp6eHqqqqYDbwwIEDuN3ukHNiYmLIy8sL/hwvW7ZMzSIi05gyhiLThNvtZv/+/cHyc3V1NX19fcHj0dHR5ObmUlpaOuKPtGmaOJ1O0tLS2LZtG+np6YAyhjIx52YMd+3axYMPPsjAwEDYgNAwDLKzszl27Bjn/glJTU0NmUs7XTr0RWRiFBiKTFM+n4/Dhw+HzFNsa2sbsd/vsOGyst1u54knniAnJ0eBoUzI2YHhcJPJaD9ncGZLweEAcTgILCoqIikp6SKPXkQmkwJDkRlkzZo1IUt5hDP8R/v+++/nxHsrFBjKuK5sNbhtQyzb/+sn7NmzZ9TS8TDTNHnooYfIy8vT9nIilxjLVA9ARCZuop/jTNPkBz/4wcc8GrmUPPnkk5SWlo4bFA5bv369gkKRS5ACQ5EZJFy20DTN4MPhcGAYBpGRkaxfv34KRvjn4SdXp/Li7ZkkRlmneiiTJiEhIeTnZ/hDSLgPI4ZhsGbNmos9RBG5CNSVLDLDDJeKhxtO3G43s2bNYt26dRQVFbF48eLgoteP3Fcz7vV+uCmF9Dg7EVaDIROauz384p1TNHWPDEKvWxTLdYtjyYiz09DlobSuj2f3d4Sc86WiWSxLjuDeN5roHxo7w3ntolg+uTCWrAQH/R4ff6ztZcf7HbT2ec/jOzL5/vC5BTR0e/jMC/Ujji2Z7aQkO4Z9jf20jTPOvNQIvnpZIklRNsqb+tle2U5dp+fjGvZHcscdd/DjX3yZxsZGysrKKCsro7S0lNOnT+NwOPB6vcEPJoZhYLVeOkGxiJyhwFBkhiguLsZms+H1epk3bx7r1q0jJyeHoqKiYBfyhbg6Owa75UzpcHmSk00LYnhufwf/p/RU8PmflqSyaYG/dGgCc+LsrM6I4uZlLrb8Vz29bh8A1y+OZU6cnRiHhf6h8IGTATx0fTprMqKC1zOAhbMc9Lh9PF3ZfsH3MxmiHBZmR4Z/e/znK5IZGDL5xiuNYY+fbdv1c4i0GZjAXJedG5fEsb2qnW3vtE3yiCdPeno66enpwUXTGxsbOXz4MPv27aO0tJS6ujqsViuDg4NTPFIR+TgoMBSZIfbt2wf4Fx2e7LUKvT4oefo4K1IiuGahPyt4y/L4YGD4qWUuNi2IYWDI5Mu7GjjQMsiS2U62XZ9OZrydf7kyhW+/1jTh1/vHy5NYkxGF22tyz2tN7Knvw2qBO1bG89z+zkm9t8n2979rZNBrMjhONhTg+79vJsJm4bWj3dyZG8831s7mthXx0zowPNdwoHjFFVcA/p+/Q4cOUVxcPMUjE5GPgwJDkRnm41jA2gS63T721Pexp76P9ZnRuJwWitMj2dfYz1cuSwTg6y83cqDFnyn606lBbt1Rx6ufzeIT86OJdliCWcOxRNst/PVSFwBbdtZz9LR/QWSvD56pOlOWvm1lPCtTIvj+75vxBWKwy+ZEcuNSF9sr2jnUNsjX1iRy4OQAVovBp5a5cHtNXjvazetHe/jyZbPIT43k7dpeflndgdvrv8h3Lk+i2+3j395tG/O1wvnkwhiuXxxHjMPCkbZB/nVvG91j3PNbH/YG//1sdQdfXzsbm2Xsxo7sBAefyU8gK8FBW98Qj713mkNtZ7Jzf5UTR1qsjd8d7uZLxbOY57Jz6NQgP3/7FJ7A4JfMdnLLchfz4h3sqevlpcPdtPSO3c0+UbGxsQoKRS5hCgxFJITDahDr8PelHTo1iMNq4HJa6PX4KG/qDzn3dL+XD9vdZCU4yE2JYE99X7hLhrg8MxqrBWo7PMGgMJybl8aRleDgh38wgtm5DZnRfDI7hurmfg61DbJ5WTyfyTWwGGfK0WvnRnHvxmQcVn8JNzclgq2Fs9j45DEAblrqon8oNDAM91rneui6dNbOjQr+f25KBDcucbFlZx2H20a/DwCLAX9bnIgBY96zxYBnb5nHmdjRycbMaF4/1sP33mwG4IYlceSnRrClIAGbxcAAViRHUJgWyad31DEn1sYzn5oL+L8n+akRrEyN5JsTKH2LiKgrWUSwWvyZtIevT+eVu7KwGPBhh4dut4+lSU4ATo/SaNHc489ELU50Tui1lif7zzs7C/ZRWAz4eekpLnv0KP9R0R54zuD25+u48t+PU9/pIdJmcNmcC9+P96alcaydG0Vrn5e7flPPFU8d57eHurBZ4MGStHG//r8/l83nCxPoGvTxzVdHD9B8Jvyyup1nqzv4i+01fOvVJkygJHvksjDljf2sf/wYn95Rh8dnkpXgwBVh4e41swH41f4O1j5+lIf3tvFE2cwpXYvI1FJgKCIYwOblLlZnRBHntFDVPMDWnf6O3OhA9tBpC18CHS7RRtkn9naSGGjqON03OaVNt9fkuUBn9GP7TgNwosufjex1+9h1qAuATy688BL87SvjAfhDTQ8LEx1cuSCaqqYBTCA9dvzVw+s7/VnCWKeFmwNl9NFse6eNF//UxZ158Vy3OBa318QAMuJCX+fnpf7ScU27m9oOf6fzollO6gNdz9ctimNxopOnK9uD5X8RkfGolCwieH1w+wt1fG11IhsCpd5ej3/u3JFT/qBidlT4t4vZ0f7nj7VPLPio6fAHSXPiJn87Fh8jy8CNgWV3xpnaN6aUGP893rLcBYQGdhPZBvgzv6knOdrGrjvn8/nCBLZXtge/v+f6zuVJbF7uf40hnz+bC+CKsNDQFf76dR1uFs5yEGm38Mh7bRSnR7IyJYLtN8+l+uQAd790Ytylg0REQBlDEcE/F62m3c13Xm+mf8hkRXJEsHzZ2ufFZ/oDq6L00HKsASya5QDgwMmBCb3WgRb/eYXpEyvtfhxvUud7zeFVdz7/YgOrHzsa8ljz2NEJXaOld4gjgfL5Xy2JC3tOXkoEm5e76B8y+cquE6x9/CjvNfSHPfdsZ4d8PtM/zq/sOkFbv5fclAievnnuhMYoIqLAUESCPD6TH791EoD7rkgJrm+4t8HfVPLVQHfysOEmj6aeIU6EWRA7nD31fXQN+oi2W/jexuSQY1ctiAnOQRzuot0wPzp4fElSxAXcVahej48ohwWH1X9vVgskR4dmQ03zTAkdoDZQCt5akIDPJOQxVh4u6ZydUdICZedTo5TRN6/wZwp/vb+DfY3+gHC4hD9eN/MwI3BP+xr7uXZ7DV4fzE9wTOhrRURUShaREK8f7eGuPP86hT+6KoXvvtHMA7tb2HnbfHJTIvjtnfM52DLA4kQnc112TOAnb7Wc12v87O1WfrgphZuWxrEqI4qDLQPMc9nJme2kc8DH1U8f59fvd7I6w99hXJDqL43mzJ5Yg8tYSut6uXZRLM/dMo93GvrYlBUTEgQCHG/3l2a33zyXr7x0gh/+4STP35rJxsxoXrg1k/dO+Jf0SYiwcvXTx8N2MrsiLPz2zizqO9180DpI8ZxI4pwWOgd8vHGsJ+zYfnOgk2sWxvKXOXF0DnopSo8iL9UfDN+6Ip6q5uZx7++2lfHcvTqRlw9347QZ/mkBE1hGSEQElDEUkTC+9UojPtOfwVuc6KCpe4jbnq/ldL+XtBgbVy2IYa7LTtegj7/5fw2803BmmZrhdQDHCkVeOdLNt15tos9jMifWRkl2TDAovPdN/0LZu2t72dvQR4TVwublLjLjHRwKzHcc3r7XHCVfZ4b82wx57tH32jh22k2Gyx6YM0hwa7vh6z70zik6BrwsTXKSHG2jtsPDPa810evxkRlvZ/NyF6kxNpp7hohxhH8btVkMGro8ZCU4uG5xLMnRNjoHfXz3jdEXAq9sHqC0vo/EKCtfXzObtRlRvHCgE58JawJL5QyP0XfWHsbD//KZJpF2A4/P5KalcVy7KJbT/V7u+++To76miMjZDDPcDukickl45L4afpXspW8S+zyi7RaWJDl5v2VgQrt/jMfltLAo0cmBloGwDRIWw9+RO9l7DLucFmxWY8z9juMjrHQNekMWvU6MshLntFLTPvbahcPsFoOFiQ7qOjyjNpycK9ZhIc5pCZbnnTaDlGjbeX0PkqKsuH0mnQPjv+aVrQZbS5JYtjr83EcR+fOhUrKInJdej4+yxvEbIiaqc9AXnE8Xjs9k0oPC4dcdT8fAyKCxrc87ZjB5Lo/P5IPW81suptvtC9lRZXDIPO/vQet5jFFEZJhKySIiIiICKDAUERERkQAFhiIiIiICKDAUERERkQAFhiIyoy2c5eAfL08a9fjyJCdP3ZTBPFf41myLAf+wbjb/dM5i2y/eMZ9X7soa9/Uz4+38tCSVnbdlsuPT87hnfRLRE9w3WkRkulFXsojMWMuTnDxx01y6Br387z+2jjj+2fwEvrY6ERMonhNFXWdnyPFIm8GuO7NwRVg42TOEwZk1ARMirNjGie82ZUXzQElayD7MWQkOmns8/LKq4yPdm4jIVFBgKCIz0rfXJ3HLChejbRS3KSs6GBR+9/Um/n9N74hz/nPzPFwRFmo7PdzyXO2Y29uFc+/GFAwDtu1t45nKdgrSItm0IEZBoYjMWAoMRWTaWprkZJ7LwWtHu0Oev31lPJ9e4aJz0IfLOTKtZwD/sikVgH/d2xY2KPxcQQJzXXZ63T7ueL5u3KCwKD2Sm5e5ONgywH9Wd/CJ+dG4IixUnxxge2U7AOVN/ZQ3Td4ajyIiF5smwojItLUlP4HvfSJ5xPOn+ob49fudXP0fx8N+3ReKZhFpMzh62s2fTg1SnB6J9ax3OwP4fOEsAO79fTNXZsWQEjP65+T0WBsPXz+HkuwYDrQMsCkrmn/a4B9Xj9vH312WyN9dlsi6eVEXfrMiItOAMoYiMuO8cayHN471jHr8L3P8W7stnOXg4evTARj0mnzj5Ub2Nfazak4kETZ/EfoX16YHv25vQx93/64x5FoOq8H2m+dhs8ADu1upbB7giRszSIyyArB2bhRrA/sYn3p7aPJuUkRkCigwFJFpZZ7Lzs+v8QdrKTE2ImwGz9+aCcArh7t4qqJ93GskBYK2XrePV450szojirkuOz+7Jo0rnjpOUfqZzF5F0wBN3R7+YmEsqzOiuCsvnmfOmiP41F9n4Iqw8PKRbnYe9DevbNt7ikdvyMBigR+/1QLAsdODHGg5v63vRESmGwWGIjLtnNtQYox2YBS2QJvw119upOrkAAClX8om2m4hK8ERzPbVdnr4m982ANDW7+WuvHiuWRQXDAwdVoOcRCcA2QmO4PW/fXlSsDT9/UCp+/kDnRxoGdkZLSIykygwFJFppa7Tw+Zf1wLwYEkq6+ZFB/9/oga9JpE2g+pAUAjQ2D1EpsvO/Hg7J7o8ANS0u4PH36rp4a68eOIjQqde723oIy3WTs5sJ9ctiuXlI91s2VnP/702nTUZUTxV3s5TFadxD51vT7OIyPSj5hMRueS09Prn+m2cHx18Lj3W/zn4YOtgsHN4WZIzeHxjVnTI1wJ4fCZ3/66Rb77SiAnc+4lkHFYDrw9+9rY/O3jrChemeWb9w6VJTpYnn7muiMhMooyhiExbz1S188e6kUvNjOexfW38r6tSeaAklT11fSxNjsBuMWjpHeJkj//R1uclOdrGC7dl0tjlYXWGf97h2WsQmoFor67Tw86DnXxqmYsHSlL5h1ebqO3wUNvpIdNl5/XPZvFOQx9zXQ4WJTp4eG+b5huKyIykjKGITFsHWgZ56VD3uOedW8R9/WgPz1Z3YLMYbJwfTVKUlY4BL1996UTwnC+8WE9bv5dMl521c6OwGLDj/U5+f7wncM3Qq/50dytdgz42ZkazPJBp/MKL9dR2eoh2WLhqQQyLEx30uH2UNfZ9tBsXEZkihmmamhgjcol65L4afpXspS/8NsGXPANYluykc8BHQ2Be4bniI6xkz3JQ3TyAx3dhb4exDgtLk5wca3fT1uf9CCOeGle2GmwtSWLZ6ripHoqITDGVkkXkkmXCuCXdjgEvZY0fbbeSbrePd09oxxMRmflUShYRERERQIGhiIiIiAQoMBQRERERQIGhiIiIiAQoMBQRERERQIGhiIiIiAQoMBQRERERQIGhiIiIiARogWuRS1x2Fwxap3oUMp3FDGgDLBHxU2AocgnLXeMia5St4ESGGcCsFMdUD0NEpgHtlSwiIiIigOYYioiIiEiAAkMRERERARQYioiIiEiAAkMRERERARQYioiIiEiAAkMRERERARQYioiIiEiAAkMRERERARQYioiIiEiAAkMRERERARQYioiIiEjA/wC0K+bvcvAI/AAAAABJRU5ErkJggg==" id="0" name="Picture 1"/>
          <p:cNvPicPr>
            <a:picLocks noGrp="1" noChangeAspect="1"/>
          </p:cNvPicPr>
          <p:nvPr/>
        </p:nvPicPr>
        <p:blipFill>
          <a:blip r:embed="rId2"/>
          <a:stretch>
            <a:fillRect/>
          </a:stretch>
        </p:blipFill>
        <p:spPr bwMode="auto">
          <a:xfrm>
            <a:off x="2514600" y="1193800"/>
            <a:ext cx="4114800" cy="2882900"/>
          </a:xfrm>
          <a:prstGeom prst="rect">
            <a:avLst/>
          </a:prstGeom>
          <a:noFill/>
          <a:ln w="9525">
            <a:noFill/>
            <a:headEnd/>
            <a:tailEnd/>
          </a:ln>
        </p:spPr>
      </p:pic>
      <p:sp>
        <p:nvSpPr>
          <p:cNvPr id="1" name="TextBox 3"/>
          <p:cNvSpPr txBox="1"/>
          <p:nvPr>
            <p:ph idx="1"/>
          </p:nvPr>
        </p:nvSpPr>
        <p:spPr>
          <a:xfrm>
            <a:off x="457200" y="4076700"/>
            <a:ext cx="8229600" cy="508000"/>
          </a:xfrm>
          <a:prstGeom prst="rect">
            <a:avLst/>
          </a:prstGeom>
          <a:noFill/>
        </p:spPr>
        <p:txBody>
          <a:bodyPr/>
          <a:lstStyle/>
          <a:p>
            <a:pPr lvl="0" indent="0" marL="0" algn="ctr">
              <a:buNone/>
            </a:pPr>
            <a:r>
              <a:rPr/>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Métrique</a:t>
                      </a:r>
                    </a:p>
                  </a:txBody>
                  <a:tcPr/>
                </a:tc>
                <a:tc>
                  <a:txBody>
                    <a:bodyPr/>
                    <a:lstStyle/>
                    <a:p>
                      <a:pPr lvl="0" indent="0" marL="0">
                        <a:buNone/>
                      </a:pPr>
                      <a:r>
                        <a:rPr/>
                        <a:t>IA Locale</a:t>
                      </a:r>
                    </a:p>
                  </a:txBody>
                  <a:tcPr/>
                </a:tc>
                <a:tc>
                  <a:txBody>
                    <a:bodyPr/>
                    <a:lstStyle/>
                    <a:p>
                      <a:pPr lvl="0" indent="0" marL="0">
                        <a:buNone/>
                      </a:pPr>
                      <a:r>
                        <a:rPr/>
                        <a:t>ChatGPT Enterprise</a:t>
                      </a:r>
                    </a:p>
                  </a:txBody>
                  <a:tcPr/>
                </a:tc>
              </a:tr>
              <a:tr h="0">
                <a:tc>
                  <a:txBody>
                    <a:bodyPr/>
                    <a:lstStyle/>
                    <a:p>
                      <a:pPr lvl="0" indent="0" marL="0">
                        <a:buNone/>
                      </a:pPr>
                      <a:r>
                        <a:rPr/>
                        <a:t>Coût Total 3 ans</a:t>
                      </a:r>
                    </a:p>
                  </a:txBody>
                </a:tc>
                <a:tc>
                  <a:txBody>
                    <a:bodyPr/>
                    <a:lstStyle/>
                    <a:p>
                      <a:pPr lvl="0" indent="0" marL="0">
                        <a:buNone/>
                      </a:pPr>
                      <a:r>
                        <a:rPr/>
                        <a:t>94 k€</a:t>
                      </a:r>
                    </a:p>
                  </a:txBody>
                </a:tc>
                <a:tc>
                  <a:txBody>
                    <a:bodyPr/>
                    <a:lstStyle/>
                    <a:p>
                      <a:pPr lvl="0" indent="0" marL="0">
                        <a:buNone/>
                      </a:pPr>
                      <a:r>
                        <a:rPr/>
                        <a:t>216 k€</a:t>
                      </a:r>
                    </a:p>
                  </a:txBody>
                </a:tc>
              </a:tr>
              <a:tr h="0">
                <a:tc>
                  <a:txBody>
                    <a:bodyPr/>
                    <a:lstStyle/>
                    <a:p>
                      <a:pPr lvl="0" indent="0" marL="0">
                        <a:buNone/>
                      </a:pPr>
                      <a:r>
                        <a:rPr b="1"/>
                        <a:t>Économies sur 3 ans</a:t>
                      </a:r>
                    </a:p>
                  </a:txBody>
                </a:tc>
                <a:tc>
                  <a:txBody>
                    <a:bodyPr/>
                    <a:lstStyle/>
                    <a:p>
                      <a:pPr lvl="0" indent="0" marL="0">
                        <a:buNone/>
                      </a:pPr>
                      <a:r>
                        <a:rPr b="1"/>
                        <a:t>122 k€</a:t>
                      </a:r>
                    </a:p>
                  </a:txBody>
                </a:tc>
                <a:tc>
                  <a:txBody>
                    <a:bodyPr/>
                    <a:lstStyle/>
                    <a:p>
                      <a:pPr lvl="0" indent="0" marL="0">
                        <a:buNone/>
                      </a:pPr>
                      <a:r>
                        <a:rPr/>
                        <a:t>-</a:t>
                      </a:r>
                    </a:p>
                  </a:txBody>
                </a:tc>
              </a:tr>
              <a:tr h="0">
                <a:tc>
                  <a:txBody>
                    <a:bodyPr/>
                    <a:lstStyle/>
                    <a:p>
                      <a:pPr lvl="0" indent="0" marL="0">
                        <a:buNone/>
                      </a:pPr>
                      <a:r>
                        <a:rPr b="1"/>
                        <a:t>Break-even</a:t>
                      </a:r>
                    </a:p>
                  </a:txBody>
                </a:tc>
                <a:tc>
                  <a:txBody>
                    <a:bodyPr/>
                    <a:lstStyle/>
                    <a:p>
                      <a:pPr lvl="0" indent="0" marL="0">
                        <a:buNone/>
                      </a:pPr>
                      <a:r>
                        <a:rPr b="1"/>
                        <a:t>Mois 14</a:t>
                      </a:r>
                    </a:p>
                  </a:txBody>
                </a:tc>
                <a:tc>
                  <a:txBody>
                    <a:bodyPr/>
                    <a:lstStyle/>
                    <a:p>
                      <a:pPr lvl="0" indent="0" marL="0">
                        <a:buNone/>
                      </a:pPr>
                      <a:r>
                        <a:rPr/>
                        <a:t>-</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KPIs de Succès</a:t>
            </a:r>
          </a:p>
        </p:txBody>
      </p:sp>
      <p:sp>
        <p:nvSpPr>
          <p:cNvPr id="3" name="Content Placeholder 2"/>
          <p:cNvSpPr>
            <a:spLocks noGrp="1"/>
          </p:cNvSpPr>
          <p:nvPr>
            <p:ph idx="1"/>
          </p:nvPr>
        </p:nvSpPr>
        <p:spPr/>
        <p:txBody>
          <a:bodyPr/>
          <a:lstStyle/>
          <a:p>
            <a:pPr lvl="0" indent="0" marL="0">
              <a:spcBef>
                <a:spcPts val="3000"/>
              </a:spcBef>
              <a:buNone/>
            </a:pPr>
            <a:r>
              <a:rPr b="1"/>
              <a:t>Métriques Techniques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Performance</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a:t>
                      </a:r>
                    </a:p>
                  </a:txBody>
                  <a:tcPr/>
                </a:tc>
                <a:tc>
                  <a:txBody>
                    <a:bodyPr/>
                    <a:lstStyle/>
                    <a:p>
                      <a:pPr lvl="0" indent="0" marL="0">
                        <a:buNone/>
                      </a:pPr>
                      <a:r>
                        <a:rPr/>
                        <a:t>Criticité</a:t>
                      </a:r>
                    </a:p>
                  </a:txBody>
                  <a:tcPr/>
                </a:tc>
              </a:tr>
              <a:tr h="0">
                <a:tc>
                  <a:txBody>
                    <a:bodyPr/>
                    <a:lstStyle/>
                    <a:p>
                      <a:pPr lvl="0" indent="0" marL="0">
                        <a:buNone/>
                      </a:pPr>
                      <a:r>
                        <a:rPr/>
                        <a:t>Temps de réponse (p95)</a:t>
                      </a:r>
                    </a:p>
                  </a:txBody>
                </a:tc>
                <a:tc>
                  <a:txBody>
                    <a:bodyPr/>
                    <a:lstStyle/>
                    <a:p>
                      <a:pPr lvl="0" indent="0" marL="0">
                        <a:buNone/>
                      </a:pPr>
                      <a:r>
                        <a:rPr/>
                        <a:t>&lt; 2 sec</a:t>
                      </a:r>
                    </a:p>
                  </a:txBody>
                </a:tc>
                <a:tc>
                  <a:txBody>
                    <a:bodyPr/>
                    <a:lstStyle/>
                    <a:p>
                      <a:pPr lvl="0" indent="0" marL="0">
                        <a:buNone/>
                      </a:pPr>
                      <a:r>
                        <a:rPr/>
                        <a:t>🔴 Haute</a:t>
                      </a:r>
                    </a:p>
                  </a:txBody>
                </a:tc>
              </a:tr>
              <a:tr h="0">
                <a:tc>
                  <a:txBody>
                    <a:bodyPr/>
                    <a:lstStyle/>
                    <a:p>
                      <a:pPr lvl="0" indent="0" marL="0">
                        <a:buNone/>
                      </a:pPr>
                      <a:r>
                        <a:rPr/>
                        <a:t>Disponibilité (uptime)</a:t>
                      </a:r>
                    </a:p>
                  </a:txBody>
                </a:tc>
                <a:tc>
                  <a:txBody>
                    <a:bodyPr/>
                    <a:lstStyle/>
                    <a:p>
                      <a:pPr lvl="0" indent="0" marL="0">
                        <a:buNone/>
                      </a:pPr>
                      <a:r>
                        <a:rPr/>
                        <a:t>&gt; 99.5%</a:t>
                      </a:r>
                    </a:p>
                  </a:txBody>
                </a:tc>
                <a:tc>
                  <a:txBody>
                    <a:bodyPr/>
                    <a:lstStyle/>
                    <a:p>
                      <a:pPr lvl="0" indent="0" marL="0">
                        <a:buNone/>
                      </a:pPr>
                      <a:r>
                        <a:rPr/>
                        <a:t>🔴 Haute</a:t>
                      </a:r>
                    </a:p>
                  </a:txBody>
                </a:tc>
              </a:tr>
              <a:tr h="0">
                <a:tc>
                  <a:txBody>
                    <a:bodyPr/>
                    <a:lstStyle/>
                    <a:p>
                      <a:pPr lvl="0" indent="0" marL="0">
                        <a:buNone/>
                      </a:pPr>
                      <a:r>
                        <a:rPr/>
                        <a:t>Throughput</a:t>
                      </a:r>
                    </a:p>
                  </a:txBody>
                </a:tc>
                <a:tc>
                  <a:txBody>
                    <a:bodyPr/>
                    <a:lstStyle/>
                    <a:p>
                      <a:pPr lvl="0" indent="0" marL="0">
                        <a:buNone/>
                      </a:pPr>
                      <a:r>
                        <a:rPr/>
                        <a:t>100+ req/min</a:t>
                      </a:r>
                    </a:p>
                  </a:txBody>
                </a:tc>
                <a:tc>
                  <a:txBody>
                    <a:bodyPr/>
                    <a:lstStyle/>
                    <a:p>
                      <a:pPr lvl="0" indent="0" marL="0">
                        <a:buNone/>
                      </a:pPr>
                      <a:r>
                        <a:rPr/>
                        <a:t>🟡 Moyenne</a:t>
                      </a:r>
                    </a:p>
                  </a:txBody>
                </a:tc>
              </a:tr>
              <a:tr h="0">
                <a:tc>
                  <a:txBody>
                    <a:bodyPr/>
                    <a:lstStyle/>
                    <a:p>
                      <a:pPr lvl="0" indent="0" marL="0">
                        <a:buNone/>
                      </a:pPr>
                      <a:r>
                        <a:rPr/>
                        <a:t>Précision@5 (retrieval)</a:t>
                      </a:r>
                    </a:p>
                  </a:txBody>
                </a:tc>
                <a:tc>
                  <a:txBody>
                    <a:bodyPr/>
                    <a:lstStyle/>
                    <a:p>
                      <a:pPr lvl="0" indent="0" marL="0">
                        <a:buNone/>
                      </a:pPr>
                      <a:r>
                        <a:rPr/>
                        <a:t>&gt; 85%</a:t>
                      </a:r>
                    </a:p>
                  </a:txBody>
                </a:tc>
                <a:tc>
                  <a:txBody>
                    <a:bodyPr/>
                    <a:lstStyle/>
                    <a:p>
                      <a:pPr lvl="0" indent="0" marL="0">
                        <a:buNone/>
                      </a:pPr>
                      <a:r>
                        <a:rPr/>
                        <a:t>🔴 Haute</a:t>
                      </a:r>
                    </a:p>
                  </a:txBody>
                </a:tc>
              </a:tr>
            </a:tbl>
          </a:graphicData>
        </a:graphic>
      </p:graphicFrame>
      <p:sp>
        <p:nvSpPr>
          <p:cNvPr id="4" name="Content Placeholder 3"/>
          <p:cNvSpPr>
            <a:spLocks noGrp="1"/>
          </p:cNvSpPr>
          <p:nvPr>
            <p:ph idx="2" sz="half"/>
          </p:nvPr>
        </p:nvSpPr>
        <p:spPr/>
        <p:txBody>
          <a:bodyPr/>
          <a:lstStyle/>
          <a:p>
            <a:pPr lvl="0" indent="0" marL="0">
              <a:spcBef>
                <a:spcPts val="3000"/>
              </a:spcBef>
              <a:buNone/>
            </a:pPr>
            <a:r>
              <a:rPr b="1"/>
              <a:t>Qualité</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a:t>
                      </a:r>
                    </a:p>
                  </a:txBody>
                  <a:tcPr/>
                </a:tc>
                <a:tc>
                  <a:txBody>
                    <a:bodyPr/>
                    <a:lstStyle/>
                    <a:p>
                      <a:pPr lvl="0" indent="0" marL="0">
                        <a:buNone/>
                      </a:pPr>
                      <a:r>
                        <a:rPr/>
                        <a:t>Criticité</a:t>
                      </a:r>
                    </a:p>
                  </a:txBody>
                  <a:tcPr/>
                </a:tc>
              </a:tr>
              <a:tr h="0">
                <a:tc>
                  <a:txBody>
                    <a:bodyPr/>
                    <a:lstStyle/>
                    <a:p>
                      <a:pPr lvl="0" indent="0" marL="0">
                        <a:buNone/>
                      </a:pPr>
                      <a:r>
                        <a:rPr/>
                        <a:t>Factualité réponses</a:t>
                      </a:r>
                    </a:p>
                  </a:txBody>
                </a:tc>
                <a:tc>
                  <a:txBody>
                    <a:bodyPr/>
                    <a:lstStyle/>
                    <a:p>
                      <a:pPr lvl="0" indent="0" marL="0">
                        <a:buNone/>
                      </a:pPr>
                      <a:r>
                        <a:rPr/>
                        <a:t>&gt; 90%</a:t>
                      </a:r>
                    </a:p>
                  </a:txBody>
                </a:tc>
                <a:tc>
                  <a:txBody>
                    <a:bodyPr/>
                    <a:lstStyle/>
                    <a:p>
                      <a:pPr lvl="0" indent="0" marL="0">
                        <a:buNone/>
                      </a:pPr>
                      <a:r>
                        <a:rPr/>
                        <a:t>🔴 Haute</a:t>
                      </a:r>
                    </a:p>
                  </a:txBody>
                </a:tc>
              </a:tr>
              <a:tr h="0">
                <a:tc>
                  <a:txBody>
                    <a:bodyPr/>
                    <a:lstStyle/>
                    <a:p>
                      <a:pPr lvl="0" indent="0" marL="0">
                        <a:buNone/>
                      </a:pPr>
                      <a:r>
                        <a:rPr/>
                        <a:t>Satisfaction utilisateurs</a:t>
                      </a:r>
                    </a:p>
                  </a:txBody>
                </a:tc>
                <a:tc>
                  <a:txBody>
                    <a:bodyPr/>
                    <a:lstStyle/>
                    <a:p>
                      <a:pPr lvl="0" indent="0" marL="0">
                        <a:buNone/>
                      </a:pPr>
                      <a:r>
                        <a:rPr/>
                        <a:t>&gt; 4/5</a:t>
                      </a:r>
                    </a:p>
                  </a:txBody>
                </a:tc>
                <a:tc>
                  <a:txBody>
                    <a:bodyPr/>
                    <a:lstStyle/>
                    <a:p>
                      <a:pPr lvl="0" indent="0" marL="0">
                        <a:buNone/>
                      </a:pPr>
                      <a:r>
                        <a:rPr/>
                        <a:t>🟡 Moyenne</a:t>
                      </a:r>
                    </a:p>
                  </a:txBody>
                </a:tc>
              </a:tr>
              <a:tr h="0">
                <a:tc>
                  <a:txBody>
                    <a:bodyPr/>
                    <a:lstStyle/>
                    <a:p>
                      <a:pPr lvl="0" indent="0" marL="0">
                        <a:buNone/>
                      </a:pPr>
                      <a:r>
                        <a:rPr/>
                        <a:t>Taux d’erreur</a:t>
                      </a:r>
                    </a:p>
                  </a:txBody>
                </a:tc>
                <a:tc>
                  <a:txBody>
                    <a:bodyPr/>
                    <a:lstStyle/>
                    <a:p>
                      <a:pPr lvl="0" indent="0" marL="0">
                        <a:buNone/>
                      </a:pPr>
                      <a:r>
                        <a:rPr/>
                        <a:t>&lt; 5%</a:t>
                      </a:r>
                    </a:p>
                  </a:txBody>
                </a:tc>
                <a:tc>
                  <a:txBody>
                    <a:bodyPr/>
                    <a:lstStyle/>
                    <a:p>
                      <a:pPr lvl="0" indent="0" marL="0">
                        <a:buNone/>
                      </a:pPr>
                      <a:r>
                        <a:rPr/>
                        <a:t>🔴 Haute</a:t>
                      </a:r>
                    </a:p>
                  </a:txBody>
                </a:tc>
              </a:tr>
              <a:tr h="0">
                <a:tc>
                  <a:txBody>
                    <a:bodyPr/>
                    <a:lstStyle/>
                    <a:p>
                      <a:pPr lvl="0" indent="0" marL="0">
                        <a:buNone/>
                      </a:pPr>
                      <a:r>
                        <a:rPr/>
                        <a:t>Sources citées</a:t>
                      </a:r>
                    </a:p>
                  </a:txBody>
                </a:tc>
                <a:tc>
                  <a:txBody>
                    <a:bodyPr/>
                    <a:lstStyle/>
                    <a:p>
                      <a:pPr lvl="0" indent="0" marL="0">
                        <a:buNone/>
                      </a:pPr>
                      <a:r>
                        <a:rPr/>
                        <a:t>100%</a:t>
                      </a:r>
                    </a:p>
                  </a:txBody>
                </a:tc>
                <a:tc>
                  <a:txBody>
                    <a:bodyPr/>
                    <a:lstStyle/>
                    <a:p>
                      <a:pPr lvl="0" indent="0" marL="0">
                        <a:buNone/>
                      </a:pPr>
                      <a:r>
                        <a:rPr/>
                        <a:t>🟡 Moyenne</a:t>
                      </a:r>
                    </a:p>
                  </a:txBody>
                </a:tc>
              </a:tr>
            </a:tbl>
          </a:graphicData>
        </a:graphic>
      </p:graphicFrame>
      <p:sp>
        <p:nvSpPr>
          <p:cNvPr id="5" name="Text Placeholder 4"/>
          <p:cNvSpPr>
            <a:spLocks noGrp="1"/>
          </p:cNvSpPr>
          <p:nvPr>
            <p:ph idx="3" sz="quarter" type="body"/>
          </p:nvPr>
        </p:nvSpPr>
        <p:spPr/>
        <p:txBody>
          <a:bodyPr/>
          <a:lstStyle/>
          <a:p>
            <a:pPr lvl="0" indent="0" marL="0">
              <a:spcBef>
                <a:spcPts val="3000"/>
              </a:spcBef>
              <a:buNone/>
            </a:pPr>
            <a:r>
              <a:rPr b="1"/>
              <a:t>Adoption</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 M+3</a:t>
                      </a:r>
                    </a:p>
                  </a:txBody>
                  <a:tcPr/>
                </a:tc>
                <a:tc>
                  <a:txBody>
                    <a:bodyPr/>
                    <a:lstStyle/>
                    <a:p>
                      <a:pPr lvl="0" indent="0" marL="0">
                        <a:buNone/>
                      </a:pPr>
                      <a:r>
                        <a:rPr/>
                        <a:t>Cible M+6</a:t>
                      </a:r>
                    </a:p>
                  </a:txBody>
                  <a:tcPr/>
                </a:tc>
              </a:tr>
              <a:tr h="0">
                <a:tc>
                  <a:txBody>
                    <a:bodyPr/>
                    <a:lstStyle/>
                    <a:p>
                      <a:pPr lvl="0" indent="0" marL="0">
                        <a:buNone/>
                      </a:pPr>
                      <a:r>
                        <a:rPr/>
                        <a:t>Utilisateurs actifs</a:t>
                      </a:r>
                    </a:p>
                  </a:txBody>
                </a:tc>
                <a:tc>
                  <a:txBody>
                    <a:bodyPr/>
                    <a:lstStyle/>
                    <a:p>
                      <a:pPr lvl="0" indent="0" marL="0">
                        <a:buNone/>
                      </a:pPr>
                      <a:r>
                        <a:rPr/>
                        <a:t>30%</a:t>
                      </a:r>
                    </a:p>
                  </a:txBody>
                </a:tc>
                <a:tc>
                  <a:txBody>
                    <a:bodyPr/>
                    <a:lstStyle/>
                    <a:p>
                      <a:pPr lvl="0" indent="0" marL="0">
                        <a:buNone/>
                      </a:pPr>
                      <a:r>
                        <a:rPr/>
                        <a:t>70%</a:t>
                      </a:r>
                    </a:p>
                  </a:txBody>
                </a:tc>
              </a:tr>
              <a:tr h="0">
                <a:tc>
                  <a:txBody>
                    <a:bodyPr/>
                    <a:lstStyle/>
                    <a:p>
                      <a:pPr lvl="0" indent="0" marL="0">
                        <a:buNone/>
                      </a:pPr>
                      <a:r>
                        <a:rPr/>
                        <a:t>Requêtes/jour</a:t>
                      </a:r>
                    </a:p>
                  </a:txBody>
                </a:tc>
                <a:tc>
                  <a:txBody>
                    <a:bodyPr/>
                    <a:lstStyle/>
                    <a:p>
                      <a:pPr lvl="0" indent="0" marL="0">
                        <a:buNone/>
                      </a:pPr>
                      <a:r>
                        <a:rPr/>
                        <a:t>200+</a:t>
                      </a:r>
                    </a:p>
                  </a:txBody>
                </a:tc>
                <a:tc>
                  <a:txBody>
                    <a:bodyPr/>
                    <a:lstStyle/>
                    <a:p>
                      <a:pPr lvl="0" indent="0" marL="0">
                        <a:buNone/>
                      </a:pPr>
                      <a:r>
                        <a:rPr/>
                        <a:t>500+</a:t>
                      </a:r>
                    </a:p>
                  </a:txBody>
                </a:tc>
              </a:tr>
              <a:tr h="0">
                <a:tc>
                  <a:txBody>
                    <a:bodyPr/>
                    <a:lstStyle/>
                    <a:p>
                      <a:pPr lvl="0" indent="0" marL="0">
                        <a:buNone/>
                      </a:pPr>
                      <a:r>
                        <a:rPr/>
                        <a:t>Taux de rétention (30j)</a:t>
                      </a:r>
                    </a:p>
                  </a:txBody>
                </a:tc>
                <a:tc>
                  <a:txBody>
                    <a:bodyPr/>
                    <a:lstStyle/>
                    <a:p>
                      <a:pPr lvl="0" indent="0" marL="0">
                        <a:buNone/>
                      </a:pPr>
                      <a:r>
                        <a:rPr/>
                        <a:t>60%</a:t>
                      </a:r>
                    </a:p>
                  </a:txBody>
                </a:tc>
                <a:tc>
                  <a:txBody>
                    <a:bodyPr/>
                    <a:lstStyle/>
                    <a:p>
                      <a:pPr lvl="0" indent="0" marL="0">
                        <a:buNone/>
                      </a:pPr>
                      <a:r>
                        <a:rPr/>
                        <a:t>80%</a:t>
                      </a:r>
                    </a:p>
                  </a:txBody>
                </a:tc>
              </a:tr>
              <a:tr h="0">
                <a:tc>
                  <a:txBody>
                    <a:bodyPr/>
                    <a:lstStyle/>
                    <a:p>
                      <a:pPr lvl="0" indent="0" marL="0">
                        <a:buNone/>
                      </a:pPr>
                      <a:r>
                        <a:rPr/>
                        <a:t>NPS (Net Promoter Score)</a:t>
                      </a:r>
                    </a:p>
                  </a:txBody>
                </a:tc>
                <a:tc>
                  <a:txBody>
                    <a:bodyPr/>
                    <a:lstStyle/>
                    <a:p>
                      <a:pPr lvl="0" indent="0" marL="0">
                        <a:buNone/>
                      </a:pPr>
                      <a:r>
                        <a:rPr/>
                        <a:t>+30</a:t>
                      </a:r>
                    </a:p>
                  </a:txBody>
                </a:tc>
                <a:tc>
                  <a:txBody>
                    <a:bodyPr/>
                    <a:lstStyle/>
                    <a:p>
                      <a:pPr lvl="0" indent="0" marL="0">
                        <a:buNone/>
                      </a:pPr>
                      <a:r>
                        <a:rPr/>
                        <a:t>+50</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Business</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 An 1</a:t>
                      </a:r>
                    </a:p>
                  </a:txBody>
                  <a:tcPr/>
                </a:tc>
                <a:tc>
                  <a:txBody>
                    <a:bodyPr/>
                    <a:lstStyle/>
                    <a:p>
                      <a:pPr lvl="0" indent="0" marL="0">
                        <a:buNone/>
                      </a:pPr>
                      <a:r>
                        <a:rPr/>
                        <a:t>Cible An 2</a:t>
                      </a:r>
                    </a:p>
                  </a:txBody>
                  <a:tcPr/>
                </a:tc>
              </a:tr>
              <a:tr h="0">
                <a:tc>
                  <a:txBody>
                    <a:bodyPr/>
                    <a:lstStyle/>
                    <a:p>
                      <a:pPr lvl="0" indent="0" marL="0">
                        <a:buNone/>
                      </a:pPr>
                      <a:r>
                        <a:rPr/>
                        <a:t>Temps recherche info</a:t>
                      </a:r>
                    </a:p>
                  </a:txBody>
                </a:tc>
                <a:tc>
                  <a:txBody>
                    <a:bodyPr/>
                    <a:lstStyle/>
                    <a:p>
                      <a:pPr lvl="0" indent="0" marL="0">
                        <a:buNone/>
                      </a:pPr>
                      <a:r>
                        <a:rPr/>
                        <a:t>-40%</a:t>
                      </a:r>
                    </a:p>
                  </a:txBody>
                </a:tc>
                <a:tc>
                  <a:txBody>
                    <a:bodyPr/>
                    <a:lstStyle/>
                    <a:p>
                      <a:pPr lvl="0" indent="0" marL="0">
                        <a:buNone/>
                      </a:pPr>
                      <a:r>
                        <a:rPr/>
                        <a:t>-50%</a:t>
                      </a:r>
                    </a:p>
                  </a:txBody>
                </a:tc>
              </a:tr>
              <a:tr h="0">
                <a:tc>
                  <a:txBody>
                    <a:bodyPr/>
                    <a:lstStyle/>
                    <a:p>
                      <a:pPr lvl="0" indent="0" marL="0">
                        <a:buNone/>
                      </a:pPr>
                      <a:r>
                        <a:rPr/>
                        <a:t>Tickets support L1</a:t>
                      </a:r>
                    </a:p>
                  </a:txBody>
                </a:tc>
                <a:tc>
                  <a:txBody>
                    <a:bodyPr/>
                    <a:lstStyle/>
                    <a:p>
                      <a:pPr lvl="0" indent="0" marL="0">
                        <a:buNone/>
                      </a:pPr>
                      <a:r>
                        <a:rPr/>
                        <a:t>-25%</a:t>
                      </a:r>
                    </a:p>
                  </a:txBody>
                </a:tc>
                <a:tc>
                  <a:txBody>
                    <a:bodyPr/>
                    <a:lstStyle/>
                    <a:p>
                      <a:pPr lvl="0" indent="0" marL="0">
                        <a:buNone/>
                      </a:pPr>
                      <a:r>
                        <a:rPr/>
                        <a:t>-40%</a:t>
                      </a:r>
                    </a:p>
                  </a:txBody>
                </a:tc>
              </a:tr>
              <a:tr h="0">
                <a:tc>
                  <a:txBody>
                    <a:bodyPr/>
                    <a:lstStyle/>
                    <a:p>
                      <a:pPr lvl="0" indent="0" marL="0">
                        <a:buNone/>
                      </a:pPr>
                      <a:r>
                        <a:rPr/>
                        <a:t>Onboarding nouveaux</a:t>
                      </a:r>
                    </a:p>
                  </a:txBody>
                </a:tc>
                <a:tc>
                  <a:txBody>
                    <a:bodyPr/>
                    <a:lstStyle/>
                    <a:p>
                      <a:pPr lvl="0" indent="0" marL="0">
                        <a:buNone/>
                      </a:pPr>
                      <a:r>
                        <a:rPr/>
                        <a:t>-30%</a:t>
                      </a:r>
                    </a:p>
                  </a:txBody>
                </a:tc>
                <a:tc>
                  <a:txBody>
                    <a:bodyPr/>
                    <a:lstStyle/>
                    <a:p>
                      <a:pPr lvl="0" indent="0" marL="0">
                        <a:buNone/>
                      </a:pPr>
                      <a:r>
                        <a:rPr/>
                        <a:t>-50%</a:t>
                      </a:r>
                    </a:p>
                  </a:txBody>
                </a:tc>
              </a:tr>
              <a:tr h="0">
                <a:tc>
                  <a:txBody>
                    <a:bodyPr/>
                    <a:lstStyle/>
                    <a:p>
                      <a:pPr lvl="0" indent="0" marL="0">
                        <a:buNone/>
                      </a:pPr>
                      <a:r>
                        <a:rPr/>
                        <a:t>Conformité RGPD</a:t>
                      </a:r>
                    </a:p>
                  </a:txBody>
                </a:tc>
                <a:tc>
                  <a:txBody>
                    <a:bodyPr/>
                    <a:lstStyle/>
                    <a:p>
                      <a:pPr lvl="0" indent="0" marL="0">
                        <a:buNone/>
                      </a:pPr>
                      <a:r>
                        <a:rPr/>
                        <a:t>100%</a:t>
                      </a:r>
                    </a:p>
                  </a:txBody>
                </a:tc>
                <a:tc>
                  <a:txBody>
                    <a:bodyPr/>
                    <a:lstStyle/>
                    <a:p>
                      <a:pPr lvl="0" indent="0" marL="0">
                        <a:buNone/>
                      </a:pPr>
                      <a:r>
                        <a:rPr/>
                        <a:t>100%</a:t>
                      </a:r>
                    </a:p>
                  </a:txBody>
                </a:tc>
              </a:tr>
            </a:tbl>
          </a:graphicData>
        </a:graphic>
      </p:graphicFrame>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Tableau de bord temps réel avec alertes automatiques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Document confidentiel - Usage interne uniquement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Architecture Technique de Production</a:t>
            </a:r>
          </a:p>
        </p:txBody>
      </p:sp>
      <p:pic>
        <p:nvPicPr>
          <p:cNvPr descr="data:image/png;base64,iVBORw0KGgoAAAANSUhEUgAAAxAAAAI+CAYAAAAsKOwPAAAAAXNSR0IArs4c6QAAIABJREFUeJzs3Xlc1HXix/HXcA6XgdyHiCiIeeateaWWmm53bZmlltlhltuqrbVrrdW2Hbr5qzYru1w33dKy8r5FvNLMiwAFD5D7FhhAkPn9gUwiaFOhA/p+Ph48nPken+/n+90W5j2fy2A2m82IiIiIiIhYwc7WFRARERERkaZDAUJERERERKymACEiIiIiIlZTgBAREREREas52LoCIiK2cuDA/wFVtq6GNAHNmoUTFnaLrashItIoKECIyFUrO3s3XbuOs3U1pJEzm6uIjV2mACEicpYChIhctRwd3fDyCrd1NaSRM5vP2LoKIiKNigKEiEgTtGXLblJTM2tta9euNddd185GNbq4bdv2sndvHJMn32/rqoiIyO+kQdQiIk3Qd99tZsmStRw6lGj5SU/PbpCyCwpOMWnSS5SVlTdIeQCZmbns3x/fYOWJiIjtqAVCRKSJGjy4F08+Wfsb/ZSUdIxGZ0pKSklLy6Jnz44AxMcfo7S0jKiocDw83KiqqiIpKYUWLQI4dOgILVsG4evbHIBDh46wa9cBYmMT8fX1IjQ0CIC0tCxOnsygU6e2GI3OAGRl5eLk5EhRUQk5OQV06hSJvb29pT6JiScoKjJRWaluQCIiVwoFCBGRJqq42ERGRnWrg7u7K+7ubsydu5CjR1MoKiohMjKMXr068cQTLxEXdxQvr2bk559iwYJXCQjw4b77phIVFY6dnYGffkpi5szHueWWwSxfvgWADz74kuuua8djj/2RRYtWMHv2p7RpE0paWjYTJtzJgw/eyldfrWft2m0AFBWV4OrqwtKlb+Hg4MA///khS5asJTQ0kOTkdLp0ibLZsxIRkYajACEi0kQtWbKWJUvWAvDMM2MZPXoUAPb29ixf/h7Ozk7s2xdHXNxRli//N25uLsyY8S9Wr45h3LjbAHjqqfvp2bMTH3/8FWvWbOOWWwYzadJ9rF+/g7fe+gsuLkZSUtKZPftTPvroJTp3jiI2NpGxY2dw993DAPD1bc677/6VM2equP76+4mNTaS0tJwlS9by6af/oEOHCObPX8LOnftt86BERKRBKUCIiDRR48bdVqcLE8CQIb1xdnYCYPPm3fTt24VmzdwB6NOnC//5z7eWABEQ4ANAZGRLFi1aUe91YmMTAfj73/9da3t8/DEA/P29cXBwwMEBoqLCOXEijeTkdDp0iKBDhwgAmje/5vferoiINBIKECIiVxij0cny2t3dFZOpzPL+1Kliy1iHczk6OtbZduZM9bgFB4fqPxXvv/8ibm4u51zHmV27DtQ6x8HBHrMZ3NxcNe5BROQKpVmYRESuYAMH9mD79h+JjU0kNTWTVau2MmRI74ue4+nZDIC9e+MoKTHRuXNbAJYuXWcZfJ2WloWd3YX/hAwc2J34+KOsXbuNsrJy0tKyGu6mRETEptQCISLSRBkMhl88pk2bUEaPHsnYsTMA6N27M8OGXX/Rczw83Hjkkbt55pnXAFiz5kPmzXuBTz75mkGDxuHq6sKjj95DmzYt65xrb2+PwQDh4S24776bee65t3B1dSE0NLBW64WIiDRdBrPZbLZ1JUREbCE6+jEGDHjW1tW4LCoqKqisPIOLi9Hqc0ymUpycHC1dmACKi0twc3O1KrwAlJefxt7erlYZTY3ZfIaYmH/Rv/+7tq6KiEij0HR/o4uIiNUcHR3rHedwMa6udVsM3N3dflUZNYO5RUTkyqExECIiIiIiYjUFCBERERERsZoChIiIiIiIWE0BQkRERERErKZB1CIil0FOGhTna9K7htTMG5oHWDcblIiINBwFCBGRy2B/tAF7p2Y4u6rhtyGUFp/B3lDEwDttXRMRkauPAoSIyGXSqvM1uHvq125DOJVzmhMHi2xdDRGRq5K+ChMREREREaspQIiIiIiIiNUUIERERERExGoKECIiIiIiYjUFCBERERERsZoChIiIjUVHryc+/tAlv87+/T/w5psvsnHjqktS/pEj8axatazWtl27Ymq9//bbL0hJOV7v+adPn2bmzD+Rm5t9SeonIiINQwFCRMTGli9fwr59uy96TGFhATNmTKKsrOw3XSM1NYXp0x+lU6dutG3b4TeV8Uuqqs7w1lsvk5ubA0BubjYzZ07BZDIBkJJynHfffR2Dof4/PVVVVezatZXS0tJLUj8REWkYChAiIo1IcvIxysvLSUiI5ejRI5bt8fGH2Lt3FwkJsZw8mWzZfupUIXv37iIvL9eyLS8vl5SU4+Tm5rB793aSk4+xevUyOnXqRps2UQQHtwDgxImj7NoVY/nAX6OyspLDh+PYu3cXBQX5F73WuSIi2uHp6cW+fd8D8P332wAs7/fs2UFwcCghIaGUl5dz6NA+kpOP1SknNzebH37YSVrayV/17ERE5PLQikYiIo3I7Nl/x2QqwdnZmSNH4rnxxlFMnfoi69cvB2Dhwg/o2PE6HnzwMQ4e/JG//e1pmjf3IS8vhx49+vLcc6+ydet6Pv98PgDNmnly2233sXbtt5SXl/Ppp/9m1qx/sWHDSl5/fSaBgcGkp6fypz/9jeHDbyU3N5vnn5/MsWOJtG/fmaNHj7Bo0RoSE+PrvZbBYLDU3c7OjgEDbmT37u0MGXIz27ZtxMXFle3bN9O37yB27NjCwIE3kpubw7RpEykpqV4IztfXnxdemI2HxzUAvPDCn/D09CI9PZXHH5/Kbbfde5n/VxARkYtRgBARaWQGDBjKAw88yqFD+/jznycwefIMxo2bRHT0embNegsXFxfMZjP//Ofz3HffQ/zxj+MwmUoYP/42YmP3A1BQkM9nn31LQEAQAJmZaeTl5TB16osAXH/9YD79tDOBgcF8++0XrF37LcOH38onn7yLg4MDS5duwt3dA5PJhNFovOC1OnToUqvuffoMZNasaRQWFrB793b+8pdXmDv3FSZMeJr9+/cwfvwkFix4j5CQUGbOfBODwcBLL01n/foV3H77aAD+9a+PCQtrzXfffcnHH7/DqFF34eCgP1ciIo2FfiOLiDQyfn6BAISFtQYgOzuz1jf9NdtycrL46qv/smbNt0B1aDhw4Afc3Nxp376zJTzUp6LiNCtWLCUmZgPp6akAmM1mfvzxe26/fTTu7h4AuLq6kpWVccFrnR8gOnS4jtJSEwsWzKN9+84MHHgj8+a9yYIF83BxcSUy8lpefvlZSkqKmTjxHgDy8nIwmUosAcLR0QmDwcDQoaN4993XSUiIpX37zr/rmYqISMNRgBARaaQcHBwBMJurMBjsgeqBygD29tXvp0z5K50797Cc4+TkxIoVSzEaXS5a9iefvMvx44nMnj2fgoJ8nnhiNGazGUdHR8rKag9ivti1zufk5MQNNwxn+fIlPProM9jZ2XHTTbfwxRefMWLE7djb2+PsbGTw4BHcd9/DlvPs7OoOyauoOA2Al5f3Re9FREQuLw2iFhFpAq65xhOAgwf3YjKV4O3tS6tWbVi1ahkmUzH5+bkkJByyuqtPevpJunbtjZubB9HR64DqmZ769BnI+vXLiYs7SFHRKaKj1//qa/XtOwiA3r0HADBgwI1Adfemmu0bN64iNTWZysoK9uzZjrOzs+X8tLQUCgsLWLZsEaGhrQgKCvkNT0xERC4VtUCIiDQC53dRqr3PDnd3D8aMeYQXXngGgEWL1vC3v73BokUfcf/9NwPVYyeuu66nVeXfffeDvPbaX/nPf95nwIChBAYGs23bRsaMmUhOThZTpowHoEePvnTu3P1XXatr115ERl5r+eAfERFFaGgrOnfuDsCYMRNxdHRk2rSJlJaaaNWqDe3bd8HNzR0XF1fmzn2FnJwsPD29mDHjH9Y+QhERuUwMZrPZbOtKiIjYQnT0YwwY8OxludaGxQba9AjB3fP3fW9jMplwcnKq9e1/WVkZDg4Ov3qgcWVlJZWVlRiNxlqva8q0t7fH0dGx1jnWXstkKsHV1e2C78+/fo2iolO4u3tQUlJsGYdRn1M5pzlxMJVBd1l9u7+Z2XyGmJh/0b//u5f+YiIiTYBaIEREmhBXV9c62879AP5rnBsEzg8FFyrT2mudHxbOf1/fNQE8PJoBXDQ8iIiIbWkMhIiIiIiIWE0BQkRERERErKYAISIiIiIiVtMYCBGRJqC4uIgVK5ZSXl6Gg4MjHTpcR6dOXS/b9U+fPs3XX3/OXXc9wJ49O6isrOD662+w7D95Mpndu7fxhz/crVWjRUSucGqBEBFpAgoLC/j443c4ceIoe/ZsZ9q0icyf/38Neo34+EPMmTOr3n179+5k377d2Nvbk5OTxaxZ0ygrK7PsX7FiCVu3rld4EBG5CihAiIg0IU88MY05cz5iwoSnWL58CZWVlQBkZKTx44/f1/pQX1lZSXz8IXbv3l5re82+w4fj2Lt3FwUF+VRWVvL99zEcOrSPhIRYcnNzah2/YcNKhg4dCUC/foOB6lABcObMGTZuXMWgQcNJSIi11Km0tJTDh+MsZZSXl3Po0D6Sk4818FMREZHLSQFCRKQJKisrw9PTC3t7e77+ehFjx97C++/P4d57b+LLLxcA8Pbbr/L00+N4662Xuffem0hKOgxAbm42Tz45hsmTH2Dhwg8YN+5WcnOz2bx5LampyXz66b+Jjd1nuVZR0Sl2795uWVn6mms8GTBgKJs2rQbgp58OUFCQT6dOXXnqqbEUFhYAcOJEEpMnP3D2mjk8/vh9vPTSNKZNm8iTT44hOzvzsj0vERFpOGprFhFpQmbP/jvZ2ZkkJx9j+vRZpKWdZN682cyZ8xHt23cmISGWp54ay6hRd/Pgg48xYcLTuLi48tprf2Xbto20bh3JJ5+8i4ODA0uXbsLd3QOTyYSrqyv33jueFSuW8uqrtRdM2759M717D8DNzd2ybciQm3nhhWeYMqWYmJgN9OkzEA+Pay5Y7wUL3iMkJJSZM9/EYDDw0kvTWb9+Bffd99Ale1YiInJpKECIiDQhPXv2Izp6Hd269WbIkJvZuLG6FWD27L/XOi4xMR4Pj2YsWfIfdu/eRkFBPt269Qbgxx+/5/bbR1sWa6tvcbpzrV37LX/84/ha27p164OLiyvbtm1izZpveeaZmRctY8+eHZSUFDNx4j0A5OXlYDKVKECIiDRBChAiIk1I//5D6N69Lw8/fAfR0T8PWn7jjfdxcfl5tWcHBwcee+xeevXqxyefLGP9+hXs2LEFAEdHR8rKSust/8yZylrvMzLSSEo6TNeuvWptd3R0ZMSI2/j3v9+gtNREz579MJlKAKiqOlOnXGdnI4MHj+C++x62bLOzUy9aEZGmSL+9RUSamJCQUMaOfZx3332Nli3DAVixYilmcxUnTiSRmZlGVVUVqanJ9O49AJOphD17tpOTkwVAnz4DWb9+OXFxBykqOkV09HoAfHz8OHIkntzcHEpKigGIjl7H8OG31ju70g03DKe01MSwYbdgNBrx9PTC09OLXbu2YjKZWLduueXY3r0HsHHjKlJTk6msrGDPnu04Oztf6kclIiKXgAKEiEgTYDAYar2/884xuLl5sHz5El5/fR5xcQe5445BzJgxib17d2E0GnnkkaeZPv0x7r//Zvz9g0hOPsaxY4mMGTORiIh2TJkynrvuGszatd9SWFhAp07d6NatN6NHD2fKlOouS6tXf8OgQcPqrVNk5LUEB4da9tvZ2TF+/JP85z/vc/vtA8jOzrAcO2bMRIYOHcm0aRO5++4hfP75fPLyci/R0xIRkUvJYDabzbauhIiILURHP8aAAc9elmttWGygTY8Q3D0vXc/RkpJiXF3daoWNsrIyHBwccHBwqPW6Zp+9vT2Ojo61yikuLsLV1c2qLkZFRadwc3OvdWxlZSVms7lOuTX7KisrMRqNv/U2ATiVc5oTB1MZdNfvKsYqZvMZYmL+Rf/+7/7ywSIiVwGNgRARuUKcO0tSjXM/qJ//of1CH+JrBldbw8OjWZ1tF1tM7twAIyIiTZO6MImIiIiIiNUUIERERERExGoKECIiIiIiYjUFCBERERERsZoChIiIiIiIWE1TYYiIXCYnE4oxutrbuhpXhNLiyl8+SERELgkFCBGRy6B97yoKcvJsXY1f9MknX+Po6MCYMX+wdVUuys0dmvsDGH7pUBERaWAKECIil0FAmIGAMFvX4pcVfHgAo4MzUd1vsXVVRESkkdIYCBERERERsZoChIiIiIiIWE0BQkRERERErKYAISIiIiIiVlOAEBERERERqylAiIiIiIiI1RQgRERERETEagoQIiIiIiJiNQUIERERERGxmgKEiIiIiIhYTQFCRERERESspgAhIiIiIiJWU4AQERERERGrKUCIiIiIiIjVFCBERERERMRqChAiIiIiImI1BQgREREREbGaAoSIiIiIiFhNAUJERERERKymACEiIiIiIlZTgBAREREREaspQIiIiIiIiNUUIERERERExGoKECIiIiIiYjUFCBERERERsZqDrSsgIiK2NXjweAwGsLOzp6ioGIMBhg+fSFVVFRUVlWza9KmtqygiIo2IAoSIyFWuquoMxcWltbbl5OQD4Ovb3BZVEhGRRkxdmERErnKtW4diNpvrbDebzVx7bWsb1EhERBozBQgRkavco4/eg7u7a53t/v4+PPjgrTaokYiINGYKECIiV7mePTsRFRVeqxXCbDbTrl04nTu3tWHNRESkMVKAEBERJky4Eze3n1shfH2b8+CDt9iwRiIi0lgpQIiICD16dKRNm1CguvWhY8dIOneOsnGtRESkMVKAEBERAB5//I+4ubng7+/DmDGjbF0dERFppDSNq4iIANWtEKGhgbi4GNX6ICIiF6QAISJyCaUfM7N2Ibh7NY0G39t6vQ7A0ndsXBErFeVVMfIh8A0x2LoqIiJXDQUIEZFLLKxjMzr097F1Na5IBzZlA0W2roaIyFWlaXwlJiIiIiIijYIChIiIiIiIWE0BQkRERERErKYAISIiIiIiVlOAEBERERERqylAiIiIiIiI1TSNq4hIE7R793aiojrg4dHMsu2rrz6ntNRE8+Y+BAW1oFOnrhgMBnJysti6dQO3335fvWWVlZWxdet6jh07QrNmnvTq1Z9Wrdrw+ecfERLSkgEDhgKwa1cMvr7+hIdHXJZ7FBGRxkktECIiTdAHH/yLrVs31Nr2/vtz2L9/D+vWfcf06Y/y/POTOXPmDBkZacybN5uqqqo65RQWFjB16gQ+/fTflJeX88MPO9m1aysAR47EkZ5+0nLs1q3riYs78Jvr/Pbb/+TAgb2/+XwREWkc1AIhItLExMUdJDn5GGvWfMPNN99ea9/ddz9Ijx59OXjwR6ZOfYQjR+IuWtb//vcp+fl5zJu3uFZrxvkyM9P5wx/uxs8v0LItIyON9PSTtGvXCaPRCEBy8jH8/YM4fjwRR0cnS2tFRkYaGzaspEWLMIxGFyIj2/3W2xcRERtTC4SISBOzevUyRo68k/j4Q6SkHK/3GG9vXwDKykovWtbKlV9x/fU3XDQ8AGzZspannhrL9u2bAPj660WMHXsL778/h3vvvYkvv1wAwOzZf+fJJ8fw9tuv8vjj9/Hmmy8CsHNnNKWlJlavXsaCBe/9qvsVEZHGRQFCRKQJKSo6xerV3zBq1F306NGXTZtW19ofF3eAb7/9gldffQ5PTy8iIi78TX9xcRGlpSa6dOnxi9e9556xdOrUDYDU1BTmzZvNnDkfMW/eYl577T3mz/8/Skurw8qAAUN5552FzJ49n3XrllNeXs5tt92Lp6cXjzwyhZdf/r/f8QRERMTW1IVJRKQJ2bJlLaGhrQgPj6BfvyF88sk73H//I9jb2wOwZs23+Pj40bp1JNOnz8LNzf2CZTk5OQPV4yB+jYSEWKC6teFciYnxAJZuTmFhrQHIzs4kJCT0V11DREQaLwUIEZEm5Jtv/sepUwXMnDmF4uIiCgryOXDgB667ricAU6b8lR49+lpVlpOTE8HBoezatZURI26zug4ODtV/Ot54431cXNws22vGQfx8nCMAZvPPg7fPnDlj9XVERKRxUhcmEZEmombw9J///CKjR09g4sQ/0bVrLzZsWPmby7z33vHs2LGFVauWUVhYwP79P/Dee28C4OXlTWzsPsrKymqd0759ZwBWrFiK2VzFiRNJZGamYWd38T8pAQHBHDy4l/LycsrLy39znUVExLYUIEREmojVq5fRvn1neva8nqioDkRFdWDo0JGsW7cck8kE8Isf4s93442jePjhybz//hzuuWco06c/iru7B5WVlQwbdgtJSYdZunRhrXO8vX15/fV5xMUd5I47BjFjxiT27t11wWsYDNV1uvfe8Xz33Zfccsv17Nmz/VfevYiINBYGs9lstnUlRERsITr6MQYMePaSXiP9mJnD+5vRob/PJb3O71VVVUV+fh5eXs1rhZDKykoqKyvrdE+qUVJSjKurGwaDwarrnD59mqqqqguW92sd2JRNh95F+IZYd/3fwmw+Q0zMv+jf/91Ldg0RkaZEYyBERAQ7Ozu8veuGHAcHB8uYh/pcbJB2fZycnH513UREpHFRFyYREREREbGaAoSIiIiIiFhNXZhERGzk+++3ceRIHGazmbZt29O+fWdcXaunRd2xYwvp6am1ju/atRehoa2IizvIrl1bcXY2MmjQMJKTj9Y5FsDe3p5bb/2j5f3p06f5+uvPueuuByzrRpSUFLNjxxZOnDhKq1YR9OrV71d3S7qQ06dP8/LLz/L0089ZVsY+V25uDtu2bSQzM53Q0FYMGHAjLi4ulvv38LiGDh26NEhdRESk4agFQkTERqKj17Fu3XecOJHEm2++wOjRIyyzKa1d+x3Lly8hIeGQ5aewsIBVq5bx/POTqaysJDExnqSkBFJTk0lIOMTBg3t5//057N69jYSEQ8THH6p1vb17d7Jv325LeDhx4igTJ97DwoUfUFJSzMKFHzBz5pQGu7+qqip27dpqWaH6XBkZaTz11INs2LCS06fLWbToIyZNut+yqN3atd/x/fcxDVYXERFpOGqBEBGxoR49rmfSpOmYTCZGjx5OdPQ6hg+/FYB+/Qbz0ENP1jp+/vy53H33g9x//4Q6ZZWUFHPHHYOYMOFpWreOrLN/w4aVDB06Eqj+cD9nziwCAoJ45ZV3MBqNmM1mSkqKASgrKyM5+SgtWrQiPv4gvr4BBAQEkZgYT1HRKTp27GqZSSknJ4vTp09jb29PRkYqbdpE1WrFKC01sX//Hlq2bI2npxcACxd+gL9/IK+//j4ODg6YTCU88cRoli1bxNixjzfAkxURkUtFAUJEpBGoqjpDaakJJydny7aSkmKysjIAaNbME6PRSKtWbdi5M5phw27Bx8fP6vKLik6xe/d2pkz5KwCpqcnExx9i6tQXLUHAYDDg7u4BQErKcSZPfpBWrdoAMG7cJL788jNWr/4GHx8/SkqKmT17Pq1bR7Jy5Vf897/ziYy8lsOHf8LT04u33voULy9vAKZNm0iLFmEcPvwTM2b8g0GDbmLduuWMG/eEZYYnV1c3brrpFrZv36QAISLSyKkLk4iIDW3fvpnnnnuSMWNGEhl5Lb1797fsW758CQ88MIoHHhhFbOw+AMaOfQInJyfuv/9m/vOfD6isrLT6Or17D7C0DNSMmejWrQ8A5eXlLFmykCVLFnLyZLLlvHvuGce8eYvp3bs/Dz74GEuWbOSzz76lR4++bNu20XJcv36DefvtBXzzTQwBAcG19r3wwpu8/fYCxo+fxJo133DqVCEAkZHX1qqjj49frWuLiEjjpAAhImJDwcGhdO3am9JSE088Mc0yiBrgj38cx5o1e1izZg/duvUGwNvbhzfe+IC//OUVli5dyIcfvmXVddau/ZbBg0dY3huN1YOVCwryADCbzaSnn+TDD98iOfmo5bi+fQdZXhcVneL99+dw//0jiI5eX2uMhbOz8Wy5Rvr2HcT27Zst+3x9A4DqwBAXd9ByjzWtKzVOnDhq6eIkIiKNlwKEiIgNtWwZzl13jWH48FuZO/cVq1oU7OzsuOGGYTz66DPExGz8xeMzMtJISjpM1669LNuCg0MB2LkzGqj+4D958l9wcXGtdW5N96bKykpmzZqGh0czPvlkGZMmTcdsNtd7vcLCfNzdm9XZXrNatYODA6GhrSytKjX2799Nq1YRv3g/IiJiWwoQIiKNwEMPTSYjI41lyxZZthUXF5GammL5KS0tZf/+PRw5Ek9WVgY7dmyhZcvwXyy7ZmD2uStKe3v7MGrUXXzxxWfExGwkPz+Pbds2UVpqqreMyspKUlOT6d17ACZTCXv2bCcnJ8uyv6Agj4qKCg4e/JENG1bSv/+Qi9bprrseYN265ezcGU1+fh7ffPM/jhyJZ8KEpy94/9Z21xIRkUtLg6hFRBqBa67xZPLkv/D66zPp16/6w/eKFUtZsWKp5ZgXX5zNTz8d4IsvPgOgT5+BPP74VMv+mm/4z7d69TdMnz6rzvZHHpmCg4MDL7003bKtV69+hIdHUlR0qtaxRqORRx55munTHwPgllvuYdeuGI4dSwTghx92MmpU9XiKvn0Hcf31g+uti7Nz9SDxm276A9nZmbzwwjOWfWPGPEJwcAvL+/Pvf/78JbRoEVZvuSIicvkYzBdqgxYRucJFRz/GgAHPXtJrpB8zc3h/Mzr092mwMisqKqioqMDV1fWXD7bCmTNnKCjIx9PTy7JGxIWUlZXh4OCAg4OD5fXnn88/u67Dc8DP3Z6sUVlZSWFhPt9++wWLF3/C4MEjCA4OZeTIO/Hyav6L5x/YlE2H3kX4htQfnhqC2XyGmJh/0b//u5fsGiIiTYlaIEREmhhHR0ccHR0brDx7e3u8va0LOOeGg/ODwq8JDjUcHBzw9vZl/PhJ9OzZj++/j+HEiaRa3a1ERKRx0W9oERH5Xfr0GUR5ednvLqd9+860b9+5AWokIiL6trsCAAAgAElEQVSXkgKEiIj8LhERUbaugoiIXEaahUlERERERKymACEiIiIiIlZTgBAREREREaspQIiIiIiIiNU0iFpE5BJydoG81CKiFxfbuipWKSoqwWAw4O7eMGtMXHpmnH797LEiIvI7KECIiFxCzQMM3D4JoGms2fnoo69jNDozd+4MW1flV7h0i8iJiEhd6sIkIiIiIiJWU4AQERERERGrKUCIiIiIiIjVFCBERERERMRqChAiIiIiImI1BQgREREREbGaAoSIiIiIiFhNAUJERERERKymACEiIiIiIlZTgBAREREREaspQIiIiIiIiNUUIERERERExGoKECIiIiIiYjUFCBERERERsZoChIiIiIiIWE0BQkRERERErOZg6wqIiNhKfv4RoqNftXU1GpXCwhOYTHZ6LrWYMRicbV0JEZFGw2A2m822roSIiG3o19/5Hn30MYxGI3PnvmXrqjQyBltXQESk0VALhIhcxfSh8ML0bEREpH4aAyEiIiIiIlZTgBAREREREaspQIiIiIiIiNUUIERERERExGoKECIiIiIiYjUFCBERERERsZoChIiIiIiIWE0BQkRERERErKYAISIiIiIiVlOAEBERERERqylAiIiIiIiI1RQgRERERETEagoQIiIiIiJiNQUIERERERGxmgKEiIiIiIhYTQFCRERERESspgAhIiIiIiJWU4AQERERERGrKUCIiIiIiIjVFCBERERERMRqChAiIiIiImI1BQgREREREbGaAoSIiIiIiFhNAUJERERERKymACEiIiIiIlZTgBAREREREaspQIiIiIiIiNUUIERERERExGoKECIiIiIiYjUFCBERERERsZoChIiIiIiIWE0BQkRERERErKYAISIiIiIiVnOob2NJyUlKSjIud11ERMTGKiqKsLMrJytrj62rIiJy1XNyaoanZ6Stq1FHvQEiKWkplZXZuLr6XO76iIiIDVVUFGIw2JOXF2PrqoiIXPUyM2MZOPBDW1ejjnoDBECrVoPw8mp9OesiIiI25ur6I0ajM1FRt9q6KiIiV73MzFhbV6FeGgMhItIIbNq0i/nzl/Dhh1+ybdteysrKf1M58fFHmTnz7QauXbW//nUuR46cuCRli4hI06EAISLSCKxYEU109B5MpjJmz/6UqVPf+E3lFBYWs2PHvgauXbXo6B8oLCy6JGWLiEjToQAhItJI9OzZkaeffoB//GMKO3fuJzs7D4Ds7Dy2bdtLUlJynXOys/PYtesA8fFHqaqqqrM/Li6JnJx8AMrLT7NvXxzHjp207K+qquLIkROUlZWzZ88hKioqap1fVFTCrl0HyMzMachbFRGRJuyCYyBEROTyKioyceTICZYt20DnzlH4+jbn5MkMbrttMn5+3mRl5TJq1CBefHESAIsXr+TNNz+hTZtQTp0q4d57R9C2bStLeQsXfsdnny1j0aI3ycnJZ+LEFygqKgHA39+H2bOncc01Htx331SiosKxszMQG5tIRERLAI4cOcETT8yivLw6VJhMpZf5iYiISGOkACEi0kisWrWVnTv3k5qayZQpD1JRUUFISACLF79J69ahJCQcY8yYZ5k6dRx5eYW8+eYnvPTSU4wY0Z/Kykqqqqr48cd4ALZt28tbby3g88/fwMfHi5deeo/Q0EDefHMaBoOB6dNns2JFNKNHjwTgqafup2fPTtxyyyRLi8Urr7xPt27tefHFSVRUVHLDDeNs9mxERKTxUIAQEWkk7rlnGE8+eT/Z2XnceecUPDzcuPXWwXz//UFmzXqP48fTAEhKSiE9PRuAoUN7A+Dg8POv8/z8Uzz99Ku0aRNK69YtANixYz/FxSbuuecZAHJyCigpKbUEiICA6mm7XV2NZGXlUVxcwqFDR3j88XsxGp0xGp1xdXW5PA9CREQaNQUIEZFGxte3OR07RvDDD7EYjU7Mm/cFH330EhERLene/W7MZrMlMFRUVOLo6FinjJdffor33vsfS5eu4557hmM0OjFiRH8efvgOyzF2dnWHwRkMBoBzyq+oc4yIiFzdNIhaRKSRKC8/TU5OPuvX72DXrgP06dOFtLRs2rULp1WrYNav3wFUtzB07BgBwGeffUNhYREHDx4mMbF6ilUvr2YMH96fGTMe4fXXPyIzM4cBA7qzatVWkpPTqaioZPv2fTg7OwHVA6kfeuiv3Hzzoxw9epKKigruuONpnJwcmTr1DZKT08jJydcYCBERAdQCISLSaCxatJJFi1bSpUsU06Y9xLBh15OTk8+aNTH07n0fUVHh9O17HWvWbOOGG3oxe/Z0Xn55Hh99tJTgYH/Gj7+dwEBfS3m9e3dmxIj+zJ79KS++OAlHRwcmTnwRk6mUNm1C6dIlCnd3VwwGAwUFP0/PajAYyMrKtby+446n6dIl6rI/DxERaZwMZrPZfP7GAwfm0qJFe61ELSLSSJSUmHBzc63zGqC4uAR3dzeryqmsrKSy8gxGo7Nl2zPP/JPNm3fX26Vp+PB+zJjxSK3riYjI5bFlyz8YOPBDW1ejDnVhEhFpAs79AH/+h3lrwwNUj204NzwAPPzw3fj7e9c51tfXi3HjblN4EBGRWhQgRESucu3bt6Zz5yjObZCuqqqiU6e2tGnT0oY1ExGRxkgBQkREuP/+Ufj4eFne+/k1Z8KEO21YIxERaawUIEREhI4dI2nfvg1msxmz2Uz37h2JiAizdbVERKQRUoAQEREAHn74Dvz8vPHx8WLs2FttXR0REWmkNI2riIgNmKvAbDbYuhq1tIuKpFVYCGBH6/Awqs7Yuka1GQxmDPraS0TE5hQgRERs4LsP4cwZe6DOTNo2dWPHFwH45n0bV+Q85iowulZy80ONK3SJiFyNFCBERGzAbDbQ7+4W1LP0gtSj8nQVe1Ym09gCl4jI1Uh/ukRERERExGoKECIiIiIiYjUFCBERERERsZoChIiIiIiIWE0BQkRERERErKYAISIiIiIiVtM0riIijdTGjasYPHiE5X1eXi7r1n2H2WzG19ef8PBIWrVqA0B8/CGyszPp339IvWWVlBSzY8cWTpw4SqtWEfTq1Q83N/fLch8iInJlUQuEiEgjlJubw2uv/Y3k5GPnbMvm44/fISkpgcWLP+Gxx+7l888/AuDHH79n5cqv6i3rxImjTJx4DwsXfkBJSTELF37AzJlTfrEOq1d/w9dfL2qYGxIRkSuGWiBERBqhjRtXArBp02rGjn281r4//elvuLq68fnnH/HZZ+9x110PXLCcqqoq5syZRUBAEK+88g5GoxGz2UxJSbHlmJKSYhIT47G3d6Bdu47Y29tz6lQhMTEb8PRsTkJCLC1btsZoNAJw5Eg8p0+X065dR+zs7EhJOY69vQNBQSEAZGVl4OcXAMCpU4VkZqYTERFFbm42SUmH8fMLICysNQCHD8cRHNzC0hqSk5MFgI+PX0M8RhERuQQUIEREGpmqqiqWLVvMqFF3sXLlV9x//yM4ONT9de3r6285/kJSU5OJjz/E1KkvWgKAwWDA3d3Dcu7EifdYAoWnpxcffPAlx44lcuRIHA4OjuTmZvPEE9MICmrBP//5PNHR6wkNbcWpUwU8++zLxMcfYteurcyd+ykVFRVMnvwA8+b9Dy+v5ixdupC0tBTGj3+S8eNvw8fHj5ycLG68cRRTp77I/Plz6dKlB6NHPwzAW2+9zKBBwxg6dGSDPlMREWk46sIkItLI7Nu3m5KSYh5+eDIFBfkcOPBDrf07d0bz3//OZ/78ufTq1c8SDOqTnp4KQLdufQAoLy9nyZKFLFmykJMnk7Gzs+O11+bx5ZcbWLx4LaWlJg4d+pHOnbvRo8f13HTTH3j11Xdp0SKMzZvXsHv3dpYs2ciHH37J3XePZfHiT+jffwjx8YfIyspgx44tFBTks27dd1RVVbF+/QoGDx5BUFAI8+YtZuHCFbzzzkLWrVtOSUkxI0bczooVS6mqqqKgIJ/du7fTqVO3S/dwRUTkd1MLhIhII7Nq1dcMH34rrq5uDBlyM+vXr6Br116W/YsWfYynZ3NuvvkO7rjj/ouWZTS6AFBQkEfz5t6YzWbS00+yfPkSgoJCCAkJJTn5KB98MIcDB/ZSWmriyJG4WtercfDgj5SWmnj66XEAlJQUUVCQT2BgCBERUezcGU1MzEYGDx7B0qULadu2AyUlxXTt2huoHqcxZ84sUlKOA3D8eBJ9+gxk7txXOHhwL2lpJ4mMvNbS/UlERBonBQgRkUYkPz/P0kVo5swpnDyZTGpqMpMmTbccM3fup7i6ullVXnBwKFDdahEeHoHRaGTy5L+wYUP1GIvk5GP8/e9TefbZl5k5801eeeUvmM1my/mVlZWW146OjkRGXstrr82zbDMYDDg4ODB06Cj+979PKSkpZvHitUydOoHXX/8bgwbdhLOzM5s2rWHBgnnMmfMR4eERDBvWHbPZjNFoZPjwW1m3bjlZWRkMG3bL73p+IiJy6akLk4hII7Jt20Z8fPz4859fYPToCUyb9ndcXFzZtm3TbyrP29uHUaPu4osvPiMmZiP5+Xls27aJ0lITUD3IGaB37/4kJSVw7NgRCgryAPDzCyA2dh9lZWWYTCa6devN4cM/sX//bgwGAwcO/EBFxWkA+vUbTE5OFrfccg9Go5Hbbx9NTk4WgwYNAyAzM42IiHaEhrYiOno9AIWF+QAMGTKSdeuWs3//Hvr1q38aWhERaTzUAiEi0oisW7ec4cNvJSqqg2XbwIE3sm7dciZO/NPZLYZfVeYjj0zBwcGBl176uRWjV69+hIdH4u8fSL9+g7n99oF4enrRu/cAVq/+hsce+zNDhoxk8+a13HprP+64YzSPPvoMTz31HB9//A7Jycfw9PTiuedepXPn7vj4+NG1ay9GjrwTgH79hrB48Sd06HAdAEOHjmTz5jWMHNmbiIgoevToy+bNa7j++huIiIgiMDCYsLA2eHp6/b4HKCIil5zBfG5b9VkHDsylRYv2eHm1tkWdRESueN/MM9D3zjDsLmM78JkzZygoyMfT0wt7e/ta+0ymEku3qJKSYsu0qlVVVZhMJZZZmwDMZjMmU0mdhehKS0txcXG54Pvzr1PzuqysjIcfvoPHHvvzBRfCqzxdxZ6VyYx8uM6fLBGRK9aWLf9g4MAPbV2NOtSFSUTkKmFvb4+3t0+d8ADUGlNxbjCws7OrFR6getxDfatYnx8Wzn9//nVcXd3Yv/8H7r33Jlq2DKdXr/7W34yIiNiMujCJiIjNBAYGM2fOR4SFtcbucjbHiIjIb6YAISIiNuPnF6BpW0VEmhgFCBGRK8CRI/EcPLi31jZPTy8GDx7RIOWnpqZQUlJEZOS1lm1fffU5paUmmjf3ISioBZ06dcVgMJCTk8XWrRu4/fb7GuTaIiLSuKi9WETkCvDTT/tZsGAeCQmHLD/Hjyf9qjIKCwuYMWMSZWVldfYtX/4lX331ea1t778/h/3797Bu3XdMn/4ozz8/mTNnzpCRkca8ebOpqqr6XfckIiKNk1ogREQusYyMHNLTs0lLyyI9PYfU1AxaOj3Y4Ndp0SKMGTP+UWd7bm42SUmH8fMLICys9Tnbc0hOPkrr1m1p1uwa4uMPsXfvLhISYvH29iUkpHoRurKyMlatWkZpqYlJk6bj4dHMUsbddz9Ijx59OXjwR6ZOfYQjR+Ia/L5qJCen8Yc/vERAgA/+/t4EBPgQEOB79t/qbR4e1i2wJyIiv50ChIjI75SdnUdaWjbp6dmkpmZawkJaWhYnT2bWOd7LqxnBA0Y3eD0qKk6TlZUBgJOTM56eXqSlnWT8+Nvw8fEjJyeLG28cxdSpL/LDDzt57rkniYy8lsOHf+Kbb2JYv345AAsXfkDHjtfx4IOPAdWL27VsGU5VVRUxMRsZMeK2Otf29vYFoKysFAcHxwa/NwB3d1c6dYokIyOHffviycjIqXOMi4sz/v4+llBREzJqAkeLFhpvISLyeylAiIj8gry8wrOtB9mkpmaRnp519t/q0HD6dEWt4z09PQgK8iMqKpwbbuhJcHAAgYG+BAf7ERDgg9HozDfzft1icNY4diyRBx4YBUCfPgN58cXZBAWFMG/eYsLCWpOYmMCTT47h8censnNnNMHBocyZ8xEmUwlGo5Fx4yYRHb2eWbPeqjUF64oVSxk6dCTl5WWsXr2sVoCIiztAevpJ1q1bjqenFxER7Th2LLHB7w3Aw8ON5554FDe3n+uWmZlLZmYuGRk5ZGbm1Po3Pv4oBQVFdcpp3vyaWq0Y5wcOHx8tZicicjEKECJy1SsoKKq39aCmy1FZWXmt4z083AgO9iM8PIR+/boSFOR3zo8vLi5Gm9xHZOS1vP32gjrbf/zxe+bMmUVKynEAjh9P4uab72DduuU888zDPPHENK65xrPeMo8dSyQ2dj/PP/8aJlMxH344l5SU47RoEQbAmjXf4uPjR+vWkUyfPqve9SEaSmpqFgMHPk1IiD+RkWG0bdvq7E8YnTpFXvC8EyfSzgkZuWRkZJORkcOxY6ns2LG/zv++AEFBfnW6Sv382gd3d9dLdp8iIo2dAoSIXPGKikrOBoKacQg/tyCkpWVhMtUeNOzm5kJQkB+hoUH07t2ZoCB/AgN9CA72JzDQt0l9eNy0aQ0LFsxjzpyPCA+PYNiw7pjNZlq1asPnn69iyZL/MGXKeObPX4KdXfUCc1VVZyznr137LQBz575s2bZ58xoeeOBRAKZM+Ss9evS9LPfi4+PJhAl3cvjwCWJjE9m4cZdln6enB1FR4URGtiQysjpUtGoVAkDLlkG0bBl0wXILC4vOCRc5ZGRkW17/+GNcvV2l3NxcagWKmlaMmn9DQvwb/gGIiDQSChAi0uQVF5tITc0kMzOX1NQs0tIya41JKCkprXW80ehMUJAvQUF+dO16LUFBfme7GFUHhWuu8bjAlZqezMw0IiLaERraiujo9QAUFuaTlHSY06fLufPOMfz3v/M5diyRrl17AXDw4F46deqGnZ09q1Yt46GHnqRz5+4AtGzZmuXLlzB69ITLfi/u7m788eF7Le9PnSrm8OETxMcf5fDh4yQkHGPnzv2W/UajM23ahNK2bRht21aHi4iIljg7O9Uq95prPLjmGg/atm11wWtXB4ucWq0YNSEjNjaRwsLiOuec21UqONgfX9/mlv/WrrT/zkTk6qIAISKNXnGxqVaXorS0mq5G1S0IxcWmWsc7OzsRGOhLUJAvnTpFEhTkbwkMQUF+eHpePR/chg4dyebNaxg5sjcREVH06NGXzZvX0LFjVz7++B1KS0306tWPXr364+zszJgxj/DCC88A8MQT0yktNTFq1F2Wrkmens354ovPOHRoH4BNV49u1syd7t3b0717+1rbf/opyRIoEhKOsXJlNEuXrrPsb9Uq2NL9KTIyjKioVr/4Yb6mpeFijh9Prber1NGjJ+vtKuXqarR0lfo5WPie/W/XDy+vZhe4koiIbRnMZrP5/I0HDsylRYv2eHm1ru8cEZEGVVpaxsmTmed0M8q0DFBOTa0bEJycHM9+4Kr54PXz+IPGPgg2MTGZmJi92GUOZcRDHblcn79NphJcXd1qvT5z5gwVFRUYjcbzjjXh5OSEg0Pj+Y6p8nQVe1YmM/LhOn+yrHL8eCqJicnExx8lIeEYcXG1B1j7+npZQkVUVDgRES0bvBtSfv4pS7e5mql9z31fXxAOCPAhMNAXP7/m+Pt74+dX89McP7/masUQucJt2fIPBg780NbVqKPx/HUQkStaamrm2e5FWZw8mUFaWvU4hNTUzDoz5dS0IAQG+tChQ0StgBAY6Iu3d/0DfhurHTv2sW3bXjZu3EVWVh5eXs24b9ANl7UONeHh3Nf29vbY29vXc2zTGeNhrbCwYMLCghk6tI9lW05OPocPn7C0VBw+fJyYmJ9X83Z3d7UM0o6KCqdt21a0bt3iN9fBy6sZXl7NuPba+r+cKy0tIyUlg+zsfFJS0snIyCEtLYusrDwSE5PJycmvc46zs9N54aI5/v7VocPLqxkBAT5N7v8vItL4KUCISIPIzs4jIyPHEgqqA0KmZbDy+WqmNR04sAdBQX4EB/sTEuLf6FsQrFFQUER09B6io3eza9cBSkvLiYpqxa23DqZ//+5ce23rSzKNq/w6Pj5e+Ph40bdvF8u20tIyEhKO1xpX8fnnK2qdd+21rbn22tZERITRtm0YHTpENEh9XFyMREaGERkZBlxX7zGZmblkZeWSlZVHVlYemZk5lvf79sWTlpZV5xwnJ0f8/b0JDPSts/heQIAPoaGBDVJ/Ebl6KECIiFVSUjLO6XbxcxeMjIycehdL8/T0ICQkgI4dIxg27HpCQgLOBoXqsHClSUg4xtatPxATs5dDh45gNDrTo0cHnnlmHAMGdNe3wE2Ei4uRLl2i6NIlqtb26laK2uMqTKa1lv1t2oTSrl047dq1pl27cCIjw+oM1m4I/v7e+Pt7X/SY3NwCsrLyLOuXZGbmWLpJ7dy5n6ysvDrneHk1IzjYHz+/5oSE+OPn520ZjxEaGojR6Nzg9yIiTZcChIhQVlZuaSlITc0kK6t6NqPqDx7Z5OYW1DnH29uTgAAfoqLCGTKkN76+zQkJCcDf35uQEH+brYVwOcXE7LV0TcrNLcDb25PBg3sxYcJd9OvX1dbVkwZUMz4Cfu56duJE2tlQcZSEhONs3foD33232bK/desWtGsXTlRUdbBo2zbssnwQ9/b2/MXAWtM1qiZYnDvge/v2fXUGfLu7u54zwNuXgICfB3sHBvpeVRMTiIgChMhVoays3DJrUXVIyDg7m1H1mIT6Vuut6U7Ut2+XswM5/SwDOlu0CLDBXdheQUERMTF72bhxJ7t2HaC8/DQdOkRw993D6devK1FRF54GVK48NetL3HTTz+tgZGbmEhd3lLi4JOLikoiJ2cvy5Vss+8PDQyyBojpctLLJt/s1M5Kd39JSo2ZxxZpB3ue+3rv3pzoDvmtmlKoZqxQcHHD2X3+Cgvxwdb3yv1AQuZooQIhcIWrGG9SMP6geqJxd7yBlqA4IgYG+ljEINd8mBgX54efX3AZ30DglJiazdesPbNmym0OHjuDs7ESvXp2YNu0hBg7soak2pZaaLkaDBvWwbMvIyCE+/hhxcUn89FMi27f/yMqV0Zb94eEhtG/fhvbtI2jfvg3t2oXbouq1eHp64OnpccG6nDpVfDZU/NytsWYmtT17DtVZnLFZM3dLoAgOrp45reZ3UFhY8OW4JRFpQAoQIk1EQUFRrYHJP89kVP3+fDWDlAcM6F5rJWVr5rO/2n3//UGio3cTHf0DaWlZeHt70r9/Nx566A4GDOjeYNcpLzmDXd1JkKQeFeVVtq7Cb1bz/7nzQ0VsbCKxsUf46ackNmzYaen+5OTkSGRk2NlQUf1zsZW0baFZM3eaNXO/4OJ7hYVFli8waqZmTk3NtATy06crah1fs3p3dcDwJyQkgODg6pChqWpFGh+tAyHSiOTk5JOSksHJk5mkpKSTkpJ+9nVGnS4DzZq5WwYkh4T4ExTkX+u9WK+srJyYmL1s3vw9MTF7KS420aZNKAMGdGfAgO4NNsvOufZuNJB1ssGLvaIFtKyiy8Ard/aq48dTOXSoOlBUh4tEyz53d1c6dIigQ4c2dOgQSadOkTRr5m7D2v4+2dl5pKVlc/JkhuULkZrX54+5cnU1EhoaaOk+GRwcQGhoIC1aBOjLELniNdZ1IBQgRC6zlJQM0tOzSU5OJzU1g5SUDEtoKC8/XevYmhlQqr+JC6wVENzdr7y5+i+nwsIiNm363hIaALp2vZaBA3swZEhvfTCRRiEu7iixsYn89FN1oEhKSrHsCwnxPxsqIs8Gi4YPurZQM6lDamomJ09mnv23OlwcP55a61gnJ0eCg/1o0aI6ULRoEUhIiP/ZoKEvUqTpU4AQuUqkpmaeM0C5pvm+ehBiZmZuneNbtgyiRYsAQkKqm+1DQgJo0SKg0XVZuBKkp2ezfv0ONm/+nv37EzAanenVqxODBvVk4MDuTfobXbk6lJWVn22dSCI29giHDh2p9XulQ4fqcRRdukRx4419L1JS01UzdfSJE2mkpmaQnJx+wS9hqkNFwNnxXf6WxSiDg/01c5Q0CQoQIleIvLzCWgOWa74Zq5kO8Xw+Pl4EBflaFkurGaxc3e3IzwZ3cHVJSkph48ZdbNiwg8TEZDw9PejXryuDBvVk0KCetq6eyO9WUFDEgQMJlm5PsbGJFBWV/D979x1XZd3/cfyFiyEgCCJbtmwUQcgF7p02zFxlZWpLy8zuLEu7+5WWetedlWaldZuYmVrhXrgHoIDsPUQciCBbEX5/HDmJ4B4X4/N8PHgk13Vxrs85XB2u9/ku9PV18fR0wsvLGU9PJ9zcHBr9eg5nz17g1Knqll1VsKh+v76xG6i2tuZ1M0eZqNepsbQ0xcHBWqFnIERNEiCEaEBUn2apPtFSBQRVS0JmZk6t+dENDPSwsjK9bhajfz7lklYEZcTHp7F79xF27z5Keno2xsaG9O7dlT59/PH1dVe6PCEeutTUU6xfv52IiHji49PU211c7PDy6oinpzNeXh1vuyhdY1JUVHKtZfj8tZbiczXWvyktrfnebmnZHhsbi1pf0nIhHiUJEELUM1lZ1U3fOZw69U8zeFbWmVrHduhgrh5/UD1DiKrLUftG/4leQxEfn8bOnYfYufMwp06dxdTUmD59/OjTx/+mc90L0RSUlZUTHZ1MVFQCkZHxREUlUlhYDKhmP/L2dlV/WVubKVytci5evMTp0+fIzMwhIyObtLRs0tOza4w7AdDTa42dnSUdOphjY2Op7iZlZWX6UFYfF02bBAghFHDuXB4ZGafJyDjNqVNnSE7OVLcsXE9Ts5V6HIKNjQUWFu2vDV5uL4Np67EbQ4OVlSl9+/rTp48/rq7y/oWxOikAACAASURBVCXEzaSkZHHiRBwnTsRy4kQc587lAapVrDt3dqFLFzc6d3aRrjzXnDp1lvT07FpfN66x066dIdbW1ePa/pktysrKVD5sEvdEAoQQD0lRUYm69UAVFrLJyjpDSkpWrQF1HTvaYG5ucu1N3QxrazMsLU1l4bQGJCEhjR07/gkNlpbt6d+/G/37d8PJyUbp8oRokE6fPnctUKi+MjJOA6ouml26uOHj446vr7ss+naDoqISMjJOqwdxZ2aeVo+9qCtcVK9ebm1trv63lZWpQtWLhkAChBD34dy5vBpjEq6fO7ygoKjGse3bG6nfmFVNzBZ06GCOmVk7haoX9ys7+yybN+9n69b9ZGScxtzchP79H6N//+44O9e9kJUQ4t7l5RUQFhZDWNhJwsJiyMzMAVSTQvj4qAKFj4+7rDlzC8XFpWRknCYzU9VNtro1PDMzp9aA7uq/V7a2Flhbm2Nra4mdnaVM1y0kQAhxOxcu5KtbEU6dOkN6ejbZ2edITEyvdWz79kbqcQhWVv+sj2BnZynNxI1EXl4B27YdZOvW/cTEJGNkZED//o8xcGAPPDyclC5PiCYlN/fitUARTVhYtLobqJlZO/z8PPH398LPzxM9vdYKV9ow5OUVqANFRkY2mZmqv303rnNhbGyIjY0qUPzzZYGxsaFClYtHTQKEENekpZ1SD05LSztFZmYOqalZtWbAsLBQdTWytbXE3NxEHRSkCb3xKi+/zJ49xwgODuHIkUh0dXXo08ePgQN74OfnqXR5Qohrzp69oA4TYWEx5OScB8DV1V4dKLp0cVO4yoYpI+M0aWnZ1/5Wqr7S07Nr/I3U1dXB3t7q2pc19vbWODpa06aNzBDV2EiAEE1OYmI6qamnSE3NIjU1i/T02p+uGBkZYGtrcW3hNAusrVXjEiQkNC0nTsSxadNeduw4RHFxKT16eDNsWCD9+j2mdGlCiDtw6tRZDh06waFDJwgLi6GsrBxtbdVCjT16dKFHD2/51Pw+nTmTq/4ALjU1i+TkTFJTsygpKVMfY2ioj729FY6OHbC3t8bJyUYmlGjgJECIRqt6RdCkpAySkzNITT1Vq9uRhYUJtraW2NhYqJthpX9n05aXV8Bff+1h48adnDp1FicnG4YODWDo0ACZZ12IBu7YsZMcPnyCw4cjSU7OBMDJyYaePVVhQrohPjhnzuSSnJxJSkoWKSmZ1z60O8Xly1fUx9jaWuDkZIOjow1OTjY4OXWQQNdASIAQDV5sbEqN6etOnTpbKygYGRlc++TDCgcH1X/l0w9xvf37w9m4cRd794ZiZGTA4ME9GTGiD7a2lkqXJoR4CHJzL7J3bxj794cRGhpNefllDAz0CAjwJTCwKz17dlG6xEYpPT2bxMQMEhPTSExMJzExg9zci+r9bdu2wcXFDhcXO5yd7XBxsW9SCws2FBIgRIORnp59rRUhjeTkzGtrJ9RcN8HMrB02NubqhXRsbCzo2NFGBtCJOhUUFLJ27TbWr9/O+fMX6dLFjWeeGUTfvv5KlyaEeMQOHDjO/v1h7N8fzrlzeWhpafLYY1707u1Hjx7e6OvrKl1io3XpUhGxsSkkJWUQH59KXFyqeoYtUE3b6+Jih6urAw4O1jg6dpAuxQqTACHqnZKSMhISVJ9MqLofZRIdnVTjGHNzE3V/Sjs7K2xsLGTaTHHHUlNPsXp1MBs37kJTsxXDhwfy7LND5A+SEAKA6Ogktm8/yNatB8jLKwDAx8eNQYN6MmBAd3R0tBSusPErKSkjLi6FuLhU4uJSSEhIrzVe0c3N4dq9gA3OzrZ07uyiULVNjwQIoaji4lL1m0NMTDLx8am1WhU6drTBxcWejh1tcXGxw8HBWqZEFfckPj6NpUvXcODAcdq3N2LUqEE8/fQAGfMihLipiIh4tm07wJ49x9Rdbfr1e4zhw3vTvXtnhatrWsrKyklKyiApKbNGb4Tr16/w8HCkc2cXOnd2pXNnF3l/f0gkQIhHKi4ulZMnE4mMjCc2NoWsrDM19js72+Lu7qj+NMHNzUGhSkVjkpycybJlv7FnzzFMTY155ZVnGTo0QOmyhBANTGRkAnv2HGXHjkOcPXuBtm3bMHhwTwYP7iWt4ArKzj5LQkI6ERFxhIfHkJDwzzhIBwdrPD2dcHNzxMPDCTs7Gdf2IEiAEA9NSUkZ4eExnDgRy8mTScTEJNeYfaE6LDg52eLsbCuDmsUDl59fyNdfr+LPP3djYKDHiy8+xdixQ5UuSwjRCMTHp7Fz5yE2bNhJQUERVlamjBjRl2HDAmQmIYWVlJQRGRlPREQ8x4/H1rj/aN1aG3d3Rzw9nfDxcZd1Qe6RBAjxwJSWlhEWFkNo6ElOnIgjLi5Vvc/Fxe5aFyT7awOh5HcoHq7163eyZMmvXL58hfHjhzFhwghat9ZWuiwhRCO0Zct+fvtti3q83sCB3Xnppafl0+56JD4+jejoJE6eTCQqKkHdA0JLS5NOnZzp2tWTrl09pCXpDkmAEPclPj6NQ4dOcPhwBCdOxAGqlSg9PZ3o3NmVTp2cZVCTeKTy8wuZOfNzIiLiGTVqIJMnP4Ohob7SZQkhmoCEhDRWrfqbLVv2A9C7d1deeulpuSmthy5evMTRo1GEhUVz8OBxzp9XjW/R02uNj48bfn5eBAb6SmvSTUiAEHclNfUUYWHRhIfHEBoazaVLRbRurc1jj3WiUydnOnVykTdKoZiIiHhmzVpIs2bN+O9/Z+PkZKN0SUKIJig7+ywrVmxg48ZdAPj7ezFlyjOyUF09lpmZw7FjJzl6NJKwsBgKC4sB1UKDvXp1oUePLri7OypcZf0hAULc1vnzefz5526Cg0PUMyTp6bUmIMCHfv260aOHt8IVCgFLl67hhx/+wNnZlq+//kBaHYQQisvNvcjKlRvYsGEX5eWX8fZ25aWXnsLPz1Pp0sRtREYmcPDgcQ4cOK5enNbQUJ/u3TvTq5cv/v5eTXo6XwkQok6lpWXs2XOMv//eQ2hoNADa2pr07u3HwIE9ZOo6Ua/Mm/cNf/8dQv/+j/HZZzOULkcIIWq4ePESv/76N2vXbqWkpAwfHzfmzXtDVlhuIHJzL3LgwHEOHAjn6NEoSkvLAVUXtSFDAujdu6vCFT56EiBEDUVFJSxZ8it//bVHPWOBv78Xw4YFMmhQD4WrE6K2NWu2sHDhTwQG+rJw4SylyxFCiJvKyytg8eKVbN16AB0dLaZNm8DTTw9Quixxl0JCjrF9+0H27QunrKwcPb3W9Ovnz5AhAU1m3KcECKH2++/b+PbbIAoLi2nTRpcxY4bx5JP9aNu2jdKlCVGnvLwChg17hbZt27B27X+adHOyEKLhOHIkkk8+WcqZM7m4uzvyySfTsbRsr3RZ4i6Vl19m//5wtm07wMGDJ7h8+QoWFiY88UR/Ro7si4GBntIlPjQSIARnzuTy/vtfEhmZgI6OFuPGqaa8lJsxUd/Nn7+cdeu2ExS0EEfHDkqXI4QQd6ysrJzly3/n55//pFWrlkyZMprnnx+hdFniHhUXl7J58z42bNipHjPRr99jPP30QHx8Gt9aExIgmriysnKeemo6Z89eoHfvrrz//tRGnZhF49K9+zh69uzC/Pky7kEI0TAlJ2cyb943xMWl0rWrB4sXv4uWlqbSZYn7EBubwoYNO9i27SAlJWXY2VkyceITDBnSS+nSHhgJEE3MtGmfcuBAOM2aNaP6JdbQ0KCyshINDQ1MTY3ZtGmpwlUKUbeBA1/mwoV89bVbVVWlvparqqp47rkRvPnmcwpXKYQQd++TT5ayceMunJxs+OabOTKTXCNQUlLG+vU7CAraxNmzFzA3N+G550Y0inEv9TVANFO6gMbqxRefwNTUGFAFBw0NDQD1TdiAAd2ULE+IW/LwcKKqqkp97TZrpnqrqA6/L774pMIVCiHEvfngg6m8+eZzJCamM2HCu+pp00XDpaOjxfjxw9m0aSkff/wGrVtrM3/+coYMmUJw8F6ly2uUJEA8JJ06ueDkZEMdDTyYmRkzYYL0vxT119ixQzExqT3tYVVVFYMH90JfX1eBqoQQ4sEYP344//nPv8jLK+C55/5FbGyK0iWJB2TIkF4EBS1kyZIPsLGxYO7cJYwePYPw8BilS2tUJEA8RM89N6LOuaeHDAmQGZdEvebt7Yq9vXWtAGxp2V4GHwohGoWePbvw44+f0KyZBpMmzeHgwRNKlyQeIH9/L7799kO+/34elZWVTJkyl2nT/o+0tFNKl9YoSIB4iLy9XXF1dahxE2ZmZsy4ccMVrEqIO/PCCyMxMzOusW3AgO7S+iCEaDRcXOxYtepzTE2NmT79U/WsPqLx8PZ25fffv2TmzBeJikpk1Ki3WLFig9JlNXgSIB6ysWOHqsdCAPTv311mXxINQpcubjg721NZWQmAiYkR48YNU7gqIYR4sExNjfn++3kYGOgxe/aXSpcjHpJnnx3MunVf4uvrzjffrGbq1LlcuJCvdFkNlgSIh8zb2xUHB1VXEDMzY557Trp/iIZj7NghtG+vCsBDh/bCwEBmKxFCND7GxoZ8+ulbpKdn89VXvyhdjnhIjI0N+e67j3j77ReIikpk3LhZpKdnK11WgyQB4hGYOHEkBgZ6DBrUS1ofRIPi7e2Gs7Mt7doZStc7IUSj1rWrBy+++CT/+9/fRETEK12OeIjGjBnCjz9+QkVFBRMnziY6Oknpkhoc5daBqIIdq0EyTGNUhVevSkysNJQupMGpuAJ71oL8f3F7Ht2vYmoj15gQ4sGaNGkOZ87k8vvv/0FbW0vpcsRDdOZMLq+//gk5OedZtGgW/v5eSpdUS31dB6KFUieuqoL83Ob4P26uVAniIUmPvsSlvHxMrJSupOG5WgFFl1rgM8hM6VLqtaz4IvJz8zC1UboSIURj8+mnb/HEE2+wZs0WXnjhCaXLEQ+RqakxK1d+yptvfsbMmV+wevUXWFvL3987oViAAGjRQgMdfUVLEA9BK63mSpfQoLVo0Uz+v7gNTW25xoQQD4eJSVuGDw8kKGiTBIgmQFdXh//851+MHfsOb7+9gFWrPkdTs5XSZdV70k9CCCGEEOI6zzwzmLy8AnbvPqp0KeIR0NNrzaJFs0hLy2bBgh+ULqdBkAAhhBBCCHEdOztLfHzcWLt2i9KliEfEycmGd955kb/+2kNwcIjS5dR7EiCEEEIIIW7Qt+9jhIXFUFRUonQp4hEZPXowAQG+fPHFT0qXUu9JgBBCCCGEuIGXV0cAmdK1iXnvvZcpLi6VVojbkAAhhBBCCHEDJycbWrfW5uTJRKVLEY+QsbEhAQG+rFu3XelS6rUmOdVLWVkZ+/fvJC0tCX19A/z8emJr63BXj3H58mU++eRdpk+fjZFRu3uq49ixgyQlxVFVVUXHjm64uXmho9P6jn/+3LkzLFmygA8//IIWLVqwadMf9OjRlzZtDO6pHlG/VVZWEhd3kqNH96OpqUVg4EAsLB7MXLlHjx6gXbv22Nk53tfjFBUVsmnTH5SXl9GiRUvc3Tvj6eld45iKigoOHQqhV69+tX4+Lu4kMTERlJWV4efXE0dH5/uqRwgh7oeHhxNRUQlKlyEesSee6Mebb35GXFwqLi52SpdTLzW5FoiCgnxmzpzEypXfUl5eTnj4EY4e3X/Xj1NZWcnRo/spLS2951r27dvBjh1/k5GRwsKFHzF27GBKSu68r2VpaQlHj+6nsrKS8vJyNm5cw5kzsiR7Y7Vly0bef/8NKioqSE6OJyXlwf1R279/J3FxUff9OAUF+fz00xIyMlIJCzvEO+9M5ocf/lvjmGPHDvDNNwuoqKiosf3HH7/mzTdfIC7uJFlZabz++ngiI8PuuyYhhLhXjo7WpKRkKV2GeMR69PDG2NiQdeu2KV1KvdXkWiB++20lFy/msXTpGvT09Gvsq74xKyy8hIeHN1pa/6xAWVxcRGqqaqlzR0cX9fbS0hIiI8Po0MEeAwND9fby8nKSkuLQ12+DtbXtTevx9e3Oa6/NoqSkhLFjB7Fv3w4GDRoBQFJSPJcvl+Pi4kGzZv9kvfPnz5KVlY6m5j/1nT6dxcyZc+nQQbV6+IULuWRmpmJv3xF9/Tb38lKJembr1o2MGvUc48ZNqrXv0qUCkpPjsbFxoG1bIwDy8i5QXFyIjo4uqamJtG6ti4FBW8zNLQHVzf6ZM9kYGLRl+PBRmJj8s3jOhQvnychIRU+vDfb2Turr72bX5I1effUdjIza8fvvv/Drrz8wceKrtGihervZvHk9+fkXiYwMo0sXfwDCw4+wdu3PfPzxl/j59QDgjTfeo3Vr3QfwygkhxL0xN29PXl6B0mUIBTz+eG+CgjYxZ84rSpdSLzW5ALF583oGDBheKzwAfP31Z2zd+ifGxiYUFxexaNEP2Ns7ERV1nA8/fBNNTU0MDY0wNjbhgw8+B+CddyZjZWVDYmIs7733KYGBA7hwIZd33plMcXEhAO3ateejjxbRrl37m9ZVWXmV0tISWrXS5OrVq8yf/z779u3E2tqWS5fyeffdT/D29mP37q0sWPABZmYW5OT809qwatX3HDiwm2XLfuPChfPMnv06Tk6uJCbG8uefB2qEIdEw2do6cOTIPgYOfBxjYxP19pMnTzBnznTatjUmLy8XX99uzJ79Gfv372T1atV81vr6BnTv3oeDB3ezfPnvAAQF/ciFC+dxdHThxx+/Ztq09xg69Ck2blzDd98txNbWgcLCS4wc+SxPPjnuptfkrZSVlWFgYEjz5qqF306fPkVo6CEGDx7Jjh3B6gCxa9dmDAwM6dq1u/pndXX1HujrJ4QQd8vMTNVFOSPjNB06mCtcjXiUHBw6UFpazrlzeZiYtFW6nHqnSQWIoqJCSktL6NTJt879zz03lUmTpqOtrcOCBR9w8OBubG0dWLDgA/r3H8aUKTNo0aJFjW5GH320kM6du7JmzQq2bfuTwMAB/PLLd1haWvPhhwvR0NDg3/+exc6dmxgz5sVa5zx0KITs7ExiY6NwcnLF378nISHbCA09xLp1u9HT02fdulWsWbMCOzsnFiz4gMmT3+LJJ8cSFXWcWbOmAPDee58ydKjqZuzIkX1YWFizePGPlJQUS3hoJJ5//lU+/fRfjBs3hPHjJzNmzIs0b96c+fPfZ8yYFxk9eiIlJcW88MJIYmIiAcjPv8jPP/+Fqak5+fkXCQr6kcTEWKyt7di69U8++eS/uLt3IjT0EACnTmXy3XcLeffdf9Onz2AqKiqorKy86TV5swCxaNE8zp8/S2ZmGrNmfYyGhgYAO3cG06tXPwYNGsn06RN5/fV30dXVIzMzlcDAgerjIiPDSEqKR1+/DQMGDH8Er64QQtRmbq76sCYn57wEiCbGysoUgMzMHAkQdWhSAaJVK01A1XWjLoWFl1i37n+Ehh4kP/8iXbr4k5t7jtzcc/TtO0TdBUNHR4eysjIA2rVTXWBOTq6sWbMCgLCwwxQXFzF58jMA5OXlUlJSXGeAsLCwxtvbn/DwI7z66jvo6LTm5MkTlJaWMH36RACKiwvJz79IXNxJAAYNGoGGhkaNLlPXGzLkSXbsCGbGjJd49dV3ZFB1I2FkZMwXX3zP3r07+Oqr/6Oo6BJPPTWe3NxzrF//K9u2/QWoQkNUVDitW+vi5uaFqanqj56BgSH9+w9j585NuLt3xtTUHHf3TjXOkZgYC0DPnqoBztXX/M2uyYqKCvUx1+vatQf79u2gSxd/+vYdAqi6CG7a9AfTps3GyckVAwNDDhzYzaBBI9DWbk1eXq765y9dKuDw4RAuXSqQACGEUIy5uaoF4syZ3NscKRobS0tVr5FTp87g4+OmcDX1TxMLEK2wsLDm6NH9DB48ssa+iooKPv74Hfz8erBixUZ27tzE4cN71V0vysvLbvnY1Z+cAmhqatGnz2DGjHlJve1m/cU7dLDj6afHk5WVxldf/R9LlqyiZcuWODm5smDB0hqPXz1o9urVq7esxdbWgdWrt7Bu3f94880X+OGHdVhZ2dzyZ0TD0KxZM3r3HkhZWSmrVn3PM888D8Cbb36Al9c/LWutWrVi06Y/0NLSrvHzw4eP4t13XyE5OZ6nnhpf6/Grw8CVK1do2bKlevvNrsm6wgNAz5598fHpxksvPcm+fTvp1asfx44dID//Ihs3rmHbtj8pLy9n+/a/GDRoBPb2TmzYEMTbb5ehpaVFz559KSoqZP36X+/9xRJCiPukpaWJpmYr8vMLlS5FPGJ6eqpZMXNzLypcSf3U5GZhevbZFzh8eC9btmykoCCfyMhwvvtuIRUVFWRnZ+Lv34uSkmLCwg6Rm3uOtm2Nsba25Y8/fuX06VOcPn2K48eP3vIc/v692L17C9nZmVRUXCEs7BCampq3/JkXX3yDM2dOs3FjEF26+JOYGEtkZCgaGhpERYVz5cplXFw8MDAw5Pfff7k2APZ0nY+VkpJIRkaq+gYxLS353l4sUa9Ud+s5d+4Mhw/vpUMHO4yM2mFr68CWLRspKSni4sULJCRE3/TGvmNHN6ysbEhNTVK3MlzPxcUDgN9//5lLlwqIiztJWlryTa/JW7G0tOb551/hm28WUFh4ieDgdfTq1Y+XXnqDsWMnMX36+8TERJKdncWIEc8C8J//fEx2dhZZWekcP37kPl8xIYS4fy1btqC8vFzpMoQC9PRaU15+6791TVWTaoEA6N9/GPn5eSxbtpgvv/wEgPHjX6ZFixa8/PJ0Zs2aCsDjjz/D0aMHSE9PYc6cz/n88zm88MJItLV16N9/GK6uXrUeuzokjB8/mZYtW/LOO5MpLS3B1tYBN7dOGBkZ37SuNm0MeOONf/H55x/y889/MW3abH76aQmZmWkYGBgye/ZneHn5MGXK2yxY8AFr1/6Mm5uqhutbPwBiYiL46acllJaW4OfXAz+/ng/ktRPKCgs7zNq1PwPw2GMBvPLKTADmzPmCoKAfGTdO1VWoV69+dO7c9aaPM3Lks2RnZ9Y5NqZdu/bMnbuIL7/8hNWrf8TMzILRo19g8OCRN70mr3fjtfjUU+PZuXMT3323kPDwI8yf/y3Ozu6AKsz88MNXhIRsY9y4SSxe/COLFs3jxRefAMDY2ITRoyfe46slhBAPhqZmK7mJbKK0tFpRVibhsS4aVVVVVTdujIr6CisrNwwN7R/aiasqYeN3Lej17INZCOtuVVZWcvFiHoaGbWt0LyorK6NFixa0aNGixr9BNZWrtrbOLaevvF5FRQUVFRX3PIi5qqqKkpLiWlNZXr16lStXrtzyce/kmIcl+XgBRiYXcPDSuP3BoobyUti+qhXdnrSoc/+VK1e4cuUKOjo6tfbdeL3eTEVFBVevXr1tq1hxcVGta+9m1+SDVFRUiIaGxi3PkX6ykNa653H2kWtMCPFwDR/+KgEBPsycWXsco2jcRo58HV9fd95/f6piNezd+ykBAcsVO//NNLkWiGrNmjWrs0Xg+hvuG2++7/am6U5u5m7lZjdRzZs3V4/NuJk7OUY0PC1btqwxNuF6dxoW7/S6rOvau92N/YMg07cKIeqTVq1aSgtEE6WlpUl5+RWly6iXmtwYCCGEEEKIO6UKEHIT2RRpaWlKF6abkAAhhBBCCHETLVo058oVCRBNUYsWzamouPXMl02VBAjg+PGjXLyYp3QZAEREhHL69CmlyxBCCCGEEKJO9XIMRFpaMkeO7OPKlctoa+vQrVtvLCwezmDr7dv/5scf/0u7du1ZsGDpQ+nffeXKFfbv38WxYwd48slxODm51HlcRkYqc+e+zYoVGx94DaLpWr9+NaWlJbRta4y5uRWent61Zku6laSkeDZsWM2sWR8/xCqFEEII0VDUyxaIpKQ4Vq78lpycbLZv/5sXX3yCQ4dCHvh5LlzIJSYmgmXL1hIYOJC9e3cAqpWq33vvNfVq0/drz56tBAX9SPfuvTEzq3t2HYCEhBjef38+hoaPdsn0B/18Rf2ybNliIiPD2LHjb2bNmsL7779xy8UI4+OjWbz4n7BQWFhAePjhR1GqEEIIIRqAehkgACwsrHn33X+zfPnv+Pp2Y8eOYPW+M2dOc+LEsVo3vIWFlzhx4hgXLpzn/PmzFBUVUlh4qcZCahcu5HLqVCYARkbGvPTSNFJTE+nTZwhDhqjmn4+Pj+b48aMkJMSoj73VebOy0omOjqjzBjw7O4s9e7bi69sdBwdn9PT0SUqKp6iokLi4k8TFnQSgvLwcc3Mr2rc3q/UYZ8/mcPz4UUpKSsjMTOPq1aucPZvD2bM5NWq4cCFX/X1SUjwxMZFUVlaqt2VmplFeXk5CQgypqUnq7Td7vpcuFXD8+FHy8i7c8fMV9dOoUc+xePGPLFy4nPDwI0RHnyAhIabW9XH27BmOHTtAdHQECQkxNa6pvLwLRESE1lpQ6cKFXMLDj9T4/yw39xwFBflkZ2dx8uSJ266eLoQQQoiGo152YbpRSUkx1tbtAdiwIYilSxdha+vAmTOnGTduEqNGPUdU1HE+/PBNNDU1adGiJbm55/j44y+5fLmcFSu+4aef1gOq1oCoqDA+/vhLTp48wZw502nb1pi8vFx8fbsxe/Zn7NypCiurVn2Ph0dnnntu6k3P+8svS1m/fjVt2xpjZNSOL75YVqP2rVs3cvz4UTIz02jdWpdx4ybx+uvjsbCwBqBnz76YmJjxzjuTKS4uBFSLeX300SLatWuvPq+FhTXFxYXk51/kjz/28Mcfq6iqquK112YBsHz5l3h6+vDEE2OYP/999u3bibW1LZcu5fPuu5/g7e3HokXzKCkpRlNTk6SkePr3H8bMmXPrfL43e23+979lt3y+on4zMmoHQFlZKbNmTWXhwuV4eHSmrKyMl18exYcffkFIyHayszNZufJbBg9+Al1dPfLzL/LGGxPQ1NQiLy+Xr7/+BSsrG44dO8icOdOxtrYlMzON7pQXbAAAIABJREFUkSOf5ZVXZrJ583pCQrYDUFxciLa2Dj/88Md9TWt8o7Vrt2ASdgl7e2scHKyxtbV8YI8thBBCiJurtwEiOzuTDz98i5SUBCoqrvDaa++SnZ3F0qWLWLz4R9zcvEhIiGHatOcZNmwUixfPo0ePPkybNptmzZoxbtzgWz5+VVUV8+e/z5gxLzJ69ERKSop54YWRxMREMnHia+zbt5OPP/4SbW3tW543JGQ7gYEDefPN9ykoyK91npdeeoOIiFCGDx/FgAHD1ds7dfJl2rT3APjPf/6NpaU1H364EA0NDf7971ns3LmJPn0Gs3TpIqZNe48hQ54kKyudl18edcvnFRKyjdDQQ6xbtxs9PX3WrVvFmjUr8Pb2A1SrFE+YMIXo6AjefnsSb7zxXq3ne6vX5nbPV9y98vLLJCSkExeXQnxsFl5mrzzwc8TFRZGTc4odO4IxMDDE3b0zQ4c+xY4df+Ph0ZmIiGMYGBji79+L4uIiNm36g88++wZQTTIA8O23q2nTxoD33nuNQ4dCGD16IuvW/Y/nnpvKuHGTSEqK5/XXx/Pcc6oFd4yM2vHZZ99w9epVHn+8OwkJMerV0x+E7Oxz/LV7U41tzs622NlZ4eDQASenDtjZWWFi8mi7BAohhBCNXb0NEAYGhvTq1Y+oqHDGjHkRe3sndu/eCsCiRfNqHBsREUpOTjZvvTWHVq1aAdCiRd2LbVU7f/4subnnWL/+V7Zt+wuA/PyLREWFExAwoMaxCQkxdZ43OTme8eNfZsGCOZSWFjN58lt3/Px69Oij/ndY2GGKi4uYPPkZAPLycikpKcbGRrUSeJ8+Q9DQ0KBly1a3fdyTJ09QWlrC9OkTAdStFhUVFQCYmKi6SFU/9vnzZ2sNqL3Va3Ovz1eolJWVEx+fRnx8GnFxKSQkpJGc/E+3MQN9I9yfqrzFI9ybbdv+wtjYBHt7J2bN+pjWrXUZMGA406dPZMqUGezdu4NBg0bedPFBAwND2rQxAMDFxYP09BQKCvKJjAxj6tS3AXBw6Ii2tg4nThwDVC1p1YvWOTo6c+pUxgMNEG+99Tw27mNITs4kOTmTlBTVfw8fjmDz5n3q4/T1dXFwsL721QEHB2scHa3R1n70q7QLIYQQjUG9DRCtW+vRr99QNDQ0+PzzDwkIGKDu/vDFF8vQ1m6tPrZ58+Zoa+tQXFxU63E0NDSorKzd/7r6RunNNz/Ay8tXvb1Vq1bqsQXVP3ez82ppadGsWWfc3TuzZMkCXn11LKtXb72jFaA1NbVq/LtPn8GMGfOSeluzZs3IzEwFoLy8DG1t7VrPqzoUXK9ly5Y4ObmyYMHSGsfe2HWkOmBVVVWiodG8xvO91WvTokWLGs93zZrtdzWjT1NyY1iIi0shNfWfKXr19XVxdrbl+edH4OJij7OzHe2M2rN91a3D7714880P8PXtVmObs7M71ta27Ny5id27t7B06Rr1vqtXa19b1ap/361aaQJw+bJqTMSVK1coLS1BT69NrZ9p3rwFVVVV9/08bqSlpYm7uyPu7o41tuflFaiDRXJyBsnJmfz1154aCwKZmbWrFSzs7R/ObG9CCCFEY1JvA0S1Pn0Gs23bXyxZMp+33poDwKZNf/DUU+PJzExDS0sbW1sHunULZOPGNXToYE/Lli3VYcLW1pGcnGxSU5No08aQvXu3Y2jYFiOjdtjaOrBly0YcHV0oLy/n3LkcOnfuqv6k9eTJ43h6dlF/alrXeUNDD2FhYc2TT47l3XdfIT8/T93P/E75+/di9+4t9OrVn/btzYiICKVnz744ODhjYGDIb7+tYMyYlzh9Okv9M/b2HVmzZgWXLhWQk3OKqKjjeHr60KWLP3/9tZbIyFA6depKZGQYrq6etQLI9W58vrd6bW58vuXl5WhpySe5paVl14JC6rWwkEp6erZ6f5s2uri42NOrlw/Ozna4uNhhYdG+1uOUlz7KqmHo0Kf49tsvsLV1wNbWAQBjYxOSkuK5cCH3lr9bbW1tevTow9atf2Jp2YFduzajra2Dm5sXkZGhj+op1Klt2zZ07epB164eNbZnZZ2pFSz27w+vccyNocLBwRpTU+NHWb4QQghRr9XLAHH9J9oaGhq88ca/mDTpaWJiIvn886WsWbOCJ58MRFtbhwkTpmBr68DTT0/g449n8uKLT2BhYU1paQkAFhZWDBv2NK+8MgYDA0MsLTsAqsefM+cLgoJ+ZNy4IYBqfEDnzl3R1dVj/PiX+eijGQAEBW276Xn37NmqvnEaO/alm4aHW31KP378ZFq2bMk770ymtLQEW1sH3Nw6YWRkzNSpM/nqq/9j/frVWFvbqn/Gz68ne/ZsZdSovtjaOmBgYIiGhgb+/r2YNm02P/20hMzMNAwMDJk9+zO8vHxuUlezOp/vzV6bG59vUwwPJSVlqvEK11oW4uPTaoQFAwM9nJ3t6N27Ky4u9ri42GFmdneh8kFr1qzuCde6d+/Nd98tZODAEeptnp5d6NLFn7FjB2Ftbcsrr8ys9XPV1/Ozz77I//3fuzz1VG+0tXWYNm12nQOlmzdvXi9aqqysTLGyMqV37641tsfFpZKcnElqaiaJiRmEhkazdesB9X5dXR3s7a1wdrajQwdzHByscXKyQVdX51E/BSGEEEJxGlV19CuIivoKKys3DA3tH9qJqyph43ct6PXsvXUZKC4uQkenda2bkuLiomuzHQ1h2rTZ+Pn1AKCsrIxWrVrVeSNVVlam7qt9vZKSEnW3nVudt7y8nObNm9/3DDMVFRVUVFTUuimvrKykrKyMgoKLTJw4gj/+2IOurh4ApaWldbYuVFVVUVJSfFcL49X1fOt6bW73fJOPF2BkcgEHL+VvGO9XSUkZsbEpxMenEh2dRHJyZq2w4OJih4uLPa6u9nTsaHtfYaG8FLavakW3J2++XsiDlJWVzqRJT7N69ZZa4beoqBAdndY3DR/3euyDkH6ykNa653H2eXjXWGFhMQkJ6eqWClXAyKKk5J/pi9u1M1TPAlXdYuHsbHuLRxVCNDQTJryLpWV7PvtshtKliEds0qQ56Ovrsnjxu4rVsHfvpwQELFfs/DdTL1sg7sTNboxvtv1Wn5TfbJ+OTu1PF+t6fE1NzZs+9t2oK8SA6tNjHR0dCgou1tp3s65JGhoad72qdl3Pt67X5kE93/qmumUhLi6V2NhkEhMzaoUFNzcH+vb1x83NAScnmwbdtWXdulUsX/4lEyZMqbPlrDqk3om7Obah0NNrjY+PGz4+bjW2nz59jpSULHU3qJSULI4ciaxxjLW1Gfb2VtfGVagCho3NowmFQgghxMPWYAPE7Xz77Wq0tRtX9wITE1OCgrbddTAQtV0fFuLjU4mNTSEz85+F+dq2bYOLix39+vlfG7NgT/v2RgpW/OANGfIkw4eParSB8GExNzfB3NyEnj271NheHSqqZ4NKTExnz55j6v2tWrXE1tbiWqDooA4Yje26EkII0fg12gBRPTC4MWnevDlt28rNxt0qKSlTh4T4+FTi4lLJyDit3m9oqI+Lix39+3dTd0dqCjd1dbU4iXtnb291bRan7uptZWXlt51mVldXB0fH6ullbXB0tMbRsQNaWhLshBBC1E+NNkCIpuvkyURiYpKJi0slJia5VjckV1d7+vV77NrUqbYNuhuSqN9uNs1sQUEhSUk1Z4MKDg6htPSfaWYtLExuCBYdsLY2e9RPQQghhKhFAoRo0BIT04mNTSEmJonY2BQSEtLV+3R1dXBxsSMw0BcXF3vc3BwkLIh6oU0bvTrHV2RnnyUpKYPk5CySktJJTEwnJOSfKXG1tDSxs7PE0bEDjo42ODhY07GjDXp6rW88hRBCCPHQSIAQDUZ6ejaxsSnExiYTE6Ma5FxefhlQ3Vh17GjDmDFDcHNzxMVFNd1mQ1NYWAzcfsVxwbVF4RrXNMIWFu2xsGhPYOA/08yWl18mOTnzWrDIIDExgz17jvHnn7vVxxgbG6q7PlW3Vjg4WCvxFIQQQjQBigaIvDNXOPhH1u0PFA1KUf5VjAbe32Pk5xcSGRlPdHQSMTHJxMamUFRUot7v4mLHsGEBuLo64Obm0Chulr7//nd+/203o/z/K/9f3EZR/lW2HlmJ3c4KJk9+BnNzE6VLemg0NVvh5qa6zq937lweSUkZ177SSUrK4PDhmrNBOTp2wMnJBicnGzp2tMXZ2VbWrhBCCHHfFAsQGs3guTkaQIVSJYiHqEWLO5+fv7z8MnFxqnUWqr/OnMlV77e3t6J37664ujrg6mpf60aqoQsO3suyZb+Rk3OegABfBk3Ox8yspdJl1WtFRSUU6rclaM0mgoP3MmxYQKMPEjcyMWmLiUlbunfvXGN7fHwaiYnpJCamkZiYwd69oWzatFe9v317o2uBwgZHR1WwsLSsvSq6EEIIcTOKtkC0lJ4aTVJKShYxMclER6sGO18/bsHEpC3u7o6MGjUId3fVp66NdTaa64ODt7crH330Wq0+8aJuhm11mDL1GcaOG8rq1cEEBW0mOHgvkyc/w5gxQ5r0mABnZ9tri9n1Vm/LyTl/LVRkXAsW6ezfH67er6OjpW6t6NjRFkfHDo0uqAshhHhwZAyEeKguXSri5MkkTp5M4ORJVetCcXEpANramri6OvD88yNwd3fCy6sjbdu2Ubjih0+Cw4Ojp9eaKVNGM3x4b77/fi3ff7+W1auDGTt2WJMPEtczM2uHmVk7AgJ81dtKS8tISEi/FixUX3/9tYfy8m3qY+zsLK91fbKTLlBCCCHUJECIByo5OZOoqER1YLh+ClUHB2v69++mntayMYxbuBthYTHMm/eNBIeHwNzchLlzX2fy5GdqBYnJk0cpXV69pK2tRadOznTq5Fxje1raKRIS0klKSichIZ1jx06yZct+9X5zcxOcnW2vCxY2GBsbPuryhRBCKEgChLhnly4VXQsLqq/o6CRKSsoAaNNGFw8PJwYP7omnZ0c8PBwbbVek2wkLi2H58t8JD4/B1NSYpUvnSnB4SOoKEn//vYcpU0YzbFiA0uU1CLa2ltjaWjJoUA/1try8AvWq7aqvNHbvPqreb2RkQMeONuqWChlXIYQQjZsECHHHsrLOEBERT2RkPBER8bVaFwYO7I6npzMeHo7Y2FgoWGn9cPr0OebN+1YdHD766DWGDw9UuqwmoTpIDBum6to0d+4Sli37jbfffoHAQN/bP4CooW3bNnTv3rnGgO2iohLi4lJJSEhTh4pDhyLU+6vXYXF1tcfFxR5XV/smNchdCCEaMwkQ4qaio5OIjEwgIiKOyMgE8vIKANWNgYeHIwMH9sDDwxEPDydat9ZWuNr6o7CwmEWLVhAcvBddXR0JDgpSLdY2j7CwGL7/fi0zZ35Oly5uvPzyKGkFuk+6ujr4+rrj6+uu3lZWVk5CQrq6pSIhIZ2ff/5Tvb9NG11cXOyvBQsHXFzsZHFHIYRogCRACACKi0uJjExQty7ExCRfW6hLNQDTz88TLy9Vf+mmNnbhbgQFbWbZst8AePnlpxk7dpgM5K0HqoNESEgoCxf+xNSpcxk2LIC3335Bfj8PkJaWJl5eHfHy6lhje0xMMnFxqcTGqtZ0WbFig3qfoaF+rZaKdu3aPurShRBC3AUJEE1UUVEJYWHRHD8ey/HjscTHp6n3OTnZ8PjjvenUyQVvbxcZIHkHrh8gHRDgy9tvT5TuGvVQYKAvgYG+LFv2G0FBmwkJCWXKlNGMGTNE6dIatX8WwhsAqNZ+SUhIV68sHxubUqP7k7GxIe7uDri7O+Hh4diop3MWQoiGSAJEE3HpUhHh4bGEh0cTHh5LUlIGoPrE0N3dgUmTnqJTJxc8PTuio6OlcLUNx+nT51i8eCUhIaE4OnaQAdINRPXUr4sWrWTRohX8/fceZsyYKL+7R0RTsxWenk54ejqpt5WWlhETk3JtMclEoqOTCQkJVe93cLBWz+DWFGdxE0KI+kQCRCNVUFBIaOg/LQzJyZmAKjB4ejrxyivP4uPjXqurgbhz13dXmjFjImPHDlW4InE3zM1NWLRoFmFhMSxatIKpU+cSGOjLRx+9Jt2aFKCtrXWtq9k/Ie7cuTyio5OIiUkiOjqZbdsOsHHjrmvHq9aR8fBwxN1dFUaawjoyQghRH0iAaESOHo3iyJEIjhyJUrcwaGq2wsPDkalTR+Pj415rzndx966fXSkgwJe5c+WGsyHz8XEjKGghq1dv4vvv1zJ8+KssXDhLWiPqAROTtvTp40efPn7qbcnJmTVCxcqVG9X7TE2N6dzZhc6dXenUyRk7O0slyhZCiEZPAkQDlpycyZEjkRw5EsmJE3GUl18GwNXVnokTR+Lv30lugh6w61sdFi6cJVOCNiJjxw4lMNCXt9/+nKlT5zJmzBAmT35GwmE94+BgjYODNSNH9gVUMz+dPJmknmJ6795Q9cJ3bdro4uXlfC1UuODu7qhk6UII0WhIgGhgDhw4zv79YezfH865c3kAWFiYMHRoL7p29cTPz1NueB6CwsJi5s37hpCQUGl1aMTMzU0IClrIsmW/sXz5OkJCQmXF8HpOS0uz1nSyCQlpRETEq6eg3rcvTH2sh4cj3t5ueHu70KWL/F6FEOJeSICo5y5cyGffvjD27QsjNDSasrJy9PV16drVg65dPenWrZPMo/6QJSSkMWXKXABZ06GJmDJlNIGBXZk79xumTp0rv/cGpno17NGjBwOQk3Oe8PAY9Ziw6lZEgE6dnPH2dsXbW9XtSWZ7EkKI25MAUQ+dP5/Hpk372LXrMHFxqQC0a2fIE0/0pXdvP7y9XRWusOn4++8QFi1agZlZOxYtmiVTszYhHTvaEhS0kLlzlzBv3jeEh0czd+7rSpcl7oGZWTuGDQtk2DBVCMzLKyAsLIbjx1Wh4qef1vPTT+sB1ZiYXr18CQjwwcKivZJlCyFEvSUBop4oKChk166jbN68l4iIeACsrc144YUn6Nv3MZydbRWusOkJCtrMokUr8PZ2ZdGiWdJlqYmaO/d1zMzasXz5OoqKSmSWpkagbds2DBjQjQEDugGqaa6rA8Xu3UdZvHglixevpEMHc3r16kKPHl2ku5MQQlxHo6qqqurGjVFRX1FZeREdHSMlamoyysquEBqayaFDaURGZgPQtq0O/v429Ohhh42NvP5K+fnno2zbFk+vXvZMndpD6XJEPbBvXzJLlx6kQwdDPvhgEK1bt1K6JPGQnDqVz4kTpzh+PIuEhHMAtG7dCi8vC7p0scLLywIdHfn9NxXvvx9M+/Z6TJsWoHQp4hGbN28LrVu3YubMvorVkJMTRUDAcsXOfzN1tkDY2T1BUVH2o66lycjJyWXDhl3s2nWM8vLL6Ou3ZvDg7gQE+ODu7qB0eU3ekSNRbNsWz/DhAUyZ8rTS5Yh6YtgwH1xdezBt2gLWrEnhrbcmKF2SeEhcXVVf48ZBUVEJYWGxHD0axfHj8Rw6lAZAt25e9O//GL6+0jLR2DVvvpuWLQ3R1/dRuhTxiDVvvp8WLXQU/d23a9dPsXPfSp0BQlfXGl1dWeXzQTty5AhBQUEcPHgQgE6dOjFq1CgGDhyocGWiWkJCAl9+GYS3tzcffbRI6XJEPWNqCjNmXGHx4sX06DGY4cOHK12SeAQcHPry7LOqf4eEhLB582Z2797NoUORGBkZMXToUB5//HFsbGyULVQ8FC1b6qKlZYyp6WNKlyIesVatfkRLS19+93WQMRCPwIYNG1izZg0pKSloaWkxcuRInn32WRwcpLWhPiksLGTevHno6uqyaJGEB1G3sWPHEh4ezqJFi3BycqJjR1nNvSkJDAwkMDCQoqIitm/fzubNm/nll1/45ZdfcHd35/HHH2fAgAHo6uoqXaoQQjw0dY6BEA/G1q1b+eqrrzh//jyWlpaMGjWKESNGyB+Wemru3LkEBwfz66+/yk2huKXCwkImT55MUVERq1evRk9PT+mShIJycnLYtGkTmzZtIisrC21tbcaMGcOECRPk2mgEJkyYgKWlJZ999pnSpYhHbNKkSejr67N48WKlS6l3mildQGOUkpLCxIkT+eCDDwD48MMP2bhxI+PGjZPwUE+dPn2a4OBgZsyYIeFB3Jaenh5z584lJyeHv//+W+lyhMLMzMyYNGkSGzZs4Msvv8Te3p6ffvqJ4cOH88MPP1BSUqJ0iUII8UBJgHjA/ve//zF69GiSk5OZPHkyGzZs4PHHH1e6LHEbq1evRldXV/q0izvWsWNHAgICCAoKUroUUY/06NGDlStXsmTJEhwcHFi6dClPPPEEx48fV7o0IYR4YCRAPCClpaXMmDGDr776iuHDh/Pnn38yefJktLS0lC5N3EZhYSHBwcEEBgZKdwNxV4YPH05OTg5hYWFKlyLqGX9/f3744QeWLVuGnZ0dkydPlm4QQohGQwZRPwBpaWnMmDGDvLw8li1bRpcuXZQuSdyFkJAQioqKGDNmjNKliAYmMDAQU1NTgoOD8fGRKR5FbV26dKFLly6EhIQwd+5cDh06xPz582USDSFEgyYtEPcpMTGRCRMm0Lx5c1atWiXhoQEKClJN2ypjH8S9GD58OMHBwZw+fVrpUkQ9FhgYyJo1a9DV1eXZZ59l7969SpckhBD3TALEfSgrK+Nf//oX7dq1Y+XKlVhZWSldkrgHiYmJEvzEPQsMDASQACFuy9TUlJUrV9KvXz9mz55NbGys0iUJIcQ9kQBxH5YuXUpmZiZffPGFzK7UQCUkJABIgBD3rLrlKjw8XOFKREMxf/58OnbsyIwZMygtLVW6HCGEuGsSIO5RYWEhv//+O+PHj5e+rA1YTk4OgAyeFvfF0dFRfS0JcSfmz59Pbm4uK1asULoUIYS4axIg7tH27dspLy9n3LhxSpci7kN1C4SMfxD3Q09PT7owibtiYmLChAkT+O2335QuRQgh7poEiHt05MgRfH19adeundKlCCEUZm5urnQJogEaPXo0xcXFHD58WOlShBDirkiAuEeHDx/Gy8tL6TLEAyDjV8T9MjMzo6ioSOkyRANjamqKtbU1u3btUroUIYS4KxIg7kFOTg5lZWXY2NgoXYp4AJycnJQuQTQCiYmJSpcgGiAnJyeZjUkI0eBIgLgHBQUFABgaGipcibhfMnOOEEJJxsbGXLhwQekyhBDirkiAuAcSIIQQQjwIRkZGEiCEEA2OBIh7UD1vt46OjsKVCCGEaMgMDAwA1dTgQgjRUEiAEEIIIRSioaEBQFVVlcKVCCHEnZMAIYQQQgghhLhjEiCEEEIIIYQQd0wChBBCCCGEEOKOSYAQQgghhBBC3DEJEEIIIYQQQog7JgFCCCGEEEIIccckQAghhBBCCCHumAQIIYQQQgghxB2TACGEEEIIIYS4YxIghBBCCCGEEHdMAoQQQgghhBDijkmAEEIIIYQQQtwxCRBCCCGEEEKIOyYBQgghhBBCCHHHJEAIIYQQQggh7pgECCGEEEIIIcQda3GrnWVlF9ixYyxt2lg/qnoahNjYAgBCQ2eTmqqpcDXifuTnJwGwb9/LCleijLKyAuztR2FvP+quf/bPP/tgaGj/EKpqeDIycoCmex2Je5eYmAvAoUPT0dG55Z9kcR+qqqBZM0169lyidClCNAq3fbcyMfHAz++1R1FLg1FZGQp8jq/vq1hatle6HHEfVq36CIBevWYrXIkysrOPUlZ2bz9rYOBIr17/erAFNVBxcb8B65rsdSTuXV7eLmAp3brNQF9fV+lyGq2qqqscOPAfpcsQotGQLkwNQEjIMX76aT0rV25g164jFBUVP7Rz5eXls3p1MBUVFQ/tHEKIxiExMZ2srBz198XFJRw5Eqn+fu3arWRnn73lY9zJMUIIIeoXCRANQHDwXoKDQ4iIiOfddxfxzDNvk5SUccufyc+/xGuv/ZuysvK7Ote5c3ksXvwz5eWX76dkIUQTsHXrATZs2KX+/tixkyxfvk79/eef/0hGxulbPsadHCOEEKJ+kQDRQPTp48eXX77H9u3LsbW1YN68b6mqqgIgNTWLAwfCyc29qD4+OjqJo0ejiIlJJjNT9ce5oqKC6OgkDh06cdfBAuD8+TwOHjxOSkqmeltm5mnOnbug/r6oqJi4uBT19/HxqURGxlNZWVljW2FhMSdPJsqNgxANWGxsClu3HlC/F+3fH05kZPwDacEsKiomLCyaiIg4rl69Ctzb+01WVg7nz+eRnp7N0aNR912XEEKIOxgDIeqXtm0NGDo0gA8//Jrz5/MIC4vhww+/xsKiPdnZZ5kz5xVGjOhDcPBeAL7//nc6d3Zh6tTRfPbZcv78czcmJkYUFZXwww8f4+Rkc0fnPXXqDCNHvoGJiRHnzl1g2LBA5s59jR07DhMaGs3SpaqxBOvX72TfvjCWLZvL++9/xc6dh7G1tSQ//xKffDIdPz9Pxo9/F2trMwBefnkUHTqYP5wXSwjx0FRVVREbm0JJSSlxcSk4Odmwc+cRANLTs3Fw6HDPj11ZWckzz7xNUVEJAIaG+vz+++J7er/56qtVpKZmUVhYjKdnR/z8PO//yQshRBMnAaIB8vBwBOD8+Yv06eOHl1dHLCzas3btVv76aw8jRvThtdfGsHPnYb788l9oa2sBMHXqaKZPn4COjhYffPBfdu8+escBwtLSlDVrFmJvb01CQhrjx7/LzJkTGTq0F999t4ZTp85gaWnK5s37GDNmKNu2HeTQoQh2716Bvr4uq1b9zYoVG9R/vH19PXjvPZmxRoiG6syZXEpKSunX7zH27DnGlSsVaGq2xMmpA4mJGfcVIJo1a8bSpR9iZtaOq1crGT78VU6ciL/n95vmzZsTHPwdmpqtHtTTF0KIJk0CRAOUmKga/2BsbMDly1f4448d7Np1RD0Qsbo7wY0uXSrif//7m4MHj3Px4iX8/b3u6rzHjp3k44+/Iz1d1e0oJSULLy9kA5fpAAAgAElEQVRnunXrzJYt++nfvxvJyZn07t2Vr7/+lZKSUiZOVM1KU1hYzMWLl9RdG/r08bun5y6EqB9SUjIxMTHimWcGMW/etwAMHtyTZs2aEReXwpAhve7r8VNTT7F48c8cPx6nbuXw8/O8p/ebvn39JTwIIcQDJAGiATp27CSGhvoYGxvy+ec/kZycyQ8/fMzFi5cYO/adGgGiuu9wRUUF77yzkB49vNm48Ws2bdrH3r2hd3zObdsOsHTpWn788d84OnbAx2eU+jxPPNGXL75YAUC/fo+hr69Ly5YtcHW1V3c1ANDQ0KBFC9Ulp/X/7N13eFNl+8Dxb0bbJN17l24KZUMB2ZQlshQElaEiwwFuRVFAX+UVAUFFfQUcOFD8iYqiCCiyRAVlyO6gZXTQ0r3Spk2T3x+hgdIWigJt4f5cl5fhNOfkzmnPc879TI3czIVoyhITT9GyZRht2zZHry9lxYo1vP/+S6SlnWH16o3/6tjHj6fy1FMLmTv3EV577WmeffZ1qoo1KW+EEKLhySDqJiI3t4CEhBN88sl3fP31T0yfPg6VSkVqagZdu7bB0dGen3/+HbDMwOTi4gTA3r1HKSnRYzRWcurUaXr16kRJSSm//76PM2dy6/y8lJQMUlJOk5JymoyMLNLTs2jRIpSQEH82bfoDgLy8QgC6d29PcbGeZcu+tNY6du3aliNHkvjrr0MoFAr27DlCeXnF1TxFQohrKCHhBM2bB6NSqRgypDeurk60bh1JWFgghw4lWmv/z5zJtZYlKSmnqw1wrnLhe6rKlp49OxIff4LExJPk5uYDUt4IIURjIC0Q9XT77Y+SnJyKUnku57r11umAZcBfnz6dWbz4mav2+WvXbmHTpp1ERjbjtdeepk+fzgDcffcIZs16k2XLvqR//5vw9/dm8+Zd3H77IKZMGc0TT8wHYOPG93j00Qk88MB/ABgz5mZ27NjLsWO191UeP/7cd4mKCmXx4hls3LiDrl3vIioqlG7d2rNx42/07dsFW1tbBg/uyfr1v9K1q6XPca9enXjuuam8/fbnHD+eiqurE/PmPU6nTq2u2jmqr96976akpLTatk6dLCsxOzjo2Lr144YISzQxt946ndTU6usXVP0dAYwdO4Qnnrj3Wod1zcTFJTNgwE2ApYuQyWRCpVIRHOwPwPHjaQDMnbu02n5V4xTOd+F7fvnlQ2Jju9C79z24ujrRq1cnvvtuC08+ObHJlTe1GT36Mev5qRIbOxGwdEEdOLA78+Y93hChCSFEvSjMdXWYB8rKcti/f56sRA18/fVPLF78EQZDzVotT09XXnnlcdq3b9EAkVm6JxmNlWg0dtVeA+j1pdja2lib8svKDKjVKtRqdbXX9VVSosfeXlfj9axZb+Ls7MjTT99X7f1ms5mSEj0ODvZX4qteEZMnz2HfviMoFIpq200mEy1bhrFy5YIGiuzas6xErSIsbPSl33yBbdvup3fvG3cl6iVLVvLJJ9/V+jM/P0/effdF/P29rnFUDcNsNmMwlFvLnSvl/DKmuLjEWo40pfKmNh9//C3Ll39Z6/3Ezc2Fd9+dTVhYUANEdv2qWom6Z893LnvfCRMmEBAQwLx5865CZKIxmzx5Mk5OTixevLihQ2l0pAtTPY0aNRAPD7ca281mM9HREQ2WPACo1Wrrjfv81wA6nbZagqDR2J3XL9juspIHwHozr3pdWFjMiBHT2bv3KOPHD6vxfoVC0ehu5vfddxs6nbbGdicnByZNGtUAEYmm6K67huDl5V5ju9lspk+fzjdM8gCW6/xKJw9QvbxxcLBvkuVNbcaNG1bn/SQmJlqSByFEoycJxGWYMGEYdnY21bZ5e7vXeiO7Udja2vDii9NYs2YJvr6eDR1OvXTr1p7IyOBqg81NJhOhoQH07SuzQ4n68fR05eabu9eY9SwoyJc777ylgaK6vjXF8qY2arWKUaMG1rifeHq6MXHiyAaKSggh6k8SiMtw++2D8PX1tD4wmM1mwsOb0a5dVANH1nA0Gjvat2/R5KZIvO++23BwOFe76eTkwNixQxswItEU3XXXEAIDfaptu+mmdvj53TitD9dSUy1vajNmzM34+3tb/20ymWjbtjnh4dL6IIRo/CSBuExjxgy2NtV7eblz7723NXBE4p/o3r0DoaGB1hlhAgK86d//pgaOSjQ1np5u9OkTY61U8PPzZPx4SUTFpWk0tgwd2sfaCuHp6cbkybc3cFRCCFE/kkBcpjFjbsbDwwWTyUR0dDgdOjTc2Afx70yePApHR3scHe1l7IP4x8aOHYaPjwcAffp0wc/P+xJ7CGFx55234OnpislkIiamFRER/3z1biGEuJYkgfgHxo8fjpubMxMmDG/oUMS/0L17B0JCAvDx8ZCxD+If8/JyY9CgHri5OTN2rIx9EPVna2vDqFEDcXNzkdZsIUST0mjXgVj3qYn00+ZGmuL0546b+/Pnz/Dnz5UNHUwNJoOCTjdBx9jGc/Lee74Sdz9VQ4dRw/CYVwD45vJn9rvqlAoztz6kuPQbr2MZJ8ysXWFC4djQkVyclrsYPfAuvl8J0PjKhPM52cEdDzeea3HnjyZOHlVio2noSBqGPSN46LYRHNgIB/7dAt5NVlGuiVsmKvAMuLHLOyGakkabQBSVm1mpM6O3kQLlcvkpzLQxNa7z5u6npvedwQ0dRpOybdVJoOaqvTeaeAcz2x0b199zUza1qKEjqM5sVtJ+gC/u/jdoBiE4sCULaGR/mEKIi2o8VdRCCCGEEEKIRk8SCCGEEEIIIUS9SQIhhBBCCCGEqDdJIIQQQgghhBD1JgmEEEIIIYQQot4kgRBCCCGEEELUW6OdxvXfeLmfN3+c0vNj4rlp4e5q7YKvo5rFv2c3SEwhrrY81tUDG5WCnFIjv54s4adjxdafLxzki4OtkopKM5uSilmfWESFydwgsV5rSUkJaDRa/P0DAdDrSzh69CAdO3a9ap/56quzGDPmHkJDI674sdesWUVpqR47Ow3BwWG0axeDSmWZd/+337Zw4kQSZrOZyMiWtGnTEY1Gpq/8Jx6IcSOrpJKvjxTUazvA4zd58Pof58qACW1d2JBYRJa+5toNj3T1IDnPwA/xF59e0t9RzVM9vAhxteX+talkFhv/4TcS/0ReXi5btmyotk2r1TF48K312j8xMY41az5nxoyX/nEMX375MR4e3sTG3lxt+5kzGbz99nzmzFmIWq1m3bqv6dGjH87OLv/4s6qkpp7i1183UVqqp1OnbrRp0+FfHxPg+PFjZGam07VrrytyPCHE9em6bIFo56Pl8W4e1bZN7+JOcw+7yz7W7D5eLBjo+69jCnezpVuQjkBnGwaEOvLffj6sHBVo/XmfYHuCnG3wslczq48Xr9387z+zqdiyZQPr16+x/nvfvj/57LP3LrlfQUE+M2dOo6ys7LI/c+fO7RQV1XzAPN9bb73KgQN7L/vYS5cu4u+//2Lr1o0899x0Zsy4n5ISS7K4adM6du7cTmmpnqVLF/HSS09d9vGFxYgoZ26JrLnCXF3bfR3VjG3jQoCTjXXbAzHuDAirfZW6EVFODAq/9Ap27wz1J8rDjh/iCyV5aADZ2WdYtmwxhw//TXz8IeLjD5GcnFDv/YuKCtiz549/FUNSUjzp6Sk1tpeW6tm161dMJhMGg4Fvv/2CjIy0f/VZACdPJjNp0kgyMtIoLCxg165f//Uxq8TFHWLr1p+u2PGEENen67IFYs3RAh6McSfE1ZbjeeV0C9Jhq1Lwyd95AAwIc8DeVsnauELOr+T31KnoE+IAwE/HinCwVdKrmT1FBhO3RDjyW0oJBWUm3HUqBoQ5oi838XNSEaVGM84aJd0C7fkjRc+QSEcScwz8mVZaI7Z716SQV1rJgzHu3Nvelamd3Fi+OxeArw4XsGJfHq8O8KF3sMPVP1GNRELCEdLSTjFp0sMoFAp27fqVw4f3YzQaUastf6IZGemcPp1KixZtrDX2cXGH2Lt3F/Hxh3F39yQgIIiSkmKOHYtDpVLTokVra80/QHFxEQkJRwgMrL6gXU5OFklJCXh5+RAcHGb9vF9++ZHAwGA0Gi2RkS0Ay407IyOd8PAo3N2rJ6nnGz36bmJiupGScoKHH76bzz//gClTHgWgffvO3HffdPr0GcT06ePJycnC3d3zyp1QUatugfYATGjnyrztZ2jno8FWpaCTv5bPD+ZffN8gHfszyujdzJ4yo4nNx0sAGBTuiJ+TDV8fLmDDeS2ebb01tPLW8EN8IQUGy2KAnfy0FBoqcdOqaeFpx2cH8imvNNdaHtX1eQB2agV9gh3wslex/WQJJ/MrAEtLSN9QB347ped4XvkVO29NxZNPvoBOZ2/9t8lk4uTJZLy9fYmLO4SrqzshIeEkJydSUVFOZGRLFIpzCxSmpJwgKyuTsLDm1VoICgsLOHYsjuDgcNzc3K3bKyoqSEg4glarw2SqvuBjVlYmKSknsLM717qYnp7CU0+9SLNmYZhMJk6cSMLPL5D4+EMEBDSrVgYUFOSTnJyAr28ACQlH6NWrf7Xjb968njZtOvL447NrnIfa4i0rK+PUqWQCA0OIizuIWm2LRqMhIiIKAKPRSGLiUTw8vAkNjaBNm47W45WUFJOcnAhAREQLa/lbW5kshLhxXJcJxGcH8nkgxp37Orgy+5dMxrV2pcxoZmeqnnXjg/GyV1NeaWZmTy/e3pXNp/vzGRPtzFM9PDGbocJkZmonN97fk4uTnQpHWxVPdPckZ1MlZRUmlo8IwGwGpRKe7uHJwI+T6eyv46VYbwyVlieAT/7OqzWBADCZ4Z0/c5jQ1pV+oQ7WBCLAyYZbWzjRNUDHoTOXX6veFJnNZhISjlBaqicx8SihoZFs374JsNzQQ0LCWbNmFUuXLiIkJJyMjHTGjZvM6NF3s2nTDwCsXLmc1q3bM378VKZOHWOt7XdxcWX58tXY2tqSnJzIzJkPYTAYAEvNIEB6eioTJ96Kh4cX2dlnGDBgKE899aK1lWDDhm/Zvft35s5dwi+//MiCBXPw9fXn9Ok0Hn98NjffPOKi3y8wMJjevQfw22+brQlEcXERycmJbNjwLdHRbSV5uEY6+GkB6B1sz7ztMKaV5SEx0v3SLZPz+vuiVlquXY1aQUpBBSO/OMnMnp4ogOFRTuSUVvL+nlwWDPSlb4g9hkozj97kwW+n9Dy+Pp2X+/ngrFGiUigoKjfxyf68Osujuj6vubsdH9wWgJ1KQUmFiYe7ejDw4+MMCHPg6R6eGE1mHunqQVaJkaErT3BjdIK0yMrKRKvVoVKpcXf3oLy8nAceuBN//yDs7R1ISDhCSEg4lZWVZGVl0rJlG1555W0A8vPzeOGFJ8jNtXRvmzt3Ca1atePgwX3Mnv0obm4e5OZmExPTjeeem4deX8Jzz00nLu6QteyYMMFS+bB58wbmz59lLSeqrFy5nB07NrNs2f/h4+PPgw/eRUREFAqFkoSEIzzxxBwGDRrOd9/9HytWvENAQBCJiXHcfPOIGglEYGAw3333f8TFHSIqqpV1e13xVlVkhISEA9Cv3xDef/9NPv98A+7uHuza9StLlrzCk0++yKJFL9KmTUeef97SAjtnzmPY2dnh6uqOh4cXc+cuqbNMFkLcOK7LBMJgNBOXZaBnM0ttVHs/DTtO6nm6uyee9mqGf36C00VGFg3y5d72bnx2IJ8nunmSlFvOPd+kUF5pxk2rIre0krtau5Ctr2Tyd6kAvD3EjyKDiSGfHcfeRsn6CSGMina2dl347mghC3/LqlecGcUVuGjO1ZAPiXRiaHMnFArYlaq/wmelcTpzJoPSUj29evXnt9+2UFFRgZ2dHWFhkSQnJ2Bra8fSpYtYvPgDoqPbEh9/mEceuYehQ0dz773T2L59Ey+99AZareXhcP78pXh7+1JZWck99wzj0KF9dOjQhTff/C9t2nTkySdfxGisYNSovgD4+QWwdOkXBAeHcexYPNOnj+fBB5/i1lvvZNWqD5gy5THrWIzu3WP56KO2+Pr6s3btl/z009pLJhAA0dHt2LDhO+u/N29ez969Ozl9Oo0pUx6joqICGxubixxBXAnN3e3ILDbi7aDG20FN5wAdmcVGPHT1KwYPnSnj/rVpjGrpzLM9PbG3VTLq/06yYUIIj/yYzp70Ujr6aekbYs8r28+w5mght0Q48p9Yb+t1bjZD7MfJlJSbeLZn7eXRp/vz6/y8eQN8MJth6GcnyCw24qZVUVBWyZPdPPkjRc+jP6bjrlPx4/gQBkc4VhsHdr2bOnUMANHRbVm8+APr9kcemUm7djEsWTKPEyeOsWjR+6SknGDKlNFkZ58BLGMm3n//K4xGI6+//jJr1nxOdHRbXn31ee666z7uuONe9PoSJk68lcOH97Nnzx8UFOTx+ecbcHZ2YfZsS+VAfn4e8+fPYurUxxk5ciwHDuxlxoz7AZg58xWGDKk+rmvSpEdo374zq1Z9yNatG+nTZxArVrzDs8/OpWvXXvz3v8+iVtcsG3r3HkhCwhEeffReevXqz8MPz8TR0anOeKtaQsaMudc6TmPbto1s3bqRUaPGsXHjd9x661107tyd4cPv4MSJY5hMJubPn8WAAUO5//4nUKvV6PV60tJS6iyTq8phIcT177pMIAA+3Z/HK/19uL+TGzZKBR/syWVufx8UwNd3NgNApVCgVEAbbw0qJazcn0f52RaE3NKagyoB2vlq2XaiBIPRjMFYSWaJkcERTny0z9KKsHx3Tr1j9HJQk1pQYf33st05fLQvjwntXHm4izsHM8uu+0TixIkkPDy8GDZsDIsX/weA2NjBKBRKEhOPolBYhuksWvSfavsdOxaHm1vNLkSnTiWzfPliDhzYa23VaN48mri4Q9xzz4Nnm9o1aLU66z779v3J4sUvkZJywhpTdHTbGseuqChn3bqv2bHjF2vNotlsrtYNojbHjsXh6+tv/ffw4WO4777p5ORkMWnSKBwdnRg0aHg9zpb4N7wd1KxLKGRguCOPdvXA2U7JnM0ZvDnYz9rd8WKqrtUdp0oAT6I97Ui6YJ/Ys10gn+7hydM9zrUsDQizbD98xkBJuaW7S0c/Xa3lka1KUefn+Tna8FtKibXCIre0kmgvO1RK6Bqg4/cpllpwpcLSDepGSiDWrNlWrQtTFQ8PbwDc3T0pKipAoVAQFBQCQG6upby2s7NDqVRia2vLoEHDeeaZBzl16jjZ2Wf45pvP2LhxLWBJEA4c2MPu3X8QGzvY2o3RyckZsHTHBLj55hEoFApcXFwvGrOnpw8AoaGRfPvtKpRKpbV1tIqtrW2N/WxsbHjooafp1+8WXnvtRR57bCKvvvq/OuONiekOQLdufazHGDHiTlat+pBevfqza9cOHnuseneo7OwzZGefoV+/W6xdSXU6HTt3bgdqL5Nbt25/0e8rhLh+XLcJxM9JxbzY18ykjm4UGEzE5xgwmsyUGs3c+vkJ6/tMZvC2t5wGRztVrcdSnTfUvLzSjFZ97oFRp1ZWSwKq+jtfSrSnHTZKBUezDdW2m4GvDxfwcBd3BoU7XPcJRHJyApGRLYmObktpqZ4vvljBokXvk5GRxvffr6ZlS8uD/MKFy9Bqzz0caDQa60O8yWRJ9k6dOs5//vMUzzwzlzlzXuO//30Ws9mMSmX5/VZUVHChLVs28sknS1m8+ANCQyMYNKgTZvO5jh+VlecSyRUr3rHWYObn5/HQQ2PrlUD8+ecOmjePrrHd3d2TFi1ac+DAHkkgrjKtWoFGrWBPeil2aiVDIx0pMJj4/ZQekxl6NrOv97iBMqPlGq/t915VATHxm1Sy9OcGVOeXVXJfBzdKjefKh7rKo6pj1PZ5ZkBnU33ui4qz71+xL5cvD52bGKAqURGXp7RUj4uLqzUZeeyxWbRtG2P9ua2tLQcP7qW8vObfS9U+55cb9VHVAmljY8PEidN44YUniI5uS3JyIq+//mGd+zVvHs2cOQuZPPl2cnKy6oz3+PFjANXGKvTs2Z933lnAW2/NY8CAodXGdwDW8WMGQ/XutFXJRG1lshDixnFdzsJU5Y8UPQrglyRLLdzW48Vo1QrGtHLGZIbbo52xt1GQkGOgvNLMve1d6eCrpZ2PhvFtLf2js/SVhLja4qxR4qZVsTNFTyd/HdGedoxs6YyzRslXhy8+APN8NwXqGN/WhXeHB2A0wYId57o7Odmp6OinZdHZGZjWJVz/tYfJyQmEhTVHpVLRr98QXFxcadGiNc2ahREXd8j64L1u3deYzSZOnkwiMzMdpVJpHeh48OBe9PoSCgstD09du/YkKSme48cTyc/PRaPR0KfPQL7//ktSU0+Rk5NtreXLzEwnIqIFQUEh1rEXBQWWwfY+Pv4cPLgXg8GAwWDg9OlUOnToir29I9u3/3z2vbX/7jMz0zl69CCvvfYip0+nMXbsZOvPyssN5ORks337Jvbu3UWnTjddhTN7Y3C0VdLRT2v9z1mjrHV731DLg87OFL21tXD7CctYmdzSSjr6XZmuF1UDqZ/s7olaqaBHkD2tvTXUNiNzXeXRxSTlGmjno2V4lBN+jmoe7epBQk45hkozt7ZwxsteTYirLYMjHK3jsW4UaWkp1v/OnMm4rH0NBss1mZp6ivXrvyU2djCent6EhISzfv236PXF5OXlEB9/CLVaTY8e/diyZQOHD++nrKyMrKxMAFq0aI2LiyurV39CQUE+GRnpl/09cnKyuOmm3rRv35kFC5Zaxy1c+F337NlJXl4u27b9jFarIygopM54a6PRaBg+fAy7du1g+PA7avzczc2DoKAQvv76M9LTU0lPT2Xv3l3W1tnaymQhxI3jum2BAHhvdy69g+35YK/lgXDZ7lz8nGyY0NaVSR3cMJmh0GDii4P5PP3TaeYP8GXZcH/MQFJuOSv357PsrxyWDPFj0z2hxGcbeOan03T21/HRSMsUrPHZBjYfL7F2UbiUF/p4U2Eyk1JQwZMbTlerJRzf1oXxbV3I0leyfHcue9JrH4R9PTl2LI7evQcC0LNnP8xmEyqVyjpTUklJMQsWLOWLL1YwcmQftFodEybcT0hIOA4OjowfP4UXXngCgM8/30CPHrHcdltvXFxc6dq1Fxs2fMcDDzzJmDH38vLLTzNp0khatWpn/fz+/YewdetGhgzpSkREFDEx3di6dSPdu/flzjsnMn/+bL788mPmzFnI6NF3M3/+LD79dBm9evXH19ef337bzNCht9f4Xm+99erZZKgNS5d+QbNmodafrVmzijVrVtGqVTseeuhp6/cXly/E1Zalw851D6uakODC7YfOlFFhMlNUbqKo3ERuaaV1rMGJ/HLC3Wp2EwHLmIWaG6t+Zrb+vOr/8TkGFv+ezaSObqwbH4wZ2H6ihG0nSmoc5mLlUV2f98SG06y4LYDZvb0AS8vG10cKePTHdJ7v5cWnZ6eGPlNi5LMD9a/YuB5Mnz7e+jokJJw33vio2s8v1lLo4uLK2LGWsQFRUa2YNm0GALNnL2TVqg8YN+4WAHr16k/79p3p1as/27b9xBNPTMLX15+KigoUCgUqlYr773+S+fNn8eWXH1sfti/VSnk+b29f1q79khMnjrFy5XvWiR3Ol5QUzzvvzCc/P4+oqFbMnPkK9vYOdcZbl5tvvpVDh/ZZZ5m78HzNnr2ABQtmM3HirWi1OgYMGEqHDl3qLJOFEDcOhdlc6y0SgLKyHPbvn0eXLtOuZUwAfPFBJe+WmtFfokbuUvwd1aQVVZ+bXQF46FS1Lh7lqVORU1pZrcZQqQBPe3W1Od5dNCoMRhOlxsZXy+dXDM+2VXBT/8ZTI/TNOwp63xl80feYzWYMBkOdTeElJcXodPY1bsZ6vR5bW1trTZteX2LtSlBSUoy9vcN57y2ptZ/0+dvPf11eXo7JZLLGZDQaMRqNaDSaaq+vhm2rTjJy+tXthpKWtouyMhVhYaMve99t2+6nd+9nr0JU52ScMLNwdSXbnf5dOXAhF42K/LLL62ZyuTx1KrL1lZecCeli5VFdHG2V1i5Q53PWKNGXmy+6COXUIpjyVO3dNRvCH+vAPdAXd/+G6QJTdY2r1WrKy8vR6XQ13lNWVoZara5Rm6/X62t9f2VlJRUVFf+obEhNPYWrqxv29g7s3buLmTOnsXbtb9jZVZ8tzGw2U1xchKOjU73jrU1paeklBz+XlBSj1epqtDLUVSZfrgNbsmjVtQjPgCt7nZ/PbK5kx47X6dnzncved8KECQQEBDBv3ryrEJlozCZPnoyTkxOLFy9u6FAaneu6BQKokTyApUKvrpt1bdtNZmosEHW1Hz5uRAqF4qI33PMTgfNdeAM/P0G4cJ/akocLt5//+sIBjOfflOt7gxaNz7W4fuubEFysPKpLUR3jGwrKZNzD5Tr/Gr9Yd5/a1JY8gGX8wPlr0FyO+fNnkZBwxDoGYuTIsTWSB7CUl7UlDxeLtzb1mTmprrK3ru1CiOufPP0IIYQQjcTixR8QH3+YoqICoqJa4+rq1tAhCSFEDZJACCGEEI2EjY1NtXFaQgjRGDWeTvJCCCGEEEKIRq9JtkC80t8HG1X1wVaf7c/j74wyZvTwrDY1qgKYP9CXD/bkEp9jIMjZhkkd3QhxseVIVpn1vSOinBjW3Ikyo5kP9tacAWlsaxfKKs18c8QyVWiYqy2TO7nh62hDUo6Bt3bl1Nmveu24YN74PYvNx2vOxCJq+uabzykt1ePm5oGfXyBt2nT414P0rgSDwcCePX9w6NA+PD19GDhwmLUP8J49O9m/fzc6nT3t2sUQFdUKgLy8XLZs2cDw4WNkvMRVdk87V3oF26OvMLEhscg6DfIDMW509NMx5exq8uvGB/Pf7Wf4/dS1WWOlo5+WfqEO1cqlCz0Q40ZWiWVGpfpsD3CyoUcz+2ozNj3a1YM3d2Zf2eBFk1RRUf65u1MAACAASURBVMGvv/7Cn3/uYOTIcbXOsiSEEP9Gk2yBGBDmQIy/ligPO+t/Xg5qwlxtGR3tTLegcwPblEroG2JPtLcGrVrB6jua0T3QHhMwIMwRkxle6OvNzF5eqJUKQlxt6R5Uc6DtQ13crQuMtfXW8NntQXQLtMdOpeCWSCd+nBBMgJNNrfH6OKjxdqj9Z//E/40JYky08xU7XmOzbNli9u/fzc8/f8+MGffz/PMPX/bCTG+99SoHDuy9onEtXvwf3n9/CWq1DVu3bkSvtySEn366nOeem05hYT5JSfE8+ui9/PDDV4BlNddlyxZTXm642KHFv7R0mD/Tu7jjZKci1NWWF/t683I/ywrEwS62hLicGyjrZa/Gy/7aJXOPdvWos2yoMiLKmVsiHeu9fXCEI9M6n1v4K8zVlvFtXazrYIhzCgrymTlzGmVlZZd+81UUF3eIxYtfuiaftWXLBlat+oDu3fvi6+t/6R2EEOIyNdkq0Y/35bFiX161ba8P9gPgvvZutdYujmnlglIBI1adqLb+Qt8QB/5KK2XaD2m1flavYHvUCgXfxRUCloSjrNLEgI+OU2Ey465T8cO4EF7s683ks7Wc3g5qBoQ5VGvJcNYo6RZozx8peoZEOpKYY+DvjDIGhjvgqVPzzdEC6ywq3YJ07M8oo3cze8qMJmvrRVtvDSGutnT001JgMLHx2PW52Nzo0XcTE9ONgwf38dRTU0hMPEpUVCtSUk5w5kwGgYHBeHn5AJapVRMTj2Jra0dwcBhZWZn88suPBAYGo9ForbVvBoOBI0f2ExgYzF9//c6AAUPJzDyNRqNBry8hIyOd9u07o1arychI5/TpVFq0aINGo6GkpJitW39i4cLltGnTwRpnWloKK1cu5+WX36Rz5+4AtGv3NUuWzKNnz/7X/sTdgDqdXSzu3T9z+PBsmfBSrDeDIxx57+y6EBfTPUhHS08Nm5OLSTq7GnWUhx2FhkrC3e0IcLRhU3IxCgX0D3Vgy/Fi0s/O7marUtR6/VaxVSlo7mHH/WtTcdOq6NHMnp+PFVmnXx0Q5kBybv1WwD5fWx8NGrWCDr5a9p4uZUwrS4VCz2b2/BB//ZQJpaWlxMcfwtvbr9qDcGJiHOXlBlq0aG2dWvTUqeN4e/tx4sQxbGxsCQ2NACwP7nv37iI+/jDu7p4EBAQBUFhYwLFjcQQHh1tXYc7OPoONjS3FxUXk5mbTsmWbarMp5eRkcfJkMo6OzoSFRVo/u7Z4zmc0Gvnzzx0cOvQ38fGH8fDwxt3dg8TEOHx9/UlJsaxG3qJFa06eTCYjI53w8Cjc3T0uGdeF5ygtLYUtWzYQE9Od8PAo60xNtZWdaWkp1cq/yMiWlJWVolarOXEiiWbNQnF2diU+/vDZFuEA63cyGAwkJh7FycmZoKAQwDJ97KlTyQQGhhAXdxBPTx8CAoJISTlBQUE+4eFRsmK1ENeJJptA+DjaEO1pmdouOc+yEutNATqScstp7a3BRqmoMRf6/gzLw/yT3Tx4eesZ6/zsWSVGWntriPKwIy67Zk3x3e1c+Tuj1Lo2RKCzDbtS9dbj5+gr2ZteShsfS8HYN8SeVwf4UtXrpqrzTWd/HS/FeltXiP3k7zxm9PSimbMNlSZ4sLM7M3/O4JfkYub190WttEwhq1ErSCmoYOQXJxnbxgUF0L2ZPR38tNdtAlHF3d0TgLKyUj79dBkrV75HSEg4x48f4/nnX6Vbtz5Mnz6esrJSSkv1DB9+B/b2DpSW6tmw4Vt27/6duXOXcPjwfp5//mECA4NJSDhCSEg4vXsP4P333+TkyWRKSooIDY0kJqYba9asYunSRYSEhJORkc64cZMZPfpuXFxc2bx5PZGRLa03wT17/gCgbdtO1pgHDBjGkiXziIs7hJubx7U/aTeYUWdb4/7v8LluPvN/zWJwhCMDw2vW3p/v2Z6ejGrpjNEEUzu5sTa+kJe3nuHJ7p608tJgMptRKxU80tXyezSazTx2kwcLd2Tx5eECPh8dVOv1W+Wu1i6UGk38nVGGs0bJrN5eBDnb8PauHMLdbHmlvw9Pbjx92d85xNXSojK2jQt7T5fSM9jSla5LgO66SSDy8nK5886BREREkZgYx4IFy2jVqh2vvvo827dvIigohMLCfJ55Zi4dOnRh0aL/oNeXYGdnR2JinHUBtk2bfgBg5crltG7dnrvvfoCDB/cxe/ajuLl5kJubTUxMN557bh4//vgNW7f+BEBJSRFarY733/8atVrNt99+wbvvvkZISDhFRYXceuudjBw5rs54zldVAZGWdoqPPvofgwffRq9e/Zk+fTz+/paEpmfPfqSnp7BgwRx8ff05fTqNxx+fzc03j6gzrqysTO69d0S1c7R79+/s3buLU6eOY2/vwLhxk2stO3v16l+j/KtaLNOy5oOKtLRTBAWFoNFoSUg4wqRJDzNmzD3k5GTz9NNTKSmx/K15enrzwguLyM/P4+GH77YuKnfvvdPYvPlHvvnmc9zcPHB392ThwmXX5O9HCHF1NdkEYmQLJ0a2sNSsvLA5EzedCqUSpq1LY8OEEO5s7WxdabbK3xllfBdXyIgoJwaEOTJncwZbjpcwY+NpPrg1gE9HBbInvZSH16VbkwOVElp7aXhsfTpgWZgO4M+06mMkThdXEKO2zKf9Yl8fskqM3LX6FDpbJT+Mq76A2ndHC1n4m6U/9LbjJRSWV5JdUsm3Y5txRysX6wPIoTNl3L82jVEtnXm2pyf2tkqe+TmDXVPDWb47l0/+rt4Ccz05evQAp0+n8vPPP+Di4kpQUAjPPPOgtQXg22+/4NtvV9GyZRuOHz/GM8/MpVev/hgMZdjbO7Bq1QdMmfIYHTt2BWD16k+45ZaRTJ36GN9/v5qvv15pXe9BpVLxySc/YGdnR1paCkuXLmLx4g+Ijm5LfPxhHnnkHoYOHc1//vM6L7zwOH/8sZVp056hV6/+ZGSkExXVqto87ba2tri4uJKdnSkJxDXg62BDqdFcrVWxpMKEyQxBzhfvOvTuXzmsTyxif0YZ8wb40C/UgZe3ngGg1Gii/0fJNPew45ORgSzZmc2n+/NZOy6YUdHOfHm4gOd/zqjz+gW4raUzW862HhaUmTh8poyhzZ14e1cOD8a4U2gwsf1ECTN7Xt53dteqySg20jlAh6OtEk+disxiIy08r5/a3bS0UwDMmrUABwdHNBotW7du5K+/fuerrzbj6OjEV1+t5IsvVlgf2Hv16s+ECfdz6NDfPPnkZB5+eCb33juN7ds38dJLb6DVajGbzbz66vPcddd93HHHvej1JUyceCuHD+8HLJUW8+a9Q2VlJcOHdyc+/jDOzq68++5rPPPMy8TGDsZoNGIymS4aj8lk+XtUKBQ4O7tw550TWbfua+bNq76QWbt2MTzyyEzAUoP/0Udt8fX1Z+3aL/npp7XcfPOIOuPKysqscY7atu3I33//xbBhoxk4cBhlZWWsXPlejbKzVy9LC+n55d/evbvIz8/j/fe/xt7egfvuu42ePftx990P8OOPa/jyy48YM+YePvnkXQICgpgz5zUUCgUvvzyDTZvW0alTNwDGjLmX2FjLyt7Ll79Onz6DeOyx5ykouLFWRxfietZkE4j//ZlTrQvTuvHBJOQYyNFXklZkZFS0S40EAmDutjOsPlTAG7f4sWCgL/d9m8rBzDJiP0rmiW6ejGnlzEcjAxn3leXmNTrahfJKM3+kWLpEZZda+uIHu1R/MAl3t6PSZFl9Vmej4P09+RSVmygqN9VYiXb57hzray8HNfNu8sHfyQalAuxU55q/UwsqANhxqgTwJNrTrkbicr3auHEtHh5ehIVFMmPGSyQkHEGr1VmnN+zQoQvvvvsaSqWKoUNvZ/78WaSmnuCOOybWejyjscL6WqlUYmNzrk98z579rAlAfPxhABYt+k+1/Y8di6N16/Z8/PH3rF79Mf/977MolZabdkZGGmaz2TrQu7CwgPz8POztL177La6MknITdioFCrBea/6OapQKy4JxFxvvoLNR8vhNnjT3sEN99tKrajEsNFiSkKSzXYxOnb0ek3LLaXG29fNi16+7ToWfo5pp35+73t/elcPSYf40d7fjpiAdH++7/EoAX0c1KiW89lsWrw3y5ekenpRXmvk+vpC727le9vEaq/DwKCIjW/Loo/cwZcpj9O8/hIMH91FaqufRR+8FLLXx+fl5GI2WLmVeXr4ABAeHAZCVlVljAoasrEyys8/wzTefsXHjWgDy8/M4cGAPYKlNr1okMiIiitTUk2RmWlqJqrolVk2IcLF4xo0bTH5+nrUlpC49esRaX1dUlLNu3dfs2PELp09butRWjb2rLa6ePfvVOEcX+vvvP2stO3Nzc85+p37VKkBcXFyt3Z48PX2slSAhIeHWmHbv/oOSkmKmTh0DQG5uNnp9iTWB6Natj/V448dPYf782ZSWljB16uN1ngchRNPSZBOI84W72eJlr8ZFo2Lj3SE42imxUSrwsleTU1pzJer4HAO3fHqcnVPDuSXCkYOZZZjMlhuyzkbBLRHnVve8vaXz2Qd4C4PRTHmlmQ6+1VfvDHO1Jb+skvKz3ZM06roHMxYYLDVTdmoF8wf6kJxbzi0rj/NUd09i/GuubFpmPFeTVeUih78uPPbYLGJiuln/nZeXS2mpHpPJhFKppKTEUsur1ep4+OFn6d9/CAsXvkBGRjozZlgGKp4/8HrkyHHMnDmN+PhDHDr0t/U9AHZ252ptqx4MFi5chlZ7bjB9VZcljUbDhAn3k56eyl9//Ubnzj3Iz88jPT0Vf/9AAI4ePQhg7Zogrq4jWWV0DrCMg9h9dszRLZGWa/hgZhn9QuteLffNwX54Oai595sUApxteHWAD5ea8Kvqge5S1++kDm7WCo0qe9JLyS2tZMkQP5Qo+HDv5ScQ3QItf5e/nizhdLGRwRGO7EzVsytVz+SObrhpVeSWXv2Vtq82jUbDG2+sYNu2n5g/fzZGoxEbGxsiI1syf/5S6/sUCkWNGc7UaksFj9lsQqGwjBUwmSznpGrswGOPzaJt2xjrPra2tnz++fvVjqNSqTGbzdbjV1RUYGNzrvLoYvH873+rADO2tucezisra96Pzi9/Vqx4hxMnjrFo0fvk5+fx0ENjrX9vtcWl09nXOEdVLRZVdDqHOsvOCz//Ys6//9jZaYiNHcxdd02yblMqldaxHOePc4iNHUyrVu15++35PPTQWL744qdGMaueEOLfuS4eQx/u4kGlCeb9eoa3dmXz6vYszFj6NJ9Pq1Yws5cXIa62TO7ohlIBR7MN3NXahQFhDkR72dEtyJ7is10hnO2UBLnY8P4FAzE3JBbh72TD/Z3cCHG15dUBPmjUCmb/kkGBwURGsZExrZzp7K8l3M2WuopKjVqBjVLBuoQiPHVqOvhq0aovXbCWGc30bGaPva0STT3efz1o2bINWq2On3/+gaKiQr7/fjU9esSi1WrZvHkDAQHNiI0dTFzcIQB8fPw5eHAvBoMBg8FAfn4ukZEtadeuM7NmzSc2dnCtnxMd3RaAdeu+xmw2cfJkEpmZ6SiVSrZu/YnMzNMkJydy4MAe/P2D6NKlJx4eXrz33htkZWVy/PgxPv10KUOH3k5ERJT1uGlpKdb/zpzJuPon7Aby/t5cKk0wt58PLTzt6B1sz93tXCkpN/FzkmXAs5NGSdjZcQNGk2UGNqUC3HRqjmYZyCip4K42LgA0O2/Gpou51PU7MMyRH+ILa+z3fwfzcdOq+PVUSbVxWo62SjqeHRDe0U9rnVHpwu1dArSUlFtaR9adPf5n+/M5kGmZZahXcM1Z5Joivb6EnTu3061bX9q27URSUjwdO3YlIeEI+/f/hUKh4MCBPVRUXHwQurOz5fd68OBe9PoS3N09CQkJZ/36b9Hri8nLyyE+/tBFp1lu0aI1AKtXf0xhYQFHjx7k+PFjF43H3d3S57+qNt/Dw4vExDhycrKtD/EXOn06lQ4dumJv78j27T8DXLTbT0FBfo1zdKGLlZ3/VNeuvdi8eT1paacwGivYvfv3aq0Y5/vrr98xGo2MHDmW/Py8Bp8NSwhxZTTZFoiq+64Cy8DB/Zml1QYP3t3eldhQB+b9aunPbDabaeujZWikIyNbOGE0wY5TetbGFbLitgBaeVlqTHL0lczabHnAm9DOlYKySuvMLFXmbjuDn5MNkzu6MbmjJUnZe7rUWvv5xh/ZzO3nwztD/a39smvWIVn6RP96soQnulmaiI/lluOmVdV8ADi7c1VN1KqDedzXwY2tE0P57/YzfHu05kNKU3fhTCZqtZpHHnmOJUte4Y035uLr68/zz8+nqKiQb75Zyfz5s/Dw8OKBB54E4M47JzJ//my+/PJj5sxZiFptc3YWEktXhA8+WMLy5atrfK67uycLFizliy9WMHJkH7RaHRMm3E9gYDA//vgN8+Y9h1aro0+fQQwffgdqtZr585cyd+4Mxo8/131g3rz/VTvu9Onjra8jIqJ4++2VV+xc3egMRjOP/JjG4sF+fDLS0gqUW1rJA99bult8vC+XkS2cWD4igH4fJfNjQiHDopy4vaUzH+3L5eEuHmy6J5TMYiNGE9zXofZuQBdewxe7ftMLK3DSKGsdp/Tx/jwmdXTj9d+rrwsR4mrL0mHnZhpafrbi4sLt+WXnWjU+P5DPXW1c2Jlq6WJZUm4ixl93XZQJOTlZ/O9/C8nOPkNERBTDho0mKCiERx55jg8/fJtTp47j4uLKc8/NqzaJwfkUCiUODo6MHz+FF154AoBVqzYye/ZCVq36gHHjbgEsYyfat+9cY3+VSoVCocDT05sXX1zEG2/M5fPPP8DX15877pjI4MG31jueNm060rFjV8aOvZmgoBDee69m+VM1iPnTT5fRq1d/fH39+e23zXXGlZJyosY5OvfdLclsXWVnfdTVUjB+/FRsbGx4+umplJbqCQkJJzq69tWzt2zZwC+//IhWq2Ps2En/KnERQjQeCnNt7aNnlZXlsH//PLp0mXYtYwLgiw8qebfUjN7mytew+zuqq3UrAEvrhNZGeVlN/zZKBSGuNszo6UVbbw3pRUbSiypYsCOL43nluOtU5OgvfTxnOyX6CjMVJjPOdkpKz3aTuhh7GyVqFTWmjQTwK4Zn2yq4qX/jaWD65h0Fve8MvvQbL8FkMqHXl+DgUH18gV6vR6er3v2rvLwck8mERqMhLy+X8nID3t6+lJQUM3JkHxYsWFrngwdYZk7R6eyr3URLSoqxs9PUWltZWFhAVlYmzz03DScnF2JiutOiRWt69uz3j77rtlUnGTm95u/3SkpL20VZmYqwsNGXfvMFtm27n969n70KUZ2TccLMwtWVbHeqXzng56imwGCqNqC6ilatsE6f6mirpNxkxmA0Y6tSYKdSUFRuwlalQKtWWLsZ1sc/uX5dNKo6F568XJd7rKlFMOUp1aXfeI38sQ7cA31x96+9K01t17bZbEavL7Eu5Fgfer0eW1vbatduWVmZdVxBfZWUFNf43MuJp7i4CJ3OvtbpXsEy5avRaESj0VR7fTG1naML1VV2/hv1jc9gMKBSqeo8zwe2ZNGqaxGeAVevRd1srmTHjtfp2fOdS7/5AhMmTCAgIIB58+ZdhchEYzZ58mScnJxYvHhxQ4fS6DTZFoh/48LkAaDUaKbUeHk39AqTmYScciZ/m8ptLZwY0tyJIGcb65iF+iQPQLWHlfo+uJRUmKDi0u+73iiVylpvgLXdPG1tz3VF+fbbVXzxxQoiI1ty5sxpoqJa0bx5q4t+Vm0PAxd7QHBycsbJyZnly1eza9evHDiwh6Kipl8T3JSk13JtV6lKHgCKzkswyivPPfCf/7q+/sn1e6WShyt9rMaotmtboVBcVvJQ13H+yZoEtX3u5cRzqQf48xOa+iY3l0oeoO6y89+ob3x1dW8SQjRdN2QCcTWsOVrImuug28D1auLEaUyceG1a0pydXRg4cBgDBw67Jp8nhBBCCHEtNZ4+LkIIIYQQQohGTxIIIYQQQgghRL1JAiGEEEIIIYSoN0kghBBCCCGEEPXWaAdRe/spGPW3mdpXUGhYRmMlZWUGdDotSmXjXMjNxa2x5YYmtq462dBB1FBaagDMaLWXPxvL1eYT1Dj/tq4lO62CMDM0y2185UBT5R3auMoGF084uD2zocMQDcqMbeMrgoUQF9FoE4i+g5X0Hdy4bnRVtmzZw9NPv8aaNUsIDPRt6HCahJHTFMDVXdPgn3j88UUUF+t5772XGjoUUQtXb3hoRqMtpsQV0KIztOjc+MoGca1JhYkQTUnjfEIXQgghhBBCNEqSQAghhBBCCCHqTRIIIYQQQgghRL1JAiGEEEIIIYSoN0kghBBCCCGEEPUmCYQQQgghhBCi3iSBEEIIIYQQQtSbJBBCCCGEEEKIepMEQgghhBBCCFFvkkAIIYQQQggh6k0SCCGEEEIIIUS9SQIhhBBCCCGEqDdJIIQQQgghhBD1JgmEEEIIIYQQot4kgRBCCCGEEELUmyQQQgghhBBCiHpTN3QAQoimqagohX37Pm7oMIQQoh7MgKKhgxDiuiEJhBDiH+nd+38NHYIQQtSbWq1r6BCEuG5IAiGE+EccHYMbOgQhhBBCNAAZAyGEEEIIIYSoN0kghBBCCCGEEPUmCYQQQgghhBCi3iSBEEIIIYQQQtSbJBBCCCGEEEKIepMEQgghhBBCCFFvkkAIIYQQQggh6k0SCCGEEEIIIUS9SQIhhBBCCCGEqDdJIIQQQgghhBD1JgmEEEIIIYQQot4kgRBCCCGEEELUmyQQQgghhBBCiHqTBEIIIYQQQghRb5JACCGEEEIIIepNEgghhBBCCCFEvUkCIW5o9vZaKiqMDR2GEEIIIUSTIQmEuKF5eLhSWlrW0GEIIYQQQjQZkkCIG5qHhyslJaUNHYYQQgghRJMhCYS4obVqFUFGRjbFxfqGDkUIIYQQokmQBELc0Nq1i8LDw5V167Y1dChCCCGEEE2CJBDihhcb24WlS/+PwsLihg5FCCGEEKLRkwRC3PDuvnsEFRVG/ve/VQ0dihBCCCFEoycJhLjh+fh4MHPmFL766idWrFjT0OEIIYQQQjRq6oYOQIjGYMiQ3qSlneGddz7n5Mk0Zs6cip2dbUOHJYQQQgjR6EgLhBBnTZ06mmefncIPP2xj1KhH+eWXnQ0dkhBCCCFEoyMJhBDnuf32gSxZ8jwGQznPPLOIqVNfICkppaHDEkIIIYRoNCSBEOIC3bq1Y/XqNxg+vC979x7hjjueYN685aSkZDR0aEIIIYQQDU4SCCFq4eLiyJw5D7F+/TLuuusW1q3bzm23PczkybPZsGFHQ4cnhBBCCNFgJIEQ4iI8Pd148smJrF+/jAceuJPjx1OZNetN+vWbyJtvfkJqamZDhyiEEEIIcU3JLExC1IOjoz2TJ49i/Pih/PTT7/z00298+un3fPrp93TqFE2vXjHExnbBx8ejoUMVQgghhLiqJIEQ4jJoNHYMH96X4cP7UlhYzM8//8HPP//G4sUfsXjxR4SFBdK7dwy9e8cQHR3e0OEKIYQQQlxxkkAI8Q85OTkwatQARo0aQHZ2Hhs27GD9+u18+OE3fPjhN/j4eNC3b2diY7vSvn2Lhg5XCCGEEOKKkARCiCvAw8OV8eOHMX78MDIzc9i5cz9//XWQjRt/Y9WqH3F0tKdduyg6dGhJ+/YtaNUqoqFDFsKqsrKM8vLChg5DiEbJZKqgsrKM0tIzDR2KuMYsv3vDdf27V6t12Ng4XP5+VyEWIW5o3t7ujBgRy4gRsQAkJJzgjz/288cf+3jzzU8BsLW1oX37FnTu3IaYmFa0bBnWkCGLG9zJk+s5deo7dDqvhg5FiEantDST/PxCDh58raFDEddYSUkqZrPNdfu7Ly8vwtm5Ba1bP3LZ+0oCIcRVFhkZTGRkMPfcMwK9vow//zzIjh17+PvvON56ayUADg46YmJa0blzG9q2bU5kZHADRy1uLGbCwwcSEHBTQwciRKNjb38Cd3dvOnd+sKFDEdeYo+NsnJwcrtvffV5eEqmpR/7RvpJACHEN6XQa+vSJoU+fGACKi/UcOJDAoUOJHDwYz7vvfkFhYTH29lpatgyjVasIWreOpG3b5jg7OzZw9EII0TTt3Lmf3bsPYW9vqayRbqRC/DuSQAjRgBwcdHTr1o5u3dpZtx07dop9+45y4EA8GzbsYMWKNQD4+nrSsmUY7dq1oFWrcFq3jmyosIUQoslYvvxLli9fzW239Sc1NZN33vmcZ5+dzO23D2ro0IRosiSBEKKRCQ8PIjw8iNGjLTe37Ow89uw5wqFDlpaKt95aSXl5BQDR0eG0aRNJdHQErVpFEBDg3ZChCyFEo5KamsHy5at5882ZdO/eAYCvv/6JefPeo3//m1CrVaSnZ+Hn58nhw0mEhPjj5eUOgNFo5OjRZMrKyjGbzQ35NYRodCSBEKKR8/BwZdCg7gwa1N26LTHxJEeOJHHkyDH+/juOVat+BMDZ2YHIyGCaNw+x/hcaGtBQoQshRIPauXM/AJ06tbJuGzasD/PmvcehQ4nY2NgwbdrLREWFkpmZTV5eIYsXP0O3bu0YP/4ZSksNZGRkoVQqGuorCNEoSQIhRBMUEdGMiIhm1pmeAOLijpOUdIrExJMcO3aKH3/cTm5uAWBpqYiMbEbz5qHWfXU6TUOFL4QQ10RGRjYtW4ZhZ2dr3WZra4urqxOZmTkEBPig02n56KP/olAoWLJkJV999RNRUSEcO3aKuXMfYeXK7/H19WzAbyFE4yMJhBDXiaioEKKiQqptKygo4ujRZI4dO0VCwglWr95AUlIKYJlu1t/fCX9/Tzp21BIaGkpYWBh2dnYNEb4QQlxxDg46Tp/Owmw2o1BYWhEKCorIyyvE0dEeADs7G9Rqy+NQbGwXZQYU6wAAIABJREFUJk2ajb29lttvH8isWUvw8HDBz0+mOBbifJJACHEdc3Z2pGvXtnTt2rba9iNHkkhIOMHevTuJj09j06b5lJaWAuDv709oaCgRERGEhoYSHh5OeHh4Q4QvhBD/SnCwP3l5haSmZhAY6AvAwYMJAAQF+VJQUFzt/fn5Reh0WmxtbXj22SkMGdKbqVNf4OjR5GseuxCNmSQQ9TR69OPY2Kgxm80UFBRhMpmYNm0uWq0dKpUShULBZ58tbOgwhaiXli3DaNkyjJgYB8rKVISFjebUqVMkJSWRmJhIUlISmzdv5sMPP7TuExERQUhICBEREYSFhREWFoa/v38DfgshhLi4Hj064OXlzhtvfMqMGfdRVFTC0qVf0q5dFFFRoezadQCDoYLCwmJycwv48ssNxMZ24fbbH6OsrBxHR3tMJjOnT2dx551PYTJVoteX8cMP7zb0VxNXya23TkehUKBW25CenolarWLs2KeorDRRWlrO2rVvN3SIjYIkEPXk4KDjwIF4axOoUqkkPd2ytLnJZKJ/f1mASTRtQUFBBAUF0bdv32rbExISSEpKIjk5mWPHjrFmzRrS09MB0Gq1hIWFER4eTlhYGCEhIQQHB+Pj49MQX0EIIapRq9UsXTqHGTMWMWSIZTGwHj06MGfOuYXB9PpSYmMn/n97dx4XRf0/cPy1sJwCcorIoRwiqGhqKeYt5dfKvMqyPEpLf5qmltmhpR2WR1+1UkvTNI/Q0jzKM4/MK+8T5FjORRSRS24B2d8f+2V0BRQPBPH9fDz28WBnZ2Y/szPMfN7z+cz7A+iz4E2YMJS//z5MTk4eqakZynxRUfEAODjYPsAtEA9aenomOTl5yvurVyEyUr/vHR3tqqpY1Y4EEBX06qvPEhubQHZ2XqnP6tRx4M03+1VBqYSofL6+vvj6Go45kZ+fT3x8PHFxccTGxhIXF8fGjRvRarUUFBRgaWmJp6dnqZe7u3sVbYUQ4lHl4VGP1atnkZmZjZmZqcED1QB2djZs3bqQ/PyrWFnpn4twd3chLCxauWl4o+bN/R5IuUXV8PR0IyREU2q6TqeTAQhvIAFEBT39dDt+/nkjERGxpT5r0cIfX9/6VVAqIaqGubk5jRo1olGjRqU+O3/+PPHx8UpgsX//fn7++WeysrIAfVeo+vXr4+npiZeXF/Xr1y8VoAghxP1mY2NV7mdqtRorq+tVoqFD+/LZZ/MN7kSD/g7066/3rrQyiqo3bFg/Jk6cU2rf163rxGuv9aqiUlU/EkDcgaFD+/DFFwvIzs5Vpjk62jJ0aN8qLJUQ1Yubmxtubm60a9fOYHp6ejoxMTHK6+TJk/z++++kpaUB4O7uXqrFokGDBtSqVasqNkMI8Qho1KgBM2aMLzW9a9c2/PLLJk6dCjNohWjevBGNG3s/yCKKB6xduxY0auTJ8eOhyr7X6XT4+3sRECA3u0pIAHEHgoLasnz5H4SEaFCpVBQXFxMQ4EvDhtL6IMTt2NnZ0apVK1q1amUwPTMzk+joaKKjo4mNjSUsLIw///xTCSycnJzKDCwcHByqYjOEEDWIra0NLVs2LvOzgQN7EBOjJStLf9PQ3t5WWh8eEa+91ovIyFil27qTkz2DBvWs4lJVLxJA3KEBA3rw1VcLyc7Ow9nZgTfeeKGqiyTEQ83GxoYWLVrQokULg+lZWVlKRqjo6GgiIiLYsmWL0hXK2tqa+vXrl3pJylkhxP3QpUsbli5dT2hoFCqVisce88PfX1ofHgXt2rWkfn1XQkOj0Ol0BAQ0pHnz0l12H2USQNyhbt3asXLlJkJDNbRo0Rg/P6+qLpIQNZK1tTUtW7akZcuWBtMvX75MdHQ0UVFRSnaoXbt2kZ+fr8xTr149PDw8aNCggUFw4ezs/KA3QwjxEBsypA+fffY9lpbm0vrwiBk+/CUmTvyGWrUspPWhDBJA3IXXXuvFV18tZMgQefZBiAfNyckJJycnAgMDDaZfvnzZICtUbGwsu3bt4vLly8o8ZmZmuLu706BBAzw8PJTAwsvLC0tLywe9KUKIaq5Llzb8+OMa7O1ry7MPj5h27Vrg7u5MrVoWNGsmrQ83U+l0Ol15H+bnp3L69DTatBlVqYX453cdl7RGqE0q9WseaXnZOh7rrKNJYOmUdOLRlZh4WBlIrqbKz88nNjZWSTsbHx9PfHw8Wq3WoNXC3t6+zC5R9evX/GecYmLWYWqaj5tb5Y5ns3jSNexd5L7VnVIZ6ejzVlWX4jrNSR2Ht6mwtJbrSU2UlVbMM0Ogjnv12L/5uRA8vRjbOsZVXZQHKu3iNd6YakQZmYTvm/T0aM6fP0dAwJg7XrZanMl1OhVPPFsPG0fT288s7or2XDaQXNXFEOKBMzc3x9/fH39//1KfXbp0SQkoSgKMw4cPs2HDBoP56tevr7RY3Ngtyt7e/kFtRo1g72JCp1dqfkB2v+1ZFQ8UV3UxDDR8wgGfFjZVXQxRCc7suQxkVXUxDNTxMKdtH9eqLsYDtXd1AlBU1cUoV7UIIIQQoio4Ozvj7OxM69atS30WFRVl0GIRHx/PyZMnyc7OVuaxsrJSRvAu6RZV8re5ufmD3BQhhBDigZEAQgghyuDj41NmRqe0tDS0Wi1xcXFotVq0Wi0RERFs27bNYD5HR0eDlosbgwshhBDiYSYBhBBC3AF7e3vs7e157LHHSn2WmJiIVqtVnrHQarUcOnSI9evXG8zn5uZmEFyU/C1ZooQQQjwMJIAQQoj7xNXVFVdXV9q2Lf0wcnR0tBJclAQYW7duJSMjQ5nH3NzcoKWiJLDw8vLCwsLiQW6KEEIIUS4JIIQQ4gHw9vbG27t0GsicnBy0Wi0JCQnK6/z585w8eZLU1FRlPgcHByWguDG4eBSyRAkhhKheJIAQQogqVKtWrXKzROXn5xMXF8f58+c5f/680oKxf/9+UlJSlPlKAglPT0/q1auHm5sb7u7uuLo+WllLhBBCPBgPRQARGxvFoUN7KSi4iq9vYwIDO6JSqSgoKGDq1A8YO3YiDg5OpZZLSIgjNjaKjh2fqpRyXbmSwf79u0lM1OLt7UuXLt0xMjKqlO8SQjx6zM3N8fPzw8/Pr9RnV69eJSEhgcTEROLj40lISCAsLIy//vqLpKQkZT53d3fc3d2VoMLDwwNXV9dKeZj76affYOrUsbRp0+y+r7s8aWmp7NjxJwUFBdSubUuLFq1xd7+7bVu06FtatmxDq1aBt59ZVLkrVzKIi4uiefPHlWl79+68p2t+bGwUly5dIDCw4z2X7/Dh/Tg5OePl1fCe1yXuzB9//MYTT7TDxaVybqLcz+PkYVXtA4gjRw7wySdj6djxKWrVsmLGjE9o06Y9H330FcXFxRw+vI+8vLwyl42KiuDvv7fd9clk7tzpdOrUjWbNWpb6rLCwkOHD++Ht3QhPz4Zs3/4HQUHPcuVKBtOnT2LKlFmSxlEIUWnMzMzKzRQF15+5KOkepdFo2L17t0HLRd26dXF3d8fGphA3NxuaNjXGzc0Zd/e6mJub3XGZ0tKu8PHH3/Kf/7TjvfeG3vW23YnU1MssWTKPF14YSGKilvnzZzJ79k80adL8jtcVEnISDw/PSiilqAzh4SGsWLGAefNWApCamsKXX35I69b77/r6Gx4ewunTxwgM7Eh4eAhbtqzj3Xcn39W69u3bib9/gAQQVWD+/JlMnfpdpQUQNx4nj6pqHUAUFRXx/fczefnl1xk6dDQAvXr1Z8SI/nTr1pMmTfRZUFJTL3Pp0gVcXNyoV8/tf9NSqFfPjUGD/s9gnRpNOAUFV/H3DzBoLUhNvUx8fAzW1rXx9vYlOTmJXbu24O7eAHNzC3x9DbsXnDlznIyMdKZMmYWZ2fULbXh4CCdOHCYiIhQHByfc3DyU8sTFRWFv74inp/6Cn5aWSk5OFpaWVsTEROLr2xi1Wk1UVDjGxmr8/QMwNr4+8mJCQhyZmVcAMDExVcqUlHSBixfP4+/fTIIWIQRQ/jMXJd2iEhISlJaLiIiTHDkSzrJle5X5HB3tcHNz/t+rLu7uLri718XDwwUrK8syv1OlUpGensn69bs4duwcn346Cj+/B1MhHzhwGJaWtbh6NZ/du7fSpElzioqKiIoKJysrk4CAlgbnx6KiImJiNGRnZ+Ll5YutrZ3B+lJTU0hNvYyXV0OioyPw9m6EWq0mLy+PhIQ4fH39SUlJpqCgAGNjY5KSEvHx8aNWLasHsr0CYmIi0WjCuXDhPPXquXHy5GEA4uKi8PNrCpR97U1JScbExJTs7CzS0lJo3LgZxsbGZGVl4uXVkGbNWlFUVMSRI/sJCTlFREQojo7OODg4AvprcXJyEu7uDahTpy4AiYkJmJubk5ubQ1LSBerVc+f55/tRp44LxcXFxMVFU6+eOxERIbi51TfoNXH16lXOnTuNu3sDjh49yNNP90CtrtbVs4daWfsP9C1aMTGRuLi4ERl5Trn5fHPdy8XFVTlOALTaWJyd6xEXF4WJialBwFiT92213ork5CQuXkykdev2yjRPTx+aN3+cU6eOKgHElCnvYGtrx8WLiYwc+R69e/fn1KkjrFixkIyMdDZs2Mu1a9eYPn0Se/fuxMPDk8zMDD74YCotW7Zhw4bV/PDDf/H09CErK5PevftjYmJKXl4u27Zt4Nixg0yd+p1B2Vxc9IHK7t1b6d69F6r/jTW+c+cmAFau/JGAgBYMHjxCaUXx8PBEq42ld+/+jBz5Hvv27SQ4eDEANja2fPXVfN5661VycvQDVdna2vHjj2swNTXlyy8/5MyZ41hYWHLxYiLvv/85vr7+rF+/igULZuHp6UNS0gUGDHiTfv0GV+6OEUI8tMrqFhUTsw5T03xsbZsTF5eIVnsRrfYCWu1FoqK0/P33EXJyrrf02thYKS0V7u51cXNzwc3NmeLiYoyMjLh6tQCNJo533pnGSy91Z8iQvpW+XUlJF0hJSebcudOMH/8pAHPnTmPbto04OtYhJyebWbMW4+3tS2rqZSZNepvY2CiaNGlOTIyGVau2K+vKyEhnzJjB9OjxIg4OTowZ8xrBwdtwcHAkPj6asWNfZ/v2Y2zZso5fflmMr29jIiPPYWtrxzff/Fxpdz2FoZiYSAD+/fcfXnhhAP/++w8AUVHh+Pk1Lffau2XLOvbs+QuAnJwsLCwsWbz4dzSaMGbM+JhmzVoxevSH7NnzF4mJWn7++XueeaYPHTs+xYoVC1m5chGenj7ExkYxadJ0OnZ8isWLvyU+PoacnCy8vHxp0aI1P/00lzFjPiIo6DlGjnyFhg39UKmMiIw8x7vvTuY//+lJaOhpJk16G3f3BkRGnsPT04dOnZ6uMZXM6qa8/bdx468sXTofNzcPNJpwunfvRceOT5VZ98rOzlSOk0mTpjNr1mfk5uZgZmaGRhPO00/34L33Pq3x+7Zab0Vmpj69obd3I4PpderUJSkpUXk/Z84SGjTw5s8/17BkyTx69HiRoKBncXR0ZsqUdwDYs2c7R48eZO3a3Vhb27B27UpWr15KnTou/PDDf/nggy/o2vUZioqKKC4uxtTUlFWrfmLYsHFl9oetV8+N8eOnMGvWZ2zevJZ3352Cl1dDXn99FHv37uTzz79R0i6uXbuCwYNHMGDAm2g04YwePZDBg0cA+gvVsmV/ULduPQBmzFiAs7ML165d47XXnick5CR2dg7s3buTX3/dgZWVNS++2BVjYzWJiQksWDBLaa6PiAhlzJjX6NWrP6ampvd/hwghajQrK0uaNm1I06alu1ykpKT/L7C4yPnzScTFJSrBRUFBITqdzqBVV6VScflyOosWreHIkbN88slIoG6p9d4v06ZNRKuNxdPTR7mrOHjwCN58cywWFpbMmPExBw7sxtvbl6VL56NWq/n997+xsrImNzdXOV8XFhbwxRcTaN78cfr3H0JaWuqtvpb27bvyySczyc/P54MPRnDgwG5efHFQpW2nuO7cuTN07tyNPXu289xzL7B//246dnwKjSYMuPW118HBiWnT5nPt2jV69mxHREQoLVu2oWfPl4mLi6J2bVv69x/C5s2/M23afEDferdy5SK+/vpHmjVryYYNq9mwYZVyp9rY2JjlyzcpvRKOHj1oUN433hhDixatWbVqCXv2bOc//+nJmjXLefbZvgwfPo4//1zD77+vxNKy1oP6CR8p5e2/Nm06sHTpfD78cCqBgR358ssPUatNiI2NKrPudeNxUqJjx6cYNOj/CAk5xfjxb/L22x/V+H1brZ/4NTPTNzenpFwymB4VFY6Nja3y3sTEFJVKxVNP9SAvL5ezZ0+UWtfZsyfJy8tl7NjXGTq0L2vWLOP06WOEh58FoEMH/QlArVZXuPLdrdvzBAdvxcmpLiNHvsKlSxdLzXPlSganTx+jbdtOAPj4NMLCwpKTJ48A0KRJcyV4ANBqY/jiiwn079+NjIx0NJowrl7NB/QX5JKWDlNTUyIiQgGYNeszhg7ty4wZnwBw6dKFCpVfCCEqytHRjpYtG9O7dxCjRw/gv/99n19/nc3Bg8Fs2vQDdna1y1yuoKCII0fO8sor4yu1fN9++zObNx+iffsgPvhgBMXFxWRlZbJw4WwGDHiGvXt3Eh4eAsDJk0fo3Lk7VlbWAFhaXu+StXjxd4SEnKJ9+67K+fZWSq5T5ubmPPlkZw4e3FMJWydulpWVSUpKMv37DyUy8hy7dm3Gw8OToKBnOXfuzG2vvU5OzqjVaszMzGjY0I/z5+Nv+52nTh3BwsKSpk31vR9atmxDaOhpJcjs0CHIoEvzzZyc9IGtl5ev0npSVFSofG5kZISJidz8qyzl7b+MjHTy8nIN5jU1NS237lWWOnVcAGjQQN9t9PLlSzV+31brFoiSPoJhYWeVrBpZWZnExkbRvXvvUvMXFhYA4OhYp9RnJiYm+Po2ZsaMBco0lUrF0aMH/rdsISYmJqWWu3bt2m3LOHny1/Tv342QkJP4+QUAUFysX87UVH8yKSi4qnxPXl4u1ta1SU29jLn59cGhtNpYPvvsPT74YCqTJ/+XL7/8EJ1Oh4+PH23atGf48H7Y2Nji5OTM448/yaFD+v7KX3+9EAuL61GtDDglhHiQ6tZ1xNTU8Pyp0+kwNzfFzs4Gd3cXOnRoBWmVWw61Wk2LFq1ZsWIh8fExfPHF+7Rp056lSzewc+dmpYuLiYkJ+fllJ9/w9vblySe7MH/+TB57rLVScSg5p9/KlSvpWFnZ3L8NEuWKj48BoH59L7p06c53301jyJBReHh4odXGKtfusq69NzM2VqPT6cr8nmvXipS/LS2tyMvLVbrqlXQ3trDQB6AlweTt3FjX6Nt3AB99NIqIiBBCQk7x/vufV2gd4s6Vt/9sbGozZMgopkx5V+nSOGfOEtzdG5RZ97oVtVq/b3W64hq/b6t1C4SNTW2Cgp4lOHgxMTEakpOTWLhwNhYWlgQFPavMd+FCAleuZLBhwyo8PDzLTOHXqlUgkZHnOH36KCqVijNnjlNYWIC/v77Cv2bNMjIzrxAWdpbYWH2zVN26rpw9e4KrV69y9epVg/UVFhayY8cm0tPTOHLkABkZ6dSr507t2vqWkbNnT5Cbm4OFhQXt23dl27aNZGdnsXXreiwsLMvMEFLykE5gYAeioyOIjdWQkZFGUVERyclJdO36DJ06dWP69B8wNTVV1rF58+/odMXEx0dz6dKFCt01E0KI++nSpRSKi4sxMzPB1bUOrVo1YezYwXz//RR++GEKr77ao1K/Pzs7C40mnLVrV+Dq6oGTU10SE7UEBnYkNzeHY8cOkpKSDEDbtp3YuXMTYWFnycrKZO/encp6unXrSZ8+r+Ds7MLKlT9ia2uHra0dhw/vIzc3lx07Nhl8b0ZGGoWFhZw9e5Jdu7bQoUNQpW6n0IuLi6Jp08cwMjKic+duALRr10Vp0b948XyFr73lcXSsg0YTTmpqCjk52TRu3AwLC0t27NhEVlYmf/65hvbtu97TTbuMjDR8fRvz2GOt+fjjGXTt+sxdr0sYSklJJjExQXn5+TUtd/+lpl6mbdtOtGjRmpkzF+Dp6VNu3auiavq+rdYtEACjR3/AnDlfMHLkKwB4eHgyc+ZCrK1tyM/Px8LCkm+//ZKUlGRsbe346KOvblj6+h2FwMCOjBkzkSVL5qHVxmJra8fEidNo3vxxPv10Ft98M5Xg4J9wcXHl5ZeH4OnpQ//+Q5gx4xN++20Zkyd/Tbt2XZT1JSUl8ttvy/jvfz/FxcWVN98cowQjAwcOY8qUdwFYtWo7/fsP5csvP+CFF7pgYWHJmDETy3yIpkmT5rRv35U+fTpha2tHYGBHtm3byLBh46hb15V164JxdfVgxYqFvPPOJ3Tv3ouZMxewevVS+vbtjIWFJYMG/Z+SaUIIIR6U2rWtadDAlZ49u9CqVRPc3SvveYeyDBrUAwsLS7p2fYbBg0dgZWXFsGFjef99fZ/3nj1f4vDh/cTGRjFw4HBSUpIZN24IAE888aTBWAJGRkaMGTOR//u/l+nSpTtDhoxm6dJ5zJ07nTZt2ht87/Hjh+jRoy0ATz7ZmXbtuj6gLX60xcRo8PHRJwJ47LHWNGnSXLl52LTpY8TERFb42mtsbFzmjbdmzVrRqlUgr77aHQ8PTxYtWsOYMRP57ruv+Oabqbi4uDJp0ox72g612uR/WYH0XaB/+uk7JXmKuDfffDPV4P3atbvL3X/Ozi788cdvxMVFsXLlIp5+ugfvvPNJuXWv21GpjGr8vlXpymu3A/LzUzl9ehpt2oyq1ELsWQv1A1yxcSz/R83Pz6eoqFDps1oiKysTKytrcnKyS332yy+L2bdvJwsWrFam6XQ6cnNzyky1l5OTXWp6QUEBxcXF5aZHzcy8go1N6SbR3NxcTE1NDU5W2dlZWFrWuu1gc7m5OcqDNiVl0mjC8fT0Qa1Ws3z5Ak6fPsasWYsNym5pWavc1gftuWxMTZJpEiitE+K6xMTD5Ocb4+3dr6qLIqpQSRYmN7e2lfo96+YZ0emV+pX6HTfLz89HrVajVqsN/i75zNjYuMzuqzcrKipCp9MZzLt8+QKSki4wZsxEgEpLo71nVTwvjC6ulHXfDc1JHWmpjvi0qD7dtfLy8sptCajotbc8Ny9fXFxMbm5OqTrH3UhPT6Og4CrOzi7k5GTTt29nZs5cYBDQPmhn9lymSess6rhXj/pCfi7sDDalbZ/7k92srP13/rwWOzt7atWy4sSJw3z00Sj++OOAkpihvLrXrdzrvt27OoHebxVRmZ1K0tOjOX/+HAEBY+542WrfAlFCf2IufXK2ttafwG48EBITE5g0aTQXLyby6aezDOZXqVTl5ukua/rtIsWyggcwfCivREVPNjc+pV+rlhVpaalMmDAcQEkHNmnSdINlJPe4EEKUdmOl/uYK/p1U+G+VelHG36l6t+pGdK8V/ZuXNzIyui/BA8CGDatYvXopvr6NSU6+iJ9fUxo1anpf1i3KVtb+mzHjYyIjzynPQPTtq0+pf7u6163U9H370AQQd8LGpjYjR04wSOf3MLO3d2DFik1ERp5DpVLRuHFzuWAJIUQVa9u2s5KpRYi7MWTIKDp16sbFi+dp0MAHV1f3qi7SI2n27J+IiAglK+sKfn4B2NnZA9xT3aum79saGUBYW9uU6qf6sLO2tilzPAohhBBVo2FDv9vPJMRteHk1NBi9WDx4JiYmSnrXG91r3asm79tqnYXpfoiOjiQxMUF5n5ubw/Hjh5T3sbFRSjrU8uh0OtavX0Vq6mWD5VatWsKyZT/w77//lJkCrqCggF9//VlJJ3flSgabN6/jxx+/YdeuLRQXF1NUVMSRIwdYtuwHzpw5QVFRUan1CCHEo2L37q1VXYQKycy8wqZNa8tN//moOnDgb375ZTEbN/7KoUP7yM+v+hYajSacmTMnP5DvSkxMKHUMh4WdZe3aFaxcuQiNJvyu133+vJaFC2ezZMm8ey1mjaHRhLNuXbDB6/jxQ6Snp7FuXXCpOtXN03Nyslm3LtignliirDrbvSooKGDy5HcM6pMPqxofQPz99za2bl2vvD958gi//LJIeR8eHqIMaV+e4uJiFiyYxcWL+tGvjxw5wIgR/YmJiSQ9PZUZMz5h+vRJpZY7ceIQp04dxdjYmMLCQoYP78eBA7tRqVRs3/4HRkZGhIWdZcmSueTkZDN58ji2bFl3n7ZcCCEeLqmpKcyY8QlabWyF5t+2bSPr16+q5FLpzZ07nTNnrg9SeunSRTZu/LVUiu9H3c6dm9m1awvHj//L9OmTGDHi5TIHWa1MNx8XWVlXOH783wfy3Zs3/87ly9cHv/3pp7mMGzeEsLCzJCTEMnr0QE6fPnbH69XpdIwf/waWlrV48snO97PID7Vz506zfPkCIiJClNfFi+dJSUlm4cLZyjggJW6e/uOPc9i9ewvOzi4G85VXZ7tyJYOPPhp114FxcXExhw/vIy+v7HFoHiY1sgvTjSIjz5GYqOWNN95GpVJx+PA+QkNPU1RURF5eLl5eDWnWrBWgH8jN2bkecXFRmJiYltnsVFRUxPffz+Tll19n6NDRAPTq1Z8RI/rTrVtPg6auXbu28NRTzwFw5sxxMjLSmTJllsFIlQEBLZQsUWZm5vz11x/07PlSpf0eQghRXe3evQXQ3/h57bWRAErls+QCn5AQh6WlFSYmJuzfvwtbW3siIkKpX98bc3NzcnNz0GjCMDU1w8fHDxMTE3JyssnOzkKtVhMXF039+l7Urm1HREQo9vaO1KvnppQhPj6GpKQL+Pj44eDgCEBS0gV27dqCu3sDzM0t8PJqSHHxNd5//wulT3RBQQEaTRgWFpZK1hV7e0eioyPw9m6EWq0mLy+PhIQ4fH39Abh69SoaTRg2NrXx8PB8MD/yA9C+fVeGDh1NdnYWAwc+x759O2nbtrOyf5LwB+skAAATQ0lEQVSSLtCiRWsAoqLCyc/Pw8fHDysra4qLi4mPj8HZ2YXw8BDs7Bzw9PQhJkZDYWEBvr6NDbINajThFBRcxd8/ACMjIzIzr5Q6LkqkpaWi1cbg79/M4DqclHSBixfP4+/fTNmf5R13Dg6OpKamoNXG4O3dyCCRSlFREbt2bWbOnKWAPsXvb78t4/PPv1G6Vb/99kdK0pO0tFRycrKwtLQiJiYSX9/GqNVqoqLCMTZW4+8fgLGxMfn5+fz77z9kZKTzxBPt8PLyBco+VlNSkjExMSU7O4u0tBQaN26GsbExoL/bfvO6awJ39wY3pfCnQi09hw/vZ9u2jSxatKZUkoTy6mzh4SGcOHGYiIhQHByccHPzoKioiKiocLKyMgkIaGnwnEROTjYxMRoAGjb0L1WGhIQ4ZRseNjU6gNDpdERGniMvLxeNJgwvL19lwKCEhLj/tR58TLNmrZg0aTqzZn1Gbm4OZmZmaDThPP10D95771ODdcbHx3DxYiKtW19/xsLT04fmzR/n1KmjSgCRlZXJ0aMHGTfuYwBcXPQXqN27t9K9e69S6VYTExMIDT1FQEDLSvs9hBCiuiouLmbDhtX06PEiW7asY8CAYajVan7/fSU6nY5Ro94HYNGib2jW7HEaNvRHowlDrTYhNfUyb701ARMTU8aOfQ21Wh80uLl5MGfOUiIiQpkx42MsLCwxMjImMVGLh4cn5uYWREae44033uall15j164tzJw5GRcXVy5eTFRyvh86tJe8vFy2bdvAsWMHmTDhc6ZNm0hGRjobNuwlNTWFDz8ciVYbi6urB2lpKTz/fD96936FMWNeIzh4Gw4OjsTHRzN27Ots336M1NQUJkwYTk5OFgBOTs5MmTILJyfnqtwN95WFhSW1almRl5fH4sXfEh8fQ05OFl5evrRs2YYPP3wLjSYMW1s7MjLSmTt3OU5OdRkxoj+urh7UqmVFZOQ5PD19uHbtGpcvX6Jx42Z89dU8rl27xvTpk9i7dyceHp5kZmbwwQdTMTZWlzouADIy0nn77UGYmZmTlpbC3LnLcXdvwPr1q1iwYBaenj4kJV1gwIA36ddvcLnHnaenDxMnjsbXtzGRkefYuHG/UmE8ffoYrq4eSkC6a9cWbG3taN26nfKb3Jj9Z9++nQQH61OC2tjY8tVX83nrrVeVEZJtbe348cc1pKZeZtmy7wGYP38mn346i1OnjpZ5rG7Zsk7pVZGTk4WFhSWLF/+OkZERw4e/VGrdNWFMgsLCApKTkwB9FsuKZMjKyEhn9uzPGDnyvTKD9/LqbDt36geSXLnyRwICWjB48Ajmzp3Gtm0bcXSsQ05ONrNmLcbb25czZ04wefI4zMzMsLNzwNGxDh9/PFP5jtDQ07z77hvMnLnwoQwganQXpuTkJPLycunY8SkOHPibiIhQzMzMlEFmWrZsQ8+eLxss07HjU8ybt5JZsxazY8emUs3TJSOZens3Mphep05dkpISlfcHD+4hMLCjcqehXj03xo+fwjffTOXttwcpEWmJUaMGEBOj4cUXB9+37RdCiIfFqVNHycnJ5o033iYjI50zZ47fcv7mzVvxxBPt6NbteaZNm4+7ewP+/nsb3t6NWLbsD4KDt3H58iXOntV3O9JXUFewePFaXFxc6dAhiLlzlzN27CSl62i7dl35+eeN/PzzRkaNep+//voDgN69+2Nra8ewYeOYOvU7ate25Z13rvepDw5ezLVr1/jtt50sWbKOwMCOt93e5ct/wM3Ng19+2Upw8DYcHZ3ZuXPz3f581YpWG8uOHZuYPn0SKSnJPPHEk4B+wLblyzcxbdp8wsLOotGEsWLFJn76aR2tWgXy99/blHWMGfMRc+cu57nnXsDSshY//vgb3323jOPHD5GSksyePds5evQga9fuZtGiNfTr9xqrVy8t87go8f33wSxZsg5//wAOHtxDYmICCxbMYvbsn1iwYDUzZvzA4sXf3bJ7yaFDe3F19WD27J/47bedBnebd+3awtNPP3/D7xBD587/USqfp08fY+3alfz115/KPBkZ6Xz77TIWLVqDk1MdZsxYwJo1u1i9+i/y8nIJCTmJq6s7o0Z9gK2tHXPnLsfBwancYxXAwcGJH3/8jeXLN3HxYiIREaEYGRmVue6aIDY2ikGDejBoUA/WrfulQsvMmzedjIz0ch+QLq/O9vrr+nHRPv/8GwYP1g9SOXjwCNau3c2yZX/wxBNPcuDAboqLi5kx42OefroHv/yylQULVjNx4vUUsJcuXWDSpLd5551PaN681b1sfpWp0QFEXFw0jo51eP75l/jnn784cmQ/Xbs+Q6NGTdFowspcpk4dfXNlgwb6Zs8b+zLC9TEaUlIMp0dFhWNjY6u8/+uvP0oNW96t2/MEB2/FyakuI0e+YtAvdOHCX2nVKpApU8bd5dYKIcTDa+vW9XTv3gtLy1oEBT17V5Xpf/75i7ZtO6FWq7G0tKRFizYcPrwP0N9xtba2wcjICCenutjb67t8eHr6KM+3FRYWsHnz77z+ei/mz59JaOjpCj0kHRp6iq5dn6F2bf014MYuD+U5duxfzpw5wfDhLzFsWD9OnTrKyZNH7nibq6NTp46ycaO+a+60afPx89Pnvu/QIUj5bQ4e3MMTTzyJtbUNxsbGtGrV1uB5REdHfUuMg4MTDg5OqFQq5U5xWloqZ8+eJC8vl7FjX2fo0L6sWbOM06ePlZuIxNbWTtk//v4BxMVFExERCsCsWZ8xdGhfZsz4BNBfz8vz7LN9SUtL4d133+DCBcMELQcP7qFduy7KNAuLWqSlpSjvMzOv8O+/e1izZrkyrUmT5tStW095r9XG8MUXE+jfvxsZGenl1lVudaw6OTmjVqsxMzOjYUM/zp+Pv6N1P2x8fRuzffsxtm8/plTqb+fChQSaNn2MH374b7nz3KrOdqOsrEwWLpzNgAHPsHfvTsLDQ0hJSSYlJZmgoGeV7lE3jg/2xRfvk5eXqwTXD6MaHUCU9Cls0qQ5eXm5rF69lHbtuuLl1ZCwsLO3XFat1o82qtMZPnVfr54+j++Ny2dlZRIbG6Xc6UhKukB0tL6F42YODk5Mnvw1trZ2BtG/s7MLPXu+hEYTrrRyCCHEoyA1NYW9e3dy/PghJk8eR3h4CLt2bSEnJxuVSqVksivLjRVGa+vaBuMyZGZmGNzYKcuN3UmXLp3PuXOnmTVrMd9/HwxgEECUV446dVyUrkhlrbu4uPRyZmbmPP98P+bNW8m8eSsJDt7G559/c8uyPix69nyJefNWMmnSdIProJnZ9bv1+q5Nucr77OxMHBycKvwdJiYm+Po2Vn6/pUs3smHDPqWydquMhiX7pWTer79eqKxn/fq9NGnSvNzjztPTh+DgrTzxxJOMGzdE6cN+6NBeWrRobfBMhLe3vtt0yQO3HToE8dRTPQzWZ25+fQA8rTaWzz57j86du7N27W6efLJzuQHs7Y7VEsbGanQ63R2t+1EwYcLnjBv3McePH2L//t3lzldena3kf7qoqIjPP5+AtbUNS5duYNSo99HpdMrzJeWNE/Pccy/QpUt3vv/+6/u4VQ9WjQ8gvL0bYWxsTFDQc9ja2uHvH0D9+t6Eh4fcVcpUBwdHgoKeJTh4MTExGpKTk1i4cDYWFpYEBT0LwN69O+jevZfBQzmFhYXs2LGJ9PQ0jhw5QEZGOvXquRMTo+Hvv7crF1BHxzrY2trft99ACCGqu127NuPoWIfx46fw6qtvMmHCZ1hYWHLgwN94ezfi1KmjZGZeISIi1CATUp06dQkNPUV+fj65ubl06BDEP//sIDk5iZCQUxw/foi2bTtVuBwXL56nZctAatWyZu/eHYA+lSNA3bqunD17gqtXr5bq2vrkk53ZvXsrISGnyM7OUlI02traYWtrx+HD+8jNzWXHjk3KMoGBHdm9eyuJiVqKigo5duxghVouaoq2bTtx9OhBIiJCuXgxkd27t9KhQ1CFl2/VKpDIyHOcPn0UlUrFmTPHKSwsAEofF+Vp0qQ5oM+cpNMVEx8fzaVLFzAyMir3uIuOjiQ+PoYXXhgI6LvPgD77VEnSlBK9evUHYM6cz0lMTCAhIY4TJw5RnszMKwAEBnYgOjqC2FgNGRlpZc57q2P1Xtf9sMnPzyMxMUF53fg73Di95DkJ0AeC7u4NGDTo/5g7d1qpbmvl1dlKWrHOnj1Bbm4ORUVFJCZqCQzsSG5uDseOHSQlJRl7e0c8PDz5/fdfuHDhPBcunOfEicPK+p95pg/Dho3j+PFDtx1KoLqq0QGERhOmdEXq0CGIrl2fwdjYWGkpqEiqQJXK6Ia/9XctRo/+gIYN/Rk58hUGDepBREQoM2cuxNraBtCnkOvc+T8G60lKSuS335bRv383fvjha958cwz+/gHExEQyffokXn21O1ptLOPHTymVDUAIIWqyjRt/pXv3Xvj5NcXPryn+/gF06vQ0O3Zsok2bDjg7u9CvXxBz5nyBra2dci4OCnqOjIx0evVqz4oVC+jc+T9YW9swaFAPxo9/k759Xy0zm97NSSxK9Os3mD///I1evdpz4UICLi6uHDigvzvZv/8Q/vxzDT17tuPYsYMGy7Vr1wUvL1/Gj3+TgQOfU7qGGBkZMWTIaFasWEifPh25fPl6BWbgwOE89dRzTJgwnH79gggOXkxaWup9+T2rWnm/7408PX3o2/dVxox5jddf74W9vWOp6+at1hUY2JExYyayZMk8evfuwJw5nxMbq++nfvNxUV4ZHRycmDlzAWFhZ+nbtzMffTRKqeSVd9yFhp7io49G0bdvZ9q0aU+bNh1ITU3h3LkztGrV1uA7XFxcmT37JzSacIYO7cObb77IuXNneP75fmWWqUmT5rRv35U+fToxefI4mjd/nG3bNgL6Y+lGtzpWb2RsbIxKpbrluh92Wm0sQ4f2UV6//rpU+Wz06IHK9M8/f++GpfTH1YsvDsLCwpI1a5YZrLO8OpuVlTUDBw5jypR36dOnE7m5OQwbNpb33x/BgAHP4uxcD602lri4aD75ZCZpaZcZMqQ3b731Kv/++4/Bdzg4OPJ///cuc+Z88VC2Bql0tyh1fn4qp09Po02bUZVaiD1roX6AKzaOlZcNQKfTcfXq1Tsahvx28vPzKSoqrNAT/yUyM68YNHGCvlm8oKAACwuLcpa6d9pz2ZiaJNMk8PYndvHoSEw8TH6+Md7eZV/QxKMhJmYdpqb5uLm1vf3M92DdPCM6vVL/rpbNy8sr8xxZXFxMbm6OwXk4Ly8PtVqNiYnJHX9PUVERRUVFmJubG/wN+lStxcXF5V5HcnNzMTMz47vvvsLGxpY33nhbWadOpyuzPDd/R1n2rIrnhdH3PojV/aI5qSMt1RGfFjb3vK7CwkKKioru+vqn0+nIzc1REpaUKOu4uJWcnGwsLWuVCljKOu6uXbtGYWHhHdUnsrOzUKlUpcpZltzcHOV5y5yc7HKXudWxei/rPrPnMk1aZ1HHvXrUF/JzYWewKW37uD7w7y6rzgb6/3VTU1Plhm9+fj5qtRq1Wm3wN+h/Z30GuDu7Z793dQK93yqiAvH4XUtPj+b8+XMEBIy542UfmVvdKpXqvgYPwP/Wd2frLOtANDY2rtTgQQghHnblnSONjIxKVRLv5Xx644X/xr+B26a8vPEhyZvXWZHvexSZmJjcVaBXorxKeVnHxa2UV0kv61gyNja+4zEU7qQsJRX8W5ULbn2s3uu6hV5ZdTYo/b9+Y/3y5rpmTf2dH92zlhBCCFEJunfvrSTiEEKImkgCCCGEEOI+8vcPqOoiCCFEparRD1ELIYQQQggh7i8JIIQQQgghhBAVJgGEEEIIIYQQosIkgBBCCCGEEEJUWLV4iNreGU7uvFDVxajxWnWt6hIIIR5lKqNr/LM6rqqL8dBxrib5+EtY2sDZg2kkRtSMkYzFzXSY3t+s9/fE2FhHwdWCR/DcUYyK6vW/f6NqEUA06wDNOjx8o/A9fKrvgSiEqPn6vKUC5Fx/56rXb+bqraLvqOpVJnG/VZ/6gomZir6joLr9H1S+6rMPyiJdmIQQQgghhBAVJgGEEEIIIYQQosIkgBBCCCGEEEJUmAQQQgghhBBCiAqTAEIIIYQQQghRYRJACCGEEEIIISpMAgghhBBCCCFEhUkAIYQQQgghhKgwCSCEEEIIIYQQFSYBhBBCCCGEEKLCJIAQQgghhBBCVJgEEEIIIYQQQogKkwBCCCGEEEIIUWESQAghhBBCCCEqTAIIIYQQQgghRIVJACGEEEIIIYSoMPXtZrh8OYT9+2c+iLIIIR6w/PwMPD37VnUxRJVTER7+B3Fx+6q6IEIIIR6QwsJcHB0fv6tlVTqdTnerGYqLC+5qxUKIh4NKpUalksbIR5lOV4xOV1TVxRBCCPGAqVTGqFTGd77c7QIIIYQQQgghhCghtx2FEEIIIYQQFSYBhBBCCCGEEKLCJIAQQgghhBBCVJgEEEIIIYQQQogKkwBCCCGEEEIIUWESQAghhBBCCCEqTAIIIYQQQgghRIVJACGEEEIIIYSoMAkghBBCCCGEEBUmAYQQQgghhBCiwv4fj2pTZR0JwFQAAAAASUVORK5CYII=" id="0" name="Picture 1"/>
          <p:cNvPicPr>
            <a:picLocks noGrp="1" noChangeAspect="1"/>
          </p:cNvPicPr>
          <p:nvPr/>
        </p:nvPicPr>
        <p:blipFill>
          <a:blip r:embed="rId2"/>
          <a:stretch>
            <a:fillRect/>
          </a:stretch>
        </p:blipFill>
        <p:spPr bwMode="auto">
          <a:xfrm>
            <a:off x="2603500" y="1193800"/>
            <a:ext cx="3937000" cy="2882900"/>
          </a:xfrm>
          <a:prstGeom prst="rect">
            <a:avLst/>
          </a:prstGeom>
          <a:noFill/>
          <a:ln w="9525">
            <a:noFill/>
            <a:headEnd/>
            <a:tailEnd/>
          </a:ln>
        </p:spPr>
      </p:pic>
      <p:sp>
        <p:nvSpPr>
          <p:cNvPr id="1" name="TextBox 3"/>
          <p:cNvSpPr txBox="1"/>
          <p:nvPr>
            <p:ph idx="1"/>
          </p:nvPr>
        </p:nvSpPr>
        <p:spPr>
          <a:xfrm>
            <a:off x="457200" y="4076700"/>
            <a:ext cx="8229600" cy="508000"/>
          </a:xfrm>
          <a:prstGeom prst="rect">
            <a:avLst/>
          </a:prstGeom>
          <a:noFill/>
        </p:spPr>
        <p:txBody>
          <a:bodyPr/>
          <a:lstStyle/>
          <a:p>
            <a:pPr lvl="0" indent="0" marL="0" algn="ctr">
              <a:buNone/>
            </a:pPr>
            <a:r>
              <a:rPr/>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Stack Technologique</a:t>
            </a:r>
          </a:p>
          <a:p>
            <a:pPr lvl="0"/>
            <a:r>
              <a:rPr b="1"/>
              <a:t>Frontend</a:t>
            </a:r>
            <a:r>
              <a:rPr/>
              <a:t> : React.js, TypeScript, TailwindCSS</a:t>
            </a:r>
          </a:p>
          <a:p>
            <a:pPr lvl="0"/>
            <a:r>
              <a:rPr b="1"/>
              <a:t>Backend</a:t>
            </a:r>
            <a:r>
              <a:rPr/>
              <a:t> : Python 3.11, FastAPI, Pydantic</a:t>
            </a:r>
          </a:p>
          <a:p>
            <a:pPr lvl="0"/>
            <a:r>
              <a:rPr b="1"/>
              <a:t>ML</a:t>
            </a:r>
            <a:r>
              <a:rPr/>
              <a:t> : PyTorch, Transformers, LangChain, FAISS</a:t>
            </a:r>
          </a:p>
          <a:p>
            <a:pPr lvl="0"/>
            <a:r>
              <a:rPr b="1"/>
              <a:t>Ops</a:t>
            </a:r>
            <a:r>
              <a:rPr/>
              <a:t> : Docker, Kubernetes, Prometheus, Grafana</a:t>
            </a:r>
          </a:p>
          <a:p>
            <a:pPr lvl="0"/>
            <a:r>
              <a:rPr b="1"/>
              <a:t>Sécurité</a:t>
            </a:r>
            <a:r>
              <a:rPr/>
              <a:t> : OAuth2, JWT, SSL/TLS, Network isolation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Sécurité et Conformité</a:t>
            </a:r>
          </a:p>
        </p:txBody>
      </p:sp>
      <p:sp>
        <p:nvSpPr>
          <p:cNvPr id="3" name="Content Placeholder 2"/>
          <p:cNvSpPr>
            <a:spLocks noGrp="1"/>
          </p:cNvSpPr>
          <p:nvPr>
            <p:ph idx="1"/>
          </p:nvPr>
        </p:nvSpPr>
        <p:spPr/>
        <p:txBody>
          <a:bodyPr/>
          <a:lstStyle/>
          <a:p>
            <a:pPr lvl="0" indent="0" marL="0">
              <a:spcBef>
                <a:spcPts val="3000"/>
              </a:spcBef>
              <a:buNone/>
            </a:pPr>
            <a:r>
              <a:rPr b="1"/>
              <a:t>Mesures de Sécurité Implémentées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Sécurité Infrastructure</a:t>
            </a:r>
          </a:p>
          <a:p>
            <a:pPr lvl="0" indent="0" marL="0">
              <a:buNone/>
            </a:pPr>
            <a:r>
              <a:rPr/>
              <a:t>✅ </a:t>
            </a:r>
            <a:r>
              <a:rPr b="1"/>
              <a:t>Network Isolation</a:t>
            </a:r>
            <a:r>
              <a:rPr/>
              <a:t> - VLAN dédié pour serveurs IA - Firewall rules strictes - Accès bastion uniquement</a:t>
            </a:r>
          </a:p>
          <a:p>
            <a:pPr lvl="0" indent="0" marL="0">
              <a:buNone/>
            </a:pPr>
            <a:r>
              <a:rPr/>
              <a:t>✅ </a:t>
            </a:r>
            <a:r>
              <a:rPr b="1"/>
              <a:t>Encryption</a:t>
            </a:r>
            <a:r>
              <a:rPr/>
              <a:t> - Data at rest : AES-256 - Data in transit : TLS 1.3 - Secrets : HashiCorp Vault</a:t>
            </a:r>
          </a:p>
          <a:p>
            <a:pPr lvl="0" indent="0" marL="0">
              <a:buNone/>
            </a:pPr>
            <a:r>
              <a:rPr/>
              <a:t>✅ </a:t>
            </a:r>
            <a:r>
              <a:rPr b="1"/>
              <a:t>Access Control</a:t>
            </a:r>
            <a:r>
              <a:rPr/>
              <a:t> - SSO/SAML intégration - RBAC (Role-Based Access) - MFA obligatoire</a:t>
            </a:r>
          </a:p>
        </p:txBody>
      </p:sp>
      <p:sp>
        <p:nvSpPr>
          <p:cNvPr id="4" name="Content Placeholder 3"/>
          <p:cNvSpPr>
            <a:spLocks noGrp="1"/>
          </p:cNvSpPr>
          <p:nvPr>
            <p:ph idx="2" sz="half"/>
          </p:nvPr>
        </p:nvSpPr>
        <p:spPr/>
        <p:txBody>
          <a:bodyPr/>
          <a:lstStyle/>
          <a:p>
            <a:pPr lvl="0" indent="0" marL="0">
              <a:spcBef>
                <a:spcPts val="3000"/>
              </a:spcBef>
              <a:buNone/>
            </a:pPr>
            <a:r>
              <a:rPr b="1"/>
              <a:t>Conformité RGPD</a:t>
            </a:r>
          </a:p>
          <a:p>
            <a:pPr lvl="0" indent="0" marL="0">
              <a:buNone/>
            </a:pPr>
            <a:r>
              <a:rPr/>
              <a:t>✅ </a:t>
            </a:r>
            <a:r>
              <a:rPr b="1"/>
              <a:t>Privacy by Design</a:t>
            </a:r>
            <a:r>
              <a:rPr/>
              <a:t> - Anonymisation PII automatique - Logs pseudonymisés - Retention policies</a:t>
            </a:r>
          </a:p>
          <a:p>
            <a:pPr lvl="0" indent="0" marL="0">
              <a:buNone/>
            </a:pPr>
            <a:r>
              <a:rPr/>
              <a:t>✅ </a:t>
            </a:r>
            <a:r>
              <a:rPr b="1"/>
              <a:t>Droits des Personnes</a:t>
            </a:r>
            <a:r>
              <a:rPr/>
              <a:t> - Droit d’accès : API dédiée - Droit à l’oubli : purge automatique - Portabilité : export JSON</a:t>
            </a:r>
          </a:p>
          <a:p>
            <a:pPr lvl="0" indent="0" marL="0">
              <a:buNone/>
            </a:pPr>
            <a:r>
              <a:rPr/>
              <a:t>✅ </a:t>
            </a:r>
            <a:r>
              <a:rPr b="1"/>
              <a:t>Gouvernance</a:t>
            </a:r>
            <a:r>
              <a:rPr/>
              <a:t> - DPIA complétée - Registre de traitement - DPO consulté</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Audits et Certifications</a:t>
            </a:r>
          </a:p>
          <a:p>
            <a:pPr lvl="0"/>
            <a:r>
              <a:rPr b="1"/>
              <a:t>Audit sécurité</a:t>
            </a:r>
            <a:r>
              <a:rPr/>
              <a:t> : Trimestriel (interne)</a:t>
            </a:r>
          </a:p>
          <a:p>
            <a:pPr lvl="0"/>
            <a:r>
              <a:rPr b="1"/>
              <a:t>Pentest</a:t>
            </a:r>
            <a:r>
              <a:rPr/>
              <a:t> : Annuel (externe)</a:t>
            </a:r>
          </a:p>
          <a:p>
            <a:pPr lvl="0"/>
            <a:r>
              <a:rPr b="1"/>
              <a:t>Certification ISO 27001</a:t>
            </a:r>
            <a:r>
              <a:rPr/>
              <a:t> : En cours (Q3 2025)</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Gestion des Risques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00200"/>
                <a:gridCol w="2603500"/>
                <a:gridCol w="1600200"/>
                <a:gridCol w="2413000"/>
              </a:tblGrid>
              <a:tr h="0">
                <a:tc>
                  <a:txBody>
                    <a:bodyPr/>
                    <a:lstStyle/>
                    <a:p>
                      <a:pPr lvl="0" indent="0" marL="0">
                        <a:buNone/>
                      </a:pPr>
                      <a:r>
                        <a:rPr/>
                        <a:t>Risque</a:t>
                      </a:r>
                    </a:p>
                  </a:txBody>
                  <a:tcPr/>
                </a:tc>
                <a:tc>
                  <a:txBody>
                    <a:bodyPr/>
                    <a:lstStyle/>
                    <a:p>
                      <a:pPr lvl="0" indent="0" marL="0">
                        <a:buNone/>
                      </a:pPr>
                      <a:r>
                        <a:rPr/>
                        <a:t>Probabilité</a:t>
                      </a:r>
                    </a:p>
                  </a:txBody>
                  <a:tcPr/>
                </a:tc>
                <a:tc>
                  <a:txBody>
                    <a:bodyPr/>
                    <a:lstStyle/>
                    <a:p>
                      <a:pPr lvl="0" indent="0" marL="0">
                        <a:buNone/>
                      </a:pPr>
                      <a:r>
                        <a:rPr/>
                        <a:t>Impact</a:t>
                      </a:r>
                    </a:p>
                  </a:txBody>
                  <a:tcPr/>
                </a:tc>
                <a:tc>
                  <a:txBody>
                    <a:bodyPr/>
                    <a:lstStyle/>
                    <a:p>
                      <a:pPr lvl="0" indent="0" marL="0">
                        <a:buNone/>
                      </a:pPr>
                      <a:r>
                        <a:rPr/>
                        <a:t>Mitigation</a:t>
                      </a:r>
                    </a:p>
                  </a:txBody>
                  <a:tcPr/>
                </a:tc>
              </a:tr>
              <a:tr h="0">
                <a:tc>
                  <a:txBody>
                    <a:bodyPr/>
                    <a:lstStyle/>
                    <a:p>
                      <a:pPr lvl="0" indent="0" marL="0">
                        <a:buNone/>
                      </a:pPr>
                      <a:r>
                        <a:rPr b="1"/>
                        <a:t>Qualité réponses insuffisante</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POC avec tests utilisateurs, fine-tuning si nécessaire</a:t>
                      </a:r>
                    </a:p>
                  </a:txBody>
                </a:tc>
              </a:tr>
              <a:tr h="0">
                <a:tc>
                  <a:txBody>
                    <a:bodyPr/>
                    <a:lstStyle/>
                    <a:p>
                      <a:pPr lvl="0" indent="0" marL="0">
                        <a:buNone/>
                      </a:pPr>
                      <a:r>
                        <a:rPr b="1"/>
                        <a:t>Dépassement budget</a:t>
                      </a:r>
                    </a:p>
                  </a:txBody>
                </a:tc>
                <a:tc>
                  <a:txBody>
                    <a:bodyPr/>
                    <a:lstStyle/>
                    <a:p>
                      <a:pPr lvl="0" indent="0" marL="0">
                        <a:buNone/>
                      </a:pPr>
                      <a:r>
                        <a:rPr/>
                        <a:t>Faible</a:t>
                      </a:r>
                    </a:p>
                  </a:txBody>
                </a:tc>
                <a:tc>
                  <a:txBody>
                    <a:bodyPr/>
                    <a:lstStyle/>
                    <a:p>
                      <a:pPr lvl="0" indent="0" marL="0">
                        <a:buNone/>
                      </a:pPr>
                      <a:r>
                        <a:rPr/>
                        <a:t>Moyen</a:t>
                      </a:r>
                    </a:p>
                  </a:txBody>
                </a:tc>
                <a:tc>
                  <a:txBody>
                    <a:bodyPr/>
                    <a:lstStyle/>
                    <a:p>
                      <a:pPr lvl="0" indent="0" marL="0">
                        <a:buNone/>
                      </a:pPr>
                      <a:r>
                        <a:rPr/>
                        <a:t>Phases incrémentales, validation à chaque étape</a:t>
                      </a:r>
                    </a:p>
                  </a:txBody>
                </a:tc>
              </a:tr>
              <a:tr h="0">
                <a:tc>
                  <a:txBody>
                    <a:bodyPr/>
                    <a:lstStyle/>
                    <a:p>
                      <a:pPr lvl="0" indent="0" marL="0">
                        <a:buNone/>
                      </a:pPr>
                      <a:r>
                        <a:rPr b="1"/>
                        <a:t>Adoption utilisateurs faible</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Formation, champions, quick wins, feedback continu</a:t>
                      </a:r>
                    </a:p>
                  </a:txBody>
                </a:tc>
              </a:tr>
              <a:tr h="0">
                <a:tc>
                  <a:txBody>
                    <a:bodyPr/>
                    <a:lstStyle/>
                    <a:p>
                      <a:pPr lvl="0" indent="0" marL="0">
                        <a:buNone/>
                      </a:pPr>
                      <a:r>
                        <a:rPr b="1"/>
                        <a:t>Incident sécurité</a:t>
                      </a:r>
                    </a:p>
                  </a:txBody>
                </a:tc>
                <a:tc>
                  <a:txBody>
                    <a:bodyPr/>
                    <a:lstStyle/>
                    <a:p>
                      <a:pPr lvl="0" indent="0" marL="0">
                        <a:buNone/>
                      </a:pPr>
                      <a:r>
                        <a:rPr/>
                        <a:t>Faible</a:t>
                      </a:r>
                    </a:p>
                  </a:txBody>
                </a:tc>
                <a:tc>
                  <a:txBody>
                    <a:bodyPr/>
                    <a:lstStyle/>
                    <a:p>
                      <a:pPr lvl="0" indent="0" marL="0">
                        <a:buNone/>
                      </a:pPr>
                      <a:r>
                        <a:rPr/>
                        <a:t>Critique</a:t>
                      </a:r>
                    </a:p>
                  </a:txBody>
                </a:tc>
                <a:tc>
                  <a:txBody>
                    <a:bodyPr/>
                    <a:lstStyle/>
                    <a:p>
                      <a:pPr lvl="0" indent="0" marL="0">
                        <a:buNone/>
                      </a:pPr>
                      <a:r>
                        <a:rPr/>
                        <a:t>Pentests, monitoring 24/7, incident response plan</a:t>
                      </a:r>
                    </a:p>
                  </a:txBody>
                </a:tc>
              </a:tr>
              <a:tr h="0">
                <a:tc>
                  <a:txBody>
                    <a:bodyPr/>
                    <a:lstStyle/>
                    <a:p>
                      <a:pPr lvl="0" indent="0" marL="0">
                        <a:buNone/>
                      </a:pPr>
                      <a:r>
                        <a:rPr b="1"/>
                        <a:t>Obsolescence technologique</a:t>
                      </a:r>
                    </a:p>
                  </a:txBody>
                </a:tc>
                <a:tc>
                  <a:txBody>
                    <a:bodyPr/>
                    <a:lstStyle/>
                    <a:p>
                      <a:pPr lvl="0" indent="0" marL="0">
                        <a:buNone/>
                      </a:pPr>
                      <a:r>
                        <a:rPr/>
                        <a:t>Faible</a:t>
                      </a:r>
                    </a:p>
                  </a:txBody>
                </a:tc>
                <a:tc>
                  <a:txBody>
                    <a:bodyPr/>
                    <a:lstStyle/>
                    <a:p>
                      <a:pPr lvl="0" indent="0" marL="0">
                        <a:buNone/>
                      </a:pPr>
                      <a:r>
                        <a:rPr/>
                        <a:t>Moyen</a:t>
                      </a:r>
                    </a:p>
                  </a:txBody>
                </a:tc>
                <a:tc>
                  <a:txBody>
                    <a:bodyPr/>
                    <a:lstStyle/>
                    <a:p>
                      <a:pPr lvl="0" indent="0" marL="0">
                        <a:buNone/>
                      </a:pPr>
                      <a:r>
                        <a:rPr/>
                        <a:t>Veille active, architecture modulaire, mises à jour</a:t>
                      </a:r>
                    </a:p>
                  </a:txBody>
                </a:tc>
              </a:tr>
              <a:tr h="0">
                <a:tc>
                  <a:txBody>
                    <a:bodyPr/>
                    <a:lstStyle/>
                    <a:p>
                      <a:pPr lvl="0" indent="0" marL="0">
                        <a:buNone/>
                      </a:pPr>
                      <a:r>
                        <a:rPr b="1"/>
                        <a:t>Perte compétences clés</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Documentation exhaustive, formation équipe élargie</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Plan de Contingence</a:t>
            </a:r>
          </a:p>
          <a:p>
            <a:pPr lvl="0"/>
            <a:r>
              <a:rPr b="1"/>
              <a:t>Backup complet quotidien</a:t>
            </a:r>
            <a:r>
              <a:rPr/>
              <a:t> : index + métadonnées + configs</a:t>
            </a:r>
          </a:p>
          <a:p>
            <a:pPr lvl="0"/>
            <a:r>
              <a:rPr b="1"/>
              <a:t>Disaster Recovery</a:t>
            </a:r>
            <a:r>
              <a:rPr/>
              <a:t> : RTO 4h, RPO 24h</a:t>
            </a:r>
          </a:p>
          <a:p>
            <a:pPr lvl="0"/>
            <a:r>
              <a:rPr b="1"/>
              <a:t>Rollback</a:t>
            </a:r>
            <a:r>
              <a:rPr/>
              <a:t> : versions précédentes conservées 90j</a:t>
            </a:r>
          </a:p>
          <a:p>
            <a:pPr lvl="0"/>
            <a:r>
              <a:rPr b="1"/>
              <a:t>Support 24/7</a:t>
            </a:r>
            <a:r>
              <a:rPr/>
              <a:t> : Astreinte équipe ML/DevOps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Équipe et Compétences Requises</a:t>
            </a:r>
          </a:p>
        </p:txBody>
      </p:sp>
      <p:sp>
        <p:nvSpPr>
          <p:cNvPr id="3" name="Content Placeholder 2"/>
          <p:cNvSpPr>
            <a:spLocks noGrp="1"/>
          </p:cNvSpPr>
          <p:nvPr>
            <p:ph idx="1"/>
          </p:nvPr>
        </p:nvSpPr>
        <p:spPr/>
        <p:txBody>
          <a:bodyPr/>
          <a:lstStyle/>
          <a:p>
            <a:pPr lvl="0" indent="0" marL="0">
              <a:spcBef>
                <a:spcPts val="3000"/>
              </a:spcBef>
              <a:buNone/>
            </a:pPr>
            <a:r>
              <a:rPr b="1"/>
              <a:t>Composition Équipe Projet (Phase 1-3)</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Core Team (Temps plein)</a:t>
            </a:r>
          </a:p>
          <a:p>
            <a:pPr lvl="0" indent="0" marL="0">
              <a:buNone/>
            </a:pPr>
            <a:r>
              <a:rPr b="1"/>
              <a:t>Lead ML Engineer</a:t>
            </a:r>
            <a:r>
              <a:rPr/>
              <a:t> (1 FTE) - Architecture RAG/LLM - Fine-tuning - 5+ ans exp. NLP</a:t>
            </a:r>
          </a:p>
          <a:p>
            <a:pPr lvl="0" indent="0" marL="0">
              <a:buNone/>
            </a:pPr>
            <a:r>
              <a:rPr b="1"/>
              <a:t>Data Engineer</a:t>
            </a:r>
            <a:r>
              <a:rPr/>
              <a:t> (1 FTE) - Pipeline données - Nettoyage, chunking - 3+ ans exp. Python</a:t>
            </a:r>
          </a:p>
          <a:p>
            <a:pPr lvl="0" indent="0" marL="0">
              <a:buNone/>
            </a:pPr>
            <a:r>
              <a:rPr b="1"/>
              <a:t>DevOps/MLOps</a:t>
            </a:r>
            <a:r>
              <a:rPr/>
              <a:t> (0.5 FTE) - Infrastructure - CI/CD, monitoring - 3+ ans exp. cloud/on-prem</a:t>
            </a:r>
          </a:p>
        </p:txBody>
      </p:sp>
      <p:sp>
        <p:nvSpPr>
          <p:cNvPr id="4" name="Content Placeholder 3"/>
          <p:cNvSpPr>
            <a:spLocks noGrp="1"/>
          </p:cNvSpPr>
          <p:nvPr>
            <p:ph idx="2" sz="half"/>
          </p:nvPr>
        </p:nvSpPr>
        <p:spPr/>
        <p:txBody>
          <a:bodyPr/>
          <a:lstStyle/>
          <a:p>
            <a:pPr lvl="0" indent="0" marL="0">
              <a:spcBef>
                <a:spcPts val="3000"/>
              </a:spcBef>
              <a:buNone/>
            </a:pPr>
            <a:r>
              <a:rPr b="1"/>
              <a:t>Support Team (Partiel)</a:t>
            </a:r>
          </a:p>
          <a:p>
            <a:pPr lvl="0" indent="0" marL="0">
              <a:buNone/>
            </a:pPr>
            <a:r>
              <a:rPr b="1"/>
              <a:t>Product Owner</a:t>
            </a:r>
            <a:r>
              <a:rPr/>
              <a:t> (0.3 FTE) - Définition use cases - Priorisation features</a:t>
            </a:r>
          </a:p>
          <a:p>
            <a:pPr lvl="0" indent="0" marL="0">
              <a:buNone/>
            </a:pPr>
            <a:r>
              <a:rPr b="1"/>
              <a:t>UX Designer</a:t>
            </a:r>
            <a:r>
              <a:rPr/>
              <a:t> (0.2 FTE) - Interface utilisateur - Expérience conversationnelle</a:t>
            </a:r>
          </a:p>
          <a:p>
            <a:pPr lvl="0" indent="0" marL="0">
              <a:buNone/>
            </a:pPr>
            <a:r>
              <a:rPr b="1"/>
              <a:t>Juriste/DPO</a:t>
            </a:r>
            <a:r>
              <a:rPr/>
              <a:t> (0.1 FTE) - Conformité RGPD - Validation contrats</a:t>
            </a:r>
          </a:p>
          <a:p>
            <a:pPr lvl="0" indent="0" marL="0">
              <a:buNone/>
            </a:pPr>
            <a:r>
              <a:rPr b="1"/>
              <a:t>Chef de Projet</a:t>
            </a:r>
            <a:r>
              <a:rPr/>
              <a:t> (0.5 FTE) - Coordination - Reporting</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Formation Recommandée</a:t>
            </a:r>
          </a:p>
          <a:p>
            <a:pPr lvl="0"/>
            <a:r>
              <a:rPr b="1"/>
              <a:t>Équipe IT</a:t>
            </a:r>
            <a:r>
              <a:rPr/>
              <a:t> : Formation LLM/RAG (3 jours)</a:t>
            </a:r>
          </a:p>
          <a:p>
            <a:pPr lvl="0"/>
            <a:r>
              <a:rPr b="1"/>
              <a:t>Utilisateurs</a:t>
            </a:r>
            <a:r>
              <a:rPr/>
              <a:t> : Formation outil (1 jour)</a:t>
            </a:r>
          </a:p>
          <a:p>
            <a:pPr lvl="0"/>
            <a:r>
              <a:rPr b="1"/>
              <a:t>Management</a:t>
            </a:r>
            <a:r>
              <a:rPr/>
              <a:t> : Présentation stratégique (2h)</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Sommaire Exécutif</a:t>
            </a:r>
          </a:p>
        </p:txBody>
      </p:sp>
      <p:sp>
        <p:nvSpPr>
          <p:cNvPr id="3" name="Content Placeholder 2"/>
          <p:cNvSpPr>
            <a:spLocks noGrp="1"/>
          </p:cNvSpPr>
          <p:nvPr>
            <p:ph idx="1" sz="half"/>
          </p:nvPr>
        </p:nvSpPr>
        <p:spPr/>
        <p:txBody>
          <a:bodyPr/>
          <a:lstStyle/>
          <a:p>
            <a:pPr lvl="0" indent="0" marL="0">
              <a:spcBef>
                <a:spcPts val="3000"/>
              </a:spcBef>
              <a:buNone/>
            </a:pPr>
            <a:r>
              <a:rPr b="1"/>
              <a:t>Enjeux Stratégiques</a:t>
            </a:r>
          </a:p>
          <a:p>
            <a:pPr lvl="0" indent="-342900" marL="342900">
              <a:buAutoNum type="arabicPeriod"/>
            </a:pPr>
            <a:r>
              <a:rPr/>
              <a:t>Impératifs de l’IA locale</a:t>
            </a:r>
          </a:p>
          <a:p>
            <a:pPr lvl="0" indent="-342900" marL="342900">
              <a:buAutoNum type="arabicPeriod"/>
            </a:pPr>
            <a:r>
              <a:rPr/>
              <a:t>Analyse coûts-bénéfices</a:t>
            </a:r>
          </a:p>
          <a:p>
            <a:pPr lvl="0" indent="-342900" marL="342900">
              <a:buAutoNum type="arabicPeriod"/>
            </a:pPr>
            <a:r>
              <a:rPr/>
              <a:t>Feuille de route de déploiement</a:t>
            </a:r>
          </a:p>
          <a:p>
            <a:pPr lvl="0" indent="-342900" marL="342900">
              <a:buAutoNum type="arabicPeriod"/>
            </a:pPr>
            <a:r>
              <a:rPr/>
              <a:t>Gestion des risques</a:t>
            </a:r>
          </a:p>
        </p:txBody>
      </p:sp>
      <p:sp>
        <p:nvSpPr>
          <p:cNvPr id="4" name="Content Placeholder 3"/>
          <p:cNvSpPr>
            <a:spLocks noGrp="1"/>
          </p:cNvSpPr>
          <p:nvPr>
            <p:ph idx="2" sz="half"/>
          </p:nvPr>
        </p:nvSpPr>
        <p:spPr/>
        <p:txBody>
          <a:bodyPr/>
          <a:lstStyle/>
          <a:p>
            <a:pPr lvl="0" indent="0" marL="0">
              <a:spcBef>
                <a:spcPts val="3000"/>
              </a:spcBef>
              <a:buNone/>
            </a:pPr>
            <a:r>
              <a:rPr b="1"/>
              <a:t>Livrables</a:t>
            </a:r>
          </a:p>
          <a:p>
            <a:pPr lvl="0"/>
            <a:r>
              <a:rPr/>
              <a:t>ROI attendu : 12-18 mois</a:t>
            </a:r>
          </a:p>
          <a:p>
            <a:pPr lvl="0"/>
            <a:r>
              <a:rPr/>
              <a:t>Réduction coûts : 40-60 k€/an</a:t>
            </a:r>
          </a:p>
          <a:p>
            <a:pPr lvl="0"/>
            <a:r>
              <a:rPr/>
              <a:t>Gains productivité : +25%</a:t>
            </a:r>
          </a:p>
          <a:p>
            <a:pPr lvl="0"/>
            <a:r>
              <a:rPr/>
              <a:t>Conformité RGPD : 100%</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Plan de Communication et Change Management</a:t>
            </a:r>
          </a:p>
        </p:txBody>
      </p:sp>
      <p:sp>
        <p:nvSpPr>
          <p:cNvPr id="4" name="Text Placeholder 3"/>
          <p:cNvSpPr>
            <a:spLocks noGrp="1"/>
          </p:cNvSpPr>
          <p:nvPr>
            <p:ph idx="2" sz="half" type="body"/>
          </p:nvPr>
        </p:nvSpPr>
        <p:spPr/>
        <p:txBody>
          <a:bodyPr/>
          <a:lstStyle/>
          <a:p>
            <a:pPr lvl="0" indent="0" marL="0">
              <a:spcBef>
                <a:spcPts val="3000"/>
              </a:spcBef>
              <a:buNone/>
            </a:pPr>
            <a:r>
              <a:rPr b="1"/>
              <a:t>Communication Multicanal</a:t>
            </a:r>
          </a:p>
        </p:txBody>
      </p:sp>
      <p:pic>
        <p:nvPicPr>
          <p:cNvPr descr="data:image/png;base64,iVBORw0KGgoAAAANSUhEUgAAAu4AAAG3CAYAAADrdNBoAAAgAElEQVR4nOzdeVxU5f7A8Q8wLIMiu4IoO+KCiAIK7rui1dWfZZa2L7eyW962W92uZvtNs7JbkZaZmru5p+aOCrivCAKCoggiKvsO8/tjmpMjq+zi9/16zQs9c5bnzJzzPN95zrMYaDQaDUIIIYQQQohmzbCpEyCEEEIIIYSongTuQgghhBBC3AUkcBdCCCGEEOIuIIG7EEIIIYQQdwEJ3IUQQgghhLgLSOAuhBBCCCHEXUDV1AkQQojGdiO1iGN705HRcO9eRkZGDHnQAQODpk6JEEI0HgnchRD3nMzrxRw5cIlTKQeaOimiloI73s/g/3PAwKipUyKEEI1HAnchxD2pQJNNVHp4UydD1FJwh/ubOglCCNHopI27EEIIIYQQdwEJ3IUQQgghhLgLSOAuhBBCCCHEXUACdyGEEEIIIe4CErgLIYQQQghxF5DAXQghhBBCiLuABO5CCCGEEELcBSRwF0IIIYQQ4i4ggbsQQlQgZGh/fpg9nV7du+gt/+Tfr/DD7Om0d7DHwMCArz/6F5PGj67RPud88CZH/lhORyeHOqXNy92FDYu/4dC2pWxbEYqBgUGVy281dsRAfvnmY5b/8Dmhs/7Dv/7xNMMHBtUpPbfq6OTA/C9m4OfjXW/7FEIIoSWBuxBCVKBfn54E+fvSvWsnZdkbLz3B2OEDae9gz5XUa7g5OzG4XyDPP/ZgjfZpbdUGY2MVpibGdUrb/DkzcOngyJXUaxw/E4NGo6ly+a2CA3rg5+NNl07uBAf04NH/G8MXM99g3S9fY2NtWad0AYwLGUrvXt154uG/3dF2k8aPZsl3n9b5+EII0ZKpmjoBQghxN/D2dGXKg/dRUlrKc6/NBCDh4mU+//ZnTp+Na7R0tHewx9qyDfsPHmPq259Uu7wy3/y0jF37DjJqSF8en/gAbs5OvPnSk7zz8dd1St+CpWspKSlh1YY/7mi7l59+BLWZaZ2OLYQQLZ0E7kIIUQ0DAwNCP/8PBgYGzAldRGpaOu4uHXj5mUcAKC4q5tTZWGX9If17M3b4ADq0dyDpcgqLV23kdHT54N7asg3//udz5OUXMP2/3wLQylzNtOen0NXbg8zsHP7YHc66LbsAba30w3/TNstpZ2/LZ/+ZxtsfflXp8qoUF5eQcPEy3y9cScrVdGa+9RJB/r44ObTl9ZeeYNvuA9jZWDNqSF8KC4t47nXtj5VnJ/8f/Xr3xMDQgKMnz/LtguWUlZUB8OKTE/FydwFg+KAglq/dqneurz4/hc6ertzIyGTLrgNs3LYHgKlPT0KtNsPI0JA5H7wJwGff/ETatRt38jUJIUSLJ4G7EEJUY8YbL2JjbUl0bAK/rt4MgIdrR4YN6ANAWzsbVv5Zw/zd5+/RL9AP0AbHXbzcGDEoiAEPPKm3T0NDQ1b+OJu2djbMW7waACfHtqxZ8CVqM1OKi0swNlbRL9CPEYOCmPr2J4QMHYC7SwdA257dw7Ujb3/4VaXLa6r0z8C7tKwMN5cODBvQh/59emJqYoJGo+HSlVQANiz+BpcOjpSVlWFoaEhPn86MHzOUkQ/9nZLSUu4fNRgnh7YAtG9nrwTuvl078fPXH6BSqdBoNBgYGNCvd08eGDmI516fyYhBwaiMjAAYFOwPwM/L1kngLoQQt5E27kIIUYXOnq6MHzMUgNdnzFaWb98bwZhHX9Jbd+IDI+kX6Ed2Ti6jHn6BgJGTGPPoS7z7yVxycvP01v1h9nTa2tmwN+II3y5YDsAXM99EbWbKb5t3EDByEs/+cwZ5+QX079OLQL9uPPGPf7P0t98B+HTuj/QcNhGg0uXVURkZMWpIX15/8XEAzsUnKu+Zmpgw69uF9Bw2kSkvvcPLzzyCSwdHLl5OwX/EJEIeeZHEpGRsra341yvPADDmkZcY8dDz5Y7zzafvoFKp+N+CZQSMmMSTr7xHdk4uvXt1Z0BQL8Y98SrZObmUlJTgP2IS/iMmVfiEQggh7nUSuAshRBXGDB+g/Pu91/5e5bqTHxwLwK9rNpOalg5AckoaW3bu11vv748/RO+ePqRcTeeVdz9Tlnt7aJuZzP7uFwAOn4hi/8FjAPwtZGgdz0TfP/8+hSPbl/P59NewtmxDfkEhb3/0V/v26zczWLJ6ExqNhsysHMYM034OPy9bS1lZGVdSryk/OPr36Vnpcbp6e2DVxoLcvHyu38jkgdFDcHPuQFxiEgBD+/eu1/MSQoiWTJrKCCFENRYuX8+Uh+6jb6B2RJYTZ85VuJ69rQ2AXtvuiowc3BcAG+s2mJmaUFBYhJWlBYaGhmRm5ZCbl6+su+/gMUYO7otzHYeQvF1uXj45uXncyMjk+OkYvvxhMcXFJcr7t3e4tbZqA6D3I2RP+GHte5YWlR4noEdXQNt2f8YbL5R73+jPJjJCCCGqJ4G7EEJU4dz5C3z5w2LyCwp48cmHmf3+Gwx/8LkK1y0u0Qa+Hdq342ZmVqX7vHEzk7DIo4wLGcrnM17jlXc/U4J1tVp/ZBUPl44AZOfk1sfpKOYtXsMvK9ZX+r6u3btOUXEx5moz2tnbcvFyCgAuHRwBKCwqrnQ/WdnadCcmJTPuiVerTlQF484LIYT4izSVEUKIKmzevg+A0F9Wce36TextrXnusQkVrnspWduJ8/GJ9+stNzTUz2pfevtj3p/1PZlZOQwKDqBX9y4UF5dQWFSEibGx0sEToF9vbUfXMzHx9XZOtXH5ylUAQob1V5Y9MHqI3nsViTx6CgDXju2xaN2q0vVKSktRGRnVy1jyQgjRUkngLoQQNfTP/3wOwAuPP1RhEPr+rO/QaDSMHNyXbStCee+159my/HvCNy/WC96Li4vRaDS88b62s+uXH70FwPK1WwBYv2guM958ka8+egsvdxeKiov58dffGvr0qvTZ3J8AeOGJiXz/+X946+WneOzB+/Teq0hqWjoHj53GwMCAnWvmM2vGa3z3+Xsc+WM5//7nXx1ZDxw6AcDCuR/x1stP8fSj4xvwbIQQ4u4kgbsQQlTgr1lH/5p99HR0HHvDj6BSqfjvf6Ypb+nWjU+8xD+nzyIvvwCHtnY8dP9IbK0tiU9Mws7WSlm/rEz7j0PHzxB++CRWbSx47cXHmRO6mA3b9qBSGfF/Y4YxpF9vMrKyefzlfyvtz3XHun1S1MqW1+S89N8vu229v879gy9CKSkppW9gDyZPGEtpaRkzZ4fqjQCjUpVvs/7yO59w4PAJTE1MGDm4L/0C/dCg0Wv+8+2CZaRcTcelgyOTJ4zloQdGVn0iQghxDzLQVDQnthBCtGCJUbn8EhrB2jOhDXYMG2tL1GamJKek1Wp7L3cXUtPS671te33QNeVJTi1/bi899TB/f/whIo6c5IU3P9R7z9DQEG9PV5Iup+h1wL2VSwdH8gsLqx3D/Vm/T5k62wtD6dsqhLiHSOdUIYRoADduZtZp+7iEi/WUkvpXUcA+pH9vgv19GT92GACzv1tYbp2ysjKiYxOq3Leu46sQQojyJHAXQtwzbty4QUJCAtFHr4NGWgrWp3dffZa2djaUlZWxYt1W4hMvNfARNaSkpOD058g2QghxL5DAXQjR4qSnp5OQkEBCQgKJiYnK34yMDAA62PTC17PikWFE7bz41kdoNBouXk6hpKSk+g3qSKPRMH78eExMVbi6uuLm5qb36tChAyqVFHFCiJZFcjUhxF0rJSVFLzhPSEjgwoUL5OTkVLi+qakprq6udHb2pyRLxgyvT/F/zoTamFq1akV2TiYxMTHExMSUe9/FxQU3N7dygb1arW70tAohRH2QwF0I0axpNBqSk5P1as51f/PzK+7gaG5urgRp7u7uuLu74+bmRvv27TEwMFA6p4q7l4GBITt37uRmxnUSExO5cOECiYmJyuvatWtcvHiRixfL9xVwcHCosJbeysqqCc5ECCFqTgJ3IUSzUFpayuXLl/Vqz3UBWWFhYYXbWFhYKMH5rX8dHBwaOfWiqdja2mJra0tAQIDe8tzcXOX6uTWov3z5MqmpqaSmphIZGam3jZWVlV5Ar/u3g4MDBjKrqxCiGZDAXQjRqEpKSrh48aISSN0aoFfWNtrKykqv5lwXpNvZ2TVy6sXdolWrVvj4+ODj46O3vLi4mKSkpHK19BcvXiQjI4MTJ05w4sQJvW3MzMxwdXUtV0vfsWNHaUcvhGhUkuMIIRpEQUGBXnCuC5IuX75MaWlphdvY2dmVq0H38PDA0tKykVMvWipjY2M8PDzw8PDQW67RaLhy5Uq5gP7ChQtkZWVV2I7eyMiIjh07Kj8qdS8XFxeMjY0b87SEEPcICdyFEHWSk5Oj1zFUV4OeklL5eNzt2rUr1/7cw8OD1q1bN2LKhfiLgYEBTk5OODk50b9/f733rl+/rgTztwb1aWlpSlOcXbt2KesbGhrSoUMHvR+g7u7uuLq6Ympq2tinJoRoQSRwF0LUSF5eHufPn+f8+fMkJCQo/05PT69wfUNDQ5ycnPSatzSnUT3MDFrTyca/qZMhaqsRm5zr2tH7++tfL3l5ecoP1fPnzytPl1JSUkhKSiIpKYk9e/b8leQ/fxzc+lTJw8MDNzc3zMzMGu+EhBB3LQONRqNp6kQIIZoPXRMXXWCuC9RTU1MrXF+lUinD7t3a/tzZ2RkTE5NGTn3NpF8p4uAfaZSVlTV1UhpEbGwsaWlpeHt7Y29v39TJaRDGKiNGTXHCoBnOo3XrPXRrP47k5GQqK3KdnJzw9PTE09MTLy8vPD096dixI0ZGRo2ceiFEcyaBuxD3qPT0dOUx/62vygJ0XXteT09Ppe25h4eHBBfN0Pvvv8+mTZv46KOPGD16dFMnR/ypsLBQaU5269Cmly9frvBHpLGxMe7u7uUCeumULcS9S5rKCNHCJSQkcOnSJeLj47lw4YLy74KCgkq36dChAx4eHkqA7ubmhre3dyOmWoiWx9TUFG9v73L3UlFRkVJDHx8fr/y9evUq586d49y5c3rrW1palgvmPT09pbmNEPcACdyFaAF0Bf+tL11NXmVDLKrValxcXJRh7nQvGRFDiMZlYmJSYUCfm5tLXFwc8fHxxMfHk5CQQGxsLJmZmRw9epSjR4/qrd++fXu8vLzw8PCgc+fOAHh4eODi4tJo5yKEaFgSuAtxl9EV3rGxsXptZytjZ2eHq6srXl5edOjQQQnWZZIiIZq3Vq1a4efnh5+fn97y9PR0JZjX1c4nJiZy5coVrly5wt69e/XWNzU1xc3NDU9PTzw8PJS/bdu2bczTEULUAwnchWimSktLSUxMVMaPjomJ4dy5c+Tn51e4fvv27ct1EHVzc5MhFoVoYezs7LCzsyMoKEhveVJSEgkJCcTFxSnNa+Lj47l8+XKF49Cbm5vTqVMnpR29h4cHnTp1wsLCotHORQhxZyRwF6IZuHr1KhcvXlQ6rkVHRxMXF0dRUVG5ddu3b6/Umt0aqEv7ViHubc7Ozjg7OzN48GC95UVFRSQkJOjV0p8/f560tLQKZ4q1s7PDy8tL7+Xq6iqzxArRDMhdKEQjKS4uVoJz3evixYtcvHiRvLy8cuvb29srAfqto7hIgC6EuBMmJiZ07txZafeuk5OTUy6Y183NkJ6eTkREhLKuSqXC1dVV6RCre7XU4UaFaK4kcBeiAWRmZhIdHU1sbCznzp0jNjaWxMTECtc1MzPDx8dH6VTm7e2Nl5eXNHERQjSo1q1bV9iG/tq1a8THxxMXF6e8Lly4oAT5W7duVdbVjXCjG91G91dmiBWiYUjgLkQdXb58mfj4eGJiYoiNjSUmJoa0tLQK13VyclJqqry9vZVx0IUQormwt7fH3t6e4OBgZVlJSQkXLlxQAnldYH/t2rVyI9wYGBjg7Oys5HOdOnWiU6dOUjsvRD2QwF2IGtKN5KB7nKwbnq2i8dBVKpVSe96pUyc6d+5Mp06dMDc3b4KUCyFE3ahUKmW8+JCQEGV5dnY2586d06uhT0hIUJoB7tixQ1nXyspKCeJ1Lzc3N5nATYg7IIG7EBU4e/asXs1STEwMOTk5Fa7bqlUrvYLI29u7XFtSIYRoiSwsLAgICCAgIEBZptFoSEpKUoat1b2uXbvGoUOHOHTokLKusbGxMu68Lv/s1KkTarW6KU5HiGZPAndxT8vMzFSGSYuLi+P8+fPExcVVun7nzp2VTqK62qJ27do1YoqFEKJ5MzAwwMXFBRcXF0aMGKEsz87OVvr+6F4XLlwoN1SlrqmNblIqXWWIlZVVU5yOEM2KBO7innHz5k2ioqI4d+6c8vfq1asVrtuuXTu8vLyUkRjc3Nxk9kEhhKgDCwsLevfuTe/evZVlxcXFnD9/XpmnQleJomtq88cffyjrtm3bVml6qAvo27dv3xSnIkSTkcBdtEi5ubmcPn2aM2fOcPbsWc6ePUt6enqF63bu3BlPT0/lMa23t7eM6CKEEI3A2Ni43FCVZWVlJCUlKcG87pWWlkZaWhr79+9X1m3Tpg1dunSha9eudO3alS5dusis0KJFk8Bd3PUKCgqIi4sjKiqKqKgoYmJiKh16sUuXLkoh0blzZ7p169bIqRVCCFEVQ0NDXF1dcXV1ZfTo0cry1NTUcsH81atXOXjwIAcPHlTWs7a2VoL4rl274uPjg42NTVOcihD1TgJ3cVfJysrSGx/93LlzlQbpHh4e+Pj40LlzZ7p37y4dRoUQ4i7m4OCAg4OD3sywmZmZREVFcfbsWaKjozl79izXrl3jwIEDHDhwQFnP3t4eHx8f5dWtWzeZzE7clSRwF81Wfn4+Z8+eVTLlqKgoUlJSKlzX0dFReVQqmbIQQtwbLC0t6du3L3379lWW3bhxo8Jgfvfu3ezevRvQ1uq7u7vrBfPu7u4YGho21akIUSMSuItmIyEhgVOnTnHixAmio6M5f/58hevdOj56ly5dpE26EEIIhY2NDQMGDGDAgAHKstTUVM6cOaO8YmJilJlg161bB2iH9u3evTs9e/akZ8+e+Pj4YGJi0lSnIUSFJHAXTebEiRMcO3aMEydOcOrUqQrHSXd2dlZq0bt27Yqvr28TpFQIIcTdTNfMZvjw4QCUlpYSHx+vF8xfuHCByMhIIiMjAe2kU127dqVnz574+fnRs2dPqSQSTU4Cd9FoTpw4wdGjR5VgvbCwUO/9Vq1a0aNHD3x9ffH19cXHx0dmGhVCCFHvjIyMlFHEJkyYAEBeXh6nT59WRiQ7c+YMp06d4tSpU/zyyy8AeHp64u/vT8+ePQkICJCx5UWjk8BdNIjMzEyOHDnCyZMnOXXqFGfOnCm3jr29Pf7+/vTq1QtfX188PT2bIKVCCCEEmJub06dPH/r06aMsS0hIIDo6WgnmdU1sVqxYAYCbmxs9evQgMDCQgIAAbG1tmyr54h4hgbuoN8ePHyciIoJDhw5VGKg7ODjg5+eHv78/AQEBdOzYsQlSKYQQQtSMu7s77u7ujB07FtBO5HfgwAGlSU1iYiKJiYlKO3lvb2/69u1Lv3796N69O0ZGRk2ZfNECSeAuai01NZWIiAjllZ+fr/e+j48Pvr6+9OjRgx49emBnZ9dEKRVCCCHqztramvvuu4/77rsPgDNnzihB/IkTJ5Rhin/++WdatWpFnz59GDhwIMHBwVIbL+qFBO6ixoqKijh27BgRERGEh4eXGz/dzs6O4OBg5WVhYdFEKRVCCCEanm4oyWeffZacnBwiIyM5cOAAERERpKens2vXLnbt2gVoa+P79etH3759pTZe1JoE7qJKpaWlREZGsnXrVvbs2aNXq25sbEzPnj2VQF3aqAshhLhXtW7dmuHDhysj15w7d47w8HAOHDjA6dOnldr4BQsWYGVlxahRowgJCcHHx6eJUy7uJhK4iwqdPn2aLVu2sH37dm7evKksd3FxITg4mKCgIAICAmSSIyGEEKICulFrnnrqKaU2Pjw8nPDwcNLT01mxYgUrVqzA2dmZMWPGMHbsWBwdHZs62aKZk8BdKPLz89m4cSMrV67kwoULynJHR0dGjx7Nfffdh4uLSxOmUAghhLj73F4bf+LECTZv3sz27dtJSkoiNDSU0NBQgoODeeSRRwgODsbAwKCJUy2aIwncBUlJSaxYsYJNmzaRm5sLgIWFBSNGjCAkJAQ/Pz/JQIQQQoh64ufnh5+fH2+99RZhYWH8/vvvStv4iIgIXFxcmDRpEvfff7882RZ6JHC/R2k0Gvbt28fKlSuVWeIAunTpwsMPP8yoUaMwNjZuwhQKIYQQLZuxsTHDhg1j2LBhZGRksHLlSlavXs3Fixf573//y7fffsu4ceOYNGkSDg4OTZ1c0QxI4H4POnPmDB999BHx8fGAdlrn4cOHM2nSJOkkI4QQQjQBKysrnn/+eZ566im2b9/O0qVLiYmJYcmSJSxbtoxHHnmEF154QWrg73ESuN9DMjIymDt3Lhs2bAC0wzc++OCDPPjggzJtsxBCCNEMGBsbM2bMGMaMGcPJkydZtmwZu3fvZsmSJezYsYM333yTQYMGNXUyRRORwP0eoNFoWLNmDd999x1ZWVmo1WqeeeYZpkyZgkoll4AQQgjRHOkmMLxw4QIff/wxx48f5/XXXycoKIgZM2Zgb2/f1EkUjcywqRMgGlZGRgbPPvssn332GVlZWYwdO5a1a9fy5JNPStAuhBBC3AVcXV2ZP38+n3zyCTY2NkRGRjJu3Dh27NjR1EkTjUwC9xbs0qVLPPbYY5w8eRJPT08WLlzIzJkzsbOza+qkCSGEEOIOjRw5knXr1jFlyhQKCwt5++23Wb58eVMnSzQiCdxbqNzcXF544QVSUlLo3bs3CxculI6nQgghxF3O3NycadOm8eGHH2JgYMDs2bMJCwtr6mSJRiKBewv1/vvvc/XqVYKCgvjuu++kF7oQQgjRgoSEhDBz5kwApk+fTlpaWhOnSDQGA41Go2nqRIjaCwoKKheUl5aWkpeXh6GhIebm5hgYGFBaWkp+fj5HjhxpopQKIRpCQEAAxsbGmJqaKssKCgooLi5GrVbr9WXJz8/n4MGDTZFMIUQ9Cg4OVu75wsJCioqKMDY2LhcPFBYWEhER0RRJFA1Eeife5UpKSsjOzi43s6mBgQEajUaZCVWj0dC2bdumSKIQogGNGjWK7du3k5OTo7fcwMCAgoIC5f8ajQYjI6PGTp4QooHces8bGBhQUlJSLh+QiRRbHmkqc5eryQynGo0GY2NjXnrppUZKlRCisUydOpWysjJq8vBU5msQomVQqVTV3vPyY71lksD9Ljd16lRKSkqqvYGtra25//77GylVQojG0r59e0aNGlVlAa0rwP/xj380YsqEEA1lypQpes3jKmJiYsJjjz3WSCkSjUUC97ucrtCurNZdatuFaPlqUutuZWUlP96FaCEeffRRjIyMKr3ndT/WH3300UZOmWhoEri3ANXVukttuxAtm+4HfEWTqkltuxAtj4WFRZW17rradgsLi0ZOmWhoEri3AJXVukttuxD3jqlTp1JaWlrhD3ipbRei5ams1l1q21s2CdxbiMpq3aW2XYh7Q0Vt3aW2XYiWq7Jad6ltb9kkcG8hbq91l9p2Ie49FbV1l9p2IVqu22vdpba95ZPAvQW5vdZdatuFuLfc+gNeatuFaPlur3WX2vaWTwL3FuTWDmpS2y7EvUn3A97AwEBq24W4B9xa6y617S2fBO4tjK6DmtS2C3Fv0v2AB6S2XYh7gK7W3cDAQGrb7wEGmioG/j264ybRh7MbMz1C3NNCnnTA1tGkqZNRa1cvFrB9aVpTJ0OIZkOlgklvOjd1MurkzIFMToRlNnUyhGgRuvS2wH+Yda23Lz/o7y1ys0pw6tQKVx/59SZEQ4tYl0ppcfXT1jdnxYUajE0N6T22bVMnRYgmp9HA1vlJTZ2MOsvLKcXeWU2nAMumTooQd7ULZ7LJyyqt0z6qDNwBzFqpaGN399YACnG3MFS1jJZrRsYGkmcIgTZwbynMzI3kvhaijsxaqSjJL67TPlpGpCCEEEIIIUQLJ4G7EEIIIYQQdwEJ3IUQQgghhLgLSOAuhBBCCCHEXUACdyGEEEIIIe4CErgLIYSos6KiIiZPHsOrrz7Z1EkRQogWq9rhIIUQQojqbN++ifT0NP7739CmTooQQrRYUuMuhBCizs6fP8cbb7xPhw539yyhQgjRnNVbjfuVK5c5fPgAcXHRlJWV0bWrL/7+wTg6OtXXIZqVzMwMNm1azbBhY3BwaN9ijnXhwnlSUi4THDxIb/mZMycA8PHxa9Dji3tHWVkZkZFhREefJjU1GRsbO7p18yM4eBDGxsZNnbx6p9FoWLPmVzp16oqvb68WcazMzAw2b14DgJ1dW65du8rSpT8B0K6dI8OGjam3YyUkxHHo0H7GjXsEMzOzetvv7bKzs9i4cRVdunTH1dWTLVvWVrm+tbUtISHjGiw9d5vc3BwOHNjNuXNRZGVl4ObmRUBAMJ06dW3qpDWIlhgLxMXFcPjwAQYPHkX79h2U5aWlpaxc+QtOTs4MHDj8jtIaFraDhQu/Y/r0Wbi6egCNmye2JPUSuB88uJ/p06cBoFabA7Bz5+9MnPgEzzzzj/o4RLNz8uQRFi0KxcTEhIceerxe9nnq1DEOHdrPs8++0uDHqkxkZBgbN64iKGggBgYGyvKVK3+hdWsLCdzvQHLyJTZtWsWkSU9jaWnV1MlpVnJzc5g1awYREXsBsLKyJiPjJuvWLWflyh0t8vPKyLjJ/Plf0afPgHorpCq7xhriWBXJzLzJL798X+F7vr7+9Rq4b9mylg0bVtKjRwBdunSvt/3eLisrk19++Z6JE5/A0tK60vPTcXZ2k8D9T5cuXWDGjNdITk4CtPFAWNgOwsN387//LWni1DWMlhgLxMVF88sv39O5s49e4K7RaFi48Dv69x+qBO41TWtOTjbJyUkUF/81a2h95lMajYYdOzZTVFTI2LET6k5k0KQAACAASURBVLSv5q7OgXty8iWmT5+GWm3OjBmz8fX1x8jIiKSkRFq1al0faWyWgoIGMnPml/VaKC5e/APXrqWWuwEa4liVOX/+HOnpacTFRSs1JHl5eRw8uA8nJ3kEfif27NnGb78tZfz4R5s6Kc3ODz/MISJiL8OGjeHFF9/AwqINhYWFxMVFt8igHcDa2obPPw/FwaH+nkJWdo01xLGq8uCDjzF58rN6ywwNjer1GJMnP0dgYD+8vbvV636r4urqwdq1e5X///jjXDZvXsMPP6ygbVsHoP7P825VUlLCf/7zKikpybz00puMHj0OU1NTMjJucuNGelMnr8G01FigpuqS1vrMp0pLS5k9+/0WH7RDPQTuixZpayPefvsjevbsrSx3dnYrt+7hw+FER59Co9Hg5dWFoKCBGBpqm9mHhe3A0bEDGo2GiIg9qFTG+PkF4u3djfDwPcTGnqVbtx4EBPRVHqNHRZ0kOzsTL68u7Nz5O9nZWXh5dWHAgGGcOnWMkycPY2vbloEDh2Nh0QbQ1ggcORJB//5DsbdvB0BBQQFbtqylc2cfunTpTljYDtq1c8TMTE1kZBg5Odn4+voTGNgX0D5GOnPmOAAuLu6Ym7dSzvHYsYPExUWTmZmBm5snQUEDsbBoQ0FBAeHhe0hMjMPAwID+/YfqPTqMiNjLlSuXyM3NYe3aZQCMHHk/V65crvBYRUVF7Nu3g4SEONq0scTX11+phSopKWHTptUMGDCMpKRETpw4jLGxCf36DcHNzbPK7zMuLhqAAwd2K+k7deooAMnJSeTkZNO6tQUAiYnxHD0aQXp6GnZ27QgOHoSTU8cap6GsrIzjxw8RHX2a7OxMevUKwt8/CJXqr8uytLSUfft2EhcXTbt2jjg5OfPzz//jvfc+Vx4VpqWlcuDAbtLSUnBwcCI4eJBSqNbmGtE5dy6Ko0cjycvLpWNHVwYOHIFarVau1+qukagobfOirVvXYWFhSa9efXBxca/y878XXLhwnm3bNuDl1Zk33nhfyQNMTU3LPdG5fj2diIg9JCcn4eDgRJ8+A/S+90OH9jN8+H3s3Pk7yckXcXJyYciQUdy8eYPw8N0UFxfrPe6tzTb5+fls3bpOyR90duzYjImJKQMHDicq6iQZGTfw8elJWNh2rly5hKurJ8OGjUGlUnHz5g327NkGgJGRinbtHJX9JCbGc+rUUVJTk3F07EBQ0EDl+q3qHqvsGmvTxqrSY1WXB1d1TVfF1NRULx+8XUFBAfv27eDixQQ8PLwJCAhm164tDBs2BiMjVbWfb2RkGCkpyQD07NkbQ0NDwsJ2UFxcRJs2Vpw8eYRWrVrTvXuvctdQVflDdQwNDfXOy8TEBABz81ZVnu+9aNu2DaSkJDNhwhT+9reHleVWVtZYWVnrrZuQEMfRoxHcvHkDFxd3BgwYjrm59ml9bfLshooFqruvaxMLVFfuNZdYoCbuNK23qixPjIuL4dixSEpLS+nevRedOnXF1NS02hhq48ZVf24fzdq1y1CrzRk9+m/K+1WV58ePH+LixQQeeGCikh9evpzE4cMH6NdvCG3bOvD772uxsbHFycmZAwd2k5OTzfjxj2Jqasrx44eIiTmDu7sXPj499fLchlCnwF2j0bBnzx84OjrRu3f/KtedM+cDtm3boDwSB+jTZwAzZszGyMiINWuWkJqaTEbGTWWdRYtCcXJyJjk5CbXanFWrFuHs7Mb8+dov6OjRCH799UclU9Dt99Zt8vPzmDv3E5Yu3YKtrT3nz8cSGvoF7u5eys2am5tNaOgXTJnyHF26dGfNmiWkp6eRnp6mpGXlyl94882ZDB8+lnPnzhAa+oVyLEdHJ4qKivj003cJD9+DWm2OlZU1a9YsoW/fwcyYMZu5cz9h587flc9jxYqFBAcP4v33tfs5eHA/6elpAKxfvxyAfv2GVHisrKxM3n13KnFxMcq5AjzzzD+YOPEJSkpK+P772WzevIakpETlHBYv/oEff1xNx46uFX5HOTnZSuG4d+8fPPXUVAAOHdqvrJOQEIevby+Sky/xwguT9LafP/8r5sz5iW7detQoDdu3b2LOnA+U7detW46dXVtCQ5djYdEGjUbDhx++RUTEXuW71H0Ouh9vR49G8u67LwMo63z33Sw++mgugYF9a3WNACxbtoCFC7/T2++iRaF8+eUC2rZ1qPYaSUiI5ezZU4C2QDM2Nsbevp0E7mgLNID/+7/JSiZZkdjYs7z11gvk5+fh6OhESkoy3303i//+93v8/AK5fPki33zzGcuWLSA3N0e5PtasWaLU8OXn5/HLL98zY8Zs+vYdXKttdPnDY4/9XS+wXLr0J6ysrBk4cLhynTk6OpGRcVPZb1TUCV57bTo3bqQr9/HEiU8oweWKFQtZsOB/wF/X5K+/zmfRIu0ILVXdY5VdY46OHSo8Vk3y4Kqu6dpKSUnm3//+B8nJSVhZWbNq1SLlvYCAvpiamlb7+e7evZU9e/4AtIGBsbExa9YsISbmDIBe/jBlyvM89tjzQPX5g6g/Bw/uA9AL2iuybdsG5sz5ALXaXKmRX7bsJ2bPno+dXdta5dkNFQtUd1/XJhaortxrDrFATd1JWm9XUZ547NhB3nlHG3eo1eb88sv3Sn5XXQylC9xjY8+SnZ2JjY2dErhXV57v37+LTZtWM3bsBKVMSkjQXh+urh60bevAvHlf0qpVa3JzcwBo1ao1kyc/x9Spk5W8LSPjJv7+QXzyyf/q9LlWp06jyuTkZAPg5dWlygI4PHwP27ZtYNSoB1i2bBurV+8iJGQ8Bw/uU35xgfZmmzVrHitWbOeDD74CoLCwgKVLtyrbJCUlkpgYr7f/hx56nOXL/2Dp0i2Atmb4iy9+ZN26MF5/fQaA0pa2ptLT0/jkk/+xYsV2fvhhBfDXhXHffQ8yc+YcvfXXrFlCePgeHnzwMdas2c3Chev58cfVvPjiG4D2UfI//vE2S5duZcWK7QQG9iUiYi/nz8cCMG3av/H19cfR0YmFC9ezcOF62rZ1qPBYy5b9RFxcDK+/PoMFC35jwQJtDcFPP31DcvIlZb3i4iJ+/nkdy5f/wbRp7wGwa9eWSs/54sUEQNs2NSUlmfPnYyktLeXAgV1K4R8fHwOAk1NHXnjhdWbNmsfmzZHMnPklAKtXL9bbZ1VpGDhwBE888SLz5q1k/fr9TJ78LOnpaezevRXQtpGLiNjL0KEhrFq1k2XLtqFWm2NkZIStrT3Z2Vl8/vl/cHJy5vvvl7FuXRhff70Qtdqc2bNnUFJSoqTjTq6RqKiTLFz4HQMHDmfp0i2sXr2Lt976gPT0NCXIqu4aGTXqAaUN4pdfLmDhwvX07z+00s/+XqIrXFxdK6/xKS0tZc6cD8jPz2PevJUsXLie2bPno1ab89VXH+l9t506dWXFiu1s3BhOt249SE5OYsqU51i7di8//rgaQLmm6rJNTYwePY41a3azcuUOnJ3d2LZtA3l5uXh4dGLVqp166545c4IFC/6Hr68/a9bsZsGC31i1aicffjgXU1PTau+xyq6xio5V0zy4qmu6Kr/++iOjRgUor5Mnjyjvff/9LJKTk3jttemsWLGd337bw4gR993R5/rOO58wYcKUcsvVanOWLt3CmjW7mTVrHl5enVmyZB5JSYl3lD+IuktKSkCtNq+ytjE9PY05cz7Azc2TJUs28+uvW3jllXdISUlm8eIf9NatTbneELEAVH5f1yYWqK7caw6xQE3dSVpvV1E+pctrli7dwvLlf/DOO58oTeOqi6HmzVsJwNixE1i4cD1z5mg7yde0PK+J9PQ0Hn30GVav3sWPP67h/PlzJCcncd99D7JixXZCQ5fz2GN/v6N91kadAveCgnwAWrWyqHK9/ft3ARASMh5DQ0MsLNpw//0PAdpHtzpOTs5Ke6jevfsB2seitrZ2qFQqBg8eCaDUMukMGRKCgYEBtrb29OrVBysrayXQHDBA24Hi9Oljd3RuTk7O+PsHAdp2js7ObkpgW5FNm7SF/cSJT2BkpG3z2LGjq/JI1t3di+HD7yMuLpq9e/9QOvGmpFy+o3TBXzfc4MGj/kxrR6UT2K0FZu/e/WnfvgMGBgbKKDG6GvWKJCbGAdoaK9BmcHFx0WRk3GTChClYWVkTG3tWWX/8+Edo08aSPXu2kZaWAlDuM6oqDWq1mkceeZqsrEy9X9K6wE6X8QwYMAxjY2NsbGzp06c/SUmJZGVlcuRIBBkZNwkM7Et+fh5RUScpLS3F17cXGRk3uXo1RdnnnVwjurT06TOA1NQrnDsXhYODE1ZW1hw/flDZ551eI0IrKysDQGlyVZGUlGQSE+Px9w9SnlJ0796Tnj17k5KSzJUrfxVKQ4eGYGpqiomJCX36DACgb98hGBgY0LGjK9269dDLZ2q7TU2MGHE/RkZGWFpaERAQDMD169cqXHfHjk0ATJgwRfks2rSxpFOnLso6NbnHauJO8uDaXNPduvXg8cdfUF729tp8Lzs7i4MH92Nn15aRI+8HtDVVulEl6srGxg5bW3uMjIzw9e3FlCnaQvPUqaN3lD+IusvIuFltv7ajRyMB7f3XurUFKpWK0aPHoVabs3fvdr11a1OuN0QsAHd2X1cXC1RX7t2JhooFmoquGeSaNUsoKytl8OCRShOi2sZQNS3Pa0KtNmf8+EdRqVSo1WocHbXNKSMjw4iKOombm2eDdpzXqVNTGQsLSwClQKmM7oL08vqrQNIVxpVdrLeOaKLTpo2205pGU1bpsW7fTteGqays8m1qwtnZjaSkxArfKygoID09jW7delTase78+VjefXeq0hRIp7Cw4I7SUVBQQEbGTXr16qO0twSUtl6pqRXfjLpjFhcXVbrvhARt4O7t3Y2BA4eza9cWNBoNAL16BeHt3Y2YmNOAtkZ07txP2Lp1PfBXn4aqzuf2NOTl5fKvf72o/BjQdX7V/SB0d/cCtBlt376DKSkp4cyZE7i5edKmjSWXL18AtI8a161bXu54ZWWlFaajumvkwgXtE51Zs2aU21aXWVSkqmtE/EXXEen69WuVtjXW5Sm+vv56y7t160F4+B6uXk1RCsXqWFvbAnF3lMbabHM7XaZ+6ygKt9JdKz16BFT4fm3uscrUJg/WHbMm17SfX2C5zqnwV3DQv//QCvP0+qZ7JH/1agomJteBO88fRO106OBMXFwMpaWlld6bV69eAaBr1x7KMiMjI3x8/Dh8OJy8vNwKt6tNud5QsUBV93VNYoHqyr2aashYoKlMmfI8KSnJrFnzK7//vpaXX/6X0kyvtjFUbcvzivj69tIbqtjW1o7//OdzZs9+n9dee4Y+ffrz6qvvYWtrd0f7vVN1CtzNzMxQq805ejSSzMyMSi9U3a/w3NwcZZ3MTG2t2+0dApurqpoC6X4RVtZzvqSkhFmzppORcZOvvvoZb+9uREef5rXXnim3bmWF/O3H0rUr07l27SpQdS1mdRdpbGwUzs5umJmZMXDgCMLCdrBkyTyGDBmNmZkZnp6dOXhwP1lZmezd+wdbt65n7NgJPPHEi1haWvHOO1OrLeRvTcPChd8RG3uWadPeY+jQEExMTBg9OlB538urC/7+Qfz221LOnYvi6tUU0tPTlEdRZmbajPhf//qIoUNHV3ncO6HrSLNo0cY76mRS2TWi+/EjtNq313auPHRof6W1E7rrJDPzpt7ytLRUQHud69qbNlfVBaq66zc7O1MJKm71+++/1fgeq+4aq20eXFW+VxO682qs2m1d5YO5eSslr6zv/EFUrGNHN+LiYjhx4rDy1OZ2umte99RN58oVba2piYlpwyayHlR1X1cXC0D15Z5OU8YCuh9ele379nyhurTWVKtWrXn//S84c+YEX3/9MbNmzcDAwIBBg0bWOIa6/Qf5nZTn1eWjFY0g1b//UPz8Alm58hdWrFjIK688zpIlmxu0oqLOM6dOmvQUAD/9NFevzWBmZoYyaY+bm7bmVNeRCFBGQ9C911js7NoCEB9/TllW11pSlUqFl1dnpV34rcrKyrh06QKJifGMGzeJLl26Y2hoSFFRIaCtVdMxNTUlPT2NvLzKAxKVSoWbm6fShlNHN/KLs3PtOj+WlJQQFxej1MgFBPzVcWvAgGHAX22Sb+0UN2XK80ogUFhYQElJzW/gP/7YiJOTMyEh2mHDCgv1PxOVSsXIkQ8A2lqKwMC+zJu3Uulw4u7eCYBdu36vYO+15+HhDcC+fTvqtB9TU20hVJtHoC3ZwIHD/2yb/FO5++XQoQMUFRUpwf3tj7WPHIkA/gr+G0Pr1trA9tZmYjdv3qjzEHe66ywyMkxvua5GsCb3WE2vsabKg3VNZiIi9laar9Xn56vrIOnq6tFg+YOomG4YvvnzvyIrK1NZXlJSQmSk9nvRlU+3Nne9fv0ayclJuLl56o0o1tCaIhaA6ss9aNpYAP56Krp16zq95Xv3ajuI39qptSZp1aUX4Pr1tErX0cWQPj5+fPTRXEBbwVOTGEoXKN/+HdakPNd1TtbVzgNcvHi+yvO5Nc2tW1vw9NMvM3r030hPT+PGjes12ra26nyXPPDARLZuXce2bRtITk4iOHgw+fm5bN26ntzcHBYv3sTf/vYwq1cv5tNP32XSpKdwcHDi++9nAdX3QK9vXbp0x8rKmt9++xVTU1Py8nKVmf7q4qmnXubdd1/m9defJSRkHM7O7uzatQUPj048//w/cXR04vDhcHr12k9ubg4//KDtCR0evkdp+xkcPJjDh8MJDZ1Nr15BWFi0qbDm4tFHn+Xjj9/m1VefZNKkp8jOzmLDhpU4O7sREBBcq05Xly9fBP4KhtVqNUOHhrBr1xb8/bVt+nTDR8XHn1OGc9u4UTshyp4924iKOgloh3OqSW/1QYNGsHXrenbu/B0LC0uWL18AaNvjvvzy2xQVFfLpp+8SGNgXb+9uXL2aQljYDvr0GUCnTl3o2bM3PXoEcPhwONOnT2PAgOEkJMSya9cWvvjip1pPvT5+/KOsX7+C+fO/5tKlC/j6+nP4cDgXLsTzzTeLazyrZ2BgP+bP/5olS+aRmZlBUVEho0Y9UKs0tSStWrXmueemMXfuJ7z00qNMmDCZdu3ac/bsSfbs+YPHH3+ByZOf5YEHJrJhw0ree+8VQkLGc/RoJMnJSTzwwMRGHevdzMyMwYNHsmfPHyxZMh9bW3vWr19e5xr/ceMeYePGVXz77eecPn2MPn0GcORIBJcvX2Du3EXV3mNeXp1rfI01dB58+HA4RUX6j97d3LTD5j300OOsWrWId955ifHjH+X69Wv8/vtfs5HW5fNNTk5i9erFtG7dhu3bN3LmzAmcnd0IDOyHoaFhg+QPomI+Pn4MGTKa3bu38sorjzN8+H2YmpoSEbGXqKiTzJo1j4CAYJyd3Vi1apFSGaPrbP3oo+WbWjWkpogFXnjh9WrLPTMzsyaNBUDbXNbJyZmoqJM899xDDBkymrNnTyr9YQYNGqmsW9O0duum7Wvw00/foFabV9hEcPnyn4mNPcvw4WOJjtb+uOvRIxAXF/dqYygjIyMlH1m+/GdsbOzo3NmnRuV5cPAgfv75W0JDv2Ds2AnEx8fw229Lq/2ccnNzePrp8UyYMAV7ewdOnjyCWm3e4HMY1TlwNzdvxTffLOZ///uMPXv+UGrZnZycmTbtPSws2mBh0YY5c37iiy9m8vPP3yrvT58+W2njWlmbuJo8qq3ukcStj4WMjIx49dV/s2zZAr755jOsrKx57LG/M2/el4BBlWnRf7ykf0x//yBmzJjNt99+rnzhPXoE4ODghKGhIS+++CY//DBHmaxqypTnOXYskoiIvRQUFPzZPGU4p04dYdu2DWzbtoEhQ0b/eQPoH2vgwOHk5r7HDz/M4YsvZirHf+216ahUKuVmrehzqezz1P1KvXVs10GDRqLRaJTpxXVt++LjY5g27T1GjDjE0qU/sXTpT/j4+DFt2nt89dVHREaGKYF7VWl48MHHSElJ5vPPpwMwevTf8PHpyYoVC4mJOY2fXyAhIePYs+cP4uKiadvWke3bN7FkyTwWLFiLk1NH3nvvv8yb9yXbt2/i4MH9ymdxez+IO7lGrKys+eqrn5X2xVu3rketNmfQoBEUFRVibGxco2vExcWdyZOf5bfflvLZZ/9GrTaXwP1PY8f+H9bWNsyb9yVr1vx6y/IJPPDARACeeeYVDAwMWL9+hVJgjBs3iaeeellvX7d+tzW95u90m4cffoqioiJl5IuHH36ywjapVe1X93/dX1tbO778cgFfffURYWE7CAvbgZubJ4GB/cjPz6Nfv6FV3mNeXp0rvcZuP1bbtg61zoOreqyu239s7Fm9GnOAIUNGM2zYGKZMeZ6iokLWr1/Bp5++C/xV23knn29l9/CSJfOVID8wsC///Od/lNq9muYPVZ1bTdIgtN58cyYdOriwevVi5btUq835+99fo2tXX1QqFZ9++i1z5nzA5s1r2Lx5DWq1OdOmvafMxKlzJ3l2bbapSSxQ0X7LH6PmsQDUrNxrylgAtD+mP/jgK7799r8cO3ZQmT3Y2dmNl1/+l96wxjVNq5NTRx5//AVWrVrEgQO76dEjoFw+ZWZmxuXLF/n447dRq80ZMeI+hg4NqXEM9fDDT3Ht2lUlj3v11X8zZsz4astzFxd3nnpqKhs3ruLzz6fj5ubJhAmTWbPm1yqvqYyMm3h7a0fxAW3/gmeeeUWJmRqKgaaKRj1hv13D2NyEToGWNdpZSUkJV6+mYG1tU+nkFLpHOs2hbfvNmzewsrKu98w4MzMDU1Ozcl+eRqPhxo3r2NjYKse8fj29XEeGzMwMVCpVjX61Xb+eTqtWrRvkQikpKSE/P6/K7yo7OwtjYxPl+CUlJRQVFd7R5CQ3blynTRtLpbDNysrE1NQMU1NTiouL9Wq4z52L4pVXnuDJJ1/ikUeeVpYXFxeTmXkTa2vbGndarIm8vFwKCgqwsbGtwz7yKCoqxNLSqsprbfvCywx9yJ62zs2/nWdlLsfmE7ntBkMerflMeFlZmeTl5dK2rUOFhUlJSQkZGTewsrJp1EfpFcnOzkKtNq/3dOTl5VFSUkybNuXz2prcYzW9xnT7g8bPg0tKSrhxIx1LS2s2blzJ/PlfKz/Ab01bTT/fV199kuzsLH78cTU3bqTTpo2VXie9WzVU/lAdjQZWfhrPS1/UfbKbpnRo2w3y88BnoE2Nt7l27SpGRqpK886CggJyc3MavCNfTTR2LABVl3u3bt/UsUB+fj7Xr1/D0tKqyjyjpmktKCiguLioyn3dvHkDC4s25fKBmsZQ169fo1Uri3KfRXXleVlZGdnZWXf8RLe4uJi8vNwabRd7OJOS/GIGjK/9dV+vpY9KpdLLhCvSHAJ2HWvrmmdCd6KyL087TJX+l1VRpnUnF01DZnoqlara7+v291Uq1R0HNbffRLrgJTc3h6lTJ9OjRwDBwYPIy8tj+/aNAHTo4KK3jbGxcblavPpQHzMkmpubK7MCivLatLGsMGDVUalUDfLd1kZD5V9VXR81ucfu5BprqjxYpVJVO2NpbdJmaGhY7fXRUPmDqJyu3XBlzMwqDmibQmPHAlB5uVfT7W/XULGAWq2uUbOymqa1Jt97Zd9HTWMo3USKt6uuPDc0NKxVM0xjY+NGbb7ZtNVXQlShoKCAzp27K4+3QNuU57nnpikdZoUQQggh7hUSuItmy9bWjrff/ohp094jJeUylpbWdWqyIoRoHoYMGU23bn51qgWfNu29Oo/JLYQQdxsJ3EWzZ2ZmptdpVghxd7O1ta/0cXZNSZ4ghLgX1Xkc9+Zg7dplfPzx2+Tm5jR1UkQtHTt2kI8/frvcyBRCCCGE0Lp+/Roff/w227dvauqkiCbSpDXusbFnOXBg9589jC1xcHDCxcVdmeq+JtLT0wgN/YLHH3+hwcfObGiZmRls2rSaYcPG4ODQvqmT02jKysr4/vvZWFvb4unZ+Y62DQ/fQ05OtjIWvrg3xMXFcPjwgQrfc3BwuqtmytRoNKxZ8yudOnXF17dXUyenVj799F3y8/P44IOv6rSfhIQ4Dh3az7hxjzSbjouiYd28eYMtW9bi4eFNnz799d7bsGGlMjyszsGD+zl//hwhIeOr7VRak+uyOZa7UVEn+eKLmUyd+la5MdFXrVrE4cPhvPTSW02UuubpXso7mjRwj48/x/LlP5dbHhIynuef/2eNRklYvXoxXl6defjhJxsiiZVKTr7Epk2rmDTp6TvuTXzq1DEOHdrPs8++orf85MkjLFoUiomJCQ899Hh9JrfOaWvIfUZE7CUpKZEPP/z6jqdY//HHuSQnJzF0aEiTDxUoGk9cXLQytvDt/P2DmmXgXtl9kJFxk/nzv6JPnwENGrhrNBp27NhMUVGhMstlfUlNvaI3e2Ntbdmylg0btBNOdenSvR5SJpq71q0tWLnyF+zt2+kF7hcvJvDtt5/Ts2dvvQn9fvzxa65du1qjMrIm12VzKHdvV1hYQHJyEnl5uXrL09PTWLt2GdOnz2qwkXDqS0PkN1Xt817KO5pFpPPhh1/j6dmZ2NizLFv2E1u2rMXT05v77nuw2m2ffHIqRkZGjR607dmzjd9+W8r48Y/e8baLF//AtWup5QrwoKCBzJz5ZZPWulWWtobcZ+/e/Vm/fn+tfiXPmDGb/Pw8CdrvUTNmzMbPL1BvmaFh443TfScquw+srW34/PNQZYKWhlJaWsrs2e/Xe9BenyZPfo7AwH54e3dr6qSIRmJsbEzfvoPZufN30tJSlSFDIyPDAG0Nuy5wT029QlJSIkOGjK7xDNbVaQ7lbk1ZW9uydm3YXTG8cEPkN1Xt817KO5pFtKNSaSdpCAoagKWlFdOmPcWhQ/vp1s2PEycO/zkz1zFiY6Po1KkbQ4aMArST8Rw9GkleXi4dO7oycOAI1Go1F23ZwQAAIABJREFUoB0QPyrqBMePH8LW1h4fn564unooNbpVbRsVdZKMjBv4+PQkLGw7V65cwtVVO323SqUiLi6GqCjtDLFbt67DwsKSXr364OLiTllZGcePHyI6+jTZ2Zn06hWEv3+QElhGROzlypVL5ObmsHbtMgBGjryfK1cuc+bMcUA746ZurNGioiL27dtBQkIcbdpY4uvrr/yaLCkpYdOm1QwYMIykpEROnDiMsbEJ/foNqbLjVmWfzcGD+ypMW6tWrTl06ABXr15h4MAR7Nu3g+TkJAYNGomrqyfh4XtITIzDwMCA/v2H0qlTV+VYlZ2vrllTWloqBw7sJi0tBQcHJ4KDB+mN9XzlymX27dtBZmYG3bv35MiRCGxs7Jg8+Vk2blxFSUkJVlY2dO7so2yTlpbKwYP7uHo1hcDAvspUxCEh47h06QJHjkTQv/9QZZzhgoICtmxZS+fOPspnq9FoiIwMIzr6NMbGxnh6diYoaKDMnNjMmJmpqxyX9/DhcKKjT6HRaPDy6kJQ0EAlD6jsmk5LS8XRsQMajYaIiD2oVMb4+QXi7d2N8PA9xMaepVu3HgQE9FWCh9re90VFRezZsw0AIyMV7do51ijtYWE7aNfOETMzNZGRYeTkZOPr609gYN9KP4uNG1cB2qcVa9cuQ602Z/TovynvV5Un6hw7dpC4uGgyMzNwc/MkKGig3tjrCQlxREaGUVhYQO/e/enWrQdQs7wqMjKMlJRkAHr27K2ca0FBAfv27eDixQQ8PLwJCAhm164tDBs2BiMjFVu3rtO7dwF27NiMiYmp3mycNTk/0TSCggayc+fvHDt2ULkm9+3bofx98MEpABw9GglA376DgZrl02Vlpezbt5Po6NPY2NgREBCMq6sHoG1yd3u5W135D9prsqpyLzExvsrYpSJHj0Zy6tRRrK1tK/xRkp+fT1jYdi5ePI+lpTU9egQo5Z7u/ho4cATnzp3h9Onj2NraExw8CAuLNoSF7eDq1SsEBw+ic2cfvc8nISGOo0cjuHnzBi4u7gwYMFz5YVCTzyInJ5vjxw8RE3MGd3cvfHx60q6dY5X5ze+/r8XGxhYnJ2cOHNhNTk4248c/ioGBAeHhu0lOTqJ16zb4+vrTvXtPJa2V7bOyvOP69XQiIvaQnJyEg4MTffoMUJpDpaWlEhkZRkjIeMLCtnP+fCw2NraMGHF/o47JXhvNInC/le6CMjJSER19mtDQL9i2bT2JifGo1ea4uWnbvy9btoCFC78DtNMY5+fnsWhRKF9+uYC2bR34/vvZynTKuumwN2w4gKmpabXbHj0awa+//oijoxMZGTeV7aOiTvDaa9NJSIjl7NlTAGzbtgFjY2Ps7dvh4uLO9u2bmDPnA+V81q1bjp1dW0JDl2Nh0YaDB/eTnp4GwPr1ywHo128I586dITT0C0A7FbmjoxNZWZm8++5U4uJicHJyJjk5CYBnnvkHEyc+QUlJiXKeSUmJWFlZk5Fxk8WLf+DHH1frPV68VWWfTWVpa9WqNbt2bWH37q1s27aeuLgYAO677yHmzv2EnTt/V/a9YsVCgoMH8f772nOpap9Hj0by7rsv630P3303i48+mktgYF+iok7y2mvPAGBlZc2aNUsAeOGF1wH46advyM/Pw8urs5IhHj4czscfv01+fh52dm1ZtWqRsn1IyDjOn48lNPQL3N29lMA9Nzeb0NAvmDLlObp06U5JSQkffPCGMkW6jr9/EB988JXU7t8l5sz5gG3bNij3BUCfPgOYMWM2RkZGlV7T338/m9TUZDIybirbLloUqtyDarU5q1YtwtnZjfnztQVJbe/77Ows5b6fOPEJfHz8apT2NWuWkJ6eRnp6mrLOypW/8OabMxk+fGyFn4eu0IuNPUt2diY2NnZKQVpdnlhUVMSnn75LePge1Gpz5X7s23cwM2bMBv6fvfuOq6r8Azj+AS7jgggIDrxJ4cABgoKKe5szS80sd2ql5cr6pZmp2TY1V7m34kTFTW4y3KYmSqBiKKKIgMoSLvL743ZPXta9uNHv+/XqldzxnOece87zfM9zngExMdEMGvSOkp9Vqxbx009z8fb2Nams2rt3B/v2/QbobmosLS2JjY3hiy+GEBMTjaOjk3I9A9SqVR9ra2tmz55Mr14fGATuAQELcHR0UgJ3Y/snni59P+6jR/+gTZvXiYu7plyT4eFnlNUxDx/+HdAFZ6aW07GxMXzzzUjld583b6pyneRV7xqr/wGj9V5BsUtO2dnZzJz5I1u2rAPAxaWUUlboXb8ey8iRA4mNjTGot3v3HkiPHgOU62vt2qXEx8cpn1m2bI5yraWlpbJ69WI6d+7OBx+MAHTxy5QpE1CrbbG2tiYpKZGVKxcwadI8XFxKGT0WmZmZDB3aR7k+k5IS8fOry3ffzSywvJk792fs7IopE4rY2RWjd++BvPvuG7n2/b33his3bvmlmVfZERFxls8+G0haWiqurhpiY2P49def+PHHWdSoUZsrV/7hl18msnnzWqKjo5RjtmXLOubNW/fInug8Ds/MrDJZWVlERoazfPlcAINCOCMjg4ULN7B27W6aN29LWNgpFi/+lcaNWxIQsJ116/bw2WcTiI+PY+HCmWi1WrZuDUSjcWP9+n0EBOzgq69+xtra2uh379emzRsEBu5lzZpduLm5Exy8idTUFFq37qj0hfv554UsXhxEw4bNAWjcuBV9+gxi7tw1BAUdoEePAcTHx7F37w4Ahg//Am9vP1xdNSxeHMTixUGUKlWGDh3e5Kuvphhsf+XKBURGhvPJJ+NYuHA9CxfqWoUXLJhBTMxl5XOZmRksWrSRVat+Y/jwMQDs2bM9z+Nc0LHJL2/3c3V9iXXr9rBx4+9oNOV4881eDBkyioCAHaxevZPatetz8OB+LlyIKHB/79y5zcSJX6LRuDFr1ko2bgxh2rTFqNW2TJo0Dq1Wy4IF0wH49dcAVq36jV69PgBQ8rRxY4jBk4WUlGQmTRoHwMyZy1mxYhvLlm0p9LRxgYHLOXz4AH37fsjGjb+zbt0eOnfuzvHjh/jtt82FSks8Xp9//hGtW9dS/jt9+gSgG7QcHLyJ1q07snJlMOvW7aFt204cPvy70sKtl/OcBl2/859+msvq1TuVgW1376YTELBDSSs6OoqoqPPAg1/3FSp4sHbtboP8mJr3+Pg4vvtuJqtX72TOnNXAfxVbXubOXQNA+/ZdWLw4iClTFgCYVCYGBi4nNHQfb77Zi8DAvSxeHMT8+esYNOhTg23o8zNzpu4mW99qqldQWfX559/RpUtPg8/PmvUTMTHRjBgxltWrd7J+/T5ateqQ7z7mpTBlvng67OyK4e/fkAMH9pCRkcGRI7pg/JNPdOX50aN/kJ6ezuHDv+Pr64+9fXGTy2lHRydWr97JmjW7+PLLiajVtvz00zhu3LieZ72rl1/9Dxit9/Ryxi55+f333f+2lrckKOgAK1Zso18/XYNWdnY2ANOmfUtsbAxffz1Nuf68vf1YunQ2//xzUUnL0tKSFSu2sWHDft56qw9paam4u1di7drdrFu3B3f3imzfvhGtVkt8fBxTpkzA3b0iy5dvZcWK7Qwd+jmxsTEsWzbHpGPx999hxMRE06HDm6xevZPZs1cp9XR+5Y1efHwc3bv3Z926PcyfH4iVlRUfffQZX3zxA0FBB5g/fx2Ojk7MmzdVOQ75pZmz7MjKymLKlAmkpaUyd+4aFi8OYtKkeajVtkyd+g1arVb5rEbjxsaNv7N69U5at+5IbGwMp08fz/O3elY8E4H7hAn/o0uXZgwe3JOjR0OpVKkKHTt2U97v0OFNNJpyWFpaolKplDtdf/9GXLt2lb//DqNMGQ2Ojk78+edhVCoVbm7uxMREs3v3NhwcHKlbtxGA0e/er1Wr17CwsMDBwZFateoBuqmYCqJWq3nnnX7cvn3L4I5c31peGPoKrWlTXWuyRlOOFi3aAboBNXp16jSkbNmXMDMzo169JgDKY6OcCjo2pujatQ/29sWVR8zly1eiZcsOREaeY//+31Crbf/d/pUC0zl27CBJSYnUrl2ftLRUwsJOkZWVhbe3L0lJiVy/HsvFi5G4ublToYIHZmZmymqpYWGn8kzzzJmTJCUl0qRJKypV0s1OU6pUmUIv8rJ9+wYAvLxqcvFiBNHRUVSvruv/ePZs3tsWT0eLFu3o3Xug8p/+pu7AgT2AbqC7ubk59vbFee21roDuqcz9cp7ToCvM9X1e69RpAOha+ZydXVCpVDRt+iqA8uTtUV73puZdo3FTWipfeaUCbm7uBpW4qUwpE/WtgW+91QcLC90YgnLlXjG4sb8/P5UqVcHT04eQkJ0G2ypMWXXnzm0OHz6Ai0spZdYoO7tiSjeHR7l/4umrV0/X/eXcudP88cde3N0r0rJlexwdnQgN3asEU/puMqaW03Z29jg6OmFlZUXDhs1p164zoKuDClJQ/W9qvZczdsnLxo26rnO9en2gjPOqVKkqoOuBcOPGdY4fP4Snpw92dsUIDz9DQkK80oXk77/DlLTq1GmIi0spzMzMqFu3sXK8LC0tsbcvToMGzUlLSyUmJlrpdtS8eVuKFbNHpVLRps0bqNW27N9veN3mdyxcXV8CdN3cwsJO4e5e0eSBoWq1LZ06dUelUillb/36TfH0rMGRIwc4duwgTk66BRcTExNMSlMvNjaGqKjz+PnV5eWXywNQvXpNatasQ2xsDFev/tfw2aJFO9RqNdbW1soxi4u7VqjtPWnPxDP/ChU8KFHChZIly+DhUY2GDZsbnOT6fpJ6ly7pWrl++mlcrrT0F9CYMT/y1VefMmnSeFauXMjIkV9TubKnSd/Ni/4EzczMLHBfUlNTGDlykDIfuUbjBkB6elqB38spPT2dpKREfH39sbKyUl7X96O7di3vys7R0enffGbkm3Z+x8YU+oBY78KFCEaP/kjpVqB39256gelcuXIJ0HUp2LhxVa73793LwsurBkePhiqPScPDzwDg7e2XZ5r6IKl27QYm7Ute0tPTlUDi00/fy/V+VlbWA6ctHr2WLdvj6+uf63X9uaCvAAGlAM8ZTOc8p3PKa1xD8eK6PpDZ2bqVOx/VdV/YvN/Pzc2d6OioQm/PWJmYnp5OfHwcnp4+her76excMt+bbDBeVumvw4YNmz/U2JIHLfPFk6W/Qd65cwsnThymX7/BmJub07r166xevZhixXRjKWrXbvBQ5XSDBs0IDFxutHHpfjnrf1PrvZyxS14uXozE1VWDm5t7nu9fufIPgEHX0fsVpk7SX7/37t3j+vWrAFSr9l8eLSwslHo354w2evcfC2dnF778ciKTJo1nxIj++Ps3ZNiwMTg7uxjNi7e3b67uKFu3BjJ9+vf/bkejdBM0Fk/kFBcX++82DGMFT08fQkP3cf16rNIAcT/9BAEFxU/PgmcicO/R4708K1+9nLNE6AejLV262WAw1/1efrk8c+euYc+e7fz6608MHdqHhQs3mPTdvORXcegf4egtXvwrERFnGT58DM2bt8XKyoo2bWrn+p6xGwD9jUvO/l43blwHdFNo5cdYZZTfsdF3Eygob/cfB61Wy08/jSUpKZGpUxdRubIn5879lWfhkjNNGxvdHfbIkd/kO3Vfp07dOXo0lP79O1OtmjfHjx/C0dEp17y2Ofdbf4wehP64u7pqWLRoowxGLaL0g59TUpKVyurWrSQAg8GUkP+1XRiP6rqHwuX9fqZOpXrvnmFFb6xM1D9WTkiINyn9wiiorNK3wl2/HvtQ23jQMl88Wc7OJalSxUtZWEj/RKZRo5asXr2Y3bu34e5ekTJlyirn5IOU0/rrxNHR9OkUH7TeM3WGq6SkRLRabZ6t8vq6sm3bTgwf/kWe309PL1xge3+6t28nGbx+9aruhsbKyjrP7+U81g0bNqdGjdqsWbOE1asXM3Rob5Yv36q8n7O80ct5bC5ejGT69O/x8KjG559/R9myL7F69eI8u7Pll6aevly5dSvR4HV9S3qxYvZKf/2i6JnoKlNYFSpUBnL3n7yf/iJ49dXXGDJkFAB//nnYpO+awtpad1LnbAH77bfNaDRutG37BtbW1ty9excwvCu2trYmPj6O1NT8TxyVSoW7e0Wio6MM5qHVPy50cyv/wHnP79iYmje9y5cvERV1njfeeJuqVatjbm5ORoZp+1u+vAcAe/ZsIz+vvFIRT0+ff49jOt2792fhwg35DhrRt3IeOLA7z/cBpdvM+fN/K6/d30qpUqnw8KhGbGyMwSNIUbToB4Lpn9IAykxQ+Q0SexiP6rq/P3+POu/6Cjdnq7yxMlGlUlGpUhViY2Ny9eG9d+/eA+fHmJIldd1wDh7cn+8x07fC3r/icmJigsFNxqMq88Xjpx8rptG4KS3QlSpVwdVV8+/7uu6SD1NO67uIFHbsk56p9Z6pypevRFpaar77oZ9kYt++4AcK0POjjyH03f1A1/0lJiYad/eKJk/CoNVqKVbMnn79BtOmzevEx8dx6dKFfMub/Oj3v1u3vpQtq2vV1x9XfTljapply+oaIf/664TB6/ruUfr3i6pnosW9sDp16k5Q0GrmzZvG5cuX8Pb24+jRUC5dOs+MGcuwtLRk9OjBlC9fCU/PGsoAMY3GjYYNWxj9rilq127AvHnTWL58LrduJZGRcZfWrTvSpEkrduwIYvfubdjbO7Bq1UJA12918OBR2NjYUK9eU44eDWX27En4+tbF3r54nq3I3bsP4NtvRzFsWF/efvtd7ty5zaZNa3Bzc6dWrXoGAywKI79jA5icN9C13Lu6ajh6NBRf3wOkpCQzZ45uVH1o6D6lX2peadasWQcfn1ocPRrK2LHDadSoJRcvRrBnz3YmT17ASy+5sXr1IsLCTtGnzyBu304iISGew4cP4O/fMM9Vcr28alCpUhXOnDnJpEnjqVevCX//HcaZMyeVG62qVavj6OjE+vUrsLa2JjU1hYAAw0EzAwYM47PPPmDcuI9p374LLi6l2bcvGFdXDR9//OUDHXPxZL3+ejfWrVvG99+P5u2336VMGQ2zZv2kvPeoPcrr/nHl3cLCgqZNX2Xfvt9YtWoRJUq4UKWKl0nl6bvvDmb06MF88skA2rZ9Aze38uzZs50KFTyUWZ4eNRsbG7p27c3atUv5/PMP6dSpOzdv3mDbtg0Gn9Hv0/Ll83B2LklQ0CqD1jRT9k88G/z9GzF//nSaNTN8CtuyZQeWLZuDv/9/47FMLadjYqJZunQ2lSpV5ezZ06xZswRPT59c6z+YytR6z1RvvtmLsLBTfPHFEFq16kC1aj5s2fLfIPNixezp3XsgS5fOZvjwvrRr15m0tFSCgzfRo8cAZdxbYdWqVQ83N3fWrl1KamoKtWvXZ926ZYAu9jBFSkoy/fp1okuXnsq0y2q1LSVKuORb3uTXJUj/e+zevY1ixeyJjDzH8uXzADhy5ACdOr1jcpoODo507PgWmzatYcyYobRt24njxw8RExNNx45vPfPTPRrzVAN3Y4+38nvf0dGJqVMXMX36d+zYEcSOHUGo1bY0adKKjIy7mJmZUapUGfbu3cGGDStxddXQq9cH1KxZB6DA795fiN+//Zx5efnl8vToMYD16wP44YcvUKttad26I2++2YvY2BgmTtRNG9Wmzet4edVk9erFhIf/RY0atf+d2/UYwcGbCA7eRLNmbf6twA230bhxS1JSxjBnzhQmT/4K0E11NWLEWFQqlRK453Wc8ntsrtVqCzw2+ectN3NzcwYN+h9z5kxh7NjhqNW29Oz5PidOHOLgwf2kp6djY2OTb5pjxvzI3Lk/s3PnFmVKLz+/ukq/4QYNmrF//28sWTILd/eKZGRksGNHEK1adeDTT8ff99uYK/kZP153rHbu3MLOnVtyPYq3sLBg2LAvWLlyITNm/ICjoxO9en3A3Lk/K8ffx8eP8eMnM3Pmj6xYMR/QnXP59a0XT56xsqNUqTJMmbKAyZO/YtGiXwDdzenYsZOMTv+XV99HKLgrysNc9/p90f/flLznl0dj3eS6dXuXGzeuK+kOG/YF7dp1Mlom+vnVZdy4Sfzyy0TWrw8AwMenltInNL/85GSsrMr5fs+e75ORcZegoNV8//1ogFyDzbt1e5eMjAxlJoxu3foajC0wVl9I4P7scHNzx9VVowwS1GvUqAWbN6+hYsXKymumltM+PrVYvz5AuZlr1qwNH374v/vOtbzLkvzqf1PqvcJ03alfvylDhoxi/vzpbNq0huPHD1GhgofBdrt164tKpWLhwpn88stE5Vjpu7vkl8+C9kOlUvH9978wZcoEtm4NVKaIHj58jMH6BwWlkZSUSOXKupnuQDcGr3//oUpgnFd5k1/g7uqqoX//IQQELCA0dB8uLqX47LMJLFw4k99/30WnTu8UmGbOY96//1DMzMwIClqtDOp/4423effdwUb37VnvImuWnbOT9n1C1t/A0tYKj9oOTzJPhZKamkJ6ejolSjjnei87O5uEhJv5DpQo6Lumbz+VjIy7ODg4GvzYCQk3KV7cQXncdPv2LaytbZSWX9D1W1WpVHm2Hud082Y8dnbFHmh10bwYOzaFyZs+rRIlnJVjoB9QakqamZmZ3LqViJOTs0EAcO/ePe7du2fwyG7s2OEcPnzA6Eqr6enpJCffxtGxBOPHjyAy8hyrVxuOlE9MTMDR0anAizQxMQErKyuTjsPD2rn4Cs27lqSUW959C4uCKxFpHApOoFn3x7sKaGHou5oV1D/8UXnU1/3jyvvNmzews7PPdQ2ZUibeupWEtbXNIyuLTKHVaklIiMfBwYnNm9cwb940g3E5oDtWarVtgY/4H0WZXxjZ2bDm+/N8OPnBumU8K44EJ5CWCl6NTe8X/qBu3ow3qEvufz2/+iq/cvrmzRs4ODhhbm5OQkI8jo4lHtk6HKbWe4VJLzExocBz8969eyQkxFO8uKPBpBUPKz09nZSU5AfOe2ZmJqmpKfm2ZOdX3uSXl7t30w3SSk6+k2tcn6lparVakpISHulv/zAijt5Cm5ZJo04PdqyhiHaVuZ+trV2+KyeamZkVeCIW9F3Tt2+b5/LDOS++4sVz3/wUboaGB/+R82Ls2BQmb3mllVfa+aVpaWmZ55SNW7asY/36Fbz5Zi9Kly7LxYsRHD58AHf3igaBUF5sbIwHFk5OxishUz4jnm1PImDXe9TX/ePKu7NzyTxfN6VMfBqPmVUqldEnJaYcq0dR5ovHK796qaD6Kr9y+v7zvLDTAhtjar1XmPSM3VCam5s/8v0A0+rLglhaWhZYLuRX3pial7wm4zA1TZVK9ViO2dNU5AN38fyysytGZmYmM2b8AOi6ATRu3JJ+/YY884+yhBBCCCEeNQncxTOrRYt2tGjRjlu3kkhJSaZ0aVeT+9Leb8iQz8nIeLbnZRVCmKZVq9eoXbuB0RZ4IYR4HkngLp55Dg6OD/V4XuZuFuL58bDlgRBCFGVFch53IYQQQgghXjQSuAshhBBCCFEESOAuhBBCCCFEESCBuxBCCCGEEEWABO5CCCGEEEIUAUZnlUmKu0tMZMqTyIsQL7SMtKynnYVHIiM1S8oMIQDyXZe86Ll1M0OuayEeUlLcXYrZP1ybeYGBu0tZa26fSSH6zO2H2oh4cu7evcvFixextramfPnyTzs7ohBKlLHC2rZoPwSzKWZBcWdLKTOesqtXr3Lr1i3Kli2Lg0Pu1VvFk+NevdjTzsJDcyptRdzlu3JdP8Nu3rxJXFwczs7OlCr1fK0U+rxxdn3wVWoBzLKzs5+jNgFx4cIFunXrhoeHBwEBAU87O0KIp2D8+PFs2bKFb775hjZt2jzt7AghHrPly5czdepU+vbty+DBg592dsRjVLSb94QQQgghhHhBSOAuhBBCCCFEESCBuxBCCCGEEEWABO5CCCGEEEIUARK4CyGEEEIIUQRI4C6EEEIIIUQRIIG7EEIIIYQQRYAE7kIIIYQQQhQBErgLIYQQQghRBEjgLoQQQgghRBEggbsQQgghhBBFgATuQgghhBBCFAESuAshhBBCCFEESOAuhBBCCCFEESCBuxBCCCGEEEWABO5CCCGEEEIUARK4CyGEEEIIUQRI4C6EEEIIIUQRIIG7EEIIIYQQRYAE7kIIIYQQQhQBErgLIYQQQghRBEjgLoQQQgghRBEggbsQQgghhBBFgATuQgghhBBCFAESuAshhBBCCFEESOAuhBBCCCFEESCBuxBCCCGEEEWABO5CCCGEEEIUARK4CyGEEEIIUQRI4C6EEEIIIUQRIIG7EEIIIYQQRYAE7kIIIYQQQhQBErgLIYQQQghRBEjgLoQQQgghRBEggbsQQgghhBBFgFl2dnb2086EeHC1atUq1OePHTv2mHIihHgapAwQ4sVTmOtervnni7S4PwdMuffKzs6mZMmSTyA3QognqXXr1qhUKpM+a2lp+ZhzI4R4EszNTQvf5Jp//kjgXsT5+PgYvTCzs7OxtLTkww8/fEK5EkI8KR999BFardboDXx2djb29vZPKFdCiMfJysrKpGs+MzPzCeVIPCkSuBdxgwYNMqnSdnJy4rXXXntCuRJCPClly5aldevWRm/graysGDJkyBPKlRDicerVqxcWFhYFfsbKyooOHTo8oRyJJ0UC9yKuVq1aBba6S2u7EM8/Y63u+tZ2uXkX4vnQvXv3Alvd9a3t77///hPOmXjcJHB/DhhrdZfWdiGeb8Za3aW1XYjni729fYGt7vrW9rJlyz7hnInHTQL350B+re7S2i7EiyO/VndpbRfi+ZRfq7u0tj/fJHB/TuTX6i6t7UK8GPJrdZfWdiGeT/m1uktr+/NNAvfnRM5W9+zsbFQqlbS2C/ECydnqLq3tQjzfcra6S2v7808C9+dIzlZ3BwcHqbCFeIHkbHVXqVTS2i7Ecyxnq7u0tj/zEerOAAAgAElEQVT/JHB/juhb3VUqlVTYQryg7m91l5t3IZ5/+lZ3QFrbXwASuD9nBg0aRFZWllTYQryg9K3uZmZmcvMuxAtA3+oOSGv7C8As29jKPU9A5MlkTu1PetrZECJfHT8oi5WN3OcWNZvnXeVu6r2nnQ3xhL1c1Zbar5Z42tkQhRB+9A5nQm897WyIF1ylmsXwaez4tLNRINXTzgBASpIWazsVHrWf7YMlXkwha66SpX3q97fiAVy7lE7djmXkpusFEnsxlYTrssx7UXM7IRNbRysq1Cj+tLMiXlCXw5O5Ff/slx3PROAOoLZX4fKSzdPOhhC5mJmZPe0siIfgorHBSi2B+4siJUnLjeRnv/IVudkWlzhAPD2J1+6SkZLxtLNhlNRmQgghhBBCFAESuAshhBBCCFEESOAuhBBCCCFEESCBuxBCCCGEEEWABO5CCCGEEEIUARK4CyGEEEIIUQRI4C6EEEIIIUQRIIG7EEIIIcQDOHz4AGPHDufy5UtPOyviBfHMLMBkTGRkOMnJt6lZs47B62lpaWzYEICnZw18fPyeaJ5CQnaxePGvjB37E6+8UuGJbvthbdmyjiZNXsXe/r9V6u7du8fatUvp2rU35uZF555u7typnDhxiNmzVwFw9eoVxowZyjvv9KNVqw5POXfiWZeens6OHRuJiDiLubk5ZcuWo3Xrjjg7l3xs27x1K4ktW9bRokU7ypQp+9i2Y8y9e/cIDd3H2bOnSEpKxN29Ir6+dalQwSPXZ0+cOMzBg/tJS0ulRo3a1KxZx+gxWrp0Nt27D0ClKriqOXhwP1FR53nzzV5cunSeY8cOFvh5D49q1KpVz/gOCvEAVq9ezJ07t8nIuIu9vQM1a9ahcmVPLC0tDT4XHn6GsWOHo1bbMmrUh0yfvuSRlxuJiQls376hwM/Y2RXj9de7PdLtimdXEQrczzFt2rcsWrSRsmVfUl5PTU1hyZJZ9Oz53hMP3JOT7xATE01mZuFW6Tt9+gRHjhxgwIChBq/HxFxmy5a1vP12PxwcHB9lVg1kZmYyY8YPWFvbGAS258+Hs3DhTBo0aM5LL7k9tu0/agkJ8URFnVf+1moziYmJJjn5zlPMlSgKMjMz+d//3ici4ixqtS3W1tYkJSVSpoyG5s3bPLbtnjp1jKVLZ2NlZUXXrr0f23YKkp6ezuTJ4wkJ2QWAWm3L7t3bgOm8//7HdOnSQ/lsUNBqfv31J9RqW6pWrc5PP42jVasOfPrp+HzTv3z5EitWzKdyZS/8/RsWmJc//tjLzp1b6NjxLf7+O4wlS2YV+Pk33nhbAnfx2KxcuZC0tFRcXTXExsawfPlc1Gpbpk9fgpubO6BrIBo16kM6dnyLXr0+YPjwdxk16kOmTl2EnV0xsrOz2bVrKxkZd2nfvssD5yUx8abR68HR0emBA/cnFXeIR6fIBO56338/milTFuS68y1Kli2bw40b13IF7vv2BbN+fQCdOnV/rNu/cuUfAH7/fbdB4H7kyB8AXLwYUaQCdyEe1PHjh4iIOEvr1h0ZOnQ0KpWKc+f+Uirnx6Vu3cZ89dXPeHv7PtbtFCQwcDkhIbto374L7703HLVazcWLkXzzzUjmzv2ZKlW88PT04d69eyxa9AuOjk4sX74NS0tL4uKuYWFRcPWxY0cQALt2bTEauN+vbdtOtGjRTvl78OBe3L2bzrx5a5XXLC2tCrm3QhROlSpeTJu2GK1Wy/btG5g580eCglYzZMgoAEqVKkNAwHbUalvMzMyYM2c1mZkZ2NioAcjKymLSpPEPFbQDvPJKBTZs2K/8PX/+dLZuDWTOnNWUKlUGAHNziwdO/0nFHeLRKXKBe0TEWZYunU3//kPy/Ux2djaHDoVw7txfWFpaUrFiFerWbYyZmRmHDoVw+fIlOnToilqtu8CuX48lISGeqlWrK2mEhu7j2rWrdO7cnbi4axw7dpBr12KoVs0HT08fgy4mOcXFXeOPP/YSFxdLmTIa6tVrolxgBw/u5+rVy6SkJLNhw0oAXn31Na5evUJY2EkAduzYiL29A76+/rz8cnlA1yUoJGQn//xzAQcHJ3x8alGlipeyzW3bNlCihDMajRt//LGX5OQ7dOrUHWdnl1z5u3TpAgCHD/9OcvIdihWzB+DAgd2A7ulG48Ytlc8XtO24uGscOhRC27adCAnZyYULEZQo4UyrVq8pd++ZmZmEhZ3kzz+P4OxcEi+vmrzySgViYqI5duwgDRs2p2TJ0oCuFXD79g1UqeKl/B4F/Z6F8ajSEc+PxMSbANSp01DpznF/OQDGz5vk5Dv8+ecRwsPPUL58Jby8alK6tCug6+J34sQhsrKyqF7dFw+PakRHR3HmzJ8AvPxyeWxt7QDIyMjg9993cfFiJMWLO+Dt7afkRavVsmXLOho1akF0dBQnTx7F0tKKBg2a4e5eUclrXtuztrbOtd8pKcmsXbsUF5dSfPTRZ1hY6Cr+8uUrMWrUNwwZ0puVKxfwzTfTycjIIC0tlfr1myoNJqVKlWHduuWEhZ1k3LhJudJPT09n69ZAQNelcMiQWxQv7mDSb6JSqQy61ujzpj9OQjxJKpUKf/9GzJz5I2lpqQavJyTEExy8yaCu15+nmzfrbjQjI8+xYcNK1Gpb2rR5HYCoqPMcP36Q+Pg4XFxKU69eEzSacnlu39zc3ODct7LS3bTa2toZvF5Q3JFfHXzhQsQDxx1paWns2LHRoK4G2LVrK1ZW1jRu3JKoqPOcPHmUxo1bcvr0CSIiwvDw8KRZs9Yml1UityIXuPv7N2TNmiXUrFkHX1//XO9rtVomTPiUw4cPGLzu51eXCROmEh8fx/z503F1fYmGDZsDsGnTGk6fPs6MGUuVNCZOHIu3ty8tW7anVy9dq7Rabcvq1Yvp128w3br1zTN/x48fYvTowcrn09JS+fXXn/jmm+nUrl2fw4cPEB8fB0BQkK5PdoMGzbh4MYKzZ08DEBy8CUtLS0qWLM3LL5fn+vVYRo4cSGxsjJImQO/eA+nRYwAAc+f+jJ1dMVJSkgFdn7e+fT/MM48XL0Yo/z56NJRmzVoTF3dN6W4SHn5Ged/Ytq9c+YdffpnI5s1riY6OUj6zZcs65s1bh6WlJbNmTWLr1kCD72/a9AcXLkQwe/ZkypevpATuKSl3mD17Mj17vkfVqtWN/p7G+s7qPap0xPNFXwmtX78CT88aODmVMHjf2HmTnZ3N0KF9iImJxtHRiaSkRPz86vLddzM5ceIwn3/+EaArC5YsmcWUKQuIiopk9uzJAGg0bri6arh9+xajR39EZGQ4Go0bMTHRAPTvP4S33uqDVqtVrqPo6ChlW8uWzWH+/HWUK/dKvtvz9PTJtd9RUedJS0ulS5ceSmCs5+FRDY3GjTNndBW6jY0NtWvXvy/QKAVAcHCQ0rqYk74vfP/+Q1iwYAa//76b9u07m/7DCPEMyM7O5urVKwQGLgd0T4P0jNX1+sA9IuIsd+7cokQJF9q0eZ2YmMsMHPi2wXbmzZua77VqCmN5ya8Ofpi4Q19X9+r1gUHgHhCwAEdHJxo3bsm5c38xe/ZkgoODiIo6j1pti7t7pUKVVSK3IhetdO8+gOTkO/z44xhmzVqV6/3AwOUcPnyAvn0/5I033kGrzSQgYD7r1wfw22+bqV+/GTNm/MCBA3to2LC50jKUlpZKRMQ5PDyq8uefR0hLS6VZs7bs2xcMwOeff0fjxi05deoYGk3e3Uju3LnNxIlfotG4MWbMj5QvX4nw8DOMGvUhkyaNY8WK7Qwf/gUxMdHcuHGNxYuDlO+2bt2R+Pg4li6dzc8/L1TulAGmTfuW2NgYvv56Gn5+dYmLu8aUKRNYunQ2DRs2V+6O4+Pj6N9/CJ079yAzMzPfYPT8+XBcXEphaWlJSMhOmjVrzdGjoQB4edXg9OnjZGVlYWFhYXTbehqNG9OnL8Xc3JxffvmR4OBNnD59HB+fWmzdGohG48b8+etITEwgMvKcyXfWxn7Pdu06GU/kEaYjni8vv1ye11/vRlDQat5++1V69fqALl16Kk/jjJ03bm7uxMRE06HDmwwZMoqoqPOkp6cB/7W4BQRsx87OnkOHQqhc2RNPTx9cXEoxbtwIJR8rVy4gMjKcTz4Zx6uvvkZMzGUmTvySBQtm0KBBc2XAW2ZmBosWbcTVVcOOHUFMnfoNe/Zsp0+fQfluLy/Xr18FoHTpvAfGvvSS7ubhzp3b2NsX5513+jNiRH969GiX67OtW9eiXr0mjB8/WXlty5a1uLiUonPnHgQGLmfHjo0SuIsiJTz8DG3a1Fb+HjJkFNWr1wRMq+vnzl1D+/Z1ad++C0OHfq6ko9GUY+DAT6hQoTLVqnlz7NhBxo37mHXrlj1Q4GosL0uWbM63Dn6YuMPOrpjJeczIyGDhwg2UKlUGMzMzvv1W193IlLJK5FZ0pg75l4WFiv/9bwJJSYlMmfIVkG3wvn70tZdXTS5ejCA6Oorq1XX9SM+ePUWJEs7Url2fvXt3kJ6ezh9/7FHuJLduXQfA/v2/AbrW/ftbl27cuE7NmnUMTu77HTt2kKSkRGrXrk9aWiphYafIysrC29uXpKRErl+PLfT+3rhxnePHD+Hp6YOdXTHCw8+QkBCvFCB//x2mfFattqVTp+6oVCol8MjLuXN/4eFRjRYt2hEauo/U1BQOHw7Bzc2dV1/tCMDVq5cLte0WLdqhVquxtrambt3GgO7RnUqlUoKb3bu34eDgSN26jUzef2O/55NORzxfzM3N+fDD//H559/h6qph2bI5fPzxu1y7pgtsjZ03rq66gfKHDoUQFnYKd/eKSuuTfraYwMDl3LuXRdOmr+Z7M71nz3YAmjZtDegqd30/71Onjimfq1OnIWXLvoSZmRn16jUBIDY2ptDbS09PByAj426e7+v7r2dlZQGwePGvAPTt+yFDhoxiyJBRODo64ejoxJAhowxaInVdgU7SunVHVCoVTZu2JiLiLNHRUXluS4hnkaurhnHjJjFy5Nd06PAmM2b8wNSp3wIPX9d36vQOxYs7sG9fMHFxus/+88/FB8qnsbzcvHmj0HVwYep+U3To8CYaTTksLS1RqVSFKqtEbkXySLm6avjsswlMnDhWeYQFuspIX4l9+ul7ub6nr4SaNWvD0aOhnDx5lE2b1uDhUQ1//0YsWzaH7t0HsHPnFpo1a4OtrR316jWhR48BrFgxn969X6Nr19707j1Q6Wd2vytXdPO4bty4io0bcz8NuHcvq9D7qh9IGhZ2ihEj+ue7TwDe3r5GB+3GxV0jLS2VChUqU79+U5Yvn0dIyC6lVVE/reX583/j6Ohk8rbvV6aMBtC1DgKMGfMjX331KZMmjWflyoWMHPm1SXfXpv6eTyod8fxq2vRVGjRoxvr1K1i4cCa//jqR0aN/MHreODu78OWXE5k0aTwjRvTH378hw4aNwdnZhZ493yc2NobAwBVs27aBwYNH0rJl+1zppKenk5SUiK+vv0G54uFRDYBr12LyzLP++tRfZ6ZuD1C6pp05c5IOHd7M9f6NG9dQq21xdHQiIeEmp08fx929Iu+800/5TFDQamxs1Lm+Hxy8CYBGjXTjZOrXb8rGjavYu3cHffoMyjM/QjxrHBycqF+/KQDNm7clNvYK27dv+LeL6IPX9VlZWUyf/p0yeFs/EP7u3fQHyqcpeSlsHVyYuMMUOZ8kFKasErkVycAddC28R44cIDBwhfKa/o7N1VXDokUb8x10qG8RXrBgOtHRUYwa9S3e3r4sWzaHceM+Bv5r+TIzM6N374G0avUac+ZMYe3apdy5c4uPP/4yV7r6/p4jR35jdCq5gqaQzM7+7ymCPs22bTsxfPgXBaZpyshy/cBUd/eKlC9fCY3GjZ9//hrQ9bUvWVL3NCEy8hyNGrUwuu0TJw4b3ebLL5dn7tw17NmznV9//YmhQ/uwcGHB89KC6b/nk0pHPN8sLS3p1q0voaH7DPq0GztvGjZsTo0atVmzZgmrVy9m6NDeLF++FTu7YowfP5kzZ04ybdq3/PTTOMzMzAxmTIH/zk/92Be9GzeuAyiDx/OiVtsq/zZ1e4DS3e/PP3Nfvzdv3iAyMhw/v7rK34DypKEg9w9KXbp0NgBZWVoAtm1bT48e70nLmiiSvL39OH78EH/9dcKkul6r1Z33OYP4bdvWs2NHEO3bd6FPn0E4ODjy+ecfPfATKVPjjrzq4PsHxBY27shZXhUkZ2xSmLJK5Fbkusrcb/DgUUqrU3Z2NiqVCg+PasTGxhT4KMfOrhiNG7dUBnk1bKjrQ9qiRTtlAIV+4Gt2djZZWVnKYzMXl1Ls378T+K/CvXlTdwKXL69btGTPnm0F5tva2pr4+DhSU1NzvQ4oA9MAypV7BdBN2aR/vP0woqIigf/u8vV3uW5u7ri5uaNWq9Fo3AgP/+uRbVur1aJSqXj11deUqbT+/POw0g3p/Pm/lc/eX3iZ+nvqf4dbt5L+/Vv31EEf+Jiajngx3X9ua7VapUKysLAw6bzRarUUK2ZPv36DadPmdeLj47h06YJScXt51eCbb6YDcOTIgVzfV6lUuLtXJDo6ijt3biuvnz59HAA3t/Im7Yep2wNdVxw/v7okJSUq08CCbkGmZcvmAFCjhq5/r/46DQ3dZ1C5W1hYcPnyJYPXQkP3kZaWiq+vPy4upXBxKUXp0mXx9PQhKSlR2Schihr9eDdn55Im1fX6G/2cAbl+MGjPnu8rM6/dvZuOVlu49WD0TMlLfnUwPHjcUayYbma9iIizymuJiQkkJMQbzXNhyiqRW5Fu+rC3L87o0d/z2WcDldcGDBjGZ599wLhxH9O+fRdcXEqzb18wrq4ag1byZs3aEBKyi9dff1vpXtKx41vs3r2N5s3bKo+sT58+zsyZP9K1a28yMzOIj4+jWTPdXa2nZw0AFiyYgVptS82adfDxqcXRo6GMHTucRo1acvFiBHv2bGfy5AXK3Oj16jXl6NFQZs+ehK9vXezti+PnV5fatRswb940li+fy61bSWRk3KV164707j2QpUtnM3x4X9q160xaWirBwZvo0WNAoe9Qz58PB1D65jZq1IIlS2bRvHlb5TMeHtXYu3cHNjbqR7Lt0aMHU758JTw9a7B37w5A1+JXtWp1HB2dWL9+BdbW1qSmphAQsMDgu6b8nt7efuzcuYXJk8czaND/KFv2JTQaN7ZtW49G40b79p1NPi/EiyUu7hrvv/8Wbdu+gYtLaf74Yw/x8XG0atUBS0tLo+dNSkoy/fp1okuXnpQsWYZTp46hVttSooQLq1YtIiLiLC1btufcOV1l7eNTO898dO8+gG+/HcWwYX15++13uXPnNps2rcHNzZ1ateopFV1BCrM9gD59BnH8+CG+/HIYXbr0oESJkhw5coBTp47h79+Izp11CzA5OZXA19efEycOM3RoH5o2bU1Kyh2uXbtKWloqc+f+jL29Ax07vqWME/r44y8NxgKFh59h2LC+7Nq1Nc/ZwIR41ly7FsOmTWuIjb3CsWMHiY6OwtPTh2rVfLCwsDBa11tYWNC06avs2/cbq1YtokQJF6pU8aJWrXrs2bOdzZvX4ONTi337ggkL042ziowMp1KlKoXKpylxR351MPDAcYeNjY2yf8uXz8PZuSRBQasMpszMT2HLKmGoyATu+T2m9vGpxVtv9bnvbz/Gj5/MzJk/smLFfEDXF9Tb23BVVV/fuqjVtrRu/bryWpUqXnh4VKNJk1eV1+7evYu9fXEmT/4K0A1Y1ffz1GjK0bv3QNauXcoff+zFx6cWY8b8yNy5P7Nz5xblcbufX12ys+8paermND1GcPAmgoM30axZG/z86vLyy+Xp0WMA69cH8MMPX/ybv45069YXlUrFwoUz+eWXiYCuhTy/qdgKcuFCBB4e1ZRW6nLlXsHdvSINGjRTPlOxYmX27t1BbOwVk7d9/++j/7eZmRlarZZSpcqwd+8ONmxYiaurhl69PqBmzToADBv2BStXLmTGjB9wdHSiV68PmDv3Z0CXhim/Z716TWjVqgM7d26hVavXcHXV8P77w1mxYj6Bgctp376zyeeFeLHcupWEl1cN1q8PUF7r2PEt3n1XN7WasfMmKSmRypW9WLBgBqC76e3ffygODo7Y2Nhw5co/fPvtKNRqW1q16nDfDbJheda4cUtSUsYwZ84Upazx86vLiBFjUalUSuCeVzlobq57cFrw9nKrXNmTmTOXM3nyeIMuhwDvvTfMoEvLiBFjmTJlAidOHCYi4qxyDK5c+Uc5duXKuXPmzEm8vGrkGsDv4VENR0cndu/expAhn+c7eD6/cr4oL7gniqakpESlztNo3Hj77Xfp2rW3ci6aUtd36/YuN25cZ9GiXwBdfde8eVtatTpCQMACAgIW4OVVg+HDxzB16jccOhRiNHDPeY2Ym5sXmBdjdfDDxB3dur1LRkaG8pSuW7e+yqxaeeVVr7BllTBkln3/c86n5OS+JOKva6nZMvdiQabQarWkpaXmWhQpMTEBKyurfKctSkxMyDVv861bSdjbF1cqQ72UlGQsLFTY2NjkSic9PZ3MzAyD7WdmZnLrViJOTs655km+f1sqlSpX/lJTU8nIuIuDg6PBiX/v3j0SEuIpXtwxz8GxDyopKVHpcpSfh912dnY2CQk381wQCnS/haOjU4H9z439nnfu3MbS0srgN0pNTcm1cIuxdHLa8HMUPUa5oS724KvTiadj3hcX6TDoFazUBfcKTE9P5+bNG5QsWTrf87ug8yYzM5PU1JQ8lwxPTEzA3r64yX27b96Mx86uWJ5ljSkKuz3QlW+JiQmcPn2cadO+xdHRiTZt3uDllytQooSz0m0mLS2N1NQU5TrOzs7m5s0bODqWeGb6rv9zJpkb0Sm07lX6aWdFFMKR4ARSU6F64xLGP/wMMaWuv3nzBnZ29gbXdM76SqvVkpFx96EWGisoL8bq4IeJO+7cuY1abVvoMuBByqrHKfLYLTJSMmjcueTTzkqBno2j9ZBUKlWeK5nmDMpNeT+vihcoMMizsbHJVclaWloqfUPzk9+2bG1tsbW1zfW6ubm50TQfhLGg/VFs28zMLN8CA4z/VqZ8Jq9zIK9C0JRtiReLjY1NvisX6hV03lhaWuZ7PRf2fCvoOjHFg5zfdnbFsLMrxksvuVGmTFlmzZrEqlWLAF3LnT5wV6vVBq3lZmZmj6VMEqKoMKWu16/DcL+c9VXOFYMfdV6M1cEPE3cUtJJ8QaQufjDPReAuhBDi0fD19WfevLVkZGQQG3tFpksVQohniATuQgghcrGyslJWZRZCCPFsKNLTQQohhBBCCPGikMC9iMjOzmb69O//nXFFCCGEEEK8aKSrTA4hIbs4fz4crVaLs3NJXF01VKxYJdf0Zk+amZkZNWvW4ZtvRlKvXlOqV6/5VPNTkOzsbAIDV+DhUQ1vb+OrLQrxrAsJ2UVk5DkyMzMwMzOjalVvatasYzAo60U674cN60vFilWUxVyuXr3CmDFDeeedfrRq1eEp5048r1JSkjlwYA9hYSdxdi6Jn189qlTxyjWo89ChEI4fP0RmZgbVq/vSvHlboytmnzp1jNDQfaSkJFO3bmN8fevmGqx58+YN9uzZzoULEWg0bjRv3tbooPbHJSRkF4sX/8rYsT/xyisVnui2v/9+NCkpycriSeLJksA9h9DQfcoCBfcbNOhT3njj7aeQo/80atSCZs3asGzZHCZOnP1U81KQhIR45s2bSu3a9QsVwMTEXGbLlrW8/Xa/fGfoEOJp0JcLLi6lSElJVuYuHznya2X+4aSkRObNm4q/f6PnPnD/55+LODk5K39rtZnExESTnHznKeZKPM+ysrIYP/4TTp8+jlqtC6gDAhbg4VGNyZPnK1MVBgQsYMmSWajVtqSlpbJ9+0b++utPhg//It+0b9++pSzkqFbbsnPnFgDmz1+nrCIaF3eNjz/uR3x8HC4updi7dweBgcv5+eeFuLtXfJy7nqfk5DvExESTmflgK64+jBs3rpOUlPhI00xJSWbr1kAqV/bEx6fWI037eSNdZfIRGLiXhQs3MHLkN6jVtsyaNYmoqPNPO1t8+ul4vvrq2e4u4+xckokTZzNkyOeF+t6+fcGsXx/A3bt5L7EsxNO2YMF6NmzYz/TpSwBYuvS/G2gnpxJMnDibjz767GllT4jnmkbjxgcfjGDDhv2sW7cHf/+GREScJSzsJACxsTEsWTILf/9GrFu3h6CgA3h51WD79g1cu3Y133SLF3dg4sTZBARsZ/36ffTrp1uAbdOmNcpnVqyYR3x8HJMnz2fFim189dUU0tJSCQpa9Xh3+gVx4UIECxbMICHh5tPOyjNPWtzzoVJZotGUQ6MpR3z8dRYsmMHx44cAOHny6L+rn54gIiIMDw9PmjVrTUZGBr//vouLFyMpXtwBb28/qlatrqSZlZXF77/vJjLyHKVLu6LRuLFo0UzGjJlImTJl2bZtAyVKOKPRuPHHH3tJTr5Dp07dcXZ2IS0tjZCQnfzzzwUcHJzw8alFlSpeStqRkeGcOHGIrKwsqlf3xcOjGtbW1rn2S6vVsmWLrhUhPj6OS5fOU6qUK3XqNDR45FdQXi5ejOT48YMkJibw8svladSopfJIMTIynDNn/gR0jxVLl3ZV0ixoHyIjw5XCd8eOjdjbO+Dr6y+zWohnjpmZGZUre+LiUkpZ3jsxMYF9+4IBsLBQUbq0K3Fx1zhy5AAtW3Zg9+5txMT8g0bzMs2atSYxMYHQ0L1kZmbStGlrypZ9yWAbcXHX+OOPvcTFxVKmjIZ69Zoo3fXCwk6RlJSAl1dNQkJ2cvXqZV55pSItWrRTugwkJ9/hzz+PEB5+hvLlK+HlVZPSpV25fPkSx44dpGHD5pQsqVugKD09ne3bN1ClipdSXhkrb0xlLJ24uGscO3aQa9diqFbNBwf+9j4AACAASURBVE9PnweeE1o83ywsLAxazVUqFd7efhw+fIA7d24DsGvXVgC6d++vzIvevfsARo8ezJEjB+jY8a1807+/lbdOnYYsXDhTub5TU1PYsSOI2rXr4+VVA4C6dRvj4VGNfft+Y/jwMfmma+waSEi4SWjoXmJioilWrDje3n4GXWGPHPmD69ev0rhxK37/fRcxMdEGq7vrbdmyjuLFHWncuGWu1x0cnGjUqEWe+YuKOs/x4wf/fZJQmnr1muTq/nPzZjyhoXuJi7tGzZp1yMi4myudo0dDOXfuNNnZ2VSqVJW6dRsrC1mGhOwiMzOD4sUdOXXqGHZ2xahe3Vc5lgkJN9m//zcADh/+naSkBNzc3PHzqwvouiEeOhTCuXN/YWlpScWKVahbt7HS/Sm/eMXa2jrPcrCok8DdBObmuhXIrKysOHfuL2bPnkxwcBBRUedRq21xd6/E7du3GD36IyIjw9Fo3IiJiQagf/8hvPVWH7Kzs/n66884eHC/8ggPdC0I+iWU5879GTu7YqSkJAO6RVH69v2Q69djGTlyILGxMQbf7d17ID16DODEicN8/vlHgO4x35Ils5gyZQGenj659kWr1TJr1iTls/q0Zs+ezNdfT6NOnQYF5iU4eBNTpkxArbbF2tqapKREVq5cwKRJ83BxKUVExFmWLJlFWloq7u4VlW4Exvbh4sUIzp49DUBw8CYsLS0pWbK0BO7imXLv3j2SkhI5cGA38fFxvPuu7rpLSIhn9uzJALz1Vh+8vGpw5co/zJjxAytXLiQlJVk55wMDl5OQEA9AWloqS5bMYty4SdSv3xSA48cPMXq0rsVPf638+utPfPPNdGrXrs/x4wdZsWI+rq4akpISlXTDwk4yYsRYMjMzGTq0DzEx0Tg6OpGUlIifX12++24mFy5EMHv2ZMqXr6QE7ikpd5g9ezI9e75H1arVjV6rpjKWzu3bt+jVq4Oyn6tXL6Zfv8F069b3wX8g8UI5c0bX2FO+vAcA0dEXAahUqaryGTc3dwASE01ryU1PT1e6y9ap0xBAaa2vXt2wC1ylSlWJiDhLWlqawcJkesaugXv37jFkSC/i4+MMvvfee8N5882eAOzZs529e3cQHBxEZGQ4AB06dM21rVOnjhESsouaNfcoN78XL0YyY8YP9Or1QZ6Be0zMZQYONOwCPG/eVIP4ITIynDFjhpCUlIiLSynWrNE9bdRo3JTvTJkygeDgTUp5A+Dv34hx4yZhYWFBYOBywsPPAIZxR8+e79Or1/vcuqUrU0E3PiE8/C8aNWqJn19dtFotEyZ8yuHDBwzy6edXlwkTpqJSqfKMV3r0eI+PPuqRZzlY1EngXoD09HT+/vsMGzbo+rNWqlRV6S6TkZHBwoUbKFWqDGZmZixYMJ3IyHA++WQcr776GjExl5k48UsWLJhBgwbNuXHjGgcP7qd587aMGDGWO3du069fJywsLAxWVYuPj6N//yF07tyDzMxMVCoV06Z9S2xsDF9/PQ0/v7rExV1jypQJLF06m4YNm7N581oAAgK2Y2dnz6FDIVSu7Fngvvn6+jNunC7QOHLkAFOmTGDatG9ZtGij0lcwZ16SkhKYMmUC7u4VmTRpHjY2aoKDg5g+/XuWLZvDxx9/Sfv2nWnfvjNDhvQmMzND2Z6xfWjduiPx8XEsXTqbn39e+NQHAwuRl06dGiv/bty4JW+91QeAChU8WLt2N1275q4cPTyqMWrUt5iZmTFq1CDCwk7x3nvD6NKlJ1eu/MOAAW+yd+8O6tdvyp07t5k48Us0GjfGjPmR8uUrER5+hlGjPmTSpHGsWLFdSbdNmzfo2rU3ycl3+PTT9wgO3sTAgZ9w8WIkMTHRdOjwJkOGjCIq6jzp6Wkm76Oxa9XUm2lj6Zw6dQyAzz//jsaNW3Lq1DGDYECIgly4EMHBg/upXbs+L72kO2/i4q6hVttiYWGhfE7fHz4xMcFomrdv31Ku4a5de9OwYfN/v6sL+u3tHQw+r19R/c6dW3kG7qZcSx999BlarZY6dRpy48Y1Pv30PebNm0qXLj0MBtS6ur7E99//ikpliVqtVq4fvTZt3iAkZBchIbto374zgBIMN23aOs/91WjKMXDgJ1SoUJlq1bw5duwg48Z9zLp1y/D09EGr1TJx4pckJSUyefJ8vLxqkJiYwMCB3ZQ0QkP3ERy8idatOzJ8+BhSUpJZsGAG27dvYN++YFq0aKf8DgsWBOLoWIKwsFPMnTuF5cvn0qRJK9zdK/LFFz/yv/+9z7BhX9Cs2X/5DQxczuHDB+jb90PeeOMdtNpMAgLms359AL/9tpl27ToBueOVCxf+fqhy8Fkmfdzz0afPa7z+ekM++2wg8fFxvP56N4NuLx06vIlGUw5LS0tUKhV79ugqVP0FotGUU07YU6eOERNzGdANMLW0tKRECWf8/RsSHR3F7du3lHTVals6deqOSqVCrVZz48Z1jh8/hKenD3Z2xQgPP0NCQrzyKO3vv8MoU6YsoDvB793LomnTV40unVyu3CvY2NhgY2ND48Ytad++C/HxccqTgrzyou8q1Lx5W4oVs0elUtGmzRuo1bbs378z322Zsg9CFAWjRn3LF1/oWrCOHg1l2LC+ymP6/DRv3hZra2usrKzw928EQP36zTAzM6NcuVfw9PTh6NFQAI4dO0hSUiK1a9cnLS2VsLBTZGVl4e3tS1JSItevxyrptmr1GhYWFjg4OFKrVj1A1z3N1VXX7ebQoRDCwk7h7l7RoOwqyKO6Vk1JR7+MenBwEDduXKdmzTpywy5Mcu/ePX79dSIAvXsPMng9J/3Kv/fu6f6/Z88ONm9ey+bNa3MFv5aWVkr3jNDQfVy6dMHg/Zwz02RlaQHdk+ycTL2W6tdviqdnDY4cOcCxYweVQd85bzS6du2DvX3xPG8QQNfVx9HRiR07NgK67iV79mynShUv5cYmL506vUPx4g7s2xdMXJyufPnnH92TizNn/iQ6Oopmzdoo3VqcnEoY3GAfOLAHgLZtO2Fubo69fXFee033REBfrgGUKOGCs3NJLCws8Pb2pWfPDwA4ffp4vnkD2L59AwBeXjW5eDGC6Ogo5cnH2bOnlM/ljFcephx81kmLez68vf1QqSwpU6Ysfn71lJNW7/5uKOnp6SQlJeLr66+0VoOupQ3g2rUY6tVrAsBff52gfv2maLVazpw5ibt7RYoX/+8u3tvbV+k6A3Dlyj+Arl/riBH9c+UzKyuLnj3fJzY2hsDAFWzbtoHBg0fSsmX7Qu1v2bK6Pm1xcdeUEfI583L9uu5xYbVq/+27hYUFXl41OHo0lNTUFGxt7XKlbco+CFEU1KvXBBsbGwAsLS1ZuHAmx48fomnT3H1OTaWrqCMBuHLlEgAbN65i48bcg970wUdO+koqMzMTZ2cXvvxyIpMmjWfEiP74+zdk2LAxODu7GM3Lo7pWTUmnXr0m9OgxgBUr5tO792t07dqb3r0HGpShQuRl27b1nDlzktdf74aHx3/dYpycShARcdbgs6mpKQA4OpYAYPnyuUoDVdu2nQz6tqvVar77biaRkeEMHtyTefOm8v33v1CsmL1BWnr6rhmOjk658mjqtbR1ayDTp38PoHR/A3JN0lCpUpX8Dwi6Pv8dO3Zj6dLZREWdJzMzg9jYGLp27Z3vd7Kyspg+/Tt27AgC/utWpN/2/9u77/Co6rSN498kk0oqBEgIBgJJCDVUAQtFQRAUWdkFFbCv+rqu6BZX17oudkWsKyDqIrBIUWkqglKUprRAKCEk1JAQQgrpdd4/xjkwZFKAkGGS+3NduULOnJx5zpCZued3nvM7R49aXo+sbXz2WB/Ls9uTrEflzh4IPFdoaBiAzWDEuYqKikhNTQHgb3/7o936rc7NKxfzOni5U3Cvwl//+oLxBm2Pte8dMEa3z+1TO3nyBAC+vn5ERXWkV69+fPnlXBISdnPiRCoZGelMnPhgldsF8PKyfLq+8cbfVTud1QsvvEV8/A7eeecl3njjeVxcXIwR/9pISkoAzhz6q66W06ezbZYfP34MAA+PyifDns8+WJnN5lpWLeI4nTtbPsxv3775ooL72azPlX/8YzLXXTe81r937kjgNddcR/fufZg//7988cVnPProncyevbzW91/b5+rFbufOOx9i6NCbmTZtCgsWzCI3N4fHH3/2gu9XGr709DTee+9VAgODuOuu/7O5zd/fMo3wiROpxkmI1lFk6zkd7703ywh8Vb1nRUXFEBERybZtmykoyDdaZI4ePWiz3rFjh/H29rE7YFWb50ByciLvvvsK0dGdeOqpl2nVqjVffPEZn3xSuQ+7pnnoAa6/fgSzZn3EDz98Y6x/zTX2T0oFyweg775bzMiRY7jrrv8jICCQp576E0eOHLS5z5ycqqd+tGaG/Pw8YxrnnBxLRqjuRPPkZMtgxbmPndl85qiJNVuFhobx6adfV/sYnJtXoOrXwdo8lpcztcrUAZPJREREJEeOHLQ5bG49BBQe3g6TycQNN4wCLJ/a+/S5iunT5zN8+C3Vbts6h+yaNSsoKrI/TaL1MF2XLt2NCyL88svPdte1p6KigvXrLYe7qusxDQ+3fIq2nkQKlkPzKSlHiIiIrLI9pzb7ABiz4FT3KV3kcrFhwxqg+ufM+bKeZPfjj99c1HbKysrw9fXj3nsfYfjwW36bQSrJaE85cCDBWNf6Jg3n91xNS0sxfjaZLCNd1sGK2mzHbDZTXl5OaGgYzz//JsHBLaptuROxXEH8ZQAmTXraZqAJzhwN3rz5J2PZ+vWrAejd+yrAEjT9/QPw9w+wGZyzjp6DZaTXej6bh4cnLVqEEBgYxMaNa42/51OnThIfv4OBA4farbU2zwFru8y4cXcbM0tZZ2yx1/ZzNuv77alTZwYMLR0C/Vi2bCHff7+E/v0HVntNFOt7+YQJDxjrFRcXUVZmmRve+tq2cePaKrcREREFYJx8ChgzxFlvs8f6f2S9eJT1SJv1SIV1H6OjO5GamnJBLbX2Xgdrc67D5U4j7nXkjjvu56WXnmTSpLu57bZ7yM09zZIl8wkPj6B37/6cPp3DK6/8kz59rqJDh86cOJHKunWr6Nv3WptDfefy9fXjzjsfYtasj3jssbsZMeJWCgsLWLFiCePH38/1149g3rxP2b9/D0OGjGTvXssTMTa2T7X1rl+/mujoTmRmZvDNN1+SnZ3FqFFjCQpqWuXv9O7dn/DwCBYsmGV8+Fi48HNj/y9mHwD69LmaGTPeYfbs6eTkZFNSUsywYaOq3Q+R+rR06XyKi4vZvn0z8fE7CA5uwahR42r+xVrq0eNKYmN78+uvG3juuce49tohJCfv58cfv+Wtt2ZW26tqlZ+fx733/o4xYybQvHkIcXFb8Pb2oWnTYMLDIwgMDOLLL+fg6elJQUE+c+fONH63ts/VAQOGsmTJfKZPf5s77/w/WrVqTVhYON988yVhYeGMHHlrjdvZuXMr77//Gn/4g+VE9oyMdAYPrv1RBml8fvjhG6Nves+enTaDSBMmPMC1117PO++8xAcfvE5JSTGZmRksXvwF/fsPNFoz7Dl48ACPP34vv//9RJo08TWmdh08eLgRkEeMuJW5c2cyefIT9O17rTHH+4gRt9rdZm2eS9279zH2y9fXj8TEvcyePQOwDL797ne3V1mz9YjfzJnv4e3tY7T8DB8+mq1bN1FYWFBjy2zv3v358cdvWbp0PrGxvVmzZgW7d1v6xhMT99GtWy8iIiLZunUTf/nLfVx//Qjy8nLZvTvOCPW33DKOhQs/55VX/sltt91DSEgY//nPG8ZtVikpR1i48HN8ff1ZuXIp8fE7CA+PoE8fy0x2kZExBAYGsXz5Ipo3D/nt/f8W7r9/Ek888SDPP/84I0eOITi4JWvWrCA0NKzao3NVvQ7aOzribBTcz1NVh1gGDBhCfv4zTJs2hbfe+hdgma7oL395DpPJhL9/ADfeOJo1a74nMXEvLVqEsnLlMmbPns4nn3xV7WWTx427G5PJxCefvM8HH1hOyAkPjzAOxXl5eXHs2GFeeulJvL19GDr0JmMaxqrk5+fxxhvPGz/feusd3H33n6r9HZPJxCuvfMCUKS+yfPkili9fhLe3D4899kyluWPPPtxVm30AS1/c+PH38+WXc3n11afx9vZRcJfLyscfW45oBQe34PrrRzB+/B+NUTvra8O5rxFn/2zv9cM617H138888xrTp7/NypXLjCnQevXqV+k5VdV2s7Oz6NChCzNnvgdYzrW5775HjRG1SZOe5n//+8RoN5g48UGmT38bsGyjNs/VUaPGkpp6jEWL5jBmzES8vLx44IHHmDPnYxYtms3IkbfWuJ3i4mL8/PyN18u+fa/h9tvvreqhl0auvLyc999/zfh5wYJZNrePHXsX/v4BTJ36Ka+99gwzZrwDWM5LeeKJf1e7bQ8PTzp27Mrnn08zlo0cOca4EBNYBqdOn85h2bKF/PrrBgIDg3juuTeqncGtpudAaGgY9933Z+bOncmGDWsIDm7BE0+8yCefvM9PP62qNriHhV3BnXc+xIIFs1i/frUR3Hv27AtYTta0HmWoytVXX8fQob8wd+5M5s6dSZcu3XnssWeYOnUymzatIyoqhhdfnMqbb75AXNwWdu+OY9CgGwgObmHM3NOiRQhTpszkrbf+xaeffvBbbeE899yblU42nz17hjEVZJ8+V/H4488aH4xMJhN/+tM/mDZtClOnTgYsJ9zGxvbihRfe4v33X2POnI8ByzkF3br1qnbfqnodrK4F2lm4mC+DhuIda7LJOFFGjyHOf9IAWC5W0KSJb6U/kNLSUpuTJxISdvPoo3dx990P1+oNq6KigszMDPz9A+2ewJWVlYmfn3+1M8oUFRVxyy3XcMst47j//kmcPp1N06bBNuGhNoqKisjPz7N7okd2dhbjxg0lNrY3r7/+kc1tNe0DQEFBASUlxQQEBF4WvWhfvX2Q8U+G4+1buYdOLm8znk7mpv9ri4e383UFlpaWkpOTRVBQM5vp7c7n9wsK8qs8VJ6VlUlgYFCVz7HaPFcLCwvx9PS0ef049yT1mraTn5+Hm5upzt5QD8fncfJIPsMmtqyT7Un9+GVFJgUF0HVA1Ud9z0dOTjaenl7n9XdVVFREXt7pap9zZWVl5ORk2UzjXJOangNFRUUUFxfZPFfz8nKNk2Jrqrm0tMToJ8/KyuS2225g5MgxPPpo7a5enpt7Gnd3D+OxKisro6Sk2OZ5XFBgCdzWiy1WtR2o3NtunX3r448X1viaUlZWRnZ2JoGBTStlmaysTDw8PCq1SFWnptfBsyVuyaEkv4QBt9b+/9YRNOJ+CdgLs/n5efzpT+OJje1N//4DKSgoYOXKpQC0bt2mVtt1dXU1elTtqa7NxR4PD49qt1cd61SSZ8vISGf//j18/71lv8aMmVDp92raB7C8MFT34iDSGLi7u1/w89P6+9W9WdX0elGb56q9qenOPRRd03bO501YpLZqE9TOZe997Vwmk+m8QjvU/Bywd7+1Ce1n/25xcTE//vitMR3kTTf9vtb1nRu0rVedPVtt3pNruupxbV5TTCZTleucb8aBml8HnZGCez0pKioiJqYr33232Jh6KSIikj/+8bEqL0XsbDZuXGscyvz97yfSt+81Dq5IRESk4cvJyWLq1MmEhoYxefK7tGtX9Ymh4twU3OtJs2bBPPnkZP7yl+fIyEjHz8+/xk+nl4KnpyfTp8/H17fu73vw4OH06zeAgIAgzcUsIiJST5o2DWbevO8vaFT6UnvyyZc0zXMdUnCvZx4eHsa0T47g4uJS60uWny9fX79aH94TERGRumEymS7L0A5UO6OPnD/nO2NLRERERKQRUnAXEREREXECCu4iIiIiIk5AwV1ERERExAkouIuIiIiIOIHLZlaZwtwyMo4VOboMkUo0jZVzy0gpwsNLYxSNxenMEkeXIBeo4LRygDhOXnYpHu41r+dol0Vw9w00UVxQxq61GY4uxemVlpaSnp6Ou7s7LVpc+FUX5Yyglh64mexfFl4ub6FtvUjYnOnoMupdVlYWBQWFNG0aZPfqpg1dmxhdednZ+Dd150hCgXLABcrNzeP06Rz8/Pzw96//a8Q0FNE9Lv8prV3MGk5sUA4cOMBtt91GdHQ0c+fOdXQ5IuIAL7zwAsuWLWPy5MkMHz7c0eWIyCX2+eef884773D33XfzyCOPOLocuYR0/FhERERExAkouIuIiIiIOAEF9wbGZLKctlBRUeHgSkRERKQ+lJeXA2cygDRcCu4NTHBwMAAZGTrBR0REpDE4efIkcCYDSMOl4N7A+Pr64unpSXZ2NmVlZY4uR0RERC6xtLQ0AEJCQhxciVxqCu4NUI8ePQDYvHmzgysRERGRS6msrIy4uDhcXV3p1q2bo8uRS0zBvQEaOnQoAF999ZWDKxEREZFLad26dWRnZ9O7d2/N4d4IKLg3QEOGDMFkMrFmzRr27t3r6HJERETkEigvL2fatGnAmUE7adgU3BugJk2aMHHiRMByIRbr2eYiIiLScMydO5ekpCRat27NiBEjHF2O1AMF9wbqwQcfJDIykqSkJB5//HHy8vIcXZKIiIjUkW+//Zb3338fFxcXXnnlFTw9PR1dktQDBfcGymQyMXXqVEJCQtiwYQN33XUX+/fvd3RZIiIicpHefPNNnn32WcrLy3n66afp2LGjo0uSeqLg3oCFhIQwbdo0WrZsyeHDh7nzzjuZOXOmpokUERFxQklJSYwZM4Z58+YB8Pe//53Ro0c7uCqpTwruDVxYWBgzZ84kNjaWsrIy/vOf/3DPPfdw6NAhR5cmIiIitfTxxx8zbtw4Dh8+jIeHB88++yzjxo1zdFlSzxTcG4GQkBBmzJjBY489hoeHB3v37uX2229n1qxZVFRUOLo8ERERqcLRo0eZMGECH330EQAxMTEsXLiQW265xcGViSMouDcSrq6uTJgwgblz5xITE0NpaSnvvvsuY8eOZdmyZWqfERERuYykpaXx8ssvM3bsWPbt24fJZOLhhx9m1qxZtGrVytHliYMouDcybdu2ZdasWTz88MOYTCYOHTrECy+8wOjRo/niiy8oLi52dIkiIiKN1tGjR3nhhRe45ZZb+PLLLyktLaVdu3bMmTOHe++9F1dXRbfGzOToAqT+ubq6cu+99zJixAj++9//snjxYtLS0njjjTeYMWMG48eP5w9/+AO+vr6OLlVERKRRSE5OZsaMGaxatQqz2QxAmzZtuPvuuxkxYgRubm4OrlAuBy5m61+HNFpZWVnMmTOHhQsXGvO9e3l5MWTIEG666SZ69eqFi4uLg6sUkdp64YUXWLZsGZMnT2b48OGOLkdEqlBUVMSqVatYvHgx27dvN5ZHRUVxzz33MGTIEI2wiw2NuAtBQUE88sgj3HPPPSxYsIC5c+eSmZnJsmXLWLZsGaGhodx0002MHDmS1q1bO7pcERERpxYXF8fSpUv5/vvvKSgoMJZ36dKFe++9lwEDBjiwOrmcacRdKiktLWXt2rUsW7aMDRs22Mw806NHD26++WaGDBmCj4+PA6sUkapoxF3k8pOZmcnSpUtZunSpzZTMvr6+DBs2jFGjRtG5c2cHVijOQCPuUom7uztDhgxhyJAhZGZmsnz5cpYsWcLBgwfZvn0727dv57XXXqNfv34MHjyYa6+9loCAAEeXLSIiclnJyMjghx9+YPXq1Wzbts1mIKx3796MGjWKIUOG4OHh4cAqxZkouEu1mjZtysSJE5k4cSK7d+9m6dKlrFixgtzcXNauXcvatWtxdXWlZ8+eDBo0iMGDB9OyZUtHly0iIuIQaWlprFy5kh9//JFdu3bZ3NaiRQtuvvlmRo8eTWhoqIMqFGemVhk5b6WlpaxZs4alS5eyadOmShdx6tixI4MHD2bw4MFEREQ4qEqRxkutMiL1Kzk5mR9//JHVq1eTkJBgc5vJZGLQoEGMGjWKfv366WRTuSgacZfz5u7uztChQxk6dCg5OTls3LiRn3/+mY0bN5KTk8PevXvZu3cvH374IeHh4QwaNIiBAwcSGxvr6NJFRETqRHx8PGvXrmX16tU2PesAgYGBXH311QwYMIC+fftqemWpMwruclECAgIYPnw4w4cPx2w2s2fPHtavX8+GDRvYvXs3R44cYdasWcyaNQsfHx969uxJnz596NOnD1FRUZpmUkREnEJ2djYbNmxgw4YNbNq0iezsbOM2FxcXOnXqxDXXXMPVV19Nx44d9f4ml4SCu9QZFxcXOnfuTOfOnXnggQeM0fh169bxyy+/kJ2dzc8//8zPP/8MWM6k7969O927d6dbt2707NnTwXsgIiJiUVxcTHx8PBs3buSXX35hz549Nrc3adKEvn37MnDgQK6++moCAwMdVKk0JgrucsmcPRoPkJiYyJYtW9iyZQtbt24lLy/PJsgDdO/enR49etCrVy+6d++Ol5eXo8oXEZFG5OTJk8TFxREXF8fOnTtJSEigrKzMuN06ONWvXz/69+9P165d1a8u9U7BXepNVFQUUVFR3H777QDs37+fHTt2EBcXx44dOzhx4gQ7duxgx44dfPrpp4AlyPfs2ZNevXoRGxurIC8iInVi7969RkiPi4vjxIkTldYJCQmhe/fuDBo0iL59++Ln5+eASkXOUHAXh4mOjiY6OpqxY8cCltGObdu28euvv7JlyxaOHTtmBPlPPvkEsMxYExsbS7du3ejRowfNmzd35C6IiIgTyMnJMUL6rl272L17N0VFRTbrmEwmoqOjiY2NJTY2lu7duxMcHOygikXsU3CXy0bz5s0ZNmwYw4YNAyxBfuvWrfz666/ExcVx6NAhY8aaefPmAZbRkK5du9K5c2e6dOlCx44d8fT0dORuiIiIA1VUVJCUlGSE9Li4OI4ePVppPX9/8xs9FgAAIABJREFUf7p160a3bt2IjY2lS5cuev+Qy56Cu1y2mjdvbtMjn52dbbTV7Nq1ix07dpCWlmZc7MIqJiaGmJgYunTpQqdOnYiOjnbULoiIyCWWlpZGfHw8u3fvZs+ePezZs4fCwkKbdVxcXGjXrh1du3Y1wnrbtm0dVLHIhVNwF6cRGBjIwIEDGThwoLHMeuhz7969xMfHc/z4cfbt28e+ffv4+uuvjfU6depkhPiYmBg6derkiF0QEZGLkJeXZ7S6xMfHs2fPHjIzMyut5+fnZ4T0rl270qVLF5o0aeKAikXqloK7ODVrL6LV6dOniY+PZ9euXezZs4fdu3eTnZ1tjMKcTSPzIiKXr7y8PPbs2WO0SO7du5eUlJRK67m7u9OhQwdjOuLOnTvTpk0bB1QscukpuEuD4u/vz1VXXcVVV11lLDt58qQxCm/9OnHiRKWReW9vbzp27EiXLl3o0qULnTt3pmXLlo7aFRGRRiM/P98I59awfuzYsUrrubi40LZtW+O8Juugi8mkOCONg/7SpcFr3rw5zZs359prrzWWZWdnG+011t7I7Oxstm3bxrZt24z1/Pz8iI6OJioqirZt29K+fXuioqJ0+WoRkQtkff1NSEgwBlDshXSA8PBwOnXqZLQ4duzYEW9v73quWOTy4WI2m82OLkLkcnDs2DF2797N3r172blzJ/v27aOkpMTuusHBwbRv357IyEgiIyOJjo6mQ4cO9VyxCPTu3fu81t+yZcslqkSksrS0NCOcW4P6yZMn7a7bunVrOnbsaAT0jh07qi9d5BwK7iJVqKio4MiRIyQnJ5OUlERSUhIHDhzg6NGjlJeXV1rfZDLRrl07Y35664mwGp2XS+m+++5j9+7dNld4rIq7uzsbN26sh6qksTGbzRw+fNgI5wkJCSQkJJCTk2N3/VatWtmMpHfq1EmvlSK1oOAucgESEhI4ePAgycnJxhtURkaG3XVDQkKIjo6mc+fOxsmwAQEB9VyxNFRbtmzhoYcewmw24+LiUuV6ZrOZZs2a8f3339djddIQFRUVkZiYSEJCAomJiezfv5/ExMRKFzQCcHNzo23btnTo0ME4MtmhQwf8/f0dULmI81NwF6kjubm57N27l/3795OQkMD+/fs5dOiQ3dH5kJAQm0PCnTp10huZXLDajLq7u7vzz3/+k5tvvrkeKxNnd+LECSOcW7+OHj2Kvejg7e1NVFSUcbQxOjqayMhIPDw8HFC5SMOk4C5yicXHxxtvePHx8ezbt8/uetaR+cjISNq1a2e03YjUpKZRd422S03KyspITk42Rs+to+lVtbqEhIQYId36/Yorrqj2qI+IXDwFd5F6VlpayoEDB2zmJ05KSrI7Wurq6krr1q2NIN+uXTvat29PmzZtNIolNqobdddou5wtLy/PODpoDekHDx6s8m/HOpuWNaTr3B0Rx1FwF7lMxMfHk5SUxMGDB0lKSiI5OZkTJ05UuX5kZKTROxoZGUlUVBQhISH1WLFcTqoadddoe+NlNps5evSoTZvL/v37SU9Pt7t+06ZNbUbQo6KiiIiIwM3NrZ4rF5GqKLiLXMYKCgpITk6u9JWWlmZ3fT8/P6Kioowva6D39PSs58rFEeyNumu0veGznix64MAB44N/aWkpe/bssXvCKGDzgd86rW1wcHA9Vy4i50vBXcQJFRYWkpCQwIEDB4wTx5KSkigoKKi0rouLC2FhYURGRtK+fXvjq02bNrraYANz7qi7RtsblrKyMg4dOmRMTWv9fvz48Sp/JzQ01Ajo1pDepk0bXF1d67FyEakrCu4iDcixY8c4cOCA0buamJhY5RUJTSYTbdq0MS4kZQ30YWFhOsHMiZ096q7RdudkNps5duyYTUBPTk7m8OHDdvvQvb29bZ7H1qDu4eGBj4+PA/ZARC4VBXeRBq6oqMi4gNTZF5Kqat55Ly8vwsPDiYiIoG3btsb38PBwnRDrBM4edddo++UvLS3NeF4mJycb7S7FxcWV1jWZTLRt29buh20RaRwU3EUaqby8PBITE21G9ZKSkjh9+rTd9a0tN23btrX5ioiI0AWlLjP33XcfcXFxPP/88xptv0ykp6fbnKdiDer5+fmV1nVxcaF169ZGQD97Nim1t4k0bgruImLj1KlTHDx4sNJXVSP0AEFBQTZTVlq/goKC6rFyx4vfdJrd23IdXcZlxdUFBo8KJjiscZwgnZGRYYRy6/fk5GTy8vLsrh8SEmJz7kn79u1p166djm6JiF0K7iJSK3l5eXYD/fHjx+1eRREgMDCQiIgI2rdvb/O9WbNm9Vx9/fhh0UkW78rhqJ+jK7l89Mt24fYJoYR3aFi91qdOnaoUzpOSksjNtf/BrXnz5kYoPzugqwddRM6HjrmJSK34+vrStWtXunbtarO8uLjYCPHJycnGdHQpKSlkZ2ezfft2tm/fbvM7/v7+lS4qFRER0SCmo8v2gmO6No2hrMC5T3QuKSnhwIEDxgxO1mkXs7Oz7a7frFkz42/67JCuCxaJSF1QcBeRi+Lp6UlMTAwxMTE2y0tKSjh8+LBxUSnrqOSxY8c4ffo0O3bsYMeOHTa/c26gt341hEAvl7/jx4/bhPPExESOHj1KRUVFpXUDAwMrhfPIyEj8/HS4RUQuHQV3EbkkPDw8jLmjz5WYmMihQ4cqjdJXFeh9fX2N+aets9y0bduW1q1b18u+XHPNNfzjH//QiZ6XSG5uLs888wzr169ny5Ytl/z+UlNTjb87699hQkKC3YsVBQcHG21ebdu2NYK6TsgWEUdQcBeRemcv0JeXl5OSkmIEKmuoP3ToEHl5eXYDvaenp92pK9u0aVNnJ/f17t0bs9nMSy+9xKpVq5g8ebJGVevQli1bePzxxykuLq7yXIkLUV5ezrFjx2zOx7D+PdkL6KGhobRr146IiAgiIiKMf6vFRUQuJwruInJZcHNzIzw8nPDwcAYNGmRz2/Hjx43wdejQIWOUNCcnx2htOFerVq2MEGYdoW/Xrh3+/v7nVZe7uzulpaWUlpayefNm/vCHP/DOO+/QoUOHi9pfgTfffJN58+YZV3q9ENaWrLNH0JOTkzly5IjdixVZZ3E5uw+9Xbt2eHl5XezuiIhccppVRkScVk5Ojk27g/XfqampVY7eBgUF2YzOW7+HhITYDY9XXnmlTY+zNWQ+8MADPPDAAzbr/rDoJP9NzGFv45oFs1qj012ZODbEZlaZ48ePM2nSJI4ePUppaWmlx91eu0x+fr7dWY1SUlLs/l+3aNGi0kmimsVFRJydRtxFxGkFBATQvXt3unfvbrO8uLiYw4cP24T6Q4cOceTIEbKyssjKyqo0042Xl1elHvq2bdtSXl5uEyxdXFwwm83MnDmTDRs28PLLL9OqVat62d+GYOnSpbz66quUlZVRVlZWKbR7eXmxbds2o63F2uJy8uRJu9sLDg62mZ3I+l0tLiLSEGnEXUQajYqKCo4fP27TbmMN9VVdMbaqNg6z2YzJZMLd3Z3JkyczaNAgjbjbYR1xD2pVzrPPPsumTZvsjrJbVfV4BwUF2bS2aBYXEWmMFNxFRIDMzEyb0fmz226q6782m814eHhw3XXXcW3Xh5l7qFDB/Syj010Z1L+Uf785iezs7GpDO1gez549e9qE9KioKM3iIiKCgruISJV69+5dq/Wso8SvPfVtrUfcm/m4cV/PpnRs7kkzHxPpeWUs2J3DigP2r7x5Pm6I9OWWDgHM2HqKHWmVZ1ABePjKZjT1dmPy2vSLvr/qjE53ZfO6yaRkxgHU6iTU+pgSUkTEGanHXUSkCm5ubpSXl1d5u9lsxsvLi+LiYvr27Vvr7Y7q4M9TA1pgcv1tO0Cor4nYEC8qzGZWJuVdVN1XX9GEK1t7s+mYV5XBfUJsIO6uLrz+80lKyi/t+M2ECRNYv82P9evX4+bmZre33UpjSSIiVVNwFxGpgqurqxHcrYHSZLK8bLq7uzNw4ED69evHoEGD8PPz44dF9k+gPFt0Mw+eHdQCgO8O5PLW+gyyi8q5KtyHP/ZqyqqLDO219fcVqQR6uV3y0A7Qr18/xt51Hbm5uWzdupWVK1eydu1aysrKMJvNlJeXG0ctXFxc6N27t0bdRUTsUHAXEalCaWkpcGbk3cvLiyFDhjBo0KBKc83X1qtDQwFYknCaf68506ay4UgBG44UVFr/uogm3BwTQDNvNxJPFfPBL6fILKz6KEBtvDQkBHdXF9Lzy1i+P5dXh4ZQXG7m+R9PGOs0cXfl39e35EBmCR/+cgqAEVF+jIz2p4mHK0mZxby3+RTZRbWvxc/Pz+axW7NmDVu2bOG7774jOzsbT09PioqK6uziWSIiDY2Cu4hINYKDgxkyZAg333xznVx06YoAd8or4LWfah6df3ZgC0bF+GMGzGbo2NyTEdH+3PPVUfZlFF9wDUPb++ICFJWZeXP9SaKbeXJFgDvf7M9l8zHLh4e7ewRxbZsmxoeE90e2om9ryxzoZqBzC09GRvtz39dH2X3ywmqxhvi//e1vJCQksGbNGlasWMGRI0cueN9ERBoyBXcRkSrUdbtGS1/LS252UblNi0oTd1eCm7gBUFpu5nhuGTHBnoyK8ae43MyYeYfJLirn6QEtuDHKj8lDQvj9vMMXXMeV0w7w8/3tjZ8/2Z7J84Nacl/PpkZwt35geG9TBr/r6E/f1j6k55fx+LfHOZxTyuP9gxnTKYBXbghl1JxDF1yLVYcOHejQoQMPPvjgRW9LRKShUnAXEakngV6WcJ5XUmGz/NH+wdza0R+A8groN+MAf+hsmf5wa0ohJ/LKAPjXmhMMj/IjPMAdgF6tvLm105lpEt9af/KC2miWJeTyj2taEBvihburC5HNPGjq7UZcWhE5xRXc3jUQgJ8P59OphRedWnixL6OYCjO0bKK3ERGR+qJXXBGRenL8tKVnPsjbzWb5979NATk6xt9YFh5o6fNeezjfWFZeATlF5QR6udHMx42rw5twQ/szVwiduzPrgvvfv9l/mls7BXBb1wB6h1laYt7eYGnnafHbkYKzPyRYaQ4YEZH6o+AuIlJPcksqqDCDv6crMcGeRp/61uOFbD1eyMhoP0y/TZNY8Nuo/Lkj2k08LHNIni6qYNqWUyzanW3cdjy37IJr+/CXU/yuUwBjuwQS7GPiRF6Z0bteWm4Gd7j362PsOmF/ekkREbn0XB1dgIhIY7L2kGUEfeqNrQjwOvMS7PLbl9Xuk5aAbD0hFCxTSbq7ulBcbqa0wkxxmZmU3DLj62JGv3OKK9h1oogQXxMmV/h0e5Zx2+Ecy5GCe3rokrAiIo6kEXcRkXr0rzUn6H9FBM183Ph2YgTxJ4opqzDTI9Qbk6ulHQbg021Z3NU9iM4tPJk/NpwfD+ZxWxdLr/n8+Jxa3dcd3YK4vp2fzbKFe7JZlmD/6qzvbcpgxi2tKS43s2jPmfv495oTLBjXhmvbNGHhbW3YklLAVeFNaOrtxtDPkiksU8OMiEh90Ii7iEg9yi+pYMTnB0k4VYzJ1YUeoV70CbOE9szCcqZuygCgtMLMfV8fI6eogoggD+7r2RQfD1eW7c/l3d/WqYr11NdgHzc6t/C0+eoR4m2sd27c3pFWxKnCcpbvtw32h7NL+et3qeSXVtAmwJ0xnQII8TWRlleGn6cbIiJSP1zMur60iEid+GHRSf6bmMPe8+go6djcE7MZEjKKq2x18fNwpaWviQOZJXVSZ3VC/UxkFpZTXMUoejMfN/w93TiYVbtaRqe7MnFsCOEdfGpeWUREqqVWGRERB9pbi4sX5ZZUkFsPoR0gtYYTXE8VlHOq4OKu3CoiIhdGrTIiIiIiIk5AwV1ERERExAkouIuIiIiIOAEFdxERERERJ6DgLiIiIiLiBBTcRUREREScgIK7iIiIiIgTUHAXEREREXECugCTiEgdCssDd12fyOBZoItzi4jUFQV3EZE6EtWlCX6+bo4ugzVr17I/IYHrrruOyMhIR5dDYLC7o0sQEWkQFNxFROpIeAcfwjv4OLoMvtkYx47Dy/h9++5cOaypo8sREZE6oh53EREREREnoOAuIiIiIuIEFNxFRERERJyAgruIiIiIiBNQcBcRERERcQIK7iIiIiIiTkDBXURERETECSi4i4iIiIg4AQV3EREREREnoOAuIiIiIuIEFNxFRERERJyAgruIiIiIiBNQcBcRERERcQIK7iIiIiIiTkDBXURERETECSi4i4iIiIg4AQV3EREREREnoOAuIiIiIuIEFNxFRERERJyAgruIiIiIiBNQcBcRERERcQIK7iIiIiIiTkDBXURERETECSi4i4iIiIg4AQV3EREREREnoOAuIiIiIuIEFNxFRERERJyAgruIiIiIiBNQcBcRERERcQIK7iIiIiIiTkDBXURERETECSi4i4iIiIg4AQV3EREREREnoOAuIiIiIuIEFNxFRERERJyAi9lsNju6CBERuTC9e/fG3d0dT09PY1lRURGlpaV4e3tjMpmM5YWFhWzevNkRZYqISB3QiLuIiBO76aabcHFxIS8vz/gqKyvDxcWFoqIiY1lubi4uLi6OLldERC6CgruIiBN74IEHKCkpoTYHT2NiYuqhIhERuVQU3EVEnFirVq246aabbFplzmU2m3F3d+eRRx6px8pERKSuKbiLiDi52oy6x8TE0Lt373qsSkRE6pqCu4iIk6tu1F2j7SIiDYeCu4hIA1DdqLtG20VEGgYFdxGRBsDeqLtG20VEGhYFdxGRBsLeqLtG20VEGg4FdxGRBsI66u7h4aHRdhGRBkjBXUSkAXnggQcoLS3FxcVFo+0iIg2MgruISANiHXUHNNouItLAuJhrc7k9EREn8vV/UjhxqMjRZYiD9b6hKb2uD3J0GSIidcbk6AJEROpaabGZa8e1IriVl6NLEQfZvT6T8jKNS4lIw6LgLiINksnkgpu7i6PLEAdxcdX/vYg0POpxFxERERFxAgruIiIiIiJOQMFdRERERMQJKLiLiIiIiDgBBXcRERERESeg4C4iIiIi4gQU3EVEREREnICCu4iIiIiIE9AFmESkUTKbzfz00w/s2PErBQX5NG/ekkGDhtG+fbSjS7tkKioq2LRpHXv37iItLYWmTYPp3Lk7/fsPxN3d/ZLff3JyIr/88jOjR9+Ol5euaisicr4U3EWkUVq0aDYzZrwDQGhoGKtXf0du7mkee+xpB1dWezt3buOXX37m/vsfrXHd/Pw83njjeTZuXAtAYGAQ2dlZfP31PObPX0VAQGCd1GQ2m1m1ajklJcWMHDnG5rZvv/2KJUvmExvbm44du9bJ/YmINCYK7iLS6BQXF7NgwSzCwsJ5771ZNGniS2pqCuXl5Y4u7bx8/vk0Tp5Mq1VwnzZtChs3ruX660fwf//3N/z8/CkuLiYxcW+dhXaA8vJy3nzzhUqhHWD8+D/Sp8/VdOjQuc7uT0SkMVFwF5FG59Spk2RnZzFo0DCaNPEFLKPuVkePHmLLlo1cc811NG/eEoCioiK+/fYrYmK60LFjV3bvjmP//j107NiVX39dT1lZGZGRMVx11SDc3NwAWLduFaWlJfj7BxIXt4UmTXzp2rUnXbp0t6knOTmRrVs3kpWVSZs27bj22iH4+PgAcPDgAXbs+JUBA4awc+c29u/fTXR0Z7y8vDh+/Cj5+Xl89dX/ALjhhpuN/TnboUNJrFixhKioGP72txdwdbWc3uTp6VmpllOnMti4cQ0pKUcICQmjb99rCQlpBUB6ehqbNq3jxht/x7p1K0lK2k/Tps0YOvRmI/wvXboAgMTEvXz11f/w9vZh+PBb2LRpHampKQD06HElrq6urFu3ipYtQ/Hy8mbTpnXk5eXSrVsv+vS5CoDCwkK+++5r4zG3WrVqOR4engwYMOT8/uNFRJycgruINDohIa3w9vZhxYol3HDDqEp97UlJ+/noo7do1y7KCO75+bl89NFbTJjwRzp27MrWrRuZM+dj4EzbCUBsbG9efvl9TCYTixbNZt++eAC8vX0oLCwAYMKEB5g48QEAVqxYwpQpL+Lt7YOnpyfZ2Vn8738zefPNGQQHt2Dv3l189NFbrFixmIMHD+Dt7UNERBRxcVvIyEgHYPHieQBcffVgu8F927bNANx663gjtNuzf/8ennjiIQoLCwgNDSM1NYUPP3yD1177D9279+HYscN88MHrLF26gCNHDhr7tGzZQmbMWIi7u7sR3Pfv30Nubg5NmwYzfPgtrF79HWvWfA9YPmC4u7uzaNFsMjLSychINx7D+fP/y9///i+GDBlpPOYTJz5oE9znzp1JYGCQgruINDqaVUZEGh1XV1ceffQpCgsLePjhO5gy5UVOnEi9oG298soHfPHFSqZPn8/gwcOJi9vCypXLjNu9vX2YO/dbFi1azRtvTCcqKobZs6dz5MhBMjLSmTLlRSIiIpk9ezlz5nzLo48+RWpqCp9/Ps3mfkpKSvjkk69YsOAHrrvuRh577Gm6detFaGgYn322mM8+W0yLFiF2a0xJOQJA27aRVe5HeXk5U6a8SGFhAdOnz+ezzxbz5psz8Pb2YerUyZSVlRnrhoWF8/XXP/HFFysZNmwUqakp7Ny5FYDp0+cDMHLkGD77bDFTpswE4KmnXmbMmAmV7jcjI52XX36fL75YybRpXwBnRu1FRMSWgruINErXXXcj778/my5durNixRIefHAc27f/ct7badOm/W/f2/GnPz0BwLZtm4zbmzYNplmz5ri5udGtW08mTHgQgJ07t7J16yajFl9fP0wmE8OHj8bb24e1a1fa3M9NN/2esLArcHd3x2Q6v4Olp09nA+Dr61flOqmpKRw8eIBevfrRpk07ALp27UGPHleSmprC8eNHjXWvv34E3t7eeHp60q/fAMDSRnMhwsLC6dWrHwBt27YnPDyCw4eTL2hbIiINnYK7iDRaUVExvPXWx7z44lQAnnzyYZuR5fPl5+ePt7cPqanHqlzH2kt/4kQqJ04cB6BTp1jjdjc3N7p06U5hYQEFBfnG8s6dY7lQISGW+zx16mSV66SnW444dOvWy2a59X6rOiJh3XZpackF13e28PAIo6VIRERsKbiLSKPXt+813HrrHYDlRNELlZ6eRmFhAT4+lfvMrazb9/FpgpeXN3BmRNzq+HFL8Pfw8DSWubq62d1eaWlpjXW1anUFAL/88nOV63h7W06GzcnJslluHUmvbrTenoqKC5uhp7oefBGRxk6vkCLSKBUVFdn8nJZmGf0uLy8jOLgFAAcOJBi3HzlysMZtWltfIiM7VLnO5s0/Ada2EEtLyp49O43bT506SUrKESIiImtsifH09CQjI52CgupHqAcMGPJbr/1MkpL229z2yy/rKSkpMcL9rl3bbG7fsmUjcCb818TFxQWo3eNVE19ff8ByoqtVVlYmmZkZF71tERFnpFllRKTRMZvNPPzwHURHdyImpgt79+5kzZrv6dWrHx07dqW8vJzAwCC+/HIOnp6eFBTkM3fuTLvbmjv3Y7p27cnGjWuMWVNGj77duD0l5QgLF36Or68/K1cuJT5+B+HhEfTpczVgaQ1ZsGAWBQX59OlzFQsXfg7AHXfcX+N+9O8/iF9/3cBHH71Jz5798PPzN/rFz9akiS9//ONjvPvuyzz88B2MGTOeli1bsWdPHGvWfM+ddz7E+PH3M2rUWJYsmc8zzzzKjTf+jq1bN5GScoRRo8bWeq53Nzc3Bg26gTVrvmfevE9p2jSYmJguhIdH1Or3z+bl5WVsa/bsGTRr1pzFi+eplUZEGi0FdxFpdAoK8unQoTMbN65l9ervAOjVqx9//vNTgCV8Tpr0NP/73ye8996rBAYGMXHig0yf/jbgYrOtH374hmXLFgKWEP6XvzxXaXaX2bNnGGGzT5+rePzxZ43R9Fde+YApU15k+fJFLF++CG9vHx577BljqkPrCLY9lrndt7BixRJWrFjC4MHD7QZ3gJEjbyUoqCnTp7/NokVzzlo+hlGjxgJw332P4uLiwuLFX/DrrxsAGD36Nu655xGbbZ1dk/XfZy8bN+4eTp48waeffgDApElPEx4eUWlfrPPdn8vatmPdVklJiTHLzrhxd1NUVFjlYyIi0pC5mM1ms6OLEBGpSwumHiP2umCahXlVu155eTlpaccJCmqKj08Tu+tkZWUSGBhUKXTOmvURc+Z8zNy53+Hq6oqHh0elOdQnTbqb3NzTfPzxQjIzM/D3D8TDw8Pu/RQVFZGfn0ezZsHnsacWOTnZmEwmu3O423P6dA4FBfm0aBFit6e8rKyM7OxMAgObnvcMNmc7deokTZr44eVV/f9DbeTmnsbb26fW9exal4mPD1w5rOlF37eIyOVCI+4i0mi5ubkRFlZ973ZQUM3Br6Z1XF1djb75qnh5eV1wwK1tG4uVv38A/v4BVd5uMplqrLc2mjVrftHbsPLz86+zbYmIOCudnCoiIiIi4gQ04i4icgGGDx9Nnz5XVzva/dhjz1BRUVGPVYmISEOm4C4icgFatAipdBLquSIiIuupGhERaQzUKiMiIiIi4gQU3EVEqrFo0Ry+/35ppeWJifuYO3emcZXTizF9+lQeeug2m2XJyYnMm/dppQtFXa52747j3ntvNS5CJSIidU/BXUSkGp9/Po3lyxdVWp6YuJf//vc/pKWl1HpbKSlHmTZtCjk52TbLMzMzOHjwgM2yb7/9ik8//YCDBxMvrPB6VlxcRErKEQoK8h1diohIg6XgLiJST9asWcGXX86luLjmUfTx4//Iv//9Dh06dK6HykRExBno5FQRkTpSUlLCTz+tIjk5EX//ALp160XHjl0BS2vN7t07APjuu6/x8wugZ8++tGnTrtJ2Nm1aR2qqZSS/R48rcXV1Zd26VbRsGYqXlzebNq0jLy+Xbt160afPVTa/m56exvr1q0lPTyXNic12AAAHVUlEQVQkJIz+/QfWeBKtVVzcFtq2jaz1vPBbt25i586tBAU1w93dvdLtp05lsHHjGlJSjhASEkbfvtcSEtLKZp2DBw+wc+dW0tJSCA1tTb9+A2pdr4hIY6PgLiJSB06fzuGf//wTiYn7CAsLJyXlCAD33fdnxo69i+Tk/ezZsxOAFSuW4O7uTvPmLe0G99Wrv2PNmu8BuOGGm3F3d2fRotlkZKSTkZFOYGAQ2dlZzJ//X/7+938xZMhIwBKk//nPRwDw9vahsLCADz98g8mT360U8O154omH+Pe/3+HKK6+udj2z2cz777/GsmULAQgObkFGRrrNOvv37+GJJx6isLCA0NAwUlNT+PDDN3jttf/QvXsfAL744jM++eR9AOMxmzNnBrNmLcPT07PGekVEGhsFdxGRGuzbF8+wYb2rXed//5tJYuI+/vrX57nhhptJSTnK668/y8yZ73H11dcxbNgoMjLSmTXrI95++5NqR5WfeuplmjVrwaJFs22WZ2Sk8/LL79OrVz8OHUriwQfHsXTpAoYMGUlu7mlef/1ZwsLCeeaZ12jXLop9++J58smHefPN55kz51tMprp5yf/ppx9YtmwhAwYM4a9/fQEvLy8jhJvNZsrLy5ky5UUKCwuYPn0+bdq0Y9eu7Tz77CSmTp3Mxx8vYt++eD755H26devF88+/ia+vH6dP55CWdlyhXUSkCgruIiI1CAwMYtSocTbLEhLi2bz5Z+PnH3/8FoBBg4YBEBZ2BddfP4J9++KJi9tCWNgVF11HWFg4vXr1A6Bt2/aEh0dw+HAyAFu2bCQ7O4tBg4ZRWFjA7t1xAHTr1pPNm3/mxIlUuzWsWLGEPXvijJ8XLvyc9et/BGDSpKdxda18KtTXX/8PgIkTH8TLywuAqKiOALi4uJCamsLBgwfo1aufcUSha9ce9OhxJRs2rOH48aOsWrUMgDFjJuDr6weAv38A/v4BF/koiYg0XAruIiI1CAkJY/z4+22WffPNV0ZwLyoqIjs7i549++Lh4WGsEx3dCeC8Zp45H+HhERw5chCAY8cOAfD11/P4+ut5ldatqCi3uw1XV1fc3M68FZhMJpuf7UlOTiQ0NIzw8Ai7t6enpwLQrVsvm+WdO8eyYcMaTpxINeqOja3+SIaIiJyh4C4icpGsLSjn9nmfPHkCwBhRtjKbzXVyv2ePhnt5eQPwj39M5rrrhtd6G0OH3sTQoTcBsHz5IkaPvr3GHneA7OwsysrK7LbfeHv7AJCTk2WzPD09DbA8HtZ6c3Nz8Pb2rnW9IiKNmaaDFBG5SCaTiYiISI4cOUhu7mlj+c6dWwEID7e0i1h7t60nrp79+0Cl+d3PR7t20QD8+OM3F7yN2t9XFIWFBSQk7LZ7e6tWlpacXbu22SzfsmWjcXv79h0Ayww6Z6uoqKjrckVEGgwFdxGROnDHHZZWmkmT7ub775eyaNEcliyZT3h4BL179wegTx/LSPbs2dNZvXoFK1YsAc60lLz11gvGNJDnq0ePK4mN7c2vv27gueceY+XKZUybNoVx44Zy7NiRmjcAvP76R7WaN/73v58IwNNP/5kPPnid1atXMGfODOP2gIBARo0aS2LiPp555lHWr1/Nu+++QkrKEUaNGktAQCCjR9+Ot7cPH3zwOi+99CSrVi3n1Vef4dFH71R4FxGpglplRERq4ObmVmmZi4uLzc8DBgwhP/8Zpk2bwltv/QuAXr368Ze/PGeMqLdp047x4+/nyy/n8uqrT+Pt7cOwYaPo338gQ4fexMqVyxg69GZCQ8Mqbd9eDXCmLcXV1ZVnnnmN6dPfZuXKZUb/fa9e/TCbaxeEa9tvftVVg/jzn5/k44/fZcmS+Wzduon27aNtHpf77nsUFxcXFi/+gl9/3QDA6NG3cc89lukqmzUL5u23P2Hq1MmsW7eKdetWERERSZ8+V1NYWECTJr61qkVEpDFxMddVs6WIyGViwdRjxF4XTLMwL4fc/6lTGTRp4mvMuHKugoICSkqKCQgItAnoubmncXf3qPL3aqu0tJScnCyCgppVGfjrgtlsJisrk6ZNm1W5TllZGdnZmQQGNq1yOsqCggLKykrrdEaZXesy8fGBK4c1rbNtiog4mkbcRUTqWLNmwdXe7uPjg4+PT6Xlfn7+dXL/7u7uBAe3qJNtVcfFxaXa0A6W/v2aarH3WIiISGXqcRcRERERcQIK7iIiIiIiTkDBXURERETECSi4i4iIiIg4AQV3EREREREnoOAuIiIiIuIEFNxFRERERJyAgruIiIiIiBPQBZhEpEE6vCePU8eLHV2GOEjm8SJ8Ih1z5VwRkUtFwV1EGpyoHr7kZJRSkl/i6FLEQZqFuBPSRsFdRBoWF7PZbHZ0ESIiIiIiUj31uIuIiIiIOAEFdxERERERJ6DgLiIiIiLiBBTcRUREREScgIK7iIiIiIgTUHAXEREREXECCu4iIiIiIk5AwV1ERERExAkouIuIiIiIOAEFdxERERERJ/D/O5bx84DCoOoAAAAASUVORK5CYII=" id="0" name="Picture 1"/>
          <p:cNvPicPr>
            <a:picLocks noGrp="1" noChangeAspect="1"/>
          </p:cNvPicPr>
          <p:nvPr/>
        </p:nvPicPr>
        <p:blipFill>
          <a:blip r:embed="rId2"/>
          <a:stretch>
            <a:fillRect/>
          </a:stretch>
        </p:blipFill>
        <p:spPr bwMode="auto">
          <a:xfrm>
            <a:off x="3568700" y="647700"/>
            <a:ext cx="5105400" cy="2984500"/>
          </a:xfrm>
          <a:prstGeom prst="rect">
            <a:avLst/>
          </a:prstGeom>
          <a:noFill/>
          <a:ln w="9525">
            <a:noFill/>
            <a:headEnd/>
            <a:tailEnd/>
          </a:ln>
        </p:spPr>
      </p:pic>
      <p:sp>
        <p:nvSpPr>
          <p:cNvPr id="1" name="TextBox 3"/>
          <p:cNvSpPr txBox="1"/>
          <p:nvPr>
            <p:ph idx="1"/>
          </p:nvPr>
        </p:nvSpPr>
        <p:spPr>
          <a:xfrm>
            <a:off x="3568700" y="4076700"/>
            <a:ext cx="5105400" cy="508000"/>
          </a:xfrm>
          <a:prstGeom prst="rect">
            <a:avLst/>
          </a:prstGeom>
          <a:noFill/>
        </p:spPr>
        <p:txBody>
          <a:bodyPr/>
          <a:lstStyle/>
          <a:p>
            <a:pPr lvl="0" indent="0" marL="0" algn="ctr">
              <a:buNone/>
            </a:pPr>
            <a:r>
              <a:rPr/>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Leviers d’Adoption</a:t>
            </a:r>
          </a:p>
          <a:p>
            <a:pPr lvl="0" indent="-342900" marL="342900">
              <a:buAutoNum type="arabicPeriod"/>
            </a:pPr>
            <a:r>
              <a:rPr b="1"/>
              <a:t>Champions</a:t>
            </a:r>
            <a:r>
              <a:rPr/>
              <a:t> : Identifier 5-10 utilisateurs influents pour promouvoir l’outil</a:t>
            </a:r>
          </a:p>
          <a:p>
            <a:pPr lvl="0" indent="-342900" marL="342900">
              <a:buAutoNum type="arabicPeriod"/>
            </a:pPr>
            <a:r>
              <a:rPr b="1"/>
              <a:t>Quick Wins</a:t>
            </a:r>
            <a:r>
              <a:rPr/>
              <a:t> : Démonstrations concrètes de valeur (gain temps, qualité réponses)</a:t>
            </a:r>
          </a:p>
          <a:p>
            <a:pPr lvl="0" indent="-342900" marL="342900">
              <a:buAutoNum type="arabicPeriod"/>
            </a:pPr>
            <a:r>
              <a:rPr b="1"/>
              <a:t>Gamification</a:t>
            </a:r>
            <a:r>
              <a:rPr/>
              <a:t> : Badges, leaderboard pour encourager l’usage</a:t>
            </a:r>
          </a:p>
          <a:p>
            <a:pPr lvl="0" indent="-342900" marL="342900">
              <a:buAutoNum type="arabicPeriod"/>
            </a:pPr>
            <a:r>
              <a:rPr b="1"/>
              <a:t>Feedback Loop</a:t>
            </a:r>
            <a:r>
              <a:rPr/>
              <a:t> : Canal dédié pour suggestions et amélioration continue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Roadmap Post-Lancement (An 1-2)</a:t>
            </a:r>
          </a:p>
        </p:txBody>
      </p:sp>
      <p:sp>
        <p:nvSpPr>
          <p:cNvPr id="3" name="Content Placeholder 2"/>
          <p:cNvSpPr>
            <a:spLocks noGrp="1"/>
          </p:cNvSpPr>
          <p:nvPr>
            <p:ph idx="1" sz="half"/>
          </p:nvPr>
        </p:nvSpPr>
        <p:spPr/>
        <p:txBody>
          <a:bodyPr/>
          <a:lstStyle/>
          <a:p>
            <a:pPr lvl="0" indent="0" marL="0">
              <a:spcBef>
                <a:spcPts val="3000"/>
              </a:spcBef>
              <a:buNone/>
            </a:pPr>
            <a:r>
              <a:rPr b="1"/>
              <a:t>Trimestre 1-2 (Stabilisation)</a:t>
            </a:r>
          </a:p>
          <a:p>
            <a:pPr lvl="0"/>
            <a:r>
              <a:rPr/>
              <a:t>Monitoring intensif et hotfixes</a:t>
            </a:r>
          </a:p>
          <a:p>
            <a:pPr lvl="0"/>
            <a:r>
              <a:rPr/>
              <a:t>Collecte feedback utilisateurs</a:t>
            </a:r>
          </a:p>
          <a:p>
            <a:pPr lvl="0"/>
            <a:r>
              <a:rPr/>
              <a:t>Optimisation performances</a:t>
            </a:r>
          </a:p>
          <a:p>
            <a:pPr lvl="0"/>
            <a:r>
              <a:rPr/>
              <a:t>Documentation complète</a:t>
            </a:r>
          </a:p>
          <a:p>
            <a:pPr lvl="0" indent="0" marL="0">
              <a:spcBef>
                <a:spcPts val="3000"/>
              </a:spcBef>
              <a:buNone/>
            </a:pPr>
            <a:r>
              <a:rPr b="1"/>
              <a:t>Trimestre 3-4 (Extension)</a:t>
            </a:r>
          </a:p>
          <a:p>
            <a:pPr lvl="0"/>
            <a:r>
              <a:rPr/>
              <a:t>Nouveaux use cases (2-3)</a:t>
            </a:r>
          </a:p>
          <a:p>
            <a:pPr lvl="0"/>
            <a:r>
              <a:rPr/>
              <a:t>Intégration outils existants (Slack, Teams)</a:t>
            </a:r>
          </a:p>
          <a:p>
            <a:pPr lvl="0"/>
            <a:r>
              <a:rPr/>
              <a:t>Fine-tuning modèle custom</a:t>
            </a:r>
          </a:p>
          <a:p>
            <a:pPr lvl="0"/>
            <a:r>
              <a:rPr/>
              <a:t>Multi-langues (si besoin)</a:t>
            </a:r>
          </a:p>
        </p:txBody>
      </p:sp>
      <p:sp>
        <p:nvSpPr>
          <p:cNvPr id="4" name="Content Placeholder 3"/>
          <p:cNvSpPr>
            <a:spLocks noGrp="1"/>
          </p:cNvSpPr>
          <p:nvPr>
            <p:ph idx="2" sz="half"/>
          </p:nvPr>
        </p:nvSpPr>
        <p:spPr/>
        <p:txBody>
          <a:bodyPr/>
          <a:lstStyle/>
          <a:p>
            <a:pPr lvl="0" indent="0" marL="0">
              <a:spcBef>
                <a:spcPts val="3000"/>
              </a:spcBef>
              <a:buNone/>
            </a:pPr>
            <a:r>
              <a:rPr b="1"/>
              <a:t>An 2 (Industrialisation)</a:t>
            </a:r>
          </a:p>
          <a:p>
            <a:pPr lvl="0"/>
            <a:r>
              <a:rPr/>
              <a:t>Déploiement multi-sites</a:t>
            </a:r>
          </a:p>
          <a:p>
            <a:pPr lvl="0"/>
            <a:r>
              <a:rPr/>
              <a:t>Haute disponibilité (HA)</a:t>
            </a:r>
          </a:p>
          <a:p>
            <a:pPr lvl="0"/>
            <a:r>
              <a:rPr/>
              <a:t>Auto-scaling</a:t>
            </a:r>
          </a:p>
          <a:p>
            <a:pPr lvl="0"/>
            <a:r>
              <a:rPr/>
              <a:t>ML Ops avancés</a:t>
            </a:r>
          </a:p>
          <a:p>
            <a:pPr lvl="0" indent="0" marL="0">
              <a:spcBef>
                <a:spcPts val="3000"/>
              </a:spcBef>
              <a:buNone/>
            </a:pPr>
            <a:r>
              <a:rPr b="1"/>
              <a:t>An 2+ (Innovation)</a:t>
            </a:r>
          </a:p>
          <a:p>
            <a:pPr lvl="0"/>
            <a:r>
              <a:rPr/>
              <a:t>Agents autonomes</a:t>
            </a:r>
          </a:p>
          <a:p>
            <a:pPr lvl="0"/>
            <a:r>
              <a:rPr/>
              <a:t>Multi-modal (vision + texte)</a:t>
            </a:r>
          </a:p>
          <a:p>
            <a:pPr lvl="0"/>
            <a:r>
              <a:rPr/>
              <a:t>Génération de code</a:t>
            </a:r>
          </a:p>
          <a:p>
            <a:pPr lvl="0"/>
            <a:r>
              <a:rPr/>
              <a:t>Prédictif / recommandations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Vision long terme : IA locale au cœur des processus métier</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Benchmark Interne : Avant/Après</a:t>
            </a:r>
          </a:p>
        </p:txBody>
      </p:sp>
      <p:sp>
        <p:nvSpPr>
          <p:cNvPr id="4" name="Text Placeholder 3"/>
          <p:cNvSpPr>
            <a:spLocks noGrp="1"/>
          </p:cNvSpPr>
          <p:nvPr>
            <p:ph idx="2" sz="half" type="body"/>
          </p:nvPr>
        </p:nvSpPr>
        <p:spPr/>
        <p:txBody>
          <a:bodyPr/>
          <a:lstStyle/>
          <a:p>
            <a:pPr lvl="0" indent="0" marL="0">
              <a:spcBef>
                <a:spcPts val="3000"/>
              </a:spcBef>
              <a:buNone/>
            </a:pPr>
            <a:r>
              <a:rPr b="1"/>
              <a:t>Métriques Observées (Entreprises Similaires)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Métrique</a:t>
                      </a:r>
                    </a:p>
                  </a:txBody>
                  <a:tcPr/>
                </a:tc>
                <a:tc>
                  <a:txBody>
                    <a:bodyPr/>
                    <a:lstStyle/>
                    <a:p>
                      <a:pPr lvl="0" indent="0" marL="0">
                        <a:buNone/>
                      </a:pPr>
                      <a:r>
                        <a:rPr/>
                        <a:t>Avant IA</a:t>
                      </a:r>
                    </a:p>
                  </a:txBody>
                  <a:tcPr/>
                </a:tc>
                <a:tc>
                  <a:txBody>
                    <a:bodyPr/>
                    <a:lstStyle/>
                    <a:p>
                      <a:pPr lvl="0" indent="0" marL="0">
                        <a:buNone/>
                      </a:pPr>
                      <a:r>
                        <a:rPr/>
                        <a:t>Après IA (M+6)</a:t>
                      </a:r>
                    </a:p>
                  </a:txBody>
                  <a:tcPr/>
                </a:tc>
                <a:tc>
                  <a:txBody>
                    <a:bodyPr/>
                    <a:lstStyle/>
                    <a:p>
                      <a:pPr lvl="0" indent="0" marL="0">
                        <a:buNone/>
                      </a:pPr>
                      <a:r>
                        <a:rPr/>
                        <a:t>Gain</a:t>
                      </a:r>
                    </a:p>
                  </a:txBody>
                  <a:tcPr/>
                </a:tc>
              </a:tr>
              <a:tr h="0">
                <a:tc>
                  <a:txBody>
                    <a:bodyPr/>
                    <a:lstStyle/>
                    <a:p>
                      <a:pPr lvl="0" indent="0" marL="0">
                        <a:buNone/>
                      </a:pPr>
                      <a:r>
                        <a:rPr b="1"/>
                        <a:t>Temps recherche info</a:t>
                      </a:r>
                    </a:p>
                  </a:txBody>
                </a:tc>
                <a:tc>
                  <a:txBody>
                    <a:bodyPr/>
                    <a:lstStyle/>
                    <a:p>
                      <a:pPr lvl="0" indent="0" marL="0">
                        <a:buNone/>
                      </a:pPr>
                      <a:r>
                        <a:rPr/>
                        <a:t>45 min/jour</a:t>
                      </a:r>
                    </a:p>
                  </a:txBody>
                </a:tc>
                <a:tc>
                  <a:txBody>
                    <a:bodyPr/>
                    <a:lstStyle/>
                    <a:p>
                      <a:pPr lvl="0" indent="0" marL="0">
                        <a:buNone/>
                      </a:pPr>
                      <a:r>
                        <a:rPr/>
                        <a:t>18 min/jour</a:t>
                      </a:r>
                    </a:p>
                  </a:txBody>
                </a:tc>
                <a:tc>
                  <a:txBody>
                    <a:bodyPr/>
                    <a:lstStyle/>
                    <a:p>
                      <a:pPr lvl="0" indent="0" marL="0">
                        <a:buNone/>
                      </a:pPr>
                      <a:r>
                        <a:rPr b="1"/>
                        <a:t>-60%</a:t>
                      </a:r>
                    </a:p>
                  </a:txBody>
                </a:tc>
              </a:tr>
              <a:tr h="0">
                <a:tc>
                  <a:txBody>
                    <a:bodyPr/>
                    <a:lstStyle/>
                    <a:p>
                      <a:pPr lvl="0" indent="0" marL="0">
                        <a:buNone/>
                      </a:pPr>
                      <a:r>
                        <a:rPr b="1"/>
                        <a:t>Réponse email client</a:t>
                      </a:r>
                    </a:p>
                  </a:txBody>
                </a:tc>
                <a:tc>
                  <a:txBody>
                    <a:bodyPr/>
                    <a:lstStyle/>
                    <a:p>
                      <a:pPr lvl="0" indent="0" marL="0">
                        <a:buNone/>
                      </a:pPr>
                      <a:r>
                        <a:rPr/>
                        <a:t>24h</a:t>
                      </a:r>
                    </a:p>
                  </a:txBody>
                </a:tc>
                <a:tc>
                  <a:txBody>
                    <a:bodyPr/>
                    <a:lstStyle/>
                    <a:p>
                      <a:pPr lvl="0" indent="0" marL="0">
                        <a:buNone/>
                      </a:pPr>
                      <a:r>
                        <a:rPr/>
                        <a:t>2h</a:t>
                      </a:r>
                    </a:p>
                  </a:txBody>
                </a:tc>
                <a:tc>
                  <a:txBody>
                    <a:bodyPr/>
                    <a:lstStyle/>
                    <a:p>
                      <a:pPr lvl="0" indent="0" marL="0">
                        <a:buNone/>
                      </a:pPr>
                      <a:r>
                        <a:rPr b="1"/>
                        <a:t>-92%</a:t>
                      </a:r>
                    </a:p>
                  </a:txBody>
                </a:tc>
              </a:tr>
              <a:tr h="0">
                <a:tc>
                  <a:txBody>
                    <a:bodyPr/>
                    <a:lstStyle/>
                    <a:p>
                      <a:pPr lvl="0" indent="0" marL="0">
                        <a:buNone/>
                      </a:pPr>
                      <a:r>
                        <a:rPr b="1"/>
                        <a:t>Onboarding nouvel employé</a:t>
                      </a:r>
                    </a:p>
                  </a:txBody>
                </a:tc>
                <a:tc>
                  <a:txBody>
                    <a:bodyPr/>
                    <a:lstStyle/>
                    <a:p>
                      <a:pPr lvl="0" indent="0" marL="0">
                        <a:buNone/>
                      </a:pPr>
                      <a:r>
                        <a:rPr/>
                        <a:t>3 semaines</a:t>
                      </a:r>
                    </a:p>
                  </a:txBody>
                </a:tc>
                <a:tc>
                  <a:txBody>
                    <a:bodyPr/>
                    <a:lstStyle/>
                    <a:p>
                      <a:pPr lvl="0" indent="0" marL="0">
                        <a:buNone/>
                      </a:pPr>
                      <a:r>
                        <a:rPr/>
                        <a:t>1.5 semaines</a:t>
                      </a:r>
                    </a:p>
                  </a:txBody>
                </a:tc>
                <a:tc>
                  <a:txBody>
                    <a:bodyPr/>
                    <a:lstStyle/>
                    <a:p>
                      <a:pPr lvl="0" indent="0" marL="0">
                        <a:buNone/>
                      </a:pPr>
                      <a:r>
                        <a:rPr b="1"/>
                        <a:t>-50%</a:t>
                      </a:r>
                    </a:p>
                  </a:txBody>
                </a:tc>
              </a:tr>
              <a:tr h="0">
                <a:tc>
                  <a:txBody>
                    <a:bodyPr/>
                    <a:lstStyle/>
                    <a:p>
                      <a:pPr lvl="0" indent="0" marL="0">
                        <a:buNone/>
                      </a:pPr>
                      <a:r>
                        <a:rPr b="1"/>
                        <a:t>Résolution ticket L1</a:t>
                      </a:r>
                    </a:p>
                  </a:txBody>
                </a:tc>
                <a:tc>
                  <a:txBody>
                    <a:bodyPr/>
                    <a:lstStyle/>
                    <a:p>
                      <a:pPr lvl="0" indent="0" marL="0">
                        <a:buNone/>
                      </a:pPr>
                      <a:r>
                        <a:rPr/>
                        <a:t>48h</a:t>
                      </a:r>
                    </a:p>
                  </a:txBody>
                </a:tc>
                <a:tc>
                  <a:txBody>
                    <a:bodyPr/>
                    <a:lstStyle/>
                    <a:p>
                      <a:pPr lvl="0" indent="0" marL="0">
                        <a:buNone/>
                      </a:pPr>
                      <a:r>
                        <a:rPr/>
                        <a:t>6h</a:t>
                      </a:r>
                    </a:p>
                  </a:txBody>
                </a:tc>
                <a:tc>
                  <a:txBody>
                    <a:bodyPr/>
                    <a:lstStyle/>
                    <a:p>
                      <a:pPr lvl="0" indent="0" marL="0">
                        <a:buNone/>
                      </a:pPr>
                      <a:r>
                        <a:rPr b="1"/>
                        <a:t>-88%</a:t>
                      </a:r>
                    </a:p>
                  </a:txBody>
                </a:tc>
              </a:tr>
              <a:tr h="0">
                <a:tc>
                  <a:txBody>
                    <a:bodyPr/>
                    <a:lstStyle/>
                    <a:p>
                      <a:pPr lvl="0" indent="0" marL="0">
                        <a:buNone/>
                      </a:pPr>
                      <a:r>
                        <a:rPr b="1"/>
                        <a:t>Satisfaction employés</a:t>
                      </a:r>
                    </a:p>
                  </a:txBody>
                </a:tc>
                <a:tc>
                  <a:txBody>
                    <a:bodyPr/>
                    <a:lstStyle/>
                    <a:p>
                      <a:pPr lvl="0" indent="0" marL="0">
                        <a:buNone/>
                      </a:pPr>
                      <a:r>
                        <a:rPr/>
                        <a:t>6.2/10</a:t>
                      </a:r>
                    </a:p>
                  </a:txBody>
                </a:tc>
                <a:tc>
                  <a:txBody>
                    <a:bodyPr/>
                    <a:lstStyle/>
                    <a:p>
                      <a:pPr lvl="0" indent="0" marL="0">
                        <a:buNone/>
                      </a:pPr>
                      <a:r>
                        <a:rPr/>
                        <a:t>8.5/10</a:t>
                      </a:r>
                    </a:p>
                  </a:txBody>
                </a:tc>
                <a:tc>
                  <a:txBody>
                    <a:bodyPr/>
                    <a:lstStyle/>
                    <a:p>
                      <a:pPr lvl="0" indent="0" marL="0">
                        <a:buNone/>
                      </a:pPr>
                      <a:r>
                        <a:rPr b="1"/>
                        <a:t>+37%</a:t>
                      </a:r>
                    </a:p>
                  </a:txBody>
                </a:tc>
              </a:tr>
            </a:tbl>
          </a:graphicData>
        </a:graphic>
      </p:graphicFrame>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Témoignages</a:t>
            </a:r>
          </a:p>
          <a:p>
            <a:pPr lvl="0" indent="0" marL="1270000">
              <a:buNone/>
            </a:pPr>
            <a:r>
              <a:rPr sz="2000" i="1"/>
              <a:t>“L’IA locale a transformé notre service support. Les agents trouvent les réponses 10× plus vite.”</a:t>
            </a:r>
            <a:r>
              <a:rPr sz="2000"/>
              <a:t> — </a:t>
            </a:r>
            <a:r>
              <a:rPr sz="2000" b="1"/>
              <a:t>Directrice Service Client, PME SaaS (200 employés)</a:t>
            </a:r>
          </a:p>
          <a:p>
            <a:pPr lvl="0" indent="0" marL="1270000">
              <a:buNone/>
            </a:pPr>
            <a:r>
              <a:rPr sz="2000" i="1"/>
              <a:t>“ROI dépassé dès le mois 11. Les économies de licences + gains productivité dépassent nos prévisions.”</a:t>
            </a:r>
            <a:r>
              <a:rPr sz="2000"/>
              <a:t> — </a:t>
            </a:r>
            <a:r>
              <a:rPr sz="2000" b="1"/>
              <a:t>CFO, Scale-up Fintech (500 employés)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Prochaines Étapes : Décision et Lancement</a:t>
            </a:r>
          </a:p>
        </p:txBody>
      </p:sp>
      <p:sp>
        <p:nvSpPr>
          <p:cNvPr id="3" name="Content Placeholder 2"/>
          <p:cNvSpPr>
            <a:spLocks noGrp="1"/>
          </p:cNvSpPr>
          <p:nvPr>
            <p:ph idx="1"/>
          </p:nvPr>
        </p:nvSpPr>
        <p:spPr/>
        <p:txBody>
          <a:bodyPr/>
          <a:lstStyle/>
          <a:p>
            <a:pPr lvl="0" indent="0" marL="0">
              <a:spcBef>
                <a:spcPts val="3000"/>
              </a:spcBef>
              <a:buNone/>
            </a:pPr>
            <a:r>
              <a:rPr b="1"/>
              <a:t>Options Proposées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Option A : POC Rapide</a:t>
            </a:r>
          </a:p>
          <a:p>
            <a:pPr lvl="0" indent="0" marL="0">
              <a:buNone/>
            </a:pPr>
            <a:r>
              <a:rPr b="1"/>
              <a:t>6 semaines - 15 k€</a:t>
            </a:r>
          </a:p>
          <a:p>
            <a:pPr lvl="0"/>
            <a:r>
              <a:rPr/>
              <a:t>Use case unique</a:t>
            </a:r>
          </a:p>
          <a:p>
            <a:pPr lvl="0"/>
            <a:r>
              <a:rPr/>
              <a:t>20 bêta testeurs</a:t>
            </a:r>
          </a:p>
          <a:p>
            <a:pPr lvl="0"/>
            <a:r>
              <a:rPr/>
              <a:t>Corpus test 1 000 docs</a:t>
            </a:r>
          </a:p>
          <a:p>
            <a:pPr lvl="0"/>
            <a:r>
              <a:rPr/>
              <a:t>Démo fonctionnelle</a:t>
            </a:r>
          </a:p>
          <a:p>
            <a:pPr lvl="0" indent="0" marL="0">
              <a:buNone/>
            </a:pPr>
            <a:r>
              <a:rPr/>
              <a:t>✅ </a:t>
            </a:r>
            <a:r>
              <a:rPr b="1"/>
              <a:t>Recommandé pour valider</a:t>
            </a:r>
          </a:p>
        </p:txBody>
      </p:sp>
      <p:sp>
        <p:nvSpPr>
          <p:cNvPr id="4" name="Content Placeholder 3"/>
          <p:cNvSpPr>
            <a:spLocks noGrp="1"/>
          </p:cNvSpPr>
          <p:nvPr>
            <p:ph idx="2" sz="half"/>
          </p:nvPr>
        </p:nvSpPr>
        <p:spPr/>
        <p:txBody>
          <a:bodyPr/>
          <a:lstStyle/>
          <a:p>
            <a:pPr lvl="0" indent="0" marL="0">
              <a:spcBef>
                <a:spcPts val="3000"/>
              </a:spcBef>
              <a:buNone/>
            </a:pPr>
            <a:r>
              <a:rPr b="1"/>
              <a:t>Option B : Déploiement Pilote</a:t>
            </a:r>
          </a:p>
          <a:p>
            <a:pPr lvl="0" indent="0" marL="0">
              <a:buNone/>
            </a:pPr>
            <a:r>
              <a:rPr b="1"/>
              <a:t>14 semaines - 60 k€</a:t>
            </a:r>
          </a:p>
          <a:p>
            <a:pPr lvl="0"/>
            <a:r>
              <a:rPr/>
              <a:t>2-3 use cases</a:t>
            </a:r>
          </a:p>
          <a:p>
            <a:pPr lvl="0"/>
            <a:r>
              <a:rPr/>
              <a:t>100 utilisateurs</a:t>
            </a:r>
          </a:p>
          <a:p>
            <a:pPr lvl="0"/>
            <a:r>
              <a:rPr/>
              <a:t>Corpus complet</a:t>
            </a:r>
          </a:p>
          <a:p>
            <a:pPr lvl="0"/>
            <a:r>
              <a:rPr/>
              <a:t>Production limitée</a:t>
            </a:r>
          </a:p>
          <a:p>
            <a:pPr lvl="0" indent="0" marL="0">
              <a:buNone/>
            </a:pPr>
            <a:r>
              <a:rPr/>
              <a:t>✅ </a:t>
            </a:r>
            <a:r>
              <a:rPr b="1"/>
              <a:t>Recommandé pour démarrer</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Timeline de Décision</a:t>
            </a:r>
          </a:p>
          <a:p>
            <a:pPr lvl="0" indent="-342900" marL="342900">
              <a:buAutoNum type="arabicPeriod"/>
            </a:pPr>
            <a:r>
              <a:rPr b="1"/>
              <a:t>J+7</a:t>
            </a:r>
            <a:r>
              <a:rPr/>
              <a:t> : Validation présentation par COMEX</a:t>
            </a:r>
          </a:p>
          <a:p>
            <a:pPr lvl="0" indent="-342900" marL="342900">
              <a:buAutoNum type="arabicPeriod"/>
            </a:pPr>
            <a:r>
              <a:rPr b="1"/>
              <a:t>J+14</a:t>
            </a:r>
            <a:r>
              <a:rPr/>
              <a:t> : Décision Go/No-Go sur option choisie</a:t>
            </a:r>
          </a:p>
          <a:p>
            <a:pPr lvl="0" indent="-342900" marL="342900">
              <a:buAutoNum type="arabicPeriod"/>
            </a:pPr>
            <a:r>
              <a:rPr b="1"/>
              <a:t>J+21</a:t>
            </a:r>
            <a:r>
              <a:rPr/>
              <a:t> : Kickoff projet si Go</a:t>
            </a:r>
          </a:p>
          <a:p>
            <a:pPr lvl="0" indent="-342900" marL="342900">
              <a:buAutoNum type="arabicPeriod"/>
            </a:pPr>
            <a:r>
              <a:rPr b="1"/>
              <a:t>J+28</a:t>
            </a:r>
            <a:r>
              <a:rPr/>
              <a:t> : Constitution équipe et lancement</a:t>
            </a:r>
          </a:p>
          <a:p>
            <a:pPr lvl="0" indent="0" marL="0">
              <a:buNone/>
            </a:pPr>
            <a:r>
              <a:rPr b="1"/>
              <a:t>Recommandation : Option B (Déploiement Pilote)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Annexes et Contact</a:t>
            </a:r>
          </a:p>
        </p:txBody>
      </p:sp>
      <p:sp>
        <p:nvSpPr>
          <p:cNvPr id="3" name="Content Placeholder 2"/>
          <p:cNvSpPr>
            <a:spLocks noGrp="1"/>
          </p:cNvSpPr>
          <p:nvPr>
            <p:ph idx="1"/>
          </p:nvPr>
        </p:nvSpPr>
        <p:spPr/>
        <p:txBody>
          <a:bodyPr/>
          <a:lstStyle/>
          <a:p>
            <a:pPr lvl="0" indent="0" marL="0">
              <a:spcBef>
                <a:spcPts val="3000"/>
              </a:spcBef>
              <a:buNone/>
            </a:pPr>
            <a:r>
              <a:rPr b="1"/>
              <a:t>Documents Disponibles</a:t>
            </a:r>
          </a:p>
          <a:p>
            <a:pPr lvl="0" indent="0" marL="0">
              <a:buNone/>
            </a:pPr>
            <a:r>
              <a:rPr/>
              <a:t>📄 </a:t>
            </a:r>
            <a:r>
              <a:rPr b="1"/>
              <a:t>Analyse Détaillée Coûts-Bénéfices</a:t>
            </a:r>
            <a:r>
              <a:rPr/>
              <a:t> (Excel, 12 pages) 📄 </a:t>
            </a:r>
            <a:r>
              <a:rPr b="1"/>
              <a:t>Architecture Technique Complète</a:t>
            </a:r>
            <a:r>
              <a:rPr/>
              <a:t> (PDF, 25 pages) 📄 </a:t>
            </a:r>
            <a:r>
              <a:rPr b="1"/>
              <a:t>DPIA et Conformité RGPD</a:t>
            </a:r>
            <a:r>
              <a:rPr/>
              <a:t> (PDF, 15 pages) 📄 </a:t>
            </a:r>
            <a:r>
              <a:rPr b="1"/>
              <a:t>Guide Technique Développeurs</a:t>
            </a:r>
            <a:r>
              <a:rPr/>
              <a:t> (PDF, 80 pages) 📄 </a:t>
            </a:r>
            <a:r>
              <a:rPr b="1"/>
              <a:t>Benchmark Détaillé Solutions</a:t>
            </a:r>
            <a:r>
              <a:rPr/>
              <a:t> (Excel, comparatif 10 solutions)</a:t>
            </a:r>
          </a:p>
          <a:p>
            <a:pPr lvl="0" indent="0" marL="0">
              <a:spcBef>
                <a:spcPts val="3000"/>
              </a:spcBef>
              <a:buNone/>
            </a:pPr>
            <a:r>
              <a:rPr b="1"/>
              <a:t>Équipe Projet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Timeline recommandée : POC 6 semaines, Production M+3</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Sponsor Exécutif</a:t>
            </a:r>
            <a:r>
              <a:rPr/>
              <a:t> - [Nom], CTO - [Email], [Téléphone]</a:t>
            </a:r>
          </a:p>
          <a:p>
            <a:pPr lvl="0" indent="0" marL="0">
              <a:buNone/>
            </a:pPr>
            <a:r>
              <a:rPr b="1"/>
              <a:t>Chef de Projet</a:t>
            </a:r>
            <a:r>
              <a:rPr/>
              <a:t> - [Nom], Head of AI - [Email], [Téléphone]</a:t>
            </a:r>
          </a:p>
        </p:txBody>
      </p:sp>
      <p:sp>
        <p:nvSpPr>
          <p:cNvPr id="4" name="Content Placeholder 3"/>
          <p:cNvSpPr>
            <a:spLocks noGrp="1"/>
          </p:cNvSpPr>
          <p:nvPr>
            <p:ph idx="2" sz="half"/>
          </p:nvPr>
        </p:nvSpPr>
        <p:spPr/>
        <p:txBody>
          <a:bodyPr/>
          <a:lstStyle/>
          <a:p>
            <a:pPr lvl="0" indent="0" marL="0">
              <a:buNone/>
            </a:pPr>
            <a:r>
              <a:rPr b="1"/>
              <a:t>Lead Technique</a:t>
            </a:r>
            <a:r>
              <a:rPr/>
              <a:t> - [Nom], ML Engineer - [Email], [Téléphone]</a:t>
            </a:r>
          </a:p>
          <a:p>
            <a:pPr lvl="0" indent="0" marL="0">
              <a:buNone/>
            </a:pPr>
            <a:r>
              <a:rPr b="1"/>
              <a:t>DPO / Conformité</a:t>
            </a:r>
            <a:r>
              <a:rPr/>
              <a:t> - [Nom], Data Protection Officer - [Email], [Téléphone]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Prochaine Session</a:t>
            </a:r>
          </a:p>
          <a:p>
            <a:pPr lvl="0" indent="0" marL="0">
              <a:buNone/>
            </a:pPr>
            <a:r>
              <a:rPr b="1"/>
              <a:t>Atelier de Cadrage</a:t>
            </a:r>
            <a:r>
              <a:rPr/>
              <a:t> (si Go décidé) - Date : À définir (J+21 après décision) - Durée : 1 journée - Participants : Équipe projet + stakeholders clés - Objectif : Définir périmètre exact, use cases, timeline détaillée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&amp; Réponses</a:t>
            </a:r>
          </a:p>
        </p:txBody>
      </p:sp>
      <p:sp>
        <p:nvSpPr>
          <p:cNvPr id="3" name="Content Placeholder 2"/>
          <p:cNvSpPr>
            <a:spLocks noGrp="1"/>
          </p:cNvSpPr>
          <p:nvPr>
            <p:ph idx="1" sz="half"/>
          </p:nvPr>
        </p:nvSpPr>
        <p:spPr/>
        <p:txBody>
          <a:bodyPr/>
          <a:lstStyle/>
          <a:p>
            <a:pPr lvl="0" indent="0" marL="0">
              <a:spcBef>
                <a:spcPts val="3000"/>
              </a:spcBef>
              <a:buNone/>
            </a:pPr>
            <a:r>
              <a:rPr b="1"/>
              <a:t>Questions Fréquentes</a:t>
            </a:r>
          </a:p>
          <a:p>
            <a:pPr lvl="0" indent="0" marL="0">
              <a:buNone/>
            </a:pPr>
            <a:r>
              <a:rPr b="1"/>
              <a:t>Q : Peut-on migrer vers le cloud plus tard si besoin ?</a:t>
            </a:r>
            <a:r>
              <a:rPr/>
              <a:t> R : Oui, l’architecture est portable. Migration possible en 2-4 semaines.</a:t>
            </a:r>
          </a:p>
          <a:p>
            <a:pPr lvl="0" indent="0" marL="0">
              <a:buNone/>
            </a:pPr>
            <a:r>
              <a:rPr b="1"/>
              <a:t>Q : Que se passe-t-il si un employé clé part ?</a:t>
            </a:r>
            <a:r>
              <a:rPr/>
              <a:t> R : Documentation exhaustive + formation équipe élargie. Risque mitigé.</a:t>
            </a:r>
          </a:p>
          <a:p>
            <a:pPr lvl="0" indent="0" marL="0">
              <a:buNone/>
            </a:pPr>
            <a:r>
              <a:rPr b="1"/>
              <a:t>Q : Compatibilité avec nos outils actuels ?</a:t>
            </a:r>
            <a:r>
              <a:rPr/>
              <a:t> R : Intégration API REST. Compatible Slack, Teams, SharePoint, etc.</a:t>
            </a:r>
          </a:p>
        </p:txBody>
      </p:sp>
      <p:sp>
        <p:nvSpPr>
          <p:cNvPr id="4" name="Content Placeholder 3"/>
          <p:cNvSpPr>
            <a:spLocks noGrp="1"/>
          </p:cNvSpPr>
          <p:nvPr>
            <p:ph idx="2" sz="half"/>
          </p:nvPr>
        </p:nvSpPr>
        <p:spPr/>
        <p:txBody>
          <a:bodyPr/>
          <a:lstStyle/>
          <a:p>
            <a:pPr lvl="0" indent="0" marL="0">
              <a:buNone/>
            </a:pPr>
            <a:r>
              <a:rPr b="1"/>
              <a:t>Q : Évolution des modèles LLM ?</a:t>
            </a:r>
            <a:r>
              <a:rPr/>
              <a:t> R : Mise à jour modèles trimestrielle. Architecture modulaire.</a:t>
            </a:r>
          </a:p>
          <a:p>
            <a:pPr lvl="0" indent="0" marL="0">
              <a:buNone/>
            </a:pPr>
            <a:r>
              <a:rPr b="1"/>
              <a:t>Q : Support multi-langues ?</a:t>
            </a:r>
            <a:r>
              <a:rPr/>
              <a:t> R : Oui, modèles multilingues (Llama, Mistral). Qualité variable selon langue.</a:t>
            </a:r>
          </a:p>
          <a:p>
            <a:pPr lvl="0" indent="0" marL="0">
              <a:buNone/>
            </a:pPr>
            <a:r>
              <a:rPr b="1"/>
              <a:t>Q : Et si les performances ne sont pas au rendez-vous ?</a:t>
            </a:r>
            <a:r>
              <a:rPr/>
              <a:t> R : Phase POC justement pour valider. Clause de sortie à M+2 si KPIs non atteints.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Autres questions ?</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Merci</a:t>
            </a:r>
          </a:p>
        </p:txBody>
      </p:sp>
      <p:sp>
        <p:nvSpPr>
          <p:cNvPr id="3" name="Content Placeholder 2"/>
          <p:cNvSpPr>
            <a:spLocks noGrp="1"/>
          </p:cNvSpPr>
          <p:nvPr>
            <p:ph idx="1"/>
          </p:nvPr>
        </p:nvSpPr>
        <p:spPr/>
        <p:txBody>
          <a:bodyPr/>
          <a:lstStyle/>
          <a:p>
            <a:pPr lvl="0" indent="0" marL="0">
              <a:spcBef>
                <a:spcPts val="3000"/>
              </a:spcBef>
              <a:buNone/>
            </a:pPr>
            <a:r>
              <a:rPr b="1"/>
              <a:t>Décision Attendue : J+14</a:t>
            </a:r>
          </a:p>
          <a:p>
            <a:pPr lvl="0" indent="0" marL="0">
              <a:buNone/>
            </a:pPr>
            <a:r>
              <a:rPr b="1"/>
              <a:t>Contacts</a:t>
            </a:r>
          </a:p>
          <a:p>
            <a:pPr lvl="0" indent="0" marL="0">
              <a:buNone/>
            </a:pPr>
            <a:r>
              <a:rPr/>
              <a:t>📧 Email : [votre.email@entreprise.com] 📞 Tél : [+33 X XX XX XX XX] 🔗 Documentation : [lien intranet]</a:t>
            </a:r>
          </a:p>
          <a:p>
            <a:pPr lvl="0" indent="0" marL="0">
              <a:buNone/>
            </a:pPr>
            <a:r>
              <a:rPr b="1"/>
              <a:t>Ressources</a:t>
            </a:r>
          </a:p>
          <a:p>
            <a:pPr lvl="0"/>
            <a:r>
              <a:rPr/>
              <a:t>Guide technique complet (PDF)</a:t>
            </a:r>
          </a:p>
          <a:p>
            <a:pPr lvl="0"/>
            <a:r>
              <a:rPr/>
              <a:t>Architecture détaillée (Visio)</a:t>
            </a:r>
          </a:p>
          <a:p>
            <a:pPr lvl="0"/>
            <a:r>
              <a:rPr/>
              <a:t>Calculateur ROI (Excel)</a:t>
            </a:r>
          </a:p>
          <a:p>
            <a:pPr lvl="0"/>
            <a:r>
              <a:rPr/>
              <a:t>Planning projet (MS Project)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Document confidentiel - Ne pas diffuser</a:t>
            </a:r>
          </a:p>
          <a:p>
            <a:pPr lvl="0" indent="0" marL="0">
              <a:buNone/>
            </a:pPr>
            <a:r>
              <a:rPr i="1"/>
              <a:t>Version 2.0 - Janvier 2025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Contexte : L’IA Générative en Entreprise</a:t>
            </a:r>
          </a:p>
        </p:txBody>
      </p:sp>
      <p:sp>
        <p:nvSpPr>
          <p:cNvPr id="4" name="Text Placeholder 3"/>
          <p:cNvSpPr>
            <a:spLocks noGrp="1"/>
          </p:cNvSpPr>
          <p:nvPr>
            <p:ph idx="2" sz="half" type="body"/>
          </p:nvPr>
        </p:nvSpPr>
        <p:spPr/>
        <p:txBody>
          <a:bodyPr/>
          <a:lstStyle/>
          <a:p>
            <a:pPr lvl="0" indent="0" marL="0">
              <a:spcBef>
                <a:spcPts val="3000"/>
              </a:spcBef>
              <a:buNone/>
            </a:pPr>
            <a:r>
              <a:rPr b="1"/>
              <a:t>Marché en forte croissance</a:t>
            </a:r>
          </a:p>
        </p:txBody>
      </p:sp>
      <p:pic>
        <p:nvPicPr>
          <p:cNvPr descr="data:image/png;base64,iVBORw0KGgoAAAANSUhEUgAAAc4AAABECAYAAAAIutW6AAAAAXNSR0IArs4c6QAAIABJREFUeJztnXd4VFX6xz93atqkV0IIAQKE3kLvJRQBBQWligroumBZdS2rv0VZXcuuq7KCAgoILGBBRDqiIgrSBAUBaaEGCKRnMpNp9/fHnUwyySQhpALn8zw8T7j13Hlnzvee97zveyRZlmUEAoFAIBBcF6raboBAIBAIBDcTQjgFAoFAIKgAQjgFAoFAIKgAQjgFAoFAIKgAQjgFAoFAIKgAQjgFAoFAIKgAmrJ2HtmTzanfM2uqLTcVer2GpPH1arsZlWLn+qukpZpquxl1kvBoH7okhdZ2M24Y2QGbV1zB6hDZZp5o1tqPpu38arsZN0zWNSs/bUrDLsx7QzRu7kuLRMMNn1+mcJ45msXm73ZyxZh8wze4JZGhd8N7SBpf2w2pHEf2prHj2LfkWbNquyl1CoMumN6t+97cwinLnPwlh58iarsldY8oI/j6qm9q4czLsXP0iJF9gUI5K0p4HqjVVJ9wAlwxnuF4+v4bvsGtiUTvhvfUdiOqhLNZv5NhvlLbzahThPnEAH1ruxmVRpYkTgaIjrU4mltkmGbTCfveEFXwkYk5ToFAIBAIKoAQToFAIBAIKoAQToFAIBAIKoAQToFAIBAIKoAQToFAIBAIKoAQToFAIBAIKoAQToFAIBAIKoAQToFAIBAIKkC5BRCqmgl330HfHoloNGrWbdnO11u2Y7FY3Y7pntiW+0YNJSIshMNHT/KveUswmcwANImLYcI9w2nZrDGHjpxg5ZpNnDh91u38x6ZNoEuH1hjzTKz4ciPf/binxp7vdibA34/7772Tbp3acOVqGp9//Q0/7v6lxHHjRw9jUN9uaNRqtu/az8JlX7j29eragVHDBlAvMpztO/ey6qvNpGeUXdnob09OZ97iVeUeJ6gcjYN0jGsTSEKYF4dTzXx2OJOT6Ra3Y3RqiT93DqFjPW8yzXZWH8ni22Sja/99rQPp09AXjUpiw/Fs1h/PwVKkIMHfeocT6uveLVntMn/dcql6H05Qgqqw97B4A3cm+KPXqNh0IofVR7Lc7A3Qtb4PY1sFEO6n4ffUfN7ZeRWTrW4XdqhR4fzXrKcY1Keb6/8dWifwwhPTGPPQU5w+ewGAMSOTePHJ6a5jmjeJI6lvNwaNmU5sTD3+98EbaNRqZFmmWeOG3DNiED/tOcCjz74KwNSJd/PQ+FGu87t0aE1Wdi4Dx0wrIdCCqkOn07Jm8bsEBwUA0KJpY/r16Ex6RhaDxkzHZrcD8O+Xn2Zg766u89q0aEq3Tm146Im/M3JIX2Y/OwNQSsYlxMfxyP1j+ed7C1n55SaP9531zKOMGtaf1eu/EcJZjTQN0fHJ6AaoVUrhlaYhOkYn+LPzfB6Pb0gBlE509X2xRPhpkAEJ6FLfh3l70vj4QAavD4pkQKPCMnftIr14tmc44z4/R3KG0iEPbWpAr5bc7l23u9Bbk6qwd31/LS/3L6z52DJMz5PdQrl/9XmOXcsHYHSLAJ7vFeY6plmInoGN/Bi2LJn8OiyeNeqq1Wo0pGVkMmjsdBIHj+PQ0RNo1GqeeHii0hiVimdnPIjD4WDCn56jx/DJnDl/EX+DH1PuuxOtRoPVauO/H6+g/YCxTHz0eQB6dG6PVqu8A3z8vy/5dO0Who17lGHjHiUn10iAvx+Tx46syUe97dBqNFisVnb/coguQ8Yz4O6p5BrzCA4KYNigXgC0TohnYO+uZGbn0GP4ZEZOmkm+xUKnti2JrR+Fwc+XfIuFaX+ZRbv+Y1jgHIk+cv9Yj/e8e/hARg3rX2PPeDujVUlYHTLz9qbR5cOTTPnyPADdY3zQqhShm9klhAg/DftSTHSdf9I1SnygQ7DrGmkmO3csO0OPhac4nGpGrVLOK4rJJpP44UnXv84fnqzBJxVA1dj7QraVBfvTeeTri/T9+DSHU82oJPhrT0UoVRI83SMUhwxTVp+n76LTnM204q9XMbltUC089fVTo8L5+Itv0H/0VFKvpmOxWPl6y3YAwkKUD+m+u4ag1WrYsfsXDh87Sa4xj6dnvQ3AsAG9OHzsJF2HTmDB0i+QZZlDR0+QnZMLQHiIYiyHw8Gr/5nPxcupXLycyp4DhwEIcY6EBNWDMc/E4HsfYfpTL2POt3AtPZPDx5QOr36U8tb52FSlKv6/5y0h15jH2QuXWLF6IwATx4xg+efr6Tx4vMtmBS5cH2+vEvdrnRDPS395uNqfS6Dw+9V8en10io9/yUAGfk/NJzvfAUCYrxqAO5r5A/D0pks4ZPgu2ciJNAteGom2kV48tfkSQz5JJtVow2KX2XA8B4BQnxqfMRKUQ1XYG2D+vnT2p5gwWh2sOKSstOWnU2RnTMsAtCqJn84Z+f1qPkaLg+e2KuI7OP7GC7DXBLUaHNStUxsADh05AUDbVs0A3OYkT5w+i8PhICCg5Afp5+uDwc8Xm93OxcupJfaHhwWT2K4lAKu+2lzl7ReUTXyjBgD8uPsAAA0bRAOwYesO1zE79x0EIDoyjOIMcLp0L1256rY9KMCfBW/PQpZlzp5PqfqGC8rFV6fCoFdhd0BKjg1QOsQsswOj1eE67uhVJTYhLkhX4hpd6vsAcDjV7LbdSyOxYVIcOx5qzKdjG9AkuOS5gpqlsvb21kiMbRUIwLfJymCnTaQ3AN+fKZwTPZluwSFDoF5dfQ9TBdSacAYGGOjTrROyLDNv8acARIQpLpvLqWlux9rtDry99CWuMeuZPyFJEjt+Lrl6y9QJo9n66Xz8DX4sXL6aM+cuVsNTCEpjcL/uhAQFkpaRyW9HjgPKi47D4XDNdwKkZ2QDEBToX+IaTz48CYD5SwuDh1QqFSvnv4m3l56/vzWXy1fTSpwnqH5e6hOOBPx4Tun0Ar3USEBukU4UIMs5SokoFvAT4KWiV6wvMsqopDgqQK+RiAvS8cndMeg1UoljBDVHZewdG6jlh4ca0zZCCTJasD/d7ZgruTa3a9hlGS9t3bZ3rQnnv19+GpVKxebvd5KRpXSeapXSHHuRjhVAkkAluTe1UWx9BvbuisPh4O9vzi1x/cup17DZFIMM7d+T0ODA6ngMgQdUKhX/99QjAPzz3Y9c2yUPvwWNRnmz1KjdO9bJY0cQFhJE6rV01m/9wbX9g7deIjI8lFVrNrF20/fV0HpBecQF6ejfyA+HDLO/V5ak0xb8PGX3gA6Nc7uumPC9mRSFSoKtp3LJNBf+3hfsS2fcp+cYsjSZQYtPk2eV0aok7mslfr+1RWXtbbLKrlFp42A97Z0jTedUKfZii61LSK59dZVaEc6BvbvSqW1LTOZ8Xnr9v67tGZmeRx9qtRqT2d2dM+/NF5EkiY/+9yVZ2bkl7rFu6w90ShrHz/t/IzoqnL/OeLAankTgiVefn4mfrw9HTySzdfsu13aTKR+Vyv0rFxKkdIhpGZmubcFBATw+XQkYe/KlN13bZzw0ji4dWmOz2fD19eHVFx4jPk5xBz82dQLxjWKr7ZkEhcwZVg8JWHwgwzXCuJaniJ9e427fAKfLLSW7cFTRP86XDlHemG0yL3/nvhbskoMZnHJG2GblOzh4yQRA05CSHidBzVBZe6cabfT9+DT/+ukq3hqJVwZEApDhfGEK8nZ3y6pVitjWZWpcOHU6Lf94fiYAL781zy1FpKDzbJ0Q79oWGR6KJElkZue4ts2cOp7I8FCupmXw349WlHovWZb519wlAHTp2LpKn0PgmTYtmjJsYC8cDgcznnvVbV9uXh6gpBgV0Dxe+bvoPObcN15Eo1azdfsuV4ARKDmesiyjVqu5Y2Av7hjYy5X+0q1TGxKaFl5XUD082lmJpLyWZ2fe3kI3uQzK3JSXeycYE6AF4EymIoY6tcTL/ZWOc/b2KyVy+opjsikddV4xl6CgZqisvYuy6nAWVodMmI8aX62KdKf4tgovDP6L8NMgAVlme4nz6xI1Lpz/eeUZvL30HDl+io3f/ui2b/suZa5yQJE8vyn33QnAtzuUgKHoyHAeHHcXAI/97fUS11epVAQWCSTq0kERTLM5vwqfQuAJSZJ477XnAFiw7AuupWe67T98VBHBiWOGu7YNH9QbgJVrlDzN0XcMJCE+DpPZzPOvvut2/r3TnqFd/zFu/3b/cgiAcY88K1y31Uw9g4b72ykR8H/ZVDIo66rRhkYF3RsoQT96jUTzMD1Wh8z+FGXk+FZSFF4aiaNX89lysqSnKMLP3WXfLkpx651IE7/fmqYq7B3iUyisYT5qVyqLyeZgh3O+tF+R3N6CNJTvzpT8btQlajQOvHtiW3p26QCAXqdj2dx/uva9t2A53/+0F5PZTL2IMJbN/SfpGVn07tYRm93uyumb99ZLqFQqrFYbLzw+1XX+hUtXeG72O7zy7J8Z2r8H3+zYTXBgAB3aJADwzvxlNfiktUOnTp3Q6XSoVComTZrE+PHjMRhqLqz7b09OIyhAcbN3T2xH98R2gDLyf+jJvzN38SqGDezF8EG98fXxJioijLgG0aRcucofJ89g8PN12TTfYmXRu7Nd1962YzeLVqypsWepi3TrphQPMRgMzJw5kxEjRtTo/efcEY1KAqtDduXigeKW+9u2y3xxJItHO4fwVlIU3ybnkhit5Pytc6addK3v49bJLhpV33WN93ensS/FxGf3xpKTb2d/ioluMT4Eeqmx2GW+OHrrF7fo2LEjWq2W5s2bM2PGDDp16lSr7amsvXs39OVfg6PYe8FErsVO1xhfAM5mWXHI8MMZIyabTJSfhsWjYkgz2egV64vdAR//klErz3y91Khwzn5upuvvxg1j3PY1j49jz4HDTJn5Egv/M8vlrjWZ8/nzc6+Sa8xj6ICexNaPAkCr1bi5dBvFKj/CM+cuIsswpF8PQOm0t3y/k43b3Ee3tyoWiwVZllmyZAlLly6tMQH19vbinuGDXP8vahtQXpTOX7zMK//+gBcen0r/np0BSL2Wzn3TnwHg5b8+6ipkEehvINC/sM35FotH4ZSdwQmyo27PiVQFer2e3Nxc0tLSeO2115gzZ06NCejgJgYaON1wWpXk5l6LC1LcqIsOZNAoWMfgJgaGNDEgA3svmlzzmLP6FVaRaVQsXaFZqJ5DqWYuZFmJD9Ex1JnHl5Xv4OlNKdhvE0+t1Wrl0KFDzJgxo1YFtCrsbbY6yMl30Lm+t+vck+kWZqwvzHCYtuYC80ZG0zJcD+gx22Qe35CC0VK3DS7Jslxqj7NhyXkWrV3O8fR9NdkmQMnV8/Hx4uKlkvmZ10N0VDgatZqzF6qjxqXE1PavMfPt+PIPrUGK/8BkWUav16NSqZg8eTLjxo1zE9CFs46xbPccMsxXil+q2omtH0Vmdo7HwK7aJswnhok9HmHKC81quylu9O3bl9zcws9LlmV0Op3HEajDLvP+s6f5JL7mXygkID5Ex6kMyw0JnlYl0SREx7ksa7V0oM3TZR5oFkj/0SVzh2uTjh07IjlDzwu65dJGoJeSzXyyJIXPo2pfYMqzd4BeRaSflpMZ+aV+HwK91PhqJS7m2DwfUIU0yYRJMX4MGx95w9eos6ujZGRl37BoAly8lFpNonnzIEkSFosFs9nM4sWLGTp0KPPnzycnJ6f8k6uZsxcu1UnRvJmQJAmr1eoagSYlJbFu3brabhYycDztxkQTFNfgUWclmdsVSZJc9i0YgU6ZMoV9+2p+EFMe5dk7K9/BH2mliyZAptleI6JZVYhaVzeILMt8+OGHtd2M66bAhbtw4UKWLFnC5MmTUdOntptVZ8nJyalz9rVYSkYqgruAvvrqq8yZM4cZf54JJNRsA28ijh07xokPV9d2M8qlYARa3IV7/71PACWLhghqBiGcN4oss2DBgtpuRYWQJAmHw4HZbGbBggU8MlwIZ2nk5OSwuo7ZV5ZlV0fqiQIBvXbtGrNnz2ZSn//VYOtuLo4ePcquo3XLvmVRXEDfOvcWfXrPLucsQXUhhPNGkSSmTZtW261wozwhL8iB1Ol0TJo0CW5vT3aZGAyGOmffJUuWlDrqhMI5bT8/P2b8eSZnd5R66G1PQkICrXrWLfvOnz+/1H3F5zzvv/cJ9uyuqZYJiiOE08nXy+aw5ftdzFl4fW/pkiTx8MN1a3WO0oSzuGAWRNkunHWshltYe1TUvgaDgSl1zL4rVqzwKJxFBbMgSMhhl3l/x+laaGXNE+ilZu2Ehsxcd5Ffr5jLPwFo3rw5/Uf3quaWVQxPwllakNClZDN7dosFDuDG7F9ZqlQ4GzaIZkRSnxKdk06n5bGp4+nUrhWZWdl8/vVWvvnh5zKv1aVja5rENWD55+vdtt81tD85uUa27Sj9dSs0OJC1S+ewfee+Ekn0nhjUpxv1oyK4987BxMc1YP7Sz90q1tyslCaYFaFX1w6MGjaAepHhbN+5l1VfbXZbMHrCPXfQtWObEuf954OlrsXJPTHh7js4ffYCu/b96rb98ekTWLPh2zIDu8aMTOLJhyfx5n8XsWbjt+U+w61s3+KCWRF8dSr+MaBkZOGJtHzm7lGqxPRo4MOdzQOoZ9Dww1kjn/+eRbqp/Kouz/YMY8H+dLdjtSqJF/qElyizV5x/DoqkW4wPdy4/4yrxVhoBXiqe7xWGt0bi7/0iOHjZxH93p11XG+sy5UXVXi/3tQ6kT0NfNCqJDcezWX88p0S1ppbheia3DSLER8OXR7PYeCKHotld9f21TOsYTNNQPWczLSzcn87J9NI9HwX3Tc6wsPtCntv2GV1CWHssm3NZ1lLOvDnsX2XC2axJQ5bPfZ3M7Bw34dTptHy9dA6R4aGuOZpundoy56MVrvUWPTHl3rtIbNeyhHD+5ZHJpFy5WqZw6nU6fH28qV8votRjCljw9iw6t28FKKt39OneCYPBlwcee6ncc+syVVEIYeiAnrz+4hOA8kNOiI/jkfvH8s/3FrLyS6XSz7ABvWjVvEmJc7/a+F2Zwvnw5DGkXkvjnoeecm0z+Pny4LhROBxymSPD0OBAfH28CQ0pf7HbW9G+lRXMAgL0Kno6CxIUpWmIjrl70hjezMDf+yq/IRkl13Jax2De+vEqn/5eekECb43EPS0DMNlk3vv5mmv78GYGhjc1sPhAOmczS+84owxafLUqdOqyK32rJPh6QhzezoLiMQFaYgK0JGdYWPprZpnn1lWqSjABXh8UyYAiVXnaRXrxbM9wxn1+jmRnPeBXB0aS1LjwmLaRXjzQIZh7Vp4FoEmwsjqNViUhO//fL86P6V9dKHN0N7VjMFeNNsZ9ds61zaBTcX+7IBwyrhczT9wM9q8S4Xxs2gQeuO/OEgW8AZ6YPpHI8FD2HDjMw0+/Qr8eibz9yjNMnTC6TOFsFBuNVquhT7dObN+lhGBHhocS4O/nSpKvLEEB/nRu3wqT2cyYqU9zIeUKdw7px9kLN68LRKVSVWqEWRSDrw/5FgsznnuNPQcOM+OhcUybeDeP3D/WJZwFDBozndRrJZeH8oQkSfgbfPE3+KLVarBalTD0MSOTAFzVnirLrWbf/Px8tFptlVcOOnTFzINrSr7kGHRq8u0yT2xIYV+KiT8lhvBghyCmdQouUzgTnetsJjX2cxPOgoWPe8f6sjSz8h3bqIQAvDUSJ9MtTF1zAatDZmrHsttW16nKykFalUSayc7kL86Tabbz4choWoV7MbNLCH/ZpHh0BsT5IQP3rDxLhsnOmvENiQ3QUs+gISXHxmsDI9GqJN77+RrLf8vkb33CGdnMnye7hzHly/Me7ysB/noV/nodWpWE1Tl8Hd1CqSvdPsrb43kVpTbtX2kFmnD3HTw0fhS5xjz8fEu+vY4c3BeAJ158A4fDwbYduzl+6ixNG8fSvnVzDhzyPM9WsAzYuNFDXcI5btRQAHy8vfDS6zDnF7oLunVqy93DByJJkut410Oq1Qwb1Iuh/Xtx8fIVNmzdwS+HjtKnu/LF/O3ICc5fvAxwXa6/ukpV53h9unYLn67d4vr/wmVfMG3i3fh4e5VxVvm0bNbYFSU4amh/1z2G9u8JFFaBKsrYkUn069mFlMup6HRat32BAQbuGZFElw6tOXj4GOu2bOfshUu3nH137dpV/kFVyIpDmaw4VChwHx9I58EOQXhry07/7hyt9AMRfhoCvJTFjgFahCkrnHSK9nEbEeg1Eg91CKZ1hBe/pJhcI4gCYgO13NsqkJgALT+eNbLpRA5Z+Q56xiol3L48kuVatqqskUxdZ//+kusKV4anNrtPd2w4nkOrcC9CfQq7fUlSVgZLy7NjtDo4n2WlZbieJiFKFZ+4IB2ZZrvLXv/4PpWh8Qaah5a+Wk2LMD0FFhzZ3J8vjihCNriJ8hIfF+heNepmtH+lhTMzO4fV67/htXcXsm/LyhL7/Xx9yMzOwZhncm37/Y9TNG0cS1yD+h6FMzI8FI1GaVrHti1c2/v36uz6u2eXDq550qcfvZ9JY5S3b4fDwcAiReIBVnz4Jk0bFy45NWZEEl2GjOf7nXuVe7RJoFXzJrfEvFd1UlB8v+hKJgUsfu8fhIYEkpWdyzvzl7mtoVmcboltXX+PHj6IT9duQZIkmsQpZRgDDH6oVCocDuXHsPLDN0lo2ggomZKh02nZ8umH6HU6ZFmmc/tW3D18IP1HTxX2vU7iQ/R8+0AjVBIcSc3nmc2XXB1RUfrHKS69y+Ukqivl0xTGtw5i3t40OtbzdhX4ji+yRFiEn4YVYxpg0KmQgU713EcjUQYNn99b+NvtWt+HxGgfnt58id0X8ujZwIf72wexpdi6noKSdHF6Ag6nFrpYD10x0zbSi9XjYnnv52u0CFeKtP9wxki/OEWYjqQWFtiXgVSjnWiDBpUEnipddokpHECNSlCEUwIaByuC6e+lcp17s9q/0pWD1m/9gZf/9QF2D2UhggL8kSQJo9Hktj3bWbkmMjzE4zV7dFaKgxvzTOi0Wrp0bI1OpyWmXiR5JrPbMS2aNWbSmBFYrTamPPYi7QeMZe6iVa5rabUamjaOxWq10SnpPqY89iIfr/gSc76FzKwctu/ch0ajYfm811n6/mtiwesyePLhSQDMX1rSxe7tpUetVhMeGsxrLzxGYruWpV6nfWvFFWvMM9GscSwqlYqkvt1QqVTkmcxIkkRHp7t25tTxJDRtROq1dPre9SDtB4zl0NETrmvdNaQfep2OU2fO067/GF5647+8/7HyAifse31oVBJ2h4yvVkVitDdLRsd4PO6xrqEAfPRL2S75mAAddofSMQ521pwd01Jx0+VZZUKKrL/478FRGHQqfjyXR9f5Jxm4+LRbxaCZXZR7rjyUSc+PTvHxLxksct7/62PZpBpthPtq2Dw5jpf7RdT5BZBriwAvFb1ifZGB+fsK7ffw1xcwWhwEe6uZ1S8CCZixTpnKiAlQhO6ayf1FyeR8qYry8zzuaudcqNpodRAfokclwcDGfqgkxf4She7am9X+1Vpyr2Ausng53ILRpF6nK3EOQKe2SqdbIIAT7xnOXUP6IUkSi1d+BRQWES/ozDd++6Nr9Lpuy3bXtaxWG1arDa1Ww8yHxnHw8B+8O3+5a/9jf3udtz9YisVqpU2Lpmxa+QHdi4yIBAqTx44gLCSI1GvpbqPJBcu+4LnZ79Bv9EMkJo3j6HElBWLGQ+NLvVbj2PrIsszSz75GpVIxcnBfRg0bAMAHSz4DlGhegPvuGgLArLfmkpGVjSzL/LTngOtah5yjyNj6UQzu1521m77ni3XfuPYL+5bOFaONFYcy6b/oFIOWJDPxc2XOKjZQS5iP+zqLE9oEEuqjJtVoY+OJsks2+utVpJlsHL2aT7RBg69ORWK0DyabzO4LeagkJcgkQK+iWagehwxPb07BISvl2c4Uibi8lKv8PaiJgfoGLfP2pvH7VWUEZLQ6GL7sDNtO5yJJMKypgfUT4wj3FVl2xXkzKQqVBFuLjcxm9YvAV6fCZJMx2ZR++oluoahVUOAxLV7NvECcvDSe5aNRkA4Z+N9vmagkGN7UnzubK/PbC/cXRGv73tT2r1bhvJqmLA2j17sLpL9BcflcvOQ5LL1gceMvN2wjPSOLxHatGDG4L7Iss+zzdRjzTK6I2YYx9QBYsuqrUtvx3D/ewWa3c/+9d7J703L69ezstn/Jqq/oNnQin361Ga1Ww9uvPHMDT3vrEhwUwOPTJwLw5Etvuu37/qe9rnVVHQ4Hq75SgobqRZZeQDs0OJCcXCOffPo1sixzz4hBtGvVjLSMTNZs3AYUjkp9fbyxWm38tOegx2sdPX6a/63egEaj4c3/+wubV31ATLR7ioWwr2fsDnh75zVXh/lHWn7hfGSR1TCCvdWuN/+/bi67akZL5/zWmQwrnx5W5sVmdgnBX69iz4U8Dl5SvE+9Y33p4HTLnS6jGPz7u5WOMsRbzcqxDZg3Itot2lIGntt6mSGfJHM41Uyoj5p/Drrx4t23Iv3jfOkQ5Y3ZJrulAgV7qxnSxIDR6mDo0mT6LTrF2UwrCWF6pncM4YpRGWn66dxlomCO+3y258joEB8NOfkOlv+aiQyMauFPm0hv0kx21h7LBpQI35vZ/tUqnLIs43A4CApwj+wsWBos+dxFT6cRFRFGvsWCMc/E1u278PbS06ZFU85duIQxz8SFS1fw9vLC16fQHx4RVtLtWzDS/eaHn+k54n42fLMDvU7HO7P/6pozK8Bmt/PqOws4cfos3l5eHq93uzL3jRfRqNVs3b6r3HnCAle6Od/zwsPhYcFoNBouXkrFmGfi7IUUWifE4+3lxbYde8jKzsVqtbleiADUapXHiO2CV+E35nzM8IkzOHoimcjwUFYv+k+JQ4vbNzhQ1Pn0REEEZG4Rd9l7w+qhVsG207mut/3SKJjfOpRqYuOJHOwOuNsZTbn01wx2OfP6OtbzcQWQ+Oo8d0MOFHfvlNXnmbE+hSyzg071vPl4VMngsXSTnQe+VCIrm4aUHrhyu6FTS7zcXxGS2duvuOVw3uPY7ZmVAAAIfklEQVR0n/90Ng+jxYHdAa/vUBbW6Bfny+VcRTgbFgvmCfRS45ApkQ8KEO6rQaOClBwrRquDc5lWWoV74a2R+D45l6x8B1aHTGyg7qa2f7WvjpJ6LR2NRuNawNpLryMhvhFWq429B38vcbyXXoe3l54rV5Uh/cL/FRZiXrv5ewCO/KG4A3t2ac8F56h17MjBJa5VEESi1Wowmcw8/+q7rqjKsc7Uh+KRwOGhimAa/Hxv8IlvLUbfMZCE+DhMZrPHYhLBQQFu6UFDByiRsZeuXCtxLEAv5/fg6AnFhqvXF0a5Lnaut5l6LR1/gx8atRqTOR+VSsUw53XdKGLf8xcvc9/0Z7h4KRWdVuuaYy3Nvt6VjAy+VYgoMk+l10iEOl20x5wCeVeCP81C9ZhsMi9tK3/5uYL5rb0XTcjAIWcgiskm8+tlM8kZFhyyEihSkAcY6acpEUkJSuckobgGd1/II+mT0zhkiA8u7BiLdrohPmo0KgmNmOh08VZSFF4aiaNX89ly0n01IptT+BoFFwpjR+co0OKQOXTFjENWhLPgc24doYjgqVIKIPRw5gUXfH++OlaYGvLJQcUDmWq0469XuYKUbkb7V7sz+LO1W5g5dTz/mf0M32z/mS4dW6PValwiWJwuHZQqNKfOKPMtqVfTSb2WTlhIECu+3AjAvoOHGTWsP90T2/HvuUtYPu91+vZIZNPKD/j2x90ukS7gu9UfYTLns3X7Lvr2SATgyPHTeHt7sWPtYs5fvMzx02dp16o5Af5+pGdkcTL5HLc7Bj8fXnh8KgD5FiuL3i0sKr1tx24WrVjDe68+R5O4Bnz34x5aNmtMrHOk+N6C5R6vWRAlve/XIwCsWrORJx+eSHpmFhcvK2+7J06fJToqnMT2rVi5ZiMPjhvFP56fycQxI9h38DCj7xjoul54aDCbV33AH6fOcvDwMSLCQ5BlmfMpV8q0b2WWrLtViA3U8tm9sRy7ms/lXJur0zuRZsFodWDQqfhrT8XlbrHJzL8z2nXud8lGV0dYlIIFqg9eVlyyK37LoF1kFHuKVJDJNNsJ8laTlmfneJqFpiE6tj3QiL0XTVw12kgokupwX+tAHu8ayq4LeeTk21FJuKrO9Ivz5Y2kKH5PNZNuspMYrYxid54zVu0HdZPStb4P3Z021WskFhUZqb2/O43vzhj5U+cQmgTrWDW2ARkmuytoZ6OzwtDhVDNtIrz44t5Y9qeY6OuMtF2w33PaR8H5vzhd8p/+nsXMrqGkm+ykOKOxT6Upc99xQfqb1v5VLpzFA4EWLl9N44YxDB3Qk2EDeyHLMnt+OcRLr//X4/kd2ykd64FDf7i2bdy2g77dE10pLQXzXS2bNebvx07yxpyPeepPk4mKCGXcqKGunD27w4FOpyUrO5d6kWFMuPsObDYbu/b9ymdrt5DQtBF5JjOxMfVcHf7RE8mltu124/nHp7pGk4H+BgL9C13u+RYLi1as4cz5FFo1b8KwgUrdT6vVxjvzl5Xq0m3aSAkt3+m0oTnfwsnkcxw4XGjvXw4do2+PRLp1asN/PlxGdGQESX27kRAfR+OG9cnOMeLr443D4aBhTD0ysrJJiI8jIT6OPJOZZZ+v43LqNWHfcvDRqsgy20kI05PgzLE8nWFhxnplCuWlvhGuFJIALxUBXoWjdItd9iicwT5q8qyya87q22QjVofM0l8Ljz2XZSXYW02TYB2PrrvAgpH1iQvS0T3Gh+x8B/l2GW+NhAPw1kqY7Q5XhaM0k503f1TSoer7a7E7oFWR+dg/0vJ55fuaX5i9LjKrX2HltIIXmgKahepZ/lsmc/ek8XCnEGV/kDJnuO54Dst/U+anH1ufwqJRin2Smvhhd8CH+9L5LtmzOBWkGu06r7wo5dtkTqVb+PVyYWbFwcsmejf0pUt9n5vW/pJcXOmKsGHJeRatXc7x9Mon1kuSRNPGsZxKPo/NXrF8Gy+9Dn9/P1Kvlh0G37BBNBcvXXFVoil+/8YN63MyuWS1i9DgQDaunMe2Hbt5bvY719EiiantX2Pm2/HX+wh1koWzjrFs9xwyzJX7ohV8ttm5xnJt5Inw0GCMeSa3XN/iqFQqGsbUK7WMn7e3Mm/paSRZUfuG+cQwsccjTHmh2fU/RB3DYZd5/9nTfBJf6s/bhUGnItpfy4n0shcbvlFiA7VlltgDpUxfsLe61MWMw3015NscHmuXdqrnzbwR0Ty39TLbTpe/OHrzdJkHmgXSf3TpAWx1nUvJZj5ZksLnUVVjsGiDBi+NitMZFjx9Y3RqiQYB2nJr1HoizPky5Sk3uICatH+TTJgU48ew8TceRFRjcduyLPPHyTM3dK4534L5OjrkM6UEGxXc35NoAlxLzyQn10hGZvYNte92p6zP9nq4nlJ9DoejzNq3JpOZiybPtTOFfcsmx+Lg2LWyg34qQ3miCcocaGmdJkCqsfR9BVGZogDCjVPWZw+Kh+FGRBPgal75drnZ7C8Snpz0Hz21tpsgqEaEfW9d0k12ui4QVaFuV2rD/tUeVSsQCAQCwa2EEE6BQCAQCCqAEE6BQCAQCCqAEE6BQCAQCCqAEE6BQCAQCCqAEE6BQCAQCCqAEE6BQCAQCCpAuXmcEb6x4LGWxO2LfAt9HrEBLQnzKbnawO2MQRdc202oEiRZpkm2KHhenFDPdTJuOjQWYd8bIdxU+f67TOFs2CKAIY4eQI9K3+hWQ++lre0mVJoWiSFExg6v7WbUScLr+5R/UB1GkiTiOxho6Lh1XvKqkphG3uUfVIfxMahp0cKXZsK8N0TD+MqtflVmrVqBQCAQCATuiDlOgUAgEAgqgBBOgUAgEAgqgBBOgUAgEAgqgBBOgUAgEAgqgBBOgUAgEAgqgBBOgUAgEAgqgBBOgUAgEAgqwP8DsM4XWe0eITsAAAAASUVORK5CYII=" id="0" name="Picture 1"/>
          <p:cNvPicPr>
            <a:picLocks noGrp="1" noChangeAspect="1"/>
          </p:cNvPicPr>
          <p:nvPr/>
        </p:nvPicPr>
        <p:blipFill>
          <a:blip r:embed="rId2"/>
          <a:stretch>
            <a:fillRect/>
          </a:stretch>
        </p:blipFill>
        <p:spPr bwMode="auto">
          <a:xfrm>
            <a:off x="3568700" y="1765300"/>
            <a:ext cx="5105400" cy="749300"/>
          </a:xfrm>
          <a:prstGeom prst="rect">
            <a:avLst/>
          </a:prstGeom>
          <a:noFill/>
          <a:ln w="9525">
            <a:noFill/>
            <a:headEnd/>
            <a:tailEnd/>
          </a:ln>
        </p:spPr>
      </p:pic>
      <p:sp>
        <p:nvSpPr>
          <p:cNvPr id="1" name="TextBox 3"/>
          <p:cNvSpPr txBox="1"/>
          <p:nvPr>
            <p:ph idx="1"/>
          </p:nvPr>
        </p:nvSpPr>
        <p:spPr>
          <a:xfrm>
            <a:off x="3568700" y="4076700"/>
            <a:ext cx="5105400" cy="508000"/>
          </a:xfrm>
          <a:prstGeom prst="rect">
            <a:avLst/>
          </a:prstGeom>
          <a:noFill/>
        </p:spPr>
        <p:txBody>
          <a:bodyPr/>
          <a:lstStyle/>
          <a:p>
            <a:pPr lvl="0" indent="0" marL="0" algn="ctr">
              <a:buNone/>
            </a:pPr>
            <a:r>
              <a:rPr/>
              <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Taux de croissance annuel : +42% (CAGR 2023-2030)</a:t>
            </a:r>
          </a:p>
          <a:p>
            <a:pPr lvl="0" indent="0" marL="0">
              <a:spcBef>
                <a:spcPts val="3000"/>
              </a:spcBef>
              <a:buNone/>
            </a:pPr>
            <a:r>
              <a:rPr b="1"/>
              <a:t>Adoption croissante</a:t>
            </a:r>
          </a:p>
          <a:p>
            <a:pPr lvl="0"/>
            <a:r>
              <a:rPr b="1"/>
              <a:t>85%</a:t>
            </a:r>
            <a:r>
              <a:rPr/>
              <a:t> des entreprises expérimentent l’IA générative (2024)</a:t>
            </a:r>
          </a:p>
          <a:p>
            <a:pPr lvl="0"/>
            <a:r>
              <a:rPr b="1"/>
              <a:t>52%</a:t>
            </a:r>
            <a:r>
              <a:rPr/>
              <a:t> citent la confidentialité comme frein majeur</a:t>
            </a:r>
          </a:p>
          <a:p>
            <a:pPr lvl="0"/>
            <a:r>
              <a:rPr b="1"/>
              <a:t>68%</a:t>
            </a:r>
            <a:r>
              <a:rPr/>
              <a:t> s’inquiètent des coûts d’abonnement croissants</a:t>
            </a:r>
          </a:p>
          <a:p>
            <a:pPr lvl="0"/>
            <a:r>
              <a:rPr b="1"/>
              <a:t>Opportunité</a:t>
            </a:r>
            <a:r>
              <a:rPr/>
              <a:t> : IA locale résout ces 2 problèmes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l’IA Locale est un Impératif Stratégique</a:t>
            </a:r>
          </a:p>
        </p:txBody>
      </p:sp>
      <p:sp>
        <p:nvSpPr>
          <p:cNvPr id="3" name="Content Placeholder 2"/>
          <p:cNvSpPr>
            <a:spLocks noGrp="1"/>
          </p:cNvSpPr>
          <p:nvPr>
            <p:ph idx="1"/>
          </p:nvPr>
        </p:nvSpPr>
        <p:spPr/>
        <p:txBody>
          <a:bodyPr/>
          <a:lstStyle/>
          <a:p>
            <a:pPr lvl="0" indent="0" marL="0">
              <a:spcBef>
                <a:spcPts val="3000"/>
              </a:spcBef>
              <a:buNone/>
            </a:pPr>
            <a:r>
              <a:rPr b="1"/>
              <a:t>4 Piliers Fondamentaux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1. Sécurité Renforcée 🛡️</a:t>
                </a:r>
              </a:p>
              <a:p>
                <a:pPr lvl="0" indent="0" marL="0">
                  <a:buNone/>
                </a:pPr>
                <a:r>
                  <a:rPr b="1"/>
                  <a:t>Problème</a:t>
                </a:r>
                <a:r>
                  <a:rPr/>
                  <a:t> : Fuite de données via APIs cloud - 23% des entreprises ont subi une fuite (2023) - Coût moyen : 4.45 M$ par incident</a:t>
                </a:r>
              </a:p>
              <a:p>
                <a:pPr lvl="0" indent="0" marL="0">
                  <a:buNone/>
                </a:pPr>
                <a:r>
                  <a:rPr b="1"/>
                  <a:t>Solution</a:t>
                </a:r>
                <a:r>
                  <a:rPr/>
                  <a:t> : Infrastructure locale - Données ne quittent jamais le périmètre - Logs complets et auditables - Zero-trust par défaut</a:t>
                </a:r>
              </a:p>
              <a:p>
                <a:pPr lvl="0" indent="0" marL="0">
                  <a:spcBef>
                    <a:spcPts val="3000"/>
                  </a:spcBef>
                  <a:buNone/>
                </a:pPr>
                <a:r>
                  <a:rPr b="1"/>
                  <a:t>2. Maîtrise des Coûts 📉</a:t>
                </a:r>
              </a:p>
              <a:p>
                <a:pPr lvl="0" indent="0" marL="0">
                  <a:buNone/>
                </a:pPr>
                <a:r>
                  <a:rPr b="1"/>
                  <a:t>Problème</a:t>
                </a:r>
                <a:r>
                  <a:rPr/>
                  <a:t> : Facturation cloud non maîtrisée - ChatGPT Enterprise : 60</a:t>
                </a:r>
                <a14:m>
                  <m:oMath xmlns:m="http://schemas.openxmlformats.org/officeDocument/2006/math">
                    <m:r>
                      <m:rPr>
                        <m:sty m:val="p"/>
                      </m:rPr>
                      <m:t>/</m:t>
                    </m:r>
                    <m:r>
                      <m:t>u</m:t>
                    </m:r>
                    <m:r>
                      <m:t>s</m:t>
                    </m:r>
                    <m:r>
                      <m:t>e</m:t>
                    </m:r>
                    <m:r>
                      <m:t>r</m:t>
                    </m:r>
                    <m:r>
                      <m:rPr>
                        <m:sty m:val="p"/>
                      </m:rPr>
                      <m:t>/</m:t>
                    </m:r>
                    <m:r>
                      <m:t>m</m:t>
                    </m:r>
                    <m:r>
                      <m:t>o</m:t>
                    </m:r>
                    <m:r>
                      <m:t>i</m:t>
                    </m:r>
                    <m:r>
                      <m:t>s</m:t>
                    </m:r>
                    <m:r>
                      <m:rPr>
                        <m:sty m:val="p"/>
                      </m:rPr>
                      <m:t>−</m:t>
                    </m:r>
                    <m:r>
                      <m:t>P</m:t>
                    </m:r>
                    <m:r>
                      <m:t>o</m:t>
                    </m:r>
                    <m:r>
                      <m:t>u</m:t>
                    </m:r>
                    <m:r>
                      <m:t>r</m:t>
                    </m:r>
                    <m:r>
                      <m:t>100</m:t>
                    </m:r>
                    <m:r>
                      <m:t>u</m:t>
                    </m:r>
                    <m:r>
                      <m:t>s</m:t>
                    </m:r>
                    <m:r>
                      <m:t>e</m:t>
                    </m:r>
                    <m:r>
                      <m:t>r</m:t>
                    </m:r>
                    <m:r>
                      <m:t>s</m:t>
                    </m:r>
                    <m:r>
                      <m:rPr>
                        <m:sty m:val="p"/>
                      </m:rPr>
                      <m:t>:</m:t>
                    </m:r>
                    <m:r>
                      <m:t>72</m:t>
                    </m:r>
                    <m:r>
                      <m:t>k</m:t>
                    </m:r>
                  </m:oMath>
                </a14:m>
                <a:r>
                  <a:rPr/>
                  <a:t>/an</a:t>
                </a:r>
              </a:p>
              <a:p>
                <a:pPr lvl="0" indent="0" marL="0">
                  <a:buNone/>
                </a:pPr>
                <a:r>
                  <a:rPr b="1"/>
                  <a:t>Solution</a:t>
                </a:r>
                <a:r>
                  <a:rPr/>
                  <a:t> : Investissement one-shot - Capex : 50-80 k€ - Opex : ~10 k€/an - ROI : 12-18 mois</a:t>
                </a:r>
              </a:p>
            </p:txBody>
          </p:sp>
        </mc:Choice>
      </mc:AlternateContent>
      <p:sp>
        <p:nvSpPr>
          <p:cNvPr id="4" name="Content Placeholder 3"/>
          <p:cNvSpPr>
            <a:spLocks noGrp="1"/>
          </p:cNvSpPr>
          <p:nvPr>
            <p:ph idx="2" sz="half"/>
          </p:nvPr>
        </p:nvSpPr>
        <p:spPr/>
        <p:txBody>
          <a:bodyPr/>
          <a:lstStyle/>
          <a:p>
            <a:pPr lvl="0" indent="0" marL="0">
              <a:spcBef>
                <a:spcPts val="3000"/>
              </a:spcBef>
              <a:buNone/>
            </a:pPr>
            <a:r>
              <a:rPr b="1"/>
              <a:t>3. Souveraineté Technologique 🏁</a:t>
            </a:r>
          </a:p>
          <a:p>
            <a:pPr lvl="0" indent="0" marL="0">
              <a:buNone/>
            </a:pPr>
            <a:r>
              <a:rPr b="1"/>
              <a:t>Problème</a:t>
            </a:r>
            <a:r>
              <a:rPr/>
              <a:t> : Dépendance fournisseurs - Risque de changement tarifaire - Risque de discontinuité de service - Verrouillage (vendor lock-in)</a:t>
            </a:r>
          </a:p>
          <a:p>
            <a:pPr lvl="0" indent="0" marL="0">
              <a:buNone/>
            </a:pPr>
            <a:r>
              <a:rPr b="1"/>
              <a:t>Solution</a:t>
            </a:r>
            <a:r>
              <a:rPr/>
              <a:t> : Stack open-source - Modèles Llama, Mistral (open-weights) - Outils FOSS (LangChain, FAISS) - Contrôle total de la roadmap</a:t>
            </a:r>
          </a:p>
          <a:p>
            <a:pPr lvl="0" indent="0" marL="0">
              <a:spcBef>
                <a:spcPts val="3000"/>
              </a:spcBef>
              <a:buNone/>
            </a:pPr>
            <a:r>
              <a:rPr b="1"/>
              <a:t>4. Conformité Assurée ✓</a:t>
            </a:r>
          </a:p>
          <a:p>
            <a:pPr lvl="0" indent="0" marL="0">
              <a:buNone/>
            </a:pPr>
            <a:r>
              <a:rPr b="1"/>
              <a:t>Problème</a:t>
            </a:r>
            <a:r>
              <a:rPr/>
              <a:t> : Complexité RGPD avec cloud - Transferts hors UE - Sous-traitants multiples - DPIAs complexes</a:t>
            </a:r>
          </a:p>
          <a:p>
            <a:pPr lvl="0" indent="0" marL="0">
              <a:buNone/>
            </a:pPr>
            <a:r>
              <a:rPr b="1"/>
              <a:t>Solution</a:t>
            </a:r>
            <a:r>
              <a:rPr/>
              <a:t> : Conformité native - Données en local (pas de transfert) - DPIA simplifiée - Droit à l’oubli facilité</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Locale : La Prochaine Révolution pour votre Entreprise</dc:title>
  <dc:creator>Document Stratégique - Confidentiel</dc:creator>
  <cp:keywords/>
  <dcterms:created xsi:type="dcterms:W3CDTF">2025-10-25T12:27:56Z</dcterms:created>
  <dcterms:modified xsi:type="dcterms:W3CDTF">2025-10-25T12:27:56Z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colortheme">
    <vt:lpwstr>dolphin</vt:lpwstr>
  </property>
  <property fmtid="{D5CDD505-2E9C-101B-9397-08002B2CF9AE}" pid="4" name="date">
    <vt:lpwstr>Janvier 2025</vt:lpwstr>
  </property>
  <property fmtid="{D5CDD505-2E9C-101B-9397-08002B2CF9AE}" pid="5" name="fonttheme">
    <vt:lpwstr>professionalfonts</vt:lpwstr>
  </property>
  <property fmtid="{D5CDD505-2E9C-101B-9397-08002B2CF9AE}" pid="6" name="subtitle">
    <vt:lpwstr>Guide Stratégique pour une Mise en Œuvre Réussie</vt:lpwstr>
  </property>
  <property fmtid="{D5CDD505-2E9C-101B-9397-08002B2CF9AE}" pid="7" name="theme">
    <vt:lpwstr>CambridgeUS</vt:lpwstr>
  </property>
</Properties>
</file>