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notesMaster" Target="notesMasters/notesMaster1.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Cette présentation s’adresse à un public non-technique souhaitant comprendre et créer une IA locale. Le ton est accessible, friendly et encourageant. Durée estimée : 20-30 minutes.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Montrer qu’avec quelques lignes de code Python, on obtient un système fonctionnel. Le code sera fourni clé en main dans le guide technique. L’audience n’a pas besoin de tout comprendre, juste de savoir que c’est accessible.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Être honnête sur les limites mais positif sur le bilan global. Comparaison avec les solutions cloud : abonnement ChatGPT Plus = 20</a:t>
            </a:r>
            <a:r>
              <a:rPr/>
              <a:t>/mois = 240</a:t>
            </a:r>
            <a:r>
              <a:rPr/>
              <a:t>/an Amortissement sur 2-3 ans.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Exemples concrets et variés. Insister sur la valeur ajoutée de la confidentialité dans chaque cas. Entreprise : documents stratégiques confidentiels Santé : données médicales sensibles RGPD Recherche : travaux non publiés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Tableau comparatif honnête. L’IA locale n’est pas forcément meilleure dans tous les cas. Mais pour des données sensibles ou un usage intensif, c’est le choix optimal. Calcul d’amortissement : ChatGPT Plus à 20</a:t>
            </a:r>
            <a:r>
              <a:rPr/>
              <a:t>/mois = 720</a:t>
            </a:r>
            <a:r>
              <a:rPr/>
              <a:t> sur 3 ans. Un PC avec GPU RTX 3060 à 1000€ est amorti en moins de 2 ans.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Fournir des ressources concrètes pour continuer. Insister sur le fait qu’il existe une communauté active et bienveillante. Le guide technique PDF contient tout le code et les commandes.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Donner un planning réaliste. Un week-end suffit pour avoir quelque chose de fonctionnel. 1 mois pour un système robuste. Insister sur l’approche progressive : commencer simple, complexifier au fur et à mesure.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Réponses concises aux questions les plus fréquentes. Rassurer sur le budget (pas besoin de 10 000€). Rassurer sur les compétences (pas besoin d’être expert). Confirmer la confidentialité totale.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Définitions vulgarisées, accessibles à tous. Éviter le jargon technique. Utiliser des analogies (bibliothèque, cerveau, etc.).</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 motivante et actionnable. Rappel du plan progressif. Donner confiance : c’est accessible ! Fournir les contacts pour support.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Slide finale avec contacts et ressources. Ouverture aux questions. Ambiance positive et encourageante.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Insister sur les 3 piliers : confidentialité, contrôle, économies. Exemples concrets : documents d’entreprise sensibles, données médicales, informations financières.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Rassurer l’audience : pas besoin de matériel hors de prix. Un bon PC gaming ou MacBook Pro récent suffit amplement. Tous les logiciels mentionnés sont gratuits et open-source.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Vue d’ensemble du processus complet. Montrer que c’est structuré et progressif. La dernière étape (test et utilisation) est mise en avant (couleur différente).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Importance de bien définir le besoin avant de se lancer. Exemples concrets : - Assistant pour chercher dans sa documentation personnelle - Résumeur automatique d’articles de veille - Chatbot pour répondre sur ses notes de cours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Insister sur l’importance de la qualité des données. “Garbage in, garbage out” : une IA nourrie de mauvaises données donnera de mauvais résultats. Anonymisation : exemple avec RGPD en entreprise.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RAG est l’approche la plus accessible pour débuter. Fine-tuning pour plus tard, quand on a de l’expérience. Analogie : RAG = livre ouvert pendant l’exam, Fine-tuning = apprendre par cœur</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Schéma clair et progressif. Insister sur la simplicité du concept. Exemple concret : chercher “comment faire un gâteau au chocolat” dans un livre de recettes puis lire la recette trouvée.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Ollama est vraiment la solution la plus simple. Montrer qu’en 2 commandes on peut avoir une IA fonctionnelle. Tous les outils sont gratuits, insister là-dessus.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Créez votre IA Locale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 Guide Complet de A à Z pour les Non-Techniciens</a:t>
            </a:r>
            <a:br/>
            <a:br/>
            <a:r>
              <a:rPr/>
              <a:t>Guide IA Locale</a:t>
            </a:r>
          </a:p>
        </p:txBody>
      </p:sp>
      <p:sp>
        <p:nvSpPr>
          <p:cNvPr id="4" name="Date Placeholder 3"/>
          <p:cNvSpPr>
            <a:spLocks noGrp="1"/>
          </p:cNvSpPr>
          <p:nvPr>
            <p:ph idx="10" sz="half" type="dt"/>
          </p:nvPr>
        </p:nvSpPr>
        <p:spPr/>
        <p:txBody>
          <a:bodyPr/>
          <a:lstStyle/>
          <a:p>
            <a:pPr lvl="0" indent="0" marL="0">
              <a:buNone/>
            </a:pPr>
            <a:r>
              <a:rPr/>
              <a:t>Janvier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 Documents</a:t>
            </a:r>
          </a:p>
          <a:p>
            <a:pPr lvl="0"/>
            <a:r>
              <a:rPr/>
              <a:t>PDF</a:t>
            </a:r>
          </a:p>
          <a:p>
            <a:pPr lvl="0"/>
            <a:r>
              <a:rPr/>
              <a:t>Word</a:t>
            </a:r>
          </a:p>
          <a:p>
            <a:pPr lvl="0"/>
            <a:r>
              <a:rPr/>
              <a:t>PowerPoint</a:t>
            </a:r>
          </a:p>
          <a:p>
            <a:pPr lvl="0"/>
            <a:r>
              <a:rPr/>
              <a:t>Fichiers texte</a:t>
            </a:r>
          </a:p>
        </p:txBody>
      </p:sp>
      <p:sp>
        <p:nvSpPr>
          <p:cNvPr id="4" name="Content Placeholder 3"/>
          <p:cNvSpPr>
            <a:spLocks noGrp="1"/>
          </p:cNvSpPr>
          <p:nvPr>
            <p:ph idx="2" sz="half"/>
          </p:nvPr>
        </p:nvSpPr>
        <p:spPr/>
        <p:txBody>
          <a:bodyPr/>
          <a:lstStyle/>
          <a:p>
            <a:pPr lvl="0" indent="0" marL="0">
              <a:spcBef>
                <a:spcPts val="3000"/>
              </a:spcBef>
              <a:buNone/>
            </a:pPr>
            <a:r>
              <a:rPr b="1"/>
              <a:t>📝 Notes</a:t>
            </a:r>
          </a:p>
          <a:p>
            <a:pPr lvl="0"/>
            <a:r>
              <a:rPr/>
              <a:t>Markdown</a:t>
            </a:r>
          </a:p>
          <a:p>
            <a:pPr lvl="0"/>
            <a:r>
              <a:rPr/>
              <a:t>Notion export</a:t>
            </a:r>
          </a:p>
          <a:p>
            <a:pPr lvl="0"/>
            <a:r>
              <a:rPr/>
              <a:t>Obsidian vault</a:t>
            </a:r>
          </a:p>
          <a:p>
            <a:pPr lvl="0"/>
            <a:r>
              <a:rPr/>
              <a:t>Evernote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Organisation nécessaire</a:t>
            </a:r>
          </a:p>
          <a:p>
            <a:pPr lvl="0" indent="-342900" marL="342900">
              <a:buAutoNum type="arabicPeriod"/>
            </a:pPr>
            <a:r>
              <a:rPr b="1"/>
              <a:t>Nettoyer</a:t>
            </a:r>
            <a:r>
              <a:rPr/>
              <a:t> : supprimer les doublons, corriger les erreurs</a:t>
            </a:r>
          </a:p>
          <a:p>
            <a:pPr lvl="0" indent="-342900" marL="342900">
              <a:buAutoNum type="arabicPeriod"/>
            </a:pPr>
            <a:r>
              <a:rPr b="1"/>
              <a:t>Protéger</a:t>
            </a:r>
            <a:r>
              <a:rPr/>
              <a:t> : masquer les informations personnelles (noms, emails, téléphones)</a:t>
            </a:r>
          </a:p>
          <a:p>
            <a:pPr lvl="0" indent="-342900" marL="342900">
              <a:buAutoNum type="arabicPeriod"/>
            </a:pPr>
            <a:r>
              <a:rPr b="1"/>
              <a:t>Découper</a:t>
            </a:r>
            <a:r>
              <a:rPr/>
              <a:t> : diviser les longs documents en sections</a:t>
            </a:r>
          </a:p>
          <a:p>
            <a:pPr lvl="0" indent="-342900" marL="342900">
              <a:buAutoNum type="arabicPeriod"/>
            </a:pPr>
            <a:r>
              <a:rPr b="1"/>
              <a:t>Enrichir</a:t>
            </a:r>
            <a:r>
              <a:rPr/>
              <a:t> : ajouter des métadonnées (date, source, auteur)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Étape 3 : Deux approches principales ⚖️</a:t>
            </a:r>
          </a:p>
        </p:txBody>
      </p:sp>
      <p:sp>
        <p:nvSpPr>
          <p:cNvPr id="3" name="Content Placeholder 2"/>
          <p:cNvSpPr>
            <a:spLocks noGrp="1"/>
          </p:cNvSpPr>
          <p:nvPr>
            <p:ph idx="1" sz="half"/>
          </p:nvPr>
        </p:nvSpPr>
        <p:spPr/>
        <p:txBody>
          <a:bodyPr/>
          <a:lstStyle/>
          <a:p>
            <a:pPr lvl="0" indent="0" marL="0">
              <a:spcBef>
                <a:spcPts val="3000"/>
              </a:spcBef>
              <a:buNone/>
            </a:pPr>
            <a:r>
              <a:rPr b="1"/>
              <a:t>RAG 🔍📝</a:t>
            </a:r>
          </a:p>
          <a:p>
            <a:pPr lvl="0" indent="0" marL="0">
              <a:buNone/>
            </a:pPr>
            <a:r>
              <a:rPr b="1"/>
              <a:t>Recherche + Génération</a:t>
            </a:r>
          </a:p>
          <a:p>
            <a:pPr lvl="0" indent="0" marL="0">
              <a:buNone/>
            </a:pPr>
            <a:r>
              <a:rPr/>
              <a:t>✅ </a:t>
            </a:r>
            <a:r>
              <a:rPr b="1"/>
              <a:t>Avantages</a:t>
            </a:r>
            <a:r>
              <a:rPr/>
              <a:t> - Rapide à mettre en place - Idéal pour documents - </a:t>
            </a:r>
            <a:r>
              <a:rPr b="1"/>
              <a:t>Recommandé pour débuter</a:t>
            </a:r>
            <a:r>
              <a:rPr/>
              <a:t> - Pas d’entraînement nécessaire</a:t>
            </a:r>
          </a:p>
          <a:p>
            <a:pPr lvl="0" indent="0" marL="0">
              <a:buNone/>
            </a:pPr>
            <a:r>
              <a:rPr/>
              <a:t>💡 </a:t>
            </a:r>
            <a:r>
              <a:rPr b="1"/>
              <a:t>Comment ça marche ?</a:t>
            </a:r>
            <a:r>
              <a:rPr/>
              <a:t> L’IA cherche dans vos documents puis génère une réponse basée dessus</a:t>
            </a:r>
          </a:p>
        </p:txBody>
      </p:sp>
      <p:sp>
        <p:nvSpPr>
          <p:cNvPr id="4" name="Content Placeholder 3"/>
          <p:cNvSpPr>
            <a:spLocks noGrp="1"/>
          </p:cNvSpPr>
          <p:nvPr>
            <p:ph idx="2" sz="half"/>
          </p:nvPr>
        </p:nvSpPr>
        <p:spPr/>
        <p:txBody>
          <a:bodyPr/>
          <a:lstStyle/>
          <a:p>
            <a:pPr lvl="0" indent="0" marL="0">
              <a:spcBef>
                <a:spcPts val="3000"/>
              </a:spcBef>
              <a:buNone/>
            </a:pPr>
            <a:r>
              <a:rPr b="1"/>
              <a:t>Fine-tuning 🎓</a:t>
            </a:r>
          </a:p>
          <a:p>
            <a:pPr lvl="0" indent="0" marL="0">
              <a:buNone/>
            </a:pPr>
            <a:r>
              <a:rPr b="1"/>
              <a:t>Entraînement personnalisé</a:t>
            </a:r>
          </a:p>
          <a:p>
            <a:pPr lvl="0" indent="0" marL="0">
              <a:buNone/>
            </a:pPr>
            <a:r>
              <a:rPr/>
              <a:t>✅ </a:t>
            </a:r>
            <a:r>
              <a:rPr b="1"/>
              <a:t>Avantages</a:t>
            </a:r>
            <a:r>
              <a:rPr/>
              <a:t> - Plus de contrôle - Style personnalisé - Connaissances intégrées</a:t>
            </a:r>
          </a:p>
          <a:p>
            <a:pPr lvl="0" indent="0" marL="0">
              <a:buNone/>
            </a:pPr>
            <a:r>
              <a:rPr/>
              <a:t>⚠️ </a:t>
            </a:r>
            <a:r>
              <a:rPr b="1"/>
              <a:t>Mais…</a:t>
            </a:r>
            <a:r>
              <a:rPr/>
              <a:t> - </a:t>
            </a:r>
            <a:r>
              <a:rPr b="1"/>
              <a:t>Plus technique</a:t>
            </a:r>
            <a:r>
              <a:rPr/>
              <a:t> - Nécessite beaucoup d’exemples - Temps d’entraînement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Notre recommandation : Commencez par RAG !</a:t>
            </a:r>
            <a:r>
              <a:rPr/>
              <a: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le RAG ? 🔍</a:t>
            </a:r>
          </a:p>
        </p:txBody>
      </p:sp>
      <p:pic>
        <p:nvPicPr>
          <p:cNvPr descr="data:image/png;base64,iVBORw0KGgoAAAANSUhEUgAAAxAAAABqCAYAAAAsqLfHAAAAAXNSR0IArs4c6QAAIABJREFUeJzs3XlcVOX+wPHPGWYYGPZNFlEBAVHBBTRcAZfM3XLJ1DKXLG2/XSureysr227b/VWW7cstK8tckVzRFDdcwQUQUBYX9nWA2c7vj9EJBBQURfN5v168as6c5znfmXPA8z3PJsmyLCMIgiAIgiAIgtAEitYOQBAEQRAEQRCEm4dIIARBEARBEARBaDKRQAiCIAiCIAiC0GQigRAEQRAEQRAEocmUrR2AIAg3j89fTEfnVN3aYdxy3O3smDzXr7XDEARBEARAJBCCIDSDuo3Mdo+k1g7jljMov1drhyAIgiAIFqILkyAIgiAIgiAITSYSCEEQBEEQBEEQmkwkEIIgCIIgCIIgNJlIIARBEARBEARBaDKRQAiCIAiCIAiC0GRiFiZBEFqcJjOTDsnJ2JVXcK59O3J69UK2sWntsARBEARBaAGiBUIQhBYlG40M/GM947f9yYgdO5j78WKG/PQTktFYZ78xnbvw8V3jkSTJsu3JgQP515Chjdbt5+KCrUp1zWK/GkqFgiB3d8trLwcHlkyYiIutbStGJQiCIAgtTyQQgiC0KMnKij2TJrLkpRf5/MV/k+vpSeTOXdiXV9TZb2fWKeytrYnyDzCXA7p5+3CisKDRuhcOu4M2dvbXMvwr9lj/Aczo1dvyurCykp2nTlFWLRbeEwRBEP5eRBcmQRBaXLGbGwAmwCDLlLdrR42m7pP4gspKirRahgQFsjUjnf5+/lhJEmuOHmVwYCDjQ8MwyTIb0lJZc/QoTwwcCMCCwYNJzc/nox3b+WDcnRw7d44wb29+T04io7CIKT170MbegX05OSw9eIAqvb7OcV1sbZncvQfdfXw4WVSEk60tz6+L5d0xY/hi926O5eUxqGMgUQH+LNywgWB3j3p1AiwYNBgvBwfOlZfz+Z7dhHl5oZAkPr5rPG9v2cJjAwZgo1TyTeJeNCoV/4yOwdfJifTCQpYe2E92aSlvjhhJZnEx4W3bcq68nE92JnCmvPzanyBBEARBuAqiBUIQhGtCNpmI+uFH2lZWsmnSRGqsrevtszUjg/bOLqgUCgYHBnKuooIag4HpEb04lpdHXMpxJoSG0d/fn18OHQLg18OH+fnQQSRJwt7amiAPd37Yv5+UvDyeHzKEYm0VvyUdJrJ9e6b26FnvmPOjYwjz9ua3pMOorKzwtDe3aLjZanBUm8dpuNtp8HJwpI29fYN1TurWjQ4uLny9dw+nSoo5W1ZGdmkJRVVVLE7YwemyUjampeKgVgMwo3dvfJ2c+PHAARzVap4dNBgAD3t7/F1d+XrvHtrY2zOhW7cGv0u9Xs++ffvq/ZSLZEMQBEFoBaIFQhCEa8I7cR93bN3K1gceILlTJ6QG9lmXcpw7Q0MZFtwJP1dXfj18iCFBQZhMJj5O2AFAvw5+xAR0ZHtmJgAnCgo4XVaGtZUVAN8kJnIgN5d7evRAApxsbenv54/BZCLc15cv9+6xHE+tVNLWyYlPdyawKysLkyzj7+ra6GcYHBjYYJ2f797FkMAgRoSE8MGff6I3mSirrkGpsOLIuXMAHM/Ls9TT3duHbRkZbM1I50RhAa8PH2EZG7E+NYVdWVn08m1Hx/MtNxcrKy3loYcebdL3HhwcjIODAwAODg4EBwcTHByMt7c3nTp1alIdgiAIgnApIoEQBOGaCDpyBJOHB4k9ezSYPADUGAxkFRczPiwMhSSxITWV8WHdMJhMf+1jNGJTa+C0dFFlZ8rKALC3ViPLMnuysizvlVRV1dnXQa1Gwtx9qikaq/Pg6dO8Hb+FOZF9eHfMWP6xauX52Br+pEqFgrIa81iIC12qLrR2XKDV61AoGi7v5u5OYmKi5XVKSkq91ofU1NQGt23ZsoXPPvvMsi04OBgfHx9LYnHhtSAIgiA0lUggBEG4JtKioygK70mZo+Ml94s9fpx5fftysrgYvcnEhrRURoaEEOblTaG2Ej8XF5YnJQEgA129vMguKalXz77cHAb6+yNJsCE1lf5+/uzJzqqzT0FlJVq9nqk9w/nP1nhcNRrLe1q9nh5t27IvN4fuPm0vWae7nR02KhXPrF3D5xMn0cu3HaXV1QR7eGDVQBKRWVRE/w5+rE9NZXL3HlQbDJwqKW7uV2rRUEtCr169LlkmJSWF1NRUTp8+zb59+1i1ahVnz54FwNvbm5iYGCIiIoiJibniuARBEIRbg0ggBEFoeTU1+G3dhs/Zs+Q5OZHv59forruyTjEnMpI/UlIAKNJq2ZKezpMDB2IlSaQVFrDxRBoAidnZ3N2tO5O6defh5b8BYJJlAA7k5rIxLY2J3bozpUdPjCYTZ8rLSCuoO6vT0oMHmNKjJ5+On4DRZEI+v319aip3du1K3w4dqNbrMclyo3UGuLoxpUcPkCRKq6v5MzODo+fO0qdDB768ezKHTp+2JD0APx7Yz9y+/VgyYSJanY4fDxywvHc+fEwy11SnTp0aTDwSExOJj48nMTGRpUuXAhATE0NMTAzR0dGW7lCCIAiCcIEky/I1/mdLEIS/i+8+OsEmj8TL7qcqLOSRl14iqKSUL554nAO9e19yfxdbW0qqqqj9x0jCPGah2mCos6+DWk21Xo++Vjenizmq1ZTV1FzymPbW1tzWvj3TeoYze9kvgLmrkVKhqHfMhuqUADtrayp0ujrbnG1tKb6o69QFGpUK7UWzQjXFoPxezHg0sNnlmutC60R8fDxbt24FRDIhCIIg1CdaIARBaHF6Nzc2zJzF/ppqUhqZWai2hm64ZWjwRr78MokBcNnkAahz43+BwWSqM/7iUnXKDdQh0/BnueBKkofrycfHBx8fH8aMGUN5eTnx8fHEx8fz8ssvY29vT0xMDKNHj75sdylBEATh700kEIIgXBNHIsJbO4TL2pOVRV5FxeV3vAU5ODgwZswYSzKxevVqVq9ezZo1a/D29mbq1KlER0eLAdiCIAi3ILEOhCAIt6wKnY7k8wOJhcY5ODgwdepUli5dyg8//EB0dDRLlixh7NixzJ8/n/j4+EuWf/fdd69TpIIgCML1IFogBEEQhCa7MBh7/vz5llaJ+fPnW1olRo8eXWesRFRUFBqNhsDAQMaNG9eKkQuCIAgtRbRACIIgCFdkzJgxfPbZZ6xatYqIiAiWLFnCoEGDePnll0k5P6tWZWUlBQUFfPjhhyTVmplKEARBuHmJWZgEQWiyps7CJLSs6zUL09W6MPB6yZIlnD17FpVKhb7WwHFfX1+WLFmCp6dnK0YpCIIgXC3RAiEIgiC0iAsDr9esWcOnn36K7qJZqnJycnjiiSdaKTpBEAShpYgWCEEQmuzXJacuOU2pcG34BzkwdFTb1g6jWcaMGcOZM2cafK9v3758+OGH1zkiQRAEoaWIBEIQBEG4IpWlRsqLG17b4sEHH0Sv1yNJEkajEYVCgSRJACgUCrp3785jjz12PcMVLqNNexsUrdgvwWSCvKzq1gvgFmVjZ4Wzh6pVY6iuNFGSX39tHuHau9LzLxIIQRAE4Yrs21RMUZ4BO6f6//hotVpAsiQN5v9IKBTmbSpV696wCHVlH69g3EM+2Ni1XgZRVWFk1WdnaBdi32ox3IqKz1YzapZXq8aQuq+MrM/W42bIa9U4bkVnfXow4tV+zS4npnEVBEEQrliHUEfcfNQNvON83WMRrlx50Y3x9NfFU02nSHHtXE87V9wYa+H45e+lY/mh1g7jlhPn0fWKyolB1IIgCIIgCIIgNJlIIARBEARBEARBaDKRQAiCIAiCIAiC0GQigRAEQRAEQRAEocnEIGpBEAThplFRoyfr3BkqtWU42dvh7e6JnY2m/tMwWb4w9ZPwN6SqTEZT8QNahynoNd1aOxzhGjEi81+/PNZ2s8ZgZ4NEQxOHSlhpqxmdpOOxdA+Ukng2fj2IBEIQBEG4KZwuKubwsUN0bOtKJ19XDAYDWVlJODi2ob23P3XuLVooeZBlmZqaGmxsbFqkvguqq6tRqVRYWVm1aL23ipozB7HJ+50at0AUna5vAnH48H5OnjzB2LF3N2n/detW4OnpTXh45DWO7O/n3Y5n2Di1I/0D+iDJCmr/kktI6NFRZazB2sqadd33U7M0nQVp3k2qW5r/FPKpLFj26zWK/gpYWYHReOXl7e2hpgb0Da/P05JEmiYIgiDc8CprdBw+epA+oQFEhIXi6+2DX3s/unfuSuG5k5wryKWhVY0effReZswYx6xZ4/nyyw8pLy9r1nGLigoZN24Axqv5R70BDz88lWPHklq0zr+74spiskuzSck7wU9/yrz21UiWblWQkneCrNJsCiuK6pVZtGgBSUkH6mx7443naWwJLJPJxJo1v/LUU7OZNm0kS5a8R17e2Trvf/bZe3Tu3LSkpbAwn2XLvqNTp+ZPlZmbm33J93/99XtWrvy52fXeTL6LqEDnYWRn2U62lW5jW9mf53+2s6F0M8fKjtND6oy+ppoKNy3f9io3F4y8DSl2NVLcWqTVK5EWPAO1157p2BEGD4LNW1rng11s8CBznKtXgEqFtPR/MHJ4s6uRvv8GadrUaxBgfaIFQhAEQbjhncg+iZ+XM+19fdFW/bVasVJlTVDHIBIPHsC1TxtUyroL1KWlHefZZ19FqVTxzTeLkWWZBx54/HqHL1yl4ooSiuViOgYEIAE2rg5k9uuKX0BbArw8MQEZpzKx0lrhrHGylDt5Mh2tttLy+tixJOLj1zN27GS6du1e7zhff/0x69ev4oknXsDV1Z0dO7ZgZfXXrZLBYOCf/3wZf//AJsWtUFjx5puLsbNr3uJ4x44l8dZb/+Kbb1Y2uk+3bhFIf/PuOmW2VWSUJYJJBiQutEDIyOgNlXzmt5i7vEbz8ZFP2FeVjKfN+TVp7OxApUJ+5z2ksFC4Yxjk5sL3P5jf1+uRn5oPhYWt8rkuJs28H7ZuRX7nPfOGPzZA8tHWDeoyRAIhCIIg3PAKC88SEdIBnd5QZ7vRaMTZxZXSwkIqyktxcXGvV9bfPwh//0BOncrg6FHzQlWnT+cQG7ucjIxUYmLuIDp6GGq1ml27thEbu5zS0hJ69+7PiBF3AeYby6NHDxETc4el60pDdeTknGLVqp9xcnJh//5dLFr0ESUlRSxd+hU5OScJDAxh9mxzAhMXt4KvvvqQ0NCeTJo0HQcHx0bjutUZFCacHV04XKajRKcj3M0NH09PdAYjW/MrcFRb097VDV3JpbtuxMWtwN29DZs3r6uXQBQW5vPLL9/ywgtv0q9fDAAhIaGW9ysqytmwYQ0JCfH06tWXoUNHY21tzRdf/BcPDy/2799F377RjB8/DSsrqyZdHwsXfsBvv31PUtIBvLx8mDTpfoKDO7N06ZecOZPL888/yoQJ9+Ls7Fqn3OTJM1m37neGD7+ToKAQTp3KqHeNSZJUL143t/q/Hzc0Qw3Vhhow6QETSGpAAqOWvrYDmOZ9N6/mvM7ekj9BqYHap1+W4Y/1yH+sRxo4AKlLF3P6ERqK9NAc8PGGHQnISz6DIUOQJk0AgwFsbJBXrISflwEgPf1PGNAf8vORv/kOtu9AeuE5czfJHt2hRmeuY9ufcNedSFPvAVlG/vEnWLESRo4wbwPk2HXw4091PqL07tvg5QVOTpCSgtSrF4R2haNHoUd3pAH9oU0bcHSANWuRv/oGQjqZY3B1hexs5LfegczMut+dSoU0cwbccTvk5SF//wMk7GyxU/P3Tl0FQRCEvwU7a6jR6ZAuGtsgSRImk0zeuTxkU8PdjPbv383y5T+yZs0y+vcfRGlpCQ8/PBU3Nw+mTn2AuLgVxMf/wdmzp3nppafo2zeGJ554gcDATpY6vLx8mDnzUb766iMyMtIaraOiopy4uJXY2mp4/PEXcHR04qWX/oGHhydPPfUS3bpFoNHYAaBUKpk7dz7JyQeIj/+j0TpveVVa2B3PnrxS1hRVcNxgYuXpEqpryll7uohjBiNxJZXszC/BmLAZU1lpg9WUl5cRF7eSZ555lU2bYqmurq7z/smT6QCWsQpabSV5eWcpKjI/pX7llafJzExj9uzHOHMmhy+//D90Oh1xcStxdnZh1qzH+OGHL5p1fbi5uePg4MT06XPx8WnHkiXvAnD77WNwd2/Dww8/Q0hIaL1y3bv3Qq224dy508iy3OA11lC8Nx25Bsmko6PCjwD8wFgNpmpsTNa84vcSSVWH+Sjrv+abeZMO5Jq/ykoS0pzZSP95CzQa5LWx4OOD9N5/oKAA+ZtvIToKae5DSJ5twMMD+YelkLgP6YHZEBFuThxuH4q87Dc4dhzppX+DRgPt20PkbcifLIHycqRH5pkPOWc2nDwFa9ZCQQGMHYP05OOwcROs34A0437o2bPuR/z2e3Oys2Ej7N6DvPQn81gGFxdzXD26I69bB1u3wT2TzV2xiorMn+GLr8DVFenhufW+OunVhTB6pLn+3NPm2FtwYgmRQAiCIAg3PF8PLzLSU1BYKVAozP90KSQJGxsb9h04gEqlwtW1TYNlDxzYzc8/f03fvtGMHj2RQ4cSqarSUlxcyJ4921Grbdi6dT3btm1g0KDhjBhxJwEBQfTpE2WpY8SIuwgL60lk5ACOHDnYaB0AtrYa7r7b/CT5+PFkqqq0zJz5CAEBQQwePMIycHro0NEEB3dmyJBRHD6875J13spqigtJ3hhHUlISbVKO0fnsaYr3J1L2/Y8U7U+k87kzeB4/RtLBwxzfHo+uIK/BerZuXU9k5AC6d4/A1dWdPXu21z1OTTW2thpsbGwBSEiI58EH7+aNN56nsDCfQ4cSUamsSUiIR5ZlNm2KxWAwP/IeMeIuQkN70LPnbaSkJDf5+gCIirqdzMw00tNTSE4+iFarxd29DSqVCl/f9pbuT7XLOTo64epqbk1o6BorKSlqMF6TydTyJ+haMpmQ9QZGuQ1nT8RuRmlGgNbILPfZ9Hfrx3Npz1OmKzXfgJsMcPFDhOgocyvB6jXmloPRo8w30W6uSLcPNQ9Y7tfXvK9WCxs3Ib/7PhQWIY0ZjXTXOMjOhv/9YN6u18OYUeb9jxyFTZvNN/wuLuZtefkQ2hW5vOL88UaaWzXCe0KvCDAYzC0dtR1OMrdYHE4ylz+eArXPU0UF/LwM+cOPzbH37gV5+cgbNiENigFbDXQKrv/ddQsDnQ5p6GBo4wEKBQT4t8x5QXRhEgRBEG4CPj4BHDu6n63xG4mMHICNxha9zsDmbdv4ddkvtG/vz/ot6xkSPaROn3WA2bMfJy/vLG+88Tz33TeXysoKnJ1dLE+aw8MjsbNzIC5uheWmrDFqtQ1Go7HROrTaSjw8PC1JQn7+OVxc3CxJT8N1qtHr9Y3WeaurNJpYceAw7pEDOHa2mD0nMuihLaR051YUkQP5IbcAOww4a1SsPpRMF4OBhubMWrnyZ9zd2/Djj1+i0WjYuHENUVFDLe97e/tSVaXlyJFDdO8ewdCho5Akibi4lZZxFGFh4Tg7m28WBw8egfKiMTd2dvbNuj4KC/N55JFpzJz5CNOnz2Xv3gRLUnKx2uVqa+gaayzeS12HNyTZ/PP9mf9xj88UFgUuIrssm8c7PM5v+b+xpWAzWAFGag+ROF9WRr73fqT/+wCGDIaPPzF3AzKZkOO3/bVfYSFScFDd41ZXg5OjeSxF5V9jaDAakZyc6+5bUmJ5si/PeQjp8UeR5j0EXTqbb+4rK/86Xvw2SEm5su/CZDL/qFQw9R6k+6fDL8sgKwsGxdTfX6mEnFzkbX/+dewzZ+vvd4VusitJEARBuBVJCiVR0WPR64z8+uuPfPvd17zz3n9I3L2LyvJSfvhpKdt3/cnvq5ej19fUKx8ZOYDevfvx2WfvERISSklJMbIsExYWjlptQ2BgJ6Kjh7F163pyc7Oprq4mNfVYo/E0VsfFevXqR2bmCfbt24XRaOTIkUONzgDU1DpvZjNnzmT//v3NKuPo7IJPWC+Ony5EV1WOMj+bpPwCPvTuwIGCQhSleRglmZSzBTj6dcLJxa1eHcePJ5OVlcntt4/B29uXESPuYvfu7RQWFlj28fcPpFu3CL777hPy8s5SWVnBiRPHAXNy4ezsQm5uFqGhPXFz88DPr/GB1E09lydOpODs7MK4cZOprKwAzDf/9vYOnDmTS0VF+WVnAGvoGvPyatuseK+HN998k1OnTjWvkAmQobi6mMeSH8PHzoffb/sda5U1r6S+Ym5RMVH35yLyiy+DWm2etjVhp/lJvEIBK1eZk4MLN9gqlTkR6BMJPt7IsXHIm7eYZ2zy8oSogefHR6xoPN7oKOTPv4S9ieYuUMnJ4OhoHs+wYSMUF5tbLq6S1KcPnMpC/u5/5tYFKytz7DoddA4x75Sfbx7nsXUbJO6DjAxzK0sLES0QgiAIwk3BWq2hb78RVFaUUVFRgkJS4OHpyx9/rGL5b/ewy0aJra2G31f/zsQ7J6FQ1H1a+9BDTzFt2kiGDRvLs8++xuLF/yErKxNv77a88cZiunbtzsiR43nqqVnU1NQQGTmABx98qk4dkiQhSRL+/oEN1gHUeUqs0Wh44YU3+fzzD8jMPEHXrt15/vk3mlWnt3fba/SNXn+HDh3iqaeeokuXLsyePZuIiIjLllE6ONJlwr2s2BAHDjZ4VZVhZa3CaO2IWiGRW1jASdSUFZUyZvxUbNw96tURF7eSQYOGM3jwX1Njrl69jD//3Midd95j2bZgwSL++9/XuO++0QA4O7tw330PoVQqWbjwfb777lNGjeqDra2GBQteIzi4/vSszbk+eva8DVdXd6ZNG0nv3v0JDu5CQkI848dPJSpqKBMmDCIyciATJtzbYOuDJEmNXmMNxVu7W971tmzZMvbt28eAAQMYN24cfn5+ly1jMsqW1oV9hft4J+Md3gp5i0ePPEpaWZr5LvZCfiWByXQ+Oa+dpJeUwNKfYNpU+PkXWLEKadYMeGgOGAzIubnm/WxskP6INd+I5+TAps1gYwO33Yb07dfm7k5rY83djGT5r2PUOpb0wGx49mnzvj8uRV76M1IbD6T/vm9OWioqkLduq9tF6YKLHyzI8vnZp+rvJ//wI9LLLyKtXA5pJ8x1D4pBXr0Wafq9MHYM8r9eQnrxBfOUsJIEycnIBw9d9jtvKklu7FGIIAiCIFzCvk3FOLTR4ObT2rMEyXz40du8/vpLhHXrQd/ooYR0DGLK3fdftqRWq0Wj0dTZZjCYZ3pSKpv2jK2hOhpSXV3d5AXpmlpnS0lcl0f0Xe7Y2F3bjgkRERGWgfAODg507dqV2bNn07NnT6oqjPy5soiI4fUTgH3pady/ZDEeAf5QVYXh/A2YLIO1jZpqK2tKMtP5cvYc+nbqctVxVldXYzQaGpx+tbnnpin7X7g2jEYjBoPBMvNWZWUFGo1dvckDLldPc46/c8VZRs/2alL9VyM8PNzShcrf358BAwYwfvx42rVrR+q+MhSLFtGxvO4Nbsex28gMqrK0RLhYufB4x8f5KOMjCg2F5m5LFyigfboNJ1dENy0gZ2dzcsH5wc8jhiNPnwmyCSovelKv0UBVVf2b/IY4OkJ5ed191WpQWtWv92pYWZm7KdXUmOPT680/tf//QjyVlY0uUBcX8Rwj3mzid1aLaIEQBEEQbnISjz7yNCaTzNtvvUJxSREBD/+jSSUburFqauJwqToa0pzVrK9n8gAgyyYSExNRqq/fINvy8nJ27dpFcnIyYWFhzLjvQaDhG9ke/oHM7B3J2uTDlOr05xMI89oASoUCZ5WS8b17Exkc0iKxXepcNffcNGX/C8ezsrKq09LQ3PUjGor7csfX6/Xs2rWrWce5ErWfV2dmZpKZmcn27dvp168f/btNwLWBMjNPtOWVdukYrM1liw3FLDy+0Jw41B7zIIGySmJmSjNa684nD3VUVDS8b3O6/pQ1sFhlTQ3U71l5dYzGv5KC2vFdHGtD8bQAkUAIgiAINz5ZvuQUhJKk4InHF6DRaCgvK2H6fQ9dx+BufgaDgWeffZYaQ/l1P3ZFRQU7d+4k++Q5Hr7n4wb3sVJI/HPSPUwbNJTKqqo6N6OSQsLe1hbPm22NgxtEWVkZix599Jofp6EB3JmZmeTk5HA2DeY0UGbBMX9kBXzbJRetyohkqv83QFbIaHRWTD/algXHr2yWIfn3lbBz9xWVvVWJBEIQBEG48TWxC8ccscr0FVGprFmxYgVqTcvNE9+QQYMG1dvWrl07hg8fzrjRkzgcf+kBw17uIkloaa6urmzevPmaHycmJqZOVyxra2vat2/PPffcQ5d2g2HRonpllLKCfyd35N/JHa9tcAUF5h+hyUQCIQiCIFxT1dXVKJXKZncNEq4vBweHaz4GQpZlJElClmXatWvHqFGjmDhxIi4uLlRVGIGiZtdZXV2NWq1u8jiBm5nRaESv1zerO9zlSJKEo6Nji9V3OdbW1nTo0IF77rmHcePGAZC679p0sxGuHTGNqyAIgnBNPfvsXPbvv3G7BxgMBs6ePX3djqfVaiku/utG+dChRN5++8UWPUZBQR41NS3d6frqmUwm2rdvz5w5c/j222+ZM2cOLhcW4bqM1NRjvPhi3bEtBoOBceMGUNbI6tPX2vvvv1pnmtX33nvF8v+XO6+5udnNPl5y8kEee+y+Zpe7EahUKgICAnj22WdZunSpJXkQbk4igRAEQRBuab///iPLln133Y73+usLSEr6ay0EX98OREXd3qLHmDZtJBUVN95T3YMHD7J8+XLmzp2Lk5NTs8pWVWlJT7/CRbiuAZ1OR1zcSo4fTwYgKyuTP/5YRXm5+Xu/1Hk9diyJF1649uMObiS7d+/ml19+EYnD34RoTxYEQRBa3P79u/npp69xcHDk7Nlcy/Z161awYcNq/P2DGDVqAgEBQRgMBlau/JmEhC1YWSkZO/ZubG01HDuWxL33modWfvDBIsaOvZsjRw5iba3mwIE951f67UNs7HIPXXpRAAAgAElEQVQAJk+eQefOYRgMBhIS4omLW0GHDgEMGzYWf/9APvhgEUFBIWzaFEunTl2ZPHkmRqORtWt/o6pKy5kzOfzzny+Rk3OK3377HyAxYcK9dO/+11oF5eVlvPHG84SEhHLsWBJDhoxk4MChqNVqTp/OITZ2ORkZqcTE3EF09DByck6xatXPODm5sH//LiZPnkly8kHOnTtDQkI8c+Y8ybvvLiQoqDN9+gxsMEZnZxcqKsrZsGENCQnx9OrVl6FDR2Ntbc0XX/wXDw8v9u/fRd++0YwfP43ff18KwJtv/ovIyAGMGXM33367mCNHDtGlSzfmzHny5luRuInWrl3O5s2xWFkpGT16IlFRQ0lKOkBy8gGqq6s4fTqbYcPGsnPnVk6dSmfkyPEMGTKSvLyzfPPNYjIyUunRozeTJt2P22UGZefkmBdFS0iIp2vX7uzZswOAjIxUfH396pzX1auXsWVLHF5ebZkx42GWLv2SM2dyef75R5kw4V6cnV3rXCcLF37Ab799T1LSAby8fJg06X6Cgztf8+/vpjduLNK9U8HGFpKSkBe+CmNGI40ehTxjFgDSM0+DnQb5tdeRZs6AO26HvDzk73+AhJ3g5YX00r/A1xcqtcgffQzbd/x1DDsN0n/eBt+2kJuL/MjjEBSE9K/nwMER/vwT+bMvoE0bpNdfRZ481Xzc5xdAeTnyocNIM+83T/XqH4A892HwbYv02CPg5Az5+cjPvQCyCWneXOjRHY4dR/7sczh5CumF5+C23lBWhvzaG1e+svVV+nv+BREEQRBaTWlpCc899wiRkQMZNmyspStNRkYaS5a8x+TJMwkO7sK8eVPQ6XRs27aBtWt/4+67ZzB9+lzc3dtQWJhf52nzkSMHqagoJzv7JLGxy5kw4V5KS0t4/fXnmDjxPjp0CODTT98FYNmy7/jtt/8xZcpsvL19WbBgHkajkcOH95GWdox5854mNfUo8fF/4OTkTL9+g+jRozcPP/wMTk4ufPTRWwQHd2XkyPE4ONTtG67T6di3bxchIWGMG3cPP//8DVu2xFFaWsLDD0/Fzc2DqVMfIC5uBfHxf1BRUU5c3EpsbTU8/vgLRET0ISAgiOHD7+T+++fh6OhEWFi45bM2FCPAK688TWZmGrNnP8aZMzl8+eX/WZ6AOzu7MGvWY/zwwxdkZKQxePAIAKZPn8vgwSPZsWMzsbG/8+ijC+jQoePfNnkAsLXVMGrUREaPnsiiRQvQarWUlBTx88/fEB4eSUhIGP/61+N06dKN8eOn8fbbL1rWWvDy8mHevPmcPp3DunW/X/ZYmZlpuLu3YePGNciyzM6d8bi7t+HEiZQ65/XcuTN89NFbTJ48k7CwcOztHbj99jG4u7fh4YefISQktN514ubmjoODE9Onz8XHpx1Llrx7Hb69v4HKSjhyFPm776BnDxg1ArbEQ1sf8wrTVlYwOAZ5byLSqwth9Ejkb7+H3NNIL/0brKyQXn8N3NyQP/wYNmyArLpdzaRZMyGwI/L7/4X0DDCZkBa+aF6U7tMlMKA/0jPzwd4OXGtNTtu+HbTzNW/z9QVtFfL7H8Dp00gvvwhFxchvvQ0HDkBBAdKni8HfD/mTJeak5tWF0LkzxEQj//obHE4yrzbdSv6+f0UEQRCEVpGQEE/v3v2YMGEakZED6NAhAIAdOzYzePAIIiMHcMcdY2nbtj1JSfvZuHEtkyZNJzJyAKGhPQgJCb1k/X36RBEUFELfvtF07hxGaGgPRoy4y9KVZMOGNTg4OLJ37w4KCvIoKSm2vDd06GiCgkKIirqdI0cOolQqcXZ2wd7eEV/f9iiVSjp16srGjWuwtbUlICCowRgiIvrQp89AxoyZREJCPIcOJVJVpaW4uJA9e7ajVtuwdet6wHxTe/fd5ifIGo0dNja2eHh44u3dFpVKhbe3b526L46xsDCfQ4cSUamsSUiIR5ZlNm2KxWAwLxQ1YsRdhIb2oGfP20hJScbV1Q0AHx9fXF3dCAgIpqpKy5YtcQwcOOQKz+rNISKiDzpdDQkJ8QAcP54EQHBwF7p370VMzB0ADB48gv79B+Hu3oaTJ9Oxt3cgIqIviYk7KSrKZ+/eHY0e44KMjDSGDx+Hi4sbe/bsID09lWnT5pCWdqzOeXV2dsXbuy2rV/9Ct24RaDR2uLu3QaVS4evb3rLWQ+3rBCAq6nYyM9NIT08hOfkg2uasRXCr2r7D/JR+5AiQJKSBA6CwEDIykabeA+PGmtdOWLMWuoWBToc0dDC08TCv5jxuDLTzRX77XVi/AfnLryErq84h5L2J5ronTkD+5jtwczMnHG+8BXF/QOw66N7t0nHKMvIL/4bNW+COYaBQID/5FGzfYU5c/DqAgwMYDEijR5rXvPDygnPnzNvGjUVevwGKmj/pQEsRCYQgCILQorKzM2nTxrve9rKyUuztHSyv7ezsqays4PTpbFxc6i8jJTdl1dfzVCqV5f+Ligro2LET4eGRhIdH8tZbn1iSmAtsbTWWFacv9uST/2LKlNm89NJTrF697JLHtbGxpbS0mMrKivNdqszHnDx5BjNnmvu4e3h41lkcDMyDiS/nQoxabSUAYWHhhIdHMmjQcN5++1OUSlWd/e3s7OsM6L3w/fn5deTLL5eTn3+WBx+8m6qqqsse+2ZkNBp58cUnSU09yvjx0/D3D0Snu/RAcrXaPJvRnj07eOWV+YSEhDJ69CRqaqove7y0tGN06NCRoUNH8d57C4mKGkpQUOc641vMx1Dz4YffExTUmUcemWZJZi9W+zopLMznkUemoVbbMH36XABLwig0Tnr7DbhzHPLK1ZCbC9bmFb3lr7+BTp2QJoyHDRvNOyuVkJOLHL/N/PPJEnMZgJycxg+yazfyM8+BqwvS/76F9u3N2wvNN/OyVmuu+1IMBssicJJfB/Pr2n8TLkwssO+AObbVa5E/+RSKipBnzIbsHKT/vAW3D23W99OSRAIhCIIgtKjevfuzY8dmsrNPYjAYLINK+/SJYs+e7ZSXl5Genkpq6lHCwyO5/fYxxMWtpKyslOLiInJysvD29iUt7RjV1dVkZ58kKyuzycePjBxAZuYJgoI60759AB4eXnUSl4s5ODiRmZmG0WjEaDSSnp5CdPQwpk6dzZ9/bmqwTHV1FYWFBWzcuJaBA4cSEhJKSUkxsiwTFhaOWm1DYGCnBss6ObmQmZmGLMtNSiS8vX1xdnYhNzeL0NCeuLl54OcXeMkytrYaTp3KwGg0Ul5ehk5Xw7PPvkZBQZ6l7/7NyGDQU1lZYfm58P1lZWVSWVnB8ePJTJv2APb2DpSXl1FZ2cjKwhdJStrPgAFDiIwcSGFhPuXlZciyjNFo5Ndfvycv72yd/WVZJjX1KH5+HenXbxAlJcUMGDCEdu38KCjIo7S07irHmZknuPfeB+nSpRv79+/G3t6BM2dyqagor5P0XXDiRArOzi6MGzfZ8hm02krs7R3Izz9n2RYXt5Jjx5Is5S73+m/PPwDi4iAhAeztQWNr3r5rt7l7k4c78hdfmbfl54OPN2zdBon7ICMDdu+Figqkp54EjcY81sDrotXRvTzNYyhmzDZ3iWrnC9XVSPffZx4fMfwOSEmFzJPm/ftEmlsp2tZtabxA/ukXsLaGyZPM9Y0cDslHzAmFfwdYvcbcjWrXHkt98vxnoLwcaWjrtSiKBEIQBEFoUWFh4QwbNpbHHpvOP/4xi6KiAiRJIiwsnH79YnjggQksWrSA+fNfxt7egREj7sLV1Z3p08cwd+5kdu3aRufOYXTs2Ilx4wbw9tsvYmurQZIkyw9w0bz/f/3/gw8+hYuLK9OmjWTKlDvYtGltvRhrl+3bN5ry8jImTBjE77//yE8/fc24cQNYufJnxo+f1uBnnDXrLqZOHY7BoGfw4BH4+wfy7LOvsXjxfxg5MpK33vqXZWrYi1sfRo2awMqVP3PXXdGkpBxpdEzChRiVSiULF77PkSMHGTWqD489Np1jxw43uO7BhW0zZz5yfoDuIFJTj/Lccw8zceJgIiMH4u9/6eTjRlZSUsz48TGWnz17tjN9+lzmz5+DRmPHhAn3Mnv2BD799F3CwsLZunUDkiTVOwe1vzuFQsHQoaPYt28n8+ZNoaammsrKCtLSjmM0GomN/Z3du/+sUz4//xxVVVp8fNrh4+NLeHgkPXr0xsbGhvbt/Tl58oTlvJaUFPPBB68xcmQkRUUFxMTcQbt2fkRFDWXChEEsXDgfqHud9Ox5G66u7kybNpKtWzcQHNyFhIR4AgKC6NGjN6+99iwAP/30Fdu3/7UI3OVe/+2tXQvj70L6fAkUFELbtuabcoC1sXDkCFSYky/5Xy9BZSXS0v8hffmZOQEASxciaeVy89iEgQPqHqNfP6R/v4C0egUUF8Mf682tAwP6I/3+GxhN5tdlZXDgANIrLyP98B0oJLjQqFq7dbWkBH5bjjT9PqS4tUgPPWjuRvXOe9CxI1LsaqTXX0W6fQi080V6aA5S3FqwsTEP/G4lktycNmJBEARBOG/fpmIc2mhw81E3+L5er6/TtegCnU6HSqWqdwPc0IJg1dXVV7xoVnV1NSqVqt7NY0NkWUarrbT0R29scbLCwgKmTh3OmjU70et1aDR29erSarVoNJpLHk+v12M0Gpv92ZpS9wVVVVWoVCqUSiWyLFNTU9Po8RLX5RF9l/s1X0juUqoqjPy5soiI4R7NL1tVha2t+Wlz7WumOdeP0WhElmWUSiU6nQ6FQoFSqeSNN55n4sTpBAWFNFq2KcepHeMFFwZwN7YI3oV6jUYjBoMBtdr8u2YwGCxx1v5dutzrhuxccZbRs70aff96SN1XhmLRIjqWH7r6yuw0UHl+vIijo/lGHsyJhFoNF48lcXQ0t05c3BJUu+zFJMk8RuHi9+3tLQlKnW1abd0uSo1xcDDPzlSbs7M5yajNyQlKW2btk7iI5xjxZnSzy4lpXAVBEIRroqHkAcwr0TakoRuwq1lxtzllJUmyJA9NKatQKBpMHoAm3eCrVKpGv59LaWryANS5WZUkqUVXL77R1P6stT9ncz5z7UTzwjV6/HgykZFRl0wemnqci5MHoM41d6l6rays6sR3YVX3i3+XLvf6llBZK0GofYNvNNZPHi7epynbwdyC0ND7FycPjW1rzMXJA9RPHqDFkoer0WACkZ0iRvq3FlsHJe4+rfsLX1lqoOisrlVjuNU5uVvj6Na6+X3hGR3asoYHmQqt70b4W3ErcnZ24euvVzSpVUO4+YWEhF52VjBBuBU1eIey+pdsclzPXO9YBKCz7Mt9j7Zu/9SM5ErOZulx8mj+0zHh6mnLjNjYVtNnRP1Zaa6n3XFFuLW1RRIjpW5I+adKGTW7/kxHwrVlZWWFj0/DgyEFQRBuFQ0mELKdgVz3sw29JVxjnfLatnYIAPgEavAKaHpTudBySvJ05J9sRpPnNdQx3IlLdJ0VWlH+KdFSLAiCILQO8WxREARBEARBEIQmEwmEIAiCIAiCIAhNJmZhEgRBEK5Y8tYCrG3rDyguKMivNXWkhCRRax0HBU5OTtc3UOGSis5cesXm6+VsppadK0QX6uvpRummeijgTk4obm/tMG49Do0vsnkpIoEQBEEQrkjEYBfCB7k0+N6gQVOorKy0vL6w5JAsyzg4ODBlyhQefPDB6xKn0DStPWGCrb0V9z3foXWDuBXdAAlEcLgjQT37tnYYt6YrPP9XnEAoAGuVAWe7Ghw0BnIL7dDWiHzk78xoNPLnwSTSc88gKf5aULE2CZBNENDWm6geYWKqw7+hjRtXYDKZKK8ox8XFGf+AAEwmE3q9nhMn0nB0cESpVFFQUEhVTRW9uvSkY5eerR22cC1IjT+9jN+6hYiIiL9aIc7/x8ZGzchRI3horkgehPpaO4kRWskl/pYIN6Zm3fHLsozCeA4nx0rs1Do0NiZs1Sas1QqUSjX5Je4UljkhX6d0Vn1+IZUag5ir/nqI33+IMoOBvn26YzSaMJqMqKysAAmjyYQCGZOkQGml4HhGDlsOJDG0V4/rGqPRaBRJyzW2Y8dWMjNPYDQY6BUZiV9AO0yykcrKMmLXrCCkc2eUVkoSEnagVqs5dvwoL7dSAnG1qxhfi4W31q1bgaenN+HhkS1e942ivLycNWvW1NsuyzK33XYbzzzzTCtEJQiCILSUZiUQkkFP2v5f8OwMYZ26IlnZUq2HGoMCpaqKNs7F2Nu4kF/mRVW1HSYkno6OQa1U8tqmjZZ63h8zloRTJ1l2+PBVBf90dAwKSeKVjRuuqp5rqXObNhzLy2vtMFpESu45Ajr6cfJsEW0crGnv7sDhrGKq9UY6eTtip1ZSUF5NZl41GjsHUtJP0cnzJG+//WK9umxtNbz99qctGt/mzev48ssP6dWrL//4x79btO6GaLVaamqqcXExr9dw6FAif/yximeeeeWaH7s1aTQaVCoVSisrFJKEXqfHaDKi0+swGPTo9XpUKmusra1Rq9VwPsFfu3Y5K1YsxWg0EhragzvvnEJAQNA1i7Oqqoo77xzI8uXxl13ttSXLXkphYT7Lln3Hhx9+12J13khSUlJYunQpa9aswd7eHhsbG2pqzH3rZVmmc+fOvP/++60cpSAIgnC1mpdAWFvToX00R/f/QklFBd2Cu+Jo6wjImGpkZIwY5QJs5UyM+iCqVX4czTvH3d26Y29tTYVOR7C7B64aDXuzs6/RR7pxRPkHMKNXL2Yt+6W1Q2kRBhOcOleKySRTU6PB39ON/JJqSrQ1VFYZ8HSypZ2HA+lnzqBWKjGaZNzdPZk7958AfPjhG/TtG02vXv1avJXAZDKxZMl7vPPO57Rr59eidTfm9dcXMGzYWKKihgLg69uBqKi//wAwWZYtP2BeWMuEjK2NLWHdutO2rS9nzpy17KNQmPsklJQU4efXkRkzHmHt2l/59NN3WzyJvNEpFFa8+ebiFk1KbgRr1qxh9erV7Nu3Dy8vL1566SViYmJwcHCwdGPy8fFh8eLFrR2qIAiC0AKalUCYDCaU9r0J5TSJe9dQVllOkJ8fGoUGqxpr3BQ+dHDqRIBzENuNRWQZYH1KCpPCujEiJIRlhw8zsnMIFTodJ4uLmRMZSS/fdhRqtSxPOkxiTg7DgoMZ06Ursiyz+uhRNqSl1omhk4cH8/r2Q61UopAkcktLARgcGMj40DBMssyGtFTWHD2KDIwPDWNQYCDWVlZkFhWx9MAB/hkdzeMrVwAwr28/KnU1xB4/ztPRMaQVFNCzbVsSTp7Ex9GRQHd3MouKeP/PbdQYDMR07MiYLl0AiE9PZ/XRowwJDKKXry9udnbYW1uzOf0Evx4+zKTu3bFSKPj4rvHEHj9GSl4ec/v2w97amv25uXy2e1cLnMLrR6/XY6rWYZJlTuRU0yuwDQaDntJyLfYq8HFxYevhbHQ1emSDCYNej62tLV27dgfAzs4eX98OdO3anU2bYklM3El2diY6nY558+bzzTeLychIpUeP3kyadD9ubu588MEigoJC2LQplk6dujJ58kycnV1YvXoZW7bE4eXVlhkzHub991+lpKSYTz55h+eeex2Vypoff/yCQ4cSiYwcyB13jMPNzZ3PP/8vLi5u7Nu3k549b8PWVoO1tZoDB/bg7OxCeHgfYmOXAzB58gw6dw5j7drlbN4ci5WVktGjJxIVNZT9+3eTnHyQc+fOkJAQz5w5T/LuuwsJCupMnz4Dycs7yzffLObcudMMGzaW6Ohh6PU6vvjiv3h4eLF//y769o1m/PhpN2WXK1kGo0FHeloKq1fWIMvmjotKpZLc7FOkp5/AZNBjMlnXKafR2NG2bTtCQsLYuzcBgMOH9/Prr99RVFTAwIFDmTDhXoxGI99+u5gjRw7RpUs35sx5EpPJREJCPHFxK+jQIYBhw8bi7x94UVwyq1b9wubN6+okkgaD4YrLVldXN3gtNXZtNrb99OkcYmOXk5GRSkzMHURHD0OtVje4vaSkiG+//YRz504zZMgoRo68q4XP4NU7ffo0S5cuZfXq1VRUVDB69Gg+/fRTevXqVWc/T09PZFnmrbfewtHRsZWiFQRBEFpSs4Yr6bU1HNuYTfujRkYklJG3+wyGU/aM9HyA+3u+wJjus2jn2JE0bSHF1QXmMiYTmcVF9PfzB6Crpxd7s7Pp5etLfz9/Yo8fI72ggMf6D8BGqeTu7j3ILS1lS/oJiqvqr7Q6PzqGaoOB5UlJlm0qhYLpEb04lpdHXMpxJoSG0d/fnyB3d8Z17crhM6f5bPcuUvPz0VircKrVr9nb0QEvB0fUSiVeDg5IEqw6coRhwcE42Kj54cB+Qjw8GBIYyJDAIGb06s2OkyfZnpnJhLBudPX0xN1OQ2dPT7amp7MnO4vRnbugUijYnpmBUZZZnLCDhJMnmR7RC7VSyU+HDpJXcWOsNNwcRoMeg74Gk16HyagjJ7+MSm01ksnAbcFeGI0mXDUKZIMBvb4Go0HfaF1nz57m+++XEB09jJkzH0GjscPLy4d58+Zz+nQO69b9DsDhw/tISzvGvHlPk5p6lPj4Pzh37gwfffQWkyfPJCwsHHt7B8aNmwzAzJmPYmurYf36VRw6lMiDD/6DkpIi3n/f3K0oNfUosbHLmTr1AQYNGk529kliY5czYcK9lJaW8PrrzzFx4n106BDAp5++C5i7W40aNZHRoyeyaNECtFotISGhBAQEMXz4ndx//zwcHZ0ICwsnPT0FgCVL3kOlUvHAA0+wceNa1qxZhk6nIy5uJc7OLsya9Rg//PAFGRlp1/KUXROyyYS1tTW+nXqidm1PTpGO3BI9OSV6ThVUcTJfi9qtPb5BYUiYW4cu2LVrG088MYNFixbw+OPPA6BWq+nR4zZmzXqMdet+58iRg+zYsZnY2N959NEFdOjQEYVCwbJl3/Hbb/9jypTZeHv7smDBPIxGY53Y9uzZwY8/fsGECffSqVNXy/arKdvYtdTQtdnY9tLSEh5+eCpubh5MnfoAcXErLrl9xYqlVFSUMWvWY7i5ebTo+btaa9as4aGHHmLs2LFs2bKFKVOmsGrVKl5++eV6yQNAbGws69ato8v5By+CIAjCza9ZLRBKW2t0ViWgMPGwwRaHXeWYunugS0/m0NLPUKWcwKHaxMn7HqHc08dSLvb4cR7t158+7TtgbWXFqqNHeKhPH86UlbHyyBEA+vn5MSQwiCKtlmB3d/bn5pCYk1Pn+KFeXlhbWbFww3qq9Hoi27dHIUkMCQrCZDLxccIOc10d/IgJ6EiVXk+BtpLPd+8GYF9ODp3btLnkZ/xqzx6Msszd3buz5UQ62zIyGBXSmc5tPHHRaDCYTHT19ALAaDIxvFMIOaUlaHU61h4/hiRJDOoYSKi3N2fKy0GWOXLuHAAni4vo4OJCR1c3vknc25yv/oZgNBqQ9XpMJhM21laknsyltEyLCfht2xGcNCpkWcKg16FQKDAZLz24PSpqKP36xVheR0T0ZdeubRQV5bN37w7uvXcOAEOHjiYoKISoqNtJTj7AiBF34e3dltWrf2HevKfRaOxo3z4AgKCgEADi4//gzjun0LVrd7y82jJ16nAqK81J2/jxUwkL+2tQb58+UQQFhdC3bzQlJUWEhvbA3b0NP/309fm4+rBz51b27NkOwPHjSYSHR2JjY4uHhyfe3m0B8Pb25ciRg1RWVrB9+2b+97+1eHh4Mnbs3fz66/cMGjQCgBEj7sLKyoqePW8jJSXZEvPNQqerwbeDH93uepxirR6rBuZMMMoK3NRGdv34Bnq9zrI9NLQn06bN4eDBvfz730/w5ZfLCQgIprAwn61b16PX6zl0KJGoqNupqtKyZUsc06Y9AMCGDWvw8fFl717z73lJSTHHjydbWrjAfN4nTZpOVNRQqqqq+Oijt6667KWupYuvzTvvvKfB7a6u7lRVaSkuLmTPnu2o1TZs3boeW1tNg9tjYu5g+fIf6d9/MEOHjmqpU3fFUlJSLN2UKioqiI6O5p133iEmJubyhQVBEIS/nWYlEAqlFW17eFJ67ijVnl6MKXcgddkfSJgIUljjaO+Ak4MTpUXF5NdKIPZmZ6M3mZgTGUmRVkuRVoudtRqt/q8n1EaTCQcbNS+si2V6RC+m9gwn0M2dxTsTLPsEe3hgNJmo0td9su1kY4uh1lPOGqMRG5UKW5WKipqrXxxHf75uW6WSKr2ePVlZAOzJyiKjqJDwtm0t+17o922tqN8t5au9e8kpLeXubt0J8/bmyVUrrzq268lo0GPQ1SDJMr26+qOxURLU1sTaXSm4OtowMboryRnniD+QgY1aiXyJFggAd/e/krk9e3bw7rsv8/jjz9O2bXtWrFhab39bWw0GgwG1Ws2HH37P8uU/8Mgj03jzzcU4OjrX2bekpNjSz1ytVgNQXV0FgKur+2U/q0qlMn9mo5EXX3ySjh07MX78NE6ePIFO99c1Vfvp+gUXjqPR2J0/vg3l5WX19rOzs6/3FPxmYDT9f3v3HlZVnS9+/L32lb25g+gGVAQFLwEqKHjBRCwVVCw1zBvZqWNO/Wy6TONMeXKmx6eszpnpdLGTHWfOONWUXdVUGjXU1NRJwguKgKKAgIDc2Rv2bf3+QIgNm4tXunxfz9Pz7L1Y67u+rLXI72etz/p+ZPQqJfNG+6BUdv6/kKYmE0c+VCBbf5jw183NnZCQUEJCQvn00/fIzDzKxYvnycrKJDX1VyiVKhobGxk0aDAbN37G3/62nuXLU3j33Y+vpjhNZfToGACiomIJCgpx2Gd+fi4xMXEd+nIj23Z1LbVouTbba1ne0FB/NUUutnX/rq7u5OVlO10eGjqMfv38efvt/+S77w7x3HPrOj3Ot0pxcTH79u3jgw8+oKSkBIPBwMKFC5k9ezYBAQHdNyAIgiD8bF3zjMt+A72ov2MwhU+swvL6O4T+9zuEvPlXPDjH8EsAABbISURBVN54F159nbrfP89ZYyB2s+MA+kRJMSqFgm8u5APw7cULBHl50cfVlbEDBqBVqfhnTg5jBwzko+OZnCwpIdxgcGgjPS8PpULBPXeEI0kSek1zfvWu3By0KhURBn8CPDwY5O3NtxcukH4ujwFe3gzv2xc3jYZxA4MorK4GYFRAAN46Hf7uPc/Jzakox12jIbeigoMX8qlpNJFbUdHp+pVGI0qFAh+9HqUkEW4wkF1WxqaMY3jrdCgVvTfh9bPPPkt+fv41bWOzWLDbzFgtZvZ9n4fRZG4eNNnMxAwNoKC0GqUEFnMjVosZm6XrAKKtkycziIubSmzsJK5cKaeurrb1JV1n8vPzWLJkOSNGRJKRcaTDzydNmsqhQ3uxWCzs3fsVw4aFX1cqSENDPdnZp1i8+GHc3Nypq6ttvfvs6elNfn4usiw7BBK+vn6EhY3g4MF0mpqa2Lv3KyZP/vG9XD1//nw2bNhAbW3H4KY7dtmOTiWh10jo1e3/A71GgYtKwm63dziPZrOZo0cPUlFRxoABg8jIOMycOfczeHAYlZUVNDTUUVdXi9ncxKpVa6moKOPcuRxiY+PIz88jNHQ4AweG4OdnwM3NsYLmxIlT2LNnOzU11TQ01LUuv5Ftb8a1NGxYONXVVciyTEREFFqtC0OGDO10eWHhBfr3D+LXv36O/ft3d/m3cDO1vNewaNEikpOTeeedd4iOjub9999vTV0SwYMgCIJwXZXf7GED2fJlJnpNfzRqNa46Cz7uMh6uZnz0KiJ8tOxXeGJvUw/ii1OniArsz87sbAD25OYy0j+A/5w5C5ssk37uHJVGIwtGjeSRceOwyTLbTmc57LfKZGLf+fMk33EHyVfzafOrKqk0Gkk/d44nJk1CKUnkXqlgd14uVpuN6MD+rIqfApJEpdHIkYKLZF2+zBOT7sTeZuDn7B9ouV2ptI1Hj+Kj1/P8XXchSRJGi4UjhYXIcseianZkTpWWUmk08ufZydQ0NpJfWcnIq//4nikrw+bk7vXtsnPnTjIzM4mNjeWBBx5g0KDuZy6y2szIZhVKhUSIvzdVNfWEDjLg66Gjr7c7apWSft6uKCQZi7kJyWZ22F6hUP5QVAocPt9110zWrHmSX/1qIePHT6ahoZ7c3GyH7VvWr66u4rXX1nLpUgHBwUOIj5/eoa8zZ85j06b/4b77phIWNoLly590ul9Jklq/Sw5VbJo/e3h4Mm/eEh56aB6RkdFERESxb98upk5NYubMeaxe/ThbtnzESy+91TrbEMCKFU/z3nsbWL/+VeLiEkhKmtuu/Y59ud1MJhMbNmwgLS2NxMREFi1ahKura7fbtTxls9nt2JrMHf52ZFlGpVJhtXZ8upKWtoW0tC1ERkbz9NNrCAsbQUrKMv70pxcICQll2LAIduz4jDvvnMYrr6ymqamJ2NhJDB8eQUDAADZtepvFi5MwmYwsXvwwqakrHNqfMeMeLl0qJCXlLkaO/CEff/nyp657266upRadnceW5cHBQ1i1ai3r179KQUE+/v6BvPTS+k6XHznyDe+99y4AS5c+csuuk7q6OnJycti7dy/Hjh0jJycHNzc34uPjWb58uUhREgRBEJySZCcj57f+lMXRwJPO1m91Ji2LSA8v7pwwAp1GiVIlYbHLVNU3UQ3kKoxYFY5N++j1VBodX4x2UaloslodBuBuGg0NZrPTSscAyquDPmu7AbhEc3G5xnapBGqFAkmSMLdJF9Gr1Zis1uu6s6dRKlEqFB1SqTrjrdNRbTIhX90WcOhLWwll0Tyw8tbNjd8iKiqqdcDr5+fH+PHjSU1NZdCgQZw8WINCo8YQonfY5vm33sGi0GC324i5IxiDjwfnLlWQde4SarWKkEA/tBo1mWcLUKuUqOxNvPDYCme7d8pms7UOPs3m5vcoVKrOY1yTyYROp+uyzZtVDKxtO20/WywWbDZbp/u4nv1Xl5kpv1DPuESfG+t0NxITEykvL2/9PmDAAGbNmsX999+Pq6srO/5aSsxsQ4fqoGvW/BqdXssf1qxx+oQBQKFQ0NjUxH+sXo3dLvHii11P39nU1NQmPaj5mMmyTFNTU4fj19jYiFqt7nL2quZaFOoOy29025txLRmNRvR6fbfLW1KiOvsbOPxFCTMf8u/xfluChZZA4ezZs5SUlABgMBiIj49nzJgxImgQBEEQunVdTyAAgscF41bZSLHZTml1HfVYsCjBrgHUzQP29vfM2gcPQIfBPkC92dxhWVs2WW6eR7IduZP2LE7u9BuvIb2mPbPNBteQu15l+iFfurPAoUVTUxPp6enX3bfrUV5eztatWzl8+DAxMTFMHbsMHycvm4+5YzgHT55BkhQcyDiLJEnIsoxaraSx0crJnIsAaDVqbJYmJkQMv6Z+tB3UaTSaLtZs1l3wANy0SsJt22n7Wa1WOx1s3uj+L18uJT39+HVt21ONjY0O3wsLC3n77bfZunUrc+bMwSAlOd0uIjKKKxXFWK7+DXV4AgEoZRmr1UpAQH9Uqu6PQUvwAD8cM0mSnB6/nhzTzs7Jrd62J5wFD86WdxU8Q/P5O3bsWOv3tp/bfy8uLnYIFoYOHcqsWbOIjo4mICBApCUJgiAI1+S6AwgXLz3leg1XFFUovFRA8+Cv97L6fx6qq6t55plnemXfZWVl7NmzB2VDMHNT7uvw86S4CUiSREZ2NhpJeTXFS3F1xCiBSokEKJUQPXwEMyZOuN2/ws9GRkYG29987ZbuQ5Zlp6kxRUVFvP/++zy9xHkAcaXsMiiVmExmh4JyMs1PAWVZRqFUYm4yYzI14unpfMAs3JiSklJeemSlwzKDweAQDAQEBODv709UVBTR0dEMHToUd3f39k0JgiAIwjW57hQm4da4XSlMLdVhW7i7uzN06FAWL16MlyLSaQqTcHvcrhSmmTNncvnqFMMtDAYDI0eOZNGiRVw86us0hUn4cbjWFCZBEARBuFmu+wmE8NPWcvfZ3d2dsLAwli5dSlxc8xSWJw/W9HLvhNuh7QQCBoOBUaNGsWTJEoYPb049u3i0tDe796PS2NiIVqtFkiSHz4IgCILwS3RDAcSEoCD+LSYWZJl6s5kjBQX8I/N7Hhk3jrEDBgJQ19jI51mn2H/+PADrEpPwaZfru2rHdof3BK7XIG9vLtfX9/jl5huhUigI9vHpchrXH7OWwGHZsmVMnDixt7tzy1mtVioqyjAYRK53C4vF0vrEoW3g8FNVUVGGu7unw/sUPfHJJ39Hrda0VjNvz2q1MmdOHJs378bV1a31s6enl9P1BUEQBOHn7oYCCFeNFpVCwd+++44IfwMzhg7Farfh5aLDZLGwM/sMk0MG89DYGDRKJbtzc/HU6SiorubAhR9qENTdhGJvAH+cNp3nv/qKi9VVN6W9rqycGEcfV1eeS9t5y/d1K+zbt6+3u3Bbff75B5SWFrNy5e96uys/Grt37+7tLtxUixcn8cEHO9Fqr61GQ2RkNJIk3t4SBEEQhJ664RQmuyyTfi6P9HN5vD7nHkL7NFeLNprN7MjOZkd2Nn+ancy94RHszs0FoKC6mr3nznXZbh9XV56ZHE+VyUSwjw/ZZWW8fuAbbLJMwpAhzA2PwC7L7MrN4cvTp/n1pEkA/C4hgZzycv78zX7C+vixcPQo+rq5c6yoiH9kfk+ghwcrxk/ATaMh49IlNhw53GU/fPR6loyOYni/fuRVVPDh8UwUQITBgEKSeOveubySnk5xbQ2PTpjI8L59scsye8+dY/OJWzuLzk9NcXERO3Z8xvnzOcTHT2fy5Gnk5JzmxIljlJQUUVZWyj333M+ECY7TSL788n+QmHgvkZFRGI1G1q79Lc888wImk7FDe1qtlosXz/OPf/yFoqILDBkyjLlzF7N9+6eYTEZKSop4+uk1eHp6c+jQXtLSviAoKIRp05IJDh7CunWrWbr0EQIDB3DqVCaHD+/n4Ycf5913/xtvb1+OHfuW0aNj0On0pKenYTAEsmzZo/Tta+jktxa6U1l5hVdffZ7f//5FPDw8yc4+xdatm/ntb18gK+s427Z9DEBCQiIxMROxWq1s2fIRhw6lo1SqSE5OobS0GIB161YTGxvH/PlLOXUqkw8//AsqlZqkpLmMHTuB8+dz2br1Izw9vcnIOMyCBQ+yc+fnzJhxD6Ghw5xeo11N+VpfX8euXV9y6NBexowZz113zcLXt/tK54IgCILwU3ZTbrtpVSomhwzGw8WF/fnnO/w8s7gY1zbTct4ZHMwb99zLG/fci3cnU3FqVSoM7u7UNDby0fFMRgYEMKb/ANQKBanRYzhTVkba2WzmhUcwMTiYzcebB+ufnDjBR8cz6evmxrNTp1JlNPHpyRPEDhzIolGjSY0eg1al4sPjmZTV13f7u62dPoNAT0/e/z4DPzc3npx0J6V1dRTWVFNpMrH+0EGKa2tYOHo0kf7+7DybzScnT1B8HdV9f85qaqp59NFF+Pr6sWjRw6SlfcHevV9RXV3Jxx9vYsqUGUybNptXXnm+df77Fv37B7Ft22YADh78unmWH4XCaXuyLLNmzZP4+fXjqafWEBkZTb9+AUyYMIVRo8by6KO/xdPTm48/3sSnn77HwoUP4e/fn9/97lfYbDa+//4IRmPD1T5XcfZsczHDnJzT7NjxGYsWPUx4+GjefPNlFix4kIiIqA4VjYVr4+Pji9Vq5Ztvmp+IfPnlJwwcGMzJk9/z3HMrmTz5buLjp/Pii7+nqKiA/ft3sX37p6SkLCM1dQV9+vQlISERgNTUFSQkJGG1Wlm9+nFiYuJITk7hv/7rD5w9m0V9fR1paVvQ6fQ8/vhzjBw5Bq3WhcuXizu9RrvywgvPkJ+fy0MPraSkpIiNG1+/5cdLEARBEHrbDQcQSkliw7z5LI2O5mx5GQfy8zus46rRtL6wCc1PILadzmLb6Szqu0lf2nD4W77Oy6Om0cTowECmhoZit9t569BBdmRnU1RTQ3zI4NYBe15FBcW1tSQMGYIEeOp0TBwUjNVuJ6p/fy5UVeKh1TLYx7dDpev2Bnp54arRYJNlpgxubs/P1RWFQkFtYxMmi4Wsy5ex2O3EDgzicMFFtmRl8XVenkOKlgDHj3+HyWSkquoKR48eQKt1Yd++fwIQFjaC6OhxJCQkYjIZKSy84LDtjBlz2L9/N7W1Nezc+Tlz5izotL3s7FOYTEYefPAxQkJCSUhIRKvV4uXljZubB/37D0SlUrFr15e4u3vwr38dpKKijOrqKrKzT3X5O8ydu4iIiNEMHjwUf/9Atm3bTGRkNHp999Wbha4lJ6eQlraFhoZ6Dhz4mmnTktm/fxd+fv04c+Ykp08fx8enDwcPfs3u3du5775UYmPjCA8fxbBh4fj4+AIQENAfHx9fTp7MwMvLm+TkFKKiYpk8eRpHjnwDgE6nJyXlAcLChuPh4YmPT/MTg66uUWeuXCnn+PHvUKs1HDq0F1mW2bNnR2t9DEEQBEH4ubrhFCZZlnly29YuX4Ie3revQ3G4C1VV/DMn55r202S1oVIo8HTROVSgbrLZcGlT+KllYhQ3jRZZljlaUND6s2qTiSOFBRTV1JASOZIIf3+e2Lql0316XC0clVVaSkVD811pGZmmq3fI287ColOpuNLQsVCe0KyhoR4vL2+iomIBiIqKxdXVndLSS63rKBQKvLy8OzyB8PX1Iz5+Gn//+ztcvlzCmDET2LXrS6ftlZQU4e3t21pluzOVlRVMmjSV0aNjWrcPCgrpcpuWgaZWq+WNN/7OZ5+9z2OPLWbduvUMGxZ+bQdEcDB+/GTefHMd//d/64mLS8DHx5f6+jr8/QMdzrHBEMjOnZ/j7e18ituWWanr6mpxd/dsXe7ioqO+vg4AP79+TtOSOrtGO9PypCoiIgovL2+gOc2qq8KCgiAIgvBzcMNPIOzgNHhQK5UM9PLi32Nj8XRx4Yss53d3JwQFsWzM2B7vb1duDlqVigiDPwEeHgzy9ubbC813rGXgDoMBpSRx7FJRczVsCXbn5mCyWDhaWEC4wUB2WRmbMo7hrdOhVak67UNOeTmyLBPo6cnXebkU19aSWdyca13T2IivXo9SklBKEtnl5cQPHoyfqysBHh7c0a8fAA/FxHBnSNcD01+CYcPCqa6uQpZlIiKi0GpdGDJkaI+3nzXrPrZu3czcuYtRqVSdtjdmzATy8/M4duwwNpuNrKzjyLKMu7sn+fm52Gw2bDYbsbFx5OfnERo6nIEDQ/DzM+Dm5k5Q0GBycrKwWq1kZv6r0/7k5+exZMlyRoyIJCPjyM04RL9oKpWKOXPuZ+vWzSQnpwAQHj6as2ezCAgYwLBhEbi6umMwBHD33bNJS9tCbW0NVVWVFBU13yTQ6fRcvHgem81GVFQsOTmnKSy8QFVVJQcOfM24cXd22YfOrqmWYLSgIN/hs79/f7y8vLl0qYDw8NH4+voxaNCQW3iUBEEQBOHH4ZZMPSIDvno9L0yfQXRgfz7MzOTrvLx2azQL7eNH/ODBHdvoWN8OGag0Gkk/d44nJk3ixRmJnK+8wu685pezvyssJCVyJBtTFnCypITdubnMjxzJX1IWsGzMGIb06cPdoWG8MH0G/zY2hjNlZTRZrZ32wWyz8b9HjxLk7c3/3pfC05MnEzcoGIDtZ06jVCjYmLKAx+Mm8V7GMRrMZl6dNZsXZyRyd1gYABODBjFlsBhUBAcPYdWqtaxf/ypJSbG8/PJqSkuLkSSpw91gZ08PwsNHERY2gmnTZnfZnl6v57nn1vHuu6+RlBTLxo2vc+VKOePHT6aurpZ586bw+ecfsHz5U3h7+7B4cRILF05nz57tAMybt4RNm/6H+fMTOH8+x+EpU8vn6uoqXnttLUlJsVRWVhAfP/1WHbZflOnTk1vPc8v3WbPms3LlUubMiWPDhj9jt9tJTLwXH58+pKbOZsWKBRw+vB+ABx98jGef/X/MmzcFFxcdv/nNH1iz5ilWrFhAfPw0IiOjAZw+fZAkqdNrSqFQkJq6gt/85t+x2+2tnwH++Mc/k5WVycyZ41i5MpUzZ07cpqMlCIIgCL2n1ytRj/QP4MGxY7tMJXJGovlF68Z26S7uWi2NFguWNmlOHlottW3etdBcHUCYbbYe96F9Gy198NLpHJ7A6NVqTBZLa4jkolLRZLXSMRxy7nZVou7KyYM1t7QStdFoRK+/9rYbGxtxuZpW1pP22q8vyzJGYwOurm4O66jVaodBpdVqxW63o2nz4r8zJpMJXSeTANyI21WJujs7/lp62ytROzvHVqsVm83Wob6Ds4JuJpMJtVqNStWcnSnLMhaLpdtz2Z6za6rt+W5/7q/3mr4RohK1IAiC0Ft6vRL17BEj+OOuzl9U7IwMHYIHcF5Tov3AvyVwuJY+tG+jpQ/t07eM7V6gdNbHX7rrHWg5Cx66aq/9+pIkOQQPnbXZMvjszq0IHn7pOjsfzs6Js3XbnxNJkq45eADn11Tbttvv53YHD4IgCILQm3o9gFi7p/eLWf0Y+iAIgiAIgiAIPwWi/KogCIIgCIIgCD0mAghBEARBEARBEHpMBBCCIAiCIAiCIPSYCCAEQRAEQRAEQegxpy9Ru2m0xBRF3O6+CEC/MOczDd1OXn4aMvfXcP54bW935RdraLRb9yvdYoZBLnz7RWlvd0PoRGCImAVMEARB6B1O60AIgiAIgiAIgiA4I1KYBEEQBEEQBEHoMRFACIIgCIIgCILQYyKAEARBEARBEAShx0QAIQiCIAiCIAhCj4kAQhAEQRAEQRCEHvv/Nlm1HBlqT1AAAAAASUVORK5CYII=" id="0" name="Picture 1"/>
          <p:cNvPicPr>
            <a:picLocks noGrp="1" noChangeAspect="1"/>
          </p:cNvPicPr>
          <p:nvPr/>
        </p:nvPicPr>
        <p:blipFill>
          <a:blip r:embed="rId2"/>
          <a:stretch>
            <a:fillRect/>
          </a:stretch>
        </p:blipFill>
        <p:spPr bwMode="auto">
          <a:xfrm>
            <a:off x="457200" y="2082800"/>
            <a:ext cx="8229600" cy="1117600"/>
          </a:xfrm>
          <a:prstGeom prst="rect">
            <a:avLst/>
          </a:prstGeom>
          <a:noFill/>
          <a:ln w="9525">
            <a:noFill/>
            <a:headEnd/>
            <a:tailEnd/>
          </a:ln>
        </p:spPr>
      </p:pic>
      <p:sp>
        <p:nvSpPr>
          <p:cNvPr id="1" name="TextBox 3"/>
          <p:cNvSpPr txBox="1"/>
          <p:nvPr>
            <p:ph idx="1"/>
          </p:nvPr>
        </p:nvSpPr>
        <p:spPr>
          <a:xfrm>
            <a:off x="457200" y="4076700"/>
            <a:ext cx="8229600" cy="508000"/>
          </a:xfrm>
          <a:prstGeom prst="rect">
            <a:avLst/>
          </a:prstGeom>
          <a:noFill/>
        </p:spPr>
        <p:txBody>
          <a:bodyPr/>
          <a:lstStyle/>
          <a:p>
            <a:pPr lvl="0" indent="0" marL="0" algn="ctr">
              <a:buNone/>
            </a:pPr>
            <a:r>
              <a:rPr/>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En 3 étapes simples :</a:t>
            </a:r>
          </a:p>
          <a:p>
            <a:pPr lvl="0" indent="-342900" marL="342900">
              <a:buAutoNum type="arabicPeriod"/>
            </a:pPr>
            <a:r>
              <a:rPr b="1"/>
              <a:t>Indexation</a:t>
            </a:r>
            <a:r>
              <a:rPr/>
              <a:t> : Vos documents sont convertis en “vecteurs” mathématiques</a:t>
            </a:r>
          </a:p>
          <a:p>
            <a:pPr lvl="0" indent="-342900" marL="342900">
              <a:buAutoNum type="arabicPeriod"/>
            </a:pPr>
            <a:r>
              <a:rPr b="1"/>
              <a:t>Recherche</a:t>
            </a:r>
            <a:r>
              <a:rPr/>
              <a:t> : L’IA trouve les passages pertinents pour votre question</a:t>
            </a:r>
          </a:p>
          <a:p>
            <a:pPr lvl="0" indent="-342900" marL="342900">
              <a:buAutoNum type="arabicPeriod"/>
            </a:pPr>
            <a:r>
              <a:rPr b="1"/>
              <a:t>Génération</a:t>
            </a:r>
            <a:r>
              <a:rPr/>
              <a:t> : L’IA formule une réponse basée sur ces passages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Étape 4 : Outils à installer 🛠️</a:t>
            </a:r>
          </a:p>
        </p:txBody>
      </p:sp>
      <p:sp>
        <p:nvSpPr>
          <p:cNvPr id="3" name="Content Placeholder 2"/>
          <p:cNvSpPr>
            <a:spLocks noGrp="1"/>
          </p:cNvSpPr>
          <p:nvPr>
            <p:ph idx="1"/>
          </p:nvPr>
        </p:nvSpPr>
        <p:spPr/>
        <p:txBody>
          <a:bodyPr/>
          <a:lstStyle/>
          <a:p>
            <a:pPr lvl="0" indent="0" marL="0">
              <a:spcBef>
                <a:spcPts val="3000"/>
              </a:spcBef>
              <a:buNone/>
            </a:pPr>
            <a:r>
              <a:rPr b="1"/>
              <a:t>Outil principal : Ollama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 </a:t>
            </a:r>
            <a:r>
              <a:rPr b="1"/>
              <a:t>Pourquoi Ollama ?</a:t>
            </a:r>
          </a:p>
          <a:p>
            <a:pPr lvl="0"/>
            <a:r>
              <a:rPr/>
              <a:t>Interface </a:t>
            </a:r>
            <a:r>
              <a:rPr b="1"/>
              <a:t>très simple</a:t>
            </a:r>
          </a:p>
          <a:p>
            <a:pPr lvl="0"/>
            <a:r>
              <a:rPr/>
              <a:t>Installation en 2 minutes</a:t>
            </a:r>
          </a:p>
          <a:p>
            <a:pPr lvl="0"/>
            <a:r>
              <a:rPr/>
              <a:t>Fonctionne sur Windows, Mac, Linux</a:t>
            </a:r>
          </a:p>
          <a:p>
            <a:pPr lvl="0"/>
            <a:r>
              <a:rPr/>
              <a:t>Gratuit et open-source</a:t>
            </a:r>
          </a:p>
          <a:p>
            <a:pPr lvl="0"/>
            <a:r>
              <a:rPr/>
              <a:t>Large choix de modèles</a:t>
            </a:r>
          </a:p>
          <a:p>
            <a:pPr lvl="0" indent="0" marL="0">
              <a:buNone/>
            </a:pPr>
            <a:r>
              <a:rPr b="1"/>
              <a:t>💡 Recommandé pour débuter !</a:t>
            </a:r>
          </a:p>
        </p:txBody>
      </p:sp>
      <p:sp>
        <p:nvSpPr>
          <p:cNvPr id="4" name="Content Placeholder 3"/>
          <p:cNvSpPr>
            <a:spLocks noGrp="1"/>
          </p:cNvSpPr>
          <p:nvPr>
            <p:ph idx="2" sz="half"/>
          </p:nvPr>
        </p:nvSpPr>
        <p:spPr/>
        <p:txBody>
          <a:bodyPr/>
          <a:lstStyle/>
          <a:p>
            <a:pPr lvl="0" indent="0" marL="0">
              <a:spcBef>
                <a:spcPts val="3000"/>
              </a:spcBef>
              <a:buNone/>
            </a:pPr>
            <a:r>
              <a:rPr b="1"/>
              <a:t>Installation</a:t>
            </a:r>
          </a:p>
          <a:p>
            <a:pPr lvl="0" indent="0">
              <a:buNone/>
            </a:pPr>
            <a:r>
              <a:rPr i="1">
                <a:solidFill>
                  <a:srgbClr val="60A0B0"/>
                </a:solidFill>
                <a:latin typeface="Courier"/>
              </a:rPr>
              <a:t># Linux / macOS</a:t>
            </a:r>
            <a:br/>
            <a:r>
              <a:rPr>
                <a:latin typeface="Courier"/>
              </a:rPr>
              <a:t>curl </a:t>
            </a:r>
            <a:r>
              <a:rPr>
                <a:solidFill>
                  <a:srgbClr val="7D9029"/>
                </a:solidFill>
                <a:latin typeface="Courier"/>
              </a:rPr>
              <a:t>-fsSL</a:t>
            </a:r>
            <a:r>
              <a:rPr>
                <a:latin typeface="Courier"/>
              </a:rPr>
              <a:t> ollama.com/install.sh </a:t>
            </a:r>
            <a:r>
              <a:rPr b="1">
                <a:solidFill>
                  <a:srgbClr val="007020"/>
                </a:solidFill>
                <a:latin typeface="Courier"/>
              </a:rPr>
              <a:t>|</a:t>
            </a:r>
            <a:r>
              <a:rPr>
                <a:latin typeface="Courier"/>
              </a:rPr>
              <a:t> </a:t>
            </a:r>
            <a:r>
              <a:rPr>
                <a:solidFill>
                  <a:srgbClr val="06287E"/>
                </a:solidFill>
                <a:latin typeface="Courier"/>
              </a:rPr>
              <a:t>sh</a:t>
            </a:r>
            <a:br/>
            <a:br/>
            <a:r>
              <a:rPr i="1">
                <a:solidFill>
                  <a:srgbClr val="60A0B0"/>
                </a:solidFill>
                <a:latin typeface="Courier"/>
              </a:rPr>
              <a:t># Windows</a:t>
            </a:r>
            <a:br/>
            <a:r>
              <a:rPr>
                <a:latin typeface="Courier"/>
              </a:rPr>
              <a:t>Télécharger depuis ollama.com</a:t>
            </a:r>
          </a:p>
          <a:p>
            <a:pPr lvl="0" indent="0" marL="0">
              <a:spcBef>
                <a:spcPts val="3000"/>
              </a:spcBef>
              <a:buNone/>
            </a:pPr>
            <a:r>
              <a:rPr b="1"/>
              <a:t>Télécharger un modèle</a:t>
            </a:r>
          </a:p>
          <a:p>
            <a:pPr lvl="0" indent="0">
              <a:buNone/>
            </a:pPr>
            <a:r>
              <a:rPr>
                <a:latin typeface="Courier"/>
              </a:rPr>
              <a:t>ollama pull llama3.1:8b</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Outils complémentaires</a:t>
            </a:r>
          </a:p>
          <a:p>
            <a:pPr lvl="0"/>
            <a:r>
              <a:rPr b="1"/>
              <a:t>Python</a:t>
            </a:r>
            <a:r>
              <a:rPr/>
              <a:t> : langage de programmation (gratuit)</a:t>
            </a:r>
          </a:p>
          <a:p>
            <a:pPr lvl="0"/>
            <a:r>
              <a:rPr b="1"/>
              <a:t>FAISS ou Chroma</a:t>
            </a:r>
            <a:r>
              <a:rPr/>
              <a:t> : base de données vectorielle (gratuit)</a:t>
            </a:r>
          </a:p>
          <a:p>
            <a:pPr lvl="0"/>
            <a:r>
              <a:rPr b="1"/>
              <a:t>LangChain</a:t>
            </a:r>
            <a:r>
              <a:rPr/>
              <a:t> : framework pour RAG (gratuit)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Étape 5 : Mise en pratique ! 🎬</a:t>
            </a:r>
          </a:p>
        </p:txBody>
      </p:sp>
      <p:sp>
        <p:nvSpPr>
          <p:cNvPr id="4" name="Text Placeholder 3"/>
          <p:cNvSpPr>
            <a:spLocks noGrp="1"/>
          </p:cNvSpPr>
          <p:nvPr>
            <p:ph idx="2" sz="half" type="body"/>
          </p:nvPr>
        </p:nvSpPr>
        <p:spPr/>
        <p:txBody>
          <a:bodyPr/>
          <a:lstStyle/>
          <a:p>
            <a:pPr lvl="0" indent="0" marL="0">
              <a:spcBef>
                <a:spcPts val="3000"/>
              </a:spcBef>
              <a:buNone/>
            </a:pPr>
            <a:r>
              <a:rPr b="1"/>
              <a:t>Les 5 sous-étapes</a:t>
            </a:r>
          </a:p>
        </p:txBody>
      </p:sp>
      <p:pic>
        <p:nvPicPr>
          <p:cNvPr descr="data:image/png;base64,iVBORw0KGgoAAAANSUhEUgAAAOgAAAG3CAYAAAC+BhnuAAAgAElEQVR4nOy9d3xU17nv/d1TNaMZ9S6NugRCSCAQCDC9uzfsvHESx2kk5ybc4/MmcRInJ3ld7onPsXPTnZNyk9yTcuLY2DE2YJsq0w2IIkAgCTXUUBs0KqPRtPePKWhQGwlJjOT1/Xz0gdl7rbWfvWb/9rPqM5LT6XQiEAgCEtmdNkAgEAyPEKhAEMAIgQoEAYwQqEAQwAiBCgQBjBCoQBDAKO60ASPR3tTPntebsDscd9oUwTRELpOx8fF4IuJUd9qUcRPQAu03O7je0UNFUvWdNkUwDcmqT8Nint4v94AWKIBTaadL33WnzRBMQ5xK+5024bYRfVCBIIARAhUIAhghUIEggBECFQgCGCFQgSCAEQIVCAIYIVCBIIARAhUIApgZJ9DlaWnjzpsfH8/azMwJtGbsrM/K4sVNm4nX673HfrBhA08VFk7qdSVJoiAxkacKF/GJefOYGxc3KM0XFxfxvXXrvZ9TwsJ5cdNmVqanT6ptH2cCfiWRv0iSxHMbN5IUEsrh6vEtDfxc4SIitFr2V1betj06lYqH5s7l9fPnsdhsfufLjo7GEBZGmEZDU5drBVV6RCQ6lfq2bRoOvVrNi5s3Exak8R67Z3YObb09vLh3L0azGYC5cXGEBQV500TrgjGEhZEZGcWHVVWTZt/HmRnhQZPDwvjpAw+SEhZ+p03x8vSKlWzIykarVN5pU0bl+Y2bCAvScLW9nR99WMyvjh3jenc3Udpgvr9+w50272PNtPegIWo1z2/aPCllL0tJob6zk367nbtSU1HJFRyuruJaZ6c3TbhGw5qMTKwOO0dqaujo7SUzMpIIrRaANRmZ9PT3c7qhnraeHgCKDMnMionBYrOys6yM7v7+cdmXHx/P/IQEuvv7KalvoMbY4T23LjOLtp4eGkydrM7IQC1XsL30PH23ePOFSUlEaLW09fTw/N493uPH62r5+UMPE6HVUpiUxKn6er/tGun+cmJiUMjk1Bo7WJ+VjUoh53R9PRVtbeTGxrIgMYkzjQ1caG72u8yZzLQXqFwmo6W7mx9/WMzzmzYjl6QJK/tzixbjcDpRy+VI7nI3zZrFj4qLKW1uYnlaGl9aXORNvyUvnxf37eW+nDlEugX6YG6u9/z75Vf493vuJW5A//Lu2Tkcq63h18eP+22XJEm8sHEThrAw77EH5+Ry4lodrx49CsCTCxdisdlQuW23Ohz89UzJoLLWZGR4bbuV/ZUVPJQ7l6LkFL8FOtr9PZY/j/SICGxOJ0qZqwF396zZdPT2el9q67OyMJrNPL3jbb/KnMlM+yau0WzmmZ3vevtrE02QQsHBqqs8veNtjtbWIgGfmDcPgEfm5gHwcvFBXnGLtqKtjZ8dPsTV9nYAvrVrJ1u3v8EHbgEUV13lans7vzp2jP86fRqHw8GylFR0Kv/3LG4tKsIQFkat0chze/bw249O0Gu1UmRIZmFSkjedWqHgakcH39m9i38/sJ+h4qtGB+sAKG9tHXTOcw+xOp3ftvlzf5IkUWs08vSOt9lx6SIAEVotfz1zhmff201Hby/hGg2ZkZF+lzlTmfYCnWz6bDb+eOoURrOZP5z8CIBw95veandtZ1qSnMKF6828UlwMgN3pxOEON2yx2bDYbF5x7Lp8mX/bvw+ACK3G21TLiIzy26YiQzJO4C9nSpBJ0Gwycby2FoClySnedE7gpf37aDSZqGhrG7IstcLTiBrc8ui29N+SZnT8vb8ff1iM0Wxme2kpdqeTLouF98uv0NDZ6fXmntHhiaiz6cq0b+JOJf12O1aHA4W7afbLo0f4/voNrEhLY0lKCn88dXLUEeRFBgNfWbLUW4aH0AGjoyOhU6mQu/M+u3bdoPOaAYNSHb29WEeJRtHZ10e4RkOhIcmnDwt4m5WeUVx/GNf93RI7vdFkAkApl4+/zBmCEOhYGfAw1d24wVfe3M4n5xewLjPT1R91wuGaoUWqlMn46tJlIEm8du4s+yor2ZKXz8bsbL8vb3MLzupw8OzuXYPOd1ks3v/7EyqmuauL1PBw8uLieOP8eZ9ziw0GdxqTX7ZNxP1NRZnTiY9FEzdIoWBZSuqEDiCBq1Foczj4U8lpfn/yJACr3YMuHiFlR0V708+JjUOSJKra29l1+TIWmw2lXHazMG6KKnbAoIgT0Lr7W302G1a7HaVMRqRWS0t3t8+f2Wod0z1sL3WJ0hAaRlRwsPe4ITSU+QkJOIEdly4B4HA6kSTJO3VktbtsjdBq/L6/sTIZZU4nPhYe9PlNm4nV6bgrNZWXiw9OWLnfWrMWQ1gYJ+rqmBXtEuL1btdg1eHqanJiYvjUggWkhIdjczp45+JFnE4nSaGhbMzOJk6vZ3WGa+XS8tQ0Pqyq4lR9PctSUvnk/ALM/VZOXKujpbubWJ2Ob65azSvFB9lx6RKP5uXxjVWrKW1qwmyzMT8hgYvNzfzi6JEx3UNLdzcXmpuZGxfHS3ffQ2lzM2qFgtkxMUiSxMn6a3T09gJQ2dZGZHIyz2/azP/+sJjzzU3YnU7mxsbxeP483rpQOur9jZVL15snvMzpxMfCg3ZZ+gDoMPeOmO7WUc6hflfKOeC41W5Ho1CwLjOTxJAQGkwm/uj2pIdrqqk1GgkNCuLenBw2Zc/C6nCw83IZCpmMTxUsYG1mFsdra7E6HGS4RyxP19dT2d5GkELBKrc3/vu5s3T39zM3Lg65TMaOSxfZU1GO3L08b1lKCmq53GeO0znE/QzHy8UH+ejaNRQyGQsSE8mNjQXgg/JyfnHkpuDfulBKe28v0cHB5MTE4nQ6+aD8CjaHg9UZGX7d33A2DTzuqXanE7/KnMlIgfzrZk1Vfbz23xWcybx422VFaLVeTzDRxOn1XO/uHlLQIWo1aoWCVvciBQC5JBGj03mnhuSSRKxe7x0cAdfyO4VM5jNAo1erffqYAAkhIZj6+iZs4j41PJzu/n7vooqhiNHp6Ozr81nCONA2f+5vrIynzILKXD7xRBbxadN3MOlj0cQFJk2c4BpoGQ6TxQK3iMrudPrM29qdzkEP2q1CHO7Y7Tz0Q1FjNI6apqW7e9Axn8EpP+5vrExGmdOBj0UTVyCYrgiBCgQBjBCoQBDACIEKBAGMEKhAEMAIgQoEAYwQqEAQwAT8PKhklRNiCrnTZgimIZJVfqdNuG0CWqBqrYyEGB2xljl32pSApLq6CpBIu41IhjMZeYyMIO30biQG9FI/wcgsXboUSZI46g5zIph5TO/Xi0AwwxECFQgCGCFQgSCAEQIVCAIYIVCBIIARAhUIAhghUIEggBECFQgCGCFQgSCAEQIVCAIYIVCBIIARAhUIAhghUIEggBECFQgCGCFQgSCAEQIVCAIYIVCBIIARAhUIAhghUIEggBECFQgCGCFQgSCAEQIVCAIYIVCBIIARAhUIAhghUIEggBECFQgCGCFQgSCAEQIVCAIYIVCBIIARAhUIAhghUIEggBECFQgCGCFQgSCAEQIVCAIYIVCBIICRnE6n804bIRidu+66i76+Pr/SBgUFceTIkUm2SDAVCA86TXjyySdRq9VIkjTin1qt5sknn7zT5gomCCHQacITTzyBJEmM1OBxOp1IksQTTzwxhZYJJhMh0GmCXq/3etHh8HhPvV4/hZYJJhMh0GnESF5UeM+ZiRDoNGIkLyq858xECHSaMZQXFd5z5iIEOs0YyosK7zlzEQKdhgz0osJ7zmyEQKchA72o8J4zG7GSaJrS1dXF5s2bAXjvvfeEQGco4xZoW4OFnX9uxOF0TLRNAsG0QSbJuPcziUQlqCalfMV4M1otToyWXi4nV06kPQLBtGJ2XSZWy+Q5qXELFAC5A7PGPEGmCATTEPnktiDFIJFAEMAIgQoEAYwQqEAQwAiBCgQBjBCoQBDACIEKBAHMjBXoPbNn84XFi5EkaVLzCAKT1PBwvri4iLy4+Dttym1xe/OgoyABc+PiWZiURKOpk+KqKiw225jK0KvVLDYkj5imraeHc02N3s8JISF8Yt58rra3+2zL+uLiIuL0el7ct3dQGcPlGQmNUsl3167jdEM9b1244OcdCSaazy9aRFJoGM/v3eM91mgyUZScTGFSEl95c7tP+vVZWaxOz+CXR4/Q1NU11eaOiUkV6Iub7yYpNNT7+VMFCzjT2MBPDh3yu4xZ0dE8uXDhiGmMZjNP73jb+/mLi4uwORy8UnzQJ93cuDjCgoKGLGO4PCMRpFBgCAvDbLMKgd5BcuPiiNQG+xzrt9t59dhRnl6+gs2zZvHelSvec9nR0RjCwgjTaD6+AlXJ5cTodDSZTPzmxAlidMFsXbKUgoREEkJCaDSZ/CrnSmsrfy4p8X5+JC8PrVLJX8+cweH2dK093T559laU02jqotdq9dve8eQRBDZnGhr4+ZHDdFksd9qUcTNpAu2329n2j7ew2O04nU6qOtq5N2cOyWFhpIZH+C3QLouFPRXl3s+bZ89Cq1Syr7ICm2PwMitDaCiJoaGkRUQSodVQ0tAw6jVGyyMBC5OSmBUdg8Vu42TdNWpvGH3S5MbGsjApifbeXj64cgXrANuyoqJYkJiIRqliX0U51zo7vedSwyOYFR3NkZpqcmPjyI2L5XxTE6fq6wnXaFiTkUmwSsWh6mo+MW8eR2prOFxd7bJLkliZlk5GZATNXV0cq63FaHYtvdSr1SxLSaWs5TpqhYKlKSm09/Sy83LZoPvPj48nVqf3qefMyEgyIqM4WHUVu8PBuswsjtRUYwgLozDJQHe/hT3l5XT39w9br8tSUqi9cQOFJGNFehqmPgvHamto6+3lrpRUUiPC2VtRQfMtXixer6coOQW9Ws2lluucrq8f9H0sTUkhKyqaU/XXhrx2iFrN8rQ0YnR6ao1Grra3D/m8jJTnUHXVqHkmm0lt4vbd0t+M1GoBKGu5PinXe6qwkDUZmd7PG7Ozae3p4du7dg5b0aPlSQgJ4dm169APiGBwf84c/nKmhJPXXA9HVmQUz6xe4z1/z+wcvvrWm0OWvyYjg+auLr61a6crbc5sigzJ3JuTQ6i7+d1lsWC1O/iXFSu8A1brs7IAuNHXx+HqauL0en6wYSNapdJb9uP58/hTSQn7KiuYFR3NEwUFmCwWQty2194wDinQTxUsIE7vK9AHc+eSHx/P5ZYWTJY+nigo8LER4N6cOXztrTcHfc8ePrdoMQBKuRzPsNsjc+fSY7WiU7l2f2zIyuZk/TV+4Q60/cCcXB7Jy/OmX5+VxfXubp7dvQubw4FOpeKFTZuJcD9LazNddTtw1GBJcgpblyxBPmCw74mCAl7cu3fQi/V28kwFUzaKuywlhWCVirbeHu9bfiJZmJTEmoxMuvv7+dWxY7y4by8NJhPRwcF8cXHRuPM8s3oNerWawzXV/NOb2/nO7l0cra1hf6XvLp4/nDrJd3bv4np3NzqVipyYGAD2uT3EG+fP8+NDH9LZ10ecXs+6zCyf/DqVij+cOslLB/bzjwsX2LpkCZIk8dq5s3zj3XfodEeV/7DqqtcurVLJoepqvrVrJ29fugjAZxYsQDNAtCFqNXsrKvjO7l1eEYyXELWaP5w6ybd37aTJZEIpk/Fgbu6IeVRyOe9fucLTO96msr3NFVxboeDf9u/jRx8WY3M4WJCYBECMTscjeXnYHQ6e2/MBz+35gOauLmJ1Oj69wDUO8fSKlURotVxpbeXpHW/zb/v3YR/w8tWr1WxdsgScTraXlvLtXTs5XleHSi7n6RUrhrRxPHmmiikRqCRJPLmwEIA/nDw5Kdd4ZG4eAO9cukhbTzdOp5O/nzsLQE5szLjypEdEEK7RYLHZ+O2JE/RarTSaTPz6+HEfj1zR3sbBq1dpNJl4zZ3fI8BrnZ18a9dOqo0dpEVE0NLt6i9nRkX62HKqvp6DV69S1tKC1e0p+mw2dl2+TGtPD3vKXd7trtQ0UsLCidRqMVksHLxaiU6l4nxjI/UmE5IkkT9gasFoNvOnktM0mkzea48Xz302dXWx68plAJJCw0bM02ez8d9nz2A0m/nvM2cAuNjczJXWVs43NVHZ3oZcksiJieG+nDlIwLmmRqo6Oqjq6ODVo0cBKExKQqtUkhUVhdPp5IcH9mM0m7nS2oqx7+YL/76cOcglicutrVy63kywSsWe8itY7XYitFqGmkAbLc+dZFKbuB6+XLQEjVJJRVsbF5qbJ+UaUcGuUbxPzi8YdE4pk48rT3Z0NAAVbW1+21Hd0QFAiLspqFOp+OE993qbmR60St8Nvkdqanw+m61WgpRKNEolZquVjEiXoC80NzHb7Z1D1Gr+df2GQTYEq1WY3B53sroT5a2tgKv56i82x+Dpq/aeXogGlVxBfIgrKsRHdTf7lbU3jNidTrRKpfe+627cGHYqLCU8HHCNCeTGDq4bhWywTxotz2gR/SeTSRdoZmQkS1NSsDsc/OTQh5N2HU8z5z8OHqC1p8fnXN8wI7Oj5Vmc7Jp/VSvGX01fX7WKELWaE9fq+NvZs4Sog3hu48ZB6frtvv24Q9XVbMzO5pcPPYyxz0yUNhir3c7xujpvf7S+s5OfHh48ZdXe00NBYiIAVvvkDHJMxuCJx1ad+ubLSyGTIZMkbA4HKvfLQDHCS8Ezsr+vspL33F5+4DnrEHaPludORgWa1CauhKvPAPD6+fNDjvgFKRQsS0n16ZyPB89US1FyCi3d3T5/Jvcwu8MdAc8zsDJankvXXd4nPSJi3HalR0Risdl49ehROnp7vQ+ZbJT7PXC1EovNhkwmI0QdREVbG9/c+S6AtxWSGBJCa0/PINvtY3ygPP3b7Kho77EYnW5MZUwEtUZX66MgIdF7bLHBgITLxnJ3SyZBrx92tVelO01eXNygemlzv4Q9L+ZYdxwnf/LcKSbVg362cBF6tRonMD8xgfmJCQD02+z86MNiAJ7ftJlYnY67UlN5eQyLBG7lDydP8v9t3MTK9HQMYaFUtXewwO1F/uWdHYDri4hMTub5TZv53x8Wj5qn0WSi9oaRlLBwfvPoFs40NqJVKsmNjeWnhw9T58foXltPD5HBwTyal0efzcZDuXMBvM3n4fjqsrtQKxScaWwgNCgIlVzO8rQ09pSX09zVxdX2djIiI3n14Uc4ee0akVots2Ji+N2JExyvqx1T3e2vrGRWdDTbli/naE0NuXFxxN2BIGT/uHiRTdmzmBsXx/fWredcUyMPzHENQr1+/hwdvb00mUzEh4Twm0e3cLaxkT6b1WeRwo5LF9k0axYxOh2v3Hc/ZxoamBUTTYI+hK+7B9tO1dezLCWVT84vwNxv9SvPnWLSPKhCJmN1Rgbg8qSzo2O8f3lxcd50XRbXzXeYe/0r2O0cbm121BiN/OexY1jtdtIjIlmflUW4VovRbPZ657culNLe20t0cDA5MbF+5fnh/v1UtrehVihYkpxMXnw8HWazz7TLQFM8djndhv6p5DQWm40H5uTyeP486js7ae3pIUihIDkszHd+YABHa2twOp3MT0gkKTSMpLAwtuTl809LlwGuZnl5WytapZJV6enMjYvD4XAQpFQMrCaGvcAATtTVcqW1Fb1KxeZZs4gODua6e0DJObCkMbb0BjcNfetm4P+dOLHYbLx04ABmq5WsqCi25OWjlMl4++JFjtfVAfDDA/u53t2NSi5nscFAQUKiT3Pb5nDw/N49GM1mooOD2ZidTUpYON39/ejc39np+noq29sIUihYlZHhV547xbij+jVV9fHaf1dwJvPibRsRodXS0eunQP0gXKNBLpMN2zyJ0eno7OvzWRc8Wh5JklwroDo7/XjkBxOv1/s0PxNCQmjq6hq2fyOXJGSS5NNn+j+PPQ7AF17/u0+6xNBQmkymIftXY0EhkxESFDSh38V40avVBKtUgxYxeAhSKNCqVCPaqlEqidBqh/3O9Go1CpnMZ9pvtDy3UlCZyyeeyCI+beglpLfLlIzijsZEPxCjzbMONd0wWh6n00nDgBVAY+XWNZ+jraR6esVKcmNjKWlooKW7m9y4WBQymdezebA7ndTduDFuuwZiczgCQpzgWqwx0hK9Pptt2AUSHsxW64jf2VDlj5ZnqgkIgQoGU9/ZSU5sLIsMBsA1sFF7w8grB8ffTxdMP4RAA5TXzp3ltXNnCddoCA0KosZ455abCe4cQqABjtFsnpSlkYLpwYyNqCAQzASEQKeYefEJPrtbbuUHGzbwVGHhFFrkP/MTEniqsJAH5uT6LMj3F71azfyEhEmwbOYimrhTzOcWLSJco+HA1aF/0yY9IhKd6s7OvQ3FvbNzeHzePO/nR/PyKG1u4pXiYr/yh2s0vHTPvbT39nK2sXH0DAJACFTgJweuVjI/MYHdly+jU6l5qrCQvLh4cmNjuXh95AX5y1JS+fzixSiHWKguGBkh0AHkx8czPyGB7v5+SuobqHGvDS1MSiJSG8yH1VWY3QvvDaGhzImN40prKzXGDuL1elamZ7D7cpl37e9EMVJEhhidjtkxMRyqrmZ9ZhYJISFcaW3heF0dCSEh3JWaSntvLwcqK30m3qODg1mSkkKsTk9JQ/2okSd6rVb+17593s+rMtLJjIzCEBY2okDXZGTyVGHhmNcHC1wIgeJaJfTCxk0Ywm7ubXxwTi4nrtXx6tGjpISH88CcXBYZDLy4by9BCgXf37ARpVzOv763G3BtoI7QasmMivR5kG+X0SIyLElO4dG8PP6fefMJdkcpWJuZyScLCggL0njzfbpgAc/s2klbTw95cfF8Y9Uq77kVaWlYbDa++97uQbt6hkIpk5EY4goG5wm/MmxauYzS5ib+euYMP7z7Hv9vXACIQSIAthYVYQgLo9Zo5Lk9e/jtR67N2UWGZBYmJbG9tJSW7m6yoqIoMiTz7Np1qORyXjt71uvNKtvbcQJlLS0Tapu/ERmcwPfe282PPizGCYQFaThdX8/X332H801NyGUy7pk9G3DtKW0wmdhfWclLB/ZT3taKWqHwhigZiftz5vDbxx5Ho1Ty3pUrI8YkAvigvJxXiotHXfUjGBohUKDIkIwT+MuZEmQSNJtMHK917QhZmpwCwL8fPIDT6eSfli4lJTycK62t7B6wd/CXR4/wudf+xpulpRNqm78RGXaWXeJaZyfnm5q861d/duQwbT09/O6jE4ArRjG4xPzs7l3sr6wgNTyCmg7XIgh/drA4BjRVk0JDh9wALZg4PvZNXJ1Khdz9kD27dt2g857phLaeHt4pu8QDc3Kx2u28fPDAoLST0cvyNyKDjx239Pc6+/pw4htN4Lvr1nn3f3pSq/yIjrDzchn7r1bygw0bmRsXx705Obx98fY3TAiG5mMvUM9WJavDwbO7dw06P3BBtSfCvVIuZ35iojeq32Tib0SGsfBQ7lyyo6Jp7uri18ePU9XRzu/dO2X8wWy18lZpKf9j2TKKklOEQCeRj337pM9mw2q3o5TJiNRqB+2o94zaPp4/jzi9nvrOTldTd8lSb0wjmLjIEE5Aq7rpHccbkWEkPPt0Xy4+SFVHuyuQliSN+Js0nmh8HjxxfGx2u/dYjE4nFiJMMB97Dwqw49IlHs3L4xurVlPa1ITZZmN+QgIXm5v5xdEjpIaHc09ODla7nef37mF5ahpPLlzI99dv4J93vI3T6RxzZIjvrF3r89nphJcO7Kelu5tYnY5vrlrNK8UHxx2RYSQuNDezIi2NTxcs4HxzE/fOzkEuSehUKqKCg4fcE/ulxUUsNhg4XldHVHCw9/p/KjkNuAT80j33Ipck/njq1LALMQRj42PvQcEVJmNPRTlySaIgMZFlKSmo5XLvyOM3V69BAn594jgWm419lRVcaG4mNCiIp5e74qaONTLEwAgTs6NjvHF0/37uLN39/cyNi0Muk40akcEbkWBgVIdhrulJ+/r5c7T1ugKLfXZhISqFgvNNTcDNANm30tLdjUySWJGWRk5MDDJcoVI8EQ+dTqfXm3b2DV7c7400IeZDx0RARFQIJBJCQjD19Y06fTAUExkZQq9W+/R/xxqRwR8itFrMVqu3GR+u0WC120e896jgYCQYcr5UIZOhVSonfKFGIPOxiKgQSPj7mzFDMZHRCG7d7T/WiAz+cKu9/mxrGynKnc3h+FiJcyoQTVyBIIARAhUIAhghUIEggBECFQgCGCFQgSCAEQIVCAIYIVCBIIARAhUIApjbWqgg61MQ3TL+NaECwXRH1je5a33GXXpwqJzc/HDmED6R9gjGwI4dO5Akifvvv/9Om/KxRYqD4JDJE+m41+IK7jxLly5FkiSOHj16p00RTBKiDyoQBDBCoAJBACMEKhAEMEKgAkEAIwQqEAQwQqACQQAjBCoQBDBCoAJBACMEKhAEMEKgAkEAIwQqEAQwQqACQQAjBCoQBDBCoAJBACMEKhAEMEKgAkEAIwQqEAQwQqACQQAjBCoQBDBCoAJBACMEKhAEMEKgAkEAIwQqEAQwQqACQQAjBCoQBDBCoAJBACMEKhAEMEKgAkEAIwQqEAQwQqACQQAjBCoQBDBCoAJBACMEKhAEMEKgAkEAIzmdTuedNkIwOoWFhWNKf+rUqUmyRDCVCA86TdBoNH6njYiImERLBFOJEOg04ZlnnkGpVI6aTqVSsW3btimwSDAViCbuNGLjxo10dHSMmCYiIoIPPvhgiiwSTDbCg04jnnrqKVQq1bDnhfeceQiBTiPuv/9+dDrdsOd1Oh3333//FFokmGyEQKcRer2ebdu2DdkXFd5zZiL6oNOQofqiou85MxEedBqybds2n76o8J4zF+FBpykDvajwnjMX4UGnKR4vKrznzEZ40GnMxo0bAYT3nMHclkBP7G7n9EHjRNojEEwrFqwJZ8nmyEkrX3E7mS39Dmrj6mmJa5koewSCaUNMcwxzLaGTeo3bEiiAU+bAIXNMhC0CwbTCOQXPvRgkEggCGCFQgSCAEQIVCAIYIVCBIKlIT+sAACAASURBVIARAhUIAhghUIEggBECFQgCmEkXqASsy8ziS0VFLE9NQ5KkcZe1Mj2dBYmJt2XP6owMXty0GUPo5E4wT0dE3QQet71QYTS+s3Yds6KjAViemsYXFy9me2kp75RdGnNZn1+0mJ7+fkreenPc9mRFRWEICyMyOJhrnZ3jLmcm8nGpG7kksSE7m+qODq60tt5pc0Zk0j3oO5cucb6piRf37eWdsktIksSjeXmTfVmBYFg2z5rNJ+cXkO12HIHMpHvQ0uYmSpubAKhoa2NjVjZqhQKdSkV3f/+4y1XIZKzLzOJITTWGsDAKkwx091vYU14+qNxZ0dEsMhioau9AJg1+J0mSxMq0dDIiI2ju6uJYbS1Gs5nQoCCWJKfQ1GXifFOTN/3qjAzkkox9lRXeY/nx8cxPSKC7v5+S+gZqjK69mnq1mmUpqZS1XEetULA0JYX2nl52Xi7zsSErKors6GhK6utp6uryHl+YlEScXs/7V65gczjQKpUsT0sjISSUWqORIzXV9Nvt3vQpYeGsSE/j2o1OTtTV0mezjViPo9VNvF5PUXIKerWaSy3XOV1fPyhNVlQUeXHxBKtUlDY3cbaxEY1Sycq0dCraWqkaEP1hY3Y2jSYTF5qbyYmJQSGTU2vsYH1WNiqFnNP19VS0tZEbG8uCxCTONDZwobl50DWHq+8YnY7c2DgOXq1kaUoq2dHR1HfeYF9FBU4gXKMhJzYGgNnRMfRn26nu6KC8rXVc9TfZTLpABxKj06FWKOi1Wm9LnOB68J8oKODenBxCg4K8x+/NmcPX3nrTW7H/smIl8xMSXCezBpcTp9fzgw0b0Q6I8/N4/jz+VFLCoeoqtuTno5TL+df3dnOts5NPzJvHPbNzKGtpYV9lBZIk8cLGTRjCwrz5H5yTy4lrdbx69CizoqN5oqAAk8VCiFoNQO0N4yCBxur0PJ4/jwWJibywdy/gaop9ddld2B0OdpaVkRMTwzdWrUYhuymkT86fzwt793Cts5Nvr1lLTkyM99xnCwv5/N9fG7YOR6ubB+bk8kheHp5Rg/VZWVzv7ubZ3buwORzIJYnvrV9PesTN3Rzrs7K4dP06b14o5YmCAk431POzw4e95z9VsID6zk6++95uHsufR3pEBDanE6X7nu6eNZuO3l4itFpveUazmad3vA0wan0vSU7h0bw8HpqbS1jQzWDfazOzeHb3LnLj4siLiwdgblwcc+PiKGtp4aUD+8dcf1PBlAn0W6vXMCc2FrvTye8+OjFh5Yao1fzh1EmutLTwz8tXEB8SwoO5ubx27hz3zs5hfkICJouFHxUfpLOvj+c2bvIR9DOr16BVKjlUXc27ZZdYlprKAzlz+MyCBRytreEXR47w/65cyddXreaXR49w9+wceq1WXik+CMDWoiIMYWHUGo388dQpEkJD+FTBAooMyZxIqvOxc29FBfsqK7A5Bi+yPlxTzZMLF5IREYlSJsPqcLAhOxu5JHGwugoJ+OflK1DIZPzX6dOcqr/GZwsLWZiYxLblK/jee7vJiYnB6nDw7V07KUhIJDE0ZNh6G61uYnQ6HsnLw+5w8L/2uV4YX16ylDi9nk8vWMgfT51k65KlpEdE0tTVxY+KD9Jns/Fgbi6Hq6tRyuV+fX+SJFHb0cEvjhxmbWYmD8zJJUKr5a9nznDhejPfWLmKCK2WzMhIKtvb/a5vpUzOi/v2opLL+eflK0gMCcEQGsqR6mqitME8PHcub1+6yM6yMmx2Oyq5fEz1N1VM2TSLw73tVCZJpISFT1i5Fe1tHLx6laauLnZduQxAUqjr7XrfnDkAvHr0CDVGI0az2dvcBldzJlKrxWSxcPBqJTqVivONjdSbTEiSRH5cPOeaGilpaCBco+G7a9cB8NL+/V6RFRmScQJ/OVOCTIJmk4njtbUALE1O8V7LaDbzp5LTNJpMtHR3D3kvR2pqkCSJzbNnA7AhOxsn8Pr588yOiUGjVNLZ18e+ygo6+/r42eHD2B0OYnU67A4HdqcThUzGnNhY9lSU88cRfp9ltLq5L2cOEnCuqZGqjg6qOjp49ehRAAqTkgBY5P73leKDtPb00GWx8OeSEmqMY9sj/OMPizGazWwvLcXudNJlsfB++RUaOjt5v/wK4BrBH0t9v1t2iYq2Ni5ev+4dCEqLjMQJWN1dAqvdjsVmw+500m+3j6n+poop86AvFx8kRqfj3zbfzYO5uRyqrqK1p2dCr1Hu/iI8b2+NUonV4aCsZej9qrPdzZkQtZp/Xb9h0PlgtSsw1y+OHOY/H92CSi5nZ1kZtTdcD6BOpULubpo96xbvQDQDms1lLddHtf/18+dYk5nJ2oxMjtfWEqUNpqylBbPVSpr791Yq29t88rT09BCv12MIC+fPJad5cmEhX1i0mC15+bxSfJC6GzeGvNZodRMfogfgo7pr3mO1N4zYnU60SqX33rv7+2mbyO/xlvgBjSYT4PpOx1LfA6k2dpAfH49GMfJPZ4yl/qaKKe2DtnR3c7axkUUGAxuzZ/GXMyUTWv7ApqPk/hupiWB3utLXd3by08OHBp1vdz94ObGxqNyiL0pJ5u/nz/lcz+pw8OzuXYPyd1ks5MbGutLYR9872Gu1UtnWRlZUFF9YXATAX911ZLG53vpBtzxknr5zT7+F/ZWVnGloYGvREubExvL8ps187a03B/X3/akbj7069c3ogQqZDJkkYXM4vPeulE3dWhd/6ntDVvag48MFDZHwnZMfqv6+vP0NLHdwoGjSa1d7y1stVu96Mw8UU05MzIQ2ewGcQL/djlwm8w4K3IpndDAxJITWnh5aurt9/uxOJ2qFgn9evgInUGs0EqUN5qvL7gKgz2bDarejlMmI1GoH5TdbrWO2+7VzZwFXnbT19Hjf4OWtLk+XEn6znpQyGaFBQTiB1p4eJFxN6X8/eICzjY1IwKqMjHHVTa17VLQg4ebCkMUGAxLQ2dfnuneHA7VC4TNI5MHjVRNDbi56yIqK8rcahmSi6tvqcL3skgcMNAFD1t/s6JjBBUwhk+5BX9i8Gbkk42xjA5lR0RhCQ3ECh6qrANeD+O01awHY9o+3MFksE3btD6uqWJ+VxddXrqS8rY2qjnYWG5K955u7urja3k5GZCSvPvwIJ69dI1KrZVZMDL87cYLjdbU8s3o1Krmc3Vcu8/q5c/z0wYdYbDBwIT2D4qqr7Lh0iUfz8vjGqtWUNjVhttmYn5DAxeZmfnH0yJhtrmhro7Ovj9CgIN6+eNF7/FpnJ9e7u4nV6fjRffdzsOoqq9Jd4jtV72qG/vLhR1zTDg313jm++htDLzgYrW7+cfEim7JnMTcuju+tW8+5pkYemJMLuJriAO9fucx9OXP43vr1XGlpob23l0UGA6fr6/nNieN09vURq9fzP5cvx2y1smRAH3G8TER9H6qu5omCBRQkJvKZBQvRKJX85sTxIeuvw9x72zbfDpPuQZtNXYRpNKzJyMQQGkq/3c7vT37k7VuYLBacgN3pxDJgPs9fRgp59ueS05xpbECSJGZFR7MuM8s7Z+gZtPqPgwcob2tFq1SyKj2duXFxOBwOgpQKVmdkkBkZRUdvL387exa708m/7d+H0+nkc4WFRAcHs+PSRfZUlCOXJAoSE1mWkoJaLvdO89w0z//YbO9duYzFZuND90vMw4t799Dc1UVUcDBb8vKJDg7m4vXr/OexY6jkcsxWKzE6HXfPmo1KLueja9c419Q4rrqx2Gy8dOAAZquVrKgotuTlo5TJePviRY7XuUZLXz9/nn2VFciAObGxrEhLo99up8fdpP7b2TN0WSwsTEzirtQ0Lrv7u56aGK5GBh73fL+ef0evb6dPep8y3OfMVisHr15FLkmsz8rirtRUYnS6Ievv2h3ug95WVL8P327l3ZpSro8SNEwCEkJDMfX10TWEh9SpVFgdjklr60uSRJxO57MA4FbkkkRiaChNJhPWIaZB/CEhJARTX99tz/FKkkSUVjvsIJpSJiNOr6feZBrUv5IkiVidjuYR7vXW9KPVjV6tJlilGrHMeL2eDrN5yO8wKjgYY28v9gmO8Hq79a1WKIjUarne1eW1bSz1F9scw32peax8cPJWJE2JQAWCmchUCFRsNxMIAhghUIEggBECFQgCGCFQgSCAmdKVRDOVhUlJJISEIJdkNJlMVHW0T8gyxvkJCWzJy+e1c+d81skGIilh4WQOsxDh2o0b3u1c6zKzOFFXO2jkNT8+nqjgYPZXVnqPRQUHsyYjgwitlvbeXvZVVGA0mwHXSPbGWbNICg2l29LPR9fqqGjzXQY5ExACnQA+s2Ah4RqNz7E+m42fHT7Exeujr8EFKEhMJFyj8XlAk8PCMYSFYQgLDXiB3jsnh6IBCx0GUtXRznN79qCUyfjMggVE64L529mzPmk+V7iICK3We/+5sbF8c/Uan8V4G7Ky+fL2N1DJ5fzy4Ue8yy/Btc90ohe6BAJCoBPIbz86QXpEJDkxMSSEhPDN1Wv40ut/H3VeVa9W8/TyFVS2t/sIdDpyom6wJ6tzby64N2cOkiRxV2raIIHeymcWLETCtSvlUHU1C5OSUMtdj+sn5s1HJZdzpbWV/3v6FIbQMBYkJs44ccI0FWh0cDBLUlKI1ekpaainpKEBcO2WX5aaSq3R6LMLPzU8gty4WE7X13snoIfbke9Bo1Sy2JBMWkQ4Ld3d3igLI3G4uprD1dUA/OzBhwgNCmJ5WjoKmYwOc69PNAJPRIgGUycZka61rBEaDZuyZ9HZZ/au1gHX5PnytDQyI6OobGvjcE21z3VHirKQExODWqGgvLWVFWnpxIfoOdvYyNnGoVcY3Ypnhc1QC0yG4nxzk7cObmVtZibg2j2UEhbu3RU0FHEhIVhsNl4/fx6AnWU3N7gvdG9z++XRI3T29dHQ2cnxulq/7JtuTDuB5sXF841Vq7yfV6SlYbHZ+O57uzFbrTyWP49+m42t29/wpvkfy5YRq9NRUl8/6o58gCXJyXypaIlP5ILH583nm+++43ffsq2nh9CgILQqJffOzkGrUrH1jde9wlmTkckTBQUcqq5mRVoaABFaLU8UFNBns/kI9LG8fG80xDUZGSxJSeaV4mKAUaMseKIWWOx2ghQK77X3VJTz55LRdxM9v3ETF8a5rngg6RGRhAYFUd/ZSVJoKA/PnctPhthB5KGnvx+dSsWCxETvC9jDtRs3CNdoeDQvj9+fPHlbdgU6024U90JzEw0mE/srK3npwH7K21pRKxR8btFiuvv7udrejlqhYF68K5RHhFZLrHspW1NXl8+O/Of27OG3H52g12qlyJDMwqQk9Go1W5csRS6T8ZczJXzpjdd5ufgge8rL/RKnhMs7p7u94sXm666N2MC9OTnedJ5dJv+4eIGvv/sOAFUdHWzd/gZfuyVqYa/Vyov79vJy8UH67XbmxsZ5t4wNjLLwP9/+B6cb6lErFGxbvuKmTZJEc5eJb7z7Dv/3tGsT8pqMzHF+AyPz+cJF/HbLY96/RHcIz8fnzQPg18ePYbXbmRs/9C4aD++5N9//8/IVPLdxk08o0B2XLmJ3OlmVnsHPHnyIRQbDpNxLIDDtBOoEnt29i/2VFaSGR1DT4Womxbm3sb3m7ts8kOvaeeGJILi91NVUGm1H/oO5ucgliavtbXxQXk6/3c6F5ma/9q7+6pFH+cPjn+DrK1ch4dqZUmPs4K0LpThxBRsDUMnlJIWGYjSbaevp8a5f9SxSv7XP6okOcKG5mTMNrgXuiw3Jo0ZZkA+IQfzyQVfUg/2VlXT396OQyXzOD6TIkMwzq9fwzOo1BCkU5MTGej/r3XGVhqPHaqWjt9f712+zoZTJmB0dTXd/P3U3bnCltRWlTDbi7pZ3Ll3iZ0cOY7HZSA0P54XNd7M+yxU4qaKtjW/tfJe2Xlcr5WvL7vJuAZxpTLsmLsB3160jO8q1/tGzkNgzolfe1kpnXx8ZEREoZTIWJRkwW62cvHbNrx35+iDXA3i4umbMdkm4HtCuvj4+rK5i12WXF+i1WqkzGkkJDychJIT5CQlIMGi3ij80mFzbxyK0WiKDXYG1RoqyMBTtPT3oVCpUCsWQeygjg7UkeTyWJBGkUHg/jxZr6LVzZwf1QR+eOxdJkjh5zbUtbm9lBXPj4rhn9uwR+46n6+vZWv8GD8+dy4O5c/nMgoWUNDTQ0dtLa08PX3/nHRYkJvJPS5ex2GCgJifHp686E5h2An0ody7ZUdE0d3Xx6+PHqepo5/ePPe6T5v3yKzyeP49/WbkKtULh/dL82ZG/7a7lAGhVI4fHGIqvvLl92HM7Ll1k213L2ZKXT4J7T+yuWx6mscbc9yfKwlCMtqtk1+XL3pfLfz7y6G33QT3N6fkJCfzw7nu8x5PDwwlSKEYNbfnWhQtEB+u4KzWVpSkpPiIsaWjg50cO8/WVqyhISJxxAp12TVxPM/Hl4oNUdbS7HmpJ8vlJifcuX8bucJAbG4vT6eStC6WAfzvyqzraAVcU/InkVH09/XY78xMSXFvFOju9D6bnxeHxiP7iT5SFO41ncMjmcGC121HIZChkMvpsNiTgngH98oHcGkolxN2y0alUyG/5vj0hOj2DYDOJaXdHF5qbWZGWxqcLFnC+uYl7Z+cglyR0KhVRwcG09fRgdzopaWxgUZKBc01NPn260Xbkv33hApuzZ5EQEsLPHnyIU/X1ZEZGkhAaylffevO29qyeqq9nWYqr3/WBO1oduDYQmywWwoI0/I+ly+i19rOnomK4Yrz4E2Xhdnnt3DkabuNnIDyDQzsvl/Fmaan3eHZUNN9dt45V6ek+xz08v2kzwSoVl1tbiNPpSQ4Px+Zw8GZpKZ8sKGB1egYXrjejliuY5Q7+5hkAm0lMOw/6+vlztPX2UJCYyGcXFqJSKLxR3z2DCAB/O3sWJ/DfZ8/45B9tR77V4eC5PR9wo88VWX5dZqZ3I3dUcPBt2b6nvBwAu8PBoSrf/udr587Sb7dTlJzMmoxM5ick+BUdYKQoC650Q+Epd/StwAeuVnqX6Y3IEGESJElidnQ0TmC3u8nsobytlX67nbAgDdHBwYPsNFut6NRqigzJpISHY7Xb+c3x41gdDmSShBNXvKQ5sbHIgA/Ky2fkUr9pu2E7QqvFbLV6BznCNRqsdrvPGs94vX7ESAGj7cgPUigI02j8jk4wGh6vcen6df794IEh0xhCQ2kZMLLrLyNFWZjOpEdEYLJYhgztGafXo5LLuXbjxhgCykwcU7Fhe9o1cT109PoGcxpqlc9I4oSbMVeHo89mmxBx6lQqnlq0iPnuudk3Lwxu0nkY76+KWR2OGfmLZAN/1+VWJurFGchMuybudCQhJJRFSQbsTif/5+RHM7IpJpgcpq0HnU5cbW/ja/94y+/1rAKBB+FBpwDP740IBGNFCFQgCGCEQAWCAEYIVCAIYIRABYIARghUIAhgbnuaJdwYTpB15D2CAsFMRNOthdTJvcZtCTQrX09o+MTu+hD4z09+8hMAnn766TtsyceXGEPQpJZ/W2txBXeWpUuXIkkSR92xlAQzD9EHFQgCGCFQgSCAEQIVCAIYIVCBIIARAhUIAhghUIEggBECFQgCGCFQgSCAEQIVCAIYIVCBIIARAhUIAhghUIEggBECFQgCGCFQgSCAEQIVCAIYIVCBIIARAhUIAhghUIEggBECFQgCGCFQgSCAEQIVCAIYIVCBIIARAhUIAhghUIEggBECFQgCGCFQgSCAEQIVCAIYIVCBIIARAhUIAhghUIEggBECFQgCGCFQgSCAEQIVCAIYIVCBIICRnE6n804bIRidwsLCMaU/derUJFkimEqEB50mRERE+JXO6XT6nVYQ+AiBThO2bduGUqkcNZ1arWbbtm1TYJFgKhBN3GnExo0b6ejoGDFNREQEH3zwwRRZJJhshAedRmzbtg2VSjXseZlMJrznDEN40GnGcF7U6XQSGRkpvOcMQ3jQacZwXlQulwvvOQMRHnQacqsXFd5z5iI86DTkVi8qRm5nLsKDTlMGelExcjtzER50muLxomLkdmYzoge1WhzYbVNpjmAsbNmyBYA33njjDlsiGA65ApTq8fvBEQX691/U0VrfJ/ysQDAeHBCTFMRjX0sedxGKkU7aHA4uZVTQHdI17gsIBB9XdCY9Eb1zbqsM4RsFggBGCFQgCGCEQAWCAEYIVCAIYIRABYIARghUIAhghEAFggBmRgr0ntmz+cLixUiSdKdN+diQGh7OFxcXkRcXf6dNmVGMuFBhPKjkcgqTDBytrRlXfkmSyIuLY35CAmqFgtKmZk5eq8Pu55r+hJAQPjFvPlfb2xH7AKaORpOJouRkCpOS+Mqb2++oLRqlkkUGA7Oio2k2dXGuqZG6GzcGpdOpVGzIziZGp+N0fT2n6+sZ6olZmZ5OpFaLWqHAardTazRyqr5+8m+ESRDo9zdsJEKjGZdAI7Rantu4iRC12ntseWoaW/Lz+ca77/hVxhcXF2FzOHil+OCYrz+VFCQmEq7RsL+y8k6b4jc6lYqH5s7l9fPnsdh8F2n32+28euwoTy9fweZZs3jvypU7YuOs6GieWb0Ghexm43BLfj5nGxv5yeFD3pd2VlQU31m7Drm7lbUsJZXu/n6++tabg8p8amEhcplvY9NksfDq0SOUtbRM4t1MsEC/vGQJhtBQevr7x5xXkiR+ePc9BCkUXLtxg7cvXaTT3EdBYiLNXf4vNdxbUU6jqYteq3XMNkwVerWap5evoLK9fVoJ9OkVK8mKimJnWdkggQKcaWjg50cO02Wx3AHrQKtU8p01a5EkieKqKo7V1mAIC2NLXj7zExL4ctES/vP4MQC+snQpcknijfPn2XW5jLWZWdgcjmHLtjsc/P7USdIjIpgXn0BUcDCfX7SYb+58d1LvacIEuj4ri2UpqePO/3j+PIIUChpNJr73/nve4+Vtrd7/69VqlqWkUtZyHbVCwdKUFNp7etl5uQwAQ2goiaGhpEVEEqHVUNLQ4HMNSZJYmZZORmQEzV1dHKutxWg2+1W2h6yoKLKjoympr6dpwItjYVIScXo971+5gs3hIF6vpyg5Bb1azaWW65we0CRam5kJQIRGw6bsWXT2mTleV0dqeASzoqM5UlNNbmwcuXGxnG9q8jan8uPjmZ+QQHd/PyX1DdQYR47wF67RsCYjE6vDzpGaGjp6e9mQlU2HudfHHoVMxrrMLBpMnVxobiYlLJwV6Wlcu9HJibpa+mw2MiMjidBqAViTkUlPfz+nG+pp6+kBIEStZnlaGjE6PbVGI1fb270PfE5MDAqZnFpjB+uzslEp5Jyur6eirY3c2FgWJCZxprGBC83Ng+5hLPf82cJFSJLEoepqfn/yIwDKWlo4VlvLzx96mCXJyfzX6VP0Wq2EqIOwOxy8U3YJgD0V5WzIyub5jZv4/gfvDyrb5nBwuLqaw9XVqBXn+PUjjxKt06GQyUYU9u0yIQLNiori0wsW0mezoZTLx1XGXakucXsqdihmRUfzREEBJovF2wyuvWFk5+UyniosZE1GpjftxuxsWnt6+PaundgcDuL0en6wYSPaAbFlH8+fx59KSthXWTFi2QOJ1el5PH8eCxITeWHvXgDkksRXl92F3eFgZ1kZD8zJ5ZG8PDxDVOuzsrje3c2zu3dhczh4ZG4e4GrSP1FQQJ/NxvG6Ou7JmU2RIZl7c3IIDQoCoMti4XRDAy9s3IQhLMxrx4NzcjlxrY5Xjx4dsq6Wp6XxpcVF3s9b8vJ5cd9eHp47F61KxdY3XqffbgdcgnuioIBD1dXclzOHnJgYb77PFhby+b+/xv1zcol0C/TB3Fzv+ffLr7AkOYWtS5Z4m4sATxQU8OLevdTeMPJY/jzSIyKwOZ0o3U3Fu2fNpqO31yv69VlZGM1mnt7xNuB6mY71nufGxQHw2rmzPse7LBaqOzpIj4ggNy6Ok9eu0WQykRIeTlZUFBVtbQA8kJtL8AhREz0oZTKQJBxOJ/ZJFCdMwChuiFrNt9asxeF08tyeD8Y9MBOsUuF0Or2VNdo191ZU8J3du/jFkSMsTEpiTUYm3f39/OrYMV7ct5cGk4no4GC+6H5In1m9Bq1SyaHqar61aydvX7oIwGcWLEAzQLS3ln0rh2uqsdhsZEREeh+2DdnZyCWJQ9VVxOh0PJKXh93h4Lk9H/Dcng9o7uoiVqfj0wsWAvB1d3+6qqODrdvf4Gu39Ht0KhV/OHWSlw7s5x8XLrC1qAhDWBi1RiPP7dnDbz86Qa/VSpEhmYVJSUPWkecl8HLxQV4pLqa0uYmKtjaO1NQgAffm5HjTrsrIAGDn5TJyYmKwOhx8/d13+HNJCR9WXQXgZ4cPcbW9HYBv7drJ1u1v8EH5FfRqNVuXLAGnk+2lpXx7106O19Whkst5esUK7zUkSaLWaOTpHW+zw133EVotfz1zhmff201Hby/hGg2ZkZEA47pnjVKJ3eEYsondZDIBkOwW/M+PHAbgu+vW87vHHud3jz1OiFqNXJL47ZbH+OHd9/jkV8hkrM3M5KnCRby4+W4koKKtdchBpYnktgQqSRIvbN6MUibjl0eP0OiuhPEwlqaC0WzmTyWnaTSZaOnu9j6M71y6SFtPN06nk7+736I5sTGkhIUTqdVislg4eLUSnUrF+cZG6k0mJEkif8DUwK1lD8WRmhokSWLz7NmAS6BO4PXz57kvZw4ScK6pkaqODqo6Orxv/EL3g+XpvzmcTiw2G9Zb7vtUfT0Hr16lrKUFq8NBkSEZJ/CXMyXIJGg2mTheWwvA0uSUIW20ur3jkuQULlxv5pXiYgDeulCKE1jtFqVKLicpNBSj2UyTyYTd6UQhkzEnNpY9FeX80f0bL3anE4f75Wux2bDYbDiB+3LmIJckLre2cul6M8EqFXvKr2C124nQahk40fXjD4sxms1sLy3FJb8yggAAG+ZJREFU7nTSZbHwfvkVGjo7eb/cNai0Mj0dYFz3LB9hWs3sHpPQu1tHnypYAMANs5lao5Fao9E7U1B34wbVt4Q2lctkfHZhIWsyMgjXaChraeGnhw4Ne72J4raauN9ctZqwIA0dvb1kRUWRFRWFXJJQKxQ8MCfX+6b0B6vDgcLP5nFZy3Wfz1HBwQB8cn7BoLRKmZzZ7iZbiFrNv67fMChNsFqFqa9vyLKH4vXz51iTmcnajEyO19YSpQ2mrKUFs9VKfIgegI/qrnnT195wfflaP366AVwvAA86lco7gvjs2nWD0mqGKfOXR4/w/fUbWJGWxpKUFP546iSHq6vptVqpMxpJCQ8nISSE+QkJSMCH1VUA/LnkNE8uLOQLixazJS+fV4oPDjlF4SElPByA3NhYcmMH161CNowPuKWl5Xm5K+Xycd+z1W5HKZcTr9f7jA8A3ua55zp58a6X8ov79nr70T9/6GGCVSpe2LtnUNk2h4NfHTvKlvx5xOv1NJo6p2Qg8rYE6mmORGi13D1r9s1CJYkHc8cm0G6LhXCNhsKkpFHnmKx2X4/j6Qf8x8EDtLor20Of1criZNeO9vrOTn56ePBbr72nh4LExCHLHopeq5XKtjayoqL4grsJ/dczJT75deqbfRmFTIZMkga1EIZ73/cPiDPjyWN1OHh2965BaYcbMa27cYOvvLmdT84vYF1mpqs/6nQ10Xdcusi2u5azJS+fhNBQnMCuMldfe39lJWcaGthatIQ5sbE8v2kzX3vrTbqHGZn3eNV9lZW8d+XyoHO3tg78Ybz33N3fT7hGw9KUVN68UOpzLiMqCoBaoxEJ13fSZ7N5xTkadoeDU/X1XG1v58f3P8DazCzeu3Jl2FbWRHFbTdyt29/gs6/9zefP5nDQ09/PF17/uzddToyrmTkS+yorAPjcosU+nkarVLIyLX3EvK09rkoqSk6hpbvb589ksXhHBxNDQmjt6RmUxt9FEAPxDETkxMTQ1tPj9TK17lHGgoREb9rFBgMS0On20p4HMDJYO+p1+mw2l2eQyYjUagfZbh7mLS65r/OnktP8/uRJ4Gaz9lR9Pf12O/MTEoj7/9s78+g4qiv/f6o3bd3aN0uWZcm2ZFmWN2Rim8VgMzZeAAcGkjkkGQgJJCTOhOAsBDILvwwBzPxImEDInAzhMJkJDJkBbGwSjDfseIltvCB502ZtlmRrlyyp1UvNH9XqttZuLVjV0v2co6NWVfWr+0r1rXffe/fdstmoammhy+N2K2hu/nN7dnPi4kUUfH3UHruz4hO85yn2jBnkJSf3sy3Qm3+s6rzj/HlAc5OvjiJbOXMWkSEh2J1Ozl3W+o0uVSXUZPJ6X6DlF+7xAAejqbOTD86dRQEev3n5iOo3HMY8UKEvOYmJ/OjWFQBsfPcdWgd5+m09fZrVWdnYQkL4xV0bKKytBQVyk5KxGI2UNTYMeo7fHjnCP65azc2ZmaRFR1Ha0MgiT4v42NYt1La1UdLQwIy4OF75/N0cqawkLjyc7MREfnP4MIcqyoddr6L6elq6uogKDeW9Qp+n8G5hIauzspmbnMxTK2/jZM1F7pyjjXq+feokoPWHWu12okPDeHTpMjoc3ewoKhr0XFtOn+aevDw2Lb+FT2tq6HQ6WZCSQmFtLb880H8gC+CHt64gLTqawxUVZCdogqpr97l9R6uqWJau9eU+PO8LKnj583drUxrVVWR5vlfV3ALA/rIychITuX/RItJjYnCqbrYUFrI6O5tEq5UX1t/B8epqshMTSLFF8vj7W70PpeEykjpvP3uGtTk5xISF8Ys77+LMpUskWq1kel7H+IdPT3mPLWtsYGZcPM+uWUtBXS2oYPX0T59cuZL6K1f4/fHj/TwygLdOnuTGjEySbTaWZ85gr2cg7bNgzGNxVc9PD612u/eJZfcMXAzG97Zu4UJTI2ajkYWpqSxMScVoMPDh+fNUtrRcVW7vFu9CUxOvHjyIw+UiMzaO22bNIiY8nKbOTu/AwfN7dnO+/jLhZjPLMzOZm5yM2+0m1GzqU2Lgrekfz53F7nR6+2+gDaA8u3s3nQ4Hs+Lj+eu8eZgNBt4rLORQRYX3uLdOnqDb5eJz06Zx64yZLEhJGfTUW04XsqPoPEZFYWFqKsvS0wkxGr2t3kA4XC7CTCZWzpxJamQk1a2tvO5pScHX2rjcbvaVavZbjEY6HQ4SrVbWZM/GYjTyl8pKTtZcBDT3uLypiajQUNbl5LA6Kxun283TH+2gqbOThIgIVmVlkR4dQ3t3t/eGH+yKXr29x4np+T2SOqvApve3UtPaSlRoKEumTfOK8+zlS3zoqTPAz/fto669XbvXUlJZkJpKR3c3Dreb9OgYrkudSvZV0019ecnTVdowN3fQY8aCIbP6/ddLF/hzWOGok4ZZLRYcbveA0ScDGgVkxMbSarcP202KCQvDaDAM+j2jopAaFUVNa+uI+ke97FQU4sPDB3zKgjZiGGGxDBkJlRYVxaUrVwK+NimRkbR2dQ3aJ+xLss1GXXt7v+mvrPgEnly5ktN1dTy3Z3evfYqikGS1Dmp3ZEgIISZTv3qHmc3EhodzsdfDdPQMt86g9TEzY+NItFn52mJt4URNWxtljY00d3byTsGndLtchJpMxEVE9LI5NSqK+mH8TwbD2mrjxo45/M3fZYy4jM/cxQWGdWFBexKW+nkP5mD0RAYNhktVhxyVHA6qqg4qTtAGM/yFvVW2tAzrnMOdyuorMqvFwgOLF7NgSgpAv8EU0Oo11EOl1W6HAerV6XBQPcz6BMJIpu+cbjfn6y9zvv4yzZ2dPLh4MVNsNqbYtFH2P3i6G11OZz+bP4s6jJRrIlBBP6RERrF4ahpdTidvHPlLQIEhwU5BbS2Pb91KiMnEgikphJhNIxoYHA9EoJOM0sYGvrvlPb+exkTE7nRyuLLC/4E6YkIu2BYGx+l2T0pxBisiUEHQMeLijiO2kBCuT5tGSUOD36VjnzWx4eEsnppGRmwsjR0d7Ckt8UbJPHbTzaiqys8HiMIKlFCTiZsyMtlXVjrkVInQGxHoOJKdkMBXrruOExcv8uK+j8fNjnvy8rzBFD2sy8lh8949FNTWMicpyRvSN1K+MH8BK2bOJC06esglhUJvRKCTnDvmzOHOObmoqsqWM6c5dfEiceERLE1PH3AB9Uj5qLiIKZGRfFR03v/BgpdJJ9DPpU0jOzERu9PBtjNnvHO0S6ZNIy4igg/PnesVwLAqK4sup5OPPdE2fTMH7Csr7RcEPys+nrzkKURYLHxaW8OJixdHbO+s+HgWpaYSZraws+h8r3nTRKuV3KRk9pQUszR9OlkJCVS1NLOzqKhXoEBmbCxL06fT6XBwqKKcjTfcyL/+eT+X2tu5K3cuAM/s2uXNXlHc0DDgaGdKZCQ3Ttcm3XeXFPeaA06IiGBJejpJVhufVFf1ymaRGRvHrPh4jldXe+eFl6WnU9XSQrfLxQ3Tp2MxmthfVjrseeGJzqQS6HNr15HsmagGWDM7h4PlF/j1oUMsSU9nYUoqBhRvGoycxETuX7iIkoYGPi4t9Zs5wKgoPHXbbWTGxnn33zZr1oDROoHQN0vErTNmUNvWxg+3bwO0tZ735OWxYW4u0aFh3uNWzJzlXQXyxQULeq00uis3FxWYGR/PtOhozAYDtW1tvVLLDESoycQza9Z6V+CsnT2bJz7YTk1bG3nJU9i03Bc4flNGBnankyf/+AGXr1zhztw53sUDnQ4HH5eV8uDi63GrKiFGozewfXV2Nv/iWVwuaEyqUdy9pSWUNDTwq4MHeePYMdxuN8vSp2O1WHjzhLY65daZPkFsmKu1Lr8/cTygzAEPL1lKZmwcNW1tbHp/K99+9x12FJ3vl4IjUHYWFVHb1sYfTp3ixX0f09LVRbLNxsqZs3odZzYY+enOj3h+z27sTiepkZGkRUVhtVhYkz0bl9vN5r17eHb3Lm2CXlXZV1rKdE+c6vnLQ4uzhz0lxTy2dQtHKitRFIU1ngXrBbU1VLe2squ4mGd3ay1xiMnEg4uvB+A3hw9zsLz/goRQk4k9pSV8d8t7HCgvRwG+MH/+iK7VRGVSCXT72bM8s2snALHhYV73dkZcPLVtbdS2tREXHk5CRAQmg4Hs+ASauzopqq8PKHPAYk/GhBf27uHylSu02e387pNPuNDUNCJ7K1ta+OH2bZQ1NZIRG+sdVZ0ZH9fruPfPnKaovp7CujrOecSWERfnXY1S2thIQW0tZy5doqyxAUVRyE1OJi5cW2rV2Nnh15Yup5PXjx6lsaODVw8dRAXmp2jhgirw4w+2s6u4iOkxsVxo1Orb4620d3cPGPLYU2ZTZye/9QwcxYT7X4I3mZhULu7itDS+sWRpv1X+PQm63iss4JElS7knbx7VrS0oisI2z0Jmf5kDokJDMRoMtHd3j3gdZF+sFgs/W7uuV55ggHDz4ImtypoamTdlCmEmM8c9/cCr3fpEqw0VbR1nT3KwhAjrsOxyut04XC5CTb51u0+uXOldJ9rT/7UMI4Fct8ulZdUYLAPDJGXSCNRsMPCtpctAUXjr5Al2Fhfz13nzWJWV5T3mQHk5D+Qv5rqpU5ndrSXP6lmW5S9zQM/cnnkMb7DHly8nMiSEw5UVvHniBJEhofzTqlVDfufqVSttdjuVLS2kRUXx6t334FJVrBYLF5oa6XI6vXl35iQljcrODblzyYpPoLatjV8fOkRpYwOv3Xvf8AsKkvjYa8mkeVzNSUpGURRKGxrYflZbx2k2eqp/Ve6R/RfKsBiNxISFcai83Nsa+Msc0OVJ/hViMvUaJBoNmbFx2J1OXjlwgMaODm+LZBjGO2e2FhaiovX3jIrC/gtlPL1Dy7lzrKoKu9NJTFgY62bn9PrezRmZWANIQQm+TA2b9+6htLFBu5yKIu/GGQMmTQt6uq4WVVWZGhXFqqwskm02bvGMkN44PcM7jfL2qVOs8AzCvHniuPf7W077zxzwp3NnWZ8zh6duu41zly7R0NHB4rQ0jlVV8W+HDw1qW1ZCAk+sWNFr218qKqm/coW4iAjuycujy+lkg2dKpKdvGQiPLFmC0+2moKaGuIgI4iMiWJo+nf0XylDRsgN85brruG/+fD6XPo3qlhbSoqJJi47mloYZPD1AAq2+FNTWclNGBl9auIhTtTWsm52DUVGwWizER0SMmcs/GZk0AnW43Ww7e4Y12bO5f+EiVOBQeTn5aWnMiPO1eJ0OB0X1lzEohl7rWHsyB3x/+S3ezAGgrT+1hoTQ0tXF26dOEWY2s2LGTK/b2Gq3D/oqjJ7WOdxsZnZC79X7XQ4n//HJMb65dJk3yqe0sRFbSAgJERFMi45G9ZRwtWfozUzg2Xfm0iVyk5NZkJpKt9OJxWRidkIiBkXh47JSdhYX0eno5quLryc9OsabO6qho4N/9wzc+Mt1/Papk+QkJWpZMFJTabXbOVVTw7wpU7ht1izePHHC20Vwe23uX6YawLkmG9cko4KeMCoKiVarNy2jUVFIstl6LQruce0GW2geSOaAKTYbjZ2do16V31PW1cnNUiIjqWlrC+hmDjObeyXZSo2K4pnb11DZ3NzrFRugBWEk2WyUNTaO6HUGseHhdDoc3vPFhIXhcLmGvWB/ohA0GRX0hEtVe+VMdalqvxX7/m6oQDIH9M3LOhr6lhVohgEF2LxuPUaDgcMV5bhVlfypaYAWLdSXVrt90KRugdDY0Xu6Rpa1jZ5JJ9DJhMlgoKK5mTmJid6IJLvTySfV1bx+9Iifbwt6QAQ6gXG43TzvCTG0hYTgcrt1/VpGoT8i0EnCeL2zUxgdk2YeVBCCERGoIOgYEagg6BgRqCDoGBGoIOiYIUdxDYrCjNppuBqGfumRMD64PC+jMg5jWZdw7TA6jCjRo2sDhwz1qyvvorNdxKlXNm3ahKIobN68ebxNEQYhzGokKT10xN8fsgUdTcHCZ0918wkURWF6boT/g4WgRPqggqBjRKCCoGNEoIKgY0SggqBjRKCCoGNEoIKgY0SggqBjRKCCoGNEoIKgY0SggqBjRKCCoGNEoIKgY0SggqBjRKCCoGNEoIKgY0SggqBjRKCCoGNEoIKgY0SggqBjRKCCoGNEoIKgY0SggqBjRKCCoGNEoIKgY0SggqBjRKCCoGNEoIKgY0SggqBjRKCCoGNEoIKgY0SggqBjRKCCoGNEoIKgY0SggqBjFFVV1fE2QvBPfn4+YWFhGI1G77b29nYArFard5vL5aKzs5OjR49ecxuFscc03gYIgZGbm0tBQQGKovTb1yNUAFVVmTt37rU0TfgMERc3SNi4cSNms9nvcWazmY0bN14Di4RrgQg0SMjPzyc7O5uheiSqqpKdnU1+fv41tEz4LBGBBhH+WlFpPSceItAgYqhWVFrPiYkINMgYrBWV1nNiIgINMgZqRaX1nLiIQIOQvq2otJ4TFxFoEHJ1Kyqt58RGBBqk9LSi0npObHQRSdRU56Db7h5vM4KKtMQ8FuWu8H6uq7CPs0XBhSXEQEyS/8CP8UYXsbj/s7kYR00DZhzjbYowCXBgxpIcy90/mDXepvhFFy0oTie3FL9GUmf5eFsiTALqwtI5kPDYeJsRENIHFQQdIwIVBB0jAhUEHSMCFQQdIwIVBB0jAhUEHSMCFQQdIwIVBB2jj0CFQFi/DiJtvbe1tsH72wIv43PXQ1LS0Mfs2QutrcO3b6IyPR3lqw9CdBTqzt3w3hZt+803odyxHgD1P34Hpz6F1augoBCqq8fFVOVbj0JsDOqzz4NjYkSlBY1AlUe/AX0XKjscqMMQqPLY30Fc3JDHqI2NsP/PwzcwMhLly/ej/vtvoatr+N8fK6ano6xcodkxWkJCUH79KzAYoLMTJT4OFeDGG1B+8iSoqlbX7m6Ym4uy6XtQU4P6lQdHf+6RsPZ2sFjgX1+G5ubxsWGMCRqBAtDVhfrkT3r9PRzUn78EyckAKBkZ2j+0+iLqu+/5Dvq0YESmKf/0DzA3F97873EVqPLSz0FRYCwEum4tGAyor7wK77zrO8eGuwBQv/wA1NVpG41GOHoMddfu0Z9X8BJcAnU4NFdqpBw67P2o5uejrL1du8GuFqjBAGtvR8mejVpVBbv3QH29b39cHMr6tagOB3y0Ey5dhpwcSEwA0Pa1tcOBA1Bb5yvz9lUDlxkVBStXwMmTEBaGcustqJcuwVtvD1yHocq6+SYwmTSB3v15QIV3t4B7kJVCycmw4haUlBTUAwfhwEHfvlV/hXL3Bu2zyQgLF8Lp05po5+RoD6EblsGRI9DRCctvRj1yFKo87m1KCixaCNu2w8oVKHNzUcsuwJatWssbSH2yZsHcudp1XrgAZdEi1CNHRubhBCnBJdCwMJRXXwZbJBQVaX2NsWytUlNRfvkL8GRqVwC+9lXUl3+l3Vir/grl+4/79j34AOpjj6N84T5ITNTK+NL9KKC5gv/7jv8y8+aifPMRzSWLjtaOKSlBHUigfspSvvNtbzdA+eYjAKh/+hCudPQvKz8f5Wc/9f6prF6leShf/wbU1qJ89zu+sh7+OpSUoD7znLdczGbtc0w0akWlb/vhv6A+9fdw63KUB/4WvnQ/xMX67L1jHerXHgmsPvfdC8tvhi/cC7GeMlpbUAcTqNOpubhtbQPvD0KCaxTXZILUqVprdcMylNdfG9Piled/pt0sf/oQ9YGH4D//S9v+rW9CRDjK334ZAPWJJ1GfeAqOHoWCQtR/fBrOnNX2PfAQ6h0bvC6hvzK9REfDu1tQH3oY9el/HpF96t98SXtgddlR79ig2TGQOAGOHYPycti6DXXTD6CgAEJDtX46oH7169DQoH1+6GHUH/8EKitRH3pYawGbm7Xtv38L9uxF/ekzA5/HYkZ97HHUHzyh2ZaeDhkZw7s2kZGoL/4CddMPUN/43aD/P7q6NNtcrsGPCTKCR6B//JP2j77jLtRHv639E+Ji4bpFY1P+jBlaK9jcjLrtA+2mOHxEu4kNBsjP944MKrcsh08+0UQKmi09N0VXl+9GCaTMHurrUV9+BSoq4OLFkdunqoDqs2MwVBX1a4+gbn1fcyWLirXtU1O137W1vvIqKqCx0fdZVbXWqqICOjq04wayGTQBFxTC8eO+7kl21vCuzf4/w/YP4OSpoUdnm5rB3j34/iAkaFxc9aVf+v4oKoYL5TAjE2Znw7FPRn+C+fO039HRKC+92H9/pA31//2zNgizehXKilu1QacPd4yqTJo8o40nTo7avuGivPiC1scDX78wJGTY5QRMURFcvxjCw4dVH/WjnYGVX1MDNqv/44KIoBFoP654XhjUPUbzXT0tYNkFzWXtS10duFyoG+7R+mR3rkf5/uNa+ssdH/mOu/rlRoGUuXSJ9tnfvF0gZfmMGLosgC/fr4mzqgr1uc1w9hzKB+/7/95ouHqwKpD6zJ+vfbYHmM7lwgWIjhqdjTojeAQaFQUtLb6/Z3nSVRQV+bbNnwftV6CkZPjlHz2m/U6fprl3A418Koo29/ryK1BcjLLpeyjr1qLu+Ehz+QBy58DejwMvcyztA3CrEG7Rpj2G6Isp69YCoP7oSU0MiuL7uRaM5bXxoB44CNUDu9rBStAIVPndG9BQr/Vnli6BsDBttK7HNZw/D+WF5wFQ7/3i8Ceqq6u1gZ6c2Sj/89+wb7/WR5qXh/rC/4ddu1E2PweZGVq0UY9r6ImaUT/cgbJgvjbAMXMmuJyor7/ht8yxtA+AU6dg6RKUF/9FG8AqKYGdu/qXd/SY5qo/+g3Uo0dR7rtPE3VkJCQn+aaIPisCrU+gmM0ov3xJm7c1GIbuegQRwTFIFB4Ol+ogNVULJ4uMhMZG1O//0HdMS4tvBC+gqRdPn+vqDO0/+rE2mmm1wprbtQEolwtCQ7UDuru1B8Md67Unf3m51g8Fzc0tLoaYGPjifZ55yADK7GPOkBYHUJb6m9e0AZ2c2XDvPSjr1w1c1muvay3nsqUo39kIoSFwRHvpr3Lnnf2ujV/cfa6n97u9M+Bfvc1vffqVNQROp6+709gUuN06Rx9Z/X52lhsOvug/aZjZDNPSNDdmIBHabFpfbrRzo0YjTE+HisqB+4apqdqAxEBuWXS0doPV1g6vzLG0r8fG9vbe3YKBSEyAK1d80zHx8Vqf71rOJY7VtTGbISLCr/dUF5bOgaWPcfcTs0d+rmtE0Li4gPbPKykdfP9Y3VQu19DnGSoYfLCbw1+ZwyGQsgINWL90ufffV0dNXSvG6to4HBMmBreH4HBxBWGSIgIVBB0jAhUEHSMCFQQdIwIVBB0jAhUEHSMCFQQdIwIVBB2jj0AFo5GPZzyAWZlYa/kEfeJQLZiMxvE2IyB0EerXUNNNd5e8YVu4dlhCDcRNsYy3GX7RhUAFQRgY6YMKgo4RgQqCjhGBCoKOEYEKgo4RgQqCjhGBCoKOEYEKgo4RgQqCjhGBCoKOEYEKgo4RgQqCjhGBCoKOEYEKgo4RgQqCjhGBCoKOEYEKgo4RgQqCjhGBCoKOEYEKgo75P/V6LBuhLiI6AAAAAElFTkSuQmCC" id="0" name="Picture 1"/>
          <p:cNvPicPr>
            <a:picLocks noGrp="1" noChangeAspect="1"/>
          </p:cNvPicPr>
          <p:nvPr/>
        </p:nvPicPr>
        <p:blipFill>
          <a:blip r:embed="rId2"/>
          <a:stretch>
            <a:fillRect/>
          </a:stretch>
        </p:blipFill>
        <p:spPr bwMode="auto">
          <a:xfrm>
            <a:off x="5092700" y="203200"/>
            <a:ext cx="2044700" cy="3873500"/>
          </a:xfrm>
          <a:prstGeom prst="rect">
            <a:avLst/>
          </a:prstGeom>
          <a:noFill/>
          <a:ln w="9525">
            <a:noFill/>
            <a:headEnd/>
            <a:tailEnd/>
          </a:ln>
        </p:spPr>
      </p:pic>
      <p:sp>
        <p:nvSpPr>
          <p:cNvPr id="1" name="TextBox 3"/>
          <p:cNvSpPr txBox="1"/>
          <p:nvPr>
            <p:ph idx="1"/>
          </p:nvPr>
        </p:nvSpPr>
        <p:spPr>
          <a:xfrm>
            <a:off x="3568700" y="4076700"/>
            <a:ext cx="5105400" cy="508000"/>
          </a:xfrm>
          <a:prstGeom prst="rect">
            <a:avLst/>
          </a:prstGeom>
          <a:noFill/>
        </p:spPr>
        <p:txBody>
          <a:bodyPr/>
          <a:lstStyle/>
          <a:p>
            <a:pPr lvl="0" indent="0" marL="0" algn="ctr">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Créez votre IA Locale 🚀</a:t>
            </a:r>
          </a:p>
        </p:txBody>
      </p:sp>
      <p:sp>
        <p:nvSpPr>
          <p:cNvPr id="3" name="Content Placeholder 2"/>
          <p:cNvSpPr>
            <a:spLocks noGrp="1"/>
          </p:cNvSpPr>
          <p:nvPr>
            <p:ph idx="1"/>
          </p:nvPr>
        </p:nvSpPr>
        <p:spPr/>
        <p:txBody>
          <a:bodyPr/>
          <a:lstStyle/>
          <a:p>
            <a:pPr lvl="0" indent="0" marL="0">
              <a:buNone/>
            </a:pPr>
            <a:r>
              <a:rPr b="1"/>
              <a:t>Le Guide Complet de A à Z</a:t>
            </a:r>
          </a:p>
          <a:p>
            <a:pPr lvl="0" indent="0" marL="0">
              <a:buNone/>
            </a:pPr>
            <a:r>
              <a:rPr i="1"/>
              <a:t>Pour les non-techniciens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Exemple de code (indexation)</a:t>
            </a:r>
          </a:p>
          <a:p>
            <a:pPr lvl="0" indent="0">
              <a:buNone/>
            </a:pPr>
            <a:r>
              <a:rPr i="1">
                <a:solidFill>
                  <a:srgbClr val="60A0B0"/>
                </a:solidFill>
                <a:latin typeface="Courier"/>
              </a:rPr>
              <a:t># Charger vos documents</a:t>
            </a:r>
            <a:br/>
            <a:r>
              <a:rPr>
                <a:latin typeface="Courier"/>
              </a:rPr>
              <a:t>documents </a:t>
            </a:r>
            <a:r>
              <a:rPr>
                <a:solidFill>
                  <a:srgbClr val="666666"/>
                </a:solidFill>
                <a:latin typeface="Courier"/>
              </a:rPr>
              <a:t>=</a:t>
            </a:r>
            <a:r>
              <a:rPr>
                <a:latin typeface="Courier"/>
              </a:rPr>
              <a:t> charger_pdfs(</a:t>
            </a:r>
            <a:r>
              <a:rPr>
                <a:solidFill>
                  <a:srgbClr val="4070A0"/>
                </a:solidFill>
                <a:latin typeface="Courier"/>
              </a:rPr>
              <a:t>"mes_documents/"</a:t>
            </a:r>
            <a:r>
              <a:rPr>
                <a:latin typeface="Courier"/>
              </a:rPr>
              <a:t>)</a:t>
            </a:r>
            <a:br/>
            <a:br/>
            <a:r>
              <a:rPr i="1">
                <a:solidFill>
                  <a:srgbClr val="60A0B0"/>
                </a:solidFill>
                <a:latin typeface="Courier"/>
              </a:rPr>
              <a:t># Les découper en morceaux</a:t>
            </a:r>
            <a:br/>
            <a:r>
              <a:rPr>
                <a:latin typeface="Courier"/>
              </a:rPr>
              <a:t>chunks </a:t>
            </a:r>
            <a:r>
              <a:rPr>
                <a:solidFill>
                  <a:srgbClr val="666666"/>
                </a:solidFill>
                <a:latin typeface="Courier"/>
              </a:rPr>
              <a:t>=</a:t>
            </a:r>
            <a:r>
              <a:rPr>
                <a:latin typeface="Courier"/>
              </a:rPr>
              <a:t> decouper_en_chunks(documents)</a:t>
            </a:r>
            <a:br/>
            <a:br/>
            <a:r>
              <a:rPr i="1">
                <a:solidFill>
                  <a:srgbClr val="60A0B0"/>
                </a:solidFill>
                <a:latin typeface="Courier"/>
              </a:rPr>
              <a:t># Créer l'index vectoriel</a:t>
            </a:r>
            <a:br/>
            <a:r>
              <a:rPr>
                <a:latin typeface="Courier"/>
              </a:rPr>
              <a:t>index </a:t>
            </a:r>
            <a:r>
              <a:rPr>
                <a:solidFill>
                  <a:srgbClr val="666666"/>
                </a:solidFill>
                <a:latin typeface="Courier"/>
              </a:rPr>
              <a:t>=</a:t>
            </a:r>
            <a:r>
              <a:rPr>
                <a:latin typeface="Courier"/>
              </a:rPr>
              <a:t> creer_index_faiss(chunks)</a:t>
            </a:r>
            <a:br/>
            <a:br/>
            <a:r>
              <a:rPr i="1">
                <a:solidFill>
                  <a:srgbClr val="60A0B0"/>
                </a:solidFill>
                <a:latin typeface="Courier"/>
              </a:rPr>
              <a:t># Poser une question</a:t>
            </a:r>
            <a:br/>
            <a:r>
              <a:rPr>
                <a:latin typeface="Courier"/>
              </a:rPr>
              <a:t>reponse </a:t>
            </a:r>
            <a:r>
              <a:rPr>
                <a:solidFill>
                  <a:srgbClr val="666666"/>
                </a:solidFill>
                <a:latin typeface="Courier"/>
              </a:rPr>
              <a:t>=</a:t>
            </a:r>
            <a:r>
              <a:rPr>
                <a:latin typeface="Courier"/>
              </a:rPr>
              <a:t> interroger_rag(</a:t>
            </a:r>
            <a:r>
              <a:rPr>
                <a:solidFill>
                  <a:srgbClr val="4070A0"/>
                </a:solidFill>
                <a:latin typeface="Courier"/>
              </a:rPr>
              <a:t>"Qu'est-ce que le RAG ?"</a:t>
            </a:r>
            <a:r>
              <a:rPr>
                <a:latin typeface="Courier"/>
              </a:rPr>
              <a:t>, index)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Avantages et Limites ⚖️</a:t>
            </a:r>
          </a:p>
        </p:txBody>
      </p:sp>
      <p:sp>
        <p:nvSpPr>
          <p:cNvPr id="3" name="Content Placeholder 2"/>
          <p:cNvSpPr>
            <a:spLocks noGrp="1"/>
          </p:cNvSpPr>
          <p:nvPr>
            <p:ph idx="1" sz="half"/>
          </p:nvPr>
        </p:nvSpPr>
        <p:spPr/>
        <p:txBody>
          <a:bodyPr/>
          <a:lstStyle/>
          <a:p>
            <a:pPr lvl="0" indent="0" marL="0">
              <a:spcBef>
                <a:spcPts val="3000"/>
              </a:spcBef>
              <a:buNone/>
            </a:pPr>
            <a:r>
              <a:rPr b="1"/>
              <a:t>✅ Avantages</a:t>
            </a:r>
          </a:p>
          <a:p>
            <a:pPr lvl="0" indent="0" marL="0">
              <a:buNone/>
            </a:pPr>
            <a:r>
              <a:rPr b="1"/>
              <a:t>Confidentialité maximale</a:t>
            </a:r>
            <a:r>
              <a:rPr/>
              <a:t> - Données sous votre contrôle - Aucune fuite possible</a:t>
            </a:r>
          </a:p>
          <a:p>
            <a:pPr lvl="0" indent="0" marL="0">
              <a:buNone/>
            </a:pPr>
            <a:r>
              <a:rPr b="1"/>
              <a:t>Pas de frais récurrents</a:t>
            </a:r>
            <a:r>
              <a:rPr/>
              <a:t> - Investissement unique - Pas d’abonnement mensuel</a:t>
            </a:r>
          </a:p>
          <a:p>
            <a:pPr lvl="0" indent="0" marL="0">
              <a:buNone/>
            </a:pPr>
            <a:r>
              <a:rPr b="1"/>
              <a:t>Personnalisation totale</a:t>
            </a:r>
            <a:r>
              <a:rPr/>
              <a:t> - Adapté à vos besoins - Aucune limite d’usage</a:t>
            </a:r>
          </a:p>
        </p:txBody>
      </p:sp>
      <p:sp>
        <p:nvSpPr>
          <p:cNvPr id="4" name="Content Placeholder 3"/>
          <p:cNvSpPr>
            <a:spLocks noGrp="1"/>
          </p:cNvSpPr>
          <p:nvPr>
            <p:ph idx="2" sz="half"/>
          </p:nvPr>
        </p:nvSpPr>
        <p:spPr/>
        <p:txBody>
          <a:bodyPr/>
          <a:lstStyle/>
          <a:p>
            <a:pPr lvl="0" indent="0" marL="0">
              <a:spcBef>
                <a:spcPts val="3000"/>
              </a:spcBef>
              <a:buNone/>
            </a:pPr>
            <a:r>
              <a:rPr b="1"/>
              <a:t>⚠️ À considérer</a:t>
            </a:r>
          </a:p>
          <a:p>
            <a:pPr lvl="0" indent="0" marL="0">
              <a:buNone/>
            </a:pPr>
            <a:r>
              <a:rPr b="1"/>
              <a:t>Investissement matériel</a:t>
            </a:r>
            <a:r>
              <a:rPr/>
              <a:t> - PC performant nécessaire - 500-2000€ selon config</a:t>
            </a:r>
          </a:p>
          <a:p>
            <a:pPr lvl="0" indent="0" marL="0">
              <a:buNone/>
            </a:pPr>
            <a:r>
              <a:rPr b="1"/>
              <a:t>Courbe d’apprentissage</a:t>
            </a:r>
            <a:r>
              <a:rPr/>
              <a:t> - Quelques heures/jours - Documentation à lire</a:t>
            </a:r>
          </a:p>
          <a:p>
            <a:pPr lvl="0" indent="0" marL="0">
              <a:buNone/>
            </a:pPr>
            <a:r>
              <a:rPr b="1"/>
              <a:t>Maintenance</a:t>
            </a:r>
            <a:r>
              <a:rPr/>
              <a:t> - Mises à jour manuelles - Gestion des modèles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Verdict : Les avantages dépassent largement les inconvénients !</a:t>
            </a:r>
            <a:r>
              <a:rPr/>
              <a:t>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 d’usage concrets 💼</a:t>
            </a:r>
          </a:p>
        </p:txBody>
      </p:sp>
      <p:sp>
        <p:nvSpPr>
          <p:cNvPr id="3" name="Content Placeholder 2"/>
          <p:cNvSpPr>
            <a:spLocks noGrp="1"/>
          </p:cNvSpPr>
          <p:nvPr>
            <p:ph idx="1" sz="half"/>
          </p:nvPr>
        </p:nvSpPr>
        <p:spPr/>
        <p:txBody>
          <a:bodyPr/>
          <a:lstStyle/>
          <a:p>
            <a:pPr lvl="0" indent="0" marL="0">
              <a:spcBef>
                <a:spcPts val="3000"/>
              </a:spcBef>
              <a:buNone/>
            </a:pPr>
            <a:r>
              <a:rPr b="1"/>
              <a:t>🏢 Entreprise</a:t>
            </a:r>
          </a:p>
          <a:p>
            <a:pPr lvl="0"/>
            <a:r>
              <a:rPr/>
              <a:t>Assistant documentation interne</a:t>
            </a:r>
          </a:p>
          <a:p>
            <a:pPr lvl="0"/>
            <a:r>
              <a:rPr/>
              <a:t>Analyse de contrats</a:t>
            </a:r>
          </a:p>
          <a:p>
            <a:pPr lvl="0"/>
            <a:r>
              <a:rPr/>
              <a:t>Résumé de réunions</a:t>
            </a:r>
          </a:p>
          <a:p>
            <a:pPr lvl="0"/>
            <a:r>
              <a:rPr/>
              <a:t>Support client niveau 1</a:t>
            </a:r>
          </a:p>
          <a:p>
            <a:pPr lvl="0" indent="0" marL="0">
              <a:spcBef>
                <a:spcPts val="3000"/>
              </a:spcBef>
              <a:buNone/>
            </a:pPr>
            <a:r>
              <a:rPr b="1"/>
              <a:t>👨‍🎓 Éducation</a:t>
            </a:r>
          </a:p>
          <a:p>
            <a:pPr lvl="0"/>
            <a:r>
              <a:rPr/>
              <a:t>Assistant révisions</a:t>
            </a:r>
          </a:p>
          <a:p>
            <a:pPr lvl="0"/>
            <a:r>
              <a:rPr/>
              <a:t>Résumé de cours</a:t>
            </a:r>
          </a:p>
          <a:p>
            <a:pPr lvl="0"/>
            <a:r>
              <a:rPr/>
              <a:t>Q&amp;A sur notes de lecture</a:t>
            </a:r>
          </a:p>
        </p:txBody>
      </p:sp>
      <p:sp>
        <p:nvSpPr>
          <p:cNvPr id="4" name="Content Placeholder 3"/>
          <p:cNvSpPr>
            <a:spLocks noGrp="1"/>
          </p:cNvSpPr>
          <p:nvPr>
            <p:ph idx="2" sz="half"/>
          </p:nvPr>
        </p:nvSpPr>
        <p:spPr/>
        <p:txBody>
          <a:bodyPr/>
          <a:lstStyle/>
          <a:p>
            <a:pPr lvl="0" indent="0" marL="0">
              <a:spcBef>
                <a:spcPts val="3000"/>
              </a:spcBef>
              <a:buNone/>
            </a:pPr>
            <a:r>
              <a:rPr b="1"/>
              <a:t>🏥 Santé</a:t>
            </a:r>
          </a:p>
          <a:p>
            <a:pPr lvl="0"/>
            <a:r>
              <a:rPr/>
              <a:t>Recherche dans dossiers médicaux</a:t>
            </a:r>
          </a:p>
          <a:p>
            <a:pPr lvl="0"/>
            <a:r>
              <a:rPr/>
              <a:t>Anonymisation de données</a:t>
            </a:r>
          </a:p>
          <a:p>
            <a:pPr lvl="0"/>
            <a:r>
              <a:rPr/>
              <a:t>Assistant protocoles</a:t>
            </a:r>
          </a:p>
          <a:p>
            <a:pPr lvl="0" indent="0" marL="0">
              <a:spcBef>
                <a:spcPts val="3000"/>
              </a:spcBef>
              <a:buNone/>
            </a:pPr>
            <a:r>
              <a:rPr b="1"/>
              <a:t>🔬 Recherche</a:t>
            </a:r>
          </a:p>
          <a:p>
            <a:pPr lvl="0"/>
            <a:r>
              <a:rPr/>
              <a:t>Analyse de littérature</a:t>
            </a:r>
          </a:p>
          <a:p>
            <a:pPr lvl="0"/>
            <a:r>
              <a:rPr/>
              <a:t>Extraction d’informations</a:t>
            </a:r>
          </a:p>
          <a:p>
            <a:pPr lvl="0"/>
            <a:r>
              <a:rPr/>
              <a:t>Veille scientifique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Tous ces cas bénéficient de la confidentialité d’une IA locale !</a:t>
            </a:r>
            <a: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Comparaison : Local vs Cloud ☁️</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Critère</a:t>
                      </a:r>
                    </a:p>
                  </a:txBody>
                  <a:tcPr/>
                </a:tc>
                <a:tc>
                  <a:txBody>
                    <a:bodyPr/>
                    <a:lstStyle/>
                    <a:p>
                      <a:pPr lvl="0" indent="0" marL="0">
                        <a:buNone/>
                      </a:pPr>
                      <a:r>
                        <a:rPr/>
                        <a:t>IA Locale 🏠</a:t>
                      </a:r>
                    </a:p>
                  </a:txBody>
                  <a:tcPr/>
                </a:tc>
                <a:tc>
                  <a:txBody>
                    <a:bodyPr/>
                    <a:lstStyle/>
                    <a:p>
                      <a:pPr lvl="0" indent="0" marL="0">
                        <a:buNone/>
                      </a:pPr>
                      <a:r>
                        <a:rPr/>
                        <a:t>IA Cloud ☁️</a:t>
                      </a:r>
                    </a:p>
                  </a:txBody>
                  <a:tcPr/>
                </a:tc>
              </a:tr>
              <a:tr h="0">
                <a:tc>
                  <a:txBody>
                    <a:bodyPr/>
                    <a:lstStyle/>
                    <a:p>
                      <a:pPr lvl="0" indent="0" marL="0">
                        <a:buNone/>
                      </a:pPr>
                      <a:r>
                        <a:rPr b="1"/>
                        <a:t>Confidentialité</a:t>
                      </a:r>
                    </a:p>
                  </a:txBody>
                </a:tc>
                <a:tc>
                  <a:txBody>
                    <a:bodyPr/>
                    <a:lstStyle/>
                    <a:p>
                      <a:pPr lvl="0" indent="0" marL="0">
                        <a:buNone/>
                      </a:pPr>
                      <a:r>
                        <a:rPr/>
                        <a:t>✅ Totale</a:t>
                      </a:r>
                    </a:p>
                  </a:txBody>
                </a:tc>
                <a:tc>
                  <a:txBody>
                    <a:bodyPr/>
                    <a:lstStyle/>
                    <a:p>
                      <a:pPr lvl="0" indent="0" marL="0">
                        <a:buNone/>
                      </a:pPr>
                      <a:r>
                        <a:rPr/>
                        <a:t>❌ Partielle</a:t>
                      </a:r>
                    </a:p>
                  </a:txBody>
                </a:tc>
              </a:tr>
              <a:tr h="0">
                <a:tc>
                  <a:txBody>
                    <a:bodyPr/>
                    <a:lstStyle/>
                    <a:p>
                      <a:pPr lvl="0" indent="0" marL="0">
                        <a:buNone/>
                      </a:pPr>
                      <a:r>
                        <a:rPr b="1"/>
                        <a:t>Coût mensuel</a:t>
                      </a:r>
                    </a:p>
                  </a:txBody>
                </a:tc>
                <a:tc>
                  <a:txBody>
                    <a:bodyPr/>
                    <a:lstStyle/>
                    <a:p>
                      <a:pPr lvl="0" indent="0" marL="0">
                        <a:buNone/>
                      </a:pPr>
                      <a:r>
                        <a:rPr/>
                        <a:t>✅ 0€</a:t>
                      </a:r>
                    </a:p>
                  </a:txBody>
                </a:tc>
                <a:tc>
                  <a:txBody>
                    <a:bodyPr/>
                    <a:lstStyle/>
                    <a:p>
                      <a:pPr lvl="0" indent="0" marL="0">
                        <a:buNone/>
                      </a:pPr>
                      <a:r>
                        <a:rPr/>
                        <a:t>❌ 20-100€</a:t>
                      </a:r>
                    </a:p>
                  </a:txBody>
                </a:tc>
              </a:tr>
              <a:tr h="0">
                <a:tc>
                  <a:txBody>
                    <a:bodyPr/>
                    <a:lstStyle/>
                    <a:p>
                      <a:pPr lvl="0" indent="0" marL="0">
                        <a:buNone/>
                      </a:pPr>
                      <a:r>
                        <a:rPr b="1"/>
                        <a:t>Coût initial</a:t>
                      </a:r>
                    </a:p>
                  </a:txBody>
                </a:tc>
                <a:tc>
                  <a:txBody>
                    <a:bodyPr/>
                    <a:lstStyle/>
                    <a:p>
                      <a:pPr lvl="0" indent="0" marL="0">
                        <a:buNone/>
                      </a:pPr>
                      <a:r>
                        <a:rPr/>
                        <a:t>⚠️ 500-2000€</a:t>
                      </a:r>
                    </a:p>
                  </a:txBody>
                </a:tc>
                <a:tc>
                  <a:txBody>
                    <a:bodyPr/>
                    <a:lstStyle/>
                    <a:p>
                      <a:pPr lvl="0" indent="0" marL="0">
                        <a:buNone/>
                      </a:pPr>
                      <a:r>
                        <a:rPr/>
                        <a:t>✅ 0€</a:t>
                      </a:r>
                    </a:p>
                  </a:txBody>
                </a:tc>
              </a:tr>
              <a:tr h="0">
                <a:tc>
                  <a:txBody>
                    <a:bodyPr/>
                    <a:lstStyle/>
                    <a:p>
                      <a:pPr lvl="0" indent="0" marL="0">
                        <a:buNone/>
                      </a:pPr>
                      <a:r>
                        <a:rPr b="1"/>
                        <a:t>Performance</a:t>
                      </a:r>
                    </a:p>
                  </a:txBody>
                </a:tc>
                <a:tc>
                  <a:txBody>
                    <a:bodyPr/>
                    <a:lstStyle/>
                    <a:p>
                      <a:pPr lvl="0" indent="0" marL="0">
                        <a:buNone/>
                      </a:pPr>
                      <a:r>
                        <a:rPr/>
                        <a:t>⚠️ Selon matériel</a:t>
                      </a:r>
                    </a:p>
                  </a:txBody>
                </a:tc>
                <a:tc>
                  <a:txBody>
                    <a:bodyPr/>
                    <a:lstStyle/>
                    <a:p>
                      <a:pPr lvl="0" indent="0" marL="0">
                        <a:buNone/>
                      </a:pPr>
                      <a:r>
                        <a:rPr/>
                        <a:t>✅ Très élevée</a:t>
                      </a:r>
                    </a:p>
                  </a:txBody>
                </a:tc>
              </a:tr>
              <a:tr h="0">
                <a:tc>
                  <a:txBody>
                    <a:bodyPr/>
                    <a:lstStyle/>
                    <a:p>
                      <a:pPr lvl="0" indent="0" marL="0">
                        <a:buNone/>
                      </a:pPr>
                      <a:r>
                        <a:rPr b="1"/>
                        <a:t>Personnalisation</a:t>
                      </a:r>
                    </a:p>
                  </a:txBody>
                </a:tc>
                <a:tc>
                  <a:txBody>
                    <a:bodyPr/>
                    <a:lstStyle/>
                    <a:p>
                      <a:pPr lvl="0" indent="0" marL="0">
                        <a:buNone/>
                      </a:pPr>
                      <a:r>
                        <a:rPr/>
                        <a:t>✅ Totale</a:t>
                      </a:r>
                    </a:p>
                  </a:txBody>
                </a:tc>
                <a:tc>
                  <a:txBody>
                    <a:bodyPr/>
                    <a:lstStyle/>
                    <a:p>
                      <a:pPr lvl="0" indent="0" marL="0">
                        <a:buNone/>
                      </a:pPr>
                      <a:r>
                        <a:rPr/>
                        <a:t>❌ Limitée</a:t>
                      </a:r>
                    </a:p>
                  </a:txBody>
                </a:tc>
              </a:tr>
              <a:tr h="0">
                <a:tc>
                  <a:txBody>
                    <a:bodyPr/>
                    <a:lstStyle/>
                    <a:p>
                      <a:pPr lvl="0" indent="0" marL="0">
                        <a:buNone/>
                      </a:pPr>
                      <a:r>
                        <a:rPr b="1"/>
                        <a:t>Hors ligne</a:t>
                      </a:r>
                    </a:p>
                  </a:txBody>
                </a:tc>
                <a:tc>
                  <a:txBody>
                    <a:bodyPr/>
                    <a:lstStyle/>
                    <a:p>
                      <a:pPr lvl="0" indent="0" marL="0">
                        <a:buNone/>
                      </a:pPr>
                      <a:r>
                        <a:rPr/>
                        <a:t>✅ Oui</a:t>
                      </a:r>
                    </a:p>
                  </a:txBody>
                </a:tc>
                <a:tc>
                  <a:txBody>
                    <a:bodyPr/>
                    <a:lstStyle/>
                    <a:p>
                      <a:pPr lvl="0" indent="0" marL="0">
                        <a:buNone/>
                      </a:pPr>
                      <a:r>
                        <a:rPr/>
                        <a:t>❌ Non</a:t>
                      </a:r>
                    </a:p>
                  </a:txBody>
                </a:tc>
              </a:tr>
              <a:tr h="0">
                <a:tc>
                  <a:txBody>
                    <a:bodyPr/>
                    <a:lstStyle/>
                    <a:p>
                      <a:pPr lvl="0" indent="0" marL="0">
                        <a:buNone/>
                      </a:pPr>
                      <a:r>
                        <a:rPr b="1"/>
                        <a:t>Complexité</a:t>
                      </a:r>
                    </a:p>
                  </a:txBody>
                </a:tc>
                <a:tc>
                  <a:txBody>
                    <a:bodyPr/>
                    <a:lstStyle/>
                    <a:p>
                      <a:pPr lvl="0" indent="0" marL="0">
                        <a:buNone/>
                      </a:pPr>
                      <a:r>
                        <a:rPr/>
                        <a:t>⚠️ Moyenne</a:t>
                      </a:r>
                    </a:p>
                  </a:txBody>
                </a:tc>
                <a:tc>
                  <a:txBody>
                    <a:bodyPr/>
                    <a:lstStyle/>
                    <a:p>
                      <a:pPr lvl="0" indent="0" marL="0">
                        <a:buNone/>
                      </a:pPr>
                      <a:r>
                        <a:rPr/>
                        <a:t>✅ Simple</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Quand choisir le local ?</a:t>
            </a:r>
          </a:p>
          <a:p>
            <a:pPr lvl="0"/>
            <a:r>
              <a:rPr/>
              <a:t>✅ Données sensibles (entreprise, santé, finance)</a:t>
            </a:r>
          </a:p>
          <a:p>
            <a:pPr lvl="0"/>
            <a:r>
              <a:rPr/>
              <a:t>✅ Usage intensif (amortissement rapide)</a:t>
            </a:r>
          </a:p>
          <a:p>
            <a:pPr lvl="0"/>
            <a:r>
              <a:rPr/>
              <a:t>✅ Besoin de personnalisation</a:t>
            </a:r>
          </a:p>
          <a:p>
            <a:pPr lvl="0"/>
            <a:r>
              <a:rPr/>
              <a:t>✅ Pas de connexion Internet fiable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Ressources pour aller plus loin 📚</a:t>
            </a:r>
          </a:p>
        </p:txBody>
      </p:sp>
      <p:sp>
        <p:nvSpPr>
          <p:cNvPr id="3" name="Content Placeholder 2"/>
          <p:cNvSpPr>
            <a:spLocks noGrp="1"/>
          </p:cNvSpPr>
          <p:nvPr>
            <p:ph idx="1"/>
          </p:nvPr>
        </p:nvSpPr>
        <p:spPr/>
        <p:txBody>
          <a:bodyPr/>
          <a:lstStyle/>
          <a:p>
            <a:pPr lvl="0" indent="0" marL="0">
              <a:spcBef>
                <a:spcPts val="3000"/>
              </a:spcBef>
              <a:buNone/>
            </a:pPr>
            <a:r>
              <a:rPr b="1"/>
              <a:t>Documentation et Tutoriels</a:t>
            </a:r>
          </a:p>
          <a:p>
            <a:pPr lvl="0"/>
            <a:r>
              <a:rPr/>
              <a:t>📖 </a:t>
            </a:r>
            <a:r>
              <a:rPr b="1"/>
              <a:t>Guide technique détaillé</a:t>
            </a:r>
            <a:r>
              <a:rPr/>
              <a:t> (PDF) : installation pas-à-pas avec commandes</a:t>
            </a:r>
          </a:p>
          <a:p>
            <a:pPr lvl="0"/>
            <a:r>
              <a:rPr/>
              <a:t>🎥 </a:t>
            </a:r>
            <a:r>
              <a:rPr b="1"/>
              <a:t>Tutoriels vidéo</a:t>
            </a:r>
            <a:r>
              <a:rPr/>
              <a:t> : Ollama, LangChain, FAISS</a:t>
            </a:r>
          </a:p>
          <a:p>
            <a:pPr lvl="0"/>
            <a:r>
              <a:rPr/>
              <a:t>💻 </a:t>
            </a:r>
            <a:r>
              <a:rPr b="1"/>
              <a:t>Code d’exemple</a:t>
            </a:r>
            <a:r>
              <a:rPr/>
              <a:t> : scripts Python prêts à l’emploi</a:t>
            </a:r>
          </a:p>
          <a:p>
            <a:pPr lvl="0" indent="0" marL="0">
              <a:spcBef>
                <a:spcPts val="3000"/>
              </a:spcBef>
              <a:buNone/>
            </a:pPr>
            <a:r>
              <a:rPr b="1"/>
              <a:t>Communautés</a:t>
            </a:r>
          </a:p>
          <a:p>
            <a:pPr lvl="0"/>
            <a:r>
              <a:rPr b="1"/>
              <a:t>Reddit r/LocalLLaMA</a:t>
            </a:r>
            <a:r>
              <a:rPr/>
              <a:t> : communauté active, entraide</a:t>
            </a:r>
          </a:p>
          <a:p>
            <a:pPr lvl="0"/>
            <a:r>
              <a:rPr b="1"/>
              <a:t>Discord LangChain</a:t>
            </a:r>
            <a:r>
              <a:rPr/>
              <a:t> : support technique</a:t>
            </a:r>
          </a:p>
          <a:p>
            <a:pPr lvl="0"/>
            <a:r>
              <a:rPr b="1"/>
              <a:t>Hugging Face Forums</a:t>
            </a:r>
            <a:r>
              <a:rPr/>
              <a:t> : questions modèles</a:t>
            </a:r>
          </a:p>
          <a:p>
            <a:pPr lvl="0" indent="0" marL="0">
              <a:spcBef>
                <a:spcPts val="3000"/>
              </a:spcBef>
              <a:buNone/>
            </a:pPr>
            <a:r>
              <a:rPr b="1"/>
              <a:t>Outils</a:t>
            </a:r>
          </a:p>
          <a:p>
            <a:pPr lvl="0"/>
            <a:r>
              <a:rPr b="1"/>
              <a:t>Ollama</a:t>
            </a:r>
            <a:r>
              <a:rPr/>
              <a:t> : ollama.com</a:t>
            </a:r>
          </a:p>
          <a:p>
            <a:pPr lvl="0"/>
            <a:r>
              <a:rPr b="1"/>
              <a:t>LM Studio</a:t>
            </a:r>
            <a:r>
              <a:rPr/>
              <a:t> : lmstudio.ai</a:t>
            </a:r>
          </a:p>
          <a:p>
            <a:pPr lvl="0"/>
            <a:r>
              <a:rPr b="1"/>
              <a:t>Hugging Face</a:t>
            </a:r>
            <a:r>
              <a:rPr/>
              <a:t> : huggingface.co</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Prochaines étapes 🚀</a:t>
            </a:r>
          </a:p>
        </p:txBody>
      </p:sp>
      <p:sp>
        <p:nvSpPr>
          <p:cNvPr id="3" name="Content Placeholder 2"/>
          <p:cNvSpPr>
            <a:spLocks noGrp="1"/>
          </p:cNvSpPr>
          <p:nvPr>
            <p:ph idx="1"/>
          </p:nvPr>
        </p:nvSpPr>
        <p:spPr/>
        <p:txBody>
          <a:bodyPr/>
          <a:lstStyle/>
          <a:p>
            <a:pPr lvl="0" indent="0" marL="0">
              <a:buNone/>
            </a:pPr>
            <a:r>
              <a:rPr b="1"/>
              <a:t>Vous êtes prêt à commencer !</a:t>
            </a:r>
          </a:p>
          <a:p>
            <a:pPr lvl="0" indent="0" marL="0">
              <a:spcBef>
                <a:spcPts val="3000"/>
              </a:spcBef>
              <a:buNone/>
            </a:pPr>
            <a:r>
              <a:rPr b="1"/>
              <a:t>Pour débuter (Week-end 1)</a:t>
            </a:r>
          </a:p>
          <a:p>
            <a:pPr lvl="0" indent="-342900" marL="342900">
              <a:buAutoNum type="arabicPeriod"/>
            </a:pPr>
            <a:r>
              <a:rPr/>
              <a:t>✅ </a:t>
            </a:r>
            <a:r>
              <a:rPr b="1"/>
              <a:t>Installer Ollama</a:t>
            </a:r>
            <a:r>
              <a:rPr/>
              <a:t> (10 minutes)</a:t>
            </a:r>
          </a:p>
          <a:p>
            <a:pPr lvl="0" indent="-342900" marL="342900">
              <a:buAutoNum type="arabicPeriod"/>
            </a:pPr>
            <a:r>
              <a:rPr/>
              <a:t>✅ </a:t>
            </a:r>
            <a:r>
              <a:rPr b="1"/>
              <a:t>Télécharger Llama 3.1</a:t>
            </a:r>
            <a:r>
              <a:rPr/>
              <a:t> (15 minutes)</a:t>
            </a:r>
          </a:p>
          <a:p>
            <a:pPr lvl="0" indent="-342900" marL="342900">
              <a:buAutoNum type="arabicPeriod"/>
            </a:pPr>
            <a:r>
              <a:rPr/>
              <a:t>✅ </a:t>
            </a:r>
            <a:r>
              <a:rPr b="1"/>
              <a:t>Tester en ligne de commande</a:t>
            </a:r>
            <a:r>
              <a:rPr/>
              <a:t> (30 minutes)</a:t>
            </a:r>
          </a:p>
          <a:p>
            <a:pPr lvl="0" indent="0" marL="0">
              <a:spcBef>
                <a:spcPts val="3000"/>
              </a:spcBef>
              <a:buNone/>
            </a:pPr>
            <a:r>
              <a:rPr b="1"/>
              <a:t>Pour aller plus loin (Semaine 1)</a:t>
            </a:r>
          </a:p>
          <a:p>
            <a:pPr lvl="0" indent="-342900" marL="342900">
              <a:buAutoNum startAt="4" type="arabicPeriod"/>
            </a:pPr>
            <a:r>
              <a:rPr/>
              <a:t>✅ </a:t>
            </a:r>
            <a:r>
              <a:rPr b="1"/>
              <a:t>Installer Python et dépendances</a:t>
            </a:r>
            <a:r>
              <a:rPr/>
              <a:t> (1 heure)</a:t>
            </a:r>
          </a:p>
          <a:p>
            <a:pPr lvl="0" indent="-342900" marL="342900">
              <a:buAutoNum startAt="4" type="arabicPeriod"/>
            </a:pPr>
            <a:r>
              <a:rPr/>
              <a:t>✅ </a:t>
            </a:r>
            <a:r>
              <a:rPr b="1"/>
              <a:t>Préparer vos données</a:t>
            </a:r>
            <a:r>
              <a:rPr/>
              <a:t> (2-4 heures)</a:t>
            </a:r>
          </a:p>
          <a:p>
            <a:pPr lvl="0" indent="-342900" marL="342900">
              <a:buAutoNum startAt="4" type="arabicPeriod"/>
            </a:pPr>
            <a:r>
              <a:rPr/>
              <a:t>✅ </a:t>
            </a:r>
            <a:r>
              <a:rPr b="1"/>
              <a:t>Créer votre premier système RAG</a:t>
            </a:r>
            <a:r>
              <a:rPr/>
              <a:t> (3-5 heures)</a:t>
            </a:r>
          </a:p>
          <a:p>
            <a:pPr lvl="0" indent="0" marL="0">
              <a:spcBef>
                <a:spcPts val="3000"/>
              </a:spcBef>
              <a:buNone/>
            </a:pPr>
            <a:r>
              <a:rPr b="1"/>
              <a:t>Roadmap (Mois 1)</a:t>
            </a:r>
          </a:p>
          <a:p>
            <a:pPr lvl="0"/>
            <a:r>
              <a:rPr/>
              <a:t>Semaine 1 : Installation et tests</a:t>
            </a:r>
          </a:p>
          <a:p>
            <a:pPr lvl="0"/>
            <a:r>
              <a:rPr/>
              <a:t>Semaine 2 : RAG basique fonctionnel</a:t>
            </a:r>
          </a:p>
          <a:p>
            <a:pPr lvl="0"/>
            <a:r>
              <a:rPr/>
              <a:t>Semaine 3 : Optimisation et fine-tuning</a:t>
            </a:r>
          </a:p>
          <a:p>
            <a:pPr lvl="0"/>
            <a:r>
              <a:rPr/>
              <a:t>Semaine 4 : Déploiement et production</a:t>
            </a:r>
          </a:p>
          <a:p>
            <a:pPr lvl="0" indent="0" marL="0">
              <a:buNone/>
            </a:pPr>
            <a:r>
              <a:rPr b="1"/>
              <a:t>📖 Consultez le guide technique pour les détails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Fréquentes (FAQ) ❓</a:t>
            </a:r>
          </a:p>
        </p:txBody>
      </p:sp>
      <p:sp>
        <p:nvSpPr>
          <p:cNvPr id="3" name="Content Placeholder 2"/>
          <p:cNvSpPr>
            <a:spLocks noGrp="1"/>
          </p:cNvSpPr>
          <p:nvPr>
            <p:ph idx="1" sz="half"/>
          </p:nvPr>
        </p:nvSpPr>
        <p:spPr/>
        <p:txBody>
          <a:bodyPr/>
          <a:lstStyle/>
          <a:p>
            <a:pPr lvl="0" indent="0" marL="0">
              <a:buNone/>
            </a:pPr>
            <a:r>
              <a:rPr b="1"/>
              <a:t>Quel budget prévoir ?</a:t>
            </a:r>
          </a:p>
          <a:p>
            <a:pPr lvl="0" indent="0" marL="0">
              <a:buNone/>
            </a:pPr>
            <a:r>
              <a:rPr/>
              <a:t>Minimum 500€ (PC existant + GPU), optimal 1500-2000€</a:t>
            </a:r>
          </a:p>
          <a:p>
            <a:pPr lvl="0" indent="0" marL="0">
              <a:buNone/>
            </a:pPr>
            <a:r>
              <a:rPr b="1"/>
              <a:t>Combien de temps pour être opérationnel ?</a:t>
            </a:r>
          </a:p>
          <a:p>
            <a:pPr lvl="0" indent="0" marL="0">
              <a:buNone/>
            </a:pPr>
            <a:r>
              <a:rPr/>
              <a:t>Week-end pour test, 1-2 semaines pour système complet</a:t>
            </a:r>
          </a:p>
          <a:p>
            <a:pPr lvl="0" indent="0" marL="0">
              <a:buNone/>
            </a:pPr>
            <a:r>
              <a:rPr b="1"/>
              <a:t>Faut-il être développeur ?</a:t>
            </a:r>
          </a:p>
          <a:p>
            <a:pPr lvl="0" indent="0" marL="0">
              <a:buNone/>
            </a:pPr>
            <a:r>
              <a:rPr/>
              <a:t>Non, des bases Python suffisent (apprenables en quelques jours)</a:t>
            </a:r>
          </a:p>
        </p:txBody>
      </p:sp>
      <p:sp>
        <p:nvSpPr>
          <p:cNvPr id="4" name="Content Placeholder 3"/>
          <p:cNvSpPr>
            <a:spLocks noGrp="1"/>
          </p:cNvSpPr>
          <p:nvPr>
            <p:ph idx="2" sz="half"/>
          </p:nvPr>
        </p:nvSpPr>
        <p:spPr/>
        <p:txBody>
          <a:bodyPr/>
          <a:lstStyle/>
          <a:p>
            <a:pPr lvl="0" indent="0" marL="0">
              <a:buNone/>
            </a:pPr>
            <a:r>
              <a:rPr b="1"/>
              <a:t>Quelle taille de modèle choisir ?</a:t>
            </a:r>
          </a:p>
          <a:p>
            <a:pPr lvl="0" indent="0" marL="0">
              <a:buNone/>
            </a:pPr>
            <a:r>
              <a:rPr/>
              <a:t>Débutant : 7B (Llama 3.1, Mistral) Avancé : 13B avec bon GPU Pro : 70B avec GPU très puissant</a:t>
            </a:r>
          </a:p>
          <a:p>
            <a:pPr lvl="0" indent="0" marL="0">
              <a:buNone/>
            </a:pPr>
            <a:r>
              <a:rPr b="1"/>
              <a:t>Peut-on utiliser plusieurs modèles ?</a:t>
            </a:r>
          </a:p>
          <a:p>
            <a:pPr lvl="0" indent="0" marL="0">
              <a:buNone/>
            </a:pPr>
            <a:r>
              <a:rPr/>
              <a:t>Oui ! Ollama permet de basculer facilement</a:t>
            </a:r>
          </a:p>
          <a:p>
            <a:pPr lvl="0" indent="0" marL="0">
              <a:buNone/>
            </a:pPr>
            <a:r>
              <a:rPr b="1"/>
              <a:t>Les données sont-elles vraiment en local ?</a:t>
            </a:r>
          </a:p>
          <a:p>
            <a:pPr lvl="0" indent="0" marL="0">
              <a:buNone/>
            </a:pPr>
            <a:r>
              <a:rPr/>
              <a:t>Oui, 100% local si vous utilisez Ollama/llama.cpp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Qu’est-ce qu’une IA locale ? 🤔</a:t>
            </a:r>
          </a:p>
        </p:txBody>
      </p:sp>
      <p:sp>
        <p:nvSpPr>
          <p:cNvPr id="3" name="Content Placeholder 2"/>
          <p:cNvSpPr>
            <a:spLocks noGrp="1"/>
          </p:cNvSpPr>
          <p:nvPr>
            <p:ph idx="1"/>
          </p:nvPr>
        </p:nvSpPr>
        <p:spPr/>
        <p:txBody>
          <a:bodyPr/>
          <a:lstStyle/>
          <a:p>
            <a:pPr lvl="0" indent="0" marL="0">
              <a:buNone/>
            </a:pPr>
            <a:r>
              <a:rPr/>
              <a:t>Une IA locale fonctionne </a:t>
            </a:r>
            <a:r>
              <a:rPr b="1"/>
              <a:t>entièrement sur votre ordinateur</a:t>
            </a:r>
            <a:r>
              <a:rPr/>
              <a:t>, sans connexion Internet.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Glossaire 📖</a:t>
            </a:r>
          </a:p>
        </p:txBody>
      </p:sp>
      <p:sp>
        <p:nvSpPr>
          <p:cNvPr id="3" name="Content Placeholder 2"/>
          <p:cNvSpPr>
            <a:spLocks noGrp="1"/>
          </p:cNvSpPr>
          <p:nvPr>
            <p:ph idx="1"/>
          </p:nvPr>
        </p:nvSpPr>
        <p:spPr/>
        <p:txBody>
          <a:bodyPr/>
          <a:lstStyle/>
          <a:p>
            <a:pPr lvl="0" indent="0" marL="0">
              <a:buNone/>
            </a:pPr>
            <a:r>
              <a:rPr b="1"/>
              <a:t>IA Locale</a:t>
            </a:r>
            <a:r>
              <a:rPr/>
              <a:t> : Intelligence Artificielle fonctionnant sur votre ordinateur sans connexion Internet</a:t>
            </a:r>
          </a:p>
          <a:p>
            <a:pPr lvl="0" indent="0" marL="0">
              <a:buNone/>
            </a:pPr>
            <a:r>
              <a:rPr b="1"/>
              <a:t>RAG</a:t>
            </a:r>
            <a:r>
              <a:rPr/>
              <a:t> : Méthode permettant à l’IA de chercher dans vos documents pour répondre. Comme donner une bibliothèque à lire.</a:t>
            </a:r>
          </a:p>
          <a:p>
            <a:pPr lvl="0" indent="0" marL="0">
              <a:buNone/>
            </a:pPr>
            <a:r>
              <a:rPr b="1"/>
              <a:t>LLM</a:t>
            </a:r>
            <a:r>
              <a:rPr/>
              <a:t> : Grand Modèle de Langage, le “cerveau” de l’IA qui comprend et génère du texte</a:t>
            </a:r>
          </a:p>
          <a:p>
            <a:pPr lvl="0" indent="0" marL="0">
              <a:buNone/>
            </a:pPr>
            <a:r>
              <a:rPr b="1"/>
              <a:t>Fine-tuning</a:t>
            </a:r>
            <a:r>
              <a:rPr/>
              <a:t> : Entraîner l’IA pour qu’elle adopte un style ou des connaissances spécifiques</a:t>
            </a:r>
          </a:p>
          <a:p>
            <a:pPr lvl="0" indent="0" marL="0">
              <a:buNone/>
            </a:pPr>
            <a:r>
              <a:rPr b="1"/>
              <a:t>Embeddings</a:t>
            </a:r>
            <a:r>
              <a:rPr/>
              <a:t> : Représentation mathématique du sens d’un texte (vecteur de nombres)</a:t>
            </a:r>
          </a:p>
          <a:p>
            <a:pPr lvl="0" indent="0" marL="0">
              <a:buNone/>
            </a:pPr>
            <a:r>
              <a:rPr b="1"/>
              <a:t>Ollama</a:t>
            </a:r>
            <a:r>
              <a:rPr/>
              <a:t> : Outil simple pour installer et utiliser des IA locales</a:t>
            </a:r>
          </a:p>
          <a:p>
            <a:pPr lvl="0" indent="0" marL="0">
              <a:buNone/>
            </a:pPr>
            <a:r>
              <a:rPr b="1"/>
              <a:t>Chunking</a:t>
            </a:r>
            <a:r>
              <a:rPr/>
              <a:t> : Découper de grands documents en petits morceaux pour que l’IA puisse les traiter</a:t>
            </a:r>
          </a:p>
          <a:p>
            <a:pPr lvl="0" indent="0" marL="0">
              <a:buNone/>
            </a:pPr>
            <a:r>
              <a:rPr b="1"/>
              <a:t>Anonymisation</a:t>
            </a:r>
            <a:r>
              <a:rPr/>
              <a:t> : Supprimer les informations personnelles (noms, emails, etc.) d’un document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 Lancez-vous ! 🎉</a:t>
            </a:r>
          </a:p>
        </p:txBody>
      </p:sp>
      <p:sp>
        <p:nvSpPr>
          <p:cNvPr id="3" name="Content Placeholder 2"/>
          <p:cNvSpPr>
            <a:spLocks noGrp="1"/>
          </p:cNvSpPr>
          <p:nvPr>
            <p:ph idx="1"/>
          </p:nvPr>
        </p:nvSpPr>
        <p:spPr/>
        <p:txBody>
          <a:bodyPr/>
          <a:lstStyle/>
          <a:p>
            <a:pPr lvl="0" indent="0" marL="0">
              <a:spcBef>
                <a:spcPts val="3000"/>
              </a:spcBef>
              <a:buNone/>
            </a:pPr>
            <a:r>
              <a:rPr b="1"/>
              <a:t>Ce que vous avez appris</a:t>
            </a:r>
          </a:p>
          <a:p>
            <a:pPr lvl="0" indent="0" marL="0">
              <a:buNone/>
            </a:pPr>
            <a:r>
              <a:rPr/>
              <a:t>✅ Qu’est-ce qu’une IA locale et pourquoi c’est utile ✅ Le matériel et les logiciels nécessaires ✅ Les 5 grandes étapes pour créer votre IA ✅ La différence entre RAG et fine-tuning ✅ Comment démarrer concrètement</a:t>
            </a:r>
          </a:p>
          <a:p>
            <a:pPr lvl="0" indent="0" marL="0">
              <a:spcBef>
                <a:spcPts val="3000"/>
              </a:spcBef>
              <a:buNone/>
            </a:pPr>
            <a:r>
              <a:rPr b="1"/>
              <a:t>Votre plan d’action</a:t>
            </a:r>
          </a:p>
          <a:p>
            <a:pPr lvl="0" indent="-342900" marL="342900">
              <a:buAutoNum type="arabicPeriod"/>
            </a:pPr>
            <a:r>
              <a:rPr b="1"/>
              <a:t>Ce soir</a:t>
            </a:r>
            <a:r>
              <a:rPr/>
              <a:t> : télécharger Ollama et tester un modèle</a:t>
            </a:r>
          </a:p>
          <a:p>
            <a:pPr lvl="0" indent="-342900" marL="342900">
              <a:buAutoNum type="arabicPeriod"/>
            </a:pPr>
            <a:r>
              <a:rPr b="1"/>
              <a:t>Ce week-end</a:t>
            </a:r>
            <a:r>
              <a:rPr/>
              <a:t> : préparer vos premières données</a:t>
            </a:r>
          </a:p>
          <a:p>
            <a:pPr lvl="0" indent="-342900" marL="342900">
              <a:buAutoNum type="arabicPeriod"/>
            </a:pPr>
            <a:r>
              <a:rPr b="1"/>
              <a:t>Semaine prochaine</a:t>
            </a:r>
            <a:r>
              <a:rPr/>
              <a:t> : créer votre premier système RAG</a:t>
            </a:r>
          </a:p>
          <a:p>
            <a:pPr lvl="0" indent="-342900" marL="342900">
              <a:buAutoNum type="arabicPeriod"/>
            </a:pPr>
            <a:r>
              <a:rPr b="1"/>
              <a:t>Dans 1 mois</a:t>
            </a:r>
            <a:r>
              <a:rPr/>
              <a:t> : système complet en production !</a:t>
            </a:r>
          </a:p>
          <a:p>
            <a:pPr lvl="0" indent="0" marL="0">
              <a:buNone/>
            </a:pPr>
            <a:r>
              <a:rPr b="1"/>
              <a:t>🚀 Vous avez tout ce qu’il faut pour réussir !</a:t>
            </a:r>
          </a:p>
          <a:p>
            <a:pPr lvl="0" indent="0" marL="0">
              <a:buNone/>
            </a:pPr>
            <a:r>
              <a:rPr b="1"/>
              <a:t>📧 Contact : [Votre Email]</a:t>
            </a:r>
            <a:r>
              <a:rPr/>
              <a:t> </a:t>
            </a:r>
            <a:r>
              <a:rPr b="1"/>
              <a:t>📚 Guide technique : guide_technique_detaille.pdf</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Merci ! Questions ? 🙋</a:t>
            </a:r>
          </a:p>
        </p:txBody>
      </p:sp>
      <p:sp>
        <p:nvSpPr>
          <p:cNvPr id="3" name="Content Placeholder 2"/>
          <p:cNvSpPr>
            <a:spLocks noGrp="1"/>
          </p:cNvSpPr>
          <p:nvPr>
            <p:ph idx="1" sz="half"/>
          </p:nvPr>
        </p:nvSpPr>
        <p:spPr/>
        <p:txBody>
          <a:bodyPr/>
          <a:lstStyle/>
          <a:p>
            <a:pPr lvl="0" indent="0" marL="0">
              <a:spcBef>
                <a:spcPts val="3000"/>
              </a:spcBef>
              <a:buNone/>
            </a:pPr>
            <a:r>
              <a:rPr b="1"/>
              <a:t>📚 Documentation</a:t>
            </a:r>
          </a:p>
          <a:p>
            <a:pPr lvl="0"/>
            <a:r>
              <a:rPr/>
              <a:t>Guide technique complet (PDF)</a:t>
            </a:r>
          </a:p>
          <a:p>
            <a:pPr lvl="0"/>
            <a:r>
              <a:rPr/>
              <a:t>Scripts Python prêts à l’emploi</a:t>
            </a:r>
          </a:p>
          <a:p>
            <a:pPr lvl="0"/>
            <a:r>
              <a:rPr/>
              <a:t>Tutoriels vidéo</a:t>
            </a:r>
          </a:p>
          <a:p>
            <a:pPr lvl="0" indent="0" marL="0">
              <a:spcBef>
                <a:spcPts val="3000"/>
              </a:spcBef>
              <a:buNone/>
            </a:pPr>
            <a:r>
              <a:rPr b="1"/>
              <a:t>🔗 Liens utiles</a:t>
            </a:r>
          </a:p>
          <a:p>
            <a:pPr lvl="0"/>
            <a:r>
              <a:rPr/>
              <a:t>ollama.com</a:t>
            </a:r>
          </a:p>
          <a:p>
            <a:pPr lvl="0"/>
            <a:r>
              <a:rPr/>
              <a:t>huggingface.co</a:t>
            </a:r>
          </a:p>
          <a:p>
            <a:pPr lvl="0"/>
            <a:r>
              <a:rPr/>
              <a:t>reddit.com/r/LocalLLaMA</a:t>
            </a:r>
          </a:p>
        </p:txBody>
      </p:sp>
      <p:sp>
        <p:nvSpPr>
          <p:cNvPr id="4" name="Content Placeholder 3"/>
          <p:cNvSpPr>
            <a:spLocks noGrp="1"/>
          </p:cNvSpPr>
          <p:nvPr>
            <p:ph idx="2" sz="half"/>
          </p:nvPr>
        </p:nvSpPr>
        <p:spPr/>
        <p:txBody>
          <a:bodyPr/>
          <a:lstStyle/>
          <a:p>
            <a:pPr lvl="0" indent="0" marL="0">
              <a:spcBef>
                <a:spcPts val="3000"/>
              </a:spcBef>
              <a:buNone/>
            </a:pPr>
            <a:r>
              <a:rPr b="1"/>
              <a:t>💬 Support</a:t>
            </a:r>
          </a:p>
          <a:p>
            <a:pPr lvl="0"/>
            <a:r>
              <a:rPr/>
              <a:t>Email : [votre.email@exemple.com]</a:t>
            </a:r>
          </a:p>
          <a:p>
            <a:pPr lvl="0"/>
            <a:r>
              <a:rPr/>
              <a:t>Forum : [lien forum interne]</a:t>
            </a:r>
          </a:p>
          <a:p>
            <a:pPr lvl="0"/>
            <a:r>
              <a:rPr/>
              <a:t>Discord : [lien Discord]</a:t>
            </a:r>
          </a:p>
          <a:p>
            <a:pPr lvl="0" indent="0" marL="0">
              <a:spcBef>
                <a:spcPts val="3000"/>
              </a:spcBef>
              <a:buNone/>
            </a:pPr>
            <a:r>
              <a:rPr b="1"/>
              <a:t>🎯 Ressources</a:t>
            </a:r>
          </a:p>
          <a:p>
            <a:pPr lvl="0"/>
            <a:r>
              <a:rPr/>
              <a:t>Présentation : presentation_grand_public.pptx</a:t>
            </a:r>
          </a:p>
          <a:p>
            <a:pPr lvl="0"/>
            <a:r>
              <a:rPr/>
              <a:t>Guide : guide_technique_detaille.pdf</a:t>
            </a:r>
          </a:p>
          <a:p>
            <a:pPr lvl="0"/>
            <a:r>
              <a:rPr/>
              <a:t>Code : github.com/[votre-repo]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N’hésitez pas à poser vos questions !</a:t>
            </a:r>
            <a:r>
              <a:rPr/>
              <a:t>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 Confidentialité</a:t>
            </a:r>
          </a:p>
          <a:p>
            <a:pPr lvl="0" indent="0" marL="0">
              <a:buNone/>
            </a:pPr>
            <a:r>
              <a:rPr/>
              <a:t>Vos données restent </a:t>
            </a:r>
            <a:r>
              <a:rPr b="1"/>
              <a:t>chez vous</a:t>
            </a:r>
          </a:p>
          <a:p>
            <a:pPr lvl="0"/>
            <a:r>
              <a:rPr/>
              <a:t>Aucune transmission externe</a:t>
            </a:r>
          </a:p>
          <a:p>
            <a:pPr lvl="0"/>
            <a:r>
              <a:rPr/>
              <a:t>Contrôle total</a:t>
            </a:r>
          </a:p>
          <a:p>
            <a:pPr lvl="0"/>
            <a:r>
              <a:rPr/>
              <a:t>Zéro fuite de données</a:t>
            </a:r>
          </a:p>
        </p:txBody>
      </p:sp>
      <p:sp>
        <p:nvSpPr>
          <p:cNvPr id="4" name="Content Placeholder 3"/>
          <p:cNvSpPr>
            <a:spLocks noGrp="1"/>
          </p:cNvSpPr>
          <p:nvPr>
            <p:ph idx="2" sz="half"/>
          </p:nvPr>
        </p:nvSpPr>
        <p:spPr/>
        <p:txBody>
          <a:bodyPr/>
          <a:lstStyle/>
          <a:p>
            <a:pPr lvl="0" indent="0" marL="0">
              <a:spcBef>
                <a:spcPts val="3000"/>
              </a:spcBef>
              <a:buNone/>
            </a:pPr>
            <a:r>
              <a:rPr b="1"/>
              <a:t>🎮 Contrôle complet</a:t>
            </a:r>
          </a:p>
          <a:p>
            <a:pPr lvl="0" indent="0" marL="0">
              <a:buNone/>
            </a:pPr>
            <a:r>
              <a:rPr/>
              <a:t>Vous maîtrisez </a:t>
            </a:r>
            <a:r>
              <a:rPr b="1"/>
              <a:t>tout le système</a:t>
            </a:r>
          </a:p>
          <a:p>
            <a:pPr lvl="0"/>
            <a:r>
              <a:rPr/>
              <a:t>Personnalisation totale</a:t>
            </a:r>
          </a:p>
          <a:p>
            <a:pPr lvl="0"/>
            <a:r>
              <a:rPr/>
              <a:t>Pas de limitations</a:t>
            </a:r>
          </a:p>
          <a:p>
            <a:pPr lvl="0"/>
            <a:r>
              <a:rPr/>
              <a:t>Votre infrastructure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quoi avez-vous besoin ? 💻</a:t>
            </a:r>
          </a:p>
        </p:txBody>
      </p:sp>
      <p:sp>
        <p:nvSpPr>
          <p:cNvPr id="3" name="Content Placeholder 2"/>
          <p:cNvSpPr>
            <a:spLocks noGrp="1"/>
          </p:cNvSpPr>
          <p:nvPr>
            <p:ph idx="1" sz="half"/>
          </p:nvPr>
        </p:nvSpPr>
        <p:spPr/>
        <p:txBody>
          <a:bodyPr/>
          <a:lstStyle/>
          <a:p>
            <a:pPr lvl="0" indent="0" marL="0">
              <a:spcBef>
                <a:spcPts val="3000"/>
              </a:spcBef>
              <a:buNone/>
            </a:pPr>
            <a:r>
              <a:rPr b="1"/>
              <a:t>Matériel</a:t>
            </a:r>
          </a:p>
          <a:p>
            <a:pPr lvl="0" indent="0" marL="0">
              <a:buNone/>
            </a:pPr>
            <a:r>
              <a:rPr/>
              <a:t>✅ </a:t>
            </a:r>
            <a:r>
              <a:rPr b="1"/>
              <a:t>Ordinateur moderne</a:t>
            </a:r>
            <a:r>
              <a:rPr/>
              <a:t> - Windows, Mac ou Linux - 16 à 32 Go de RAM - Carte graphique (idéalement NVIDIA) - SSD 256 Go minimum</a:t>
            </a:r>
          </a:p>
          <a:p>
            <a:pPr lvl="0" indent="0" marL="0">
              <a:buNone/>
            </a:pPr>
            <a:r>
              <a:rPr/>
              <a:t>💡 </a:t>
            </a:r>
            <a:r>
              <a:rPr i="1"/>
              <a:t>Pas besoin de super-ordinateur !</a:t>
            </a:r>
          </a:p>
        </p:txBody>
      </p:sp>
      <p:sp>
        <p:nvSpPr>
          <p:cNvPr id="4" name="Content Placeholder 3"/>
          <p:cNvSpPr>
            <a:spLocks noGrp="1"/>
          </p:cNvSpPr>
          <p:nvPr>
            <p:ph idx="2" sz="half"/>
          </p:nvPr>
        </p:nvSpPr>
        <p:spPr/>
        <p:txBody>
          <a:bodyPr/>
          <a:lstStyle/>
          <a:p>
            <a:pPr lvl="0" indent="0" marL="0">
              <a:spcBef>
                <a:spcPts val="3000"/>
              </a:spcBef>
              <a:buNone/>
            </a:pPr>
            <a:r>
              <a:rPr b="1"/>
              <a:t>Logiciels</a:t>
            </a:r>
          </a:p>
          <a:p>
            <a:pPr lvl="0" indent="0" marL="0">
              <a:buNone/>
            </a:pPr>
            <a:r>
              <a:rPr/>
              <a:t>✅ </a:t>
            </a:r>
            <a:r>
              <a:rPr b="1"/>
              <a:t>Outils gratuits et open-source</a:t>
            </a:r>
            <a:r>
              <a:rPr/>
              <a:t> - Python (langage de programmation) - Ollama ou LM Studio (IA locale) - Bibliothèques spécialisées</a:t>
            </a:r>
          </a:p>
          <a:p>
            <a:pPr lvl="0" indent="0" marL="0">
              <a:buNone/>
            </a:pPr>
            <a:r>
              <a:rPr/>
              <a:t>💡 </a:t>
            </a:r>
            <a:r>
              <a:rPr i="1"/>
              <a:t>Tout est gratuit et téléchargeable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 5 grandes étapes 🗺️</a:t>
            </a:r>
          </a:p>
        </p:txBody>
      </p:sp>
      <p:pic>
        <p:nvPicPr>
          <p:cNvPr descr="data:image/png;base64,iVBORw0KGgoAAAANSUhEUgAAAvEAAABHCAYAAACONBigAAAgAElEQVR4nO2dd3xU15n3v3eq2kga1CVUUMNChV5tMN244ILt5M1uilsSO84mTpw3/U2ySTaxk904dTfZdfomscE2xgUXwBhwoTchQAiEQKgL1MuUe8/7x50ZVEaaUUFCcL6fDx9bM3fuPfee333Oc5/znOcqQgiBRCKRSCQSiUQimTAYxrsBEolEIpFIJBKJZGhIJ14ikUgkEolEIplgSCdeIpFIJBKJRCKZYEgnXiKRSCQSiUQimWBIJ14ikUgkEolEIplgSCdeIpFIJBKJRCKZYJgG+/JsSQcVJ9vHqi2SIWCxGrnxjtjxbsaIOHusg4pSqa+rCYOisPiuOAxGZbybMmyqznRRdrgVWTv3+sKgKCy4NRZr6MSNTdWfd3B8fwuy8vPEwKAo3Lg2DpN54trLmrPdnNnfNN7NuG6ZPC2SjPzwYf9+UCe+sqyD90oqaYtqG/YBJKOPoimk1aRMeCf+XFkH7x0/T1ukdOSvFtIqU1l0exwG43i3ZPg0VDrYXVzDJbscmK4n0qpTmLVs0oR24i/WONh/uJb6mIvj3RRJEKRfmMz8NbET2olvuOCgflsxmc2Hxrsp1x1V4TkoxkVXzokHaLO1UZdYN+wDSEYfRTWQVpMy3s0YFdoi2qW+riLSqyaPdxNGha6ITqmr64y0huTxbsKo4IxwSu1OENJqrg17GeuqYfrF7ePdjOsODQNdLBrRPiZuyEIikUgkEolEIrlOkU68RCKRSCQSiUQywZBOvEQikUgkEolEMsGQTrxEIpFIJBKJRDLBkE68RCKRSCQSiUQywQhYnWa0EKqGaHdh0hRMRiMIIFBVJs82blXFaQRTuAmM8rnjekVqSDKeSP1JJgJSp5LxoNtg5HRoFE0RUahWy5B0Z3Q4iepoJbejiRChjUFrrx3GxIkXTjeGC50UZuQyLXsyoSEWgn2XhaJAV7eTE6cr2V9ZgTnRBFbzlW2w5KpDakgynkj9SSYCUqeS8eCSycJ/TZ1P6Pwbh6W7jm4n+09X8uL+fTxRsgu76rqyDb6GGBsnvr6LvPQcZhVkYzYZUFUNZQjvRrBFhDGzIBuXgMN1FViSpWG53pAakownUn+SiYDUqWQ8eDMxE/O8RSPW3V4BrzbX88nzx65cY68xxsSJDyeMmEl2LrZ24HC5/c6wuFSBqgkUBSxGBaWHAgRgNZuImWQnqqaarmG2I8M+iS8vWcLh6mr+sG/vMPciGQ8G05AmwOXWUDUVAKPBiNlkwNBjo9HSUF+kpq4PAunP6VbRNH0aeCz1J5H0JPix1qtVBXOPtBmpU8lwODM5h2Q/utOEwKUKhJ+wvMlowOQxkj11dy55CkgnPmjGxIm3mM20drrodKpoWu/O1AR0O91EWiEy1IQqoLEdNHqnUxkMCm63hsVspguNmzKmsDw7G5PHANW2tXGirp7tZ04P2I5H5s8n0mpl88kT/b5bmpXF/UXTCTGZKG1o4Cfvbmd+ahrLsrP59fvv0e50BnWuw/mNJDADacitCVS3i4RIM0m2UASCxtZuqptcGExmn5GA/hr66tJlRFgsADR2dHChtYWd5eU0dnQE3a7BNCW5dhhIfy5VA81NQqSFWFsImhBcbHNQ3eQMqD8v+QkJrMrNJS3ajgKcuXSRbWVlnKiv54s3LWZ6cjJf3/w69e3tw27/UOzSSGzY91ffQkpUFA9vWD/stkqGz2BjLeh6DTMJbCFGALqdcMkJKJfH2746vb+oiOzYWH62cycOt3vsTqYP/3Pf/Vzs6ODrb2wGYGpcHF9btpz3zp6VAZRxRgsN76c7IfRlFZFWMCnQMzSvAO2dgk4XvmCHV3daaDjKj38InrF5IMTTP4X6hit0RhOHMXHiNU3Q1ulEMRh6PZFpQuB0ushLsbFiRjr2iFDqWrp4blcZHQ61V4RAURSEpvkEMi0hgayYGN/36dF25qemcVd+Pk9tf4fatrZebciwTyI1KopNJSX9vgszm3lwzlyEEJy5dImjNdUArM3PJzUqihkpKbx39mxQ5zqc30gC409Dbk1gRGNZfgLz8yYTEhoCQGdnN3tPXODdE3VowoDRYyX8achrVtLtdmYzmTvzprGh+CivnwjslA+mKcm1hV/9qRoWI6wsSmJ2bgoWixkUha7ObvaWVvFuSR2qUAbUH8B9RUWszZsG6NEogLlhYdhDw/jB1i1EWC0YFQWz0Tii9g/FLo3EhoVbLZgMckHkeDHQWAvgdGtYjYI7b8piStIk3KrG/rI63jx0AYvJ6POx+up0Xmoa8RERhFssI3biFeDhefMxGQz8dveHQ/qt2WgkrIdjZzWZMCqKLxAjGUdUtZ/uHC6VJHsod8zLITLcitlkxJcor8Dr+yrYdbyWMKvuhnp1h6rC7NkEzMeJTxieE5+QgPLkE4gPdsPLm4b++6uMMXHiVc2N2+3u1cGaEKiqYGl+AmvmZePUDFhMRmyqgqqquFxuFNHfiVc1N3B5QHvh6FHeKD1JTmwsD8yZS6LNxjeXr+ALm17u1YZzzU08+tKLdLn6L5hYkZMDwLP79vYatH753i5mp0zm/YqKoM91OL+RBKavhgTQ5XCzsiiZm2fl0tjazQsfnMBqMXHL7EyWzs6loc3B7lMNhFpN6IGA/hpyuN18buNLFCUlcdOUKcxOmcz9RdN5q7QUtzb4KvnBNCW5tuinPwHdLjfLZqexsDCLCxfbeXv/KcJCzKyZm8XNM3Oobe5mb1lDv0HKq7+CxETW5k1DAH87eJCtZacQ6JH5NodjVNs/FLskbdjExd9YC/qMd5fDyfJZqUzNSOZiWzcxtjBCrBacLhcGRD8nvu9YOxqYDAYWT5lCdWvrqO5XMr6omhv66M7hdGMxhRM7KYqGli4Ol1fr47BBwagoXLjYAULF+1zoc+I1N+Kee0HR/T/lEx+HdXfD5jcR//Ps5YMOYca8Fwvmw8yZKOfO03+uauIxRpF4FU3TnfKeUawQs5GCrGT2nKrnxLkGPrV6BkITaKqKUN1oSh8nXmhomkpPw6IKDbemcaK+nq9tfp1f3X0PUSEhrM7N5e1TpwCItFr52MyZpEZF0+pwsOf8eXaUnwHggTlzmJ+WDsDcyanER0TwUnEx9xYWkhodDcC202U4VZWPz5pFRVMTnU4nK3NyCbdYOFRVxcslev6Wv9/clZ9PalQ0LxYfZV1hEUmRkbxdWsrOs+VX9qJfY/TVkCbApGhERYRSc6md13af4sCpGlRNYLMaWDMvh/QEOx+eqEZz6w/1/jQkALemcbCqioNVVfz67nuwWa0sSEsnJjxswL4bTFMmg4HPL7qRM5cukmSLJM1up7Gjna1lZRyrrfWd06L0dBZlZBAdGkZzVydvlpb2+v7RBQtp6GjndONF1kydSrjFwu/27KaqpWXQ4wf6rWTo9NOfBmZF4HAJDpbVsP1wBSXnGtE0jdgIMytnZxMXHYHqqkbzWNm++nt47jwANh4rZkvZKd+xSurq+h0/PTqa+wqLiA0Pp6yxgb8ePNjLSUuPtrN22jQSIyNpaG/nzdKTlDboUSp/dik2PJxbcqcyNS6OiqYm3q84S2lDwxWxYYF0Lhk9/I21AB3dLnKTbKyYk03JuQaOV9Rz/835qN6x1iB869AGGmu9LMvKJsEWwc7ycu4rLCI+IoLKlmb+uG8fTlVfl5QTG8vKnFziIyI4XlfLjvJy6tvbeXzRjQDEhofzxOLFdDpd/Pee3cDo6URRFO4vLCIvIQFNaJTWN7Ch+KjvekjbOPpomgp9dKe5XYSYdE0dOVPD37YcITrcgirApYItzIrVbERTdS/eqzs0FTo6L+/c6QloOJ3QM6UwOhrls5+GzExobkbs2AGb37z8fUE+yp1rITkJDh1GvPEWmEz6ZwCLFqEkJCBOnIR/PKd/ZjCgPPgAzJwOqgZHixF//BN4A3of/2eUKRmIP/0Z5VOfhLRUxIsb4a23R/2aBsvYVKdRNVS3G0XpYViEfo1e2FFCeU0TmYnRnkiAQHW7Ud0uDD0MiLeDhTp4dHRr2SnWFRRSmJjE26dOkRMbyzeWLcdoMPjKluYnJLAwPZ2ntr/DwvQMQkz6ZZienExKVBQvFRezKCOD2LBwAMItFpxdXSyeksnybCNGRUEI3ehl2O1MCgvjD/v2+v3NksxMYsPCmZGcjMloRAHq2mXqxVDxpyGDovDWvjMIzuB0uQmzGBGqm2R7KAAXGttwu91oxt6DUyANAXS7XQP2XSBNhZhMzExJYWZKiu/71KgoZian8HLJMTYeO0Z+QgKfXbDQd7zUqCgKE5P40/79vnUdC9LT9elHz+CqCUFta2vA4w/2W8nw8Kc/RVHYfrgctyoIMSlMibUSYTWRnRhFU7uDY2frUFBR3f31pygKk8LCUDWNV44fD3j8zy5Y6OvrtOhokmyRPP3udgBuypjCI/Pno6A/kKZGRTErJYXnjxxm88mT/eyS4nLx9G23Y/JEzdLtdmZPnszjG18adRsWjM4lo0dfnSqKgtOtEmIU3LEgB7cw8NLOEtLiIvXthWe8Vfo78QPZyUUZ6eTGxrE6JxeDwaDbt+hosmNi+b+vv0aizca3V6z07T9z0iTSou38x84dFCQlAXpqTGFiEi6P0z9aOrGaTPxs7Z29UmyyY2JZmpXFFze9jEvTpG28AghVQ+tjH1W3mxCz7sOFm+HBlXnkTI6jub2LA6UXOFxxCacwYTR4u0PXnSGI8ZmCfJSfPg0mk68vlVkzYflyxFe+CikpKM/8h76tpsHUqSiZmYjXN8PkFP3z2BiwR6NERyH+8RyEhKD87S8QGXn5ONPyUG6/FfHRfwKXC2XNaj0dZ8F8MOvpk9TUjOalHDJjFolXVRWDofcqZYfDzdmaLlwuFYvniQ0BQlNRNTfGHn2pKAqa5o0ODEzFpSYA4iMiUIAnFi/BaDCw/sgRNpeeZIp9El+5+Wby4uOZkZzMZ198gR/fehvJkZF8esN6XJ4nridffZV/XX0LGXZ7r/0bFYW/HzrEW6dKKUxM4is338yCtDT+sG/vgL8BaHU4+MHWLbhUVS54HQYDaajN6fRF5lW3i9vnZVGUM5lTFy6y93gFRkX4NDOYhpIjI1mVk4vNakUAJ+vrfd/17LsOp5Nf37NuUE2dbmzU2+Zw8JXXXsWgKNyWl8cdedNYOy2fN06epKSujj2V5zlRV8+us+XcdkMe9xYWcndBfq9BS1EUDlVX8ev33yfEZEITIqCmD1dX+/2tGmzhXkk/BtKfJgTdDhczMlNYd9MNRISH0tXt5LltBzlxtoaIsBC/+kuP1m1Eq8Pht3JDXw5XV/Pz93aREBHBv625ldy4OEC3Rw/MmYMC/PuOHRTX1nBzZhYPzp3LfYVFbC0r62eXbszIwGQwUNnSwrfffIPCxCSiQvT1JKNtw4LVuWR06KtTIQRd3U5unj2FtKQ43thzirLz9eQk67MtQmioqhvNSC8nPpixtqSujp/t2klMWBhP3XY78RER2ENDuaegEIA3Sk/y/JEjrMzO4cxF3SY+9uILPHv/R6hpbeUbngWq3n2Nhk6+cONNRFgsHK2p4Xe7P8RsNPLE4iVk2O08NG8ev9u923eO0jaOHv7so1t1ERmmlyidkZPM+boWmrtUpmVN5oaMBIxbD/HhyVpCLGbfTLmmeSLxg6EoKN//HphMiGd/DxtehNwclB/9EKYXwYL5KMuX6dtueFHf5s61cOIklJYi/vO3KJ//HLzyKuI3/3V5t9/9f7oDv28/4sdPg9WqHycnG+XLT+gLab00NyO++GVwOGCc18ONkROv6VN2Wv/FNmZF4PIIAEAg0FQ3qlul5/PY5Sm+wZ/SvNVqXKpKun0SERYL3W43nS4XSzOzAKj2RDNnpUz2OTzB4tY03jpVCkBxbQ0uTcNiCnwZ1x85TFOXLNg1XAbSkEHRy/upbje3z8/m1huLOFfXzP++uY+2ji5CrWY0d+/pup4aCjGZ+NNHPtqrpOmbpSd7OSk9+y4jCE15nfjmri66Pcd+4ehR8hMSyJwUw7SEBA5WVfGfH3zArJQUPjl7ji9yFGGx9jpvAfzXhx/i1jTanc6gju/VdN/fSoZPP/0pepTR5dbQVJW6pnbeL6kixGomLy2W5TMzcThdlJy7iMVsREHppT97mD5b1B3keor1R48ghKC2rY2yxkby4uOZGheH2WjEbDTS5nBQXKtHhHaUn+GeggLsoaHkxSdwpKa3jSvzpNkkR0ayIjuHbafLgmvDMG1YMDqXjA59ddrtcpNiD2PFnFzO1zXx2ntHcXR34fTYA5fLTVdnB2ZDGAaDAUTwY+1zRw4jhKCxo4PqlhbS7XYmR0X7ZmmWTMnkwIULvVLFBmM0dJIXHw/A0Zoa5qamAVBSW0uG3U52TKxvO2kbR5e+uhOASRGcuXCRzbtPcqm1kwMnK2nvcrJ0Zhb/vHoWy2fncLS8ji6nA7PRGLTuyMkGmw06O/W0m9tu1T8/d16P0C9aCF6/bs1q+OCD4BawzpgOgNi7D25eon924KB+vPxpvTYVz/4BPOP8eDM2TrzqRlX7pNP0QFXdaB4nHgGqquq/US5v6+tgdfDV8d4IV31HOzfE69GqEJOJB+bM6bftUF5GMBDtDgf20NCA2+05f37kB7uOGUhDDpcboanctegG1tw0g9MXLvLsqx/Q0NRORJgVtUc1BX8aEsClri6cbjeNnR1sKimhrM/N2bPvRqKp2rY2MifFkBodzcGqKt8MEOCbAVL67KDN4ehVEWIox+/7W8nw6as/IQRGg4GoEAUhjJRfqOdkRS3dDhdrFtzAJ9bM5daFBk5d2IXT6cJkNPTSX8WlSwDYPBHwodDscaSjQ0KJCQ8DoKLpUq9tzjU1YQ8NJS06up8TX9nSwqsnjnNH3jQ+OXs29xQU8JN3t3O+uXnQ4w7XhgWjc8no0Fenjm4HhZmZhIeFUt/UxprZUzAYFNKTdTsyNTWGtQtyea+kkm6nE5PBEPRY25PatjbS7XasJiMbi4u5IU5/yPz2ipVUNF3iqe3bAxYAGKlOIiwWjJ7KSB+fNavf9z33JW3j6OLPPpoUhcraBs5eqKGt243JZAahcbSsknuXFhJrjyTMaqalvQuDxXw5Jz6Q7oqK9P+GhaF88V/6f28wIP78V5SiIigs0NNqTpUhvvq13rn2PbHZ9NQcQHn8sf7f99XhuzsCXJGxY4yceBVVdQ3ixLt6TN0JVNXlydO7/ER22bCofl9g4eXmrEwATjc20unUjUZNWxtf3/z6aJ3OsJCTdSOjv4YUVE3DKDTuvGkaqxZN58TZan6/6X0aW9qJCLWiupwIX2k+4VdDDrebL7/6yqDH7tl3wWhqoJJnU+yTAH0A+ej06SRHRlLd2sp/7NxBY0cHv7lnHaHm3m9I7Hu/DEXTwaRpSIKjr/7cbo1Qq5mPrZpHTFQYz205wP6TF0ATKJreR6EhISgI3G4XCoZe+mvq6kIIQYTFQqLNNuwSpd4oYqS198NATJju3Lc4uv3+7oWjR9lWVsbji24kJzaW762+hYfXPz+onRqOmoLVuWR06KtToblxqRptnQ7iJ0Vx602TEOBzdhNj7czKE7xfch6X04liNgY91g6EAH70zjZyYmP5/I03kmGfxPdWreZrPexVX+d8NHTinfVUNY2HN6wfXMvSNo4q/XUHXW6VdTcXMPeGVLbsPcEbu0txqSozMmMIsZi42NJJa0cnaCqqetnHU9QA6TReW1l5AfHQIwNuJr78FT0y/+1v6ek2v/4l4sEe2/cshdvtsZNuN+K2tZdLYQ6486tHP2PjxHsNguL/zV1utxvFkzwTYjUjVBXN7UIzXG6ez7AIbcCiV4/Mm090SCjdbjdvnDyJ3TOQJdpshJnNdMpSgBOWvhoSQtDtdHHPkiJWLdKnwaLCLHxyzWxCQywoCpy+0Mim90pQQF+AFYSGAnGsTq+WMFRNGRWFRJsN0PPt1968FIBfvf+e7+VSJoMBQ4DI03CPLxkZffWnIGhp66CiroVpWal85u7FzDx2BovZxNwCPcXp/SOnaWntwGoxoamin/6O1dVSmJjEl5fczDff2OwraZposzEtIYF3TgfOBT7VIzWmJ0mev73f98VsMNDU1cUPt23l6dtuJ9FmY2ZKCgerqoZ7iQB8tcW9DyYLPJW/hqpzyfDoq1Or2cDu4jMUn76gO+SKQkeXg1Xz8lg1fxpHyir525v76HI49fVDqjpiO6mgFx0oa2zkiU2b+P1HPkqCx/ZpnvG/7+x1UDoRgrAeTr13Uax3NsqtaXS73YSYTCyekikrwI0h/nw8l8vJ6QsXuWVhIR+9ZSHpCXa6HE4WTM8BFLbsOU5TSxshFnM/3Q3KoUP6fyenQERE74o1XhRFd9KPlSA+9s8ob7wGKZ4Frd6UwMwpl7d3ufTPQ0Nh9apxrTYzVMYsnUYbJJ1GERodnd2UVzXQ1NKBy+1GCLXX+oaeU3w9DcttN+SxeEomseHhWIxGhBD8Ye9ePU2is5OSujryExL45V13c6y2FrPRyA3x8ewsL+fPB/Zf8XO/3pgzZw633HILjz/+OMnJyaO2374a0oSuG4PByLnaS2iahsVsIikhzvebsNAOT6UGBYQ2oIaGwlA0lRwVxcNz52EPC2VafAKKolDZ0kJ1ayuHqqtZkZ3NQ3Pnsa+ykuXZ2b4qSQvS0tl9/tyIj38tMWfOHGbMmMGjjz7KHD9pRFcafzbMoAg2vXuQto5Olsycyk2z8xEIqhuaee9wGTsOlGJQBEJT9coyffT3P3v28MzaO0mIiOA396zjVEMDVpOJ7NhYDIrC0SCqHtS2tVHZ0kJqVBS/uWcdO86cYWZKir5wtbnZb4TfHhrKM2vvpLi2loudHcSFhyOAC6NQYu9EfR3xERF8a8VKfvXee8PW+bXEnDlzKCws5PHHH7/i2u2vU4WWtg4amy5XX+l0uCg7X0v25DhKK2qprr+ELdyKQVH86nSorMrN5SPTZ7D73DksRr2amy9KLgSNnR3EhoXz1aXLuNTZyd7K80Hp5EJLC6nR0Xx/9S08tf0dTtTX49Y00u2T+OyChfxu94dsOHqET8yazUNz57IkM5NLnZ0UJiXR2t3daybgWmes7aU/+2g1GThw/Cy/el5lzcJC5hTkYDAo1FxsZfv2w+w4cAqjgl/7OCj1DXDwEMyaifL832H/Af3trtOL4M23Eb/8FdxzF8ojD8M728FqBaNRz6EH2P4uPPklmDYN5Ztf1xfIPvMLxO//iPL5z6F8+QlYc4ue8z5ntr6I9cGBI/7jzdhVp3GrKIrm14m3GBUqay/ys7++odftVjUMnlKTXhRPWce+K+ZtVisRVitdLhfnmpr4zQfv91p89czOHXxx8WIKE5OY6XkSc2kanS65mOVKIIRg27ZtvPXWW6PqzPvTkFGB13cdZvP7R/ptr6BHfRSh+cqZDqShoRKspgzAksxM39/nmpr40TvbAHip+CgFiYnkxMaSExtLl8vFrrNnWTxlCkuzsgZ1bq5HTQshOHbsGI8++ui4OPP+9GdQFFwuN6/tPMz7h04RFRGGEILmtk5a2juxmE2YTUafHeurv5bubr7y+mt8e8VKYsLCKPKU33NrGi8WF/sikoH40batfHP5ClKjo7k9Lw+A883N/Nijtb4k2my0Ohy+4zncbradKqXeX0RriLxy/Dg3xCeQEBHBzJTkEen8WkEIQXFxMY8++ugVd+b96VRBH2O9WMIsFJdVcvxMFZrQiAgxIVQVr1UcqZ20mkyomsbiKXqks9Xh4E/79/m+/8ehQ3x6/gLyExIA/T76+6GDAXXy/JEjfHbBAtLtduxhYXS2tPD6iROsmTqVeamp/G73h2wtKyMyJIQ78qaRE6svZBVCcO46Kyox1vbSLUR/3SkKJgPsLT5NyekLxESHY1AMNLd10NzeidVswmjsbx+DSVUR3/4Oyve/C3PmwCJPaVKXCzo8NiwkRP/7ltX6383NiF/86vJ2L74E6+6BZfqMOG9vgU2vgD0a/s9HoSBf/1zT4PTl969cjShikOSwnS/X89rZEuqS+798ZCh0H6wkMtw+cCQe3eFye6ZUTEYDCkqvnDbvU1prRxMhs1KH3AZFUUiPjqa2rc0XFZioKKqBuYdn8vhPcsa7Kf2YPXu272Y0m8243e4Bnfl3N9azuSI4ffnTkLcu9kCr2Q2KgtHY/10Dw9VQXwbSVITFwm/uWUdlczM/3LaVRJuNc83NfrUfGx5Ot8vly202GQzYrNagqoBcCU3POzCbz/wgG7P16kp38Ker6dOn89hjj/UbnA6/28zG/cepSB29xeQD2TAFT5UaVUX11Dc2Gg2YTcYh2TCTwUBObCzVra20dPvPYw+EyWBgclQUF1paAr5tGHRnKyokZFSc977EhofjdLtp9bx5diQ6D5a5xTP51JNZ2OxjEpsKmp7a9eaCFxQU8PnPf76fdk/saWXjjlOUpg+v/GagsRZ0zaqahqppGAwG/X0BPb8fJTtpDw0dtBxperSdho72XimBwejE5gna9dS4PTS0n5aSIyPpcrmuaFW4uYdm88h3sggJMwTeeAwZir08uquF5j+9zOLz/xj28b6UOYeOlAz/9hFwqyput/5QGMg+hldV8Ex5kDPKBgNkZUJV9eVIe09iYnSn3d97AMxmyEiHinP6Nj1JS9P3d4Ur0ByKWUHXRz7BjesSh72PMVGeO9KM6nToL5DQ1H7/NE0FoWEyKJ7pFb1Gba/thIbb6YCI4SVCCCGoaGqa8A78REFRFNxuty8yf+edd/Ktb32L6iGW9PTiT0OapmJAYDIofv8ZvFN1o6ShvgSjqW63m4qmpgEH1MaOjl6DnFvTgh50rkdN99RVSUkJjz76KA8//DD791/ZNKKBbJjm0ZXJoGA1G7GajZgMypBtmPet08N14L37qGhqCsqBBz0CfyUceNB17X2kbskAAB6aSURBVHXgvX8PV+fXCl4HvmeU9IEHHhhV7QYaa72aVTx204AY9bHWS1NX16DlG881N/Vb0xOMTtocjn4a96el6tbW605jfRkre5nb3jiwfdRUjApB28dprfWBD+hF06DstH8HHuDiRf8OPOiOe9np/g48wPnzV00JyUCMiRMflhxNk+JAdXZ7OnmI/zyd26l2Yk6NGYsmS0aJ0XLmpYYkPRlrZ17qTzJaXElnXupU4o8rbS/vvXiByEs1I9ZdXP0F7mwe3zegTjTGZN7REBZCRGYMbbVtmDo6UQQoQkEog+c+ebcRCohQE+aUeIyh8iUhoNfSH48FfsOlpxHZunUrb731Fv/+rc2Bf+hhImmoy+Xij/v3UTMBX+WtahqLFy/GrQ0/IjyW+BucVs39NJaswlE9zkTS3/WKqqrccccddDgmRgTNnzO/fM4niM68cdj7lDodW1RVZfny5TjdV2ZGa7TxZy9Xzn2Y2wgb0X7jVTffKD/Cy61NnImcRLfJzOVkmkFbBAhC3C5ymxu5o+kCCW5ZcW0ojFnyoCHMSlimNAqS4dfonSgaUoXg3TNX92KYa5ErXft5ouhPMvHw5suPhoalTiXB4NXaaNnNeNXFZ+rOQJ0c+8aSq2sFkCRojEbjFc8DHg6zZ8/2+7kQApPJhKqqrFq1iscff5xTe8a4cZKAGA0Gdu3adVUubPVHT10VFBTw2GOPYWrPZuP+42PcQsl4YzQaee21167Kha3+6FnFw7vQNVzNZeOOU2PZPMkIMBqNvPPOO1flwlZ/+LOXlq4cmv/08hi3UDJaXF3WTnLN0XN1/MqVK3tVqTnFEBawSCQ98DcYedPLDr/bPM6tk0gGxp/z7tXuiT0TLwVPcvUzmL08umvk74eQjB/SiZdcEXoajRUrVoz6y5+uJ4yKwo9vu51ul4vvvP3WeDdnXOn5UNh3MJIMjS8tXkLGJDvfe/vt676Kx1jgTZnx57xLJFcCaS+vfa4bJ/6LNy1menIyX9/8+hUrqxaI+alpLMvO5tfvvzdo6a2JjtFoRFXVfpH3iUiIycR/rruXUw0NPLX9nXFpw31F00mIiLhm38YaLF5d5efnj3gwuhrswXiSOWkSM5KTOVZbG5QDf6Wu19Vwf40FXgf+enbew8xmnrx5KenR0ahC8O873qXd4eChefPYcOQopxobxruJ1xSjaS+vKlIno3z5CcTv/wTHjkFRIcpPnoK3tyB+9nN9G0VB+bcfIPYfgJc2jm37lixG+cLn4Wgx4vs/vOKHuyqc+Ftyp7IoI53vvv32FTtGhNWCUVEwG0enRvhwWJufT2pUFDNSUnjv7Nlxa8eVRFGUa8J592IyGDAqChEWy7gcXwFW5+ZS0XSJd04P7wUw1wJeB2i0BqOrwR6MJw/NnYfD7ebnu3b2+jw2PJyH5s7jUFUVW8ou52Zfqes13vfXWDAezvtA/TiePLZwEdkxMTR1dVHf3k75xYvcVzSd3Ng4bs/L49Qu6cSPFqNtL4MiIQHlyScQH+yGlzeNfH/r7kFZsRzx+L/0+li5dQ0UFKB89H7EsWP621mNRrDZLm+UkQFz56Dk5iDG2omPj4eoKL0NY8BV4cTfXVCA9ToYTH/53i5mp0zm/YqK8W7KFeNqXGw7kRHA51/eeF290MkfUlejyw+2bUXVtH4vzZmRnEx+QgLVrTJPdrQYD+1ejf04NS6ONoeDJ1657OC9XHKMTqeTHeUDVzQJplChpDfjYi8XzIeZM1HOnR+V/lI+8c+6g94H8Zf/hbZ2eOPNgX989izil7+C0qvjAfZKMiInPismhnUFhWw7XcbBqirf57fkTqUoKYm/HTpIdWsr6dF21k6bRmJkJA3t7bxZepLSBv2p+76iIqwmEwZF4YnFiwH48/79NHV18eiChTR0tHO68SJrpk4l3GLhd3t2U9XSQk5sLLfn5REbHkFDezubT56gLIg3bC3NzCIzJgZNaByurub1Eyd6fR9ptfKxmTNJjYqm1eFgz/nzvQxMTmwsK3NyiY+I4HhdLTvKy33Ty4Od572FhaRGRwOw7XQZTlXl47NmUdHURKfTycqcXMItFg5VVfFyybER9Mq1w9zUVJZmZvH7fXu51OONbA/PnYfNauXn7+0CBr/uCrAwPZ2bpmRiUBQOVVWx62x5vzcF9mR+ahpLs7IwGQ3sr7zgd5u78wsoTEpEQaG0oYH1R4/4FqwF6tfMSTHcMS2P/9mzh4/NmMGUSTG0dHfxt4MHqWlr8x1DURTuLywiLyEBTWiU1jewofhor5Jgg90Hwzn3641A9mAwbQXTj8uyskmwRbCzvJz7CouIj4igsqWZP+7bh1NVfccZqj1blpVNbHgYBy5c4N7CIiKsFsoaG/nboUPckpvL3NQ0LnZ08ELx0X7pL0syM1mUnkGY2cyFlhaeO3yIVoeD5MhIVmbnADA7ZTKx4eGcabzIqycuV/pJj47mvsIiYsPDKWts4K8HD/bS42DXy0ug+ysY3V/vDHaNgunHvoSZzdxXVES6fRIKcLK+npdLjvk0Oj81jSWZmdhCrFxobmHD0SO+NKxAGs+Lj+eOvGlYTSZcmsYTixfz3OHDZNjtLEhPB+BkQ73vDb/5CQncnjeNCKuFYzW1zExJodXRzY/feYdbp97A1Lg4fvH+ez49FCQmsjInh1dKSii/dIm78vNJjYrmxeKjrCssIikykrdLS9l5tjzg+O7P5/jelrfRpPbAYEB58AGYOR1UTU8X+eOf9LempqWh3LlW327RIpSEBMSJk/CP5/zuSnnyS9DRgfjtf1/+8L57UQoLEN//IcqnPgGhofoxv/89AMQvfw2FBSjLlup/FxdDs58iBmlpKI88pG+jGOBUGSgKLF+GcssqMBgRH3wIb28Br22Mjkb57KchMxOamxE7dsDmyw8Jyje+BjW1iBMnUO5dB7YIxNM/hYpz/Y/vDYyMkWZG5MR3Op0UJCaSaLP1cuLvnz4dg6JQ397OTRlTeGT+fBT0VyinRkUxKyWF548cZvPJk8xOmYzR89KLwsQkAOyhYTR1dek3uBB6BwCaENS2trJ22jTuKywC9Cd07z5fLC7mleMlg7Z5dW6uLz8xNzaOJVMy+drm1wF9IP3GsuUYDQYEuhOUn5DAwvR0ntr+Dok2G99esVI/rhBkTppEWrSd/9i5I+B5LsrIIDYsHIBwiwVnVxeLp2SyPNuI0VMfWFEUMux2JoWF8Yd9e0fSNdcEISYTBYmJrCso5Nm9ej3KtOholmRmUue5+QJd99vy8vhI0XRfZCAvPp4ut4ud5eV+j/nQ3LncnJkFnv3lxsb1+l4BfnrHWuLCw1GFwKAoZMXEsHjKFJ54ZRNuTQvYrzfExzE7ZTLT707G5NFaGtH825pbeWzjSzjcbqwmEz9be2evNIPsmFiWZmXxxU0v49K0gPfBUM/9emQwexBIW8H046KMdHJj41idk4vBYEABUqOjyY6J5f++/hrAsOyZd7+335AH4NHYJJZlZettEYLsmBjmp6Xx3bffoqKpCYCvL1tOXny871jpdjuL0tP54batRIaEkOiZkraHhhIZEoLNGtLL+fvsgoU+25gWHU2SLZKn390e1PWCwPdXMLq/3gl0jRJttoD92JOpcXF8dekyTAaDbtPQA3RxERH85oP3+cz8BdyYkaHbESFIj7azIC2N72/dSkXTpYAaz4mNIz8xEYAIi4UZySnsLC9nRnIKM5NTACi/eImyxkZWZOfwSU95RNVzLIALlfqMwpLMTJIjI7EYjTg8s5MFiYnMTE7hZH095ZcusSQzk9iwcGYkJ2MyGlGAuva2gOM74NfnkA48EBKC8re/QGTk5c+m5aHcfivio/8Ek1P0fwCxMWCPRomOQgzgxLNyBTic0MOJV1avhClTdOf9xkV6igzAnNm+/SoL5sPCBfrfpaVwzI99zEjXZwUUBSU6GvHKq/DR+1EefsjnWCvTixCdnfDmW1CQj/LTp8Fk8vW9MmsmLF+O+MpX9X0uWwqecQLQHfUBAny0eGa/egQeryQjKm5a09ZGq8NBbHg4seG6g3pTxhTMBgOHq6sQQvDAnDkowL/v2MHDG9bzh337EMB9hUVYjEa+8cZmOl0uVE3j4Q3reXjDesovXfQdQ1EUDldX8ciG9Xzh5Y1MCgvj3sIi3JrGM7t28sDzz/G73R8igHUFBZgMg5/S7/ft5YH1z/P7vXvpdrtJtNm4v6gIBXhi8RKMBgPrjxzhwfXP869bttDhdJIXH8+M5GTuKdDfAvlG6Uke3LCe/z14kI3HijEqSsDzfPLVV30DaU+MisLfDx3igfXP8+87dgCwIC1tJN1yzbC3shKBHpH3sq5Q74OXioO77qtycgH4zltv8rmXXmTzyZO8P8B6hJzYWG7OzMKlaXznrbd4eMN6fu99mPLcvPcVFREXHk5tWxsPb1jPl17ZRHVrKzarlY/PmuXbVzD92u508PjGl/jsiy9Q29aG0WBgZY4eQfvCjTcRYbFwtKaGxze+xBOvbKKiqYlwi4WH5s0jLjw84H0wlHO/XhnIHgSjLS+D9aOXkro6Hlz/PE++9iouTSM+IgJ7aGhQ/TgYh6qreXD983zzzTcAPcfce07eNRS3ehz95dnZ5MXHc6mzk2+8sZlPb1jPlrJTKIrC5xbdyMGqKv730EEAtp4u4+EN6/nB1i29jnfYc7yvbX5dd8LjdCc8mOsVzP0VSPeSwNcomH70oqAvWjYZDLxccoyH1j/PA+uf588H9vPs3j1k2CdxY0YGLlXlS69s4tMvbOC9irMYDQYeW7iw174G0vgrx0v4/pa3fds88PxzHKyq4re7P2RTn4fUj0yfDsAv3tvFw+uf53hdHQANw1hM3epw8KVXNvH4xpc41dAQcHz3XZM+PocElO/+P92B37cfse5+xMc+DmWnwWZD+fIT8MGHiP/8rb7xK68ibluL+MKXhn088fBn9Ci5263v67a1cLIU8eOn4W9/H/zHO3chHni4d/vvulPf72OPI9bdDxtegC1bdYf9+98Dkwnx7O8Ra25H/MsXoa0NphfpDwNeDAbYvQdx+52I+/8P9JhJ7YV3BrXHrPqVZMRvKNhySs85uqegAIDb8vQB4++HDpGXkIDZaKTN4aC4tgaAHeVnaO7qwmgwkBefEHD/AvivDz/ErWm0O52szp2KAtS0tmIPDWNZVjZWk5k2hwNFUciJjR10f2cu6g8IO8+W82apHh1akJ5Oun0SERYL3W43nS4XSzOzSLfbqW7V6/bOSplMXbveKUumZJIdE8OWslOUX7o0ovN0axpvnSoFoLi2BpemYTFdFUsVxh2H2035xYuEmEwUJiahoM/WdLvd7D5/Lqjr3tLdDcAj8+ZjNZl4/shh1AEiK/d6oqF7zp/jXLP+wHXwgudp2/Ob+Wn69O/rJ04ghKCpq4sXi48CUJR0eSAIpl8/qKig3enE4Xaz70IlAMmeSIc3Wnq0poa5qWnMSE6hpLYW0KNuwdwHQzn365WB7MFQ7unB+tHLc0cOI4SgsaODak+kZnJU9Ijt2QvFRxFAVUsL7U4nQgjfTItXl7mefXgf6o7U1DA1Lp6bpmRS1dKKEIJJoaFBXS9v2lhtWxtljY2YDAamxsUFdb2Cub8C6V4yutcoKyaGcIsFl6qy8djlNM53Tp/G4XazIicb0J3vpq4uXJrGH/buRQAJPRcSMrDGh4I35eZgVRUCeLNUt6H5iYF9hb6sP3KYpq4u2p3OoMZ3L319DgkwQ3+4Env3wc1LdOf2gP6gSP60cWxYkDTpaTfKV74MISGI/35Wd8JzsvUFsZ2d0NEJt90K2dlw7ry+/aIeD6pCIH70FLhcgzvoZzwz3T2yU64kI/YWXz9xnLsLCpgzOZXnDh8mJTKSCy0tNHZ0MM8TQa1outTrN+eamrCHhpIWHc2RmupB99/mcPimzQAmR0UB+nTdA35WXRsDRK568mZpKXfnF2CzWLkhXo8ohZhMfverKLCxuJgb4uKZGhfHt1espKLpEk9t306aJ9d9JOfppd3hwB7kgHo98PyRw3xz+Qruys8nJjwMk8HA1rIygKCu+8937eRfV99Cut3OM3fexc7yM/xh3z6/x0qIiADgLc/A4Q+bVX+d+e7zl3PhDlfrfTtYhY1A/Xr2kn4OZqORCIvFp+Oe0X0viqIEdR8M5dwlve1BMNpSRf/Ujp79OBC1bW2k2+1YTcZRtWd98Tog3ingSWFhACzLyuq37XDyzZs9OdHRIaHEhOv7Hux6Bbq/gtH99Y7ZaBzVa5TjSWc6ffGi3+8TInRH/VD1ZYdEFYJ2hwOb1UqUn4WH0FvjQ8G739SoKCpbWpiTqjvXh6qCGz97suf8ed//BzO+e+nrc1z3WK16qgmgPP5Y/+8nwH0p/t93Uf7r15CdjfL3v8IbbyGe+TkU6YEFwsJQvvgv/X/Y0/62tIAnMDYo7e2gaYgzY5O2OmInXhWCI9XVzEpJ4UuLlwCw4egR4PIgEmntfaPHeAaTFsflC2IYQAh9BxfvQpttp8v4y4EDI2q7t+JHt9tNp1Nf7FfT1sbXPTmx/vjRO9vIiY3l8zfeSIZ9Et9btZrXT+qL4YI5T8nQKG1ooKW7m+yYGCJDQhBC8NKxYiA4fTV1dfGFTS+zPDubf5o5i5szs1A1MWjN9biICM77WzADvmoeMWFhvsWL3ojUaOXrenXpTTHz515577VA90Hfc3drgr9c5/XmB6KnPQhGW6NRFnE07VkgXKpKiMnED7ZuGdBp8zKQPR6Iodj6ge6vYHR/veO1P8Feo0D92OHS+y16AGfc68x6+9FLqNms/36UI9VvnDzJR6ZP5wdrbqXD6STCYkEVgjc8s2ReglFnz2sT7PgOw3ugvabxFkLwpLYEXLA5gsDDFdvXxYuIj3wM1t6O8tijcNsaFFVFeAMKlRcQDz0y+D6GMr53dIxZZZxRuUL/OHwI0Kfm2p1OX2TylKcqQd+p5STP397vVU1DURQiPVHOwfD+Zl7qyPPGV3uml2vaWjlWp09HJtpshHkMVF8U9NzPssZGnti0CVUIEmy2oM9TMjy2nNLzdhMiIiipq/MNLMFcd7PHCLxz+jRPvbMNgJkpKX6P410s6y9S6aXek1LlraoAsHjKFM93o/MSHLem0e12YzQYWDwl0+82wdwH/s994tfuv1L0tAdjdU+Ppj0LRK3noXPttPwBt/E60t5KWsESzPUKdH8Fo/vrHSFEUNco2H705pwnehaLelE8/7zpZgWeohOgz4CaDAZcqtqvROlIKa6t0dvuKRpwqrGBJ199xWfzL3Z2ADCrhw2fMmlSwP0GM75LBkDToKtLj8avXjXwdt6XxmVOCbzPri4IC9Wj/KAvYo3rvcgdVdWd+EC2yFPVCE+amV+8ff7q64gnPYtVF86HQ7rvyuQU8MwUjhijUV/QO1DO/CgzKsnX9e3t1La1kWizsc2T6gD6oFHZ0kJqVBS/uWcdO86cYWZKCiaDgcrmZt+gcrSmhhszMvj2ylWU1NZyqbNzwJX0m0v1iiM2q5Vf330PR2qqSY2KJi06mp/ueJcSj1EaiK8suZnd58+TYItgVspkBPDHffu41NlJSV0d+QkJ/PKuuzlWW4vZaOSG+Hh2lpfz5wP7WZWby0emz2D3uXNYjHr1kW63O+jzlAyPzSdPcE9BAUaDgb95FmxBcPr6+rLlJEdGsq+y0pdfPFB/PHf4EP+6+hYKE5P4xV13caS6mqlxvQ3DXw8c5LurVnFXfgHZMbFUt7ayyrOI8a+jGEndcPQIn5g1m4fmzmVJZiaXOjspTEqitbubr21+Paj74Mmbl/Y797q26+/tpIMxkD0Yq3t6pPZsKDy7dw9P3XY7M5KTefq22znV0EB+YiKRViuPv7wRh9vN7nPneGTuPHJiYnls4SKMBoU/BZGCFcz1Cub+CqR7SXDXaKB+7Jvj3djRQVljIzmxsfx23b2cqK9HIJgWn8CbpaW8dKyYO6ZNI3PSJH58623su1Dpe9i9Ei+R+sz8BYSYTJTU1WGzWom0hnBH3jReP3mCS52dbDlVRmFiEp+aM5e8+ATS7XbS7faA+w1mfJcMjPj9H1E+/zl9EeuaW/TFm3Nm6+UYH/REsLe/C09+CaZNQ/nm1/XFos/8wn/++J69sHIFyrO/g0OHYf68/k703v2wagXKz38GBw8hGhr8l6w8clSfLcjJRvn6VxFP/aTfJsqPfgjpabBjFxR4cvirqqG+AQ4eglkzUZ7/O+w/ABaLvqj1zbf1WvNDRHn0M3D3XfDgA/rMxRVm1OY9Nh47hipEv5JoP9q2lcrmZiIsFm7PyyM5MpLzzc38yBMZBHjpWDEXOztJiIhgeXY2S7MHjoQKIfje229R396OzWrlpowppNvtdLhcAfMBXZqGLSSE2264gdkpk3F63ljoHZCf2bmD4toazEYjM1NSKEhMRACdnilHq8mEqmksnjKF+WlptDoc/Pee3UGfp2R4qEJwuKaauvZ230IkL4Guu8PtJtxiYWVODml2O3Xt7fxu94d+j1PR1MSfD+xH1TSiQ0JZkpnlKy/mnUAsv3SRP+7fh6ppFCQmsjo3F1UI/rBvX6+qSiNla1kZm46XoKFXzZmflkaoyeSrzRzMfTCUc78eCWQPxuKeHok9Gyq1bW38fNdOXxWeJZmZTAoL42Jnpy866dY03igtRUOvpjR3cirZARbXegl0vYK5vwLpXhLcNRpKPz69/R2O1dZiMBgoSEykIDGJVoeDbrcbt6bxw61baHc6SY6M5K5p+YSYzew6e5bnjxwZ9XPbebYcIQT5CQkk2WzEhoezMieHry9bDsCRmmqfA+4tN3nOT9U3fwQa3yWDsOkVvSqMEFCQD0tvhrAwaOwx5rlc8OJL+jbLlsLimwZc9Cr+/Fc4exYSEuDWNfqHly712eYvUF8PKcl6Gszttw7cvufX6xH5JYv9f9/drT8k3H0nZGVBVbVe6QYQ3/4O7N+vO++LFl4uadkxvICXqPfM0o7SzHwgFDFIAtjOl+t57WwJdcnBRYOSIyP7OVleTAYDk6OiuNDSMuAUXKLNhsPtDtpgW00mkmw2KpubA1bdiAsPx61pNHV1kRwZSZvDQZt3GqYPiqKQHh1NbVub3zdl2kNDcamq35XrwZznSFFUA3MPz+Txn+QE3vgq5t2N9WyuCE5foWYzIYMM5oGue3JkJPXt7UH3SaLNxsWOjkHz3L1lVRs7OoLa53BJjoyky+Ua8NwD3QdDOfd5B2bzmR9kY7Ze/YuVBuLwu81s3H+citTzA24zFHswFvc0DM2ejZSokBDCLZaA9rqqpWXIaz2CtfWB7q9Auu/L3OKZfOrJLGz2iVvd68SeVjbuOEVp+umgtg90jYbSj3rtfzsXWvzrL8xsJiYsjMqWK/cWWEVRMClKr7b+6u57iLRaeeylF30vqvOmVw5nRizQ+D4U5h6azSPfySIkbBTzwMeYo7taaP7Tyyw+/4/gfpCWpldzGehldGazXqu94tzlfPqBiIjQnec+DnwvUlJ0Bz2Il3kSGzv4dmlpUFPjv10GA2Rl6hH6kdZ4T0yAuvqA6wcOxayg6yOf4MZ1icM+1Khau4EGBNAjA/7qpPdkqDekw+0OuE8vDT0crcHaCXp0bLD9DjaoBHOekqHT5XLRNYhBCHTdA/V5X4LR4pV23r0Eanug+2Co5349MBR7MFb39FDs2Uhp6e72lSD1x0jOebRsvdRtYEZTuwJ8pT/90ely0XkFHXiAxxYsZM7kyeytrKSypZkb4uKJtFpxqWov++8tczocAo3vkgCcHzg4AugOcllwD6FBRauHUqoxkKM/WNs1Lfh2B6J29NIgAzFxQxYSiUQikUiuGTqcTlAUFqans5B0BHrQ7D8/+EBWK5JI/CCdeIlEIpFIJOPOnw/s588H9hMdEkq4xUxNW5tv3YREIumPdOIlEolEIpFcNTR3d9HcLRczSySBmLirMSQSiUQikUgkkusU6cRLJBKJRCKRSCQTDOnESyQSiUQikUgkEwzpxEskEolEIpFIJBMM6cRLJBKJRCKRSCQTjIDVaWxtNqgdi6ZIgkXRJu7bNPtia4+Q+rqKENeItkLbw0ioTRjvZkjGEte1oV1Lu0Vqd4KgqOPdgtGh0ZzEkZhl492M646a8CyiR7iPQZ34tJxwbtJSR3gIyZXAkmMc7yaMmPTccIRIG+9mSHpgSFMwTvDCs/GpVhYUJSFIGu+mSMYQQ5qCJWRiTy7HJFmZMzMRIaQTPxEwpCmYzBP74TFuspXWlYW0UzjeTbnuiAJSptpGtA9FCPkmBYlEIpFIJBKJZCIxscMWEolEIpFIJBLJdYh04iUSiUQikUgkkgmGdOIlEolEIpFIJJIJhnTiJRKJRCKRSCSSCYZ04iUSiUQikUgkkgmGdOIlEolEIpFIJJIJhnTiJRKJRCKRSCSSCcb/B2R4N3XcR7NNAAAAAElFTkSuQmCC" id="0" name="Picture 1"/>
          <p:cNvPicPr>
            <a:picLocks noGrp="1" noChangeAspect="1"/>
          </p:cNvPicPr>
          <p:nvPr/>
        </p:nvPicPr>
        <p:blipFill>
          <a:blip r:embed="rId3"/>
          <a:stretch>
            <a:fillRect/>
          </a:stretch>
        </p:blipFill>
        <p:spPr bwMode="auto">
          <a:xfrm>
            <a:off x="457200" y="2247900"/>
            <a:ext cx="8229600" cy="774700"/>
          </a:xfrm>
          <a:prstGeom prst="rect">
            <a:avLst/>
          </a:prstGeom>
          <a:noFill/>
          <a:ln w="9525">
            <a:noFill/>
            <a:headEnd/>
            <a:tailEnd/>
          </a:ln>
        </p:spPr>
      </p:pic>
      <p:sp>
        <p:nvSpPr>
          <p:cNvPr id="1" name="TextBox 3"/>
          <p:cNvSpPr txBox="1"/>
          <p:nvPr>
            <p:ph idx="1"/>
          </p:nvPr>
        </p:nvSpPr>
        <p:spPr>
          <a:xfrm>
            <a:off x="457200" y="4076700"/>
            <a:ext cx="8229600" cy="508000"/>
          </a:xfrm>
          <a:prstGeom prst="rect">
            <a:avLst/>
          </a:prstGeom>
          <a:noFill/>
        </p:spPr>
        <p:txBody>
          <a:bodyPr/>
          <a:lstStyle/>
          <a:p>
            <a:pPr lvl="0" indent="0" marL="0" algn="ctr">
              <a:buNone/>
            </a:pPr>
            <a:r>
              <a:rPr/>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Étape 1 : Définir votre besoin 🎯</a:t>
            </a:r>
          </a:p>
        </p:txBody>
      </p:sp>
      <p:sp>
        <p:nvSpPr>
          <p:cNvPr id="3" name="Content Placeholder 2"/>
          <p:cNvSpPr>
            <a:spLocks noGrp="1"/>
          </p:cNvSpPr>
          <p:nvPr>
            <p:ph idx="1"/>
          </p:nvPr>
        </p:nvSpPr>
        <p:spPr/>
        <p:txBody>
          <a:bodyPr/>
          <a:lstStyle/>
          <a:p>
            <a:pPr lvl="0" indent="0" marL="0">
              <a:buNone/>
            </a:pPr>
            <a:r>
              <a:rPr b="1"/>
              <a:t>Posez-vous ces questions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 Que voulez-vous faire ?</a:t>
            </a:r>
          </a:p>
          <a:p>
            <a:pPr lvl="0"/>
            <a:r>
              <a:rPr/>
              <a:t>Répondre à des questions</a:t>
            </a:r>
          </a:p>
          <a:p>
            <a:pPr lvl="0"/>
            <a:r>
              <a:rPr/>
              <a:t>Résumer des documents</a:t>
            </a:r>
          </a:p>
          <a:p>
            <a:pPr lvl="0"/>
            <a:r>
              <a:rPr/>
              <a:t>Analyser du texte</a:t>
            </a:r>
          </a:p>
          <a:p>
            <a:pPr lvl="0"/>
            <a:r>
              <a:rPr/>
              <a:t>Générer du contenu</a:t>
            </a:r>
          </a:p>
        </p:txBody>
      </p:sp>
      <p:sp>
        <p:nvSpPr>
          <p:cNvPr id="4" name="Content Placeholder 3"/>
          <p:cNvSpPr>
            <a:spLocks noGrp="1"/>
          </p:cNvSpPr>
          <p:nvPr>
            <p:ph idx="2" sz="half"/>
          </p:nvPr>
        </p:nvSpPr>
        <p:spPr/>
        <p:txBody>
          <a:bodyPr/>
          <a:lstStyle/>
          <a:p>
            <a:pPr lvl="0" indent="0" marL="0">
              <a:spcBef>
                <a:spcPts val="3000"/>
              </a:spcBef>
              <a:buNone/>
            </a:pPr>
            <a:r>
              <a:rPr b="1"/>
              <a:t>📁 Quelles données avez-vous ?</a:t>
            </a:r>
          </a:p>
          <a:p>
            <a:pPr lvl="0"/>
            <a:r>
              <a:rPr/>
              <a:t>Documents PDF, Word</a:t>
            </a:r>
          </a:p>
          <a:p>
            <a:pPr lvl="0"/>
            <a:r>
              <a:rPr/>
              <a:t>Notes personnelles</a:t>
            </a:r>
          </a:p>
          <a:p>
            <a:pPr lvl="0"/>
            <a:r>
              <a:rPr/>
              <a:t>Emails archivés</a:t>
            </a:r>
          </a:p>
          <a:p>
            <a:pPr lvl="0"/>
            <a:r>
              <a:rPr/>
              <a:t>Historique YouTube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Étape 2 : Préparer vos données 📊</a:t>
            </a:r>
          </a:p>
        </p:txBody>
      </p:sp>
      <p:sp>
        <p:nvSpPr>
          <p:cNvPr id="3" name="Content Placeholder 2"/>
          <p:cNvSpPr>
            <a:spLocks noGrp="1"/>
          </p:cNvSpPr>
          <p:nvPr>
            <p:ph idx="1"/>
          </p:nvPr>
        </p:nvSpPr>
        <p:spPr/>
        <p:txBody>
          <a:bodyPr/>
          <a:lstStyle/>
          <a:p>
            <a:pPr lvl="0" indent="0" marL="0">
              <a:spcBef>
                <a:spcPts val="3000"/>
              </a:spcBef>
              <a:buNone/>
            </a:pPr>
            <a:r>
              <a:rPr b="1"/>
              <a:t>Sources possibles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Créez votre IA Locale</dc:title>
  <dc:creator>Guide IA Locale</dc:creator>
  <cp:keywords/>
  <dcterms:created xsi:type="dcterms:W3CDTF">2025-10-25T12:27:15Z</dcterms:created>
  <dcterms:modified xsi:type="dcterms:W3CDTF">2025-10-25T12:27:15Z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colortheme">
    <vt:lpwstr>seahorse</vt:lpwstr>
  </property>
  <property fmtid="{D5CDD505-2E9C-101B-9397-08002B2CF9AE}" pid="4" name="date">
    <vt:lpwstr>Janvier 2025</vt:lpwstr>
  </property>
  <property fmtid="{D5CDD505-2E9C-101B-9397-08002B2CF9AE}" pid="5" name="fonttheme">
    <vt:lpwstr>structurebold</vt:lpwstr>
  </property>
  <property fmtid="{D5CDD505-2E9C-101B-9397-08002B2CF9AE}" pid="6" name="subtitle">
    <vt:lpwstr>Le Guide Complet de A à Z pour les Non-Techniciens</vt:lpwstr>
  </property>
  <property fmtid="{D5CDD505-2E9C-101B-9397-08002B2CF9AE}" pid="7" name="theme">
    <vt:lpwstr>Madrid</vt:lpwstr>
  </property>
</Properties>
</file>