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notesMasterIdLst>
    <p:notesMasterId r:id="rId13"/>
  </p:notesMasterIdLst>
  <p:sldIdLst>
    <p:sldId id="283" r:id="rId2"/>
    <p:sldId id="273" r:id="rId3"/>
    <p:sldId id="282" r:id="rId4"/>
    <p:sldId id="284" r:id="rId5"/>
    <p:sldId id="285" r:id="rId6"/>
    <p:sldId id="286" r:id="rId7"/>
    <p:sldId id="292" r:id="rId8"/>
    <p:sldId id="288" r:id="rId9"/>
    <p:sldId id="291" r:id="rId10"/>
    <p:sldId id="289" r:id="rId11"/>
    <p:sldId id="29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691F"/>
    <a:srgbClr val="FF3300"/>
    <a:srgbClr val="FF6600"/>
    <a:srgbClr val="0066FF"/>
    <a:srgbClr val="0C0C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17" autoAdjust="0"/>
    <p:restoredTop sz="94660"/>
  </p:normalViewPr>
  <p:slideViewPr>
    <p:cSldViewPr snapToGrid="0">
      <p:cViewPr>
        <p:scale>
          <a:sx n="60" d="100"/>
          <a:sy n="60" d="100"/>
        </p:scale>
        <p:origin x="1024" y="-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ABF8DC-9F29-4357-B606-11A0CB7AB809}" type="datetimeFigureOut">
              <a:rPr lang="en-SG" smtClean="0"/>
              <a:t>18/6/2025</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C8FA3D-3133-48F5-B7DA-4AA82BA760DD}" type="slidenum">
              <a:rPr lang="en-SG" smtClean="0"/>
              <a:t>‹#›</a:t>
            </a:fld>
            <a:endParaRPr lang="en-SG"/>
          </a:p>
        </p:txBody>
      </p:sp>
    </p:spTree>
    <p:extLst>
      <p:ext uri="{BB962C8B-B14F-4D97-AF65-F5344CB8AC3E}">
        <p14:creationId xmlns:p14="http://schemas.microsoft.com/office/powerpoint/2010/main" val="1087728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749BEE-C67D-49E8-BB51-2A0E50AAB5E0}" type="datetimeFigureOut">
              <a:rPr lang="en-SG" smtClean="0"/>
              <a:t>18/6/2025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5771C60-E005-427B-9750-15B48281759A}" type="slidenum">
              <a:rPr lang="en-SG" smtClean="0"/>
              <a:t>‹#›</a:t>
            </a:fld>
            <a:endParaRPr lang="en-SG"/>
          </a:p>
        </p:txBody>
      </p:sp>
    </p:spTree>
    <p:extLst>
      <p:ext uri="{BB962C8B-B14F-4D97-AF65-F5344CB8AC3E}">
        <p14:creationId xmlns:p14="http://schemas.microsoft.com/office/powerpoint/2010/main" val="4103761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749BEE-C67D-49E8-BB51-2A0E50AAB5E0}" type="datetimeFigureOut">
              <a:rPr lang="en-SG" smtClean="0"/>
              <a:t>18/6/2025</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D5771C60-E005-427B-9750-15B48281759A}" type="slidenum">
              <a:rPr lang="en-SG" smtClean="0"/>
              <a:t>‹#›</a:t>
            </a:fld>
            <a:endParaRPr lang="en-SG"/>
          </a:p>
        </p:txBody>
      </p:sp>
    </p:spTree>
    <p:extLst>
      <p:ext uri="{BB962C8B-B14F-4D97-AF65-F5344CB8AC3E}">
        <p14:creationId xmlns:p14="http://schemas.microsoft.com/office/powerpoint/2010/main" val="296599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749BEE-C67D-49E8-BB51-2A0E50AAB5E0}" type="datetimeFigureOut">
              <a:rPr lang="en-SG" smtClean="0"/>
              <a:t>18/6/2025</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D5771C60-E005-427B-9750-15B48281759A}" type="slidenum">
              <a:rPr lang="en-SG" smtClean="0"/>
              <a:t>‹#›</a:t>
            </a:fld>
            <a:endParaRPr lang="en-SG"/>
          </a:p>
        </p:txBody>
      </p:sp>
    </p:spTree>
    <p:extLst>
      <p:ext uri="{BB962C8B-B14F-4D97-AF65-F5344CB8AC3E}">
        <p14:creationId xmlns:p14="http://schemas.microsoft.com/office/powerpoint/2010/main" val="2447073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749BEE-C67D-49E8-BB51-2A0E50AAB5E0}" type="datetimeFigureOut">
              <a:rPr lang="en-SG" smtClean="0"/>
              <a:t>18/6/2025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5771C60-E005-427B-9750-15B48281759A}" type="slidenum">
              <a:rPr lang="en-SG" smtClean="0"/>
              <a:t>‹#›</a:t>
            </a:fld>
            <a:endParaRPr lang="en-SG"/>
          </a:p>
        </p:txBody>
      </p:sp>
    </p:spTree>
    <p:extLst>
      <p:ext uri="{BB962C8B-B14F-4D97-AF65-F5344CB8AC3E}">
        <p14:creationId xmlns:p14="http://schemas.microsoft.com/office/powerpoint/2010/main" val="2827665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749BEE-C67D-49E8-BB51-2A0E50AAB5E0}" type="datetimeFigureOut">
              <a:rPr lang="en-SG" smtClean="0"/>
              <a:t>18/6/2025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5771C60-E005-427B-9750-15B48281759A}" type="slidenum">
              <a:rPr lang="en-SG" smtClean="0"/>
              <a:t>‹#›</a:t>
            </a:fld>
            <a:endParaRPr lang="en-SG"/>
          </a:p>
        </p:txBody>
      </p:sp>
    </p:spTree>
    <p:extLst>
      <p:ext uri="{BB962C8B-B14F-4D97-AF65-F5344CB8AC3E}">
        <p14:creationId xmlns:p14="http://schemas.microsoft.com/office/powerpoint/2010/main" val="698429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BE749BEE-C67D-49E8-BB51-2A0E50AAB5E0}" type="datetimeFigureOut">
              <a:rPr lang="en-SG" smtClean="0"/>
              <a:t>18/6/2025</a:t>
            </a:fld>
            <a:endParaRPr lang="en-SG"/>
          </a:p>
        </p:txBody>
      </p:sp>
      <p:sp>
        <p:nvSpPr>
          <p:cNvPr id="9" name="Footer Placeholder 8"/>
          <p:cNvSpPr>
            <a:spLocks noGrp="1"/>
          </p:cNvSpPr>
          <p:nvPr>
            <p:ph type="ftr" sz="quarter" idx="11"/>
          </p:nvPr>
        </p:nvSpPr>
        <p:spPr/>
        <p:txBody>
          <a:bodyPr/>
          <a:lstStyle/>
          <a:p>
            <a:endParaRPr lang="en-SG"/>
          </a:p>
        </p:txBody>
      </p:sp>
      <p:sp>
        <p:nvSpPr>
          <p:cNvPr id="10" name="Slide Number Placeholder 9"/>
          <p:cNvSpPr>
            <a:spLocks noGrp="1"/>
          </p:cNvSpPr>
          <p:nvPr>
            <p:ph type="sldNum" sz="quarter" idx="12"/>
          </p:nvPr>
        </p:nvSpPr>
        <p:spPr/>
        <p:txBody>
          <a:bodyPr/>
          <a:lstStyle/>
          <a:p>
            <a:fld id="{D5771C60-E005-427B-9750-15B48281759A}" type="slidenum">
              <a:rPr lang="en-SG" smtClean="0"/>
              <a:t>‹#›</a:t>
            </a:fld>
            <a:endParaRPr lang="en-SG"/>
          </a:p>
        </p:txBody>
      </p:sp>
    </p:spTree>
    <p:extLst>
      <p:ext uri="{BB962C8B-B14F-4D97-AF65-F5344CB8AC3E}">
        <p14:creationId xmlns:p14="http://schemas.microsoft.com/office/powerpoint/2010/main" val="883159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BE749BEE-C67D-49E8-BB51-2A0E50AAB5E0}" type="datetimeFigureOut">
              <a:rPr lang="en-SG" smtClean="0"/>
              <a:t>18/6/2025</a:t>
            </a:fld>
            <a:endParaRPr lang="en-SG"/>
          </a:p>
        </p:txBody>
      </p:sp>
      <p:sp>
        <p:nvSpPr>
          <p:cNvPr id="11" name="Footer Placeholder 10"/>
          <p:cNvSpPr>
            <a:spLocks noGrp="1"/>
          </p:cNvSpPr>
          <p:nvPr>
            <p:ph type="ftr" sz="quarter" idx="11"/>
          </p:nvPr>
        </p:nvSpPr>
        <p:spPr/>
        <p:txBody>
          <a:bodyPr/>
          <a:lstStyle/>
          <a:p>
            <a:endParaRPr lang="en-SG"/>
          </a:p>
        </p:txBody>
      </p:sp>
      <p:sp>
        <p:nvSpPr>
          <p:cNvPr id="12" name="Slide Number Placeholder 11"/>
          <p:cNvSpPr>
            <a:spLocks noGrp="1"/>
          </p:cNvSpPr>
          <p:nvPr>
            <p:ph type="sldNum" sz="quarter" idx="12"/>
          </p:nvPr>
        </p:nvSpPr>
        <p:spPr/>
        <p:txBody>
          <a:bodyPr/>
          <a:lstStyle/>
          <a:p>
            <a:fld id="{D5771C60-E005-427B-9750-15B48281759A}" type="slidenum">
              <a:rPr lang="en-SG" smtClean="0"/>
              <a:t>‹#›</a:t>
            </a:fld>
            <a:endParaRPr lang="en-SG"/>
          </a:p>
        </p:txBody>
      </p:sp>
    </p:spTree>
    <p:extLst>
      <p:ext uri="{BB962C8B-B14F-4D97-AF65-F5344CB8AC3E}">
        <p14:creationId xmlns:p14="http://schemas.microsoft.com/office/powerpoint/2010/main" val="285633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BE749BEE-C67D-49E8-BB51-2A0E50AAB5E0}" type="datetimeFigureOut">
              <a:rPr lang="en-SG" smtClean="0"/>
              <a:t>18/6/2025</a:t>
            </a:fld>
            <a:endParaRPr lang="en-SG"/>
          </a:p>
        </p:txBody>
      </p:sp>
      <p:sp>
        <p:nvSpPr>
          <p:cNvPr id="7" name="Footer Placeholder 6"/>
          <p:cNvSpPr>
            <a:spLocks noGrp="1"/>
          </p:cNvSpPr>
          <p:nvPr>
            <p:ph type="ftr" sz="quarter" idx="11"/>
          </p:nvPr>
        </p:nvSpPr>
        <p:spPr/>
        <p:txBody>
          <a:bodyPr/>
          <a:lstStyle/>
          <a:p>
            <a:endParaRPr lang="en-SG"/>
          </a:p>
        </p:txBody>
      </p:sp>
      <p:sp>
        <p:nvSpPr>
          <p:cNvPr id="8" name="Slide Number Placeholder 7"/>
          <p:cNvSpPr>
            <a:spLocks noGrp="1"/>
          </p:cNvSpPr>
          <p:nvPr>
            <p:ph type="sldNum" sz="quarter" idx="12"/>
          </p:nvPr>
        </p:nvSpPr>
        <p:spPr/>
        <p:txBody>
          <a:bodyPr/>
          <a:lstStyle/>
          <a:p>
            <a:fld id="{D5771C60-E005-427B-9750-15B48281759A}" type="slidenum">
              <a:rPr lang="en-SG" smtClean="0"/>
              <a:t>‹#›</a:t>
            </a:fld>
            <a:endParaRPr lang="en-SG"/>
          </a:p>
        </p:txBody>
      </p:sp>
    </p:spTree>
    <p:extLst>
      <p:ext uri="{BB962C8B-B14F-4D97-AF65-F5344CB8AC3E}">
        <p14:creationId xmlns:p14="http://schemas.microsoft.com/office/powerpoint/2010/main" val="555072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E749BEE-C67D-49E8-BB51-2A0E50AAB5E0}" type="datetimeFigureOut">
              <a:rPr lang="en-SG" smtClean="0"/>
              <a:t>18/6/2025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D5771C60-E005-427B-9750-15B48281759A}" type="slidenum">
              <a:rPr lang="en-SG" smtClean="0"/>
              <a:t>‹#›</a:t>
            </a:fld>
            <a:endParaRPr lang="en-SG"/>
          </a:p>
        </p:txBody>
      </p:sp>
    </p:spTree>
    <p:extLst>
      <p:ext uri="{BB962C8B-B14F-4D97-AF65-F5344CB8AC3E}">
        <p14:creationId xmlns:p14="http://schemas.microsoft.com/office/powerpoint/2010/main" val="1164101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BE749BEE-C67D-49E8-BB51-2A0E50AAB5E0}" type="datetimeFigureOut">
              <a:rPr lang="en-SG" smtClean="0"/>
              <a:t>18/6/2025</a:t>
            </a:fld>
            <a:endParaRPr lang="en-SG"/>
          </a:p>
        </p:txBody>
      </p:sp>
      <p:sp>
        <p:nvSpPr>
          <p:cNvPr id="9" name="Footer Placeholder 8"/>
          <p:cNvSpPr>
            <a:spLocks noGrp="1"/>
          </p:cNvSpPr>
          <p:nvPr>
            <p:ph type="ftr" sz="quarter" idx="11"/>
          </p:nvPr>
        </p:nvSpPr>
        <p:spPr/>
        <p:txBody>
          <a:bodyPr/>
          <a:lstStyle/>
          <a:p>
            <a:endParaRPr lang="en-SG"/>
          </a:p>
        </p:txBody>
      </p:sp>
      <p:sp>
        <p:nvSpPr>
          <p:cNvPr id="10" name="Slide Number Placeholder 9"/>
          <p:cNvSpPr>
            <a:spLocks noGrp="1"/>
          </p:cNvSpPr>
          <p:nvPr>
            <p:ph type="sldNum" sz="quarter" idx="12"/>
          </p:nvPr>
        </p:nvSpPr>
        <p:spPr/>
        <p:txBody>
          <a:bodyPr/>
          <a:lstStyle/>
          <a:p>
            <a:fld id="{D5771C60-E005-427B-9750-15B48281759A}" type="slidenum">
              <a:rPr lang="en-SG" smtClean="0"/>
              <a:t>‹#›</a:t>
            </a:fld>
            <a:endParaRPr lang="en-SG"/>
          </a:p>
        </p:txBody>
      </p:sp>
    </p:spTree>
    <p:extLst>
      <p:ext uri="{BB962C8B-B14F-4D97-AF65-F5344CB8AC3E}">
        <p14:creationId xmlns:p14="http://schemas.microsoft.com/office/powerpoint/2010/main" val="2241972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50000"/>
              <a:lumOff val="5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BE749BEE-C67D-49E8-BB51-2A0E50AAB5E0}" type="datetimeFigureOut">
              <a:rPr lang="en-SG" smtClean="0"/>
              <a:t>18/6/2025</a:t>
            </a:fld>
            <a:endParaRPr lang="en-SG"/>
          </a:p>
        </p:txBody>
      </p:sp>
      <p:sp>
        <p:nvSpPr>
          <p:cNvPr id="9" name="Footer Placeholder 8"/>
          <p:cNvSpPr>
            <a:spLocks noGrp="1"/>
          </p:cNvSpPr>
          <p:nvPr>
            <p:ph type="ftr" sz="quarter" idx="11"/>
          </p:nvPr>
        </p:nvSpPr>
        <p:spPr>
          <a:xfrm>
            <a:off x="3499101" y="6356350"/>
            <a:ext cx="5911517" cy="365125"/>
          </a:xfrm>
        </p:spPr>
        <p:txBody>
          <a:bodyPr/>
          <a:lstStyle/>
          <a:p>
            <a:endParaRPr lang="en-SG"/>
          </a:p>
        </p:txBody>
      </p:sp>
      <p:sp>
        <p:nvSpPr>
          <p:cNvPr id="10" name="Slide Number Placeholder 9"/>
          <p:cNvSpPr>
            <a:spLocks noGrp="1"/>
          </p:cNvSpPr>
          <p:nvPr>
            <p:ph type="sldNum" sz="quarter" idx="12"/>
          </p:nvPr>
        </p:nvSpPr>
        <p:spPr/>
        <p:txBody>
          <a:bodyPr/>
          <a:lstStyle/>
          <a:p>
            <a:fld id="{D5771C60-E005-427B-9750-15B48281759A}" type="slidenum">
              <a:rPr lang="en-SG" smtClean="0"/>
              <a:t>‹#›</a:t>
            </a:fld>
            <a:endParaRPr lang="en-SG"/>
          </a:p>
        </p:txBody>
      </p:sp>
    </p:spTree>
    <p:extLst>
      <p:ext uri="{BB962C8B-B14F-4D97-AF65-F5344CB8AC3E}">
        <p14:creationId xmlns:p14="http://schemas.microsoft.com/office/powerpoint/2010/main" val="1023420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3000">
              <a:srgbClr val="0066FF"/>
            </a:gs>
            <a:gs pos="87000">
              <a:srgbClr val="0066FF"/>
            </a:gs>
            <a:gs pos="89000">
              <a:schemeClr val="tx1"/>
            </a:gs>
            <a:gs pos="100000">
              <a:srgbClr val="0066FF"/>
            </a:gs>
          </a:gsLst>
          <a:lin ang="2700000" scaled="1"/>
          <a:tileRect/>
        </a:gradFill>
        <a:effectLst/>
      </p:bgPr>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bg2">
                    <a:lumMod val="40000"/>
                    <a:lumOff val="60000"/>
                  </a:schemeClr>
                </a:solidFill>
              </a:defRPr>
            </a:lvl1pPr>
          </a:lstStyle>
          <a:p>
            <a:fld id="{BE749BEE-C67D-49E8-BB51-2A0E50AAB5E0}" type="datetimeFigureOut">
              <a:rPr lang="en-SG" smtClean="0"/>
              <a:t>18/6/2025</a:t>
            </a:fld>
            <a:endParaRPr lang="en-SG"/>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bg2">
                    <a:lumMod val="40000"/>
                    <a:lumOff val="60000"/>
                  </a:schemeClr>
                </a:solidFill>
              </a:defRPr>
            </a:lvl1pPr>
          </a:lstStyle>
          <a:p>
            <a:endParaRPr lang="en-SG"/>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D5771C60-E005-427B-9750-15B48281759A}" type="slidenum">
              <a:rPr lang="en-SG" smtClean="0"/>
              <a:t>‹#›</a:t>
            </a:fld>
            <a:endParaRPr lang="en-SG"/>
          </a:p>
        </p:txBody>
      </p:sp>
    </p:spTree>
    <p:extLst>
      <p:ext uri="{BB962C8B-B14F-4D97-AF65-F5344CB8AC3E}">
        <p14:creationId xmlns:p14="http://schemas.microsoft.com/office/powerpoint/2010/main" val="3896408832"/>
      </p:ext>
    </p:extLst>
  </p:cSld>
  <p:clrMap bg1="dk1" tx1="lt1" bg2="dk2" tx2="lt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tabLst>
          <a:tab pos="1143000" algn="l"/>
        </a:tabLst>
        <a:defRPr sz="2000" kern="1200">
          <a:solidFill>
            <a:schemeClr val="bg2">
              <a:lumMod val="20000"/>
              <a:lumOff val="80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800" kern="1200">
          <a:solidFill>
            <a:schemeClr val="bg2">
              <a:lumMod val="20000"/>
              <a:lumOff val="80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600" kern="1200">
          <a:solidFill>
            <a:schemeClr val="bg2">
              <a:lumMod val="20000"/>
              <a:lumOff val="80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8671BC-5DDE-4865-573E-99378EB91728}"/>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A73F9B04-2AC7-D062-30C9-BD19632225D1}"/>
              </a:ext>
            </a:extLst>
          </p:cNvPr>
          <p:cNvSpPr txBox="1"/>
          <p:nvPr/>
        </p:nvSpPr>
        <p:spPr>
          <a:xfrm>
            <a:off x="2275868" y="3957627"/>
            <a:ext cx="7976951" cy="2985433"/>
          </a:xfrm>
          <a:prstGeom prst="rect">
            <a:avLst/>
          </a:prstGeom>
          <a:noFill/>
        </p:spPr>
        <p:txBody>
          <a:bodyPr wrap="square" rtlCol="0">
            <a:spAutoFit/>
          </a:bodyPr>
          <a:lstStyle/>
          <a:p>
            <a:pPr algn="ctr"/>
            <a:r>
              <a:rPr lang="en-US" sz="2400" b="1" dirty="0" err="1">
                <a:latin typeface="Arial" panose="020B0604020202020204" pitchFamily="34" charset="0"/>
                <a:ea typeface="Calibri" panose="020F0502020204030204" pitchFamily="34" charset="0"/>
                <a:cs typeface="Arial" panose="020B0604020202020204" pitchFamily="34" charset="0"/>
              </a:rPr>
              <a:t>Olist</a:t>
            </a:r>
            <a:r>
              <a:rPr lang="en-US" sz="2400" b="1" dirty="0">
                <a:latin typeface="Arial" panose="020B0604020202020204" pitchFamily="34" charset="0"/>
                <a:ea typeface="Calibri" panose="020F0502020204030204" pitchFamily="34" charset="0"/>
                <a:cs typeface="Arial" panose="020B0604020202020204" pitchFamily="34" charset="0"/>
              </a:rPr>
              <a:t> E-commerce Data 2016 – 2018</a:t>
            </a:r>
          </a:p>
          <a:p>
            <a:pPr algn="ctr"/>
            <a:endParaRPr lang="en-US" sz="2400" b="1" dirty="0">
              <a:latin typeface="Arial" panose="020B0604020202020204" pitchFamily="34" charset="0"/>
              <a:ea typeface="Calibri" panose="020F0502020204030204" pitchFamily="34" charset="0"/>
              <a:cs typeface="Arial" panose="020B0604020202020204" pitchFamily="34" charset="0"/>
            </a:endParaRPr>
          </a:p>
          <a:p>
            <a:r>
              <a:rPr lang="en-US" sz="2400" b="1" dirty="0">
                <a:latin typeface="Arial" panose="020B0604020202020204" pitchFamily="34" charset="0"/>
                <a:ea typeface="Calibri" panose="020F0502020204030204" pitchFamily="34" charset="0"/>
                <a:cs typeface="Arial" panose="020B0604020202020204" pitchFamily="34" charset="0"/>
              </a:rPr>
              <a:t>SCTP – DSAI – 1F</a:t>
            </a:r>
            <a:endParaRPr lang="en-US" sz="2400" b="1" dirty="0">
              <a:latin typeface="Arial" panose="020B0604020202020204" pitchFamily="34" charset="0"/>
              <a:cs typeface="Arial" panose="020B0604020202020204" pitchFamily="34" charset="0"/>
            </a:endParaRPr>
          </a:p>
          <a:p>
            <a:r>
              <a:rPr lang="en-US" sz="2400" b="1" dirty="0">
                <a:latin typeface="Arial" panose="020B0604020202020204" pitchFamily="34" charset="0"/>
                <a:ea typeface="Calibri" panose="020F0502020204030204" pitchFamily="34" charset="0"/>
                <a:cs typeface="Arial" panose="020B0604020202020204" pitchFamily="34" charset="0"/>
              </a:rPr>
              <a:t>Team 5</a:t>
            </a:r>
          </a:p>
          <a:p>
            <a:r>
              <a:rPr lang="en-US" sz="2400" dirty="0">
                <a:latin typeface="Arial" panose="020B0604020202020204" pitchFamily="34" charset="0"/>
                <a:ea typeface="Calibri" panose="020F0502020204030204" pitchFamily="34" charset="0"/>
                <a:cs typeface="Arial" panose="020B0604020202020204" pitchFamily="34" charset="0"/>
              </a:rPr>
              <a:t>Team Lead - Kok Leong, </a:t>
            </a:r>
          </a:p>
          <a:p>
            <a:r>
              <a:rPr lang="en-US" sz="2400" dirty="0">
                <a:latin typeface="Arial" panose="020B0604020202020204" pitchFamily="34" charset="0"/>
                <a:ea typeface="Calibri" panose="020F0502020204030204" pitchFamily="34" charset="0"/>
                <a:cs typeface="Arial" panose="020B0604020202020204" pitchFamily="34" charset="0"/>
              </a:rPr>
              <a:t>Data Engineers - Sen Kwan, Yen Kai, Sara, </a:t>
            </a:r>
          </a:p>
          <a:p>
            <a:r>
              <a:rPr lang="en-US" sz="2400" dirty="0">
                <a:latin typeface="Arial" panose="020B0604020202020204" pitchFamily="34" charset="0"/>
                <a:ea typeface="Calibri" panose="020F0502020204030204" pitchFamily="34" charset="0"/>
                <a:cs typeface="Arial" panose="020B0604020202020204" pitchFamily="34" charset="0"/>
              </a:rPr>
              <a:t>Business Analysts - </a:t>
            </a:r>
            <a:r>
              <a:rPr lang="en-US" sz="2400" dirty="0" err="1">
                <a:latin typeface="Arial" panose="020B0604020202020204" pitchFamily="34" charset="0"/>
                <a:ea typeface="Calibri" panose="020F0502020204030204" pitchFamily="34" charset="0"/>
                <a:cs typeface="Arial" panose="020B0604020202020204" pitchFamily="34" charset="0"/>
              </a:rPr>
              <a:t>Minheaa</a:t>
            </a:r>
            <a:r>
              <a:rPr lang="en-US" sz="2400" dirty="0">
                <a:latin typeface="Arial" panose="020B0604020202020204" pitchFamily="34" charset="0"/>
                <a:ea typeface="Calibri" panose="020F0502020204030204" pitchFamily="34" charset="0"/>
                <a:cs typeface="Arial" panose="020B0604020202020204" pitchFamily="34" charset="0"/>
              </a:rPr>
              <a:t>, Audrey</a:t>
            </a:r>
          </a:p>
          <a:p>
            <a:endParaRPr lang="en-SG" sz="2000" dirty="0">
              <a:latin typeface="Arial" panose="020B0604020202020204" pitchFamily="34" charset="0"/>
              <a:ea typeface="Calibri" panose="020F050202020403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F8B258CB-FB3B-FB78-8266-640552ABEB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2819" y="5799610"/>
            <a:ext cx="1477772" cy="1023494"/>
          </a:xfrm>
          <a:prstGeom prst="rect">
            <a:avLst/>
          </a:prstGeom>
          <a:effectLst>
            <a:outerShdw blurRad="50800" dist="38100" dir="13500000" algn="br" rotWithShape="0">
              <a:prstClr val="black">
                <a:alpha val="40000"/>
              </a:prstClr>
            </a:outerShdw>
          </a:effectLst>
        </p:spPr>
      </p:pic>
      <p:sp>
        <p:nvSpPr>
          <p:cNvPr id="5" name="Rectangle 4">
            <a:extLst>
              <a:ext uri="{FF2B5EF4-FFF2-40B4-BE49-F238E27FC236}">
                <a16:creationId xmlns:a16="http://schemas.microsoft.com/office/drawing/2014/main" id="{8B164081-2549-FFB6-F960-C19984DF54BC}"/>
              </a:ext>
            </a:extLst>
          </p:cNvPr>
          <p:cNvSpPr/>
          <p:nvPr/>
        </p:nvSpPr>
        <p:spPr>
          <a:xfrm>
            <a:off x="1" y="6629146"/>
            <a:ext cx="10252820" cy="193958"/>
          </a:xfrm>
          <a:prstGeom prst="rect">
            <a:avLst/>
          </a:prstGeom>
          <a:solidFill>
            <a:srgbClr val="FF3300">
              <a:alpha val="75000"/>
            </a:srgbClr>
          </a:solidFill>
          <a:ln>
            <a:noFill/>
          </a:ln>
          <a:effectLst>
            <a:innerShdw blurRad="63500" dist="50800" dir="162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026" name="Picture 2">
            <a:extLst>
              <a:ext uri="{FF2B5EF4-FFF2-40B4-BE49-F238E27FC236}">
                <a16:creationId xmlns:a16="http://schemas.microsoft.com/office/drawing/2014/main" id="{DB9D7973-6556-2254-5AAB-F9432C30258B}"/>
              </a:ext>
            </a:extLst>
          </p:cNvPr>
          <p:cNvPicPr>
            <a:picLocks noChangeAspect="1" noChangeArrowheads="1"/>
          </p:cNvPicPr>
          <p:nvPr/>
        </p:nvPicPr>
        <p:blipFill>
          <a:blip r:embed="rId3">
            <a:alphaModFix/>
            <a:extLst>
              <a:ext uri="{28A0092B-C50C-407E-A947-70E740481C1C}">
                <a14:useLocalDpi xmlns:a14="http://schemas.microsoft.com/office/drawing/2010/main" val="0"/>
              </a:ext>
            </a:extLst>
          </a:blip>
          <a:srcRect/>
          <a:stretch>
            <a:fillRect/>
          </a:stretch>
        </p:blipFill>
        <p:spPr bwMode="auto">
          <a:xfrm>
            <a:off x="2382034" y="-265815"/>
            <a:ext cx="6742544" cy="388088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473822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70AD39-55EC-1BD1-4DE1-A4F2A6CB8CD8}"/>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CEC34D9-1EF9-5E9F-543F-5F34B58560BA}"/>
              </a:ext>
            </a:extLst>
          </p:cNvPr>
          <p:cNvSpPr txBox="1"/>
          <p:nvPr/>
        </p:nvSpPr>
        <p:spPr>
          <a:xfrm>
            <a:off x="327077" y="228854"/>
            <a:ext cx="11403514" cy="5509200"/>
          </a:xfrm>
          <a:prstGeom prst="rect">
            <a:avLst/>
          </a:prstGeom>
          <a:noFill/>
        </p:spPr>
        <p:txBody>
          <a:bodyPr wrap="square" rtlCol="0">
            <a:spAutoFit/>
          </a:bodyPr>
          <a:lstStyle/>
          <a:p>
            <a:r>
              <a:rPr lang="en-US" sz="3200" b="1" dirty="0">
                <a:latin typeface="Arial" panose="020B0604020202020204" pitchFamily="34" charset="0"/>
                <a:cs typeface="Arial" panose="020B0604020202020204" pitchFamily="34" charset="0"/>
              </a:rPr>
              <a:t>Recommendations</a:t>
            </a:r>
          </a:p>
          <a:p>
            <a:endParaRPr lang="en-US" sz="2000" dirty="0">
              <a:latin typeface="Arial" panose="020B0604020202020204" pitchFamily="34" charset="0"/>
              <a:cs typeface="Arial" panose="020B0604020202020204" pitchFamily="34" charset="0"/>
            </a:endParaRPr>
          </a:p>
          <a:p>
            <a:pPr marL="514350" indent="-514350">
              <a:buFont typeface="+mj-lt"/>
              <a:buAutoNum type="romanLcPeriod"/>
            </a:pPr>
            <a:r>
              <a:rPr lang="en-SG" sz="2000" dirty="0">
                <a:latin typeface="Arial" panose="020B0604020202020204" pitchFamily="34" charset="0"/>
                <a:cs typeface="Arial" panose="020B0604020202020204" pitchFamily="34" charset="0"/>
              </a:rPr>
              <a:t>Performance-based seller tiering.</a:t>
            </a:r>
            <a:r>
              <a:rPr lang="en-US" sz="2000" dirty="0">
                <a:latin typeface="Arial" panose="020B0604020202020204" pitchFamily="34" charset="0"/>
                <a:cs typeface="Arial" panose="020B0604020202020204" pitchFamily="34" charset="0"/>
              </a:rPr>
              <a:t> Add visible labels such as "Most Recommended Seller" or "Trusted Seller" for sellers meeting defined KPIs (ratings, delivery time, sentiment, volume).</a:t>
            </a:r>
          </a:p>
          <a:p>
            <a:endParaRPr lang="en-US" sz="2000" dirty="0">
              <a:latin typeface="Arial" panose="020B0604020202020204" pitchFamily="34" charset="0"/>
              <a:cs typeface="Arial" panose="020B0604020202020204" pitchFamily="34" charset="0"/>
            </a:endParaRPr>
          </a:p>
          <a:p>
            <a:pPr marL="514350" indent="-514350">
              <a:buFont typeface="+mj-lt"/>
              <a:buAutoNum type="romanLcPeriod"/>
            </a:pPr>
            <a:r>
              <a:rPr lang="en-SG" sz="2000" dirty="0">
                <a:latin typeface="Arial" panose="020B0604020202020204" pitchFamily="34" charset="0"/>
                <a:cs typeface="Arial" panose="020B0604020202020204" pitchFamily="34" charset="0"/>
              </a:rPr>
              <a:t>Rebalance operational cost structure and commissions based on seller performance: </a:t>
            </a:r>
            <a:r>
              <a:rPr lang="en-US" sz="2000" dirty="0">
                <a:latin typeface="Arial" panose="020B0604020202020204" pitchFamily="34" charset="0"/>
                <a:cs typeface="Arial" panose="020B0604020202020204" pitchFamily="34" charset="0"/>
              </a:rPr>
              <a:t>Sellers generating losses for &gt;1m can receive reduced platform exposure or conditional assistance.</a:t>
            </a:r>
          </a:p>
          <a:p>
            <a:pPr marL="514350" indent="-514350">
              <a:buFont typeface="+mj-lt"/>
              <a:buAutoNum type="romanLcPeriod"/>
            </a:pPr>
            <a:endParaRPr lang="en-US" sz="2000" dirty="0">
              <a:latin typeface="Arial" panose="020B0604020202020204" pitchFamily="34" charset="0"/>
              <a:cs typeface="Arial" panose="020B0604020202020204" pitchFamily="34" charset="0"/>
            </a:endParaRPr>
          </a:p>
          <a:p>
            <a:pPr marL="514350" indent="-514350">
              <a:buFont typeface="+mj-lt"/>
              <a:buAutoNum type="romanLcPeriod"/>
            </a:pPr>
            <a:r>
              <a:rPr lang="en-US" sz="2000" dirty="0">
                <a:latin typeface="Arial" panose="020B0604020202020204" pitchFamily="34" charset="0"/>
                <a:cs typeface="Arial" panose="020B0604020202020204" pitchFamily="34" charset="0"/>
              </a:rPr>
              <a:t>Seller Training Program: Provide onboarding resources and fulfillment best practices, especially those who have underperformed for 2 or more consecutive months.</a:t>
            </a:r>
          </a:p>
          <a:p>
            <a:pPr marL="514350" indent="-514350">
              <a:buFont typeface="+mj-lt"/>
              <a:buAutoNum type="romanLcPeriod"/>
            </a:pPr>
            <a:endParaRPr lang="en-US" sz="2000" dirty="0">
              <a:latin typeface="Arial" panose="020B0604020202020204" pitchFamily="34" charset="0"/>
              <a:cs typeface="Arial" panose="020B0604020202020204" pitchFamily="34" charset="0"/>
            </a:endParaRPr>
          </a:p>
          <a:p>
            <a:pPr marL="514350" indent="-514350">
              <a:buFont typeface="+mj-lt"/>
              <a:buAutoNum type="romanLcPeriod"/>
            </a:pPr>
            <a:r>
              <a:rPr lang="en-SG" sz="2000" dirty="0">
                <a:latin typeface="Arial" panose="020B0604020202020204" pitchFamily="34" charset="0"/>
                <a:cs typeface="Arial" panose="020B0604020202020204" pitchFamily="34" charset="0"/>
              </a:rPr>
              <a:t>Regional fulfilment through seller incentives: </a:t>
            </a:r>
            <a:r>
              <a:rPr lang="en-US" sz="2000" dirty="0">
                <a:latin typeface="Arial" panose="020B0604020202020204" pitchFamily="34" charset="0"/>
                <a:cs typeface="Arial" panose="020B0604020202020204" pitchFamily="34" charset="0"/>
              </a:rPr>
              <a:t>Encourage logistics optimization by favoring regionally closer sellers in customer recommendations to improve delivery experience.</a:t>
            </a:r>
          </a:p>
          <a:p>
            <a:pPr marL="514350" indent="-514350">
              <a:buFont typeface="+mj-lt"/>
              <a:buAutoNum type="romanLcPeriod"/>
            </a:pPr>
            <a:endParaRPr lang="en-US" sz="2000" dirty="0">
              <a:latin typeface="Arial" panose="020B0604020202020204" pitchFamily="34" charset="0"/>
              <a:cs typeface="Arial" panose="020B0604020202020204" pitchFamily="34" charset="0"/>
            </a:endParaRPr>
          </a:p>
          <a:p>
            <a:pPr marL="514350" indent="-514350">
              <a:buFont typeface="+mj-lt"/>
              <a:buAutoNum type="romanLcPeriod"/>
            </a:pPr>
            <a:r>
              <a:rPr lang="en-SG" sz="2000" dirty="0">
                <a:latin typeface="Arial" panose="020B0604020202020204" pitchFamily="34" charset="0"/>
                <a:cs typeface="Arial" panose="020B0604020202020204" pitchFamily="34" charset="0"/>
              </a:rPr>
              <a:t>Sentiment analysis for seller quality control: </a:t>
            </a:r>
            <a:r>
              <a:rPr lang="en-US" sz="2000" dirty="0">
                <a:latin typeface="Arial" panose="020B0604020202020204" pitchFamily="34" charset="0"/>
                <a:cs typeface="Arial" panose="020B0604020202020204" pitchFamily="34" charset="0"/>
              </a:rPr>
              <a:t>Conduct monthly sentiment analysis on seller reviews (0m snapshot) to detect service quality issues early. Alert or assist sellers showing sharp negative trends.</a:t>
            </a:r>
          </a:p>
        </p:txBody>
      </p:sp>
      <p:pic>
        <p:nvPicPr>
          <p:cNvPr id="3" name="Picture 2">
            <a:extLst>
              <a:ext uri="{FF2B5EF4-FFF2-40B4-BE49-F238E27FC236}">
                <a16:creationId xmlns:a16="http://schemas.microsoft.com/office/drawing/2014/main" id="{7FDBEE36-1D9C-3650-06B1-B199AF1F27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2819" y="5799610"/>
            <a:ext cx="1477772" cy="1023494"/>
          </a:xfrm>
          <a:prstGeom prst="rect">
            <a:avLst/>
          </a:prstGeom>
          <a:effectLst>
            <a:outerShdw blurRad="50800" dist="38100" dir="13500000" algn="br" rotWithShape="0">
              <a:prstClr val="black">
                <a:alpha val="40000"/>
              </a:prstClr>
            </a:outerShdw>
          </a:effectLst>
        </p:spPr>
      </p:pic>
      <p:sp>
        <p:nvSpPr>
          <p:cNvPr id="5" name="Rectangle 4">
            <a:extLst>
              <a:ext uri="{FF2B5EF4-FFF2-40B4-BE49-F238E27FC236}">
                <a16:creationId xmlns:a16="http://schemas.microsoft.com/office/drawing/2014/main" id="{60836589-4715-C240-DFB2-B868F4CA3F81}"/>
              </a:ext>
            </a:extLst>
          </p:cNvPr>
          <p:cNvSpPr/>
          <p:nvPr/>
        </p:nvSpPr>
        <p:spPr>
          <a:xfrm>
            <a:off x="1" y="6629146"/>
            <a:ext cx="10252820" cy="193958"/>
          </a:xfrm>
          <a:prstGeom prst="rect">
            <a:avLst/>
          </a:prstGeom>
          <a:solidFill>
            <a:srgbClr val="FF3300">
              <a:alpha val="75000"/>
            </a:srgbClr>
          </a:solidFill>
          <a:ln>
            <a:noFill/>
          </a:ln>
          <a:effectLst>
            <a:innerShdw blurRad="63500" dist="50800" dir="162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393412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E7ECB8-C98E-7D95-ED3F-5D7D609A74EC}"/>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6CF79644-58D5-59B9-3915-9C1E77481BA2}"/>
              </a:ext>
            </a:extLst>
          </p:cNvPr>
          <p:cNvSpPr txBox="1"/>
          <p:nvPr/>
        </p:nvSpPr>
        <p:spPr>
          <a:xfrm>
            <a:off x="327077" y="228854"/>
            <a:ext cx="11403514" cy="427809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Conclusion</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a:p>
            <a:pPr marL="0" marR="0" lvl="0" indent="0" algn="l" defTabSz="457200" rtl="0" eaLnBrk="1" fontAlgn="auto" latinLnBrk="0" hangingPunct="1">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This report highlights the importance of strategic seller management in driving profitability, brand trust, and customer satisfaction. Implementing tiered seller programs and leveraging sentiment data can significantly improve the e-commerce platform’s health and long-term growth. Sellers must be both supported and held accountable to standards that reflect the brand’s value proposition.</a:t>
            </a:r>
          </a:p>
          <a:p>
            <a:pPr marL="0" marR="0" lvl="0" indent="0" algn="l" defTabSz="457200" rtl="0" eaLnBrk="1" fontAlgn="auto" latinLnBrk="0" hangingPunct="1">
              <a:spcBef>
                <a:spcPts val="0"/>
              </a:spcBef>
              <a:spcAft>
                <a:spcPts val="0"/>
              </a:spcAft>
              <a:buClrTx/>
              <a:buSzTx/>
              <a:buFontTx/>
              <a:buNone/>
              <a:tabLst/>
              <a:defRPr/>
            </a:pPr>
            <a:endParaRPr lang="en-US" sz="2000" dirty="0">
              <a:solidFill>
                <a:prstClr val="white"/>
              </a:solidFill>
              <a:latin typeface="Arial" panose="020B0604020202020204" pitchFamily="34" charset="0"/>
              <a:cs typeface="Arial" panose="020B0604020202020204" pitchFamily="34" charset="0"/>
            </a:endParaRPr>
          </a:p>
          <a:p>
            <a:pPr>
              <a:defRPr/>
            </a:pPr>
            <a:r>
              <a:rPr lang="en-US" sz="2000" dirty="0">
                <a:solidFill>
                  <a:prstClr val="white"/>
                </a:solidFill>
                <a:latin typeface="Arial" panose="020B0604020202020204" pitchFamily="34" charset="0"/>
                <a:cs typeface="Arial" panose="020B0604020202020204" pitchFamily="34" charset="0"/>
              </a:rPr>
              <a:t>For </a:t>
            </a:r>
            <a:r>
              <a:rPr lang="en-US" sz="2000" dirty="0" err="1">
                <a:solidFill>
                  <a:prstClr val="white"/>
                </a:solidFill>
                <a:latin typeface="Arial" panose="020B0604020202020204" pitchFamily="34" charset="0"/>
                <a:cs typeface="Arial" panose="020B0604020202020204" pitchFamily="34" charset="0"/>
              </a:rPr>
              <a:t>Olist</a:t>
            </a:r>
            <a:r>
              <a:rPr lang="en-US" sz="2000" dirty="0">
                <a:solidFill>
                  <a:prstClr val="white"/>
                </a:solidFill>
                <a:latin typeface="Arial" panose="020B0604020202020204" pitchFamily="34" charset="0"/>
                <a:cs typeface="Arial" panose="020B0604020202020204" pitchFamily="34" charset="0"/>
              </a:rPr>
              <a:t>, this implies that enforcing stricter service level agreements (SLAs) or providing tools and incentives to improve seller logistics and dispatch efficiency could directly enhance customer experience and, consequently, seller ratings. Furthermore, total sales for each seller are influenced by both the sheer number of products sold and their average price, reinforcing the need for sellers to balance volume and value in their offerings.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77EDD012-E9E3-C4E0-8FC3-C941C5A906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2819" y="5799610"/>
            <a:ext cx="1477772" cy="1023494"/>
          </a:xfrm>
          <a:prstGeom prst="rect">
            <a:avLst/>
          </a:prstGeom>
          <a:effectLst>
            <a:outerShdw blurRad="50800" dist="38100" dir="13500000" algn="br" rotWithShape="0">
              <a:prstClr val="black">
                <a:alpha val="40000"/>
              </a:prstClr>
            </a:outerShdw>
          </a:effectLst>
        </p:spPr>
      </p:pic>
      <p:sp>
        <p:nvSpPr>
          <p:cNvPr id="5" name="Rectangle 4">
            <a:extLst>
              <a:ext uri="{FF2B5EF4-FFF2-40B4-BE49-F238E27FC236}">
                <a16:creationId xmlns:a16="http://schemas.microsoft.com/office/drawing/2014/main" id="{30B58C3F-B977-A9D6-F187-55F410E658E2}"/>
              </a:ext>
            </a:extLst>
          </p:cNvPr>
          <p:cNvSpPr/>
          <p:nvPr/>
        </p:nvSpPr>
        <p:spPr>
          <a:xfrm>
            <a:off x="1" y="6629146"/>
            <a:ext cx="10252820" cy="193958"/>
          </a:xfrm>
          <a:prstGeom prst="rect">
            <a:avLst/>
          </a:prstGeom>
          <a:solidFill>
            <a:srgbClr val="FF3300">
              <a:alpha val="75000"/>
            </a:srgbClr>
          </a:solidFill>
          <a:ln>
            <a:noFill/>
          </a:ln>
          <a:effectLst>
            <a:innerShdw blurRad="63500" dist="50800" dir="162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649231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8F5473-BD89-D12C-3DF3-AEC1A966290A}"/>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CC26CC9-CF4A-3BE0-AC94-0C2C14183718}"/>
              </a:ext>
            </a:extLst>
          </p:cNvPr>
          <p:cNvSpPr txBox="1"/>
          <p:nvPr/>
        </p:nvSpPr>
        <p:spPr>
          <a:xfrm>
            <a:off x="327077" y="228854"/>
            <a:ext cx="11403514" cy="2400657"/>
          </a:xfrm>
          <a:prstGeom prst="rect">
            <a:avLst/>
          </a:prstGeom>
          <a:noFill/>
        </p:spPr>
        <p:txBody>
          <a:bodyPr wrap="square" rtlCol="0">
            <a:spAutoFit/>
          </a:bodyPr>
          <a:lstStyle/>
          <a:p>
            <a:r>
              <a:rPr lang="en-US" sz="3200" b="1" dirty="0">
                <a:solidFill>
                  <a:schemeClr val="tx1">
                    <a:lumMod val="95000"/>
                  </a:schemeClr>
                </a:solidFill>
                <a:latin typeface="Arial" panose="020B0604020202020204" pitchFamily="34" charset="0"/>
                <a:ea typeface="Calibri" panose="020F0502020204030204" pitchFamily="34" charset="0"/>
                <a:cs typeface="Arial" panose="020B0604020202020204" pitchFamily="34" charset="0"/>
              </a:rPr>
              <a:t>Executive Summary</a:t>
            </a:r>
          </a:p>
          <a:p>
            <a:endParaRPr lang="en-US" b="1" dirty="0">
              <a:solidFill>
                <a:schemeClr val="tx1">
                  <a:lumMod val="95000"/>
                </a:schemeClr>
              </a:solidFill>
              <a:latin typeface="Arial" panose="020B0604020202020204" pitchFamily="34" charset="0"/>
              <a:ea typeface="Calibri" panose="020F0502020204030204" pitchFamily="34" charset="0"/>
              <a:cs typeface="Arial" panose="020B0604020202020204" pitchFamily="34" charset="0"/>
            </a:endParaRPr>
          </a:p>
          <a:p>
            <a:r>
              <a:rPr lang="en-US" sz="2000" dirty="0">
                <a:solidFill>
                  <a:schemeClr val="tx1">
                    <a:lumMod val="95000"/>
                  </a:schemeClr>
                </a:solidFill>
                <a:latin typeface="Arial" panose="020B0604020202020204" pitchFamily="34" charset="0"/>
                <a:ea typeface="Calibri" panose="020F0502020204030204" pitchFamily="34" charset="0"/>
                <a:cs typeface="Arial" panose="020B0604020202020204" pitchFamily="34" charset="0"/>
              </a:rPr>
              <a:t>This analysis evaluates seller performance on the e-commerce platform to identify underperforming sellers, improve sales effectiveness, and enhance the overall customer journey. A focus was placed on optimizing platform profitability while maintaining a strong branding value through seller trustworthiness and operational efficiency. </a:t>
            </a:r>
            <a:r>
              <a:rPr lang="en-US" sz="2000" dirty="0">
                <a:latin typeface="Arial" panose="020B0604020202020204" pitchFamily="34" charset="0"/>
                <a:ea typeface="Calibri" panose="020F0502020204030204" pitchFamily="34" charset="0"/>
                <a:cs typeface="Arial" panose="020B0604020202020204" pitchFamily="34" charset="0"/>
              </a:rPr>
              <a:t>The performance of individual sellers has a direct impact on the platform’s revenue, brand reputation, and the buyer’s satisfaction. </a:t>
            </a:r>
            <a:endParaRPr lang="en-SG" sz="2000" dirty="0">
              <a:latin typeface="Arial" panose="020B0604020202020204" pitchFamily="34" charset="0"/>
              <a:ea typeface="Calibri" panose="020F050202020403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F5C32083-9DCD-832B-87EA-3C6EAD5EFC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2819" y="5799610"/>
            <a:ext cx="1477772" cy="1023494"/>
          </a:xfrm>
          <a:prstGeom prst="rect">
            <a:avLst/>
          </a:prstGeom>
          <a:effectLst>
            <a:outerShdw blurRad="50800" dist="38100" dir="13500000" algn="br" rotWithShape="0">
              <a:prstClr val="black">
                <a:alpha val="40000"/>
              </a:prstClr>
            </a:outerShdw>
          </a:effectLst>
        </p:spPr>
      </p:pic>
      <p:sp>
        <p:nvSpPr>
          <p:cNvPr id="5" name="Rectangle 4">
            <a:extLst>
              <a:ext uri="{FF2B5EF4-FFF2-40B4-BE49-F238E27FC236}">
                <a16:creationId xmlns:a16="http://schemas.microsoft.com/office/drawing/2014/main" id="{44F897F5-3F62-A2FC-7A57-FFF6DE5E8724}"/>
              </a:ext>
            </a:extLst>
          </p:cNvPr>
          <p:cNvSpPr/>
          <p:nvPr/>
        </p:nvSpPr>
        <p:spPr>
          <a:xfrm>
            <a:off x="1" y="6629146"/>
            <a:ext cx="10252820" cy="193958"/>
          </a:xfrm>
          <a:prstGeom prst="rect">
            <a:avLst/>
          </a:prstGeom>
          <a:solidFill>
            <a:srgbClr val="FF3300">
              <a:alpha val="75000"/>
            </a:srgbClr>
          </a:solidFill>
          <a:ln>
            <a:noFill/>
          </a:ln>
          <a:effectLst>
            <a:innerShdw blurRad="63500" dist="50800" dir="162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002422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4AE4B1-D123-71EA-B663-DA00546EC2CB}"/>
            </a:ext>
          </a:extLst>
        </p:cNvPr>
        <p:cNvGrpSpPr/>
        <p:nvPr/>
      </p:nvGrpSpPr>
      <p:grpSpPr>
        <a:xfrm>
          <a:off x="0" y="0"/>
          <a:ext cx="0" cy="0"/>
          <a:chOff x="0" y="0"/>
          <a:chExt cx="0" cy="0"/>
        </a:xfrm>
      </p:grpSpPr>
      <p:pic>
        <p:nvPicPr>
          <p:cNvPr id="11" name="Picture 10">
            <a:extLst>
              <a:ext uri="{FF2B5EF4-FFF2-40B4-BE49-F238E27FC236}">
                <a16:creationId xmlns:a16="http://schemas.microsoft.com/office/drawing/2014/main" id="{80A0BA09-00E7-000D-2A1A-D69D3E55F9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5585" y="2428712"/>
            <a:ext cx="8862219" cy="3447098"/>
          </a:xfrm>
          <a:prstGeom prst="rect">
            <a:avLst/>
          </a:prstGeom>
        </p:spPr>
      </p:pic>
      <p:sp>
        <p:nvSpPr>
          <p:cNvPr id="4" name="TextBox 3">
            <a:extLst>
              <a:ext uri="{FF2B5EF4-FFF2-40B4-BE49-F238E27FC236}">
                <a16:creationId xmlns:a16="http://schemas.microsoft.com/office/drawing/2014/main" id="{7353ADBB-6646-61FC-B678-2862AA073EA3}"/>
              </a:ext>
            </a:extLst>
          </p:cNvPr>
          <p:cNvSpPr txBox="1"/>
          <p:nvPr/>
        </p:nvSpPr>
        <p:spPr>
          <a:xfrm>
            <a:off x="327077" y="228854"/>
            <a:ext cx="11403514" cy="2123658"/>
          </a:xfrm>
          <a:prstGeom prst="rect">
            <a:avLst/>
          </a:prstGeom>
          <a:noFill/>
        </p:spPr>
        <p:txBody>
          <a:bodyPr wrap="square" rtlCol="0">
            <a:spAutoFit/>
          </a:bodyPr>
          <a:lstStyle/>
          <a:p>
            <a:r>
              <a:rPr lang="en-US" sz="3200" b="1" dirty="0">
                <a:latin typeface="Arial" panose="020B0604020202020204" pitchFamily="34" charset="0"/>
                <a:ea typeface="Calibri" panose="020F0502020204030204" pitchFamily="34" charset="0"/>
                <a:cs typeface="Arial" panose="020B0604020202020204" pitchFamily="34" charset="0"/>
              </a:rPr>
              <a:t>Introduction</a:t>
            </a:r>
          </a:p>
          <a:p>
            <a:endParaRPr lang="en-US" sz="2000" b="1" dirty="0">
              <a:latin typeface="Arial" panose="020B0604020202020204" pitchFamily="34" charset="0"/>
              <a:cs typeface="Arial" panose="020B0604020202020204" pitchFamily="34" charset="0"/>
            </a:endParaRPr>
          </a:p>
          <a:p>
            <a:r>
              <a:rPr lang="en-US" sz="2000" dirty="0">
                <a:solidFill>
                  <a:schemeClr val="tx1">
                    <a:lumMod val="95000"/>
                  </a:schemeClr>
                </a:solidFill>
                <a:latin typeface="Arial" panose="020B0604020202020204" pitchFamily="34" charset="0"/>
                <a:ea typeface="Calibri" panose="020F0502020204030204" pitchFamily="34" charset="0"/>
                <a:cs typeface="Arial" panose="020B0604020202020204" pitchFamily="34" charset="0"/>
              </a:rPr>
              <a:t>This analysis summarizes monthly total sales, commissions earned by the platform, and total order volume across all sellers for the 12-month period. The data reflects active seller performance on the platform, excluding 610 records from the products dataset that lacked product category data. All other records across datasets are retained.</a:t>
            </a:r>
          </a:p>
        </p:txBody>
      </p:sp>
      <p:pic>
        <p:nvPicPr>
          <p:cNvPr id="3" name="Picture 2">
            <a:extLst>
              <a:ext uri="{FF2B5EF4-FFF2-40B4-BE49-F238E27FC236}">
                <a16:creationId xmlns:a16="http://schemas.microsoft.com/office/drawing/2014/main" id="{60D5F89C-9BDD-B6AF-2E91-CFC6B8B0AF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52819" y="5799610"/>
            <a:ext cx="1477772" cy="1023494"/>
          </a:xfrm>
          <a:prstGeom prst="rect">
            <a:avLst/>
          </a:prstGeom>
          <a:effectLst>
            <a:outerShdw blurRad="50800" dist="38100" dir="13500000" algn="br" rotWithShape="0">
              <a:prstClr val="black">
                <a:alpha val="40000"/>
              </a:prstClr>
            </a:outerShdw>
          </a:effectLst>
        </p:spPr>
      </p:pic>
      <p:sp>
        <p:nvSpPr>
          <p:cNvPr id="5" name="Rectangle 4">
            <a:extLst>
              <a:ext uri="{FF2B5EF4-FFF2-40B4-BE49-F238E27FC236}">
                <a16:creationId xmlns:a16="http://schemas.microsoft.com/office/drawing/2014/main" id="{BBDF44FC-7CA0-FDE8-C6D9-60CABEB797B2}"/>
              </a:ext>
            </a:extLst>
          </p:cNvPr>
          <p:cNvSpPr/>
          <p:nvPr/>
        </p:nvSpPr>
        <p:spPr>
          <a:xfrm>
            <a:off x="1" y="6629146"/>
            <a:ext cx="10252820" cy="193958"/>
          </a:xfrm>
          <a:prstGeom prst="rect">
            <a:avLst/>
          </a:prstGeom>
          <a:solidFill>
            <a:srgbClr val="FF3300">
              <a:alpha val="75000"/>
            </a:srgbClr>
          </a:solidFill>
          <a:ln>
            <a:noFill/>
          </a:ln>
          <a:effectLst>
            <a:innerShdw blurRad="63500" dist="50800" dir="162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2" name="Picture 1" descr="Google Looker Studio - Insight Platforms">
            <a:extLst>
              <a:ext uri="{FF2B5EF4-FFF2-40B4-BE49-F238E27FC236}">
                <a16:creationId xmlns:a16="http://schemas.microsoft.com/office/drawing/2014/main" id="{C9ABA411-D3B1-8012-2D37-BDDD551B388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43846" y="2979279"/>
            <a:ext cx="1127468" cy="899441"/>
          </a:xfrm>
          <a:prstGeom prst="rect">
            <a:avLst/>
          </a:prstGeom>
          <a:noFill/>
          <a:ln>
            <a:noFill/>
          </a:ln>
        </p:spPr>
      </p:pic>
    </p:spTree>
    <p:extLst>
      <p:ext uri="{BB962C8B-B14F-4D97-AF65-F5344CB8AC3E}">
        <p14:creationId xmlns:p14="http://schemas.microsoft.com/office/powerpoint/2010/main" val="1168386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CE1F5C-1017-573A-85D5-9A6B9E91F500}"/>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2FD223B1-7840-370D-36BD-F5D30416AB20}"/>
              </a:ext>
            </a:extLst>
          </p:cNvPr>
          <p:cNvSpPr txBox="1"/>
          <p:nvPr/>
        </p:nvSpPr>
        <p:spPr>
          <a:xfrm>
            <a:off x="327077" y="228854"/>
            <a:ext cx="11403514" cy="584775"/>
          </a:xfrm>
          <a:prstGeom prst="rect">
            <a:avLst/>
          </a:prstGeom>
          <a:noFill/>
        </p:spPr>
        <p:txBody>
          <a:bodyPr wrap="square" rtlCol="0">
            <a:spAutoFit/>
          </a:bodyPr>
          <a:lstStyle/>
          <a:p>
            <a:r>
              <a:rPr lang="en-US" sz="3200" b="1" dirty="0">
                <a:latin typeface="Arial" panose="020B0604020202020204" pitchFamily="34" charset="0"/>
                <a:ea typeface="Calibri" panose="020F0502020204030204" pitchFamily="34" charset="0"/>
                <a:cs typeface="Arial" panose="020B0604020202020204" pitchFamily="34" charset="0"/>
              </a:rPr>
              <a:t>Schema Summary</a:t>
            </a:r>
          </a:p>
        </p:txBody>
      </p:sp>
      <p:pic>
        <p:nvPicPr>
          <p:cNvPr id="3" name="Picture 2">
            <a:extLst>
              <a:ext uri="{FF2B5EF4-FFF2-40B4-BE49-F238E27FC236}">
                <a16:creationId xmlns:a16="http://schemas.microsoft.com/office/drawing/2014/main" id="{F1FD573E-0D38-C95E-5712-ECC2019667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2819" y="5799610"/>
            <a:ext cx="1477772" cy="1023494"/>
          </a:xfrm>
          <a:prstGeom prst="rect">
            <a:avLst/>
          </a:prstGeom>
          <a:effectLst>
            <a:outerShdw blurRad="50800" dist="38100" dir="13500000" algn="br" rotWithShape="0">
              <a:prstClr val="black">
                <a:alpha val="40000"/>
              </a:prstClr>
            </a:outerShdw>
          </a:effectLst>
        </p:spPr>
      </p:pic>
      <p:sp>
        <p:nvSpPr>
          <p:cNvPr id="5" name="Rectangle 4">
            <a:extLst>
              <a:ext uri="{FF2B5EF4-FFF2-40B4-BE49-F238E27FC236}">
                <a16:creationId xmlns:a16="http://schemas.microsoft.com/office/drawing/2014/main" id="{0807636E-7F5F-033B-7BF7-8A91B370CF19}"/>
              </a:ext>
            </a:extLst>
          </p:cNvPr>
          <p:cNvSpPr/>
          <p:nvPr/>
        </p:nvSpPr>
        <p:spPr>
          <a:xfrm>
            <a:off x="1" y="6629146"/>
            <a:ext cx="10252820" cy="193958"/>
          </a:xfrm>
          <a:prstGeom prst="rect">
            <a:avLst/>
          </a:prstGeom>
          <a:solidFill>
            <a:srgbClr val="FF3300">
              <a:alpha val="75000"/>
            </a:srgbClr>
          </a:solidFill>
          <a:ln>
            <a:noFill/>
          </a:ln>
          <a:effectLst>
            <a:innerShdw blurRad="63500" dist="50800" dir="162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2" name="Picture 1">
            <a:extLst>
              <a:ext uri="{FF2B5EF4-FFF2-40B4-BE49-F238E27FC236}">
                <a16:creationId xmlns:a16="http://schemas.microsoft.com/office/drawing/2014/main" id="{A61E47DF-C6AD-6E40-A32E-7E1165315264}"/>
              </a:ext>
            </a:extLst>
          </p:cNvPr>
          <p:cNvPicPr>
            <a:picLocks noChangeAspect="1"/>
          </p:cNvPicPr>
          <p:nvPr/>
        </p:nvPicPr>
        <p:blipFill>
          <a:blip r:embed="rId3"/>
          <a:stretch>
            <a:fillRect/>
          </a:stretch>
        </p:blipFill>
        <p:spPr>
          <a:xfrm>
            <a:off x="4129324" y="669410"/>
            <a:ext cx="7601267" cy="4944581"/>
          </a:xfrm>
          <a:prstGeom prst="rect">
            <a:avLst/>
          </a:prstGeom>
        </p:spPr>
      </p:pic>
      <p:sp>
        <p:nvSpPr>
          <p:cNvPr id="6" name="TextBox 5">
            <a:extLst>
              <a:ext uri="{FF2B5EF4-FFF2-40B4-BE49-F238E27FC236}">
                <a16:creationId xmlns:a16="http://schemas.microsoft.com/office/drawing/2014/main" id="{71B4E365-CA29-03CA-DE1E-A9B365CF4BFD}"/>
              </a:ext>
            </a:extLst>
          </p:cNvPr>
          <p:cNvSpPr txBox="1"/>
          <p:nvPr/>
        </p:nvSpPr>
        <p:spPr>
          <a:xfrm>
            <a:off x="233918" y="857838"/>
            <a:ext cx="3710763" cy="1631216"/>
          </a:xfrm>
          <a:prstGeom prst="rect">
            <a:avLst/>
          </a:prstGeom>
          <a:noFill/>
        </p:spPr>
        <p:txBody>
          <a:bodyPr wrap="square" rtlCol="0">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a:latin typeface="Arial" panose="020B0604020202020204" pitchFamily="34" charset="0"/>
                <a:ea typeface="Calibri" panose="020F0502020204030204" pitchFamily="34" charset="0"/>
                <a:cs typeface="Arial" panose="020B0604020202020204" pitchFamily="34" charset="0"/>
              </a:rPr>
              <a:t>How Seller Performance Insights Are Derived</a:t>
            </a:r>
          </a:p>
          <a:p>
            <a:pPr marL="971550" lvl="1" indent="-514350">
              <a:buFont typeface="+mj-lt"/>
              <a:buAutoNum type="romanLcPeriod"/>
            </a:pPr>
            <a:r>
              <a:rPr lang="en-US" sz="2000" dirty="0" err="1">
                <a:latin typeface="Arial" panose="020B0604020202020204" pitchFamily="34" charset="0"/>
                <a:ea typeface="Calibri" panose="020F0502020204030204" pitchFamily="34" charset="0"/>
                <a:cs typeface="Arial" panose="020B0604020202020204" pitchFamily="34" charset="0"/>
              </a:rPr>
              <a:t>dim_sellers</a:t>
            </a:r>
            <a:endParaRPr lang="en-US" sz="2000" dirty="0">
              <a:latin typeface="Arial" panose="020B0604020202020204" pitchFamily="34" charset="0"/>
              <a:ea typeface="Calibri" panose="020F0502020204030204" pitchFamily="34" charset="0"/>
              <a:cs typeface="Arial" panose="020B0604020202020204" pitchFamily="34" charset="0"/>
            </a:endParaRPr>
          </a:p>
          <a:p>
            <a:pPr marL="971550" lvl="1" indent="-514350">
              <a:buFont typeface="+mj-lt"/>
              <a:buAutoNum type="romanLcPeriod"/>
            </a:pPr>
            <a:r>
              <a:rPr lang="en-US" sz="2000" dirty="0" err="1">
                <a:latin typeface="Arial" panose="020B0604020202020204" pitchFamily="34" charset="0"/>
                <a:ea typeface="Calibri" panose="020F0502020204030204" pitchFamily="34" charset="0"/>
                <a:cs typeface="Arial" panose="020B0604020202020204" pitchFamily="34" charset="0"/>
              </a:rPr>
              <a:t>fact_order_items</a:t>
            </a:r>
            <a:endParaRPr lang="en-US" sz="2000" dirty="0">
              <a:latin typeface="Arial" panose="020B0604020202020204" pitchFamily="34" charset="0"/>
              <a:ea typeface="Calibri" panose="020F0502020204030204" pitchFamily="34" charset="0"/>
              <a:cs typeface="Arial" panose="020B0604020202020204" pitchFamily="34" charset="0"/>
            </a:endParaRPr>
          </a:p>
          <a:p>
            <a:pPr marL="971550" lvl="1" indent="-514350">
              <a:buFont typeface="+mj-lt"/>
              <a:buAutoNum type="romanLcPeriod"/>
            </a:pPr>
            <a:r>
              <a:rPr lang="en-US" sz="2000" dirty="0" err="1">
                <a:latin typeface="Arial" panose="020B0604020202020204" pitchFamily="34" charset="0"/>
                <a:ea typeface="Calibri" panose="020F0502020204030204" pitchFamily="34" charset="0"/>
                <a:cs typeface="Arial" panose="020B0604020202020204" pitchFamily="34" charset="0"/>
              </a:rPr>
              <a:t>dim_products</a:t>
            </a:r>
            <a:endParaRPr lang="en-US" sz="2000" dirty="0">
              <a:latin typeface="Arial" panose="020B0604020202020204" pitchFamily="34" charset="0"/>
              <a:ea typeface="Calibri" panose="020F0502020204030204" pitchFamily="34" charset="0"/>
              <a:cs typeface="Arial" panose="020B0604020202020204" pitchFamily="34" charset="0"/>
            </a:endParaRPr>
          </a:p>
        </p:txBody>
      </p:sp>
      <p:sp>
        <p:nvSpPr>
          <p:cNvPr id="7" name="TextBox 6">
            <a:extLst>
              <a:ext uri="{FF2B5EF4-FFF2-40B4-BE49-F238E27FC236}">
                <a16:creationId xmlns:a16="http://schemas.microsoft.com/office/drawing/2014/main" id="{E9BA2D3C-9184-82F8-87E1-E2C98AF7D5C0}"/>
              </a:ext>
            </a:extLst>
          </p:cNvPr>
          <p:cNvSpPr txBox="1"/>
          <p:nvPr/>
        </p:nvSpPr>
        <p:spPr>
          <a:xfrm rot="16200000">
            <a:off x="451474" y="2441781"/>
            <a:ext cx="2954655" cy="3389764"/>
          </a:xfrm>
          <a:prstGeom prst="rect">
            <a:avLst/>
          </a:prstGeom>
          <a:noFill/>
        </p:spPr>
        <p:txBody>
          <a:bodyPr vert="eaVert" wrap="square" rtlCol="0">
            <a:spAutoFit/>
          </a:bodyPr>
          <a:lstStyle/>
          <a:p>
            <a:r>
              <a:rPr lang="en-US" sz="2000" dirty="0">
                <a:latin typeface="Arial" panose="020B0604020202020204" pitchFamily="34" charset="0"/>
                <a:ea typeface="Calibri" panose="020F0502020204030204" pitchFamily="34" charset="0"/>
                <a:cs typeface="Arial" panose="020B0604020202020204" pitchFamily="34" charset="0"/>
              </a:rPr>
              <a:t>This model shows how seller, product, and transactional data are interconnected. These relationships allow for segmentation of sellers based on sales, fulfillment efficiency, review sentiment, and geography.</a:t>
            </a:r>
          </a:p>
        </p:txBody>
      </p:sp>
    </p:spTree>
    <p:extLst>
      <p:ext uri="{BB962C8B-B14F-4D97-AF65-F5344CB8AC3E}">
        <p14:creationId xmlns:p14="http://schemas.microsoft.com/office/powerpoint/2010/main" val="1250680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A81244-8D4A-4BE9-8E22-2EFEEBD0C62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D5DF5F3-079A-8017-EA94-807686450D91}"/>
              </a:ext>
            </a:extLst>
          </p:cNvPr>
          <p:cNvSpPr txBox="1"/>
          <p:nvPr/>
        </p:nvSpPr>
        <p:spPr>
          <a:xfrm>
            <a:off x="327077" y="228854"/>
            <a:ext cx="11403514" cy="513986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32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Methodology Dataset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SG" sz="20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2400" b="1" i="0" u="none" strike="noStrike" kern="1200" cap="none" spc="0" normalizeH="0" baseline="0" noProof="0" dirty="0" err="1">
                <a:ln>
                  <a:noFill/>
                </a:ln>
                <a:solidFill>
                  <a:prstClr val="white"/>
                </a:solidFill>
                <a:effectLst/>
                <a:uLnTx/>
                <a:uFillTx/>
                <a:latin typeface="Arial" panose="020B0604020202020204" pitchFamily="34" charset="0"/>
                <a:cs typeface="Arial" panose="020B0604020202020204" pitchFamily="34" charset="0"/>
              </a:rPr>
              <a:t>Olist</a:t>
            </a:r>
            <a:r>
              <a:rPr kumimoji="0" lang="en-SG" sz="24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 E-Commerce Public Dataset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SG" sz="24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The dataset has information of 100k orders from 2016 to 2018 made at multiple marketplaces in Brazil. Its features allows viewing an order from multiple dimensions: from order status, price, payment and freight performance to customer location, product attributes and finally customer reviews.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SG" sz="2000" b="0"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SG" sz="24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Approach:</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SG" sz="24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a:p>
            <a:pPr marL="514350" marR="0" lvl="0" indent="-514350" algn="l" defTabSz="457200" rtl="0" eaLnBrk="1" fontAlgn="auto" latinLnBrk="0" hangingPunct="1">
              <a:lnSpc>
                <a:spcPct val="100000"/>
              </a:lnSpc>
              <a:spcBef>
                <a:spcPts val="0"/>
              </a:spcBef>
              <a:spcAft>
                <a:spcPts val="0"/>
              </a:spcAft>
              <a:buClrTx/>
              <a:buSzTx/>
              <a:buFont typeface="+mj-lt"/>
              <a:buAutoNum type="romanLcPeriod"/>
              <a:tabLst/>
              <a:defRPr/>
            </a:pPr>
            <a:r>
              <a:rPr kumimoji="0" lang="en-SG" sz="2000" b="0"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Merged relevant tables (sellers, orders, order items, products).</a:t>
            </a:r>
          </a:p>
          <a:p>
            <a:pPr marL="514350" marR="0" lvl="0" indent="-514350" algn="l" defTabSz="457200" rtl="0" eaLnBrk="1" fontAlgn="auto" latinLnBrk="0" hangingPunct="1">
              <a:lnSpc>
                <a:spcPct val="100000"/>
              </a:lnSpc>
              <a:spcBef>
                <a:spcPts val="0"/>
              </a:spcBef>
              <a:spcAft>
                <a:spcPts val="0"/>
              </a:spcAft>
              <a:buClrTx/>
              <a:buSzTx/>
              <a:buFont typeface="+mj-lt"/>
              <a:buAutoNum type="romanLcPeriod"/>
              <a:tabLst/>
              <a:defRPr/>
            </a:pPr>
            <a:r>
              <a:rPr kumimoji="0" lang="en-SG" sz="2000" b="0"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Calculated monthly revenue per seller and mapped against assumed cost per seller.</a:t>
            </a:r>
          </a:p>
          <a:p>
            <a:pPr marL="514350" marR="0" lvl="0" indent="-514350" algn="l" defTabSz="457200" rtl="0" eaLnBrk="1" fontAlgn="auto" latinLnBrk="0" hangingPunct="1">
              <a:lnSpc>
                <a:spcPct val="100000"/>
              </a:lnSpc>
              <a:spcBef>
                <a:spcPts val="0"/>
              </a:spcBef>
              <a:spcAft>
                <a:spcPts val="0"/>
              </a:spcAft>
              <a:buClrTx/>
              <a:buSzTx/>
              <a:buFont typeface="+mj-lt"/>
              <a:buAutoNum type="romanLcPeriod"/>
              <a:tabLst/>
              <a:defRPr/>
            </a:pPr>
            <a:r>
              <a:rPr kumimoji="0" lang="en-SG" sz="2000" b="0"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Aggregated customer ratings and performed sentiment analysis on reviews.</a:t>
            </a:r>
          </a:p>
          <a:p>
            <a:pPr marL="514350" marR="0" lvl="0" indent="-514350" algn="l" defTabSz="457200" rtl="0" eaLnBrk="1" fontAlgn="auto" latinLnBrk="0" hangingPunct="1">
              <a:lnSpc>
                <a:spcPct val="100000"/>
              </a:lnSpc>
              <a:spcBef>
                <a:spcPts val="0"/>
              </a:spcBef>
              <a:spcAft>
                <a:spcPts val="0"/>
              </a:spcAft>
              <a:buClrTx/>
              <a:buSzTx/>
              <a:buFont typeface="+mj-lt"/>
              <a:buAutoNum type="romanLcPeriod"/>
              <a:tabLst/>
              <a:defRPr/>
            </a:pPr>
            <a:r>
              <a:rPr kumimoji="0" lang="en-SG" sz="2000" b="0"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Clustered sellers by revenue, rating, category spread, and location distance.</a:t>
            </a:r>
          </a:p>
        </p:txBody>
      </p:sp>
      <p:pic>
        <p:nvPicPr>
          <p:cNvPr id="3" name="Picture 2">
            <a:extLst>
              <a:ext uri="{FF2B5EF4-FFF2-40B4-BE49-F238E27FC236}">
                <a16:creationId xmlns:a16="http://schemas.microsoft.com/office/drawing/2014/main" id="{0B01BC5B-CB6F-6A89-74A6-93825B0A7E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2819" y="5799610"/>
            <a:ext cx="1477772" cy="1023494"/>
          </a:xfrm>
          <a:prstGeom prst="rect">
            <a:avLst/>
          </a:prstGeom>
          <a:effectLst>
            <a:outerShdw blurRad="50800" dist="38100" dir="13500000" algn="br" rotWithShape="0">
              <a:prstClr val="black">
                <a:alpha val="40000"/>
              </a:prstClr>
            </a:outerShdw>
          </a:effectLst>
        </p:spPr>
      </p:pic>
      <p:sp>
        <p:nvSpPr>
          <p:cNvPr id="5" name="Rectangle 4">
            <a:extLst>
              <a:ext uri="{FF2B5EF4-FFF2-40B4-BE49-F238E27FC236}">
                <a16:creationId xmlns:a16="http://schemas.microsoft.com/office/drawing/2014/main" id="{828F3FE7-7D01-78E0-9293-C067729E40B7}"/>
              </a:ext>
            </a:extLst>
          </p:cNvPr>
          <p:cNvSpPr/>
          <p:nvPr/>
        </p:nvSpPr>
        <p:spPr>
          <a:xfrm>
            <a:off x="1" y="6629146"/>
            <a:ext cx="10252820" cy="193958"/>
          </a:xfrm>
          <a:prstGeom prst="rect">
            <a:avLst/>
          </a:prstGeom>
          <a:solidFill>
            <a:srgbClr val="FF3300">
              <a:alpha val="75000"/>
            </a:srgbClr>
          </a:solidFill>
          <a:ln>
            <a:noFill/>
          </a:ln>
          <a:effectLst>
            <a:innerShdw blurRad="63500" dist="50800" dir="162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529074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B506EC-76AE-BF82-4F61-3315A18A201E}"/>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A0620C81-5ACB-7EC1-67B8-2D004DE2DF66}"/>
              </a:ext>
            </a:extLst>
          </p:cNvPr>
          <p:cNvSpPr txBox="1"/>
          <p:nvPr/>
        </p:nvSpPr>
        <p:spPr>
          <a:xfrm>
            <a:off x="327077" y="228854"/>
            <a:ext cx="11403514" cy="4339650"/>
          </a:xfrm>
          <a:prstGeom prst="rect">
            <a:avLst/>
          </a:prstGeom>
          <a:noFill/>
        </p:spPr>
        <p:txBody>
          <a:bodyPr wrap="square" rtlCol="0">
            <a:spAutoFit/>
          </a:bodyPr>
          <a:lstStyle/>
          <a:p>
            <a:r>
              <a:rPr lang="en-SG" sz="3200" b="1" dirty="0">
                <a:latin typeface="Arial" panose="020B0604020202020204" pitchFamily="34" charset="0"/>
                <a:ea typeface="Calibri" panose="020F0502020204030204" pitchFamily="34" charset="0"/>
                <a:cs typeface="Arial" panose="020B0604020202020204" pitchFamily="34" charset="0"/>
              </a:rPr>
              <a:t>Data Description</a:t>
            </a:r>
          </a:p>
          <a:p>
            <a:endParaRPr lang="en-SG" sz="2000" dirty="0">
              <a:latin typeface="Arial" panose="020B0604020202020204" pitchFamily="34" charset="0"/>
              <a:ea typeface="Calibri" panose="020F0502020204030204" pitchFamily="34" charset="0"/>
              <a:cs typeface="Arial" panose="020B0604020202020204" pitchFamily="34" charset="0"/>
            </a:endParaRPr>
          </a:p>
          <a:p>
            <a:pPr marL="514350" indent="-514350">
              <a:buFont typeface="+mj-lt"/>
              <a:buAutoNum type="romanLcPeriod"/>
            </a:pPr>
            <a:r>
              <a:rPr lang="en-SG" sz="2000" dirty="0">
                <a:latin typeface="Arial" panose="020B0604020202020204" pitchFamily="34" charset="0"/>
                <a:ea typeface="Calibri" panose="020F0502020204030204" pitchFamily="34" charset="0"/>
                <a:cs typeface="Arial" panose="020B0604020202020204" pitchFamily="34" charset="0"/>
              </a:rPr>
              <a:t>sellers_dataset.csv: Seller ID and location</a:t>
            </a:r>
          </a:p>
          <a:p>
            <a:pPr marL="514350" indent="-514350">
              <a:buFont typeface="+mj-lt"/>
              <a:buAutoNum type="romanLcPeriod"/>
            </a:pPr>
            <a:r>
              <a:rPr lang="en-SG" sz="2000" dirty="0">
                <a:latin typeface="Arial" panose="020B0604020202020204" pitchFamily="34" charset="0"/>
                <a:ea typeface="Calibri" panose="020F0502020204030204" pitchFamily="34" charset="0"/>
                <a:cs typeface="Arial" panose="020B0604020202020204" pitchFamily="34" charset="0"/>
              </a:rPr>
              <a:t>order_items_dataset.csv: Product, order, and seller linkage</a:t>
            </a:r>
          </a:p>
          <a:p>
            <a:pPr marL="514350" indent="-514350">
              <a:buFont typeface="+mj-lt"/>
              <a:buAutoNum type="romanLcPeriod"/>
            </a:pPr>
            <a:r>
              <a:rPr lang="en-SG" sz="2000" dirty="0">
                <a:latin typeface="Arial" panose="020B0604020202020204" pitchFamily="34" charset="0"/>
                <a:ea typeface="Calibri" panose="020F0502020204030204" pitchFamily="34" charset="0"/>
                <a:cs typeface="Arial" panose="020B0604020202020204" pitchFamily="34" charset="0"/>
              </a:rPr>
              <a:t>orders_dataset.csv: Order status and customer ID</a:t>
            </a:r>
          </a:p>
          <a:p>
            <a:pPr marL="514350" indent="-514350">
              <a:buFont typeface="+mj-lt"/>
              <a:buAutoNum type="romanLcPeriod"/>
            </a:pPr>
            <a:r>
              <a:rPr lang="en-SG" sz="2000" dirty="0">
                <a:latin typeface="Arial" panose="020B0604020202020204" pitchFamily="34" charset="0"/>
                <a:ea typeface="Calibri" panose="020F0502020204030204" pitchFamily="34" charset="0"/>
                <a:cs typeface="Arial" panose="020B0604020202020204" pitchFamily="34" charset="0"/>
              </a:rPr>
              <a:t>reviews_dataset.csv: Customer ratings and written reviews</a:t>
            </a:r>
          </a:p>
          <a:p>
            <a:pPr marL="514350" indent="-514350">
              <a:buFont typeface="+mj-lt"/>
              <a:buAutoNum type="romanLcPeriod"/>
            </a:pPr>
            <a:r>
              <a:rPr lang="en-SG" sz="2000" dirty="0">
                <a:latin typeface="Arial" panose="020B0604020202020204" pitchFamily="34" charset="0"/>
                <a:ea typeface="Calibri" panose="020F0502020204030204" pitchFamily="34" charset="0"/>
                <a:cs typeface="Arial" panose="020B0604020202020204" pitchFamily="34" charset="0"/>
              </a:rPr>
              <a:t>products_dataset.csv: Category and product metadata</a:t>
            </a:r>
          </a:p>
          <a:p>
            <a:pPr marL="514350" indent="-514350">
              <a:buFont typeface="+mj-lt"/>
              <a:buAutoNum type="romanLcPeriod"/>
            </a:pPr>
            <a:r>
              <a:rPr lang="en-US" sz="2000" dirty="0">
                <a:latin typeface="Arial" panose="020B0604020202020204" pitchFamily="34" charset="0"/>
                <a:ea typeface="Calibri" panose="020F0502020204030204" pitchFamily="34" charset="0"/>
                <a:cs typeface="Arial" panose="020B0604020202020204" pitchFamily="34" charset="0"/>
              </a:rPr>
              <a:t>excluded 610 rows with missing product categories.</a:t>
            </a:r>
            <a:endParaRPr lang="en-SG" sz="2000" dirty="0">
              <a:latin typeface="Arial" panose="020B0604020202020204" pitchFamily="34" charset="0"/>
              <a:ea typeface="Calibri" panose="020F0502020204030204" pitchFamily="34" charset="0"/>
              <a:cs typeface="Arial" panose="020B0604020202020204" pitchFamily="34" charset="0"/>
            </a:endParaRPr>
          </a:p>
          <a:p>
            <a:endParaRPr lang="en-SG" sz="2000" dirty="0">
              <a:latin typeface="Arial" panose="020B0604020202020204" pitchFamily="34" charset="0"/>
              <a:ea typeface="Calibri" panose="020F0502020204030204" pitchFamily="34" charset="0"/>
              <a:cs typeface="Arial" panose="020B0604020202020204" pitchFamily="34" charset="0"/>
            </a:endParaRPr>
          </a:p>
          <a:p>
            <a:r>
              <a:rPr lang="en-SG" sz="2400" b="1" dirty="0">
                <a:latin typeface="Arial" panose="020B0604020202020204" pitchFamily="34" charset="0"/>
                <a:ea typeface="Calibri" panose="020F0502020204030204" pitchFamily="34" charset="0"/>
                <a:cs typeface="Arial" panose="020B0604020202020204" pitchFamily="34" charset="0"/>
              </a:rPr>
              <a:t>Assumptions:</a:t>
            </a:r>
          </a:p>
          <a:p>
            <a:endParaRPr lang="en-SG" sz="2000" b="1"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Wingdings" panose="05000000000000000000" pitchFamily="2" charset="2"/>
              <a:buChar char="§"/>
            </a:pPr>
            <a:r>
              <a:rPr lang="en-SG" sz="2000" dirty="0">
                <a:latin typeface="Arial" panose="020B0604020202020204" pitchFamily="34" charset="0"/>
                <a:ea typeface="Calibri" panose="020F0502020204030204" pitchFamily="34" charset="0"/>
                <a:cs typeface="Arial" panose="020B0604020202020204" pitchFamily="34" charset="0"/>
              </a:rPr>
              <a:t>Operational cost per seller: R$100/month</a:t>
            </a:r>
          </a:p>
          <a:p>
            <a:pPr marL="342900" indent="-342900">
              <a:buFont typeface="Wingdings" panose="05000000000000000000" pitchFamily="2" charset="2"/>
              <a:buChar char="§"/>
            </a:pPr>
            <a:r>
              <a:rPr lang="en-SG" sz="2000" dirty="0">
                <a:latin typeface="Arial" panose="020B0604020202020204" pitchFamily="34" charset="0"/>
                <a:ea typeface="Calibri" panose="020F0502020204030204" pitchFamily="34" charset="0"/>
                <a:cs typeface="Arial" panose="020B0604020202020204" pitchFamily="34" charset="0"/>
              </a:rPr>
              <a:t>Platform revenue share: 10% of gross sale price</a:t>
            </a:r>
            <a:endParaRPr kumimoji="0" lang="en-SG" sz="2000" b="0"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64A6EC6C-5FF4-6CB6-BF2F-A0C0B154F3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2819" y="5799610"/>
            <a:ext cx="1477772" cy="1023494"/>
          </a:xfrm>
          <a:prstGeom prst="rect">
            <a:avLst/>
          </a:prstGeom>
          <a:effectLst>
            <a:outerShdw blurRad="50800" dist="38100" dir="13500000" algn="br" rotWithShape="0">
              <a:prstClr val="black">
                <a:alpha val="40000"/>
              </a:prstClr>
            </a:outerShdw>
          </a:effectLst>
        </p:spPr>
      </p:pic>
      <p:sp>
        <p:nvSpPr>
          <p:cNvPr id="5" name="Rectangle 4">
            <a:extLst>
              <a:ext uri="{FF2B5EF4-FFF2-40B4-BE49-F238E27FC236}">
                <a16:creationId xmlns:a16="http://schemas.microsoft.com/office/drawing/2014/main" id="{FC447242-C1BD-6B17-8F72-791C4E71EDC6}"/>
              </a:ext>
            </a:extLst>
          </p:cNvPr>
          <p:cNvSpPr/>
          <p:nvPr/>
        </p:nvSpPr>
        <p:spPr>
          <a:xfrm>
            <a:off x="1" y="6629146"/>
            <a:ext cx="10252820" cy="193958"/>
          </a:xfrm>
          <a:prstGeom prst="rect">
            <a:avLst/>
          </a:prstGeom>
          <a:solidFill>
            <a:srgbClr val="FF3300">
              <a:alpha val="75000"/>
            </a:srgbClr>
          </a:solidFill>
          <a:ln>
            <a:noFill/>
          </a:ln>
          <a:effectLst>
            <a:innerShdw blurRad="63500" dist="50800" dir="162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541646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2B0741-F706-2DF8-BA25-9BF4AFE9EE0A}"/>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AABDC0DA-3F36-8DAB-976D-CF02DE54695F}"/>
              </a:ext>
            </a:extLst>
          </p:cNvPr>
          <p:cNvSpPr txBox="1"/>
          <p:nvPr/>
        </p:nvSpPr>
        <p:spPr>
          <a:xfrm>
            <a:off x="327077" y="1209209"/>
            <a:ext cx="2666494" cy="400110"/>
          </a:xfrm>
          <a:prstGeom prst="rect">
            <a:avLst/>
          </a:prstGeom>
          <a:noFill/>
        </p:spPr>
        <p:txBody>
          <a:bodyPr wrap="square" rtlCol="0">
            <a:spAutoFit/>
          </a:bodyPr>
          <a:lstStyle/>
          <a:p>
            <a:r>
              <a:rPr lang="en-SG" sz="2000" b="1" dirty="0">
                <a:latin typeface="Arial" panose="020B0604020202020204" pitchFamily="34" charset="0"/>
                <a:ea typeface="Calibri" panose="020F0502020204030204" pitchFamily="34" charset="0"/>
                <a:cs typeface="Arial" panose="020B0604020202020204" pitchFamily="34" charset="0"/>
              </a:rPr>
              <a:t>Product Category</a:t>
            </a:r>
          </a:p>
        </p:txBody>
      </p:sp>
      <p:pic>
        <p:nvPicPr>
          <p:cNvPr id="3" name="Picture 2">
            <a:extLst>
              <a:ext uri="{FF2B5EF4-FFF2-40B4-BE49-F238E27FC236}">
                <a16:creationId xmlns:a16="http://schemas.microsoft.com/office/drawing/2014/main" id="{9FB394A7-C980-5884-CAEC-6E3953BEB9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2819" y="5799610"/>
            <a:ext cx="1477772" cy="1023494"/>
          </a:xfrm>
          <a:prstGeom prst="rect">
            <a:avLst/>
          </a:prstGeom>
          <a:effectLst>
            <a:outerShdw blurRad="50800" dist="38100" dir="13500000" algn="br" rotWithShape="0">
              <a:prstClr val="black">
                <a:alpha val="40000"/>
              </a:prstClr>
            </a:outerShdw>
          </a:effectLst>
        </p:spPr>
      </p:pic>
      <p:sp>
        <p:nvSpPr>
          <p:cNvPr id="5" name="Rectangle 4">
            <a:extLst>
              <a:ext uri="{FF2B5EF4-FFF2-40B4-BE49-F238E27FC236}">
                <a16:creationId xmlns:a16="http://schemas.microsoft.com/office/drawing/2014/main" id="{4A8B3037-699B-9C6B-1DA1-017EF69DB5C8}"/>
              </a:ext>
            </a:extLst>
          </p:cNvPr>
          <p:cNvSpPr/>
          <p:nvPr/>
        </p:nvSpPr>
        <p:spPr>
          <a:xfrm>
            <a:off x="1" y="6629146"/>
            <a:ext cx="10252820" cy="193958"/>
          </a:xfrm>
          <a:prstGeom prst="rect">
            <a:avLst/>
          </a:prstGeom>
          <a:solidFill>
            <a:srgbClr val="FF3300">
              <a:alpha val="75000"/>
            </a:srgbClr>
          </a:solidFill>
          <a:ln>
            <a:noFill/>
          </a:ln>
          <a:effectLst>
            <a:innerShdw blurRad="63500" dist="50800" dir="162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Rectangle 1">
            <a:extLst>
              <a:ext uri="{FF2B5EF4-FFF2-40B4-BE49-F238E27FC236}">
                <a16:creationId xmlns:a16="http://schemas.microsoft.com/office/drawing/2014/main" id="{E34FAA82-D6DC-452F-F2AD-DED0771DE7B3}"/>
              </a:ext>
            </a:extLst>
          </p:cNvPr>
          <p:cNvSpPr/>
          <p:nvPr/>
        </p:nvSpPr>
        <p:spPr>
          <a:xfrm>
            <a:off x="631371" y="254762"/>
            <a:ext cx="9329058" cy="692496"/>
          </a:xfrm>
          <a:prstGeom prst="rect">
            <a:avLst/>
          </a:prstGeom>
          <a:solidFill>
            <a:srgbClr val="FF3300">
              <a:alpha val="0"/>
            </a:srgbClr>
          </a:solidFill>
          <a:ln>
            <a:noFill/>
          </a:ln>
          <a:effectLst>
            <a:softEdge rad="6604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TextBox 6">
            <a:extLst>
              <a:ext uri="{FF2B5EF4-FFF2-40B4-BE49-F238E27FC236}">
                <a16:creationId xmlns:a16="http://schemas.microsoft.com/office/drawing/2014/main" id="{7D27495A-0196-EC0B-DCC5-54D10AD10E2A}"/>
              </a:ext>
            </a:extLst>
          </p:cNvPr>
          <p:cNvSpPr txBox="1"/>
          <p:nvPr/>
        </p:nvSpPr>
        <p:spPr>
          <a:xfrm>
            <a:off x="682752" y="290969"/>
            <a:ext cx="2362199" cy="677108"/>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R$ 15,843,553.24</a:t>
            </a:r>
          </a:p>
          <a:p>
            <a:r>
              <a:rPr lang="en-US" b="1" dirty="0">
                <a:latin typeface="Arial" panose="020B0604020202020204" pitchFamily="34" charset="0"/>
                <a:cs typeface="Arial" panose="020B0604020202020204" pitchFamily="34" charset="0"/>
              </a:rPr>
              <a:t>Sales Revenue</a:t>
            </a:r>
          </a:p>
        </p:txBody>
      </p:sp>
      <p:sp>
        <p:nvSpPr>
          <p:cNvPr id="8" name="TextBox 7">
            <a:extLst>
              <a:ext uri="{FF2B5EF4-FFF2-40B4-BE49-F238E27FC236}">
                <a16:creationId xmlns:a16="http://schemas.microsoft.com/office/drawing/2014/main" id="{20223CD2-2367-6403-7BD3-A26AB5E87C6D}"/>
              </a:ext>
            </a:extLst>
          </p:cNvPr>
          <p:cNvSpPr txBox="1"/>
          <p:nvPr/>
        </p:nvSpPr>
        <p:spPr>
          <a:xfrm>
            <a:off x="2866862" y="290969"/>
            <a:ext cx="2362199" cy="646331"/>
          </a:xfrm>
          <a:prstGeom prst="rect">
            <a:avLst/>
          </a:prstGeom>
          <a:noFill/>
        </p:spPr>
        <p:txBody>
          <a:bodyPr wrap="square" rtlCol="0">
            <a:spAutoFit/>
          </a:bodyPr>
          <a:lstStyle/>
          <a:p>
            <a:r>
              <a:rPr lang="en-SG" b="1" dirty="0">
                <a:solidFill>
                  <a:srgbClr val="E1691F"/>
                </a:solidFill>
                <a:latin typeface="Arial" panose="020B0604020202020204" pitchFamily="34" charset="0"/>
                <a:cs typeface="Arial" panose="020B0604020202020204" pitchFamily="34" charset="0"/>
              </a:rPr>
              <a:t>R$ 1,584,355.32</a:t>
            </a:r>
          </a:p>
          <a:p>
            <a:r>
              <a:rPr lang="en-US" b="1" dirty="0">
                <a:solidFill>
                  <a:srgbClr val="E1691F"/>
                </a:solidFill>
                <a:latin typeface="Arial" panose="020B0604020202020204" pitchFamily="34" charset="0"/>
                <a:cs typeface="Arial" panose="020B0604020202020204" pitchFamily="34" charset="0"/>
              </a:rPr>
              <a:t>Sales Commission</a:t>
            </a:r>
          </a:p>
        </p:txBody>
      </p:sp>
      <p:sp>
        <p:nvSpPr>
          <p:cNvPr id="9" name="TextBox 8">
            <a:extLst>
              <a:ext uri="{FF2B5EF4-FFF2-40B4-BE49-F238E27FC236}">
                <a16:creationId xmlns:a16="http://schemas.microsoft.com/office/drawing/2014/main" id="{3925E987-6474-EA63-DCD4-AD29DA9DB68B}"/>
              </a:ext>
            </a:extLst>
          </p:cNvPr>
          <p:cNvSpPr txBox="1"/>
          <p:nvPr/>
        </p:nvSpPr>
        <p:spPr>
          <a:xfrm>
            <a:off x="5050972" y="300128"/>
            <a:ext cx="1595629" cy="677108"/>
          </a:xfrm>
          <a:prstGeom prst="rect">
            <a:avLst/>
          </a:prstGeom>
          <a:noFill/>
        </p:spPr>
        <p:txBody>
          <a:bodyPr wrap="square" rtlCol="0">
            <a:spAutoFit/>
          </a:bodyPr>
          <a:lstStyle/>
          <a:p>
            <a:pPr algn="ctr"/>
            <a:r>
              <a:rPr lang="en-US" sz="2000" b="1" dirty="0">
                <a:latin typeface="Arial" panose="020B0604020202020204" pitchFamily="34" charset="0"/>
                <a:cs typeface="Arial" panose="020B0604020202020204" pitchFamily="34" charset="0"/>
              </a:rPr>
              <a:t>98,666</a:t>
            </a:r>
          </a:p>
          <a:p>
            <a:r>
              <a:rPr lang="en-US" b="1" dirty="0">
                <a:latin typeface="Arial" panose="020B0604020202020204" pitchFamily="34" charset="0"/>
                <a:cs typeface="Arial" panose="020B0604020202020204" pitchFamily="34" charset="0"/>
              </a:rPr>
              <a:t>Total Orders</a:t>
            </a:r>
          </a:p>
        </p:txBody>
      </p:sp>
      <p:sp>
        <p:nvSpPr>
          <p:cNvPr id="10" name="TextBox 9">
            <a:extLst>
              <a:ext uri="{FF2B5EF4-FFF2-40B4-BE49-F238E27FC236}">
                <a16:creationId xmlns:a16="http://schemas.microsoft.com/office/drawing/2014/main" id="{F2975E96-0470-8AEF-3D22-6342B84EB6AC}"/>
              </a:ext>
            </a:extLst>
          </p:cNvPr>
          <p:cNvSpPr txBox="1"/>
          <p:nvPr/>
        </p:nvSpPr>
        <p:spPr>
          <a:xfrm>
            <a:off x="6548683" y="290969"/>
            <a:ext cx="2103939" cy="677108"/>
          </a:xfrm>
          <a:prstGeom prst="rect">
            <a:avLst/>
          </a:prstGeom>
          <a:noFill/>
        </p:spPr>
        <p:txBody>
          <a:bodyPr wrap="square" rtlCol="0">
            <a:spAutoFit/>
          </a:bodyPr>
          <a:lstStyle/>
          <a:p>
            <a:pPr algn="ctr"/>
            <a:r>
              <a:rPr lang="en-SG" sz="2000" b="1" dirty="0">
                <a:solidFill>
                  <a:srgbClr val="E1691F"/>
                </a:solidFill>
                <a:latin typeface="Arial" panose="020B0604020202020204" pitchFamily="34" charset="0"/>
                <a:cs typeface="Arial" panose="020B0604020202020204" pitchFamily="34" charset="0"/>
              </a:rPr>
              <a:t>R$ 160.58</a:t>
            </a:r>
          </a:p>
          <a:p>
            <a:r>
              <a:rPr lang="en-US" b="1" dirty="0">
                <a:solidFill>
                  <a:srgbClr val="E1691F"/>
                </a:solidFill>
                <a:latin typeface="Arial" panose="020B0604020202020204" pitchFamily="34" charset="0"/>
                <a:cs typeface="Arial" panose="020B0604020202020204" pitchFamily="34" charset="0"/>
              </a:rPr>
              <a:t>Avg Order Value</a:t>
            </a:r>
          </a:p>
        </p:txBody>
      </p:sp>
      <p:sp>
        <p:nvSpPr>
          <p:cNvPr id="11" name="TextBox 10">
            <a:extLst>
              <a:ext uri="{FF2B5EF4-FFF2-40B4-BE49-F238E27FC236}">
                <a16:creationId xmlns:a16="http://schemas.microsoft.com/office/drawing/2014/main" id="{A6D6832A-3740-51D6-14DB-708A86467868}"/>
              </a:ext>
            </a:extLst>
          </p:cNvPr>
          <p:cNvSpPr txBox="1"/>
          <p:nvPr/>
        </p:nvSpPr>
        <p:spPr>
          <a:xfrm>
            <a:off x="8416181" y="281810"/>
            <a:ext cx="1595629" cy="677108"/>
          </a:xfrm>
          <a:prstGeom prst="rect">
            <a:avLst/>
          </a:prstGeom>
          <a:noFill/>
        </p:spPr>
        <p:txBody>
          <a:bodyPr wrap="square" rtlCol="0">
            <a:spAutoFit/>
          </a:bodyPr>
          <a:lstStyle/>
          <a:p>
            <a:pPr algn="ctr"/>
            <a:r>
              <a:rPr lang="en-US" sz="2000" b="1" dirty="0">
                <a:latin typeface="Arial" panose="020B0604020202020204" pitchFamily="34" charset="0"/>
                <a:cs typeface="Arial" panose="020B0604020202020204" pitchFamily="34" charset="0"/>
              </a:rPr>
              <a:t>3095</a:t>
            </a:r>
          </a:p>
          <a:p>
            <a:r>
              <a:rPr lang="en-US" b="1" dirty="0">
                <a:latin typeface="Arial" panose="020B0604020202020204" pitchFamily="34" charset="0"/>
                <a:cs typeface="Arial" panose="020B0604020202020204" pitchFamily="34" charset="0"/>
              </a:rPr>
              <a:t>Total Sellers</a:t>
            </a:r>
          </a:p>
        </p:txBody>
      </p:sp>
      <p:sp>
        <p:nvSpPr>
          <p:cNvPr id="12" name="Rectangle 1">
            <a:extLst>
              <a:ext uri="{FF2B5EF4-FFF2-40B4-BE49-F238E27FC236}">
                <a16:creationId xmlns:a16="http://schemas.microsoft.com/office/drawing/2014/main" id="{AE4FBC1B-F247-B203-E4F0-25FF3CF01993}"/>
              </a:ext>
            </a:extLst>
          </p:cNvPr>
          <p:cNvSpPr>
            <a:spLocks noChangeArrowheads="1"/>
          </p:cNvSpPr>
          <p:nvPr/>
        </p:nvSpPr>
        <p:spPr bwMode="auto">
          <a:xfrm>
            <a:off x="5416550" y="0"/>
            <a:ext cx="1358900" cy="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a:ln>
                  <a:noFill/>
                </a:ln>
                <a:solidFill>
                  <a:srgbClr val="3C4043"/>
                </a:solidFill>
                <a:effectLst/>
                <a:latin typeface="Arial" panose="020B0604020202020204" pitchFamily="34" charset="0"/>
                <a:cs typeface="Arial" panose="020B0604020202020204" pitchFamily="34" charset="0"/>
              </a:rPr>
              <a:t>R$ 1,584,355.32</a:t>
            </a:r>
            <a:endParaRPr kumimoji="0" lang="en-US" altLang="en-US" sz="900" b="0" i="0" u="none" strike="noStrike" cap="none" normalizeH="0" baseline="0" dirty="0">
              <a:ln>
                <a:noFill/>
              </a:ln>
              <a:solidFill>
                <a:schemeClr val="tx1"/>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2">
            <a:extLst>
              <a:ext uri="{FF2B5EF4-FFF2-40B4-BE49-F238E27FC236}">
                <a16:creationId xmlns:a16="http://schemas.microsoft.com/office/drawing/2014/main" id="{59244F3C-2233-24AE-1F8C-C0CDD21E62CB}"/>
              </a:ext>
            </a:extLst>
          </p:cNvPr>
          <p:cNvSpPr>
            <a:spLocks noChangeArrowheads="1"/>
          </p:cNvSpPr>
          <p:nvPr/>
        </p:nvSpPr>
        <p:spPr bwMode="auto">
          <a:xfrm>
            <a:off x="3917950" y="0"/>
            <a:ext cx="4356100" cy="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02K4K6K8KOct 2017Nov 2017Dec 2017Jan 2018Feb 2018Mar 2018Apr 2018May 2018Jun 2018Jul 2018Aug 2018Sep 20…No. of Orders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7B49FB41-74CA-7913-DED9-A900DA1430DC}"/>
              </a:ext>
            </a:extLst>
          </p:cNvPr>
          <p:cNvSpPr>
            <a:spLocks noChangeArrowheads="1"/>
          </p:cNvSpPr>
          <p:nvPr/>
        </p:nvSpPr>
        <p:spPr bwMode="auto">
          <a:xfrm>
            <a:off x="0" y="0"/>
            <a:ext cx="1320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77797B"/>
                </a:solidFill>
                <a:effectLst/>
                <a:latin typeface="Arial" panose="020B0604020202020204" pitchFamily="34" charset="0"/>
                <a:cs typeface="Arial" panose="020B0604020202020204" pitchFamily="34" charset="0"/>
              </a:rPr>
              <a:t>Total Sellers</a:t>
            </a:r>
            <a:endParaRPr kumimoji="0" lang="en-US" altLang="en-US" sz="21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a:ln>
                  <a:noFill/>
                </a:ln>
                <a:solidFill>
                  <a:srgbClr val="3C4043"/>
                </a:solidFill>
                <a:effectLst/>
                <a:latin typeface="Arial" panose="020B0604020202020204" pitchFamily="34" charset="0"/>
                <a:cs typeface="Arial" panose="020B0604020202020204" pitchFamily="34" charset="0"/>
              </a:rPr>
              <a:t>3,095</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5" name="Picture 14">
            <a:extLst>
              <a:ext uri="{FF2B5EF4-FFF2-40B4-BE49-F238E27FC236}">
                <a16:creationId xmlns:a16="http://schemas.microsoft.com/office/drawing/2014/main" id="{B2D5DE46-8115-2CE7-969E-B772A8AC9A15}"/>
              </a:ext>
            </a:extLst>
          </p:cNvPr>
          <p:cNvPicPr>
            <a:picLocks noChangeAspect="1"/>
          </p:cNvPicPr>
          <p:nvPr/>
        </p:nvPicPr>
        <p:blipFill rotWithShape="1">
          <a:blip r:embed="rId3"/>
          <a:srcRect t="17303" r="58675"/>
          <a:stretch>
            <a:fillRect/>
          </a:stretch>
        </p:blipFill>
        <p:spPr bwMode="auto">
          <a:xfrm>
            <a:off x="407591" y="1650957"/>
            <a:ext cx="3510359" cy="4767689"/>
          </a:xfrm>
          <a:prstGeom prst="rect">
            <a:avLst/>
          </a:prstGeom>
          <a:ln>
            <a:noFill/>
          </a:ln>
          <a:extLst>
            <a:ext uri="{53640926-AAD7-44D8-BBD7-CCE9431645EC}">
              <a14:shadowObscured xmlns:a14="http://schemas.microsoft.com/office/drawing/2010/main"/>
            </a:ext>
          </a:extLst>
        </p:spPr>
      </p:pic>
      <p:pic>
        <p:nvPicPr>
          <p:cNvPr id="16" name="Picture 15">
            <a:extLst>
              <a:ext uri="{FF2B5EF4-FFF2-40B4-BE49-F238E27FC236}">
                <a16:creationId xmlns:a16="http://schemas.microsoft.com/office/drawing/2014/main" id="{B2D5DE46-8115-2CE7-969E-B772A8AC9A15}"/>
              </a:ext>
            </a:extLst>
          </p:cNvPr>
          <p:cNvPicPr>
            <a:picLocks noChangeAspect="1"/>
          </p:cNvPicPr>
          <p:nvPr/>
        </p:nvPicPr>
        <p:blipFill rotWithShape="1">
          <a:blip r:embed="rId3"/>
          <a:srcRect l="41658" t="59255"/>
          <a:stretch>
            <a:fillRect/>
          </a:stretch>
        </p:blipFill>
        <p:spPr bwMode="auto">
          <a:xfrm>
            <a:off x="7534658" y="999537"/>
            <a:ext cx="4330265" cy="2164700"/>
          </a:xfrm>
          <a:prstGeom prst="rect">
            <a:avLst/>
          </a:prstGeom>
          <a:ln>
            <a:noFill/>
          </a:ln>
          <a:extLst>
            <a:ext uri="{53640926-AAD7-44D8-BBD7-CCE9431645EC}">
              <a14:shadowObscured xmlns:a14="http://schemas.microsoft.com/office/drawing/2010/main"/>
            </a:ext>
          </a:extLst>
        </p:spPr>
      </p:pic>
      <p:pic>
        <p:nvPicPr>
          <p:cNvPr id="1029" name="Picture 5" descr="Output image">
            <a:extLst>
              <a:ext uri="{FF2B5EF4-FFF2-40B4-BE49-F238E27FC236}">
                <a16:creationId xmlns:a16="http://schemas.microsoft.com/office/drawing/2014/main" id="{6FFCE84C-DF0F-4E7A-84E7-DA2AF4AA5C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6716" y="3259670"/>
            <a:ext cx="5103586" cy="3152795"/>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Rounded Corners 17">
            <a:extLst>
              <a:ext uri="{FF2B5EF4-FFF2-40B4-BE49-F238E27FC236}">
                <a16:creationId xmlns:a16="http://schemas.microsoft.com/office/drawing/2014/main" id="{7EC36728-86AA-9A23-D226-EA143242EFBD}"/>
              </a:ext>
            </a:extLst>
          </p:cNvPr>
          <p:cNvSpPr/>
          <p:nvPr/>
        </p:nvSpPr>
        <p:spPr>
          <a:xfrm>
            <a:off x="4724400" y="2409015"/>
            <a:ext cx="2810258" cy="760554"/>
          </a:xfrm>
          <a:prstGeom prst="roundRect">
            <a:avLst/>
          </a:prstGeom>
          <a:solidFill>
            <a:srgbClr val="E169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SG" dirty="0">
                <a:latin typeface="Arial" panose="020B0604020202020204" pitchFamily="34" charset="0"/>
                <a:cs typeface="Arial" panose="020B0604020202020204" pitchFamily="34" charset="0"/>
              </a:rPr>
              <a:t>Nov 2017 – </a:t>
            </a:r>
            <a:r>
              <a:rPr lang="en-SG" sz="2000" b="1" dirty="0">
                <a:solidFill>
                  <a:srgbClr val="00B0F0"/>
                </a:solidFill>
                <a:latin typeface="Arial" panose="020B0604020202020204" pitchFamily="34" charset="0"/>
                <a:cs typeface="Arial" panose="020B0604020202020204" pitchFamily="34" charset="0"/>
              </a:rPr>
              <a:t>7544 </a:t>
            </a:r>
            <a:r>
              <a:rPr lang="en-SG" dirty="0">
                <a:latin typeface="Arial" panose="020B0604020202020204" pitchFamily="34" charset="0"/>
                <a:cs typeface="Arial" panose="020B0604020202020204" pitchFamily="34" charset="0"/>
              </a:rPr>
              <a:t>orders</a:t>
            </a:r>
          </a:p>
          <a:p>
            <a:r>
              <a:rPr lang="en-SG" dirty="0">
                <a:latin typeface="Arial" panose="020B0604020202020204" pitchFamily="34" charset="0"/>
                <a:cs typeface="Arial" panose="020B0604020202020204" pitchFamily="34" charset="0"/>
              </a:rPr>
              <a:t>Sept 2018 – </a:t>
            </a:r>
            <a:r>
              <a:rPr lang="en-SG" sz="2000" b="1" dirty="0">
                <a:solidFill>
                  <a:srgbClr val="00B0F0"/>
                </a:solidFill>
                <a:latin typeface="Arial" panose="020B0604020202020204" pitchFamily="34" charset="0"/>
                <a:cs typeface="Arial" panose="020B0604020202020204" pitchFamily="34" charset="0"/>
              </a:rPr>
              <a:t>18</a:t>
            </a:r>
            <a:r>
              <a:rPr lang="en-SG" dirty="0">
                <a:latin typeface="Arial" panose="020B0604020202020204" pitchFamily="34" charset="0"/>
                <a:cs typeface="Arial" panose="020B0604020202020204" pitchFamily="34" charset="0"/>
              </a:rPr>
              <a:t> orders</a:t>
            </a:r>
          </a:p>
        </p:txBody>
      </p:sp>
      <p:sp>
        <p:nvSpPr>
          <p:cNvPr id="19" name="Rectangle: Rounded Corners 18">
            <a:extLst>
              <a:ext uri="{FF2B5EF4-FFF2-40B4-BE49-F238E27FC236}">
                <a16:creationId xmlns:a16="http://schemas.microsoft.com/office/drawing/2014/main" id="{9B3E8756-9BA8-BA66-A035-9575DD7EAB2F}"/>
              </a:ext>
            </a:extLst>
          </p:cNvPr>
          <p:cNvSpPr/>
          <p:nvPr/>
        </p:nvSpPr>
        <p:spPr>
          <a:xfrm>
            <a:off x="9349086" y="3693763"/>
            <a:ext cx="2381505" cy="828939"/>
          </a:xfrm>
          <a:prstGeom prst="roundRect">
            <a:avLst/>
          </a:prstGeom>
          <a:solidFill>
            <a:srgbClr val="E169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dirty="0">
                <a:latin typeface="Arial" panose="020B0604020202020204" pitchFamily="34" charset="0"/>
                <a:cs typeface="Arial" panose="020B0604020202020204" pitchFamily="34" charset="0"/>
              </a:rPr>
              <a:t>High Revenue with Fewer Orders</a:t>
            </a:r>
            <a:br>
              <a:rPr lang="en-SG" dirty="0">
                <a:latin typeface="Arial" panose="020B0604020202020204" pitchFamily="34" charset="0"/>
                <a:cs typeface="Arial" panose="020B0604020202020204" pitchFamily="34" charset="0"/>
              </a:rPr>
            </a:br>
            <a:r>
              <a:rPr lang="en-SG" sz="2000" b="1" dirty="0">
                <a:solidFill>
                  <a:srgbClr val="00B0F0"/>
                </a:solidFill>
              </a:rPr>
              <a:t>Computers</a:t>
            </a:r>
            <a:endParaRPr lang="en-SG" b="1" dirty="0">
              <a:solidFill>
                <a:srgbClr val="00B0F0"/>
              </a:solidFill>
              <a:latin typeface="Arial" panose="020B0604020202020204" pitchFamily="34" charset="0"/>
              <a:cs typeface="Arial" panose="020B0604020202020204" pitchFamily="34" charset="0"/>
            </a:endParaRPr>
          </a:p>
        </p:txBody>
      </p:sp>
      <p:sp>
        <p:nvSpPr>
          <p:cNvPr id="20" name="Rectangle: Rounded Corners 19">
            <a:extLst>
              <a:ext uri="{FF2B5EF4-FFF2-40B4-BE49-F238E27FC236}">
                <a16:creationId xmlns:a16="http://schemas.microsoft.com/office/drawing/2014/main" id="{8331C6E5-4417-3CEA-A2C5-0CBBB1FF5D79}"/>
              </a:ext>
            </a:extLst>
          </p:cNvPr>
          <p:cNvSpPr/>
          <p:nvPr/>
        </p:nvSpPr>
        <p:spPr>
          <a:xfrm>
            <a:off x="9402904" y="4672224"/>
            <a:ext cx="2381505" cy="828939"/>
          </a:xfrm>
          <a:prstGeom prst="roundRect">
            <a:avLst/>
          </a:prstGeom>
          <a:solidFill>
            <a:srgbClr val="E169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dirty="0">
                <a:latin typeface="Arial" panose="020B0604020202020204" pitchFamily="34" charset="0"/>
                <a:cs typeface="Arial" panose="020B0604020202020204" pitchFamily="34" charset="0"/>
              </a:rPr>
              <a:t>Lower Revenue with Most Orders</a:t>
            </a:r>
            <a:br>
              <a:rPr lang="en-SG" dirty="0">
                <a:latin typeface="Arial" panose="020B0604020202020204" pitchFamily="34" charset="0"/>
                <a:cs typeface="Arial" panose="020B0604020202020204" pitchFamily="34" charset="0"/>
              </a:rPr>
            </a:br>
            <a:r>
              <a:rPr lang="en-SG" sz="2000" b="1" dirty="0">
                <a:solidFill>
                  <a:srgbClr val="00B0F0"/>
                </a:solidFill>
              </a:rPr>
              <a:t>Bed Bath Table</a:t>
            </a:r>
            <a:endParaRPr lang="en-SG" b="1" dirty="0">
              <a:solidFill>
                <a:srgbClr val="00B0F0"/>
              </a:solidFill>
              <a:latin typeface="Arial" panose="020B0604020202020204" pitchFamily="34" charset="0"/>
              <a:cs typeface="Arial" panose="020B0604020202020204" pitchFamily="34" charset="0"/>
            </a:endParaRPr>
          </a:p>
        </p:txBody>
      </p:sp>
      <p:sp>
        <p:nvSpPr>
          <p:cNvPr id="21" name="Rectangle: Rounded Corners 20">
            <a:extLst>
              <a:ext uri="{FF2B5EF4-FFF2-40B4-BE49-F238E27FC236}">
                <a16:creationId xmlns:a16="http://schemas.microsoft.com/office/drawing/2014/main" id="{39E4790E-24BE-78E6-6EDF-850F2339C410}"/>
              </a:ext>
            </a:extLst>
          </p:cNvPr>
          <p:cNvSpPr/>
          <p:nvPr/>
        </p:nvSpPr>
        <p:spPr>
          <a:xfrm>
            <a:off x="3941726" y="1187736"/>
            <a:ext cx="3021328" cy="1171996"/>
          </a:xfrm>
          <a:prstGeom prst="roundRect">
            <a:avLst/>
          </a:prstGeom>
          <a:solidFill>
            <a:srgbClr val="E169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latin typeface="Arial" panose="020B0604020202020204" pitchFamily="34" charset="0"/>
                <a:cs typeface="Arial" panose="020B0604020202020204" pitchFamily="34" charset="0"/>
              </a:rPr>
              <a:t>0/10 Top Sellers are from </a:t>
            </a:r>
          </a:p>
          <a:p>
            <a:r>
              <a:rPr lang="en-US" sz="2000" b="1" dirty="0">
                <a:solidFill>
                  <a:srgbClr val="00B0F0"/>
                </a:solidFill>
                <a:latin typeface="Arial" panose="020B0604020202020204" pitchFamily="34" charset="0"/>
                <a:cs typeface="Arial" panose="020B0604020202020204" pitchFamily="34" charset="0"/>
              </a:rPr>
              <a:t>Health &amp; Beauty </a:t>
            </a:r>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Best-Selling Category </a:t>
            </a:r>
            <a:r>
              <a:rPr lang="en-US" sz="2000" b="1" dirty="0">
                <a:solidFill>
                  <a:srgbClr val="00B0F0"/>
                </a:solidFill>
                <a:latin typeface="Arial" panose="020B0604020202020204" pitchFamily="34" charset="0"/>
                <a:cs typeface="Arial" panose="020B0604020202020204" pitchFamily="34" charset="0"/>
              </a:rPr>
              <a:t>R$1,441,228</a:t>
            </a:r>
            <a:endParaRPr lang="en-SG" b="1" dirty="0">
              <a:solidFill>
                <a:srgbClr val="00B0F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53273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926524-0933-5CB4-070F-B0B78CB876F8}"/>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717EDCA-20BE-238C-C559-C2449DFF402F}"/>
              </a:ext>
            </a:extLst>
          </p:cNvPr>
          <p:cNvSpPr txBox="1"/>
          <p:nvPr/>
        </p:nvSpPr>
        <p:spPr>
          <a:xfrm>
            <a:off x="327077" y="228854"/>
            <a:ext cx="11403514" cy="5562548"/>
          </a:xfrm>
          <a:prstGeom prst="rect">
            <a:avLst/>
          </a:prstGeom>
          <a:noFill/>
        </p:spPr>
        <p:txBody>
          <a:bodyPr wrap="square" rtlCol="0">
            <a:spAutoFit/>
          </a:bodyPr>
          <a:lstStyle/>
          <a:p>
            <a:pPr marL="0" marR="0" lvl="0" indent="0" algn="l" defTabSz="457200" rtl="0" eaLnBrk="1" fontAlgn="auto" latinLnBrk="0" hangingPunct="1">
              <a:lnSpc>
                <a:spcPct val="115000"/>
              </a:lnSpc>
              <a:spcBef>
                <a:spcPts val="0"/>
              </a:spcBef>
              <a:spcAft>
                <a:spcPts val="800"/>
              </a:spcAft>
              <a:buClrTx/>
              <a:buSzTx/>
              <a:buFontTx/>
              <a:buNone/>
              <a:tabLst/>
              <a:defRPr/>
            </a:pPr>
            <a:r>
              <a:rPr kumimoji="0" lang="en-SG" sz="3200" b="1" i="0" u="none" strike="noStrike" kern="100" cap="none" spc="0" normalizeH="0" baseline="0" noProof="0" dirty="0">
                <a:ln>
                  <a:noFill/>
                </a:ln>
                <a:solidFill>
                  <a:schemeClr val="tx1">
                    <a:lumMod val="95000"/>
                  </a:schemeClr>
                </a:solidFill>
                <a:effectLst/>
                <a:uLnTx/>
                <a:uFillTx/>
                <a:latin typeface="Arial" panose="020B0604020202020204" pitchFamily="34" charset="0"/>
                <a:ea typeface="Calibri" panose="020F0502020204030204" pitchFamily="34" charset="0"/>
                <a:cs typeface="Arial" panose="020B0604020202020204" pitchFamily="34" charset="0"/>
              </a:rPr>
              <a:t>E-commerce Sales Insights</a:t>
            </a:r>
            <a:endParaRPr kumimoji="0" lang="en-US" sz="2800" b="0" i="0" u="none" strike="noStrike" kern="1200" cap="none" spc="0" normalizeH="0" baseline="0" noProof="0" dirty="0">
              <a:ln>
                <a:noFill/>
              </a:ln>
              <a:solidFill>
                <a:schemeClr val="tx1">
                  <a:lumMod val="95000"/>
                </a:schemeClr>
              </a:solidFill>
              <a:effectLst/>
              <a:uLnTx/>
              <a:uFillTx/>
              <a:latin typeface="Arial" panose="020B0604020202020204" pitchFamily="34" charset="0"/>
              <a:ea typeface="Calibri" panose="020F0502020204030204" pitchFamily="34" charset="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lumMod val="95000"/>
                </a:schemeClr>
              </a:solidFill>
              <a:effectLst/>
              <a:uLnTx/>
              <a:uFillTx/>
              <a:latin typeface="Arial" panose="020B0604020202020204" pitchFamily="34" charset="0"/>
              <a:ea typeface="Calibri" panose="020F0502020204030204" pitchFamily="34" charset="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tx1">
                    <a:lumMod val="95000"/>
                  </a:schemeClr>
                </a:solidFill>
                <a:effectLst/>
                <a:uLnTx/>
                <a:uFillTx/>
                <a:latin typeface="Arial" panose="020B0604020202020204" pitchFamily="34" charset="0"/>
                <a:ea typeface="Calibri" panose="020F0502020204030204" pitchFamily="34" charset="0"/>
                <a:cs typeface="Arial" panose="020B0604020202020204" pitchFamily="34" charset="0"/>
              </a:rPr>
              <a:t>📈  Total Gross Sales Revenue: The platform generated significant monthly revenue from seller product sales, with peak months occurring between November 2017 and February 2018—likely aligned with holiday and seasonal demand.</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chemeClr val="tx1">
                  <a:lumMod val="95000"/>
                </a:schemeClr>
              </a:solidFill>
              <a:effectLst/>
              <a:uLnTx/>
              <a:uFillTx/>
              <a:latin typeface="Arial" panose="020B0604020202020204" pitchFamily="34" charset="0"/>
              <a:ea typeface="Calibri" panose="020F0502020204030204" pitchFamily="34" charset="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tx1">
                    <a:lumMod val="95000"/>
                  </a:schemeClr>
                </a:solidFill>
                <a:effectLst/>
                <a:uLnTx/>
                <a:uFillTx/>
                <a:latin typeface="Arial" panose="020B0604020202020204" pitchFamily="34" charset="0"/>
                <a:ea typeface="Calibri" panose="020F0502020204030204" pitchFamily="34" charset="0"/>
                <a:cs typeface="Arial" panose="020B0604020202020204" pitchFamily="34" charset="0"/>
              </a:rPr>
              <a:t>💰  Platform Commission (10%): Using a fixed commission rate, the platform’s monthly profit from sellers scaled directly with sales volume. On average, 10% of gross monthly sales provided a consistent revenue stream for operations.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chemeClr val="tx1">
                  <a:lumMod val="95000"/>
                </a:schemeClr>
              </a:solidFill>
              <a:effectLst/>
              <a:uLnTx/>
              <a:uFillTx/>
              <a:latin typeface="Arial" panose="020B0604020202020204" pitchFamily="34" charset="0"/>
              <a:ea typeface="Calibri" panose="020F0502020204030204" pitchFamily="34" charset="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tx1">
                    <a:lumMod val="95000"/>
                  </a:schemeClr>
                </a:solidFill>
                <a:effectLst/>
                <a:uLnTx/>
                <a:uFillTx/>
                <a:latin typeface="Arial" panose="020B0604020202020204" pitchFamily="34" charset="0"/>
                <a:ea typeface="Calibri" panose="020F0502020204030204" pitchFamily="34" charset="0"/>
                <a:cs typeface="Arial" panose="020B0604020202020204" pitchFamily="34" charset="0"/>
              </a:rPr>
              <a:t>📦  Total Orders per Month: The total order count fluctuated throughout the year, with the highest order volume observed in November 2017, consistent with peak sales revenue trends. The dip in July–August 2018 may be due to seasonality or macroeconomic influences.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chemeClr val="tx1">
                  <a:lumMod val="95000"/>
                </a:schemeClr>
              </a:solidFill>
              <a:effectLst/>
              <a:uLnTx/>
              <a:uFillTx/>
              <a:latin typeface="Arial" panose="020B0604020202020204" pitchFamily="34" charset="0"/>
              <a:ea typeface="Calibri" panose="020F0502020204030204" pitchFamily="34" charset="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tx1">
                    <a:lumMod val="95000"/>
                  </a:schemeClr>
                </a:solidFill>
                <a:effectLst/>
                <a:uLnTx/>
                <a:uFillTx/>
                <a:latin typeface="Arial" panose="020B0604020202020204" pitchFamily="34" charset="0"/>
                <a:ea typeface="Calibri" panose="020F0502020204030204" pitchFamily="34" charset="0"/>
                <a:cs typeface="Arial" panose="020B0604020202020204" pitchFamily="34" charset="0"/>
              </a:rPr>
              <a:t>🗂️ Product Category Revenue Share: Despite the removal of 610 records due to missing product category names, the remaining dataset showed a dominant contribution from Electronics, Furniture, and Health &amp; Beauty categories, reflecting both value and volume drivers of sales.</a:t>
            </a:r>
          </a:p>
        </p:txBody>
      </p:sp>
      <p:pic>
        <p:nvPicPr>
          <p:cNvPr id="3" name="Picture 2">
            <a:extLst>
              <a:ext uri="{FF2B5EF4-FFF2-40B4-BE49-F238E27FC236}">
                <a16:creationId xmlns:a16="http://schemas.microsoft.com/office/drawing/2014/main" id="{6F856BE9-1A87-4A0C-0EAD-58B8DBFDE7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2819" y="5799610"/>
            <a:ext cx="1477772" cy="1023494"/>
          </a:xfrm>
          <a:prstGeom prst="rect">
            <a:avLst/>
          </a:prstGeom>
          <a:effectLst>
            <a:outerShdw blurRad="50800" dist="38100" dir="13500000" algn="br" rotWithShape="0">
              <a:prstClr val="black">
                <a:alpha val="40000"/>
              </a:prstClr>
            </a:outerShdw>
          </a:effectLst>
        </p:spPr>
      </p:pic>
      <p:sp>
        <p:nvSpPr>
          <p:cNvPr id="5" name="Rectangle 4">
            <a:extLst>
              <a:ext uri="{FF2B5EF4-FFF2-40B4-BE49-F238E27FC236}">
                <a16:creationId xmlns:a16="http://schemas.microsoft.com/office/drawing/2014/main" id="{2ED26666-3BDD-9B90-95B2-AFAFB0BB6D98}"/>
              </a:ext>
            </a:extLst>
          </p:cNvPr>
          <p:cNvSpPr/>
          <p:nvPr/>
        </p:nvSpPr>
        <p:spPr>
          <a:xfrm>
            <a:off x="1" y="6629146"/>
            <a:ext cx="10252820" cy="193958"/>
          </a:xfrm>
          <a:prstGeom prst="rect">
            <a:avLst/>
          </a:prstGeom>
          <a:solidFill>
            <a:srgbClr val="FF3300">
              <a:alpha val="75000"/>
            </a:srgbClr>
          </a:solidFill>
          <a:ln>
            <a:noFill/>
          </a:ln>
          <a:effectLst>
            <a:innerShdw blurRad="63500" dist="50800" dir="162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76124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A34D82-4847-48FD-AD91-73F137AA8AC2}"/>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D8609DC5-DD9D-8A6B-A9AF-9C1C0D231BB7}"/>
              </a:ext>
            </a:extLst>
          </p:cNvPr>
          <p:cNvSpPr txBox="1"/>
          <p:nvPr/>
        </p:nvSpPr>
        <p:spPr>
          <a:xfrm>
            <a:off x="284041" y="0"/>
            <a:ext cx="11623918" cy="63709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Analysis and Findings</a:t>
            </a:r>
          </a:p>
          <a:p>
            <a:pPr marL="514350" marR="0" lvl="0" indent="-514350" algn="l" defTabSz="457200" rtl="0" eaLnBrk="1" fontAlgn="auto" latinLnBrk="0" hangingPunct="1">
              <a:lnSpc>
                <a:spcPct val="100000"/>
              </a:lnSpc>
              <a:spcBef>
                <a:spcPts val="0"/>
              </a:spcBef>
              <a:spcAft>
                <a:spcPts val="0"/>
              </a:spcAft>
              <a:buClrTx/>
              <a:buSzTx/>
              <a:buFont typeface="+mj-lt"/>
              <a:buAutoNum type="romanLcPeriod"/>
              <a:tabLst/>
              <a:defRPr/>
            </a:pPr>
            <a:endParaRPr kumimoji="0" lang="en-US" sz="20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a:p>
            <a:pPr marL="400050" marR="0" lvl="0" indent="-400050" algn="l" defTabSz="457200" rtl="0" eaLnBrk="1" fontAlgn="auto" latinLnBrk="0" hangingPunct="1">
              <a:lnSpc>
                <a:spcPct val="100000"/>
              </a:lnSpc>
              <a:spcBef>
                <a:spcPts val="0"/>
              </a:spcBef>
              <a:spcAft>
                <a:spcPts val="0"/>
              </a:spcAft>
              <a:buClrTx/>
              <a:buSzTx/>
              <a:buFont typeface="+mj-lt"/>
              <a:buAutoNum type="romanLcPeriod"/>
              <a:tabLst/>
              <a:defRPr/>
            </a:pPr>
            <a:r>
              <a:rPr kumimoji="0" lang="en-US"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Seller Contribution:</a:t>
            </a:r>
            <a:r>
              <a:rPr kumimoji="0" lang="en-US" b="0"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 Sellers in the bottom 25% generated less than 5% of gross sales and incurred net losses after factoring in estimated monthly support costs. These losses are based on a comparison of platform commission (10% of sales) versus a fixed monthly operational cost (e.g., $XX/month).</a:t>
            </a:r>
          </a:p>
          <a:p>
            <a:pPr marL="400050" marR="0" lvl="0" indent="-400050" algn="l" defTabSz="457200" rtl="0" eaLnBrk="1" fontAlgn="auto" latinLnBrk="0" hangingPunct="1">
              <a:lnSpc>
                <a:spcPct val="100000"/>
              </a:lnSpc>
              <a:spcBef>
                <a:spcPts val="0"/>
              </a:spcBef>
              <a:spcAft>
                <a:spcPts val="0"/>
              </a:spcAft>
              <a:buClrTx/>
              <a:buSzTx/>
              <a:buFont typeface="+mj-lt"/>
              <a:buAutoNum type="romanLcPeriod"/>
              <a:tabLst/>
              <a:defRPr/>
            </a:pPr>
            <a:endParaRPr kumimoji="0" lang="en-US" b="0"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a:p>
            <a:pPr marL="400050" marR="0" lvl="0" indent="-400050" algn="l" defTabSz="457200" rtl="0" eaLnBrk="1" fontAlgn="auto" latinLnBrk="0" hangingPunct="1">
              <a:lnSpc>
                <a:spcPct val="100000"/>
              </a:lnSpc>
              <a:spcBef>
                <a:spcPts val="0"/>
              </a:spcBef>
              <a:spcAft>
                <a:spcPts val="0"/>
              </a:spcAft>
              <a:buClrTx/>
              <a:buSzTx/>
              <a:buFont typeface="+mj-lt"/>
              <a:buAutoNum type="romanLcPeriod"/>
              <a:tabLst/>
              <a:defRPr/>
            </a:pPr>
            <a:r>
              <a:rPr kumimoji="0" lang="en-US"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Recent Revenue Trends:</a:t>
            </a:r>
            <a:r>
              <a:rPr kumimoji="0" lang="en-US" b="0"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 Within the last 1m, seller revenue distribution remained consistent with previous patterns, indicating the persistence of underperformance among long-tail sellers.</a:t>
            </a:r>
          </a:p>
          <a:p>
            <a:pPr marL="400050" marR="0" lvl="0" indent="-400050" algn="l" defTabSz="457200" rtl="0" eaLnBrk="1" fontAlgn="auto" latinLnBrk="0" hangingPunct="1">
              <a:lnSpc>
                <a:spcPct val="100000"/>
              </a:lnSpc>
              <a:spcBef>
                <a:spcPts val="0"/>
              </a:spcBef>
              <a:spcAft>
                <a:spcPts val="0"/>
              </a:spcAft>
              <a:buClrTx/>
              <a:buSzTx/>
              <a:buFont typeface="+mj-lt"/>
              <a:buAutoNum type="romanLcPeriod"/>
              <a:tabLst/>
              <a:defRPr/>
            </a:pPr>
            <a:endParaRPr kumimoji="0" lang="en-US" b="0"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a:p>
            <a:pPr marL="400050" marR="0" lvl="0" indent="-400050" algn="l" defTabSz="457200" rtl="0" eaLnBrk="1" fontAlgn="auto" latinLnBrk="0" hangingPunct="1">
              <a:lnSpc>
                <a:spcPct val="100000"/>
              </a:lnSpc>
              <a:spcBef>
                <a:spcPts val="0"/>
              </a:spcBef>
              <a:spcAft>
                <a:spcPts val="0"/>
              </a:spcAft>
              <a:buClrTx/>
              <a:buSzTx/>
              <a:buFont typeface="+mj-lt"/>
              <a:buAutoNum type="romanLcPeriod"/>
              <a:tabLst/>
              <a:defRPr/>
            </a:pPr>
            <a:r>
              <a:rPr kumimoji="0" lang="en-US"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Ratings:</a:t>
            </a:r>
            <a:r>
              <a:rPr kumimoji="0" lang="en-US" b="0"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 37% of underperforming sellers had average customer ratings below 3.5, often associated with long delivery windows and negative review sentiment.</a:t>
            </a:r>
          </a:p>
          <a:p>
            <a:pPr marL="400050" marR="0" lvl="0" indent="-400050" algn="l" defTabSz="457200" rtl="0" eaLnBrk="1" fontAlgn="auto" latinLnBrk="0" hangingPunct="1">
              <a:lnSpc>
                <a:spcPct val="100000"/>
              </a:lnSpc>
              <a:spcBef>
                <a:spcPts val="0"/>
              </a:spcBef>
              <a:spcAft>
                <a:spcPts val="0"/>
              </a:spcAft>
              <a:buClrTx/>
              <a:buSzTx/>
              <a:buFont typeface="+mj-lt"/>
              <a:buAutoNum type="romanLcPeriod"/>
              <a:tabLst/>
              <a:defRPr/>
            </a:pPr>
            <a:endParaRPr kumimoji="0" lang="en-US" b="0"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a:p>
            <a:pPr marL="400050" marR="0" lvl="0" indent="-400050" algn="l" defTabSz="457200" rtl="0" eaLnBrk="1" fontAlgn="auto" latinLnBrk="0" hangingPunct="1">
              <a:lnSpc>
                <a:spcPct val="100000"/>
              </a:lnSpc>
              <a:spcBef>
                <a:spcPts val="0"/>
              </a:spcBef>
              <a:spcAft>
                <a:spcPts val="0"/>
              </a:spcAft>
              <a:buClrTx/>
              <a:buSzTx/>
              <a:buFont typeface="+mj-lt"/>
              <a:buAutoNum type="romanLcPeriod"/>
              <a:tabLst/>
              <a:defRPr/>
            </a:pPr>
            <a:r>
              <a:rPr kumimoji="0" lang="en-US"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Product Mix:</a:t>
            </a:r>
            <a:r>
              <a:rPr kumimoji="0" lang="en-US" b="0"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 High-performing sellers offered a broader selection of SKUs and spanned more product categories, increasing exposure to diverse customer needs.</a:t>
            </a:r>
          </a:p>
          <a:p>
            <a:pPr marL="400050" marR="0" lvl="0" indent="-400050" algn="l" defTabSz="457200" rtl="0" eaLnBrk="1" fontAlgn="auto" latinLnBrk="0" hangingPunct="1">
              <a:lnSpc>
                <a:spcPct val="100000"/>
              </a:lnSpc>
              <a:spcBef>
                <a:spcPts val="0"/>
              </a:spcBef>
              <a:spcAft>
                <a:spcPts val="0"/>
              </a:spcAft>
              <a:buClrTx/>
              <a:buSzTx/>
              <a:buFont typeface="+mj-lt"/>
              <a:buAutoNum type="romanLcPeriod"/>
              <a:tabLst/>
              <a:defRPr/>
            </a:pPr>
            <a:endParaRPr kumimoji="0" lang="en-US" b="0"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a:p>
            <a:pPr marL="400050" marR="0" lvl="0" indent="-400050" algn="l" defTabSz="457200" rtl="0" eaLnBrk="1" fontAlgn="auto" latinLnBrk="0" hangingPunct="1">
              <a:lnSpc>
                <a:spcPct val="100000"/>
              </a:lnSpc>
              <a:spcBef>
                <a:spcPts val="0"/>
              </a:spcBef>
              <a:spcAft>
                <a:spcPts val="0"/>
              </a:spcAft>
              <a:buClrTx/>
              <a:buSzTx/>
              <a:buFont typeface="+mj-lt"/>
              <a:buAutoNum type="romanLcPeriod"/>
              <a:tabLst/>
              <a:defRPr/>
            </a:pPr>
            <a:r>
              <a:rPr kumimoji="0" lang="en-US"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Location Mismatch:</a:t>
            </a:r>
            <a:r>
              <a:rPr kumimoji="0" lang="en-US" b="0"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 Sellers operating from different states than their customers contributed significantly to delivery delays and customer dissatisfaction.</a:t>
            </a:r>
          </a:p>
          <a:p>
            <a:pPr marL="400050" marR="0" lvl="0" indent="-400050" algn="l" defTabSz="457200" rtl="0" eaLnBrk="1" fontAlgn="auto" latinLnBrk="0" hangingPunct="1">
              <a:lnSpc>
                <a:spcPct val="100000"/>
              </a:lnSpc>
              <a:spcBef>
                <a:spcPts val="0"/>
              </a:spcBef>
              <a:spcAft>
                <a:spcPts val="0"/>
              </a:spcAft>
              <a:buClrTx/>
              <a:buSzTx/>
              <a:buFont typeface="+mj-lt"/>
              <a:buAutoNum type="romanLcPeriod"/>
              <a:tabLst/>
              <a:defRPr/>
            </a:pPr>
            <a:endParaRPr kumimoji="0" lang="en-US" b="0"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a:p>
            <a:pPr marL="400050" marR="0" lvl="0" indent="-400050" algn="l" defTabSz="457200" rtl="0" eaLnBrk="1" fontAlgn="auto" latinLnBrk="0" hangingPunct="1">
              <a:lnSpc>
                <a:spcPct val="100000"/>
              </a:lnSpc>
              <a:spcBef>
                <a:spcPts val="0"/>
              </a:spcBef>
              <a:spcAft>
                <a:spcPts val="0"/>
              </a:spcAft>
              <a:buClrTx/>
              <a:buSzTx/>
              <a:buFont typeface="+mj-lt"/>
              <a:buAutoNum type="romanLcPeriod"/>
              <a:tabLst/>
              <a:defRPr/>
            </a:pPr>
            <a:r>
              <a:rPr kumimoji="0" lang="en-US"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Sentiment Analysis:</a:t>
            </a:r>
            <a:r>
              <a:rPr kumimoji="0" lang="en-US" b="0"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 Review sentiment in the current month correlated strongly with star ratings. Sellers with consistently negative sentiment had elevated return/refund rates and lower repurchase potential.</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56D272E3-5C9C-02C0-89DE-CE6DAD2998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2819" y="5799610"/>
            <a:ext cx="1477772" cy="1023494"/>
          </a:xfrm>
          <a:prstGeom prst="rect">
            <a:avLst/>
          </a:prstGeom>
          <a:effectLst>
            <a:outerShdw blurRad="50800" dist="38100" dir="13500000" algn="br" rotWithShape="0">
              <a:prstClr val="black">
                <a:alpha val="40000"/>
              </a:prstClr>
            </a:outerShdw>
          </a:effectLst>
        </p:spPr>
      </p:pic>
      <p:sp>
        <p:nvSpPr>
          <p:cNvPr id="5" name="Rectangle 4">
            <a:extLst>
              <a:ext uri="{FF2B5EF4-FFF2-40B4-BE49-F238E27FC236}">
                <a16:creationId xmlns:a16="http://schemas.microsoft.com/office/drawing/2014/main" id="{13665787-E35D-1942-426D-E25B66B09317}"/>
              </a:ext>
            </a:extLst>
          </p:cNvPr>
          <p:cNvSpPr/>
          <p:nvPr/>
        </p:nvSpPr>
        <p:spPr>
          <a:xfrm>
            <a:off x="1" y="6629146"/>
            <a:ext cx="10252820" cy="193958"/>
          </a:xfrm>
          <a:prstGeom prst="rect">
            <a:avLst/>
          </a:prstGeom>
          <a:solidFill>
            <a:srgbClr val="FF3300">
              <a:alpha val="75000"/>
            </a:srgbClr>
          </a:solidFill>
          <a:ln>
            <a:noFill/>
          </a:ln>
          <a:effectLst>
            <a:innerShdw blurRad="63500" dist="50800" dir="162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999379714"/>
      </p:ext>
    </p:extLst>
  </p:cSld>
  <p:clrMapOvr>
    <a:masterClrMapping/>
  </p:clrMapOvr>
</p:sld>
</file>

<file path=ppt/theme/theme1.xml><?xml version="1.0" encoding="utf-8"?>
<a:theme xmlns:a="http://schemas.openxmlformats.org/drawingml/2006/main" name="Fra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9935E573-C197-41A8-BCA1-5D5F62C560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5579</TotalTime>
  <Words>1140</Words>
  <Application>Microsoft Office PowerPoint</Application>
  <PresentationFormat>Widescreen</PresentationFormat>
  <Paragraphs>105</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Corbel</vt:lpstr>
      <vt:lpstr>Roboto</vt:lpstr>
      <vt:lpstr>Wingdings</vt:lpstr>
      <vt:lpstr>Wingdings 2</vt:lpstr>
      <vt:lpstr>Frame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Audrey Giam</dc:creator>
  <cp:lastModifiedBy>Audrey Giam</cp:lastModifiedBy>
  <cp:revision>24</cp:revision>
  <dcterms:created xsi:type="dcterms:W3CDTF">2025-06-13T09:19:49Z</dcterms:created>
  <dcterms:modified xsi:type="dcterms:W3CDTF">2025-06-20T04:26:31Z</dcterms:modified>
</cp:coreProperties>
</file>