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2" r:id="rId7"/>
    <p:sldId id="274" r:id="rId8"/>
    <p:sldId id="263" r:id="rId9"/>
    <p:sldId id="261" r:id="rId10"/>
    <p:sldId id="262" r:id="rId11"/>
    <p:sldId id="264" r:id="rId12"/>
    <p:sldId id="267" r:id="rId13"/>
    <p:sldId id="266" r:id="rId14"/>
    <p:sldId id="269" r:id="rId15"/>
    <p:sldId id="265" r:id="rId16"/>
    <p:sldId id="273" r:id="rId17"/>
  </p:sldIdLst>
  <p:sldSz cx="18288000" cy="10287000"/>
  <p:notesSz cx="6858000" cy="9144000"/>
  <p:embeddedFontLst>
    <p:embeddedFont>
      <p:font typeface="Arial Black" panose="020B0A04020102020204" pitchFamily="34" charset="0"/>
      <p:bold r:id="rId18"/>
    </p:embeddedFont>
    <p:embeddedFont>
      <p:font typeface="Calibri" panose="020F0502020204030204" pitchFamily="34" charset="0"/>
      <p:regular r:id="rId19"/>
      <p:bold r:id="rId20"/>
      <p:italic r:id="rId21"/>
      <p:boldItalic r:id="rId22"/>
    </p:embeddedFont>
    <p:embeddedFont>
      <p:font typeface="Eras Bold ITC" panose="020B0907030504020204" pitchFamily="34" charset="0"/>
      <p:regular r:id="rId23"/>
    </p:embeddedFont>
    <p:embeddedFont>
      <p:font typeface="Goudy Old Style" panose="02020502050305020303" pitchFamily="18" charset="0"/>
      <p:regular r:id="rId24"/>
      <p:bold r:id="rId25"/>
      <p:italic r:id="rId26"/>
    </p:embeddedFont>
    <p:embeddedFont>
      <p:font typeface="Haettenschweiler" panose="020B0706040902060204" pitchFamily="34" charset="0"/>
      <p:regular r:id="rId27"/>
    </p:embeddedFont>
    <p:embeddedFont>
      <p:font typeface="Marcellus" panose="020B0604020202020204" charset="0"/>
      <p:regular r:id="rId28"/>
    </p:embeddedFont>
    <p:embeddedFont>
      <p:font typeface="Wingdings 2" panose="05020102010507070707" pitchFamily="18" charset="2"/>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77268" y="7298323"/>
            <a:ext cx="3810732" cy="2988677"/>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4239687">
            <a:off x="460256" y="-254900"/>
            <a:ext cx="4308317" cy="4675533"/>
          </a:xfrm>
          <a:prstGeom prst="rect">
            <a:avLst/>
          </a:prstGeom>
        </p:spPr>
      </p:pic>
      <p:sp>
        <p:nvSpPr>
          <p:cNvPr id="6" name="TextBox 6"/>
          <p:cNvSpPr txBox="1"/>
          <p:nvPr/>
        </p:nvSpPr>
        <p:spPr>
          <a:xfrm>
            <a:off x="3276600" y="1409700"/>
            <a:ext cx="12129260" cy="6649449"/>
          </a:xfrm>
          <a:prstGeom prst="rect">
            <a:avLst/>
          </a:prstGeom>
        </p:spPr>
        <p:txBody>
          <a:bodyPr lIns="0" tIns="0" rIns="0" bIns="0" rtlCol="0" anchor="t">
            <a:spAutoFit/>
          </a:bodyPr>
          <a:lstStyle/>
          <a:p>
            <a:pPr algn="ctr">
              <a:lnSpc>
                <a:spcPts val="18199"/>
              </a:lnSpc>
            </a:pPr>
            <a:r>
              <a:rPr lang="en-US" sz="12999" dirty="0">
                <a:solidFill>
                  <a:schemeClr val="accent2">
                    <a:lumMod val="50000"/>
                  </a:schemeClr>
                </a:solidFill>
                <a:latin typeface="Haettenschweiler" panose="020B0706040902060204" pitchFamily="34" charset="0"/>
              </a:rPr>
              <a:t>VISUAL  </a:t>
            </a:r>
          </a:p>
          <a:p>
            <a:pPr algn="ctr">
              <a:lnSpc>
                <a:spcPts val="18199"/>
              </a:lnSpc>
            </a:pPr>
            <a:r>
              <a:rPr lang="en-US" sz="12999" dirty="0">
                <a:solidFill>
                  <a:schemeClr val="accent2">
                    <a:lumMod val="50000"/>
                  </a:schemeClr>
                </a:solidFill>
                <a:latin typeface="Haettenschweiler" panose="020B0706040902060204" pitchFamily="34" charset="0"/>
              </a:rPr>
              <a:t>QUESTION</a:t>
            </a:r>
          </a:p>
          <a:p>
            <a:pPr algn="ctr">
              <a:lnSpc>
                <a:spcPts val="18199"/>
              </a:lnSpc>
            </a:pPr>
            <a:r>
              <a:rPr lang="en-US" sz="12999" dirty="0">
                <a:solidFill>
                  <a:schemeClr val="accent2">
                    <a:lumMod val="50000"/>
                  </a:schemeClr>
                </a:solidFill>
                <a:latin typeface="Haettenschweiler" panose="020B0706040902060204" pitchFamily="34" charset="0"/>
              </a:rPr>
              <a:t> ANSWERING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CB62774-2B4F-4324-A4ED-D7650940ECBF}"/>
              </a:ext>
            </a:extLst>
          </p:cNvPr>
          <p:cNvGraphicFramePr>
            <a:graphicFrameLocks noGrp="1"/>
          </p:cNvGraphicFramePr>
          <p:nvPr>
            <p:extLst>
              <p:ext uri="{D42A27DB-BD31-4B8C-83A1-F6EECF244321}">
                <p14:modId xmlns:p14="http://schemas.microsoft.com/office/powerpoint/2010/main" val="85240989"/>
              </p:ext>
            </p:extLst>
          </p:nvPr>
        </p:nvGraphicFramePr>
        <p:xfrm>
          <a:off x="0" y="0"/>
          <a:ext cx="18288000" cy="10287000"/>
        </p:xfrm>
        <a:graphic>
          <a:graphicData uri="http://schemas.openxmlformats.org/drawingml/2006/table">
            <a:tbl>
              <a:tblPr firstRow="1" bandRow="1"/>
              <a:tblGrid>
                <a:gridCol w="1142773">
                  <a:extLst>
                    <a:ext uri="{9D8B030D-6E8A-4147-A177-3AD203B41FA5}">
                      <a16:colId xmlns:a16="http://schemas.microsoft.com/office/drawing/2014/main" val="183828595"/>
                    </a:ext>
                  </a:extLst>
                </a:gridCol>
                <a:gridCol w="2400368">
                  <a:extLst>
                    <a:ext uri="{9D8B030D-6E8A-4147-A177-3AD203B41FA5}">
                      <a16:colId xmlns:a16="http://schemas.microsoft.com/office/drawing/2014/main" val="3623351385"/>
                    </a:ext>
                  </a:extLst>
                </a:gridCol>
                <a:gridCol w="2486610">
                  <a:extLst>
                    <a:ext uri="{9D8B030D-6E8A-4147-A177-3AD203B41FA5}">
                      <a16:colId xmlns:a16="http://schemas.microsoft.com/office/drawing/2014/main" val="3663480780"/>
                    </a:ext>
                  </a:extLst>
                </a:gridCol>
                <a:gridCol w="2914955">
                  <a:extLst>
                    <a:ext uri="{9D8B030D-6E8A-4147-A177-3AD203B41FA5}">
                      <a16:colId xmlns:a16="http://schemas.microsoft.com/office/drawing/2014/main" val="2449722366"/>
                    </a:ext>
                  </a:extLst>
                </a:gridCol>
                <a:gridCol w="2473571">
                  <a:extLst>
                    <a:ext uri="{9D8B030D-6E8A-4147-A177-3AD203B41FA5}">
                      <a16:colId xmlns:a16="http://schemas.microsoft.com/office/drawing/2014/main" val="2948871324"/>
                    </a:ext>
                  </a:extLst>
                </a:gridCol>
                <a:gridCol w="2954213">
                  <a:extLst>
                    <a:ext uri="{9D8B030D-6E8A-4147-A177-3AD203B41FA5}">
                      <a16:colId xmlns:a16="http://schemas.microsoft.com/office/drawing/2014/main" val="2081547729"/>
                    </a:ext>
                  </a:extLst>
                </a:gridCol>
                <a:gridCol w="3915510">
                  <a:extLst>
                    <a:ext uri="{9D8B030D-6E8A-4147-A177-3AD203B41FA5}">
                      <a16:colId xmlns:a16="http://schemas.microsoft.com/office/drawing/2014/main" val="47933062"/>
                    </a:ext>
                  </a:extLst>
                </a:gridCol>
              </a:tblGrid>
              <a:tr h="1000125">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US" sz="2800" dirty="0" err="1"/>
                        <a:t>S.No</a:t>
                      </a:r>
                      <a:r>
                        <a:rPr lang="en-US" sz="2800" dirty="0"/>
                        <a:t>:</a:t>
                      </a:r>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Authors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Publishing</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r>
                        <a:rPr lang="en-US" sz="2800" dirty="0"/>
                        <a:t>Techniques&amp;</a:t>
                      </a:r>
                    </a:p>
                    <a:p>
                      <a:r>
                        <a:rPr lang="en-US" sz="2800" dirty="0"/>
                        <a:t>Dataset</a:t>
                      </a:r>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Pros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Cons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extLst>
                  <a:ext uri="{0D108BD9-81ED-4DB2-BD59-A6C34878D82A}">
                    <a16:rowId xmlns:a16="http://schemas.microsoft.com/office/drawing/2014/main" val="358762094"/>
                  </a:ext>
                </a:extLst>
              </a:tr>
              <a:tr h="4429125">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4.</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dirty="0"/>
                        <a:t>Daniel Gordon , Aniruddha </a:t>
                      </a:r>
                      <a:r>
                        <a:rPr lang="en-IN" sz="2400" dirty="0" err="1"/>
                        <a:t>Kembhavi</a:t>
                      </a:r>
                      <a:r>
                        <a:rPr lang="en-IN" sz="2400" dirty="0"/>
                        <a:t>, Mohammad </a:t>
                      </a:r>
                      <a:r>
                        <a:rPr lang="en-IN" sz="2400" dirty="0" err="1"/>
                        <a:t>Rastegari</a:t>
                      </a:r>
                      <a:r>
                        <a:rPr lang="en-IN" sz="2400" dirty="0"/>
                        <a:t>, Joseph Redmon, Dieter Fox , Ali Farhadi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b="1" dirty="0"/>
                        <a:t>IQA: Visual Question Answering in Interactive Environments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Paul G. Allen School of Computer Science, </a:t>
                      </a:r>
                    </a:p>
                    <a:p>
                      <a:r>
                        <a:rPr lang="en-US" sz="2400" dirty="0"/>
                        <a:t>Allen Institute for Artificial Intelligence </a:t>
                      </a:r>
                    </a:p>
                    <a:p>
                      <a:r>
                        <a:rPr lang="en-US" sz="2400" dirty="0"/>
                        <a:t>(2018)</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Visual Navigation,</a:t>
                      </a:r>
                    </a:p>
                    <a:p>
                      <a:r>
                        <a:rPr lang="en-US" sz="2400" dirty="0"/>
                        <a:t>Visual Learning by Simulation</a:t>
                      </a:r>
                    </a:p>
                    <a:p>
                      <a:endParaRPr lang="en-US" sz="2400" dirty="0"/>
                    </a:p>
                    <a:p>
                      <a:r>
                        <a:rPr lang="en-US" sz="2400" dirty="0"/>
                        <a:t>Interactive Question Answering Dataset (IQUAD)</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The Hierarchical Interactive Memory Network, consisting of a factorized set of controllers, allowing the system to learn from long trajectories.</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endParaRPr lang="en-US" sz="2400" dirty="0"/>
                    </a:p>
                    <a:p>
                      <a:endParaRPr lang="en-US" sz="2400" dirty="0"/>
                    </a:p>
                    <a:p>
                      <a:endParaRPr lang="en-US" sz="2400" dirty="0"/>
                    </a:p>
                    <a:p>
                      <a:r>
                        <a:rPr lang="en-US" sz="2400" dirty="0"/>
                        <a:t>Due to the 2D nature of the semantic spatial map, this </a:t>
                      </a:r>
                      <a:r>
                        <a:rPr lang="en-US" sz="2400" dirty="0" err="1"/>
                        <a:t>algotithm</a:t>
                      </a:r>
                      <a:r>
                        <a:rPr lang="en-US" sz="2400" dirty="0"/>
                        <a:t> is unable to differentiate between an object being inside a container and being on top of the container.</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extLst>
                  <a:ext uri="{0D108BD9-81ED-4DB2-BD59-A6C34878D82A}">
                    <a16:rowId xmlns:a16="http://schemas.microsoft.com/office/drawing/2014/main" val="2428998022"/>
                  </a:ext>
                </a:extLst>
              </a:tr>
              <a:tr h="4857750">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5.</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dirty="0"/>
                        <a:t>Remi </a:t>
                      </a:r>
                      <a:r>
                        <a:rPr lang="en-IN" sz="2400" dirty="0" err="1"/>
                        <a:t>Cadene</a:t>
                      </a:r>
                      <a:r>
                        <a:rPr lang="en-IN" sz="2400" dirty="0"/>
                        <a:t>,</a:t>
                      </a:r>
                    </a:p>
                    <a:p>
                      <a:r>
                        <a:rPr lang="en-IN" sz="2400" dirty="0" err="1"/>
                        <a:t>Hedi</a:t>
                      </a:r>
                      <a:r>
                        <a:rPr lang="en-IN" sz="2400" dirty="0"/>
                        <a:t> Ben-</a:t>
                      </a:r>
                      <a:r>
                        <a:rPr lang="en-IN" sz="2400" dirty="0" err="1"/>
                        <a:t>younes</a:t>
                      </a:r>
                      <a:r>
                        <a:rPr lang="en-IN" sz="2400" dirty="0"/>
                        <a:t>,</a:t>
                      </a:r>
                    </a:p>
                    <a:p>
                      <a:r>
                        <a:rPr lang="en-IN" sz="2400" dirty="0"/>
                        <a:t>Matthieu Cord,</a:t>
                      </a:r>
                    </a:p>
                    <a:p>
                      <a:r>
                        <a:rPr lang="en-IN" sz="2400" dirty="0"/>
                        <a:t>Nicolas </a:t>
                      </a:r>
                      <a:r>
                        <a:rPr lang="en-IN" sz="2400" dirty="0" err="1"/>
                        <a:t>Thome</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b="1" dirty="0"/>
                        <a:t>MUREL: Multimodal Relational Reasoning for Visual Question Answering</a:t>
                      </a:r>
                      <a:endParaRPr lang="en-IN" sz="2400" b="1"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dirty="0"/>
                        <a:t>Sorbonne University, Paris.</a:t>
                      </a:r>
                    </a:p>
                    <a:p>
                      <a:endParaRPr lang="en-IN" sz="2400" dirty="0"/>
                    </a:p>
                    <a:p>
                      <a:r>
                        <a:rPr lang="fr-FR" sz="2400" dirty="0" err="1"/>
                        <a:t>Heuritech</a:t>
                      </a:r>
                      <a:r>
                        <a:rPr lang="fr-FR" sz="2400" dirty="0"/>
                        <a:t>, 248 rue du Faubourg Saint-Antoine, 75012 Paris.  Conservatoire National des Arts et </a:t>
                      </a:r>
                      <a:r>
                        <a:rPr lang="fr-FR" sz="2400" dirty="0" err="1"/>
                        <a:t>Metiers</a:t>
                      </a:r>
                      <a:r>
                        <a:rPr lang="fr-FR" sz="2400" dirty="0"/>
                        <a:t>, 75003 Paris (2019)</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TDIUC (Task Directed Image Understanding Challenge)</a:t>
                      </a:r>
                    </a:p>
                    <a:p>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This system is based on rich representations of visual image regions that are progressively merged with the question representation.</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Iterations through the </a:t>
                      </a:r>
                      <a:r>
                        <a:rPr lang="en-US" sz="2400" dirty="0" err="1"/>
                        <a:t>MuRel</a:t>
                      </a:r>
                      <a:r>
                        <a:rPr lang="en-US" sz="2400" dirty="0"/>
                        <a:t> cell tend to gradually discard regions, keeping only the most</a:t>
                      </a:r>
                    </a:p>
                    <a:p>
                      <a:r>
                        <a:rPr lang="en-US" sz="2400" dirty="0"/>
                        <a:t>relevant ones.</a:t>
                      </a:r>
                    </a:p>
                    <a:p>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extLst>
                  <a:ext uri="{0D108BD9-81ED-4DB2-BD59-A6C34878D82A}">
                    <a16:rowId xmlns:a16="http://schemas.microsoft.com/office/drawing/2014/main" val="322451241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71E402D6-49FF-4709-B9D1-C868759B93CE}"/>
              </a:ext>
            </a:extLst>
          </p:cNvPr>
          <p:cNvPicPr>
            <a:picLocks noChangeAspect="1"/>
          </p:cNvPicPr>
          <p:nvPr/>
        </p:nvPicPr>
        <p:blipFill>
          <a:blip r:embed="rId2"/>
          <a:stretch>
            <a:fillRect/>
          </a:stretch>
        </p:blipFill>
        <p:spPr>
          <a:xfrm>
            <a:off x="0" y="1765113"/>
            <a:ext cx="18288000" cy="8255187"/>
          </a:xfrm>
          <a:prstGeom prst="rect">
            <a:avLst/>
          </a:prstGeom>
        </p:spPr>
      </p:pic>
      <p:sp>
        <p:nvSpPr>
          <p:cNvPr id="4" name="TextBox 3">
            <a:extLst>
              <a:ext uri="{FF2B5EF4-FFF2-40B4-BE49-F238E27FC236}">
                <a16:creationId xmlns:a16="http://schemas.microsoft.com/office/drawing/2014/main" id="{F300F533-0653-4188-85B1-97F0C49AB56C}"/>
              </a:ext>
            </a:extLst>
          </p:cNvPr>
          <p:cNvSpPr txBox="1"/>
          <p:nvPr/>
        </p:nvSpPr>
        <p:spPr>
          <a:xfrm>
            <a:off x="838200" y="266700"/>
            <a:ext cx="9144000" cy="1323439"/>
          </a:xfrm>
          <a:prstGeom prst="rect">
            <a:avLst/>
          </a:prstGeom>
          <a:noFill/>
        </p:spPr>
        <p:txBody>
          <a:bodyPr wrap="square">
            <a:spAutoFit/>
          </a:bodyPr>
          <a:lstStyle/>
          <a:p>
            <a:r>
              <a:rPr lang="en-US" sz="8000" b="1" dirty="0">
                <a:solidFill>
                  <a:schemeClr val="tx2">
                    <a:lumMod val="50000"/>
                  </a:schemeClr>
                </a:solidFill>
              </a:rPr>
              <a:t>DATASETS:</a:t>
            </a:r>
            <a:endParaRPr lang="en-IN" sz="8000" dirty="0">
              <a:solidFill>
                <a:schemeClr val="tx2">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BBB5EC-4E1F-4075-9BF8-16646BF14495}"/>
              </a:ext>
            </a:extLst>
          </p:cNvPr>
          <p:cNvSpPr txBox="1"/>
          <p:nvPr/>
        </p:nvSpPr>
        <p:spPr>
          <a:xfrm>
            <a:off x="533400" y="571500"/>
            <a:ext cx="9144000" cy="1323439"/>
          </a:xfrm>
          <a:prstGeom prst="rect">
            <a:avLst/>
          </a:prstGeom>
          <a:noFill/>
        </p:spPr>
        <p:txBody>
          <a:bodyPr wrap="square">
            <a:spAutoFit/>
          </a:bodyPr>
          <a:lstStyle/>
          <a:p>
            <a:r>
              <a:rPr lang="en-US" sz="1200" b="1" dirty="0">
                <a:solidFill>
                  <a:srgbClr val="FF0000"/>
                </a:solidFill>
              </a:rPr>
              <a:t> </a:t>
            </a:r>
            <a:r>
              <a:rPr lang="en-US" sz="8000" b="1" dirty="0">
                <a:solidFill>
                  <a:srgbClr val="333300"/>
                </a:solidFill>
              </a:rPr>
              <a:t>TECHNIQUES:</a:t>
            </a:r>
            <a:endParaRPr lang="en-IN" sz="8000" dirty="0"/>
          </a:p>
        </p:txBody>
      </p:sp>
      <p:sp>
        <p:nvSpPr>
          <p:cNvPr id="5" name="TextBox 4">
            <a:extLst>
              <a:ext uri="{FF2B5EF4-FFF2-40B4-BE49-F238E27FC236}">
                <a16:creationId xmlns:a16="http://schemas.microsoft.com/office/drawing/2014/main" id="{60EFDC2E-B986-4C61-B420-F1B3E41CBB3C}"/>
              </a:ext>
            </a:extLst>
          </p:cNvPr>
          <p:cNvSpPr txBox="1"/>
          <p:nvPr/>
        </p:nvSpPr>
        <p:spPr>
          <a:xfrm>
            <a:off x="0" y="2476500"/>
            <a:ext cx="18211800" cy="7602081"/>
          </a:xfrm>
          <a:prstGeom prst="rect">
            <a:avLst/>
          </a:prstGeom>
          <a:noFill/>
        </p:spPr>
        <p:txBody>
          <a:bodyPr wrap="square">
            <a:spAutoFit/>
          </a:bodyPr>
          <a:lstStyle/>
          <a:p>
            <a:pPr marL="36900" indent="0">
              <a:buNone/>
            </a:pPr>
            <a:r>
              <a:rPr lang="en-IN" sz="4800" b="1" dirty="0">
                <a:solidFill>
                  <a:schemeClr val="accent6">
                    <a:lumMod val="50000"/>
                  </a:schemeClr>
                </a:solidFill>
                <a:effectLst/>
              </a:rPr>
              <a:t>1) Patch TRM :</a:t>
            </a:r>
            <a:r>
              <a:rPr lang="en-US" sz="4800" b="1" dirty="0">
                <a:solidFill>
                  <a:schemeClr val="accent6">
                    <a:lumMod val="50000"/>
                  </a:schemeClr>
                </a:solidFill>
                <a:effectLst/>
              </a:rPr>
              <a:t> </a:t>
            </a:r>
          </a:p>
          <a:p>
            <a:pPr marL="36900" indent="0">
              <a:buNone/>
            </a:pPr>
            <a:r>
              <a:rPr lang="en-US" sz="4000" b="1" dirty="0">
                <a:solidFill>
                  <a:srgbClr val="008080"/>
                </a:solidFill>
                <a:effectLst/>
              </a:rPr>
              <a:t>This model applies a pyramid cross-modal Transformer with input diagram embeddings pre-trained on the icon dataset.</a:t>
            </a:r>
          </a:p>
          <a:p>
            <a:pPr marL="36900" indent="0">
              <a:buNone/>
            </a:pPr>
            <a:endParaRPr lang="en-IN" sz="4000" b="1" dirty="0">
              <a:solidFill>
                <a:srgbClr val="008080"/>
              </a:solidFill>
              <a:effectLst/>
            </a:endParaRPr>
          </a:p>
          <a:p>
            <a:pPr marL="36900" indent="0">
              <a:buNone/>
            </a:pPr>
            <a:r>
              <a:rPr lang="en-IN" sz="4000" b="1" dirty="0">
                <a:solidFill>
                  <a:schemeClr val="accent6">
                    <a:lumMod val="50000"/>
                  </a:schemeClr>
                </a:solidFill>
                <a:effectLst/>
              </a:rPr>
              <a:t>2)</a:t>
            </a:r>
            <a:r>
              <a:rPr lang="en-US" sz="4000" b="1" dirty="0">
                <a:solidFill>
                  <a:schemeClr val="accent6">
                    <a:lumMod val="50000"/>
                  </a:schemeClr>
                </a:solidFill>
                <a:effectLst/>
              </a:rPr>
              <a:t> AMAZON MECHANICAL TURK (AMT):</a:t>
            </a:r>
          </a:p>
          <a:p>
            <a:pPr marL="36900" indent="0">
              <a:buNone/>
            </a:pPr>
            <a:r>
              <a:rPr lang="en-US" sz="4000" b="1" dirty="0">
                <a:solidFill>
                  <a:srgbClr val="008080"/>
                </a:solidFill>
                <a:effectLst/>
              </a:rPr>
              <a:t> </a:t>
            </a:r>
            <a:r>
              <a:rPr lang="en-US" sz="4000" b="1" dirty="0">
                <a:solidFill>
                  <a:srgbClr val="008080"/>
                </a:solidFill>
              </a:rPr>
              <a:t>In this model </a:t>
            </a:r>
            <a:r>
              <a:rPr lang="en-US" sz="4000" b="1" dirty="0">
                <a:solidFill>
                  <a:srgbClr val="008080"/>
                </a:solidFill>
                <a:effectLst/>
              </a:rPr>
              <a:t>we post the test set of </a:t>
            </a:r>
            <a:r>
              <a:rPr lang="en-US" sz="4000" b="1" dirty="0" err="1">
                <a:solidFill>
                  <a:srgbClr val="008080"/>
                </a:solidFill>
                <a:effectLst/>
              </a:rPr>
              <a:t>IconQA</a:t>
            </a:r>
            <a:r>
              <a:rPr lang="en-US" sz="4000" b="1" dirty="0">
                <a:solidFill>
                  <a:srgbClr val="008080"/>
                </a:solidFill>
                <a:effectLst/>
              </a:rPr>
              <a:t> on Amazon Mechanical Turk (AMT) and ask people to provide answers to the questions in the test set.</a:t>
            </a:r>
          </a:p>
          <a:p>
            <a:pPr marL="36900" indent="0">
              <a:buNone/>
            </a:pPr>
            <a:r>
              <a:rPr lang="en-US" sz="4000" b="1" dirty="0">
                <a:solidFill>
                  <a:srgbClr val="008080"/>
                </a:solidFill>
                <a:effectLst/>
              </a:rPr>
              <a:t>We also ask the participants to provide us with their age group anonymously. We strongly encourage</a:t>
            </a:r>
          </a:p>
          <a:p>
            <a:pPr marL="36900" indent="0">
              <a:buNone/>
            </a:pPr>
            <a:r>
              <a:rPr lang="en-US" sz="4000" b="1" dirty="0">
                <a:solidFill>
                  <a:srgbClr val="008080"/>
                </a:solidFill>
                <a:effectLst/>
              </a:rPr>
              <a:t>parents who have young children to let their children complete the questionnaires, as their answers give us insights to how the designed audience of these questions perform.</a:t>
            </a:r>
            <a:endParaRPr lang="en-IN" sz="4000" b="1" dirty="0">
              <a:solidFill>
                <a:srgbClr val="008080"/>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612265-F86A-4F23-B69D-2CF944F54708}"/>
              </a:ext>
            </a:extLst>
          </p:cNvPr>
          <p:cNvSpPr txBox="1"/>
          <p:nvPr/>
        </p:nvSpPr>
        <p:spPr>
          <a:xfrm>
            <a:off x="381000" y="1714500"/>
            <a:ext cx="17449800" cy="2677656"/>
          </a:xfrm>
          <a:prstGeom prst="rect">
            <a:avLst/>
          </a:prstGeom>
          <a:noFill/>
        </p:spPr>
        <p:txBody>
          <a:bodyPr wrap="square">
            <a:spAutoFit/>
          </a:bodyPr>
          <a:lstStyle/>
          <a:p>
            <a:pPr marL="36900" indent="0">
              <a:buNone/>
            </a:pPr>
            <a:r>
              <a:rPr lang="en-US" sz="4800" b="1" dirty="0">
                <a:solidFill>
                  <a:schemeClr val="accent6">
                    <a:lumMod val="50000"/>
                  </a:schemeClr>
                </a:solidFill>
                <a:effectLst/>
              </a:rPr>
              <a:t>3) COREFNMN:</a:t>
            </a:r>
          </a:p>
          <a:p>
            <a:pPr marL="36900" indent="0">
              <a:buNone/>
            </a:pPr>
            <a:r>
              <a:rPr lang="en-US" sz="4000" b="1" dirty="0">
                <a:solidFill>
                  <a:srgbClr val="008080"/>
                </a:solidFill>
                <a:effectLst/>
              </a:rPr>
              <a:t>It is a best performing model which identifies a reference phrase in the current question and proceeds to visually ground the corresponding referent in the image. </a:t>
            </a:r>
            <a:endParaRPr lang="en-IN" sz="4000" b="1" dirty="0">
              <a:solidFill>
                <a:srgbClr val="008080"/>
              </a:soli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8D698-522D-4913-8887-B098F27DCC59}"/>
              </a:ext>
            </a:extLst>
          </p:cNvPr>
          <p:cNvSpPr txBox="1"/>
          <p:nvPr/>
        </p:nvSpPr>
        <p:spPr>
          <a:xfrm>
            <a:off x="1219200" y="1028700"/>
            <a:ext cx="9144000" cy="1323439"/>
          </a:xfrm>
          <a:prstGeom prst="rect">
            <a:avLst/>
          </a:prstGeom>
          <a:noFill/>
        </p:spPr>
        <p:txBody>
          <a:bodyPr wrap="square">
            <a:spAutoFit/>
          </a:bodyPr>
          <a:lstStyle/>
          <a:p>
            <a:r>
              <a:rPr lang="en-US" sz="8000" b="1">
                <a:solidFill>
                  <a:schemeClr val="tx2">
                    <a:lumMod val="50000"/>
                  </a:schemeClr>
                </a:solidFill>
              </a:rPr>
              <a:t>CONCLUSION:</a:t>
            </a:r>
            <a:endParaRPr lang="en-IN" sz="8000" dirty="0">
              <a:solidFill>
                <a:schemeClr val="tx2">
                  <a:lumMod val="50000"/>
                </a:schemeClr>
              </a:solidFill>
            </a:endParaRPr>
          </a:p>
        </p:txBody>
      </p:sp>
      <p:sp>
        <p:nvSpPr>
          <p:cNvPr id="5" name="TextBox 4">
            <a:extLst>
              <a:ext uri="{FF2B5EF4-FFF2-40B4-BE49-F238E27FC236}">
                <a16:creationId xmlns:a16="http://schemas.microsoft.com/office/drawing/2014/main" id="{1B4A038B-7760-42F4-AC63-6EC71F1C4CA7}"/>
              </a:ext>
            </a:extLst>
          </p:cNvPr>
          <p:cNvSpPr txBox="1"/>
          <p:nvPr/>
        </p:nvSpPr>
        <p:spPr>
          <a:xfrm>
            <a:off x="2819400" y="2789008"/>
            <a:ext cx="13411200" cy="2862322"/>
          </a:xfrm>
          <a:prstGeom prst="rect">
            <a:avLst/>
          </a:prstGeom>
          <a:noFill/>
        </p:spPr>
        <p:txBody>
          <a:bodyPr wrap="square">
            <a:spAutoFit/>
          </a:bodyPr>
          <a:lstStyle/>
          <a:p>
            <a:pPr marL="36900" indent="0">
              <a:buNone/>
            </a:pPr>
            <a:r>
              <a:rPr lang="en-US" sz="6000" b="1" dirty="0"/>
              <a:t>Combines a range of vision problems in one, such as : Scene Recognition , Object Recognition , Object Localization.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58BAA-EE17-4859-BE52-BEEFEF3C678E}"/>
              </a:ext>
            </a:extLst>
          </p:cNvPr>
          <p:cNvSpPr txBox="1"/>
          <p:nvPr/>
        </p:nvSpPr>
        <p:spPr>
          <a:xfrm>
            <a:off x="533400" y="266700"/>
            <a:ext cx="9144000" cy="1323439"/>
          </a:xfrm>
          <a:prstGeom prst="rect">
            <a:avLst/>
          </a:prstGeom>
          <a:noFill/>
        </p:spPr>
        <p:txBody>
          <a:bodyPr wrap="square">
            <a:spAutoFit/>
          </a:bodyPr>
          <a:lstStyle/>
          <a:p>
            <a:r>
              <a:rPr lang="en-US" sz="8000" b="1">
                <a:solidFill>
                  <a:schemeClr val="tx1">
                    <a:lumMod val="85000"/>
                  </a:schemeClr>
                </a:solidFill>
              </a:rPr>
              <a:t>REFERENCES:</a:t>
            </a:r>
            <a:endParaRPr lang="en-IN" sz="8000" dirty="0"/>
          </a:p>
        </p:txBody>
      </p:sp>
      <p:sp>
        <p:nvSpPr>
          <p:cNvPr id="6" name="TextBox 5">
            <a:extLst>
              <a:ext uri="{FF2B5EF4-FFF2-40B4-BE49-F238E27FC236}">
                <a16:creationId xmlns:a16="http://schemas.microsoft.com/office/drawing/2014/main" id="{6BE7237A-03FE-4F58-A5B0-CBF4BA6735B5}"/>
              </a:ext>
            </a:extLst>
          </p:cNvPr>
          <p:cNvSpPr txBox="1"/>
          <p:nvPr/>
        </p:nvSpPr>
        <p:spPr>
          <a:xfrm>
            <a:off x="0" y="1590138"/>
            <a:ext cx="18288000" cy="8463855"/>
          </a:xfrm>
          <a:prstGeom prst="rect">
            <a:avLst/>
          </a:prstGeom>
          <a:noFill/>
        </p:spPr>
        <p:txBody>
          <a:bodyPr wrap="square">
            <a:spAutoFit/>
          </a:bodyPr>
          <a:lstStyle/>
          <a:p>
            <a:pPr marL="322650" indent="-285750">
              <a:buFont typeface="Arial" panose="020B0604020202020204" pitchFamily="34" charset="0"/>
              <a:buChar char="•"/>
            </a:pPr>
            <a:r>
              <a:rPr lang="en-US" sz="3200" b="1" dirty="0">
                <a:solidFill>
                  <a:srgbClr val="07244F"/>
                </a:solidFill>
              </a:rPr>
              <a:t>Hashemi </a:t>
            </a:r>
            <a:r>
              <a:rPr lang="en-US" sz="3200" b="1" dirty="0" err="1">
                <a:solidFill>
                  <a:srgbClr val="07244F"/>
                </a:solidFill>
              </a:rPr>
              <a:t>Hosseinabad</a:t>
            </a:r>
            <a:r>
              <a:rPr lang="en-US" sz="3200" b="1" dirty="0">
                <a:solidFill>
                  <a:srgbClr val="07244F"/>
                </a:solidFill>
              </a:rPr>
              <a:t>, </a:t>
            </a:r>
            <a:r>
              <a:rPr lang="en-US" sz="3200" b="1" dirty="0" err="1">
                <a:solidFill>
                  <a:srgbClr val="07244F"/>
                </a:solidFill>
              </a:rPr>
              <a:t>Sayedshayan</a:t>
            </a:r>
            <a:r>
              <a:rPr lang="en-US" sz="3200" b="1" dirty="0">
                <a:solidFill>
                  <a:srgbClr val="07244F"/>
                </a:solidFill>
              </a:rPr>
              <a:t>, Mehran </a:t>
            </a:r>
            <a:r>
              <a:rPr lang="en-US" sz="3200" b="1" dirty="0" err="1">
                <a:solidFill>
                  <a:srgbClr val="07244F"/>
                </a:solidFill>
              </a:rPr>
              <a:t>Safayani</a:t>
            </a:r>
            <a:r>
              <a:rPr lang="en-US" sz="3200" b="1" dirty="0">
                <a:solidFill>
                  <a:srgbClr val="07244F"/>
                </a:solidFill>
              </a:rPr>
              <a:t>, and </a:t>
            </a:r>
            <a:r>
              <a:rPr lang="en-US" sz="3200" b="1" dirty="0" err="1">
                <a:solidFill>
                  <a:srgbClr val="07244F"/>
                </a:solidFill>
              </a:rPr>
              <a:t>Abdolreza</a:t>
            </a:r>
            <a:r>
              <a:rPr lang="en-US" sz="3200" b="1" dirty="0">
                <a:solidFill>
                  <a:srgbClr val="07244F"/>
                </a:solidFill>
              </a:rPr>
              <a:t> Mirzaei. "Multiple answers to a question: a new approach for visual question answering." The Visual Computer 37, no. 1 (2021): 119-131.</a:t>
            </a: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r>
              <a:rPr lang="en-US" sz="3200" b="1" dirty="0">
                <a:solidFill>
                  <a:srgbClr val="07244F"/>
                </a:solidFill>
              </a:rPr>
              <a:t>Xi, Yuling, </a:t>
            </a:r>
            <a:r>
              <a:rPr lang="en-US" sz="3200" b="1" dirty="0" err="1">
                <a:solidFill>
                  <a:srgbClr val="07244F"/>
                </a:solidFill>
              </a:rPr>
              <a:t>Yanning</a:t>
            </a:r>
            <a:r>
              <a:rPr lang="en-US" sz="3200" b="1" dirty="0">
                <a:solidFill>
                  <a:srgbClr val="07244F"/>
                </a:solidFill>
              </a:rPr>
              <a:t> Zhang, </a:t>
            </a:r>
            <a:r>
              <a:rPr lang="en-US" sz="3200" b="1" dirty="0" err="1">
                <a:solidFill>
                  <a:srgbClr val="07244F"/>
                </a:solidFill>
              </a:rPr>
              <a:t>Songtao</a:t>
            </a:r>
            <a:r>
              <a:rPr lang="en-US" sz="3200" b="1" dirty="0">
                <a:solidFill>
                  <a:srgbClr val="07244F"/>
                </a:solidFill>
              </a:rPr>
              <a:t> Ding, and </a:t>
            </a:r>
            <a:r>
              <a:rPr lang="en-US" sz="3200" b="1" dirty="0" err="1">
                <a:solidFill>
                  <a:srgbClr val="07244F"/>
                </a:solidFill>
              </a:rPr>
              <a:t>Shaohua</a:t>
            </a:r>
            <a:r>
              <a:rPr lang="en-US" sz="3200" b="1" dirty="0">
                <a:solidFill>
                  <a:srgbClr val="07244F"/>
                </a:solidFill>
              </a:rPr>
              <a:t> Wan. "Visual question answering model based on visual relationship detection." Signal Processing: Image Communication 80 (2020): 115648.</a:t>
            </a: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r>
              <a:rPr lang="en-US" sz="3200" b="1" dirty="0">
                <a:solidFill>
                  <a:srgbClr val="07244F"/>
                </a:solidFill>
              </a:rPr>
              <a:t>Shah, </a:t>
            </a:r>
            <a:r>
              <a:rPr lang="en-US" sz="3200" b="1" dirty="0" err="1">
                <a:solidFill>
                  <a:srgbClr val="07244F"/>
                </a:solidFill>
              </a:rPr>
              <a:t>Sanket</a:t>
            </a:r>
            <a:r>
              <a:rPr lang="en-US" sz="3200" b="1" dirty="0">
                <a:solidFill>
                  <a:srgbClr val="07244F"/>
                </a:solidFill>
              </a:rPr>
              <a:t>, Anand Mishra, </a:t>
            </a:r>
            <a:r>
              <a:rPr lang="en-US" sz="3200" b="1" dirty="0" err="1">
                <a:solidFill>
                  <a:srgbClr val="07244F"/>
                </a:solidFill>
              </a:rPr>
              <a:t>Naganand</a:t>
            </a:r>
            <a:r>
              <a:rPr lang="en-US" sz="3200" b="1" dirty="0">
                <a:solidFill>
                  <a:srgbClr val="07244F"/>
                </a:solidFill>
              </a:rPr>
              <a:t> </a:t>
            </a:r>
            <a:r>
              <a:rPr lang="en-US" sz="3200" b="1" dirty="0" err="1">
                <a:solidFill>
                  <a:srgbClr val="07244F"/>
                </a:solidFill>
              </a:rPr>
              <a:t>Yadati</a:t>
            </a:r>
            <a:r>
              <a:rPr lang="en-US" sz="3200" b="1" dirty="0">
                <a:solidFill>
                  <a:srgbClr val="07244F"/>
                </a:solidFill>
              </a:rPr>
              <a:t>, and </a:t>
            </a:r>
            <a:r>
              <a:rPr lang="en-US" sz="3200" b="1" dirty="0" err="1">
                <a:solidFill>
                  <a:srgbClr val="07244F"/>
                </a:solidFill>
              </a:rPr>
              <a:t>Partha</a:t>
            </a:r>
            <a:r>
              <a:rPr lang="en-US" sz="3200" b="1" dirty="0">
                <a:solidFill>
                  <a:srgbClr val="07244F"/>
                </a:solidFill>
              </a:rPr>
              <a:t> </a:t>
            </a:r>
            <a:r>
              <a:rPr lang="en-US" sz="3200" b="1" dirty="0" err="1">
                <a:solidFill>
                  <a:srgbClr val="07244F"/>
                </a:solidFill>
              </a:rPr>
              <a:t>Pratim</a:t>
            </a:r>
            <a:r>
              <a:rPr lang="en-US" sz="3200" b="1" dirty="0">
                <a:solidFill>
                  <a:srgbClr val="07244F"/>
                </a:solidFill>
              </a:rPr>
              <a:t> Talukdar. "</a:t>
            </a:r>
            <a:r>
              <a:rPr lang="en-US" sz="3200" b="1" dirty="0" err="1">
                <a:solidFill>
                  <a:srgbClr val="07244F"/>
                </a:solidFill>
              </a:rPr>
              <a:t>Kvqa</a:t>
            </a:r>
            <a:r>
              <a:rPr lang="en-US" sz="3200" b="1" dirty="0">
                <a:solidFill>
                  <a:srgbClr val="07244F"/>
                </a:solidFill>
              </a:rPr>
              <a:t>: Knowledge-aware visual question answering." In Proceedings of the AAAI Conference on Artificial Intelligence, vol. 33, no. 01, pp. 8876-8884. 2019.</a:t>
            </a: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r>
              <a:rPr lang="en-US" sz="3200" b="1" dirty="0">
                <a:solidFill>
                  <a:srgbClr val="07244F"/>
                </a:solidFill>
              </a:rPr>
              <a:t>Gordon, Daniel, Aniruddha </a:t>
            </a:r>
            <a:r>
              <a:rPr lang="en-US" sz="3200" b="1" dirty="0" err="1">
                <a:solidFill>
                  <a:srgbClr val="07244F"/>
                </a:solidFill>
              </a:rPr>
              <a:t>Kembhavi</a:t>
            </a:r>
            <a:r>
              <a:rPr lang="en-US" sz="3200" b="1" dirty="0">
                <a:solidFill>
                  <a:srgbClr val="07244F"/>
                </a:solidFill>
              </a:rPr>
              <a:t>, Mohammad </a:t>
            </a:r>
            <a:r>
              <a:rPr lang="en-US" sz="3200" b="1" dirty="0" err="1">
                <a:solidFill>
                  <a:srgbClr val="07244F"/>
                </a:solidFill>
              </a:rPr>
              <a:t>Rastegari</a:t>
            </a:r>
            <a:r>
              <a:rPr lang="en-US" sz="3200" b="1" dirty="0">
                <a:solidFill>
                  <a:srgbClr val="07244F"/>
                </a:solidFill>
              </a:rPr>
              <a:t>, Joseph Redmon, Dieter Fox, and Ali Farhadi. "</a:t>
            </a:r>
            <a:r>
              <a:rPr lang="en-US" sz="3200" b="1" dirty="0" err="1">
                <a:solidFill>
                  <a:srgbClr val="07244F"/>
                </a:solidFill>
              </a:rPr>
              <a:t>Iqa</a:t>
            </a:r>
            <a:r>
              <a:rPr lang="en-US" sz="3200" b="1" dirty="0">
                <a:solidFill>
                  <a:srgbClr val="07244F"/>
                </a:solidFill>
              </a:rPr>
              <a:t>: Visual question answering in interactive environments." In Proceedings of the IEEE conference on computer vision and pattern recognition, pp. 4089-4098. 2018.</a:t>
            </a:r>
          </a:p>
          <a:p>
            <a:pPr marL="322650" indent="-285750">
              <a:buFont typeface="Arial" panose="020B0604020202020204" pitchFamily="34" charset="0"/>
              <a:buChar char="•"/>
            </a:pPr>
            <a:endParaRPr lang="en-US" sz="3200" b="1" dirty="0">
              <a:solidFill>
                <a:srgbClr val="07244F"/>
              </a:solidFill>
            </a:endParaRPr>
          </a:p>
          <a:p>
            <a:pPr marL="322650" indent="-285750">
              <a:buFont typeface="Arial" panose="020B0604020202020204" pitchFamily="34" charset="0"/>
              <a:buChar char="•"/>
            </a:pPr>
            <a:r>
              <a:rPr lang="en-US" sz="3200" b="1" dirty="0" err="1">
                <a:solidFill>
                  <a:srgbClr val="07244F"/>
                </a:solidFill>
              </a:rPr>
              <a:t>Cadene</a:t>
            </a:r>
            <a:r>
              <a:rPr lang="en-US" sz="3200" b="1" dirty="0">
                <a:solidFill>
                  <a:srgbClr val="07244F"/>
                </a:solidFill>
              </a:rPr>
              <a:t>, Remi, </a:t>
            </a:r>
            <a:r>
              <a:rPr lang="en-US" sz="3200" b="1" dirty="0" err="1">
                <a:solidFill>
                  <a:srgbClr val="07244F"/>
                </a:solidFill>
              </a:rPr>
              <a:t>Hedi</a:t>
            </a:r>
            <a:r>
              <a:rPr lang="en-US" sz="3200" b="1" dirty="0">
                <a:solidFill>
                  <a:srgbClr val="07244F"/>
                </a:solidFill>
              </a:rPr>
              <a:t> Ben-Younes, Matthieu Cord, and Nicolas </a:t>
            </a:r>
            <a:r>
              <a:rPr lang="en-US" sz="3200" b="1" dirty="0" err="1">
                <a:solidFill>
                  <a:srgbClr val="07244F"/>
                </a:solidFill>
              </a:rPr>
              <a:t>Thome</a:t>
            </a:r>
            <a:r>
              <a:rPr lang="en-US" sz="3200" b="1" dirty="0">
                <a:solidFill>
                  <a:srgbClr val="07244F"/>
                </a:solidFill>
              </a:rPr>
              <a:t>. "</a:t>
            </a:r>
            <a:r>
              <a:rPr lang="en-US" sz="3200" b="1" dirty="0" err="1">
                <a:solidFill>
                  <a:srgbClr val="07244F"/>
                </a:solidFill>
              </a:rPr>
              <a:t>Murel</a:t>
            </a:r>
            <a:r>
              <a:rPr lang="en-US" sz="3200" b="1" dirty="0">
                <a:solidFill>
                  <a:srgbClr val="07244F"/>
                </a:solidFill>
              </a:rPr>
              <a:t>: Multimodal relational reasoning for visual question answering." In Proceedings of the IEEE/CVF conference on computer vision and pattern recognition, pp. 1989-1998. 2019.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9" name="TextBox 8">
            <a:extLst>
              <a:ext uri="{FF2B5EF4-FFF2-40B4-BE49-F238E27FC236}">
                <a16:creationId xmlns:a16="http://schemas.microsoft.com/office/drawing/2014/main" id="{B1995D1A-05F1-4E29-9651-67E4B42B9BB7}"/>
              </a:ext>
            </a:extLst>
          </p:cNvPr>
          <p:cNvSpPr txBox="1"/>
          <p:nvPr/>
        </p:nvSpPr>
        <p:spPr>
          <a:xfrm>
            <a:off x="2514600" y="3771900"/>
            <a:ext cx="14173200" cy="2400657"/>
          </a:xfrm>
          <a:prstGeom prst="rect">
            <a:avLst/>
          </a:prstGeom>
          <a:noFill/>
        </p:spPr>
        <p:txBody>
          <a:bodyPr wrap="square">
            <a:spAutoFit/>
          </a:bodyPr>
          <a:lstStyle/>
          <a:p>
            <a:pPr marL="36900" indent="0">
              <a:buNone/>
            </a:pPr>
            <a:r>
              <a:rPr lang="en-US" sz="15000" dirty="0">
                <a:solidFill>
                  <a:schemeClr val="accent6">
                    <a:lumMod val="50000"/>
                  </a:schemeClr>
                </a:solidFill>
                <a:latin typeface="Eras Bold ITC" panose="020B0907030504020204" pitchFamily="34" charset="0"/>
              </a:rPr>
              <a:t>THANK   YOU</a:t>
            </a:r>
          </a:p>
        </p:txBody>
      </p:sp>
    </p:spTree>
    <p:extLst>
      <p:ext uri="{BB962C8B-B14F-4D97-AF65-F5344CB8AC3E}">
        <p14:creationId xmlns:p14="http://schemas.microsoft.com/office/powerpoint/2010/main" val="252180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0" y="679984"/>
            <a:ext cx="17593505" cy="9385278"/>
            <a:chOff x="0" y="0"/>
            <a:chExt cx="18446621" cy="9840374"/>
          </a:xfrm>
        </p:grpSpPr>
        <p:sp>
          <p:nvSpPr>
            <p:cNvPr id="3" name="Freeform 3"/>
            <p:cNvSpPr/>
            <p:nvPr/>
          </p:nvSpPr>
          <p:spPr>
            <a:xfrm>
              <a:off x="0" y="0"/>
              <a:ext cx="18446621" cy="9840374"/>
            </a:xfrm>
            <a:custGeom>
              <a:avLst/>
              <a:gdLst/>
              <a:ahLst/>
              <a:cxnLst/>
              <a:rect l="l" t="t" r="r" b="b"/>
              <a:pathLst>
                <a:path w="18446621" h="9840374">
                  <a:moveTo>
                    <a:pt x="18141821" y="0"/>
                  </a:moveTo>
                  <a:lnTo>
                    <a:pt x="304800" y="0"/>
                  </a:lnTo>
                  <a:cubicBezTo>
                    <a:pt x="135890" y="0"/>
                    <a:pt x="0" y="135890"/>
                    <a:pt x="0" y="304800"/>
                  </a:cubicBezTo>
                  <a:lnTo>
                    <a:pt x="0" y="9535574"/>
                  </a:lnTo>
                  <a:cubicBezTo>
                    <a:pt x="0" y="9704484"/>
                    <a:pt x="135890" y="9840374"/>
                    <a:pt x="304800" y="9840374"/>
                  </a:cubicBezTo>
                  <a:lnTo>
                    <a:pt x="18141821" y="9840374"/>
                  </a:lnTo>
                  <a:cubicBezTo>
                    <a:pt x="18310730" y="9840374"/>
                    <a:pt x="18446621" y="9704484"/>
                    <a:pt x="18446621" y="9535574"/>
                  </a:cubicBezTo>
                  <a:lnTo>
                    <a:pt x="18446621" y="304800"/>
                  </a:lnTo>
                  <a:cubicBezTo>
                    <a:pt x="18446621" y="135890"/>
                    <a:pt x="18310730" y="0"/>
                    <a:pt x="18141821" y="0"/>
                  </a:cubicBezTo>
                  <a:close/>
                </a:path>
              </a:pathLst>
            </a:custGeom>
            <a:solidFill>
              <a:srgbClr val="FFFFFF"/>
            </a:solidFill>
          </p:spPr>
        </p:sp>
      </p:grpSp>
      <p:sp>
        <p:nvSpPr>
          <p:cNvPr id="4" name="TextBox 4"/>
          <p:cNvSpPr txBox="1"/>
          <p:nvPr/>
        </p:nvSpPr>
        <p:spPr>
          <a:xfrm>
            <a:off x="1028700" y="3534298"/>
            <a:ext cx="3335010" cy="3667125"/>
          </a:xfrm>
          <a:prstGeom prst="rect">
            <a:avLst/>
          </a:prstGeom>
        </p:spPr>
        <p:txBody>
          <a:bodyPr lIns="0" tIns="0" rIns="0" bIns="0" rtlCol="0" anchor="t">
            <a:spAutoFit/>
          </a:bodyPr>
          <a:lstStyle/>
          <a:p>
            <a:pPr algn="ctr">
              <a:lnSpc>
                <a:spcPts val="9600"/>
              </a:lnSpc>
            </a:pPr>
            <a:r>
              <a:rPr lang="en-US" sz="8000">
                <a:solidFill>
                  <a:srgbClr val="000000"/>
                </a:solidFill>
                <a:latin typeface="Marcellus"/>
              </a:rPr>
              <a:t>Guide:</a:t>
            </a:r>
          </a:p>
          <a:p>
            <a:pPr algn="ctr">
              <a:lnSpc>
                <a:spcPts val="9600"/>
              </a:lnSpc>
            </a:pPr>
            <a:r>
              <a:rPr lang="en-US" sz="8000">
                <a:solidFill>
                  <a:srgbClr val="000000"/>
                </a:solidFill>
                <a:latin typeface="Marcellus"/>
              </a:rPr>
              <a:t>Arpita</a:t>
            </a:r>
          </a:p>
          <a:p>
            <a:pPr algn="ctr">
              <a:lnSpc>
                <a:spcPts val="9600"/>
              </a:lnSpc>
            </a:pPr>
            <a:r>
              <a:rPr lang="en-US" sz="8000">
                <a:solidFill>
                  <a:srgbClr val="000000"/>
                </a:solidFill>
                <a:latin typeface="Marcellus"/>
              </a:rPr>
              <a:t>Gupta </a:t>
            </a:r>
          </a:p>
        </p:txBody>
      </p:sp>
      <p:grpSp>
        <p:nvGrpSpPr>
          <p:cNvPr id="5" name="Group 5"/>
          <p:cNvGrpSpPr/>
          <p:nvPr/>
        </p:nvGrpSpPr>
        <p:grpSpPr>
          <a:xfrm>
            <a:off x="5204521" y="986674"/>
            <a:ext cx="11866019" cy="1700995"/>
            <a:chOff x="0" y="0"/>
            <a:chExt cx="16124156" cy="2311400"/>
          </a:xfrm>
        </p:grpSpPr>
        <p:sp>
          <p:nvSpPr>
            <p:cNvPr id="6" name="Freeform 6"/>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solidFill>
              <a:srgbClr val="F1D1C7"/>
            </a:solidFill>
          </p:spPr>
        </p:sp>
      </p:grpSp>
      <p:grpSp>
        <p:nvGrpSpPr>
          <p:cNvPr id="7" name="Group 7"/>
          <p:cNvGrpSpPr/>
          <p:nvPr/>
        </p:nvGrpSpPr>
        <p:grpSpPr>
          <a:xfrm>
            <a:off x="5864728" y="4666384"/>
            <a:ext cx="11205812" cy="1595995"/>
            <a:chOff x="0" y="0"/>
            <a:chExt cx="16228818" cy="2311400"/>
          </a:xfrm>
        </p:grpSpPr>
        <p:sp>
          <p:nvSpPr>
            <p:cNvPr id="8" name="Freeform 8"/>
            <p:cNvSpPr/>
            <p:nvPr/>
          </p:nvSpPr>
          <p:spPr>
            <a:xfrm>
              <a:off x="0" y="0"/>
              <a:ext cx="16228817" cy="2311400"/>
            </a:xfrm>
            <a:custGeom>
              <a:avLst/>
              <a:gdLst/>
              <a:ahLst/>
              <a:cxnLst/>
              <a:rect l="l" t="t" r="r" b="b"/>
              <a:pathLst>
                <a:path w="16228817" h="2311400">
                  <a:moveTo>
                    <a:pt x="15924017" y="0"/>
                  </a:moveTo>
                  <a:lnTo>
                    <a:pt x="304800" y="0"/>
                  </a:lnTo>
                  <a:cubicBezTo>
                    <a:pt x="135890" y="0"/>
                    <a:pt x="0" y="135890"/>
                    <a:pt x="0" y="304800"/>
                  </a:cubicBezTo>
                  <a:lnTo>
                    <a:pt x="0" y="2006600"/>
                  </a:lnTo>
                  <a:cubicBezTo>
                    <a:pt x="0" y="2175510"/>
                    <a:pt x="135890" y="2311400"/>
                    <a:pt x="304800" y="2311400"/>
                  </a:cubicBezTo>
                  <a:lnTo>
                    <a:pt x="15924017" y="2311400"/>
                  </a:lnTo>
                  <a:cubicBezTo>
                    <a:pt x="16092928" y="2311400"/>
                    <a:pt x="16228817" y="2175510"/>
                    <a:pt x="16228817" y="2006600"/>
                  </a:cubicBezTo>
                  <a:lnTo>
                    <a:pt x="16228817" y="304800"/>
                  </a:lnTo>
                  <a:cubicBezTo>
                    <a:pt x="16228817" y="135890"/>
                    <a:pt x="16092928" y="0"/>
                    <a:pt x="15924017" y="0"/>
                  </a:cubicBezTo>
                  <a:close/>
                </a:path>
              </a:pathLst>
            </a:custGeom>
            <a:solidFill>
              <a:srgbClr val="F1D1C7"/>
            </a:solidFill>
          </p:spPr>
        </p:sp>
      </p:grpSp>
      <p:grpSp>
        <p:nvGrpSpPr>
          <p:cNvPr id="9" name="Group 9"/>
          <p:cNvGrpSpPr/>
          <p:nvPr/>
        </p:nvGrpSpPr>
        <p:grpSpPr>
          <a:xfrm>
            <a:off x="5864728" y="6533120"/>
            <a:ext cx="11129287" cy="1595385"/>
            <a:chOff x="0" y="0"/>
            <a:chExt cx="16124156" cy="2311400"/>
          </a:xfrm>
        </p:grpSpPr>
        <p:sp>
          <p:nvSpPr>
            <p:cNvPr id="10" name="Freeform 10"/>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solidFill>
              <a:srgbClr val="F1D1C7"/>
            </a:solidFill>
          </p:spPr>
        </p:sp>
      </p:grpSp>
      <p:grpSp>
        <p:nvGrpSpPr>
          <p:cNvPr id="11" name="Group 11"/>
          <p:cNvGrpSpPr/>
          <p:nvPr/>
        </p:nvGrpSpPr>
        <p:grpSpPr>
          <a:xfrm>
            <a:off x="5864728" y="8326303"/>
            <a:ext cx="11129287" cy="1738959"/>
            <a:chOff x="0" y="0"/>
            <a:chExt cx="16124156" cy="2519411"/>
          </a:xfrm>
        </p:grpSpPr>
        <p:sp>
          <p:nvSpPr>
            <p:cNvPr id="12" name="Freeform 12"/>
            <p:cNvSpPr/>
            <p:nvPr/>
          </p:nvSpPr>
          <p:spPr>
            <a:xfrm>
              <a:off x="0" y="0"/>
              <a:ext cx="16124157" cy="2519411"/>
            </a:xfrm>
            <a:custGeom>
              <a:avLst/>
              <a:gdLst/>
              <a:ahLst/>
              <a:cxnLst/>
              <a:rect l="l" t="t" r="r" b="b"/>
              <a:pathLst>
                <a:path w="16124157" h="2519411">
                  <a:moveTo>
                    <a:pt x="15819357" y="0"/>
                  </a:moveTo>
                  <a:lnTo>
                    <a:pt x="304800" y="0"/>
                  </a:lnTo>
                  <a:cubicBezTo>
                    <a:pt x="135890" y="0"/>
                    <a:pt x="0" y="135890"/>
                    <a:pt x="0" y="304800"/>
                  </a:cubicBezTo>
                  <a:lnTo>
                    <a:pt x="0" y="2214611"/>
                  </a:lnTo>
                  <a:cubicBezTo>
                    <a:pt x="0" y="2383521"/>
                    <a:pt x="135890" y="2519411"/>
                    <a:pt x="304800" y="2519411"/>
                  </a:cubicBezTo>
                  <a:lnTo>
                    <a:pt x="15819357" y="2519411"/>
                  </a:lnTo>
                  <a:cubicBezTo>
                    <a:pt x="15988266" y="2519411"/>
                    <a:pt x="16124157" y="2383521"/>
                    <a:pt x="16124157" y="2214611"/>
                  </a:cubicBezTo>
                  <a:lnTo>
                    <a:pt x="16124157" y="304800"/>
                  </a:lnTo>
                  <a:cubicBezTo>
                    <a:pt x="16124157" y="135890"/>
                    <a:pt x="15988266" y="0"/>
                    <a:pt x="15819357" y="0"/>
                  </a:cubicBezTo>
                  <a:close/>
                </a:path>
              </a:pathLst>
            </a:custGeom>
            <a:solidFill>
              <a:srgbClr val="F1D1C7"/>
            </a:solidFill>
          </p:spPr>
        </p:sp>
      </p:grpSp>
      <p:sp>
        <p:nvSpPr>
          <p:cNvPr id="13" name="TextBox 13"/>
          <p:cNvSpPr txBox="1"/>
          <p:nvPr/>
        </p:nvSpPr>
        <p:spPr>
          <a:xfrm>
            <a:off x="9563247" y="1392398"/>
            <a:ext cx="7430767" cy="1047460"/>
          </a:xfrm>
          <a:prstGeom prst="rect">
            <a:avLst/>
          </a:prstGeom>
        </p:spPr>
        <p:txBody>
          <a:bodyPr lIns="0" tIns="0" rIns="0" bIns="0" rtlCol="0" anchor="t">
            <a:spAutoFit/>
          </a:bodyPr>
          <a:lstStyle/>
          <a:p>
            <a:pPr algn="ctr">
              <a:lnSpc>
                <a:spcPts val="8247"/>
              </a:lnSpc>
              <a:spcBef>
                <a:spcPct val="0"/>
              </a:spcBef>
            </a:pPr>
            <a:r>
              <a:rPr lang="en-US" sz="6873">
                <a:solidFill>
                  <a:srgbClr val="000000"/>
                </a:solidFill>
                <a:latin typeface="Marcellus"/>
              </a:rPr>
              <a:t>PRESENTERS:</a:t>
            </a:r>
          </a:p>
        </p:txBody>
      </p:sp>
      <p:sp>
        <p:nvSpPr>
          <p:cNvPr id="14" name="TextBox 14"/>
          <p:cNvSpPr txBox="1"/>
          <p:nvPr/>
        </p:nvSpPr>
        <p:spPr>
          <a:xfrm>
            <a:off x="7066632" y="6911712"/>
            <a:ext cx="8141796" cy="838200"/>
          </a:xfrm>
          <a:prstGeom prst="rect">
            <a:avLst/>
          </a:prstGeom>
        </p:spPr>
        <p:txBody>
          <a:bodyPr lIns="0" tIns="0" rIns="0" bIns="0" rtlCol="0" anchor="t">
            <a:spAutoFit/>
          </a:bodyPr>
          <a:lstStyle/>
          <a:p>
            <a:pPr algn="ctr">
              <a:lnSpc>
                <a:spcPts val="6621"/>
              </a:lnSpc>
              <a:spcBef>
                <a:spcPct val="0"/>
              </a:spcBef>
            </a:pPr>
            <a:r>
              <a:rPr lang="en-US" sz="5517">
                <a:solidFill>
                  <a:srgbClr val="000000"/>
                </a:solidFill>
                <a:latin typeface="Marcellus"/>
              </a:rPr>
              <a:t>2010030438_K.SIRISHA</a:t>
            </a:r>
          </a:p>
        </p:txBody>
      </p:sp>
      <p:sp>
        <p:nvSpPr>
          <p:cNvPr id="15" name="TextBox 15"/>
          <p:cNvSpPr txBox="1"/>
          <p:nvPr/>
        </p:nvSpPr>
        <p:spPr>
          <a:xfrm>
            <a:off x="6713694" y="4944364"/>
            <a:ext cx="8847671" cy="838200"/>
          </a:xfrm>
          <a:prstGeom prst="rect">
            <a:avLst/>
          </a:prstGeom>
        </p:spPr>
        <p:txBody>
          <a:bodyPr lIns="0" tIns="0" rIns="0" bIns="0" rtlCol="0" anchor="t">
            <a:spAutoFit/>
          </a:bodyPr>
          <a:lstStyle/>
          <a:p>
            <a:pPr algn="ctr">
              <a:lnSpc>
                <a:spcPts val="6634"/>
              </a:lnSpc>
              <a:spcBef>
                <a:spcPct val="0"/>
              </a:spcBef>
            </a:pPr>
            <a:r>
              <a:rPr lang="en-US" sz="5529" dirty="0">
                <a:solidFill>
                  <a:srgbClr val="000000"/>
                </a:solidFill>
                <a:latin typeface="Marcellus"/>
              </a:rPr>
              <a:t>2010030436_K.DIMPLE</a:t>
            </a:r>
          </a:p>
        </p:txBody>
      </p:sp>
      <p:sp>
        <p:nvSpPr>
          <p:cNvPr id="16" name="TextBox 16"/>
          <p:cNvSpPr txBox="1"/>
          <p:nvPr/>
        </p:nvSpPr>
        <p:spPr>
          <a:xfrm>
            <a:off x="7188683" y="8739391"/>
            <a:ext cx="7897695" cy="819150"/>
          </a:xfrm>
          <a:prstGeom prst="rect">
            <a:avLst/>
          </a:prstGeom>
        </p:spPr>
        <p:txBody>
          <a:bodyPr lIns="0" tIns="0" rIns="0" bIns="0" rtlCol="0" anchor="t">
            <a:spAutoFit/>
          </a:bodyPr>
          <a:lstStyle/>
          <a:p>
            <a:pPr algn="ctr">
              <a:lnSpc>
                <a:spcPts val="6579"/>
              </a:lnSpc>
              <a:spcBef>
                <a:spcPct val="0"/>
              </a:spcBef>
            </a:pPr>
            <a:r>
              <a:rPr lang="en-US" sz="5483">
                <a:solidFill>
                  <a:srgbClr val="000000"/>
                </a:solidFill>
                <a:latin typeface="Marcellus"/>
              </a:rPr>
              <a:t>2010030550_K.KAVYA</a:t>
            </a:r>
          </a:p>
        </p:txBody>
      </p:sp>
      <p:grpSp>
        <p:nvGrpSpPr>
          <p:cNvPr id="17" name="Group 17"/>
          <p:cNvGrpSpPr/>
          <p:nvPr/>
        </p:nvGrpSpPr>
        <p:grpSpPr>
          <a:xfrm>
            <a:off x="5788202" y="2886856"/>
            <a:ext cx="11205812" cy="1606355"/>
            <a:chOff x="0" y="0"/>
            <a:chExt cx="16124156" cy="2311400"/>
          </a:xfrm>
        </p:grpSpPr>
        <p:sp>
          <p:nvSpPr>
            <p:cNvPr id="18" name="Freeform 18"/>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solidFill>
              <a:srgbClr val="F1D1C7"/>
            </a:solidFill>
          </p:spPr>
        </p:sp>
      </p:grpSp>
      <p:sp>
        <p:nvSpPr>
          <p:cNvPr id="19" name="TextBox 19"/>
          <p:cNvSpPr txBox="1"/>
          <p:nvPr/>
        </p:nvSpPr>
        <p:spPr>
          <a:xfrm>
            <a:off x="6118305" y="3338009"/>
            <a:ext cx="10545605" cy="756617"/>
          </a:xfrm>
          <a:prstGeom prst="rect">
            <a:avLst/>
          </a:prstGeom>
        </p:spPr>
        <p:txBody>
          <a:bodyPr lIns="0" tIns="0" rIns="0" bIns="0" rtlCol="0" anchor="t">
            <a:spAutoFit/>
          </a:bodyPr>
          <a:lstStyle/>
          <a:p>
            <a:pPr algn="ctr">
              <a:lnSpc>
                <a:spcPts val="5851"/>
              </a:lnSpc>
              <a:spcBef>
                <a:spcPct val="0"/>
              </a:spcBef>
            </a:pPr>
            <a:r>
              <a:rPr lang="en-US" sz="5400" dirty="0">
                <a:solidFill>
                  <a:srgbClr val="000000"/>
                </a:solidFill>
                <a:latin typeface="Marcellus"/>
              </a:rPr>
              <a:t>2010030362_M.RUSHITHA SRI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859000" y="7540384"/>
            <a:ext cx="3472856" cy="2077399"/>
          </a:xfrm>
          <a:prstGeom prst="rect">
            <a:avLst/>
          </a:prstGeom>
        </p:spPr>
      </p:pic>
      <p:sp>
        <p:nvSpPr>
          <p:cNvPr id="9" name="Text Placeholder 8">
            <a:extLst>
              <a:ext uri="{FF2B5EF4-FFF2-40B4-BE49-F238E27FC236}">
                <a16:creationId xmlns:a16="http://schemas.microsoft.com/office/drawing/2014/main" id="{A22B89B2-DFE4-48F3-8481-32539CE40DF2}"/>
              </a:ext>
            </a:extLst>
          </p:cNvPr>
          <p:cNvSpPr>
            <a:spLocks noGrp="1"/>
          </p:cNvSpPr>
          <p:nvPr>
            <p:ph type="body" idx="1"/>
          </p:nvPr>
        </p:nvSpPr>
        <p:spPr>
          <a:xfrm>
            <a:off x="3429000" y="419100"/>
            <a:ext cx="12765087" cy="9188292"/>
          </a:xfrm>
        </p:spPr>
        <p:txBody>
          <a:bodyPr>
            <a:normAutofit lnSpcReduction="10000"/>
          </a:bodyPr>
          <a:lstStyle/>
          <a:p>
            <a:pPr marL="36900" indent="0">
              <a:buFont typeface="Wingdings 2" charset="2"/>
              <a:buNone/>
            </a:pPr>
            <a:r>
              <a:rPr lang="en-US" sz="8000" b="1" dirty="0">
                <a:solidFill>
                  <a:schemeClr val="bg2">
                    <a:lumMod val="10000"/>
                  </a:schemeClr>
                </a:solidFill>
              </a:rPr>
              <a:t>TABLE OF CONTENT:</a:t>
            </a:r>
          </a:p>
          <a:p>
            <a:pPr marL="36900" indent="0">
              <a:buNone/>
            </a:pPr>
            <a:r>
              <a:rPr lang="en-US" sz="4400" dirty="0">
                <a:solidFill>
                  <a:schemeClr val="accent5">
                    <a:lumMod val="50000"/>
                  </a:schemeClr>
                </a:solidFill>
                <a:latin typeface="Arial Black" panose="020B0A04020102020204" pitchFamily="34" charset="0"/>
              </a:rPr>
              <a:t>•  Introduction</a:t>
            </a:r>
          </a:p>
          <a:p>
            <a:pPr marL="36900" indent="0">
              <a:buNone/>
            </a:pPr>
            <a:r>
              <a:rPr lang="en-US" sz="4400" dirty="0">
                <a:solidFill>
                  <a:schemeClr val="accent5">
                    <a:lumMod val="50000"/>
                  </a:schemeClr>
                </a:solidFill>
                <a:latin typeface="Arial Black" panose="020B0A04020102020204" pitchFamily="34" charset="0"/>
              </a:rPr>
              <a:t>•  Problem Statement</a:t>
            </a:r>
          </a:p>
          <a:p>
            <a:pPr marL="36900" indent="0">
              <a:buNone/>
            </a:pPr>
            <a:r>
              <a:rPr lang="en-US" sz="4400" dirty="0">
                <a:solidFill>
                  <a:schemeClr val="accent5">
                    <a:lumMod val="50000"/>
                  </a:schemeClr>
                </a:solidFill>
                <a:latin typeface="Arial Black" panose="020B0A04020102020204" pitchFamily="34" charset="0"/>
              </a:rPr>
              <a:t>•  Motivation</a:t>
            </a:r>
          </a:p>
          <a:p>
            <a:pPr marL="36900" indent="0">
              <a:buNone/>
            </a:pPr>
            <a:r>
              <a:rPr lang="en-US" sz="4400" dirty="0">
                <a:solidFill>
                  <a:schemeClr val="accent5">
                    <a:lumMod val="50000"/>
                  </a:schemeClr>
                </a:solidFill>
                <a:latin typeface="Arial Black" panose="020B0A04020102020204" pitchFamily="34" charset="0"/>
              </a:rPr>
              <a:t>•  Objectives</a:t>
            </a:r>
          </a:p>
          <a:p>
            <a:pPr marL="36900" indent="0">
              <a:buNone/>
            </a:pPr>
            <a:r>
              <a:rPr lang="en-US" sz="4400" dirty="0">
                <a:solidFill>
                  <a:schemeClr val="accent5">
                    <a:lumMod val="50000"/>
                  </a:schemeClr>
                </a:solidFill>
                <a:latin typeface="Arial Black" panose="020B0A04020102020204" pitchFamily="34" charset="0"/>
              </a:rPr>
              <a:t>•  Literature Survey</a:t>
            </a:r>
          </a:p>
          <a:p>
            <a:pPr marL="36900" indent="0">
              <a:buNone/>
            </a:pPr>
            <a:r>
              <a:rPr lang="en-US" sz="4400" dirty="0">
                <a:solidFill>
                  <a:schemeClr val="accent5">
                    <a:lumMod val="50000"/>
                  </a:schemeClr>
                </a:solidFill>
                <a:latin typeface="Arial Black" panose="020B0A04020102020204" pitchFamily="34" charset="0"/>
              </a:rPr>
              <a:t>•  Dataset</a:t>
            </a:r>
          </a:p>
          <a:p>
            <a:pPr marL="36900" indent="0">
              <a:buNone/>
            </a:pPr>
            <a:r>
              <a:rPr lang="en-US" sz="4400" dirty="0">
                <a:solidFill>
                  <a:schemeClr val="accent5">
                    <a:lumMod val="50000"/>
                  </a:schemeClr>
                </a:solidFill>
                <a:latin typeface="Arial Black" panose="020B0A04020102020204" pitchFamily="34" charset="0"/>
              </a:rPr>
              <a:t>•  Techniques</a:t>
            </a:r>
          </a:p>
          <a:p>
            <a:pPr marL="36900" indent="0">
              <a:buNone/>
            </a:pPr>
            <a:r>
              <a:rPr lang="en-US" sz="4400" dirty="0">
                <a:solidFill>
                  <a:schemeClr val="accent5">
                    <a:lumMod val="50000"/>
                  </a:schemeClr>
                </a:solidFill>
                <a:latin typeface="Arial Black" panose="020B0A04020102020204" pitchFamily="34" charset="0"/>
              </a:rPr>
              <a:t>•  Conclusion</a:t>
            </a:r>
          </a:p>
          <a:p>
            <a:pPr marL="36900" indent="0">
              <a:buNone/>
            </a:pPr>
            <a:r>
              <a:rPr lang="en-US" sz="4400" dirty="0">
                <a:solidFill>
                  <a:schemeClr val="accent5">
                    <a:lumMod val="50000"/>
                  </a:schemeClr>
                </a:solidFill>
                <a:latin typeface="Arial Black" panose="020B0A04020102020204" pitchFamily="34" charset="0"/>
              </a:rPr>
              <a:t>•  References</a:t>
            </a:r>
          </a:p>
          <a:p>
            <a:pPr marL="36900" indent="0">
              <a:buNone/>
            </a:pPr>
            <a:r>
              <a:rPr lang="en-US" sz="4400" dirty="0">
                <a:solidFill>
                  <a:schemeClr val="accent5">
                    <a:lumMod val="50000"/>
                  </a:schemeClr>
                </a:solidFill>
                <a:latin typeface="Arial Black" panose="020B0A04020102020204" pitchFamily="34" charset="0"/>
              </a:rPr>
              <a:t>•  Thank you</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a:off x="763414" y="2955131"/>
            <a:ext cx="16230600" cy="6198205"/>
            <a:chOff x="0" y="0"/>
            <a:chExt cx="17532556" cy="8889747"/>
          </a:xfrm>
        </p:grpSpPr>
        <p:sp>
          <p:nvSpPr>
            <p:cNvPr id="3" name="Freeform 3"/>
            <p:cNvSpPr/>
            <p:nvPr/>
          </p:nvSpPr>
          <p:spPr>
            <a:xfrm>
              <a:off x="0" y="0"/>
              <a:ext cx="17532556" cy="8889747"/>
            </a:xfrm>
            <a:custGeom>
              <a:avLst/>
              <a:gdLst/>
              <a:ahLst/>
              <a:cxnLst/>
              <a:rect l="l" t="t" r="r" b="b"/>
              <a:pathLst>
                <a:path w="17532556" h="8889747">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p:spPr>
        </p:sp>
      </p:grpSp>
      <p:sp>
        <p:nvSpPr>
          <p:cNvPr id="8" name="TextBox 8"/>
          <p:cNvSpPr txBox="1"/>
          <p:nvPr/>
        </p:nvSpPr>
        <p:spPr>
          <a:xfrm>
            <a:off x="1856548" y="3059993"/>
            <a:ext cx="15137466" cy="1018541"/>
          </a:xfrm>
          <a:prstGeom prst="rect">
            <a:avLst/>
          </a:prstGeom>
        </p:spPr>
        <p:txBody>
          <a:bodyPr lIns="0" tIns="0" rIns="0" bIns="0" rtlCol="0" anchor="t">
            <a:spAutoFit/>
          </a:bodyPr>
          <a:lstStyle/>
          <a:p>
            <a:pPr algn="ctr">
              <a:lnSpc>
                <a:spcPts val="8020"/>
              </a:lnSpc>
              <a:spcBef>
                <a:spcPct val="0"/>
              </a:spcBef>
            </a:pPr>
            <a:endParaRPr/>
          </a:p>
        </p:txBody>
      </p:sp>
      <p:sp>
        <p:nvSpPr>
          <p:cNvPr id="9" name="TextBox 6">
            <a:extLst>
              <a:ext uri="{FF2B5EF4-FFF2-40B4-BE49-F238E27FC236}">
                <a16:creationId xmlns:a16="http://schemas.microsoft.com/office/drawing/2014/main" id="{BDDAB06E-222C-4450-B834-ACA5E8638747}"/>
              </a:ext>
            </a:extLst>
          </p:cNvPr>
          <p:cNvSpPr txBox="1"/>
          <p:nvPr/>
        </p:nvSpPr>
        <p:spPr>
          <a:xfrm>
            <a:off x="1856548" y="1724025"/>
            <a:ext cx="14574904" cy="1231106"/>
          </a:xfrm>
          <a:prstGeom prst="rect">
            <a:avLst/>
          </a:prstGeom>
        </p:spPr>
        <p:txBody>
          <a:bodyPr lIns="0" tIns="0" rIns="0" bIns="0" rtlCol="0" anchor="t">
            <a:spAutoFit/>
          </a:bodyPr>
          <a:lstStyle/>
          <a:p>
            <a:pPr algn="ctr">
              <a:lnSpc>
                <a:spcPts val="9600"/>
              </a:lnSpc>
            </a:pPr>
            <a:r>
              <a:rPr lang="en-US" sz="8000" b="1" dirty="0">
                <a:solidFill>
                  <a:srgbClr val="000000"/>
                </a:solidFill>
                <a:latin typeface="Marcellus"/>
              </a:rPr>
              <a:t>Introduction</a:t>
            </a:r>
            <a:r>
              <a:rPr lang="en-US" sz="8000" dirty="0">
                <a:solidFill>
                  <a:srgbClr val="000000"/>
                </a:solidFill>
                <a:latin typeface="Marcellus"/>
              </a:rPr>
              <a:t> </a:t>
            </a:r>
          </a:p>
        </p:txBody>
      </p:sp>
      <p:sp>
        <p:nvSpPr>
          <p:cNvPr id="11" name="TextBox 10">
            <a:extLst>
              <a:ext uri="{FF2B5EF4-FFF2-40B4-BE49-F238E27FC236}">
                <a16:creationId xmlns:a16="http://schemas.microsoft.com/office/drawing/2014/main" id="{C4A1B228-6424-46AF-A660-CD8227BEE0CD}"/>
              </a:ext>
            </a:extLst>
          </p:cNvPr>
          <p:cNvSpPr txBox="1"/>
          <p:nvPr/>
        </p:nvSpPr>
        <p:spPr>
          <a:xfrm>
            <a:off x="914401" y="3569263"/>
            <a:ext cx="16002000" cy="4832092"/>
          </a:xfrm>
          <a:prstGeom prst="rect">
            <a:avLst/>
          </a:prstGeom>
          <a:noFill/>
        </p:spPr>
        <p:txBody>
          <a:bodyPr wrap="square">
            <a:spAutoFit/>
          </a:bodyPr>
          <a:lstStyle/>
          <a:p>
            <a:pPr marL="36900" indent="0">
              <a:buNone/>
            </a:pPr>
            <a:r>
              <a:rPr lang="en-US" sz="4400" b="1" i="0" dirty="0">
                <a:solidFill>
                  <a:schemeClr val="accent6">
                    <a:lumMod val="50000"/>
                  </a:schemeClr>
                </a:solidFill>
                <a:effectLst/>
                <a:latin typeface="charter"/>
              </a:rPr>
              <a:t>Visual Question Answering (VQA) is the task of answering questions about a given piece of visual content such as an image. </a:t>
            </a:r>
            <a:r>
              <a:rPr lang="en-US" sz="4400" b="1" dirty="0">
                <a:solidFill>
                  <a:schemeClr val="accent6">
                    <a:lumMod val="50000"/>
                  </a:schemeClr>
                </a:solidFill>
                <a:effectLst/>
                <a:latin typeface="charter"/>
              </a:rPr>
              <a:t>A</a:t>
            </a:r>
            <a:r>
              <a:rPr lang="en-US" sz="4400" b="1" i="0" dirty="0">
                <a:solidFill>
                  <a:schemeClr val="accent6">
                    <a:lumMod val="50000"/>
                  </a:schemeClr>
                </a:solidFill>
                <a:effectLst/>
                <a:latin typeface="charter"/>
              </a:rPr>
              <a:t>nswering questions about visual content requires a variety of skills which include recognizing entities and objects, reasoning about their interactions with each other, both spatially and temporally, reading text, interpreting abstract and graphical illustrations as well as using external knowledge not directly present in the given content.</a:t>
            </a:r>
            <a:endParaRPr lang="en-US" sz="4400" b="1" dirty="0">
              <a:solidFill>
                <a:schemeClr val="accent6">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DD0139A-2669-4483-A28B-7668B4553858}"/>
              </a:ext>
            </a:extLst>
          </p:cNvPr>
          <p:cNvSpPr>
            <a:spLocks noGrp="1"/>
          </p:cNvSpPr>
          <p:nvPr>
            <p:ph type="title"/>
          </p:nvPr>
        </p:nvSpPr>
        <p:spPr>
          <a:xfrm>
            <a:off x="685800" y="903288"/>
            <a:ext cx="16306800" cy="1820862"/>
          </a:xfrm>
        </p:spPr>
        <p:txBody>
          <a:bodyPr>
            <a:normAutofit/>
          </a:bodyPr>
          <a:lstStyle/>
          <a:p>
            <a:r>
              <a:rPr lang="en-US" sz="8000" b="1" dirty="0">
                <a:solidFill>
                  <a:schemeClr val="tx1">
                    <a:lumMod val="85000"/>
                  </a:schemeClr>
                </a:solidFill>
              </a:rPr>
              <a:t>PROBLEM STATEMENT:</a:t>
            </a:r>
            <a:endParaRPr lang="en-IN" sz="8000" dirty="0"/>
          </a:p>
        </p:txBody>
      </p:sp>
      <p:sp>
        <p:nvSpPr>
          <p:cNvPr id="10" name="Content Placeholder 9">
            <a:extLst>
              <a:ext uri="{FF2B5EF4-FFF2-40B4-BE49-F238E27FC236}">
                <a16:creationId xmlns:a16="http://schemas.microsoft.com/office/drawing/2014/main" id="{1652D666-5CD5-4FD5-B001-E0C5F29DFFAB}"/>
              </a:ext>
            </a:extLst>
          </p:cNvPr>
          <p:cNvSpPr>
            <a:spLocks noGrp="1"/>
          </p:cNvSpPr>
          <p:nvPr>
            <p:ph idx="1"/>
          </p:nvPr>
        </p:nvSpPr>
        <p:spPr>
          <a:xfrm>
            <a:off x="457200" y="2724150"/>
            <a:ext cx="17373600" cy="4838700"/>
          </a:xfrm>
        </p:spPr>
        <p:txBody>
          <a:bodyPr>
            <a:normAutofit/>
          </a:bodyPr>
          <a:lstStyle/>
          <a:p>
            <a:pPr marL="0" indent="0">
              <a:buNone/>
            </a:pPr>
            <a:endParaRPr lang="en-US" b="1" dirty="0">
              <a:solidFill>
                <a:srgbClr val="003399"/>
              </a:solidFill>
            </a:endParaRPr>
          </a:p>
          <a:p>
            <a:pPr marL="0" indent="0">
              <a:buNone/>
            </a:pPr>
            <a:r>
              <a:rPr lang="en-US" sz="4800" b="1" dirty="0">
                <a:solidFill>
                  <a:srgbClr val="003399"/>
                </a:solidFill>
              </a:rPr>
              <a:t>Building an AI system that can answer natural language queries about a given image and </a:t>
            </a:r>
            <a:r>
              <a:rPr lang="en-US" sz="4800" b="1" i="0" dirty="0">
                <a:solidFill>
                  <a:srgbClr val="003399"/>
                </a:solidFill>
                <a:effectLst/>
              </a:rPr>
              <a:t>broader idea of VQA is to understand the contents of an image similar to how humans do, and communicate effectively about that image in natural language.</a:t>
            </a:r>
            <a:endParaRPr lang="en-US" sz="4800" b="1" dirty="0">
              <a:solidFill>
                <a:srgbClr val="0033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811F4AB-1E44-44EA-BC78-01E912DF6955}"/>
              </a:ext>
            </a:extLst>
          </p:cNvPr>
          <p:cNvSpPr txBox="1"/>
          <p:nvPr/>
        </p:nvSpPr>
        <p:spPr>
          <a:xfrm>
            <a:off x="8763000" y="607784"/>
            <a:ext cx="9376228" cy="1446550"/>
          </a:xfrm>
          <a:prstGeom prst="rect">
            <a:avLst/>
          </a:prstGeom>
          <a:noFill/>
        </p:spPr>
        <p:txBody>
          <a:bodyPr wrap="square">
            <a:spAutoFit/>
          </a:bodyPr>
          <a:lstStyle/>
          <a:p>
            <a:r>
              <a:rPr lang="en-US" sz="8800" b="1" dirty="0">
                <a:solidFill>
                  <a:srgbClr val="92D050"/>
                </a:solidFill>
              </a:rPr>
              <a:t>MOTIVATION:</a:t>
            </a:r>
            <a:endParaRPr lang="en-IN" sz="8800" dirty="0"/>
          </a:p>
        </p:txBody>
      </p:sp>
      <p:sp>
        <p:nvSpPr>
          <p:cNvPr id="14" name="TextBox 13">
            <a:extLst>
              <a:ext uri="{FF2B5EF4-FFF2-40B4-BE49-F238E27FC236}">
                <a16:creationId xmlns:a16="http://schemas.microsoft.com/office/drawing/2014/main" id="{A75C2A46-546E-4684-B745-DA49671DC596}"/>
              </a:ext>
            </a:extLst>
          </p:cNvPr>
          <p:cNvSpPr txBox="1"/>
          <p:nvPr/>
        </p:nvSpPr>
        <p:spPr>
          <a:xfrm>
            <a:off x="914400" y="2400300"/>
            <a:ext cx="15544800" cy="6555641"/>
          </a:xfrm>
          <a:prstGeom prst="rect">
            <a:avLst/>
          </a:prstGeom>
          <a:noFill/>
        </p:spPr>
        <p:txBody>
          <a:bodyPr wrap="square">
            <a:spAutoFit/>
          </a:bodyPr>
          <a:lstStyle/>
          <a:p>
            <a:pPr marL="36900" indent="0">
              <a:buNone/>
            </a:pPr>
            <a:r>
              <a:rPr lang="en-US" sz="6000" b="1" dirty="0">
                <a:solidFill>
                  <a:srgbClr val="A50021"/>
                </a:solidFill>
              </a:rPr>
              <a:t>VQA is interesting because it requires combining visual and language understanding. A model that solves this task demonstrates a more general understanding of images, it must be able to answer completely different questions about an image, oftentimes even addressing different sections of the image.</a:t>
            </a:r>
          </a:p>
        </p:txBody>
      </p:sp>
    </p:spTree>
    <p:extLst>
      <p:ext uri="{BB962C8B-B14F-4D97-AF65-F5344CB8AC3E}">
        <p14:creationId xmlns:p14="http://schemas.microsoft.com/office/powerpoint/2010/main" val="366184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2286343" y="-23586"/>
            <a:ext cx="6019800" cy="2078889"/>
          </a:xfrm>
          <a:prstGeom prst="rect">
            <a:avLst/>
          </a:prstGeom>
        </p:spPr>
      </p:pic>
      <p:pic>
        <p:nvPicPr>
          <p:cNvPr id="10" name="Picture 8">
            <a:extLst>
              <a:ext uri="{FF2B5EF4-FFF2-40B4-BE49-F238E27FC236}">
                <a16:creationId xmlns:a16="http://schemas.microsoft.com/office/drawing/2014/main" id="{26FDB589-B298-4701-AF98-A0CB1D4D01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8208111"/>
            <a:ext cx="6147254" cy="2078889"/>
          </a:xfrm>
          <a:prstGeom prst="rect">
            <a:avLst/>
          </a:prstGeom>
        </p:spPr>
      </p:pic>
      <p:sp>
        <p:nvSpPr>
          <p:cNvPr id="12" name="TextBox 11">
            <a:extLst>
              <a:ext uri="{FF2B5EF4-FFF2-40B4-BE49-F238E27FC236}">
                <a16:creationId xmlns:a16="http://schemas.microsoft.com/office/drawing/2014/main" id="{E811F4AB-1E44-44EA-BC78-01E912DF6955}"/>
              </a:ext>
            </a:extLst>
          </p:cNvPr>
          <p:cNvSpPr txBox="1"/>
          <p:nvPr/>
        </p:nvSpPr>
        <p:spPr>
          <a:xfrm>
            <a:off x="1459140" y="1176361"/>
            <a:ext cx="9376228" cy="1569660"/>
          </a:xfrm>
          <a:prstGeom prst="rect">
            <a:avLst/>
          </a:prstGeom>
          <a:noFill/>
        </p:spPr>
        <p:txBody>
          <a:bodyPr wrap="square">
            <a:spAutoFit/>
          </a:bodyPr>
          <a:lstStyle/>
          <a:p>
            <a:r>
              <a:rPr lang="en-US" sz="9600" b="1" dirty="0">
                <a:solidFill>
                  <a:schemeClr val="accent2">
                    <a:lumMod val="50000"/>
                  </a:schemeClr>
                </a:solidFill>
              </a:rPr>
              <a:t>OBJECTIVES:</a:t>
            </a:r>
            <a:endParaRPr lang="en-IN" sz="9600" dirty="0">
              <a:solidFill>
                <a:schemeClr val="accent2">
                  <a:lumMod val="50000"/>
                </a:schemeClr>
              </a:solidFill>
            </a:endParaRPr>
          </a:p>
        </p:txBody>
      </p:sp>
      <p:sp>
        <p:nvSpPr>
          <p:cNvPr id="9" name="TextBox 8">
            <a:extLst>
              <a:ext uri="{FF2B5EF4-FFF2-40B4-BE49-F238E27FC236}">
                <a16:creationId xmlns:a16="http://schemas.microsoft.com/office/drawing/2014/main" id="{20A68CD2-1285-4632-97C4-A76D32FAABC0}"/>
              </a:ext>
            </a:extLst>
          </p:cNvPr>
          <p:cNvSpPr txBox="1"/>
          <p:nvPr/>
        </p:nvSpPr>
        <p:spPr>
          <a:xfrm>
            <a:off x="3200400" y="3620006"/>
            <a:ext cx="12725400" cy="3046988"/>
          </a:xfrm>
          <a:prstGeom prst="rect">
            <a:avLst/>
          </a:prstGeom>
          <a:noFill/>
        </p:spPr>
        <p:txBody>
          <a:bodyPr wrap="square">
            <a:spAutoFit/>
          </a:bodyPr>
          <a:lstStyle/>
          <a:p>
            <a:pPr marL="36900" indent="0">
              <a:buNone/>
            </a:pPr>
            <a:r>
              <a:rPr lang="en-US" sz="4800" b="1" dirty="0">
                <a:solidFill>
                  <a:srgbClr val="07244F"/>
                </a:solidFill>
              </a:rPr>
              <a:t>The objective of VQA is to extract question-relevant semantic information from the images, which ranges from the detection of minute details to the inference of abstract scene.</a:t>
            </a:r>
            <a:endParaRPr lang="en-US" sz="4800" dirty="0">
              <a:solidFill>
                <a:srgbClr val="003399"/>
              </a:solidFill>
            </a:endParaRPr>
          </a:p>
        </p:txBody>
      </p:sp>
    </p:spTree>
    <p:extLst>
      <p:ext uri="{BB962C8B-B14F-4D97-AF65-F5344CB8AC3E}">
        <p14:creationId xmlns:p14="http://schemas.microsoft.com/office/powerpoint/2010/main" val="394586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602F0-A0AC-4EF5-81BB-5540885AABF1}"/>
              </a:ext>
            </a:extLst>
          </p:cNvPr>
          <p:cNvSpPr txBox="1"/>
          <p:nvPr/>
        </p:nvSpPr>
        <p:spPr>
          <a:xfrm>
            <a:off x="6096000" y="342900"/>
            <a:ext cx="9144000" cy="1107996"/>
          </a:xfrm>
          <a:prstGeom prst="rect">
            <a:avLst/>
          </a:prstGeom>
          <a:noFill/>
        </p:spPr>
        <p:txBody>
          <a:bodyPr wrap="square">
            <a:spAutoFit/>
          </a:bodyPr>
          <a:lstStyle/>
          <a:p>
            <a:r>
              <a:rPr lang="en-US" sz="6600" b="1" dirty="0">
                <a:solidFill>
                  <a:schemeClr val="tx2">
                    <a:lumMod val="50000"/>
                  </a:schemeClr>
                </a:solidFill>
              </a:rPr>
              <a:t>Literature Survey</a:t>
            </a:r>
            <a:endParaRPr lang="en-IN" sz="6600" b="1" dirty="0">
              <a:solidFill>
                <a:schemeClr val="tx2">
                  <a:lumMod val="50000"/>
                </a:schemeClr>
              </a:solidFill>
            </a:endParaRPr>
          </a:p>
        </p:txBody>
      </p:sp>
      <p:graphicFrame>
        <p:nvGraphicFramePr>
          <p:cNvPr id="9" name="Table 8">
            <a:extLst>
              <a:ext uri="{FF2B5EF4-FFF2-40B4-BE49-F238E27FC236}">
                <a16:creationId xmlns:a16="http://schemas.microsoft.com/office/drawing/2014/main" id="{D4AB0243-B3B1-4B57-AE48-BB4052571BA7}"/>
              </a:ext>
            </a:extLst>
          </p:cNvPr>
          <p:cNvGraphicFramePr>
            <a:graphicFrameLocks noGrp="1"/>
          </p:cNvGraphicFramePr>
          <p:nvPr>
            <p:extLst>
              <p:ext uri="{D42A27DB-BD31-4B8C-83A1-F6EECF244321}">
                <p14:modId xmlns:p14="http://schemas.microsoft.com/office/powerpoint/2010/main" val="4244189696"/>
              </p:ext>
            </p:extLst>
          </p:nvPr>
        </p:nvGraphicFramePr>
        <p:xfrm>
          <a:off x="457200" y="1600201"/>
          <a:ext cx="17145000" cy="7863840"/>
        </p:xfrm>
        <a:graphic>
          <a:graphicData uri="http://schemas.openxmlformats.org/drawingml/2006/table">
            <a:tbl>
              <a:tblPr firstRow="1" bandRow="1"/>
              <a:tblGrid>
                <a:gridCol w="1133332">
                  <a:extLst>
                    <a:ext uri="{9D8B030D-6E8A-4147-A177-3AD203B41FA5}">
                      <a16:colId xmlns:a16="http://schemas.microsoft.com/office/drawing/2014/main" val="788454977"/>
                    </a:ext>
                  </a:extLst>
                </a:gridCol>
                <a:gridCol w="2317720">
                  <a:extLst>
                    <a:ext uri="{9D8B030D-6E8A-4147-A177-3AD203B41FA5}">
                      <a16:colId xmlns:a16="http://schemas.microsoft.com/office/drawing/2014/main" val="4077270828"/>
                    </a:ext>
                  </a:extLst>
                </a:gridCol>
                <a:gridCol w="2169495">
                  <a:extLst>
                    <a:ext uri="{9D8B030D-6E8A-4147-A177-3AD203B41FA5}">
                      <a16:colId xmlns:a16="http://schemas.microsoft.com/office/drawing/2014/main" val="3233563656"/>
                    </a:ext>
                  </a:extLst>
                </a:gridCol>
                <a:gridCol w="2802825">
                  <a:extLst>
                    <a:ext uri="{9D8B030D-6E8A-4147-A177-3AD203B41FA5}">
                      <a16:colId xmlns:a16="http://schemas.microsoft.com/office/drawing/2014/main" val="3114489211"/>
                    </a:ext>
                  </a:extLst>
                </a:gridCol>
                <a:gridCol w="2856726">
                  <a:extLst>
                    <a:ext uri="{9D8B030D-6E8A-4147-A177-3AD203B41FA5}">
                      <a16:colId xmlns:a16="http://schemas.microsoft.com/office/drawing/2014/main" val="4167054503"/>
                    </a:ext>
                  </a:extLst>
                </a:gridCol>
                <a:gridCol w="2695024">
                  <a:extLst>
                    <a:ext uri="{9D8B030D-6E8A-4147-A177-3AD203B41FA5}">
                      <a16:colId xmlns:a16="http://schemas.microsoft.com/office/drawing/2014/main" val="1974375956"/>
                    </a:ext>
                  </a:extLst>
                </a:gridCol>
                <a:gridCol w="3169878">
                  <a:extLst>
                    <a:ext uri="{9D8B030D-6E8A-4147-A177-3AD203B41FA5}">
                      <a16:colId xmlns:a16="http://schemas.microsoft.com/office/drawing/2014/main" val="2220086599"/>
                    </a:ext>
                  </a:extLst>
                </a:gridCol>
              </a:tblGrid>
              <a:tr h="719138">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US" sz="2800" dirty="0" err="1"/>
                        <a:t>S.No</a:t>
                      </a:r>
                      <a:r>
                        <a:rPr lang="en-US" sz="2800" dirty="0"/>
                        <a:t>:</a:t>
                      </a:r>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Authors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Publishing</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r>
                        <a:rPr lang="en-US" sz="2800" dirty="0"/>
                        <a:t>Techniques&amp;</a:t>
                      </a:r>
                    </a:p>
                    <a:p>
                      <a:r>
                        <a:rPr lang="en-US" sz="2800" dirty="0"/>
                        <a:t>Dataset</a:t>
                      </a:r>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Pros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Cons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extLst>
                  <a:ext uri="{0D108BD9-81ED-4DB2-BD59-A6C34878D82A}">
                    <a16:rowId xmlns:a16="http://schemas.microsoft.com/office/drawing/2014/main" val="2737591942"/>
                  </a:ext>
                </a:extLst>
              </a:tr>
              <a:tr h="5033962">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1.</a:t>
                      </a:r>
                      <a:endParaRPr lang="en-IN" sz="2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800" dirty="0"/>
                        <a:t>1.Sayedshayan Hashemi Hossein Abad  2.Mehran Safayani1 · 3.Abdolreza Mirzaei1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b="1" dirty="0"/>
                        <a:t>Multiple answers to a question:</a:t>
                      </a:r>
                    </a:p>
                    <a:p>
                      <a:r>
                        <a:rPr lang="en-US" sz="2800" dirty="0"/>
                        <a:t>a new approach for visual question answering</a:t>
                      </a:r>
                      <a:endParaRPr lang="en-IN" sz="2800" b="1"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Department of Electrical and Computer Engineering, Isfahan University of Technology, Isfahan 84156-83111, Iran(published online:01 January 2020)</a:t>
                      </a:r>
                      <a:endParaRPr lang="en-IN" sz="2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Glimpse training approach evaluation</a:t>
                      </a:r>
                    </a:p>
                    <a:p>
                      <a:endParaRPr lang="en-US" sz="2800" dirty="0"/>
                    </a:p>
                    <a:p>
                      <a:r>
                        <a:rPr lang="en-IN" sz="2800" dirty="0"/>
                        <a:t>“Icon Question Answering (ICQA)”</a:t>
                      </a:r>
                    </a:p>
                    <a:p>
                      <a:r>
                        <a:rPr lang="en-US" sz="2800" dirty="0"/>
                        <a:t>to train and evaluate our new sliding window approach.</a:t>
                      </a:r>
                    </a:p>
                    <a:p>
                      <a:endParaRPr lang="en-US" sz="2800" dirty="0"/>
                    </a:p>
                    <a:p>
                      <a:r>
                        <a:rPr lang="en-US" sz="2800" dirty="0"/>
                        <a:t> Multi-class classification approach evaluation</a:t>
                      </a:r>
                      <a:endParaRPr lang="en-IN" sz="2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It can be observed that the glimpse training approach learns from fewer data, generalizes more accurately, and demands less computational power compared to the multi-class classification approach</a:t>
                      </a:r>
                      <a:endParaRPr lang="en-IN" sz="2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800" dirty="0"/>
                        <a:t>The questions that ask about the location or count cannot be answered because the glimpse training approach answers questions regarding a local part of an image and these types of questions require a global view of the image.</a:t>
                      </a:r>
                      <a:endParaRPr lang="en-IN" sz="2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extLst>
                  <a:ext uri="{0D108BD9-81ED-4DB2-BD59-A6C34878D82A}">
                    <a16:rowId xmlns:a16="http://schemas.microsoft.com/office/drawing/2014/main" val="44360919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63730D6-7DF8-4594-933E-0744296EFE49}"/>
              </a:ext>
            </a:extLst>
          </p:cNvPr>
          <p:cNvGraphicFramePr>
            <a:graphicFrameLocks noGrp="1"/>
          </p:cNvGraphicFramePr>
          <p:nvPr>
            <p:extLst>
              <p:ext uri="{D42A27DB-BD31-4B8C-83A1-F6EECF244321}">
                <p14:modId xmlns:p14="http://schemas.microsoft.com/office/powerpoint/2010/main" val="3363601330"/>
              </p:ext>
            </p:extLst>
          </p:nvPr>
        </p:nvGraphicFramePr>
        <p:xfrm>
          <a:off x="0" y="1"/>
          <a:ext cx="18211799" cy="10036487"/>
        </p:xfrm>
        <a:graphic>
          <a:graphicData uri="http://schemas.openxmlformats.org/drawingml/2006/table">
            <a:tbl>
              <a:tblPr firstRow="1" bandRow="1"/>
              <a:tblGrid>
                <a:gridCol w="1138012">
                  <a:extLst>
                    <a:ext uri="{9D8B030D-6E8A-4147-A177-3AD203B41FA5}">
                      <a16:colId xmlns:a16="http://schemas.microsoft.com/office/drawing/2014/main" val="3627368340"/>
                    </a:ext>
                  </a:extLst>
                </a:gridCol>
                <a:gridCol w="2390365">
                  <a:extLst>
                    <a:ext uri="{9D8B030D-6E8A-4147-A177-3AD203B41FA5}">
                      <a16:colId xmlns:a16="http://schemas.microsoft.com/office/drawing/2014/main" val="3269383603"/>
                    </a:ext>
                  </a:extLst>
                </a:gridCol>
                <a:gridCol w="2476250">
                  <a:extLst>
                    <a:ext uri="{9D8B030D-6E8A-4147-A177-3AD203B41FA5}">
                      <a16:colId xmlns:a16="http://schemas.microsoft.com/office/drawing/2014/main" val="1591729322"/>
                    </a:ext>
                  </a:extLst>
                </a:gridCol>
                <a:gridCol w="2902811">
                  <a:extLst>
                    <a:ext uri="{9D8B030D-6E8A-4147-A177-3AD203B41FA5}">
                      <a16:colId xmlns:a16="http://schemas.microsoft.com/office/drawing/2014/main" val="3602823300"/>
                    </a:ext>
                  </a:extLst>
                </a:gridCol>
                <a:gridCol w="2463264">
                  <a:extLst>
                    <a:ext uri="{9D8B030D-6E8A-4147-A177-3AD203B41FA5}">
                      <a16:colId xmlns:a16="http://schemas.microsoft.com/office/drawing/2014/main" val="54240055"/>
                    </a:ext>
                  </a:extLst>
                </a:gridCol>
                <a:gridCol w="2848511">
                  <a:extLst>
                    <a:ext uri="{9D8B030D-6E8A-4147-A177-3AD203B41FA5}">
                      <a16:colId xmlns:a16="http://schemas.microsoft.com/office/drawing/2014/main" val="1590190202"/>
                    </a:ext>
                  </a:extLst>
                </a:gridCol>
                <a:gridCol w="3992586">
                  <a:extLst>
                    <a:ext uri="{9D8B030D-6E8A-4147-A177-3AD203B41FA5}">
                      <a16:colId xmlns:a16="http://schemas.microsoft.com/office/drawing/2014/main" val="719041883"/>
                    </a:ext>
                  </a:extLst>
                </a:gridCol>
              </a:tblGrid>
              <a:tr h="799152">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endParaRPr lang="en-US" sz="2800" dirty="0"/>
                    </a:p>
                    <a:p>
                      <a:r>
                        <a:rPr lang="en-US" sz="2800" dirty="0" err="1"/>
                        <a:t>S.No</a:t>
                      </a:r>
                      <a:r>
                        <a:rPr lang="en-US" sz="2800" dirty="0"/>
                        <a:t>:</a:t>
                      </a:r>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endParaRPr lang="en-IN" sz="2800" dirty="0"/>
                    </a:p>
                    <a:p>
                      <a:r>
                        <a:rPr lang="en-IN" sz="2800" dirty="0"/>
                        <a:t>Authors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endParaRPr lang="en-IN" sz="2800" dirty="0"/>
                    </a:p>
                    <a:p>
                      <a:r>
                        <a:rPr lang="en-IN" sz="2800"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endParaRPr lang="en-IN" sz="2800" dirty="0"/>
                    </a:p>
                    <a:p>
                      <a:r>
                        <a:rPr lang="en-IN" sz="2800" dirty="0"/>
                        <a:t>Publishing</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US" sz="2800" dirty="0"/>
                        <a:t>Techniques&amp;</a:t>
                      </a:r>
                    </a:p>
                    <a:p>
                      <a:r>
                        <a:rPr lang="en-US" sz="2800" dirty="0"/>
                        <a:t>Dataset</a:t>
                      </a:r>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US" sz="2800" dirty="0"/>
                    </a:p>
                    <a:p>
                      <a:r>
                        <a:rPr lang="en-IN" sz="2800" dirty="0"/>
                        <a:t>Pros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tc>
                  <a:txBody>
                    <a:bodyPr/>
                    <a:lstStyle>
                      <a:lvl1pPr marL="0" algn="l" defTabSz="914400" rtl="0" eaLnBrk="1" latinLnBrk="0" hangingPunct="1">
                        <a:defRPr sz="1800" b="1" kern="1200">
                          <a:solidFill>
                            <a:schemeClr val="lt1"/>
                          </a:solidFill>
                          <a:latin typeface="Goudy Old Style"/>
                        </a:defRPr>
                      </a:lvl1pPr>
                      <a:lvl2pPr marL="457200" algn="l" defTabSz="914400" rtl="0" eaLnBrk="1" latinLnBrk="0" hangingPunct="1">
                        <a:defRPr sz="1800" b="1" kern="1200">
                          <a:solidFill>
                            <a:schemeClr val="lt1"/>
                          </a:solidFill>
                          <a:latin typeface="Goudy Old Style"/>
                        </a:defRPr>
                      </a:lvl2pPr>
                      <a:lvl3pPr marL="914400" algn="l" defTabSz="914400" rtl="0" eaLnBrk="1" latinLnBrk="0" hangingPunct="1">
                        <a:defRPr sz="1800" b="1" kern="1200">
                          <a:solidFill>
                            <a:schemeClr val="lt1"/>
                          </a:solidFill>
                          <a:latin typeface="Goudy Old Style"/>
                        </a:defRPr>
                      </a:lvl3pPr>
                      <a:lvl4pPr marL="1371600" algn="l" defTabSz="914400" rtl="0" eaLnBrk="1" latinLnBrk="0" hangingPunct="1">
                        <a:defRPr sz="1800" b="1" kern="1200">
                          <a:solidFill>
                            <a:schemeClr val="lt1"/>
                          </a:solidFill>
                          <a:latin typeface="Goudy Old Style"/>
                        </a:defRPr>
                      </a:lvl4pPr>
                      <a:lvl5pPr marL="1828800" algn="l" defTabSz="914400" rtl="0" eaLnBrk="1" latinLnBrk="0" hangingPunct="1">
                        <a:defRPr sz="1800" b="1" kern="1200">
                          <a:solidFill>
                            <a:schemeClr val="lt1"/>
                          </a:solidFill>
                          <a:latin typeface="Goudy Old Style"/>
                        </a:defRPr>
                      </a:lvl5pPr>
                      <a:lvl6pPr marL="2286000" algn="l" defTabSz="914400" rtl="0" eaLnBrk="1" latinLnBrk="0" hangingPunct="1">
                        <a:defRPr sz="1800" b="1" kern="1200">
                          <a:solidFill>
                            <a:schemeClr val="lt1"/>
                          </a:solidFill>
                          <a:latin typeface="Goudy Old Style"/>
                        </a:defRPr>
                      </a:lvl6pPr>
                      <a:lvl7pPr marL="2743200" algn="l" defTabSz="914400" rtl="0" eaLnBrk="1" latinLnBrk="0" hangingPunct="1">
                        <a:defRPr sz="1800" b="1" kern="1200">
                          <a:solidFill>
                            <a:schemeClr val="lt1"/>
                          </a:solidFill>
                          <a:latin typeface="Goudy Old Style"/>
                        </a:defRPr>
                      </a:lvl7pPr>
                      <a:lvl8pPr marL="3200400" algn="l" defTabSz="914400" rtl="0" eaLnBrk="1" latinLnBrk="0" hangingPunct="1">
                        <a:defRPr sz="1800" b="1" kern="1200">
                          <a:solidFill>
                            <a:schemeClr val="lt1"/>
                          </a:solidFill>
                          <a:latin typeface="Goudy Old Style"/>
                        </a:defRPr>
                      </a:lvl8pPr>
                      <a:lvl9pPr marL="3657600" algn="l" defTabSz="914400" rtl="0" eaLnBrk="1" latinLnBrk="0" hangingPunct="1">
                        <a:defRPr sz="1800" b="1" kern="1200">
                          <a:solidFill>
                            <a:schemeClr val="lt1"/>
                          </a:solidFill>
                          <a:latin typeface="Goudy Old Style"/>
                        </a:defRPr>
                      </a:lvl9pPr>
                    </a:lstStyle>
                    <a:p>
                      <a:endParaRPr lang="en-IN" sz="2800" dirty="0"/>
                    </a:p>
                    <a:p>
                      <a:r>
                        <a:rPr lang="en-IN" sz="2800" dirty="0"/>
                        <a:t>Cons</a:t>
                      </a:r>
                    </a:p>
                    <a:p>
                      <a:endParaRPr lang="en-IN" sz="2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0A22E"/>
                    </a:solidFill>
                  </a:tcPr>
                </a:tc>
                <a:extLst>
                  <a:ext uri="{0D108BD9-81ED-4DB2-BD59-A6C34878D82A}">
                    <a16:rowId xmlns:a16="http://schemas.microsoft.com/office/drawing/2014/main" val="3957324114"/>
                  </a:ext>
                </a:extLst>
              </a:tr>
              <a:tr h="3625106">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2.</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400" dirty="0"/>
                        <a:t>Yuling Xi a , </a:t>
                      </a:r>
                      <a:r>
                        <a:rPr lang="en-IN" sz="2400" dirty="0" err="1"/>
                        <a:t>Yanning</a:t>
                      </a:r>
                      <a:r>
                        <a:rPr lang="en-IN" sz="2400" dirty="0"/>
                        <a:t> Zhang a , </a:t>
                      </a:r>
                      <a:r>
                        <a:rPr lang="en-IN" sz="2400" dirty="0" err="1"/>
                        <a:t>Songtao</a:t>
                      </a:r>
                      <a:r>
                        <a:rPr lang="en-IN" sz="2400" dirty="0"/>
                        <a:t> Ding b , </a:t>
                      </a:r>
                      <a:r>
                        <a:rPr lang="en-IN" sz="2400" dirty="0" err="1"/>
                        <a:t>Shaohua</a:t>
                      </a:r>
                      <a:r>
                        <a:rPr lang="en-IN" sz="2400" dirty="0"/>
                        <a:t> Wan</a:t>
                      </a:r>
                    </a:p>
                    <a:p>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t>Visual question answering model based on visual relationship detection</a:t>
                      </a:r>
                      <a:endParaRPr lang="en-IN" sz="2400" b="1" dirty="0"/>
                    </a:p>
                    <a:p>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School of Computer Science, Northwestern Polytechnical University, Xi’an 710072, China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(2020)</a:t>
                      </a:r>
                      <a:endParaRPr lang="en-IN" sz="2400" dirty="0"/>
                    </a:p>
                    <a:p>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dirty="0"/>
                        <a:t>Target detection model</a:t>
                      </a:r>
                    </a:p>
                    <a:p>
                      <a:endParaRPr lang="en-IN" sz="2400" dirty="0"/>
                    </a:p>
                    <a:p>
                      <a:r>
                        <a:rPr lang="en-IN" sz="2400" dirty="0"/>
                        <a:t>Quantitative analysis</a:t>
                      </a:r>
                    </a:p>
                    <a:p>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The question-based attention mechanism can help the model focus on target areas most relevant to the question.</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Detecting the target in the current scene and abstracting the semantic information can help understand the content of the scene, but it is not comprehensive enough to capture all the elements needed for the answer generation.</a:t>
                      </a:r>
                      <a:endParaRPr lang="en-IN"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40000"/>
                      </a:srgbClr>
                    </a:solidFill>
                  </a:tcPr>
                </a:tc>
                <a:extLst>
                  <a:ext uri="{0D108BD9-81ED-4DB2-BD59-A6C34878D82A}">
                    <a16:rowId xmlns:a16="http://schemas.microsoft.com/office/drawing/2014/main" val="2054666108"/>
                  </a:ext>
                </a:extLst>
              </a:tr>
              <a:tr h="5039781">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3.</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dirty="0" err="1"/>
                        <a:t>Sanket</a:t>
                      </a:r>
                      <a:r>
                        <a:rPr lang="en-IN" sz="2400" dirty="0"/>
                        <a:t> </a:t>
                      </a:r>
                      <a:r>
                        <a:rPr lang="en-IN" sz="2400" dirty="0" err="1"/>
                        <a:t>Shah,Anand</a:t>
                      </a:r>
                      <a:r>
                        <a:rPr lang="en-IN" sz="2400" dirty="0"/>
                        <a:t> Mishra, </a:t>
                      </a:r>
                      <a:r>
                        <a:rPr lang="en-IN" sz="2400" dirty="0" err="1"/>
                        <a:t>Naganand</a:t>
                      </a:r>
                      <a:r>
                        <a:rPr lang="en-IN" sz="2400" dirty="0"/>
                        <a:t> </a:t>
                      </a:r>
                      <a:r>
                        <a:rPr lang="en-IN" sz="2400" dirty="0" err="1"/>
                        <a:t>Yadati,Partha</a:t>
                      </a:r>
                      <a:r>
                        <a:rPr lang="en-IN" sz="2400" dirty="0"/>
                        <a:t> </a:t>
                      </a:r>
                      <a:r>
                        <a:rPr lang="en-IN" sz="2400" dirty="0" err="1"/>
                        <a:t>Pratim</a:t>
                      </a:r>
                      <a:r>
                        <a:rPr lang="en-IN" sz="2400" dirty="0"/>
                        <a:t> Talukdar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b="1" dirty="0"/>
                        <a:t>KVQA: Knowledge-Aware Visual Question Answering</a:t>
                      </a:r>
                      <a:endParaRPr lang="en-IN" sz="2400" b="1"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IN" sz="2400" dirty="0"/>
                        <a:t>IIIT Hyderabad, India and</a:t>
                      </a:r>
                    </a:p>
                    <a:p>
                      <a:r>
                        <a:rPr lang="en-US" sz="2400" dirty="0"/>
                        <a:t>Indian Institute of Science, Bangalore, India (2019)</a:t>
                      </a:r>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endParaRPr lang="en-IN" sz="2400" dirty="0"/>
                    </a:p>
                    <a:p>
                      <a:endParaRPr lang="en-IN" sz="2400" dirty="0"/>
                    </a:p>
                    <a:p>
                      <a:r>
                        <a:rPr lang="en-IN" sz="2400" dirty="0"/>
                        <a:t>KVQA</a:t>
                      </a:r>
                      <a:br>
                        <a:rPr lang="en-IN" sz="2400" dirty="0"/>
                      </a:b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Once visual entities are linked to </a:t>
                      </a:r>
                      <a:r>
                        <a:rPr lang="en-US" sz="2400" dirty="0" err="1"/>
                        <a:t>Wikidata</a:t>
                      </a:r>
                      <a:r>
                        <a:rPr lang="en-US" sz="2400" dirty="0"/>
                        <a:t>, the task of Visual Question Answering becomes equivalent to fetching relevant facts from KG, reasoning over them, and learning to</a:t>
                      </a:r>
                    </a:p>
                    <a:p>
                      <a:r>
                        <a:rPr lang="en-US" sz="2400" dirty="0"/>
                        <a:t>answer questions</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tc>
                  <a:txBody>
                    <a:bodyPr/>
                    <a:lstStyle>
                      <a:lvl1pPr marL="0" algn="l" defTabSz="914400" rtl="0" eaLnBrk="1" latinLnBrk="0" hangingPunct="1">
                        <a:defRPr sz="1800" kern="1200">
                          <a:solidFill>
                            <a:schemeClr val="dk1"/>
                          </a:solidFill>
                          <a:latin typeface="Goudy Old Style"/>
                        </a:defRPr>
                      </a:lvl1pPr>
                      <a:lvl2pPr marL="457200" algn="l" defTabSz="914400" rtl="0" eaLnBrk="1" latinLnBrk="0" hangingPunct="1">
                        <a:defRPr sz="1800" kern="1200">
                          <a:solidFill>
                            <a:schemeClr val="dk1"/>
                          </a:solidFill>
                          <a:latin typeface="Goudy Old Style"/>
                        </a:defRPr>
                      </a:lvl2pPr>
                      <a:lvl3pPr marL="914400" algn="l" defTabSz="914400" rtl="0" eaLnBrk="1" latinLnBrk="0" hangingPunct="1">
                        <a:defRPr sz="1800" kern="1200">
                          <a:solidFill>
                            <a:schemeClr val="dk1"/>
                          </a:solidFill>
                          <a:latin typeface="Goudy Old Style"/>
                        </a:defRPr>
                      </a:lvl3pPr>
                      <a:lvl4pPr marL="1371600" algn="l" defTabSz="914400" rtl="0" eaLnBrk="1" latinLnBrk="0" hangingPunct="1">
                        <a:defRPr sz="1800" kern="1200">
                          <a:solidFill>
                            <a:schemeClr val="dk1"/>
                          </a:solidFill>
                          <a:latin typeface="Goudy Old Style"/>
                        </a:defRPr>
                      </a:lvl4pPr>
                      <a:lvl5pPr marL="1828800" algn="l" defTabSz="914400" rtl="0" eaLnBrk="1" latinLnBrk="0" hangingPunct="1">
                        <a:defRPr sz="1800" kern="1200">
                          <a:solidFill>
                            <a:schemeClr val="dk1"/>
                          </a:solidFill>
                          <a:latin typeface="Goudy Old Style"/>
                        </a:defRPr>
                      </a:lvl5pPr>
                      <a:lvl6pPr marL="2286000" algn="l" defTabSz="914400" rtl="0" eaLnBrk="1" latinLnBrk="0" hangingPunct="1">
                        <a:defRPr sz="1800" kern="1200">
                          <a:solidFill>
                            <a:schemeClr val="dk1"/>
                          </a:solidFill>
                          <a:latin typeface="Goudy Old Style"/>
                        </a:defRPr>
                      </a:lvl6pPr>
                      <a:lvl7pPr marL="2743200" algn="l" defTabSz="914400" rtl="0" eaLnBrk="1" latinLnBrk="0" hangingPunct="1">
                        <a:defRPr sz="1800" kern="1200">
                          <a:solidFill>
                            <a:schemeClr val="dk1"/>
                          </a:solidFill>
                          <a:latin typeface="Goudy Old Style"/>
                        </a:defRPr>
                      </a:lvl7pPr>
                      <a:lvl8pPr marL="3200400" algn="l" defTabSz="914400" rtl="0" eaLnBrk="1" latinLnBrk="0" hangingPunct="1">
                        <a:defRPr sz="1800" kern="1200">
                          <a:solidFill>
                            <a:schemeClr val="dk1"/>
                          </a:solidFill>
                          <a:latin typeface="Goudy Old Style"/>
                        </a:defRPr>
                      </a:lvl8pPr>
                      <a:lvl9pPr marL="3657600" algn="l" defTabSz="914400" rtl="0" eaLnBrk="1" latinLnBrk="0" hangingPunct="1">
                        <a:defRPr sz="1800" kern="1200">
                          <a:solidFill>
                            <a:schemeClr val="dk1"/>
                          </a:solidFill>
                          <a:latin typeface="Goudy Old Style"/>
                        </a:defRPr>
                      </a:lvl9pPr>
                    </a:lstStyle>
                    <a:p>
                      <a:r>
                        <a:rPr lang="en-US" sz="2400" dirty="0"/>
                        <a:t>question answering technique such as</a:t>
                      </a:r>
                    </a:p>
                    <a:p>
                      <a:r>
                        <a:rPr lang="en-US" sz="2400" dirty="0"/>
                        <a:t>memory networks does not scale well with large number of world knowledge facts</a:t>
                      </a:r>
                    </a:p>
                    <a:p>
                      <a:r>
                        <a:rPr lang="en-US" sz="2400" dirty="0"/>
                        <a:t>associated with multiple entities.</a:t>
                      </a:r>
                      <a:endParaRPr lang="en-IN"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0A22E">
                        <a:tint val="20000"/>
                      </a:srgbClr>
                    </a:solidFill>
                  </a:tcPr>
                </a:tc>
                <a:extLst>
                  <a:ext uri="{0D108BD9-81ED-4DB2-BD59-A6C34878D82A}">
                    <a16:rowId xmlns:a16="http://schemas.microsoft.com/office/drawing/2014/main" val="217834811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1241</Words>
  <Application>Microsoft Office PowerPoint</Application>
  <PresentationFormat>Custom</PresentationFormat>
  <Paragraphs>172</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Calibri</vt:lpstr>
      <vt:lpstr>charter</vt:lpstr>
      <vt:lpstr>Haettenschweiler</vt:lpstr>
      <vt:lpstr>Arial Black</vt:lpstr>
      <vt:lpstr>Eras Bold ITC</vt:lpstr>
      <vt:lpstr>Goudy Old Style</vt:lpstr>
      <vt:lpstr>Marcellus</vt:lpstr>
      <vt:lpstr>Arial</vt:lpstr>
      <vt:lpstr>Wingdings 2</vt:lpstr>
      <vt:lpstr>Office Theme</vt:lpstr>
      <vt:lpstr>PowerPoint Presentation</vt:lpstr>
      <vt:lpstr>PowerPoint Presentation</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QUESTION ANSWERING</dc:title>
  <dc:creator>Srinivas Susheela</dc:creator>
  <cp:lastModifiedBy>sirishareddy55@outlook.com</cp:lastModifiedBy>
  <cp:revision>6</cp:revision>
  <dcterms:created xsi:type="dcterms:W3CDTF">2006-08-16T00:00:00Z</dcterms:created>
  <dcterms:modified xsi:type="dcterms:W3CDTF">2022-02-09T13:33:56Z</dcterms:modified>
  <dc:identifier>DAE3X3P4L2A</dc:identifier>
</cp:coreProperties>
</file>