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
              <a:t>Node 0 sends packets to node 1 with random size in each second ranging from 500 - 5000, </a:t>
            </a:r>
          </a:p>
          <a:p>
            <a:pPr indent="-228600" lvl="0" marL="457200" rtl="0">
              <a:spcBef>
                <a:spcPts val="0"/>
              </a:spcBef>
            </a:pPr>
            <a:r>
              <a:rPr lang="en"/>
              <a:t>Node 2 sends packets to node 3 deterministically with a fixed packet size of 1500</a:t>
            </a:r>
          </a:p>
          <a:p>
            <a:pPr indent="-228600" lvl="0" marL="457200" rtl="0">
              <a:spcBef>
                <a:spcPts val="0"/>
              </a:spcBef>
            </a:pPr>
            <a:r>
              <a:rPr lang="en"/>
              <a:t>The random and deterministic setups are placed away from each other to eliminate interference (2000M along the x axis)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
              <a:t>Green line represent the </a:t>
            </a:r>
            <a:r>
              <a:rPr lang="en"/>
              <a:t>deterministic</a:t>
            </a:r>
            <a:r>
              <a:rPr lang="en"/>
              <a:t> throughput, the red one represents the random throughput</a:t>
            </a:r>
          </a:p>
          <a:p>
            <a:pPr indent="-228600" lvl="0" marL="457200" rtl="0">
              <a:spcBef>
                <a:spcPts val="0"/>
              </a:spcBef>
            </a:pPr>
            <a:r>
              <a:rPr lang="en"/>
              <a:t>The random connection starts sending after 1 second time and stops at 8 seconds time, deterministic starts at 2 seconds time, stops at 9 seconds time.</a:t>
            </a:r>
          </a:p>
          <a:p>
            <a:pPr indent="-228600" lvl="0" marL="457200" rtl="0">
              <a:spcBef>
                <a:spcPts val="0"/>
              </a:spcBef>
            </a:pPr>
            <a:r>
              <a:rPr lang="en"/>
              <a:t>The values are calculated at ½ second intervals</a:t>
            </a:r>
          </a:p>
          <a:p>
            <a:pPr indent="-228600" lvl="0" marL="457200">
              <a:spcBef>
                <a:spcPts val="0"/>
              </a:spcBef>
            </a:pPr>
            <a:r>
              <a:rPr lang="en"/>
              <a:t>We can see that there is a dip in the random </a:t>
            </a:r>
            <a:r>
              <a:rPr lang="en"/>
              <a:t>throughput</a:t>
            </a:r>
            <a:r>
              <a:rPr lang="en"/>
              <a:t> (red line), we believe that is because that dip </a:t>
            </a:r>
            <a:r>
              <a:rPr lang="en"/>
              <a:t>coincides</a:t>
            </a:r>
            <a:r>
              <a:rPr lang="en"/>
              <a:t> with a large packet size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
              <a:t>The average throughput for the random and deterministic setups, we can see that on average, the deterministic setup has higher </a:t>
            </a:r>
            <a:r>
              <a:rPr lang="en"/>
              <a:t>throughput</a:t>
            </a:r>
          </a:p>
          <a:p>
            <a:pPr indent="-228600" lvl="0" marL="457200">
              <a:spcBef>
                <a:spcPts val="0"/>
              </a:spcBef>
            </a:pPr>
            <a:r>
              <a:rPr lang="en"/>
              <a:t>We believe that is due to the fact that the random setup has a larger packet size on average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
              <a:t>Deterministic has less delay</a:t>
            </a:r>
          </a:p>
          <a:p>
            <a:pPr indent="-228600" lvl="0" marL="457200" rtl="0">
              <a:spcBef>
                <a:spcPts val="0"/>
              </a:spcBef>
            </a:pPr>
            <a:r>
              <a:rPr lang="en"/>
              <a:t>We believe that is also due to random setup having larger packet size, which leads to more delay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
              <a:t>Transmission delay is caused by the link rate, the higher the link rate, the lower the transmission delay</a:t>
            </a:r>
          </a:p>
          <a:p>
            <a:pPr indent="-228600" lvl="0" marL="457200">
              <a:spcBef>
                <a:spcPts val="0"/>
              </a:spcBef>
            </a:pPr>
            <a:r>
              <a:rPr lang="en"/>
              <a:t>We see that the drop in the delay saturates as we increase the link rate. We believe that this saturation is due to utilizing the maximum bandwidth and the impossibility of going beyond that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CS 244: Assignment #1</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Wireless</a:t>
            </a:r>
            <a:r>
              <a:rPr lang="en"/>
              <a:t> Networks</a:t>
            </a:r>
          </a:p>
        </p:txBody>
      </p:sp>
      <p:sp>
        <p:nvSpPr>
          <p:cNvPr id="56" name="Shape 56"/>
          <p:cNvSpPr txBox="1"/>
          <p:nvPr/>
        </p:nvSpPr>
        <p:spPr>
          <a:xfrm>
            <a:off x="412950" y="4330125"/>
            <a:ext cx="3055800" cy="531000"/>
          </a:xfrm>
          <a:prstGeom prst="rect">
            <a:avLst/>
          </a:prstGeom>
          <a:noFill/>
          <a:ln>
            <a:noFill/>
          </a:ln>
        </p:spPr>
        <p:txBody>
          <a:bodyPr anchorCtr="0" anchor="t" bIns="91425" lIns="91425" rIns="91425" tIns="91425">
            <a:noAutofit/>
          </a:bodyPr>
          <a:lstStyle/>
          <a:p>
            <a:pPr lvl="0">
              <a:spcBef>
                <a:spcPts val="0"/>
              </a:spcBef>
              <a:buNone/>
            </a:pPr>
            <a:r>
              <a:rPr lang="en"/>
              <a:t>Robert, Ayman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Topology</a:t>
            </a:r>
          </a:p>
        </p:txBody>
      </p:sp>
      <p:pic>
        <p:nvPicPr>
          <p:cNvPr id="62" name="Shape 62"/>
          <p:cNvPicPr preferRelativeResize="0"/>
          <p:nvPr/>
        </p:nvPicPr>
        <p:blipFill>
          <a:blip r:embed="rId3">
            <a:alphaModFix/>
          </a:blip>
          <a:stretch>
            <a:fillRect/>
          </a:stretch>
        </p:blipFill>
        <p:spPr>
          <a:xfrm>
            <a:off x="381000" y="1246325"/>
            <a:ext cx="6384076" cy="2794899"/>
          </a:xfrm>
          <a:prstGeom prst="rect">
            <a:avLst/>
          </a:prstGeom>
          <a:noFill/>
          <a:ln>
            <a:noFill/>
          </a:ln>
        </p:spPr>
      </p:pic>
      <p:sp>
        <p:nvSpPr>
          <p:cNvPr id="63" name="Shape 63"/>
          <p:cNvSpPr txBox="1"/>
          <p:nvPr/>
        </p:nvSpPr>
        <p:spPr>
          <a:xfrm>
            <a:off x="7067425" y="1085475"/>
            <a:ext cx="1764900" cy="37401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Nodes 0 and 1 are random</a:t>
            </a:r>
          </a:p>
          <a:p>
            <a:pPr indent="-228600" lvl="0" marL="457200">
              <a:spcBef>
                <a:spcPts val="0"/>
              </a:spcBef>
              <a:buChar char="●"/>
            </a:pPr>
            <a:r>
              <a:rPr lang="en"/>
              <a:t>Nodes 2 and 3 are deterministic</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Throughput vs time</a:t>
            </a:r>
          </a:p>
        </p:txBody>
      </p:sp>
      <p:pic>
        <p:nvPicPr>
          <p:cNvPr id="69" name="Shape 69"/>
          <p:cNvPicPr preferRelativeResize="0"/>
          <p:nvPr/>
        </p:nvPicPr>
        <p:blipFill>
          <a:blip r:embed="rId3">
            <a:alphaModFix/>
          </a:blip>
          <a:stretch>
            <a:fillRect/>
          </a:stretch>
        </p:blipFill>
        <p:spPr>
          <a:xfrm>
            <a:off x="1040200" y="1157325"/>
            <a:ext cx="7756125" cy="3270350"/>
          </a:xfrm>
          <a:prstGeom prst="rect">
            <a:avLst/>
          </a:prstGeom>
          <a:noFill/>
          <a:ln>
            <a:noFill/>
          </a:ln>
        </p:spPr>
      </p:pic>
      <p:sp>
        <p:nvSpPr>
          <p:cNvPr id="70" name="Shape 70"/>
          <p:cNvSpPr txBox="1"/>
          <p:nvPr/>
        </p:nvSpPr>
        <p:spPr>
          <a:xfrm rot="-5400000">
            <a:off x="-181425" y="2660950"/>
            <a:ext cx="1620900" cy="375000"/>
          </a:xfrm>
          <a:prstGeom prst="rect">
            <a:avLst/>
          </a:prstGeom>
          <a:noFill/>
          <a:ln>
            <a:noFill/>
          </a:ln>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Throughput (kbps)</a:t>
            </a:r>
          </a:p>
        </p:txBody>
      </p:sp>
      <p:sp>
        <p:nvSpPr>
          <p:cNvPr id="71" name="Shape 71"/>
          <p:cNvSpPr txBox="1"/>
          <p:nvPr/>
        </p:nvSpPr>
        <p:spPr>
          <a:xfrm>
            <a:off x="4293800" y="4556275"/>
            <a:ext cx="1112700" cy="338700"/>
          </a:xfrm>
          <a:prstGeom prst="rect">
            <a:avLst/>
          </a:prstGeom>
          <a:noFill/>
          <a:ln>
            <a:noFill/>
          </a:ln>
        </p:spPr>
        <p:txBody>
          <a:bodyPr anchorCtr="0" anchor="t" bIns="91425" lIns="91425" rIns="91425" tIns="91425">
            <a:noAutofit/>
          </a:bodyPr>
          <a:lstStyle/>
          <a:p>
            <a:pPr lvl="0">
              <a:spcBef>
                <a:spcPts val="0"/>
              </a:spcBef>
              <a:buNone/>
            </a:pPr>
            <a:r>
              <a:rPr lang="en" sz="1200"/>
              <a:t>Time (s)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nvSpPr>
        <p:spPr>
          <a:xfrm>
            <a:off x="247775" y="259575"/>
            <a:ext cx="8459700" cy="802200"/>
          </a:xfrm>
          <a:prstGeom prst="rect">
            <a:avLst/>
          </a:prstGeom>
          <a:noFill/>
          <a:ln>
            <a:noFill/>
          </a:ln>
        </p:spPr>
        <p:txBody>
          <a:bodyPr anchorCtr="0" anchor="t" bIns="91425" lIns="91425" rIns="91425" tIns="91425">
            <a:noAutofit/>
          </a:bodyPr>
          <a:lstStyle/>
          <a:p>
            <a:pPr lvl="0" rtl="0">
              <a:spcBef>
                <a:spcPts val="0"/>
              </a:spcBef>
              <a:buNone/>
            </a:pPr>
            <a:r>
              <a:rPr lang="en" sz="3200">
                <a:solidFill>
                  <a:schemeClr val="dk1"/>
                </a:solidFill>
              </a:rPr>
              <a:t>Average Throughput</a:t>
            </a:r>
          </a:p>
        </p:txBody>
      </p:sp>
      <p:pic>
        <p:nvPicPr>
          <p:cNvPr id="77" name="Shape 77"/>
          <p:cNvPicPr preferRelativeResize="0"/>
          <p:nvPr/>
        </p:nvPicPr>
        <p:blipFill>
          <a:blip r:embed="rId3">
            <a:alphaModFix/>
          </a:blip>
          <a:stretch>
            <a:fillRect/>
          </a:stretch>
        </p:blipFill>
        <p:spPr>
          <a:xfrm>
            <a:off x="152400" y="1214175"/>
            <a:ext cx="5224317" cy="3776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Average Packet Delay</a:t>
            </a:r>
          </a:p>
        </p:txBody>
      </p:sp>
      <p:pic>
        <p:nvPicPr>
          <p:cNvPr id="83" name="Shape 83"/>
          <p:cNvPicPr preferRelativeResize="0"/>
          <p:nvPr/>
        </p:nvPicPr>
        <p:blipFill>
          <a:blip r:embed="rId3">
            <a:alphaModFix/>
          </a:blip>
          <a:stretch>
            <a:fillRect/>
          </a:stretch>
        </p:blipFill>
        <p:spPr>
          <a:xfrm>
            <a:off x="152400" y="1170125"/>
            <a:ext cx="5120277"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Link Rate vs Average Delay</a:t>
            </a:r>
          </a:p>
        </p:txBody>
      </p:sp>
      <p:pic>
        <p:nvPicPr>
          <p:cNvPr id="89" name="Shape 89"/>
          <p:cNvPicPr preferRelativeResize="0"/>
          <p:nvPr/>
        </p:nvPicPr>
        <p:blipFill>
          <a:blip r:embed="rId3">
            <a:alphaModFix/>
          </a:blip>
          <a:stretch>
            <a:fillRect/>
          </a:stretch>
        </p:blipFill>
        <p:spPr>
          <a:xfrm>
            <a:off x="152400" y="1322525"/>
            <a:ext cx="7296150" cy="350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