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6" r:id="rId5"/>
    <p:sldId id="284" r:id="rId6"/>
    <p:sldId id="285" r:id="rId7"/>
    <p:sldId id="283" r:id="rId8"/>
    <p:sldId id="266" r:id="rId9"/>
    <p:sldId id="27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5FC79"/>
    <a:srgbClr val="73FE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9"/>
  </p:normalViewPr>
  <p:slideViewPr>
    <p:cSldViewPr snapToGrid="0" snapToObjects="1">
      <p:cViewPr varScale="1">
        <p:scale>
          <a:sx n="82" d="100"/>
          <a:sy n="82" d="100"/>
        </p:scale>
        <p:origin x="6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3DA0E-D1FD-BC4E-848A-CADAF0C17C7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B9C3-3AFD-454D-9BAE-9D714207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823-8660-1246-90A6-7E730B648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470B-2D09-CB42-B555-F681F4C46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B32D-0B39-BE4C-9B46-2E2ED1D7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B601-23B7-EF4C-9CB1-470C36A9BED7}" type="datetime5">
              <a:rPr lang="en-IN" smtClean="0"/>
              <a:t>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85BE-F059-CB4E-B8DE-A88091C5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8F7D-3DFE-D546-90E5-BCA4C73F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16C7-323B-DB4A-B8D8-837BC394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D35E-AF32-FD46-8009-ED93A799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8011-16F8-BC46-B1D6-293204D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ACB7-F9AB-374E-8EA9-03E3E029A5A1}" type="datetime5">
              <a:rPr lang="en-IN" smtClean="0"/>
              <a:t>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084F-7AEA-6B4B-8D85-F5A16111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9106-2163-084C-B6E7-35CFA813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4E4AF-3AE4-1D46-96D3-E760A96D5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36010-4D51-E243-A075-B5691BED5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04B6-2DB6-524F-AFA6-839887E3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8FB-828F-A945-9477-2F480343084E}" type="datetime5">
              <a:rPr lang="en-IN" smtClean="0"/>
              <a:t>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F2CE-6CE0-B543-9CE5-55D8FA06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84C3-E4E4-2444-963E-E63DFB4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4CE7-812F-614F-984D-E4393BF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30C5-43E2-FD4B-BC5C-86590669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5676-83E3-C64F-8973-97022DD3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CDC-9A63-6045-A628-74D63EEC8BCD}" type="datetime5">
              <a:rPr lang="en-IN" smtClean="0"/>
              <a:t>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7D19-E55D-AB4D-AF75-CC1E01D0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3309-CC51-E845-AB52-3C1B2CA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625C-04E8-9E4E-85F9-69D014E9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19A94-D2E3-1248-8990-C3C83CD7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771B-6439-B24E-8CDB-C2C56C83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F1A5-09AD-9143-B188-E113C3F14D75}" type="datetime5">
              <a:rPr lang="en-IN" smtClean="0"/>
              <a:t>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8177-53D9-A448-9A35-2009BEA3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8A85-1343-E247-B0AB-43CCC09A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8C3B-4A97-6E47-A174-63DE91C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B7C7-AE13-C348-A398-901CE2167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FEE88-F113-474D-805E-3490EF31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3784-A76D-DF43-A8C7-894600C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7468-F543-FD43-862A-2B4A389FB2DB}" type="datetime5">
              <a:rPr lang="en-IN" smtClean="0"/>
              <a:t>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B21D-297E-CB4F-8DD7-AE42098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A34A-2507-8941-AC3C-18539C0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0C35-1BC5-7D4B-A7EB-F21FF359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D651-0936-5C4A-9824-768CE139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17A61-0337-1846-98A4-81374415E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B864D-1FA6-E84C-BF33-C9FBD606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AC4A1-4437-F046-8863-1A658D2E3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B2041-7404-6E41-97DF-35E706B8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2FF4-EAC5-9342-9BBB-03747E43B475}" type="datetime5">
              <a:rPr lang="en-IN" smtClean="0"/>
              <a:t>6-Nov-23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05910-A1AA-DE41-AB82-090F6917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5B0F-B6B7-B143-B018-788A1411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08D-98C8-F64E-B203-4B9D129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7D4C5-93E1-974D-83B2-8947CDDE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6E82-A3BA-7647-97B3-D99DDC6BFDA8}" type="datetime5">
              <a:rPr lang="en-IN" smtClean="0"/>
              <a:t>6-Nov-23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8242C-13FA-444B-9328-71460DD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E2D9F-D621-CE42-91A7-B225A779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6D12C-396B-794F-ABAB-92909A6D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D058-B002-C346-88E7-A0D4B4D05A65}" type="datetime5">
              <a:rPr lang="en-IN" smtClean="0"/>
              <a:t>6-Nov-23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98D68-4FBE-334D-819A-9EC8CB1E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416FB-FB33-964C-BD29-16A48A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887D-ECD1-6944-BCBF-4F8F6CF8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4EBF-E686-4A4E-919A-9EB2A56E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4E58C-0FDD-2B4C-A594-D7A27F11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B601-3A92-B841-980F-80541562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6086-7A5A-7F43-BFF1-BEE619E99B82}" type="datetime5">
              <a:rPr lang="en-IN" smtClean="0"/>
              <a:t>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7C1F-7481-364C-928C-A40E696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DFD0-C6E3-2B48-A695-CD16D782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CB15-409E-4744-95AA-C4B2DC14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2005F-BAF3-4E4A-9F3B-2F85C4284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E6DCF-5650-C044-A969-E07B8C5A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BEB4-E3F3-A64D-8A42-7AAF977B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B1D3-E7D6-FB4C-9F75-5C3F1427A7E2}" type="datetime5">
              <a:rPr lang="en-IN" smtClean="0"/>
              <a:t>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CC08-BD3E-734B-BBAB-4DDCE9F4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proposed work – Regno, Scholar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BAA79-7C90-8F43-BD26-3664E889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C3910-BBA8-9F48-9C8B-301C01D0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6F6E-4899-014B-8EEC-22D2ACB4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897B-3F2D-474B-9500-6D406D0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A1D3-0625-8B4A-914E-97E6750BF413}" type="datetime5">
              <a:rPr lang="en-IN" smtClean="0"/>
              <a:t>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6B02-AC85-8242-A222-E5A677D8C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the proposed work – Regno, Scholar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7826-2888-7845-BEA2-678AD723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A235-9A1B-814A-A45F-231E0934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4EA12D-DC9E-2341-974F-1D1E6CF5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64" y="-1010262"/>
            <a:ext cx="3815876" cy="299586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valuation of Machine Learning Algorithms </a:t>
            </a:r>
            <a:b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for the Detection of Fake Bank Currency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1DD4-39F1-264E-9726-92ADE6F91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99" y="4108593"/>
            <a:ext cx="3815875" cy="1831185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r>
              <a:rPr lang="en-US" sz="51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Mrs.K.Malar</a:t>
            </a:r>
            <a:r>
              <a:rPr lang="en-US" sz="5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coordinator:</a:t>
            </a:r>
          </a:p>
          <a:p>
            <a:r>
              <a:rPr lang="en-US" sz="51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Mr.N</a:t>
            </a:r>
            <a:r>
              <a:rPr lang="en-US" sz="5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.Chandraprakash 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3B9D-7E6C-6541-B796-E6017CE5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D3A235-9A1B-814A-A45F-231E0934496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760FB48-1E36-E345-AB44-772E9629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939778"/>
            <a:ext cx="3657600" cy="33351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06-11-2023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9771" y="1348067"/>
            <a:ext cx="657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4314" y="1892985"/>
            <a:ext cx="69231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Malpractising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always been a serious challenge that resulted in a serious problem in society . The automation in technology creates a more copied currency that is entirely spread , resulting in reducing the economic growth of the country .</a:t>
            </a:r>
          </a:p>
          <a:p>
            <a:r>
              <a:rPr lang="en-IN" sz="2400" dirty="0"/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Counterfeiting of bank currency is a significant and persistent problem that threatens financial institutions and economies.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discusses the use of machine learning algorithms to detect fake bank notes as an evolving and effective solution to combat counterfeit currency.</a:t>
            </a:r>
          </a:p>
          <a:p>
            <a:endParaRPr lang="en-IN" sz="2400" dirty="0"/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166C1-8868-DD61-15F7-3D02ED7C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06" y="71368"/>
            <a:ext cx="6368211" cy="1103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E37C1A-139F-4D9A-4745-CA7527F2CAD6}"/>
              </a:ext>
            </a:extLst>
          </p:cNvPr>
          <p:cNvSpPr txBox="1"/>
          <p:nvPr/>
        </p:nvSpPr>
        <p:spPr>
          <a:xfrm>
            <a:off x="1830994" y="2089221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Sai Teja 20W91A1212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Dilip Kumar 20W91A1218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Akhil 20W91A1209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Satish 20W91A1238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Varshini 20W91A1255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1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B03-491B-E9C6-098B-FB1D0130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90A5-90D5-883A-0470-58F1118A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Shah, R. Biyani, H.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Nikhare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Fake currency detection application. Int. Res. J. Eng. Technol. (IRJET) 08(05) (2021). e-ISSN: 2395-0056.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A.A.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Mandankandy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K.E.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Kannammal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Fake currency detection: a survey.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Gedrag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33(4), 622–638 (2020).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A.A.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Mandankandy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K.E.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Kannammal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Fake currency detection: a survey.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Gedrag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33(4), 622–638 (2020).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A.Singh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Bhoyar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Pandey, P.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Mankani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Tekriwal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Detection of fake currency using image processing. Int. J. Eng. Res. Technol. (IJERT) 8(12) (2019).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G. Navya Krishna, G. Sai Pooja, B. Naga Sri Ram, V. Yamini Radha, P.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Rajarajeswari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Recognition of fake currency note using convolutional neural networks. Int. J.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Exploring Eng. 8(5), 58–63 (2019).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3315-9F01-374F-8CF9-4E9DB1B0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3A27-6841-29CE-EE8F-89069CEE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EA65-D88C-CACF-56F5-7921AAE4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184D-3639-4046-8CF4-4EF152D9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4880"/>
            <a:ext cx="3881534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FD4F-8B95-944E-8B47-9A20CCC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A6A7-FDD5-A54B-8FF2-E805DC5F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10B7-5EC8-A747-A692-BA599B40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68054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 decrease in the use of currency due to the recent growth in the use of electronic transactions, cash transactions remain very important in the global market.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Banknotes are used to carry out financial activities.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help in building applications that support in detection of currency , through automated system and algorithm.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going to use pattern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image processing for analyzing the real characteristics.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 currency authentication can be detected using six supervised machine learning algorithms that were tested on a dataset from the UCI machine learning repository.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07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0986-C153-514E-1E6B-C5638D6B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9A10-03EC-BE1F-81DB-6BA307EC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F285-9F4B-F445-2143-2027BF9D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40C7-A6F1-F668-54E1-B06AD7C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603D7-DC97-67B9-636E-1A656E202FAD}"/>
              </a:ext>
            </a:extLst>
          </p:cNvPr>
          <p:cNvSpPr txBox="1"/>
          <p:nvPr/>
        </p:nvSpPr>
        <p:spPr>
          <a:xfrm>
            <a:off x="838200" y="1427584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 detects the fake bank currency using machine learning algorithms.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system is also scalable for detecting the whether the currency is fake or not by image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Proposed System gives genuine and fast result than existing system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this system we use CNN algorithm to detect whether currency is fake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A44C-FC3C-D456-96E5-8E049470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E5C3-32F2-C0EE-6EEB-1CADDC1C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99F1-CB49-631F-DF8D-81AF1785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822489"/>
            <a:ext cx="769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0E627-30D6-85F0-AAC2-6395D9481309}"/>
              </a:ext>
            </a:extLst>
          </p:cNvPr>
          <p:cNvSpPr txBox="1"/>
          <p:nvPr/>
        </p:nvSpPr>
        <p:spPr>
          <a:xfrm>
            <a:off x="1194318" y="2321004"/>
            <a:ext cx="84721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Algorithm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is one of the main categories to do image classification and image recognition in neural networks.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CNN’s output is further analysed using machine learning algorithms to improve its accuracy and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1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D1E5-1AD9-E898-6EFE-DE4D2A87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8084-0EE3-7E43-950C-49045040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30EA-7402-E2F1-B50E-0379A3F5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E9FDA-B83F-5A9A-8536-F82457DC2266}"/>
              </a:ext>
            </a:extLst>
          </p:cNvPr>
          <p:cNvSpPr txBox="1"/>
          <p:nvPr/>
        </p:nvSpPr>
        <p:spPr>
          <a:xfrm>
            <a:off x="727788" y="252683"/>
            <a:ext cx="23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870B4-F03C-0E18-D1F9-B27AB7CB65D8}"/>
              </a:ext>
            </a:extLst>
          </p:cNvPr>
          <p:cNvSpPr txBox="1"/>
          <p:nvPr/>
        </p:nvSpPr>
        <p:spPr>
          <a:xfrm>
            <a:off x="709127" y="234103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C99E5-3A35-10D2-41B0-4E96FEDF772E}"/>
              </a:ext>
            </a:extLst>
          </p:cNvPr>
          <p:cNvSpPr txBox="1"/>
          <p:nvPr/>
        </p:nvSpPr>
        <p:spPr>
          <a:xfrm>
            <a:off x="727788" y="414644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F6CAD-0069-6C9D-1DDD-2FECEDC7D7D5}"/>
              </a:ext>
            </a:extLst>
          </p:cNvPr>
          <p:cNvSpPr txBox="1"/>
          <p:nvPr/>
        </p:nvSpPr>
        <p:spPr>
          <a:xfrm>
            <a:off x="827314" y="4790749"/>
            <a:ext cx="9825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for classifications tasks , like text classification.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and easy to implement . It doesn’t require as much training data . It handles both continuous and discrete data.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11D7-F454-DF66-31C5-EDEB19AC19A9}"/>
              </a:ext>
            </a:extLst>
          </p:cNvPr>
          <p:cNvSpPr txBox="1"/>
          <p:nvPr/>
        </p:nvSpPr>
        <p:spPr>
          <a:xfrm>
            <a:off x="827314" y="2527463"/>
            <a:ext cx="1023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predict the probability of a binary outcome such as yes or no ,true or false,0 or 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9903F-1931-358E-171E-036E0893F70C}"/>
              </a:ext>
            </a:extLst>
          </p:cNvPr>
          <p:cNvSpPr txBox="1"/>
          <p:nvPr/>
        </p:nvSpPr>
        <p:spPr>
          <a:xfrm>
            <a:off x="996820" y="453627"/>
            <a:ext cx="8985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classification and regression tasks due to high accuracy , robustness.</a:t>
            </a:r>
          </a:p>
        </p:txBody>
      </p:sp>
    </p:spTree>
    <p:extLst>
      <p:ext uri="{BB962C8B-B14F-4D97-AF65-F5344CB8AC3E}">
        <p14:creationId xmlns:p14="http://schemas.microsoft.com/office/powerpoint/2010/main" val="222680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3DC6F-BCCB-69A9-AE86-2892D14E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9AE45-CF38-44F9-E12B-AED91E9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129F-53B2-298E-7C1A-BE80DCB1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42F9F-F4FB-8573-AAF1-75044BC6F9F5}"/>
              </a:ext>
            </a:extLst>
          </p:cNvPr>
          <p:cNvSpPr txBox="1"/>
          <p:nvPr/>
        </p:nvSpPr>
        <p:spPr>
          <a:xfrm>
            <a:off x="354564" y="240478"/>
            <a:ext cx="308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ADBC2-68A4-AFC0-46FD-0159FA651DBB}"/>
              </a:ext>
            </a:extLst>
          </p:cNvPr>
          <p:cNvSpPr txBox="1"/>
          <p:nvPr/>
        </p:nvSpPr>
        <p:spPr>
          <a:xfrm>
            <a:off x="441649" y="2442036"/>
            <a:ext cx="353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DCFB3-8084-1941-F618-1858CEF36AC8}"/>
              </a:ext>
            </a:extLst>
          </p:cNvPr>
          <p:cNvSpPr txBox="1"/>
          <p:nvPr/>
        </p:nvSpPr>
        <p:spPr>
          <a:xfrm>
            <a:off x="447869" y="4574560"/>
            <a:ext cx="39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D3C8C-49BA-9A92-2039-D6DD88B5AB3F}"/>
              </a:ext>
            </a:extLst>
          </p:cNvPr>
          <p:cNvSpPr txBox="1"/>
          <p:nvPr/>
        </p:nvSpPr>
        <p:spPr>
          <a:xfrm>
            <a:off x="541175" y="3035389"/>
            <a:ext cx="1052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 is a supervised learning  algorithm used in  machine learning to solve classification and regression tasks.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SVM’s are particularly good at solving binary classification problems</a:t>
            </a:r>
            <a:r>
              <a:rPr lang="en-I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9187-58D6-C542-432B-95871CF42CB7}"/>
              </a:ext>
            </a:extLst>
          </p:cNvPr>
          <p:cNvSpPr txBox="1"/>
          <p:nvPr/>
        </p:nvSpPr>
        <p:spPr>
          <a:xfrm>
            <a:off x="447869" y="914758"/>
            <a:ext cx="1071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utilised for classification and regression tasks.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hierarchical , tree structure, which consists of a root node, branches, internal nodes and leaf nodes.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AD606-0EBF-2012-303E-EFBDBF7AB1CA}"/>
              </a:ext>
            </a:extLst>
          </p:cNvPr>
          <p:cNvSpPr txBox="1"/>
          <p:nvPr/>
        </p:nvSpPr>
        <p:spPr>
          <a:xfrm>
            <a:off x="606489" y="5156021"/>
            <a:ext cx="9472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 is a non parametric ,supervised learning classifier, which uses proximity to make classifications or prediction about the grouping of an individual data point.</a:t>
            </a:r>
          </a:p>
        </p:txBody>
      </p:sp>
    </p:spTree>
    <p:extLst>
      <p:ext uri="{BB962C8B-B14F-4D97-AF65-F5344CB8AC3E}">
        <p14:creationId xmlns:p14="http://schemas.microsoft.com/office/powerpoint/2010/main" val="17581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7D4F-D0DA-C867-A404-0C65DB8A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0BDF-C8E5-5077-3E44-9CC87ADF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28F-1063-29CC-9094-4B85BD44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A470F-5A78-24F6-ED7A-34851F99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2" y="713127"/>
            <a:ext cx="3869697" cy="231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C464A-953D-93AA-DAD8-55B76A37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376" y="638210"/>
            <a:ext cx="4114800" cy="2310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C901FD-9D92-B430-949D-1608ECF4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804706"/>
            <a:ext cx="3665630" cy="20620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8CA790-497C-FA8F-4EEC-FD930B243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948970"/>
            <a:ext cx="4114800" cy="2003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CFD67-BD66-0E73-26FE-D9A3F297E2FE}"/>
              </a:ext>
            </a:extLst>
          </p:cNvPr>
          <p:cNvSpPr txBox="1"/>
          <p:nvPr/>
        </p:nvSpPr>
        <p:spPr>
          <a:xfrm>
            <a:off x="4546329" y="962662"/>
            <a:ext cx="355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to choose image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19A7C-6A84-E746-A1B2-7143064A02F4}"/>
              </a:ext>
            </a:extLst>
          </p:cNvPr>
          <p:cNvSpPr txBox="1"/>
          <p:nvPr/>
        </p:nvSpPr>
        <p:spPr>
          <a:xfrm>
            <a:off x="323785" y="46609"/>
            <a:ext cx="315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B4094-BBCE-A166-1F83-FB4B0E58E414}"/>
              </a:ext>
            </a:extLst>
          </p:cNvPr>
          <p:cNvSpPr txBox="1"/>
          <p:nvPr/>
        </p:nvSpPr>
        <p:spPr>
          <a:xfrm>
            <a:off x="4542452" y="2013847"/>
            <a:ext cx="310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image is sent for processing</a:t>
            </a:r>
            <a:r>
              <a:rPr lang="en-IN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C03A5-57E4-7A47-580F-7B0B2DB28EEC}"/>
              </a:ext>
            </a:extLst>
          </p:cNvPr>
          <p:cNvSpPr txBox="1"/>
          <p:nvPr/>
        </p:nvSpPr>
        <p:spPr>
          <a:xfrm>
            <a:off x="4603891" y="4751761"/>
            <a:ext cx="344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its shows whether the currency is fake or not.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87BC0-049C-E1F8-5459-5687B4301FAC}"/>
              </a:ext>
            </a:extLst>
          </p:cNvPr>
          <p:cNvSpPr txBox="1"/>
          <p:nvPr/>
        </p:nvSpPr>
        <p:spPr>
          <a:xfrm>
            <a:off x="4574739" y="3688627"/>
            <a:ext cx="310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 will show the parameters.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D693C-A9CD-441A-0BF4-B19A31E8F613}"/>
              </a:ext>
            </a:extLst>
          </p:cNvPr>
          <p:cNvSpPr txBox="1"/>
          <p:nvPr/>
        </p:nvSpPr>
        <p:spPr>
          <a:xfrm>
            <a:off x="1007706" y="3054343"/>
            <a:ext cx="215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42E7C-EFC1-EA9C-378A-96FE230C072F}"/>
              </a:ext>
            </a:extLst>
          </p:cNvPr>
          <p:cNvSpPr txBox="1"/>
          <p:nvPr/>
        </p:nvSpPr>
        <p:spPr>
          <a:xfrm>
            <a:off x="8471073" y="3054343"/>
            <a:ext cx="172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21222-E338-51CC-A0B9-7EC84E0B2DE3}"/>
              </a:ext>
            </a:extLst>
          </p:cNvPr>
          <p:cNvSpPr txBox="1"/>
          <p:nvPr/>
        </p:nvSpPr>
        <p:spPr>
          <a:xfrm>
            <a:off x="1631301" y="6144873"/>
            <a:ext cx="15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A9F3E-5155-A019-1FF5-25840FF12C5F}"/>
              </a:ext>
            </a:extLst>
          </p:cNvPr>
          <p:cNvSpPr txBox="1"/>
          <p:nvPr/>
        </p:nvSpPr>
        <p:spPr>
          <a:xfrm>
            <a:off x="8666584" y="5998864"/>
            <a:ext cx="230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</a:t>
            </a:r>
          </a:p>
        </p:txBody>
      </p:sp>
    </p:spTree>
    <p:extLst>
      <p:ext uri="{BB962C8B-B14F-4D97-AF65-F5344CB8AC3E}">
        <p14:creationId xmlns:p14="http://schemas.microsoft.com/office/powerpoint/2010/main" val="89112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EB2F-2CC3-221F-E375-7FEBA35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B651-BDA9-FD59-104E-9D32ED27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B864-6824-1FA9-3E4D-6DF6163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0671" y="935080"/>
            <a:ext cx="93831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565" y="504193"/>
            <a:ext cx="76290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A76FE-78D1-71C4-C89C-A5D2981B5B87}"/>
              </a:ext>
            </a:extLst>
          </p:cNvPr>
          <p:cNvSpPr txBox="1"/>
          <p:nvPr/>
        </p:nvSpPr>
        <p:spPr>
          <a:xfrm>
            <a:off x="1010815" y="1365967"/>
            <a:ext cx="10529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“Fake currency detection using machine learning “provides an in-depth analysis of the proposed approach for detecting counterfeit notes.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 called machine learning algorithms has been very helpful in detecting fake money . These algorithms have gotten  better over time , making it easier to catch counterfeit currency.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protecting our money , it’s essential to keep improving these algorithms as counterfeiters also keep getting smarter.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EB2F-2CC3-221F-E375-7FEBA35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B651-BDA9-FD59-104E-9D32ED27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B864-6824-1FA9-3E4D-6DF6163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A235-9A1B-814A-A45F-231E09344964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4814" y="47294"/>
            <a:ext cx="2786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CE7F-3FE0-C211-BF27-5A5F81E25316}"/>
              </a:ext>
            </a:extLst>
          </p:cNvPr>
          <p:cNvSpPr txBox="1"/>
          <p:nvPr/>
        </p:nvSpPr>
        <p:spPr>
          <a:xfrm>
            <a:off x="298579" y="994455"/>
            <a:ext cx="11411339" cy="36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1656C-F947-4BE9-2161-32A00EFC2AC4}"/>
              </a:ext>
            </a:extLst>
          </p:cNvPr>
          <p:cNvSpPr txBox="1"/>
          <p:nvPr/>
        </p:nvSpPr>
        <p:spPr>
          <a:xfrm>
            <a:off x="640329" y="555954"/>
            <a:ext cx="10776857" cy="630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and foremost, we are grateful to the Principal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P. SRINIVAS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providing us with all the resources in the college to make our project a success. We thank him for his valuable suggestions at the time of reviews which encouraged us to give our best in the project.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would like to express our gratitude to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Mr. V. RAMAKRISHNAN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Head of the Department, Department of Information Technology for his support and valuable suggestions during the dissertation work.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offer our sincere gratitude to our project - coordinator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Mr. N. CHANDRA PRAKASH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his support and valuable suggestions during the dissertation work.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offer our sincere gratitude to an internal guide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Mrs. K. MALAR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Professor of the department of Information Technology who has supported us throughout this project with patience by offering valuable suggestions.</a:t>
            </a:r>
          </a:p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would also like to thank all the supporting staff of the Department of Information Technology and all other departments who have been helpful directly or indirectly in making the project a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721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1089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Evaluation of Machine Learning Algorithms  for the Detection of Fake Bank Currency</vt:lpstr>
      <vt:lpstr>Introduction </vt:lpstr>
      <vt:lpstr>Literature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proposed work</dc:title>
  <dc:creator>mani iz</dc:creator>
  <cp:lastModifiedBy>Varaganti Varshini</cp:lastModifiedBy>
  <cp:revision>51</cp:revision>
  <dcterms:created xsi:type="dcterms:W3CDTF">2022-09-13T08:56:36Z</dcterms:created>
  <dcterms:modified xsi:type="dcterms:W3CDTF">2023-11-06T04:29:23Z</dcterms:modified>
</cp:coreProperties>
</file>