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3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A21820"/>
    <a:srgbClr val="171C2D"/>
    <a:srgbClr val="F5811F"/>
    <a:srgbClr val="045C99"/>
    <a:srgbClr val="EB1C23"/>
    <a:srgbClr val="7F7F7F"/>
    <a:srgbClr val="0C0C0C"/>
    <a:srgbClr val="00B2BA"/>
    <a:srgbClr val="8D9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C7F33-670C-43E5-A710-A659F207D2F2}" v="34" dt="2021-01-14T14:52:42.440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843" autoAdjust="0"/>
  </p:normalViewPr>
  <p:slideViewPr>
    <p:cSldViewPr showGuides="1">
      <p:cViewPr varScale="1">
        <p:scale>
          <a:sx n="76" d="100"/>
          <a:sy n="76" d="100"/>
        </p:scale>
        <p:origin x="898" y="62"/>
      </p:cViewPr>
      <p:guideLst>
        <p:guide orient="horz" pos="2160"/>
        <p:guide pos="3840"/>
        <p:guide orient="horz" pos="1776"/>
      </p:guideLst>
    </p:cSldViewPr>
  </p:slideViewPr>
  <p:outlineViewPr>
    <p:cViewPr>
      <p:scale>
        <a:sx n="33" d="100"/>
        <a:sy n="33" d="100"/>
      </p:scale>
      <p:origin x="0" y="-33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78"/>
    </p:cViewPr>
  </p:sorterViewPr>
  <p:notesViewPr>
    <p:cSldViewPr>
      <p:cViewPr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EC3C-A001-4107-B54E-3DA93EFF18E7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6F9C473-A00E-481E-A6E8-16CFC626F8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6447F-F8B4-4CE6-9C1A-CBB46047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96E16B4-3FB2-4CDC-BEBF-CD70C72EF480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8382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D42829-8409-4711-B36D-25AE5703B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12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24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36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48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30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121" y="234696"/>
            <a:ext cx="11033760" cy="9753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c" descr=" ">
            <a:extLst>
              <a:ext uri="{FF2B5EF4-FFF2-40B4-BE49-F238E27FC236}">
                <a16:creationId xmlns="" xmlns:a16="http://schemas.microsoft.com/office/drawing/2014/main" id="{D3C01816-FA69-48D2-98AB-DDC0C3C08C2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8F1C033-2C99-4085-9CF4-AA2190DA459D}"/>
              </a:ext>
            </a:extLst>
          </p:cNvPr>
          <p:cNvSpPr txBox="1"/>
          <p:nvPr userDrawn="1"/>
        </p:nvSpPr>
        <p:spPr>
          <a:xfrm>
            <a:off x="4367808" y="6381328"/>
            <a:ext cx="350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ETH XACC School, 11 – 15 January 2021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11FB35B3-AA2B-44D0-9A30-1E51F832B8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376" y="6237312"/>
            <a:ext cx="1271464" cy="5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dirty="0" smtClean="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234962" indent="-234962" algn="l" defTabSz="1219261" rtl="0" eaLnBrk="1" latinLnBrk="0" hangingPunct="1">
        <a:lnSpc>
          <a:spcPct val="100000"/>
        </a:lnSpc>
        <a:spcBef>
          <a:spcPts val="1600"/>
        </a:spcBef>
        <a:buClr>
          <a:schemeClr val="accent1"/>
        </a:buClr>
        <a:buSzPct val="80000"/>
        <a:buFont typeface="Webdings" panose="05030102010509060703" pitchFamily="18" charset="2"/>
        <a:buChar char="4"/>
        <a:defRPr lang="en-US" sz="2400" b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2989" indent="-220144" algn="l" defTabSz="914445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SzPct val="80000"/>
        <a:buFont typeface="Wingdings 3" panose="05040102010807070707" pitchFamily="18" charset="2"/>
        <a:buChar char="¬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35" indent="-232845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6563" indent="-230729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38824" indent="-222262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tabLst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2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76" userDrawn="1">
          <p15:clr>
            <a:srgbClr val="F26B43"/>
          </p15:clr>
        </p15:guide>
        <p15:guide id="4" pos="448" userDrawn="1">
          <p15:clr>
            <a:srgbClr val="F26B43"/>
          </p15:clr>
        </p15:guide>
        <p15:guide id="5" pos="7232" userDrawn="1">
          <p15:clr>
            <a:srgbClr val="F26B43"/>
          </p15:clr>
        </p15:guide>
        <p15:guide id="6" orient="horz" pos="208" userDrawn="1">
          <p15:clr>
            <a:srgbClr val="F26B43"/>
          </p15:clr>
        </p15:guide>
        <p15:guide id="7" orient="horz" pos="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F93F8B77-1B87-4552-A2E5-FDC7480B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1296336"/>
          </a:xfrm>
        </p:spPr>
        <p:txBody>
          <a:bodyPr/>
          <a:lstStyle/>
          <a:p>
            <a:pPr algn="ctr"/>
            <a:r>
              <a:rPr lang="en-IE" dirty="0" smtClean="0">
                <a:solidFill>
                  <a:schemeClr val="accent1"/>
                </a:solidFill>
              </a:rPr>
              <a:t>FPGA-powered Image reconstruction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err="1" smtClean="0">
                <a:solidFill>
                  <a:schemeClr val="accent4"/>
                </a:solidFill>
              </a:rPr>
              <a:t>Sotirios</a:t>
            </a:r>
            <a:r>
              <a:rPr lang="en-IE" dirty="0" smtClean="0">
                <a:solidFill>
                  <a:schemeClr val="accent4"/>
                </a:solidFill>
              </a:rPr>
              <a:t> </a:t>
            </a:r>
            <a:r>
              <a:rPr lang="en-IE" dirty="0" err="1" smtClean="0">
                <a:solidFill>
                  <a:schemeClr val="accent4"/>
                </a:solidFill>
              </a:rPr>
              <a:t>Panagiotou</a:t>
            </a:r>
            <a:r>
              <a:rPr lang="en-IE" dirty="0" smtClean="0">
                <a:solidFill>
                  <a:schemeClr val="accent4"/>
                </a:solidFill>
              </a:rPr>
              <a:t> and Konstantinos </a:t>
            </a:r>
            <a:r>
              <a:rPr lang="en-IE" dirty="0" err="1" smtClean="0">
                <a:solidFill>
                  <a:schemeClr val="accent4"/>
                </a:solidFill>
              </a:rPr>
              <a:t>Lazaridis</a:t>
            </a:r>
            <a:r>
              <a:rPr lang="en-IE" dirty="0" smtClean="0">
                <a:solidFill>
                  <a:schemeClr val="accent4"/>
                </a:solidFill>
              </a:rPr>
              <a:t/>
            </a:r>
            <a:br>
              <a:rPr lang="en-IE" dirty="0" smtClean="0">
                <a:solidFill>
                  <a:schemeClr val="accent4"/>
                </a:solidFill>
              </a:rPr>
            </a:br>
            <a:r>
              <a:rPr lang="en-IE" dirty="0" smtClean="0">
                <a:solidFill>
                  <a:schemeClr val="accent4"/>
                </a:solidFill>
              </a:rPr>
              <a:t>N.T.U.A., Erasmus M.C.</a:t>
            </a:r>
            <a:endParaRPr lang="en-IE" dirty="0">
              <a:solidFill>
                <a:schemeClr val="accent4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35B8C9C-D928-4BF3-AE74-96CE7BF3A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376" y="2552499"/>
            <a:ext cx="5948927" cy="2388670"/>
          </a:xfrm>
        </p:spPr>
        <p:txBody>
          <a:bodyPr/>
          <a:lstStyle/>
          <a:p>
            <a:r>
              <a:rPr lang="en-IE" dirty="0" smtClean="0"/>
              <a:t>Project Summary:</a:t>
            </a:r>
          </a:p>
          <a:p>
            <a:pPr lvl="1"/>
            <a:r>
              <a:rPr lang="en-IE" dirty="0" smtClean="0"/>
              <a:t>The project is part of ongoing research.</a:t>
            </a:r>
          </a:p>
          <a:p>
            <a:pPr lvl="1"/>
            <a:r>
              <a:rPr lang="en-IE" dirty="0" smtClean="0"/>
              <a:t>Image reconstruction from sensor array signal.</a:t>
            </a:r>
          </a:p>
          <a:p>
            <a:pPr lvl="1"/>
            <a:r>
              <a:rPr lang="en-IE" dirty="0" smtClean="0"/>
              <a:t>Kernel: Multidimensional matrix multiplication.</a:t>
            </a:r>
          </a:p>
          <a:p>
            <a:pPr lvl="1"/>
            <a:r>
              <a:rPr lang="en-IE" dirty="0" smtClean="0"/>
              <a:t>Intermediate matrices are too large, so we apply tiling to compute them inside the FPGA.</a:t>
            </a:r>
          </a:p>
          <a:p>
            <a:pPr marL="232845" lvl="1" indent="0">
              <a:buNone/>
            </a:pP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1595501" y="1807795"/>
            <a:ext cx="9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chemeClr val="accent4"/>
                </a:solidFill>
              </a:rPr>
              <a:t>https://github.com/kl996/xacc_presentation</a:t>
            </a:r>
            <a:endParaRPr lang="el-GR" sz="2800" dirty="0">
              <a:solidFill>
                <a:schemeClr val="accent4"/>
              </a:solidFill>
            </a:endParaRPr>
          </a:p>
        </p:txBody>
      </p:sp>
      <p:sp>
        <p:nvSpPr>
          <p:cNvPr id="20" name="Content Placeholder 5">
            <a:extLst>
              <a:ext uri="{FF2B5EF4-FFF2-40B4-BE49-F238E27FC236}">
                <a16:creationId xmlns="" xmlns:a16="http://schemas.microsoft.com/office/drawing/2014/main" id="{835B8C9C-D928-4BF3-AE74-96CE7BF3A31D}"/>
              </a:ext>
            </a:extLst>
          </p:cNvPr>
          <p:cNvSpPr txBox="1">
            <a:spLocks/>
          </p:cNvSpPr>
          <p:nvPr/>
        </p:nvSpPr>
        <p:spPr>
          <a:xfrm>
            <a:off x="6528047" y="2552498"/>
            <a:ext cx="5364480" cy="259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62" indent="-234962" algn="l" defTabSz="1219261" rtl="0" eaLnBrk="1" latinLnBrk="0" hangingPunct="1">
              <a:lnSpc>
                <a:spcPct val="100000"/>
              </a:lnSpc>
              <a:spcBef>
                <a:spcPts val="16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4"/>
              <a:defRPr lang="en-US"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2989" indent="-220144" algn="l" defTabSz="914445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¬"/>
              <a:defRPr lang="en-US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35" indent="-232845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6563" indent="-230729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38824" indent="-222262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725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What we achieved</a:t>
            </a:r>
            <a:r>
              <a:rPr lang="en-IE" dirty="0" smtClean="0"/>
              <a:t>:</a:t>
            </a:r>
            <a:endParaRPr lang="en-IE" dirty="0"/>
          </a:p>
          <a:p>
            <a:pPr lvl="1"/>
            <a:r>
              <a:rPr lang="en-IE" dirty="0" smtClean="0"/>
              <a:t>Getting familiar with </a:t>
            </a:r>
            <a:r>
              <a:rPr lang="en-IE" dirty="0" err="1" smtClean="0"/>
              <a:t>Vitis</a:t>
            </a:r>
            <a:r>
              <a:rPr lang="en-IE" dirty="0" smtClean="0"/>
              <a:t> environment.</a:t>
            </a:r>
          </a:p>
          <a:p>
            <a:pPr lvl="1"/>
            <a:r>
              <a:rPr lang="en-IE" dirty="0" smtClean="0"/>
              <a:t>Extract HLS ready C, from original </a:t>
            </a:r>
            <a:r>
              <a:rPr lang="en-IE" dirty="0" err="1" smtClean="0"/>
              <a:t>MatLab</a:t>
            </a:r>
            <a:r>
              <a:rPr lang="en-IE" dirty="0" smtClean="0"/>
              <a:t> code.</a:t>
            </a:r>
          </a:p>
          <a:p>
            <a:pPr lvl="1"/>
            <a:r>
              <a:rPr lang="en-IE" dirty="0" smtClean="0"/>
              <a:t>Synthesize kernel code.</a:t>
            </a:r>
          </a:p>
          <a:p>
            <a:pPr lvl="1"/>
            <a:r>
              <a:rPr lang="en-IE" dirty="0" smtClean="0"/>
              <a:t>Test HLS Pragmas.</a:t>
            </a:r>
          </a:p>
          <a:p>
            <a:pPr lvl="1"/>
            <a:r>
              <a:rPr lang="en-IE" dirty="0" smtClean="0"/>
              <a:t>Getting busy with debugging.</a:t>
            </a:r>
          </a:p>
        </p:txBody>
      </p:sp>
    </p:spTree>
    <p:extLst>
      <p:ext uri="{BB962C8B-B14F-4D97-AF65-F5344CB8AC3E}">
        <p14:creationId xmlns:p14="http://schemas.microsoft.com/office/powerpoint/2010/main" val="7937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Xilinx-5">
  <a:themeElements>
    <a:clrScheme name="Custom 1">
      <a:dk1>
        <a:srgbClr val="0C0C0C"/>
      </a:dk1>
      <a:lt1>
        <a:srgbClr val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ilinx_Corporate-PPT Template-2019_FINAL_IT_Update.pptx" id="{B6AE916F-13E4-4F08-9A1F-7F07C9E5658A}" vid="{3983F530-7CFE-4EA1-8898-6D143BCF6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A4F4-3B34-2743-ACD6-F6D573A82AF7}">
  <we:reference id="f9ac8e4d-ed29-46df-aca6-61a4f7a9a1d6" version="1.0.0.1" store="developer" storeType="Registr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B37FA43543848A1392F720DAB8DF3" ma:contentTypeVersion="12" ma:contentTypeDescription="Create a new document." ma:contentTypeScope="" ma:versionID="6df9016afe8d86350a8f3e4f8eed8e9c">
  <xsd:schema xmlns:xsd="http://www.w3.org/2001/XMLSchema" xmlns:xs="http://www.w3.org/2001/XMLSchema" xmlns:p="http://schemas.microsoft.com/office/2006/metadata/properties" xmlns:ns3="cb21ee11-b491-4c7a-a577-a95671055238" xmlns:ns4="cb35b90f-2172-463b-a28b-5ecc8e6d0938" targetNamespace="http://schemas.microsoft.com/office/2006/metadata/properties" ma:root="true" ma:fieldsID="be60cb04b440c17529edc7c4c51975a1" ns3:_="" ns4:_="">
    <xsd:import namespace="cb21ee11-b491-4c7a-a577-a95671055238"/>
    <xsd:import namespace="cb35b90f-2172-463b-a28b-5ecc8e6d09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1ee11-b491-4c7a-a577-a95671055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5b90f-2172-463b-a28b-5ecc8e6d0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C069C4-8BE5-43DF-9659-84C18D7F1A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93CF04-F355-4EB4-BEFD-BE59B64F44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F7A4D1-E745-4810-BCE4-0AFBFA4A3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1ee11-b491-4c7a-a577-a95671055238"/>
    <ds:schemaRef ds:uri="cb35b90f-2172-463b-a28b-5ecc8e6d09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Microsoft Sans Serif</vt:lpstr>
      <vt:lpstr>Webdings</vt:lpstr>
      <vt:lpstr>Wingdings 3</vt:lpstr>
      <vt:lpstr>Xilinx-5</vt:lpstr>
      <vt:lpstr>FPGA-powered Image reconstruction Sotirios Panagiotou and Konstantinos Lazaridis N.T.U.A., Erasmus M.C.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No Markings, , , , , , , , ,</cp:keywords>
  <dc:description/>
  <cp:lastModifiedBy/>
  <cp:revision>1</cp:revision>
  <dcterms:created xsi:type="dcterms:W3CDTF">2021-01-13T09:00:48Z</dcterms:created>
  <dcterms:modified xsi:type="dcterms:W3CDTF">2021-01-15T12:20:52Z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9e7197a3-420f-4021-9006-db7c021ec8d9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  <property fmtid="{D5CDD505-2E9C-101B-9397-08002B2CF9AE}" pid="11" name="ContentTypeId">
    <vt:lpwstr>0x010100546B37FA43543848A1392F720DAB8DF3</vt:lpwstr>
  </property>
</Properties>
</file>