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6" r:id="rId3"/>
    <p:sldId id="271" r:id="rId4"/>
    <p:sldId id="272" r:id="rId5"/>
    <p:sldId id="273" r:id="rId6"/>
    <p:sldId id="274" r:id="rId7"/>
    <p:sldId id="275" r:id="rId8"/>
    <p:sldId id="276" r:id="rId9"/>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96D"/>
    <a:srgbClr val="0C7B93"/>
    <a:srgbClr val="D4F6CC"/>
    <a:srgbClr val="3CCF4E"/>
    <a:srgbClr val="EF5B0C"/>
    <a:srgbClr val="003865"/>
    <a:srgbClr val="000000"/>
    <a:srgbClr val="FF1E00"/>
    <a:srgbClr val="E8F9FD"/>
    <a:srgbClr val="59CE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487" autoAdjust="0"/>
  </p:normalViewPr>
  <p:slideViewPr>
    <p:cSldViewPr snapToGrid="0">
      <p:cViewPr varScale="1">
        <p:scale>
          <a:sx n="58" d="100"/>
          <a:sy n="58" d="100"/>
        </p:scale>
        <p:origin x="922" y="48"/>
      </p:cViewPr>
      <p:guideLst/>
    </p:cSldViewPr>
  </p:slideViewPr>
  <p:notesTextViewPr>
    <p:cViewPr>
      <p:scale>
        <a:sx n="1" d="1"/>
        <a:sy n="1" d="1"/>
      </p:scale>
      <p:origin x="0" y="0"/>
    </p:cViewPr>
  </p:notesTextViewPr>
  <p:notesViewPr>
    <p:cSldViewPr snapToGrid="0">
      <p:cViewPr varScale="1">
        <p:scale>
          <a:sx n="84" d="100"/>
          <a:sy n="84" d="100"/>
        </p:scale>
        <p:origin x="390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3" name="Chỗ dành sẵn cho Ngày tháng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90F328A-97A5-4B16-AC44-8E58CE7D98BB}" type="datetime1">
              <a:rPr lang="vi-VN" smtClean="0">
                <a:latin typeface="Calibri" panose="020F0502020204030204" pitchFamily="34" charset="0"/>
                <a:cs typeface="Calibri" panose="020F0502020204030204" pitchFamily="34" charset="0"/>
              </a:rPr>
              <a:t>03/08/2022</a:t>
            </a:fld>
            <a:endParaRPr lang="vi-VN">
              <a:latin typeface="Calibri" panose="020F0502020204030204" pitchFamily="34" charset="0"/>
              <a:cs typeface="Calibri" panose="020F0502020204030204" pitchFamily="34" charset="0"/>
            </a:endParaRPr>
          </a:p>
        </p:txBody>
      </p:sp>
      <p:sp>
        <p:nvSpPr>
          <p:cNvPr id="4" name="Chỗ dành sẵn cho Chân trang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5" name="Chỗ dành sẵn cho Số hiệu Bản chiếu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D529299-61FF-4B93-ADA6-2FD5975D62F6}" type="slidenum">
              <a:rPr lang="vi-VN" smtClean="0">
                <a:latin typeface="Calibri" panose="020F0502020204030204" pitchFamily="34" charset="0"/>
                <a:cs typeface="Calibri" panose="020F0502020204030204" pitchFamily="34" charset="0"/>
              </a:r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vi-VN">
              <a:latin typeface="Calibri" panose="020F0502020204030204" pitchFamily="34" charset="0"/>
              <a:cs typeface="Calibri" panose="020F0502020204030204" pitchFamily="34" charset="0"/>
            </a:endParaRPr>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E608F116-8F7B-4C2A-B442-57E81F997EF0}" type="datetime1">
              <a:rPr lang="vi-VN" smtClean="0"/>
              <a:pPr/>
              <a:t>03/08/2022</a:t>
            </a:fld>
            <a:endParaRPr lang="vi-VN">
              <a:latin typeface="Calibri" panose="020F0502020204030204" pitchFamily="34" charset="0"/>
              <a:cs typeface="Calibri" panose="020F0502020204030204" pitchFamily="34" charset="0"/>
            </a:endParaRPr>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vi-VN">
              <a:latin typeface="Calibri" panose="020F0502020204030204" pitchFamily="34" charset="0"/>
              <a:cs typeface="Calibri" panose="020F0502020204030204" pitchFamily="34" charset="0"/>
            </a:endParaRPr>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BC849E9A-41F7-4779-A581-48A7C374A227}" type="slidenum">
              <a:rPr lang="vi-VN" smtClean="0"/>
              <a:p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a:p>
        </p:txBody>
      </p:sp>
      <p:sp>
        <p:nvSpPr>
          <p:cNvPr id="4" name="Chỗ dành sẵn cho Số hiệu Bản chiếu 3"/>
          <p:cNvSpPr>
            <a:spLocks noGrp="1"/>
          </p:cNvSpPr>
          <p:nvPr>
            <p:ph type="sldNum" sz="quarter" idx="5"/>
          </p:nvPr>
        </p:nvSpPr>
        <p:spPr/>
        <p:txBody>
          <a:bodyPr/>
          <a:lstStyle/>
          <a:p>
            <a:fld id="{BC849E9A-41F7-4779-A581-48A7C374A227}" type="slidenum">
              <a:rPr lang="vi-VN" smtClean="0"/>
              <a:pPr/>
              <a:t>1</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942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vi-VN" noProof="0">
                <a:latin typeface="Segoe UI" panose="020B0502040204020203" pitchFamily="34" charset="0"/>
                <a:cs typeface="Segoe UI" panose="020B0502040204020203" pitchFamily="34" charset="0"/>
              </a:rPr>
              <a:t>Tình hình bệnh lao thế giới</a:t>
            </a:r>
          </a:p>
          <a:p>
            <a:pPr marL="628650" lvl="1" indent="-171450" rtl="0">
              <a:buFontTx/>
              <a:buChar char="-"/>
            </a:pPr>
            <a:r>
              <a:rPr lang="vi-VN" noProof="0">
                <a:latin typeface="Segoe UI" panose="020B0502040204020203" pitchFamily="34" charset="0"/>
                <a:cs typeface="Segoe UI" panose="020B0502040204020203" pitchFamily="34" charset="0"/>
              </a:rPr>
              <a:t>Năm 2019 trên toàn cầu có khoảng 10 triệu người hiện mắc lao</a:t>
            </a:r>
          </a:p>
          <a:p>
            <a:pPr marL="628650" lvl="1" indent="-171450" rtl="0">
              <a:buFontTx/>
              <a:buChar char="-"/>
            </a:pPr>
            <a:r>
              <a:rPr lang="vi-VN" noProof="0">
                <a:latin typeface="Segoe UI" panose="020B0502040204020203" pitchFamily="34" charset="0"/>
                <a:cs typeface="Segoe UI" panose="020B0502040204020203" pitchFamily="34" charset="0"/>
              </a:rPr>
              <a:t>Bệnh lao là nguyên nhân gây tử vong đứng hàng thứ hai trong các bệnh nhiễm trùng</a:t>
            </a:r>
          </a:p>
          <a:p>
            <a:pPr marL="628650" lvl="1" indent="-171450" rtl="0">
              <a:buFontTx/>
              <a:buChar char="-"/>
            </a:pPr>
            <a:r>
              <a:rPr lang="vi-VN" noProof="0">
                <a:latin typeface="Segoe UI" panose="020B0502040204020203" pitchFamily="34" charset="0"/>
                <a:cs typeface="Segoe UI" panose="020B0502040204020203" pitchFamily="34" charset="0"/>
              </a:rPr>
              <a:t>Do tác động ngắn hạn của đại dịch Covid-19, tử vong do lao có thể tăng đáng kể trong năm 2020</a:t>
            </a:r>
          </a:p>
          <a:p>
            <a:pPr marL="171450" lvl="0" indent="-171450" rtl="0">
              <a:buFontTx/>
              <a:buChar char="-"/>
            </a:pPr>
            <a:r>
              <a:rPr lang="vi-VN" noProof="0">
                <a:latin typeface="Segoe UI" panose="020B0502040204020203" pitchFamily="34" charset="0"/>
                <a:cs typeface="Segoe UI" panose="020B0502040204020203" pitchFamily="34" charset="0"/>
              </a:rPr>
              <a:t>Tình hình bệnh lao Việt Nam</a:t>
            </a:r>
          </a:p>
          <a:p>
            <a:pPr marL="628650" lvl="1" indent="-171450" rtl="0">
              <a:buFontTx/>
              <a:buChar char="-"/>
            </a:pPr>
            <a:r>
              <a:rPr lang="vi-VN" noProof="0">
                <a:latin typeface="Segoe UI" panose="020B0502040204020203" pitchFamily="34" charset="0"/>
                <a:cs typeface="Segoe UI" panose="020B0502040204020203" pitchFamily="34" charset="0"/>
              </a:rPr>
              <a:t>Đứng thứ 11 trong 30 nước có số người bệnh lao cao nhất trên toàn cầu</a:t>
            </a:r>
          </a:p>
          <a:p>
            <a:pPr marL="628650" lvl="1" indent="-171450" rtl="0">
              <a:buFontTx/>
              <a:buChar char="-"/>
            </a:pPr>
            <a:r>
              <a:rPr lang="vi-VN" noProof="0">
                <a:latin typeface="Segoe UI" panose="020B0502040204020203" pitchFamily="34" charset="0"/>
                <a:cs typeface="Segoe UI" panose="020B0502040204020203" pitchFamily="34" charset="0"/>
              </a:rPr>
              <a:t>Hàng năm, ước tính có 17.000 trường hợp tử vong do lao tại Việt Nam</a:t>
            </a:r>
          </a:p>
          <a:p>
            <a:pPr marL="171450" lvl="0" indent="-171450" rtl="0">
              <a:buFontTx/>
              <a:buChar char="-"/>
            </a:pPr>
            <a:r>
              <a:rPr lang="vi-VN" noProof="0">
                <a:latin typeface="Segoe UI" panose="020B0502040204020203" pitchFamily="34" charset="0"/>
                <a:cs typeface="Segoe UI" panose="020B0502040204020203" pitchFamily="34" charset="0"/>
              </a:rPr>
              <a:t>Sự cần thiết của nghiên cứu</a:t>
            </a:r>
          </a:p>
          <a:p>
            <a:pPr marL="628650" lvl="1" indent="-171450" rtl="0">
              <a:buFontTx/>
              <a:buChar char="-"/>
            </a:pPr>
            <a:r>
              <a:rPr lang="vi-VN" noProof="0">
                <a:latin typeface="Segoe UI" panose="020B0502040204020203" pitchFamily="34" charset="0"/>
                <a:cs typeface="Segoe UI" panose="020B0502040204020203" pitchFamily="34" charset="0"/>
              </a:rPr>
              <a:t>Chẩn đoán bệnh lao không thật sự khó nhưng phải chẩn đoán sớm và chẩn đoán đung để khởi động điều trị sớm, việc này rất cần việc ứng dụng công nghệ thông tin vào quá trình chuẩn đoán</a:t>
            </a:r>
          </a:p>
          <a:p>
            <a:pPr marL="628650" lvl="1" indent="-171450" rtl="0">
              <a:buFontTx/>
              <a:buChar char="-"/>
            </a:pPr>
            <a:r>
              <a:rPr lang="vi-VN" noProof="0">
                <a:latin typeface="Segoe UI" panose="020B0502040204020203" pitchFamily="34" charset="0"/>
                <a:cs typeface="Segoe UI" panose="020B0502040204020203" pitchFamily="34" charset="0"/>
              </a:rPr>
              <a:t>Xuất phát từ sự cần thiết của việc áp dụng những tiến bộ học máy, học sâu như đã trình bày, tác giả đã thực hiện đề tài "Nghiên cứu hỗ trợ chuẩn đoán bệnh lao dựa vào học máy". Đề tài đảm bảo được sự phù hợp và tính khoa học cần thiết, đặc biệt có tính ứng dụng thực tiễn cao.</a:t>
            </a: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2</a:t>
            </a:fld>
            <a:endParaRPr lang="vi-VN"/>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noProof="0">
                <a:latin typeface="Segoe UI" panose="020B0502040204020203" pitchFamily="34" charset="0"/>
                <a:cs typeface="Segoe UI" panose="020B0502040204020203" pitchFamily="34" charset="0"/>
              </a:rPr>
              <a:t>-   Đối tượng nghiên cứu: Ảnh X-quang lồng ngực trong y tế thu nhận bởi các máy chiếu, chụp chuyên dụng.</a:t>
            </a:r>
          </a:p>
          <a:p>
            <a:pPr marL="171450" indent="-171450" rtl="0">
              <a:buFontTx/>
              <a:buChar char="-"/>
            </a:pPr>
            <a:r>
              <a:rPr lang="vi-VN" noProof="0">
                <a:latin typeface="Segoe UI" panose="020B0502040204020203" pitchFamily="34" charset="0"/>
                <a:cs typeface="Segoe UI" panose="020B0502040204020203" pitchFamily="34" charset="0"/>
              </a:rPr>
              <a:t>Phạm vi nghiên cứu: Ảnh đa mức xám chụp phổi thẳng thường quy</a:t>
            </a:r>
          </a:p>
          <a:p>
            <a:pPr marL="171450" indent="-171450" rtl="0">
              <a:buFontTx/>
              <a:buChar char="-"/>
            </a:pPr>
            <a:r>
              <a:rPr lang="vi-VN" noProof="0">
                <a:latin typeface="Segoe UI" panose="020B0502040204020203" pitchFamily="34" charset="0"/>
                <a:cs typeface="Segoe UI" panose="020B0502040204020203" pitchFamily="34" charset="0"/>
              </a:rPr>
              <a:t>Nội dung nghiên cứu chinh</a:t>
            </a:r>
          </a:p>
          <a:p>
            <a:pPr marL="628650" lvl="1" indent="-171450" rtl="0">
              <a:buFontTx/>
              <a:buChar char="-"/>
            </a:pPr>
            <a:r>
              <a:rPr lang="vi-VN" noProof="0">
                <a:latin typeface="Segoe UI" panose="020B0502040204020203" pitchFamily="34" charset="0"/>
                <a:cs typeface="Segoe UI" panose="020B0502040204020203" pitchFamily="34" charset="0"/>
              </a:rPr>
              <a:t>Phần mở đầu: Nêu lý do chọn đề tài và hướng nghiên cứu chính</a:t>
            </a:r>
          </a:p>
          <a:p>
            <a:pPr marL="628650" lvl="1" indent="-171450" rtl="0">
              <a:buFontTx/>
              <a:buChar char="-"/>
            </a:pPr>
            <a:r>
              <a:rPr lang="vi-VN" noProof="0">
                <a:latin typeface="Segoe UI" panose="020B0502040204020203" pitchFamily="34" charset="0"/>
                <a:cs typeface="Segoe UI" panose="020B0502040204020203" pitchFamily="34" charset="0"/>
              </a:rPr>
              <a:t>Chương 1: Khái quát về CNN và bài toán chuẩn đoán bệnh lao.</a:t>
            </a:r>
          </a:p>
          <a:p>
            <a:pPr marL="628650" lvl="1" indent="-171450" rtl="0">
              <a:buFontTx/>
              <a:buChar char="-"/>
            </a:pPr>
            <a:r>
              <a:rPr lang="vi-VN" noProof="0">
                <a:latin typeface="Segoe UI" panose="020B0502040204020203" pitchFamily="34" charset="0"/>
                <a:cs typeface="Segoe UI" panose="020B0502040204020203" pitchFamily="34" charset="0"/>
              </a:rPr>
              <a:t>Chương 2: Một số mô hình hỗ trợ chuẩn đoán.</a:t>
            </a:r>
          </a:p>
          <a:p>
            <a:pPr marL="628650" lvl="1" indent="-171450" rtl="0">
              <a:buFontTx/>
              <a:buChar char="-"/>
            </a:pPr>
            <a:r>
              <a:rPr lang="vi-VN" noProof="0">
                <a:latin typeface="Segoe UI" panose="020B0502040204020203" pitchFamily="34" charset="0"/>
                <a:cs typeface="Segoe UI" panose="020B0502040204020203" pitchFamily="34" charset="0"/>
              </a:rPr>
              <a:t>Chương 3: Chương trình thử nghiệm.</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3</a:t>
            </a:fld>
            <a:endParaRPr lang="vi-VN"/>
          </a:p>
        </p:txBody>
      </p:sp>
    </p:spTree>
    <p:extLst>
      <p:ext uri="{BB962C8B-B14F-4D97-AF65-F5344CB8AC3E}">
        <p14:creationId xmlns:p14="http://schemas.microsoft.com/office/powerpoint/2010/main" val="1579035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vi-VN" noProof="0">
                <a:latin typeface="Segoe UI" panose="020B0502040204020203" pitchFamily="34" charset="0"/>
                <a:cs typeface="Segoe UI" panose="020B0502040204020203" pitchFamily="34" charset="0"/>
              </a:rPr>
              <a:t>Mô hình VGG: VGG là viết tắt của Visual Geometry Group; nó là một kiến trúc CNN sâu tiêu chuẩn với nhiều lớp được Karen Simonyan và Andrew Zisserman đã đề xuất ý tưởng vào năm 2013. Họ gọi nó là VGG theo tên bộ phận của Visual Geometry Group tại Đại học Oxford nơi họ làm việc. </a:t>
            </a:r>
          </a:p>
          <a:p>
            <a:pPr marL="171450" indent="-171450" rtl="0">
              <a:buFontTx/>
              <a:buChar char="-"/>
            </a:pPr>
            <a:r>
              <a:rPr lang="vi-VN" noProof="0">
                <a:latin typeface="Segoe UI" panose="020B0502040204020203" pitchFamily="34" charset="0"/>
                <a:cs typeface="Segoe UI" panose="020B0502040204020203" pitchFamily="34" charset="0"/>
              </a:rPr>
              <a:t>Kiến trúc VGG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Karen Simonyan và Andrew Zisserman đưa ra 6 cấu hình có số lớp khác nhau từ 11 đến 19 lớp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Mô hình VGG16, hoặc VGGNet, là một mạng nơ-ron phức hợp hỗ trợ 16 lớp. Mô hình VGG16 đạt được độ chính xác gần như 92,7% trong bài kiểm tra top 5 trong ImageNet. Trong tất cả các cấu hình, VGG16 được xác định là mô hình hoạt động tốt nhất trên tập dữ liệu ImageNet.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Ưu nhược điểm của mô hình VGG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Ưu điểm: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VGG đã mang đến một sự cải tiến lớn về độ chính xác và cải thiện cả về tốc độ. Điều này chủ yếu là do cải thiện độ sâu của mô hình.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Sự gia tăng số lượng các lớp với các hạt nhân nhỏ hơn làm tăng tinh phi tuyến tính, điều này luôn luôn là một điều tích cực trong học sâu</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VGG mang theo nhiều kiến trúc khác nhau được xây dựng dựa trên khái niệm tương tự. Điều này cung cấp cho chúng ta nhiều lựa chọn hơn về kiến trúc nào có thể phù hợp nhất với ứng dụng của chúng ta.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Nhược điểm: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Một vấn đề của VGG liên quan đến giới hạn tính toán của máy tinh cũng khiến cho việc huấn luyện không hiệu quả khi số lượng hidden layers lớn lên. Vấn đề này có tên là vanishing gradient.</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Một trong những nhược điểm quan trọng của mạng VGG16 là nó là một mạng khổng lồ, có nghĩa là cần nhiều thời gian hơn để đào tạo các tham số của nó.</a:t>
            </a:r>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vi-VN">
              <a:solidFill>
                <a:schemeClr val="bg1"/>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vi-VN">
              <a:solidFill>
                <a:schemeClr val="bg1"/>
              </a:solidFill>
              <a:latin typeface="Segoe UI" panose="020B0502040204020203" pitchFamily="34" charset="0"/>
              <a:cs typeface="Segoe UI" panose="020B0502040204020203" pitchFamily="34" charset="0"/>
            </a:endParaRP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4</a:t>
            </a:fld>
            <a:endParaRPr lang="vi-VN"/>
          </a:p>
        </p:txBody>
      </p:sp>
    </p:spTree>
    <p:extLst>
      <p:ext uri="{BB962C8B-B14F-4D97-AF65-F5344CB8AC3E}">
        <p14:creationId xmlns:p14="http://schemas.microsoft.com/office/powerpoint/2010/main" val="366186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vi-VN" noProof="0">
                <a:latin typeface="Segoe UI" panose="020B0502040204020203" pitchFamily="34" charset="0"/>
                <a:cs typeface="Segoe UI" panose="020B0502040204020203" pitchFamily="34" charset="0"/>
              </a:rPr>
              <a:t>Mô hình ResNet: ResNet (Residual Network) được giới thiệu vào năm 2015 bởi </a:t>
            </a:r>
            <a:r>
              <a:rPr lang="vi-VN"/>
              <a:t>Kaiming He.</a:t>
            </a:r>
            <a:r>
              <a:rPr lang="vi-VN">
                <a:solidFill>
                  <a:schemeClr val="bg1"/>
                </a:solidFill>
                <a:latin typeface="Segoe UI" panose="020B0502040204020203" pitchFamily="34" charset="0"/>
                <a:cs typeface="Segoe UI" panose="020B0502040204020203" pitchFamily="34" charset="0"/>
              </a:rPr>
              <a:t> Hiện tại có rất nhiều biến thể của kiến trúc ResNet với số lớp khác nhau như ResNet-18, ResNet-34, ResNet-50, ResNet-101, ResNet-152,...với tên là ResNet theo sau là một số chỉ kiến trúc ResNet với số lớp nhất định. Mô hình này giải quyết khá tốt vấn đề lỗi trên tập huấn luyện và tập kiểm tra mà các mạng Neuron thuần gặp phải.</a:t>
            </a:r>
          </a:p>
          <a:p>
            <a:pPr marL="171450" indent="-171450" rtl="0">
              <a:buFontTx/>
              <a:buChar char="-"/>
            </a:pPr>
            <a:r>
              <a:rPr lang="vi-VN">
                <a:solidFill>
                  <a:schemeClr val="bg1"/>
                </a:solidFill>
                <a:latin typeface="Segoe UI" panose="020B0502040204020203" pitchFamily="34" charset="0"/>
                <a:cs typeface="Segoe UI" panose="020B0502040204020203" pitchFamily="34" charset="0"/>
              </a:rPr>
              <a:t>Vấn đề lỗi trên tập huấn luyện và tập kiểm tra của các mạng Neuron thuần</a:t>
            </a: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 Kaiming He đã thí nghiệm và đưa ra kết luận khi tăng số lượng layer của mạng từ 20 lên 56 thì lỗi trên tập huấn luyện và trên tập kiểm tra của mạng 56 layer đều cao hơn so với mạng 20 layer</a:t>
            </a: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5</a:t>
            </a:fld>
            <a:endParaRPr lang="vi-VN"/>
          </a:p>
        </p:txBody>
      </p:sp>
    </p:spTree>
    <p:extLst>
      <p:ext uri="{BB962C8B-B14F-4D97-AF65-F5344CB8AC3E}">
        <p14:creationId xmlns:p14="http://schemas.microsoft.com/office/powerpoint/2010/main" val="402798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Phương pháp giải quyết của mô hình ResNet</a:t>
            </a: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ResNet đưa ra phương phán cho vấn đề trên là sử dụng kết nối "tắt“ đồng nhất để xuyên qua một hay nhiều lớp. Một khối như vậy được gọi là một Residual Block (hình 3). Ý tưởng chính của phương pháp này thực ra rất đơn giản, Resnet thực hiện residual mapping để copy thông tin từ các layer nông shallow layer trước đó đến các layer sâu hơn. Residual mapping đơn giản là việc cộng trực tiếp x vào đầu ra của các stacked block F(x) với dữ liệu đầu vào có cùng kích thước với dữ liệu đầu ra, hoặc cộng Conv(x) với đầu ra nếu kích thước dữ liệu đầu vào và đầu ra khác nhau.</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6</a:t>
            </a:fld>
            <a:endParaRPr lang="vi-VN"/>
          </a:p>
        </p:txBody>
      </p:sp>
    </p:spTree>
    <p:extLst>
      <p:ext uri="{BB962C8B-B14F-4D97-AF65-F5344CB8AC3E}">
        <p14:creationId xmlns:p14="http://schemas.microsoft.com/office/powerpoint/2010/main" val="116654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Cấu hình mô hình ResNet</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"ID BLOCK" trong hình trên là viết tắt của từ Identity block và ID BLOCK x3 nghĩa là có 3 khối Identity block chồng lên nhau. Nội dung hình 4 như sau:</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Zero-padding: Input với (3,3)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1: Tích chập (Conv1) với 64 filters với shape(7,7), sử dụng stride (2,2). BatchNorm, MaxPooling (3,3).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2: Convolutiontal block sử dụng 3 filter với size 64x64x256, f=3, s=1. Có 2 Identity blocks với filter size 64x64x256,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3: Convolutional sử dụng 3 filter size 128x128x512, f=3,s=2. Có 3 Identity blocks với filter size 128x128x512, f=3. </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4: Convolutional sử dụng 3 filter size 256x256x1024, f=3,s=2. Có 5 Identity blocks với filter size 256x256x1024,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5 :Convolutional sử dụng 3 filter size 512x512x2048, f=3,s=2. Có 2 Identity blocks với filter size 512x512x2048,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The 2D Average Pooling : sử dụng với kích thước (2,2).</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The Flatten.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Fully Connected (Dense) : sử dụng softmax activation.</a:t>
            </a:r>
          </a:p>
          <a:p>
            <a:pPr marL="628650" lvl="1" indent="-171450" rtl="0">
              <a:buFontTx/>
              <a:buChar char="-"/>
            </a:pPr>
            <a:endParaRPr lang="vi-VN" noProof="0">
              <a:solidFill>
                <a:schemeClr val="bg1"/>
              </a:solidFill>
              <a:latin typeface="Segoe UI" panose="020B0502040204020203" pitchFamily="34" charset="0"/>
              <a:cs typeface="Segoe UI" panose="020B0502040204020203" pitchFamily="34" charset="0"/>
            </a:endParaRPr>
          </a:p>
          <a:p>
            <a:pPr marL="628650" lvl="1" indent="-171450" rtl="0">
              <a:buFontTx/>
              <a:buChar char="-"/>
            </a:pPr>
            <a:endParaRPr lang="vi-VN" noProof="0">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7</a:t>
            </a:fld>
            <a:endParaRPr lang="vi-VN"/>
          </a:p>
        </p:txBody>
      </p:sp>
    </p:spTree>
    <p:extLst>
      <p:ext uri="{BB962C8B-B14F-4D97-AF65-F5344CB8AC3E}">
        <p14:creationId xmlns:p14="http://schemas.microsoft.com/office/powerpoint/2010/main" val="204883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Ưu điểm:</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Kiến trúc ResNet không cần phải kích hoạt tất cả các nơ-ron trong mọi epoch (một epoch được tính là khi chúng ta đưa tất cả dữ liệu trong tập train vào mạng neural network 1 lần). Điều này làm giảm đáng kể thời gian đào tạo và cải thiện độ chính xác. Khi một đặc trưng đã được học, nó sẽ không cố gắng học lại mà tập trung vào việc học các đặc trưng mới hơn. Một cách tiếp cận rất thông minh đã cải thiện đáng kể hiệu suất đào tạo mô hình.</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ResNets giải quyết được khá tốt vấn đề Vanishing Gradient của các mạng CNN thuần.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Có thể đào tạo dễ dàng các mạng với số lớp rất lớn mà không làm tăng tỷ lệ đào tạo lỗi.</a:t>
            </a:r>
          </a:p>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Nhược điểm: </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Đối với mạng sâu hơn, việc phát hiện lỗi trở nên khó khăn.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Nếu mạng quá nông, việc đào tạo có thể rất kém hiệu quả</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8</a:t>
            </a:fld>
            <a:endParaRPr lang="vi-VN"/>
          </a:p>
        </p:txBody>
      </p:sp>
    </p:spTree>
    <p:extLst>
      <p:ext uri="{BB962C8B-B14F-4D97-AF65-F5344CB8AC3E}">
        <p14:creationId xmlns:p14="http://schemas.microsoft.com/office/powerpoint/2010/main" val="318527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9718B7-7F68-4CC9-8291-332587FA31D3}"/>
              </a:ext>
            </a:extLst>
          </p:cNvPr>
          <p:cNvSpPr>
            <a:spLocks noGrp="1"/>
          </p:cNvSpPr>
          <p:nvPr>
            <p:ph type="ctrTitle" hasCustomPrompt="1"/>
          </p:nvPr>
        </p:nvSpPr>
        <p:spPr>
          <a:xfrm>
            <a:off x="1524000" y="1122363"/>
            <a:ext cx="9144000" cy="2387600"/>
          </a:xfrm>
        </p:spPr>
        <p:txBody>
          <a:bodyPr rtlCol="0" anchor="b"/>
          <a:lstStyle>
            <a:lvl1pPr algn="ctr">
              <a:defRPr sz="6000"/>
            </a:lvl1pPr>
          </a:lstStyle>
          <a:p>
            <a:pPr rtl="0"/>
            <a:r>
              <a:rPr lang="vi-VN" noProof="0"/>
              <a:t>Bấm để chỉnh sửa kiểu tiêu đề Bản cái</a:t>
            </a:r>
          </a:p>
        </p:txBody>
      </p:sp>
      <p:sp>
        <p:nvSpPr>
          <p:cNvPr id="3" name="Tiêu đề phụ 2">
            <a:extLst>
              <a:ext uri="{FF2B5EF4-FFF2-40B4-BE49-F238E27FC236}">
                <a16:creationId xmlns:a16="http://schemas.microsoft.com/office/drawing/2014/main" id="{A181D6BB-0446-49E8-8677-EADF274E952F}"/>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4" name="Chỗ dành sẵn cho Ngày tháng 3">
            <a:extLst>
              <a:ext uri="{FF2B5EF4-FFF2-40B4-BE49-F238E27FC236}">
                <a16:creationId xmlns:a16="http://schemas.microsoft.com/office/drawing/2014/main" id="{535AEE24-534A-40F1-99E4-00B7D5FD9124}"/>
              </a:ext>
            </a:extLst>
          </p:cNvPr>
          <p:cNvSpPr>
            <a:spLocks noGrp="1"/>
          </p:cNvSpPr>
          <p:nvPr>
            <p:ph type="dt" sz="half" idx="10"/>
          </p:nvPr>
        </p:nvSpPr>
        <p:spPr/>
        <p:txBody>
          <a:bodyPr rtlCol="0"/>
          <a:lstStyle/>
          <a:p>
            <a:pPr rtl="0"/>
            <a:fld id="{8D1323FB-0FE1-4A29-898F-5CE9E2D50B64}" type="datetime1">
              <a:rPr lang="vi-VN" noProof="0" smtClean="0"/>
              <a:t>03/08/2022</a:t>
            </a:fld>
            <a:endParaRPr lang="vi-VN" noProof="0"/>
          </a:p>
        </p:txBody>
      </p:sp>
      <p:sp>
        <p:nvSpPr>
          <p:cNvPr id="5" name="Chỗ dành sẵn cho Chân trang 4">
            <a:extLst>
              <a:ext uri="{FF2B5EF4-FFF2-40B4-BE49-F238E27FC236}">
                <a16:creationId xmlns:a16="http://schemas.microsoft.com/office/drawing/2014/main" id="{CD594011-48FF-493D-8286-F62D34552531}"/>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A47D73-EDDA-49A6-BA12-1CA980DA9BC0}"/>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ỗ dành sẵn cho Văn bản Dọc 2">
            <a:extLst>
              <a:ext uri="{FF2B5EF4-FFF2-40B4-BE49-F238E27FC236}">
                <a16:creationId xmlns:a16="http://schemas.microsoft.com/office/drawing/2014/main" id="{2189B82E-4CA1-47A5-B133-FBD4D8A83983}"/>
              </a:ext>
            </a:extLst>
          </p:cNvPr>
          <p:cNvSpPr>
            <a:spLocks noGrp="1"/>
          </p:cNvSpPr>
          <p:nvPr>
            <p:ph type="body" orient="vert" idx="1" hasCustomPrompt="1"/>
          </p:nvPr>
        </p:nvSpPr>
        <p:spPr/>
        <p:txBody>
          <a:bodyPr vert="eaVert"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938A267F-D142-4D04-9F03-6CB099E6FA32}"/>
              </a:ext>
            </a:extLst>
          </p:cNvPr>
          <p:cNvSpPr>
            <a:spLocks noGrp="1"/>
          </p:cNvSpPr>
          <p:nvPr>
            <p:ph type="dt" sz="half" idx="10"/>
          </p:nvPr>
        </p:nvSpPr>
        <p:spPr/>
        <p:txBody>
          <a:bodyPr rtlCol="0"/>
          <a:lstStyle/>
          <a:p>
            <a:pPr rtl="0"/>
            <a:fld id="{7DDE1FAE-8FBB-46D3-9F10-9612E644B37E}" type="datetime1">
              <a:rPr lang="vi-VN" noProof="0" smtClean="0"/>
              <a:t>03/08/2022</a:t>
            </a:fld>
            <a:endParaRPr lang="vi-VN" noProof="0"/>
          </a:p>
        </p:txBody>
      </p:sp>
      <p:sp>
        <p:nvSpPr>
          <p:cNvPr id="5" name="Chỗ dành sẵn cho Chân trang 4">
            <a:extLst>
              <a:ext uri="{FF2B5EF4-FFF2-40B4-BE49-F238E27FC236}">
                <a16:creationId xmlns:a16="http://schemas.microsoft.com/office/drawing/2014/main" id="{705127CA-154D-4E90-B776-A2EE71F78D2E}"/>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a:extLst>
              <a:ext uri="{FF2B5EF4-FFF2-40B4-BE49-F238E27FC236}">
                <a16:creationId xmlns:a16="http://schemas.microsoft.com/office/drawing/2014/main" id="{0256E92A-52E0-4710-BDEF-0A1534685403}"/>
              </a:ext>
            </a:extLst>
          </p:cNvPr>
          <p:cNvSpPr>
            <a:spLocks noGrp="1"/>
          </p:cNvSpPr>
          <p:nvPr>
            <p:ph type="title" orient="vert" hasCustomPrompt="1"/>
          </p:nvPr>
        </p:nvSpPr>
        <p:spPr>
          <a:xfrm>
            <a:off x="8724900" y="365125"/>
            <a:ext cx="2628900" cy="5811838"/>
          </a:xfrm>
        </p:spPr>
        <p:txBody>
          <a:bodyPr vert="eaVert" rtlCol="0"/>
          <a:lstStyle/>
          <a:p>
            <a:pPr rtl="0"/>
            <a:r>
              <a:rPr lang="vi-VN" noProof="0"/>
              <a:t>Bấm để chỉnh sửa kiểu tiêu đề Bản cái</a:t>
            </a:r>
          </a:p>
        </p:txBody>
      </p:sp>
      <p:sp>
        <p:nvSpPr>
          <p:cNvPr id="3" name="Chỗ dành sẵn cho Văn bản Dọc 2">
            <a:extLst>
              <a:ext uri="{FF2B5EF4-FFF2-40B4-BE49-F238E27FC236}">
                <a16:creationId xmlns:a16="http://schemas.microsoft.com/office/drawing/2014/main" id="{B7A240E1-5EB0-47FD-AA37-BF945D136CC3}"/>
              </a:ext>
            </a:extLst>
          </p:cNvPr>
          <p:cNvSpPr>
            <a:spLocks noGrp="1"/>
          </p:cNvSpPr>
          <p:nvPr>
            <p:ph type="body" orient="vert" idx="1" hasCustomPrompt="1"/>
          </p:nvPr>
        </p:nvSpPr>
        <p:spPr>
          <a:xfrm>
            <a:off x="838200" y="365125"/>
            <a:ext cx="7734300" cy="5811838"/>
          </a:xfrm>
        </p:spPr>
        <p:txBody>
          <a:bodyPr vert="eaVert"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A1A14243-F1E4-487A-ABEC-30516A01DF2B}"/>
              </a:ext>
            </a:extLst>
          </p:cNvPr>
          <p:cNvSpPr>
            <a:spLocks noGrp="1"/>
          </p:cNvSpPr>
          <p:nvPr>
            <p:ph type="dt" sz="half" idx="10"/>
          </p:nvPr>
        </p:nvSpPr>
        <p:spPr/>
        <p:txBody>
          <a:bodyPr rtlCol="0"/>
          <a:lstStyle/>
          <a:p>
            <a:pPr rtl="0"/>
            <a:fld id="{7BEBDF54-1A89-4124-A72C-333BB04D7F5B}" type="datetime1">
              <a:rPr lang="vi-VN" noProof="0" smtClean="0"/>
              <a:t>03/08/2022</a:t>
            </a:fld>
            <a:endParaRPr lang="vi-VN" noProof="0"/>
          </a:p>
        </p:txBody>
      </p:sp>
      <p:sp>
        <p:nvSpPr>
          <p:cNvPr id="5" name="Chỗ dành sẵn cho Chân trang 4">
            <a:extLst>
              <a:ext uri="{FF2B5EF4-FFF2-40B4-BE49-F238E27FC236}">
                <a16:creationId xmlns:a16="http://schemas.microsoft.com/office/drawing/2014/main" id="{AC358244-98FD-472D-AB8C-075F71C10BF7}"/>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6334F3-0709-471B-A734-C4B404F55B8E}"/>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AF795016-AF78-4708-9C5F-21110C197B03}"/>
              </a:ext>
            </a:extLst>
          </p:cNvPr>
          <p:cNvSpPr>
            <a:spLocks noGrp="1"/>
          </p:cNvSpPr>
          <p:nvPr>
            <p:ph idx="1" hasCustomPrompt="1"/>
          </p:nvPr>
        </p:nvSpPr>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2AAEA2D1-B124-4454-AFDC-EA60A14BA121}"/>
              </a:ext>
            </a:extLst>
          </p:cNvPr>
          <p:cNvSpPr>
            <a:spLocks noGrp="1"/>
          </p:cNvSpPr>
          <p:nvPr>
            <p:ph type="dt" sz="half" idx="10"/>
          </p:nvPr>
        </p:nvSpPr>
        <p:spPr/>
        <p:txBody>
          <a:bodyPr rtlCol="0"/>
          <a:lstStyle/>
          <a:p>
            <a:pPr rtl="0"/>
            <a:fld id="{E2EE7645-2E0B-483F-9E5C-485EF8CB5660}" type="datetime1">
              <a:rPr lang="vi-VN" noProof="0" smtClean="0"/>
              <a:t>03/08/2022</a:t>
            </a:fld>
            <a:endParaRPr lang="vi-VN" noProof="0"/>
          </a:p>
        </p:txBody>
      </p:sp>
      <p:sp>
        <p:nvSpPr>
          <p:cNvPr id="5" name="Chỗ dành sẵn cho Chân trang 4">
            <a:extLst>
              <a:ext uri="{FF2B5EF4-FFF2-40B4-BE49-F238E27FC236}">
                <a16:creationId xmlns:a16="http://schemas.microsoft.com/office/drawing/2014/main" id="{B4F58000-F9D7-4A53-A6C5-E5E8154226B4}"/>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của Mụ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036159-1280-4EE9-96D3-A56BD5826612}"/>
              </a:ext>
            </a:extLst>
          </p:cNvPr>
          <p:cNvSpPr>
            <a:spLocks noGrp="1"/>
          </p:cNvSpPr>
          <p:nvPr>
            <p:ph type="title" hasCustomPrompt="1"/>
          </p:nvPr>
        </p:nvSpPr>
        <p:spPr>
          <a:xfrm>
            <a:off x="831850" y="1709738"/>
            <a:ext cx="10515600" cy="2852737"/>
          </a:xfrm>
        </p:spPr>
        <p:txBody>
          <a:bodyPr rtlCol="0" anchor="b"/>
          <a:lstStyle>
            <a:lvl1pPr>
              <a:defRPr sz="6000"/>
            </a:lvl1pPr>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3BA27A78-1874-488A-B215-7D763D338186}"/>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VN" noProof="0"/>
              <a:t>Chỉnh sửa kiểu văn bản Bản cái</a:t>
            </a:r>
          </a:p>
        </p:txBody>
      </p:sp>
      <p:sp>
        <p:nvSpPr>
          <p:cNvPr id="4" name="Chỗ dành sẵn cho Ngày tháng 3">
            <a:extLst>
              <a:ext uri="{FF2B5EF4-FFF2-40B4-BE49-F238E27FC236}">
                <a16:creationId xmlns:a16="http://schemas.microsoft.com/office/drawing/2014/main" id="{084BB3D1-3138-4B69-BF5D-4B1A213451CA}"/>
              </a:ext>
            </a:extLst>
          </p:cNvPr>
          <p:cNvSpPr>
            <a:spLocks noGrp="1"/>
          </p:cNvSpPr>
          <p:nvPr>
            <p:ph type="dt" sz="half" idx="10"/>
          </p:nvPr>
        </p:nvSpPr>
        <p:spPr/>
        <p:txBody>
          <a:bodyPr rtlCol="0"/>
          <a:lstStyle/>
          <a:p>
            <a:pPr rtl="0"/>
            <a:fld id="{9C36982E-B14F-41D3-BB8B-9104218E449D}" type="datetime1">
              <a:rPr lang="vi-VN" noProof="0" smtClean="0"/>
              <a:t>03/08/2022</a:t>
            </a:fld>
            <a:endParaRPr lang="vi-VN" noProof="0"/>
          </a:p>
        </p:txBody>
      </p:sp>
      <p:sp>
        <p:nvSpPr>
          <p:cNvPr id="5" name="Chỗ dành sẵn cho Chân trang 4">
            <a:extLst>
              <a:ext uri="{FF2B5EF4-FFF2-40B4-BE49-F238E27FC236}">
                <a16:creationId xmlns:a16="http://schemas.microsoft.com/office/drawing/2014/main" id="{0EFF90C5-31F4-4A22-AC00-3FB5ED291B28}"/>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0CAA11-CC97-44E5-AE4D-808FD741A066}"/>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683AB6CB-9460-4BCA-86C5-5F26357AB80F}"/>
              </a:ext>
            </a:extLst>
          </p:cNvPr>
          <p:cNvSpPr>
            <a:spLocks noGrp="1"/>
          </p:cNvSpPr>
          <p:nvPr>
            <p:ph sz="half" idx="1" hasCustomPrompt="1"/>
          </p:nvPr>
        </p:nvSpPr>
        <p:spPr>
          <a:xfrm>
            <a:off x="838200" y="1825625"/>
            <a:ext cx="5181600" cy="435133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ội dung 3">
            <a:extLst>
              <a:ext uri="{FF2B5EF4-FFF2-40B4-BE49-F238E27FC236}">
                <a16:creationId xmlns:a16="http://schemas.microsoft.com/office/drawing/2014/main" id="{69FAB0F6-401D-4BAF-A300-65AD684DF961}"/>
              </a:ext>
            </a:extLst>
          </p:cNvPr>
          <p:cNvSpPr>
            <a:spLocks noGrp="1"/>
          </p:cNvSpPr>
          <p:nvPr>
            <p:ph sz="half" idx="2" hasCustomPrompt="1"/>
          </p:nvPr>
        </p:nvSpPr>
        <p:spPr>
          <a:xfrm>
            <a:off x="6172200" y="1825625"/>
            <a:ext cx="5181600" cy="435133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a:extLst>
              <a:ext uri="{FF2B5EF4-FFF2-40B4-BE49-F238E27FC236}">
                <a16:creationId xmlns:a16="http://schemas.microsoft.com/office/drawing/2014/main" id="{C4561BBA-B185-4B45-B152-3D320E15F550}"/>
              </a:ext>
            </a:extLst>
          </p:cNvPr>
          <p:cNvSpPr>
            <a:spLocks noGrp="1"/>
          </p:cNvSpPr>
          <p:nvPr>
            <p:ph type="dt" sz="half" idx="10"/>
          </p:nvPr>
        </p:nvSpPr>
        <p:spPr/>
        <p:txBody>
          <a:bodyPr rtlCol="0"/>
          <a:lstStyle/>
          <a:p>
            <a:pPr rtl="0"/>
            <a:fld id="{33EC2CAD-01C6-4F04-8E96-786FC7D7A9A4}" type="datetime1">
              <a:rPr lang="vi-VN" noProof="0" smtClean="0"/>
              <a:t>03/08/2022</a:t>
            </a:fld>
            <a:endParaRPr lang="vi-VN" noProof="0"/>
          </a:p>
        </p:txBody>
      </p:sp>
      <p:sp>
        <p:nvSpPr>
          <p:cNvPr id="6" name="Chỗ dành sẵn cho Chân trang 5">
            <a:extLst>
              <a:ext uri="{FF2B5EF4-FFF2-40B4-BE49-F238E27FC236}">
                <a16:creationId xmlns:a16="http://schemas.microsoft.com/office/drawing/2014/main" id="{D61CD760-96AC-4821-A56B-0B805F2FAD44}"/>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EA47C3-C498-415A-A057-E19BCEB5F28D}"/>
              </a:ext>
            </a:extLst>
          </p:cNvPr>
          <p:cNvSpPr>
            <a:spLocks noGrp="1"/>
          </p:cNvSpPr>
          <p:nvPr>
            <p:ph type="title" hasCustomPrompt="1"/>
          </p:nvPr>
        </p:nvSpPr>
        <p:spPr>
          <a:xfrm>
            <a:off x="839788" y="365125"/>
            <a:ext cx="10515600" cy="1325563"/>
          </a:xfrm>
        </p:spPr>
        <p:txBody>
          <a:bodyPr rtlCol="0"/>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7BF6677F-2712-4810-A3AA-56FA75386D2A}"/>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Chỉnh sửa kiểu văn bản Bản cái</a:t>
            </a:r>
          </a:p>
        </p:txBody>
      </p:sp>
      <p:sp>
        <p:nvSpPr>
          <p:cNvPr id="4" name="Chỗ dành sẵn cho Nội dung 3">
            <a:extLst>
              <a:ext uri="{FF2B5EF4-FFF2-40B4-BE49-F238E27FC236}">
                <a16:creationId xmlns:a16="http://schemas.microsoft.com/office/drawing/2014/main" id="{F871B54A-6775-4978-8E19-32694C9B5E38}"/>
              </a:ext>
            </a:extLst>
          </p:cNvPr>
          <p:cNvSpPr>
            <a:spLocks noGrp="1"/>
          </p:cNvSpPr>
          <p:nvPr>
            <p:ph sz="half" idx="2" hasCustomPrompt="1"/>
          </p:nvPr>
        </p:nvSpPr>
        <p:spPr>
          <a:xfrm>
            <a:off x="839788" y="2505075"/>
            <a:ext cx="5157787" cy="368458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Văn bản 4">
            <a:extLst>
              <a:ext uri="{FF2B5EF4-FFF2-40B4-BE49-F238E27FC236}">
                <a16:creationId xmlns:a16="http://schemas.microsoft.com/office/drawing/2014/main" id="{DDBA1303-B245-476D-BD02-A4E4A359F6E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Chỉnh sửa kiểu văn bản Bản cái</a:t>
            </a:r>
          </a:p>
        </p:txBody>
      </p:sp>
      <p:sp>
        <p:nvSpPr>
          <p:cNvPr id="6" name="Chỗ dành sẵn cho Nội dung 5">
            <a:extLst>
              <a:ext uri="{FF2B5EF4-FFF2-40B4-BE49-F238E27FC236}">
                <a16:creationId xmlns:a16="http://schemas.microsoft.com/office/drawing/2014/main" id="{BE8E898F-5B79-46F1-89C1-F827997CC485}"/>
              </a:ext>
            </a:extLst>
          </p:cNvPr>
          <p:cNvSpPr>
            <a:spLocks noGrp="1"/>
          </p:cNvSpPr>
          <p:nvPr>
            <p:ph sz="quarter" idx="4" hasCustomPrompt="1"/>
          </p:nvPr>
        </p:nvSpPr>
        <p:spPr>
          <a:xfrm>
            <a:off x="6172200" y="2505075"/>
            <a:ext cx="5183188" cy="368458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7" name="Chỗ dành sẵn cho Ngày tháng 6">
            <a:extLst>
              <a:ext uri="{FF2B5EF4-FFF2-40B4-BE49-F238E27FC236}">
                <a16:creationId xmlns:a16="http://schemas.microsoft.com/office/drawing/2014/main" id="{6B417A4D-2EC9-4294-BFF4-EAE22EE1099A}"/>
              </a:ext>
            </a:extLst>
          </p:cNvPr>
          <p:cNvSpPr>
            <a:spLocks noGrp="1"/>
          </p:cNvSpPr>
          <p:nvPr>
            <p:ph type="dt" sz="half" idx="10"/>
          </p:nvPr>
        </p:nvSpPr>
        <p:spPr/>
        <p:txBody>
          <a:bodyPr rtlCol="0"/>
          <a:lstStyle/>
          <a:p>
            <a:pPr rtl="0"/>
            <a:fld id="{3C4A6CC9-DF10-42D0-B55E-63FCF72C8F77}" type="datetime1">
              <a:rPr lang="vi-VN" noProof="0" smtClean="0"/>
              <a:t>03/08/2022</a:t>
            </a:fld>
            <a:endParaRPr lang="vi-VN" noProof="0"/>
          </a:p>
        </p:txBody>
      </p:sp>
      <p:sp>
        <p:nvSpPr>
          <p:cNvPr id="8" name="Chỗ dành sẵn cho Chân trang 7">
            <a:extLst>
              <a:ext uri="{FF2B5EF4-FFF2-40B4-BE49-F238E27FC236}">
                <a16:creationId xmlns:a16="http://schemas.microsoft.com/office/drawing/2014/main" id="{6150E317-3602-42A1-BB7F-0184072E8D5F}"/>
              </a:ext>
            </a:extLst>
          </p:cNvPr>
          <p:cNvSpPr>
            <a:spLocks noGrp="1"/>
          </p:cNvSpPr>
          <p:nvPr>
            <p:ph type="ftr" sz="quarter" idx="11"/>
          </p:nvPr>
        </p:nvSpPr>
        <p:spPr/>
        <p:txBody>
          <a:bodyPr rtlCol="0"/>
          <a:lstStyle/>
          <a:p>
            <a:pPr rtl="0"/>
            <a:endParaRPr lang="vi-VN" noProof="0"/>
          </a:p>
        </p:txBody>
      </p:sp>
      <p:sp>
        <p:nvSpPr>
          <p:cNvPr id="9" name="Chỗ dành sẵn cho Số hiệu Bản chiếu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9F68FC-5755-447A-8D7F-9ADED3E994A3}"/>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gày tháng 2">
            <a:extLst>
              <a:ext uri="{FF2B5EF4-FFF2-40B4-BE49-F238E27FC236}">
                <a16:creationId xmlns:a16="http://schemas.microsoft.com/office/drawing/2014/main" id="{8AB50287-81AA-46CA-8CB3-53A7F8313741}"/>
              </a:ext>
            </a:extLst>
          </p:cNvPr>
          <p:cNvSpPr>
            <a:spLocks noGrp="1"/>
          </p:cNvSpPr>
          <p:nvPr>
            <p:ph type="dt" sz="half" idx="10"/>
          </p:nvPr>
        </p:nvSpPr>
        <p:spPr/>
        <p:txBody>
          <a:bodyPr rtlCol="0"/>
          <a:lstStyle/>
          <a:p>
            <a:pPr rtl="0"/>
            <a:fld id="{A9821A16-A3A3-4B3F-A2D3-5073439EF6E4}" type="datetime1">
              <a:rPr lang="vi-VN" noProof="0" smtClean="0"/>
              <a:t>03/08/2022</a:t>
            </a:fld>
            <a:endParaRPr lang="vi-VN" noProof="0"/>
          </a:p>
        </p:txBody>
      </p:sp>
      <p:sp>
        <p:nvSpPr>
          <p:cNvPr id="4" name="Chỗ dành sẵn cho Chân trang 3">
            <a:extLst>
              <a:ext uri="{FF2B5EF4-FFF2-40B4-BE49-F238E27FC236}">
                <a16:creationId xmlns:a16="http://schemas.microsoft.com/office/drawing/2014/main" id="{2F1BA4AA-02C9-459E-9362-3DA60E3B5972}"/>
              </a:ext>
            </a:extLst>
          </p:cNvPr>
          <p:cNvSpPr>
            <a:spLocks noGrp="1"/>
          </p:cNvSpPr>
          <p:nvPr>
            <p:ph type="ftr" sz="quarter" idx="11"/>
          </p:nvPr>
        </p:nvSpPr>
        <p:spPr/>
        <p:txBody>
          <a:bodyPr rtlCol="0"/>
          <a:lstStyle/>
          <a:p>
            <a:pPr rtl="0"/>
            <a:endParaRPr lang="vi-VN" noProof="0"/>
          </a:p>
        </p:txBody>
      </p:sp>
      <p:sp>
        <p:nvSpPr>
          <p:cNvPr id="5" name="Chỗ dành sẵn cho Số hiệu Bản chiếu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B46ACAA5-F8E7-46E9-8BA7-A510948B62CC}"/>
              </a:ext>
            </a:extLst>
          </p:cNvPr>
          <p:cNvSpPr>
            <a:spLocks noGrp="1"/>
          </p:cNvSpPr>
          <p:nvPr>
            <p:ph type="dt" sz="half" idx="10"/>
          </p:nvPr>
        </p:nvSpPr>
        <p:spPr/>
        <p:txBody>
          <a:bodyPr rtlCol="0"/>
          <a:lstStyle/>
          <a:p>
            <a:pPr rtl="0"/>
            <a:fld id="{DE94A255-6168-46AF-B463-0F545EC82FF7}" type="datetime1">
              <a:rPr lang="vi-VN" noProof="0" smtClean="0"/>
              <a:t>03/08/2022</a:t>
            </a:fld>
            <a:endParaRPr lang="vi-VN" noProof="0"/>
          </a:p>
        </p:txBody>
      </p:sp>
      <p:sp>
        <p:nvSpPr>
          <p:cNvPr id="3" name="Chỗ dành sẵn cho Chân trang 2">
            <a:extLst>
              <a:ext uri="{FF2B5EF4-FFF2-40B4-BE49-F238E27FC236}">
                <a16:creationId xmlns:a16="http://schemas.microsoft.com/office/drawing/2014/main" id="{D1F2DEE8-5654-4DCA-A8D0-D883E52B6FBC}"/>
              </a:ext>
            </a:extLst>
          </p:cNvPr>
          <p:cNvSpPr>
            <a:spLocks noGrp="1"/>
          </p:cNvSpPr>
          <p:nvPr>
            <p:ph type="ftr" sz="quarter" idx="11"/>
          </p:nvPr>
        </p:nvSpPr>
        <p:spPr/>
        <p:txBody>
          <a:bodyPr rtlCol="0"/>
          <a:lstStyle/>
          <a:p>
            <a:pPr rtl="0"/>
            <a:endParaRPr lang="vi-VN" noProof="0"/>
          </a:p>
        </p:txBody>
      </p:sp>
      <p:sp>
        <p:nvSpPr>
          <p:cNvPr id="4" name="Chỗ dành sẵn cho Số hiệu Bản chiếu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91DA80-336B-4DBB-91A1-6E3E4B3C20AA}"/>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3840D456-F0A3-4789-A310-A23F01B2EC00}"/>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Văn bản 3">
            <a:extLst>
              <a:ext uri="{FF2B5EF4-FFF2-40B4-BE49-F238E27FC236}">
                <a16:creationId xmlns:a16="http://schemas.microsoft.com/office/drawing/2014/main" id="{CB8A8B05-7071-44D4-80F7-3E8191C9A49B}"/>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Chỉnh sửa kiểu văn bản Bản cái</a:t>
            </a:r>
          </a:p>
        </p:txBody>
      </p:sp>
      <p:sp>
        <p:nvSpPr>
          <p:cNvPr id="5" name="Chỗ dành sẵn cho Ngày tháng 4">
            <a:extLst>
              <a:ext uri="{FF2B5EF4-FFF2-40B4-BE49-F238E27FC236}">
                <a16:creationId xmlns:a16="http://schemas.microsoft.com/office/drawing/2014/main" id="{E5D8562E-E6F1-449B-909C-98426BA86B36}"/>
              </a:ext>
            </a:extLst>
          </p:cNvPr>
          <p:cNvSpPr>
            <a:spLocks noGrp="1"/>
          </p:cNvSpPr>
          <p:nvPr>
            <p:ph type="dt" sz="half" idx="10"/>
          </p:nvPr>
        </p:nvSpPr>
        <p:spPr/>
        <p:txBody>
          <a:bodyPr rtlCol="0"/>
          <a:lstStyle/>
          <a:p>
            <a:pPr rtl="0"/>
            <a:fld id="{C5E29DB1-7129-40E4-90E3-F3F24F9DF65A}" type="datetime1">
              <a:rPr lang="vi-VN" noProof="0" smtClean="0"/>
              <a:t>03/08/2022</a:t>
            </a:fld>
            <a:endParaRPr lang="vi-VN" noProof="0"/>
          </a:p>
        </p:txBody>
      </p:sp>
      <p:sp>
        <p:nvSpPr>
          <p:cNvPr id="6" name="Chỗ dành sẵn cho Chân trang 5">
            <a:extLst>
              <a:ext uri="{FF2B5EF4-FFF2-40B4-BE49-F238E27FC236}">
                <a16:creationId xmlns:a16="http://schemas.microsoft.com/office/drawing/2014/main" id="{7EB47A9A-FB08-407B-A73A-0AC513F0FD5A}"/>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AD474D-6779-4C23-BD3C-82F5DC3E3E2F}"/>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vi-VN" noProof="0"/>
              <a:t>Bấm để chỉnh sửa kiểu tiêu đề Bản cái</a:t>
            </a:r>
          </a:p>
        </p:txBody>
      </p:sp>
      <p:sp>
        <p:nvSpPr>
          <p:cNvPr id="3" name="Chỗ dành sẵn cho Hình ảnh 2">
            <a:extLst>
              <a:ext uri="{FF2B5EF4-FFF2-40B4-BE49-F238E27FC236}">
                <a16:creationId xmlns:a16="http://schemas.microsoft.com/office/drawing/2014/main" id="{0A21096C-E430-49C7-A801-21C0BD95DC42}"/>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Bấm vào biểu tượng để thêm ảnh</a:t>
            </a:r>
          </a:p>
        </p:txBody>
      </p:sp>
      <p:sp>
        <p:nvSpPr>
          <p:cNvPr id="4" name="Chỗ dành sẵn cho Văn bản 3">
            <a:extLst>
              <a:ext uri="{FF2B5EF4-FFF2-40B4-BE49-F238E27FC236}">
                <a16:creationId xmlns:a16="http://schemas.microsoft.com/office/drawing/2014/main" id="{0024828F-334F-4A50-850D-10684F245271}"/>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Chỉnh sửa kiểu văn bản Bản cái</a:t>
            </a:r>
          </a:p>
        </p:txBody>
      </p:sp>
      <p:sp>
        <p:nvSpPr>
          <p:cNvPr id="5" name="Chỗ dành sẵn cho Ngày tháng 4">
            <a:extLst>
              <a:ext uri="{FF2B5EF4-FFF2-40B4-BE49-F238E27FC236}">
                <a16:creationId xmlns:a16="http://schemas.microsoft.com/office/drawing/2014/main" id="{533293F4-2B70-4BB5-A982-219E4133E251}"/>
              </a:ext>
            </a:extLst>
          </p:cNvPr>
          <p:cNvSpPr>
            <a:spLocks noGrp="1"/>
          </p:cNvSpPr>
          <p:nvPr>
            <p:ph type="dt" sz="half" idx="10"/>
          </p:nvPr>
        </p:nvSpPr>
        <p:spPr/>
        <p:txBody>
          <a:bodyPr rtlCol="0"/>
          <a:lstStyle/>
          <a:p>
            <a:pPr rtl="0"/>
            <a:fld id="{7E6B7B2C-AB1D-4BF8-9C5E-21BB20E8FF24}" type="datetime1">
              <a:rPr lang="vi-VN" noProof="0" smtClean="0"/>
              <a:t>03/08/2022</a:t>
            </a:fld>
            <a:endParaRPr lang="vi-VN" noProof="0"/>
          </a:p>
        </p:txBody>
      </p:sp>
      <p:sp>
        <p:nvSpPr>
          <p:cNvPr id="6" name="Chỗ dành sẵn cho Chân trang 5">
            <a:extLst>
              <a:ext uri="{FF2B5EF4-FFF2-40B4-BE49-F238E27FC236}">
                <a16:creationId xmlns:a16="http://schemas.microsoft.com/office/drawing/2014/main" id="{C4F9A86F-B378-4759-B50E-2E0BFAE62463}"/>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vi-VN" noProof="0" dirty="0" err="1"/>
              <a:t>Chỉnh</a:t>
            </a:r>
            <a:r>
              <a:rPr lang="vi-VN" noProof="0" dirty="0"/>
              <a:t> sửa </a:t>
            </a:r>
            <a:r>
              <a:rPr lang="vi-VN" noProof="0" dirty="0" err="1"/>
              <a:t>kiểu</a:t>
            </a:r>
            <a:r>
              <a:rPr lang="vi-VN" noProof="0" dirty="0"/>
              <a:t> văn bản </a:t>
            </a:r>
            <a:r>
              <a:rPr lang="vi-VN" noProof="0" dirty="0" err="1"/>
              <a:t>Bản</a:t>
            </a:r>
            <a:r>
              <a:rPr lang="vi-VN" noProof="0" dirty="0"/>
              <a:t> </a:t>
            </a:r>
            <a:r>
              <a:rPr lang="vi-VN" noProof="0" dirty="0" err="1"/>
              <a:t>cái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ỗ dành sẵn cho Ngày tháng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16F5ECDB-427F-4ED6-AEEF-3C7C48AB2473}" type="datetime1">
              <a:rPr lang="vi-VN" noProof="0" smtClean="0"/>
              <a:pPr/>
              <a:t>03/08/2022</a:t>
            </a:fld>
            <a:endParaRPr lang="vi-VN" noProof="0">
              <a:latin typeface="Calibri" panose="020F0502020204030204" pitchFamily="34" charset="0"/>
              <a:cs typeface="Calibri" panose="020F0502020204030204" pitchFamily="34" charset="0"/>
            </a:endParaRPr>
          </a:p>
        </p:txBody>
      </p:sp>
      <p:sp>
        <p:nvSpPr>
          <p:cNvPr id="5" name="Chỗ dành sẵn cho Chân trang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cs typeface="Calibri" panose="020F0502020204030204" pitchFamily="34" charset="0"/>
              </a:defRPr>
            </a:lvl1pPr>
          </a:lstStyle>
          <a:p>
            <a:endParaRPr lang="vi-VN" noProof="0">
              <a:latin typeface="Calibri" panose="020F0502020204030204" pitchFamily="34" charset="0"/>
              <a:cs typeface="Calibri" panose="020F0502020204030204" pitchFamily="34" charset="0"/>
            </a:endParaRPr>
          </a:p>
        </p:txBody>
      </p:sp>
      <p:sp>
        <p:nvSpPr>
          <p:cNvPr id="6" name="Chỗ dành sẵn cho Số hiệu Bản chiếu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A6AF1B4E-90EC-4A51-B6E5-B702C054ECB0}" type="slidenum">
              <a:rPr lang="vi-VN" noProof="0" smtClean="0"/>
              <a:pPr/>
              <a:t>‹#›</a:t>
            </a:fld>
            <a:endParaRPr lang="vi-VN" noProof="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61AC0E-7195-4ACF-AA0A-5E2923A987F7}"/>
              </a:ext>
            </a:extLst>
          </p:cNvPr>
          <p:cNvSpPr>
            <a:spLocks noGrp="1"/>
          </p:cNvSpPr>
          <p:nvPr>
            <p:ph type="ctrTitle" idx="4294967295"/>
          </p:nvPr>
        </p:nvSpPr>
        <p:spPr>
          <a:xfrm>
            <a:off x="1715621" y="1734792"/>
            <a:ext cx="8760757" cy="2664929"/>
          </a:xfrm>
        </p:spPr>
        <p:txBody>
          <a:bodyPr rtlCol="0" anchor="t">
            <a:noAutofit/>
          </a:bodyPr>
          <a:lstStyle/>
          <a:p>
            <a:pPr algn="ctr" rtl="0">
              <a:spcBef>
                <a:spcPts val="1800"/>
              </a:spcBef>
              <a:spcAft>
                <a:spcPts val="1800"/>
              </a:spcAft>
            </a:pPr>
            <a:r>
              <a:rPr lang="en-US" sz="6000">
                <a:latin typeface="Tahoma" panose="020B0604030504040204" pitchFamily="34" charset="0"/>
                <a:ea typeface="Tahoma" panose="020B0604030504040204" pitchFamily="34" charset="0"/>
                <a:cs typeface="Tahoma" panose="020B0604030504040204" pitchFamily="34" charset="0"/>
              </a:rPr>
              <a:t>NGHIÊN CỨU HỖ TRỢ CHUẨN ĐOÁN BỆNH LAO DỰA VÀO HỌC MÁY</a:t>
            </a:r>
            <a:endParaRPr lang="vi-VN" sz="6000">
              <a:latin typeface="Tahoma" panose="020B0604030504040204" pitchFamily="34" charset="0"/>
              <a:ea typeface="Tahoma" panose="020B0604030504040204" pitchFamily="34" charset="0"/>
              <a:cs typeface="Tahoma" panose="020B0604030504040204" pitchFamily="34" charset="0"/>
            </a:endParaRPr>
          </a:p>
        </p:txBody>
      </p:sp>
      <p:sp>
        <p:nvSpPr>
          <p:cNvPr id="6" name="Tiêu đề phụ 5">
            <a:extLst>
              <a:ext uri="{FF2B5EF4-FFF2-40B4-BE49-F238E27FC236}">
                <a16:creationId xmlns:a16="http://schemas.microsoft.com/office/drawing/2014/main" id="{E91FC3CC-4F56-F97D-B857-5089C4390127}"/>
              </a:ext>
            </a:extLst>
          </p:cNvPr>
          <p:cNvSpPr>
            <a:spLocks noGrp="1"/>
          </p:cNvSpPr>
          <p:nvPr>
            <p:ph type="subTitle" idx="4294967295"/>
          </p:nvPr>
        </p:nvSpPr>
        <p:spPr>
          <a:xfrm>
            <a:off x="1715622" y="4823791"/>
            <a:ext cx="8760756" cy="1179444"/>
          </a:xfrm>
          <a:noFill/>
        </p:spPr>
        <p:txBody>
          <a:bodyPr>
            <a:normAutofit/>
          </a:bodyPr>
          <a:lstStyle/>
          <a:p>
            <a:pPr marL="720000" algn="l">
              <a:lnSpc>
                <a:spcPct val="100000"/>
              </a:lnSpc>
              <a:spcBef>
                <a:spcPts val="600"/>
              </a:spcBef>
              <a:spcAft>
                <a:spcPts val="600"/>
              </a:spcAft>
            </a:pPr>
            <a:r>
              <a:rPr lang="en-US"/>
              <a:t>Giáo viên hướng dẫn: PGS.TS Đỗ Năng Toàn</a:t>
            </a:r>
          </a:p>
          <a:p>
            <a:pPr marL="720000" algn="l">
              <a:lnSpc>
                <a:spcPct val="100000"/>
              </a:lnSpc>
              <a:spcBef>
                <a:spcPts val="600"/>
              </a:spcBef>
              <a:spcAft>
                <a:spcPts val="600"/>
              </a:spcAft>
            </a:pPr>
            <a:r>
              <a:rPr lang="en-US"/>
              <a:t>Học viên thực hiện: Nguyễn Hữu Khánh</a:t>
            </a:r>
            <a:endParaRPr lang="vi-VN"/>
          </a:p>
        </p:txBody>
      </p:sp>
      <p:sp>
        <p:nvSpPr>
          <p:cNvPr id="8" name="Hộp Văn bản 7">
            <a:extLst>
              <a:ext uri="{FF2B5EF4-FFF2-40B4-BE49-F238E27FC236}">
                <a16:creationId xmlns:a16="http://schemas.microsoft.com/office/drawing/2014/main" id="{55CF81F5-A764-E65E-7314-8FB75AA47C6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t>ĐẠI HỌC THÁI NGUYÊN</a:t>
            </a:r>
          </a:p>
          <a:p>
            <a:pPr algn="ctr"/>
            <a:r>
              <a:rPr lang="en-US" sz="2000" b="1"/>
              <a:t>TRƯỜNG ĐẠI HỌC CÔNG NGHỆ THÔNG TIN VÀ TRUYỀN THÔNG</a:t>
            </a:r>
            <a:endParaRPr lang="vi-VN" sz="2000" b="1"/>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4257886" cy="1469965"/>
          </a:xfrm>
        </p:spPr>
        <p:txBody>
          <a:bodyPr rtlCol="0" anchor="ctr">
            <a:normAutofit/>
          </a:bodyPr>
          <a:lstStyle/>
          <a:p>
            <a:pPr rtl="0"/>
            <a:r>
              <a:rPr lang="en-US">
                <a:solidFill>
                  <a:schemeClr val="bg1"/>
                </a:solidFill>
                <a:latin typeface="+mn-lt"/>
                <a:cs typeface="Segoe UI" panose="020B0502040204020203" pitchFamily="34" charset="0"/>
              </a:rPr>
              <a:t>ĐẶT VẤN ĐỀ</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6096000" y="2177003"/>
            <a:ext cx="5770758" cy="522134"/>
          </a:xfrm>
        </p:spPr>
        <p:txBody>
          <a:bodyPr vert="horz" lIns="91440" tIns="45720" rIns="91440" bIns="45720" rtlCol="0" anchor="t">
            <a:normAutofit fontScale="92500"/>
          </a:bodyPr>
          <a:lstStyle/>
          <a:p>
            <a:pPr marL="0" indent="0" rtl="0">
              <a:buNone/>
            </a:pPr>
            <a:r>
              <a:rPr lang="vi-VN" b="1">
                <a:solidFill>
                  <a:schemeClr val="bg1"/>
                </a:solidFill>
                <a:latin typeface="Segoe UI" panose="020B0502040204020203" pitchFamily="34" charset="0"/>
                <a:cs typeface="Segoe UI" panose="020B0502040204020203" pitchFamily="34" charset="0"/>
              </a:rPr>
              <a:t>- TÌNH HÌNH BỆNH LAO THẾ GIỚI</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8" name="Chỗ dành sẵn cho Nội dung 2">
            <a:extLst>
              <a:ext uri="{FF2B5EF4-FFF2-40B4-BE49-F238E27FC236}">
                <a16:creationId xmlns:a16="http://schemas.microsoft.com/office/drawing/2014/main" id="{EC572C41-0677-C0BE-10D6-F97B3EB48317}"/>
              </a:ext>
            </a:extLst>
          </p:cNvPr>
          <p:cNvSpPr txBox="1">
            <a:spLocks/>
          </p:cNvSpPr>
          <p:nvPr/>
        </p:nvSpPr>
        <p:spPr>
          <a:xfrm>
            <a:off x="6096000" y="3167933"/>
            <a:ext cx="5770758" cy="52213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b="1">
                <a:solidFill>
                  <a:schemeClr val="bg1"/>
                </a:solidFill>
                <a:latin typeface="Segoe UI" panose="020B0502040204020203" pitchFamily="34" charset="0"/>
                <a:cs typeface="Segoe UI" panose="020B0502040204020203" pitchFamily="34" charset="0"/>
              </a:rPr>
              <a:t>- TÌNH HÌNH BỆNH LAO VIỆT NAM</a:t>
            </a:r>
          </a:p>
        </p:txBody>
      </p:sp>
      <p:sp>
        <p:nvSpPr>
          <p:cNvPr id="10" name="Chỗ dành sẵn cho Nội dung 2">
            <a:extLst>
              <a:ext uri="{FF2B5EF4-FFF2-40B4-BE49-F238E27FC236}">
                <a16:creationId xmlns:a16="http://schemas.microsoft.com/office/drawing/2014/main" id="{A3D9BCDD-255C-071B-ED02-35A31FAC4294}"/>
              </a:ext>
            </a:extLst>
          </p:cNvPr>
          <p:cNvSpPr txBox="1">
            <a:spLocks/>
          </p:cNvSpPr>
          <p:nvPr/>
        </p:nvSpPr>
        <p:spPr>
          <a:xfrm>
            <a:off x="6096000" y="4158864"/>
            <a:ext cx="5770758" cy="52213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b="1">
                <a:solidFill>
                  <a:schemeClr val="bg1"/>
                </a:solidFill>
                <a:latin typeface="Segoe UI" panose="020B0502040204020203" pitchFamily="34" charset="0"/>
                <a:cs typeface="Segoe UI" panose="020B0502040204020203" pitchFamily="34" charset="0"/>
              </a:rPr>
              <a:t>- SỰ CẦN THIẾT CỦA NGHIÊN CỨU</a:t>
            </a:r>
          </a:p>
        </p:txBody>
      </p:sp>
      <p:sp>
        <p:nvSpPr>
          <p:cNvPr id="11" name="Hộp Văn bản 10">
            <a:extLst>
              <a:ext uri="{FF2B5EF4-FFF2-40B4-BE49-F238E27FC236}">
                <a16:creationId xmlns:a16="http://schemas.microsoft.com/office/drawing/2014/main" id="{3E80331D-C068-D5F6-3D53-77E44F0FBA61}"/>
              </a:ext>
            </a:extLst>
          </p:cNvPr>
          <p:cNvSpPr txBox="1"/>
          <p:nvPr/>
        </p:nvSpPr>
        <p:spPr>
          <a:xfrm>
            <a:off x="0" y="-6403"/>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4257886" cy="1469965"/>
          </a:xfrm>
        </p:spPr>
        <p:txBody>
          <a:bodyPr rtlCol="0" anchor="ctr">
            <a:normAutofit/>
          </a:bodyPr>
          <a:lstStyle/>
          <a:p>
            <a:pPr rtl="0"/>
            <a:r>
              <a:rPr lang="en-US">
                <a:solidFill>
                  <a:schemeClr val="bg1"/>
                </a:solidFill>
                <a:latin typeface="+mn-lt"/>
                <a:cs typeface="Segoe UI" panose="020B0502040204020203" pitchFamily="34" charset="0"/>
              </a:rPr>
              <a:t>ĐẶT VẤN ĐỀ</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5777948" y="1191613"/>
            <a:ext cx="6088810" cy="5225327"/>
          </a:xfrm>
        </p:spPr>
        <p:txBody>
          <a:bodyPr vert="horz" lIns="91440" tIns="45720" rIns="91440" bIns="45720" rtlCol="0" anchor="t">
            <a:noAutofit/>
          </a:bodyPr>
          <a:lstStyle/>
          <a:p>
            <a:pPr rtl="0">
              <a:spcBef>
                <a:spcPts val="1800"/>
              </a:spcBef>
              <a:spcAft>
                <a:spcPts val="1800"/>
              </a:spcAft>
            </a:pPr>
            <a:r>
              <a:rPr lang="vi-VN" sz="2400">
                <a:solidFill>
                  <a:schemeClr val="bg1"/>
                </a:solidFill>
                <a:latin typeface="Segoe UI" panose="020B0502040204020203" pitchFamily="34" charset="0"/>
                <a:cs typeface="Segoe UI" panose="020B0502040204020203" pitchFamily="34" charset="0"/>
              </a:rPr>
              <a:t>Đối tượng và phạm vi nghiên cứu</a:t>
            </a:r>
          </a:p>
          <a:p>
            <a:pPr rtl="0">
              <a:spcBef>
                <a:spcPts val="1800"/>
              </a:spcBef>
              <a:spcAft>
                <a:spcPts val="1800"/>
              </a:spcAft>
            </a:pPr>
            <a:r>
              <a:rPr lang="vi-VN" sz="2400">
                <a:solidFill>
                  <a:schemeClr val="bg1"/>
                </a:solidFill>
                <a:latin typeface="Segoe UI" panose="020B0502040204020203" pitchFamily="34" charset="0"/>
                <a:cs typeface="Segoe UI" panose="020B0502040204020203" pitchFamily="34" charset="0"/>
              </a:rPr>
              <a:t>Những nội dung nghiên cứu chinh:</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 Phần mở đầu</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Chương 1: Khái quát về CNN và bài toán chuẩn đoán bệnh lao.</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Chương 2: Một số mô hình hỗ trợ chuẩn đoán.</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Chương 3: Chương trình thử nghiệm</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253162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VGG</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4314809" cy="4336349"/>
          </a:xfrm>
        </p:spPr>
        <p:txBody>
          <a:bodyPr vert="horz" lIns="91440" tIns="45720" rIns="91440" bIns="45720" rtlCol="0" anchor="t">
            <a:noAutofit/>
          </a:bodyPr>
          <a:lstStyle/>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Mô hình VGG là gì?</a:t>
            </a:r>
          </a:p>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Cấu hình VGG16</a:t>
            </a:r>
          </a:p>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Ưu, nhược điểm của mô hình VGG</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5290716" y="6232274"/>
            <a:ext cx="5925376" cy="369332"/>
          </a:xfrm>
          <a:prstGeom prst="rect">
            <a:avLst/>
          </a:prstGeom>
          <a:noFill/>
        </p:spPr>
        <p:txBody>
          <a:bodyPr wrap="square" rtlCol="0">
            <a:spAutoFit/>
          </a:bodyPr>
          <a:lstStyle/>
          <a:p>
            <a:pPr algn="ctr"/>
            <a:r>
              <a:rPr lang="vi-VN" i="1">
                <a:solidFill>
                  <a:schemeClr val="bg1"/>
                </a:solidFill>
              </a:rPr>
              <a:t>Hình 1: Cấu hình VGG16</a:t>
            </a:r>
          </a:p>
        </p:txBody>
      </p:sp>
      <p:pic>
        <p:nvPicPr>
          <p:cNvPr id="13" name="Hình ảnh 12">
            <a:extLst>
              <a:ext uri="{FF2B5EF4-FFF2-40B4-BE49-F238E27FC236}">
                <a16:creationId xmlns:a16="http://schemas.microsoft.com/office/drawing/2014/main" id="{F2938512-6E5C-B784-5CE7-CF9948CF8D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0051" y="2080591"/>
            <a:ext cx="7226707" cy="4054856"/>
          </a:xfrm>
          <a:prstGeom prst="rect">
            <a:avLst/>
          </a:prstGeom>
        </p:spPr>
      </p:pic>
    </p:spTree>
    <p:extLst>
      <p:ext uri="{BB962C8B-B14F-4D97-AF65-F5344CB8AC3E}">
        <p14:creationId xmlns:p14="http://schemas.microsoft.com/office/powerpoint/2010/main" val="299181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 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Mô hình ResNet là gì?</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Vấn đề lỗi trên tập huấn luyện và kiểm tra của các mạng neuron thuần</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1928812" y="6208638"/>
            <a:ext cx="8334375" cy="369332"/>
          </a:xfrm>
          <a:prstGeom prst="rect">
            <a:avLst/>
          </a:prstGeom>
          <a:noFill/>
        </p:spPr>
        <p:txBody>
          <a:bodyPr wrap="square" rtlCol="0">
            <a:spAutoFit/>
          </a:bodyPr>
          <a:lstStyle/>
          <a:p>
            <a:pPr algn="ctr"/>
            <a:r>
              <a:rPr lang="vi-VN" i="1">
                <a:solidFill>
                  <a:schemeClr val="bg1"/>
                </a:solidFill>
              </a:rPr>
              <a:t>Hình 2: Lỗi trên tập huấn luyện và tập kiểm tra của mạng neuron thuần</a:t>
            </a:r>
          </a:p>
        </p:txBody>
      </p:sp>
      <p:pic>
        <p:nvPicPr>
          <p:cNvPr id="7" name="Hình ảnh 6">
            <a:extLst>
              <a:ext uri="{FF2B5EF4-FFF2-40B4-BE49-F238E27FC236}">
                <a16:creationId xmlns:a16="http://schemas.microsoft.com/office/drawing/2014/main" id="{0BF22865-2394-A849-9216-8A5C45863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8812" y="3408288"/>
            <a:ext cx="8334375" cy="2800350"/>
          </a:xfrm>
          <a:prstGeom prst="rect">
            <a:avLst/>
          </a:prstGeom>
        </p:spPr>
      </p:pic>
    </p:spTree>
    <p:extLst>
      <p:ext uri="{BB962C8B-B14F-4D97-AF65-F5344CB8AC3E}">
        <p14:creationId xmlns:p14="http://schemas.microsoft.com/office/powerpoint/2010/main" val="6823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Phương pháp giải quyết của mô hình ResNet</a:t>
            </a: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4138337" y="5791770"/>
            <a:ext cx="3915321" cy="369332"/>
          </a:xfrm>
          <a:prstGeom prst="rect">
            <a:avLst/>
          </a:prstGeom>
          <a:noFill/>
        </p:spPr>
        <p:txBody>
          <a:bodyPr wrap="square" rtlCol="0">
            <a:spAutoFit/>
          </a:bodyPr>
          <a:lstStyle/>
          <a:p>
            <a:pPr algn="ctr"/>
            <a:r>
              <a:rPr lang="vi-VN" i="1">
                <a:solidFill>
                  <a:schemeClr val="bg1"/>
                </a:solidFill>
              </a:rPr>
              <a:t>Hình 3: Residual Block</a:t>
            </a:r>
          </a:p>
        </p:txBody>
      </p:sp>
      <p:pic>
        <p:nvPicPr>
          <p:cNvPr id="8" name="Hình ảnh 7">
            <a:extLst>
              <a:ext uri="{FF2B5EF4-FFF2-40B4-BE49-F238E27FC236}">
                <a16:creationId xmlns:a16="http://schemas.microsoft.com/office/drawing/2014/main" id="{1894A988-635E-3A54-B234-3D43F5C932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7627" y="2489837"/>
            <a:ext cx="5136742" cy="3262019"/>
          </a:xfrm>
          <a:prstGeom prst="rect">
            <a:avLst/>
          </a:prstGeom>
        </p:spPr>
      </p:pic>
    </p:spTree>
    <p:extLst>
      <p:ext uri="{BB962C8B-B14F-4D97-AF65-F5344CB8AC3E}">
        <p14:creationId xmlns:p14="http://schemas.microsoft.com/office/powerpoint/2010/main" val="290803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Cấu hình mô hình ResNet</a:t>
            </a: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4197410" y="5262364"/>
            <a:ext cx="3915321" cy="369332"/>
          </a:xfrm>
          <a:prstGeom prst="rect">
            <a:avLst/>
          </a:prstGeom>
          <a:noFill/>
        </p:spPr>
        <p:txBody>
          <a:bodyPr wrap="square" rtlCol="0">
            <a:spAutoFit/>
          </a:bodyPr>
          <a:lstStyle/>
          <a:p>
            <a:pPr algn="ctr"/>
            <a:r>
              <a:rPr lang="vi-VN" i="1">
                <a:solidFill>
                  <a:schemeClr val="bg1"/>
                </a:solidFill>
              </a:rPr>
              <a:t>Hình 4: Cấu hình mô hình ResNet</a:t>
            </a:r>
          </a:p>
        </p:txBody>
      </p:sp>
      <p:pic>
        <p:nvPicPr>
          <p:cNvPr id="7" name="Hình ảnh 6">
            <a:extLst>
              <a:ext uri="{FF2B5EF4-FFF2-40B4-BE49-F238E27FC236}">
                <a16:creationId xmlns:a16="http://schemas.microsoft.com/office/drawing/2014/main" id="{DE970B18-DAB1-DDCC-2A10-F48D223443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384" y="2691184"/>
            <a:ext cx="11423374" cy="2404206"/>
          </a:xfrm>
          <a:prstGeom prst="rect">
            <a:avLst/>
          </a:prstGeom>
        </p:spPr>
      </p:pic>
    </p:spTree>
    <p:extLst>
      <p:ext uri="{BB962C8B-B14F-4D97-AF65-F5344CB8AC3E}">
        <p14:creationId xmlns:p14="http://schemas.microsoft.com/office/powerpoint/2010/main" val="4710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600"/>
              </a:spcBef>
              <a:spcAft>
                <a:spcPts val="1200"/>
              </a:spcAft>
            </a:pPr>
            <a:r>
              <a:rPr lang="vi-VN">
                <a:solidFill>
                  <a:schemeClr val="bg1"/>
                </a:solidFill>
                <a:latin typeface="Segoe UI" panose="020B0502040204020203" pitchFamily="34" charset="0"/>
                <a:cs typeface="Segoe UI" panose="020B0502040204020203" pitchFamily="34" charset="0"/>
              </a:rPr>
              <a:t>Ưu điểm của mô hình ResNet</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Cải thiện đáng kể hiệu suất đào tạo mô hình</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Giải quyết được khá tốt vấn đề Vanishing Gradient của các mạng CNN thuần</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Có thể đào tạo dễ dàng các mạng với số lớp rất lớn mà không làm tăng tỷ lệ đào tạo lỗi</a:t>
            </a:r>
          </a:p>
          <a:p>
            <a:pPr>
              <a:spcBef>
                <a:spcPts val="600"/>
              </a:spcBef>
              <a:spcAft>
                <a:spcPts val="1200"/>
              </a:spcAft>
            </a:pPr>
            <a:r>
              <a:rPr lang="vi-VN">
                <a:solidFill>
                  <a:schemeClr val="bg1"/>
                </a:solidFill>
                <a:latin typeface="Segoe UI" panose="020B0502040204020203" pitchFamily="34" charset="0"/>
                <a:cs typeface="Segoe UI" panose="020B0502040204020203" pitchFamily="34" charset="0"/>
              </a:rPr>
              <a:t>Nhược điểm của mô hình ResNet</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Đối với mạng sâu hơn, việc phát hiện lỗi trở nên khó khăn</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Nếu mạng quá nông, việc đào tạo có thể rất kém hiệu quả.</a:t>
            </a:r>
          </a:p>
          <a:p>
            <a:pPr lvl="1">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2110444261"/>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8500_TF44781794_Win32" id="{526EBEC8-7B2A-4D9E-858D-B94BCD836360}" vid="{1F1441FC-8963-4F9E-B89F-23FA19E50B6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Bản trình bày Nghiên cứu</Template>
  <TotalTime>1178</TotalTime>
  <Words>1776</Words>
  <Application>Microsoft Office PowerPoint</Application>
  <PresentationFormat>Màn hình rộng</PresentationFormat>
  <Paragraphs>117</Paragraphs>
  <Slides>8</Slides>
  <Notes>8</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8</vt:i4>
      </vt:variant>
    </vt:vector>
  </HeadingPairs>
  <TitlesOfParts>
    <vt:vector size="14" baseType="lpstr">
      <vt:lpstr>Arial</vt:lpstr>
      <vt:lpstr>Calibri</vt:lpstr>
      <vt:lpstr>Calibri Light</vt:lpstr>
      <vt:lpstr>Segoe UI</vt:lpstr>
      <vt:lpstr>Tahoma</vt:lpstr>
      <vt:lpstr>Chủ đề Office</vt:lpstr>
      <vt:lpstr>NGHIÊN CỨU HỖ TRỢ CHUẨN ĐOÁN BỆNH LAO DỰA VÀO HỌC MÁY</vt:lpstr>
      <vt:lpstr>ĐẶT VẤN ĐỀ</vt:lpstr>
      <vt:lpstr>ĐẶT VẤN ĐỀ</vt:lpstr>
      <vt:lpstr>MÔ HÌNH VGG</vt:lpstr>
      <vt:lpstr> MÔ HÌNH RESNET</vt:lpstr>
      <vt:lpstr>MÔ HÌNH RESNET</vt:lpstr>
      <vt:lpstr>MÔ HÌNH RESNET</vt:lpstr>
      <vt:lpstr>MÔ HÌNH RESNET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HỖ TRỢ CHUẨN ĐOÁN BỆNH LAO DỰA VÀO HỌC MÁY</dc:title>
  <dc:creator>Khánh Nguyễn Hữu</dc:creator>
  <cp:lastModifiedBy>Nguyễn Hữu Khánh</cp:lastModifiedBy>
  <cp:revision>4</cp:revision>
  <dcterms:created xsi:type="dcterms:W3CDTF">2022-08-03T03:33:16Z</dcterms:created>
  <dcterms:modified xsi:type="dcterms:W3CDTF">2022-08-04T00:01:06Z</dcterms:modified>
</cp:coreProperties>
</file>