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6" r:id="rId3"/>
    <p:sldId id="271" r:id="rId4"/>
    <p:sldId id="272" r:id="rId5"/>
    <p:sldId id="273" r:id="rId6"/>
    <p:sldId id="274" r:id="rId7"/>
    <p:sldId id="275" r:id="rId8"/>
    <p:sldId id="276" r:id="rId9"/>
    <p:sldId id="277" r:id="rId10"/>
    <p:sldId id="278" r:id="rId11"/>
    <p:sldId id="279" r:id="rId12"/>
    <p:sldId id="280" r:id="rId13"/>
    <p:sldId id="288" r:id="rId14"/>
    <p:sldId id="287" r:id="rId15"/>
    <p:sldId id="286" r:id="rId16"/>
    <p:sldId id="281" r:id="rId17"/>
    <p:sldId id="282" r:id="rId18"/>
    <p:sldId id="283" r:id="rId19"/>
    <p:sldId id="285" r:id="rId20"/>
    <p:sldId id="284" r:id="rId21"/>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96D"/>
    <a:srgbClr val="0C7B93"/>
    <a:srgbClr val="D4F6CC"/>
    <a:srgbClr val="3CCF4E"/>
    <a:srgbClr val="EF5B0C"/>
    <a:srgbClr val="003865"/>
    <a:srgbClr val="000000"/>
    <a:srgbClr val="FF1E00"/>
    <a:srgbClr val="E8F9FD"/>
    <a:srgbClr val="59CE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487" autoAdjust="0"/>
  </p:normalViewPr>
  <p:slideViewPr>
    <p:cSldViewPr snapToGrid="0">
      <p:cViewPr varScale="1">
        <p:scale>
          <a:sx n="75" d="100"/>
          <a:sy n="75" d="100"/>
        </p:scale>
        <p:origin x="1950" y="72"/>
      </p:cViewPr>
      <p:guideLst/>
    </p:cSldViewPr>
  </p:slideViewPr>
  <p:notesTextViewPr>
    <p:cViewPr>
      <p:scale>
        <a:sx n="1" d="1"/>
        <a:sy n="1" d="1"/>
      </p:scale>
      <p:origin x="0" y="0"/>
    </p:cViewPr>
  </p:notesTextViewPr>
  <p:notesViewPr>
    <p:cSldViewPr snapToGrid="0">
      <p:cViewPr varScale="1">
        <p:scale>
          <a:sx n="84" d="100"/>
          <a:sy n="84" d="100"/>
        </p:scale>
        <p:origin x="390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3" name="Chỗ dành sẵn cho Ngày tháng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90F328A-97A5-4B16-AC44-8E58CE7D98BB}" type="datetime1">
              <a:rPr lang="vi-VN" smtClean="0">
                <a:latin typeface="Calibri" panose="020F0502020204030204" pitchFamily="34" charset="0"/>
                <a:cs typeface="Calibri" panose="020F0502020204030204" pitchFamily="34" charset="0"/>
              </a:rPr>
              <a:t>04/08/2022</a:t>
            </a:fld>
            <a:endParaRPr lang="vi-VN">
              <a:latin typeface="Calibri" panose="020F0502020204030204" pitchFamily="34" charset="0"/>
              <a:cs typeface="Calibri" panose="020F0502020204030204" pitchFamily="34" charset="0"/>
            </a:endParaRPr>
          </a:p>
        </p:txBody>
      </p:sp>
      <p:sp>
        <p:nvSpPr>
          <p:cNvPr id="4" name="Chỗ dành sẵn cho Chân trang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5" name="Chỗ dành sẵn cho Số hiệu Bản chiếu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vi-VN" smtClean="0">
                <a:latin typeface="Calibri" panose="020F0502020204030204" pitchFamily="34" charset="0"/>
                <a:cs typeface="Calibri" panose="020F0502020204030204" pitchFamily="34" charset="0"/>
              </a:r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E608F116-8F7B-4C2A-B442-57E81F997EF0}" type="datetime1">
              <a:rPr lang="vi-VN" smtClean="0"/>
              <a:pPr/>
              <a:t>04/08/2022</a:t>
            </a:fld>
            <a:endParaRPr lang="vi-VN">
              <a:latin typeface="Calibri" panose="020F0502020204030204" pitchFamily="34" charset="0"/>
              <a:cs typeface="Calibri" panose="020F0502020204030204" pitchFamily="34" charset="0"/>
            </a:endParaRPr>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BC849E9A-41F7-4779-A581-48A7C374A227}" type="slidenum">
              <a:rPr lang="vi-VN" smtClean="0"/>
              <a:p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a:p>
        </p:txBody>
      </p:sp>
      <p:sp>
        <p:nvSpPr>
          <p:cNvPr id="4" name="Chỗ dành sẵn cho Số hiệu Bản chiếu 3"/>
          <p:cNvSpPr>
            <a:spLocks noGrp="1"/>
          </p:cNvSpPr>
          <p:nvPr>
            <p:ph type="sldNum" sz="quarter" idx="5"/>
          </p:nvPr>
        </p:nvSpPr>
        <p:spPr/>
        <p:txBody>
          <a:bodyPr/>
          <a:lstStyle/>
          <a:p>
            <a:fld id="{BC849E9A-41F7-4779-A581-48A7C374A227}" type="slidenum">
              <a:rPr lang="vi-VN" smtClean="0"/>
              <a:pPr/>
              <a:t>1</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9423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en-US" noProof="0">
                <a:solidFill>
                  <a:schemeClr val="bg1"/>
                </a:solidFill>
                <a:latin typeface="Segoe UI" panose="020B0502040204020203" pitchFamily="34" charset="0"/>
                <a:cs typeface="Segoe UI" panose="020B0502040204020203" pitchFamily="34" charset="0"/>
              </a:rPr>
              <a:t>Cấu hình mô hình DenseNet: </a:t>
            </a:r>
            <a:endParaRPr lang="vi-VN">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DenseNets được chia thành nhiều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khối dày đặc DenseBlock. Mỗi kiến trúc bao gồm bốn DenseBlock với số lượng lớp khác nhau.</a:t>
            </a:r>
            <a:r>
              <a:rPr lang="en-US">
                <a:solidFill>
                  <a:schemeClr val="bg1"/>
                </a:solidFill>
                <a:latin typeface="Segoe UI" panose="020B0502040204020203" pitchFamily="34" charset="0"/>
                <a:cs typeface="Segoe UI" panose="020B0502040204020203" pitchFamily="34" charset="0"/>
              </a:rPr>
              <a:t> P</a:t>
            </a:r>
            <a:r>
              <a:rPr lang="vi-VN">
                <a:solidFill>
                  <a:schemeClr val="bg1"/>
                </a:solidFill>
                <a:latin typeface="Segoe UI" panose="020B0502040204020203" pitchFamily="34" charset="0"/>
                <a:cs typeface="Segoe UI" panose="020B0502040204020203" pitchFamily="34" charset="0"/>
              </a:rPr>
              <a:t>hần đầu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tiên của kiến trúc DenseNet bao gồm Lớp chuyển đổi 2 bước 7x7, tiếp theo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là lớp MaxPooling 3x3 bước-2. Và khối dày đặc thứ tư được theo sau bởi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một Lớp phân loại chấp nhận các bản đồ đặc trưng của tất cả các lớp của</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mạng để thực hiện phân loại.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Ngoài ra, các phép toán tích chập bên trong mỗi kiến trúc là các lớp Cổ</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chai. Điều này có nghĩa là Conv 1x1 làm giảm số lượng kênh trong đầu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vào và Conv 3x3 thực hiện hoạt động tích chập trên phiên bản đã biến đổi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của đầu vào với số lượng kênh giảm hơn so với đầu vào</a:t>
            </a:r>
            <a:r>
              <a:rPr lang="en-US">
                <a:solidFill>
                  <a:schemeClr val="bg1"/>
                </a:solidFill>
                <a:latin typeface="Segoe UI" panose="020B0502040204020203" pitchFamily="34" charset="0"/>
                <a:cs typeface="Segoe UI" panose="020B0502040204020203" pitchFamily="34" charset="0"/>
              </a:rPr>
              <a:t>.</a:t>
            </a: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10</a:t>
            </a:fld>
            <a:endParaRPr lang="vi-VN"/>
          </a:p>
        </p:txBody>
      </p:sp>
    </p:spTree>
    <p:extLst>
      <p:ext uri="{BB962C8B-B14F-4D97-AF65-F5344CB8AC3E}">
        <p14:creationId xmlns:p14="http://schemas.microsoft.com/office/powerpoint/2010/main" val="403542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Ưu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Giải quyết khá tốt vấn đề vanishing-gradient của các mạng CNN</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thuần.</a:t>
            </a:r>
            <a:endParaRPr lang="en-US">
              <a:solidFill>
                <a:schemeClr val="bg1"/>
              </a:solidFill>
              <a:latin typeface="Segoe UI" panose="020B0502040204020203" pitchFamily="34" charset="0"/>
              <a:cs typeface="Segoe UI" panose="020B0502040204020203" pitchFamily="34" charset="0"/>
            </a:endParaRP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Cải thiện sự truyền tải đặc trưng giữa các lớ</a:t>
            </a:r>
            <a:r>
              <a:rPr lang="en-US">
                <a:solidFill>
                  <a:schemeClr val="bg1"/>
                </a:solidFill>
                <a:latin typeface="Segoe UI" panose="020B0502040204020203" pitchFamily="34" charset="0"/>
                <a:cs typeface="Segoe UI" panose="020B0502040204020203" pitchFamily="34" charset="0"/>
              </a:rPr>
              <a:t>p.</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Giảm đáng kể số lượng tham số</a:t>
            </a:r>
            <a:r>
              <a:rPr lang="en-US">
                <a:solidFill>
                  <a:schemeClr val="bg1"/>
                </a:solidFill>
                <a:latin typeface="Segoe UI" panose="020B0502040204020203" pitchFamily="34" charset="0"/>
                <a:cs typeface="Segoe UI" panose="020B0502040204020203" pitchFamily="34" charset="0"/>
              </a:rPr>
              <a:t>.</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Khuyến khích sử dụng lại các đặc trưng.</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Nhược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Kết nối quá mức không chỉ làm giảm hiệu suất tính toán và hiệu quả</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tham số của mạng mà còn làm cho các mạng dễ bị overfitting.</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11</a:t>
            </a:fld>
            <a:endParaRPr lang="vi-VN"/>
          </a:p>
        </p:txBody>
      </p:sp>
    </p:spTree>
    <p:extLst>
      <p:ext uri="{BB962C8B-B14F-4D97-AF65-F5344CB8AC3E}">
        <p14:creationId xmlns:p14="http://schemas.microsoft.com/office/powerpoint/2010/main" val="563258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t>Tại công bố của Karen Simonyan và Andrew Zisserman [7], các tác giả có thông tin mạng VGG có số lượng tham số khổng lồ từ 133 - 144 triệu. Với hệ thống được hỗ trợ là bốn NVIDIA Titan Black GPUs, việc đào tạo một mô hình đơn chiếm tới 2-3 tuần tùy thuộc vào cấu trúc. Chính vì vấn đề thời gian và nguồn tài nguyên nghiên cứu không thể đáp ứng nên chương trình thử nghiệm sẽ không áp dụng mô hình VGG. </a:t>
            </a:r>
            <a:endParaRPr lang="en-US"/>
          </a:p>
          <a:p>
            <a:pPr>
              <a:spcBef>
                <a:spcPts val="1200"/>
              </a:spcBef>
              <a:spcAft>
                <a:spcPts val="600"/>
              </a:spcAft>
            </a:pPr>
            <a:r>
              <a:rPr lang="vi-VN"/>
              <a:t>Tham khảo kết quả nghiên cứu được công bố của Gao Huang [9] được thông tin tại hình 3.1 về so sánh tỷ lệ lỗi trên tập dữ liệu CIFAR và SVHN của các mô hình CNN, đặc biệt là mô hình ResNet và các biến thể của nó</a:t>
            </a:r>
            <a:r>
              <a:rPr lang="en-US"/>
              <a:t> t</a:t>
            </a:r>
            <a:r>
              <a:rPr lang="vi-VN"/>
              <a:t>a dễ dàng nhận ra DenseNet có tỉ lể lỗi thấp hơn so với các mô hình ResNe</a:t>
            </a:r>
            <a:r>
              <a:rPr lang="en-US"/>
              <a:t>t</a:t>
            </a:r>
            <a:r>
              <a:rPr lang="vi-VN"/>
              <a:t>, số lượng tham số cũng có ít hơn ResNet. Từ đây có thể nhận thấy 43 rõ nên áp dụng mô hình DenseNet. Chính vì những cơ sở trên, học viên quyết định sử dụng mô hình DenseNet cho phần mềm thử nghiệm của luận văn</a:t>
            </a: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12</a:t>
            </a:fld>
            <a:endParaRPr lang="vi-VN"/>
          </a:p>
        </p:txBody>
      </p:sp>
    </p:spTree>
    <p:extLst>
      <p:ext uri="{BB962C8B-B14F-4D97-AF65-F5344CB8AC3E}">
        <p14:creationId xmlns:p14="http://schemas.microsoft.com/office/powerpoint/2010/main" val="167015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Hệ thống chương trình thử nghiệm Phần mềm chuẩn đoán bệnh lao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được thiết kế theo kiến trúc Client/Server năm tầng (hình </a:t>
            </a:r>
            <a:r>
              <a:rPr lang="en-US">
                <a:solidFill>
                  <a:schemeClr val="bg1"/>
                </a:solidFill>
                <a:latin typeface="Segoe UI" panose="020B0502040204020203" pitchFamily="34" charset="0"/>
                <a:cs typeface="Segoe UI" panose="020B0502040204020203" pitchFamily="34" charset="0"/>
              </a:rPr>
              <a:t>7</a:t>
            </a:r>
            <a:r>
              <a:rPr lang="vi-VN">
                <a:solidFill>
                  <a:schemeClr val="bg1"/>
                </a:solidFill>
                <a:latin typeface="Segoe UI" panose="020B0502040204020203" pitchFamily="34" charset="0"/>
                <a:cs typeface="Segoe UI" panose="020B0502040204020203" pitchFamily="34" charset="0"/>
              </a:rPr>
              <a:t>), trong đó:</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Tầng thứ nhất là tầng giao diện người phân loại</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en-US"/>
              <a:t>Tầng thứ hai là tầng server quản lý cấu hình hệ thống</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en-US"/>
              <a:t>Tầng thứ ba là tầng server thực hiện logic xử lý các yêu cầu từ client</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t>Tầng thứ tư là tầng đảm nhiệm xây dựng, tinh chỉnh và quản lý các phiên bản mô hình phân loại cho hệ thống</a:t>
            </a:r>
            <a:endParaRPr lang="en-US"/>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en-US"/>
              <a:t>Tầng cuối cùng là tầng quản lý dữ liệu, bao gồm CSDL ảnh phục vụ cho việc huấn luyện mô hình, CSDL ảnh đã xử lý từ các client nhằm mục đích bổ sung sự đa dạng của CSDL ảnh và cải thiện độ chính xác của mô hình phân loại</a:t>
            </a: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13</a:t>
            </a:fld>
            <a:endParaRPr lang="vi-VN"/>
          </a:p>
        </p:txBody>
      </p:sp>
    </p:spTree>
    <p:extLst>
      <p:ext uri="{BB962C8B-B14F-4D97-AF65-F5344CB8AC3E}">
        <p14:creationId xmlns:p14="http://schemas.microsoft.com/office/powerpoint/2010/main" val="3952987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Giao diện cập nhật mô hình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Tại đây, quản trị viên có thể thay đổi mô hình được sử dụng trong hệ</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thống. Mô hình này là được tạo ra ở pha Học. Mô hình mới được tải lên</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server, lưu trữ lại và ghi lại thông tin về đường dẫn để hệ thống có thể gọi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được khi cần thiết.</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14</a:t>
            </a:fld>
            <a:endParaRPr lang="vi-VN"/>
          </a:p>
        </p:txBody>
      </p:sp>
    </p:spTree>
    <p:extLst>
      <p:ext uri="{BB962C8B-B14F-4D97-AF65-F5344CB8AC3E}">
        <p14:creationId xmlns:p14="http://schemas.microsoft.com/office/powerpoint/2010/main" val="3905172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Giao diện cập nhật mô hình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Tại đây, quản trị viên có thể thay đổi mô hình được sử dụng trong hệ</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thống. Mô hình này là được tạo ra ở pha Học. Mô hình mới được tải lên</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server, lưu trữ lại và ghi lại thông tin về đường dẫn để hệ thống có thể gọi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được khi cần thiết.</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15</a:t>
            </a:fld>
            <a:endParaRPr lang="vi-VN"/>
          </a:p>
        </p:txBody>
      </p:sp>
    </p:spTree>
    <p:extLst>
      <p:ext uri="{BB962C8B-B14F-4D97-AF65-F5344CB8AC3E}">
        <p14:creationId xmlns:p14="http://schemas.microsoft.com/office/powerpoint/2010/main" val="204626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Giao diện này tập trung thông tin của tất cả các dự đoán đã được thực</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hiện và lưu lại của hệ thống. Hệ thống sẽ hiện thị tất cả các dự đoán đối với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người quản trị, và với tài khoản người dùng, hệ thống chỉ hiển thị những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dự đoán thuộc về người dùng.</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16</a:t>
            </a:fld>
            <a:endParaRPr lang="vi-VN"/>
          </a:p>
        </p:txBody>
      </p:sp>
    </p:spTree>
    <p:extLst>
      <p:ext uri="{BB962C8B-B14F-4D97-AF65-F5344CB8AC3E}">
        <p14:creationId xmlns:p14="http://schemas.microsoft.com/office/powerpoint/2010/main" val="1363159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Người dùng upload ảnh chụp x-quang đã chuyển đổi định dạng PNG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với kích thước 512x512 tại đây và nhận về kết quả dự đoán.</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17</a:t>
            </a:fld>
            <a:endParaRPr lang="vi-VN"/>
          </a:p>
        </p:txBody>
      </p:sp>
    </p:spTree>
    <p:extLst>
      <p:ext uri="{BB962C8B-B14F-4D97-AF65-F5344CB8AC3E}">
        <p14:creationId xmlns:p14="http://schemas.microsoft.com/office/powerpoint/2010/main" val="2125339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Thực hiện kiểm thử việc phân loại của hệ thống với 100 ảnh x-quang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được tách riêng biệt khỏi quá trình trainning, ta có được kết quả rất khả</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quan.</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Bài toán của luận văn chỉ có hai lớp để phân loại nên phương pháp thích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hợp nhất để đánh giá là True/False Positive/Negative. Ta định nghĩa lớp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dữ liệu quan trọng hơn cần được xác định đúng là lớp Positive (P-dương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tính), lớp còn lại được gọi là Negative (N-âm tính). Ta định nghĩa True</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Positive (TP), False Positive (FP), True Negative (TN), False Negative</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(FN) dựa trên confusion matrix chưa chuẩn hoá.</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Bằng phương pháp trên, ta có kết quả tổng hợp tại hình </a:t>
            </a:r>
            <a:r>
              <a:rPr lang="en-US">
                <a:solidFill>
                  <a:schemeClr val="bg1"/>
                </a:solidFill>
                <a:latin typeface="Segoe UI" panose="020B0502040204020203" pitchFamily="34" charset="0"/>
                <a:cs typeface="Segoe UI" panose="020B0502040204020203" pitchFamily="34" charset="0"/>
              </a:rPr>
              <a:t>9</a:t>
            </a:r>
            <a:r>
              <a:rPr lang="vi-VN">
                <a:solidFill>
                  <a:schemeClr val="bg1"/>
                </a:solidFill>
                <a:latin typeface="Segoe UI" panose="020B0502040204020203" pitchFamily="34" charset="0"/>
                <a:cs typeface="Segoe UI" panose="020B0502040204020203" pitchFamily="34" charset="0"/>
              </a:rPr>
              <a:t>, tỉ lệ dự</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đoán chính xác là 96%, tỉ lệ báo động nhầm (False Alarm Rate) là 1% và</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tỉ lệ bỏ sót (Miss Detection Rate) là 3%</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18</a:t>
            </a:fld>
            <a:endParaRPr lang="vi-VN"/>
          </a:p>
        </p:txBody>
      </p:sp>
    </p:spTree>
    <p:extLst>
      <p:ext uri="{BB962C8B-B14F-4D97-AF65-F5344CB8AC3E}">
        <p14:creationId xmlns:p14="http://schemas.microsoft.com/office/powerpoint/2010/main" val="3351217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Kết quả đã đạt được</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Sau một thời gian tìm hiểu nghiên cứu, luận văn đã trình bày được các</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vấn đề sau:</a:t>
            </a: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T</a:t>
            </a:r>
            <a:r>
              <a:rPr lang="vi-VN">
                <a:solidFill>
                  <a:schemeClr val="bg1"/>
                </a:solidFill>
                <a:latin typeface="Segoe UI" panose="020B0502040204020203" pitchFamily="34" charset="0"/>
                <a:cs typeface="Segoe UI" panose="020B0502040204020203" pitchFamily="34" charset="0"/>
              </a:rPr>
              <a:t>rình bày khái quát về CNN và bài toán chẩn đoán bệnh lao</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Hệ thống hóa một số mô hình học sâu hỗ trợ chẩn đoán</a:t>
            </a: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Cài đặt thử nghiệm một trong các mô hình đã được hệ thống hóa</a:t>
            </a:r>
          </a:p>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Hướng hoàn thiện và phát triển tiếp theo:</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Chương trình tuy đã đảm bảo được những chức năng chính yếu nhất</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của luận văn, nhưng để áp dụng vào thực tế thì vẫn chưa thể được. Lý</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do chính cho việc này là do sự khác biệt giữa nguồn ảnh đầu vào.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nguồn ảnh đầu vào của bài toán luận văn là ảnh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định dạng PNG, tuy nhiên, thực tế nguồn ảnh x-quang y tế được chụp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qua các thiết bị thu nhận ảnh y tế (CT, MRI...) hầu hết lại ở định dạng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DICOM. Việc không đồng nhất về định dạng ảnh khiến cho chương trình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hiện nay chưa thể đưa vào sử dụng trong thực tế.</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C</a:t>
            </a:r>
            <a:r>
              <a:rPr lang="vi-VN">
                <a:solidFill>
                  <a:schemeClr val="bg1"/>
                </a:solidFill>
                <a:latin typeface="Segoe UI" panose="020B0502040204020203" pitchFamily="34" charset="0"/>
                <a:cs typeface="Segoe UI" panose="020B0502040204020203" pitchFamily="34" charset="0"/>
              </a:rPr>
              <a:t>hất lượng ảnh đầu vào không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đồng đều. Hầu hết ảnh trong bộ dữ liệu đều có chất lượng tốt, sắc nét,</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rõ ràng. Nhưng cũng có một vài ảnh mờ, không thực sự rõ nét.</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Từ những vấn đề nêu trên, </a:t>
            </a:r>
            <a:r>
              <a:rPr lang="en-US">
                <a:solidFill>
                  <a:schemeClr val="bg1"/>
                </a:solidFill>
                <a:latin typeface="Segoe UI" panose="020B0502040204020203" pitchFamily="34" charset="0"/>
                <a:cs typeface="Segoe UI" panose="020B0502040204020203" pitchFamily="34" charset="0"/>
              </a:rPr>
              <a:t>học viên </a:t>
            </a:r>
            <a:r>
              <a:rPr lang="vi-VN">
                <a:solidFill>
                  <a:schemeClr val="bg1"/>
                </a:solidFill>
                <a:latin typeface="Segoe UI" panose="020B0502040204020203" pitchFamily="34" charset="0"/>
                <a:cs typeface="Segoe UI" panose="020B0502040204020203" pitchFamily="34" charset="0"/>
              </a:rPr>
              <a:t>đề xuất hướng phát triển tiếp theo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là hoàn thiện thêm các chức năng liên quan đến nâng cao chất lượng ảnh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đầu vào, chức năng kết nối với thiết bị thu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nhận ảnh y tế (CT, MRI...) để</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hoàn thiện chương trình có thể ứng dụng vào thực tiễn.</a:t>
            </a:r>
          </a:p>
          <a:p>
            <a:pPr>
              <a:spcBef>
                <a:spcPts val="1200"/>
              </a:spcBef>
              <a:spcAft>
                <a:spcPts val="600"/>
              </a:spcAft>
            </a:pP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19</a:t>
            </a:fld>
            <a:endParaRPr lang="vi-VN"/>
          </a:p>
        </p:txBody>
      </p:sp>
    </p:spTree>
    <p:extLst>
      <p:ext uri="{BB962C8B-B14F-4D97-AF65-F5344CB8AC3E}">
        <p14:creationId xmlns:p14="http://schemas.microsoft.com/office/powerpoint/2010/main" val="36107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en-US" noProof="0">
                <a:latin typeface="Segoe UI" panose="020B0502040204020203" pitchFamily="34" charset="0"/>
                <a:cs typeface="Segoe UI" panose="020B0502040204020203" pitchFamily="34" charset="0"/>
              </a:rPr>
              <a:t>Theo báo cáo của Tổ chức Y tế thế giới năm 2020 về kiểm soát bệnh lao toàn cầu</a:t>
            </a:r>
          </a:p>
          <a:p>
            <a:pPr marL="171450" indent="-171450" rtl="0">
              <a:buFontTx/>
              <a:buChar char="-"/>
            </a:pPr>
            <a:r>
              <a:rPr lang="vi-VN" noProof="0">
                <a:latin typeface="Segoe UI" panose="020B0502040204020203" pitchFamily="34" charset="0"/>
                <a:cs typeface="Segoe UI" panose="020B0502040204020203" pitchFamily="34" charset="0"/>
              </a:rPr>
              <a:t>Tình hình bệnh lao thế giới</a:t>
            </a:r>
          </a:p>
          <a:p>
            <a:pPr marL="628650" lvl="1" indent="-171450" rtl="0">
              <a:buFontTx/>
              <a:buChar char="-"/>
            </a:pPr>
            <a:r>
              <a:rPr lang="vi-VN" noProof="0">
                <a:latin typeface="Segoe UI" panose="020B0502040204020203" pitchFamily="34" charset="0"/>
                <a:cs typeface="Segoe UI" panose="020B0502040204020203" pitchFamily="34" charset="0"/>
              </a:rPr>
              <a:t>Năm 2019 trên toàn cầu có khoảng 10 triệu người hiện mắc lao</a:t>
            </a:r>
          </a:p>
          <a:p>
            <a:pPr marL="628650" lvl="1" indent="-171450" rtl="0">
              <a:buFontTx/>
              <a:buChar char="-"/>
            </a:pPr>
            <a:r>
              <a:rPr lang="vi-VN" noProof="0">
                <a:latin typeface="Segoe UI" panose="020B0502040204020203" pitchFamily="34" charset="0"/>
                <a:cs typeface="Segoe UI" panose="020B0502040204020203" pitchFamily="34" charset="0"/>
              </a:rPr>
              <a:t>Bệnh lao là nguyên nhân gây tử vong đứng hàng thứ hai trong các bệnh nhiễm trùng</a:t>
            </a:r>
          </a:p>
          <a:p>
            <a:pPr marL="628650" lvl="1" indent="-171450" rtl="0">
              <a:buFontTx/>
              <a:buChar char="-"/>
            </a:pPr>
            <a:r>
              <a:rPr lang="vi-VN" noProof="0">
                <a:latin typeface="Segoe UI" panose="020B0502040204020203" pitchFamily="34" charset="0"/>
                <a:cs typeface="Segoe UI" panose="020B0502040204020203" pitchFamily="34" charset="0"/>
              </a:rPr>
              <a:t>Do tác động ngắn hạn của đại dịch Covid-19, tử vong do lao có thể tăng đáng kể trong năm 2020</a:t>
            </a:r>
          </a:p>
          <a:p>
            <a:pPr marL="171450" lvl="0" indent="-171450" rtl="0">
              <a:buFontTx/>
              <a:buChar char="-"/>
            </a:pPr>
            <a:r>
              <a:rPr lang="vi-VN" noProof="0">
                <a:latin typeface="Segoe UI" panose="020B0502040204020203" pitchFamily="34" charset="0"/>
                <a:cs typeface="Segoe UI" panose="020B0502040204020203" pitchFamily="34" charset="0"/>
              </a:rPr>
              <a:t>Tình hình bệnh lao Việt Nam</a:t>
            </a:r>
          </a:p>
          <a:p>
            <a:pPr marL="628650" lvl="1" indent="-171450" rtl="0">
              <a:buFontTx/>
              <a:buChar char="-"/>
            </a:pPr>
            <a:r>
              <a:rPr lang="vi-VN" noProof="0">
                <a:latin typeface="Segoe UI" panose="020B0502040204020203" pitchFamily="34" charset="0"/>
                <a:cs typeface="Segoe UI" panose="020B0502040204020203" pitchFamily="34" charset="0"/>
              </a:rPr>
              <a:t>Đứng thứ 11 trong 30 nước có số người bệnh lao cao nhất trên toàn cầu</a:t>
            </a:r>
          </a:p>
          <a:p>
            <a:pPr marL="628650" lvl="1" indent="-171450" rtl="0">
              <a:buFontTx/>
              <a:buChar char="-"/>
            </a:pPr>
            <a:r>
              <a:rPr lang="vi-VN" noProof="0">
                <a:latin typeface="Segoe UI" panose="020B0502040204020203" pitchFamily="34" charset="0"/>
                <a:cs typeface="Segoe UI" panose="020B0502040204020203" pitchFamily="34" charset="0"/>
              </a:rPr>
              <a:t>Hàng năm, ước tính có 17.000 trường hợp tử vong do lao tại Việt Nam</a:t>
            </a: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2</a:t>
            </a:fld>
            <a:endParaRPr lang="vi-VN"/>
          </a:p>
        </p:txBody>
      </p:sp>
    </p:spTree>
    <p:extLst>
      <p:ext uri="{BB962C8B-B14F-4D97-AF65-F5344CB8AC3E}">
        <p14:creationId xmlns:p14="http://schemas.microsoft.com/office/powerpoint/2010/main" val="2295961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Xin chân thành cảm ơn các Thầy/Cô trong hội đồng, các bạn học viên, đồng nghiệp đã lắng nghe. Em rất mong nhận được những góp ý của Thầy/Cô, các bạn học viên và mọi người có mặt tại đây để em có thể hoàn thiện hơn luận văn của minh!</a:t>
            </a: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20</a:t>
            </a:fld>
            <a:endParaRPr lang="vi-VN"/>
          </a:p>
        </p:txBody>
      </p:sp>
    </p:spTree>
    <p:extLst>
      <p:ext uri="{BB962C8B-B14F-4D97-AF65-F5344CB8AC3E}">
        <p14:creationId xmlns:p14="http://schemas.microsoft.com/office/powerpoint/2010/main" val="61546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latin typeface="Segoe UI" panose="020B0502040204020203" pitchFamily="34" charset="0"/>
                <a:cs typeface="Segoe UI" panose="020B0502040204020203" pitchFamily="34" charset="0"/>
              </a:rPr>
              <a:t>Sự cần thiết của nghiên cứu</a:t>
            </a:r>
          </a:p>
          <a:p>
            <a:pPr marL="628650" lvl="1" indent="-171450" rtl="0">
              <a:buFontTx/>
              <a:buChar char="-"/>
            </a:pPr>
            <a:r>
              <a:rPr lang="vi-VN" noProof="0">
                <a:latin typeface="Segoe UI" panose="020B0502040204020203" pitchFamily="34" charset="0"/>
                <a:cs typeface="Segoe UI" panose="020B0502040204020203" pitchFamily="34" charset="0"/>
              </a:rPr>
              <a:t>Chẩn đoán bệnh lao không thật sự khó nhưng phải chẩn đoán sớm và chẩn đoán đung để khởi động điều trị sớm, việc này rất cần việc ứng dụng công nghệ thông tin vào quá trình chuẩn đoán</a:t>
            </a:r>
            <a:r>
              <a:rPr lang="en-US" noProof="0">
                <a:latin typeface="Segoe UI" panose="020B0502040204020203" pitchFamily="34" charset="0"/>
                <a:cs typeface="Segoe UI" panose="020B0502040204020203" pitchFamily="34" charset="0"/>
              </a:rPr>
              <a:t>, đặc biệt là học máy, học sâu</a:t>
            </a:r>
            <a:endParaRPr lang="vi-VN" noProof="0">
              <a:latin typeface="Segoe UI" panose="020B0502040204020203" pitchFamily="34" charset="0"/>
              <a:cs typeface="Segoe UI" panose="020B0502040204020203" pitchFamily="34" charset="0"/>
            </a:endParaRPr>
          </a:p>
          <a:p>
            <a:pPr marL="628650" lvl="1" indent="-171450" rtl="0">
              <a:buFontTx/>
              <a:buChar char="-"/>
            </a:pPr>
            <a:r>
              <a:rPr lang="vi-VN" noProof="0">
                <a:latin typeface="Segoe UI" panose="020B0502040204020203" pitchFamily="34" charset="0"/>
                <a:cs typeface="Segoe UI" panose="020B0502040204020203" pitchFamily="34" charset="0"/>
              </a:rPr>
              <a:t>Xuất phát từ sự cần thiết của việc áp dụng những tiến bộ học máy, học sâu như đã trình bày, </a:t>
            </a:r>
            <a:r>
              <a:rPr lang="en-US" noProof="0">
                <a:latin typeface="Segoe UI" panose="020B0502040204020203" pitchFamily="34" charset="0"/>
                <a:cs typeface="Segoe UI" panose="020B0502040204020203" pitchFamily="34" charset="0"/>
              </a:rPr>
              <a:t>em </a:t>
            </a:r>
            <a:r>
              <a:rPr lang="vi-VN" noProof="0">
                <a:latin typeface="Segoe UI" panose="020B0502040204020203" pitchFamily="34" charset="0"/>
                <a:cs typeface="Segoe UI" panose="020B0502040204020203" pitchFamily="34" charset="0"/>
              </a:rPr>
              <a:t>đã thực hiện đề tài "Nghiên cứu hỗ trợ chuẩn đoán bệnh lao dựa vào học máy". Đề tài đảm bảo được sự phù hợp và tính khoa học cần thiết, đặc biệt có tính ứng dụng thực tiễn cao.</a:t>
            </a:r>
          </a:p>
          <a:p>
            <a:pPr marL="171450" indent="-171450" rtl="0">
              <a:buFontTx/>
              <a:buChar char="-"/>
            </a:pPr>
            <a:endParaRPr lang="en-US" noProof="0">
              <a:latin typeface="Segoe UI" panose="020B0502040204020203" pitchFamily="34" charset="0"/>
              <a:cs typeface="Segoe UI" panose="020B0502040204020203" pitchFamily="34" charset="0"/>
            </a:endParaRPr>
          </a:p>
          <a:p>
            <a:pPr marL="171450" indent="-171450" rtl="0">
              <a:buFontTx/>
              <a:buChar char="-"/>
            </a:pPr>
            <a:r>
              <a:rPr lang="en-US" noProof="0">
                <a:latin typeface="Segoe UI" panose="020B0502040204020203" pitchFamily="34" charset="0"/>
                <a:cs typeface="Segoe UI" panose="020B0502040204020203" pitchFamily="34" charset="0"/>
              </a:rPr>
              <a:t>Bài toán chuẩn đoán bệnh lao</a:t>
            </a:r>
          </a:p>
          <a:p>
            <a:pPr marL="628650" lvl="1" indent="-171450" rtl="0">
              <a:buFontTx/>
              <a:buChar char="-"/>
            </a:pPr>
            <a:r>
              <a:rPr lang="en-US" noProof="0">
                <a:latin typeface="Segoe UI" panose="020B0502040204020203" pitchFamily="34" charset="0"/>
                <a:cs typeface="Segoe UI" panose="020B0502040204020203" pitchFamily="34" charset="0"/>
              </a:rPr>
              <a:t>Các dữ liệu chuẩn đoán bệnh lao: </a:t>
            </a:r>
            <a:r>
              <a:rPr lang="vi-VN" noProof="0">
                <a:latin typeface="Segoe UI" panose="020B0502040204020203" pitchFamily="34" charset="0"/>
                <a:cs typeface="Segoe UI" panose="020B0502040204020203" pitchFamily="34" charset="0"/>
              </a:rPr>
              <a:t>Để chuẩn đoán được bệnh lao cần dựa vào rất nhiều dữ liệu</a:t>
            </a:r>
            <a:r>
              <a:rPr lang="en-US" noProof="0">
                <a:latin typeface="Segoe UI" panose="020B0502040204020203" pitchFamily="34" charset="0"/>
                <a:cs typeface="Segoe UI" panose="020B0502040204020203" pitchFamily="34" charset="0"/>
              </a:rPr>
              <a:t> từ lâm sàng đến cận lâm sàng. </a:t>
            </a:r>
            <a:r>
              <a:rPr lang="vi-VN" noProof="0">
                <a:latin typeface="Segoe UI" panose="020B0502040204020203" pitchFamily="34" charset="0"/>
                <a:cs typeface="Segoe UI" panose="020B0502040204020203" pitchFamily="34" charset="0"/>
              </a:rPr>
              <a:t>Tuy vậy, do mục tiêu, đối tượng nghiên cứu, phạm vi nghiên cứu, nên</a:t>
            </a:r>
            <a:r>
              <a:rPr lang="en-US" noProof="0">
                <a:latin typeface="Segoe UI" panose="020B0502040204020203" pitchFamily="34" charset="0"/>
                <a:cs typeface="Segoe UI" panose="020B0502040204020203" pitchFamily="34" charset="0"/>
              </a:rPr>
              <a:t> </a:t>
            </a:r>
            <a:r>
              <a:rPr lang="vi-VN" noProof="0">
                <a:latin typeface="Segoe UI" panose="020B0502040204020203" pitchFamily="34" charset="0"/>
                <a:cs typeface="Segoe UI" panose="020B0502040204020203" pitchFamily="34" charset="0"/>
              </a:rPr>
              <a:t>luận văn chỉ tập trung nghiên cứu hỗ trợ chuẩn đoán bệnh lao qua các</a:t>
            </a:r>
            <a:r>
              <a:rPr lang="en-US" noProof="0">
                <a:latin typeface="Segoe UI" panose="020B0502040204020203" pitchFamily="34" charset="0"/>
                <a:cs typeface="Segoe UI" panose="020B0502040204020203" pitchFamily="34" charset="0"/>
              </a:rPr>
              <a:t> </a:t>
            </a:r>
            <a:r>
              <a:rPr lang="vi-VN" noProof="0">
                <a:latin typeface="Segoe UI" panose="020B0502040204020203" pitchFamily="34" charset="0"/>
                <a:cs typeface="Segoe UI" panose="020B0502040204020203" pitchFamily="34" charset="0"/>
              </a:rPr>
              <a:t>hình ảnh x-quang phổi thường quy dựa vào học máy, học sâu.</a:t>
            </a:r>
            <a:endParaRPr lang="en-US" noProof="0">
              <a:latin typeface="Segoe UI" panose="020B0502040204020203" pitchFamily="34" charset="0"/>
              <a:cs typeface="Segoe UI" panose="020B0502040204020203" pitchFamily="34" charset="0"/>
            </a:endParaRPr>
          </a:p>
          <a:p>
            <a:pPr marL="628650" lvl="1" indent="-171450" rtl="0">
              <a:buFontTx/>
              <a:buChar char="-"/>
            </a:pPr>
            <a:r>
              <a:rPr lang="vi-VN" noProof="0">
                <a:latin typeface="Segoe UI" panose="020B0502040204020203" pitchFamily="34" charset="0"/>
                <a:cs typeface="Segoe UI" panose="020B0502040204020203" pitchFamily="34" charset="0"/>
              </a:rPr>
              <a:t>bài toán này chính là bài toán phân loại ảnh trong Thị</a:t>
            </a:r>
            <a:r>
              <a:rPr lang="en-US" noProof="0">
                <a:latin typeface="Segoe UI" panose="020B0502040204020203" pitchFamily="34" charset="0"/>
                <a:cs typeface="Segoe UI" panose="020B0502040204020203" pitchFamily="34" charset="0"/>
              </a:rPr>
              <a:t> </a:t>
            </a:r>
            <a:r>
              <a:rPr lang="vi-VN" noProof="0">
                <a:latin typeface="Segoe UI" panose="020B0502040204020203" pitchFamily="34" charset="0"/>
                <a:cs typeface="Segoe UI" panose="020B0502040204020203" pitchFamily="34" charset="0"/>
              </a:rPr>
              <a:t>giác Máy - Computer Vision</a:t>
            </a:r>
            <a:r>
              <a:rPr lang="en-US" noProof="0">
                <a:latin typeface="Segoe UI" panose="020B0502040204020203" pitchFamily="34" charset="0"/>
                <a:cs typeface="Segoe UI" panose="020B0502040204020203" pitchFamily="34" charset="0"/>
              </a:rPr>
              <a:t>. </a:t>
            </a:r>
            <a:r>
              <a:rPr lang="vi-VN" noProof="0">
                <a:latin typeface="Segoe UI" panose="020B0502040204020203" pitchFamily="34" charset="0"/>
                <a:cs typeface="Segoe UI" panose="020B0502040204020203" pitchFamily="34" charset="0"/>
              </a:rPr>
              <a:t>ta có tập dữ liệu ảnh chụp</a:t>
            </a:r>
            <a:r>
              <a:rPr lang="en-US" noProof="0">
                <a:latin typeface="Segoe UI" panose="020B0502040204020203" pitchFamily="34" charset="0"/>
                <a:cs typeface="Segoe UI" panose="020B0502040204020203" pitchFamily="34" charset="0"/>
              </a:rPr>
              <a:t> </a:t>
            </a:r>
            <a:r>
              <a:rPr lang="vi-VN" noProof="0">
                <a:latin typeface="Segoe UI" panose="020B0502040204020203" pitchFamily="34" charset="0"/>
                <a:cs typeface="Segoe UI" panose="020B0502040204020203" pitchFamily="34" charset="0"/>
              </a:rPr>
              <a:t>x-quang phổi đã được gán nhãn làm hình ảnh đầu vào (input)</a:t>
            </a:r>
            <a:r>
              <a:rPr lang="en-US" noProof="0">
                <a:latin typeface="Segoe UI" panose="020B0502040204020203" pitchFamily="34" charset="0"/>
                <a:cs typeface="Segoe UI" panose="020B0502040204020203" pitchFamily="34" charset="0"/>
              </a:rPr>
              <a:t>. Tập dữ liệu trên được </a:t>
            </a:r>
            <a:r>
              <a:rPr lang="vi-VN"/>
              <a:t>một nhóm các nhà nghiên cứu từ Đại học Qatar, Doha, và Đại học Dhaka, Bangladesh cùng với các cộng tác viên của họ từ Malaysia phối hợp với các bác sĩ từ Hamad Medical Corporation và Bangladesh đã tạo ra một cơ sở dữ liệu về hình ảnh X-quang phổi cho người có lao cùng với hình ảnh người không có lao</a:t>
            </a:r>
            <a:r>
              <a:rPr lang="en-US"/>
              <a:t>.</a:t>
            </a:r>
            <a:endParaRPr lang="vi-VN" noProof="0">
              <a:latin typeface="Segoe UI" panose="020B0502040204020203" pitchFamily="34" charset="0"/>
              <a:cs typeface="Segoe UI" panose="020B0502040204020203" pitchFamily="34" charset="0"/>
            </a:endParaRPr>
          </a:p>
          <a:p>
            <a:pPr marL="628650" lvl="1" indent="-171450" rtl="0">
              <a:buFontTx/>
              <a:buChar char="-"/>
            </a:pPr>
            <a:r>
              <a:rPr lang="en-US" noProof="0">
                <a:latin typeface="Segoe UI" panose="020B0502040204020203" pitchFamily="34" charset="0"/>
                <a:cs typeface="Segoe UI" panose="020B0502040204020203" pitchFamily="34" charset="0"/>
              </a:rPr>
              <a:t> Từ tập dữ liệu trên, ta sẽ tiến hành huấn luyện các mô hình học sâu của luận văn sau đó dung mô hình này để </a:t>
            </a:r>
            <a:r>
              <a:rPr lang="vi-VN" noProof="0">
                <a:latin typeface="Segoe UI" panose="020B0502040204020203" pitchFamily="34" charset="0"/>
                <a:cs typeface="Segoe UI" panose="020B0502040204020203" pitchFamily="34" charset="0"/>
              </a:rPr>
              <a:t>thực hiện nhiêm vụ phân loại, dự đoán về</a:t>
            </a:r>
            <a:r>
              <a:rPr lang="en-US" noProof="0">
                <a:latin typeface="Segoe UI" panose="020B0502040204020203" pitchFamily="34" charset="0"/>
                <a:cs typeface="Segoe UI" panose="020B0502040204020203" pitchFamily="34" charset="0"/>
              </a:rPr>
              <a:t> </a:t>
            </a:r>
            <a:r>
              <a:rPr lang="vi-VN" noProof="0">
                <a:latin typeface="Segoe UI" panose="020B0502040204020203" pitchFamily="34" charset="0"/>
                <a:cs typeface="Segoe UI" panose="020B0502040204020203" pitchFamily="34" charset="0"/>
              </a:rPr>
              <a:t>khả năng ảnh x-quang phổi được đưa vào là của người có lao hay không</a:t>
            </a:r>
            <a:r>
              <a:rPr lang="en-US" noProof="0">
                <a:latin typeface="Segoe UI" panose="020B0502040204020203" pitchFamily="34" charset="0"/>
                <a:cs typeface="Segoe UI" panose="020B0502040204020203" pitchFamily="34" charset="0"/>
              </a:rPr>
              <a:t>, đây là nhãn (label) đầu ra (output) mong muốn cho bài toán.</a:t>
            </a:r>
          </a:p>
          <a:p>
            <a:pPr marL="914400" lvl="2" indent="0" rtl="0">
              <a:buFontTx/>
              <a:buNone/>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3</a:t>
            </a:fld>
            <a:endParaRPr lang="vi-VN"/>
          </a:p>
        </p:txBody>
      </p:sp>
    </p:spTree>
    <p:extLst>
      <p:ext uri="{BB962C8B-B14F-4D97-AF65-F5344CB8AC3E}">
        <p14:creationId xmlns:p14="http://schemas.microsoft.com/office/powerpoint/2010/main" val="1579035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Mô hình VGG: VGG là viết tắt của Visual Geometry Group; nó là một kiến trúc CNN sâu tiêu chuẩn với nhiều lớp được Karen Simonyan và Andrew Zisserman đã đề xuất ý tưởng vào năm 2013. Họ gọi nó là VGG theo tên bộ phận của Visual Geometry Group tại Đại học Oxford nơi họ làm việc. </a:t>
            </a:r>
          </a:p>
          <a:p>
            <a:pPr marL="171450" indent="-171450" rtl="0">
              <a:buFontTx/>
              <a:buChar char="-"/>
            </a:pPr>
            <a:r>
              <a:rPr lang="vi-VN" noProof="0">
                <a:latin typeface="Segoe UI" panose="020B0502040204020203" pitchFamily="34" charset="0"/>
                <a:cs typeface="Segoe UI" panose="020B0502040204020203" pitchFamily="34" charset="0"/>
              </a:rPr>
              <a:t>Kiến trúc VGG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solidFill>
                  <a:schemeClr val="bg1"/>
                </a:solidFill>
                <a:latin typeface="Segoe UI" panose="020B0502040204020203" pitchFamily="34" charset="0"/>
                <a:cs typeface="Segoe UI" panose="020B0502040204020203" pitchFamily="34" charset="0"/>
              </a:rPr>
              <a:t>2 tác giả</a:t>
            </a:r>
            <a:r>
              <a:rPr lang="vi-VN">
                <a:solidFill>
                  <a:schemeClr val="bg1"/>
                </a:solidFill>
                <a:latin typeface="Segoe UI" panose="020B0502040204020203" pitchFamily="34" charset="0"/>
                <a:cs typeface="Segoe UI" panose="020B0502040204020203" pitchFamily="34" charset="0"/>
              </a:rPr>
              <a:t> đưa ra 6 cấu hình có số lớp khác nhau từ 11 đến 19 lớp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Mô hình VGG16, hoặc VGGNet, là một mạng nơ-ron phức hợp hỗ trợ 16 lớp. Mô hình VGG16 đạt được độ chính xác gần như 92,7% trong bài kiểm tra top 5 trong ImageNet. Trong tất cả các cấu hình, VGG16 được xác định là mô hình hoạt động tốt nhất trên tập dữ liệu ImageNet.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Ưu nhược điểm của mô hình VGG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Ưu điểm: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VGG đã mang đến một sự cải tiến lớn về độ chính xác và cải thiện cả về tốc độ. Điều này chủ yếu là do cải thiện độ sâu của mô hình.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Sự gia tăng số lượng các lớp với các hạt nhân nhỏ hơn làm tăng tinh phi tuyến tính, điều này luôn luôn là một điều tích cực trong học sâu</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VGG mang theo nhiều kiến trúc khác nhau được xây dựng dựa trên khái niệm tương tự. Điều này cung cấp cho chúng ta nhiều lựa chọn hơn về kiến trúc nào có thể phù hợp nhất với ứng dụng của chúng 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Nhược điểm: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Một vấn đề của VGG liên quan đến giới hạn tính toán của máy tinh cũng khiến cho việc huấn luyện không hiệu quả khi số lượng hidden layers lớn lên. Vấn đề này có tên là vanishing gradient.</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Một trong những nhược điểm quan trọng của mạng VGG16 là nó là một mạng khổng lồ, có nghĩa là cần nhiều thời gian hơn để đào tạo các tham số của nó.</a:t>
            </a:r>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vi-VN">
              <a:solidFill>
                <a:schemeClr val="bg1"/>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vi-VN">
              <a:solidFill>
                <a:schemeClr val="bg1"/>
              </a:solidFill>
              <a:latin typeface="Segoe UI" panose="020B0502040204020203" pitchFamily="34" charset="0"/>
              <a:cs typeface="Segoe UI" panose="020B0502040204020203" pitchFamily="34" charset="0"/>
            </a:endParaRP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4</a:t>
            </a:fld>
            <a:endParaRPr lang="vi-VN"/>
          </a:p>
        </p:txBody>
      </p:sp>
    </p:spTree>
    <p:extLst>
      <p:ext uri="{BB962C8B-B14F-4D97-AF65-F5344CB8AC3E}">
        <p14:creationId xmlns:p14="http://schemas.microsoft.com/office/powerpoint/2010/main" val="366186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Mô hình ResNet: ResNet (Residual Network) được giới thiệu vào năm 2015 bởi </a:t>
            </a:r>
            <a:r>
              <a:rPr lang="vi-VN"/>
              <a:t>Kaiming He.</a:t>
            </a:r>
            <a:r>
              <a:rPr lang="vi-VN">
                <a:solidFill>
                  <a:schemeClr val="bg1"/>
                </a:solidFill>
                <a:latin typeface="Segoe UI" panose="020B0502040204020203" pitchFamily="34" charset="0"/>
                <a:cs typeface="Segoe UI" panose="020B0502040204020203" pitchFamily="34" charset="0"/>
              </a:rPr>
              <a:t> Hiện tại có rất nhiều biến thể của kiến trúc ResNet với số lớp khác nhau như ResNet-18, ResNet-34, ResNet-50, ResNet-101, ResNet-152,...với tên là ResNet theo sau là một số chỉ kiến trúc ResNet với số lớp nhất định. Mô hình này giải quyết khá tốt vấn đề lỗi trên tập huấn luyện và tập kiểm tra mà các mạng Neuron thuần gặp phải.</a:t>
            </a:r>
          </a:p>
          <a:p>
            <a:pPr marL="171450" indent="-171450" rtl="0">
              <a:buFontTx/>
              <a:buChar char="-"/>
            </a:pPr>
            <a:r>
              <a:rPr lang="vi-VN">
                <a:solidFill>
                  <a:schemeClr val="bg1"/>
                </a:solidFill>
                <a:latin typeface="Segoe UI" panose="020B0502040204020203" pitchFamily="34" charset="0"/>
                <a:cs typeface="Segoe UI" panose="020B0502040204020203" pitchFamily="34" charset="0"/>
              </a:rPr>
              <a:t>Vấn đề lỗi trên tập huấn luyện và tập kiểm tra của các mạng Neuron thuần</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 Kaiming He đã thí nghiệm và đưa ra kết luận khi tăng số lượng layer của mạng từ 20 lên 56 thì lỗi trên tập huấn luyện và trên tập kiểm tra của mạng 56 layer đều cao hơn so với mạng 20 layer</a:t>
            </a: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5</a:t>
            </a:fld>
            <a:endParaRPr lang="vi-VN"/>
          </a:p>
        </p:txBody>
      </p:sp>
    </p:spTree>
    <p:extLst>
      <p:ext uri="{BB962C8B-B14F-4D97-AF65-F5344CB8AC3E}">
        <p14:creationId xmlns:p14="http://schemas.microsoft.com/office/powerpoint/2010/main" val="402798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Phương pháp giải quyết của mô hình ResNet</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ResNet đưa ra phương phán cho vấn đề trên là sử dụng kết nối "tắt“ đồng nhất để xuyên qua một hay nhiều lớp. Một khối như vậy được gọi là một Residual Block (hình 3). Ý tưởng chính của phương pháp này thực ra rất đơn giản, Resnet thực hiện residual mapping để copy thông tin từ các layer nông shallow layer trước đó đến các layer sâu hơn. Residual mapping đơn giản là việc cộng trực tiếp x vào đầu ra của các stacked block F(x) với dữ liệu đầu vào có cùng kích thước với dữ liệu đầu ra, hoặc cộng Conv(x) với đầu ra nếu kích thước dữ liệu đầu vào và đầu ra khác nhau.</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6</a:t>
            </a:fld>
            <a:endParaRPr lang="vi-VN"/>
          </a:p>
        </p:txBody>
      </p:sp>
    </p:spTree>
    <p:extLst>
      <p:ext uri="{BB962C8B-B14F-4D97-AF65-F5344CB8AC3E}">
        <p14:creationId xmlns:p14="http://schemas.microsoft.com/office/powerpoint/2010/main" val="116654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Cấu hình mô hình ResNet</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"ID BLOCK" trong hình trên là viết tắt của từ Identity block và ID BLOCK x3 nghĩa là có 3 khối Identity block chồng lên nhau. Nội dung hình 4 như sau:</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Zero-padding: Input với (3,3)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1: Tích chập (Conv1) với 64 filters với shape(7,7), sử dụng stride (2,2). BatchNorm, MaxPooling (3,3).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2: Convolutiontal block sử dụng 3 filter với size 64x64x256, f=3, s=1. Có 2 Identity blocks với filter size 64x64x256,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3: Convolutional sử dụng 3 filter size 128x128x512, f=3,s=2. Có 3 Identity blocks với filter size 128x128x512, f=3. </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4: Convolutional sử dụng 3 filter size 256x256x1024, f=3,s=2. Có 5 Identity blocks với filter size 256x256x1024,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5 :Convolutional sử dụng 3 filter size 512x512x2048, f=3,s=2. Có 2 Identity blocks với filter size 512x512x2048,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The 2D Average Pooling : sử dụng với kích thước (2,2).</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The Flatten.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Fully Connected (Dense) : sử dụng softmax activation.</a:t>
            </a:r>
          </a:p>
          <a:p>
            <a:pPr marL="628650" lvl="1" indent="-171450" rtl="0">
              <a:buFontTx/>
              <a:buChar char="-"/>
            </a:pPr>
            <a:endParaRPr lang="vi-VN" noProof="0">
              <a:solidFill>
                <a:schemeClr val="bg1"/>
              </a:solidFill>
              <a:latin typeface="Segoe UI" panose="020B0502040204020203" pitchFamily="34" charset="0"/>
              <a:cs typeface="Segoe UI" panose="020B0502040204020203" pitchFamily="34" charset="0"/>
            </a:endParaRPr>
          </a:p>
          <a:p>
            <a:pPr marL="628650" lvl="1" indent="-171450" rtl="0">
              <a:buFontTx/>
              <a:buChar char="-"/>
            </a:pPr>
            <a:endParaRPr lang="vi-VN" noProof="0">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7</a:t>
            </a:fld>
            <a:endParaRPr lang="vi-VN"/>
          </a:p>
        </p:txBody>
      </p:sp>
    </p:spTree>
    <p:extLst>
      <p:ext uri="{BB962C8B-B14F-4D97-AF65-F5344CB8AC3E}">
        <p14:creationId xmlns:p14="http://schemas.microsoft.com/office/powerpoint/2010/main" val="204883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Ưu điểm:</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Kiến trúc ResNet không cần phải kích hoạt tất cả các nơ-ron trong mọi epoch (một epoch được tính là khi chúng ta đưa tất cả dữ liệu trong tập train vào mạng neural network 1 lần). Điều này làm giảm đáng kể thời gian đào tạo và cải thiện độ chính xác. Khi một đặc trưng đã được học, nó sẽ không cố gắng học lại mà tập trung vào việc học các đặc trưng mới hơn. Một cách tiếp cận rất thông minh đã cải thiện đáng kể hiệu suất đào tạo mô hình.</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ResNets giải quyết được khá tốt vấn đề Vanishing Gradient của các mạng CNN thuần.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Có thể đào tạo dễ dàng các mạng với số lớp rất lớn mà không làm tăng tỷ lệ đào tạo lỗi.</a:t>
            </a:r>
          </a:p>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Nhược điểm: </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Đối với mạng sâu hơn, việc phát hiện lỗi trở nên khó khăn.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Nếu mạng quá nông, việc đào tạo có thể rất kém hiệu quả</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8</a:t>
            </a:fld>
            <a:endParaRPr lang="vi-VN"/>
          </a:p>
        </p:txBody>
      </p:sp>
    </p:spTree>
    <p:extLst>
      <p:ext uri="{BB962C8B-B14F-4D97-AF65-F5344CB8AC3E}">
        <p14:creationId xmlns:p14="http://schemas.microsoft.com/office/powerpoint/2010/main" val="3185270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en-US" noProof="0">
                <a:solidFill>
                  <a:schemeClr val="bg1"/>
                </a:solidFill>
                <a:latin typeface="Segoe UI" panose="020B0502040204020203" pitchFamily="34" charset="0"/>
                <a:cs typeface="Segoe UI" panose="020B0502040204020203" pitchFamily="34" charset="0"/>
              </a:rPr>
              <a:t>Mô hình DenseNet: </a:t>
            </a:r>
            <a:r>
              <a:rPr lang="vi-VN" noProof="0">
                <a:solidFill>
                  <a:schemeClr val="bg1"/>
                </a:solidFill>
                <a:latin typeface="Segoe UI" panose="020B0502040204020203" pitchFamily="34" charset="0"/>
                <a:cs typeface="Segoe UI" panose="020B0502040204020203" pitchFamily="34" charset="0"/>
              </a:rPr>
              <a:t>DenseNet - Dense Convolutional Network (Mạng Tích chập Kết nối Dày</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đặc) - là một trong những biến thể mở rộng của Resnet và là một kiến</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trúc mạng,</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trong đó mỗi lớp được kết nối trực tiếp với mỗi lớp khác nhau</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theo kiểu chuyển tiếp</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Đối với mỗi lớp, các</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bản đồ đặc trưng (feature map) của tất cả các lớp ở phần trước được coi</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là các đầu vào riêng biệt và ở đó các bản đồ tính năng lại tiếp tục làm đầu</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vào cho tất cả các lớp tiếp theo</a:t>
            </a:r>
            <a:r>
              <a:rPr lang="en-US" noProof="0">
                <a:solidFill>
                  <a:schemeClr val="bg1"/>
                </a:solidFill>
                <a:latin typeface="Segoe UI" panose="020B0502040204020203" pitchFamily="34" charset="0"/>
                <a:cs typeface="Segoe UI" panose="020B0502040204020203" pitchFamily="34" charset="0"/>
              </a:rPr>
              <a:t>.</a:t>
            </a:r>
          </a:p>
          <a:p>
            <a:pPr marL="628650" lvl="1" indent="-171450" rtl="0">
              <a:buFontTx/>
              <a:buChar char="-"/>
            </a:pPr>
            <a:r>
              <a:rPr lang="en-US" noProof="0">
                <a:solidFill>
                  <a:schemeClr val="bg1"/>
                </a:solidFill>
                <a:latin typeface="Segoe UI" panose="020B0502040204020203" pitchFamily="34" charset="0"/>
                <a:cs typeface="Segoe UI" panose="020B0502040204020203" pitchFamily="34" charset="0"/>
              </a:rPr>
              <a:t>Kết nối dày đặc – Dense Connectivity: </a:t>
            </a:r>
            <a:r>
              <a:rPr lang="vi-VN" noProof="0">
                <a:solidFill>
                  <a:schemeClr val="bg1"/>
                </a:solidFill>
                <a:latin typeface="Segoe UI" panose="020B0502040204020203" pitchFamily="34" charset="0"/>
                <a:cs typeface="Segoe UI" panose="020B0502040204020203" pitchFamily="34" charset="0"/>
              </a:rPr>
              <a:t>Để cải thiện hơn nữa luồng</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thông tin giữa các lớp, DenseNet đề xuất một mô hình kết nối mà từ bất</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kỳ lớp nào cũng có thể kết nối đến tất cả các lớp tiếp theo</a:t>
            </a:r>
            <a:r>
              <a:rPr lang="en-US" noProof="0">
                <a:solidFill>
                  <a:schemeClr val="bg1"/>
                </a:solidFill>
                <a:latin typeface="Segoe UI" panose="020B0502040204020203" pitchFamily="34" charset="0"/>
                <a:cs typeface="Segoe UI" panose="020B0502040204020203" pitchFamily="34" charset="0"/>
              </a:rPr>
              <a:t>. Do khả năng kết nối dày đặc của nó, Gao Huang gọi kiến trúc mạng này là Mạng kết nối dày đặc (DenseNet).</a:t>
            </a:r>
          </a:p>
          <a:p>
            <a:pPr marL="628650" lvl="1" indent="-171450" rtl="0">
              <a:buFontTx/>
              <a:buChar char="-"/>
            </a:pPr>
            <a:r>
              <a:rPr lang="en-US">
                <a:solidFill>
                  <a:schemeClr val="bg1"/>
                </a:solidFill>
                <a:latin typeface="Segoe UI" panose="020B0502040204020203" pitchFamily="34" charset="0"/>
                <a:cs typeface="Segoe UI" panose="020B0502040204020203" pitchFamily="34" charset="0"/>
              </a:rPr>
              <a:t>Hàm tổng hợp - Composite function: </a:t>
            </a:r>
            <a:r>
              <a:rPr lang="vi-VN">
                <a:solidFill>
                  <a:schemeClr val="bg1"/>
                </a:solidFill>
                <a:latin typeface="Segoe UI" panose="020B0502040204020203" pitchFamily="34" charset="0"/>
                <a:cs typeface="Segoe UI" panose="020B0502040204020203" pitchFamily="34" charset="0"/>
              </a:rPr>
              <a:t>là một hàm</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tổng hợp của ba hoạt động liên tiếp: Batch Normalization (BN), tiếp theo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là một hàm tinh chỉnh các đơn vị tuyến tính (ReLU) và một tích chập 3</a:t>
            </a:r>
            <a:r>
              <a:rPr lang="en-US">
                <a:solidFill>
                  <a:schemeClr val="bg1"/>
                </a:solidFill>
                <a:latin typeface="Segoe UI" panose="020B0502040204020203" pitchFamily="34" charset="0"/>
                <a:cs typeface="Segoe UI" panose="020B0502040204020203" pitchFamily="34" charset="0"/>
              </a:rPr>
              <a:t> x</a:t>
            </a:r>
            <a:r>
              <a:rPr lang="vi-VN">
                <a:solidFill>
                  <a:schemeClr val="bg1"/>
                </a:solidFill>
                <a:latin typeface="Segoe UI" panose="020B0502040204020203" pitchFamily="34" charset="0"/>
                <a:cs typeface="Segoe UI" panose="020B0502040204020203" pitchFamily="34" charset="0"/>
              </a:rPr>
              <a:t> 3 (Conv).</a:t>
            </a:r>
            <a:endParaRPr lang="en-US">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en-US">
                <a:solidFill>
                  <a:schemeClr val="bg1"/>
                </a:solidFill>
                <a:latin typeface="Segoe UI" panose="020B0502040204020203" pitchFamily="34" charset="0"/>
                <a:cs typeface="Segoe UI" panose="020B0502040204020203" pitchFamily="34" charset="0"/>
              </a:rPr>
              <a:t>Tầng hợp nhất - Pooling layers: </a:t>
            </a:r>
            <a:r>
              <a:rPr lang="vi-VN">
                <a:solidFill>
                  <a:schemeClr val="bg1"/>
                </a:solidFill>
                <a:latin typeface="Segoe UI" panose="020B0502040204020203" pitchFamily="34" charset="0"/>
                <a:cs typeface="Segoe UI" panose="020B0502040204020203" pitchFamily="34" charset="0"/>
              </a:rPr>
              <a:t>một phần thiết yếu của mạng tích chập là các lớp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lấy mẫu xuống làm thay đổi kích thước của bản đồ đối tượng. Để tạo điều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kiện thuận lợi cho việc giảm tần số lấy mẫu trong kiến trúc, DenseNet chia</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mạng thành nhiều khối dày đặc được kết nối với nhau</a:t>
            </a:r>
            <a:r>
              <a:rPr lang="en-US">
                <a:solidFill>
                  <a:schemeClr val="bg1"/>
                </a:solidFill>
                <a:latin typeface="Segoe UI" panose="020B0502040204020203" pitchFamily="34" charset="0"/>
                <a:cs typeface="Segoe UI" panose="020B0502040204020203" pitchFamily="34" charset="0"/>
              </a:rPr>
              <a:t>. DensetNet đề cập đến các lớp giữa các khối là các lớp chuyển tiếp, các lớp này thực hiện tích chập (Conv) và hợp nhất (Pooling).</a:t>
            </a:r>
            <a:endParaRPr lang="vi-VN">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en-US">
                <a:solidFill>
                  <a:schemeClr val="bg1"/>
                </a:solidFill>
                <a:latin typeface="Segoe UI" panose="020B0502040204020203" pitchFamily="34" charset="0"/>
                <a:cs typeface="Segoe UI" panose="020B0502040204020203" pitchFamily="34" charset="0"/>
              </a:rPr>
              <a:t>Tỉ lệ phát triển - Growth rate: </a:t>
            </a:r>
            <a:r>
              <a:rPr lang="vi-VN">
                <a:solidFill>
                  <a:schemeClr val="bg1"/>
                </a:solidFill>
                <a:latin typeface="Segoe UI" panose="020B0502040204020203" pitchFamily="34" charset="0"/>
                <a:cs typeface="Segoe UI" panose="020B0502040204020203" pitchFamily="34" charset="0"/>
              </a:rPr>
              <a:t>Tỉ lệ phát</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triển quy định lượng thông tin mới mà mỗi lớp đóng góp vào trạng thái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toàn cục. Trạng thái toàn cục, sau khi được lưu trữ, có thể được truy cập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từ mọi nơi trong mạng mà không cần phải sao chép nó từ lớp này sang lớp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khác</a:t>
            </a:r>
            <a:r>
              <a:rPr lang="en-US">
                <a:solidFill>
                  <a:schemeClr val="bg1"/>
                </a:solidFill>
                <a:latin typeface="Segoe UI" panose="020B0502040204020203" pitchFamily="34" charset="0"/>
                <a:cs typeface="Segoe UI" panose="020B0502040204020203" pitchFamily="34" charset="0"/>
              </a:rPr>
              <a:t>.</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Các lớp nút cổ chai - Bottleneck layers</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Mặc dù mỗi lớp chỉ tạo ra k</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bản đồ đặc trưng đầu ra, nhưng nó thường có nhiều đầu vào hơn. Người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ta lưu ý rằng tích chập 1 Ö 1 có thể được đưa vào làm lớp nút cổ chai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trước mỗi tích chập 3 </a:t>
            </a:r>
            <a:r>
              <a:rPr lang="en-US">
                <a:solidFill>
                  <a:schemeClr val="bg1"/>
                </a:solidFill>
                <a:latin typeface="Segoe UI" panose="020B0502040204020203" pitchFamily="34" charset="0"/>
                <a:cs typeface="Segoe UI" panose="020B0502040204020203" pitchFamily="34" charset="0"/>
              </a:rPr>
              <a:t>x</a:t>
            </a:r>
            <a:r>
              <a:rPr lang="vi-VN">
                <a:solidFill>
                  <a:schemeClr val="bg1"/>
                </a:solidFill>
                <a:latin typeface="Segoe UI" panose="020B0502040204020203" pitchFamily="34" charset="0"/>
                <a:cs typeface="Segoe UI" panose="020B0502040204020203" pitchFamily="34" charset="0"/>
              </a:rPr>
              <a:t> 3 để giảm số lượng bản đồ đặc trưng đầu vào và</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từ đó để cải thiện hiệu quả tính toán.</a:t>
            </a:r>
            <a:endParaRPr lang="en-US">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Độ nén - Compression Để cải thiện hơn nữa độ nhỏ gọn của mô hình,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chúng ta có thể giảm số lượng bản đồ đặc trưng ở các lớp chuyển tiếp. Nếu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một khối dày đặc chứa m bản đồ đặc trưng, để lớp chuyển tiếp sau tạo ra</a:t>
            </a:r>
            <a:r>
              <a:rPr lang="en-US">
                <a:solidFill>
                  <a:schemeClr val="bg1"/>
                </a:solidFill>
                <a:latin typeface="Segoe UI" panose="020B0502040204020203" pitchFamily="34" charset="0"/>
                <a:cs typeface="Segoe UI" panose="020B0502040204020203" pitchFamily="34" charset="0"/>
              </a:rPr>
              <a:t> (theta) </a:t>
            </a:r>
            <a:r>
              <a:rPr lang="el-GR">
                <a:solidFill>
                  <a:schemeClr val="bg1"/>
                </a:solidFill>
                <a:latin typeface="Segoe UI" panose="020B0502040204020203" pitchFamily="34" charset="0"/>
                <a:cs typeface="Segoe UI" panose="020B0502040204020203" pitchFamily="34" charset="0"/>
              </a:rPr>
              <a:t>θ</a:t>
            </a:r>
            <a:r>
              <a:rPr lang="vi-VN">
                <a:solidFill>
                  <a:schemeClr val="bg1"/>
                </a:solidFill>
                <a:latin typeface="Segoe UI" panose="020B0502040204020203" pitchFamily="34" charset="0"/>
                <a:cs typeface="Segoe UI" panose="020B0502040204020203" pitchFamily="34" charset="0"/>
              </a:rPr>
              <a:t>m bản đồ đặc trưng đầu ra, trong đó 0 &lt; </a:t>
            </a:r>
            <a:r>
              <a:rPr lang="el-GR">
                <a:solidFill>
                  <a:schemeClr val="bg1"/>
                </a:solidFill>
                <a:latin typeface="Segoe UI" panose="020B0502040204020203" pitchFamily="34" charset="0"/>
                <a:cs typeface="Segoe UI" panose="020B0502040204020203" pitchFamily="34" charset="0"/>
              </a:rPr>
              <a:t>θ ≤ 1 </a:t>
            </a:r>
            <a:r>
              <a:rPr lang="vi-VN">
                <a:solidFill>
                  <a:schemeClr val="bg1"/>
                </a:solidFill>
                <a:latin typeface="Segoe UI" panose="020B0502040204020203" pitchFamily="34" charset="0"/>
                <a:cs typeface="Segoe UI" panose="020B0502040204020203" pitchFamily="34" charset="0"/>
              </a:rPr>
              <a:t>được gọi là hệ số nén.</a:t>
            </a:r>
          </a:p>
          <a:p>
            <a:pPr marL="628650" lvl="1" indent="-171450" rtl="0">
              <a:buFontTx/>
              <a:buChar char="-"/>
            </a:pP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9</a:t>
            </a:fld>
            <a:endParaRPr lang="vi-VN"/>
          </a:p>
        </p:txBody>
      </p:sp>
    </p:spTree>
    <p:extLst>
      <p:ext uri="{BB962C8B-B14F-4D97-AF65-F5344CB8AC3E}">
        <p14:creationId xmlns:p14="http://schemas.microsoft.com/office/powerpoint/2010/main" val="344603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9718B7-7F68-4CC9-8291-332587FA31D3}"/>
              </a:ext>
            </a:extLst>
          </p:cNvPr>
          <p:cNvSpPr>
            <a:spLocks noGrp="1"/>
          </p:cNvSpPr>
          <p:nvPr>
            <p:ph type="ctrTitle" hasCustomPrompt="1"/>
          </p:nvPr>
        </p:nvSpPr>
        <p:spPr>
          <a:xfrm>
            <a:off x="1524000" y="1122363"/>
            <a:ext cx="9144000" cy="2387600"/>
          </a:xfrm>
        </p:spPr>
        <p:txBody>
          <a:bodyPr rtlCol="0" anchor="b"/>
          <a:lstStyle>
            <a:lvl1pPr algn="ctr">
              <a:defRPr sz="6000"/>
            </a:lvl1pPr>
          </a:lstStyle>
          <a:p>
            <a:pPr rtl="0"/>
            <a:r>
              <a:rPr lang="vi-VN" noProof="0"/>
              <a:t>Bấm để chỉnh sửa kiểu tiêu đề Bản cái</a:t>
            </a:r>
          </a:p>
        </p:txBody>
      </p:sp>
      <p:sp>
        <p:nvSpPr>
          <p:cNvPr id="3" name="Tiêu đề phụ 2">
            <a:extLst>
              <a:ext uri="{FF2B5EF4-FFF2-40B4-BE49-F238E27FC236}">
                <a16:creationId xmlns:a16="http://schemas.microsoft.com/office/drawing/2014/main" id="{A181D6BB-0446-49E8-8677-EADF274E952F}"/>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4" name="Chỗ dành sẵn cho Ngày tháng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8D1323FB-0FE1-4A29-898F-5CE9E2D50B64}"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A47D73-EDDA-49A6-BA12-1CA980DA9BC0}"/>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2189B82E-4CA1-47A5-B133-FBD4D8A83983}"/>
              </a:ext>
            </a:extLst>
          </p:cNvPr>
          <p:cNvSpPr>
            <a:spLocks noGrp="1"/>
          </p:cNvSpPr>
          <p:nvPr>
            <p:ph type="body" orient="vert" idx="1" hasCustomPrompt="1"/>
          </p:nvPr>
        </p:nvSpPr>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7DDE1FAE-8FBB-46D3-9F10-9612E644B37E}"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a:extLst>
              <a:ext uri="{FF2B5EF4-FFF2-40B4-BE49-F238E27FC236}">
                <a16:creationId xmlns:a16="http://schemas.microsoft.com/office/drawing/2014/main" id="{0256E92A-52E0-4710-BDEF-0A1534685403}"/>
              </a:ext>
            </a:extLst>
          </p:cNvPr>
          <p:cNvSpPr>
            <a:spLocks noGrp="1"/>
          </p:cNvSpPr>
          <p:nvPr>
            <p:ph type="title" orient="vert" hasCustomPrompt="1"/>
          </p:nvPr>
        </p:nvSpPr>
        <p:spPr>
          <a:xfrm>
            <a:off x="8724900" y="365125"/>
            <a:ext cx="2628900" cy="5811838"/>
          </a:xfrm>
        </p:spPr>
        <p:txBody>
          <a:bodyPr vert="eaVert"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B7A240E1-5EB0-47FD-AA37-BF945D136CC3}"/>
              </a:ext>
            </a:extLst>
          </p:cNvPr>
          <p:cNvSpPr>
            <a:spLocks noGrp="1"/>
          </p:cNvSpPr>
          <p:nvPr>
            <p:ph type="body" orient="vert" idx="1" hasCustomPrompt="1"/>
          </p:nvPr>
        </p:nvSpPr>
        <p:spPr>
          <a:xfrm>
            <a:off x="838200" y="365125"/>
            <a:ext cx="7734300" cy="5811838"/>
          </a:xfrm>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7BEBDF54-1A89-4124-A72C-333BB04D7F5B}"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6334F3-0709-471B-A734-C4B404F55B8E}"/>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AF795016-AF78-4708-9C5F-21110C197B03}"/>
              </a:ext>
            </a:extLst>
          </p:cNvPr>
          <p:cNvSpPr>
            <a:spLocks noGrp="1"/>
          </p:cNvSpPr>
          <p:nvPr>
            <p:ph idx="1" hasCustomPrompt="1"/>
          </p:nvPr>
        </p:nvSpPr>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E2EE7645-2E0B-483F-9E5C-485EF8CB5660}"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của Mụ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036159-1280-4EE9-96D3-A56BD5826612}"/>
              </a:ext>
            </a:extLst>
          </p:cNvPr>
          <p:cNvSpPr>
            <a:spLocks noGrp="1"/>
          </p:cNvSpPr>
          <p:nvPr>
            <p:ph type="title" hasCustomPrompt="1"/>
          </p:nvPr>
        </p:nvSpPr>
        <p:spPr>
          <a:xfrm>
            <a:off x="831850" y="1709738"/>
            <a:ext cx="10515600" cy="2852737"/>
          </a:xfrm>
        </p:spPr>
        <p:txBody>
          <a:bodyPr rtlCol="0" anchor="b"/>
          <a:lstStyle>
            <a:lvl1pPr>
              <a:defRPr sz="6000"/>
            </a:lvl1pPr>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3BA27A78-1874-488A-B215-7D763D338186}"/>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Chỉnh sửa kiểu văn bản Bản cái</a:t>
            </a:r>
          </a:p>
        </p:txBody>
      </p:sp>
      <p:sp>
        <p:nvSpPr>
          <p:cNvPr id="4" name="Chỗ dành sẵn cho Ngày tháng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9C36982E-B14F-41D3-BB8B-9104218E449D}"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0CAA11-CC97-44E5-AE4D-808FD741A066}"/>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683AB6CB-9460-4BCA-86C5-5F26357AB80F}"/>
              </a:ext>
            </a:extLst>
          </p:cNvPr>
          <p:cNvSpPr>
            <a:spLocks noGrp="1"/>
          </p:cNvSpPr>
          <p:nvPr>
            <p:ph sz="half" idx="1" hasCustomPrompt="1"/>
          </p:nvPr>
        </p:nvSpPr>
        <p:spPr>
          <a:xfrm>
            <a:off x="838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ội dung 3">
            <a:extLst>
              <a:ext uri="{FF2B5EF4-FFF2-40B4-BE49-F238E27FC236}">
                <a16:creationId xmlns:a16="http://schemas.microsoft.com/office/drawing/2014/main" id="{69FAB0F6-401D-4BAF-A300-65AD684DF961}"/>
              </a:ext>
            </a:extLst>
          </p:cNvPr>
          <p:cNvSpPr>
            <a:spLocks noGrp="1"/>
          </p:cNvSpPr>
          <p:nvPr>
            <p:ph sz="half" idx="2" hasCustomPrompt="1"/>
          </p:nvPr>
        </p:nvSpPr>
        <p:spPr>
          <a:xfrm>
            <a:off x="6172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33EC2CAD-01C6-4F04-8E96-786FC7D7A9A4}" type="datetime1">
              <a:rPr lang="vi-VN" noProof="0" smtClean="0"/>
              <a:t>04/08/2022</a:t>
            </a:fld>
            <a:endParaRPr lang="vi-VN" noProof="0"/>
          </a:p>
        </p:txBody>
      </p:sp>
      <p:sp>
        <p:nvSpPr>
          <p:cNvPr id="6" name="Chỗ dành sẵn cho Chân trang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EA47C3-C498-415A-A057-E19BCEB5F28D}"/>
              </a:ext>
            </a:extLst>
          </p:cNvPr>
          <p:cNvSpPr>
            <a:spLocks noGrp="1"/>
          </p:cNvSpPr>
          <p:nvPr>
            <p:ph type="title" hasCustomPrompt="1"/>
          </p:nvPr>
        </p:nvSpPr>
        <p:spPr>
          <a:xfrm>
            <a:off x="839788" y="365125"/>
            <a:ext cx="10515600" cy="1325563"/>
          </a:xfrm>
        </p:spPr>
        <p:txBody>
          <a:bodyPr rtlCol="0"/>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7BF6677F-2712-4810-A3AA-56FA75386D2A}"/>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4" name="Chỗ dành sẵn cho Nội dung 3">
            <a:extLst>
              <a:ext uri="{FF2B5EF4-FFF2-40B4-BE49-F238E27FC236}">
                <a16:creationId xmlns:a16="http://schemas.microsoft.com/office/drawing/2014/main" id="{F871B54A-6775-4978-8E19-32694C9B5E38}"/>
              </a:ext>
            </a:extLst>
          </p:cNvPr>
          <p:cNvSpPr>
            <a:spLocks noGrp="1"/>
          </p:cNvSpPr>
          <p:nvPr>
            <p:ph sz="half" idx="2" hasCustomPrompt="1"/>
          </p:nvPr>
        </p:nvSpPr>
        <p:spPr>
          <a:xfrm>
            <a:off x="839788" y="2505075"/>
            <a:ext cx="5157787"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Văn bản 4">
            <a:extLst>
              <a:ext uri="{FF2B5EF4-FFF2-40B4-BE49-F238E27FC236}">
                <a16:creationId xmlns:a16="http://schemas.microsoft.com/office/drawing/2014/main" id="{DDBA1303-B245-476D-BD02-A4E4A359F6E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6" name="Chỗ dành sẵn cho Nội dung 5">
            <a:extLst>
              <a:ext uri="{FF2B5EF4-FFF2-40B4-BE49-F238E27FC236}">
                <a16:creationId xmlns:a16="http://schemas.microsoft.com/office/drawing/2014/main" id="{BE8E898F-5B79-46F1-89C1-F827997CC485}"/>
              </a:ext>
            </a:extLst>
          </p:cNvPr>
          <p:cNvSpPr>
            <a:spLocks noGrp="1"/>
          </p:cNvSpPr>
          <p:nvPr>
            <p:ph sz="quarter" idx="4" hasCustomPrompt="1"/>
          </p:nvPr>
        </p:nvSpPr>
        <p:spPr>
          <a:xfrm>
            <a:off x="6172200" y="2505075"/>
            <a:ext cx="5183188"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Chỗ dành sẵn cho Ngày tháng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3C4A6CC9-DF10-42D0-B55E-63FCF72C8F77}" type="datetime1">
              <a:rPr lang="vi-VN" noProof="0" smtClean="0"/>
              <a:t>04/08/2022</a:t>
            </a:fld>
            <a:endParaRPr lang="vi-VN" noProof="0"/>
          </a:p>
        </p:txBody>
      </p:sp>
      <p:sp>
        <p:nvSpPr>
          <p:cNvPr id="8" name="Chỗ dành sẵn cho Chân trang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vi-VN" noProof="0"/>
          </a:p>
        </p:txBody>
      </p:sp>
      <p:sp>
        <p:nvSpPr>
          <p:cNvPr id="9" name="Chỗ dành sẵn cho Số hiệu Bản chiếu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9F68FC-5755-447A-8D7F-9ADED3E994A3}"/>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gày tháng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A9821A16-A3A3-4B3F-A2D3-5073439EF6E4}" type="datetime1">
              <a:rPr lang="vi-VN" noProof="0" smtClean="0"/>
              <a:t>04/08/2022</a:t>
            </a:fld>
            <a:endParaRPr lang="vi-VN" noProof="0"/>
          </a:p>
        </p:txBody>
      </p:sp>
      <p:sp>
        <p:nvSpPr>
          <p:cNvPr id="4" name="Chỗ dành sẵn cho Chân trang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vi-VN" noProof="0"/>
          </a:p>
        </p:txBody>
      </p:sp>
      <p:sp>
        <p:nvSpPr>
          <p:cNvPr id="5" name="Chỗ dành sẵn cho Số hiệu Bản chiếu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DE94A255-6168-46AF-B463-0F545EC82FF7}" type="datetime1">
              <a:rPr lang="vi-VN" noProof="0" smtClean="0"/>
              <a:t>04/08/2022</a:t>
            </a:fld>
            <a:endParaRPr lang="vi-VN" noProof="0"/>
          </a:p>
        </p:txBody>
      </p:sp>
      <p:sp>
        <p:nvSpPr>
          <p:cNvPr id="3" name="Chỗ dành sẵn cho Chân trang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vi-VN" noProof="0"/>
          </a:p>
        </p:txBody>
      </p:sp>
      <p:sp>
        <p:nvSpPr>
          <p:cNvPr id="4" name="Chỗ dành sẵn cho Số hiệu Bản chiếu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91DA80-336B-4DBB-91A1-6E3E4B3C20AA}"/>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3840D456-F0A3-4789-A310-A23F01B2EC00}"/>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Văn bản 3">
            <a:extLst>
              <a:ext uri="{FF2B5EF4-FFF2-40B4-BE49-F238E27FC236}">
                <a16:creationId xmlns:a16="http://schemas.microsoft.com/office/drawing/2014/main" id="{CB8A8B05-7071-44D4-80F7-3E8191C9A49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C5E29DB1-7129-40E4-90E3-F3F24F9DF65A}" type="datetime1">
              <a:rPr lang="vi-VN" noProof="0" smtClean="0"/>
              <a:t>04/08/2022</a:t>
            </a:fld>
            <a:endParaRPr lang="vi-VN" noProof="0"/>
          </a:p>
        </p:txBody>
      </p:sp>
      <p:sp>
        <p:nvSpPr>
          <p:cNvPr id="6" name="Chỗ dành sẵn cho Chân trang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AD474D-6779-4C23-BD3C-82F5DC3E3E2F}"/>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Hình ảnh 2">
            <a:extLst>
              <a:ext uri="{FF2B5EF4-FFF2-40B4-BE49-F238E27FC236}">
                <a16:creationId xmlns:a16="http://schemas.microsoft.com/office/drawing/2014/main" id="{0A21096C-E430-49C7-A801-21C0BD95DC42}"/>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Bấm vào biểu tượng để thêm ảnh</a:t>
            </a:r>
          </a:p>
        </p:txBody>
      </p:sp>
      <p:sp>
        <p:nvSpPr>
          <p:cNvPr id="4" name="Chỗ dành sẵn cho Văn bản 3">
            <a:extLst>
              <a:ext uri="{FF2B5EF4-FFF2-40B4-BE49-F238E27FC236}">
                <a16:creationId xmlns:a16="http://schemas.microsoft.com/office/drawing/2014/main" id="{0024828F-334F-4A50-850D-10684F245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7E6B7B2C-AB1D-4BF8-9C5E-21BB20E8FF24}" type="datetime1">
              <a:rPr lang="vi-VN" noProof="0" smtClean="0"/>
              <a:t>04/08/2022</a:t>
            </a:fld>
            <a:endParaRPr lang="vi-VN" noProof="0"/>
          </a:p>
        </p:txBody>
      </p:sp>
      <p:sp>
        <p:nvSpPr>
          <p:cNvPr id="6" name="Chỗ dành sẵn cho Chân trang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vi-VN" noProof="0" dirty="0" err="1"/>
              <a:t>Chỉnh</a:t>
            </a:r>
            <a:r>
              <a:rPr lang="vi-VN" noProof="0" dirty="0"/>
              <a:t> sửa </a:t>
            </a:r>
            <a:r>
              <a:rPr lang="vi-VN" noProof="0" dirty="0" err="1"/>
              <a:t>kiểu</a:t>
            </a:r>
            <a:r>
              <a:rPr lang="vi-VN" noProof="0" dirty="0"/>
              <a:t> văn bản </a:t>
            </a:r>
            <a:r>
              <a:rPr lang="vi-VN" noProof="0" dirty="0" err="1"/>
              <a:t>Bản</a:t>
            </a:r>
            <a:r>
              <a:rPr lang="vi-VN" noProof="0" dirty="0"/>
              <a:t> </a:t>
            </a:r>
            <a:r>
              <a:rPr lang="vi-VN" noProof="0" dirty="0" err="1"/>
              <a:t>cái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ỗ dành sẵn cho Ngày tháng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16F5ECDB-427F-4ED6-AEEF-3C7C48AB2473}" type="datetime1">
              <a:rPr lang="vi-VN" noProof="0" smtClean="0"/>
              <a:pPr/>
              <a:t>04/08/2022</a:t>
            </a:fld>
            <a:endParaRPr lang="vi-VN" noProof="0">
              <a:latin typeface="Calibri" panose="020F0502020204030204" pitchFamily="34" charset="0"/>
              <a:cs typeface="Calibri" panose="020F0502020204030204" pitchFamily="34" charset="0"/>
            </a:endParaRPr>
          </a:p>
        </p:txBody>
      </p:sp>
      <p:sp>
        <p:nvSpPr>
          <p:cNvPr id="5" name="Chỗ dành sẵn cho Chân trang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cs typeface="Calibri" panose="020F0502020204030204" pitchFamily="34" charset="0"/>
              </a:defRPr>
            </a:lvl1pPr>
          </a:lstStyle>
          <a:p>
            <a:endParaRPr lang="vi-VN" noProof="0">
              <a:latin typeface="Calibri" panose="020F0502020204030204" pitchFamily="34" charset="0"/>
              <a:cs typeface="Calibri" panose="020F0502020204030204" pitchFamily="34" charset="0"/>
            </a:endParaRPr>
          </a:p>
        </p:txBody>
      </p:sp>
      <p:sp>
        <p:nvSpPr>
          <p:cNvPr id="6" name="Chỗ dành sẵn cho Số hiệu Bản chiếu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A6AF1B4E-90EC-4A51-B6E5-B702C054ECB0}" type="slidenum">
              <a:rPr lang="vi-VN" noProof="0" smtClean="0"/>
              <a:pPr/>
              <a:t>‹#›</a:t>
            </a:fld>
            <a:endParaRPr lang="vi-VN" noProof="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sv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sv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3.sv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3.sv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3.sv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3.sv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sv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61AC0E-7195-4ACF-AA0A-5E2923A987F7}"/>
              </a:ext>
            </a:extLst>
          </p:cNvPr>
          <p:cNvSpPr>
            <a:spLocks noGrp="1"/>
          </p:cNvSpPr>
          <p:nvPr>
            <p:ph type="ctrTitle" idx="4294967295"/>
          </p:nvPr>
        </p:nvSpPr>
        <p:spPr>
          <a:xfrm>
            <a:off x="1715621" y="1734792"/>
            <a:ext cx="8760757" cy="2664929"/>
          </a:xfrm>
        </p:spPr>
        <p:txBody>
          <a:bodyPr rtlCol="0" anchor="t">
            <a:noAutofit/>
          </a:bodyPr>
          <a:lstStyle/>
          <a:p>
            <a:pPr algn="ctr" rtl="0">
              <a:spcBef>
                <a:spcPts val="1800"/>
              </a:spcBef>
              <a:spcAft>
                <a:spcPts val="1800"/>
              </a:spcAft>
            </a:pPr>
            <a:r>
              <a:rPr lang="en-US" sz="6000">
                <a:latin typeface="Tahoma" panose="020B0604030504040204" pitchFamily="34" charset="0"/>
                <a:ea typeface="Tahoma" panose="020B0604030504040204" pitchFamily="34" charset="0"/>
                <a:cs typeface="Tahoma" panose="020B0604030504040204" pitchFamily="34" charset="0"/>
              </a:rPr>
              <a:t>NGHIÊN CỨU HỖ TRỢ CHUẨN ĐOÁN BỆNH LAO DỰA VÀO HỌC MÁY</a:t>
            </a:r>
            <a:endParaRPr lang="vi-VN" sz="6000">
              <a:latin typeface="Tahoma" panose="020B0604030504040204" pitchFamily="34" charset="0"/>
              <a:ea typeface="Tahoma" panose="020B0604030504040204" pitchFamily="34" charset="0"/>
              <a:cs typeface="Tahoma" panose="020B0604030504040204" pitchFamily="34" charset="0"/>
            </a:endParaRPr>
          </a:p>
        </p:txBody>
      </p:sp>
      <p:sp>
        <p:nvSpPr>
          <p:cNvPr id="6" name="Tiêu đề phụ 5">
            <a:extLst>
              <a:ext uri="{FF2B5EF4-FFF2-40B4-BE49-F238E27FC236}">
                <a16:creationId xmlns:a16="http://schemas.microsoft.com/office/drawing/2014/main" id="{E91FC3CC-4F56-F97D-B857-5089C4390127}"/>
              </a:ext>
            </a:extLst>
          </p:cNvPr>
          <p:cNvSpPr>
            <a:spLocks noGrp="1"/>
          </p:cNvSpPr>
          <p:nvPr>
            <p:ph type="subTitle" idx="4294967295"/>
          </p:nvPr>
        </p:nvSpPr>
        <p:spPr>
          <a:xfrm>
            <a:off x="1715622" y="4823791"/>
            <a:ext cx="8760756" cy="1179444"/>
          </a:xfrm>
          <a:noFill/>
        </p:spPr>
        <p:txBody>
          <a:bodyPr>
            <a:normAutofit/>
          </a:bodyPr>
          <a:lstStyle/>
          <a:p>
            <a:pPr marL="720000" algn="l">
              <a:lnSpc>
                <a:spcPct val="100000"/>
              </a:lnSpc>
              <a:spcBef>
                <a:spcPts val="600"/>
              </a:spcBef>
              <a:spcAft>
                <a:spcPts val="600"/>
              </a:spcAft>
            </a:pPr>
            <a:r>
              <a:rPr lang="en-US"/>
              <a:t>Giáo viên hướng dẫn: PGS.TS Đỗ Năng Toàn</a:t>
            </a:r>
          </a:p>
          <a:p>
            <a:pPr marL="720000" algn="l">
              <a:lnSpc>
                <a:spcPct val="100000"/>
              </a:lnSpc>
              <a:spcBef>
                <a:spcPts val="600"/>
              </a:spcBef>
              <a:spcAft>
                <a:spcPts val="600"/>
              </a:spcAft>
            </a:pPr>
            <a:r>
              <a:rPr lang="en-US"/>
              <a:t>Học viên thực hiện: Nguyễn Hữu Khánh</a:t>
            </a:r>
            <a:endParaRPr lang="vi-VN"/>
          </a:p>
        </p:txBody>
      </p:sp>
      <p:sp>
        <p:nvSpPr>
          <p:cNvPr id="8" name="Hộp Văn bản 7">
            <a:extLst>
              <a:ext uri="{FF2B5EF4-FFF2-40B4-BE49-F238E27FC236}">
                <a16:creationId xmlns:a16="http://schemas.microsoft.com/office/drawing/2014/main" id="{55CF81F5-A764-E65E-7314-8FB75AA47C6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t>ĐẠI HỌC THÁI NGUYÊN</a:t>
            </a:r>
          </a:p>
          <a:p>
            <a:pPr algn="ctr"/>
            <a:r>
              <a:rPr lang="en-US" sz="2000" b="1"/>
              <a:t>TRƯỜNG ĐẠI HỌC CÔNG NGHỆ THÔNG TIN VÀ TRUYỀN THÔNG</a:t>
            </a:r>
            <a:endParaRPr lang="vi-VN" sz="2000" b="1"/>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DENSENET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5685697" cy="4336349"/>
          </a:xfrm>
        </p:spPr>
        <p:txBody>
          <a:bodyPr vert="horz" lIns="91440" tIns="45720" rIns="91440" bIns="45720" rtlCol="0" anchor="t">
            <a:noAutofit/>
          </a:bodyPr>
          <a:lstStyle/>
          <a:p>
            <a:pPr>
              <a:spcBef>
                <a:spcPts val="600"/>
              </a:spcBef>
              <a:spcAft>
                <a:spcPts val="600"/>
              </a:spcAft>
            </a:pPr>
            <a:r>
              <a:rPr lang="en-US">
                <a:solidFill>
                  <a:schemeClr val="bg1"/>
                </a:solidFill>
                <a:latin typeface="Segoe UI" panose="020B0502040204020203" pitchFamily="34" charset="0"/>
                <a:cs typeface="Segoe UI" panose="020B0502040204020203" pitchFamily="34" charset="0"/>
              </a:rPr>
              <a:t>Cấu hình m</a:t>
            </a:r>
            <a:r>
              <a:rPr lang="vi-VN">
                <a:solidFill>
                  <a:schemeClr val="bg1"/>
                </a:solidFill>
                <a:latin typeface="Segoe UI" panose="020B0502040204020203" pitchFamily="34" charset="0"/>
                <a:cs typeface="Segoe UI" panose="020B0502040204020203" pitchFamily="34" charset="0"/>
              </a:rPr>
              <a:t>ô hình </a:t>
            </a:r>
            <a:r>
              <a:rPr lang="en-US">
                <a:solidFill>
                  <a:schemeClr val="bg1"/>
                </a:solidFill>
                <a:latin typeface="Segoe UI" panose="020B0502040204020203" pitchFamily="34" charset="0"/>
                <a:cs typeface="Segoe UI" panose="020B0502040204020203" pitchFamily="34" charset="0"/>
              </a:rPr>
              <a:t>Den</a:t>
            </a:r>
            <a:r>
              <a:rPr lang="vi-VN">
                <a:solidFill>
                  <a:schemeClr val="bg1"/>
                </a:solidFill>
                <a:latin typeface="Segoe UI" panose="020B0502040204020203" pitchFamily="34" charset="0"/>
                <a:cs typeface="Segoe UI" panose="020B0502040204020203" pitchFamily="34" charset="0"/>
              </a:rPr>
              <a:t>s</a:t>
            </a:r>
            <a:r>
              <a:rPr lang="en-US">
                <a:solidFill>
                  <a:schemeClr val="bg1"/>
                </a:solidFill>
                <a:latin typeface="Segoe UI" panose="020B0502040204020203" pitchFamily="34" charset="0"/>
                <a:cs typeface="Segoe UI" panose="020B0502040204020203" pitchFamily="34" charset="0"/>
              </a:rPr>
              <a:t>e</a:t>
            </a:r>
            <a:r>
              <a:rPr lang="vi-VN">
                <a:solidFill>
                  <a:schemeClr val="bg1"/>
                </a:solidFill>
                <a:latin typeface="Segoe UI" panose="020B0502040204020203" pitchFamily="34" charset="0"/>
                <a:cs typeface="Segoe UI" panose="020B0502040204020203" pitchFamily="34" charset="0"/>
              </a:rPr>
              <a:t>Net</a:t>
            </a:r>
            <a:endParaRPr lang="en-US">
              <a:solidFill>
                <a:schemeClr val="bg1"/>
              </a:solidFill>
              <a:latin typeface="Segoe UI" panose="020B0502040204020203" pitchFamily="34" charset="0"/>
              <a:cs typeface="Segoe UI" panose="020B0502040204020203" pitchFamily="34" charset="0"/>
            </a:endParaRPr>
          </a:p>
          <a:p>
            <a:pPr lvl="1">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0" name="Hộp Văn bản 9">
            <a:extLst>
              <a:ext uri="{FF2B5EF4-FFF2-40B4-BE49-F238E27FC236}">
                <a16:creationId xmlns:a16="http://schemas.microsoft.com/office/drawing/2014/main" id="{537E21AA-50D6-ACBE-12B8-C6165424DC7C}"/>
              </a:ext>
            </a:extLst>
          </p:cNvPr>
          <p:cNvSpPr txBox="1"/>
          <p:nvPr/>
        </p:nvSpPr>
        <p:spPr>
          <a:xfrm>
            <a:off x="4731491" y="6153803"/>
            <a:ext cx="3432863" cy="369332"/>
          </a:xfrm>
          <a:prstGeom prst="rect">
            <a:avLst/>
          </a:prstGeom>
          <a:noFill/>
        </p:spPr>
        <p:txBody>
          <a:bodyPr wrap="none" rtlCol="0">
            <a:spAutoFit/>
          </a:bodyPr>
          <a:lstStyle/>
          <a:p>
            <a:r>
              <a:rPr lang="en-US" i="1">
                <a:solidFill>
                  <a:schemeClr val="bg1"/>
                </a:solidFill>
              </a:rPr>
              <a:t>Hình 5: Các cấu hình của DenseNet</a:t>
            </a:r>
          </a:p>
        </p:txBody>
      </p:sp>
      <p:pic>
        <p:nvPicPr>
          <p:cNvPr id="8" name="Hình ảnh 7" descr="Cấu hình DenseNet">
            <a:extLst>
              <a:ext uri="{FF2B5EF4-FFF2-40B4-BE49-F238E27FC236}">
                <a16:creationId xmlns:a16="http://schemas.microsoft.com/office/drawing/2014/main" id="{11781711-86B0-12E8-D4F3-89B5820B2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387" y="2562062"/>
            <a:ext cx="7535104" cy="3646576"/>
          </a:xfrm>
          <a:prstGeom prst="rect">
            <a:avLst/>
          </a:prstGeom>
        </p:spPr>
      </p:pic>
    </p:spTree>
    <p:extLst>
      <p:ext uri="{BB962C8B-B14F-4D97-AF65-F5344CB8AC3E}">
        <p14:creationId xmlns:p14="http://schemas.microsoft.com/office/powerpoint/2010/main" val="342432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DENSENET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Ưu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Giải quyết khá tốt vấn đề vanishing-gradient của các mạng CNN</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thuần.</a:t>
            </a:r>
            <a:endParaRPr lang="en-US">
              <a:solidFill>
                <a:schemeClr val="bg1"/>
              </a:solidFill>
              <a:latin typeface="Segoe UI" panose="020B0502040204020203" pitchFamily="34" charset="0"/>
              <a:cs typeface="Segoe UI" panose="020B0502040204020203" pitchFamily="34" charset="0"/>
            </a:endParaRP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Cải thiện sự truyền tải đặc trưng giữa các lớ</a:t>
            </a:r>
            <a:r>
              <a:rPr lang="en-US">
                <a:solidFill>
                  <a:schemeClr val="bg1"/>
                </a:solidFill>
                <a:latin typeface="Segoe UI" panose="020B0502040204020203" pitchFamily="34" charset="0"/>
                <a:cs typeface="Segoe UI" panose="020B0502040204020203" pitchFamily="34" charset="0"/>
              </a:rPr>
              <a:t>p.</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Giảm đáng kể số lượng tham số</a:t>
            </a:r>
            <a:r>
              <a:rPr lang="en-US">
                <a:solidFill>
                  <a:schemeClr val="bg1"/>
                </a:solidFill>
                <a:latin typeface="Segoe UI" panose="020B0502040204020203" pitchFamily="34" charset="0"/>
                <a:cs typeface="Segoe UI" panose="020B0502040204020203" pitchFamily="34" charset="0"/>
              </a:rPr>
              <a:t>.</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Khuyến khích sử dụng lại các đặc trưng.</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Nhược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Kết nối quá mức không chỉ làm giảm hiệu suất tính toán và hiệu quả</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tham số của mạng mà còn làm cho các mạng dễ bị overfitting.</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390910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1913617"/>
            <a:ext cx="11541516" cy="4503323"/>
          </a:xfrm>
        </p:spPr>
        <p:txBody>
          <a:bodyPr vert="horz" lIns="91440" tIns="45720" rIns="91440" bIns="45720" rtlCol="0" anchor="t">
            <a:noAutofit/>
          </a:bodyPr>
          <a:lstStyle/>
          <a:p>
            <a:pPr marL="0" indent="0">
              <a:spcBef>
                <a:spcPts val="1200"/>
              </a:spcBef>
              <a:spcAft>
                <a:spcPts val="600"/>
              </a:spcAft>
              <a:buNone/>
            </a:pPr>
            <a:r>
              <a:rPr lang="en-US">
                <a:solidFill>
                  <a:schemeClr val="bg1"/>
                </a:solidFill>
                <a:latin typeface="Segoe UI" panose="020B0502040204020203" pitchFamily="34" charset="0"/>
                <a:cs typeface="Segoe UI" panose="020B0502040204020203" pitchFamily="34" charset="0"/>
              </a:rPr>
              <a:t>Lựa chọn mô hình đã hệ thống hóa</a:t>
            </a: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8" name="Hình ảnh 7" descr="Ảnh có chứa bàn&#10;&#10;Mô tả được tạo tự động">
            <a:extLst>
              <a:ext uri="{FF2B5EF4-FFF2-40B4-BE49-F238E27FC236}">
                <a16:creationId xmlns:a16="http://schemas.microsoft.com/office/drawing/2014/main" id="{E6964B54-FEED-EA6B-886F-AA9FCE8F9C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0496" y="2485862"/>
            <a:ext cx="5611008" cy="3343742"/>
          </a:xfrm>
          <a:prstGeom prst="rect">
            <a:avLst/>
          </a:prstGeom>
        </p:spPr>
      </p:pic>
      <p:sp>
        <p:nvSpPr>
          <p:cNvPr id="10" name="Hộp Văn bản 9">
            <a:extLst>
              <a:ext uri="{FF2B5EF4-FFF2-40B4-BE49-F238E27FC236}">
                <a16:creationId xmlns:a16="http://schemas.microsoft.com/office/drawing/2014/main" id="{D689B5CA-2D91-4132-5FD5-6EE8FF272E31}"/>
              </a:ext>
            </a:extLst>
          </p:cNvPr>
          <p:cNvSpPr txBox="1"/>
          <p:nvPr/>
        </p:nvSpPr>
        <p:spPr>
          <a:xfrm>
            <a:off x="2799264" y="5963028"/>
            <a:ext cx="6593472" cy="369332"/>
          </a:xfrm>
          <a:prstGeom prst="rect">
            <a:avLst/>
          </a:prstGeom>
          <a:noFill/>
        </p:spPr>
        <p:txBody>
          <a:bodyPr wrap="none" rtlCol="0">
            <a:spAutoFit/>
          </a:bodyPr>
          <a:lstStyle/>
          <a:p>
            <a:r>
              <a:rPr lang="en-US" i="1">
                <a:solidFill>
                  <a:schemeClr val="bg1"/>
                </a:solidFill>
              </a:rPr>
              <a:t>Hình 6: Tỉ lể lỗi trên tập dữ liệu CIFAR và SVHN của các mô hình CNN</a:t>
            </a:r>
          </a:p>
        </p:txBody>
      </p:sp>
    </p:spTree>
    <p:extLst>
      <p:ext uri="{BB962C8B-B14F-4D97-AF65-F5344CB8AC3E}">
        <p14:creationId xmlns:p14="http://schemas.microsoft.com/office/powerpoint/2010/main" val="280782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1913617"/>
            <a:ext cx="11541516" cy="4503323"/>
          </a:xfrm>
        </p:spPr>
        <p:txBody>
          <a:bodyPr vert="horz" lIns="91440" tIns="45720" rIns="91440" bIns="45720" rtlCol="0" anchor="t">
            <a:noAutofit/>
          </a:bodyPr>
          <a:lstStyle/>
          <a:p>
            <a:pPr marL="0" indent="0">
              <a:spcBef>
                <a:spcPts val="1200"/>
              </a:spcBef>
              <a:spcAft>
                <a:spcPts val="600"/>
              </a:spcAft>
              <a:buNone/>
            </a:pPr>
            <a:r>
              <a:rPr lang="en-US">
                <a:solidFill>
                  <a:schemeClr val="bg1"/>
                </a:solidFill>
                <a:latin typeface="Segoe UI" panose="020B0502040204020203" pitchFamily="34" charset="0"/>
                <a:cs typeface="Segoe UI" panose="020B0502040204020203" pitchFamily="34" charset="0"/>
              </a:rPr>
              <a:t>Phân tích mô hình hệ thống</a:t>
            </a: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0" name="Hộp Văn bản 9">
            <a:extLst>
              <a:ext uri="{FF2B5EF4-FFF2-40B4-BE49-F238E27FC236}">
                <a16:creationId xmlns:a16="http://schemas.microsoft.com/office/drawing/2014/main" id="{D689B5CA-2D91-4132-5FD5-6EE8FF272E31}"/>
              </a:ext>
            </a:extLst>
          </p:cNvPr>
          <p:cNvSpPr txBox="1"/>
          <p:nvPr/>
        </p:nvSpPr>
        <p:spPr>
          <a:xfrm>
            <a:off x="325242" y="4064099"/>
            <a:ext cx="6603090" cy="369332"/>
          </a:xfrm>
          <a:prstGeom prst="rect">
            <a:avLst/>
          </a:prstGeom>
          <a:noFill/>
        </p:spPr>
        <p:txBody>
          <a:bodyPr wrap="none" rtlCol="0">
            <a:spAutoFit/>
          </a:bodyPr>
          <a:lstStyle/>
          <a:p>
            <a:r>
              <a:rPr lang="en-US" i="1">
                <a:solidFill>
                  <a:schemeClr val="bg1"/>
                </a:solidFill>
              </a:rPr>
              <a:t>Hình 7: Kiến trúc Client/Server áp dụng cho chương trình thử nghiệm</a:t>
            </a:r>
          </a:p>
        </p:txBody>
      </p:sp>
      <p:pic>
        <p:nvPicPr>
          <p:cNvPr id="7" name="Hình ảnh 6">
            <a:extLst>
              <a:ext uri="{FF2B5EF4-FFF2-40B4-BE49-F238E27FC236}">
                <a16:creationId xmlns:a16="http://schemas.microsoft.com/office/drawing/2014/main" id="{470494B1-45EE-5E65-49E1-1C2954129F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1573" y="2080591"/>
            <a:ext cx="2811427" cy="4503323"/>
          </a:xfrm>
          <a:prstGeom prst="rect">
            <a:avLst/>
          </a:prstGeom>
        </p:spPr>
      </p:pic>
    </p:spTree>
    <p:extLst>
      <p:ext uri="{BB962C8B-B14F-4D97-AF65-F5344CB8AC3E}">
        <p14:creationId xmlns:p14="http://schemas.microsoft.com/office/powerpoint/2010/main" val="24007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marL="0" indent="0">
              <a:spcBef>
                <a:spcPts val="1200"/>
              </a:spcBef>
              <a:spcAft>
                <a:spcPts val="600"/>
              </a:spcAft>
              <a:buNone/>
            </a:pPr>
            <a:r>
              <a:rPr lang="vi-VN">
                <a:solidFill>
                  <a:schemeClr val="bg1"/>
                </a:solidFill>
                <a:latin typeface="Segoe UI" panose="020B0502040204020203" pitchFamily="34" charset="0"/>
                <a:cs typeface="Segoe UI" panose="020B0502040204020203" pitchFamily="34" charset="0"/>
              </a:rPr>
              <a:t>Giao diện cập nhật mô hình</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7" name="Hình ảnh 6">
            <a:extLst>
              <a:ext uri="{FF2B5EF4-FFF2-40B4-BE49-F238E27FC236}">
                <a16:creationId xmlns:a16="http://schemas.microsoft.com/office/drawing/2014/main" id="{6669B8AC-0E59-BF77-6A0A-7D9B35504A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4224" y="1972139"/>
            <a:ext cx="6602534" cy="4576921"/>
          </a:xfrm>
          <a:prstGeom prst="rect">
            <a:avLst/>
          </a:prstGeom>
        </p:spPr>
      </p:pic>
    </p:spTree>
    <p:extLst>
      <p:ext uri="{BB962C8B-B14F-4D97-AF65-F5344CB8AC3E}">
        <p14:creationId xmlns:p14="http://schemas.microsoft.com/office/powerpoint/2010/main" val="282859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marL="0" indent="0">
              <a:spcBef>
                <a:spcPts val="1200"/>
              </a:spcBef>
              <a:spcAft>
                <a:spcPts val="600"/>
              </a:spcAft>
              <a:buNone/>
            </a:pPr>
            <a:r>
              <a:rPr lang="vi-VN">
                <a:solidFill>
                  <a:schemeClr val="bg1"/>
                </a:solidFill>
                <a:latin typeface="Segoe UI" panose="020B0502040204020203" pitchFamily="34" charset="0"/>
                <a:cs typeface="Segoe UI" panose="020B0502040204020203" pitchFamily="34" charset="0"/>
              </a:rPr>
              <a:t>Giao diện cập nhật mô hình</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7" name="Hình ảnh 6">
            <a:extLst>
              <a:ext uri="{FF2B5EF4-FFF2-40B4-BE49-F238E27FC236}">
                <a16:creationId xmlns:a16="http://schemas.microsoft.com/office/drawing/2014/main" id="{6669B8AC-0E59-BF77-6A0A-7D9B35504A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4224" y="1972139"/>
            <a:ext cx="6602534" cy="4576921"/>
          </a:xfrm>
          <a:prstGeom prst="rect">
            <a:avLst/>
          </a:prstGeom>
        </p:spPr>
      </p:pic>
    </p:spTree>
    <p:extLst>
      <p:ext uri="{BB962C8B-B14F-4D97-AF65-F5344CB8AC3E}">
        <p14:creationId xmlns:p14="http://schemas.microsoft.com/office/powerpoint/2010/main" val="1312816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7"/>
            <a:ext cx="10395466"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012" y="612073"/>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1721351"/>
            <a:ext cx="11541516" cy="4695590"/>
          </a:xfrm>
        </p:spPr>
        <p:txBody>
          <a:bodyPr vert="horz" lIns="91440" tIns="45720" rIns="91440" bIns="45720" rtlCol="0" anchor="t">
            <a:noAutofit/>
          </a:bodyPr>
          <a:lstStyle/>
          <a:p>
            <a:pPr marL="0" indent="0">
              <a:spcBef>
                <a:spcPts val="1200"/>
              </a:spcBef>
              <a:spcAft>
                <a:spcPts val="600"/>
              </a:spcAft>
              <a:buNone/>
            </a:pPr>
            <a:r>
              <a:rPr lang="vi-VN">
                <a:solidFill>
                  <a:schemeClr val="bg1"/>
                </a:solidFill>
                <a:latin typeface="Segoe UI" panose="020B0502040204020203" pitchFamily="34" charset="0"/>
                <a:cs typeface="Segoe UI" panose="020B0502040204020203" pitchFamily="34" charset="0"/>
              </a:rPr>
              <a:t>Giao diện danh sách các dự doán</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8" name="Hình ảnh 7">
            <a:extLst>
              <a:ext uri="{FF2B5EF4-FFF2-40B4-BE49-F238E27FC236}">
                <a16:creationId xmlns:a16="http://schemas.microsoft.com/office/drawing/2014/main" id="{BBCA655F-4A37-6F29-69AF-E965259AC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1292" y="2220394"/>
            <a:ext cx="8759164" cy="4393898"/>
          </a:xfrm>
          <a:prstGeom prst="rect">
            <a:avLst/>
          </a:prstGeom>
        </p:spPr>
      </p:pic>
    </p:spTree>
    <p:extLst>
      <p:ext uri="{BB962C8B-B14F-4D97-AF65-F5344CB8AC3E}">
        <p14:creationId xmlns:p14="http://schemas.microsoft.com/office/powerpoint/2010/main" val="15626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7"/>
            <a:ext cx="10395466"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012" y="612073"/>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74012" y="3909035"/>
            <a:ext cx="4742058" cy="498740"/>
          </a:xfrm>
        </p:spPr>
        <p:txBody>
          <a:bodyPr vert="horz" lIns="91440" tIns="45720" rIns="91440" bIns="45720" rtlCol="0" anchor="t">
            <a:noAutofit/>
          </a:bodyPr>
          <a:lstStyle/>
          <a:p>
            <a:pPr marL="0" indent="0">
              <a:spcBef>
                <a:spcPts val="1200"/>
              </a:spcBef>
              <a:spcAft>
                <a:spcPts val="600"/>
              </a:spcAft>
              <a:buNone/>
            </a:pPr>
            <a:r>
              <a:rPr lang="vi-VN">
                <a:solidFill>
                  <a:schemeClr val="bg1"/>
                </a:solidFill>
                <a:latin typeface="Segoe UI" panose="020B0502040204020203" pitchFamily="34" charset="0"/>
                <a:cs typeface="Segoe UI" panose="020B0502040204020203" pitchFamily="34" charset="0"/>
              </a:rPr>
              <a:t>Giao diện </a:t>
            </a:r>
            <a:r>
              <a:rPr lang="en-US">
                <a:solidFill>
                  <a:schemeClr val="bg1"/>
                </a:solidFill>
                <a:latin typeface="Segoe UI" panose="020B0502040204020203" pitchFamily="34" charset="0"/>
                <a:cs typeface="Segoe UI" panose="020B0502040204020203" pitchFamily="34" charset="0"/>
              </a:rPr>
              <a:t>thực hiện</a:t>
            </a:r>
            <a:r>
              <a:rPr lang="vi-VN">
                <a:solidFill>
                  <a:schemeClr val="bg1"/>
                </a:solidFill>
                <a:latin typeface="Segoe UI" panose="020B0502040204020203" pitchFamily="34" charset="0"/>
                <a:cs typeface="Segoe UI" panose="020B0502040204020203" pitchFamily="34" charset="0"/>
              </a:rPr>
              <a:t> dự doán</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7" name="Hình ảnh 6">
            <a:extLst>
              <a:ext uri="{FF2B5EF4-FFF2-40B4-BE49-F238E27FC236}">
                <a16:creationId xmlns:a16="http://schemas.microsoft.com/office/drawing/2014/main" id="{67306179-9ADE-8BB2-1882-B8300D5DD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7300" y="1766019"/>
            <a:ext cx="6902376" cy="4784773"/>
          </a:xfrm>
          <a:prstGeom prst="rect">
            <a:avLst/>
          </a:prstGeom>
        </p:spPr>
      </p:pic>
    </p:spTree>
    <p:extLst>
      <p:ext uri="{BB962C8B-B14F-4D97-AF65-F5344CB8AC3E}">
        <p14:creationId xmlns:p14="http://schemas.microsoft.com/office/powerpoint/2010/main" val="136448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7"/>
            <a:ext cx="10395466"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012" y="612073"/>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74012" y="1721350"/>
            <a:ext cx="11492746" cy="4742949"/>
          </a:xfrm>
        </p:spPr>
        <p:txBody>
          <a:bodyPr vert="horz" lIns="91440" tIns="45720" rIns="91440" bIns="45720" rtlCol="0" anchor="t">
            <a:noAutofit/>
          </a:bodyPr>
          <a:lstStyle/>
          <a:p>
            <a:pPr marL="0" indent="0">
              <a:spcBef>
                <a:spcPts val="1200"/>
              </a:spcBef>
              <a:spcAft>
                <a:spcPts val="600"/>
              </a:spcAft>
              <a:buNone/>
            </a:pPr>
            <a:r>
              <a:rPr lang="en-US">
                <a:solidFill>
                  <a:schemeClr val="bg1"/>
                </a:solidFill>
                <a:latin typeface="Segoe UI" panose="020B0502040204020203" pitchFamily="34" charset="0"/>
                <a:cs typeface="Segoe UI" panose="020B0502040204020203" pitchFamily="34" charset="0"/>
              </a:rPr>
              <a:t>Một số ca phân loại được thực hiện bởi chương trình</a:t>
            </a: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8" name="Hình ảnh 7">
            <a:extLst>
              <a:ext uri="{FF2B5EF4-FFF2-40B4-BE49-F238E27FC236}">
                <a16:creationId xmlns:a16="http://schemas.microsoft.com/office/drawing/2014/main" id="{BCC33768-58A6-F056-3C87-F1DDC251CD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8321" y="2151394"/>
            <a:ext cx="4584127" cy="4101587"/>
          </a:xfrm>
          <a:prstGeom prst="rect">
            <a:avLst/>
          </a:prstGeom>
          <a:solidFill>
            <a:schemeClr val="bg1"/>
          </a:solidFill>
        </p:spPr>
      </p:pic>
      <p:sp>
        <p:nvSpPr>
          <p:cNvPr id="10" name="Hộp Văn bản 9">
            <a:extLst>
              <a:ext uri="{FF2B5EF4-FFF2-40B4-BE49-F238E27FC236}">
                <a16:creationId xmlns:a16="http://schemas.microsoft.com/office/drawing/2014/main" id="{AEE14DE6-5AEB-BE2C-C18E-488F92A606AD}"/>
              </a:ext>
            </a:extLst>
          </p:cNvPr>
          <p:cNvSpPr txBox="1"/>
          <p:nvPr/>
        </p:nvSpPr>
        <p:spPr>
          <a:xfrm>
            <a:off x="3728703" y="6227580"/>
            <a:ext cx="4911922" cy="369332"/>
          </a:xfrm>
          <a:prstGeom prst="rect">
            <a:avLst/>
          </a:prstGeom>
          <a:noFill/>
        </p:spPr>
        <p:txBody>
          <a:bodyPr wrap="none" rtlCol="0">
            <a:spAutoFit/>
          </a:bodyPr>
          <a:lstStyle/>
          <a:p>
            <a:r>
              <a:rPr lang="en-US" i="1">
                <a:solidFill>
                  <a:schemeClr val="bg1"/>
                </a:solidFill>
              </a:rPr>
              <a:t>Hình 12: Tổng hợp kết quả phân loại của hệ thống </a:t>
            </a:r>
          </a:p>
        </p:txBody>
      </p:sp>
    </p:spTree>
    <p:extLst>
      <p:ext uri="{BB962C8B-B14F-4D97-AF65-F5344CB8AC3E}">
        <p14:creationId xmlns:p14="http://schemas.microsoft.com/office/powerpoint/2010/main" val="376611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KẾT LUẬN</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200"/>
              </a:spcBef>
              <a:spcAft>
                <a:spcPts val="600"/>
              </a:spcAft>
            </a:pPr>
            <a:r>
              <a:rPr lang="vi-VN" sz="4000">
                <a:solidFill>
                  <a:schemeClr val="bg1"/>
                </a:solidFill>
                <a:latin typeface="Segoe UI" panose="020B0502040204020203" pitchFamily="34" charset="0"/>
                <a:cs typeface="Segoe UI" panose="020B0502040204020203" pitchFamily="34" charset="0"/>
              </a:rPr>
              <a:t>Kết quả đã đạt được</a:t>
            </a:r>
            <a:endParaRPr lang="en-US" sz="4000">
              <a:solidFill>
                <a:schemeClr val="bg1"/>
              </a:solidFill>
              <a:latin typeface="Segoe UI" panose="020B0502040204020203" pitchFamily="34" charset="0"/>
              <a:cs typeface="Segoe UI" panose="020B0502040204020203" pitchFamily="34" charset="0"/>
            </a:endParaRPr>
          </a:p>
          <a:p>
            <a:pPr lvl="1">
              <a:spcBef>
                <a:spcPts val="1200"/>
              </a:spcBef>
              <a:spcAft>
                <a:spcPts val="600"/>
              </a:spcAft>
            </a:pPr>
            <a:r>
              <a:rPr lang="en-US" sz="2800">
                <a:solidFill>
                  <a:schemeClr val="bg1"/>
                </a:solidFill>
                <a:latin typeface="Segoe UI" panose="020B0502040204020203" pitchFamily="34" charset="0"/>
                <a:cs typeface="Segoe UI" panose="020B0502040204020203" pitchFamily="34" charset="0"/>
              </a:rPr>
              <a:t>Trình bày khái quát về CNN và bài toán chẩn đoán bệnh lao</a:t>
            </a:r>
          </a:p>
          <a:p>
            <a:pPr lvl="1">
              <a:spcBef>
                <a:spcPts val="1200"/>
              </a:spcBef>
              <a:spcAft>
                <a:spcPts val="600"/>
              </a:spcAft>
            </a:pPr>
            <a:r>
              <a:rPr lang="en-US" sz="2800">
                <a:solidFill>
                  <a:schemeClr val="bg1"/>
                </a:solidFill>
                <a:latin typeface="Segoe UI" panose="020B0502040204020203" pitchFamily="34" charset="0"/>
                <a:cs typeface="Segoe UI" panose="020B0502040204020203" pitchFamily="34" charset="0"/>
              </a:rPr>
              <a:t>Hệ thống hóa một số mô hình học sâu hỗ trợ chẩn đoán</a:t>
            </a:r>
          </a:p>
          <a:p>
            <a:pPr lvl="1">
              <a:spcBef>
                <a:spcPts val="1200"/>
              </a:spcBef>
              <a:spcAft>
                <a:spcPts val="600"/>
              </a:spcAft>
            </a:pPr>
            <a:r>
              <a:rPr lang="vi-VN" sz="2800">
                <a:solidFill>
                  <a:schemeClr val="bg1"/>
                </a:solidFill>
                <a:latin typeface="Segoe UI" panose="020B0502040204020203" pitchFamily="34" charset="0"/>
                <a:cs typeface="Segoe UI" panose="020B0502040204020203" pitchFamily="34" charset="0"/>
              </a:rPr>
              <a:t>Cài đặt thử nghiệm một trong các mô hình đã được hệ thống hóa</a:t>
            </a:r>
            <a:endParaRPr lang="en-US" sz="2800">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sz="4000">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vi-VN" sz="4000">
                <a:solidFill>
                  <a:schemeClr val="bg1"/>
                </a:solidFill>
                <a:latin typeface="Segoe UI" panose="020B0502040204020203" pitchFamily="34" charset="0"/>
                <a:cs typeface="Segoe UI" panose="020B0502040204020203" pitchFamily="34" charset="0"/>
              </a:rPr>
              <a:t>Hướng hoàn thiện và phát triển tiếp theo</a:t>
            </a:r>
            <a:endParaRPr lang="en-US" sz="4000">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407640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4257886" cy="1469965"/>
          </a:xfrm>
        </p:spPr>
        <p:txBody>
          <a:bodyPr rtlCol="0" anchor="ctr">
            <a:normAutofit/>
          </a:bodyPr>
          <a:lstStyle/>
          <a:p>
            <a:pPr rtl="0"/>
            <a:r>
              <a:rPr lang="en-US">
                <a:solidFill>
                  <a:schemeClr val="bg1"/>
                </a:solidFill>
                <a:latin typeface="+mn-lt"/>
                <a:cs typeface="Segoe UI" panose="020B0502040204020203" pitchFamily="34" charset="0"/>
              </a:rPr>
              <a:t>ĐẶT VẤN ĐỀ</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6096000" y="2840230"/>
            <a:ext cx="5770758" cy="522134"/>
          </a:xfrm>
        </p:spPr>
        <p:txBody>
          <a:bodyPr vert="horz" lIns="91440" tIns="45720" rIns="91440" bIns="45720" rtlCol="0" anchor="t">
            <a:normAutofit fontScale="92500"/>
          </a:bodyPr>
          <a:lstStyle/>
          <a:p>
            <a:pPr marL="0" indent="0" rtl="0">
              <a:buNone/>
            </a:pPr>
            <a:r>
              <a:rPr lang="vi-VN" b="1">
                <a:solidFill>
                  <a:schemeClr val="bg1"/>
                </a:solidFill>
                <a:latin typeface="Segoe UI" panose="020B0502040204020203" pitchFamily="34" charset="0"/>
                <a:cs typeface="Segoe UI" panose="020B0502040204020203" pitchFamily="34" charset="0"/>
              </a:rPr>
              <a:t>- TÌNH HÌNH BỆNH LAO THẾ GIỚI</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8" name="Chỗ dành sẵn cho Nội dung 2">
            <a:extLst>
              <a:ext uri="{FF2B5EF4-FFF2-40B4-BE49-F238E27FC236}">
                <a16:creationId xmlns:a16="http://schemas.microsoft.com/office/drawing/2014/main" id="{EC572C41-0677-C0BE-10D6-F97B3EB48317}"/>
              </a:ext>
            </a:extLst>
          </p:cNvPr>
          <p:cNvSpPr txBox="1">
            <a:spLocks/>
          </p:cNvSpPr>
          <p:nvPr/>
        </p:nvSpPr>
        <p:spPr>
          <a:xfrm>
            <a:off x="6096000" y="4017770"/>
            <a:ext cx="5770758" cy="52213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b="1">
                <a:solidFill>
                  <a:schemeClr val="bg1"/>
                </a:solidFill>
                <a:latin typeface="Segoe UI" panose="020B0502040204020203" pitchFamily="34" charset="0"/>
                <a:cs typeface="Segoe UI" panose="020B0502040204020203" pitchFamily="34" charset="0"/>
              </a:rPr>
              <a:t>- TÌNH HÌNH BỆNH LAO VIỆT NAM</a:t>
            </a:r>
          </a:p>
        </p:txBody>
      </p:sp>
      <p:sp>
        <p:nvSpPr>
          <p:cNvPr id="11" name="Hộp Văn bản 10">
            <a:extLst>
              <a:ext uri="{FF2B5EF4-FFF2-40B4-BE49-F238E27FC236}">
                <a16:creationId xmlns:a16="http://schemas.microsoft.com/office/drawing/2014/main" id="{3E80331D-C068-D5F6-3D53-77E44F0FBA61}"/>
              </a:ext>
            </a:extLst>
          </p:cNvPr>
          <p:cNvSpPr txBox="1"/>
          <p:nvPr/>
        </p:nvSpPr>
        <p:spPr>
          <a:xfrm>
            <a:off x="0" y="-6403"/>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4028767" y="921055"/>
            <a:ext cx="5225327"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KẾT THÚC BÁO CÁO</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8767" y="824922"/>
            <a:ext cx="1097280" cy="1097280"/>
          </a:xfrm>
          <a:prstGeom prst="rect">
            <a:avLst/>
          </a:prstGeom>
        </p:spPr>
      </p:pic>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4" name="Hộp Văn bản 3">
            <a:extLst>
              <a:ext uri="{FF2B5EF4-FFF2-40B4-BE49-F238E27FC236}">
                <a16:creationId xmlns:a16="http://schemas.microsoft.com/office/drawing/2014/main" id="{026F3C17-29F4-1EB6-616B-36B51BE8BCBD}"/>
              </a:ext>
            </a:extLst>
          </p:cNvPr>
          <p:cNvSpPr txBox="1"/>
          <p:nvPr/>
        </p:nvSpPr>
        <p:spPr>
          <a:xfrm>
            <a:off x="673747" y="2921168"/>
            <a:ext cx="10844506" cy="1015663"/>
          </a:xfrm>
          <a:prstGeom prst="rect">
            <a:avLst/>
          </a:prstGeom>
          <a:noFill/>
        </p:spPr>
        <p:txBody>
          <a:bodyPr wrap="square" rtlCol="0">
            <a:spAutoFit/>
          </a:bodyPr>
          <a:lstStyle/>
          <a:p>
            <a:r>
              <a:rPr lang="en-US" sz="6000">
                <a:solidFill>
                  <a:schemeClr val="bg1"/>
                </a:solidFill>
                <a:latin typeface="Tahoma" panose="020B0604030504040204" pitchFamily="34" charset="0"/>
                <a:ea typeface="Tahoma" panose="020B0604030504040204" pitchFamily="34" charset="0"/>
                <a:cs typeface="Tahoma" panose="020B0604030504040204" pitchFamily="34" charset="0"/>
              </a:rPr>
              <a:t>EM XIN CHÂN THÀNH CẢM ƠN! </a:t>
            </a:r>
          </a:p>
        </p:txBody>
      </p:sp>
    </p:spTree>
    <p:extLst>
      <p:ext uri="{BB962C8B-B14F-4D97-AF65-F5344CB8AC3E}">
        <p14:creationId xmlns:p14="http://schemas.microsoft.com/office/powerpoint/2010/main" val="119547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838114" y="2694017"/>
            <a:ext cx="3114886" cy="1469965"/>
          </a:xfrm>
        </p:spPr>
        <p:txBody>
          <a:bodyPr rtlCol="0" anchor="ctr">
            <a:normAutofit/>
          </a:bodyPr>
          <a:lstStyle/>
          <a:p>
            <a:pPr rtl="0"/>
            <a:r>
              <a:rPr lang="en-US">
                <a:solidFill>
                  <a:schemeClr val="bg1"/>
                </a:solidFill>
                <a:latin typeface="+mn-lt"/>
                <a:cs typeface="Segoe UI" panose="020B0502040204020203" pitchFamily="34" charset="0"/>
              </a:rPr>
              <a:t>ĐẶT VẤN ĐỀ</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129" y="2880360"/>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5270500" y="1191613"/>
            <a:ext cx="6596258" cy="5225327"/>
          </a:xfrm>
        </p:spPr>
        <p:txBody>
          <a:bodyPr vert="horz" lIns="91440" tIns="45720" rIns="91440" bIns="45720" rtlCol="0" anchor="t">
            <a:noAutofit/>
          </a:bodyPr>
          <a:lstStyle/>
          <a:p>
            <a:pPr rtl="0">
              <a:spcBef>
                <a:spcPts val="1800"/>
              </a:spcBef>
              <a:spcAft>
                <a:spcPts val="1800"/>
              </a:spcAft>
            </a:pPr>
            <a:endParaRPr lang="en-US" b="1">
              <a:solidFill>
                <a:schemeClr val="bg1"/>
              </a:solidFill>
              <a:latin typeface="Segoe UI" panose="020B0502040204020203" pitchFamily="34" charset="0"/>
              <a:cs typeface="Segoe UI" panose="020B0502040204020203" pitchFamily="34" charset="0"/>
            </a:endParaRPr>
          </a:p>
          <a:p>
            <a:pPr rtl="0">
              <a:spcBef>
                <a:spcPts val="1800"/>
              </a:spcBef>
              <a:spcAft>
                <a:spcPts val="1800"/>
              </a:spcAft>
            </a:pPr>
            <a:r>
              <a:rPr lang="en-US" b="1">
                <a:solidFill>
                  <a:schemeClr val="bg1"/>
                </a:solidFill>
                <a:latin typeface="Segoe UI" panose="020B0502040204020203" pitchFamily="34" charset="0"/>
                <a:cs typeface="Segoe UI" panose="020B0502040204020203" pitchFamily="34" charset="0"/>
              </a:rPr>
              <a:t>SỰ CẦN THIẾT CỦA NGHIÊN CỨU</a:t>
            </a:r>
          </a:p>
          <a:p>
            <a:pPr rtl="0">
              <a:spcBef>
                <a:spcPts val="1800"/>
              </a:spcBef>
              <a:spcAft>
                <a:spcPts val="1800"/>
              </a:spcAft>
            </a:pPr>
            <a:endParaRPr lang="en-US" b="1">
              <a:solidFill>
                <a:schemeClr val="bg1"/>
              </a:solidFill>
              <a:latin typeface="Segoe UI" panose="020B0502040204020203" pitchFamily="34" charset="0"/>
              <a:cs typeface="Segoe UI" panose="020B0502040204020203" pitchFamily="34" charset="0"/>
            </a:endParaRPr>
          </a:p>
          <a:p>
            <a:pPr rtl="0">
              <a:spcBef>
                <a:spcPts val="1800"/>
              </a:spcBef>
              <a:spcAft>
                <a:spcPts val="1800"/>
              </a:spcAft>
            </a:pPr>
            <a:endParaRPr lang="en-US" b="1">
              <a:solidFill>
                <a:schemeClr val="bg1"/>
              </a:solidFill>
              <a:latin typeface="Segoe UI" panose="020B0502040204020203" pitchFamily="34" charset="0"/>
              <a:cs typeface="Segoe UI" panose="020B0502040204020203" pitchFamily="34" charset="0"/>
            </a:endParaRPr>
          </a:p>
          <a:p>
            <a:pPr rtl="0">
              <a:spcBef>
                <a:spcPts val="1800"/>
              </a:spcBef>
              <a:spcAft>
                <a:spcPts val="1800"/>
              </a:spcAft>
            </a:pPr>
            <a:r>
              <a:rPr lang="en-US" b="1">
                <a:solidFill>
                  <a:schemeClr val="bg1"/>
                </a:solidFill>
                <a:latin typeface="Segoe UI" panose="020B0502040204020203" pitchFamily="34" charset="0"/>
                <a:cs typeface="Segoe UI" panose="020B0502040204020203" pitchFamily="34" charset="0"/>
              </a:rPr>
              <a:t>BÀI TOÁN CHUẨN ĐOÁN BỆNH LAO</a:t>
            </a: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253162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VGG</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4314809" cy="4336349"/>
          </a:xfrm>
        </p:spPr>
        <p:txBody>
          <a:bodyPr vert="horz" lIns="91440" tIns="45720" rIns="91440" bIns="45720" rtlCol="0" anchor="t">
            <a:noAutofit/>
          </a:bodyPr>
          <a:lstStyle/>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Mô hình VGG là gì?</a:t>
            </a:r>
          </a:p>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Cấu hình VGG16</a:t>
            </a:r>
          </a:p>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Ưu, nhược điểm của mô hình VGG</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5290716" y="6232274"/>
            <a:ext cx="5925376" cy="369332"/>
          </a:xfrm>
          <a:prstGeom prst="rect">
            <a:avLst/>
          </a:prstGeom>
          <a:noFill/>
        </p:spPr>
        <p:txBody>
          <a:bodyPr wrap="square" rtlCol="0">
            <a:spAutoFit/>
          </a:bodyPr>
          <a:lstStyle/>
          <a:p>
            <a:pPr algn="ctr"/>
            <a:r>
              <a:rPr lang="vi-VN" i="1">
                <a:solidFill>
                  <a:schemeClr val="bg1"/>
                </a:solidFill>
              </a:rPr>
              <a:t>Hình 1: Cấu hình VGG16</a:t>
            </a:r>
          </a:p>
        </p:txBody>
      </p:sp>
      <p:pic>
        <p:nvPicPr>
          <p:cNvPr id="13" name="Hình ảnh 12">
            <a:extLst>
              <a:ext uri="{FF2B5EF4-FFF2-40B4-BE49-F238E27FC236}">
                <a16:creationId xmlns:a16="http://schemas.microsoft.com/office/drawing/2014/main" id="{F2938512-6E5C-B784-5CE7-CF9948CF8D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0051" y="2080591"/>
            <a:ext cx="7226707" cy="4054856"/>
          </a:xfrm>
          <a:prstGeom prst="rect">
            <a:avLst/>
          </a:prstGeom>
        </p:spPr>
      </p:pic>
    </p:spTree>
    <p:extLst>
      <p:ext uri="{BB962C8B-B14F-4D97-AF65-F5344CB8AC3E}">
        <p14:creationId xmlns:p14="http://schemas.microsoft.com/office/powerpoint/2010/main" val="299181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 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Mô hình ResNet là gì?</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Vấn đề lỗi trên tập huấn luyện và kiểm tra của các mạng neuron thuần</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1928812" y="6208638"/>
            <a:ext cx="8334375" cy="369332"/>
          </a:xfrm>
          <a:prstGeom prst="rect">
            <a:avLst/>
          </a:prstGeom>
          <a:noFill/>
        </p:spPr>
        <p:txBody>
          <a:bodyPr wrap="square" rtlCol="0">
            <a:spAutoFit/>
          </a:bodyPr>
          <a:lstStyle/>
          <a:p>
            <a:pPr algn="ctr"/>
            <a:r>
              <a:rPr lang="vi-VN" i="1">
                <a:solidFill>
                  <a:schemeClr val="bg1"/>
                </a:solidFill>
              </a:rPr>
              <a:t>Hình 2: Lỗi trên tập huấn luyện và tập kiểm tra của mạng neuron thuần</a:t>
            </a:r>
          </a:p>
        </p:txBody>
      </p:sp>
      <p:pic>
        <p:nvPicPr>
          <p:cNvPr id="7" name="Hình ảnh 6">
            <a:extLst>
              <a:ext uri="{FF2B5EF4-FFF2-40B4-BE49-F238E27FC236}">
                <a16:creationId xmlns:a16="http://schemas.microsoft.com/office/drawing/2014/main" id="{0BF22865-2394-A849-9216-8A5C45863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8812" y="3408288"/>
            <a:ext cx="8334375" cy="2800350"/>
          </a:xfrm>
          <a:prstGeom prst="rect">
            <a:avLst/>
          </a:prstGeom>
        </p:spPr>
      </p:pic>
    </p:spTree>
    <p:extLst>
      <p:ext uri="{BB962C8B-B14F-4D97-AF65-F5344CB8AC3E}">
        <p14:creationId xmlns:p14="http://schemas.microsoft.com/office/powerpoint/2010/main" val="6823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Phương pháp giải quyết của mô hình ResNet</a:t>
            </a: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4138337" y="5791770"/>
            <a:ext cx="3915321" cy="369332"/>
          </a:xfrm>
          <a:prstGeom prst="rect">
            <a:avLst/>
          </a:prstGeom>
          <a:noFill/>
        </p:spPr>
        <p:txBody>
          <a:bodyPr wrap="square" rtlCol="0">
            <a:spAutoFit/>
          </a:bodyPr>
          <a:lstStyle/>
          <a:p>
            <a:pPr algn="ctr"/>
            <a:r>
              <a:rPr lang="vi-VN" i="1">
                <a:solidFill>
                  <a:schemeClr val="bg1"/>
                </a:solidFill>
              </a:rPr>
              <a:t>Hình 3: Residual Block</a:t>
            </a:r>
          </a:p>
        </p:txBody>
      </p:sp>
      <p:pic>
        <p:nvPicPr>
          <p:cNvPr id="8" name="Hình ảnh 7">
            <a:extLst>
              <a:ext uri="{FF2B5EF4-FFF2-40B4-BE49-F238E27FC236}">
                <a16:creationId xmlns:a16="http://schemas.microsoft.com/office/drawing/2014/main" id="{1894A988-635E-3A54-B234-3D43F5C932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7627" y="2489837"/>
            <a:ext cx="5136742" cy="3262019"/>
          </a:xfrm>
          <a:prstGeom prst="rect">
            <a:avLst/>
          </a:prstGeom>
        </p:spPr>
      </p:pic>
    </p:spTree>
    <p:extLst>
      <p:ext uri="{BB962C8B-B14F-4D97-AF65-F5344CB8AC3E}">
        <p14:creationId xmlns:p14="http://schemas.microsoft.com/office/powerpoint/2010/main" val="290803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Cấu hình mô hình ResNet</a:t>
            </a: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4197410" y="5262364"/>
            <a:ext cx="3915321" cy="369332"/>
          </a:xfrm>
          <a:prstGeom prst="rect">
            <a:avLst/>
          </a:prstGeom>
          <a:noFill/>
        </p:spPr>
        <p:txBody>
          <a:bodyPr wrap="square" rtlCol="0">
            <a:spAutoFit/>
          </a:bodyPr>
          <a:lstStyle/>
          <a:p>
            <a:pPr algn="ctr"/>
            <a:r>
              <a:rPr lang="vi-VN" i="1">
                <a:solidFill>
                  <a:schemeClr val="bg1"/>
                </a:solidFill>
              </a:rPr>
              <a:t>Hình 4: Cấu hình mô hình ResNet</a:t>
            </a:r>
          </a:p>
        </p:txBody>
      </p:sp>
      <p:pic>
        <p:nvPicPr>
          <p:cNvPr id="7" name="Hình ảnh 6">
            <a:extLst>
              <a:ext uri="{FF2B5EF4-FFF2-40B4-BE49-F238E27FC236}">
                <a16:creationId xmlns:a16="http://schemas.microsoft.com/office/drawing/2014/main" id="{DE970B18-DAB1-DDCC-2A10-F48D223443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384" y="2691184"/>
            <a:ext cx="11423374" cy="2404206"/>
          </a:xfrm>
          <a:prstGeom prst="rect">
            <a:avLst/>
          </a:prstGeom>
        </p:spPr>
      </p:pic>
    </p:spTree>
    <p:extLst>
      <p:ext uri="{BB962C8B-B14F-4D97-AF65-F5344CB8AC3E}">
        <p14:creationId xmlns:p14="http://schemas.microsoft.com/office/powerpoint/2010/main" val="4710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600"/>
              </a:spcBef>
              <a:spcAft>
                <a:spcPts val="1200"/>
              </a:spcAft>
            </a:pPr>
            <a:r>
              <a:rPr lang="vi-VN">
                <a:solidFill>
                  <a:schemeClr val="bg1"/>
                </a:solidFill>
                <a:latin typeface="Segoe UI" panose="020B0502040204020203" pitchFamily="34" charset="0"/>
                <a:cs typeface="Segoe UI" panose="020B0502040204020203" pitchFamily="34" charset="0"/>
              </a:rPr>
              <a:t>Ưu điểm của mô hình ResNet</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Cải thiện đáng kể hiệu suất đào tạo mô hình</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Giải quyết được khá tốt vấn đề Vanishing Gradient của các mạng CNN thuần</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Có thể đào tạo các mạng với số lớp rất lớn mà không làm tăng tỷ lệ đào tạo lỗi</a:t>
            </a:r>
          </a:p>
          <a:p>
            <a:pPr>
              <a:spcBef>
                <a:spcPts val="600"/>
              </a:spcBef>
              <a:spcAft>
                <a:spcPts val="1200"/>
              </a:spcAft>
            </a:pPr>
            <a:r>
              <a:rPr lang="vi-VN">
                <a:solidFill>
                  <a:schemeClr val="bg1"/>
                </a:solidFill>
                <a:latin typeface="Segoe UI" panose="020B0502040204020203" pitchFamily="34" charset="0"/>
                <a:cs typeface="Segoe UI" panose="020B0502040204020203" pitchFamily="34" charset="0"/>
              </a:rPr>
              <a:t>Nhược điểm của mô hình ResNet</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Đối với mạng sâu hơn, việc phát hiện lỗi trở nên khó khăn</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Nếu mạng quá nông, việc đào tạo có thể rất kém hiệu quả.</a:t>
            </a:r>
          </a:p>
          <a:p>
            <a:pPr lvl="1">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21104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DENSENET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5685697" cy="4336349"/>
          </a:xfrm>
        </p:spPr>
        <p:txBody>
          <a:bodyPr vert="horz" lIns="91440" tIns="45720" rIns="91440" bIns="45720" rtlCol="0" anchor="t">
            <a:noAutofit/>
          </a:bodyPr>
          <a:lstStyle/>
          <a:p>
            <a:pPr>
              <a:spcBef>
                <a:spcPts val="600"/>
              </a:spcBef>
              <a:spcAft>
                <a:spcPts val="600"/>
              </a:spcAft>
            </a:pPr>
            <a:r>
              <a:rPr lang="en-US">
                <a:solidFill>
                  <a:schemeClr val="bg1"/>
                </a:solidFill>
                <a:latin typeface="Segoe UI" panose="020B0502040204020203" pitchFamily="34" charset="0"/>
                <a:cs typeface="Segoe UI" panose="020B0502040204020203" pitchFamily="34" charset="0"/>
              </a:rPr>
              <a:t>M</a:t>
            </a:r>
            <a:r>
              <a:rPr lang="vi-VN">
                <a:solidFill>
                  <a:schemeClr val="bg1"/>
                </a:solidFill>
                <a:latin typeface="Segoe UI" panose="020B0502040204020203" pitchFamily="34" charset="0"/>
                <a:cs typeface="Segoe UI" panose="020B0502040204020203" pitchFamily="34" charset="0"/>
              </a:rPr>
              <a:t>ô hình </a:t>
            </a:r>
            <a:r>
              <a:rPr lang="en-US">
                <a:solidFill>
                  <a:schemeClr val="bg1"/>
                </a:solidFill>
                <a:latin typeface="Segoe UI" panose="020B0502040204020203" pitchFamily="34" charset="0"/>
                <a:cs typeface="Segoe UI" panose="020B0502040204020203" pitchFamily="34" charset="0"/>
              </a:rPr>
              <a:t>Den</a:t>
            </a:r>
            <a:r>
              <a:rPr lang="vi-VN">
                <a:solidFill>
                  <a:schemeClr val="bg1"/>
                </a:solidFill>
                <a:latin typeface="Segoe UI" panose="020B0502040204020203" pitchFamily="34" charset="0"/>
                <a:cs typeface="Segoe UI" panose="020B0502040204020203" pitchFamily="34" charset="0"/>
              </a:rPr>
              <a:t>s</a:t>
            </a:r>
            <a:r>
              <a:rPr lang="en-US">
                <a:solidFill>
                  <a:schemeClr val="bg1"/>
                </a:solidFill>
                <a:latin typeface="Segoe UI" panose="020B0502040204020203" pitchFamily="34" charset="0"/>
                <a:cs typeface="Segoe UI" panose="020B0502040204020203" pitchFamily="34" charset="0"/>
              </a:rPr>
              <a:t>e</a:t>
            </a:r>
            <a:r>
              <a:rPr lang="vi-VN">
                <a:solidFill>
                  <a:schemeClr val="bg1"/>
                </a:solidFill>
                <a:latin typeface="Segoe UI" panose="020B0502040204020203" pitchFamily="34" charset="0"/>
                <a:cs typeface="Segoe UI" panose="020B0502040204020203" pitchFamily="34" charset="0"/>
              </a:rPr>
              <a:t>Net</a:t>
            </a:r>
            <a:r>
              <a:rPr lang="en-US">
                <a:solidFill>
                  <a:schemeClr val="bg1"/>
                </a:solidFill>
                <a:latin typeface="Segoe UI" panose="020B0502040204020203" pitchFamily="34" charset="0"/>
                <a:cs typeface="Segoe UI" panose="020B0502040204020203" pitchFamily="34" charset="0"/>
              </a:rPr>
              <a:t> là gì?</a:t>
            </a:r>
            <a:endParaRPr lang="vi-VN">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vi-VN">
                <a:solidFill>
                  <a:schemeClr val="bg1"/>
                </a:solidFill>
                <a:latin typeface="Segoe UI" panose="020B0502040204020203" pitchFamily="34" charset="0"/>
                <a:cs typeface="Segoe UI" panose="020B0502040204020203" pitchFamily="34" charset="0"/>
              </a:rPr>
              <a:t>Kết nối dày đặc - Dense connectivity</a:t>
            </a:r>
            <a:endParaRPr lang="en-US">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Hàm tổng hợp - Composite function</a:t>
            </a:r>
            <a:endParaRPr lang="vi-VN">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Tầng hợp nhất - Pooling layers</a:t>
            </a:r>
            <a:endParaRPr lang="vi-VN">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Tỉ lệ phát triển - Growth rate</a:t>
            </a: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Các lớp nút cổ chai - Bottleneck layers</a:t>
            </a: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Độ nén - Compression</a:t>
            </a:r>
          </a:p>
          <a:p>
            <a:pPr lvl="1">
              <a:spcBef>
                <a:spcPts val="1800"/>
              </a:spcBef>
              <a:spcAft>
                <a:spcPts val="1800"/>
              </a:spcAft>
            </a:pPr>
            <a:endParaRPr lang="en-US">
              <a:solidFill>
                <a:schemeClr val="bg1"/>
              </a:solidFill>
              <a:latin typeface="Segoe UI" panose="020B0502040204020203" pitchFamily="34" charset="0"/>
              <a:cs typeface="Segoe UI" panose="020B0502040204020203" pitchFamily="34" charset="0"/>
            </a:endParaRPr>
          </a:p>
          <a:p>
            <a:pPr lvl="1">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7" name="Hình ảnh 6">
            <a:extLst>
              <a:ext uri="{FF2B5EF4-FFF2-40B4-BE49-F238E27FC236}">
                <a16:creationId xmlns:a16="http://schemas.microsoft.com/office/drawing/2014/main" id="{5582A9F3-15D9-7F4F-1FBB-75F5FCFEF0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939" y="1913617"/>
            <a:ext cx="5855819" cy="4236497"/>
          </a:xfrm>
          <a:prstGeom prst="rect">
            <a:avLst/>
          </a:prstGeom>
        </p:spPr>
      </p:pic>
      <p:sp>
        <p:nvSpPr>
          <p:cNvPr id="10" name="Hộp Văn bản 9">
            <a:extLst>
              <a:ext uri="{FF2B5EF4-FFF2-40B4-BE49-F238E27FC236}">
                <a16:creationId xmlns:a16="http://schemas.microsoft.com/office/drawing/2014/main" id="{537E21AA-50D6-ACBE-12B8-C6165424DC7C}"/>
              </a:ext>
            </a:extLst>
          </p:cNvPr>
          <p:cNvSpPr txBox="1"/>
          <p:nvPr/>
        </p:nvSpPr>
        <p:spPr>
          <a:xfrm>
            <a:off x="7889585" y="6150114"/>
            <a:ext cx="2729017" cy="369332"/>
          </a:xfrm>
          <a:prstGeom prst="rect">
            <a:avLst/>
          </a:prstGeom>
          <a:noFill/>
        </p:spPr>
        <p:txBody>
          <a:bodyPr wrap="none" rtlCol="0">
            <a:spAutoFit/>
          </a:bodyPr>
          <a:lstStyle/>
          <a:p>
            <a:r>
              <a:rPr lang="en-US" i="1">
                <a:solidFill>
                  <a:schemeClr val="bg1"/>
                </a:solidFill>
              </a:rPr>
              <a:t>Hình 5: Kiến trúc DenseNet</a:t>
            </a:r>
          </a:p>
        </p:txBody>
      </p:sp>
    </p:spTree>
    <p:extLst>
      <p:ext uri="{BB962C8B-B14F-4D97-AF65-F5344CB8AC3E}">
        <p14:creationId xmlns:p14="http://schemas.microsoft.com/office/powerpoint/2010/main" val="2145285632"/>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8500_TF44781794_Win32" id="{526EBEC8-7B2A-4D9E-858D-B94BCD836360}" vid="{1F1441FC-8963-4F9E-B89F-23FA19E50B6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Bản trình bày Nghiên cứu</Template>
  <TotalTime>2084</TotalTime>
  <Words>4360</Words>
  <Application>Microsoft Office PowerPoint</Application>
  <PresentationFormat>Màn hình rộng</PresentationFormat>
  <Paragraphs>242</Paragraphs>
  <Slides>20</Slides>
  <Notes>20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20</vt:i4>
      </vt:variant>
    </vt:vector>
  </HeadingPairs>
  <TitlesOfParts>
    <vt:vector size="26" baseType="lpstr">
      <vt:lpstr>Arial</vt:lpstr>
      <vt:lpstr>Calibri</vt:lpstr>
      <vt:lpstr>Calibri Light</vt:lpstr>
      <vt:lpstr>Segoe UI</vt:lpstr>
      <vt:lpstr>Tahoma</vt:lpstr>
      <vt:lpstr>Chủ đề Office</vt:lpstr>
      <vt:lpstr>NGHIÊN CỨU HỖ TRỢ CHUẨN ĐOÁN BỆNH LAO DỰA VÀO HỌC MÁY</vt:lpstr>
      <vt:lpstr>ĐẶT VẤN ĐỀ</vt:lpstr>
      <vt:lpstr>ĐẶT VẤN ĐỀ</vt:lpstr>
      <vt:lpstr>MÔ HÌNH VGG</vt:lpstr>
      <vt:lpstr> MÔ HÌNH RESNET</vt:lpstr>
      <vt:lpstr>MÔ HÌNH RESNET</vt:lpstr>
      <vt:lpstr>MÔ HÌNH RESNET</vt:lpstr>
      <vt:lpstr>MÔ HÌNH RESNET</vt:lpstr>
      <vt:lpstr>MÔ HÌNH DENSENET</vt:lpstr>
      <vt:lpstr>MÔ HÌNH DENSENET</vt:lpstr>
      <vt:lpstr>MÔ HÌNH DENSENET</vt:lpstr>
      <vt:lpstr>CHƯƠNG TRÌNH THỬ NGHIỆM</vt:lpstr>
      <vt:lpstr>CHƯƠNG TRÌNH THỬ NGHIỆM</vt:lpstr>
      <vt:lpstr>CHƯƠNG TRÌNH THỬ NGHIỆM</vt:lpstr>
      <vt:lpstr>CHƯƠNG TRÌNH THỬ NGHIỆM</vt:lpstr>
      <vt:lpstr>CHƯƠNG TRÌNH THỬ NGHIỆM</vt:lpstr>
      <vt:lpstr>CHƯƠNG TRÌNH THỬ NGHIỆM</vt:lpstr>
      <vt:lpstr>CHƯƠNG TRÌNH THỬ NGHIỆM</vt:lpstr>
      <vt:lpstr>KẾT LUẬN</vt:lpstr>
      <vt:lpstr>KẾT THÚC BÁO CÁO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HỖ TRỢ CHUẨN ĐOÁN BỆNH LAO DỰA VÀO HỌC MÁY</dc:title>
  <dc:creator>Khánh Nguyễn Hữu</dc:creator>
  <cp:lastModifiedBy>Khánh Nguyễn Hữu</cp:lastModifiedBy>
  <cp:revision>13</cp:revision>
  <dcterms:created xsi:type="dcterms:W3CDTF">2022-08-03T03:33:16Z</dcterms:created>
  <dcterms:modified xsi:type="dcterms:W3CDTF">2022-08-04T16:21:32Z</dcterms:modified>
</cp:coreProperties>
</file>