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58" r:id="rId5"/>
    <p:sldId id="271" r:id="rId6"/>
    <p:sldId id="272" r:id="rId7"/>
    <p:sldId id="273" r:id="rId8"/>
    <p:sldId id="260" r:id="rId9"/>
    <p:sldId id="261" r:id="rId10"/>
    <p:sldId id="262" r:id="rId11"/>
    <p:sldId id="274" r:id="rId12"/>
    <p:sldId id="264" r:id="rId13"/>
    <p:sldId id="268" r:id="rId14"/>
    <p:sldId id="269" r:id="rId15"/>
    <p:sldId id="275" r:id="rId16"/>
    <p:sldId id="265" r:id="rId17"/>
    <p:sldId id="266" r:id="rId18"/>
    <p:sldId id="270" r:id="rId19"/>
    <p:sldId id="267" r:id="rId20"/>
    <p:sldId id="276" r:id="rId21"/>
    <p:sldId id="277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</p:embeddedFontLst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Introduction" id="{B08E2A12-A78C-3748-B461-DA7484171881}">
          <p14:sldIdLst>
            <p14:sldId id="259"/>
            <p14:sldId id="258"/>
            <p14:sldId id="271"/>
            <p14:sldId id="272"/>
            <p14:sldId id="273"/>
          </p14:sldIdLst>
        </p14:section>
        <p14:section name="Overal architecture" id="{9577C961-F353-1B4F-A834-7210E86D9539}">
          <p14:sldIdLst>
            <p14:sldId id="260"/>
            <p14:sldId id="261"/>
            <p14:sldId id="262"/>
          </p14:sldIdLst>
        </p14:section>
        <p14:section name="Research Progress" id="{A338D4B0-DE9D-9D42-8911-A2C5774D9096}">
          <p14:sldIdLst>
            <p14:sldId id="274"/>
            <p14:sldId id="264"/>
            <p14:sldId id="268"/>
            <p14:sldId id="269"/>
            <p14:sldId id="275"/>
          </p14:sldIdLst>
        </p14:section>
        <p14:section name="Conclusion" id="{22E1BAC5-F840-C146-A295-9E1A30F18532}">
          <p14:sldIdLst>
            <p14:sldId id="265"/>
            <p14:sldId id="266"/>
            <p14:sldId id="270"/>
            <p14:sldId id="267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74014"/>
  </p:normalViewPr>
  <p:slideViewPr>
    <p:cSldViewPr snapToGrid="0">
      <p:cViewPr varScale="1">
        <p:scale>
          <a:sx n="93" d="100"/>
          <a:sy n="93" d="100"/>
        </p:scale>
        <p:origin x="1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2025/02/18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391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5201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Please cite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8598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0365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16753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sz="2800" dirty="0"/>
              <a:t>AY20xx GT</a:t>
            </a:r>
            <a:br>
              <a:rPr lang="en-JP" dirty="0"/>
            </a:br>
            <a:r>
              <a:rPr lang="en-JP" dirty="0"/>
              <a:t>[Graduation Thesis </a:t>
            </a:r>
            <a:r>
              <a:rPr lang="en-US" dirty="0"/>
              <a:t>T</a:t>
            </a:r>
            <a:r>
              <a:rPr lang="en-JP" dirty="0"/>
              <a:t>itle]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JP" dirty="0"/>
              <a:t>[Student Name]</a:t>
            </a:r>
          </a:p>
          <a:p>
            <a:r>
              <a:rPr lang="en-JP" dirty="0"/>
              <a:t>Supervised by [Supervisor’</a:t>
            </a:r>
            <a:r>
              <a:rPr lang="en-US" dirty="0"/>
              <a:t> s</a:t>
            </a:r>
            <a:r>
              <a:rPr lang="en-JP" dirty="0"/>
              <a:t> Name]</a:t>
            </a:r>
          </a:p>
          <a:p>
            <a:r>
              <a:rPr lang="en-JP" dirty="0"/>
              <a:t>[Student Email]</a:t>
            </a:r>
          </a:p>
          <a:p>
            <a:r>
              <a:rPr lang="en-JP" dirty="0"/>
              <a:t>[Date of presentation]</a:t>
            </a:r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Overall architecture (insert figures from PDF files)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6761"/>
            <a:ext cx="10515600" cy="590202"/>
          </a:xfrm>
        </p:spPr>
        <p:txBody>
          <a:bodyPr/>
          <a:lstStyle/>
          <a:p>
            <a:r>
              <a:rPr lang="en-JP" dirty="0"/>
              <a:t>The overall architecture consists 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FE247-E624-8128-078C-67A894A71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65" y="1538249"/>
            <a:ext cx="9362186" cy="40485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1010-0026-A8AB-66AF-FC4D002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615-5C87-3A43-8659-EF3B4FB4C178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F535-D914-29CB-71BB-A7DDBCBC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01F6-FFCA-C5F8-F06B-D7F147E0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2937E4-19D1-E71B-36A5-2EB74CE708CB}"/>
              </a:ext>
            </a:extLst>
          </p:cNvPr>
          <p:cNvSpPr txBox="1"/>
          <p:nvPr/>
        </p:nvSpPr>
        <p:spPr>
          <a:xfrm>
            <a:off x="9379526" y="891918"/>
            <a:ext cx="256309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lease use the menu: “Insert” </a:t>
            </a:r>
            <a:r>
              <a:rPr lang="en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itchFamily="2" charset="2"/>
              </a:rPr>
              <a:t> “Picture” --&gt; ”Picture from file”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D3ACA8-24AB-6DA5-BF80-C4EE393A89C1}"/>
              </a:ext>
            </a:extLst>
          </p:cNvPr>
          <p:cNvCxnSpPr>
            <a:cxnSpLocks/>
          </p:cNvCxnSpPr>
          <p:nvPr/>
        </p:nvCxnSpPr>
        <p:spPr>
          <a:xfrm flipH="1">
            <a:off x="8399318" y="1215083"/>
            <a:ext cx="980209" cy="7916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9E9165-7F84-1A41-2A14-44C93B7CAE7D}"/>
              </a:ext>
            </a:extLst>
          </p:cNvPr>
          <p:cNvSpPr txBox="1"/>
          <p:nvPr/>
        </p:nvSpPr>
        <p:spPr>
          <a:xfrm>
            <a:off x="8153400" y="5586761"/>
            <a:ext cx="256309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Please indicate the source if you copy the image from the internet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FBD285-4CC0-7010-9FB2-925132FDB022}"/>
              </a:ext>
            </a:extLst>
          </p:cNvPr>
          <p:cNvCxnSpPr>
            <a:cxnSpLocks/>
          </p:cNvCxnSpPr>
          <p:nvPr/>
        </p:nvCxnSpPr>
        <p:spPr>
          <a:xfrm flipH="1" flipV="1">
            <a:off x="6774873" y="5319751"/>
            <a:ext cx="1378528" cy="59017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62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Introduction  &lt;don’t change&gt;</a:t>
            </a: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Overall system/architecture &lt;change this if you want&gt;</a:t>
            </a:r>
          </a:p>
          <a:p>
            <a:r>
              <a:rPr lang="en-US" dirty="0"/>
              <a:t>Evaluation </a:t>
            </a:r>
            <a:r>
              <a:rPr lang="en-JP" dirty="0"/>
              <a:t>&lt;don’t change&gt;</a:t>
            </a:r>
            <a:endParaRPr lang="en-US" dirty="0"/>
          </a:p>
          <a:p>
            <a:pPr lvl="1"/>
            <a:r>
              <a:rPr lang="en-US" dirty="0"/>
              <a:t>Evaluation Methodology &lt;don’t change&gt;</a:t>
            </a:r>
          </a:p>
          <a:p>
            <a:pPr lvl="1"/>
            <a:r>
              <a:rPr lang="en-US" dirty="0"/>
              <a:t>Evaluation criteria 01 &lt;change this if you want&gt;</a:t>
            </a:r>
          </a:p>
          <a:p>
            <a:pPr lvl="1"/>
            <a:r>
              <a:rPr lang="en-US" dirty="0"/>
              <a:t>Evaluation criteria 02 &lt;change this if you want&gt;</a:t>
            </a:r>
          </a:p>
          <a:p>
            <a:pPr lvl="1"/>
            <a:r>
              <a:rPr lang="en-US" dirty="0"/>
              <a:t>Discussion  &lt;change this if you want&gt;</a:t>
            </a:r>
            <a:endParaRPr lang="en-JP" dirty="0"/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92F5-46FD-EBFA-659D-B9D6403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991-F419-184D-91FE-1610106A5567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0F57-14C4-3FFD-5078-C869C92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D31-97D3-4BF0-9002-14648497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5113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Machine</a:t>
            </a:r>
          </a:p>
          <a:p>
            <a:r>
              <a:rPr lang="en-JP" dirty="0"/>
              <a:t>Tool</a:t>
            </a:r>
          </a:p>
          <a:p>
            <a:r>
              <a:rPr lang="en-JP" dirty="0"/>
              <a:t>Library</a:t>
            </a:r>
          </a:p>
          <a:p>
            <a:r>
              <a:rPr lang="en-JP" dirty="0"/>
              <a:t>How to evaluate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 01 &lt;change this if you want&gt;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graph/table</a:t>
            </a:r>
            <a:endParaRPr lang="en-JP" dirty="0"/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criteria 02 &lt;change this if you want&gt;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Draw a graph/table</a:t>
            </a:r>
            <a:endParaRPr lang="en-JP" dirty="0"/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Discussion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advantages and disadvantages of the proposed method.</a:t>
            </a:r>
            <a:endParaRPr lang="en-JP" dirty="0"/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70255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Introduction  &lt;don’t change&gt;</a:t>
            </a:r>
          </a:p>
          <a:p>
            <a:pPr>
              <a:lnSpc>
                <a:spcPct val="150000"/>
              </a:lnSpc>
            </a:pPr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Overall system/architecture &lt;change this if you want&gt;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</a:t>
            </a:r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&lt;don’t change&gt;</a:t>
            </a:r>
          </a:p>
          <a:p>
            <a:pPr>
              <a:lnSpc>
                <a:spcPct val="150000"/>
              </a:lnSpc>
            </a:pPr>
            <a:r>
              <a:rPr lang="en-JP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3638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Conclusion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FBF675-7D8B-7ADB-A4BE-74F898FFA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Summarize your work.</a:t>
            </a:r>
          </a:p>
          <a:p>
            <a:r>
              <a:rPr lang="en-JP" dirty="0"/>
              <a:t>Add highlights with numbers</a:t>
            </a:r>
          </a:p>
          <a:p>
            <a:r>
              <a:rPr lang="en-JP" dirty="0"/>
              <a:t>Future works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871C-9E25-C876-886A-46DEF174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Reference</a:t>
            </a:r>
            <a:r>
              <a:rPr lang="en-JP" dirty="0">
                <a:sym typeface="Wingdings" pitchFamily="2" charset="2"/>
              </a:rPr>
              <a:t> (add references here!)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63494-487F-2041-C57C-FE981D0EE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JP" dirty="0"/>
              <a:t>[1] </a:t>
            </a:r>
            <a:r>
              <a:rPr lang="en-US" dirty="0"/>
              <a:t>A. A. </a:t>
            </a:r>
            <a:r>
              <a:rPr lang="en-US" dirty="0" err="1"/>
              <a:t>Chien</a:t>
            </a:r>
            <a:r>
              <a:rPr lang="en-US" dirty="0"/>
              <a:t> and J. H. Kim, “Planar-adaptive routing: low-cost adaptive networks for multiprocessors,” Journal of the ACM</a:t>
            </a:r>
            <a:br>
              <a:rPr lang="en-US" dirty="0"/>
            </a:br>
            <a:r>
              <a:rPr lang="en-US" dirty="0"/>
              <a:t>(JACM), vol. 42, no. 1, pp. 91–123, 1995.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48F8F-EF3A-D5B1-4748-765AE87B5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2654D-2AFD-F4EA-0A34-FEE75B12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E8F3B-57FC-FEDA-F55E-5FAA6944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18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EE50B-A2DE-8428-564C-C82A1849048B}"/>
              </a:ext>
            </a:extLst>
          </p:cNvPr>
          <p:cNvSpPr txBox="1"/>
          <p:nvPr/>
        </p:nvSpPr>
        <p:spPr>
          <a:xfrm>
            <a:off x="5999018" y="4918364"/>
            <a:ext cx="215438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Reference number must be consistent with where you cite (see Slide #4)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693E74-FF45-399A-2F69-DF59C0830255}"/>
              </a:ext>
            </a:extLst>
          </p:cNvPr>
          <p:cNvCxnSpPr>
            <a:cxnSpLocks/>
          </p:cNvCxnSpPr>
          <p:nvPr/>
        </p:nvCxnSpPr>
        <p:spPr>
          <a:xfrm flipH="1" flipV="1">
            <a:off x="1260764" y="2216727"/>
            <a:ext cx="4835236" cy="307570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27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AAD-BCFF-F9E4-58DD-D9E9B37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 (please edit as you want)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JP" dirty="0"/>
              <a:t>Introduction  &lt;don’t change&gt;</a:t>
            </a:r>
          </a:p>
          <a:p>
            <a:pPr>
              <a:lnSpc>
                <a:spcPct val="150000"/>
              </a:lnSpc>
            </a:pPr>
            <a:r>
              <a:rPr lang="en-JP" dirty="0"/>
              <a:t>Overall system/architecture &lt;change this if you want&gt;</a:t>
            </a:r>
          </a:p>
          <a:p>
            <a:pPr>
              <a:lnSpc>
                <a:spcPct val="150000"/>
              </a:lnSpc>
            </a:pPr>
            <a:r>
              <a:rPr lang="en-US" dirty="0"/>
              <a:t>Evaluation </a:t>
            </a:r>
            <a:r>
              <a:rPr lang="en-JP" dirty="0"/>
              <a:t>&lt;don’t change&gt;</a:t>
            </a:r>
          </a:p>
          <a:p>
            <a:pPr>
              <a:lnSpc>
                <a:spcPct val="150000"/>
              </a:lnSpc>
            </a:pPr>
            <a:r>
              <a:rPr lang="en-JP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Student's name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B371F-45E4-AD4A-EB2F-8FE41F322041}"/>
              </a:ext>
            </a:extLst>
          </p:cNvPr>
          <p:cNvSpPr txBox="1"/>
          <p:nvPr/>
        </p:nvSpPr>
        <p:spPr>
          <a:xfrm>
            <a:off x="8056418" y="5054889"/>
            <a:ext cx="21543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</a:t>
            </a:r>
            <a:r>
              <a:rPr lang="en-JP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lease edit footer and delete this box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21502A-42F5-2DC6-D7E5-451F19AAFDA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453745" y="5701220"/>
            <a:ext cx="1679864" cy="79165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49FC-77E3-F3FF-1A41-486218A27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Back-up Slides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A76A5A-71A2-E993-48C0-0D2F78F3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2FE16-F693-AE06-9222-D802EFBF8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4D39E-AAFA-982A-7F54-85AD7E24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5775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7806F73-9086-AB75-F820-A2B51FAE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 back-up slide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4DEA80-4513-7E2E-B518-913FCB7C8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Add some extra information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F1FE9-A348-331E-62B8-FB13EC13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E849D-FA5B-D989-7585-8FC38C2E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53DD0-A65C-D504-6A90-0B1769A1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3535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/>
              <a:t>Introduction  &lt;don’t change&gt;</a:t>
            </a:r>
          </a:p>
          <a:p>
            <a:pPr lvl="1"/>
            <a:r>
              <a:rPr lang="en-JP" dirty="0"/>
              <a:t>Background &lt;don’t change&gt;</a:t>
            </a:r>
          </a:p>
          <a:p>
            <a:pPr lvl="1"/>
            <a:r>
              <a:rPr lang="en-JP" dirty="0"/>
              <a:t>Related works &lt;don’t change&gt;</a:t>
            </a:r>
          </a:p>
          <a:p>
            <a:pPr lvl="1"/>
            <a:r>
              <a:rPr lang="en-JP" dirty="0"/>
              <a:t>Motivation &lt;don’t change&gt;</a:t>
            </a:r>
          </a:p>
          <a:p>
            <a:pPr lvl="1"/>
            <a:r>
              <a:rPr lang="en-JP" dirty="0"/>
              <a:t>Contribution &lt;don’t change&gt;</a:t>
            </a: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Overall system/architecture &lt;change this if you want&gt;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</a:t>
            </a:r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&lt;don’t change&gt;</a:t>
            </a: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lvl="1"/>
            <a:endParaRPr lang="en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JP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01366-6BE0-AC6B-98D7-4D9E0E1452D1}"/>
              </a:ext>
            </a:extLst>
          </p:cNvPr>
          <p:cNvSpPr txBox="1"/>
          <p:nvPr/>
        </p:nvSpPr>
        <p:spPr>
          <a:xfrm>
            <a:off x="8208817" y="512619"/>
            <a:ext cx="2819401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Please repeat the table of content, change the color of other sections (not current section) to gray.</a:t>
            </a:r>
          </a:p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[Delete this box.]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9916CB-7859-1A37-8383-4AB4CB9D3E4C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7675418" y="1989947"/>
            <a:ext cx="1943100" cy="201401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3C66A51-52B3-3824-DE5E-53338C258A1A}"/>
              </a:ext>
            </a:extLst>
          </p:cNvPr>
          <p:cNvSpPr txBox="1"/>
          <p:nvPr/>
        </p:nvSpPr>
        <p:spPr>
          <a:xfrm>
            <a:off x="4952999" y="348297"/>
            <a:ext cx="28194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Expand the current section into sub-sections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36ED37-B62F-BAF1-2027-5CAE62207EA9}"/>
              </a:ext>
            </a:extLst>
          </p:cNvPr>
          <p:cNvCxnSpPr>
            <a:cxnSpLocks/>
          </p:cNvCxnSpPr>
          <p:nvPr/>
        </p:nvCxnSpPr>
        <p:spPr>
          <a:xfrm flipH="1">
            <a:off x="5583382" y="994628"/>
            <a:ext cx="682336" cy="18178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My research is about etc etc… [1]</a:t>
            </a:r>
          </a:p>
          <a:p>
            <a:endParaRPr lang="en-JP" dirty="0"/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2532D-7838-9FDF-82D9-B7EEB62670CB}"/>
              </a:ext>
            </a:extLst>
          </p:cNvPr>
          <p:cNvSpPr txBox="1"/>
          <p:nvPr/>
        </p:nvSpPr>
        <p:spPr>
          <a:xfrm>
            <a:off x="8207085" y="213360"/>
            <a:ext cx="28194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Please cite to a paper/book/etc.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4032A8-0016-19ED-1A86-F798F431569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483927" y="536526"/>
            <a:ext cx="1723158" cy="15693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3C30-AB8D-4DED-0C36-B8DC1720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92C0-026E-5184-7AEB-CE675A89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Aizu Wakamatsu et al. [2] proposed…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8B610-E8F7-A0D5-547B-1CB523F48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91E2-AC65-B12D-31DF-855080EE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90DD-3462-EC0D-E1F1-8AB2EC4B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5DC63-3D48-C694-D093-2D661B2084C3}"/>
              </a:ext>
            </a:extLst>
          </p:cNvPr>
          <p:cNvSpPr txBox="1"/>
          <p:nvPr/>
        </p:nvSpPr>
        <p:spPr>
          <a:xfrm>
            <a:off x="8534399" y="136525"/>
            <a:ext cx="28194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Please cite to a paper/book/etc.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96DA2B-3DC8-6285-BF48-4CE70E530E8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811241" y="459691"/>
            <a:ext cx="1723158" cy="15693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22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85AC-3897-2CE9-24BE-06A72CF1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5ECF-DBF2-7233-463C-510F84A7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The existing works failed to address..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C616B-D5FC-B0FD-E591-F687A15D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27A1E-B0DA-F03E-0D44-ADE0B80B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2730-F9E9-97AA-8D21-C8427C68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6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793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85AC-3897-2CE9-24BE-06A72CF1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5ECF-DBF2-7233-463C-510F84A70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Motivated by ...., this work contributes: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C616B-D5FC-B0FD-E591-F687A15D1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27A1E-B0DA-F03E-0D44-ADE0B80B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2730-F9E9-97AA-8D21-C8427C68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7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4755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Introduction  &lt;don’t change&gt;</a:t>
            </a:r>
          </a:p>
          <a:p>
            <a:r>
              <a:rPr lang="en-JP" dirty="0"/>
              <a:t>Overall system/architecture &lt;change this if you want&gt;</a:t>
            </a:r>
            <a:endParaRPr lang="en-US" dirty="0"/>
          </a:p>
          <a:p>
            <a:pPr lvl="1"/>
            <a:r>
              <a:rPr lang="en-US" dirty="0"/>
              <a:t>Overall architecture</a:t>
            </a:r>
            <a:r>
              <a:rPr lang="en-JP" dirty="0"/>
              <a:t> &lt;change this if you want&gt;</a:t>
            </a:r>
          </a:p>
          <a:p>
            <a:pPr lvl="1"/>
            <a:r>
              <a:rPr lang="en-US" dirty="0"/>
              <a:t>Algorithm </a:t>
            </a:r>
            <a:r>
              <a:rPr lang="en-JP" dirty="0"/>
              <a:t>&lt;change this if you want&gt;</a:t>
            </a:r>
          </a:p>
          <a:p>
            <a:pPr lvl="1"/>
            <a:r>
              <a:rPr lang="en-JP" dirty="0"/>
              <a:t>Example  &lt;change this if you want&gt;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Evaluation </a:t>
            </a:r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&lt;don’t change&gt;</a:t>
            </a:r>
          </a:p>
          <a:p>
            <a:r>
              <a:rPr lang="en-JP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92F5-46FD-EBFA-659D-B9D6403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991-F419-184D-91FE-1610106A5567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0F57-14C4-3FFD-5078-C869C92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D31-97D3-4BF0-9002-14648497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8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757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Overall system (draw figures in this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6761"/>
            <a:ext cx="10515600" cy="590202"/>
          </a:xfrm>
        </p:spPr>
        <p:txBody>
          <a:bodyPr/>
          <a:lstStyle/>
          <a:p>
            <a:r>
              <a:rPr lang="en-JP" dirty="0"/>
              <a:t>The overall system consists 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FDD802-33C9-195E-99E1-C96FDCE0A94C}"/>
              </a:ext>
            </a:extLst>
          </p:cNvPr>
          <p:cNvSpPr/>
          <p:nvPr/>
        </p:nvSpPr>
        <p:spPr>
          <a:xfrm>
            <a:off x="1409869" y="2286821"/>
            <a:ext cx="3150452" cy="230555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CF0947-2EC8-E9E7-ACB8-B9FD3AB59AE7}"/>
              </a:ext>
            </a:extLst>
          </p:cNvPr>
          <p:cNvSpPr/>
          <p:nvPr/>
        </p:nvSpPr>
        <p:spPr>
          <a:xfrm>
            <a:off x="2275324" y="2482093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37A4A9-6CC5-C2E9-C75A-EEEDBBCF1D36}"/>
              </a:ext>
            </a:extLst>
          </p:cNvPr>
          <p:cNvSpPr/>
          <p:nvPr/>
        </p:nvSpPr>
        <p:spPr>
          <a:xfrm>
            <a:off x="3527059" y="2959141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A7CE54B-8742-09B0-CF2D-41B935A22FE4}"/>
              </a:ext>
            </a:extLst>
          </p:cNvPr>
          <p:cNvSpPr/>
          <p:nvPr/>
        </p:nvSpPr>
        <p:spPr>
          <a:xfrm>
            <a:off x="2275324" y="3482024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1200" dirty="0">
                <a:solidFill>
                  <a:schemeClr val="tx1"/>
                </a:solidFill>
              </a:rPr>
              <a:t>j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03266C-B001-C7BD-9702-6A80C5787A34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 flipV="1">
            <a:off x="2542452" y="2610520"/>
            <a:ext cx="984607" cy="477048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4498EC-77BF-23B1-F7A5-1AE5886FD86C}"/>
              </a:ext>
            </a:extLst>
          </p:cNvPr>
          <p:cNvCxnSpPr>
            <a:cxnSpLocks/>
            <a:stCxn id="8" idx="2"/>
            <a:endCxn id="9" idx="6"/>
          </p:cNvCxnSpPr>
          <p:nvPr/>
        </p:nvCxnSpPr>
        <p:spPr>
          <a:xfrm flipH="1">
            <a:off x="2542452" y="3087568"/>
            <a:ext cx="984607" cy="522883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5BB367-06AB-4F56-E6C0-69E97B329FBC}"/>
                  </a:ext>
                </a:extLst>
              </p:cNvPr>
              <p:cNvSpPr txBox="1"/>
              <p:nvPr/>
            </p:nvSpPr>
            <p:spPr>
              <a:xfrm>
                <a:off x="2821733" y="2461954"/>
                <a:ext cx="587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5BB367-06AB-4F56-E6C0-69E97B32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733" y="2461954"/>
                <a:ext cx="58740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D682B6-8D37-B737-A7E5-4005E01FD2BC}"/>
                  </a:ext>
                </a:extLst>
              </p:cNvPr>
              <p:cNvSpPr txBox="1"/>
              <p:nvPr/>
            </p:nvSpPr>
            <p:spPr>
              <a:xfrm>
                <a:off x="2939655" y="3251523"/>
                <a:ext cx="586122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D682B6-8D37-B737-A7E5-4005E01FD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655" y="3251523"/>
                <a:ext cx="586122" cy="391646"/>
              </a:xfrm>
              <a:prstGeom prst="rect">
                <a:avLst/>
              </a:prstGeom>
              <a:blipFill>
                <a:blip r:embed="rId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7E74898C-164E-E18C-EF58-B1BD0C153140}"/>
              </a:ext>
            </a:extLst>
          </p:cNvPr>
          <p:cNvSpPr/>
          <p:nvPr/>
        </p:nvSpPr>
        <p:spPr>
          <a:xfrm>
            <a:off x="1550078" y="1497545"/>
            <a:ext cx="1146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Neuron Model</a:t>
            </a:r>
          </a:p>
          <a:p>
            <a:pPr algn="ctr"/>
            <a:r>
              <a:rPr lang="en-US" sz="1200" dirty="0"/>
              <a:t>302</a:t>
            </a:r>
            <a:endParaRPr lang="en-VN" sz="1200" dirty="0"/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97E25D72-760D-4927-908E-38DBBF233B2A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 rot="16200000" flipH="1">
            <a:off x="2004659" y="2077863"/>
            <a:ext cx="522883" cy="28557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00BBFB69-5BEF-4DB2-8D51-12AC74FEF70F}"/>
              </a:ext>
            </a:extLst>
          </p:cNvPr>
          <p:cNvSpPr/>
          <p:nvPr/>
        </p:nvSpPr>
        <p:spPr>
          <a:xfrm>
            <a:off x="2869492" y="1482269"/>
            <a:ext cx="1119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Weight Model</a:t>
            </a:r>
          </a:p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76380043-348A-9E88-D9A8-69B8535DB6EC}"/>
              </a:ext>
            </a:extLst>
          </p:cNvPr>
          <p:cNvCxnSpPr>
            <a:cxnSpLocks/>
            <a:stCxn id="16" idx="2"/>
            <a:endCxn id="12" idx="0"/>
          </p:cNvCxnSpPr>
          <p:nvPr/>
        </p:nvCxnSpPr>
        <p:spPr>
          <a:xfrm rot="5400000">
            <a:off x="3013370" y="2045999"/>
            <a:ext cx="518020" cy="3138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850B8C-7F70-63AF-C02B-05476AFDEE40}"/>
              </a:ext>
            </a:extLst>
          </p:cNvPr>
          <p:cNvCxnSpPr>
            <a:cxnSpLocks/>
            <a:endCxn id="8" idx="6"/>
          </p:cNvCxnSpPr>
          <p:nvPr/>
        </p:nvCxnSpPr>
        <p:spPr>
          <a:xfrm flipH="1">
            <a:off x="3794187" y="3087568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19EB8-62B8-3073-F687-E38D3CD36187}"/>
              </a:ext>
            </a:extLst>
          </p:cNvPr>
          <p:cNvCxnSpPr>
            <a:cxnSpLocks/>
          </p:cNvCxnSpPr>
          <p:nvPr/>
        </p:nvCxnSpPr>
        <p:spPr>
          <a:xfrm flipH="1">
            <a:off x="1874526" y="2616252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5EDE319-EA96-9010-A0E5-DAEFB473BC7A}"/>
              </a:ext>
            </a:extLst>
          </p:cNvPr>
          <p:cNvCxnSpPr>
            <a:cxnSpLocks/>
          </p:cNvCxnSpPr>
          <p:nvPr/>
        </p:nvCxnSpPr>
        <p:spPr>
          <a:xfrm flipH="1">
            <a:off x="1865302" y="361045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A02B2-CA7C-B321-5304-0CB66A8E99DE}"/>
              </a:ext>
            </a:extLst>
          </p:cNvPr>
          <p:cNvSpPr/>
          <p:nvPr/>
        </p:nvSpPr>
        <p:spPr>
          <a:xfrm>
            <a:off x="1895589" y="4767257"/>
            <a:ext cx="17011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Neural Network Model</a:t>
            </a:r>
          </a:p>
          <a:p>
            <a:pPr algn="ctr"/>
            <a:r>
              <a:rPr lang="en-US" sz="1200" dirty="0"/>
              <a:t>301</a:t>
            </a:r>
            <a:endParaRPr lang="en-VN" sz="1200" dirty="0"/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8C3A188E-9608-817C-BBFD-6627227346DD}"/>
              </a:ext>
            </a:extLst>
          </p:cNvPr>
          <p:cNvCxnSpPr>
            <a:cxnSpLocks/>
            <a:stCxn id="21" idx="0"/>
            <a:endCxn id="6" idx="2"/>
          </p:cNvCxnSpPr>
          <p:nvPr/>
        </p:nvCxnSpPr>
        <p:spPr>
          <a:xfrm rot="5400000" flipH="1" flipV="1">
            <a:off x="2778177" y="4560339"/>
            <a:ext cx="174885" cy="2389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60E4C2-9789-5F03-3D99-778B3D8AE2FB}"/>
                  </a:ext>
                </a:extLst>
              </p:cNvPr>
              <p:cNvSpPr txBox="1"/>
              <p:nvPr/>
            </p:nvSpPr>
            <p:spPr>
              <a:xfrm>
                <a:off x="6314513" y="2741446"/>
                <a:ext cx="597599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JP" sz="1100" dirty="0"/>
                  <a:t>(float)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60E4C2-9789-5F03-3D99-778B3D8A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13" y="2741446"/>
                <a:ext cx="597599" cy="538609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A59B0F-C880-E8C1-F990-8CCFC2DD7BFB}"/>
                  </a:ext>
                </a:extLst>
              </p:cNvPr>
              <p:cNvSpPr txBox="1"/>
              <p:nvPr/>
            </p:nvSpPr>
            <p:spPr>
              <a:xfrm>
                <a:off x="6314513" y="3642391"/>
                <a:ext cx="597664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</m:oMath>
                  </m:oMathPara>
                </a14:m>
                <a:endParaRPr lang="en-JP" dirty="0"/>
              </a:p>
              <a:p>
                <a:pPr lvl="0" algn="ctr"/>
                <a:r>
                  <a:rPr lang="en-JP" sz="1100" dirty="0">
                    <a:solidFill>
                      <a:prstClr val="black"/>
                    </a:solidFill>
                  </a:rPr>
                  <a:t>(float)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A59B0F-C880-E8C1-F990-8CCFC2DD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513" y="3642391"/>
                <a:ext cx="597664" cy="538609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745AAF-D5B2-C310-6CB3-AA9DD90C816A}"/>
                  </a:ext>
                </a:extLst>
              </p:cNvPr>
              <p:cNvSpPr txBox="1"/>
              <p:nvPr/>
            </p:nvSpPr>
            <p:spPr>
              <a:xfrm>
                <a:off x="7341846" y="2741446"/>
                <a:ext cx="1186543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[0:7]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9745AAF-D5B2-C310-6CB3-AA9DD90C8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46" y="2741446"/>
                <a:ext cx="1186543" cy="538609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7109E9-1DC3-9E32-09E4-4AEB8C404805}"/>
                  </a:ext>
                </a:extLst>
              </p:cNvPr>
              <p:cNvSpPr txBox="1"/>
              <p:nvPr/>
            </p:nvSpPr>
            <p:spPr>
              <a:xfrm>
                <a:off x="7341846" y="3642391"/>
                <a:ext cx="1186542" cy="538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[0:7]</m:t>
                      </m:r>
                    </m:oMath>
                  </m:oMathPara>
                </a14:m>
                <a:endParaRPr lang="en-JP" dirty="0"/>
              </a:p>
              <a:p>
                <a:pPr algn="ctr"/>
                <a:r>
                  <a:rPr lang="en-JP" sz="1100" dirty="0"/>
                  <a:t>(fixed point 8bit)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97109E9-1DC3-9E32-09E4-4AEB8C404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846" y="3642391"/>
                <a:ext cx="1186542" cy="538609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B06001-F0BD-8BA6-4375-96EF02258502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>
            <a:off x="6912112" y="3010751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6849CA-1F3C-7C97-9622-40E6C9ED79C2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912177" y="3911696"/>
            <a:ext cx="4296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5BD3041-24C7-DE6A-F866-496AD27DFB7E}"/>
              </a:ext>
            </a:extLst>
          </p:cNvPr>
          <p:cNvSpPr/>
          <p:nvPr/>
        </p:nvSpPr>
        <p:spPr>
          <a:xfrm>
            <a:off x="2275324" y="4231844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F73267D-DF4C-4E2F-0CF7-6A2C53E48024}"/>
              </a:ext>
            </a:extLst>
          </p:cNvPr>
          <p:cNvSpPr/>
          <p:nvPr/>
        </p:nvSpPr>
        <p:spPr>
          <a:xfrm>
            <a:off x="3527059" y="3938062"/>
            <a:ext cx="267128" cy="25685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12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4FFE42-01BE-92BA-7B3A-BF4DCC73C32B}"/>
              </a:ext>
            </a:extLst>
          </p:cNvPr>
          <p:cNvSpPr/>
          <p:nvPr/>
        </p:nvSpPr>
        <p:spPr>
          <a:xfrm rot="16200000">
            <a:off x="2220547" y="3801116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1B4721-CF62-93EB-2253-924F8C8415C5}"/>
              </a:ext>
            </a:extLst>
          </p:cNvPr>
          <p:cNvSpPr/>
          <p:nvPr/>
        </p:nvSpPr>
        <p:spPr>
          <a:xfrm rot="16200000">
            <a:off x="3441929" y="3600378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4FCA17-525C-C3DE-9651-412B38CA7A8F}"/>
              </a:ext>
            </a:extLst>
          </p:cNvPr>
          <p:cNvSpPr/>
          <p:nvPr/>
        </p:nvSpPr>
        <p:spPr>
          <a:xfrm>
            <a:off x="1484742" y="2447332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9138F4-9983-8430-F387-DBDB72E7B18C}"/>
              </a:ext>
            </a:extLst>
          </p:cNvPr>
          <p:cNvSpPr/>
          <p:nvPr/>
        </p:nvSpPr>
        <p:spPr>
          <a:xfrm>
            <a:off x="1468099" y="3431100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794EB7C-6206-1027-C50A-B8161777CDF1}"/>
              </a:ext>
            </a:extLst>
          </p:cNvPr>
          <p:cNvCxnSpPr>
            <a:cxnSpLocks/>
          </p:cNvCxnSpPr>
          <p:nvPr/>
        </p:nvCxnSpPr>
        <p:spPr>
          <a:xfrm flipH="1">
            <a:off x="2540108" y="436027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A3C7546-2AF2-5305-EFEE-B3569ACE3E38}"/>
              </a:ext>
            </a:extLst>
          </p:cNvPr>
          <p:cNvCxnSpPr>
            <a:cxnSpLocks/>
          </p:cNvCxnSpPr>
          <p:nvPr/>
        </p:nvCxnSpPr>
        <p:spPr>
          <a:xfrm flipH="1">
            <a:off x="1850527" y="436027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9913908-4B0C-2581-3846-BBCEBE35AF04}"/>
              </a:ext>
            </a:extLst>
          </p:cNvPr>
          <p:cNvSpPr/>
          <p:nvPr/>
        </p:nvSpPr>
        <p:spPr>
          <a:xfrm>
            <a:off x="1494532" y="4158171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F2F85E-071C-D0D3-A311-9F5E9ABADF0F}"/>
              </a:ext>
            </a:extLst>
          </p:cNvPr>
          <p:cNvSpPr/>
          <p:nvPr/>
        </p:nvSpPr>
        <p:spPr>
          <a:xfrm>
            <a:off x="2956156" y="4176996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2CE1A9-46FE-31A6-6329-B25E9CC7F701}"/>
              </a:ext>
            </a:extLst>
          </p:cNvPr>
          <p:cNvSpPr/>
          <p:nvPr/>
        </p:nvSpPr>
        <p:spPr>
          <a:xfrm>
            <a:off x="4166304" y="2904103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016E8A-765F-7D87-DBF4-C77AEC38E18D}"/>
              </a:ext>
            </a:extLst>
          </p:cNvPr>
          <p:cNvSpPr/>
          <p:nvPr/>
        </p:nvSpPr>
        <p:spPr>
          <a:xfrm>
            <a:off x="3811351" y="3876178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0E3523-2709-E9CE-F5A4-89A5392FCB80}"/>
              </a:ext>
            </a:extLst>
          </p:cNvPr>
          <p:cNvCxnSpPr>
            <a:cxnSpLocks/>
          </p:cNvCxnSpPr>
          <p:nvPr/>
        </p:nvCxnSpPr>
        <p:spPr>
          <a:xfrm flipH="1">
            <a:off x="1033070" y="2616252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1440E2-A2F8-632C-E2FB-CE9B5C8DA7C4}"/>
              </a:ext>
            </a:extLst>
          </p:cNvPr>
          <p:cNvCxnSpPr>
            <a:cxnSpLocks/>
          </p:cNvCxnSpPr>
          <p:nvPr/>
        </p:nvCxnSpPr>
        <p:spPr>
          <a:xfrm flipH="1">
            <a:off x="1023846" y="361045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1C16CC-0E07-8BF7-93B5-BD24DAA1E82C}"/>
              </a:ext>
            </a:extLst>
          </p:cNvPr>
          <p:cNvCxnSpPr>
            <a:cxnSpLocks/>
          </p:cNvCxnSpPr>
          <p:nvPr/>
        </p:nvCxnSpPr>
        <p:spPr>
          <a:xfrm flipH="1">
            <a:off x="1009071" y="4360271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74F4CE-ADDD-41BD-5266-353542A4B3F0}"/>
              </a:ext>
            </a:extLst>
          </p:cNvPr>
          <p:cNvCxnSpPr>
            <a:cxnSpLocks/>
          </p:cNvCxnSpPr>
          <p:nvPr/>
        </p:nvCxnSpPr>
        <p:spPr>
          <a:xfrm flipH="1">
            <a:off x="4569545" y="2575400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3189C81-08FD-8B3A-40E2-BDB2D6DEE895}"/>
              </a:ext>
            </a:extLst>
          </p:cNvPr>
          <p:cNvCxnSpPr>
            <a:cxnSpLocks/>
          </p:cNvCxnSpPr>
          <p:nvPr/>
        </p:nvCxnSpPr>
        <p:spPr>
          <a:xfrm flipH="1">
            <a:off x="4560321" y="3569599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BB165E8-C1CA-1F6C-BE55-F346F5724890}"/>
              </a:ext>
            </a:extLst>
          </p:cNvPr>
          <p:cNvCxnSpPr>
            <a:cxnSpLocks/>
          </p:cNvCxnSpPr>
          <p:nvPr/>
        </p:nvCxnSpPr>
        <p:spPr>
          <a:xfrm flipH="1">
            <a:off x="4545546" y="4319419"/>
            <a:ext cx="400798" cy="0"/>
          </a:xfrm>
          <a:prstGeom prst="line">
            <a:avLst/>
          </a:prstGeom>
          <a:ln w="1270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A3292C7-8CD2-82F0-C0BB-5356C757C198}"/>
              </a:ext>
            </a:extLst>
          </p:cNvPr>
          <p:cNvSpPr/>
          <p:nvPr/>
        </p:nvSpPr>
        <p:spPr>
          <a:xfrm rot="5400000">
            <a:off x="980135" y="2938996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E4D6EC-85CC-8BEB-6250-961122418BB4}"/>
              </a:ext>
            </a:extLst>
          </p:cNvPr>
          <p:cNvSpPr/>
          <p:nvPr/>
        </p:nvSpPr>
        <p:spPr>
          <a:xfrm rot="5400000">
            <a:off x="1002292" y="3820394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4C48E-A1F5-B035-5942-DAD257D37113}"/>
              </a:ext>
            </a:extLst>
          </p:cNvPr>
          <p:cNvSpPr/>
          <p:nvPr/>
        </p:nvSpPr>
        <p:spPr>
          <a:xfrm rot="5400000">
            <a:off x="4629772" y="2862064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EB44C1-E6D2-4D55-0324-A521DE530897}"/>
              </a:ext>
            </a:extLst>
          </p:cNvPr>
          <p:cNvSpPr/>
          <p:nvPr/>
        </p:nvSpPr>
        <p:spPr>
          <a:xfrm rot="5400000">
            <a:off x="4651929" y="3743462"/>
            <a:ext cx="3385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…</a:t>
            </a:r>
            <a:endParaRPr lang="en-VN" sz="1200" dirty="0"/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8349CFE3-0687-7F9A-F8F8-2E02EC703602}"/>
              </a:ext>
            </a:extLst>
          </p:cNvPr>
          <p:cNvSpPr/>
          <p:nvPr/>
        </p:nvSpPr>
        <p:spPr>
          <a:xfrm rot="5400000">
            <a:off x="7107129" y="3393549"/>
            <a:ext cx="308224" cy="22519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287C958-3706-4CAA-376E-A10F958F49F0}"/>
              </a:ext>
            </a:extLst>
          </p:cNvPr>
          <p:cNvSpPr/>
          <p:nvPr/>
        </p:nvSpPr>
        <p:spPr>
          <a:xfrm>
            <a:off x="6404307" y="4998089"/>
            <a:ext cx="16434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Quantization Process</a:t>
            </a:r>
          </a:p>
          <a:p>
            <a:pPr algn="ctr"/>
            <a:r>
              <a:rPr lang="en-US" sz="1200" dirty="0"/>
              <a:t>304</a:t>
            </a:r>
            <a:endParaRPr lang="en-VN" sz="1200" dirty="0"/>
          </a:p>
        </p:txBody>
      </p: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B7F2AB00-63E0-9A95-4A5F-F8665E2B5287}"/>
              </a:ext>
            </a:extLst>
          </p:cNvPr>
          <p:cNvCxnSpPr>
            <a:cxnSpLocks/>
            <a:stCxn id="52" idx="0"/>
          </p:cNvCxnSpPr>
          <p:nvPr/>
        </p:nvCxnSpPr>
        <p:spPr>
          <a:xfrm rot="5400000" flipH="1" flipV="1">
            <a:off x="7081402" y="4818250"/>
            <a:ext cx="324444" cy="3523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B964061-EAF3-964C-6CF8-17CA4DA2D85E}"/>
              </a:ext>
            </a:extLst>
          </p:cNvPr>
          <p:cNvSpPr/>
          <p:nvPr/>
        </p:nvSpPr>
        <p:spPr>
          <a:xfrm>
            <a:off x="7554660" y="1917445"/>
            <a:ext cx="14017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Quantized Weight</a:t>
            </a:r>
          </a:p>
          <a:p>
            <a:pPr algn="ctr"/>
            <a:r>
              <a:rPr lang="en-US" sz="1200" dirty="0"/>
              <a:t>305</a:t>
            </a:r>
            <a:endParaRPr lang="en-VN" sz="1200" dirty="0"/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503658BE-0DCF-DF00-36EF-A4D94EAE0C00}"/>
              </a:ext>
            </a:extLst>
          </p:cNvPr>
          <p:cNvCxnSpPr>
            <a:cxnSpLocks/>
            <a:stCxn id="54" idx="2"/>
            <a:endCxn id="25" idx="0"/>
          </p:cNvCxnSpPr>
          <p:nvPr/>
        </p:nvCxnSpPr>
        <p:spPr>
          <a:xfrm rot="5400000">
            <a:off x="7914170" y="2400058"/>
            <a:ext cx="362336" cy="32044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41FEE90-B523-9790-F575-6C0C20FF3287}"/>
              </a:ext>
            </a:extLst>
          </p:cNvPr>
          <p:cNvSpPr/>
          <p:nvPr/>
        </p:nvSpPr>
        <p:spPr>
          <a:xfrm>
            <a:off x="6361464" y="1899486"/>
            <a:ext cx="1119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Weight Model</a:t>
            </a:r>
          </a:p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F46E4F59-E9E5-E6DB-A90F-6E7B55B33B4A}"/>
              </a:ext>
            </a:extLst>
          </p:cNvPr>
          <p:cNvCxnSpPr>
            <a:cxnSpLocks/>
            <a:stCxn id="56" idx="2"/>
          </p:cNvCxnSpPr>
          <p:nvPr/>
        </p:nvCxnSpPr>
        <p:spPr>
          <a:xfrm rot="5400000">
            <a:off x="6505342" y="2463216"/>
            <a:ext cx="518020" cy="313890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F00CA2E-AF08-5915-C939-DE7FE6A81C52}"/>
              </a:ext>
            </a:extLst>
          </p:cNvPr>
          <p:cNvSpPr/>
          <p:nvPr/>
        </p:nvSpPr>
        <p:spPr>
          <a:xfrm>
            <a:off x="5495176" y="3308047"/>
            <a:ext cx="439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303</a:t>
            </a:r>
            <a:endParaRPr lang="en-VN" sz="1200" dirty="0"/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45D50AEE-86FD-4AE6-5E65-8E13FC6181E4}"/>
              </a:ext>
            </a:extLst>
          </p:cNvPr>
          <p:cNvCxnSpPr>
            <a:cxnSpLocks/>
            <a:stCxn id="58" idx="2"/>
            <a:endCxn id="24" idx="1"/>
          </p:cNvCxnSpPr>
          <p:nvPr/>
        </p:nvCxnSpPr>
        <p:spPr>
          <a:xfrm rot="16200000" flipH="1">
            <a:off x="5851405" y="3448588"/>
            <a:ext cx="326650" cy="599565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3A339DE1-291B-0052-A021-BF9CFB9CD04B}"/>
              </a:ext>
            </a:extLst>
          </p:cNvPr>
          <p:cNvSpPr/>
          <p:nvPr/>
        </p:nvSpPr>
        <p:spPr>
          <a:xfrm>
            <a:off x="7360452" y="4194916"/>
            <a:ext cx="4395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305</a:t>
            </a:r>
            <a:endParaRPr lang="en-VN" sz="1200" dirty="0"/>
          </a:p>
        </p:txBody>
      </p:sp>
      <p:cxnSp>
        <p:nvCxnSpPr>
          <p:cNvPr id="61" name="Curved Connector 60">
            <a:extLst>
              <a:ext uri="{FF2B5EF4-FFF2-40B4-BE49-F238E27FC236}">
                <a16:creationId xmlns:a16="http://schemas.microsoft.com/office/drawing/2014/main" id="{34FC5F91-91C8-44F1-8EFD-33C8CC786EDD}"/>
              </a:ext>
            </a:extLst>
          </p:cNvPr>
          <p:cNvCxnSpPr>
            <a:cxnSpLocks/>
            <a:stCxn id="60" idx="3"/>
            <a:endCxn id="26" idx="2"/>
          </p:cNvCxnSpPr>
          <p:nvPr/>
        </p:nvCxnSpPr>
        <p:spPr>
          <a:xfrm flipV="1">
            <a:off x="7799995" y="4181000"/>
            <a:ext cx="135122" cy="152416"/>
          </a:xfrm>
          <a:prstGeom prst="curved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CDB8E2D-FBC5-6D20-BC33-E8F03A14D399}"/>
                  </a:ext>
                </a:extLst>
              </p:cNvPr>
              <p:cNvSpPr txBox="1"/>
              <p:nvPr/>
            </p:nvSpPr>
            <p:spPr>
              <a:xfrm>
                <a:off x="9231582" y="2579204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[0:1]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CDB8E2D-FBC5-6D20-BC33-E8F03A14D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582" y="2579204"/>
                <a:ext cx="899605" cy="307777"/>
              </a:xfrm>
              <a:prstGeom prst="rect">
                <a:avLst/>
              </a:prstGeom>
              <a:blipFill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6135BC-DF6B-EC53-2472-E28DC991848E}"/>
                  </a:ext>
                </a:extLst>
              </p:cNvPr>
              <p:cNvSpPr txBox="1"/>
              <p:nvPr/>
            </p:nvSpPr>
            <p:spPr>
              <a:xfrm>
                <a:off x="9249814" y="3438794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[0:1]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66135BC-DF6B-EC53-2472-E28DC9918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14" y="3438794"/>
                <a:ext cx="899605" cy="307777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0DF4E0A-B902-8178-CA52-F958E7D6685B}"/>
                  </a:ext>
                </a:extLst>
              </p:cNvPr>
              <p:cNvSpPr txBox="1"/>
              <p:nvPr/>
            </p:nvSpPr>
            <p:spPr>
              <a:xfrm>
                <a:off x="9231582" y="2959790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[4:5]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0DF4E0A-B902-8178-CA52-F958E7D66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582" y="2959790"/>
                <a:ext cx="899605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E91270-58AA-F67A-E60B-01FFCCB0E21D}"/>
                  </a:ext>
                </a:extLst>
              </p:cNvPr>
              <p:cNvSpPr txBox="1"/>
              <p:nvPr/>
            </p:nvSpPr>
            <p:spPr>
              <a:xfrm>
                <a:off x="9249814" y="4002219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[6:7]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7E91270-58AA-F67A-E60B-01FFCCB0E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14" y="4002219"/>
                <a:ext cx="899605" cy="307777"/>
              </a:xfrm>
              <a:prstGeom prst="rect">
                <a:avLst/>
              </a:prstGeom>
              <a:blipFill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45B6A53-149C-A544-8715-8F0A0E711E45}"/>
              </a:ext>
            </a:extLst>
          </p:cNvPr>
          <p:cNvCxnSpPr/>
          <p:nvPr/>
        </p:nvCxnSpPr>
        <p:spPr>
          <a:xfrm>
            <a:off x="8528388" y="3013043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915E588-BEC0-EA28-DECA-B4B0360F85E3}"/>
              </a:ext>
            </a:extLst>
          </p:cNvPr>
          <p:cNvCxnSpPr/>
          <p:nvPr/>
        </p:nvCxnSpPr>
        <p:spPr>
          <a:xfrm>
            <a:off x="8528388" y="3908156"/>
            <a:ext cx="429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Brace 67">
            <a:extLst>
              <a:ext uri="{FF2B5EF4-FFF2-40B4-BE49-F238E27FC236}">
                <a16:creationId xmlns:a16="http://schemas.microsoft.com/office/drawing/2014/main" id="{1AFCD996-7D42-193D-34D1-CCDA7A53AA2A}"/>
              </a:ext>
            </a:extLst>
          </p:cNvPr>
          <p:cNvSpPr/>
          <p:nvPr/>
        </p:nvSpPr>
        <p:spPr>
          <a:xfrm rot="10800000">
            <a:off x="8950775" y="2677217"/>
            <a:ext cx="308224" cy="7233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14EC8A35-DF0C-8ECC-89F5-463C2BB0B72F}"/>
              </a:ext>
            </a:extLst>
          </p:cNvPr>
          <p:cNvSpPr/>
          <p:nvPr/>
        </p:nvSpPr>
        <p:spPr>
          <a:xfrm rot="10800000">
            <a:off x="8967547" y="3546472"/>
            <a:ext cx="308224" cy="7233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0DE5EF5C-77CD-EC3D-C397-55625E5620BB}"/>
              </a:ext>
            </a:extLst>
          </p:cNvPr>
          <p:cNvSpPr/>
          <p:nvPr/>
        </p:nvSpPr>
        <p:spPr>
          <a:xfrm rot="5400000">
            <a:off x="9359097" y="3441404"/>
            <a:ext cx="308224" cy="2251967"/>
          </a:xfrm>
          <a:prstGeom prst="rightBrace">
            <a:avLst>
              <a:gd name="adj1" fmla="val 483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EDAB934-4DBF-75FE-C5A1-BD1760FD284A}"/>
              </a:ext>
            </a:extLst>
          </p:cNvPr>
          <p:cNvSpPr/>
          <p:nvPr/>
        </p:nvSpPr>
        <p:spPr>
          <a:xfrm>
            <a:off x="8580134" y="5045944"/>
            <a:ext cx="17956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Decomposition Process</a:t>
            </a:r>
          </a:p>
          <a:p>
            <a:pPr algn="ctr"/>
            <a:r>
              <a:rPr lang="en-US" sz="1200" dirty="0"/>
              <a:t>306</a:t>
            </a:r>
            <a:endParaRPr lang="en-VN" sz="1200" dirty="0"/>
          </a:p>
        </p:txBody>
      </p: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E5CC2943-B64E-0623-8FC1-EE257EC5D46B}"/>
              </a:ext>
            </a:extLst>
          </p:cNvPr>
          <p:cNvCxnSpPr>
            <a:cxnSpLocks/>
            <a:stCxn id="71" idx="0"/>
          </p:cNvCxnSpPr>
          <p:nvPr/>
        </p:nvCxnSpPr>
        <p:spPr>
          <a:xfrm rot="5400000" flipH="1" flipV="1">
            <a:off x="9391587" y="4851703"/>
            <a:ext cx="280630" cy="10785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89BEF958-05F8-31C7-E1FF-FAD2167FC977}"/>
              </a:ext>
            </a:extLst>
          </p:cNvPr>
          <p:cNvSpPr/>
          <p:nvPr/>
        </p:nvSpPr>
        <p:spPr>
          <a:xfrm>
            <a:off x="9243885" y="1823298"/>
            <a:ext cx="18794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Partial Quantized Weight</a:t>
            </a:r>
          </a:p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E3B36B01-C43B-A7CF-75BF-569FBA721A5E}"/>
              </a:ext>
            </a:extLst>
          </p:cNvPr>
          <p:cNvCxnSpPr>
            <a:cxnSpLocks/>
            <a:stCxn id="73" idx="2"/>
          </p:cNvCxnSpPr>
          <p:nvPr/>
        </p:nvCxnSpPr>
        <p:spPr>
          <a:xfrm rot="5400000">
            <a:off x="9842244" y="2305913"/>
            <a:ext cx="362336" cy="32043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4E62008-C148-7F63-28EF-C49B49343093}"/>
                  </a:ext>
                </a:extLst>
              </p:cNvPr>
              <p:cNvSpPr txBox="1"/>
              <p:nvPr/>
            </p:nvSpPr>
            <p:spPr>
              <a:xfrm>
                <a:off x="9231582" y="2769497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[2:3]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4E62008-C148-7F63-28EF-C49B49343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582" y="2769497"/>
                <a:ext cx="899605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51EFC66-C9E6-0C8E-FDCA-BA981B4F678F}"/>
                  </a:ext>
                </a:extLst>
              </p:cNvPr>
              <p:cNvSpPr txBox="1"/>
              <p:nvPr/>
            </p:nvSpPr>
            <p:spPr>
              <a:xfrm>
                <a:off x="9231582" y="3150082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[6:7]</m:t>
                      </m:r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51EFC66-C9E6-0C8E-FDCA-BA981B4F6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582" y="3150082"/>
                <a:ext cx="89960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55FD5B-CDD3-79E4-51F9-9AA3206597B5}"/>
                  </a:ext>
                </a:extLst>
              </p:cNvPr>
              <p:cNvSpPr txBox="1"/>
              <p:nvPr/>
            </p:nvSpPr>
            <p:spPr>
              <a:xfrm>
                <a:off x="9249814" y="3626602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[2:3]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155FD5B-CDD3-79E4-51F9-9AA320659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14" y="3626602"/>
                <a:ext cx="899605" cy="307777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9509ECF-C826-4CEE-5302-AF25032140E9}"/>
                  </a:ext>
                </a:extLst>
              </p:cNvPr>
              <p:cNvSpPr txBox="1"/>
              <p:nvPr/>
            </p:nvSpPr>
            <p:spPr>
              <a:xfrm>
                <a:off x="9249814" y="3814410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[4:5]</m:t>
                      </m:r>
                    </m:oMath>
                  </m:oMathPara>
                </a14:m>
                <a:endParaRPr lang="en-JP" sz="1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9509ECF-C826-4CEE-5302-AF2503214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9814" y="3814410"/>
                <a:ext cx="899605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JP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4011785C-ED12-B784-2AC9-A5AB44622F25}"/>
              </a:ext>
            </a:extLst>
          </p:cNvPr>
          <p:cNvSpPr/>
          <p:nvPr/>
        </p:nvSpPr>
        <p:spPr>
          <a:xfrm>
            <a:off x="10477416" y="3052587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F2357856-FFE0-6285-CC1A-557B93CBC5C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59936" y="3196279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0B4A46F9-8364-C264-C343-B4F186A701A6}"/>
              </a:ext>
            </a:extLst>
          </p:cNvPr>
          <p:cNvSpPr/>
          <p:nvPr/>
        </p:nvSpPr>
        <p:spPr>
          <a:xfrm>
            <a:off x="10458141" y="2872086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2" name="Curved Connector 81">
            <a:extLst>
              <a:ext uri="{FF2B5EF4-FFF2-40B4-BE49-F238E27FC236}">
                <a16:creationId xmlns:a16="http://schemas.microsoft.com/office/drawing/2014/main" id="{92C806F5-D1A9-895B-928B-6A22C65124CA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0661" y="3015778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CD79116-04E3-CF4A-373B-FC91A8C45A36}"/>
              </a:ext>
            </a:extLst>
          </p:cNvPr>
          <p:cNvSpPr/>
          <p:nvPr/>
        </p:nvSpPr>
        <p:spPr>
          <a:xfrm>
            <a:off x="10479914" y="2697913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1464601C-45F9-BE92-CE51-DA7DE1534F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62434" y="2841605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21797F97-69C6-BE78-F5A1-1B8D98DFCD5A}"/>
              </a:ext>
            </a:extLst>
          </p:cNvPr>
          <p:cNvSpPr/>
          <p:nvPr/>
        </p:nvSpPr>
        <p:spPr>
          <a:xfrm>
            <a:off x="10459635" y="3914909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7D5DE0FB-ED9F-E074-DBB7-47BDBA18B9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2155" y="4058601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9F9ABD9F-D4AB-EDD5-B9A3-1EEF3565C92D}"/>
              </a:ext>
            </a:extLst>
          </p:cNvPr>
          <p:cNvSpPr/>
          <p:nvPr/>
        </p:nvSpPr>
        <p:spPr>
          <a:xfrm>
            <a:off x="10440360" y="3734408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BE365C00-6EB5-1785-5C9D-AA34E100F29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22880" y="3878100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B4926FCD-7FAE-EF5D-1726-34FB063FEDA9}"/>
              </a:ext>
            </a:extLst>
          </p:cNvPr>
          <p:cNvSpPr/>
          <p:nvPr/>
        </p:nvSpPr>
        <p:spPr>
          <a:xfrm>
            <a:off x="10462133" y="3560235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1521CAA9-CCBC-28AF-E78D-62CA51814F33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44653" y="3703927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A559A55C-481A-360A-6ACF-FF74FB8195C1}"/>
              </a:ext>
            </a:extLst>
          </p:cNvPr>
          <p:cNvSpPr/>
          <p:nvPr/>
        </p:nvSpPr>
        <p:spPr>
          <a:xfrm>
            <a:off x="10477966" y="3368248"/>
            <a:ext cx="4395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307</a:t>
            </a:r>
            <a:endParaRPr lang="en-VN" sz="1200" dirty="0"/>
          </a:p>
        </p:txBody>
      </p: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F8BBDE8C-A048-F4AD-ABF4-2C07BC3131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060486" y="3511940"/>
            <a:ext cx="508006" cy="107691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Date Placeholder 92">
            <a:extLst>
              <a:ext uri="{FF2B5EF4-FFF2-40B4-BE49-F238E27FC236}">
                <a16:creationId xmlns:a16="http://schemas.microsoft.com/office/drawing/2014/main" id="{B50BE289-1666-5622-A63D-84B062AF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83E-8DCD-BA42-9074-6F1AAE920D73}" type="datetime2">
              <a:rPr lang="en-US" smtClean="0"/>
              <a:t>Tuesday, February 18, 2025</a:t>
            </a:fld>
            <a:endParaRPr lang="en-JP"/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125B82DE-3080-1E51-3F4D-C97A5B8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6D9FC8C2-7F50-D23C-0BC8-F6366946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86BE8-D0CB-8938-D682-0E82AB839328}"/>
              </a:ext>
            </a:extLst>
          </p:cNvPr>
          <p:cNvSpPr txBox="1"/>
          <p:nvPr/>
        </p:nvSpPr>
        <p:spPr>
          <a:xfrm>
            <a:off x="8939724" y="5680908"/>
            <a:ext cx="215438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If you use animation, please upload PPTX</a:t>
            </a:r>
            <a:endParaRPr lang="en-JP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F4A6B7-583D-406B-96D5-69DA4B1002F7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360452" y="5389528"/>
            <a:ext cx="1579272" cy="75304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8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895</Words>
  <Application>Microsoft Macintosh PowerPoint</Application>
  <PresentationFormat>Widescreen</PresentationFormat>
  <Paragraphs>231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Cambria Math</vt:lpstr>
      <vt:lpstr>Calibri</vt:lpstr>
      <vt:lpstr>Office Theme</vt:lpstr>
      <vt:lpstr>AY20xx GT [Graduation Thesis Title]</vt:lpstr>
      <vt:lpstr>Content (please edit as you want)</vt:lpstr>
      <vt:lpstr>Content</vt:lpstr>
      <vt:lpstr>Research Background</vt:lpstr>
      <vt:lpstr>Related Works</vt:lpstr>
      <vt:lpstr>Motivation</vt:lpstr>
      <vt:lpstr>Contribution</vt:lpstr>
      <vt:lpstr>Content</vt:lpstr>
      <vt:lpstr>Overall system (draw figures in this slide)</vt:lpstr>
      <vt:lpstr>Overall architecture (insert figures from PDF files)</vt:lpstr>
      <vt:lpstr>Content</vt:lpstr>
      <vt:lpstr>Evaluation Methodology</vt:lpstr>
      <vt:lpstr>Evaluation criteria 01 &lt;change this if you want&gt;</vt:lpstr>
      <vt:lpstr>Evaluation criteria 02 &lt;change this if you want&gt;</vt:lpstr>
      <vt:lpstr>Discussion</vt:lpstr>
      <vt:lpstr>Content</vt:lpstr>
      <vt:lpstr>Conclusion</vt:lpstr>
      <vt:lpstr>Reference (add references here!)</vt:lpstr>
      <vt:lpstr>Thank you for your attention!</vt:lpstr>
      <vt:lpstr>Back-up Slides</vt:lpstr>
      <vt:lpstr>A back-up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Khanh N. Dang</cp:lastModifiedBy>
  <cp:revision>16</cp:revision>
  <dcterms:created xsi:type="dcterms:W3CDTF">2024-05-08T11:16:09Z</dcterms:created>
  <dcterms:modified xsi:type="dcterms:W3CDTF">2025-02-18T14:39:44Z</dcterms:modified>
</cp:coreProperties>
</file>