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94" r:id="rId4"/>
    <p:sldId id="284" r:id="rId5"/>
    <p:sldId id="285" r:id="rId6"/>
    <p:sldId id="291" r:id="rId7"/>
    <p:sldId id="293" r:id="rId8"/>
    <p:sldId id="277" r:id="rId9"/>
    <p:sldId id="286" r:id="rId10"/>
    <p:sldId id="278" r:id="rId11"/>
    <p:sldId id="287" r:id="rId12"/>
    <p:sldId id="292" r:id="rId13"/>
    <p:sldId id="279" r:id="rId14"/>
    <p:sldId id="280" r:id="rId15"/>
    <p:sldId id="281" r:id="rId16"/>
    <p:sldId id="288" r:id="rId17"/>
    <p:sldId id="289" r:id="rId18"/>
    <p:sldId id="290" r:id="rId19"/>
    <p:sldId id="282" r:id="rId20"/>
    <p:sldId id="283" r:id="rId21"/>
    <p:sldId id="276" r:id="rId22"/>
    <p:sldId id="271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533EA4-DFC1-451C-B459-FD8E2625F29E}">
          <p14:sldIdLst>
            <p14:sldId id="256"/>
            <p14:sldId id="259"/>
            <p14:sldId id="294"/>
            <p14:sldId id="284"/>
            <p14:sldId id="285"/>
            <p14:sldId id="291"/>
            <p14:sldId id="293"/>
            <p14:sldId id="277"/>
            <p14:sldId id="286"/>
            <p14:sldId id="278"/>
            <p14:sldId id="287"/>
            <p14:sldId id="292"/>
            <p14:sldId id="279"/>
            <p14:sldId id="280"/>
            <p14:sldId id="281"/>
            <p14:sldId id="288"/>
            <p14:sldId id="289"/>
            <p14:sldId id="290"/>
            <p14:sldId id="282"/>
            <p14:sldId id="283"/>
            <p14:sldId id="276"/>
            <p14:sldId id="27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32C75-3F1B-6F39-ED29-A57259331162}" v="31" dt="2025-01-27T05:48:41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14FBF-6BC9-B0CF-CB49-DFF55D30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57" y="834039"/>
            <a:ext cx="10740081" cy="2305223"/>
          </a:xfrm>
        </p:spPr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Low-Power Spiking Neural Network with Clock-gating technique</a:t>
            </a:r>
            <a:endParaRPr lang="ja-JP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EDA3F6-97CD-6C29-BB40-BD0ECCD82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4000">
                <a:ea typeface="ＭＳ Ｐゴシック"/>
              </a:rPr>
              <a:t>S1290033</a:t>
            </a:r>
            <a:endParaRPr lang="ja-JP" altLang="en-US" sz="4000">
              <a:ea typeface="ＭＳ Ｐゴシック" panose="020B0600070205080204" pitchFamily="34" charset="-128"/>
            </a:endParaRPr>
          </a:p>
          <a:p>
            <a:r>
              <a:rPr lang="ja-JP" altLang="en-US" sz="4000">
                <a:ea typeface="ＭＳ Ｐゴシック"/>
              </a:rPr>
              <a:t>Rui Shiota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431634-09A7-41CB-1E79-A322E768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3123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942D03-C39F-FC05-C960-936178CA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Clock Gating Overview</a:t>
            </a:r>
            <a:endParaRPr lang="ja-JP" altLang="en-US"/>
          </a:p>
        </p:txBody>
      </p:sp>
      <p:pic>
        <p:nvPicPr>
          <p:cNvPr id="5" name="コンテンツ プレースホルダー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17A7C83-6FFA-E289-E3DB-481C01F23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730" y="2795481"/>
            <a:ext cx="3540066" cy="126394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9AA700-E5FE-2630-D201-9EE0A889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6" name="図 5" descr="グラフ, ダイアグラム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13EAE60-C553-A1C0-0714-259539C5C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1" y="2040213"/>
            <a:ext cx="7260565" cy="3811159"/>
          </a:xfrm>
          <a:prstGeom prst="rect">
            <a:avLst/>
          </a:prstGeom>
        </p:spPr>
      </p:pic>
      <p:sp>
        <p:nvSpPr>
          <p:cNvPr id="7" name="テキスト ボックス 7">
            <a:extLst>
              <a:ext uri="{FF2B5EF4-FFF2-40B4-BE49-F238E27FC236}">
                <a16:creationId xmlns:a16="http://schemas.microsoft.com/office/drawing/2014/main" id="{8B51D333-15F1-B5CB-2470-CEB842866A73}"/>
              </a:ext>
            </a:extLst>
          </p:cNvPr>
          <p:cNvSpPr txBox="1"/>
          <p:nvPr/>
        </p:nvSpPr>
        <p:spPr>
          <a:xfrm>
            <a:off x="8538072" y="2041830"/>
            <a:ext cx="3122382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>
                <a:ea typeface="ＭＳ Ｐゴシック"/>
              </a:rPr>
              <a:t>gclk = clk </a:t>
            </a:r>
            <a:r>
              <a:rPr lang="ja-JP" altLang="en-US" sz="2400" b="1">
                <a:ea typeface="ＭＳ Ｐゴシック"/>
              </a:rPr>
              <a:t>∧</a:t>
            </a:r>
            <a:r>
              <a:rPr lang="ja-JP" altLang="en-US" sz="2400">
                <a:ea typeface="ＭＳ Ｐゴシック"/>
              </a:rPr>
              <a:t> clken</a:t>
            </a:r>
            <a:endParaRPr lang="ja-JP" altLang="en-US" sz="240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33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1E51E-0606-8F04-95D5-F8D36620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Applying Clock Gating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18CA3D-08B8-861C-8831-83D6ABA3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</a:rPr>
              <a:t>To maintain accuracy,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ja-JP" altLang="en-US">
              <a:ea typeface="ＭＳ Ｐゴシック"/>
              <a:cs typeface="+mn-lt"/>
            </a:endParaRPr>
          </a:p>
          <a:p>
            <a:r>
              <a:rPr lang="en-US" altLang="ja-JP">
                <a:ea typeface="+mn-lt"/>
                <a:cs typeface="+mn-lt"/>
              </a:rPr>
              <a:t>R</a:t>
            </a:r>
            <a:r>
              <a:rPr lang="ja-JP">
                <a:ea typeface="+mn-lt"/>
                <a:cs typeface="+mn-lt"/>
              </a:rPr>
              <a:t>ead</a:t>
            </a:r>
            <a:r>
              <a:rPr lang="en-US" altLang="ja-JP" err="1">
                <a:ea typeface="+mn-lt"/>
                <a:cs typeface="+mn-lt"/>
              </a:rPr>
              <a:t>ing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en-US">
                <a:ea typeface="+mn-lt"/>
                <a:cs typeface="+mn-lt"/>
              </a:rPr>
              <a:t>of</a:t>
            </a:r>
            <a:r>
              <a:rPr lang="ja-JP">
                <a:ea typeface="+mn-lt"/>
                <a:cs typeface="+mn-lt"/>
              </a:rPr>
              <a:t> weights by first layer ne</a:t>
            </a:r>
            <a:r>
              <a:rPr lang="en-US" altLang="ja-JP">
                <a:ea typeface="+mn-lt"/>
                <a:cs typeface="+mn-lt"/>
              </a:rPr>
              <a:t>u</a:t>
            </a:r>
            <a:r>
              <a:rPr lang="ja-JP">
                <a:ea typeface="+mn-lt"/>
                <a:cs typeface="+mn-lt"/>
              </a:rPr>
              <a:t>r</a:t>
            </a:r>
            <a:r>
              <a:rPr lang="en-US" altLang="ja-JP" err="1">
                <a:ea typeface="+mn-lt"/>
                <a:cs typeface="+mn-lt"/>
              </a:rPr>
              <a:t>ons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en-US" altLang="en-US">
                <a:ea typeface="+mn-lt"/>
                <a:cs typeface="+mn-lt"/>
              </a:rPr>
              <a:t>~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ja-JP">
                <a:ea typeface="+mn-lt"/>
                <a:cs typeface="+mn-lt"/>
              </a:rPr>
              <a:t> output signal computation</a:t>
            </a:r>
            <a:r>
              <a:rPr lang="ja-JP" altLang="en-US">
                <a:ea typeface="+mn-lt"/>
                <a:cs typeface="+mn-lt"/>
              </a:rPr>
              <a:t> ➝ clock enable signal is "1"</a:t>
            </a:r>
          </a:p>
          <a:p>
            <a:r>
              <a:rPr lang="ja-JP" altLang="en-US">
                <a:ea typeface="ＭＳ Ｐゴシック"/>
              </a:rPr>
              <a:t>~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en-US" altLang="ja-JP">
                <a:ea typeface="+mn-lt"/>
                <a:cs typeface="+mn-lt"/>
              </a:rPr>
              <a:t>Reading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of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w</a:t>
            </a:r>
            <a:r>
              <a:rPr lang="ja-JP">
                <a:ea typeface="+mn-lt"/>
                <a:cs typeface="+mn-lt"/>
              </a:rPr>
              <a:t>ei</a:t>
            </a:r>
            <a:r>
              <a:rPr lang="en-US" altLang="ja-JP">
                <a:ea typeface="+mn-lt"/>
                <a:cs typeface="+mn-lt"/>
              </a:rPr>
              <a:t>g</a:t>
            </a:r>
            <a:r>
              <a:rPr lang="ja-JP">
                <a:ea typeface="+mn-lt"/>
                <a:cs typeface="+mn-lt"/>
              </a:rPr>
              <a:t>h</a:t>
            </a:r>
            <a:r>
              <a:rPr lang="en-US" altLang="ja-JP" err="1">
                <a:ea typeface="+mn-lt"/>
                <a:cs typeface="+mn-lt"/>
              </a:rPr>
              <a:t>ts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by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ja-JP">
                <a:ea typeface="+mn-lt"/>
                <a:cs typeface="+mn-lt"/>
              </a:rPr>
              <a:t>first layer </a:t>
            </a:r>
            <a:r>
              <a:rPr lang="en-US" altLang="ja-JP">
                <a:ea typeface="+mn-lt"/>
                <a:cs typeface="+mn-lt"/>
              </a:rPr>
              <a:t>neu</a:t>
            </a:r>
            <a:r>
              <a:rPr lang="ja-JP">
                <a:ea typeface="+mn-lt"/>
                <a:cs typeface="+mn-lt"/>
              </a:rPr>
              <a:t>r</a:t>
            </a:r>
            <a:r>
              <a:rPr lang="en-US" altLang="ja-JP" err="1">
                <a:ea typeface="+mn-lt"/>
                <a:cs typeface="+mn-lt"/>
              </a:rPr>
              <a:t>ons</a:t>
            </a:r>
            <a:r>
              <a:rPr lang="ja-JP" altLang="en-US">
                <a:ea typeface="+mn-lt"/>
                <a:cs typeface="+mn-lt"/>
              </a:rPr>
              <a:t> </a:t>
            </a:r>
            <a:r>
              <a:rPr lang="ja-JP">
                <a:ea typeface="+mn-lt"/>
                <a:cs typeface="+mn-lt"/>
              </a:rPr>
              <a:t>again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ja-JP">
                <a:ea typeface="+mn-lt"/>
                <a:cs typeface="+mn-lt"/>
              </a:rPr>
              <a:t>➝</a:t>
            </a:r>
            <a:r>
              <a:rPr lang="ja-JP" altLang="en-US">
                <a:ea typeface="+mn-lt"/>
                <a:cs typeface="+mn-lt"/>
              </a:rPr>
              <a:t> clock enable signal is "0"</a:t>
            </a:r>
            <a:endParaRPr lang="ja-JP" altLang="en-US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15B160-94A4-3899-CEB2-08E3546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28491-2DF7-BB75-9CE3-0175583B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Results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C0AD64-DFD8-BB1F-0417-EF9FB4AD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latin typeface="Aptos Display"/>
                <a:ea typeface="ＭＳ Ｐゴシック"/>
              </a:rPr>
              <a:t>Experimental Information</a:t>
            </a:r>
          </a:p>
          <a:p>
            <a:r>
              <a:rPr lang="en-US" altLang="ja-JP">
                <a:latin typeface="Aptos Display"/>
                <a:ea typeface="ＭＳ Ｐゴシック"/>
              </a:rPr>
              <a:t>Simulation</a:t>
            </a:r>
            <a:r>
              <a:rPr lang="ja-JP" altLang="en-US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of</a:t>
            </a:r>
            <a:r>
              <a:rPr lang="ja-JP" altLang="en-US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Conventional</a:t>
            </a:r>
            <a:r>
              <a:rPr lang="ja-JP" altLang="en-US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Network</a:t>
            </a:r>
            <a:endParaRPr lang="ja-JP" altLang="en-US">
              <a:latin typeface="Aptos Display"/>
              <a:ea typeface="ＭＳ Ｐゴシック"/>
            </a:endParaRPr>
          </a:p>
          <a:p>
            <a:r>
              <a:rPr lang="en-US" altLang="ja-JP">
                <a:latin typeface="Aptos Display"/>
                <a:ea typeface="ＭＳ Ｐゴシック"/>
              </a:rPr>
              <a:t>Simulation</a:t>
            </a:r>
            <a:r>
              <a:rPr lang="ja-JP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of</a:t>
            </a:r>
            <a:r>
              <a:rPr lang="ja-JP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Cl</a:t>
            </a:r>
            <a:r>
              <a:rPr lang="en-US">
                <a:latin typeface="Aptos Display"/>
                <a:ea typeface="ＭＳ Ｐゴシック"/>
              </a:rPr>
              <a:t>ock-gated</a:t>
            </a:r>
            <a:r>
              <a:rPr lang="ja-JP">
                <a:latin typeface="Aptos Display"/>
                <a:ea typeface="ＭＳ Ｐゴシック"/>
              </a:rPr>
              <a:t> </a:t>
            </a:r>
            <a:r>
              <a:rPr lang="en-US" altLang="ja-JP">
                <a:latin typeface="Aptos Display"/>
                <a:ea typeface="ＭＳ Ｐゴシック"/>
              </a:rPr>
              <a:t>Network</a:t>
            </a:r>
          </a:p>
          <a:p>
            <a:r>
              <a:rPr lang="ja-JP">
                <a:latin typeface="Aptos Display"/>
                <a:ea typeface="ＭＳ Ｐゴシック"/>
              </a:rPr>
              <a:t>Simulation of Constantly </a:t>
            </a:r>
            <a:r>
              <a:rPr lang="en-US" altLang="ja-JP">
                <a:latin typeface="Aptos Display"/>
                <a:ea typeface="ＭＳ Ｐゴシック"/>
              </a:rPr>
              <a:t>Clock</a:t>
            </a:r>
            <a:r>
              <a:rPr lang="en-US">
                <a:latin typeface="Aptos Display"/>
                <a:ea typeface="ＭＳ Ｐゴシック"/>
              </a:rPr>
              <a:t>-gated</a:t>
            </a:r>
            <a:r>
              <a:rPr lang="ja-JP">
                <a:latin typeface="Aptos Display"/>
                <a:ea typeface="ＭＳ Ｐゴシック"/>
              </a:rPr>
              <a:t> Network</a:t>
            </a:r>
          </a:p>
          <a:p>
            <a:r>
              <a:rPr lang="ja-JP">
                <a:latin typeface="Aptos"/>
                <a:ea typeface="ＭＳ Ｐゴシック"/>
              </a:rPr>
              <a:t>Power Comparison of Conventional and Clock-gated Neuron</a:t>
            </a:r>
          </a:p>
          <a:p>
            <a:r>
              <a:rPr lang="en-US" altLang="ja-JP">
                <a:ea typeface="+mn-lt"/>
                <a:cs typeface="+mn-lt"/>
              </a:rPr>
              <a:t>Power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Comparison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of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Conventional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and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Clock-gated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en-US" altLang="ja-JP">
                <a:ea typeface="+mn-lt"/>
                <a:cs typeface="+mn-lt"/>
              </a:rPr>
              <a:t>Network</a:t>
            </a:r>
            <a:endParaRPr lang="ja-JP">
              <a:latin typeface="Aptos"/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95B525-2C8E-DAC2-5B3D-7AD4C90F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5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8C0B2-8FC9-B4F8-925B-AB63B25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Experimental Information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BF580-57CB-6FBB-0FCC-568CF973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</a:rPr>
              <a:t>Experiment</a:t>
            </a:r>
          </a:p>
          <a:p>
            <a:pPr marL="457200" lvl="1">
              <a:buNone/>
            </a:pPr>
            <a:r>
              <a:rPr lang="ja-JP" sz="2800">
                <a:ea typeface="ＭＳ Ｐゴシック"/>
              </a:rPr>
              <a:t>Coding: Verilog HDL</a:t>
            </a:r>
            <a:endParaRPr lang="ja-JP"/>
          </a:p>
          <a:p>
            <a:pPr marL="457200" lvl="1">
              <a:buNone/>
            </a:pPr>
            <a:endParaRPr lang="ja-JP" sz="2800" dirty="0">
              <a:ea typeface="ＭＳ Ｐゴシック"/>
            </a:endParaRPr>
          </a:p>
          <a:p>
            <a:pPr marL="457200" lvl="1">
              <a:buNone/>
            </a:pPr>
            <a:r>
              <a:rPr lang="ja-JP" altLang="en-US" sz="2800">
                <a:ea typeface="ＭＳ Ｐゴシック"/>
              </a:rPr>
              <a:t>① In neuron unit</a:t>
            </a:r>
          </a:p>
          <a:p>
            <a:pPr marL="457200" lvl="1">
              <a:buNone/>
            </a:pPr>
            <a:r>
              <a:rPr lang="ja-JP" altLang="en-US" sz="2800">
                <a:ea typeface="ＭＳ Ｐゴシック"/>
              </a:rPr>
              <a:t>② In network unit</a:t>
            </a:r>
          </a:p>
          <a:p>
            <a:pPr lvl="2" indent="-457200"/>
            <a:r>
              <a:rPr lang="ja-JP" altLang="en-US" sz="2800">
                <a:ea typeface="ＭＳ Ｐゴシック"/>
              </a:rPr>
              <a:t>Simulation time: 435 ns</a:t>
            </a:r>
            <a:endParaRPr lang="ja-JP"/>
          </a:p>
          <a:p>
            <a:pPr lvl="2" indent="-457200"/>
            <a:r>
              <a:rPr lang="ja-JP" sz="2800">
                <a:ea typeface="ＭＳ Ｐゴシック"/>
              </a:rPr>
              <a:t>Clock cycle: 10 ns</a:t>
            </a:r>
            <a:endParaRPr lang="en-US" altLang="ja-JP" sz="2800">
              <a:ea typeface="ＭＳ Ｐゴシック"/>
            </a:endParaRPr>
          </a:p>
          <a:p>
            <a:pPr marL="0" indent="0">
              <a:buNone/>
            </a:pPr>
            <a:endParaRPr lang="ja-JP" altLang="en-US" sz="2800">
              <a:ea typeface="ＭＳ Ｐゴシック"/>
            </a:endParaRPr>
          </a:p>
          <a:p>
            <a:pPr marL="457200" lvl="1">
              <a:buNone/>
            </a:pPr>
            <a:r>
              <a:rPr lang="ja-JP" altLang="en-US" sz="2800">
                <a:ea typeface="ＭＳ Ｐゴシック"/>
              </a:rPr>
              <a:t>Tool: ModelSim (simulation)</a:t>
            </a:r>
            <a:endParaRPr lang="ja-JP" sz="2800">
              <a:ea typeface="ＭＳ Ｐゴシック"/>
            </a:endParaRPr>
          </a:p>
          <a:p>
            <a:pPr marL="457200" lvl="1">
              <a:buNone/>
            </a:pPr>
            <a:r>
              <a:rPr lang="ja-JP" altLang="en-US" sz="2800">
                <a:ea typeface="ＭＳ Ｐゴシック"/>
              </a:rPr>
              <a:t>           Synopsys Design Complier (synthesis)</a:t>
            </a:r>
          </a:p>
          <a:p>
            <a:pPr marL="457200" lvl="1">
              <a:buNone/>
            </a:pPr>
            <a:r>
              <a:rPr lang="ja-JP" altLang="en-US" sz="2800">
                <a:ea typeface="ＭＳ Ｐゴシック"/>
              </a:rPr>
              <a:t>           Synopsys PrimeTime (power estimation)</a:t>
            </a:r>
            <a:endParaRPr lang="ja-JP" sz="2800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20E3AF-7DEF-972F-0CD3-185565FA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06E55-C473-48C4-5233-88300C6E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Simulation of Conventionl Network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CB6329-EB13-A991-8254-4AF99761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9173750F-ACA9-3BBA-83A8-1F51110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21" y="5439478"/>
            <a:ext cx="9884041" cy="8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Computation is done every time clock rises</a:t>
            </a:r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3DCB49-FA2C-0635-C129-7CD2FE3B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21" y="1548956"/>
            <a:ext cx="10650883" cy="35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0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DBA2C-306D-AE8A-9F47-C0531A69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>
                <a:ea typeface="ＭＳ Ｐゴシック"/>
              </a:rPr>
              <a:t>Simulation of Cl</a:t>
            </a:r>
            <a:r>
              <a:rPr lang="en-US" altLang="ja-JP" err="1">
                <a:ea typeface="ＭＳ Ｐゴシック"/>
              </a:rPr>
              <a:t>ock</a:t>
            </a:r>
            <a:r>
              <a:rPr lang="en-US" altLang="ja-JP">
                <a:ea typeface="ＭＳ Ｐゴシック"/>
              </a:rPr>
              <a:t>-gated</a:t>
            </a:r>
            <a:r>
              <a:rPr lang="ja-JP">
                <a:ea typeface="ＭＳ Ｐゴシック"/>
              </a:rPr>
              <a:t> Network</a:t>
            </a:r>
            <a:endParaRPr lang="ja-JP"/>
          </a:p>
        </p:txBody>
      </p:sp>
      <p:pic>
        <p:nvPicPr>
          <p:cNvPr id="5" name="コンテンツ プレースホルダー 4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4241D70-F47B-D760-0FF4-5E914A733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400" y="1532684"/>
            <a:ext cx="10515600" cy="354659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0B40E0-EB04-43F6-2DF3-664CA8B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B3B98FD-E477-D73B-5418-8656B8100F6A}"/>
              </a:ext>
            </a:extLst>
          </p:cNvPr>
          <p:cNvSpPr/>
          <p:nvPr/>
        </p:nvSpPr>
        <p:spPr>
          <a:xfrm>
            <a:off x="3841793" y="1727898"/>
            <a:ext cx="343511" cy="676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E705BC-2A84-FC17-C946-E33F58F5BA49}"/>
              </a:ext>
            </a:extLst>
          </p:cNvPr>
          <p:cNvSpPr/>
          <p:nvPr/>
        </p:nvSpPr>
        <p:spPr>
          <a:xfrm>
            <a:off x="4562301" y="1729950"/>
            <a:ext cx="5209424" cy="676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06D9722-E0AA-DDF6-A975-550A88F8E590}"/>
              </a:ext>
            </a:extLst>
          </p:cNvPr>
          <p:cNvCxnSpPr/>
          <p:nvPr/>
        </p:nvCxnSpPr>
        <p:spPr>
          <a:xfrm flipV="1">
            <a:off x="5832020" y="2422071"/>
            <a:ext cx="876300" cy="3203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1CC3F6C-94F1-BBC7-C85C-63AB3AEF1D3E}"/>
              </a:ext>
            </a:extLst>
          </p:cNvPr>
          <p:cNvCxnSpPr>
            <a:cxnSpLocks/>
          </p:cNvCxnSpPr>
          <p:nvPr/>
        </p:nvCxnSpPr>
        <p:spPr>
          <a:xfrm flipH="1" flipV="1">
            <a:off x="4128405" y="2422071"/>
            <a:ext cx="854528" cy="3203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1018D3-C914-8C8F-1E10-BFCBC9E282AE}"/>
              </a:ext>
            </a:extLst>
          </p:cNvPr>
          <p:cNvSpPr txBox="1"/>
          <p:nvPr/>
        </p:nvSpPr>
        <p:spPr>
          <a:xfrm>
            <a:off x="3396343" y="5652406"/>
            <a:ext cx="477338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800">
                <a:ea typeface="ＭＳ Ｐゴシック"/>
              </a:rPr>
              <a:t>Network works at this timing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94764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DBA2C-306D-AE8A-9F47-C0531A69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365125"/>
            <a:ext cx="10963275" cy="1335088"/>
          </a:xfrm>
        </p:spPr>
        <p:txBody>
          <a:bodyPr/>
          <a:lstStyle/>
          <a:p>
            <a:pPr algn="ctr"/>
            <a:r>
              <a:rPr lang="ja-JP">
                <a:ea typeface="ＭＳ Ｐゴシック"/>
              </a:rPr>
              <a:t>Simulation of Constantly</a:t>
            </a:r>
            <a:r>
              <a:rPr lang="ja-JP" altLang="en-US">
                <a:ea typeface="ＭＳ Ｐゴシック"/>
              </a:rPr>
              <a:t> </a:t>
            </a:r>
            <a:r>
              <a:rPr lang="ja-JP">
                <a:ea typeface="ＭＳ Ｐゴシック"/>
              </a:rPr>
              <a:t>Cl</a:t>
            </a:r>
            <a:r>
              <a:rPr lang="en-US" altLang="ja-JP" err="1">
                <a:ea typeface="ＭＳ Ｐゴシック"/>
              </a:rPr>
              <a:t>ock</a:t>
            </a:r>
            <a:r>
              <a:rPr lang="en-US" altLang="ja-JP">
                <a:ea typeface="ＭＳ Ｐゴシック"/>
              </a:rPr>
              <a:t>-gated</a:t>
            </a:r>
            <a:r>
              <a:rPr lang="ja-JP">
                <a:ea typeface="ＭＳ Ｐゴシック"/>
              </a:rPr>
              <a:t> Network</a:t>
            </a:r>
            <a:endParaRPr lang="ja-JP"/>
          </a:p>
        </p:txBody>
      </p:sp>
      <p:pic>
        <p:nvPicPr>
          <p:cNvPr id="5" name="コンテンツ プレースホルダー 4" descr="ダイアグラム, 概略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EA2016D-5C65-106A-3943-189C6BE6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726" y="1589708"/>
            <a:ext cx="10730345" cy="3395907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0B40E0-EB04-43F6-2DF3-664CA8B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13BE8B-746E-4AEE-2FBB-3AEB0B018A10}"/>
              </a:ext>
            </a:extLst>
          </p:cNvPr>
          <p:cNvSpPr txBox="1"/>
          <p:nvPr/>
        </p:nvSpPr>
        <p:spPr>
          <a:xfrm>
            <a:off x="825953" y="5357132"/>
            <a:ext cx="755196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ＭＳ Ｐゴシック"/>
              </a:rPr>
              <a:t>Clock enable is always "0"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ＭＳ Ｐゴシック"/>
              </a:rPr>
              <a:t>No computation</a:t>
            </a:r>
          </a:p>
        </p:txBody>
      </p:sp>
    </p:spTree>
    <p:extLst>
      <p:ext uri="{BB962C8B-B14F-4D97-AF65-F5344CB8AC3E}">
        <p14:creationId xmlns:p14="http://schemas.microsoft.com/office/powerpoint/2010/main" val="364939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99C67-C479-9F95-C5EE-29742F56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latin typeface="Aptos"/>
                <a:ea typeface="ＭＳ Ｐゴシック"/>
              </a:rPr>
              <a:t>Power Comparison of Conventional and Clock-gated Neuron</a:t>
            </a:r>
          </a:p>
        </p:txBody>
      </p:sp>
      <p:pic>
        <p:nvPicPr>
          <p:cNvPr id="5" name="コンテンツ プレースホルダー 4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DE5C54D-1E1B-0C17-73D3-6AF0A401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416" y="2085664"/>
            <a:ext cx="7366276" cy="1337364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C175A4-9063-77E1-E16F-919B3449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84C483-95FA-1F01-A2A7-F7F4AE40304C}"/>
              </a:ext>
            </a:extLst>
          </p:cNvPr>
          <p:cNvSpPr txBox="1"/>
          <p:nvPr/>
        </p:nvSpPr>
        <p:spPr>
          <a:xfrm>
            <a:off x="1949267" y="3731764"/>
            <a:ext cx="77976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Dynamic Power: 26.23%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Static Power: unchanged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Total Power: 21.77%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20B96111-AD46-E5ED-45B4-FA53E925A1D3}"/>
              </a:ext>
            </a:extLst>
          </p:cNvPr>
          <p:cNvSpPr/>
          <p:nvPr/>
        </p:nvSpPr>
        <p:spPr>
          <a:xfrm>
            <a:off x="5744603" y="3814571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9666DBB4-59DA-FA92-FD64-66EEF0A6AF58}"/>
              </a:ext>
            </a:extLst>
          </p:cNvPr>
          <p:cNvSpPr/>
          <p:nvPr/>
        </p:nvSpPr>
        <p:spPr>
          <a:xfrm>
            <a:off x="5203472" y="4543440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79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F4ACB-680D-0DCF-068E-7E4348CB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>
                <a:latin typeface="Aptos"/>
                <a:ea typeface="ＭＳ Ｐゴシック"/>
              </a:rPr>
              <a:t>Power Comparison of Conventional and Clock-gated Network</a:t>
            </a:r>
          </a:p>
        </p:txBody>
      </p:sp>
      <p:pic>
        <p:nvPicPr>
          <p:cNvPr id="5" name="コンテンツ プレースホルダー 4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477CE8B-ACDB-C428-8034-C8E0C4CF0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877" y="1867794"/>
            <a:ext cx="9161532" cy="111980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251C7B-294B-C656-E26C-ED8F7F19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367276-6008-48FF-E602-5A1DB77A1F01}"/>
              </a:ext>
            </a:extLst>
          </p:cNvPr>
          <p:cNvSpPr txBox="1"/>
          <p:nvPr/>
        </p:nvSpPr>
        <p:spPr>
          <a:xfrm>
            <a:off x="1966148" y="3179433"/>
            <a:ext cx="779769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Comparison of Conventional and Clock-gated Network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Dynamic Power: 30.23%</a:t>
            </a:r>
            <a:endParaRPr lang="ja-JP" sz="2400">
              <a:ea typeface="ＭＳ Ｐゴシック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Static Power: almost unchanged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Total Power: 24.70%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962FC9-383C-E2F1-EDCB-95C8FCFF7368}"/>
              </a:ext>
            </a:extLst>
          </p:cNvPr>
          <p:cNvSpPr txBox="1"/>
          <p:nvPr/>
        </p:nvSpPr>
        <p:spPr>
          <a:xfrm>
            <a:off x="1966148" y="4911049"/>
            <a:ext cx="906768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400">
                <a:ea typeface="ＭＳ Ｐゴシック"/>
              </a:rPr>
              <a:t>Comparison of Conventional and Constantly Clock-gated Network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Dynamic Power: 97.53%</a:t>
            </a:r>
            <a:endParaRPr lang="ja-JP"/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Static Power: 2.95%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400">
                <a:ea typeface="ＭＳ Ｐゴシック"/>
              </a:rPr>
              <a:t>Total Power: 80.28%</a:t>
            </a:r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5E83683-6702-0F30-6B08-B8255CC7D954}"/>
              </a:ext>
            </a:extLst>
          </p:cNvPr>
          <p:cNvSpPr/>
          <p:nvPr/>
        </p:nvSpPr>
        <p:spPr>
          <a:xfrm>
            <a:off x="5761484" y="3681892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E9F511D6-8897-6EF6-E47D-D10A1A5144F5}"/>
              </a:ext>
            </a:extLst>
          </p:cNvPr>
          <p:cNvSpPr/>
          <p:nvPr/>
        </p:nvSpPr>
        <p:spPr>
          <a:xfrm>
            <a:off x="5176180" y="4355544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E0EC9637-C609-1F3D-07E0-3CC887B5CDFF}"/>
              </a:ext>
            </a:extLst>
          </p:cNvPr>
          <p:cNvSpPr/>
          <p:nvPr/>
        </p:nvSpPr>
        <p:spPr>
          <a:xfrm>
            <a:off x="5761484" y="5413509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CDC82053-4D1D-25E1-B10F-A80435B74BDD}"/>
              </a:ext>
            </a:extLst>
          </p:cNvPr>
          <p:cNvSpPr/>
          <p:nvPr/>
        </p:nvSpPr>
        <p:spPr>
          <a:xfrm>
            <a:off x="5176180" y="5700640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5A9E94C4-CC24-E293-2E25-6B96B364ED89}"/>
              </a:ext>
            </a:extLst>
          </p:cNvPr>
          <p:cNvSpPr/>
          <p:nvPr/>
        </p:nvSpPr>
        <p:spPr>
          <a:xfrm>
            <a:off x="5176180" y="6142379"/>
            <a:ext cx="207018" cy="2898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506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97D13-F48F-9AC5-5013-9BD84001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Discussion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8B64B2-2771-7BA8-0CA1-4B9A7EEB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87" y="1693921"/>
            <a:ext cx="11247783" cy="43731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successfully reduced</a:t>
            </a:r>
            <a:r>
              <a:rPr lang="en-US" altLang="ja-JP">
                <a:ea typeface="+mn-lt"/>
                <a:cs typeface="+mn-lt"/>
              </a:rPr>
              <a:t> power</a:t>
            </a:r>
          </a:p>
          <a:p>
            <a:r>
              <a:rPr lang="en-US" altLang="ja-JP">
                <a:ea typeface="ＭＳ Ｐゴシック"/>
              </a:rPr>
              <a:t>Maintaining accuracy</a:t>
            </a:r>
          </a:p>
          <a:p>
            <a:r>
              <a:rPr lang="en-US" altLang="ja-JP">
                <a:ea typeface="ＭＳ Ｐゴシック"/>
              </a:rPr>
              <a:t>Investigated maximum reduction</a:t>
            </a:r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B64234-E353-4BFB-A487-994EFA36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BD461-6703-AA82-EF98-61445405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Content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5E535-4276-1D6E-0907-5562961C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Introduction</a:t>
            </a:r>
            <a:endParaRPr lang="ja-JP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Methodology</a:t>
            </a:r>
          </a:p>
          <a:p>
            <a:r>
              <a:rPr lang="ja-JP" altLang="en-US">
                <a:ea typeface="ＭＳ Ｐゴシック"/>
              </a:rPr>
              <a:t>Results</a:t>
            </a:r>
          </a:p>
          <a:p>
            <a:r>
              <a:rPr lang="ja-JP" altLang="en-US">
                <a:ea typeface="ＭＳ Ｐゴシック"/>
              </a:rPr>
              <a:t>Disucussion</a:t>
            </a:r>
          </a:p>
          <a:p>
            <a:r>
              <a:rPr lang="ja-JP" altLang="en-US">
                <a:ea typeface="ＭＳ Ｐゴシック"/>
              </a:rPr>
              <a:t>Conclusion</a:t>
            </a:r>
          </a:p>
          <a:p>
            <a:r>
              <a:rPr lang="ja-JP" altLang="en-US">
                <a:ea typeface="ＭＳ Ｐゴシック"/>
              </a:rPr>
              <a:t>Reference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B7BDAA-D7F7-77A1-E2F4-3337A8DF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C1127-49BC-AD3E-FE59-DC53A20F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Conclusion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A549A-A8AF-365F-9E05-75B45148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+mn-lt"/>
                <a:cs typeface="+mn-lt"/>
              </a:rPr>
              <a:t>LIF neuron with and without clock gating</a:t>
            </a:r>
            <a:endParaRPr lang="ja-JP"/>
          </a:p>
          <a:p>
            <a:r>
              <a:rPr lang="en-US" altLang="ja-JP" dirty="0">
                <a:ea typeface="+mn-lt"/>
                <a:cs typeface="+mn-lt"/>
              </a:rPr>
              <a:t>S</a:t>
            </a:r>
            <a:r>
              <a:rPr lang="ja-JP">
                <a:ea typeface="+mn-lt"/>
                <a:cs typeface="+mn-lt"/>
              </a:rPr>
              <a:t>imulation</a:t>
            </a:r>
            <a:r>
              <a:rPr lang="ja-JP" altLang="en-US">
                <a:ea typeface="+mn-lt"/>
                <a:cs typeface="+mn-lt"/>
              </a:rPr>
              <a:t>,</a:t>
            </a:r>
            <a:r>
              <a:rPr lang="ja-JP">
                <a:ea typeface="+mn-lt"/>
                <a:cs typeface="+mn-lt"/>
              </a:rPr>
              <a:t> synthesis and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ja-JP">
                <a:ea typeface="+mn-lt"/>
                <a:cs typeface="+mn-lt"/>
              </a:rPr>
              <a:t>power </a:t>
            </a:r>
            <a:r>
              <a:rPr lang="en-US" altLang="ja-JP" dirty="0">
                <a:ea typeface="+mn-lt"/>
                <a:cs typeface="+mn-lt"/>
              </a:rPr>
              <a:t>e</a:t>
            </a:r>
            <a:r>
              <a:rPr lang="ja-JP">
                <a:ea typeface="+mn-lt"/>
                <a:cs typeface="+mn-lt"/>
              </a:rPr>
              <a:t>st</a:t>
            </a:r>
            <a:r>
              <a:rPr lang="en-US" altLang="ja-JP" dirty="0" err="1">
                <a:ea typeface="+mn-lt"/>
                <a:cs typeface="+mn-lt"/>
              </a:rPr>
              <a:t>imat</a:t>
            </a:r>
            <a:r>
              <a:rPr lang="ja-JP">
                <a:ea typeface="+mn-lt"/>
                <a:cs typeface="+mn-lt"/>
              </a:rPr>
              <a:t>ion</a:t>
            </a:r>
            <a:endParaRPr lang="ja-JP" altLang="en-US">
              <a:ea typeface="ＭＳ Ｐゴシック"/>
              <a:cs typeface="+mn-lt"/>
            </a:endParaRPr>
          </a:p>
          <a:p>
            <a:r>
              <a:rPr lang="en-US" altLang="ja-JP" dirty="0">
                <a:ea typeface="+mn-lt"/>
                <a:cs typeface="+mn-lt"/>
              </a:rPr>
              <a:t>Reduction of </a:t>
            </a:r>
            <a:r>
              <a:rPr lang="ja-JP">
                <a:ea typeface="+mn-lt"/>
                <a:cs typeface="+mn-lt"/>
              </a:rPr>
              <a:t>power consumption</a:t>
            </a:r>
            <a:r>
              <a:rPr lang="ja-JP" altLang="en-US"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 sz="2800">
                <a:ea typeface="+mn-lt"/>
                <a:cs typeface="+mn-lt"/>
              </a:rPr>
              <a:t>21.77% in neuron units </a:t>
            </a:r>
            <a:endParaRPr lang="ja-JP" sz="2800">
              <a:ea typeface="ＭＳ Ｐゴシック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ja-JP" altLang="en-US" sz="2800">
                <a:ea typeface="+mn-lt"/>
                <a:cs typeface="+mn-lt"/>
              </a:rPr>
              <a:t>24.70% in network units</a:t>
            </a:r>
            <a:endParaRPr lang="ja-JP" sz="2800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29CE0-FB66-EF6B-6080-568AF928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4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82483-F876-5077-3147-3F7225E99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Reference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20E59-AC0E-663F-34F5-6987D48C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14" y="125412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[1] Prithwineel Paul, Petr Sosik, Lucie Ciencialova, “A survey on learning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models of spiking neural membrane systems and spiking neural networks“, arXiv, March 2024.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[2] Wei Fang, Zhaofei Yu, Yanqi Chen, Timothee Masquelier, Tiejun Huang,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Yonghong Tian, “Incorporating Learnable Membrane Time Constant to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Enhance Learning of Spiking Neural Networks“, arXiv, August 2021.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[3] Xiaoyan Fang, Derong Liu, Shukai Duan, Lidan Wang, “Memristive LIF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Spiking Neuron Model and Its Application in Morse Code“, frontiers,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April 2022.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[4] Bennie Mols, “Making AI more energy efficient with neuromorphic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computing“, CWI, March 2024.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[5] David Patterson, Joseph Gonzalez, Urs H¨olzle, Quoc Le, Chen Liang,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Lluis-Miquel Munguia, Daniel Rothchild, David So, Maud Texier, and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Jeff Dean, “The Carbon Footprint of Machine Learning Training Will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Plateau, Then Shrink“, IEEE, July 2024.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[6] Carole-Jean Wu, Ramya Raghavendra, Udit Gupta, Bilge Acun, Newsha Ardalani, Kiwan Maeng, Gloria Chang, Fiona Aga Behram, James Huang, Charles Bai, Michael Gschwind, Anurag Gupta, Myle Ott, Anastasia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Melnikov, Salvatore Candido, David Brooks, Geeta Chauhan, Benjamin Lee,Hsien-HsinS.Lee, BugraAkyildiz, MaximilianBalandat, Joe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Spisak,Ravi Jain, MikeRabbat,KimHazelwood, “Sustainable AI: Environmental Implications, Challenges and Opportunities“, arXiv, March 2024.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[7] Nandita Srinivasana, Navamitha.S.Prakasha, Shalakha.Da, Sivaranjani.Da, Swetha Sri Lakshmi.Ga, B.Bala Tripura Sundari, “Power Reduction by Clock Gating Technique“, ScienceDirect, November 2015.</a:t>
            </a:r>
            <a:endParaRPr lang="ja-JP" sz="1600">
              <a:ea typeface="ＭＳ Ｐゴシック"/>
            </a:endParaRPr>
          </a:p>
          <a:p>
            <a:pPr marL="0" indent="0">
              <a:buNone/>
            </a:pPr>
            <a:r>
              <a:rPr lang="ja-JP" sz="1600">
                <a:ea typeface="+mn-lt"/>
                <a:cs typeface="+mn-lt"/>
              </a:rPr>
              <a:t>[8] Wenzhe Guo, Mohammed E. Fouda, Ahmed M. Eltawil and Khaled Nabil</a:t>
            </a:r>
            <a:r>
              <a:rPr lang="ja-JP" altLang="en-US" sz="1600">
                <a:ea typeface="+mn-lt"/>
                <a:cs typeface="+mn-lt"/>
              </a:rPr>
              <a:t> </a:t>
            </a:r>
            <a:r>
              <a:rPr lang="ja-JP" sz="1600">
                <a:ea typeface="+mn-lt"/>
                <a:cs typeface="+mn-lt"/>
              </a:rPr>
              <a:t>Salama, “ Neural Coding in Spiking Neural Networks: A Comparative Study for Robust Neuromorphic Systems“, frontiers, March 2021.</a:t>
            </a:r>
            <a:endParaRPr lang="ja-JP" sz="1600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6CD393-7C7C-2ADC-1140-F74C7A9A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4FD5C2-BA89-9B2D-878F-F8B21EFF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JP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93515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2123-2640-C0CD-0BA4-3B1EC3D8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BDD0-8733-C5AC-F9F2-E5B11C5D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 don't present it</a:t>
            </a:r>
          </a:p>
          <a:p>
            <a:r>
              <a:rPr lang="en-US"/>
              <a:t>If you got questions about it, you can show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E4E1A-CC12-7768-95D8-D68AAE5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5012D2-8FC9-4657-E4F1-7D57AA33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Introduction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33B5-666E-6B3A-761B-4CDEF363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SNNs and LIF Neuron</a:t>
            </a:r>
          </a:p>
          <a:p>
            <a:r>
              <a:rPr lang="ja-JP" altLang="en-US">
                <a:ea typeface="ＭＳ Ｐゴシック"/>
              </a:rPr>
              <a:t>Knowledge of Power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241AC1-1EC2-F6E0-2D5B-389D5B02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E28CA-C487-126B-873A-89FA7BC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7" y="365125"/>
            <a:ext cx="10515600" cy="1325563"/>
          </a:xfrm>
        </p:spPr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SNNs and LIF Neuron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AAC0A8-BA7D-D5B1-EDF7-9132EC8F1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825625"/>
            <a:ext cx="10515600" cy="4677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ＭＳ Ｐゴシック"/>
              </a:rPr>
              <a:t>Spiking Neural Networks (SNNs)</a:t>
            </a:r>
            <a:endParaRPr lang="ja-JP" altLang="en-US" sz="2400">
              <a:ea typeface="ＭＳ Ｐゴシック" panose="020B0600070205080204" pitchFamily="34" charset="-128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>
                <a:latin typeface="Calibri"/>
                <a:ea typeface="ＭＳ Ｐゴシック"/>
                <a:cs typeface="Calibri"/>
              </a:rPr>
              <a:t>Brain-inspired model</a:t>
            </a:r>
            <a:r>
              <a:rPr lang="en-US" altLang="ja-JP">
                <a:latin typeface="Calibri"/>
                <a:ea typeface="ＭＳ Ｐゴシック"/>
                <a:cs typeface="Calibri"/>
              </a:rPr>
              <a:t>s</a:t>
            </a:r>
            <a:endParaRPr lang="ja-JP">
              <a:latin typeface="Calibri"/>
              <a:ea typeface="ＭＳ Ｐゴシック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>
                <a:latin typeface="Calibri"/>
                <a:ea typeface="ＭＳ Ｐゴシック"/>
                <a:cs typeface="Calibri"/>
              </a:rPr>
              <a:t>Mimics biological neurons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ja-JP">
                <a:latin typeface="Calibri"/>
                <a:ea typeface="ＭＳ Ｐゴシック"/>
                <a:cs typeface="Calibri"/>
              </a:rPr>
              <a:t>Communicates and computes using spikes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ja-JP" altLang="en-US">
              <a:latin typeface="Calibri"/>
              <a:ea typeface="ＭＳ Ｐゴシック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>
                <a:ea typeface="+mn-lt"/>
                <a:cs typeface="+mn-lt"/>
              </a:rPr>
              <a:t>Leaky Integrate-and-Fire (LIF) neuron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>
                <a:ea typeface="ＭＳ Ｐゴシック"/>
              </a:rPr>
              <a:t> if Σ(</a:t>
            </a:r>
            <a:r>
              <a:rPr lang="en-US" altLang="ja-JP" err="1">
                <a:ea typeface="ＭＳ Ｐゴシック"/>
              </a:rPr>
              <a:t>inspike</a:t>
            </a:r>
            <a:r>
              <a:rPr lang="en-US" altLang="ja-JP">
                <a:ea typeface="ＭＳ Ｐゴシック"/>
              </a:rPr>
              <a:t>[</a:t>
            </a:r>
            <a:r>
              <a:rPr lang="en-US" altLang="ja-JP" err="1">
                <a:ea typeface="ＭＳ Ｐゴシック"/>
              </a:rPr>
              <a:t>i</a:t>
            </a:r>
            <a:r>
              <a:rPr lang="en-US" altLang="ja-JP">
                <a:ea typeface="ＭＳ Ｐゴシック"/>
              </a:rPr>
              <a:t>] * weight[</a:t>
            </a:r>
            <a:r>
              <a:rPr lang="en-US" altLang="ja-JP" err="1">
                <a:ea typeface="ＭＳ Ｐゴシック"/>
              </a:rPr>
              <a:t>i</a:t>
            </a:r>
            <a:r>
              <a:rPr lang="en-US" altLang="ja-JP">
                <a:ea typeface="ＭＳ Ｐゴシック"/>
              </a:rPr>
              <a:t>])       Threshold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>
                <a:ea typeface="ＭＳ Ｐゴシック"/>
              </a:rPr>
              <a:t>   </a:t>
            </a:r>
            <a:r>
              <a:rPr lang="en-US" altLang="ja-JP" err="1">
                <a:ea typeface="ＭＳ Ｐゴシック"/>
              </a:rPr>
              <a:t>outspike</a:t>
            </a:r>
            <a:r>
              <a:rPr lang="en-US" altLang="ja-JP">
                <a:ea typeface="ＭＳ Ｐゴシック"/>
              </a:rPr>
              <a:t> = 1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>
                <a:ea typeface="ＭＳ Ｐゴシック"/>
              </a:rPr>
              <a:t> else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>
                <a:ea typeface="ＭＳ Ｐゴシック"/>
              </a:rPr>
              <a:t>   </a:t>
            </a:r>
            <a:r>
              <a:rPr lang="en-US" altLang="ja-JP" err="1">
                <a:ea typeface="ＭＳ Ｐゴシック"/>
              </a:rPr>
              <a:t>outspike</a:t>
            </a:r>
            <a:r>
              <a:rPr lang="en-US" altLang="ja-JP">
                <a:ea typeface="ＭＳ Ｐゴシック"/>
              </a:rPr>
              <a:t> =0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FBE9E3-0C2C-F193-8B85-CCBB6FB2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F86609-F517-C364-E7E3-0B86706E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57" y="4659702"/>
            <a:ext cx="389172" cy="2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85BEE-6967-E615-ED80-73AEEEB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Knowledge of Power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797465-7BA8-BAA2-5501-11E6503F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>
                <a:ea typeface="ＭＳ Ｐゴシック"/>
              </a:rPr>
              <a:t>Power = Dynamic Power + Static Power</a:t>
            </a:r>
            <a:endParaRPr lang="ja-JP">
              <a:ea typeface="ＭＳ Ｐゴシック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>
              <a:ea typeface="ＭＳ Ｐゴシック"/>
            </a:endParaRPr>
          </a:p>
          <a:p>
            <a:pPr marL="914400" lvl="2">
              <a:lnSpc>
                <a:spcPct val="100000"/>
              </a:lnSpc>
              <a:buNone/>
            </a:pPr>
            <a:r>
              <a:rPr lang="en-US" altLang="ja-JP" sz="2800">
                <a:ea typeface="ＭＳ Ｐゴシック"/>
              </a:rPr>
              <a:t>Dynamic Power = Internal Power + Switching Power</a:t>
            </a:r>
          </a:p>
          <a:p>
            <a:pPr marL="914400" lvl="2">
              <a:lnSpc>
                <a:spcPct val="100000"/>
              </a:lnSpc>
              <a:buNone/>
            </a:pPr>
            <a:r>
              <a:rPr lang="en-US" altLang="ja-JP" sz="2800">
                <a:ea typeface="ＭＳ Ｐゴシック"/>
              </a:rPr>
              <a:t>Static Power = Leakage Power</a:t>
            </a:r>
          </a:p>
          <a:p>
            <a:pPr marL="914400" lvl="2">
              <a:lnSpc>
                <a:spcPct val="100000"/>
              </a:lnSpc>
              <a:buNone/>
            </a:pPr>
            <a:endParaRPr lang="en-US" altLang="ja-JP" sz="2800">
              <a:ea typeface="ＭＳ Ｐゴシック"/>
            </a:endParaRPr>
          </a:p>
          <a:p>
            <a:pPr marL="1828800" lvl="3" indent="-457200">
              <a:lnSpc>
                <a:spcPct val="100000"/>
              </a:lnSpc>
            </a:pPr>
            <a:r>
              <a:rPr lang="en-US" altLang="ja-JP" sz="2800">
                <a:ea typeface="ＭＳ Ｐゴシック"/>
              </a:rPr>
              <a:t>Internal Power:  voltage</a:t>
            </a:r>
          </a:p>
          <a:p>
            <a:pPr marL="1828800" lvl="3" indent="-457200">
              <a:lnSpc>
                <a:spcPct val="100000"/>
              </a:lnSpc>
            </a:pPr>
            <a:r>
              <a:rPr lang="en-US" altLang="ja-JP" sz="2800">
                <a:ea typeface="ＭＳ Ｐゴシック"/>
              </a:rPr>
              <a:t>Switching Power: switching activity </a:t>
            </a:r>
          </a:p>
          <a:p>
            <a:pPr marL="1828800" lvl="3" indent="-457200">
              <a:lnSpc>
                <a:spcPct val="100000"/>
              </a:lnSpc>
            </a:pPr>
            <a:r>
              <a:rPr lang="en-US" altLang="ja-JP" sz="2800">
                <a:ea typeface="ＭＳ Ｐゴシック"/>
              </a:rPr>
              <a:t>Leakage Power: voltage and size of the modules</a:t>
            </a:r>
          </a:p>
          <a:p>
            <a:pPr marL="0" indent="0">
              <a:buNone/>
            </a:pPr>
            <a:endParaRPr lang="ja-JP" altLang="en-US">
              <a:ea typeface="ＭＳ Ｐゴシック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503797-8FD1-811D-A77B-2DE8478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8DE38-5089-97E0-77E8-372E5D37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Methodology</a:t>
            </a:r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B4B63-1F08-1B09-8504-07332512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</a:rPr>
              <a:t>Procedure</a:t>
            </a:r>
          </a:p>
          <a:p>
            <a:r>
              <a:rPr lang="ja-JP" altLang="en-US">
                <a:ea typeface="ＭＳ Ｐゴシック"/>
              </a:rPr>
              <a:t>Design of LIF Neuron</a:t>
            </a:r>
          </a:p>
          <a:p>
            <a:r>
              <a:rPr lang="ja-JP" altLang="en-US">
                <a:ea typeface="ＭＳ Ｐゴシック"/>
              </a:rPr>
              <a:t>Outspike Computation</a:t>
            </a:r>
          </a:p>
          <a:p>
            <a:r>
              <a:rPr lang="ja-JP" altLang="en-US">
                <a:ea typeface="ＭＳ Ｐゴシック"/>
              </a:rPr>
              <a:t>Clock Gating Overview</a:t>
            </a:r>
          </a:p>
          <a:p>
            <a:r>
              <a:rPr lang="ja-JP" altLang="en-US">
                <a:ea typeface="ＭＳ Ｐゴシック"/>
              </a:rPr>
              <a:t>Applying Clock Gating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8418ED-3BC7-0ABD-1E10-187DA245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013A-6969-BA06-C2EA-5E298B70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Procedure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448BA-8EF8-FFFF-62CB-862C5977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026D4E3-180E-1269-B252-C6897DA99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62162"/>
              </p:ext>
            </p:extLst>
          </p:nvPr>
        </p:nvGraphicFramePr>
        <p:xfrm>
          <a:off x="1042852" y="1680319"/>
          <a:ext cx="10305012" cy="4145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68889">
                  <a:extLst>
                    <a:ext uri="{9D8B030D-6E8A-4147-A177-3AD203B41FA5}">
                      <a16:colId xmlns:a16="http://schemas.microsoft.com/office/drawing/2014/main" val="1278278275"/>
                    </a:ext>
                  </a:extLst>
                </a:gridCol>
                <a:gridCol w="7936123">
                  <a:extLst>
                    <a:ext uri="{9D8B030D-6E8A-4147-A177-3AD203B41FA5}">
                      <a16:colId xmlns:a16="http://schemas.microsoft.com/office/drawing/2014/main" val="344994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Order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Task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79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>
                          <a:latin typeface="MS PGothic"/>
                          <a:ea typeface="MS PGothic"/>
                        </a:rPr>
                        <a:t>1</a:t>
                      </a:r>
                      <a:endParaRPr kumimoji="1" lang="ja-JP" altLang="en-US" sz="2800">
                        <a:latin typeface="MS PGothic"/>
                        <a:ea typeface="MS P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Implementation of conventional LIF neuron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7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2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Simulation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0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3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Synthesis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65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4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Post-synthesis simulation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0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5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Power estimation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7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6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Same process with clock-gated LIF neuron 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1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7</a:t>
                      </a:r>
                      <a:endParaRPr kumimoji="1" lang="ja-JP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800"/>
                        <a:t>Comparing results</a:t>
                      </a:r>
                      <a:endParaRPr kumimoji="1" lang="ja-JP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4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F2B1B-9B58-546A-A825-44AB093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Design of LIF Neuron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2149A-1981-C35A-94A2-E8A22055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7" name="図 6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6C41EB6-A8E3-D66C-4CB0-262E22CD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38" y="1988016"/>
            <a:ext cx="4837555" cy="311313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C37DF0-1A6C-C9D0-4FBF-FD0FC4ECCF32}"/>
              </a:ext>
            </a:extLst>
          </p:cNvPr>
          <p:cNvSpPr txBox="1"/>
          <p:nvPr/>
        </p:nvSpPr>
        <p:spPr>
          <a:xfrm>
            <a:off x="1520791" y="1609252"/>
            <a:ext cx="3635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ＭＳ Ｐゴシック"/>
              </a:rPr>
              <a:t>Overall architecture of LIF Neuron</a:t>
            </a:r>
            <a:endParaRPr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93B64-040F-E72F-E31E-1BC0BEC174D6}"/>
              </a:ext>
            </a:extLst>
          </p:cNvPr>
          <p:cNvSpPr txBox="1"/>
          <p:nvPr/>
        </p:nvSpPr>
        <p:spPr>
          <a:xfrm>
            <a:off x="7382493" y="1593272"/>
            <a:ext cx="33151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Neuron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80218-8308-5C00-1191-495DC292FC54}"/>
              </a:ext>
            </a:extLst>
          </p:cNvPr>
          <p:cNvSpPr txBox="1"/>
          <p:nvPr/>
        </p:nvSpPr>
        <p:spPr>
          <a:xfrm>
            <a:off x="462422" y="5824619"/>
            <a:ext cx="436335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Implement 3:2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AB30C-54FF-D1A2-1469-FE68FF2442F3}"/>
              </a:ext>
            </a:extLst>
          </p:cNvPr>
          <p:cNvSpPr txBox="1"/>
          <p:nvPr/>
        </p:nvSpPr>
        <p:spPr>
          <a:xfrm>
            <a:off x="6432969" y="5342304"/>
            <a:ext cx="529161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Each neurons have one memory</a:t>
            </a:r>
          </a:p>
          <a:p>
            <a:pPr marL="285750" indent="-285750">
              <a:buFont typeface="Arial"/>
              <a:buChar char="•"/>
            </a:pPr>
            <a:r>
              <a:rPr lang="en-US" sz="2400"/>
              <a:t>The number of weight is determined by the number of </a:t>
            </a:r>
            <a:r>
              <a:rPr lang="en-US" sz="2400" err="1"/>
              <a:t>inspike</a:t>
            </a:r>
            <a:endParaRPr lang="en-US" sz="240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10" name="Picture 9" descr="A diagram of a network&#10;&#10;AI-generated content may be incorrect.">
            <a:extLst>
              <a:ext uri="{FF2B5EF4-FFF2-40B4-BE49-F238E27FC236}">
                <a16:creationId xmlns:a16="http://schemas.microsoft.com/office/drawing/2014/main" id="{448EDEEF-70E0-C3F5-D479-4C08E3768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65" y="1988910"/>
            <a:ext cx="5629702" cy="35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F2B1B-9B58-546A-A825-44AB0938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>
                <a:ea typeface="ＭＳ Ｐゴシック"/>
              </a:rPr>
              <a:t>Outspike Computation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2149A-1981-C35A-94A2-E8A22055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8" name="コンテンツ プレースホルダー 7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8FEEA94-BF51-AB66-C6F8-851124A4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4" y="1932445"/>
            <a:ext cx="7176655" cy="3971442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D5CB6C-7207-3CBC-30C0-4C610570F0CF}"/>
              </a:ext>
            </a:extLst>
          </p:cNvPr>
          <p:cNvSpPr txBox="1"/>
          <p:nvPr/>
        </p:nvSpPr>
        <p:spPr>
          <a:xfrm>
            <a:off x="7924800" y="2396836"/>
            <a:ext cx="362989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ＭＳ Ｐゴシック"/>
              </a:rPr>
              <a:t>i: index of inspike and Weight</a:t>
            </a:r>
          </a:p>
          <a:p>
            <a:pPr marL="285750" indent="-285750">
              <a:buFont typeface="Arial"/>
              <a:buChar char="•"/>
            </a:pPr>
            <a:r>
              <a:rPr lang="ja-JP" altLang="en-US" sz="2800">
                <a:ea typeface="ＭＳ Ｐゴシック"/>
              </a:rPr>
              <a:t>n: number of bit of them</a:t>
            </a:r>
          </a:p>
        </p:txBody>
      </p:sp>
    </p:spTree>
    <p:extLst>
      <p:ext uri="{BB962C8B-B14F-4D97-AF65-F5344CB8AC3E}">
        <p14:creationId xmlns:p14="http://schemas.microsoft.com/office/powerpoint/2010/main" val="44142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C610CE-0DD4-4C78-85F9-3069A095C0B6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o&gt;&amp;#x2265;&lt;/mo&gt;&lt;/mstyle&gt;&lt;/math&gt;\&quot;,\&quot;base64Image\&quot;:\&quot;iVBORw0KGgoAAAANSUhEUgAAAG4AAABICAYAAAAXrsDQAAAACXBIWXMAAA7EAAAOxAGVKw4bAAAABGJhU0UAAAA+AUWPNQAAAq9JREFUeNrtnEGEVlEYho+MkSSSjJEMs0iSRIu0SJsWLZLZJSMjkSRJIi3SIpHfyCwSv38xWiRapUWbFkmSSIsWyZCMtEgkYyS/od7PnMssO0fud788L8/ybt6H33/P952b0r/LYbE1kXAZiF9iVoxTRyxxvzNDMScmqCWWuIYV0ReT1BNL3FqB98ROaoolbi0PxG7q6k76fymu4bHYR23+GRUXxZdCgU/EAerzz0gW+LlQ4HNxkPq6IfBChcBX+WWeBBX4VhyjPv+sE+fFYqHAd+I49XVD4LkKgR/ETH6eBBS4kJ9DYFCBi/mnd5QKYwq098ZLYj0V+gs8Kz4VCvwqroiNVOgv8Iz4WCjwu7gmNlGhv8DTFQKXxQ2xhQq7IXChUOBP0RNjVOgv8FSFwGYqv50K/QXO5BfzUoE2gmKtogM5WSHQpvLzYgf1xRTYTOVZqwgs8JHYQ33+ma4UaFP5/dTnnxOVAp8lpvKdEfi+QuCLxFTePXaS8qZC3g+q8xN2M5+klAiz+xC3eXGPI2w5P8cNpJZjhd+qEGbThetiMxW2m7FKYTbPuyo2UGH7wnoVwmxt0BZ4WYFwEDab/0SUCLMJu61KjFChj7BhKl/zsyMxtsRaznj+e14qjMVap2yrFPZaHKW+OMLsmOoQ9fkIm6sQ9jRx3y6UMJul7aW+OMLui13U135saedOobDmMxzsiwQRNszPcFLvJKxfKMxORXqJT025ClspELaUVtfIGa0EEdZc3ODmjZOwQaEwu+t2OTFacclkhTC7zGhfZuCkPogwu7hhd+A4qXfMoECYrchNIyyOOPvozBRVxRH3UhyhojjiWOEOJo5LE8HEPUxcUwoXPhBDCCGEEEIIIYS0kJKxTkSWEIc4xCEOcYhDHOIQ10LuptVV8f+Vb10q+w+6nycbKojv8AAAAHF0RVh0TWF0aE1MADxtYXRoIHhtbG5zPSJodHRwOi8vd3d3LnczLm9yZy8xOTk4L01hdGgvTWF0aE1MIj48bXN0eWxlIG1hdGhzaXplPSIxNnB4Ij48bW8+JiN4MjI2NTs8L21vPjwvbXN0eWxlPjwvbWF0aD4HSInjAAAAAElFTkSuQmCC\&quot;,\&quot;slideId\&quot;:284,\&quot;accessibleText\&quot;:\&quot;greater or equal than\&quot;,\&quot;imageHeight\&quot;:11.52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ワイド画面</PresentationFormat>
  <Slides>23</Slides>
  <Notes>0</Notes>
  <HiddenSlides>1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4" baseType="lpstr">
      <vt:lpstr>office theme</vt:lpstr>
      <vt:lpstr>Low-Power Spiking Neural Network with Clock-gating technique</vt:lpstr>
      <vt:lpstr>Content</vt:lpstr>
      <vt:lpstr>Introduction</vt:lpstr>
      <vt:lpstr>SNNs and LIF Neuron</vt:lpstr>
      <vt:lpstr>Knowledge of Power</vt:lpstr>
      <vt:lpstr>Methodology</vt:lpstr>
      <vt:lpstr>Procedure</vt:lpstr>
      <vt:lpstr>Design of LIF Neuron</vt:lpstr>
      <vt:lpstr>Outspike Computation</vt:lpstr>
      <vt:lpstr>Clock Gating Overview</vt:lpstr>
      <vt:lpstr>Applying Clock Gating</vt:lpstr>
      <vt:lpstr>Results</vt:lpstr>
      <vt:lpstr>Experimental Information</vt:lpstr>
      <vt:lpstr>Simulation of Conventionl Network</vt:lpstr>
      <vt:lpstr>Simulation of Clock-gated Network</vt:lpstr>
      <vt:lpstr>Simulation of Constantly Clock-gated Network</vt:lpstr>
      <vt:lpstr>Power Comparison of Conventional and Clock-gated Neuron</vt:lpstr>
      <vt:lpstr>Power Comparison of Conventional and Clock-gated Network</vt:lpstr>
      <vt:lpstr>Discussion</vt:lpstr>
      <vt:lpstr>Conclusion</vt:lpstr>
      <vt:lpstr>Reference</vt:lpstr>
      <vt:lpstr>PowerPoint プレゼンテーション</vt:lpstr>
      <vt:lpstr>Back 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</cp:revision>
  <dcterms:created xsi:type="dcterms:W3CDTF">2024-06-03T08:08:17Z</dcterms:created>
  <dcterms:modified xsi:type="dcterms:W3CDTF">2025-02-03T00:42:38Z</dcterms:modified>
</cp:coreProperties>
</file>