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9" r:id="rId5"/>
    <p:sldId id="472" r:id="rId6"/>
    <p:sldId id="471" r:id="rId7"/>
    <p:sldId id="473" r:id="rId8"/>
    <p:sldId id="470" r:id="rId9"/>
    <p:sldId id="474" r:id="rId10"/>
    <p:sldId id="494" r:id="rId11"/>
    <p:sldId id="475" r:id="rId12"/>
    <p:sldId id="478" r:id="rId13"/>
    <p:sldId id="476" r:id="rId14"/>
    <p:sldId id="477" r:id="rId15"/>
    <p:sldId id="481" r:id="rId16"/>
    <p:sldId id="483" r:id="rId17"/>
    <p:sldId id="482" r:id="rId18"/>
    <p:sldId id="485" r:id="rId19"/>
    <p:sldId id="486" r:id="rId20"/>
    <p:sldId id="489" r:id="rId21"/>
    <p:sldId id="488" r:id="rId22"/>
    <p:sldId id="509" r:id="rId23"/>
    <p:sldId id="495" r:id="rId24"/>
    <p:sldId id="510" r:id="rId25"/>
    <p:sldId id="271" r:id="rId26"/>
    <p:sldId id="484" r:id="rId27"/>
  </p:sldIdLst>
  <p:sldSz cx="9906000" cy="6858000" type="A4"/>
  <p:notesSz cx="7099300" cy="10234295"/>
  <p:embeddedFontLst>
    <p:embeddedFont>
      <p:font typeface="Calibri" panose="020F0502020204030204" charset="0"/>
      <p:regular r:id="rId31"/>
      <p:bold r:id="rId32"/>
      <p:italic r:id="rId33"/>
      <p:boldItalic r:id="rId34"/>
      <p:bold r:id="rId35"/>
    </p:embeddedFont>
    <p:embeddedFont>
      <p:font typeface="Cambria" panose="0204050305040603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115"/>
    <a:srgbClr val="2CF431"/>
    <a:srgbClr val="498B25"/>
    <a:srgbClr val="FF5353"/>
    <a:srgbClr val="A500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50" y="84"/>
      </p:cViewPr>
      <p:guideLst>
        <p:guide orient="horz" pos="207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9463" y="768350"/>
            <a:ext cx="554037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8" name="Google Shape;78;p39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8" name="Google Shape;4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subTitle" idx="1"/>
          </p:nvPr>
        </p:nvSpPr>
        <p:spPr>
          <a:xfrm>
            <a:off x="1485900" y="4191000"/>
            <a:ext cx="6934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474C9A3-F84C-4412-BFCA-75B079D01261}" type="datetime1">
              <a:rPr lang="en-US" smtClean="0"/>
            </a:fld>
            <a:endParaRPr lang="en-US" smtClean="0"/>
          </a:p>
        </p:txBody>
      </p:sp>
      <p:sp>
        <p:nvSpPr>
          <p:cNvPr id="24" name="Google Shape;24;p2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</a:t>
            </a:r>
            <a:r>
              <a:rPr lang="en-US" altLang="en-US" smtClean="0"/>
              <a:t>NGUYEN</a:t>
            </a:r>
            <a:endParaRPr lang="en-US" altLang="en-US" smtClean="0"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" name="Text Box 9"/>
          <p:cNvSpPr txBox="1"/>
          <p:nvPr userDrawn="1"/>
        </p:nvSpPr>
        <p:spPr>
          <a:xfrm>
            <a:off x="1485900" y="339725"/>
            <a:ext cx="6840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/>
              <a:t>The University of Aizu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1404620" y="152400"/>
            <a:ext cx="8006080" cy="91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 b="1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>
                <a:solidFill>
                  <a:srgbClr val="0F243E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08DD60-B520-4F64-8A1B-F6E3639D79F3}" type="datetime1">
              <a:rPr lang="en-US" smtClean="0"/>
            </a:fld>
            <a:endParaRPr lang="en-US" smtClean="0"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1073150" y="152400"/>
            <a:ext cx="833755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6C775CA-9B53-4803-81BB-97A5D1B23893}" type="datetime1">
              <a:rPr lang="en-US" smtClean="0"/>
            </a:fld>
            <a:endParaRPr lang="en-US" smtClean="0"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495300" y="1360170"/>
            <a:ext cx="3259006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>
            <a:spLocks noGrp="1"/>
          </p:cNvSpPr>
          <p:nvPr>
            <p:ph type="body" idx="1"/>
          </p:nvPr>
        </p:nvSpPr>
        <p:spPr>
          <a:xfrm>
            <a:off x="3872865" y="1355090"/>
            <a:ext cx="5537835" cy="477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35"/>
          <p:cNvSpPr txBox="1">
            <a:spLocks noGrp="1"/>
          </p:cNvSpPr>
          <p:nvPr>
            <p:ph type="body" idx="2"/>
          </p:nvPr>
        </p:nvSpPr>
        <p:spPr>
          <a:xfrm>
            <a:off x="495300" y="2179320"/>
            <a:ext cx="3258820" cy="394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3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E238479-B72C-4239-9C7C-01B4A136C637}" type="datetime1">
              <a:rPr lang="en-US" smtClean="0"/>
            </a:fld>
            <a:endParaRPr lang="en-US" smtClean="0"/>
          </a:p>
        </p:txBody>
      </p:sp>
      <p:sp>
        <p:nvSpPr>
          <p:cNvPr id="54" name="Google Shape;54;p3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55" name="Google Shape;55;p3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>
            <a:spLocks noGrp="1"/>
          </p:cNvSpPr>
          <p:nvPr>
            <p:ph type="pic" idx="2"/>
          </p:nvPr>
        </p:nvSpPr>
        <p:spPr>
          <a:xfrm>
            <a:off x="1941645" y="1066800"/>
            <a:ext cx="5943600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E84BAE7-B16E-4214-8FA1-FC623281165B}" type="datetime1">
              <a:rPr lang="en-US" smtClean="0"/>
            </a:fld>
            <a:endParaRPr lang="en-US" smtClean="0"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1073150" y="152400"/>
            <a:ext cx="833755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 rot="5400000">
            <a:off x="2576195" y="-707390"/>
            <a:ext cx="4752975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4EADE59-F303-49F5-990C-EB4761A02CAD}" type="datetime1">
              <a:rPr lang="en-US" smtClean="0"/>
            </a:fld>
            <a:endParaRPr lang="en-US" smtClean="0"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 rot="5400000">
            <a:off x="5939790" y="2655570"/>
            <a:ext cx="471297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 rot="5400000">
            <a:off x="1406525" y="516255"/>
            <a:ext cx="4699000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FDDCDB-0380-4D5D-A49C-95D60921852D}" type="datetime1">
              <a:rPr lang="en-US" smtClean="0"/>
            </a:fld>
            <a:endParaRPr lang="en-US" smtClean="0"/>
          </a:p>
        </p:txBody>
      </p:sp>
      <p:sp>
        <p:nvSpPr>
          <p:cNvPr id="73" name="Google Shape;73;p3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1250950" y="231140"/>
            <a:ext cx="8160385" cy="7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495300" y="1604010"/>
            <a:ext cx="8915400" cy="45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717ACBFA-3DBA-47AB-AC2E-D2CC024A916D}" type="datetime1">
              <a:rPr lang="en-US" smtClean="0"/>
            </a:fld>
            <a:endParaRPr lang="en-US" smtClean="0"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mtClean="0"/>
              <a:t>Ngo-Doanh </a:t>
            </a:r>
            <a:r>
              <a:rPr lang="en-US" altLang="en-US" smtClean="0"/>
              <a:t>NGUYEN</a:t>
            </a:r>
            <a:endParaRPr lang="en-US" altLang="en-US" smtClean="0"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136015" cy="1177925"/>
          </a:xfrm>
          <a:prstGeom prst="rect">
            <a:avLst/>
          </a:prstGeom>
          <a:noFill/>
        </p:spPr>
      </p:pic>
      <p:sp>
        <p:nvSpPr>
          <p:cNvPr id="20" name="Google Shape;20;p28"/>
          <p:cNvSpPr txBox="1"/>
          <p:nvPr userDrawn="1"/>
        </p:nvSpPr>
        <p:spPr>
          <a:xfrm rot="5400000" flipV="1">
            <a:off x="4919980" y="-3742055"/>
            <a:ext cx="76200" cy="9906000"/>
          </a:xfrm>
          <a:prstGeom prst="rect">
            <a:avLst/>
          </a:prstGeom>
          <a:gradFill>
            <a:gsLst>
              <a:gs pos="84000">
                <a:srgbClr val="00B0F0"/>
              </a:gs>
              <a:gs pos="67000">
                <a:srgbClr val="00B050"/>
              </a:gs>
              <a:gs pos="33000">
                <a:srgbClr val="FFFF00"/>
              </a:gs>
              <a:gs pos="16000">
                <a:srgbClr val="FFC000"/>
              </a:gs>
              <a:gs pos="0">
                <a:srgbClr val="FF0000"/>
              </a:gs>
              <a:gs pos="51000">
                <a:srgbClr val="9EE256"/>
              </a:gs>
              <a:gs pos="100000">
                <a:srgbClr val="7030A0"/>
              </a:gs>
            </a:gsLst>
            <a:lin ang="162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678545" y="0"/>
            <a:ext cx="1144270" cy="11398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lang="en-US" sz="2800" b="1" i="0" u="none" strike="noStrike" cap="none" dirty="0">
          <a:solidFill>
            <a:schemeClr val="tx1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ctrTitle"/>
          </p:nvPr>
        </p:nvSpPr>
        <p:spPr>
          <a:xfrm>
            <a:off x="499745" y="2387600"/>
            <a:ext cx="890651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US" altLang="en-US" sz="24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</a:br>
            <a:r>
              <a:rPr lang="en-US" altLang="en-US" sz="28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Research Progress Report Seminar</a:t>
            </a:r>
            <a:br>
              <a:rPr lang="en-US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</a:br>
            <a:r>
              <a:rPr lang="en-US" altLang="x-none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Spiking Neural Network with 3-D IC-based Stacking Memory</a:t>
            </a:r>
            <a:endParaRPr lang="en-US" altLang="x-none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81" name="Google Shape;81;p39"/>
          <p:cNvSpPr txBox="1">
            <a:spLocks noGrp="1"/>
          </p:cNvSpPr>
          <p:nvPr>
            <p:ph type="subTitle" idx="1"/>
          </p:nvPr>
        </p:nvSpPr>
        <p:spPr>
          <a:xfrm>
            <a:off x="1485900" y="5100955"/>
            <a:ext cx="69342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b="1" u="sng" dirty="0" smtClean="0">
                <a:solidFill>
                  <a:srgbClr val="595959"/>
                </a:solidFill>
              </a:rPr>
              <a:t>Ngo-Doanh </a:t>
            </a:r>
            <a:r>
              <a:rPr lang="en-US" altLang="en-US" sz="1600" b="1" u="sng" dirty="0" smtClean="0">
                <a:solidFill>
                  <a:srgbClr val="595959"/>
                </a:solidFill>
              </a:rPr>
              <a:t>NGUYEN </a:t>
            </a:r>
            <a:r>
              <a:rPr lang="en-US" altLang="en-US" sz="1600" dirty="0" smtClean="0">
                <a:solidFill>
                  <a:srgbClr val="595959"/>
                </a:solidFill>
                <a:sym typeface="+mn-ea"/>
              </a:rPr>
              <a:t>- m5262108</a:t>
            </a:r>
            <a:endParaRPr lang="en-US" altLang="en-US" sz="1600" dirty="0" smtClean="0">
              <a:solidFill>
                <a:srgbClr val="595959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altLang="en-US" sz="1600" b="1" u="sng" dirty="0" smtClean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" altLang="en-US" sz="1600" dirty="0" smtClean="0">
                <a:solidFill>
                  <a:srgbClr val="595959"/>
                </a:solidFill>
              </a:rPr>
              <a:t>Supervised by Prof. DANG Nam Khanh</a:t>
            </a:r>
            <a:endParaRPr lang="en-US" altLang="en-US" sz="1600" b="1" u="sng" dirty="0" smtClean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altLang="en-US" sz="1600" b="1" u="sng" dirty="0" smtClean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altLang="en-US" sz="1600" b="1" u="sng" dirty="0" smtClean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altLang="en-US" sz="1600" dirty="0" smtClean="0">
                <a:solidFill>
                  <a:srgbClr val="595959"/>
                </a:solidFill>
              </a:rPr>
              <a:t>2023-</a:t>
            </a:r>
            <a:r>
              <a:rPr lang="x-none" altLang="en-US" sz="1600" dirty="0" smtClean="0">
                <a:solidFill>
                  <a:srgbClr val="595959"/>
                </a:solidFill>
              </a:rPr>
              <a:t>1</a:t>
            </a:r>
            <a:r>
              <a:rPr lang="en-US" altLang="x-none" sz="1600" dirty="0" smtClean="0">
                <a:solidFill>
                  <a:srgbClr val="595959"/>
                </a:solidFill>
              </a:rPr>
              <a:t>2</a:t>
            </a:r>
            <a:r>
              <a:rPr lang="en-US" altLang="en-US" sz="1600" dirty="0" smtClean="0">
                <a:solidFill>
                  <a:srgbClr val="595959"/>
                </a:solidFill>
              </a:rPr>
              <a:t>-01</a:t>
            </a:r>
            <a:endParaRPr lang="en-US" altLang="en-US" sz="1600" b="1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Approach &amp; Methodology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ym typeface="+mn-ea"/>
              </a:rPr>
              <a:t>Proposal Hardware Architecture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Results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Proposal Hardware Architecture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6035" cy="4737735"/>
          </a:xfrm>
        </p:spPr>
        <p:txBody>
          <a:bodyPr/>
          <a:p>
            <a:r>
              <a:rPr lang="x-none" altLang="en-US"/>
              <a:t>3D Neuromorphic Computing Core (3D-NCC)</a:t>
            </a:r>
            <a:endParaRPr lang="x-none" altLang="en-US"/>
          </a:p>
          <a:p>
            <a:pPr lvl="1">
              <a:buFont typeface="Arial" panose="02080604020202020204" pitchFamily="34" charset="0"/>
              <a:buChar char="‒"/>
            </a:pPr>
            <a:r>
              <a:rPr lang="x-none" altLang="en-US"/>
              <a:t>Split memory into subsets placed in multiple layers</a:t>
            </a:r>
            <a:endParaRPr lang="x-none" altLang="en-US"/>
          </a:p>
          <a:p>
            <a:pPr lvl="1">
              <a:buFont typeface="Arial" panose="02080604020202020204" pitchFamily="34" charset="0"/>
              <a:buChar char="‒"/>
            </a:pPr>
            <a:r>
              <a:rPr lang="x-none" altLang="en-US"/>
              <a:t>Power-gate &amp; under-voltage are applied separately to each memory layer </a:t>
            </a:r>
            <a:r>
              <a:rPr lang="x-none" altLang="en-US" b="1">
                <a:solidFill>
                  <a:srgbClr val="FF0000"/>
                </a:solidFill>
              </a:rPr>
              <a:t>=&gt; Lower power consumption</a:t>
            </a:r>
            <a:endParaRPr lang="x-none" altLang="en-US"/>
          </a:p>
          <a:p>
            <a:pPr lvl="1">
              <a:buFont typeface="Arial" panose="02080604020202020204" pitchFamily="34" charset="0"/>
              <a:buChar char="‒"/>
            </a:pPr>
            <a:r>
              <a:rPr lang="x-none" altLang="en-US"/>
              <a:t>In-situ dynamic quantization for synaptic weights              </a:t>
            </a:r>
            <a:r>
              <a:rPr lang="x-none" altLang="en-US" b="1">
                <a:solidFill>
                  <a:srgbClr val="FF0000"/>
                </a:solidFill>
              </a:rPr>
              <a:t>=&gt; Maintain accuracy</a:t>
            </a:r>
            <a:endParaRPr lang="x-none" altLang="en-US" b="1">
              <a:solidFill>
                <a:srgbClr val="FF0000"/>
              </a:solidFill>
            </a:endParaRPr>
          </a:p>
          <a:p>
            <a:pPr lvl="1">
              <a:buFont typeface="Arial" panose="02080604020202020204" pitchFamily="34" charset="0"/>
              <a:buChar char="‒"/>
            </a:pPr>
            <a:endParaRPr lang="x-none" altLang="en-US" b="1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70" name="Group 469"/>
          <p:cNvGrpSpPr/>
          <p:nvPr/>
        </p:nvGrpSpPr>
        <p:grpSpPr>
          <a:xfrm>
            <a:off x="6193790" y="4308475"/>
            <a:ext cx="2763520" cy="2177650"/>
            <a:chOff x="8644" y="473"/>
            <a:chExt cx="4352" cy="3657"/>
          </a:xfrm>
        </p:grpSpPr>
        <p:sp>
          <p:nvSpPr>
            <p:cNvPr id="404" name="Rectangle 403"/>
            <p:cNvSpPr/>
            <p:nvPr/>
          </p:nvSpPr>
          <p:spPr>
            <a:xfrm>
              <a:off x="9144" y="536"/>
              <a:ext cx="3693" cy="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918" y="792"/>
              <a:ext cx="3693" cy="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822" y="919"/>
              <a:ext cx="3693" cy="27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8719" y="1048"/>
              <a:ext cx="3693" cy="2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8919" y="1381"/>
              <a:ext cx="672" cy="1348"/>
            </a:xfrm>
            <a:prstGeom prst="rect">
              <a:avLst/>
            </a:prstGeom>
            <a:pattFill prst="wd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ym typeface="+mn-ea"/>
                </a:rPr>
                <a:t>Address</a:t>
              </a:r>
              <a:endParaRPr lang="x-none" altLang="en-US" sz="1000" b="1">
                <a:sym typeface="+mn-ea"/>
              </a:endParaRPr>
            </a:p>
            <a:p>
              <a:pPr lvl="0" algn="ctr"/>
              <a:r>
                <a:rPr lang="x-none" altLang="en-US" sz="1000" b="1">
                  <a:sym typeface="+mn-ea"/>
                </a:rPr>
                <a:t>Decoder</a:t>
              </a:r>
              <a:endParaRPr lang="x-none" altLang="en-US" sz="1000" b="1">
                <a:sym typeface="+mn-ea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054" y="1380"/>
              <a:ext cx="2041" cy="1351"/>
            </a:xfrm>
            <a:prstGeom prst="rect">
              <a:avLst/>
            </a:prstGeom>
            <a:pattFill prst="pct10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0054" y="1868"/>
              <a:ext cx="2041" cy="251"/>
            </a:xfrm>
            <a:prstGeom prst="rect">
              <a:avLst/>
            </a:prstGeom>
            <a:pattFill prst="pct10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054" y="2119"/>
              <a:ext cx="2041" cy="223"/>
            </a:xfrm>
            <a:prstGeom prst="rect">
              <a:avLst/>
            </a:prstGeom>
            <a:pattFill prst="pct10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054" y="2487"/>
              <a:ext cx="2041" cy="120"/>
            </a:xfrm>
            <a:prstGeom prst="rect">
              <a:avLst/>
            </a:prstGeom>
            <a:pattFill prst="pct10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054" y="2488"/>
              <a:ext cx="2041" cy="241"/>
            </a:xfrm>
            <a:prstGeom prst="rect">
              <a:avLst/>
            </a:prstGeom>
            <a:pattFill prst="pct10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7" name="Text Box 416"/>
            <p:cNvSpPr txBox="1"/>
            <p:nvPr/>
          </p:nvSpPr>
          <p:spPr>
            <a:xfrm>
              <a:off x="10605" y="2181"/>
              <a:ext cx="605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x-none" altLang="en-US" sz="1000" b="1">
                  <a:sym typeface="+mn-ea"/>
                </a:rPr>
                <a:t>...</a:t>
              </a:r>
              <a:endParaRPr lang="x-none" altLang="en-US" sz="1000" b="1">
                <a:sym typeface="+mn-ea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0054" y="1626"/>
              <a:ext cx="2041" cy="2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endParaRPr lang="x-none" altLang="en-US" sz="1000" b="1">
                <a:sym typeface="+mn-ea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10914" y="2248"/>
              <a:ext cx="313" cy="2045"/>
            </a:xfrm>
            <a:prstGeom prst="rect">
              <a:avLst/>
            </a:prstGeom>
            <a:pattFill prst="wd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vert270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x-none" sz="1000" b="1">
                  <a:sym typeface="+mn-ea"/>
                </a:rPr>
                <a:t>Synapse Val.</a:t>
              </a:r>
              <a:endParaRPr lang="en-US" altLang="x-none" sz="1000" b="1">
                <a:sym typeface="+mn-ea"/>
              </a:endParaRPr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 flipH="1">
              <a:off x="10230" y="2731"/>
              <a:ext cx="5" cy="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 flipH="1">
              <a:off x="10458" y="2729"/>
              <a:ext cx="5" cy="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10692" y="2731"/>
              <a:ext cx="5" cy="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 flipH="1">
              <a:off x="10941" y="2731"/>
              <a:ext cx="5" cy="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11514" y="2729"/>
              <a:ext cx="5" cy="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V="1">
              <a:off x="9590" y="1503"/>
              <a:ext cx="43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 flipV="1">
              <a:off x="9590" y="1746"/>
              <a:ext cx="432" cy="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 flipV="1">
              <a:off x="9590" y="1993"/>
              <a:ext cx="43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V="1">
              <a:off x="9590" y="2223"/>
              <a:ext cx="43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/>
            <p:nvPr/>
          </p:nvCxnSpPr>
          <p:spPr>
            <a:xfrm flipV="1">
              <a:off x="9590" y="2605"/>
              <a:ext cx="43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16200000">
              <a:off x="8869" y="3092"/>
              <a:ext cx="467" cy="366"/>
            </a:xfrm>
            <a:prstGeom prst="rect">
              <a:avLst/>
            </a:prstGeom>
            <a:pattFill prst="wd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ym typeface="+mn-ea"/>
                </a:rPr>
                <a:t>TSV</a:t>
              </a:r>
              <a:endParaRPr lang="x-none" altLang="en-US" sz="1000" b="1">
                <a:sym typeface="+mn-ea"/>
              </a:endParaRPr>
            </a:p>
          </p:txBody>
        </p:sp>
        <p:cxnSp>
          <p:nvCxnSpPr>
            <p:cNvPr id="431" name="Straight Arrow Connector 430"/>
            <p:cNvCxnSpPr/>
            <p:nvPr/>
          </p:nvCxnSpPr>
          <p:spPr>
            <a:xfrm flipH="1" flipV="1">
              <a:off x="9108" y="2729"/>
              <a:ext cx="1" cy="3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/>
            <p:cNvSpPr/>
            <p:nvPr/>
          </p:nvSpPr>
          <p:spPr>
            <a:xfrm rot="16200000">
              <a:off x="9365" y="3097"/>
              <a:ext cx="467" cy="347"/>
            </a:xfrm>
            <a:prstGeom prst="rect">
              <a:avLst/>
            </a:prstGeom>
            <a:pattFill prst="wd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ym typeface="+mn-ea"/>
                </a:rPr>
                <a:t>TSV</a:t>
              </a:r>
              <a:endParaRPr lang="x-none" altLang="en-US" sz="1000" b="1">
                <a:sym typeface="+mn-ea"/>
              </a:endParaRPr>
            </a:p>
          </p:txBody>
        </p:sp>
        <p:cxnSp>
          <p:nvCxnSpPr>
            <p:cNvPr id="433" name="Straight Arrow Connector 432"/>
            <p:cNvCxnSpPr>
              <a:stCxn id="419" idx="2"/>
              <a:endCxn id="432" idx="2"/>
            </p:cNvCxnSpPr>
            <p:nvPr/>
          </p:nvCxnSpPr>
          <p:spPr>
            <a:xfrm flipH="1" flipV="1">
              <a:off x="9772" y="3270"/>
              <a:ext cx="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 Box 433"/>
            <p:cNvSpPr txBox="1"/>
            <p:nvPr/>
          </p:nvSpPr>
          <p:spPr>
            <a:xfrm rot="19200000">
              <a:off x="12480" y="3477"/>
              <a:ext cx="516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x-none" altLang="en-US" sz="1000" b="1">
                  <a:sym typeface="+mn-ea"/>
                </a:rPr>
                <a:t>...</a:t>
              </a:r>
              <a:endParaRPr lang="x-none" altLang="en-US" sz="1000" b="1">
                <a:sym typeface="+mn-ea"/>
              </a:endParaRPr>
            </a:p>
          </p:txBody>
        </p:sp>
        <p:sp>
          <p:nvSpPr>
            <p:cNvPr id="435" name="Text Box 434"/>
            <p:cNvSpPr txBox="1"/>
            <p:nvPr/>
          </p:nvSpPr>
          <p:spPr>
            <a:xfrm>
              <a:off x="12073" y="3718"/>
              <a:ext cx="686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/>
              <a:r>
                <a:rPr lang="x-none" altLang="en-US" sz="1000" b="1">
                  <a:sym typeface="+mn-ea"/>
                </a:rPr>
                <a:t>x M</a:t>
              </a:r>
              <a:endParaRPr lang="x-none" altLang="en-US" sz="1000" b="1">
                <a:sym typeface="+mn-ea"/>
              </a:endParaRPr>
            </a:p>
          </p:txBody>
        </p:sp>
        <p:sp>
          <p:nvSpPr>
            <p:cNvPr id="436" name="Text Box 435"/>
            <p:cNvSpPr txBox="1"/>
            <p:nvPr/>
          </p:nvSpPr>
          <p:spPr>
            <a:xfrm>
              <a:off x="11018" y="990"/>
              <a:ext cx="488" cy="3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en-US" sz="1000" b="1" baseline="-25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7" name="Text Box 436"/>
            <p:cNvSpPr txBox="1"/>
            <p:nvPr/>
          </p:nvSpPr>
          <p:spPr>
            <a:xfrm>
              <a:off x="8644" y="988"/>
              <a:ext cx="2507" cy="4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1</a:t>
              </a:r>
              <a:r>
                <a:rPr lang="x-none" altLang="en-US" sz="1000" b="1" baseline="30000">
                  <a:solidFill>
                    <a:schemeClr val="tx1"/>
                  </a:solidFill>
                  <a:sym typeface="+mn-ea"/>
                </a:rPr>
                <a:t>st</a:t>
              </a:r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 Memory Die - m</a:t>
              </a:r>
              <a:r>
                <a:rPr lang="en-US" altLang="en-US" sz="1000" b="1" baseline="-25000">
                  <a:solidFill>
                    <a:schemeClr val="tx1"/>
                  </a:solidFill>
                  <a:sym typeface="+mn-ea"/>
                </a:rPr>
                <a:t>0</a:t>
              </a:r>
              <a:endParaRPr lang="x-none" altLang="en-US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8" name="Text Box 437"/>
            <p:cNvSpPr txBox="1"/>
            <p:nvPr/>
          </p:nvSpPr>
          <p:spPr>
            <a:xfrm>
              <a:off x="9041" y="473"/>
              <a:ext cx="2766" cy="4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M</a:t>
              </a:r>
              <a:r>
                <a:rPr lang="x-none" altLang="en-US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 Memory Die - m</a:t>
              </a:r>
              <a:r>
                <a:rPr lang="x-none" altLang="en-US" sz="1000" b="1" baseline="-25000">
                  <a:solidFill>
                    <a:schemeClr val="tx1"/>
                  </a:solidFill>
                  <a:sym typeface="+mn-ea"/>
                </a:rPr>
                <a:t>M-1</a:t>
              </a:r>
              <a:endParaRPr lang="x-none" altLang="en-US" sz="1000" b="1" baseline="-25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57" name="Rectangle 456"/>
          <p:cNvSpPr/>
          <p:nvPr/>
        </p:nvSpPr>
        <p:spPr>
          <a:xfrm>
            <a:off x="6823710" y="3520440"/>
            <a:ext cx="2079625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W</a:t>
            </a:r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i </a:t>
            </a:r>
            <a:r>
              <a:rPr lang="x-none" altLang="en-US" sz="1000" b="1">
                <a:solidFill>
                  <a:schemeClr val="tx1"/>
                </a:solidFill>
              </a:rPr>
              <a:t>[0:n-1] = 1</a:t>
            </a:r>
            <a:r>
              <a:rPr lang="en-US" altLang="en-US" sz="1000" b="1">
                <a:solidFill>
                  <a:schemeClr val="tx1"/>
                </a:solidFill>
              </a:rPr>
              <a:t>1 10</a:t>
            </a:r>
            <a:r>
              <a:rPr lang="x-none" altLang="en-US" sz="1000" b="1">
                <a:solidFill>
                  <a:schemeClr val="tx1"/>
                </a:solidFill>
              </a:rPr>
              <a:t>01 </a:t>
            </a:r>
            <a:r>
              <a:rPr lang="en-US" altLang="en-US" sz="1000" b="1">
                <a:solidFill>
                  <a:schemeClr val="tx1"/>
                </a:solidFill>
              </a:rPr>
              <a:t>... </a:t>
            </a:r>
            <a:r>
              <a:rPr lang="x-none" altLang="en-US" sz="1000" b="1">
                <a:solidFill>
                  <a:schemeClr val="tx1"/>
                </a:solidFill>
              </a:rPr>
              <a:t>1</a:t>
            </a:r>
            <a:r>
              <a:rPr lang="en-US" altLang="en-US" sz="1000" b="1">
                <a:solidFill>
                  <a:schemeClr val="tx1"/>
                </a:solidFill>
              </a:rPr>
              <a:t>101</a:t>
            </a:r>
            <a:endParaRPr lang="en-US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6238875" y="3782695"/>
            <a:ext cx="584835" cy="262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</a:rPr>
              <a:t>Layer</a:t>
            </a:r>
            <a:endParaRPr lang="x-none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6823710" y="4046220"/>
            <a:ext cx="47625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en-US" sz="1000" b="1">
                <a:solidFill>
                  <a:schemeClr val="tx1"/>
                </a:solidFill>
              </a:rPr>
              <a:t>1</a:t>
            </a:r>
            <a:r>
              <a:rPr lang="x-none" altLang="en-US" sz="1000" b="1">
                <a:solidFill>
                  <a:schemeClr val="tx1"/>
                </a:solidFill>
              </a:rPr>
              <a:t>1</a:t>
            </a:r>
            <a:endParaRPr lang="x-none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7302500" y="4046220"/>
            <a:ext cx="475615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en-US" sz="1000" b="1">
                <a:solidFill>
                  <a:schemeClr val="tx1"/>
                </a:solidFill>
              </a:rPr>
              <a:t>10</a:t>
            </a:r>
            <a:r>
              <a:rPr lang="x-none" altLang="en-US" sz="1000" b="1">
                <a:solidFill>
                  <a:schemeClr val="tx1"/>
                </a:solidFill>
              </a:rPr>
              <a:t>0</a:t>
            </a:r>
            <a:endParaRPr lang="x-none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6238875" y="3520440"/>
            <a:ext cx="584835" cy="262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</a:rPr>
              <a:t>Weight</a:t>
            </a:r>
            <a:endParaRPr lang="x-none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6238875" y="4046220"/>
            <a:ext cx="584835" cy="262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</a:rPr>
              <a:t>Bits</a:t>
            </a:r>
            <a:endParaRPr lang="x-none" altLang="en-US" sz="1000" b="1" baseline="-25000">
              <a:solidFill>
                <a:schemeClr val="tx1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823710" y="3782695"/>
            <a:ext cx="47625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m</a:t>
            </a:r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0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01230" y="3782695"/>
            <a:ext cx="47625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m</a:t>
            </a:r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1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7777480" y="3782695"/>
            <a:ext cx="47625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m</a:t>
            </a:r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2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8425815" y="3782695"/>
            <a:ext cx="47625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m</a:t>
            </a:r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M-1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8253730" y="3782695"/>
            <a:ext cx="17272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...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7777480" y="4046220"/>
            <a:ext cx="475615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sz="1000" b="1">
                <a:solidFill>
                  <a:schemeClr val="tx1"/>
                </a:solidFill>
              </a:rPr>
              <a:t>1</a:t>
            </a:r>
            <a:endParaRPr lang="x-none" sz="1000" b="1" baseline="-25000">
              <a:solidFill>
                <a:schemeClr val="tx1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8254365" y="4046220"/>
            <a:ext cx="172720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US" sz="1000" b="1" baseline="-25000">
                <a:solidFill>
                  <a:schemeClr val="tx1"/>
                </a:solidFill>
                <a:sym typeface="+mn-ea"/>
              </a:rPr>
              <a:t>...</a:t>
            </a:r>
            <a:endParaRPr lang="x-none" altLang="en-US" sz="10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8426450" y="4046220"/>
            <a:ext cx="475615" cy="262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sz="1000" b="1">
                <a:solidFill>
                  <a:schemeClr val="tx1"/>
                </a:solidFill>
              </a:rPr>
              <a:t>1101</a:t>
            </a:r>
            <a:endParaRPr lang="x-none" sz="1000" b="1" baseline="-25000">
              <a:solidFill>
                <a:schemeClr val="tx1"/>
              </a:solidFill>
            </a:endParaRPr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4538980" y="3543300"/>
            <a:ext cx="1619250" cy="142875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3"/>
          </p:cNvCxnSpPr>
          <p:nvPr/>
        </p:nvCxnSpPr>
        <p:spPr>
          <a:xfrm>
            <a:off x="4528820" y="5005705"/>
            <a:ext cx="1595755" cy="1166495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368425" y="6334125"/>
            <a:ext cx="283718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3D-NCC Architecture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914390" y="6333490"/>
            <a:ext cx="3206115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Bit weight organization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3639185"/>
            <a:ext cx="2893695" cy="2732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4315460"/>
            <a:ext cx="8105140" cy="21793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1743710"/>
            <a:ext cx="8105140" cy="2242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Weight operation (1)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r>
              <a:rPr lang="x-none" altLang="en-US"/>
              <a:t>Operation of 3D-NCC under normal condition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Operation of 3D-NCC with under-volting top layer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705090" y="4625340"/>
            <a:ext cx="643255" cy="156146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8405496" y="4451350"/>
            <a:ext cx="154876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Flipped bits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due to under-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volting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348345" y="5514975"/>
            <a:ext cx="700405" cy="666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9058275" y="5188585"/>
            <a:ext cx="146050" cy="345440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517015" y="5188585"/>
            <a:ext cx="643255" cy="72009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38175" y="5314950"/>
            <a:ext cx="936625" cy="5778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15925" y="4969510"/>
            <a:ext cx="241300" cy="335915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-96202" y="4127500"/>
            <a:ext cx="11099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Output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stays the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 same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6" name="Picture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4284345"/>
            <a:ext cx="8108315" cy="22434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1746885"/>
            <a:ext cx="8104505" cy="22421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r>
              <a:rPr lang="x-none" altLang="en-US"/>
              <a:t>Operation of 3D-NCC under power-gating top layer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Operation of 3D-NCC with both PG &amp; UV</a:t>
            </a:r>
            <a:endParaRPr lang="x-none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Weight operation (2)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705090" y="1958340"/>
            <a:ext cx="643255" cy="203073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8492491" y="2070100"/>
            <a:ext cx="127825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bits are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treated as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zeros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348980" y="3133725"/>
            <a:ext cx="700405" cy="666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9058910" y="2807335"/>
            <a:ext cx="146050" cy="345440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175" y="5314950"/>
            <a:ext cx="936625" cy="5778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15925" y="4969510"/>
            <a:ext cx="241300" cy="335915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-96202" y="4127500"/>
            <a:ext cx="11099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Output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stays the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 same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517015" y="5188585"/>
            <a:ext cx="643255" cy="72009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Approach &amp; Methodology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Proposal Hardware Architecture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Results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Accuracy vs. Power (1)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 sz="2000"/>
              <a:t>Dataset: MNIST; SNN config. = 784:48:10 </a:t>
            </a:r>
            <a:r>
              <a:rPr lang="x-none" altLang="en-US" sz="2000">
                <a:sym typeface="+mn-ea"/>
              </a:rPr>
              <a:t>(1 3D-NCC)</a:t>
            </a:r>
            <a:endParaRPr lang="x-none" altLang="en-US" sz="2000"/>
          </a:p>
          <a:p>
            <a:r>
              <a:rPr lang="x-none" altLang="en-US" sz="2000"/>
              <a:t>Power extraction with PrimeTime Synopsys </a:t>
            </a:r>
            <a:endParaRPr lang="x-none" altLang="en-US" sz="2000"/>
          </a:p>
          <a:p>
            <a:r>
              <a:rPr lang="x-none" altLang="en-US" sz="2000">
                <a:sym typeface="+mn-ea"/>
              </a:rPr>
              <a:t>Lib: NANGATE 45nm + OpenRAM + FreePDK 3D45 TSV</a:t>
            </a:r>
            <a:endParaRPr lang="x-none" altLang="en-US" sz="2000"/>
          </a:p>
          <a:p>
            <a:r>
              <a:rPr lang="x-none" altLang="en-US" sz="2000"/>
              <a:t>Undervolt each layer (one-by-one) with the same volt.</a:t>
            </a:r>
            <a:endParaRPr lang="x-none" alt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957830"/>
            <a:ext cx="8900795" cy="338328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77875" y="6126480"/>
            <a:ext cx="254381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Accuracy per Volt.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33495" y="6126480"/>
            <a:ext cx="2281555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Energy per Volt.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84645" y="6126480"/>
            <a:ext cx="314833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Bit Error Rate per Volt.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085715" y="5349240"/>
            <a:ext cx="1376680" cy="57848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7613334" y="4427855"/>
            <a:ext cx="23291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reduce ~30% energy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while maintaining 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accuracy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37" name="Straight Connector 36"/>
          <p:cNvCxnSpPr>
            <a:stCxn id="132" idx="6"/>
          </p:cNvCxnSpPr>
          <p:nvPr/>
        </p:nvCxnSpPr>
        <p:spPr>
          <a:xfrm flipV="1">
            <a:off x="6462395" y="5610225"/>
            <a:ext cx="1931670" cy="285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7" idx="2"/>
          </p:cNvCxnSpPr>
          <p:nvPr/>
        </p:nvCxnSpPr>
        <p:spPr>
          <a:xfrm flipV="1">
            <a:off x="8355965" y="5165090"/>
            <a:ext cx="422275" cy="445135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2117725"/>
            <a:ext cx="9104630" cy="373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Accuracy vs. Power (2)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Using both power-gating or under-volting for each layer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66775" y="5795645"/>
            <a:ext cx="247650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ctr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UV two top layers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42055" y="5795645"/>
            <a:ext cx="2772410" cy="64516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ctr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PG top layer &amp; 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  <a:p>
            <a:pPr algn="ctr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UV second top layer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37020" y="5795645"/>
            <a:ext cx="2980690" cy="64516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ctr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PG two top layers &amp;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  <a:p>
            <a:pPr algn="ctr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UV two bottom layers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9071610" y="2555240"/>
            <a:ext cx="310515" cy="30734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6640832" y="4094480"/>
            <a:ext cx="193103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reduce 3x energy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 while reducing</a:t>
            </a:r>
            <a:endParaRPr lang="x-none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 ~6.5% accuracy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7" name="Straight Connector 76"/>
          <p:cNvCxnSpPr>
            <a:stCxn id="132" idx="2"/>
          </p:cNvCxnSpPr>
          <p:nvPr/>
        </p:nvCxnSpPr>
        <p:spPr>
          <a:xfrm flipH="1">
            <a:off x="8571865" y="4091940"/>
            <a:ext cx="499745" cy="294640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779905"/>
            <a:ext cx="9321800" cy="46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Comparison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86205"/>
            <a:ext cx="9167495" cy="4737735"/>
          </a:xfrm>
        </p:spPr>
        <p:txBody>
          <a:bodyPr/>
          <a:p>
            <a:r>
              <a:rPr lang="" altLang="x-none"/>
              <a:t>Setup voltage supplies as in case 1, case 2 and case 3</a:t>
            </a:r>
            <a:endParaRPr lang="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39925" y="2103755"/>
            <a:ext cx="3625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" altLang="en-US" sz="1000"/>
              <a:t>[1]</a:t>
            </a:r>
            <a:endParaRPr lang="" altLang="en-US" sz="1000"/>
          </a:p>
        </p:txBody>
      </p:sp>
      <p:sp>
        <p:nvSpPr>
          <p:cNvPr id="11" name="Text Box 10"/>
          <p:cNvSpPr txBox="1"/>
          <p:nvPr/>
        </p:nvSpPr>
        <p:spPr>
          <a:xfrm>
            <a:off x="2698750" y="2103755"/>
            <a:ext cx="39624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000"/>
              <a:t>[</a:t>
            </a:r>
            <a:r>
              <a:rPr lang="" altLang="en-US" sz="1000"/>
              <a:t>2</a:t>
            </a:r>
            <a:r>
              <a:rPr lang="en-US" altLang="en-US" sz="1000"/>
              <a:t>]</a:t>
            </a:r>
            <a:endParaRPr lang="en-US" alt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3547745" y="2103755"/>
            <a:ext cx="3625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en-US" sz="1000"/>
              <a:t>[</a:t>
            </a:r>
            <a:r>
              <a:rPr lang="" altLang="en-US" sz="1000"/>
              <a:t>3</a:t>
            </a:r>
            <a:r>
              <a:rPr lang="en-US" altLang="en-US" sz="1000"/>
              <a:t>]</a:t>
            </a:r>
            <a:endParaRPr lang="en-US" alt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4297680" y="2103755"/>
            <a:ext cx="3625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en-US" sz="1000"/>
              <a:t>[</a:t>
            </a:r>
            <a:r>
              <a:rPr lang="" altLang="en-US" sz="1000"/>
              <a:t>4</a:t>
            </a:r>
            <a:r>
              <a:rPr lang="en-US" altLang="en-US" sz="1000"/>
              <a:t>]</a:t>
            </a:r>
            <a:endParaRPr lang="en-US" altLang="en-US" sz="1000"/>
          </a:p>
        </p:txBody>
      </p:sp>
      <p:sp>
        <p:nvSpPr>
          <p:cNvPr id="16" name="Text Box 15"/>
          <p:cNvSpPr txBox="1"/>
          <p:nvPr/>
        </p:nvSpPr>
        <p:spPr>
          <a:xfrm>
            <a:off x="5191760" y="2103755"/>
            <a:ext cx="3625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en-US" sz="1000"/>
              <a:t>[</a:t>
            </a:r>
            <a:r>
              <a:rPr lang="" altLang="en-US" sz="1000"/>
              <a:t>5</a:t>
            </a:r>
            <a:r>
              <a:rPr lang="en-US" altLang="en-US" sz="1000"/>
              <a:t>]</a:t>
            </a:r>
            <a:endParaRPr lang="en-US" altLang="en-US" sz="1000"/>
          </a:p>
        </p:txBody>
      </p:sp>
      <p:sp>
        <p:nvSpPr>
          <p:cNvPr id="19" name="Oval 18"/>
          <p:cNvSpPr/>
          <p:nvPr/>
        </p:nvSpPr>
        <p:spPr>
          <a:xfrm>
            <a:off x="8950325" y="2585720"/>
            <a:ext cx="606425" cy="41402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813744" y="6049645"/>
            <a:ext cx="37426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x-none" b="1">
                <a:solidFill>
                  <a:srgbClr val="FF0000"/>
                </a:solidFill>
                <a:sym typeface="+mn-ea"/>
              </a:rPr>
              <a:t>~22% accuracy drop in big network</a:t>
            </a:r>
            <a:endParaRPr lang="" alt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1" name="Straight Connector 20"/>
          <p:cNvCxnSpPr>
            <a:endCxn id="19" idx="4"/>
          </p:cNvCxnSpPr>
          <p:nvPr/>
        </p:nvCxnSpPr>
        <p:spPr>
          <a:xfrm flipV="1">
            <a:off x="8908415" y="2999740"/>
            <a:ext cx="345440" cy="2995930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Approach &amp; Methodology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Proposal Hardware Architecture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85000"/>
                  </a:schemeClr>
                </a:solidFill>
              </a:rPr>
              <a:t>Results</a:t>
            </a:r>
            <a:endParaRPr lang="x-none" altLang="en-US">
              <a:solidFill>
                <a:schemeClr val="bg1">
                  <a:lumMod val="8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Conclusion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Conclusion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9124950" cy="4737735"/>
          </a:xfrm>
        </p:spPr>
        <p:txBody>
          <a:bodyPr/>
          <a:p>
            <a:r>
              <a:rPr lang="x-none" altLang="en-US"/>
              <a:t>3D SNN architecture called 3D-NCC</a:t>
            </a:r>
            <a:endParaRPr lang="x-none" altLang="en-US"/>
          </a:p>
          <a:p>
            <a:r>
              <a:rPr lang="x-none" altLang="en-US" sz="2400">
                <a:sym typeface="+mn-ea"/>
              </a:rPr>
              <a:t>Split memory word into subsets placed in separated layer</a:t>
            </a:r>
            <a:endParaRPr lang="x-none" altLang="en-US" sz="2400"/>
          </a:p>
          <a:p>
            <a:pPr lvl="1"/>
            <a:r>
              <a:rPr lang="x-none" altLang="en-US">
                <a:sym typeface="+mn-ea"/>
              </a:rPr>
              <a:t>Apply power-gating &amp; voltage-scaling to memory layer(s) </a:t>
            </a:r>
            <a:endParaRPr lang="x-none" altLang="en-US"/>
          </a:p>
          <a:p>
            <a:pPr lvl="2"/>
            <a:r>
              <a:rPr lang="x-none" altLang="en-US" sz="2000">
                <a:sym typeface="+mn-ea"/>
              </a:rPr>
              <a:t>Reduce power consumption while maintaining accuracy</a:t>
            </a:r>
            <a:endParaRPr lang="x-none" altLang="en-US" sz="2000"/>
          </a:p>
          <a:p>
            <a:pPr lvl="1"/>
            <a:r>
              <a:rPr lang="x-none" altLang="en-US">
                <a:sym typeface="+mn-ea"/>
              </a:rPr>
              <a:t>In-situ dynamic quantization</a:t>
            </a:r>
            <a:r>
              <a:rPr lang="x-none" altLang="en-US" sz="2400">
                <a:sym typeface="+mn-ea"/>
              </a:rPr>
              <a:t> </a:t>
            </a:r>
            <a:endParaRPr lang="x-none" altLang="en-US" sz="2400"/>
          </a:p>
          <a:p>
            <a:r>
              <a:rPr lang="x-none" altLang="en-US"/>
              <a:t>UV two top layer reduces </a:t>
            </a:r>
            <a:r>
              <a:rPr lang="x-none" altLang="en-US" b="1">
                <a:solidFill>
                  <a:srgbClr val="FF0000"/>
                </a:solidFill>
              </a:rPr>
              <a:t>21.62%</a:t>
            </a:r>
            <a:r>
              <a:rPr lang="x-none" altLang="en-US"/>
              <a:t> power consumption with </a:t>
            </a:r>
            <a:r>
              <a:rPr lang="x-none" altLang="en-US" b="1">
                <a:solidFill>
                  <a:srgbClr val="FF0000"/>
                </a:solidFill>
              </a:rPr>
              <a:t>0.51%</a:t>
            </a:r>
            <a:r>
              <a:rPr lang="x-none" altLang="en-US"/>
              <a:t> accuracy loss</a:t>
            </a:r>
            <a:endParaRPr lang="x-none" altLang="en-US"/>
          </a:p>
          <a:p>
            <a:r>
              <a:rPr lang="x-none" altLang="en-US">
                <a:sym typeface="+mn-ea"/>
              </a:rPr>
              <a:t>PG two top layer &amp; UV two bottom layers reduce </a:t>
            </a:r>
            <a:r>
              <a:rPr lang="x-none" altLang="en-US" b="1">
                <a:solidFill>
                  <a:srgbClr val="FF0000"/>
                </a:solidFill>
                <a:sym typeface="+mn-ea"/>
              </a:rPr>
              <a:t>66.77%</a:t>
            </a:r>
            <a:r>
              <a:rPr lang="x-none" altLang="en-US">
                <a:sym typeface="+mn-ea"/>
              </a:rPr>
              <a:t> power consumption with </a:t>
            </a:r>
            <a:r>
              <a:rPr lang="x-none" altLang="en-US" b="1">
                <a:solidFill>
                  <a:srgbClr val="FF0000"/>
                </a:solidFill>
                <a:sym typeface="+mn-ea"/>
              </a:rPr>
              <a:t>6.58%</a:t>
            </a:r>
            <a:r>
              <a:rPr lang="x-none" altLang="en-US">
                <a:sym typeface="+mn-ea"/>
              </a:rPr>
              <a:t> accuracy loss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Motivation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Approach &amp; Methodology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ym typeface="+mn-ea"/>
              </a:rPr>
              <a:t>Proposal Hardware Architecture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Results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Conclusion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Schedule</a:t>
            </a:r>
            <a:endParaRPr lang="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4300" y="3119121"/>
            <a:ext cx="9677400" cy="1496050"/>
            <a:chOff x="-1031066" y="2725214"/>
            <a:chExt cx="13791906" cy="1285746"/>
          </a:xfrm>
        </p:grpSpPr>
        <p:sp>
          <p:nvSpPr>
            <p:cNvPr id="13" name="Freeform 12"/>
            <p:cNvSpPr/>
            <p:nvPr/>
          </p:nvSpPr>
          <p:spPr>
            <a:xfrm>
              <a:off x="-1031066" y="2764633"/>
              <a:ext cx="3160908" cy="1215579"/>
            </a:xfrm>
            <a:custGeom>
              <a:avLst/>
              <a:gdLst>
                <a:gd name="connsiteX0" fmla="*/ 0 w 3160908"/>
                <a:gd name="connsiteY0" fmla="*/ 0 h 1215579"/>
                <a:gd name="connsiteX1" fmla="*/ 2553119 w 3160908"/>
                <a:gd name="connsiteY1" fmla="*/ 0 h 1215579"/>
                <a:gd name="connsiteX2" fmla="*/ 3160908 w 3160908"/>
                <a:gd name="connsiteY2" fmla="*/ 607790 h 1215579"/>
                <a:gd name="connsiteX3" fmla="*/ 2553119 w 3160908"/>
                <a:gd name="connsiteY3" fmla="*/ 1215579 h 1215579"/>
                <a:gd name="connsiteX4" fmla="*/ 0 w 3160908"/>
                <a:gd name="connsiteY4" fmla="*/ 1215579 h 1215579"/>
                <a:gd name="connsiteX5" fmla="*/ 607790 w 3160908"/>
                <a:gd name="connsiteY5" fmla="*/ 607790 h 1215579"/>
                <a:gd name="connsiteX6" fmla="*/ 0 w 3160908"/>
                <a:gd name="connsiteY6" fmla="*/ 0 h 121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0908" h="1215579">
                  <a:moveTo>
                    <a:pt x="0" y="0"/>
                  </a:moveTo>
                  <a:lnTo>
                    <a:pt x="2553119" y="0"/>
                  </a:lnTo>
                  <a:lnTo>
                    <a:pt x="3160908" y="607790"/>
                  </a:lnTo>
                  <a:lnTo>
                    <a:pt x="2553119" y="1215579"/>
                  </a:lnTo>
                  <a:lnTo>
                    <a:pt x="0" y="1215579"/>
                  </a:lnTo>
                  <a:lnTo>
                    <a:pt x="607790" y="60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5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" altLang="en-US" sz="2000" b="1" kern="1200" dirty="0">
                  <a:solidFill>
                    <a:schemeClr val="tx1"/>
                  </a:solidFill>
                </a:rPr>
                <a:t>Submit the draft of thesis</a:t>
              </a:r>
              <a:endParaRPr lang="" alt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20896" y="2755402"/>
              <a:ext cx="3177035" cy="1248330"/>
            </a:xfrm>
            <a:custGeom>
              <a:avLst/>
              <a:gdLst>
                <a:gd name="connsiteX0" fmla="*/ 0 w 3177035"/>
                <a:gd name="connsiteY0" fmla="*/ 0 h 1248330"/>
                <a:gd name="connsiteX1" fmla="*/ 2552870 w 3177035"/>
                <a:gd name="connsiteY1" fmla="*/ 0 h 1248330"/>
                <a:gd name="connsiteX2" fmla="*/ 3177035 w 3177035"/>
                <a:gd name="connsiteY2" fmla="*/ 624165 h 1248330"/>
                <a:gd name="connsiteX3" fmla="*/ 2552870 w 3177035"/>
                <a:gd name="connsiteY3" fmla="*/ 1248330 h 1248330"/>
                <a:gd name="connsiteX4" fmla="*/ 0 w 3177035"/>
                <a:gd name="connsiteY4" fmla="*/ 1248330 h 1248330"/>
                <a:gd name="connsiteX5" fmla="*/ 624165 w 3177035"/>
                <a:gd name="connsiteY5" fmla="*/ 624165 h 1248330"/>
                <a:gd name="connsiteX6" fmla="*/ 0 w 3177035"/>
                <a:gd name="connsiteY6" fmla="*/ 0 h 124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7035" h="1248330">
                  <a:moveTo>
                    <a:pt x="0" y="0"/>
                  </a:moveTo>
                  <a:lnTo>
                    <a:pt x="2552870" y="0"/>
                  </a:lnTo>
                  <a:lnTo>
                    <a:pt x="3177035" y="624165"/>
                  </a:lnTo>
                  <a:lnTo>
                    <a:pt x="2552870" y="1248330"/>
                  </a:lnTo>
                  <a:lnTo>
                    <a:pt x="0" y="1248330"/>
                  </a:lnTo>
                  <a:lnTo>
                    <a:pt x="624165" y="624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83469"/>
                <a:satOff val="9953"/>
                <a:lumOff val="2157"/>
                <a:alphaOff val="0"/>
              </a:schemeClr>
            </a:fillRef>
            <a:effectRef idx="0">
              <a:schemeClr val="accent5">
                <a:hueOff val="-2483469"/>
                <a:satOff val="9953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" altLang="en-US" sz="2000" b="1" kern="1200" dirty="0" smtClean="0">
                  <a:solidFill>
                    <a:schemeClr val="tx1"/>
                  </a:solidFill>
                </a:rPr>
                <a:t>Prepare presentation slides</a:t>
              </a:r>
              <a:endParaRPr lang="" altLang="en-US" sz="20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98214" y="2762546"/>
              <a:ext cx="2826624" cy="1248414"/>
            </a:xfrm>
            <a:custGeom>
              <a:avLst/>
              <a:gdLst>
                <a:gd name="connsiteX0" fmla="*/ 0 w 2826624"/>
                <a:gd name="connsiteY0" fmla="*/ 0 h 1248415"/>
                <a:gd name="connsiteX1" fmla="*/ 2202417 w 2826624"/>
                <a:gd name="connsiteY1" fmla="*/ 0 h 1248415"/>
                <a:gd name="connsiteX2" fmla="*/ 2826624 w 2826624"/>
                <a:gd name="connsiteY2" fmla="*/ 624208 h 1248415"/>
                <a:gd name="connsiteX3" fmla="*/ 2202417 w 2826624"/>
                <a:gd name="connsiteY3" fmla="*/ 1248415 h 1248415"/>
                <a:gd name="connsiteX4" fmla="*/ 0 w 2826624"/>
                <a:gd name="connsiteY4" fmla="*/ 1248415 h 1248415"/>
                <a:gd name="connsiteX5" fmla="*/ 624208 w 2826624"/>
                <a:gd name="connsiteY5" fmla="*/ 624208 h 1248415"/>
                <a:gd name="connsiteX6" fmla="*/ 0 w 2826624"/>
                <a:gd name="connsiteY6" fmla="*/ 0 h 124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624" h="1248415">
                  <a:moveTo>
                    <a:pt x="0" y="0"/>
                  </a:moveTo>
                  <a:lnTo>
                    <a:pt x="2202417" y="0"/>
                  </a:lnTo>
                  <a:lnTo>
                    <a:pt x="2826624" y="624208"/>
                  </a:lnTo>
                  <a:lnTo>
                    <a:pt x="2202417" y="1248415"/>
                  </a:lnTo>
                  <a:lnTo>
                    <a:pt x="0" y="1248415"/>
                  </a:lnTo>
                  <a:lnTo>
                    <a:pt x="624208" y="624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" altLang="en-US" sz="2000" b="1" kern="1200" dirty="0" smtClean="0">
                  <a:solidFill>
                    <a:schemeClr val="tx1"/>
                  </a:solidFill>
                  <a:sym typeface="+mn-ea"/>
                </a:rPr>
                <a:t>Submit the final thesis</a:t>
              </a:r>
              <a:endParaRPr lang="" alt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13511" y="2739442"/>
              <a:ext cx="3119414" cy="1267708"/>
            </a:xfrm>
            <a:custGeom>
              <a:avLst/>
              <a:gdLst>
                <a:gd name="connsiteX0" fmla="*/ 0 w 3119414"/>
                <a:gd name="connsiteY0" fmla="*/ 0 h 1267708"/>
                <a:gd name="connsiteX1" fmla="*/ 2485560 w 3119414"/>
                <a:gd name="connsiteY1" fmla="*/ 0 h 1267708"/>
                <a:gd name="connsiteX2" fmla="*/ 3119414 w 3119414"/>
                <a:gd name="connsiteY2" fmla="*/ 633854 h 1267708"/>
                <a:gd name="connsiteX3" fmla="*/ 2485560 w 3119414"/>
                <a:gd name="connsiteY3" fmla="*/ 1267708 h 1267708"/>
                <a:gd name="connsiteX4" fmla="*/ 0 w 3119414"/>
                <a:gd name="connsiteY4" fmla="*/ 1267708 h 1267708"/>
                <a:gd name="connsiteX5" fmla="*/ 633854 w 3119414"/>
                <a:gd name="connsiteY5" fmla="*/ 633854 h 1267708"/>
                <a:gd name="connsiteX6" fmla="*/ 0 w 3119414"/>
                <a:gd name="connsiteY6" fmla="*/ 0 h 1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9414" h="1267708">
                  <a:moveTo>
                    <a:pt x="0" y="0"/>
                  </a:moveTo>
                  <a:lnTo>
                    <a:pt x="2485560" y="0"/>
                  </a:lnTo>
                  <a:lnTo>
                    <a:pt x="3119414" y="633854"/>
                  </a:lnTo>
                  <a:lnTo>
                    <a:pt x="2485560" y="1267708"/>
                  </a:lnTo>
                  <a:lnTo>
                    <a:pt x="0" y="1267708"/>
                  </a:lnTo>
                  <a:lnTo>
                    <a:pt x="633854" y="633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F4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" altLang="en-US" sz="2000" b="1" kern="1200" dirty="0" err="1" smtClean="0">
                  <a:solidFill>
                    <a:schemeClr val="tx1"/>
                  </a:solidFill>
                </a:rPr>
                <a:t>Thesis presentation</a:t>
              </a:r>
              <a:endParaRPr lang="" altLang="en-US" sz="2000" b="1" kern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26732" y="2725214"/>
              <a:ext cx="3134108" cy="1282903"/>
            </a:xfrm>
            <a:custGeom>
              <a:avLst/>
              <a:gdLst>
                <a:gd name="connsiteX0" fmla="*/ 0 w 3134108"/>
                <a:gd name="connsiteY0" fmla="*/ 0 h 1282903"/>
                <a:gd name="connsiteX1" fmla="*/ 2492657 w 3134108"/>
                <a:gd name="connsiteY1" fmla="*/ 0 h 1282903"/>
                <a:gd name="connsiteX2" fmla="*/ 3134108 w 3134108"/>
                <a:gd name="connsiteY2" fmla="*/ 641452 h 1282903"/>
                <a:gd name="connsiteX3" fmla="*/ 2492657 w 3134108"/>
                <a:gd name="connsiteY3" fmla="*/ 1282903 h 1282903"/>
                <a:gd name="connsiteX4" fmla="*/ 0 w 3134108"/>
                <a:gd name="connsiteY4" fmla="*/ 1282903 h 1282903"/>
                <a:gd name="connsiteX5" fmla="*/ 641452 w 3134108"/>
                <a:gd name="connsiteY5" fmla="*/ 641452 h 1282903"/>
                <a:gd name="connsiteX6" fmla="*/ 0 w 3134108"/>
                <a:gd name="connsiteY6" fmla="*/ 0 h 128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4108" h="1282903">
                  <a:moveTo>
                    <a:pt x="0" y="0"/>
                  </a:moveTo>
                  <a:lnTo>
                    <a:pt x="2492657" y="0"/>
                  </a:lnTo>
                  <a:lnTo>
                    <a:pt x="3134108" y="641452"/>
                  </a:lnTo>
                  <a:lnTo>
                    <a:pt x="2492657" y="1282903"/>
                  </a:lnTo>
                  <a:lnTo>
                    <a:pt x="0" y="1282903"/>
                  </a:lnTo>
                  <a:lnTo>
                    <a:pt x="641452" y="64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" altLang="en-US" sz="2000" b="1" kern="1200" dirty="0" smtClean="0">
                  <a:solidFill>
                    <a:schemeClr val="tx1"/>
                  </a:solidFill>
                </a:rPr>
                <a:t>Review &amp; submit the final thesis</a:t>
              </a:r>
              <a:endParaRPr lang="" altLang="en-US" sz="20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7"/>
          <p:cNvSpPr txBox="1"/>
          <p:nvPr/>
        </p:nvSpPr>
        <p:spPr>
          <a:xfrm>
            <a:off x="-20955" y="2750820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800" b="1" dirty="0"/>
              <a:t>Now - 04.12.23</a:t>
            </a:r>
            <a:endParaRPr lang="" altLang="en-US" sz="1800" b="1" dirty="0"/>
          </a:p>
        </p:txBody>
      </p:sp>
      <p:sp>
        <p:nvSpPr>
          <p:cNvPr id="7" name="TextBox 7"/>
          <p:cNvSpPr txBox="1"/>
          <p:nvPr/>
        </p:nvSpPr>
        <p:spPr>
          <a:xfrm>
            <a:off x="1639570" y="478409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 dirty="0"/>
              <a:t>04.12.23 </a:t>
            </a:r>
            <a:r>
              <a:rPr lang="" altLang="en-US" sz="1800" b="1" dirty="0"/>
              <a:t>- 26.12.23</a:t>
            </a:r>
            <a:endParaRPr lang="" alt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68065" y="275082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 dirty="0"/>
              <a:t>04.12.23 - 26.</a:t>
            </a:r>
            <a:r>
              <a:rPr lang="" altLang="en-US" sz="1800" b="1" dirty="0"/>
              <a:t>01</a:t>
            </a:r>
            <a:r>
              <a:rPr lang="en-US" altLang="en-US" sz="1800" b="1" dirty="0"/>
              <a:t>.2</a:t>
            </a:r>
            <a:r>
              <a:rPr lang="" altLang="en-US" sz="1800" b="1" dirty="0"/>
              <a:t>4</a:t>
            </a:r>
            <a:endParaRPr lang="" altLang="en-US" sz="1800" b="1" dirty="0"/>
          </a:p>
        </p:txBody>
      </p:sp>
      <p:sp>
        <p:nvSpPr>
          <p:cNvPr id="9" name="TextBox 7"/>
          <p:cNvSpPr txBox="1"/>
          <p:nvPr/>
        </p:nvSpPr>
        <p:spPr>
          <a:xfrm>
            <a:off x="5398770" y="478409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 dirty="0"/>
              <a:t>26.01.24 </a:t>
            </a:r>
            <a:r>
              <a:rPr lang="" altLang="en-US" sz="1800" b="1" dirty="0"/>
              <a:t>- 16.02.24</a:t>
            </a:r>
            <a:endParaRPr lang="" altLang="en-US" sz="1800" b="1" dirty="0"/>
          </a:p>
        </p:txBody>
      </p:sp>
      <p:sp>
        <p:nvSpPr>
          <p:cNvPr id="10" name="TextBox 7"/>
          <p:cNvSpPr txBox="1"/>
          <p:nvPr/>
        </p:nvSpPr>
        <p:spPr>
          <a:xfrm>
            <a:off x="7099300" y="275082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800" b="1" dirty="0"/>
              <a:t>1</a:t>
            </a:r>
            <a:r>
              <a:rPr lang="en-US" altLang="en-US" sz="1800" b="1" dirty="0"/>
              <a:t>6.0</a:t>
            </a:r>
            <a:r>
              <a:rPr lang="" altLang="en-US" sz="1800" b="1" dirty="0"/>
              <a:t>2</a:t>
            </a:r>
            <a:r>
              <a:rPr lang="en-US" altLang="en-US" sz="1800" b="1" dirty="0"/>
              <a:t>.24 - </a:t>
            </a:r>
            <a:r>
              <a:rPr lang="" altLang="en-US" sz="1800" b="1" dirty="0"/>
              <a:t>22</a:t>
            </a:r>
            <a:r>
              <a:rPr lang="en-US" altLang="en-US" sz="1800" b="1" dirty="0"/>
              <a:t>.02.24</a:t>
            </a:r>
            <a:endParaRPr lang="en-US" altLang="en-US" sz="1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-278130" y="1744345"/>
            <a:ext cx="273240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- </a:t>
            </a:r>
            <a:r>
              <a:rPr lang="" altLang="en-US" sz="2000" dirty="0" smtClean="0"/>
              <a:t>Prepare &amp; submit the draft of the master's thesis</a:t>
            </a:r>
            <a:endParaRPr lang="" altLang="en-US" sz="2000" dirty="0" smtClean="0"/>
          </a:p>
        </p:txBody>
      </p:sp>
      <p:sp>
        <p:nvSpPr>
          <p:cNvPr id="19" name="TextBox 17"/>
          <p:cNvSpPr txBox="1"/>
          <p:nvPr/>
        </p:nvSpPr>
        <p:spPr>
          <a:xfrm>
            <a:off x="1147445" y="5152390"/>
            <a:ext cx="340106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- Prepare </a:t>
            </a:r>
            <a:r>
              <a:rPr lang="" altLang="en-US" sz="2000" dirty="0" smtClean="0"/>
              <a:t>the presentation slides based on publication materials</a:t>
            </a:r>
            <a:endParaRPr lang="" altLang="en-US" sz="2000" dirty="0" smtClean="0"/>
          </a:p>
        </p:txBody>
      </p:sp>
      <p:sp>
        <p:nvSpPr>
          <p:cNvPr id="20" name="TextBox 17"/>
          <p:cNvSpPr txBox="1"/>
          <p:nvPr/>
        </p:nvSpPr>
        <p:spPr>
          <a:xfrm>
            <a:off x="3014980" y="1744345"/>
            <a:ext cx="34010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- </a:t>
            </a:r>
            <a:r>
              <a:rPr lang="" altLang="en-US" sz="2000" dirty="0" smtClean="0"/>
              <a:t>Polish the draft of master's thesis and submit the final version</a:t>
            </a:r>
            <a:endParaRPr lang="" altLang="en-US" sz="2000" dirty="0" smtClean="0"/>
          </a:p>
        </p:txBody>
      </p:sp>
      <p:sp>
        <p:nvSpPr>
          <p:cNvPr id="21" name="TextBox 17"/>
          <p:cNvSpPr txBox="1"/>
          <p:nvPr/>
        </p:nvSpPr>
        <p:spPr>
          <a:xfrm>
            <a:off x="5082540" y="5152390"/>
            <a:ext cx="340106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- </a:t>
            </a:r>
            <a:r>
              <a:rPr lang="" altLang="en-US" sz="2000" dirty="0" smtClean="0"/>
              <a:t>The p</a:t>
            </a:r>
            <a:r>
              <a:rPr lang="" altLang="en-US" sz="2000" dirty="0" smtClean="0"/>
              <a:t>resentation day</a:t>
            </a:r>
            <a:endParaRPr lang="" altLang="en-US" sz="2000" dirty="0" smtClean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" altLang="en-US" sz="2000" dirty="0" smtClean="0"/>
              <a:t>(16.02.24)</a:t>
            </a:r>
            <a:endParaRPr lang="" altLang="en-US" sz="2000" dirty="0" smtClean="0"/>
          </a:p>
        </p:txBody>
      </p:sp>
      <p:sp>
        <p:nvSpPr>
          <p:cNvPr id="22" name="TextBox 17"/>
          <p:cNvSpPr txBox="1"/>
          <p:nvPr/>
        </p:nvSpPr>
        <p:spPr>
          <a:xfrm>
            <a:off x="6521450" y="1744345"/>
            <a:ext cx="34010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- </a:t>
            </a:r>
            <a:r>
              <a:rPr lang="" altLang="en-US" sz="2000" dirty="0" smtClean="0"/>
              <a:t>Fix the thesis according the reviews of referees</a:t>
            </a:r>
            <a:endParaRPr lang="" altLang="en-US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Reference</a:t>
            </a:r>
            <a:r>
              <a:rPr lang="" altLang="x-none"/>
              <a:t>s</a:t>
            </a:r>
            <a:endParaRPr lang="" alt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76200" indent="0">
              <a:buNone/>
            </a:pPr>
            <a:r>
              <a:rPr 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[1] F. Akopyan et al., “TrueNorth: Design and tool flow of a 65 mW 1 million neuron programmable neurosynaptic chip,” IEEE Trans. Comput. Aided Design Integr. Circuits Syst., vol. 34, no. 10, pp. 1537–1557, Oct. 2015</a:t>
            </a: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.</a:t>
            </a:r>
            <a:endParaRPr lang="" altLang="x-none" sz="16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76200" indent="0">
              <a:buNone/>
            </a:pP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[2] M. Davies et al., “Loihi: A neuromorphic manycore processor with on-</a:t>
            </a:r>
            <a:r>
              <a:rPr 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chip learning,” IEEE Micro, vol. 38, no. 1, pp. 82–99, Jan. 2018</a:t>
            </a: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.</a:t>
            </a:r>
            <a:endParaRPr lang="" altLang="x-none" sz="16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76200" indent="0">
              <a:buNone/>
            </a:pP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[3] C. Frenkel, C. Frenkel, M. Lefebvre, J.-D. Legat, and D. Bol, </a:t>
            </a:r>
            <a:r>
              <a:rPr 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“A 0.086-mm2 12.7-pJ/SOP 64k-synapse 256-neuron online-learning digital spiking neuromorphic processor in 28nm CMOS,” IEEE Trans. Biomed. Circuits Syst., vol. 13, no. 1, pp. 145–158, Feb. 2019</a:t>
            </a: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.</a:t>
            </a:r>
            <a:endParaRPr lang="" altLang="x-none" sz="16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76200" indent="0">
              <a:buNone/>
            </a:pP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[4] O. M. Ikechukwu, K. N. Dang, and A. B. Abdallah, “On the </a:t>
            </a:r>
            <a:r>
              <a:rPr 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design of a fault-tolerant scalable three dimensional NoC-based digital neuromorphic system with on-chip learning,” IEEE Access, vol. 9, pp. 64331–64345, 2021</a:t>
            </a: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.</a:t>
            </a:r>
            <a:endParaRPr lang="" altLang="x-none" sz="16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76200" indent="0">
              <a:buNone/>
            </a:pPr>
            <a:r>
              <a:rPr lang="" alt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[5] M. Karimi, A. S. Monir, R. Mohammadrezaee, and B. Vaisband, “CTT-</a:t>
            </a:r>
            <a:r>
              <a:rPr lang="x-none" sz="16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based scalable neuromorphic architecture,” IEEE J. Emerg. Sel. Topics Circuits Syst., vol. 13, no. 1, pp. 96–107, Mar. 2023.</a:t>
            </a:r>
            <a:endParaRPr lang="x-none" sz="16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marL="76200" indent="0">
              <a:buNone/>
            </a:pPr>
            <a:endParaRPr lang="x-none">
              <a:solidFill>
                <a:schemeClr val="tx1"/>
              </a:solidFill>
              <a:latin typeface="东文宋体" charset="0"/>
              <a:cs typeface="东文宋体" charset="0"/>
              <a:sym typeface="+mn-ea"/>
            </a:endParaRPr>
          </a:p>
          <a:p>
            <a:pPr marL="533400" indent="-457200"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Publications</a:t>
            </a:r>
            <a:endParaRPr lang="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" altLang="en-US"/>
              <a:t>Journal (Published)</a:t>
            </a:r>
            <a:endParaRPr lang="" altLang="en-US"/>
          </a:p>
          <a:p>
            <a:pPr lvl="1" algn="just">
              <a:lnSpc>
                <a:spcPct val="100000"/>
              </a:lnSpc>
            </a:pPr>
            <a:r>
              <a:rPr lang="" altLang="en-US" sz="1800"/>
              <a:t>N. -D. Nguyen, A. B. Ahmed, A. B. Abdallah and K. N. Dang, "Power-Aware Neuromorphic Architecture With Partial Voltage Scaling 3-D Stacking Synaptic Memory," in IEEE Transactions on Very Large Scale Integration (VLSI) Systems, doi: 10.1109/TVLSI.2023.3318231.</a:t>
            </a:r>
            <a:endParaRPr lang="" altLang="en-US" sz="1800"/>
          </a:p>
          <a:p>
            <a:pPr lvl="1" algn="just">
              <a:lnSpc>
                <a:spcPct val="100000"/>
              </a:lnSpc>
            </a:pPr>
            <a:r>
              <a:rPr lang="" altLang="en-US" sz="1800"/>
              <a:t>N. -D. Nguyen, X. -T. Tran, A. B. Abdallah and K. N. Dang, "An In-Situ Dynamic Quantization With 3D Stacking Synaptic Memory for Power-Aware Neuromorphic Architecture," in IEEE Access, vol. 11, pp. 82377-82389, 2023, doi: 10.1109/ACCESS.2023.3301560.</a:t>
            </a:r>
            <a:endParaRPr lang="" altLang="en-US"/>
          </a:p>
          <a:p>
            <a:pPr>
              <a:lnSpc>
                <a:spcPct val="100000"/>
              </a:lnSpc>
            </a:pPr>
            <a:r>
              <a:rPr lang="" altLang="en-US"/>
              <a:t>Conference: (Accepted)</a:t>
            </a:r>
            <a:endParaRPr lang="" altLang="en-US"/>
          </a:p>
          <a:p>
            <a:pPr lvl="1" algn="just">
              <a:lnSpc>
                <a:spcPct val="100000"/>
              </a:lnSpc>
            </a:pPr>
            <a:r>
              <a:rPr lang="en-US" altLang="en-US" sz="1800">
                <a:sym typeface="+mn-ea"/>
              </a:rPr>
              <a:t>N. -D. Nguyen</a:t>
            </a:r>
            <a:r>
              <a:rPr lang="" altLang="en-US" sz="1800">
                <a:sym typeface="+mn-ea"/>
              </a:rPr>
              <a:t> and </a:t>
            </a:r>
            <a:r>
              <a:rPr lang="en-US" altLang="en-US" sz="1800">
                <a:sym typeface="+mn-ea"/>
              </a:rPr>
              <a:t>K. N. Dang, </a:t>
            </a:r>
            <a:r>
              <a:rPr lang="" altLang="en-US" sz="1800">
                <a:sym typeface="+mn-ea"/>
              </a:rPr>
              <a:t>“A Novel Yield Improvement Approach for 3D Stacking Neuromorphic Architecture”, 16th IEEE International Symposium on Embedded Multicore /Manycore SoCs (MCSoC-2023), Dec 18th-21th, Singapore, Singapore.</a:t>
            </a:r>
            <a:endParaRPr lang="" altLang="en-US" sz="18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>
            <a:spLocks noGrp="1"/>
          </p:cNvSpPr>
          <p:nvPr>
            <p:ph type="ctrTitle"/>
          </p:nvPr>
        </p:nvSpPr>
        <p:spPr>
          <a:xfrm>
            <a:off x="627294" y="3168985"/>
            <a:ext cx="84201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mbria" panose="02040503050406030204"/>
              <a:buNone/>
            </a:pPr>
            <a:r>
              <a:rPr lang="en-US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Cambria" panose="02040503050406030204"/>
              </a:rPr>
              <a:t>Thank you </a:t>
            </a:r>
            <a:br>
              <a:rPr lang="en-US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Cambria" panose="02040503050406030204"/>
              </a:rPr>
            </a:br>
            <a:r>
              <a:rPr lang="en-US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Cambria" panose="02040503050406030204"/>
              </a:rPr>
              <a:t>for your attention.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Signal Noise Margin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SNM is to get the Bit Error Rate of memory (SNM&lt;0.1)</a:t>
            </a:r>
            <a:endParaRPr lang="x-none" altLang="en-US"/>
          </a:p>
          <a:p>
            <a:r>
              <a:rPr lang="x-none" altLang="en-US"/>
              <a:t>6T SRAM (FreePDK NANGATE 45nm)</a:t>
            </a:r>
            <a:endParaRPr lang="x-none" altLang="en-US"/>
          </a:p>
          <a:p>
            <a:r>
              <a:rPr lang="x-none" altLang="en-US"/>
              <a:t>HSPICE simulation + mathematical computations</a:t>
            </a:r>
            <a:endParaRPr lang="x-none" altLang="en-US"/>
          </a:p>
          <a:p>
            <a:r>
              <a:rPr lang="x-none" altLang="en-US"/>
              <a:t>Monte Carlo simulation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9014" t="24502" r="837" b="8716"/>
          <a:stretch>
            <a:fillRect/>
          </a:stretch>
        </p:blipFill>
        <p:spPr>
          <a:xfrm>
            <a:off x="2954020" y="3415030"/>
            <a:ext cx="4018915" cy="2796540"/>
          </a:xfrm>
          <a:prstGeom prst="rect">
            <a:avLst/>
          </a:prstGeom>
          <a:gradFill>
            <a:gsLst>
              <a:gs pos="84000">
                <a:srgbClr val="00B0F0"/>
              </a:gs>
              <a:gs pos="67000">
                <a:srgbClr val="00B050"/>
              </a:gs>
              <a:gs pos="33000">
                <a:srgbClr val="FFFF00"/>
              </a:gs>
              <a:gs pos="16000">
                <a:srgbClr val="FFC000"/>
              </a:gs>
              <a:gs pos="0">
                <a:srgbClr val="FF0000"/>
              </a:gs>
              <a:gs pos="51000">
                <a:srgbClr val="9EE256"/>
              </a:gs>
              <a:gs pos="100000">
                <a:srgbClr val="7030A0"/>
              </a:gs>
            </a:gsLst>
            <a:lin ang="16200000" scaled="0"/>
          </a:gradFill>
        </p:spPr>
      </p:pic>
      <p:sp>
        <p:nvSpPr>
          <p:cNvPr id="8" name="Text Box 7"/>
          <p:cNvSpPr txBox="1"/>
          <p:nvPr/>
        </p:nvSpPr>
        <p:spPr>
          <a:xfrm>
            <a:off x="2806700" y="6202045"/>
            <a:ext cx="4313555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Signal Noise Margin of 6T SRAM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Motivation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Approach &amp; Methodology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Proposal Hardware Architecture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b="22139"/>
          <a:stretch>
            <a:fillRect/>
          </a:stretch>
        </p:blipFill>
        <p:spPr>
          <a:xfrm>
            <a:off x="13970" y="1301115"/>
            <a:ext cx="3272155" cy="209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Motivation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306445" y="1567815"/>
            <a:ext cx="0" cy="438912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3525" y="1555115"/>
            <a:ext cx="0" cy="438912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965" y="5995035"/>
            <a:ext cx="9703435" cy="57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rmAutofit lnSpcReduction="10000"/>
          </a:bodyPr>
          <a:p>
            <a:pPr marL="76200" indent="0" algn="ctr">
              <a:spcBef>
                <a:spcPts val="480"/>
              </a:spcBef>
              <a:buClr>
                <a:srgbClr val="0F243E"/>
              </a:buClr>
              <a:buSzPts val="240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=&gt; </a:t>
            </a:r>
            <a:r>
              <a:rPr lang="x-none" altLang="en-US" sz="2000" b="1" dirty="0">
                <a:solidFill>
                  <a:srgbClr val="FF0000"/>
                </a:solidFill>
              </a:rPr>
              <a:t>Low-power</a:t>
            </a:r>
            <a:r>
              <a:rPr lang="en-US" altLang="en-US" sz="2000" b="1" dirty="0">
                <a:solidFill>
                  <a:srgbClr val="FF0000"/>
                </a:solidFill>
              </a:rPr>
              <a:t> Spiking Neural Network with 3D</a:t>
            </a:r>
            <a:r>
              <a:rPr lang="x-none" altLang="en-US" sz="2000" b="1" dirty="0">
                <a:solidFill>
                  <a:srgbClr val="FF0000"/>
                </a:solidFill>
              </a:rPr>
              <a:t>-s</a:t>
            </a:r>
            <a:r>
              <a:rPr lang="en-US" altLang="en-US" sz="2000" b="1" dirty="0">
                <a:solidFill>
                  <a:srgbClr val="FF0000"/>
                </a:solidFill>
              </a:rPr>
              <a:t>tacking</a:t>
            </a:r>
            <a:r>
              <a:rPr lang="x-none" altLang="en-US" sz="2000" b="1" dirty="0">
                <a:solidFill>
                  <a:srgbClr val="FF0000"/>
                </a:solidFill>
              </a:rPr>
              <a:t>-m</a:t>
            </a:r>
            <a:r>
              <a:rPr lang="en-US" altLang="en-US" sz="2000" b="1" dirty="0">
                <a:solidFill>
                  <a:srgbClr val="FF0000"/>
                </a:solidFill>
              </a:rPr>
              <a:t>emory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55" y="1363345"/>
            <a:ext cx="3057525" cy="199453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2" name="Text Box 11"/>
          <p:cNvSpPr txBox="1"/>
          <p:nvPr/>
        </p:nvSpPr>
        <p:spPr>
          <a:xfrm>
            <a:off x="6913880" y="3482340"/>
            <a:ext cx="2683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*J.Hennessy, D. Patterson 2019 CACM</a:t>
            </a:r>
            <a:endParaRPr lang="en-US" altLang="en-US" sz="1000"/>
          </a:p>
        </p:txBody>
      </p:sp>
      <p:grpSp>
        <p:nvGrpSpPr>
          <p:cNvPr id="17" name="Group 16"/>
          <p:cNvGrpSpPr/>
          <p:nvPr/>
        </p:nvGrpSpPr>
        <p:grpSpPr>
          <a:xfrm>
            <a:off x="6779895" y="3748405"/>
            <a:ext cx="3100705" cy="399415"/>
            <a:chOff x="10641" y="5482"/>
            <a:chExt cx="4883" cy="62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1" y="5482"/>
              <a:ext cx="503" cy="629"/>
            </a:xfrm>
            <a:prstGeom prst="rect">
              <a:avLst/>
            </a:prstGeom>
            <a:effectLst/>
          </p:spPr>
        </p:pic>
        <p:sp>
          <p:nvSpPr>
            <p:cNvPr id="16" name="Text Box 15"/>
            <p:cNvSpPr txBox="1"/>
            <p:nvPr/>
          </p:nvSpPr>
          <p:spPr>
            <a:xfrm>
              <a:off x="11294" y="5507"/>
              <a:ext cx="423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800" b="1" dirty="0" smtClean="0">
                  <a:solidFill>
                    <a:schemeClr val="tx1"/>
                  </a:solidFill>
                  <a:sym typeface="+mn-ea"/>
                </a:rPr>
                <a:t>End of Moore's Law</a:t>
              </a:r>
              <a:endParaRPr lang="en-US" altLang="en-US" sz="1800" b="1" dirty="0" smtClean="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44970" y="4225290"/>
            <a:ext cx="3001010" cy="368300"/>
            <a:chOff x="10639" y="6225"/>
            <a:chExt cx="4726" cy="580"/>
          </a:xfrm>
        </p:grpSpPr>
        <p:sp>
          <p:nvSpPr>
            <p:cNvPr id="19" name="Text Box 18"/>
            <p:cNvSpPr txBox="1"/>
            <p:nvPr/>
          </p:nvSpPr>
          <p:spPr>
            <a:xfrm>
              <a:off x="11303" y="6225"/>
              <a:ext cx="4062" cy="580"/>
            </a:xfrm>
            <a:prstGeom prst="rect">
              <a:avLst/>
            </a:prstGeom>
            <a:effectLst>
              <a:glow rad="127000">
                <a:srgbClr val="FFFFFF"/>
              </a:glow>
            </a:effectLst>
          </p:spPr>
          <p:txBody>
            <a:bodyPr wrap="none" rtlCol="0">
              <a:spAutoFit/>
            </a:bodyPr>
            <a:p>
              <a:pPr algn="l"/>
              <a:r>
                <a:rPr lang="en-US" altLang="en-US" sz="1800" b="1" dirty="0" smtClean="0">
                  <a:solidFill>
                    <a:schemeClr val="bg2"/>
                  </a:solidFill>
                  <a:sym typeface="+mn-ea"/>
                </a:rPr>
                <a:t>3-D Stacking Arch.</a:t>
              </a:r>
              <a:endParaRPr lang="en-US" altLang="en-US" sz="1800" b="1" dirty="0" smtClean="0">
                <a:solidFill>
                  <a:schemeClr val="bg2"/>
                </a:solidFill>
                <a:sym typeface="+mn-ea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9" y="6226"/>
              <a:ext cx="579" cy="579"/>
            </a:xfrm>
            <a:prstGeom prst="rect">
              <a:avLst/>
            </a:prstGeom>
            <a:effectLst>
              <a:glow rad="127000">
                <a:srgbClr val="FFFFFF"/>
              </a:glow>
            </a:effectLst>
          </p:spPr>
        </p:pic>
      </p:grpSp>
      <p:sp>
        <p:nvSpPr>
          <p:cNvPr id="23" name="Text Box 22"/>
          <p:cNvSpPr txBox="1"/>
          <p:nvPr/>
        </p:nvSpPr>
        <p:spPr>
          <a:xfrm>
            <a:off x="6666230" y="4425950"/>
            <a:ext cx="31794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Reduce Latency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Reduce Power Consumption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Reduce Hardware </a:t>
            </a:r>
            <a:r>
              <a:rPr lang="x-none" altLang="en-US" sz="1600" i="1" dirty="0" smtClean="0">
                <a:sym typeface="+mn-ea"/>
              </a:rPr>
              <a:t>Footprint</a:t>
            </a:r>
            <a:endParaRPr lang="x-none" altLang="en-US" sz="1600" i="1" dirty="0" smtClean="0">
              <a:sym typeface="+mn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645" y="3622675"/>
            <a:ext cx="3303270" cy="645160"/>
            <a:chOff x="10641" y="5241"/>
            <a:chExt cx="5202" cy="101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1" y="5482"/>
              <a:ext cx="503" cy="62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7" name="Text Box 26"/>
            <p:cNvSpPr txBox="1"/>
            <p:nvPr/>
          </p:nvSpPr>
          <p:spPr>
            <a:xfrm>
              <a:off x="11185" y="5241"/>
              <a:ext cx="465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en-US" sz="1800" b="1" dirty="0" smtClean="0">
                  <a:solidFill>
                    <a:schemeClr val="tx1"/>
                  </a:solidFill>
                  <a:sym typeface="+mn-ea"/>
                </a:rPr>
                <a:t>Computational Power</a:t>
              </a:r>
              <a:endParaRPr lang="en-US" altLang="en-US" sz="1800" b="1" dirty="0" smtClean="0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en-US" sz="1800" b="1" dirty="0" smtClean="0">
                  <a:solidFill>
                    <a:schemeClr val="tx1"/>
                  </a:solidFill>
                  <a:sym typeface="+mn-ea"/>
                </a:rPr>
                <a:t>for Edge Devices </a:t>
              </a:r>
              <a:endParaRPr lang="en-US" altLang="en-US" sz="1800" b="1" dirty="0" smtClean="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645" y="4225925"/>
            <a:ext cx="3095625" cy="368300"/>
            <a:chOff x="10639" y="6225"/>
            <a:chExt cx="4875" cy="580"/>
          </a:xfrm>
        </p:grpSpPr>
        <p:sp>
          <p:nvSpPr>
            <p:cNvPr id="30" name="Text Box 29"/>
            <p:cNvSpPr txBox="1"/>
            <p:nvPr/>
          </p:nvSpPr>
          <p:spPr>
            <a:xfrm>
              <a:off x="11363" y="6225"/>
              <a:ext cx="4151" cy="580"/>
            </a:xfrm>
            <a:prstGeom prst="rect">
              <a:avLst/>
            </a:prstGeom>
            <a:effectLst>
              <a:glow rad="127000">
                <a:srgbClr val="FFFFFF"/>
              </a:glow>
            </a:effectLst>
          </p:spPr>
          <p:txBody>
            <a:bodyPr wrap="none" rtlCol="0">
              <a:spAutoFit/>
            </a:bodyPr>
            <a:p>
              <a:pPr algn="l"/>
              <a:r>
                <a:rPr lang="en-US" altLang="en-US" sz="1800" b="1" dirty="0" smtClean="0">
                  <a:solidFill>
                    <a:schemeClr val="bg2"/>
                  </a:solidFill>
                  <a:sym typeface="+mn-ea"/>
                </a:rPr>
                <a:t>AI Enabled Devices</a:t>
              </a:r>
              <a:endParaRPr lang="en-US" altLang="en-US" sz="1800" b="1" dirty="0" smtClean="0">
                <a:solidFill>
                  <a:schemeClr val="bg2"/>
                </a:solidFill>
                <a:sym typeface="+mn-ea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9" y="6226"/>
              <a:ext cx="579" cy="579"/>
            </a:xfrm>
            <a:prstGeom prst="rect">
              <a:avLst/>
            </a:prstGeom>
            <a:effectLst>
              <a:glow rad="127000">
                <a:srgbClr val="FFFFFF"/>
              </a:glow>
            </a:effectLst>
          </p:spPr>
        </p:pic>
      </p:grpSp>
      <p:sp>
        <p:nvSpPr>
          <p:cNvPr id="32" name="Text Box 31"/>
          <p:cNvSpPr txBox="1"/>
          <p:nvPr/>
        </p:nvSpPr>
        <p:spPr>
          <a:xfrm>
            <a:off x="448310" y="4432935"/>
            <a:ext cx="26873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Improve Data Transfer 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Efficiency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   + Reduce Latency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   + Reduce Power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en-US" sz="1600" i="1" dirty="0" smtClean="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75355" y="3594100"/>
            <a:ext cx="2898140" cy="645160"/>
            <a:chOff x="10555" y="5576"/>
            <a:chExt cx="4564" cy="10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" y="5818"/>
              <a:ext cx="503" cy="629"/>
            </a:xfrm>
            <a:prstGeom prst="rect">
              <a:avLst/>
            </a:prstGeom>
            <a:effectLst/>
          </p:spPr>
        </p:pic>
        <p:sp>
          <p:nvSpPr>
            <p:cNvPr id="35" name="Text Box 34"/>
            <p:cNvSpPr txBox="1"/>
            <p:nvPr/>
          </p:nvSpPr>
          <p:spPr>
            <a:xfrm>
              <a:off x="11370" y="5576"/>
              <a:ext cx="3749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800" b="1" dirty="0" smtClean="0">
                  <a:solidFill>
                    <a:schemeClr val="tx1"/>
                  </a:solidFill>
                  <a:sym typeface="+mn-ea"/>
                </a:rPr>
                <a:t>High Complexity </a:t>
              </a:r>
              <a:endParaRPr lang="en-US" altLang="en-US" sz="1800" b="1" dirty="0" smtClean="0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en-US" sz="1800" b="1" dirty="0" smtClean="0">
                  <a:solidFill>
                    <a:schemeClr val="tx1"/>
                  </a:solidFill>
                  <a:sym typeface="+mn-ea"/>
                </a:rPr>
                <a:t>for Edge Devices</a:t>
              </a:r>
              <a:endParaRPr lang="en-US" altLang="en-US" sz="1800" b="1" dirty="0" smtClean="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5355" y="4215765"/>
            <a:ext cx="3055620" cy="377825"/>
            <a:chOff x="10639" y="6210"/>
            <a:chExt cx="4812" cy="595"/>
          </a:xfrm>
        </p:grpSpPr>
        <p:sp>
          <p:nvSpPr>
            <p:cNvPr id="37" name="Text Box 36"/>
            <p:cNvSpPr txBox="1"/>
            <p:nvPr/>
          </p:nvSpPr>
          <p:spPr>
            <a:xfrm>
              <a:off x="11198" y="6210"/>
              <a:ext cx="425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800" b="1" dirty="0" smtClean="0">
                  <a:solidFill>
                    <a:schemeClr val="bg2"/>
                  </a:solidFill>
                  <a:sym typeface="+mn-ea"/>
                </a:rPr>
                <a:t>Spiking Neural Net.</a:t>
              </a:r>
              <a:endParaRPr lang="en-US" altLang="en-US" sz="1800" b="1" dirty="0" smtClean="0">
                <a:solidFill>
                  <a:schemeClr val="bg2"/>
                </a:solidFill>
                <a:sym typeface="+mn-ea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9" y="6226"/>
              <a:ext cx="579" cy="579"/>
            </a:xfrm>
            <a:prstGeom prst="rect">
              <a:avLst/>
            </a:prstGeom>
            <a:effectLst>
              <a:glow rad="127000">
                <a:srgbClr val="FFFFFF"/>
              </a:glow>
            </a:effectLst>
          </p:spPr>
        </p:pic>
      </p:grpSp>
      <p:sp>
        <p:nvSpPr>
          <p:cNvPr id="39" name="Text Box 38"/>
          <p:cNvSpPr txBox="1"/>
          <p:nvPr/>
        </p:nvSpPr>
        <p:spPr>
          <a:xfrm>
            <a:off x="3415030" y="4426585"/>
            <a:ext cx="31794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</a:t>
            </a:r>
            <a:r>
              <a:rPr lang="x-none" altLang="en-US" sz="1600" i="1" dirty="0" smtClean="0">
                <a:sym typeface="+mn-ea"/>
              </a:rPr>
              <a:t>Lightweight Inference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x-none" altLang="en-US" sz="1600" i="1" dirty="0" smtClean="0">
                <a:sym typeface="+mn-ea"/>
              </a:rPr>
              <a:t>- </a:t>
            </a:r>
            <a:r>
              <a:rPr lang="en-US" altLang="en-US" sz="1600" i="1" dirty="0" smtClean="0">
                <a:sym typeface="+mn-ea"/>
              </a:rPr>
              <a:t>Reduce Power Consumption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Reduce Memory F</a:t>
            </a:r>
            <a:r>
              <a:rPr lang="en-US" sz="1600" i="1" dirty="0">
                <a:sym typeface="+mn-ea"/>
              </a:rPr>
              <a:t>ootprint</a:t>
            </a:r>
            <a:endParaRPr lang="en-US" sz="1600" i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 i="1" dirty="0" smtClean="0">
                <a:sym typeface="+mn-ea"/>
              </a:rPr>
              <a:t>- Reduce Hardware Area</a:t>
            </a:r>
            <a:endParaRPr lang="en-US" altLang="en-US" sz="1600" i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en-US" sz="1600" i="1" dirty="0" smtClean="0"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5240" y="3482340"/>
            <a:ext cx="3270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*Y. Du. Decentralized Smart IoT. Encyclopedia</a:t>
            </a:r>
            <a:endParaRPr lang="en-US" altLang="en-US" sz="1000"/>
          </a:p>
        </p:txBody>
      </p:sp>
      <p:grpSp>
        <p:nvGrpSpPr>
          <p:cNvPr id="41" name="Group 40"/>
          <p:cNvGrpSpPr/>
          <p:nvPr/>
        </p:nvGrpSpPr>
        <p:grpSpPr>
          <a:xfrm>
            <a:off x="3564131" y="1406907"/>
            <a:ext cx="3251200" cy="2136140"/>
            <a:chOff x="3393122" y="1846365"/>
            <a:chExt cx="3251200" cy="213614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122" y="1846365"/>
              <a:ext cx="2863215" cy="2136140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4285297" y="1970677"/>
              <a:ext cx="2359025" cy="1382371"/>
              <a:chOff x="4285297" y="2073816"/>
              <a:chExt cx="2359025" cy="138237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950861" y="3075395"/>
                <a:ext cx="1371498" cy="38079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5400000">
                <a:off x="5470258" y="2555806"/>
                <a:ext cx="332146" cy="41209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TextBox 10"/>
              <p:cNvSpPr txBox="1"/>
              <p:nvPr/>
            </p:nvSpPr>
            <p:spPr>
              <a:xfrm>
                <a:off x="4285297" y="2073816"/>
                <a:ext cx="235902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 b="1" dirty="0">
                    <a:solidFill>
                      <a:srgbClr val="FF0000"/>
                    </a:solidFill>
                  </a:rPr>
                  <a:t>10-20 Billion Op</a:t>
                </a:r>
                <a:r>
                  <a:rPr lang="en-US" altLang="en-US" sz="1400" b="1" dirty="0">
                    <a:solidFill>
                      <a:srgbClr val="FF0000"/>
                    </a:solidFill>
                  </a:rPr>
                  <a:t>.</a:t>
                </a:r>
                <a:endParaRPr lang="en-US" sz="1400" b="1" dirty="0">
                  <a:solidFill>
                    <a:srgbClr val="FF0000"/>
                  </a:solidFill>
                </a:endParaRPr>
              </a:p>
              <a:p>
                <a:r>
                  <a:rPr lang="en-US" sz="1400" b="1" dirty="0">
                    <a:solidFill>
                      <a:srgbClr val="FF0000"/>
                    </a:solidFill>
                  </a:rPr>
                  <a:t>Weight size &gt; 200MB 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7" name="Text Box 46"/>
          <p:cNvSpPr txBox="1"/>
          <p:nvPr/>
        </p:nvSpPr>
        <p:spPr>
          <a:xfrm>
            <a:off x="3415030" y="3482340"/>
            <a:ext cx="3270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*S. H. Tsang. Towards Data Science</a:t>
            </a:r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 smtClean="0">
                <a:sym typeface="+mn-ea"/>
              </a:rPr>
              <a:t>Agenda</a:t>
            </a:r>
            <a:endParaRPr lang="x-none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1388745"/>
            <a:ext cx="8915400" cy="4737735"/>
          </a:xfrm>
        </p:spPr>
        <p:txBody>
          <a:bodyPr/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/>
              <a:t>Approach 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Proposal Hardware Architecture</a:t>
            </a:r>
            <a:endParaRPr lang="x-none" altLang="en-US"/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  <a:p>
            <a:pPr marL="533400" indent="-457200">
              <a:lnSpc>
                <a:spcPct val="150000"/>
              </a:lnSpc>
              <a:buAutoNum type="arabicPeriod"/>
            </a:pP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x-none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Approaches (1)</a:t>
            </a:r>
            <a:r>
              <a:rPr lang="en-US" altLang="x-none"/>
              <a:t> </a:t>
            </a:r>
            <a:endParaRPr lang="en-US" alt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From 2D Architecture to 3D Architecture</a:t>
            </a:r>
            <a:endParaRPr lang="x-none" altLang="en-US"/>
          </a:p>
          <a:p>
            <a:pPr lvl="1"/>
            <a:r>
              <a:rPr lang="x-none" altLang="en-US"/>
              <a:t>Reduce hardware footprint</a:t>
            </a:r>
            <a:endParaRPr lang="x-none" altLang="en-US"/>
          </a:p>
          <a:p>
            <a:pPr lvl="1"/>
            <a:r>
              <a:rPr lang="x-none" altLang="en-US"/>
              <a:t>Shorten data movement</a:t>
            </a:r>
            <a:endParaRPr lang="x-none" altLang="en-US"/>
          </a:p>
          <a:p>
            <a:pPr lvl="1"/>
            <a:r>
              <a:rPr lang="x-none" altLang="en-US"/>
              <a:t>Reduce power delivery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</p:spPr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01295" y="3646805"/>
            <a:ext cx="6731000" cy="2150745"/>
          </a:xfrm>
          <a:prstGeom prst="cube">
            <a:avLst>
              <a:gd name="adj" fmla="val 93504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9" name="Cube 8"/>
          <p:cNvSpPr/>
          <p:nvPr/>
        </p:nvSpPr>
        <p:spPr>
          <a:xfrm rot="10800000" flipH="1" flipV="1">
            <a:off x="436880" y="3647440"/>
            <a:ext cx="6203315" cy="1921510"/>
          </a:xfrm>
          <a:prstGeom prst="cube">
            <a:avLst>
              <a:gd name="adj" fmla="val 9266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24" name="Cube 523"/>
          <p:cNvSpPr/>
          <p:nvPr/>
        </p:nvSpPr>
        <p:spPr>
          <a:xfrm>
            <a:off x="6250305" y="4596765"/>
            <a:ext cx="3385820" cy="1012190"/>
          </a:xfrm>
          <a:prstGeom prst="cube">
            <a:avLst>
              <a:gd name="adj" fmla="val 85633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525" name="Rectangle 524"/>
          <p:cNvSpPr/>
          <p:nvPr/>
        </p:nvSpPr>
        <p:spPr>
          <a:xfrm>
            <a:off x="6250305" y="5466715"/>
            <a:ext cx="2518410" cy="14224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Package Substrate</a:t>
            </a:r>
            <a:endParaRPr lang="x-none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75" name="Cube 374"/>
          <p:cNvSpPr/>
          <p:nvPr/>
        </p:nvSpPr>
        <p:spPr>
          <a:xfrm rot="10800000" flipH="1" flipV="1">
            <a:off x="6421755" y="4481830"/>
            <a:ext cx="3078480" cy="929005"/>
          </a:xfrm>
          <a:prstGeom prst="cube">
            <a:avLst>
              <a:gd name="adj" fmla="val 846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76" name="Rectangle 375"/>
          <p:cNvSpPr/>
          <p:nvPr/>
        </p:nvSpPr>
        <p:spPr>
          <a:xfrm>
            <a:off x="6421755" y="5267960"/>
            <a:ext cx="2286000" cy="142875"/>
          </a:xfrm>
          <a:prstGeom prst="rect">
            <a:avLst/>
          </a:prstGeom>
          <a:pattFill prst="wdDn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Logic Die</a:t>
            </a:r>
            <a:endParaRPr lang="x-none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77" name="Can 376"/>
          <p:cNvSpPr/>
          <p:nvPr/>
        </p:nvSpPr>
        <p:spPr>
          <a:xfrm>
            <a:off x="7402195" y="416750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78" name="Can 377"/>
          <p:cNvSpPr/>
          <p:nvPr/>
        </p:nvSpPr>
        <p:spPr>
          <a:xfrm>
            <a:off x="7565390" y="440563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79" name="Can 378"/>
          <p:cNvSpPr/>
          <p:nvPr/>
        </p:nvSpPr>
        <p:spPr>
          <a:xfrm>
            <a:off x="7223760" y="4413885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0" name="Can 379"/>
          <p:cNvSpPr/>
          <p:nvPr/>
        </p:nvSpPr>
        <p:spPr>
          <a:xfrm>
            <a:off x="7039610" y="4345305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1" name="Can 380"/>
          <p:cNvSpPr/>
          <p:nvPr/>
        </p:nvSpPr>
        <p:spPr>
          <a:xfrm>
            <a:off x="6842760" y="4414520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2" name="Can 381"/>
          <p:cNvSpPr/>
          <p:nvPr/>
        </p:nvSpPr>
        <p:spPr>
          <a:xfrm>
            <a:off x="8109585" y="416750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3" name="Can 382"/>
          <p:cNvSpPr/>
          <p:nvPr/>
        </p:nvSpPr>
        <p:spPr>
          <a:xfrm>
            <a:off x="8272780" y="440563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84" name="Can 383"/>
          <p:cNvSpPr/>
          <p:nvPr/>
        </p:nvSpPr>
        <p:spPr>
          <a:xfrm>
            <a:off x="7931150" y="4413885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5" name="Can 384"/>
          <p:cNvSpPr/>
          <p:nvPr/>
        </p:nvSpPr>
        <p:spPr>
          <a:xfrm>
            <a:off x="7747000" y="4345305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6" name="Can 385"/>
          <p:cNvSpPr/>
          <p:nvPr/>
        </p:nvSpPr>
        <p:spPr>
          <a:xfrm>
            <a:off x="8465185" y="416750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7" name="Can 386"/>
          <p:cNvSpPr/>
          <p:nvPr/>
        </p:nvSpPr>
        <p:spPr>
          <a:xfrm>
            <a:off x="8628380" y="440563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88" name="Can 387"/>
          <p:cNvSpPr/>
          <p:nvPr/>
        </p:nvSpPr>
        <p:spPr>
          <a:xfrm>
            <a:off x="8770620" y="391985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89" name="Can 388"/>
          <p:cNvSpPr/>
          <p:nvPr/>
        </p:nvSpPr>
        <p:spPr>
          <a:xfrm>
            <a:off x="8938895" y="379285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90" name="Can 389"/>
          <p:cNvSpPr/>
          <p:nvPr/>
        </p:nvSpPr>
        <p:spPr>
          <a:xfrm>
            <a:off x="9131300" y="364680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398" name="Cube 397"/>
          <p:cNvSpPr/>
          <p:nvPr/>
        </p:nvSpPr>
        <p:spPr>
          <a:xfrm rot="10800000" flipH="1" flipV="1">
            <a:off x="6419850" y="4029710"/>
            <a:ext cx="3078480" cy="929005"/>
          </a:xfrm>
          <a:prstGeom prst="cube">
            <a:avLst>
              <a:gd name="adj" fmla="val 8469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99" name="Rectangle 398"/>
          <p:cNvSpPr/>
          <p:nvPr/>
        </p:nvSpPr>
        <p:spPr>
          <a:xfrm>
            <a:off x="6419850" y="4815840"/>
            <a:ext cx="2286000" cy="142875"/>
          </a:xfrm>
          <a:prstGeom prst="rect">
            <a:avLst/>
          </a:prstGeom>
          <a:pattFill prst="wd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1</a:t>
            </a:r>
            <a:r>
              <a:rPr lang="x-none" altLang="en-US" sz="1000" b="1" baseline="30000">
                <a:solidFill>
                  <a:schemeClr val="tx1"/>
                </a:solidFill>
                <a:sym typeface="+mn-ea"/>
              </a:rPr>
              <a:t>st</a:t>
            </a:r>
            <a:r>
              <a:rPr lang="x-none" altLang="en-US" sz="1000" b="1">
                <a:solidFill>
                  <a:schemeClr val="tx1"/>
                </a:solidFill>
                <a:sym typeface="+mn-ea"/>
              </a:rPr>
              <a:t> Memory Die</a:t>
            </a:r>
            <a:endParaRPr lang="x-none" altLang="en-US" sz="9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00" name="Can 399"/>
          <p:cNvSpPr/>
          <p:nvPr/>
        </p:nvSpPr>
        <p:spPr>
          <a:xfrm>
            <a:off x="7400290" y="371538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01" name="Can 400"/>
          <p:cNvSpPr/>
          <p:nvPr/>
        </p:nvSpPr>
        <p:spPr>
          <a:xfrm>
            <a:off x="7563485" y="395351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02" name="Can 401"/>
          <p:cNvSpPr/>
          <p:nvPr/>
        </p:nvSpPr>
        <p:spPr>
          <a:xfrm>
            <a:off x="7221855" y="3961765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03" name="Can 402"/>
          <p:cNvSpPr/>
          <p:nvPr/>
        </p:nvSpPr>
        <p:spPr>
          <a:xfrm>
            <a:off x="7037705" y="3893185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04" name="Can 403"/>
          <p:cNvSpPr/>
          <p:nvPr/>
        </p:nvSpPr>
        <p:spPr>
          <a:xfrm>
            <a:off x="6840855" y="3962400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09" name="Can 408"/>
          <p:cNvSpPr/>
          <p:nvPr/>
        </p:nvSpPr>
        <p:spPr>
          <a:xfrm>
            <a:off x="8107680" y="371538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0" name="Can 409"/>
          <p:cNvSpPr/>
          <p:nvPr/>
        </p:nvSpPr>
        <p:spPr>
          <a:xfrm>
            <a:off x="8270875" y="395351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11" name="Can 410"/>
          <p:cNvSpPr/>
          <p:nvPr/>
        </p:nvSpPr>
        <p:spPr>
          <a:xfrm>
            <a:off x="7929245" y="3961765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2" name="Can 411"/>
          <p:cNvSpPr/>
          <p:nvPr/>
        </p:nvSpPr>
        <p:spPr>
          <a:xfrm>
            <a:off x="7745095" y="3893185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3" name="Can 412"/>
          <p:cNvSpPr/>
          <p:nvPr/>
        </p:nvSpPr>
        <p:spPr>
          <a:xfrm>
            <a:off x="8463280" y="371538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4" name="Can 413"/>
          <p:cNvSpPr/>
          <p:nvPr/>
        </p:nvSpPr>
        <p:spPr>
          <a:xfrm>
            <a:off x="8626475" y="3953510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15" name="Can 414"/>
          <p:cNvSpPr/>
          <p:nvPr/>
        </p:nvSpPr>
        <p:spPr>
          <a:xfrm>
            <a:off x="8768715" y="346773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6" name="Can 415"/>
          <p:cNvSpPr/>
          <p:nvPr/>
        </p:nvSpPr>
        <p:spPr>
          <a:xfrm>
            <a:off x="8936990" y="334073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17" name="Can 416"/>
          <p:cNvSpPr/>
          <p:nvPr/>
        </p:nvSpPr>
        <p:spPr>
          <a:xfrm>
            <a:off x="9129395" y="3194685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76" name="Cube 475"/>
          <p:cNvSpPr/>
          <p:nvPr/>
        </p:nvSpPr>
        <p:spPr>
          <a:xfrm rot="10800000" flipH="1" flipV="1">
            <a:off x="6431915" y="3561715"/>
            <a:ext cx="3078480" cy="929005"/>
          </a:xfrm>
          <a:prstGeom prst="cube">
            <a:avLst>
              <a:gd name="adj" fmla="val 8469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77" name="Rectangle 476"/>
          <p:cNvSpPr/>
          <p:nvPr/>
        </p:nvSpPr>
        <p:spPr>
          <a:xfrm>
            <a:off x="6431915" y="4347845"/>
            <a:ext cx="2286000" cy="142875"/>
          </a:xfrm>
          <a:prstGeom prst="rect">
            <a:avLst/>
          </a:prstGeom>
          <a:pattFill prst="wd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2</a:t>
            </a:r>
            <a:r>
              <a:rPr lang="x-none" altLang="en-US" sz="1000" b="1" baseline="30000">
                <a:solidFill>
                  <a:schemeClr val="tx1"/>
                </a:solidFill>
                <a:sym typeface="+mn-ea"/>
              </a:rPr>
              <a:t>nd</a:t>
            </a:r>
            <a:r>
              <a:rPr lang="x-none" altLang="en-US" sz="1000" b="1">
                <a:solidFill>
                  <a:schemeClr val="tx1"/>
                </a:solidFill>
                <a:sym typeface="+mn-ea"/>
              </a:rPr>
              <a:t> Memory Die</a:t>
            </a:r>
            <a:endParaRPr lang="x-none" altLang="en-US" sz="9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78" name="Can 477"/>
          <p:cNvSpPr/>
          <p:nvPr/>
        </p:nvSpPr>
        <p:spPr>
          <a:xfrm>
            <a:off x="7412355" y="3247390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79" name="Can 478"/>
          <p:cNvSpPr/>
          <p:nvPr/>
        </p:nvSpPr>
        <p:spPr>
          <a:xfrm>
            <a:off x="7575550" y="3485515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80" name="Can 479"/>
          <p:cNvSpPr/>
          <p:nvPr/>
        </p:nvSpPr>
        <p:spPr>
          <a:xfrm>
            <a:off x="7233920" y="3493770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1" name="Can 480"/>
          <p:cNvSpPr/>
          <p:nvPr/>
        </p:nvSpPr>
        <p:spPr>
          <a:xfrm>
            <a:off x="7049770" y="3425190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2" name="Can 481"/>
          <p:cNvSpPr/>
          <p:nvPr/>
        </p:nvSpPr>
        <p:spPr>
          <a:xfrm>
            <a:off x="6852920" y="3494405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3" name="Can 482"/>
          <p:cNvSpPr/>
          <p:nvPr/>
        </p:nvSpPr>
        <p:spPr>
          <a:xfrm>
            <a:off x="8119745" y="3247390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4" name="Can 483"/>
          <p:cNvSpPr/>
          <p:nvPr/>
        </p:nvSpPr>
        <p:spPr>
          <a:xfrm>
            <a:off x="8282940" y="3485515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85" name="Can 484"/>
          <p:cNvSpPr/>
          <p:nvPr/>
        </p:nvSpPr>
        <p:spPr>
          <a:xfrm>
            <a:off x="7941310" y="3493770"/>
            <a:ext cx="79375" cy="69786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6" name="Can 485"/>
          <p:cNvSpPr/>
          <p:nvPr/>
        </p:nvSpPr>
        <p:spPr>
          <a:xfrm>
            <a:off x="7757160" y="3425190"/>
            <a:ext cx="79375" cy="8451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7" name="Can 486"/>
          <p:cNvSpPr/>
          <p:nvPr/>
        </p:nvSpPr>
        <p:spPr>
          <a:xfrm>
            <a:off x="8475345" y="3247390"/>
            <a:ext cx="79375" cy="102298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88" name="Can 487"/>
          <p:cNvSpPr/>
          <p:nvPr/>
        </p:nvSpPr>
        <p:spPr>
          <a:xfrm>
            <a:off x="8638540" y="3485515"/>
            <a:ext cx="79375" cy="70612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89" name="Can 488"/>
          <p:cNvSpPr/>
          <p:nvPr/>
        </p:nvSpPr>
        <p:spPr>
          <a:xfrm>
            <a:off x="8780780" y="3209290"/>
            <a:ext cx="79375" cy="813435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90" name="Can 489"/>
          <p:cNvSpPr/>
          <p:nvPr/>
        </p:nvSpPr>
        <p:spPr>
          <a:xfrm>
            <a:off x="8949055" y="3194685"/>
            <a:ext cx="79375" cy="70104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91" name="Can 490"/>
          <p:cNvSpPr/>
          <p:nvPr/>
        </p:nvSpPr>
        <p:spPr>
          <a:xfrm>
            <a:off x="9141460" y="3223895"/>
            <a:ext cx="79375" cy="525780"/>
          </a:xfrm>
          <a:prstGeom prst="ca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b="1">
              <a:sym typeface="+mn-ea"/>
            </a:endParaRPr>
          </a:p>
        </p:txBody>
      </p:sp>
      <p:sp>
        <p:nvSpPr>
          <p:cNvPr id="492" name="Cube 491"/>
          <p:cNvSpPr/>
          <p:nvPr/>
        </p:nvSpPr>
        <p:spPr>
          <a:xfrm rot="10800000" flipH="1" flipV="1">
            <a:off x="6429375" y="3100705"/>
            <a:ext cx="3078480" cy="929005"/>
          </a:xfrm>
          <a:prstGeom prst="cube">
            <a:avLst>
              <a:gd name="adj" fmla="val 8469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93" name="Rectangle 492"/>
          <p:cNvSpPr/>
          <p:nvPr/>
        </p:nvSpPr>
        <p:spPr>
          <a:xfrm>
            <a:off x="6429375" y="3886835"/>
            <a:ext cx="2286000" cy="142875"/>
          </a:xfrm>
          <a:prstGeom prst="rect">
            <a:avLst/>
          </a:prstGeom>
          <a:pattFill prst="wd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3</a:t>
            </a:r>
            <a:r>
              <a:rPr lang="x-none" altLang="en-US" sz="1000" b="1" baseline="30000">
                <a:solidFill>
                  <a:schemeClr val="tx1"/>
                </a:solidFill>
                <a:sym typeface="+mn-ea"/>
              </a:rPr>
              <a:t>rd</a:t>
            </a:r>
            <a:r>
              <a:rPr lang="x-none" altLang="en-US" sz="1000" b="1">
                <a:solidFill>
                  <a:schemeClr val="tx1"/>
                </a:solidFill>
                <a:sym typeface="+mn-ea"/>
              </a:rPr>
              <a:t> Memory Die</a:t>
            </a:r>
            <a:endParaRPr lang="x-none" altLang="en-US" sz="9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660" y="5655945"/>
            <a:ext cx="4719320" cy="141605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Package Substrate</a:t>
            </a:r>
            <a:endParaRPr lang="x-none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880" y="5426075"/>
            <a:ext cx="4411980" cy="142875"/>
          </a:xfrm>
          <a:prstGeom prst="rect">
            <a:avLst/>
          </a:prstGeom>
          <a:pattFill prst="wdDn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en-US" sz="1000" b="1">
                <a:solidFill>
                  <a:schemeClr val="tx1"/>
                </a:solidFill>
                <a:sym typeface="+mn-ea"/>
              </a:rPr>
              <a:t>Logic Die</a:t>
            </a:r>
            <a:endParaRPr lang="x-none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1635125" y="3754120"/>
            <a:ext cx="2552700" cy="736600"/>
          </a:xfrm>
          <a:prstGeom prst="parallelogram">
            <a:avLst>
              <a:gd name="adj" fmla="val 99137"/>
            </a:avLst>
          </a:prstGeom>
          <a:pattFill prst="wd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/>
              <a:t>Mem 1</a:t>
            </a:r>
            <a:endParaRPr lang="x-none" altLang="en-US" b="1"/>
          </a:p>
        </p:txBody>
      </p:sp>
      <p:sp>
        <p:nvSpPr>
          <p:cNvPr id="13" name="Parallelogram 12"/>
          <p:cNvSpPr/>
          <p:nvPr/>
        </p:nvSpPr>
        <p:spPr>
          <a:xfrm>
            <a:off x="831850" y="4596765"/>
            <a:ext cx="2552700" cy="736600"/>
          </a:xfrm>
          <a:prstGeom prst="parallelogram">
            <a:avLst>
              <a:gd name="adj" fmla="val 99137"/>
            </a:avLst>
          </a:prstGeom>
          <a:pattFill prst="wd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/>
              <a:t>Mem 2</a:t>
            </a:r>
            <a:endParaRPr lang="x-none" altLang="en-US" b="1"/>
          </a:p>
        </p:txBody>
      </p:sp>
      <p:sp>
        <p:nvSpPr>
          <p:cNvPr id="14" name="Parallelogram 13"/>
          <p:cNvSpPr/>
          <p:nvPr/>
        </p:nvSpPr>
        <p:spPr>
          <a:xfrm>
            <a:off x="3697605" y="3754120"/>
            <a:ext cx="2552700" cy="736600"/>
          </a:xfrm>
          <a:prstGeom prst="parallelogram">
            <a:avLst>
              <a:gd name="adj" fmla="val 99137"/>
            </a:avLst>
          </a:prstGeom>
          <a:pattFill prst="wd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/>
              <a:t>Mem 0</a:t>
            </a:r>
            <a:endParaRPr lang="x-none" altLang="en-US" b="1"/>
          </a:p>
        </p:txBody>
      </p:sp>
      <p:sp>
        <p:nvSpPr>
          <p:cNvPr id="15" name="Parallelogram 14"/>
          <p:cNvSpPr/>
          <p:nvPr/>
        </p:nvSpPr>
        <p:spPr>
          <a:xfrm>
            <a:off x="2884805" y="4596765"/>
            <a:ext cx="2552700" cy="736600"/>
          </a:xfrm>
          <a:prstGeom prst="parallelogram">
            <a:avLst>
              <a:gd name="adj" fmla="val 991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Processing Elements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17198" y="3486150"/>
            <a:ext cx="7327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n x m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087361" y="2598420"/>
            <a:ext cx="16033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(n+a) x (m+b)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511301" y="3187700"/>
            <a:ext cx="20974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(2n + a) x (2m + b)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1940" y="3715385"/>
            <a:ext cx="1644015" cy="16275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99995" y="3543300"/>
            <a:ext cx="3931920" cy="317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49970" y="2962910"/>
            <a:ext cx="760730" cy="78676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221855" y="2960370"/>
            <a:ext cx="1971675" cy="25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43245" y="3726180"/>
            <a:ext cx="760730" cy="78676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78630" y="3837305"/>
            <a:ext cx="1971675" cy="25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61415" y="5921375"/>
            <a:ext cx="350012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2D hardware architecture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034405" y="5921375"/>
            <a:ext cx="3500120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3D hardware architecture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Approaches (2)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Each layer in 3D architecture can have isolated power rails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Power-gating*, voltage-scaling** differently for each layer</a:t>
            </a:r>
            <a:endParaRPr lang="x-none" altLang="en-US"/>
          </a:p>
          <a:p>
            <a:pPr lvl="2"/>
            <a:r>
              <a:rPr lang="x-none" altLang="en-US"/>
              <a:t>Reduce supply voltage for low-priority layer or power-gate it</a:t>
            </a:r>
            <a:endParaRPr lang="x-none" altLang="en-US"/>
          </a:p>
          <a:p>
            <a:pPr lvl="2"/>
            <a:r>
              <a:rPr lang="x-none" altLang="en-US"/>
              <a:t>Maintain supply voltage for high-priority layer</a:t>
            </a:r>
            <a:endParaRPr lang="x-none" altLang="en-US"/>
          </a:p>
          <a:p>
            <a:pPr lvl="1"/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263900" y="3491230"/>
            <a:ext cx="3385820" cy="2508250"/>
            <a:chOff x="9843" y="4883"/>
            <a:chExt cx="5332" cy="3950"/>
          </a:xfrm>
        </p:grpSpPr>
        <p:sp>
          <p:nvSpPr>
            <p:cNvPr id="7" name="Cube 6"/>
            <p:cNvSpPr/>
            <p:nvPr/>
          </p:nvSpPr>
          <p:spPr>
            <a:xfrm>
              <a:off x="9843" y="7239"/>
              <a:ext cx="5332" cy="1594"/>
            </a:xfrm>
            <a:prstGeom prst="cube">
              <a:avLst>
                <a:gd name="adj" fmla="val 85633"/>
              </a:avLst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3" y="8609"/>
              <a:ext cx="3966" cy="224"/>
            </a:xfrm>
            <a:prstGeom prst="rect">
              <a:avLst/>
            </a:prstGeom>
            <a:pattFill prst="dkDn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Package Substrate</a:t>
              </a:r>
              <a:endParaRPr lang="x-none" altLang="en-US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" name="Cube 8"/>
            <p:cNvSpPr/>
            <p:nvPr/>
          </p:nvSpPr>
          <p:spPr>
            <a:xfrm rot="10800000" flipH="1" flipV="1">
              <a:off x="10113" y="7058"/>
              <a:ext cx="4848" cy="1463"/>
            </a:xfrm>
            <a:prstGeom prst="cube">
              <a:avLst>
                <a:gd name="adj" fmla="val 846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13" y="8296"/>
              <a:ext cx="3600" cy="225"/>
            </a:xfrm>
            <a:prstGeom prst="rect">
              <a:avLst/>
            </a:prstGeom>
            <a:pattFill prst="wdDnDiag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Logic Die</a:t>
              </a:r>
              <a:endParaRPr lang="x-none" altLang="en-US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1657" y="656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1914" y="6938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3" name="Can 12"/>
            <p:cNvSpPr/>
            <p:nvPr/>
          </p:nvSpPr>
          <p:spPr>
            <a:xfrm>
              <a:off x="11376" y="6951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11086" y="6843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10776" y="6952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12771" y="656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13028" y="6938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8" name="Can 17"/>
            <p:cNvSpPr/>
            <p:nvPr/>
          </p:nvSpPr>
          <p:spPr>
            <a:xfrm>
              <a:off x="12490" y="6951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12200" y="6843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13331" y="656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13588" y="6938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2" name="Can 21"/>
            <p:cNvSpPr/>
            <p:nvPr/>
          </p:nvSpPr>
          <p:spPr>
            <a:xfrm>
              <a:off x="13812" y="617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14077" y="597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14380" y="5743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5" name="Cube 24"/>
            <p:cNvSpPr/>
            <p:nvPr/>
          </p:nvSpPr>
          <p:spPr>
            <a:xfrm rot="10800000" flipH="1" flipV="1">
              <a:off x="10110" y="6346"/>
              <a:ext cx="4848" cy="1463"/>
            </a:xfrm>
            <a:prstGeom prst="cube">
              <a:avLst>
                <a:gd name="adj" fmla="val 84693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110" y="7584"/>
              <a:ext cx="3600" cy="225"/>
            </a:xfrm>
            <a:prstGeom prst="rect">
              <a:avLst/>
            </a:prstGeom>
            <a:pattFill prst="wdDn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1</a:t>
              </a:r>
              <a:r>
                <a:rPr lang="x-none" altLang="en-US" sz="1000" b="1" baseline="30000">
                  <a:solidFill>
                    <a:schemeClr val="tx1"/>
                  </a:solidFill>
                  <a:sym typeface="+mn-ea"/>
                </a:rPr>
                <a:t>st</a:t>
              </a:r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 Memory Die</a:t>
              </a:r>
              <a:endParaRPr lang="x-none" altLang="en-US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11654" y="585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11911" y="6226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9" name="Can 28"/>
            <p:cNvSpPr/>
            <p:nvPr/>
          </p:nvSpPr>
          <p:spPr>
            <a:xfrm>
              <a:off x="11373" y="6239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0" name="Can 29"/>
            <p:cNvSpPr/>
            <p:nvPr/>
          </p:nvSpPr>
          <p:spPr>
            <a:xfrm>
              <a:off x="11083" y="6131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1" name="Can 30"/>
            <p:cNvSpPr/>
            <p:nvPr/>
          </p:nvSpPr>
          <p:spPr>
            <a:xfrm>
              <a:off x="10773" y="6240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2" name="Can 31"/>
            <p:cNvSpPr/>
            <p:nvPr/>
          </p:nvSpPr>
          <p:spPr>
            <a:xfrm>
              <a:off x="12768" y="585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13025" y="6226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34" name="Can 33"/>
            <p:cNvSpPr/>
            <p:nvPr/>
          </p:nvSpPr>
          <p:spPr>
            <a:xfrm>
              <a:off x="12487" y="6239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5" name="Can 34"/>
            <p:cNvSpPr/>
            <p:nvPr/>
          </p:nvSpPr>
          <p:spPr>
            <a:xfrm>
              <a:off x="12197" y="6131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6" name="Can 35"/>
            <p:cNvSpPr/>
            <p:nvPr/>
          </p:nvSpPr>
          <p:spPr>
            <a:xfrm>
              <a:off x="13328" y="585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7" name="Can 36"/>
            <p:cNvSpPr/>
            <p:nvPr/>
          </p:nvSpPr>
          <p:spPr>
            <a:xfrm>
              <a:off x="13585" y="6226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38" name="Can 37"/>
            <p:cNvSpPr/>
            <p:nvPr/>
          </p:nvSpPr>
          <p:spPr>
            <a:xfrm>
              <a:off x="13809" y="546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14074" y="526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14377" y="5031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1" name="Cube 40"/>
            <p:cNvSpPr/>
            <p:nvPr/>
          </p:nvSpPr>
          <p:spPr>
            <a:xfrm rot="10800000" flipH="1" flipV="1">
              <a:off x="10129" y="5609"/>
              <a:ext cx="4848" cy="1463"/>
            </a:xfrm>
            <a:prstGeom prst="cube">
              <a:avLst>
                <a:gd name="adj" fmla="val 84693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29" y="6847"/>
              <a:ext cx="3600" cy="225"/>
            </a:xfrm>
            <a:prstGeom prst="rect">
              <a:avLst/>
            </a:prstGeom>
            <a:pattFill prst="wdDn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2</a:t>
              </a:r>
              <a:r>
                <a:rPr lang="x-none" altLang="en-US" sz="1000" b="1" baseline="30000">
                  <a:solidFill>
                    <a:schemeClr val="tx1"/>
                  </a:solidFill>
                  <a:sym typeface="+mn-ea"/>
                </a:rPr>
                <a:t>nd</a:t>
              </a:r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 Memory Die</a:t>
              </a:r>
              <a:endParaRPr lang="x-none" altLang="en-US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Can 42"/>
            <p:cNvSpPr/>
            <p:nvPr/>
          </p:nvSpPr>
          <p:spPr>
            <a:xfrm>
              <a:off x="11673" y="5114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4" name="Can 43"/>
            <p:cNvSpPr/>
            <p:nvPr/>
          </p:nvSpPr>
          <p:spPr>
            <a:xfrm>
              <a:off x="11930" y="5489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45" name="Can 44"/>
            <p:cNvSpPr/>
            <p:nvPr/>
          </p:nvSpPr>
          <p:spPr>
            <a:xfrm>
              <a:off x="11392" y="5502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6" name="Can 45"/>
            <p:cNvSpPr/>
            <p:nvPr/>
          </p:nvSpPr>
          <p:spPr>
            <a:xfrm>
              <a:off x="11102" y="5394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7" name="Can 46"/>
            <p:cNvSpPr/>
            <p:nvPr/>
          </p:nvSpPr>
          <p:spPr>
            <a:xfrm>
              <a:off x="10792" y="5503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8" name="Can 47"/>
            <p:cNvSpPr/>
            <p:nvPr/>
          </p:nvSpPr>
          <p:spPr>
            <a:xfrm>
              <a:off x="12787" y="5114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13044" y="5489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50" name="Can 49"/>
            <p:cNvSpPr/>
            <p:nvPr/>
          </p:nvSpPr>
          <p:spPr>
            <a:xfrm>
              <a:off x="12506" y="5502"/>
              <a:ext cx="125" cy="1099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1" name="Can 50"/>
            <p:cNvSpPr/>
            <p:nvPr/>
          </p:nvSpPr>
          <p:spPr>
            <a:xfrm>
              <a:off x="12216" y="5394"/>
              <a:ext cx="125" cy="133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2" name="Can 51"/>
            <p:cNvSpPr/>
            <p:nvPr/>
          </p:nvSpPr>
          <p:spPr>
            <a:xfrm>
              <a:off x="13347" y="5114"/>
              <a:ext cx="125" cy="16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3" name="Can 52"/>
            <p:cNvSpPr/>
            <p:nvPr/>
          </p:nvSpPr>
          <p:spPr>
            <a:xfrm>
              <a:off x="13604" y="5489"/>
              <a:ext cx="125" cy="111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54" name="Can 53"/>
            <p:cNvSpPr/>
            <p:nvPr/>
          </p:nvSpPr>
          <p:spPr>
            <a:xfrm>
              <a:off x="13828" y="5054"/>
              <a:ext cx="125" cy="128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5" name="Can 54"/>
            <p:cNvSpPr/>
            <p:nvPr/>
          </p:nvSpPr>
          <p:spPr>
            <a:xfrm>
              <a:off x="14093" y="5031"/>
              <a:ext cx="125" cy="1104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6" name="Can 55"/>
            <p:cNvSpPr/>
            <p:nvPr/>
          </p:nvSpPr>
          <p:spPr>
            <a:xfrm>
              <a:off x="14396" y="5077"/>
              <a:ext cx="125" cy="8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b="1">
                <a:sym typeface="+mn-ea"/>
              </a:endParaRPr>
            </a:p>
          </p:txBody>
        </p:sp>
        <p:sp>
          <p:nvSpPr>
            <p:cNvPr id="57" name="Cube 56"/>
            <p:cNvSpPr/>
            <p:nvPr/>
          </p:nvSpPr>
          <p:spPr>
            <a:xfrm rot="10800000" flipH="1" flipV="1">
              <a:off x="10125" y="4883"/>
              <a:ext cx="4848" cy="1463"/>
            </a:xfrm>
            <a:prstGeom prst="cube">
              <a:avLst>
                <a:gd name="adj" fmla="val 84693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125" y="6121"/>
              <a:ext cx="3600" cy="225"/>
            </a:xfrm>
            <a:prstGeom prst="rect">
              <a:avLst/>
            </a:prstGeom>
            <a:pattFill prst="wdDn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3</a:t>
              </a:r>
              <a:r>
                <a:rPr lang="x-none" altLang="en-US" sz="1000" b="1" baseline="30000">
                  <a:solidFill>
                    <a:schemeClr val="tx1"/>
                  </a:solidFill>
                  <a:sym typeface="+mn-ea"/>
                </a:rPr>
                <a:t>rd</a:t>
              </a:r>
              <a:r>
                <a:rPr lang="x-none" altLang="en-US" sz="1000" b="1">
                  <a:solidFill>
                    <a:schemeClr val="tx1"/>
                  </a:solidFill>
                  <a:sym typeface="+mn-ea"/>
                </a:rPr>
                <a:t> Memory Die</a:t>
              </a:r>
              <a:endParaRPr lang="x-none" altLang="en-US" sz="9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121910" y="4737735"/>
            <a:ext cx="76200" cy="920750"/>
          </a:xfrm>
          <a:prstGeom prst="rect">
            <a:avLst/>
          </a:prstGeom>
          <a:pattFill prst="wdUpDiag">
            <a:fgClr>
              <a:srgbClr val="FF5353"/>
            </a:fgClr>
            <a:bgClr>
              <a:schemeClr val="bg1"/>
            </a:bgClr>
          </a:patt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/>
            <a:endParaRPr lang="x-none" altLang="en-US" sz="5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76875" y="4286250"/>
            <a:ext cx="76200" cy="1377315"/>
          </a:xfrm>
          <a:prstGeom prst="rect">
            <a:avLst/>
          </a:prstGeom>
          <a:pattFill prst="wdUpDiag">
            <a:fgClr>
              <a:srgbClr val="FF5353"/>
            </a:fgClr>
            <a:bgClr>
              <a:schemeClr val="bg1"/>
            </a:bgClr>
          </a:patt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/>
            <a:endParaRPr lang="x-none" altLang="en-US" sz="5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4450" y="5207000"/>
            <a:ext cx="76200" cy="456565"/>
          </a:xfrm>
          <a:prstGeom prst="rect">
            <a:avLst/>
          </a:prstGeom>
          <a:pattFill prst="wdUpDiag">
            <a:fgClr>
              <a:srgbClr val="FF5353"/>
            </a:fgClr>
            <a:bgClr>
              <a:schemeClr val="bg1"/>
            </a:bgClr>
          </a:patt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vert270" wrap="square" numCol="1" spcCol="0" rtlCol="0" fromWordArt="0" anchor="ctr" anchorCtr="0" forceAA="0" compatLnSpc="1">
            <a:noAutofit/>
          </a:bodyPr>
          <a:p>
            <a:pPr lvl="0" algn="ctr"/>
            <a:endParaRPr lang="x-none" altLang="en-US" sz="5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2640965" y="6126480"/>
            <a:ext cx="4623435" cy="368300"/>
          </a:xfrm>
          <a:prstGeom prst="rect">
            <a:avLst/>
          </a:prstGeom>
          <a:effectLst>
            <a:glow rad="127000">
              <a:srgbClr val="FFFFFF"/>
            </a:glow>
          </a:effectLst>
        </p:spPr>
        <p:txBody>
          <a:bodyPr wrap="none" rtlCol="0">
            <a:spAutoFit/>
          </a:bodyPr>
          <a:p>
            <a:pPr algn="l"/>
            <a:r>
              <a:rPr lang="x-none" altLang="en-US" sz="1800" b="1" dirty="0" smtClean="0">
                <a:solidFill>
                  <a:schemeClr val="bg2"/>
                </a:solidFill>
                <a:sym typeface="+mn-ea"/>
              </a:rPr>
              <a:t>Power management for each layer</a:t>
            </a:r>
            <a:endParaRPr lang="x-none" altLang="en-US" sz="1800" b="1" dirty="0" smtClean="0">
              <a:solidFill>
                <a:schemeClr val="bg2"/>
              </a:solidFill>
              <a:sym typeface="+mn-ea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018405" y="4018280"/>
            <a:ext cx="795655" cy="19812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6870066" y="4413250"/>
            <a:ext cx="1304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Power rails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 flipV="1">
            <a:off x="5697855" y="5051425"/>
            <a:ext cx="1796415" cy="6578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7" idx="2"/>
          </p:cNvCxnSpPr>
          <p:nvPr/>
        </p:nvCxnSpPr>
        <p:spPr>
          <a:xfrm flipV="1">
            <a:off x="7480300" y="4719955"/>
            <a:ext cx="42545" cy="334645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13150" y="5053965"/>
            <a:ext cx="450215" cy="74295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2256790" y="5210175"/>
            <a:ext cx="1297305" cy="23431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1389063" y="4608195"/>
            <a:ext cx="1198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b="1">
                <a:solidFill>
                  <a:srgbClr val="FF0000"/>
                </a:solidFill>
                <a:sym typeface="+mn-ea"/>
              </a:rPr>
              <a:t>Power rail</a:t>
            </a:r>
            <a:endParaRPr lang="x-none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7" name="Straight Connector 76"/>
          <p:cNvCxnSpPr>
            <a:endCxn id="76" idx="2"/>
          </p:cNvCxnSpPr>
          <p:nvPr/>
        </p:nvCxnSpPr>
        <p:spPr>
          <a:xfrm flipH="1" flipV="1">
            <a:off x="1988820" y="4914900"/>
            <a:ext cx="277495" cy="295275"/>
          </a:xfrm>
          <a:prstGeom prst="line">
            <a:avLst/>
          </a:prstGeom>
          <a:ln w="34925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15875" y="5581015"/>
            <a:ext cx="2790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i="1"/>
              <a:t>*</a:t>
            </a:r>
            <a:r>
              <a:rPr lang="x-none" altLang="en-US" sz="1000" i="1"/>
              <a:t>Power-gate = Remove supply voltage to reduce power consumption</a:t>
            </a:r>
            <a:endParaRPr lang="x-none" altLang="en-US" sz="1000"/>
          </a:p>
          <a:p>
            <a:pPr algn="l"/>
            <a:endParaRPr lang="x-none" altLang="en-US" sz="1000" i="1"/>
          </a:p>
          <a:p>
            <a:pPr algn="l"/>
            <a:r>
              <a:rPr lang="x-none" altLang="en-US" sz="1000" i="1"/>
              <a:t>**Voltage-scaling = Reduce supply voltage to reduce power consumption</a:t>
            </a:r>
            <a:endParaRPr lang="x-none" altLang="en-US" sz="10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Recap: Supply Voltage in Digital Circuits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Normal operation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Undervolting operation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Powergating operation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91710" y="1282065"/>
            <a:ext cx="5442585" cy="1794667"/>
            <a:chOff x="1893" y="1304"/>
            <a:chExt cx="8571" cy="3209"/>
          </a:xfrm>
        </p:grpSpPr>
        <p:cxnSp>
          <p:nvCxnSpPr>
            <p:cNvPr id="199" name="Straight Arrow Connector 198"/>
            <p:cNvCxnSpPr/>
            <p:nvPr/>
          </p:nvCxnSpPr>
          <p:spPr>
            <a:xfrm>
              <a:off x="2121" y="1702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>
              <a:off x="1893" y="4012"/>
              <a:ext cx="355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H="1">
              <a:off x="1989" y="2854"/>
              <a:ext cx="3456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 Box 214"/>
            <p:cNvSpPr txBox="1"/>
            <p:nvPr/>
          </p:nvSpPr>
          <p:spPr>
            <a:xfrm>
              <a:off x="1938" y="3965"/>
              <a:ext cx="330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sp>
          <p:nvSpPr>
            <p:cNvPr id="218" name="Text Box 217"/>
            <p:cNvSpPr txBox="1"/>
            <p:nvPr/>
          </p:nvSpPr>
          <p:spPr>
            <a:xfrm>
              <a:off x="1893" y="1304"/>
              <a:ext cx="1928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V</a:t>
              </a:r>
              <a:r>
                <a:rPr lang="x-none" altLang="en-US" b="1" baseline="-25000" dirty="0">
                  <a:sym typeface="+mn-ea"/>
                </a:rPr>
                <a:t>DD</a:t>
              </a:r>
              <a:r>
                <a:rPr lang="x-none" altLang="en-US" b="1" dirty="0">
                  <a:sym typeface="+mn-ea"/>
                </a:rPr>
                <a:t> (V)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219" name="Text Box 218"/>
            <p:cNvSpPr txBox="1"/>
            <p:nvPr/>
          </p:nvSpPr>
          <p:spPr>
            <a:xfrm>
              <a:off x="4420" y="3965"/>
              <a:ext cx="1342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t(s)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21" y="2371"/>
              <a:ext cx="1680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b="1" dirty="0">
                  <a:sym typeface="+mn-ea"/>
                </a:rPr>
                <a:t>V</a:t>
              </a:r>
              <a:r>
                <a:rPr lang="x-none" b="1" baseline="-25000" dirty="0">
                  <a:sym typeface="+mn-ea"/>
                </a:rPr>
                <a:t>T</a:t>
              </a:r>
              <a:r>
                <a:rPr lang="x-none" b="1" dirty="0">
                  <a:sym typeface="+mn-ea"/>
                </a:rPr>
                <a:t>=V</a:t>
              </a:r>
              <a:r>
                <a:rPr lang="x-none" b="1" baseline="-25000" dirty="0">
                  <a:sym typeface="+mn-ea"/>
                </a:rPr>
                <a:t>DD</a:t>
              </a:r>
              <a:r>
                <a:rPr lang="x-none" b="1" dirty="0">
                  <a:sym typeface="+mn-ea"/>
                </a:rPr>
                <a:t>/2</a:t>
              </a:r>
              <a:endParaRPr lang="x-none" b="1" dirty="0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330" y="2079"/>
              <a:ext cx="330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1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14" y="1709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420" y="1304"/>
              <a:ext cx="1928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Bit 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330" y="3240"/>
              <a:ext cx="330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2151" y="2155"/>
              <a:ext cx="156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4" idx="8"/>
            </p:cNvCxnSpPr>
            <p:nvPr/>
          </p:nvCxnSpPr>
          <p:spPr>
            <a:xfrm flipH="1" flipV="1">
              <a:off x="3682" y="2155"/>
              <a:ext cx="583" cy="1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279" y="3582"/>
              <a:ext cx="961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2165" y="1903"/>
              <a:ext cx="3131" cy="1821"/>
            </a:xfrm>
            <a:custGeom>
              <a:avLst/>
              <a:gdLst>
                <a:gd name="connisteX0" fmla="*/ 0 w 1988185"/>
                <a:gd name="connsiteY0" fmla="*/ 160588 h 1432076"/>
                <a:gd name="connisteX1" fmla="*/ 117475 w 1988185"/>
                <a:gd name="connsiteY1" fmla="*/ 43113 h 1432076"/>
                <a:gd name="connisteX2" fmla="*/ 260350 w 1988185"/>
                <a:gd name="connsiteY2" fmla="*/ 236153 h 1432076"/>
                <a:gd name="connisteX3" fmla="*/ 394335 w 1988185"/>
                <a:gd name="connsiteY3" fmla="*/ 102168 h 1432076"/>
                <a:gd name="connisteX4" fmla="*/ 537210 w 1988185"/>
                <a:gd name="connsiteY4" fmla="*/ 261553 h 1432076"/>
                <a:gd name="connisteX5" fmla="*/ 729615 w 1988185"/>
                <a:gd name="connsiteY5" fmla="*/ 60258 h 1432076"/>
                <a:gd name="connisteX6" fmla="*/ 880745 w 1988185"/>
                <a:gd name="connsiteY6" fmla="*/ 236153 h 1432076"/>
                <a:gd name="connisteX7" fmla="*/ 998220 w 1988185"/>
                <a:gd name="connsiteY7" fmla="*/ 68513 h 1432076"/>
                <a:gd name="connisteX8" fmla="*/ 1333500 w 1988185"/>
                <a:gd name="connsiteY8" fmla="*/ 1351848 h 1432076"/>
                <a:gd name="connisteX9" fmla="*/ 1450975 w 1988185"/>
                <a:gd name="connsiteY9" fmla="*/ 1234373 h 1432076"/>
                <a:gd name="connisteX10" fmla="*/ 1543685 w 1988185"/>
                <a:gd name="connsiteY10" fmla="*/ 1343593 h 1432076"/>
                <a:gd name="connisteX11" fmla="*/ 1627505 w 1988185"/>
                <a:gd name="connsiteY11" fmla="*/ 1226118 h 1432076"/>
                <a:gd name="connisteX12" fmla="*/ 1703070 w 1988185"/>
                <a:gd name="connsiteY12" fmla="*/ 1343593 h 1432076"/>
                <a:gd name="connisteX13" fmla="*/ 1820545 w 1988185"/>
                <a:gd name="connsiteY13" fmla="*/ 1234373 h 1432076"/>
                <a:gd name="connisteX14" fmla="*/ 1946275 w 1988185"/>
                <a:gd name="connsiteY14" fmla="*/ 1318193 h 1432076"/>
                <a:gd name="connisteX15" fmla="*/ 1988185 w 1988185"/>
                <a:gd name="connsiteY15" fmla="*/ 1309938 h 14320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</a:cxnLst>
              <a:rect l="l" t="t" r="r" b="b"/>
              <a:pathLst>
                <a:path w="1988185" h="1432076">
                  <a:moveTo>
                    <a:pt x="0" y="160588"/>
                  </a:moveTo>
                  <a:cubicBezTo>
                    <a:pt x="20320" y="133283"/>
                    <a:pt x="65405" y="27873"/>
                    <a:pt x="117475" y="43113"/>
                  </a:cubicBezTo>
                  <a:cubicBezTo>
                    <a:pt x="169545" y="58353"/>
                    <a:pt x="205105" y="224088"/>
                    <a:pt x="260350" y="236153"/>
                  </a:cubicBezTo>
                  <a:cubicBezTo>
                    <a:pt x="315595" y="248218"/>
                    <a:pt x="339090" y="97088"/>
                    <a:pt x="394335" y="102168"/>
                  </a:cubicBezTo>
                  <a:cubicBezTo>
                    <a:pt x="449580" y="107248"/>
                    <a:pt x="469900" y="269808"/>
                    <a:pt x="537210" y="261553"/>
                  </a:cubicBezTo>
                  <a:cubicBezTo>
                    <a:pt x="604520" y="253298"/>
                    <a:pt x="661035" y="65338"/>
                    <a:pt x="729615" y="60258"/>
                  </a:cubicBezTo>
                  <a:cubicBezTo>
                    <a:pt x="798195" y="55178"/>
                    <a:pt x="826770" y="234248"/>
                    <a:pt x="880745" y="236153"/>
                  </a:cubicBezTo>
                  <a:cubicBezTo>
                    <a:pt x="934720" y="238058"/>
                    <a:pt x="907415" y="-154372"/>
                    <a:pt x="998220" y="68513"/>
                  </a:cubicBezTo>
                  <a:cubicBezTo>
                    <a:pt x="1089025" y="291398"/>
                    <a:pt x="1242695" y="1118803"/>
                    <a:pt x="1333500" y="1351848"/>
                  </a:cubicBezTo>
                  <a:cubicBezTo>
                    <a:pt x="1424305" y="1584893"/>
                    <a:pt x="1409065" y="1236278"/>
                    <a:pt x="1450975" y="1234373"/>
                  </a:cubicBezTo>
                  <a:cubicBezTo>
                    <a:pt x="1492885" y="1232468"/>
                    <a:pt x="1508125" y="1345498"/>
                    <a:pt x="1543685" y="1343593"/>
                  </a:cubicBezTo>
                  <a:cubicBezTo>
                    <a:pt x="1579245" y="1341688"/>
                    <a:pt x="1595755" y="1226118"/>
                    <a:pt x="1627505" y="1226118"/>
                  </a:cubicBezTo>
                  <a:cubicBezTo>
                    <a:pt x="1659255" y="1226118"/>
                    <a:pt x="1664335" y="1341688"/>
                    <a:pt x="1703070" y="1343593"/>
                  </a:cubicBezTo>
                  <a:cubicBezTo>
                    <a:pt x="1741805" y="1345498"/>
                    <a:pt x="1771650" y="1239453"/>
                    <a:pt x="1820545" y="1234373"/>
                  </a:cubicBezTo>
                  <a:cubicBezTo>
                    <a:pt x="1869440" y="1229293"/>
                    <a:pt x="1912620" y="1302953"/>
                    <a:pt x="1946275" y="1318193"/>
                  </a:cubicBezTo>
                  <a:cubicBezTo>
                    <a:pt x="1979930" y="1333433"/>
                    <a:pt x="1982470" y="1313113"/>
                    <a:pt x="1988185" y="1309938"/>
                  </a:cubicBezTo>
                </a:path>
              </a:pathLst>
            </a:custGeom>
            <a:noFill/>
            <a:ln>
              <a:solidFill>
                <a:srgbClr val="FF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202" y="2561"/>
              <a:ext cx="481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6443" y="2320"/>
              <a:ext cx="3691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Expected Voltage</a:t>
              </a:r>
              <a:endParaRPr lang="x-none" altLang="en-US" b="1" dirty="0">
                <a:sym typeface="+mn-ea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202" y="3220"/>
              <a:ext cx="481" cy="0"/>
            </a:xfrm>
            <a:prstGeom prst="straightConnector1">
              <a:avLst/>
            </a:prstGeom>
            <a:ln>
              <a:solidFill>
                <a:srgbClr val="FF5353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6773" y="2978"/>
              <a:ext cx="3691" cy="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x-none" altLang="en-US" b="1" dirty="0">
                  <a:sym typeface="+mn-ea"/>
                </a:rPr>
                <a:t>Real Voltage</a:t>
              </a:r>
              <a:endParaRPr lang="x-none" altLang="en-US" b="1" dirty="0">
                <a:sym typeface="+mn-ea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60595" y="3144520"/>
            <a:ext cx="5442585" cy="1644882"/>
            <a:chOff x="7497" y="4952"/>
            <a:chExt cx="8571" cy="327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725" y="5350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497" y="7660"/>
              <a:ext cx="355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593" y="6502"/>
              <a:ext cx="3456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3"/>
            <p:cNvSpPr txBox="1"/>
            <p:nvPr/>
          </p:nvSpPr>
          <p:spPr>
            <a:xfrm>
              <a:off x="7542" y="7613"/>
              <a:ext cx="330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7497" y="4952"/>
              <a:ext cx="1928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V</a:t>
              </a:r>
              <a:r>
                <a:rPr lang="x-none" altLang="en-US" b="1" baseline="-25000" dirty="0">
                  <a:sym typeface="+mn-ea"/>
                </a:rPr>
                <a:t>DD</a:t>
              </a:r>
              <a:r>
                <a:rPr lang="x-none" altLang="en-US" b="1" dirty="0">
                  <a:sym typeface="+mn-ea"/>
                </a:rPr>
                <a:t> (V)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0024" y="7613"/>
              <a:ext cx="1342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t(s)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7769" y="6502"/>
              <a:ext cx="1680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b="1" dirty="0">
                  <a:sym typeface="+mn-ea"/>
                </a:rPr>
                <a:t>V</a:t>
              </a:r>
              <a:r>
                <a:rPr lang="x-none" b="1" baseline="-25000" dirty="0">
                  <a:sym typeface="+mn-ea"/>
                </a:rPr>
                <a:t>T</a:t>
              </a:r>
              <a:r>
                <a:rPr lang="x-none" b="1" dirty="0">
                  <a:sym typeface="+mn-ea"/>
                </a:rPr>
                <a:t>=V</a:t>
              </a:r>
              <a:r>
                <a:rPr lang="x-none" b="1" baseline="-25000" dirty="0">
                  <a:sym typeface="+mn-ea"/>
                </a:rPr>
                <a:t>DD</a:t>
              </a:r>
              <a:r>
                <a:rPr lang="x-none" b="1" dirty="0">
                  <a:sym typeface="+mn-ea"/>
                </a:rPr>
                <a:t>/2</a:t>
              </a:r>
              <a:endParaRPr lang="x-none" b="1" dirty="0">
                <a:sym typeface="+mn-ea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0934" y="5727"/>
              <a:ext cx="330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1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0818" y="5357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9"/>
            <p:cNvSpPr txBox="1"/>
            <p:nvPr/>
          </p:nvSpPr>
          <p:spPr>
            <a:xfrm>
              <a:off x="10024" y="4952"/>
              <a:ext cx="1928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Bit 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0934" y="6888"/>
              <a:ext cx="330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7743" y="6403"/>
              <a:ext cx="1563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9328" y="6390"/>
              <a:ext cx="476" cy="846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9804" y="7236"/>
              <a:ext cx="961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7769" y="6291"/>
              <a:ext cx="3131" cy="1080"/>
            </a:xfrm>
            <a:custGeom>
              <a:avLst/>
              <a:gdLst>
                <a:gd name="connisteX0" fmla="*/ 0 w 1988185"/>
                <a:gd name="connsiteY0" fmla="*/ 160588 h 1432076"/>
                <a:gd name="connisteX1" fmla="*/ 117475 w 1988185"/>
                <a:gd name="connsiteY1" fmla="*/ 43113 h 1432076"/>
                <a:gd name="connisteX2" fmla="*/ 260350 w 1988185"/>
                <a:gd name="connsiteY2" fmla="*/ 236153 h 1432076"/>
                <a:gd name="connisteX3" fmla="*/ 394335 w 1988185"/>
                <a:gd name="connsiteY3" fmla="*/ 102168 h 1432076"/>
                <a:gd name="connisteX4" fmla="*/ 537210 w 1988185"/>
                <a:gd name="connsiteY4" fmla="*/ 261553 h 1432076"/>
                <a:gd name="connisteX5" fmla="*/ 729615 w 1988185"/>
                <a:gd name="connsiteY5" fmla="*/ 60258 h 1432076"/>
                <a:gd name="connisteX6" fmla="*/ 880745 w 1988185"/>
                <a:gd name="connsiteY6" fmla="*/ 236153 h 1432076"/>
                <a:gd name="connisteX7" fmla="*/ 998220 w 1988185"/>
                <a:gd name="connsiteY7" fmla="*/ 68513 h 1432076"/>
                <a:gd name="connisteX8" fmla="*/ 1333500 w 1988185"/>
                <a:gd name="connsiteY8" fmla="*/ 1351848 h 1432076"/>
                <a:gd name="connisteX9" fmla="*/ 1450975 w 1988185"/>
                <a:gd name="connsiteY9" fmla="*/ 1234373 h 1432076"/>
                <a:gd name="connisteX10" fmla="*/ 1543685 w 1988185"/>
                <a:gd name="connsiteY10" fmla="*/ 1343593 h 1432076"/>
                <a:gd name="connisteX11" fmla="*/ 1627505 w 1988185"/>
                <a:gd name="connsiteY11" fmla="*/ 1226118 h 1432076"/>
                <a:gd name="connisteX12" fmla="*/ 1703070 w 1988185"/>
                <a:gd name="connsiteY12" fmla="*/ 1343593 h 1432076"/>
                <a:gd name="connisteX13" fmla="*/ 1820545 w 1988185"/>
                <a:gd name="connsiteY13" fmla="*/ 1234373 h 1432076"/>
                <a:gd name="connisteX14" fmla="*/ 1946275 w 1988185"/>
                <a:gd name="connsiteY14" fmla="*/ 1318193 h 1432076"/>
                <a:gd name="connisteX15" fmla="*/ 1988185 w 1988185"/>
                <a:gd name="connsiteY15" fmla="*/ 1309938 h 14320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</a:cxnLst>
              <a:rect l="l" t="t" r="r" b="b"/>
              <a:pathLst>
                <a:path w="1988185" h="1432076">
                  <a:moveTo>
                    <a:pt x="0" y="160588"/>
                  </a:moveTo>
                  <a:cubicBezTo>
                    <a:pt x="20320" y="133283"/>
                    <a:pt x="65405" y="27873"/>
                    <a:pt x="117475" y="43113"/>
                  </a:cubicBezTo>
                  <a:cubicBezTo>
                    <a:pt x="169545" y="58353"/>
                    <a:pt x="205105" y="224088"/>
                    <a:pt x="260350" y="236153"/>
                  </a:cubicBezTo>
                  <a:cubicBezTo>
                    <a:pt x="315595" y="248218"/>
                    <a:pt x="339090" y="97088"/>
                    <a:pt x="394335" y="102168"/>
                  </a:cubicBezTo>
                  <a:cubicBezTo>
                    <a:pt x="449580" y="107248"/>
                    <a:pt x="469900" y="269808"/>
                    <a:pt x="537210" y="261553"/>
                  </a:cubicBezTo>
                  <a:cubicBezTo>
                    <a:pt x="604520" y="253298"/>
                    <a:pt x="661035" y="65338"/>
                    <a:pt x="729615" y="60258"/>
                  </a:cubicBezTo>
                  <a:cubicBezTo>
                    <a:pt x="798195" y="55178"/>
                    <a:pt x="826770" y="234248"/>
                    <a:pt x="880745" y="236153"/>
                  </a:cubicBezTo>
                  <a:cubicBezTo>
                    <a:pt x="934720" y="238058"/>
                    <a:pt x="907415" y="-154372"/>
                    <a:pt x="998220" y="68513"/>
                  </a:cubicBezTo>
                  <a:cubicBezTo>
                    <a:pt x="1089025" y="291398"/>
                    <a:pt x="1242695" y="1118803"/>
                    <a:pt x="1333500" y="1351848"/>
                  </a:cubicBezTo>
                  <a:cubicBezTo>
                    <a:pt x="1424305" y="1584893"/>
                    <a:pt x="1409065" y="1236278"/>
                    <a:pt x="1450975" y="1234373"/>
                  </a:cubicBezTo>
                  <a:cubicBezTo>
                    <a:pt x="1492885" y="1232468"/>
                    <a:pt x="1508125" y="1345498"/>
                    <a:pt x="1543685" y="1343593"/>
                  </a:cubicBezTo>
                  <a:cubicBezTo>
                    <a:pt x="1579245" y="1341688"/>
                    <a:pt x="1595755" y="1226118"/>
                    <a:pt x="1627505" y="1226118"/>
                  </a:cubicBezTo>
                  <a:cubicBezTo>
                    <a:pt x="1659255" y="1226118"/>
                    <a:pt x="1664335" y="1341688"/>
                    <a:pt x="1703070" y="1343593"/>
                  </a:cubicBezTo>
                  <a:cubicBezTo>
                    <a:pt x="1741805" y="1345498"/>
                    <a:pt x="1771650" y="1239453"/>
                    <a:pt x="1820545" y="1234373"/>
                  </a:cubicBezTo>
                  <a:cubicBezTo>
                    <a:pt x="1869440" y="1229293"/>
                    <a:pt x="1912620" y="1302953"/>
                    <a:pt x="1946275" y="1318193"/>
                  </a:cubicBezTo>
                  <a:cubicBezTo>
                    <a:pt x="1979930" y="1333433"/>
                    <a:pt x="1982470" y="1313113"/>
                    <a:pt x="1988185" y="1309938"/>
                  </a:cubicBezTo>
                </a:path>
              </a:pathLst>
            </a:custGeom>
            <a:noFill/>
            <a:ln>
              <a:solidFill>
                <a:srgbClr val="FF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1806" y="6209"/>
              <a:ext cx="481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2047" y="5968"/>
              <a:ext cx="3691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Reduced Voltage</a:t>
              </a:r>
              <a:endParaRPr lang="x-none" altLang="en-US" b="1" dirty="0">
                <a:sym typeface="+mn-ea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11806" y="6868"/>
              <a:ext cx="481" cy="0"/>
            </a:xfrm>
            <a:prstGeom prst="straightConnector1">
              <a:avLst/>
            </a:prstGeom>
            <a:ln>
              <a:solidFill>
                <a:srgbClr val="FF5353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 Box 38"/>
            <p:cNvSpPr txBox="1"/>
            <p:nvPr/>
          </p:nvSpPr>
          <p:spPr>
            <a:xfrm>
              <a:off x="12377" y="6626"/>
              <a:ext cx="3691" cy="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x-none" altLang="en-US" b="1" dirty="0">
                  <a:sym typeface="+mn-ea"/>
                </a:rPr>
                <a:t>Real Voltage</a:t>
              </a:r>
              <a:endParaRPr lang="x-none" altLang="en-US" b="1" dirty="0">
                <a:sym typeface="+mn-ea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41545" y="4789170"/>
            <a:ext cx="5442585" cy="1660794"/>
            <a:chOff x="7497" y="4952"/>
            <a:chExt cx="8571" cy="3264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725" y="5350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7497" y="7660"/>
              <a:ext cx="355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7593" y="6502"/>
              <a:ext cx="3456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83"/>
            <p:cNvSpPr txBox="1"/>
            <p:nvPr/>
          </p:nvSpPr>
          <p:spPr>
            <a:xfrm>
              <a:off x="7542" y="7613"/>
              <a:ext cx="330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7497" y="4952"/>
              <a:ext cx="1928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V</a:t>
              </a:r>
              <a:r>
                <a:rPr lang="x-none" altLang="en-US" b="1" baseline="-25000" dirty="0">
                  <a:sym typeface="+mn-ea"/>
                </a:rPr>
                <a:t>DD</a:t>
              </a:r>
              <a:r>
                <a:rPr lang="x-none" altLang="en-US" b="1" dirty="0">
                  <a:sym typeface="+mn-ea"/>
                </a:rPr>
                <a:t> (V)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10024" y="7613"/>
              <a:ext cx="1342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t(s)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7769" y="6502"/>
              <a:ext cx="1680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b="1" dirty="0">
                  <a:sym typeface="+mn-ea"/>
                </a:rPr>
                <a:t>V</a:t>
              </a:r>
              <a:r>
                <a:rPr lang="x-none" b="1" baseline="-25000" dirty="0">
                  <a:sym typeface="+mn-ea"/>
                </a:rPr>
                <a:t>T</a:t>
              </a:r>
              <a:r>
                <a:rPr lang="x-none" b="1" dirty="0">
                  <a:sym typeface="+mn-ea"/>
                </a:rPr>
                <a:t>=V</a:t>
              </a:r>
              <a:r>
                <a:rPr lang="x-none" b="1" baseline="-25000" dirty="0">
                  <a:sym typeface="+mn-ea"/>
                </a:rPr>
                <a:t>DD</a:t>
              </a:r>
              <a:r>
                <a:rPr lang="x-none" b="1" dirty="0">
                  <a:sym typeface="+mn-ea"/>
                </a:rPr>
                <a:t>/2</a:t>
              </a:r>
              <a:endParaRPr lang="x-none" b="1" dirty="0">
                <a:sym typeface="+mn-ea"/>
              </a:endParaRPr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10934" y="5727"/>
              <a:ext cx="330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1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0818" y="5357"/>
              <a:ext cx="0" cy="2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90"/>
            <p:cNvSpPr txBox="1"/>
            <p:nvPr/>
          </p:nvSpPr>
          <p:spPr>
            <a:xfrm>
              <a:off x="10024" y="4952"/>
              <a:ext cx="1928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Bit </a:t>
              </a:r>
              <a:endParaRPr lang="x-none" altLang="en-US" b="1" dirty="0">
                <a:sym typeface="+mn-ea"/>
              </a:endParaRPr>
            </a:p>
          </p:txBody>
        </p:sp>
        <p:sp>
          <p:nvSpPr>
            <p:cNvPr id="92" name="Text Box 91"/>
            <p:cNvSpPr txBox="1"/>
            <p:nvPr/>
          </p:nvSpPr>
          <p:spPr>
            <a:xfrm>
              <a:off x="10934" y="6888"/>
              <a:ext cx="330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en-US" b="1" dirty="0">
                  <a:sym typeface="+mn-ea"/>
                </a:rPr>
                <a:t>0</a:t>
              </a:r>
              <a:endParaRPr lang="en-US" altLang="en-US" b="1" dirty="0">
                <a:sym typeface="+mn-ea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 flipV="1">
              <a:off x="7724" y="7600"/>
              <a:ext cx="3080" cy="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714" y="7551"/>
              <a:ext cx="3080" cy="2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1806" y="6209"/>
              <a:ext cx="48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1637" y="5968"/>
              <a:ext cx="3691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x-none" altLang="en-US" b="1" dirty="0">
                  <a:sym typeface="+mn-ea"/>
                </a:rPr>
                <a:t>Powergated </a:t>
              </a:r>
              <a:endParaRPr lang="x-none" altLang="en-US" b="1" dirty="0">
                <a:sym typeface="+mn-ea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1806" y="6868"/>
              <a:ext cx="481" cy="0"/>
            </a:xfrm>
            <a:prstGeom prst="straightConnector1">
              <a:avLst/>
            </a:prstGeom>
            <a:ln>
              <a:solidFill>
                <a:srgbClr val="FF5353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0" name="Text Box 99"/>
            <p:cNvSpPr txBox="1"/>
            <p:nvPr/>
          </p:nvSpPr>
          <p:spPr>
            <a:xfrm>
              <a:off x="12377" y="6626"/>
              <a:ext cx="3691" cy="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x-none" altLang="en-US" b="1" dirty="0">
                  <a:sym typeface="+mn-ea"/>
                </a:rPr>
                <a:t>Real Voltage</a:t>
              </a:r>
              <a:endParaRPr lang="x-none" altLang="en-US" b="1" dirty="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Approaches (3)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Spike Neural Network </a:t>
            </a:r>
            <a:r>
              <a:rPr lang="x-none" altLang="en-US">
                <a:sym typeface="+mn-ea"/>
              </a:rPr>
              <a:t>is spatial and temporal sparse</a:t>
            </a:r>
            <a:r>
              <a:rPr lang="x-none" altLang="en-US"/>
              <a:t> 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Lightweight inference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Low power delivery</a:t>
            </a:r>
            <a:endParaRPr lang="x-none" altLang="en-US"/>
          </a:p>
          <a:p>
            <a:r>
              <a:rPr lang="x-none" altLang="en-US"/>
              <a:t>SNN </a:t>
            </a:r>
            <a:r>
              <a:rPr lang="x-none" altLang="en-US">
                <a:sym typeface="+mn-ea"/>
              </a:rPr>
              <a:t>has noise resilience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Against the affection of power-gate &amp; voltage-scaling</a:t>
            </a:r>
            <a:endParaRPr lang="x-none" altLang="en-US"/>
          </a:p>
          <a:p>
            <a:pPr lvl="1"/>
            <a:endParaRPr lang="x-none" altLang="en-US"/>
          </a:p>
          <a:p>
            <a:pPr lvl="1"/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28D4743-7C4F-4607-B8C2-4F035F2F1493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rPr lang="en-US" smtClean="0"/>
              <a:t>Ngo-Doanh Nguyen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84" name="Picture 3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420" y="5020945"/>
            <a:ext cx="1614805" cy="1221105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20" y="3418205"/>
            <a:ext cx="2523490" cy="1489710"/>
          </a:xfrm>
          <a:prstGeom prst="rect">
            <a:avLst/>
          </a:prstGeom>
        </p:spPr>
      </p:pic>
      <p:grpSp>
        <p:nvGrpSpPr>
          <p:cNvPr id="349" name="Group 348"/>
          <p:cNvGrpSpPr/>
          <p:nvPr/>
        </p:nvGrpSpPr>
        <p:grpSpPr>
          <a:xfrm rot="0">
            <a:off x="4027170" y="3579495"/>
            <a:ext cx="1406525" cy="1216025"/>
            <a:chOff x="2828" y="8623"/>
            <a:chExt cx="1272" cy="1100"/>
          </a:xfrm>
        </p:grpSpPr>
        <p:grpSp>
          <p:nvGrpSpPr>
            <p:cNvPr id="291" name="Group 290"/>
            <p:cNvGrpSpPr/>
            <p:nvPr/>
          </p:nvGrpSpPr>
          <p:grpSpPr>
            <a:xfrm>
              <a:off x="2828" y="8623"/>
              <a:ext cx="1272" cy="1100"/>
              <a:chOff x="977358" y="537709"/>
              <a:chExt cx="1038931" cy="772484"/>
            </a:xfrm>
          </p:grpSpPr>
          <p:sp>
            <p:nvSpPr>
              <p:cNvPr id="308" name="Shape 307"/>
              <p:cNvSpPr/>
              <p:nvPr/>
            </p:nvSpPr>
            <p:spPr>
              <a:xfrm>
                <a:off x="977358" y="537709"/>
                <a:ext cx="1038931" cy="772484"/>
              </a:xfrm>
              <a:prstGeom prst="gear9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6" name="Shape 4"/>
              <p:cNvSpPr txBox="1"/>
              <p:nvPr/>
            </p:nvSpPr>
            <p:spPr>
              <a:xfrm>
                <a:off x="1166315" y="718660"/>
                <a:ext cx="661017" cy="3970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500" kern="1200" dirty="0"/>
              </a:p>
            </p:txBody>
          </p:sp>
        </p:grpSp>
        <p:sp>
          <p:nvSpPr>
            <p:cNvPr id="318" name="Shape 317"/>
            <p:cNvSpPr/>
            <p:nvPr/>
          </p:nvSpPr>
          <p:spPr>
            <a:xfrm>
              <a:off x="3036" y="8786"/>
              <a:ext cx="862" cy="782"/>
            </a:xfrm>
            <a:prstGeom prst="gear9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8" name="Shape 337"/>
            <p:cNvSpPr/>
            <p:nvPr/>
          </p:nvSpPr>
          <p:spPr>
            <a:xfrm>
              <a:off x="3210" y="8932"/>
              <a:ext cx="538" cy="489"/>
            </a:xfrm>
            <a:prstGeom prst="gear9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355" name="Picture 3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3538220"/>
            <a:ext cx="1637030" cy="1181100"/>
          </a:xfrm>
          <a:prstGeom prst="rect">
            <a:avLst/>
          </a:prstGeom>
        </p:spPr>
      </p:pic>
      <p:sp>
        <p:nvSpPr>
          <p:cNvPr id="357" name="Right Arrow 356"/>
          <p:cNvSpPr/>
          <p:nvPr/>
        </p:nvSpPr>
        <p:spPr>
          <a:xfrm>
            <a:off x="3095625" y="3803015"/>
            <a:ext cx="504190" cy="61023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9" name="Right Arrow 358"/>
          <p:cNvSpPr/>
          <p:nvPr/>
        </p:nvSpPr>
        <p:spPr>
          <a:xfrm>
            <a:off x="6015355" y="3886200"/>
            <a:ext cx="504190" cy="61023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0" name="Text Box 359"/>
          <p:cNvSpPr txBox="1"/>
          <p:nvPr/>
        </p:nvSpPr>
        <p:spPr>
          <a:xfrm>
            <a:off x="1270000" y="3281045"/>
            <a:ext cx="1602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Information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61" name="Text Box 360"/>
          <p:cNvSpPr txBox="1"/>
          <p:nvPr/>
        </p:nvSpPr>
        <p:spPr>
          <a:xfrm>
            <a:off x="4150360" y="328104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Training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62" name="Text Box 361"/>
          <p:cNvSpPr txBox="1"/>
          <p:nvPr/>
        </p:nvSpPr>
        <p:spPr>
          <a:xfrm>
            <a:off x="7186295" y="3281045"/>
            <a:ext cx="1525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SNN Model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72" name="Group 371"/>
          <p:cNvGrpSpPr/>
          <p:nvPr/>
        </p:nvGrpSpPr>
        <p:grpSpPr>
          <a:xfrm rot="0">
            <a:off x="4051935" y="4759325"/>
            <a:ext cx="1549400" cy="1552575"/>
            <a:chOff x="3081" y="8914"/>
            <a:chExt cx="1493" cy="1496"/>
          </a:xfrm>
        </p:grpSpPr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" y="8914"/>
              <a:ext cx="1493" cy="1496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" y="9480"/>
              <a:ext cx="655" cy="363"/>
            </a:xfrm>
            <a:prstGeom prst="rect">
              <a:avLst/>
            </a:prstGeom>
          </p:spPr>
        </p:pic>
      </p:grpSp>
      <p:pic>
        <p:nvPicPr>
          <p:cNvPr id="378" name="Picture 3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890" y="4989830"/>
            <a:ext cx="1926590" cy="1252220"/>
          </a:xfrm>
          <a:prstGeom prst="rect">
            <a:avLst/>
          </a:prstGeom>
        </p:spPr>
      </p:pic>
      <p:sp>
        <p:nvSpPr>
          <p:cNvPr id="379" name="Right Arrow 378"/>
          <p:cNvSpPr/>
          <p:nvPr/>
        </p:nvSpPr>
        <p:spPr>
          <a:xfrm>
            <a:off x="3095625" y="5230495"/>
            <a:ext cx="504190" cy="61023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0" name="Text Box 379"/>
          <p:cNvSpPr txBox="1"/>
          <p:nvPr/>
        </p:nvSpPr>
        <p:spPr>
          <a:xfrm>
            <a:off x="1393825" y="6250305"/>
            <a:ext cx="1330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Input Spike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44820" y="4468495"/>
            <a:ext cx="1196975" cy="849630"/>
            <a:chOff x="8927" y="6725"/>
            <a:chExt cx="1885" cy="1338"/>
          </a:xfrm>
        </p:grpSpPr>
        <p:sp>
          <p:nvSpPr>
            <p:cNvPr id="381" name="Right Arrow 380"/>
            <p:cNvSpPr/>
            <p:nvPr/>
          </p:nvSpPr>
          <p:spPr>
            <a:xfrm rot="8940000">
              <a:off x="8927" y="6725"/>
              <a:ext cx="1487" cy="133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2" name="Text Box 381"/>
            <p:cNvSpPr txBox="1"/>
            <p:nvPr/>
          </p:nvSpPr>
          <p:spPr>
            <a:xfrm rot="19740000">
              <a:off x="9318" y="6777"/>
              <a:ext cx="149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x-none" altLang="en-US" b="1">
                  <a:sym typeface="+mn-ea"/>
                </a:rPr>
                <a:t>HW </a:t>
              </a:r>
              <a:endParaRPr lang="x-none" altLang="en-US" b="1">
                <a:sym typeface="+mn-ea"/>
              </a:endParaRPr>
            </a:p>
            <a:p>
              <a:pPr lvl="0" algn="l"/>
              <a:r>
                <a:rPr lang="x-none" altLang="en-US" b="1">
                  <a:sym typeface="+mn-ea"/>
                </a:rPr>
                <a:t>Impl.</a:t>
              </a:r>
              <a:endParaRPr lang="x-none" altLang="en-US" b="1">
                <a:sym typeface="+mn-ea"/>
              </a:endParaRPr>
            </a:p>
          </p:txBody>
        </p:sp>
      </p:grpSp>
      <p:sp>
        <p:nvSpPr>
          <p:cNvPr id="383" name="Right Arrow 382"/>
          <p:cNvSpPr/>
          <p:nvPr/>
        </p:nvSpPr>
        <p:spPr>
          <a:xfrm>
            <a:off x="6017260" y="5230495"/>
            <a:ext cx="504190" cy="61023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6" name="Text Box 385"/>
          <p:cNvSpPr txBox="1"/>
          <p:nvPr/>
        </p:nvSpPr>
        <p:spPr>
          <a:xfrm>
            <a:off x="7030720" y="6250305"/>
            <a:ext cx="15005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Output Spike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87" name="Text Box 386"/>
          <p:cNvSpPr txBox="1"/>
          <p:nvPr/>
        </p:nvSpPr>
        <p:spPr>
          <a:xfrm>
            <a:off x="4225925" y="6250305"/>
            <a:ext cx="1275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x-none" altLang="en-US" b="1">
                <a:solidFill>
                  <a:srgbClr val="FF0000"/>
                </a:solidFill>
                <a:sym typeface="+mn-ea"/>
              </a:rPr>
              <a:t>Processing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23695" y="4072890"/>
            <a:ext cx="727710" cy="1083945"/>
            <a:chOff x="5412" y="5791"/>
            <a:chExt cx="1330" cy="1707"/>
          </a:xfrm>
        </p:grpSpPr>
        <p:sp>
          <p:nvSpPr>
            <p:cNvPr id="389" name="Right Arrow 388"/>
            <p:cNvSpPr/>
            <p:nvPr/>
          </p:nvSpPr>
          <p:spPr>
            <a:xfrm rot="5400000">
              <a:off x="5436" y="6192"/>
              <a:ext cx="1281" cy="1330"/>
            </a:xfrm>
            <a:prstGeom prst="rightArrow">
              <a:avLst>
                <a:gd name="adj1" fmla="val 50000"/>
                <a:gd name="adj2" fmla="val 40217"/>
              </a:avLst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0" name="Text Box 389"/>
            <p:cNvSpPr txBox="1"/>
            <p:nvPr/>
          </p:nvSpPr>
          <p:spPr>
            <a:xfrm rot="16200000">
              <a:off x="5331" y="6229"/>
              <a:ext cx="14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x-none" altLang="en-US" sz="1600" b="1">
                  <a:sym typeface="+mn-ea"/>
                </a:rPr>
                <a:t>Enc.</a:t>
              </a:r>
              <a:endParaRPr lang="x-none" altLang="en-US" sz="1600" b="1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7384</Words>
  <Application>WPS Presentation</Application>
  <PresentationFormat>A4 Paper (210x297 mm)</PresentationFormat>
  <Paragraphs>610</Paragraphs>
  <Slides>24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Calibri</vt:lpstr>
      <vt:lpstr>Arial Black</vt:lpstr>
      <vt:lpstr>东文宋体</vt:lpstr>
      <vt:lpstr>Cambria</vt:lpstr>
      <vt:lpstr>DejaVu Sans</vt:lpstr>
      <vt:lpstr>微软雅黑</vt:lpstr>
      <vt:lpstr>Source Han Sans CN</vt:lpstr>
      <vt:lpstr>Arial Unicode MS</vt:lpstr>
      <vt:lpstr>Liberation Serif</vt:lpstr>
      <vt:lpstr>Standard Symbols PS</vt:lpstr>
      <vt:lpstr>2014-SISLAB template</vt:lpstr>
      <vt:lpstr> Research Progress Report Seminar Spiking Neural Network with 3-D IC-based Stacking Memory</vt:lpstr>
      <vt:lpstr>Agenda</vt:lpstr>
      <vt:lpstr>Agenda</vt:lpstr>
      <vt:lpstr>Motivation</vt:lpstr>
      <vt:lpstr>Agenda</vt:lpstr>
      <vt:lpstr>Approaches (1) </vt:lpstr>
      <vt:lpstr>Approaches (2)</vt:lpstr>
      <vt:lpstr>Recap: Supply Voltage in Digital Circuits</vt:lpstr>
      <vt:lpstr>Approaches (3)</vt:lpstr>
      <vt:lpstr>Agenda</vt:lpstr>
      <vt:lpstr>Proposal Hardware Architecture</vt:lpstr>
      <vt:lpstr>Weight operation (1)</vt:lpstr>
      <vt:lpstr>Weight operation (2)</vt:lpstr>
      <vt:lpstr>Agenda</vt:lpstr>
      <vt:lpstr>Accuracy vs. Power (1)</vt:lpstr>
      <vt:lpstr>Accuracy vs. Power (2)</vt:lpstr>
      <vt:lpstr>Comparison</vt:lpstr>
      <vt:lpstr>Agenda</vt:lpstr>
      <vt:lpstr>Conclusion</vt:lpstr>
      <vt:lpstr>PowerPoint 演示文稿</vt:lpstr>
      <vt:lpstr>Reference</vt:lpstr>
      <vt:lpstr>PowerPoint 演示文稿</vt:lpstr>
      <vt:lpstr>Thank you  for your attention.</vt:lpstr>
      <vt:lpstr>Signal Noise Margin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SISLAB</dc:creator>
  <cp:lastModifiedBy>doanh</cp:lastModifiedBy>
  <cp:revision>227</cp:revision>
  <dcterms:created xsi:type="dcterms:W3CDTF">2023-11-27T06:55:00Z</dcterms:created>
  <dcterms:modified xsi:type="dcterms:W3CDTF">2023-11-27T06:55:00Z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ICV">
    <vt:lpwstr>350EF2A813FC446A857D86D38424AFEA</vt:lpwstr>
  </property>
</Properties>
</file>