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87" r:id="rId4"/>
    <p:sldId id="258" r:id="rId5"/>
    <p:sldId id="277" r:id="rId6"/>
    <p:sldId id="288" r:id="rId7"/>
    <p:sldId id="289" r:id="rId8"/>
    <p:sldId id="290" r:id="rId9"/>
    <p:sldId id="291" r:id="rId10"/>
    <p:sldId id="278" r:id="rId11"/>
    <p:sldId id="297" r:id="rId12"/>
    <p:sldId id="292" r:id="rId13"/>
    <p:sldId id="293" r:id="rId14"/>
    <p:sldId id="294" r:id="rId15"/>
    <p:sldId id="295" r:id="rId16"/>
    <p:sldId id="296" r:id="rId17"/>
    <p:sldId id="266" r:id="rId18"/>
    <p:sldId id="268" r:id="rId19"/>
    <p:sldId id="284" r:id="rId20"/>
    <p:sldId id="269" r:id="rId21"/>
    <p:sldId id="285" r:id="rId2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E4408C-6074-CF42-83C9-D964D154FDEF}">
          <p14:sldIdLst>
            <p14:sldId id="256"/>
            <p14:sldId id="257"/>
          </p14:sldIdLst>
        </p14:section>
        <p14:section name="Introduction" id="{1B0F9FE4-E899-EB47-836B-07151F7DCC90}">
          <p14:sldIdLst>
            <p14:sldId id="287"/>
            <p14:sldId id="258"/>
          </p14:sldIdLst>
        </p14:section>
        <p14:section name="Methods" id="{0E72A1DB-38DF-1841-99AB-C3044AE2DA47}">
          <p14:sldIdLst>
            <p14:sldId id="277"/>
            <p14:sldId id="288"/>
            <p14:sldId id="289"/>
            <p14:sldId id="290"/>
            <p14:sldId id="291"/>
          </p14:sldIdLst>
        </p14:section>
        <p14:section name="Results" id="{152CEEE2-10F0-E44F-B308-D72684219393}">
          <p14:sldIdLst>
            <p14:sldId id="278"/>
            <p14:sldId id="297"/>
            <p14:sldId id="292"/>
            <p14:sldId id="293"/>
            <p14:sldId id="294"/>
            <p14:sldId id="295"/>
          </p14:sldIdLst>
        </p14:section>
        <p14:section name="Conclusion &amp; References" id="{67210716-AD4F-D248-8738-0CD1BF70E753}">
          <p14:sldIdLst>
            <p14:sldId id="296"/>
            <p14:sldId id="266"/>
            <p14:sldId id="268"/>
            <p14:sldId id="284"/>
            <p14:sldId id="269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A82D0B-6120-2A3E-4964-64ED064EFF2E}" name="Yassine Khedher" initials="YK" userId="a33cf92366a11e19" providerId="Windows Live"/>
  <p188:author id="{9512428A-3FD1-E63E-FA6D-709616460584}" name="Khanh N. Dang" initials="DNK" userId="Khanh N. Dang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1BE"/>
    <a:srgbClr val="4C9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4" autoAdjust="0"/>
    <p:restoredTop sz="77981"/>
  </p:normalViewPr>
  <p:slideViewPr>
    <p:cSldViewPr>
      <p:cViewPr varScale="1">
        <p:scale>
          <a:sx n="77" d="100"/>
          <a:sy n="77" d="100"/>
        </p:scale>
        <p:origin x="9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>
            <a:extLst>
              <a:ext uri="{FF2B5EF4-FFF2-40B4-BE49-F238E27FC236}">
                <a16:creationId xmlns:a16="http://schemas.microsoft.com/office/drawing/2014/main" id="{F470EC82-DB1A-60E0-F6E0-14D76367D7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>
            <a:extLst>
              <a:ext uri="{FF2B5EF4-FFF2-40B4-BE49-F238E27FC236}">
                <a16:creationId xmlns:a16="http://schemas.microsoft.com/office/drawing/2014/main" id="{0229A783-0A40-3AE0-83B7-8E364A815F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87588B3-64F6-F649-8366-A6F17FE364F0}" type="datetimeFigureOut">
              <a:rPr lang="ja-JP" altLang="en-US"/>
              <a:pPr>
                <a:defRPr/>
              </a:pPr>
              <a:t>2024/7/10</a:t>
            </a:fld>
            <a:endParaRPr lang="ja-JP" altLang="en-US"/>
          </a:p>
        </p:txBody>
      </p:sp>
      <p:sp>
        <p:nvSpPr>
          <p:cNvPr id="4" name="スライド イメージ プレースホルダ 3">
            <a:extLst>
              <a:ext uri="{FF2B5EF4-FFF2-40B4-BE49-F238E27FC236}">
                <a16:creationId xmlns:a16="http://schemas.microsoft.com/office/drawing/2014/main" id="{F263C727-B1BD-CB67-E315-AD68A9E4DA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>
            <a:extLst>
              <a:ext uri="{FF2B5EF4-FFF2-40B4-BE49-F238E27FC236}">
                <a16:creationId xmlns:a16="http://schemas.microsoft.com/office/drawing/2014/main" id="{F3CF0CFE-CEA6-1BD2-A35C-616B3153D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>
            <a:extLst>
              <a:ext uri="{FF2B5EF4-FFF2-40B4-BE49-F238E27FC236}">
                <a16:creationId xmlns:a16="http://schemas.microsoft.com/office/drawing/2014/main" id="{B8F57702-3348-66E2-85B4-966E36C2F1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>
            <a:extLst>
              <a:ext uri="{FF2B5EF4-FFF2-40B4-BE49-F238E27FC236}">
                <a16:creationId xmlns:a16="http://schemas.microsoft.com/office/drawing/2014/main" id="{C7F7D178-702E-E7A6-4A55-47059271A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CDE49F6-64CC-4B44-8F2F-A5CB2485FC18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6632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97350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74152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3256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17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85909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5140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28835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3230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7237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225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762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81814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5370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7343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E49F6-64CC-4B44-8F2F-A5CB2485FC18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660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8E70D00E-5E15-FED6-BBBA-704AE5F4000E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0DD5961A-3CF7-0A85-0127-49930035A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C8C6C8EF-7016-9C78-E69A-8AB2683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2C789-B0EC-B546-AE48-C9DB9B1961E7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53DE2D9D-FEFB-3DE2-ED2D-E62CC13D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D81B2ADE-CB8D-13CC-05EB-CFAFEBFE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F85DD3-FAA0-8948-9FF7-C0B925BC727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3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61E28516-4BCD-F5EB-AF53-D7C912A7F160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63821F1C-B13C-A485-BB84-929D55077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7BBB587D-4006-83A9-149F-973122B2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3D087-6974-4B49-87EF-1E0C60AD6E87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F13B3F01-6859-211D-AEBF-EEAD1582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FA912663-EB0A-BD9E-084F-9BAC997E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74052D-818C-324F-B5AD-715548F50FD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045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7">
            <a:extLst>
              <a:ext uri="{FF2B5EF4-FFF2-40B4-BE49-F238E27FC236}">
                <a16:creationId xmlns:a16="http://schemas.microsoft.com/office/drawing/2014/main" id="{67726874-F1CB-ADF5-FCF0-B9AE0ECC7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185738"/>
            <a:ext cx="928688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>
            <a:extLst>
              <a:ext uri="{FF2B5EF4-FFF2-40B4-BE49-F238E27FC236}">
                <a16:creationId xmlns:a16="http://schemas.microsoft.com/office/drawing/2014/main" id="{FD3E7B27-7435-FE5D-5952-637E9A59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E8895-224A-334C-AA80-48524799D4AF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6" name="フッター プレースホルダ 4">
            <a:extLst>
              <a:ext uri="{FF2B5EF4-FFF2-40B4-BE49-F238E27FC236}">
                <a16:creationId xmlns:a16="http://schemas.microsoft.com/office/drawing/2014/main" id="{B8659199-6E6A-FC05-5D77-B34B9912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001628EB-9ADC-6D84-0B89-41EB653C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5AA03-49FA-F84B-8AA4-51C780949516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4739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DB9EE1E7-91D0-794C-DE39-C16F1783C007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B80FA09B-1C67-8C8A-74E2-E69AF9F51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4FBE107B-4DF1-0D81-2D85-DE6361EE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E0283-C75F-5A42-8179-A4AAC5DEDED9}" type="datetime4">
              <a:rPr lang="en-US" altLang="ja-JP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9729CA17-941C-57CD-2325-18DF9131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6FE1FBC6-ECC9-EBCB-A453-49600C54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9F083-3F9A-4A49-B37B-B1CCBD2A29AC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778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7">
            <a:extLst>
              <a:ext uri="{FF2B5EF4-FFF2-40B4-BE49-F238E27FC236}">
                <a16:creationId xmlns:a16="http://schemas.microsoft.com/office/drawing/2014/main" id="{127CCE70-241C-0F25-3B86-3C5EA13FD090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8">
            <a:extLst>
              <a:ext uri="{FF2B5EF4-FFF2-40B4-BE49-F238E27FC236}">
                <a16:creationId xmlns:a16="http://schemas.microsoft.com/office/drawing/2014/main" id="{145F0702-E5EC-02AD-33CA-A630800B4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日付プレースホルダ 3">
            <a:extLst>
              <a:ext uri="{FF2B5EF4-FFF2-40B4-BE49-F238E27FC236}">
                <a16:creationId xmlns:a16="http://schemas.microsoft.com/office/drawing/2014/main" id="{DD167787-3CB5-506B-1F1B-5AC2D9B5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DED72-E4E3-D543-A438-F9C085EAC0F0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7" name="フッター プレースホルダ 4">
            <a:extLst>
              <a:ext uri="{FF2B5EF4-FFF2-40B4-BE49-F238E27FC236}">
                <a16:creationId xmlns:a16="http://schemas.microsoft.com/office/drawing/2014/main" id="{5CD70F59-3446-1360-7E8D-4D5AB9F7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186A7AB5-9754-2ADE-8C82-7E53A863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F980C-6504-2048-B435-E937ED52829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753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7">
            <a:extLst>
              <a:ext uri="{FF2B5EF4-FFF2-40B4-BE49-F238E27FC236}">
                <a16:creationId xmlns:a16="http://schemas.microsoft.com/office/drawing/2014/main" id="{0F431431-FE25-5CF6-C32E-F2D1D0903947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8">
            <a:extLst>
              <a:ext uri="{FF2B5EF4-FFF2-40B4-BE49-F238E27FC236}">
                <a16:creationId xmlns:a16="http://schemas.microsoft.com/office/drawing/2014/main" id="{B4447011-850C-2479-9835-113D5CDBA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4">
            <a:extLst>
              <a:ext uri="{FF2B5EF4-FFF2-40B4-BE49-F238E27FC236}">
                <a16:creationId xmlns:a16="http://schemas.microsoft.com/office/drawing/2014/main" id="{1CEF35DB-010D-7E61-A1A2-DD2518DB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5699-8AAE-694C-9838-7D81591EF872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8" name="フッター プレースホルダ 5">
            <a:extLst>
              <a:ext uri="{FF2B5EF4-FFF2-40B4-BE49-F238E27FC236}">
                <a16:creationId xmlns:a16="http://schemas.microsoft.com/office/drawing/2014/main" id="{697B060F-3B7B-8613-697D-93B4CD6C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9" name="スライド番号プレースホルダ 6">
            <a:extLst>
              <a:ext uri="{FF2B5EF4-FFF2-40B4-BE49-F238E27FC236}">
                <a16:creationId xmlns:a16="http://schemas.microsoft.com/office/drawing/2014/main" id="{7E265E46-F0E6-0D10-01E8-FC859F87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D4D79-2EB1-8640-87A4-11FF66B78897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8757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7">
            <a:extLst>
              <a:ext uri="{FF2B5EF4-FFF2-40B4-BE49-F238E27FC236}">
                <a16:creationId xmlns:a16="http://schemas.microsoft.com/office/drawing/2014/main" id="{2F59186B-BCC0-1090-8755-D0CC373B64E6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8">
            <a:extLst>
              <a:ext uri="{FF2B5EF4-FFF2-40B4-BE49-F238E27FC236}">
                <a16:creationId xmlns:a16="http://schemas.microsoft.com/office/drawing/2014/main" id="{31747ACF-1171-21F6-5E6C-0300CD4E3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9" name="日付プレースホルダ 6">
            <a:extLst>
              <a:ext uri="{FF2B5EF4-FFF2-40B4-BE49-F238E27FC236}">
                <a16:creationId xmlns:a16="http://schemas.microsoft.com/office/drawing/2014/main" id="{846CCFE0-634E-E4D2-B43F-0CFF06C2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7D11E-416C-A445-B63A-3D3CD1CFD065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10" name="フッター プレースホルダ 7">
            <a:extLst>
              <a:ext uri="{FF2B5EF4-FFF2-40B4-BE49-F238E27FC236}">
                <a16:creationId xmlns:a16="http://schemas.microsoft.com/office/drawing/2014/main" id="{50D3006A-157A-EAAB-CEE9-216965F4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1" name="スライド番号プレースホルダ 8">
            <a:extLst>
              <a:ext uri="{FF2B5EF4-FFF2-40B4-BE49-F238E27FC236}">
                <a16:creationId xmlns:a16="http://schemas.microsoft.com/office/drawing/2014/main" id="{E45F1922-9A86-BFC3-AC8D-498BD0AF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BDBF6-0AE5-2E45-86FB-BC521AA3EB24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34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7">
            <a:extLst>
              <a:ext uri="{FF2B5EF4-FFF2-40B4-BE49-F238E27FC236}">
                <a16:creationId xmlns:a16="http://schemas.microsoft.com/office/drawing/2014/main" id="{CC958CD7-6A0F-21BF-41AA-FF8B6FBB2BEA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8">
            <a:extLst>
              <a:ext uri="{FF2B5EF4-FFF2-40B4-BE49-F238E27FC236}">
                <a16:creationId xmlns:a16="http://schemas.microsoft.com/office/drawing/2014/main" id="{1171D217-35B3-CC8C-FFEE-F2DD7A75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5" name="日付プレースホルダ 2">
            <a:extLst>
              <a:ext uri="{FF2B5EF4-FFF2-40B4-BE49-F238E27FC236}">
                <a16:creationId xmlns:a16="http://schemas.microsoft.com/office/drawing/2014/main" id="{622AB3BE-9BD7-C107-7FF4-B322B712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E0ECE-B52C-E346-96A6-9FF6E5F6E0D1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6" name="フッター プレースホルダ 3">
            <a:extLst>
              <a:ext uri="{FF2B5EF4-FFF2-40B4-BE49-F238E27FC236}">
                <a16:creationId xmlns:a16="http://schemas.microsoft.com/office/drawing/2014/main" id="{EA26955B-EAEC-DFF9-544C-5F8B47CB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7" name="スライド番号プレースホルダ 4">
            <a:extLst>
              <a:ext uri="{FF2B5EF4-FFF2-40B4-BE49-F238E27FC236}">
                <a16:creationId xmlns:a16="http://schemas.microsoft.com/office/drawing/2014/main" id="{0EBCAE5F-4CEA-2E39-0F84-BC78DFBA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35D91-74ED-204D-B096-23FD648F9F9A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6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7">
            <a:extLst>
              <a:ext uri="{FF2B5EF4-FFF2-40B4-BE49-F238E27FC236}">
                <a16:creationId xmlns:a16="http://schemas.microsoft.com/office/drawing/2014/main" id="{1B4C7846-B890-EC8B-7F6E-E57B8123775E}"/>
              </a:ext>
            </a:extLst>
          </p:cNvPr>
          <p:cNvCxnSpPr/>
          <p:nvPr/>
        </p:nvCxnSpPr>
        <p:spPr>
          <a:xfrm>
            <a:off x="360363" y="1143000"/>
            <a:ext cx="84597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図 8">
            <a:extLst>
              <a:ext uri="{FF2B5EF4-FFF2-40B4-BE49-F238E27FC236}">
                <a16:creationId xmlns:a16="http://schemas.microsoft.com/office/drawing/2014/main" id="{63AD0858-33E1-5F6C-CAE4-E0E5EEAC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付プレースホルダ 1">
            <a:extLst>
              <a:ext uri="{FF2B5EF4-FFF2-40B4-BE49-F238E27FC236}">
                <a16:creationId xmlns:a16="http://schemas.microsoft.com/office/drawing/2014/main" id="{4120AD1E-54C2-DE57-CAD0-06B26FD3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AD65D-4E84-9742-85AE-C54C9F85A5DE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5" name="フッター プレースホルダ 2">
            <a:extLst>
              <a:ext uri="{FF2B5EF4-FFF2-40B4-BE49-F238E27FC236}">
                <a16:creationId xmlns:a16="http://schemas.microsoft.com/office/drawing/2014/main" id="{502C221F-E2B6-CE8F-7B32-AB0E3F44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スライド番号プレースホルダ 3">
            <a:extLst>
              <a:ext uri="{FF2B5EF4-FFF2-40B4-BE49-F238E27FC236}">
                <a16:creationId xmlns:a16="http://schemas.microsoft.com/office/drawing/2014/main" id="{2BFDD6D6-F728-BB54-2DF3-FA9ACD1B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2201D-5625-844E-8D46-19EC1E33F4A2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877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>
            <a:extLst>
              <a:ext uri="{FF2B5EF4-FFF2-40B4-BE49-F238E27FC236}">
                <a16:creationId xmlns:a16="http://schemas.microsoft.com/office/drawing/2014/main" id="{10CE2D55-C56E-CC44-9A87-F40440366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日付プレースホルダ 4">
            <a:extLst>
              <a:ext uri="{FF2B5EF4-FFF2-40B4-BE49-F238E27FC236}">
                <a16:creationId xmlns:a16="http://schemas.microsoft.com/office/drawing/2014/main" id="{B9985174-1CDF-4644-BE91-15CCD132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FE78E-DCCC-7541-9D9B-9789C6B2BC06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id="{75F7A5F5-9037-B70E-E871-C9694BB5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id="{705D43AB-C793-ADF5-C392-430A0BD0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106F7-4982-244F-9D3F-FDC1ACCDA2A5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809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7">
            <a:extLst>
              <a:ext uri="{FF2B5EF4-FFF2-40B4-BE49-F238E27FC236}">
                <a16:creationId xmlns:a16="http://schemas.microsoft.com/office/drawing/2014/main" id="{68E3F3D1-FA4A-4276-F2DB-A81AA61EF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85738"/>
            <a:ext cx="92868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日付プレースホルダ 4">
            <a:extLst>
              <a:ext uri="{FF2B5EF4-FFF2-40B4-BE49-F238E27FC236}">
                <a16:creationId xmlns:a16="http://schemas.microsoft.com/office/drawing/2014/main" id="{A1D9BD85-43F5-37EF-4641-E132A022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80AAC-04F1-6441-A700-A4AF71A03D11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7" name="フッター プレースホルダ 5">
            <a:extLst>
              <a:ext uri="{FF2B5EF4-FFF2-40B4-BE49-F238E27FC236}">
                <a16:creationId xmlns:a16="http://schemas.microsoft.com/office/drawing/2014/main" id="{C06C2884-6300-DDE9-8B77-D6E9FCC9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8" name="スライド番号プレースホルダ 6">
            <a:extLst>
              <a:ext uri="{FF2B5EF4-FFF2-40B4-BE49-F238E27FC236}">
                <a16:creationId xmlns:a16="http://schemas.microsoft.com/office/drawing/2014/main" id="{2A6A9904-F596-7025-8628-60293065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93FB6-7724-E04E-A157-0C6123C51EA0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41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>
            <a:extLst>
              <a:ext uri="{FF2B5EF4-FFF2-40B4-BE49-F238E27FC236}">
                <a16:creationId xmlns:a16="http://schemas.microsoft.com/office/drawing/2014/main" id="{376C9EC0-27AF-04D8-5BEB-0C459D04AE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>
            <a:extLst>
              <a:ext uri="{FF2B5EF4-FFF2-40B4-BE49-F238E27FC236}">
                <a16:creationId xmlns:a16="http://schemas.microsoft.com/office/drawing/2014/main" id="{AF8C2BE4-C1E6-0849-9F90-21D1D1392F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33747076-2854-0883-BC83-4FF524083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53C548-443F-9342-AE3D-332A311035F4}" type="datetime4">
              <a:rPr lang="en-US" altLang="ja-JP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8294837E-A99B-B29D-961C-A0C7D296A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ja-JP"/>
              <a:t>The University of </a:t>
            </a:r>
            <a:r>
              <a:rPr lang="en-US" altLang="ja-JP" err="1"/>
              <a:t>Aizu</a:t>
            </a:r>
            <a:endParaRPr lang="ja-JP" altLang="en-US"/>
          </a:p>
        </p:txBody>
      </p:sp>
      <p:sp>
        <p:nvSpPr>
          <p:cNvPr id="6" name="スライド番号プレースホルダ 5">
            <a:extLst>
              <a:ext uri="{FF2B5EF4-FFF2-40B4-BE49-F238E27FC236}">
                <a16:creationId xmlns:a16="http://schemas.microsoft.com/office/drawing/2014/main" id="{E1914B09-C4F1-F5A1-7CB8-2AC32E4D1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93F8453-FFA2-7241-9342-91903843E8FF}" type="slidenum">
              <a:rPr lang="ja-JP" altLang="en-US"/>
              <a:pPr/>
              <a:t>‹#›</a:t>
            </a:fld>
            <a:endParaRPr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E2CC860-696C-92D1-134D-4B8D4FB1F412}"/>
              </a:ext>
            </a:extLst>
          </p:cNvPr>
          <p:cNvCxnSpPr/>
          <p:nvPr/>
        </p:nvCxnSpPr>
        <p:spPr>
          <a:xfrm>
            <a:off x="360363" y="6300788"/>
            <a:ext cx="845978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>
            <a:extLst>
              <a:ext uri="{FF2B5EF4-FFF2-40B4-BE49-F238E27FC236}">
                <a16:creationId xmlns:a16="http://schemas.microsoft.com/office/drawing/2014/main" id="{6F1F2155-2E3F-93F9-D72A-FDB44FAF1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77901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dirty="0"/>
              <a:t>The Hardware Impact of </a:t>
            </a:r>
            <a:br>
              <a:rPr lang="en-US" sz="3600" dirty="0"/>
            </a:br>
            <a:r>
              <a:rPr lang="en-US" sz="3600" dirty="0"/>
              <a:t>Quantization and Pruning for Weights in Spiking Neural Networks</a:t>
            </a:r>
            <a:endParaRPr lang="ja-JP" altLang="en-US" sz="720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207864D6-1C66-7007-0B8E-B899F3B94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560" y="3687167"/>
            <a:ext cx="6400800" cy="1470025"/>
          </a:xfrm>
        </p:spPr>
        <p:txBody>
          <a:bodyPr rtlCol="0">
            <a:normAutofit lnSpcReduction="10000"/>
          </a:bodyPr>
          <a:lstStyle/>
          <a:p>
            <a:pPr marL="0" indent="0">
              <a:lnSpc>
                <a:spcPct val="100000"/>
              </a:lnSpc>
            </a:pP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C. J. Schaefer, P. Taheri, M. </a:t>
            </a:r>
            <a:r>
              <a:rPr lang="en-US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Horeni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S. Joshi,</a:t>
            </a:r>
          </a:p>
          <a:p>
            <a:pPr marL="0" indent="0">
              <a:lnSpc>
                <a:spcPct val="100000"/>
              </a:lnSpc>
            </a:pP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"The Hardware Impact of Quantization and Pruning for Weights in Spiking Neural Networks," in </a:t>
            </a:r>
            <a:r>
              <a:rPr lang="en-US" sz="1800" b="0" i="1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IEEE Transactions on Circuits and Systems II: Express Briefs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vol. 70, no. 5, pp. 1789-1793, May 2023, </a:t>
            </a:r>
            <a:r>
              <a:rPr lang="en-US" sz="1800" b="0" i="0" dirty="0" err="1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1800" b="0" i="0" dirty="0">
                <a:solidFill>
                  <a:schemeClr val="bg1">
                    <a:lumMod val="6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10.1109/TCSII.2023.3260701.</a:t>
            </a:r>
            <a:endParaRPr lang="en-US" dirty="0">
              <a:solidFill>
                <a:schemeClr val="bg1">
                  <a:lumMod val="6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日付プレースホルダ 3">
            <a:extLst>
              <a:ext uri="{FF2B5EF4-FFF2-40B4-BE49-F238E27FC236}">
                <a16:creationId xmlns:a16="http://schemas.microsoft.com/office/drawing/2014/main" id="{E334297B-862B-4971-0415-68409A2DCE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EA61AA-2D86-4ED4-89AB-DB7CDA676515}" type="datetime4">
              <a:rPr lang="en-US" altLang="ja-JP"/>
              <a:pPr>
                <a:defRPr/>
              </a:pPr>
              <a:t>July 10, 2024</a:t>
            </a:fld>
            <a:endParaRPr lang="ja-JP" altLang="en-US"/>
          </a:p>
        </p:txBody>
      </p:sp>
      <p:sp>
        <p:nvSpPr>
          <p:cNvPr id="5" name="フッター プレースホルダ 4">
            <a:extLst>
              <a:ext uri="{FF2B5EF4-FFF2-40B4-BE49-F238E27FC236}">
                <a16:creationId xmlns:a16="http://schemas.microsoft.com/office/drawing/2014/main" id="{873419D1-444E-013C-4101-D0CA4796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14342" name="スライド番号プレースホルダ 5">
            <a:extLst>
              <a:ext uri="{FF2B5EF4-FFF2-40B4-BE49-F238E27FC236}">
                <a16:creationId xmlns:a16="http://schemas.microsoft.com/office/drawing/2014/main" id="{6DD7318C-DB34-B77D-2C01-257DA1B3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405037-49B4-D141-AED2-F3F0B256F0F5}" type="slidenum">
              <a:rPr lang="ja-JP" altLang="en-US" sz="14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400">
              <a:solidFill>
                <a:srgbClr val="898989"/>
              </a:solidFill>
            </a:endParaRPr>
          </a:p>
        </p:txBody>
      </p:sp>
      <p:sp>
        <p:nvSpPr>
          <p:cNvPr id="2" name="サブタイトル 2">
            <a:extLst>
              <a:ext uri="{FF2B5EF4-FFF2-40B4-BE49-F238E27FC236}">
                <a16:creationId xmlns:a16="http://schemas.microsoft.com/office/drawing/2014/main" id="{90B16EBC-9C30-7B59-5B60-8FCB799DD848}"/>
              </a:ext>
            </a:extLst>
          </p:cNvPr>
          <p:cNvSpPr txBox="1">
            <a:spLocks/>
          </p:cNvSpPr>
          <p:nvPr/>
        </p:nvSpPr>
        <p:spPr bwMode="auto">
          <a:xfrm>
            <a:off x="1371600" y="5418112"/>
            <a:ext cx="6400800" cy="67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800" dirty="0"/>
              <a:t>Presenter: Yassine Khedher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ja-JP" sz="1800" dirty="0"/>
              <a:t>m5281019</a:t>
            </a:r>
            <a:endParaRPr lang="ja-JP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1B8B5-2DDB-73A0-78CA-144504D303CC}"/>
              </a:ext>
            </a:extLst>
          </p:cNvPr>
          <p:cNvSpPr txBox="1"/>
          <p:nvPr/>
        </p:nvSpPr>
        <p:spPr>
          <a:xfrm>
            <a:off x="2447764" y="332656"/>
            <a:ext cx="424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Research Paper Reading</a:t>
            </a:r>
          </a:p>
          <a:p>
            <a:pPr algn="ctr"/>
            <a:r>
              <a:rPr lang="en-US" sz="2000" dirty="0"/>
              <a:t>RPR</a:t>
            </a:r>
            <a:endParaRPr lang="en-T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1A9-FAB8-2F7C-ECBA-17971FD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4C25-79B7-E38E-4AB7-E2469891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Spiking Neural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Quantization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Energy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194F-0558-1D44-006C-AFCD8CA5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692E-E4A7-8D3A-3897-52F05711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73B7-E4D9-7BEF-D3AA-21882DAF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4104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B538-B995-CA5B-1E08-4ED47BE5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Environment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E16C5-A9FA-B2AE-4531-E7A277C8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Evaluated on the DVS gesture dataset using spike-count for classification.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Baseline model has 8-bit quantized weights with 97.57% accuracy.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Pruning and quantization applied to weights as shown in the schematic.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Fine-tuning involved pre-trained floating point weights for 50 epochs with a specific learning rate schedule.</a:t>
            </a:r>
            <a:endParaRPr lang="en-T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C51DF-31B4-D6AE-FDF9-F498A096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6CF16-0680-63DB-A69F-68322FFC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3C29-FE76-7BAA-D5AA-2B167B00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DB9DA8-56E2-5160-9B05-40894CB8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59" y="1156992"/>
            <a:ext cx="355600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711531-05B5-0DC6-5789-783F18ADD1AC}"/>
              </a:ext>
            </a:extLst>
          </p:cNvPr>
          <p:cNvSpPr txBox="1"/>
          <p:nvPr/>
        </p:nvSpPr>
        <p:spPr>
          <a:xfrm>
            <a:off x="5678478" y="4077072"/>
            <a:ext cx="337648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N" sz="1100" b="1" dirty="0">
                <a:solidFill>
                  <a:srgbClr val="4D81BE"/>
                </a:solidFill>
                <a:latin typeface="+mn-lt"/>
              </a:rPr>
              <a:t>Figure:</a:t>
            </a:r>
            <a:r>
              <a:rPr lang="en-TN" sz="1100" b="1" dirty="0">
                <a:latin typeface="+mn-lt"/>
              </a:rPr>
              <a:t> </a:t>
            </a:r>
            <a:r>
              <a:rPr lang="en-TN" sz="1100" dirty="0">
                <a:latin typeface="+mn-lt"/>
              </a:rPr>
              <a:t>On the left: </a:t>
            </a:r>
            <a:r>
              <a:rPr lang="en-US" sz="1100" dirty="0">
                <a:latin typeface="+mn-lt"/>
              </a:rPr>
              <a:t>schematic SNN architecture proposed using stacked spiking convolution blocks with 3×3 weight kernels, 128 output channels and striding of 1. Followed by temporal-channel joint attention (TCJA) blocks and spiking dense blocks for classification </a:t>
            </a:r>
          </a:p>
          <a:p>
            <a:r>
              <a:rPr lang="en-US" sz="1100" dirty="0">
                <a:effectLst/>
                <a:latin typeface="+mn-lt"/>
                <a:cs typeface="Arial" panose="020B0604020202020204" pitchFamily="34" charset="0"/>
              </a:rPr>
              <a:t>On the right: a simplified flow within a spiking layer: weights are first pruned and then quantized (pre- processing), inputs are multiplied and accumulated with preprocessed weights before being fed into the logic of the leaky integrate and fire neurons, which additionally relies on a stored state (membrane potential). </a:t>
            </a:r>
            <a:endParaRPr lang="en-US" sz="11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5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6127-8845-1B5D-3236-C0CE8399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Pruning and Quantization Evaluation</a:t>
            </a:r>
            <a:endParaRPr lang="en-T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2351-365D-31E9-B47D-0687FBAE5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599" cy="4525963"/>
          </a:xfrm>
        </p:spPr>
        <p:txBody>
          <a:bodyPr/>
          <a:lstStyle/>
          <a:p>
            <a:r>
              <a:rPr lang="en-US" sz="1600" b="1" dirty="0"/>
              <a:t>Quantization</a:t>
            </a:r>
            <a:r>
              <a:rPr lang="en-US" sz="1400" b="1" dirty="0"/>
              <a:t> </a:t>
            </a:r>
          </a:p>
          <a:p>
            <a:pPr lvl="1"/>
            <a:r>
              <a:rPr lang="en-US" sz="1200" b="1" dirty="0"/>
              <a:t>Impact</a:t>
            </a:r>
            <a:r>
              <a:rPr lang="en-US" sz="1200" dirty="0"/>
              <a:t>: Quantization effectively reduces memory and computational load with minor accuracy degradation.</a:t>
            </a:r>
          </a:p>
          <a:p>
            <a:pPr lvl="1"/>
            <a:r>
              <a:rPr lang="en-US" sz="1200" b="1" dirty="0"/>
              <a:t>Figure</a:t>
            </a:r>
            <a:r>
              <a:rPr lang="en-US" sz="1200" dirty="0"/>
              <a:t>: Shows the impact of different quantization levels on accuracy and energy consumption.</a:t>
            </a:r>
          </a:p>
          <a:p>
            <a:pPr lvl="1"/>
            <a:r>
              <a:rPr lang="en-US" sz="1200" b="1" dirty="0"/>
              <a:t>Insights</a:t>
            </a:r>
            <a:r>
              <a:rPr lang="en-US" sz="1200" dirty="0"/>
              <a:t>: Ternary quantization maintains high accuracy while offering significant energy savings.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Pruning</a:t>
            </a:r>
          </a:p>
          <a:p>
            <a:pPr lvl="1"/>
            <a:r>
              <a:rPr lang="en-US" sz="1200" b="1" dirty="0"/>
              <a:t>Impact</a:t>
            </a:r>
            <a:r>
              <a:rPr lang="en-US" sz="1200" dirty="0"/>
              <a:t>: Pruning up to 80% sparsity retains accuracy but offers substantial energy savings.</a:t>
            </a:r>
          </a:p>
          <a:p>
            <a:pPr lvl="1"/>
            <a:r>
              <a:rPr lang="en-US" sz="1200" b="1" dirty="0"/>
              <a:t>Figure</a:t>
            </a:r>
            <a:r>
              <a:rPr lang="en-US" sz="1200" dirty="0"/>
              <a:t>: Displays results showing how different sparsity levels affect performance and energy use.</a:t>
            </a:r>
          </a:p>
          <a:p>
            <a:pPr lvl="1"/>
            <a:r>
              <a:rPr lang="en-US" sz="1200" b="1" dirty="0"/>
              <a:t>Insights</a:t>
            </a:r>
            <a:r>
              <a:rPr lang="en-US" sz="1200" dirty="0"/>
              <a:t>: Beyond 80% sparsity, accuracy drops significantly, balancing sparsity and performance is crucial.</a:t>
            </a: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B3BC3-2521-4371-281E-ECCA49D2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2472-31BB-3C9F-1FDD-FBCD00D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122B-3E43-3701-BE98-278DC05A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12</a:t>
            </a:fld>
            <a:endParaRPr lang="ja-JP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F7C04-250B-D988-7D7A-FD48C9EE4762}"/>
              </a:ext>
            </a:extLst>
          </p:cNvPr>
          <p:cNvGrpSpPr/>
          <p:nvPr/>
        </p:nvGrpSpPr>
        <p:grpSpPr>
          <a:xfrm>
            <a:off x="1449640" y="3501008"/>
            <a:ext cx="6244717" cy="2769331"/>
            <a:chOff x="1449641" y="3429000"/>
            <a:chExt cx="6244717" cy="27693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E570C0-7135-1B43-B950-7B9563F99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641" y="3429000"/>
              <a:ext cx="6244717" cy="250772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5DC152-F0FE-2D25-A8DA-77BC763657CD}"/>
                </a:ext>
              </a:extLst>
            </p:cNvPr>
            <p:cNvSpPr txBox="1"/>
            <p:nvPr/>
          </p:nvSpPr>
          <p:spPr>
            <a:xfrm>
              <a:off x="2401372" y="5936721"/>
              <a:ext cx="43412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4D81BE"/>
                  </a:solidFill>
                  <a:effectLst/>
                  <a:latin typeface="+mn-lt"/>
                  <a:cs typeface="Calibri" panose="020F0502020204030204" pitchFamily="34" charset="0"/>
                </a:rPr>
                <a:t>Figure:</a:t>
              </a:r>
              <a:r>
                <a:rPr lang="en-US" sz="1100" dirty="0">
                  <a:solidFill>
                    <a:srgbClr val="4D81BE"/>
                  </a:solidFill>
                  <a:effectLst/>
                  <a:latin typeface="+mn-lt"/>
                  <a:cs typeface="Calibri" panose="020F0502020204030204" pitchFamily="34" charset="0"/>
                </a:rPr>
                <a:t> </a:t>
              </a:r>
              <a:r>
                <a:rPr lang="en-US" sz="1100" dirty="0">
                  <a:effectLst/>
                  <a:latin typeface="+mn-lt"/>
                  <a:cs typeface="Calibri" panose="020F0502020204030204" pitchFamily="34" charset="0"/>
                </a:rPr>
                <a:t>The Effect of sparsity on energy and energy-delay product (EDP)  </a:t>
              </a:r>
              <a:endParaRPr lang="en-US" sz="1100" dirty="0">
                <a:latin typeface="+mn-lt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63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C7D4-EA85-534E-3996-897F7464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Normalized Energy Breakdown</a:t>
            </a:r>
            <a:endParaRPr lang="en-T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A336-9EED-6315-8C74-30A71D95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B266-EF85-0A11-B685-66C9AF45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3589-44CC-D7DF-5CBD-188F0088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7D6C3E-DAA2-CB0A-6369-5F80AB31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525963"/>
          </a:xfrm>
        </p:spPr>
        <p:txBody>
          <a:bodyPr/>
          <a:lstStyle/>
          <a:p>
            <a:r>
              <a:rPr lang="en-US" sz="1800" dirty="0"/>
              <a:t>Ternarization incurs minimal DRAM access, improving efficiency.</a:t>
            </a:r>
          </a:p>
          <a:p>
            <a:endParaRPr lang="en-US" sz="1800" dirty="0"/>
          </a:p>
          <a:p>
            <a:r>
              <a:rPr lang="en-US" sz="1800" dirty="0"/>
              <a:t>8-bit sparse models face higher energy costs due to metadata overhead.</a:t>
            </a:r>
          </a:p>
          <a:p>
            <a:endParaRPr lang="en-US" sz="1800" dirty="0"/>
          </a:p>
          <a:p>
            <a:r>
              <a:rPr lang="en-US" sz="1800" dirty="0"/>
              <a:t>Data movement to/from the shared activation buffer is a significant energy cost.</a:t>
            </a:r>
            <a:endParaRPr lang="en-TN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DF37010F-B23F-2D05-C272-875A5628E1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7" r="11761" b="30769"/>
          <a:stretch/>
        </p:blipFill>
        <p:spPr bwMode="auto">
          <a:xfrm>
            <a:off x="5187411" y="1196752"/>
            <a:ext cx="3417038" cy="315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7921D9-4734-EF89-99E4-2C631E8A2B46}"/>
              </a:ext>
            </a:extLst>
          </p:cNvPr>
          <p:cNvSpPr txBox="1"/>
          <p:nvPr/>
        </p:nvSpPr>
        <p:spPr>
          <a:xfrm>
            <a:off x="5450598" y="4334313"/>
            <a:ext cx="28906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4D81BE"/>
                </a:solidFill>
                <a:effectLst/>
                <a:latin typeface="+mn-lt"/>
                <a:cs typeface="Arial" panose="020B0604020202020204" pitchFamily="34" charset="0"/>
              </a:rPr>
              <a:t>Figure: </a:t>
            </a:r>
            <a:r>
              <a:rPr lang="en-US" sz="1100" dirty="0">
                <a:solidFill>
                  <a:srgbClr val="000000"/>
                </a:solidFill>
                <a:effectLst/>
                <a:latin typeface="+mn-lt"/>
                <a:cs typeface="Arial" panose="020B0604020202020204" pitchFamily="34" charset="0"/>
              </a:rPr>
              <a:t>A breakdown of normalized energy for different data-movement and operations for three different configurations</a:t>
            </a:r>
          </a:p>
          <a:p>
            <a:endParaRPr lang="en-TN" sz="11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5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81D-F16D-B9D5-ECD9-4400C4C1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Accuracy vs. Energy Trade-Off</a:t>
            </a:r>
            <a:endParaRPr lang="en-T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FAEA-00C3-172E-BB75-840791FD6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/>
          <a:lstStyle/>
          <a:p>
            <a:r>
              <a:rPr lang="en-US" sz="1800" dirty="0"/>
              <a:t>Comparison of strategies for quantizing and pruning on accuracy and energy/EDP.</a:t>
            </a:r>
          </a:p>
          <a:p>
            <a:endParaRPr lang="en-US" sz="1800" dirty="0"/>
          </a:p>
          <a:p>
            <a:r>
              <a:rPr lang="en-US" sz="1800" dirty="0"/>
              <a:t>Ternary quantization maintains accuracy while reducing energy costs.</a:t>
            </a:r>
          </a:p>
          <a:p>
            <a:endParaRPr lang="en-US" sz="1800" dirty="0"/>
          </a:p>
          <a:p>
            <a:r>
              <a:rPr lang="en-US" sz="1800" dirty="0"/>
              <a:t>Mixed pruning and quantization schemes offer fine-grained trade-offs on the Pareto curve.</a:t>
            </a:r>
          </a:p>
          <a:p>
            <a:endParaRPr lang="en-US" sz="1800" dirty="0"/>
          </a:p>
          <a:p>
            <a:r>
              <a:rPr lang="en-US" sz="1800" dirty="0"/>
              <a:t>Hybrid approaches deliver multiple models on the accuracy-efficiency frontier.</a:t>
            </a:r>
            <a:endParaRPr lang="en-T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9171F-0AB4-2E85-AF7C-2C485F4D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A35B7-1F5E-6BC9-A76E-BB05B32F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B540-080E-4DAC-7DA2-A7793BD1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8C324-97A8-381C-73BE-FA3DC47D0D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61"/>
          <a:stretch/>
        </p:blipFill>
        <p:spPr>
          <a:xfrm>
            <a:off x="6019800" y="1196752"/>
            <a:ext cx="2895600" cy="4269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84B5F7-2814-9E1D-84FC-894A0F70EB4C}"/>
              </a:ext>
            </a:extLst>
          </p:cNvPr>
          <p:cNvSpPr txBox="1"/>
          <p:nvPr/>
        </p:nvSpPr>
        <p:spPr>
          <a:xfrm>
            <a:off x="6019800" y="5584111"/>
            <a:ext cx="2944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4D81BE"/>
                </a:solidFill>
                <a:latin typeface="+mn-lt"/>
                <a:cs typeface="Calibri" panose="020F0502020204030204" pitchFamily="34" charset="0"/>
              </a:rPr>
              <a:t>Figure: </a:t>
            </a:r>
            <a:r>
              <a:rPr lang="en-US" sz="1100" dirty="0">
                <a:latin typeface="+mn-lt"/>
                <a:cs typeface="Calibri" panose="020F0502020204030204" pitchFamily="34" charset="0"/>
              </a:rPr>
              <a:t>Illustration of accuracy vs. energy trade-off (top) and accuracy vs. tradeoff between energy-delay product (bottom) for studied model compression techniques. </a:t>
            </a:r>
            <a:endParaRPr lang="en-TN" sz="1100" dirty="0"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44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0C6E-02B9-F067-D142-59AD675A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Insights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5B51-A480-BDE9-1A96-1C5798B9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4597-14E8-002A-688A-92DBAD35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EE5A0-6351-3F6D-6A13-414C4A75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CD65F8-526C-947B-C9C3-FAEFE3835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410944" cy="4525963"/>
          </a:xfrm>
        </p:spPr>
        <p:txBody>
          <a:bodyPr/>
          <a:lstStyle/>
          <a:p>
            <a:r>
              <a:rPr lang="en-US" sz="2000" dirty="0"/>
              <a:t>Comparison of layer sparsity statistics for different compression techniques.</a:t>
            </a:r>
          </a:p>
          <a:p>
            <a:r>
              <a:rPr lang="en-US" sz="2000" dirty="0"/>
              <a:t>Pruning and mixed schemes show similar sparsity distribution among layers.</a:t>
            </a:r>
          </a:p>
          <a:p>
            <a:r>
              <a:rPr lang="en-US" sz="2000" dirty="0"/>
              <a:t>Ternary quantization results in different sparsity distribution, providing energy advantages.</a:t>
            </a:r>
          </a:p>
          <a:p>
            <a:r>
              <a:rPr lang="en-US" sz="2000" dirty="0"/>
              <a:t>Non-uniform impact of sparsity across layers influences energy consumption.</a:t>
            </a:r>
            <a:endParaRPr lang="en-TN" sz="2000" dirty="0"/>
          </a:p>
        </p:txBody>
      </p:sp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08C04682-9ADF-E905-71C8-6B5D6F362D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" r="10097" b="25225"/>
          <a:stretch/>
        </p:blipFill>
        <p:spPr bwMode="auto">
          <a:xfrm>
            <a:off x="5580112" y="1268760"/>
            <a:ext cx="3168352" cy="289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485425-A74E-3909-A699-4EB203872FC7}"/>
              </a:ext>
            </a:extLst>
          </p:cNvPr>
          <p:cNvSpPr txBox="1"/>
          <p:nvPr/>
        </p:nvSpPr>
        <p:spPr>
          <a:xfrm>
            <a:off x="5612503" y="4167140"/>
            <a:ext cx="34563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4D81BE"/>
                </a:solidFill>
                <a:effectLst/>
                <a:latin typeface="+mn-lt"/>
              </a:rPr>
              <a:t>Figure: </a:t>
            </a:r>
            <a:r>
              <a:rPr lang="en-US" sz="1100" dirty="0">
                <a:solidFill>
                  <a:srgbClr val="000000"/>
                </a:solidFill>
                <a:effectLst/>
                <a:latin typeface="+mn-lt"/>
              </a:rPr>
              <a:t>Sparsity insight into the SNN model for the smallest iso-accurate models for quantization, pruning, cumulative quantization &amp; pruning and joint quantization &amp; pruning. </a:t>
            </a:r>
          </a:p>
        </p:txBody>
      </p:sp>
    </p:spTree>
    <p:extLst>
      <p:ext uri="{BB962C8B-B14F-4D97-AF65-F5344CB8AC3E}">
        <p14:creationId xmlns:p14="http://schemas.microsoft.com/office/powerpoint/2010/main" val="345013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1A9-FAB8-2F7C-ECBA-17971FD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4C25-79B7-E38E-4AB7-E2469891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Spiking Neural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Quantization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Energy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194F-0558-1D44-006C-AFCD8CA5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692E-E4A7-8D3A-3897-52F05711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73B7-E4D9-7BEF-D3AA-21882DAF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4167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F0E5-3C2C-4824-3F52-574E6F3C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65C8-7072-4B90-D866-3D92A266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1B17-7FA0-D1F9-B678-7ED9A5AA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B0AAF-1507-D8B5-DCDC-D29F6F1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027AA0-7349-5A51-74A5-05B412BB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Main idea:</a:t>
            </a:r>
            <a:r>
              <a:rPr lang="en-US" sz="1800" dirty="0"/>
              <a:t> Enhancing hardware efficiency through quantization and pruning by experimenting with Energy-accuracy trade-off in SNNs.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Contributions to the field:</a:t>
            </a:r>
            <a:r>
              <a:rPr lang="en-US" sz="1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Hybrid pruning and quantization schemes offer fine-grained control over energy and accuracy.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Demonstrating significant energy and memory savings with minimal performance loss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Potential for SNNs in resource-constrained applications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Potential improvements and new research questions: 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Adapting quantization levels in real-time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Implementing dynamic pruning strategies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Balancing accuracy, energy efficiency, and hardware performance</a:t>
            </a:r>
          </a:p>
          <a:p>
            <a:endParaRPr lang="en-US" sz="1800" b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53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BED6-94D4-AA28-9BC5-DAD4BE95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3559-272D-86DE-E22E-0BC3DDFD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C. J. Schaefer, P. Taheri, M. </a:t>
            </a:r>
            <a:r>
              <a:rPr lang="en-US" sz="1800" dirty="0" err="1"/>
              <a:t>Horeni</a:t>
            </a:r>
            <a:r>
              <a:rPr lang="en-US" sz="1800" dirty="0"/>
              <a:t> and S. Joshi,  "The Hardware Impact of Quantization and Pruning for Weights in Spiking Neural Networks," in IEEE Transactions on Circuits and Systems II: Express Briefs, vol. 70, no. 5, pp. 1789-1793, May 2023, </a:t>
            </a:r>
            <a:r>
              <a:rPr lang="en-US" sz="1800" dirty="0" err="1"/>
              <a:t>doi</a:t>
            </a:r>
            <a:r>
              <a:rPr lang="en-US" sz="1800" dirty="0"/>
              <a:t>: 10.1109/TCSII.2023.3260701.</a:t>
            </a:r>
          </a:p>
          <a:p>
            <a:r>
              <a:rPr lang="en-US" sz="1800" dirty="0"/>
              <a:t>Wang, </a:t>
            </a:r>
            <a:r>
              <a:rPr lang="en-US" sz="1800" dirty="0" err="1"/>
              <a:t>Xiangwen</a:t>
            </a:r>
            <a:r>
              <a:rPr lang="en-US" sz="1800" dirty="0"/>
              <a:t> &amp; Lin, </a:t>
            </a:r>
            <a:r>
              <a:rPr lang="en-US" sz="1800" dirty="0" err="1"/>
              <a:t>Xianghong</a:t>
            </a:r>
            <a:r>
              <a:rPr lang="en-US" sz="1800" dirty="0"/>
              <a:t> &amp; Dang, </a:t>
            </a:r>
            <a:r>
              <a:rPr lang="en-US" sz="1800" dirty="0" err="1"/>
              <a:t>Xiaochao</a:t>
            </a:r>
            <a:r>
              <a:rPr lang="en-US" sz="1800" dirty="0"/>
              <a:t>. (2020). Supervised learning in spiking neural networks: A review of algorithms and evaluations. Neural Networks. 125. 258-280. 10.1016/j.neunet.2020.02.011. </a:t>
            </a:r>
          </a:p>
          <a:p>
            <a:endParaRPr lang="en-T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22F0-FEDD-B347-2418-AA341FEB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25891-1A34-8A0C-96AF-6F31D85E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A060-C941-705E-9A03-A8FBBC13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427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DBD5C-12B8-1CA4-C0F6-5CAADBB4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TN" dirty="0"/>
          </a:p>
          <a:p>
            <a:pPr marL="0" indent="0" algn="ctr">
              <a:buNone/>
            </a:pPr>
            <a:endParaRPr lang="en-TN" dirty="0"/>
          </a:p>
          <a:p>
            <a:pPr marL="0" indent="0" algn="ctr">
              <a:buNone/>
            </a:pPr>
            <a:endParaRPr lang="en-TN" dirty="0"/>
          </a:p>
          <a:p>
            <a:pPr marL="0" indent="0" algn="ctr">
              <a:buNone/>
            </a:pPr>
            <a:r>
              <a:rPr lang="en-TN" dirty="0"/>
              <a:t>Thank you for your attention.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30DA-3BB5-8C66-F28E-8CC91B76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3967-A660-500C-10D4-BB6C3ADB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6A454-1673-5FCB-A39F-164EC621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314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1A9-FAB8-2F7C-ECBA-17971FD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4C25-79B7-E38E-4AB7-E2469891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Spiking Neural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Quantization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Energy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194F-0558-1D44-006C-AFCD8CA5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692E-E4A7-8D3A-3897-52F05711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73B7-E4D9-7BEF-D3AA-21882DAF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4475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453E-38E6-C82D-8EAF-502EF276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600" dirty="0"/>
              <a:t>DVS Dataset</a:t>
            </a:r>
            <a:endParaRPr lang="en-T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60EC-F92D-4FF2-AC34-2784699E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DVS gesture dataset consists of event-based data used for gesture recognition.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Contains temporal data captured by Dynamic Vision Sensors.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a challenging benchmark for evaluating the performance of SNNs.</a:t>
            </a:r>
            <a:endParaRPr lang="en-T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00AE-5E84-83C5-3A2C-CF7DE63B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9F72-3D64-6664-EB54-2B96824C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B357-C6FE-80C9-0600-DBA79488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20</a:t>
            </a:fld>
            <a:endParaRPr lang="ja-JP" altLang="en-US"/>
          </a:p>
        </p:txBody>
      </p:sp>
      <p:pic>
        <p:nvPicPr>
          <p:cNvPr id="7" name="Picture 2" descr="Gestures from the DVS dataset collected by us. Ground truth from an RGB...  | Download Scientific Diagram">
            <a:extLst>
              <a:ext uri="{FF2B5EF4-FFF2-40B4-BE49-F238E27FC236}">
                <a16:creationId xmlns:a16="http://schemas.microsoft.com/office/drawing/2014/main" id="{8A263551-0DA5-28D2-2B9F-48026E75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48969"/>
            <a:ext cx="4260652" cy="396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43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C464-F853-0B46-A50A-59E5DC57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Eyeriss</a:t>
            </a:r>
            <a:r>
              <a:rPr lang="en-US" dirty="0"/>
              <a:t>-Like Architecture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F173-E658-C1D7-B910-2388E06E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649F-E35A-EEC7-5904-14B5226C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AFF6-4959-B024-C565-33F459980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48A559-0DE9-6CE2-D7E1-28CE5187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Eyeriss</a:t>
            </a:r>
            <a:r>
              <a:rPr lang="en-US" sz="1800" dirty="0"/>
              <a:t>-like architecture is designed for efficient neural network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Features include a grid of PEs, shared activation buffers, and scratchpad memories.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Utilizes sparsity-aware techniques and high-level energy estimation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Aimed at optimizing energy consumption for SNN workloads in this paper.</a:t>
            </a:r>
            <a:endParaRPr lang="en-TN" sz="1800" dirty="0"/>
          </a:p>
        </p:txBody>
      </p:sp>
      <p:pic>
        <p:nvPicPr>
          <p:cNvPr id="2050" name="Picture 2" descr="Eyeriss Architecture">
            <a:extLst>
              <a:ext uri="{FF2B5EF4-FFF2-40B4-BE49-F238E27FC236}">
                <a16:creationId xmlns:a16="http://schemas.microsoft.com/office/drawing/2014/main" id="{6161A0EE-9887-E109-79CB-817C9A9DA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924944"/>
            <a:ext cx="4572000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30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1A9-FAB8-2F7C-ECBA-17971FD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4C25-79B7-E38E-4AB7-E2469891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Spiking Neural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Quantization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Pruning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Energy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194F-0558-1D44-006C-AFCD8CA5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692E-E4A7-8D3A-3897-52F05711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73B7-E4D9-7BEF-D3AA-21882DAF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042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0ABD-5C7F-D890-E92B-2467CB3E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346F8-391F-F74F-3AA9-06DCB40F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Context of the Work: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Spiking Neural Networks (SNNs) are gaining traction due to their ability to process temporal data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Energy efficiency and computational overhead are critical challenges in deploying SNNs in practical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Quantization and pruning are techniques used to optimize SNNs for better performance and energy efficiency.</a:t>
            </a:r>
          </a:p>
          <a:p>
            <a:pPr marL="457200" lvl="1" indent="0">
              <a:buNone/>
            </a:pP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Motivation of the Work: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The need for energy-efficient models in resource-constrained environments like IoT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Current methods of quantization and pruning need thorough evaluation to understand their combined impact on SNNs.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Aim to investigate how these techniques affect the energy consumption and accuracy of SNNs.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Contribution of the Work: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Provides a detailed analysis of the combined effects of quantization and pruning on SNNs.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Offers insights into the energy-accuracy trade-offs in SNNs using an </a:t>
            </a:r>
            <a:r>
              <a:rPr lang="en-US" sz="1300" dirty="0" err="1"/>
              <a:t>Eyeriss</a:t>
            </a:r>
            <a:r>
              <a:rPr lang="en-US" sz="1300" dirty="0"/>
              <a:t>-like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Proposes optimized methods for implementing quantization and pruning in SNNs to enhance efficiency without compromising accuracy.</a:t>
            </a:r>
          </a:p>
          <a:p>
            <a:endParaRPr lang="en-TN" sz="1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4F09-1BB3-1240-5128-0467E236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45FD-0631-D393-E8B9-18C436CF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0DDD-B0EE-73E2-5240-DBB3226C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968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1A9-FAB8-2F7C-ECBA-17971FD2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4C25-79B7-E38E-4AB7-E2469891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Spiking Neural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Quantization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Energy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194F-0558-1D44-006C-AFCD8CA5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692E-E4A7-8D3A-3897-52F05711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973B7-E4D9-7BEF-D3AA-21882DAF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1600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D10B-F1FA-CB6A-344A-0869D054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Spiking Neural Networks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DEBD-259E-09E8-A432-7016DE8C1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4915345" cy="4525963"/>
          </a:xfrm>
        </p:spPr>
        <p:txBody>
          <a:bodyPr/>
          <a:lstStyle/>
          <a:p>
            <a:r>
              <a:rPr lang="en-US" sz="1700" b="1" dirty="0"/>
              <a:t>Definition</a:t>
            </a:r>
            <a:r>
              <a:rPr lang="en-US" sz="1700" dirty="0"/>
              <a:t>: </a:t>
            </a:r>
          </a:p>
          <a:p>
            <a:pPr lvl="1"/>
            <a:r>
              <a:rPr lang="en-US" sz="1700" dirty="0"/>
              <a:t>SNNs are neural networks that use spikes to represent and transmit information.</a:t>
            </a:r>
          </a:p>
          <a:p>
            <a:r>
              <a:rPr lang="en-US" sz="1700" b="1" dirty="0"/>
              <a:t>Key Characteristics</a:t>
            </a:r>
            <a:r>
              <a:rPr lang="en-US" sz="1700" dirty="0"/>
              <a:t>: </a:t>
            </a:r>
          </a:p>
          <a:p>
            <a:pPr lvl="1"/>
            <a:r>
              <a:rPr lang="en-US" sz="1700" dirty="0"/>
              <a:t>Mimic biological neural activity, suitable for event-driven processing.</a:t>
            </a:r>
          </a:p>
          <a:p>
            <a:pPr lvl="1"/>
            <a:r>
              <a:rPr lang="en-US" sz="1800" dirty="0"/>
              <a:t>Uses Leaky Integrate-and-Fire (LIF) neuron model</a:t>
            </a:r>
            <a:endParaRPr lang="en-US" sz="1700" dirty="0"/>
          </a:p>
          <a:p>
            <a:r>
              <a:rPr lang="en-US" sz="1700" b="1" dirty="0"/>
              <a:t>Advantages</a:t>
            </a:r>
            <a:r>
              <a:rPr lang="en-US" sz="1700" dirty="0"/>
              <a:t>: </a:t>
            </a:r>
          </a:p>
          <a:p>
            <a:pPr lvl="1"/>
            <a:r>
              <a:rPr lang="en-US" sz="1700" dirty="0"/>
              <a:t>Reduced energy consumption, high efficiency in low-power and real-time applications.</a:t>
            </a:r>
          </a:p>
          <a:p>
            <a:r>
              <a:rPr lang="en-US" sz="1700" b="1" dirty="0"/>
              <a:t>Application</a:t>
            </a:r>
            <a:r>
              <a:rPr lang="en-US" sz="1700" dirty="0"/>
              <a:t>: </a:t>
            </a:r>
          </a:p>
          <a:p>
            <a:pPr lvl="1"/>
            <a:r>
              <a:rPr lang="en-US" sz="1700" dirty="0"/>
              <a:t>Focus on gesture recognition from DVS cameras which generate event-based data.</a:t>
            </a:r>
            <a:endParaRPr lang="en-TN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A6EDF-D7A8-8B4C-896A-8D6B15A4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7C67-88F7-4526-0354-647725F4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F491-CEA0-FD9F-6AB8-42AC6310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1028" name="Picture 4" descr="Three generations of artificial neural networks (ANNs). MLP, multilayer perceptron; MP, McCulloch-Pitts; SNNs, spiking neural networks.">
            <a:extLst>
              <a:ext uri="{FF2B5EF4-FFF2-40B4-BE49-F238E27FC236}">
                <a16:creationId xmlns:a16="http://schemas.microsoft.com/office/drawing/2014/main" id="{449E8DDF-FD54-4572-3EEE-E769DB389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/>
          <a:stretch/>
        </p:blipFill>
        <p:spPr bwMode="auto">
          <a:xfrm>
            <a:off x="5337158" y="1988840"/>
            <a:ext cx="3750133" cy="313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1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A9C9-433B-C0F0-DFBC-8100A3AB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Quantization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DB0BC-7977-4EF5-D67F-0FDFE3B0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sz="1400" b="1" dirty="0"/>
              <a:t>Quantization: </a:t>
            </a:r>
          </a:p>
          <a:p>
            <a:pPr lvl="1"/>
            <a:r>
              <a:rPr lang="en-US" sz="1400" dirty="0"/>
              <a:t>Process of reducing the precision of weights in a neural network.</a:t>
            </a:r>
          </a:p>
          <a:p>
            <a:r>
              <a:rPr lang="en-US" sz="1400" b="1" dirty="0"/>
              <a:t>Implementation in Paper: </a:t>
            </a:r>
          </a:p>
          <a:p>
            <a:pPr lvl="1"/>
            <a:r>
              <a:rPr lang="en-US" sz="1400" dirty="0"/>
              <a:t>Used ternary quantization, simplifying weights to three possible values.</a:t>
            </a:r>
          </a:p>
          <a:p>
            <a:r>
              <a:rPr lang="en-US" sz="1400" b="1" dirty="0"/>
              <a:t>Benefits: </a:t>
            </a:r>
          </a:p>
          <a:p>
            <a:pPr lvl="1"/>
            <a:r>
              <a:rPr lang="en-US" sz="1400" dirty="0"/>
              <a:t>Decreases memory usage and computation requirements without significant accuracy loss.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81F7-72A2-E4B5-955D-DCA5F312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B0B6F-CBD1-9404-0694-61559FCD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D2B4-1D71-B3EC-CD8E-764FB5B9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7</a:t>
            </a:fld>
            <a:endParaRPr lang="ja-JP" alt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862CC45-91D9-3170-4B38-455D442527AB}"/>
              </a:ext>
            </a:extLst>
          </p:cNvPr>
          <p:cNvGrpSpPr/>
          <p:nvPr/>
        </p:nvGrpSpPr>
        <p:grpSpPr>
          <a:xfrm>
            <a:off x="957486" y="2852936"/>
            <a:ext cx="7229028" cy="3272712"/>
            <a:chOff x="1015380" y="3356992"/>
            <a:chExt cx="7113240" cy="291267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1D9E71E-20E6-7450-115C-03B900C93D38}"/>
                </a:ext>
              </a:extLst>
            </p:cNvPr>
            <p:cNvGrpSpPr/>
            <p:nvPr/>
          </p:nvGrpSpPr>
          <p:grpSpPr>
            <a:xfrm>
              <a:off x="1015380" y="3356992"/>
              <a:ext cx="7113240" cy="2912672"/>
              <a:chOff x="1168152" y="3284984"/>
              <a:chExt cx="7113240" cy="291267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2271D67-D851-ADD3-CC58-7FF2505E5723}"/>
                  </a:ext>
                </a:extLst>
              </p:cNvPr>
              <p:cNvGrpSpPr/>
              <p:nvPr/>
            </p:nvGrpSpPr>
            <p:grpSpPr>
              <a:xfrm>
                <a:off x="1168152" y="3284984"/>
                <a:ext cx="2845296" cy="2912672"/>
                <a:chOff x="1497721" y="3284984"/>
                <a:chExt cx="2210183" cy="2511232"/>
              </a:xfrm>
            </p:grpSpPr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6AC27E3-8019-A6E7-466B-016F38EFB8AC}"/>
                    </a:ext>
                  </a:extLst>
                </p:cNvPr>
                <p:cNvCxnSpPr>
                  <a:cxnSpLocks/>
                  <a:stCxn id="127" idx="6"/>
                  <a:endCxn id="130" idx="2"/>
                </p:cNvCxnSpPr>
                <p:nvPr/>
              </p:nvCxnSpPr>
              <p:spPr>
                <a:xfrm>
                  <a:off x="2796729" y="4178548"/>
                  <a:ext cx="551135" cy="72008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3DA9EC33-B3E4-6617-ECF7-BF5FA2954478}"/>
                    </a:ext>
                  </a:extLst>
                </p:cNvPr>
                <p:cNvCxnSpPr>
                  <a:cxnSpLocks/>
                  <a:stCxn id="127" idx="6"/>
                  <a:endCxn id="129" idx="2"/>
                </p:cNvCxnSpPr>
                <p:nvPr/>
              </p:nvCxnSpPr>
              <p:spPr>
                <a:xfrm>
                  <a:off x="2796729" y="4178548"/>
                  <a:ext cx="551135" cy="251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FDF2E43-950E-5049-DCD5-199AE34BD651}"/>
                    </a:ext>
                  </a:extLst>
                </p:cNvPr>
                <p:cNvCxnSpPr>
                  <a:cxnSpLocks/>
                  <a:stCxn id="128" idx="6"/>
                  <a:endCxn id="130" idx="2"/>
                </p:cNvCxnSpPr>
                <p:nvPr/>
              </p:nvCxnSpPr>
              <p:spPr>
                <a:xfrm>
                  <a:off x="2796791" y="4898628"/>
                  <a:ext cx="551073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BDE7D8BE-E5AD-536D-A7EF-1C8BDCF1C52C}"/>
                    </a:ext>
                  </a:extLst>
                </p:cNvPr>
                <p:cNvCxnSpPr>
                  <a:cxnSpLocks/>
                  <a:stCxn id="128" idx="6"/>
                  <a:endCxn id="129" idx="2"/>
                </p:cNvCxnSpPr>
                <p:nvPr/>
              </p:nvCxnSpPr>
              <p:spPr>
                <a:xfrm flipV="1">
                  <a:off x="2796791" y="4181060"/>
                  <a:ext cx="551073" cy="71756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D517C0C8-4A3C-031E-4C1F-0D65C587ECEF}"/>
                    </a:ext>
                  </a:extLst>
                </p:cNvPr>
                <p:cNvCxnSpPr>
                  <a:cxnSpLocks/>
                  <a:stCxn id="126" idx="6"/>
                  <a:endCxn id="130" idx="2"/>
                </p:cNvCxnSpPr>
                <p:nvPr/>
              </p:nvCxnSpPr>
              <p:spPr>
                <a:xfrm>
                  <a:off x="2796729" y="3465004"/>
                  <a:ext cx="551135" cy="143362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7DF1F1F4-649C-7320-12A0-BEF72825FD12}"/>
                    </a:ext>
                  </a:extLst>
                </p:cNvPr>
                <p:cNvCxnSpPr>
                  <a:cxnSpLocks/>
                  <a:stCxn id="126" idx="6"/>
                  <a:endCxn id="129" idx="2"/>
                </p:cNvCxnSpPr>
                <p:nvPr/>
              </p:nvCxnSpPr>
              <p:spPr>
                <a:xfrm>
                  <a:off x="2796729" y="3465004"/>
                  <a:ext cx="551135" cy="71605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C3D50477-B47C-3730-F695-EC5329F86ED2}"/>
                    </a:ext>
                  </a:extLst>
                </p:cNvPr>
                <p:cNvCxnSpPr>
                  <a:cxnSpLocks/>
                  <a:stCxn id="124" idx="6"/>
                  <a:endCxn id="126" idx="2"/>
                </p:cNvCxnSpPr>
                <p:nvPr/>
              </p:nvCxnSpPr>
              <p:spPr>
                <a:xfrm flipV="1">
                  <a:off x="1866882" y="3465004"/>
                  <a:ext cx="569807" cy="30708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A85A7507-FA12-5778-63FA-BD18A46FFFE4}"/>
                    </a:ext>
                  </a:extLst>
                </p:cNvPr>
                <p:cNvCxnSpPr>
                  <a:cxnSpLocks/>
                  <a:stCxn id="124" idx="6"/>
                  <a:endCxn id="127" idx="2"/>
                </p:cNvCxnSpPr>
                <p:nvPr/>
              </p:nvCxnSpPr>
              <p:spPr>
                <a:xfrm>
                  <a:off x="1866882" y="3772092"/>
                  <a:ext cx="569807" cy="40645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B5DDB824-962F-8BB3-5660-E7776786A7DD}"/>
                    </a:ext>
                  </a:extLst>
                </p:cNvPr>
                <p:cNvCxnSpPr>
                  <a:cxnSpLocks/>
                  <a:stCxn id="124" idx="6"/>
                  <a:endCxn id="128" idx="2"/>
                </p:cNvCxnSpPr>
                <p:nvPr/>
              </p:nvCxnSpPr>
              <p:spPr>
                <a:xfrm>
                  <a:off x="1866882" y="3772092"/>
                  <a:ext cx="569869" cy="112653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1C7B8C8-1045-3736-A3B3-7DF6AB1D094B}"/>
                    </a:ext>
                  </a:extLst>
                </p:cNvPr>
                <p:cNvCxnSpPr>
                  <a:cxnSpLocks/>
                  <a:stCxn id="125" idx="6"/>
                  <a:endCxn id="126" idx="2"/>
                </p:cNvCxnSpPr>
                <p:nvPr/>
              </p:nvCxnSpPr>
              <p:spPr>
                <a:xfrm flipV="1">
                  <a:off x="1857761" y="3465004"/>
                  <a:ext cx="578928" cy="107358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11E609DE-056D-3785-4A9D-2DAB2E399B31}"/>
                    </a:ext>
                  </a:extLst>
                </p:cNvPr>
                <p:cNvCxnSpPr>
                  <a:cxnSpLocks/>
                  <a:stCxn id="125" idx="6"/>
                  <a:endCxn id="131" idx="2"/>
                </p:cNvCxnSpPr>
                <p:nvPr/>
              </p:nvCxnSpPr>
              <p:spPr>
                <a:xfrm>
                  <a:off x="1857761" y="4538588"/>
                  <a:ext cx="594783" cy="107760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110143E-D217-F9A4-5E2E-DBE2CB5E05F5}"/>
                    </a:ext>
                  </a:extLst>
                </p:cNvPr>
                <p:cNvCxnSpPr>
                  <a:cxnSpLocks/>
                  <a:stCxn id="124" idx="6"/>
                  <a:endCxn id="131" idx="2"/>
                </p:cNvCxnSpPr>
                <p:nvPr/>
              </p:nvCxnSpPr>
              <p:spPr>
                <a:xfrm>
                  <a:off x="1866882" y="3772092"/>
                  <a:ext cx="585662" cy="184410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59670633-9AA2-418C-CB20-5B1CD6E75D21}"/>
                    </a:ext>
                  </a:extLst>
                </p:cNvPr>
                <p:cNvCxnSpPr>
                  <a:cxnSpLocks/>
                  <a:stCxn id="131" idx="6"/>
                  <a:endCxn id="130" idx="2"/>
                </p:cNvCxnSpPr>
                <p:nvPr/>
              </p:nvCxnSpPr>
              <p:spPr>
                <a:xfrm flipV="1">
                  <a:off x="2812584" y="4898628"/>
                  <a:ext cx="535280" cy="71756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4DA5554A-BD73-7CBF-BD7A-21D5DB60E899}"/>
                    </a:ext>
                  </a:extLst>
                </p:cNvPr>
                <p:cNvCxnSpPr>
                  <a:cxnSpLocks/>
                  <a:stCxn id="131" idx="6"/>
                  <a:endCxn id="129" idx="2"/>
                </p:cNvCxnSpPr>
                <p:nvPr/>
              </p:nvCxnSpPr>
              <p:spPr>
                <a:xfrm flipV="1">
                  <a:off x="2812584" y="4181060"/>
                  <a:ext cx="535280" cy="143513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AF9C87EC-B355-8A68-7483-B83CDD736FE1}"/>
                    </a:ext>
                  </a:extLst>
                </p:cNvPr>
                <p:cNvSpPr/>
                <p:nvPr/>
              </p:nvSpPr>
              <p:spPr>
                <a:xfrm>
                  <a:off x="1506842" y="3592072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5.2</a:t>
                  </a: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9BC84558-907D-2A58-CC8A-238FCB6D99C6}"/>
                    </a:ext>
                  </a:extLst>
                </p:cNvPr>
                <p:cNvSpPr/>
                <p:nvPr/>
              </p:nvSpPr>
              <p:spPr>
                <a:xfrm>
                  <a:off x="1497721" y="4358568"/>
                  <a:ext cx="360040" cy="360041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3.7</a:t>
                  </a: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7FF3D569-06EB-8DD2-7ACD-00C5CE639427}"/>
                    </a:ext>
                  </a:extLst>
                </p:cNvPr>
                <p:cNvSpPr/>
                <p:nvPr/>
              </p:nvSpPr>
              <p:spPr>
                <a:xfrm>
                  <a:off x="2436689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2.3</a:t>
                  </a: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9EF6C28-A554-C0AD-0487-268450518714}"/>
                    </a:ext>
                  </a:extLst>
                </p:cNvPr>
                <p:cNvSpPr/>
                <p:nvPr/>
              </p:nvSpPr>
              <p:spPr>
                <a:xfrm>
                  <a:off x="2436689" y="399852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7.1</a:t>
                  </a: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6D59E529-B7FF-FE47-E0F2-29D05B112B86}"/>
                    </a:ext>
                  </a:extLst>
                </p:cNvPr>
                <p:cNvSpPr/>
                <p:nvPr/>
              </p:nvSpPr>
              <p:spPr>
                <a:xfrm>
                  <a:off x="2436751" y="471860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4.8</a:t>
                  </a: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AC227D23-C541-45DB-2280-034262A32054}"/>
                    </a:ext>
                  </a:extLst>
                </p:cNvPr>
                <p:cNvSpPr/>
                <p:nvPr/>
              </p:nvSpPr>
              <p:spPr>
                <a:xfrm>
                  <a:off x="3347864" y="4001040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2.9</a:t>
                  </a: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FCA6164-AE99-E8A7-2F0A-2DF608843F10}"/>
                    </a:ext>
                  </a:extLst>
                </p:cNvPr>
                <p:cNvSpPr/>
                <p:nvPr/>
              </p:nvSpPr>
              <p:spPr>
                <a:xfrm>
                  <a:off x="3347864" y="471860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7.3</a:t>
                  </a: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34052BD1-AC7E-A1AD-1203-E53EFD282BEF}"/>
                    </a:ext>
                  </a:extLst>
                </p:cNvPr>
                <p:cNvSpPr/>
                <p:nvPr/>
              </p:nvSpPr>
              <p:spPr>
                <a:xfrm>
                  <a:off x="2452544" y="5436176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5.6</a:t>
                  </a: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CFEC2010-AFC8-6138-10A7-DEF59D3E3E21}"/>
                    </a:ext>
                  </a:extLst>
                </p:cNvPr>
                <p:cNvSpPr/>
                <p:nvPr/>
              </p:nvSpPr>
              <p:spPr>
                <a:xfrm>
                  <a:off x="1506842" y="5081190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4.2</a:t>
                  </a: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79B60EB7-F404-B05A-391E-939F6B02FA70}"/>
                    </a:ext>
                  </a:extLst>
                </p:cNvPr>
                <p:cNvCxnSpPr>
                  <a:cxnSpLocks/>
                  <a:stCxn id="132" idx="6"/>
                  <a:endCxn id="131" idx="2"/>
                </p:cNvCxnSpPr>
                <p:nvPr/>
              </p:nvCxnSpPr>
              <p:spPr>
                <a:xfrm>
                  <a:off x="1866882" y="5261210"/>
                  <a:ext cx="585662" cy="35498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DBC6D263-0CAD-9DB4-527C-9B0B36AA17B0}"/>
                    </a:ext>
                  </a:extLst>
                </p:cNvPr>
                <p:cNvCxnSpPr>
                  <a:cxnSpLocks/>
                  <a:stCxn id="132" idx="6"/>
                  <a:endCxn id="128" idx="2"/>
                </p:cNvCxnSpPr>
                <p:nvPr/>
              </p:nvCxnSpPr>
              <p:spPr>
                <a:xfrm flipV="1">
                  <a:off x="1866882" y="4898628"/>
                  <a:ext cx="569869" cy="36258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A4D4234-2566-2D78-A474-DE1DDCC15736}"/>
                    </a:ext>
                  </a:extLst>
                </p:cNvPr>
                <p:cNvCxnSpPr>
                  <a:cxnSpLocks/>
                  <a:stCxn id="132" idx="6"/>
                  <a:endCxn id="127" idx="2"/>
                </p:cNvCxnSpPr>
                <p:nvPr/>
              </p:nvCxnSpPr>
              <p:spPr>
                <a:xfrm flipV="1">
                  <a:off x="1866882" y="4178548"/>
                  <a:ext cx="569807" cy="108266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42F8434F-8357-87F6-D72F-4B22EE075A7C}"/>
                    </a:ext>
                  </a:extLst>
                </p:cNvPr>
                <p:cNvCxnSpPr>
                  <a:cxnSpLocks/>
                  <a:stCxn id="132" idx="6"/>
                  <a:endCxn id="126" idx="2"/>
                </p:cNvCxnSpPr>
                <p:nvPr/>
              </p:nvCxnSpPr>
              <p:spPr>
                <a:xfrm flipV="1">
                  <a:off x="1866882" y="3465004"/>
                  <a:ext cx="569807" cy="179620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28009DD3-5EB5-6436-7633-40ABFF163D0E}"/>
                  </a:ext>
                </a:extLst>
              </p:cNvPr>
              <p:cNvGrpSpPr/>
              <p:nvPr/>
            </p:nvGrpSpPr>
            <p:grpSpPr>
              <a:xfrm>
                <a:off x="5436096" y="3284984"/>
                <a:ext cx="2845296" cy="2912672"/>
                <a:chOff x="1497721" y="3284984"/>
                <a:chExt cx="2210183" cy="2511232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990B484-6281-0FDF-F8EF-94F679B1E921}"/>
                    </a:ext>
                  </a:extLst>
                </p:cNvPr>
                <p:cNvCxnSpPr>
                  <a:cxnSpLocks/>
                  <a:stCxn id="100" idx="6"/>
                  <a:endCxn id="103" idx="2"/>
                </p:cNvCxnSpPr>
                <p:nvPr/>
              </p:nvCxnSpPr>
              <p:spPr>
                <a:xfrm>
                  <a:off x="2796729" y="4178548"/>
                  <a:ext cx="551135" cy="72008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79A4480-2909-8476-899A-AF501AEF1D2A}"/>
                    </a:ext>
                  </a:extLst>
                </p:cNvPr>
                <p:cNvCxnSpPr>
                  <a:cxnSpLocks/>
                  <a:stCxn id="100" idx="6"/>
                  <a:endCxn id="102" idx="2"/>
                </p:cNvCxnSpPr>
                <p:nvPr/>
              </p:nvCxnSpPr>
              <p:spPr>
                <a:xfrm>
                  <a:off x="2796729" y="4178548"/>
                  <a:ext cx="551135" cy="251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0245153-2B24-F7E2-6156-CA1FD5442CFC}"/>
                    </a:ext>
                  </a:extLst>
                </p:cNvPr>
                <p:cNvCxnSpPr>
                  <a:cxnSpLocks/>
                  <a:stCxn id="101" idx="6"/>
                  <a:endCxn id="103" idx="2"/>
                </p:cNvCxnSpPr>
                <p:nvPr/>
              </p:nvCxnSpPr>
              <p:spPr>
                <a:xfrm>
                  <a:off x="2796791" y="4898628"/>
                  <a:ext cx="551073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23F3FF65-EA69-10D9-3BB3-2CCCA327A4FC}"/>
                    </a:ext>
                  </a:extLst>
                </p:cNvPr>
                <p:cNvCxnSpPr>
                  <a:cxnSpLocks/>
                  <a:stCxn id="101" idx="6"/>
                  <a:endCxn id="102" idx="2"/>
                </p:cNvCxnSpPr>
                <p:nvPr/>
              </p:nvCxnSpPr>
              <p:spPr>
                <a:xfrm flipV="1">
                  <a:off x="2796791" y="4181060"/>
                  <a:ext cx="551073" cy="71756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6D434D2D-F9E9-D7EA-E2BB-B6A09E90A7D2}"/>
                    </a:ext>
                  </a:extLst>
                </p:cNvPr>
                <p:cNvCxnSpPr>
                  <a:cxnSpLocks/>
                  <a:stCxn id="99" idx="6"/>
                  <a:endCxn id="103" idx="2"/>
                </p:cNvCxnSpPr>
                <p:nvPr/>
              </p:nvCxnSpPr>
              <p:spPr>
                <a:xfrm>
                  <a:off x="2796729" y="3465004"/>
                  <a:ext cx="551135" cy="143362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CA20DEAE-F4B9-9BBF-EC5B-81178B41DB60}"/>
                    </a:ext>
                  </a:extLst>
                </p:cNvPr>
                <p:cNvCxnSpPr>
                  <a:cxnSpLocks/>
                  <a:stCxn id="99" idx="6"/>
                  <a:endCxn id="102" idx="2"/>
                </p:cNvCxnSpPr>
                <p:nvPr/>
              </p:nvCxnSpPr>
              <p:spPr>
                <a:xfrm>
                  <a:off x="2796729" y="3465004"/>
                  <a:ext cx="551135" cy="71605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E2B0C9DC-B761-1E30-3AA8-A0D54DA0F870}"/>
                    </a:ext>
                  </a:extLst>
                </p:cNvPr>
                <p:cNvCxnSpPr>
                  <a:cxnSpLocks/>
                  <a:stCxn id="97" idx="6"/>
                  <a:endCxn id="99" idx="2"/>
                </p:cNvCxnSpPr>
                <p:nvPr/>
              </p:nvCxnSpPr>
              <p:spPr>
                <a:xfrm flipV="1">
                  <a:off x="1866882" y="3465004"/>
                  <a:ext cx="569807" cy="30708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C3B6647-5AB8-5AF9-9945-3CE3AA042128}"/>
                    </a:ext>
                  </a:extLst>
                </p:cNvPr>
                <p:cNvCxnSpPr>
                  <a:cxnSpLocks/>
                  <a:stCxn id="97" idx="6"/>
                  <a:endCxn id="100" idx="2"/>
                </p:cNvCxnSpPr>
                <p:nvPr/>
              </p:nvCxnSpPr>
              <p:spPr>
                <a:xfrm>
                  <a:off x="1866882" y="3772092"/>
                  <a:ext cx="569807" cy="40645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7D6974E9-EBDD-1612-F7FA-AFCD2EBB7E3E}"/>
                    </a:ext>
                  </a:extLst>
                </p:cNvPr>
                <p:cNvCxnSpPr>
                  <a:cxnSpLocks/>
                  <a:stCxn id="97" idx="6"/>
                  <a:endCxn id="101" idx="2"/>
                </p:cNvCxnSpPr>
                <p:nvPr/>
              </p:nvCxnSpPr>
              <p:spPr>
                <a:xfrm>
                  <a:off x="1866882" y="3772092"/>
                  <a:ext cx="569869" cy="112653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1245499-198C-042E-B2E8-6636AA997BC8}"/>
                    </a:ext>
                  </a:extLst>
                </p:cNvPr>
                <p:cNvCxnSpPr>
                  <a:cxnSpLocks/>
                  <a:stCxn id="98" idx="6"/>
                  <a:endCxn id="99" idx="2"/>
                </p:cNvCxnSpPr>
                <p:nvPr/>
              </p:nvCxnSpPr>
              <p:spPr>
                <a:xfrm flipV="1">
                  <a:off x="1857761" y="3465004"/>
                  <a:ext cx="578928" cy="107358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9559D94E-D272-7D39-6312-516A421454BD}"/>
                    </a:ext>
                  </a:extLst>
                </p:cNvPr>
                <p:cNvCxnSpPr>
                  <a:cxnSpLocks/>
                  <a:stCxn id="98" idx="6"/>
                  <a:endCxn id="104" idx="2"/>
                </p:cNvCxnSpPr>
                <p:nvPr/>
              </p:nvCxnSpPr>
              <p:spPr>
                <a:xfrm>
                  <a:off x="1857761" y="4538588"/>
                  <a:ext cx="594783" cy="107760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309328A5-3B5F-A2DF-B8AD-4F899DE3DBFE}"/>
                    </a:ext>
                  </a:extLst>
                </p:cNvPr>
                <p:cNvCxnSpPr>
                  <a:cxnSpLocks/>
                  <a:stCxn id="97" idx="6"/>
                  <a:endCxn id="104" idx="2"/>
                </p:cNvCxnSpPr>
                <p:nvPr/>
              </p:nvCxnSpPr>
              <p:spPr>
                <a:xfrm>
                  <a:off x="1866882" y="3772092"/>
                  <a:ext cx="585662" cy="184410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D3876CD8-6568-3508-013A-896456AE7D4E}"/>
                    </a:ext>
                  </a:extLst>
                </p:cNvPr>
                <p:cNvCxnSpPr>
                  <a:cxnSpLocks/>
                  <a:stCxn id="104" idx="6"/>
                  <a:endCxn id="103" idx="2"/>
                </p:cNvCxnSpPr>
                <p:nvPr/>
              </p:nvCxnSpPr>
              <p:spPr>
                <a:xfrm flipV="1">
                  <a:off x="2812584" y="4898628"/>
                  <a:ext cx="535280" cy="71756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9CC6665-4C69-B9F5-B55D-B8434F6A69CC}"/>
                    </a:ext>
                  </a:extLst>
                </p:cNvPr>
                <p:cNvCxnSpPr>
                  <a:cxnSpLocks/>
                  <a:stCxn id="104" idx="6"/>
                  <a:endCxn id="102" idx="2"/>
                </p:cNvCxnSpPr>
                <p:nvPr/>
              </p:nvCxnSpPr>
              <p:spPr>
                <a:xfrm flipV="1">
                  <a:off x="2812584" y="4181060"/>
                  <a:ext cx="535280" cy="143513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15005D71-9E59-8227-DD04-A40046C91A3F}"/>
                    </a:ext>
                  </a:extLst>
                </p:cNvPr>
                <p:cNvSpPr/>
                <p:nvPr/>
              </p:nvSpPr>
              <p:spPr>
                <a:xfrm>
                  <a:off x="1506842" y="3592072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34068C0B-CAF5-8614-2C38-F53D960998A7}"/>
                    </a:ext>
                  </a:extLst>
                </p:cNvPr>
                <p:cNvSpPr/>
                <p:nvPr/>
              </p:nvSpPr>
              <p:spPr>
                <a:xfrm>
                  <a:off x="1497721" y="4358568"/>
                  <a:ext cx="360040" cy="360041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5196FFC-1D8C-ACFC-7807-721B41036F3F}"/>
                    </a:ext>
                  </a:extLst>
                </p:cNvPr>
                <p:cNvSpPr/>
                <p:nvPr/>
              </p:nvSpPr>
              <p:spPr>
                <a:xfrm>
                  <a:off x="2436689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8C566A00-212F-BD77-9AB4-8503DAFFCB41}"/>
                    </a:ext>
                  </a:extLst>
                </p:cNvPr>
                <p:cNvSpPr/>
                <p:nvPr/>
              </p:nvSpPr>
              <p:spPr>
                <a:xfrm>
                  <a:off x="2436689" y="399852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BDE7FB71-5E8E-9EB2-5D2D-1DAEAA98586F}"/>
                    </a:ext>
                  </a:extLst>
                </p:cNvPr>
                <p:cNvSpPr/>
                <p:nvPr/>
              </p:nvSpPr>
              <p:spPr>
                <a:xfrm>
                  <a:off x="2436751" y="471860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D2D84EE6-7530-D9DB-8493-D597B6D2F2ED}"/>
                    </a:ext>
                  </a:extLst>
                </p:cNvPr>
                <p:cNvSpPr/>
                <p:nvPr/>
              </p:nvSpPr>
              <p:spPr>
                <a:xfrm>
                  <a:off x="3347864" y="4001040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B019646C-59AA-5C11-A0B7-EE191EA2D0BB}"/>
                    </a:ext>
                  </a:extLst>
                </p:cNvPr>
                <p:cNvSpPr/>
                <p:nvPr/>
              </p:nvSpPr>
              <p:spPr>
                <a:xfrm>
                  <a:off x="3347864" y="471860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2833C14-F5F6-3B50-7581-E551B3E2F5A2}"/>
                    </a:ext>
                  </a:extLst>
                </p:cNvPr>
                <p:cNvSpPr/>
                <p:nvPr/>
              </p:nvSpPr>
              <p:spPr>
                <a:xfrm>
                  <a:off x="2452544" y="5436176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8213CA26-D6A3-F08B-84B2-EAF6CB70C9DD}"/>
                    </a:ext>
                  </a:extLst>
                </p:cNvPr>
                <p:cNvSpPr/>
                <p:nvPr/>
              </p:nvSpPr>
              <p:spPr>
                <a:xfrm>
                  <a:off x="1506842" y="5081190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TN" sz="9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F6F63A9-C716-50DE-6B89-6BA86C5DEF37}"/>
                    </a:ext>
                  </a:extLst>
                </p:cNvPr>
                <p:cNvCxnSpPr>
                  <a:cxnSpLocks/>
                  <a:stCxn id="105" idx="6"/>
                  <a:endCxn id="104" idx="2"/>
                </p:cNvCxnSpPr>
                <p:nvPr/>
              </p:nvCxnSpPr>
              <p:spPr>
                <a:xfrm>
                  <a:off x="1866882" y="5261210"/>
                  <a:ext cx="585662" cy="35498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CE7AF373-DAE9-867D-FB4B-CA6CE2D8C28F}"/>
                    </a:ext>
                  </a:extLst>
                </p:cNvPr>
                <p:cNvCxnSpPr>
                  <a:cxnSpLocks/>
                  <a:stCxn id="105" idx="6"/>
                  <a:endCxn id="101" idx="2"/>
                </p:cNvCxnSpPr>
                <p:nvPr/>
              </p:nvCxnSpPr>
              <p:spPr>
                <a:xfrm flipV="1">
                  <a:off x="1866882" y="4898628"/>
                  <a:ext cx="569869" cy="36258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772071DE-F7EB-D69D-607E-E4642212D3BF}"/>
                    </a:ext>
                  </a:extLst>
                </p:cNvPr>
                <p:cNvCxnSpPr>
                  <a:cxnSpLocks/>
                  <a:stCxn id="105" idx="6"/>
                  <a:endCxn id="100" idx="2"/>
                </p:cNvCxnSpPr>
                <p:nvPr/>
              </p:nvCxnSpPr>
              <p:spPr>
                <a:xfrm flipV="1">
                  <a:off x="1866882" y="4178548"/>
                  <a:ext cx="569807" cy="108266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43D65A54-F5F0-514D-F81E-A99B928456DD}"/>
                    </a:ext>
                  </a:extLst>
                </p:cNvPr>
                <p:cNvCxnSpPr>
                  <a:cxnSpLocks/>
                  <a:stCxn id="105" idx="6"/>
                  <a:endCxn id="99" idx="2"/>
                </p:cNvCxnSpPr>
                <p:nvPr/>
              </p:nvCxnSpPr>
              <p:spPr>
                <a:xfrm flipV="1">
                  <a:off x="1866882" y="3465004"/>
                  <a:ext cx="569807" cy="179620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ADC23E2-5A34-2EA7-BDEA-0809E2C04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3968" y="4738986"/>
                <a:ext cx="79208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E9EAC92-EBAD-5E6E-A8B8-21016A13B695}"/>
                </a:ext>
              </a:extLst>
            </p:cNvPr>
            <p:cNvSpPr txBox="1"/>
            <p:nvPr/>
          </p:nvSpPr>
          <p:spPr>
            <a:xfrm>
              <a:off x="3385435" y="5987464"/>
              <a:ext cx="2192314" cy="232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N" sz="1100" b="1" dirty="0">
                  <a:solidFill>
                    <a:srgbClr val="4D81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Figure: </a:t>
              </a:r>
              <a:r>
                <a:rPr lang="en-T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Example of Qunatization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25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2838-C635-AD6E-BB32-D7A8464FE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Pruning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0133-C08C-072C-9892-BEAA4AF93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sz="1400" b="1" dirty="0"/>
              <a:t>Pruning</a:t>
            </a:r>
            <a:r>
              <a:rPr lang="en-US" sz="1400" dirty="0"/>
              <a:t>: </a:t>
            </a:r>
          </a:p>
          <a:p>
            <a:pPr lvl="1"/>
            <a:r>
              <a:rPr lang="en-US" sz="1400" dirty="0"/>
              <a:t>Removing less significant weights from the network to create a sparser model.</a:t>
            </a:r>
          </a:p>
          <a:p>
            <a:r>
              <a:rPr lang="en-US" sz="1400" b="1" dirty="0"/>
              <a:t>Method in Paper</a:t>
            </a:r>
            <a:r>
              <a:rPr lang="en-US" sz="1400" dirty="0"/>
              <a:t>: </a:t>
            </a:r>
          </a:p>
          <a:p>
            <a:pPr lvl="1"/>
            <a:r>
              <a:rPr lang="en-US" sz="1400" dirty="0"/>
              <a:t>Applied global unstructured pruning to achieve sparsity in the network.</a:t>
            </a:r>
          </a:p>
          <a:p>
            <a:r>
              <a:rPr lang="en-US" sz="1400" b="1" dirty="0"/>
              <a:t>Benefits</a:t>
            </a:r>
            <a:r>
              <a:rPr lang="en-US" sz="1400" dirty="0"/>
              <a:t>: </a:t>
            </a:r>
          </a:p>
          <a:p>
            <a:pPr lvl="1"/>
            <a:r>
              <a:rPr lang="en-US" sz="1400" dirty="0"/>
              <a:t>Reduces model size, enhances computational efficiency, and lowers energy consumption.</a:t>
            </a:r>
            <a:endParaRPr lang="en-T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08F8-7529-5D54-C03D-FFC0D99B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171ED-F1FA-1C60-D21E-89D066B8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91FC-9541-B93E-AC34-71095D3B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8</a:t>
            </a:fld>
            <a:endParaRPr lang="ja-JP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449C0-84A9-89B7-E807-A5DC2F2331D7}"/>
              </a:ext>
            </a:extLst>
          </p:cNvPr>
          <p:cNvGrpSpPr/>
          <p:nvPr/>
        </p:nvGrpSpPr>
        <p:grpSpPr>
          <a:xfrm>
            <a:off x="957486" y="2852936"/>
            <a:ext cx="7229028" cy="3272712"/>
            <a:chOff x="1015380" y="3356992"/>
            <a:chExt cx="7113240" cy="29126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3A35E11-EB39-E62B-07E3-94E10AF512A7}"/>
                </a:ext>
              </a:extLst>
            </p:cNvPr>
            <p:cNvGrpSpPr/>
            <p:nvPr/>
          </p:nvGrpSpPr>
          <p:grpSpPr>
            <a:xfrm>
              <a:off x="1015380" y="3356992"/>
              <a:ext cx="7113240" cy="2912672"/>
              <a:chOff x="1168152" y="3284984"/>
              <a:chExt cx="7113240" cy="291267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F23D675-2EBB-DC28-4028-BB056943D735}"/>
                  </a:ext>
                </a:extLst>
              </p:cNvPr>
              <p:cNvGrpSpPr/>
              <p:nvPr/>
            </p:nvGrpSpPr>
            <p:grpSpPr>
              <a:xfrm>
                <a:off x="1168152" y="3284984"/>
                <a:ext cx="2845296" cy="2912672"/>
                <a:chOff x="1497721" y="3284984"/>
                <a:chExt cx="2210183" cy="2511232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2C2EEAD-1025-E5EB-B0A7-AC0402B719EC}"/>
                    </a:ext>
                  </a:extLst>
                </p:cNvPr>
                <p:cNvCxnSpPr>
                  <a:cxnSpLocks/>
                  <a:stCxn id="57" idx="6"/>
                  <a:endCxn id="60" idx="2"/>
                </p:cNvCxnSpPr>
                <p:nvPr/>
              </p:nvCxnSpPr>
              <p:spPr>
                <a:xfrm>
                  <a:off x="2796729" y="4178548"/>
                  <a:ext cx="551135" cy="72008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5711987-F6C0-6E31-870D-7F7BEDFEED95}"/>
                    </a:ext>
                  </a:extLst>
                </p:cNvPr>
                <p:cNvCxnSpPr>
                  <a:cxnSpLocks/>
                  <a:stCxn id="57" idx="6"/>
                  <a:endCxn id="59" idx="2"/>
                </p:cNvCxnSpPr>
                <p:nvPr/>
              </p:nvCxnSpPr>
              <p:spPr>
                <a:xfrm>
                  <a:off x="2796729" y="4178548"/>
                  <a:ext cx="551135" cy="251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A86B73A-EA4D-DC11-AB99-0B2BBFFD4A21}"/>
                    </a:ext>
                  </a:extLst>
                </p:cNvPr>
                <p:cNvCxnSpPr>
                  <a:cxnSpLocks/>
                  <a:stCxn id="58" idx="6"/>
                  <a:endCxn id="60" idx="2"/>
                </p:cNvCxnSpPr>
                <p:nvPr/>
              </p:nvCxnSpPr>
              <p:spPr>
                <a:xfrm>
                  <a:off x="2796791" y="4898628"/>
                  <a:ext cx="551073" cy="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FCFC5DB-1523-00D7-7C44-BF49ADBBF220}"/>
                    </a:ext>
                  </a:extLst>
                </p:cNvPr>
                <p:cNvCxnSpPr>
                  <a:cxnSpLocks/>
                  <a:stCxn id="58" idx="6"/>
                  <a:endCxn id="59" idx="2"/>
                </p:cNvCxnSpPr>
                <p:nvPr/>
              </p:nvCxnSpPr>
              <p:spPr>
                <a:xfrm flipV="1">
                  <a:off x="2796791" y="4181060"/>
                  <a:ext cx="551073" cy="71756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9451117D-CC3C-1B6B-6377-FF895BE87B1F}"/>
                    </a:ext>
                  </a:extLst>
                </p:cNvPr>
                <p:cNvCxnSpPr>
                  <a:cxnSpLocks/>
                  <a:stCxn id="56" idx="6"/>
                  <a:endCxn id="60" idx="2"/>
                </p:cNvCxnSpPr>
                <p:nvPr/>
              </p:nvCxnSpPr>
              <p:spPr>
                <a:xfrm>
                  <a:off x="2796729" y="3465004"/>
                  <a:ext cx="551135" cy="143362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BB99A40-2291-CD1C-A171-3BB8BD9F4B0E}"/>
                    </a:ext>
                  </a:extLst>
                </p:cNvPr>
                <p:cNvCxnSpPr>
                  <a:cxnSpLocks/>
                  <a:stCxn id="56" idx="6"/>
                  <a:endCxn id="59" idx="2"/>
                </p:cNvCxnSpPr>
                <p:nvPr/>
              </p:nvCxnSpPr>
              <p:spPr>
                <a:xfrm>
                  <a:off x="2796729" y="3465004"/>
                  <a:ext cx="551135" cy="71605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7D6FC6A-0DD3-0D13-4A35-BC0D3FBDF8C6}"/>
                    </a:ext>
                  </a:extLst>
                </p:cNvPr>
                <p:cNvCxnSpPr>
                  <a:cxnSpLocks/>
                  <a:stCxn id="54" idx="6"/>
                  <a:endCxn id="56" idx="2"/>
                </p:cNvCxnSpPr>
                <p:nvPr/>
              </p:nvCxnSpPr>
              <p:spPr>
                <a:xfrm flipV="1">
                  <a:off x="1866882" y="3465004"/>
                  <a:ext cx="569807" cy="30708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7D6E51-F836-D9AA-BD2F-CAC4944FE3B4}"/>
                    </a:ext>
                  </a:extLst>
                </p:cNvPr>
                <p:cNvCxnSpPr>
                  <a:cxnSpLocks/>
                  <a:stCxn id="54" idx="6"/>
                  <a:endCxn id="57" idx="2"/>
                </p:cNvCxnSpPr>
                <p:nvPr/>
              </p:nvCxnSpPr>
              <p:spPr>
                <a:xfrm>
                  <a:off x="1866882" y="3772092"/>
                  <a:ext cx="569807" cy="40645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D953D56-2DD4-8E98-0C29-AECE2650DF39}"/>
                    </a:ext>
                  </a:extLst>
                </p:cNvPr>
                <p:cNvCxnSpPr>
                  <a:cxnSpLocks/>
                  <a:stCxn id="54" idx="6"/>
                  <a:endCxn id="58" idx="2"/>
                </p:cNvCxnSpPr>
                <p:nvPr/>
              </p:nvCxnSpPr>
              <p:spPr>
                <a:xfrm>
                  <a:off x="1866882" y="3772092"/>
                  <a:ext cx="569869" cy="112653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E6D3DF70-A231-0614-0981-047A32887A27}"/>
                    </a:ext>
                  </a:extLst>
                </p:cNvPr>
                <p:cNvCxnSpPr>
                  <a:cxnSpLocks/>
                  <a:stCxn id="55" idx="6"/>
                  <a:endCxn id="56" idx="2"/>
                </p:cNvCxnSpPr>
                <p:nvPr/>
              </p:nvCxnSpPr>
              <p:spPr>
                <a:xfrm flipV="1">
                  <a:off x="1857761" y="3465004"/>
                  <a:ext cx="578928" cy="107358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780B6111-46A8-2E3F-63B0-E420F05BEC71}"/>
                    </a:ext>
                  </a:extLst>
                </p:cNvPr>
                <p:cNvCxnSpPr>
                  <a:cxnSpLocks/>
                  <a:stCxn id="55" idx="6"/>
                  <a:endCxn id="61" idx="2"/>
                </p:cNvCxnSpPr>
                <p:nvPr/>
              </p:nvCxnSpPr>
              <p:spPr>
                <a:xfrm>
                  <a:off x="1857761" y="4538588"/>
                  <a:ext cx="594783" cy="107760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5D3AA27B-2A9A-E88D-C153-8A8FA8CB919B}"/>
                    </a:ext>
                  </a:extLst>
                </p:cNvPr>
                <p:cNvCxnSpPr>
                  <a:cxnSpLocks/>
                  <a:stCxn id="54" idx="6"/>
                  <a:endCxn id="61" idx="2"/>
                </p:cNvCxnSpPr>
                <p:nvPr/>
              </p:nvCxnSpPr>
              <p:spPr>
                <a:xfrm>
                  <a:off x="1866882" y="3772092"/>
                  <a:ext cx="585662" cy="1844104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7FD67FC-CE1D-C4A6-2959-F7A03E042862}"/>
                    </a:ext>
                  </a:extLst>
                </p:cNvPr>
                <p:cNvCxnSpPr>
                  <a:cxnSpLocks/>
                  <a:stCxn id="61" idx="6"/>
                  <a:endCxn id="60" idx="2"/>
                </p:cNvCxnSpPr>
                <p:nvPr/>
              </p:nvCxnSpPr>
              <p:spPr>
                <a:xfrm flipV="1">
                  <a:off x="2812584" y="4898628"/>
                  <a:ext cx="535280" cy="71756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6E5D76B5-F2B1-AAFF-3DCB-23154A2FD063}"/>
                    </a:ext>
                  </a:extLst>
                </p:cNvPr>
                <p:cNvCxnSpPr>
                  <a:cxnSpLocks/>
                  <a:stCxn id="61" idx="6"/>
                  <a:endCxn id="59" idx="2"/>
                </p:cNvCxnSpPr>
                <p:nvPr/>
              </p:nvCxnSpPr>
              <p:spPr>
                <a:xfrm flipV="1">
                  <a:off x="2812584" y="4181060"/>
                  <a:ext cx="535280" cy="143513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510C111-75FB-050B-5E1B-0880B966ED2E}"/>
                    </a:ext>
                  </a:extLst>
                </p:cNvPr>
                <p:cNvSpPr/>
                <p:nvPr/>
              </p:nvSpPr>
              <p:spPr>
                <a:xfrm>
                  <a:off x="1506842" y="3592072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A35FDC2-065A-6A33-54ED-72920D0AAECA}"/>
                    </a:ext>
                  </a:extLst>
                </p:cNvPr>
                <p:cNvSpPr/>
                <p:nvPr/>
              </p:nvSpPr>
              <p:spPr>
                <a:xfrm>
                  <a:off x="1497721" y="4358568"/>
                  <a:ext cx="360040" cy="360041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83125BC2-C603-99CA-63B1-47CF7CD1D12A}"/>
                    </a:ext>
                  </a:extLst>
                </p:cNvPr>
                <p:cNvSpPr/>
                <p:nvPr/>
              </p:nvSpPr>
              <p:spPr>
                <a:xfrm>
                  <a:off x="2436689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FC4D63B-E768-DFD4-C825-BDCADF615496}"/>
                    </a:ext>
                  </a:extLst>
                </p:cNvPr>
                <p:cNvSpPr/>
                <p:nvPr/>
              </p:nvSpPr>
              <p:spPr>
                <a:xfrm>
                  <a:off x="2436689" y="399852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BB932C8-9291-16B7-8354-EA67DFE214BD}"/>
                    </a:ext>
                  </a:extLst>
                </p:cNvPr>
                <p:cNvSpPr/>
                <p:nvPr/>
              </p:nvSpPr>
              <p:spPr>
                <a:xfrm>
                  <a:off x="2436751" y="471860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7BE31E1-9A8B-7724-BBEA-756E39134735}"/>
                    </a:ext>
                  </a:extLst>
                </p:cNvPr>
                <p:cNvSpPr/>
                <p:nvPr/>
              </p:nvSpPr>
              <p:spPr>
                <a:xfrm>
                  <a:off x="3347864" y="4001040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0DE8820-7966-4FC6-D5C9-A5D1566B7426}"/>
                    </a:ext>
                  </a:extLst>
                </p:cNvPr>
                <p:cNvSpPr/>
                <p:nvPr/>
              </p:nvSpPr>
              <p:spPr>
                <a:xfrm>
                  <a:off x="3347864" y="471860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0C67B71-0446-9905-4C98-42A0463E5FDB}"/>
                    </a:ext>
                  </a:extLst>
                </p:cNvPr>
                <p:cNvSpPr/>
                <p:nvPr/>
              </p:nvSpPr>
              <p:spPr>
                <a:xfrm>
                  <a:off x="2452544" y="5436176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FF2E663-D8FF-BA7A-E790-424F16423401}"/>
                    </a:ext>
                  </a:extLst>
                </p:cNvPr>
                <p:cNvSpPr/>
                <p:nvPr/>
              </p:nvSpPr>
              <p:spPr>
                <a:xfrm>
                  <a:off x="1506842" y="5081190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68813741-A6F0-8DBF-572C-0C636377F4F1}"/>
                    </a:ext>
                  </a:extLst>
                </p:cNvPr>
                <p:cNvCxnSpPr>
                  <a:cxnSpLocks/>
                  <a:stCxn id="62" idx="6"/>
                  <a:endCxn id="61" idx="2"/>
                </p:cNvCxnSpPr>
                <p:nvPr/>
              </p:nvCxnSpPr>
              <p:spPr>
                <a:xfrm>
                  <a:off x="1866882" y="5261210"/>
                  <a:ext cx="585662" cy="35498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DD182B21-1508-DFBB-3272-459311F4EDD3}"/>
                    </a:ext>
                  </a:extLst>
                </p:cNvPr>
                <p:cNvCxnSpPr>
                  <a:cxnSpLocks/>
                  <a:stCxn id="62" idx="6"/>
                  <a:endCxn id="58" idx="2"/>
                </p:cNvCxnSpPr>
                <p:nvPr/>
              </p:nvCxnSpPr>
              <p:spPr>
                <a:xfrm flipV="1">
                  <a:off x="1866882" y="4898628"/>
                  <a:ext cx="569869" cy="36258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50AA3E54-40FF-7E6B-0824-F461609B3E8A}"/>
                    </a:ext>
                  </a:extLst>
                </p:cNvPr>
                <p:cNvCxnSpPr>
                  <a:cxnSpLocks/>
                  <a:stCxn id="62" idx="6"/>
                  <a:endCxn id="57" idx="2"/>
                </p:cNvCxnSpPr>
                <p:nvPr/>
              </p:nvCxnSpPr>
              <p:spPr>
                <a:xfrm flipV="1">
                  <a:off x="1866882" y="4178548"/>
                  <a:ext cx="569807" cy="108266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B5745760-92AE-9A5A-6D76-D3FE1CC6233A}"/>
                    </a:ext>
                  </a:extLst>
                </p:cNvPr>
                <p:cNvCxnSpPr>
                  <a:cxnSpLocks/>
                  <a:stCxn id="62" idx="6"/>
                  <a:endCxn id="56" idx="2"/>
                </p:cNvCxnSpPr>
                <p:nvPr/>
              </p:nvCxnSpPr>
              <p:spPr>
                <a:xfrm flipV="1">
                  <a:off x="1866882" y="3465004"/>
                  <a:ext cx="569807" cy="179620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99FEF00-1BD4-E141-3D3C-EA873BC67973}"/>
                  </a:ext>
                </a:extLst>
              </p:cNvPr>
              <p:cNvGrpSpPr/>
              <p:nvPr/>
            </p:nvGrpSpPr>
            <p:grpSpPr>
              <a:xfrm>
                <a:off x="5436096" y="3284984"/>
                <a:ext cx="2845296" cy="2912672"/>
                <a:chOff x="1497721" y="3284984"/>
                <a:chExt cx="2210183" cy="2511232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140724E-8E78-5260-3699-2C5651527D61}"/>
                    </a:ext>
                  </a:extLst>
                </p:cNvPr>
                <p:cNvCxnSpPr>
                  <a:cxnSpLocks/>
                  <a:stCxn id="30" idx="6"/>
                  <a:endCxn id="33" idx="2"/>
                </p:cNvCxnSpPr>
                <p:nvPr/>
              </p:nvCxnSpPr>
              <p:spPr>
                <a:xfrm>
                  <a:off x="2796729" y="4178548"/>
                  <a:ext cx="551135" cy="720080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471865D6-64A6-473A-C47D-FD7764474AC9}"/>
                    </a:ext>
                  </a:extLst>
                </p:cNvPr>
                <p:cNvCxnSpPr>
                  <a:cxnSpLocks/>
                  <a:stCxn id="31" idx="6"/>
                  <a:endCxn id="32" idx="2"/>
                </p:cNvCxnSpPr>
                <p:nvPr/>
              </p:nvCxnSpPr>
              <p:spPr>
                <a:xfrm flipV="1">
                  <a:off x="2796791" y="4181060"/>
                  <a:ext cx="551073" cy="71756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2BBC37B0-8864-016D-6E14-E4A478F4AC6E}"/>
                    </a:ext>
                  </a:extLst>
                </p:cNvPr>
                <p:cNvCxnSpPr>
                  <a:cxnSpLocks/>
                  <a:stCxn id="29" idx="6"/>
                  <a:endCxn id="32" idx="2"/>
                </p:cNvCxnSpPr>
                <p:nvPr/>
              </p:nvCxnSpPr>
              <p:spPr>
                <a:xfrm>
                  <a:off x="2796729" y="3465004"/>
                  <a:ext cx="551135" cy="71605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03DAE04-032B-A186-10A7-E99446C5FC13}"/>
                    </a:ext>
                  </a:extLst>
                </p:cNvPr>
                <p:cNvCxnSpPr>
                  <a:cxnSpLocks/>
                  <a:stCxn id="27" idx="6"/>
                  <a:endCxn id="29" idx="2"/>
                </p:cNvCxnSpPr>
                <p:nvPr/>
              </p:nvCxnSpPr>
              <p:spPr>
                <a:xfrm flipV="1">
                  <a:off x="1866882" y="3465004"/>
                  <a:ext cx="569807" cy="30708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87CCCB1-E4F8-0C18-2ECE-2EC00D5E345B}"/>
                    </a:ext>
                  </a:extLst>
                </p:cNvPr>
                <p:cNvCxnSpPr>
                  <a:cxnSpLocks/>
                  <a:stCxn id="27" idx="6"/>
                  <a:endCxn id="30" idx="2"/>
                </p:cNvCxnSpPr>
                <p:nvPr/>
              </p:nvCxnSpPr>
              <p:spPr>
                <a:xfrm>
                  <a:off x="1866882" y="3772092"/>
                  <a:ext cx="569807" cy="40645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0149C24-BC8D-0B88-0427-8273B525E080}"/>
                    </a:ext>
                  </a:extLst>
                </p:cNvPr>
                <p:cNvCxnSpPr>
                  <a:cxnSpLocks/>
                  <a:stCxn id="28" idx="6"/>
                  <a:endCxn id="34" idx="2"/>
                </p:cNvCxnSpPr>
                <p:nvPr/>
              </p:nvCxnSpPr>
              <p:spPr>
                <a:xfrm>
                  <a:off x="1857761" y="4538588"/>
                  <a:ext cx="594783" cy="107760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E9C39CA-5836-CE0F-0080-FCCF0AD95684}"/>
                    </a:ext>
                  </a:extLst>
                </p:cNvPr>
                <p:cNvCxnSpPr>
                  <a:cxnSpLocks/>
                  <a:stCxn id="34" idx="6"/>
                  <a:endCxn id="33" idx="2"/>
                </p:cNvCxnSpPr>
                <p:nvPr/>
              </p:nvCxnSpPr>
              <p:spPr>
                <a:xfrm flipV="1">
                  <a:off x="2812584" y="4898628"/>
                  <a:ext cx="535280" cy="717568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3A9EE28-1BE0-A454-086F-55A7B805524D}"/>
                    </a:ext>
                  </a:extLst>
                </p:cNvPr>
                <p:cNvSpPr/>
                <p:nvPr/>
              </p:nvSpPr>
              <p:spPr>
                <a:xfrm>
                  <a:off x="1506842" y="3592072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0EEA0C1-8FFE-2791-A473-E6F584694BAD}"/>
                    </a:ext>
                  </a:extLst>
                </p:cNvPr>
                <p:cNvSpPr/>
                <p:nvPr/>
              </p:nvSpPr>
              <p:spPr>
                <a:xfrm>
                  <a:off x="1497721" y="4358568"/>
                  <a:ext cx="360040" cy="360041"/>
                </a:xfrm>
                <a:prstGeom prst="ellipse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694959B-EE27-DC17-CE36-D800880B07D5}"/>
                    </a:ext>
                  </a:extLst>
                </p:cNvPr>
                <p:cNvSpPr/>
                <p:nvPr/>
              </p:nvSpPr>
              <p:spPr>
                <a:xfrm>
                  <a:off x="2436689" y="3284984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E4FF893-DEA7-909C-0B2C-8844EF74881E}"/>
                    </a:ext>
                  </a:extLst>
                </p:cNvPr>
                <p:cNvSpPr/>
                <p:nvPr/>
              </p:nvSpPr>
              <p:spPr>
                <a:xfrm>
                  <a:off x="2436689" y="399852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EBC3388-E937-AC37-BF1B-6228E4A8BC89}"/>
                    </a:ext>
                  </a:extLst>
                </p:cNvPr>
                <p:cNvSpPr/>
                <p:nvPr/>
              </p:nvSpPr>
              <p:spPr>
                <a:xfrm>
                  <a:off x="2436751" y="471860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BFD5008-6940-AC03-FB6D-B6413309B425}"/>
                    </a:ext>
                  </a:extLst>
                </p:cNvPr>
                <p:cNvSpPr/>
                <p:nvPr/>
              </p:nvSpPr>
              <p:spPr>
                <a:xfrm>
                  <a:off x="3347864" y="4001040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1FD8C24D-86ED-96D3-6240-5BD4E55D1E90}"/>
                    </a:ext>
                  </a:extLst>
                </p:cNvPr>
                <p:cNvSpPr/>
                <p:nvPr/>
              </p:nvSpPr>
              <p:spPr>
                <a:xfrm>
                  <a:off x="3347864" y="4718608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20B1C03-8C97-3A20-0141-CCB48AA28489}"/>
                    </a:ext>
                  </a:extLst>
                </p:cNvPr>
                <p:cNvSpPr/>
                <p:nvPr/>
              </p:nvSpPr>
              <p:spPr>
                <a:xfrm>
                  <a:off x="2452544" y="5436176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5D6FC36-59B2-3F3A-DC40-24F19336278D}"/>
                    </a:ext>
                  </a:extLst>
                </p:cNvPr>
                <p:cNvSpPr/>
                <p:nvPr/>
              </p:nvSpPr>
              <p:spPr>
                <a:xfrm>
                  <a:off x="1506842" y="5081190"/>
                  <a:ext cx="360040" cy="36004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N" sz="9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3E49630-5C7F-E000-427C-36C955FEC793}"/>
                    </a:ext>
                  </a:extLst>
                </p:cNvPr>
                <p:cNvCxnSpPr>
                  <a:cxnSpLocks/>
                  <a:stCxn id="35" idx="6"/>
                  <a:endCxn id="34" idx="2"/>
                </p:cNvCxnSpPr>
                <p:nvPr/>
              </p:nvCxnSpPr>
              <p:spPr>
                <a:xfrm>
                  <a:off x="1866882" y="5261210"/>
                  <a:ext cx="585662" cy="35498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3FF4B1F-B014-E4A3-DE4A-DA27FD89EF95}"/>
                    </a:ext>
                  </a:extLst>
                </p:cNvPr>
                <p:cNvCxnSpPr>
                  <a:cxnSpLocks/>
                  <a:stCxn id="35" idx="6"/>
                  <a:endCxn id="31" idx="2"/>
                </p:cNvCxnSpPr>
                <p:nvPr/>
              </p:nvCxnSpPr>
              <p:spPr>
                <a:xfrm flipV="1">
                  <a:off x="1866882" y="4898628"/>
                  <a:ext cx="569869" cy="36258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7D9927F9-4A89-8311-CDF9-469FDB0FFE6E}"/>
                    </a:ext>
                  </a:extLst>
                </p:cNvPr>
                <p:cNvCxnSpPr>
                  <a:cxnSpLocks/>
                  <a:stCxn id="35" idx="6"/>
                  <a:endCxn id="29" idx="2"/>
                </p:cNvCxnSpPr>
                <p:nvPr/>
              </p:nvCxnSpPr>
              <p:spPr>
                <a:xfrm flipV="1">
                  <a:off x="1866882" y="3465004"/>
                  <a:ext cx="569807" cy="1796206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181D00-F8F5-26B3-8E24-E3FC219A3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3968" y="4738986"/>
                <a:ext cx="79208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46BF84-8353-012A-D272-5EAB822FD849}"/>
                </a:ext>
              </a:extLst>
            </p:cNvPr>
            <p:cNvSpPr txBox="1"/>
            <p:nvPr/>
          </p:nvSpPr>
          <p:spPr>
            <a:xfrm>
              <a:off x="3647590" y="5998450"/>
              <a:ext cx="1848818" cy="232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N" sz="1100" b="1" dirty="0">
                  <a:solidFill>
                    <a:srgbClr val="4D81BE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Figure: </a:t>
              </a:r>
              <a:r>
                <a:rPr lang="en-T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Example of Pruning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25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24B2-32FE-C2C7-F98B-6A7C28722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Energy Evaluation</a:t>
            </a:r>
            <a:endParaRPr lang="en-T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8D8C8-5059-74DA-E88A-81B82F61D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520" y="1600200"/>
            <a:ext cx="6264696" cy="4525963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• 	The </a:t>
            </a:r>
            <a:r>
              <a:rPr lang="en-US" sz="1600" dirty="0" err="1"/>
              <a:t>Eyeriss</a:t>
            </a:r>
            <a:r>
              <a:rPr lang="en-US" sz="1600" dirty="0"/>
              <a:t>-like architecture implements a grid of digital processing elements (PEs).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•	It uses sparsity-aware techniques for input spikes, weights, and output spikes.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• 	Features include clock gating, input read skipping, and sparse representation schemes.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• 	Energy estimation is performed using high-level component-based tools calibrated to a 28 nm CMOS node.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• 	The analysis incorporates spike activity statistics and tensor-sparsity statistics for efficient dataflows.</a:t>
            </a:r>
            <a:endParaRPr lang="en-US" sz="24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9B314-024C-793E-7A41-47B7034D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8E0283-C75F-5A42-8179-A4AAC5DEDED9}" type="datetime4">
              <a:rPr lang="en-US" altLang="ja-JP" smtClean="0"/>
              <a:pPr>
                <a:defRPr/>
              </a:pPr>
              <a:t>July 10, 2024</a:t>
            </a:fld>
            <a:endParaRPr lang="ja-JP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275B7-5D24-4092-2916-473EBFD4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The University of Aizu</a:t>
            </a:r>
            <a:endParaRPr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5AA5-C2DA-9A9E-4862-6676F075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9F083-3F9A-4A49-B37B-B1CCBD2A29AC}" type="slidenum">
              <a:rPr lang="ja-JP" altLang="en-US" smtClean="0"/>
              <a:pPr/>
              <a:t>9</a:t>
            </a:fld>
            <a:endParaRPr lang="ja-JP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B7F04F-70BB-139D-DA22-E96BBFBDEB04}"/>
              </a:ext>
            </a:extLst>
          </p:cNvPr>
          <p:cNvGrpSpPr/>
          <p:nvPr/>
        </p:nvGrpSpPr>
        <p:grpSpPr>
          <a:xfrm>
            <a:off x="6156176" y="1190227"/>
            <a:ext cx="2530624" cy="4505287"/>
            <a:chOff x="6156176" y="1190227"/>
            <a:chExt cx="2530624" cy="450528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8D17FAD-0832-C142-59A6-B7E64707B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176" y="1190227"/>
              <a:ext cx="2530624" cy="27201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61F9EC-6E27-F293-B40E-CC1B0ED05F0A}"/>
                </a:ext>
              </a:extLst>
            </p:cNvPr>
            <p:cNvSpPr txBox="1"/>
            <p:nvPr/>
          </p:nvSpPr>
          <p:spPr>
            <a:xfrm>
              <a:off x="6300192" y="3910410"/>
              <a:ext cx="229387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4D81BE"/>
                  </a:solidFill>
                  <a:effectLst/>
                  <a:latin typeface="+mn-lt"/>
                </a:rPr>
                <a:t>Figure:</a:t>
              </a:r>
              <a:r>
                <a:rPr lang="en-US" sz="1000" dirty="0">
                  <a:solidFill>
                    <a:srgbClr val="4D81BE"/>
                  </a:solidFill>
                  <a:effectLst/>
                  <a:latin typeface="+mn-lt"/>
                </a:rPr>
                <a:t> </a:t>
              </a:r>
              <a:r>
                <a:rPr lang="en-US" sz="1000" dirty="0" err="1">
                  <a:effectLst/>
                  <a:latin typeface="+mn-lt"/>
                </a:rPr>
                <a:t>Eyeriss</a:t>
              </a:r>
              <a:r>
                <a:rPr lang="en-US" sz="1000" dirty="0">
                  <a:effectLst/>
                  <a:latin typeface="+mn-lt"/>
                </a:rPr>
                <a:t>-like spiking architecture consisting of a shared activation buffer connected to an array of digital cores. A single digital core has dedicated memory for inputs (IF-</a:t>
              </a:r>
              <a:r>
                <a:rPr lang="en-US" sz="1000" dirty="0" err="1">
                  <a:effectLst/>
                  <a:latin typeface="+mn-lt"/>
                </a:rPr>
                <a:t>Spad</a:t>
              </a:r>
              <a:r>
                <a:rPr lang="en-US" sz="1000" dirty="0">
                  <a:effectLst/>
                  <a:latin typeface="+mn-lt"/>
                </a:rPr>
                <a:t>), weights (W-</a:t>
              </a:r>
              <a:r>
                <a:rPr lang="en-US" sz="1000" dirty="0" err="1">
                  <a:effectLst/>
                  <a:latin typeface="+mn-lt"/>
                </a:rPr>
                <a:t>Spad</a:t>
              </a:r>
              <a:r>
                <a:rPr lang="en-US" sz="1000" dirty="0">
                  <a:effectLst/>
                  <a:latin typeface="+mn-lt"/>
                </a:rPr>
                <a:t>), state (</a:t>
              </a:r>
              <a:r>
                <a:rPr lang="en-US" sz="1000" dirty="0" err="1">
                  <a:effectLst/>
                  <a:latin typeface="+mn-lt"/>
                </a:rPr>
                <a:t>Vmem-Spad</a:t>
              </a:r>
              <a:r>
                <a:rPr lang="en-US" sz="1000" dirty="0">
                  <a:effectLst/>
                  <a:latin typeface="+mn-lt"/>
                </a:rPr>
                <a:t>) and spiking threshold (</a:t>
              </a:r>
              <a:r>
                <a:rPr lang="en-US" sz="1000" i="1" dirty="0">
                  <a:effectLst/>
                  <a:latin typeface="+mn-lt"/>
                </a:rPr>
                <a:t>Vth</a:t>
              </a:r>
              <a:r>
                <a:rPr lang="en-US" sz="1000" dirty="0">
                  <a:effectLst/>
                  <a:latin typeface="+mn-lt"/>
                </a:rPr>
                <a:t>). The digital cores possess arithmetic components, e.g., an accumulator or a comparator (CMP) for spike generation. </a:t>
              </a:r>
              <a:endParaRPr lang="en-US" sz="1000" dirty="0">
                <a:latin typeface="+mn-lt"/>
              </a:endParaRPr>
            </a:p>
            <a:p>
              <a:endParaRPr lang="en-TN" sz="1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7753017"/>
      </p:ext>
    </p:extLst>
  </p:cSld>
  <p:clrMapOvr>
    <a:masterClrMapping/>
  </p:clrMapOvr>
</p:sld>
</file>

<file path=ppt/theme/theme1.xml><?xml version="1.0" encoding="utf-8"?>
<a:theme xmlns:a="http://schemas.openxmlformats.org/drawingml/2006/main" name="ASL_new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L_newlogo_2016 (2) [互換モード]" id="{05798BDB-7971-4C58-A18A-A7DB7B068404}" vid="{12539EF3-9716-4E00-9F14-5F0148DB908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ASL_newlogo</Template>
  <TotalTime>2218</TotalTime>
  <Words>1532</Words>
  <Application>Microsoft Office PowerPoint</Application>
  <PresentationFormat>On-screen Show (4:3)</PresentationFormat>
  <Paragraphs>265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ASL_newlogo</vt:lpstr>
      <vt:lpstr>The Hardware Impact of  Quantization and Pruning for Weights in Spiking Neural Networks</vt:lpstr>
      <vt:lpstr>Overview</vt:lpstr>
      <vt:lpstr>Overview</vt:lpstr>
      <vt:lpstr>Introduction</vt:lpstr>
      <vt:lpstr>Overview</vt:lpstr>
      <vt:lpstr>Spiking Neural Networks</vt:lpstr>
      <vt:lpstr>Quantization</vt:lpstr>
      <vt:lpstr>Pruning</vt:lpstr>
      <vt:lpstr>Energy Evaluation</vt:lpstr>
      <vt:lpstr>Overview</vt:lpstr>
      <vt:lpstr>Experiment Environment</vt:lpstr>
      <vt:lpstr>Pruning and Quantization Evaluation</vt:lpstr>
      <vt:lpstr>Normalized Energy Breakdown</vt:lpstr>
      <vt:lpstr>Accuracy vs. Energy Trade-Off</vt:lpstr>
      <vt:lpstr>Sparsity Insights</vt:lpstr>
      <vt:lpstr>Overview</vt:lpstr>
      <vt:lpstr>Conclusion</vt:lpstr>
      <vt:lpstr>References</vt:lpstr>
      <vt:lpstr>PowerPoint Presentation</vt:lpstr>
      <vt:lpstr>DVS Dataset</vt:lpstr>
      <vt:lpstr>Eyeriss-Like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Design of a Fault-Tolerant Scalable 3D NoC-Based Digital Neuromorphic System With On-Chip Learning</dc:title>
  <dc:creator>Yassine Khedher</dc:creator>
  <cp:lastModifiedBy>user</cp:lastModifiedBy>
  <cp:revision>47</cp:revision>
  <dcterms:created xsi:type="dcterms:W3CDTF">2024-05-30T15:29:19Z</dcterms:created>
  <dcterms:modified xsi:type="dcterms:W3CDTF">2024-07-10T05:49:00Z</dcterms:modified>
</cp:coreProperties>
</file>