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58" r:id="rId5"/>
    <p:sldId id="277" r:id="rId6"/>
    <p:sldId id="273" r:id="rId7"/>
    <p:sldId id="278" r:id="rId8"/>
    <p:sldId id="280" r:id="rId9"/>
    <p:sldId id="281" r:id="rId10"/>
    <p:sldId id="274" r:id="rId11"/>
    <p:sldId id="262" r:id="rId12"/>
    <p:sldId id="275" r:id="rId13"/>
    <p:sldId id="263" r:id="rId14"/>
    <p:sldId id="264" r:id="rId15"/>
    <p:sldId id="276" r:id="rId16"/>
    <p:sldId id="265" r:id="rId17"/>
    <p:sldId id="279" r:id="rId18"/>
    <p:sldId id="266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7" autoAdjust="0"/>
    <p:restoredTop sz="94660"/>
  </p:normalViewPr>
  <p:slideViewPr>
    <p:cSldViewPr>
      <p:cViewPr varScale="1">
        <p:scale>
          <a:sx n="129" d="100"/>
          <a:sy n="129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>
            <a:extLst>
              <a:ext uri="{FF2B5EF4-FFF2-40B4-BE49-F238E27FC236}">
                <a16:creationId xmlns:a16="http://schemas.microsoft.com/office/drawing/2014/main" id="{5825D331-0874-9155-7C81-5D97E7B96A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>
            <a:extLst>
              <a:ext uri="{FF2B5EF4-FFF2-40B4-BE49-F238E27FC236}">
                <a16:creationId xmlns:a16="http://schemas.microsoft.com/office/drawing/2014/main" id="{D733B22B-0611-897F-51AC-4A8BC62711F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4A208DD-08CF-8E4B-816C-6985455F848E}" type="datetimeFigureOut">
              <a:rPr lang="ja-JP" altLang="en-US"/>
              <a:pPr>
                <a:defRPr/>
              </a:pPr>
              <a:t>2024/6/21</a:t>
            </a:fld>
            <a:endParaRPr lang="ja-JP" altLang="en-US"/>
          </a:p>
        </p:txBody>
      </p:sp>
      <p:sp>
        <p:nvSpPr>
          <p:cNvPr id="4" name="スライド イメージ プレースホルダ 3">
            <a:extLst>
              <a:ext uri="{FF2B5EF4-FFF2-40B4-BE49-F238E27FC236}">
                <a16:creationId xmlns:a16="http://schemas.microsoft.com/office/drawing/2014/main" id="{E59C0EBE-DF67-F60C-ABDC-90D3D7A36A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>
            <a:extLst>
              <a:ext uri="{FF2B5EF4-FFF2-40B4-BE49-F238E27FC236}">
                <a16:creationId xmlns:a16="http://schemas.microsoft.com/office/drawing/2014/main" id="{B59A6DAB-6059-846C-824C-7FF6F1233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>
            <a:extLst>
              <a:ext uri="{FF2B5EF4-FFF2-40B4-BE49-F238E27FC236}">
                <a16:creationId xmlns:a16="http://schemas.microsoft.com/office/drawing/2014/main" id="{CA7F4AC4-D462-C254-551B-611714A16A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>
            <a:extLst>
              <a:ext uri="{FF2B5EF4-FFF2-40B4-BE49-F238E27FC236}">
                <a16:creationId xmlns:a16="http://schemas.microsoft.com/office/drawing/2014/main" id="{0289D7D0-01B8-2750-8973-8A5FE0D3C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132EFBB-171D-C748-939B-99DF1AFA55EB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7">
            <a:extLst>
              <a:ext uri="{FF2B5EF4-FFF2-40B4-BE49-F238E27FC236}">
                <a16:creationId xmlns:a16="http://schemas.microsoft.com/office/drawing/2014/main" id="{27734161-43F5-4964-E4B5-44FBB938D6B8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>
            <a:extLst>
              <a:ext uri="{FF2B5EF4-FFF2-40B4-BE49-F238E27FC236}">
                <a16:creationId xmlns:a16="http://schemas.microsoft.com/office/drawing/2014/main" id="{B7A5A0D9-C3A4-D472-4A25-6EDBE32A8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8D9F0FD9-0D13-101E-A837-B08DF7B8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2E12D-12EC-994B-A1BF-D8EFF48A1053}" type="datetime4">
              <a:rPr lang="en-US" altLang="ja-JP"/>
              <a:pPr>
                <a:defRPr/>
              </a:pPr>
              <a:t>June 21, 2024</a:t>
            </a:fld>
            <a:endParaRPr lang="ja-JP" altLang="en-US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8E31392B-3DB2-A8AD-5E93-A2363AAB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925BD0E7-4BFA-AE1D-5535-7A570EF1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69B0C-1F8B-B04A-8139-2175D7BD805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752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7">
            <a:extLst>
              <a:ext uri="{FF2B5EF4-FFF2-40B4-BE49-F238E27FC236}">
                <a16:creationId xmlns:a16="http://schemas.microsoft.com/office/drawing/2014/main" id="{5E50089A-9E7A-8AB5-F4A2-BF1458F736EE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>
            <a:extLst>
              <a:ext uri="{FF2B5EF4-FFF2-40B4-BE49-F238E27FC236}">
                <a16:creationId xmlns:a16="http://schemas.microsoft.com/office/drawing/2014/main" id="{742C0974-5E1D-DFB9-6AF7-73C618039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5C5D509E-3DCB-33DC-382A-EA62477B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A0A92-AF21-B847-81D8-A622A02CB747}" type="datetime4">
              <a:rPr lang="en-US" altLang="ja-JP"/>
              <a:pPr>
                <a:defRPr/>
              </a:pPr>
              <a:t>June 21, 2024</a:t>
            </a:fld>
            <a:endParaRPr lang="ja-JP" altLang="en-US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1F633C48-CD92-FAAF-4025-07083701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243B5A18-9BF6-32A4-8EF9-A1F622BF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869BE-86FE-BE4E-BE0B-D9E41FBC823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5160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7">
            <a:extLst>
              <a:ext uri="{FF2B5EF4-FFF2-40B4-BE49-F238E27FC236}">
                <a16:creationId xmlns:a16="http://schemas.microsoft.com/office/drawing/2014/main" id="{24DD68F4-5D1A-76BE-5158-841336EF8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185738"/>
            <a:ext cx="928688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5743DC48-2CA2-D4FF-4B2D-0A604EB3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865E1-8039-B740-A51D-9E1D1678EAD0}" type="datetime4">
              <a:rPr lang="en-US" altLang="ja-JP"/>
              <a:pPr>
                <a:defRPr/>
              </a:pPr>
              <a:t>June 21, 2024</a:t>
            </a:fld>
            <a:endParaRPr lang="ja-JP" altLang="en-US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CBBB77FC-9B8A-7E88-12FB-9907F3C7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0C84B92D-544B-288C-5652-FC76C3DB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6EEE7-2568-E143-AE7D-9D9D7592A73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125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7">
            <a:extLst>
              <a:ext uri="{FF2B5EF4-FFF2-40B4-BE49-F238E27FC236}">
                <a16:creationId xmlns:a16="http://schemas.microsoft.com/office/drawing/2014/main" id="{9FA6EBEC-1DF5-9B8B-D704-A36C3293F448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>
            <a:extLst>
              <a:ext uri="{FF2B5EF4-FFF2-40B4-BE49-F238E27FC236}">
                <a16:creationId xmlns:a16="http://schemas.microsoft.com/office/drawing/2014/main" id="{2DFB62B4-BBE0-BD4B-D465-9E81F3B0D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31047B4D-AC8B-2881-D1B0-A68110B8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F4FC0-AA43-AC4D-9F9A-94D00BB43091}" type="datetime4">
              <a:rPr lang="en-US" altLang="ja-JP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C0BC9DF2-8C6E-E26A-0B9F-23634AE1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36D380B7-5F24-14B7-5962-ACAD6C3F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0001A-F142-244F-8CE0-76F9D80FEB0A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306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7">
            <a:extLst>
              <a:ext uri="{FF2B5EF4-FFF2-40B4-BE49-F238E27FC236}">
                <a16:creationId xmlns:a16="http://schemas.microsoft.com/office/drawing/2014/main" id="{3F56802F-6FF2-9C65-C58D-9C3BEB930BE0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>
            <a:extLst>
              <a:ext uri="{FF2B5EF4-FFF2-40B4-BE49-F238E27FC236}">
                <a16:creationId xmlns:a16="http://schemas.microsoft.com/office/drawing/2014/main" id="{06109B98-40A0-99F5-1B6B-44988D769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3FC095E6-E8C1-8D52-4A5E-C1E34FE5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3FF0D-A1CD-184B-AD54-23E69F1B8A13}" type="datetime4">
              <a:rPr lang="en-US" altLang="ja-JP"/>
              <a:pPr>
                <a:defRPr/>
              </a:pPr>
              <a:t>June 21, 2024</a:t>
            </a:fld>
            <a:endParaRPr lang="ja-JP" altLang="en-US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BE4674A2-2C7D-A7DA-0570-0928AEB5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6EC49730-DC17-9B3D-2BC9-9E19D716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530B6-2748-2C47-AA8F-1755694A422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2979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7">
            <a:extLst>
              <a:ext uri="{FF2B5EF4-FFF2-40B4-BE49-F238E27FC236}">
                <a16:creationId xmlns:a16="http://schemas.microsoft.com/office/drawing/2014/main" id="{EEE1EC5C-8A5A-AFD2-C8E0-98B36598BDF1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8">
            <a:extLst>
              <a:ext uri="{FF2B5EF4-FFF2-40B4-BE49-F238E27FC236}">
                <a16:creationId xmlns:a16="http://schemas.microsoft.com/office/drawing/2014/main" id="{7FD5A24B-E351-85EB-536F-7B90A9259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4">
            <a:extLst>
              <a:ext uri="{FF2B5EF4-FFF2-40B4-BE49-F238E27FC236}">
                <a16:creationId xmlns:a16="http://schemas.microsoft.com/office/drawing/2014/main" id="{F3874167-FCFF-1227-0D3C-3C30F0A4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7079F-A180-F24D-8A78-D8CED68CC190}" type="datetime4">
              <a:rPr lang="en-US" altLang="ja-JP"/>
              <a:pPr>
                <a:defRPr/>
              </a:pPr>
              <a:t>June 21, 2024</a:t>
            </a:fld>
            <a:endParaRPr lang="ja-JP" altLang="en-US"/>
          </a:p>
        </p:txBody>
      </p:sp>
      <p:sp>
        <p:nvSpPr>
          <p:cNvPr id="8" name="フッター プレースホルダ 5">
            <a:extLst>
              <a:ext uri="{FF2B5EF4-FFF2-40B4-BE49-F238E27FC236}">
                <a16:creationId xmlns:a16="http://schemas.microsoft.com/office/drawing/2014/main" id="{EE496256-E75C-33E1-1062-9EAE7984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9" name="スライド番号プレースホルダ 6">
            <a:extLst>
              <a:ext uri="{FF2B5EF4-FFF2-40B4-BE49-F238E27FC236}">
                <a16:creationId xmlns:a16="http://schemas.microsoft.com/office/drawing/2014/main" id="{8F2FA025-9E89-2F07-461B-B917E746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70F47-5007-3248-B03A-D0CA8917176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42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7">
            <a:extLst>
              <a:ext uri="{FF2B5EF4-FFF2-40B4-BE49-F238E27FC236}">
                <a16:creationId xmlns:a16="http://schemas.microsoft.com/office/drawing/2014/main" id="{E0A0BC21-55C2-D884-B758-109DE7044BC5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8">
            <a:extLst>
              <a:ext uri="{FF2B5EF4-FFF2-40B4-BE49-F238E27FC236}">
                <a16:creationId xmlns:a16="http://schemas.microsoft.com/office/drawing/2014/main" id="{BA00C3A1-059D-7599-9423-4E71D8DB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9" name="日付プレースホルダ 6">
            <a:extLst>
              <a:ext uri="{FF2B5EF4-FFF2-40B4-BE49-F238E27FC236}">
                <a16:creationId xmlns:a16="http://schemas.microsoft.com/office/drawing/2014/main" id="{EE80EEF2-FC25-2A9E-4870-CBFACEFA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47708-73DE-AE4E-83A4-1EEDF8769B4C}" type="datetime4">
              <a:rPr lang="en-US" altLang="ja-JP"/>
              <a:pPr>
                <a:defRPr/>
              </a:pPr>
              <a:t>June 21, 2024</a:t>
            </a:fld>
            <a:endParaRPr lang="ja-JP" altLang="en-US"/>
          </a:p>
        </p:txBody>
      </p:sp>
      <p:sp>
        <p:nvSpPr>
          <p:cNvPr id="10" name="フッター プレースホルダ 7">
            <a:extLst>
              <a:ext uri="{FF2B5EF4-FFF2-40B4-BE49-F238E27FC236}">
                <a16:creationId xmlns:a16="http://schemas.microsoft.com/office/drawing/2014/main" id="{4AA9959A-9A38-5232-5129-6E2EBCDA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11" name="スライド番号プレースホルダ 8">
            <a:extLst>
              <a:ext uri="{FF2B5EF4-FFF2-40B4-BE49-F238E27FC236}">
                <a16:creationId xmlns:a16="http://schemas.microsoft.com/office/drawing/2014/main" id="{5C080C8E-3E02-1A90-B0F7-145D97D1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4BE1E-A8BC-754E-AE7A-C2B1F182F76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816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7">
            <a:extLst>
              <a:ext uri="{FF2B5EF4-FFF2-40B4-BE49-F238E27FC236}">
                <a16:creationId xmlns:a16="http://schemas.microsoft.com/office/drawing/2014/main" id="{C7F38078-8275-E9EF-1686-85A3ABF92FC3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8">
            <a:extLst>
              <a:ext uri="{FF2B5EF4-FFF2-40B4-BE49-F238E27FC236}">
                <a16:creationId xmlns:a16="http://schemas.microsoft.com/office/drawing/2014/main" id="{9A87EA15-02B6-78FF-DB38-A6E698DCA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5" name="日付プレースホルダ 2">
            <a:extLst>
              <a:ext uri="{FF2B5EF4-FFF2-40B4-BE49-F238E27FC236}">
                <a16:creationId xmlns:a16="http://schemas.microsoft.com/office/drawing/2014/main" id="{CCB23463-F0E0-3551-2501-C2A4EC42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8A389-2692-2A4C-AA09-DB38AFB6C168}" type="datetime4">
              <a:rPr lang="en-US" altLang="ja-JP"/>
              <a:pPr>
                <a:defRPr/>
              </a:pPr>
              <a:t>June 21, 2024</a:t>
            </a:fld>
            <a:endParaRPr lang="ja-JP" altLang="en-US"/>
          </a:p>
        </p:txBody>
      </p:sp>
      <p:sp>
        <p:nvSpPr>
          <p:cNvPr id="6" name="フッター プレースホルダ 3">
            <a:extLst>
              <a:ext uri="{FF2B5EF4-FFF2-40B4-BE49-F238E27FC236}">
                <a16:creationId xmlns:a16="http://schemas.microsoft.com/office/drawing/2014/main" id="{4B8C5E19-DE02-930B-7846-BAF41BE4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7" name="スライド番号プレースホルダ 4">
            <a:extLst>
              <a:ext uri="{FF2B5EF4-FFF2-40B4-BE49-F238E27FC236}">
                <a16:creationId xmlns:a16="http://schemas.microsoft.com/office/drawing/2014/main" id="{C8B1B522-5169-9D85-3F54-FC9E5C99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42371-6BDF-2648-B61A-9DB7ECB0D25A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190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7">
            <a:extLst>
              <a:ext uri="{FF2B5EF4-FFF2-40B4-BE49-F238E27FC236}">
                <a16:creationId xmlns:a16="http://schemas.microsoft.com/office/drawing/2014/main" id="{819853A3-F4A9-D253-706C-93B254D938C9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8">
            <a:extLst>
              <a:ext uri="{FF2B5EF4-FFF2-40B4-BE49-F238E27FC236}">
                <a16:creationId xmlns:a16="http://schemas.microsoft.com/office/drawing/2014/main" id="{7EFEA5C2-84D8-EB08-C805-F3A58AD56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付プレースホルダ 1">
            <a:extLst>
              <a:ext uri="{FF2B5EF4-FFF2-40B4-BE49-F238E27FC236}">
                <a16:creationId xmlns:a16="http://schemas.microsoft.com/office/drawing/2014/main" id="{049B2360-00FC-7FDF-8110-E57350E7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AECD9-67AC-8F42-AEAE-B0CECC15C924}" type="datetime4">
              <a:rPr lang="en-US" altLang="ja-JP"/>
              <a:pPr>
                <a:defRPr/>
              </a:pPr>
              <a:t>June 21, 2024</a:t>
            </a:fld>
            <a:endParaRPr lang="ja-JP" altLang="en-US"/>
          </a:p>
        </p:txBody>
      </p:sp>
      <p:sp>
        <p:nvSpPr>
          <p:cNvPr id="5" name="フッター プレースホルダ 2">
            <a:extLst>
              <a:ext uri="{FF2B5EF4-FFF2-40B4-BE49-F238E27FC236}">
                <a16:creationId xmlns:a16="http://schemas.microsoft.com/office/drawing/2014/main" id="{079129B6-3119-01A9-5E22-50B7AFF4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スライド番号プレースホルダ 3">
            <a:extLst>
              <a:ext uri="{FF2B5EF4-FFF2-40B4-BE49-F238E27FC236}">
                <a16:creationId xmlns:a16="http://schemas.microsoft.com/office/drawing/2014/main" id="{6B7BD190-A573-F5F3-A43A-EFC3358B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7E215-53D5-2347-B826-08E4D83F3990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471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7">
            <a:extLst>
              <a:ext uri="{FF2B5EF4-FFF2-40B4-BE49-F238E27FC236}">
                <a16:creationId xmlns:a16="http://schemas.microsoft.com/office/drawing/2014/main" id="{935EF1AC-68B8-68D8-E386-05C58C3CD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日付プレースホルダ 4">
            <a:extLst>
              <a:ext uri="{FF2B5EF4-FFF2-40B4-BE49-F238E27FC236}">
                <a16:creationId xmlns:a16="http://schemas.microsoft.com/office/drawing/2014/main" id="{9A52BAD4-6BF8-F5F3-3B0C-92044018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686C1-AF8B-7942-A5CB-BED8AFCBE4C8}" type="datetime4">
              <a:rPr lang="en-US" altLang="ja-JP"/>
              <a:pPr>
                <a:defRPr/>
              </a:pPr>
              <a:t>June 21, 2024</a:t>
            </a:fld>
            <a:endParaRPr lang="ja-JP" altLang="en-US"/>
          </a:p>
        </p:txBody>
      </p:sp>
      <p:sp>
        <p:nvSpPr>
          <p:cNvPr id="7" name="フッター プレースホルダ 5">
            <a:extLst>
              <a:ext uri="{FF2B5EF4-FFF2-40B4-BE49-F238E27FC236}">
                <a16:creationId xmlns:a16="http://schemas.microsoft.com/office/drawing/2014/main" id="{231B920A-D92D-9152-5B01-3858146C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6">
            <a:extLst>
              <a:ext uri="{FF2B5EF4-FFF2-40B4-BE49-F238E27FC236}">
                <a16:creationId xmlns:a16="http://schemas.microsoft.com/office/drawing/2014/main" id="{25795499-0BBB-8FA9-1564-2A479684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C551-F1ED-4A43-BAD8-A6CD2996ECA9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74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7">
            <a:extLst>
              <a:ext uri="{FF2B5EF4-FFF2-40B4-BE49-F238E27FC236}">
                <a16:creationId xmlns:a16="http://schemas.microsoft.com/office/drawing/2014/main" id="{B7B4E66C-7280-67C1-A466-5F050C09E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/>
              <a:t>Click icon to add 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日付プレースホルダ 4">
            <a:extLst>
              <a:ext uri="{FF2B5EF4-FFF2-40B4-BE49-F238E27FC236}">
                <a16:creationId xmlns:a16="http://schemas.microsoft.com/office/drawing/2014/main" id="{9F393C22-B22D-FEAF-33DB-DFCAE7F7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B0A83-833F-484D-90B9-75DF04D4124F}" type="datetime4">
              <a:rPr lang="en-US" altLang="ja-JP"/>
              <a:pPr>
                <a:defRPr/>
              </a:pPr>
              <a:t>June 21, 2024</a:t>
            </a:fld>
            <a:endParaRPr lang="ja-JP" altLang="en-US"/>
          </a:p>
        </p:txBody>
      </p:sp>
      <p:sp>
        <p:nvSpPr>
          <p:cNvPr id="7" name="フッター プレースホルダ 5">
            <a:extLst>
              <a:ext uri="{FF2B5EF4-FFF2-40B4-BE49-F238E27FC236}">
                <a16:creationId xmlns:a16="http://schemas.microsoft.com/office/drawing/2014/main" id="{0A901001-094C-D287-E45A-8FDA19D7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6">
            <a:extLst>
              <a:ext uri="{FF2B5EF4-FFF2-40B4-BE49-F238E27FC236}">
                <a16:creationId xmlns:a16="http://schemas.microsoft.com/office/drawing/2014/main" id="{9ECF13B2-DB51-4AB2-F407-54FDE74D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36E6F-3CBC-8F44-8018-A17F7947BFC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736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>
            <a:extLst>
              <a:ext uri="{FF2B5EF4-FFF2-40B4-BE49-F238E27FC236}">
                <a16:creationId xmlns:a16="http://schemas.microsoft.com/office/drawing/2014/main" id="{C554E7B7-5DF9-8FAF-A1B2-2EBAB09B0E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>
            <a:extLst>
              <a:ext uri="{FF2B5EF4-FFF2-40B4-BE49-F238E27FC236}">
                <a16:creationId xmlns:a16="http://schemas.microsoft.com/office/drawing/2014/main" id="{B2075BF4-D3C3-3D88-F2EF-717BBC1C7C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BF37639E-BA98-5D4F-F762-D0362F52F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57BAFA-90B4-3442-85A2-0A375D4CB544}" type="datetime4">
              <a:rPr lang="en-US" altLang="ja-JP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CCC44012-1CF7-2234-5CD2-9363CCE28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EE68F099-FE95-594A-55C4-4E9A5C921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6901C00-5554-984B-A972-65C3DE2B5444}" type="slidenum">
              <a:rPr lang="ja-JP" altLang="en-US"/>
              <a:pPr/>
              <a:t>‹#›</a:t>
            </a:fld>
            <a:endParaRPr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D00EF7-B4DB-75F9-B617-EB1F1F1D0440}"/>
              </a:ext>
            </a:extLst>
          </p:cNvPr>
          <p:cNvCxnSpPr/>
          <p:nvPr/>
        </p:nvCxnSpPr>
        <p:spPr>
          <a:xfrm>
            <a:off x="360363" y="6300788"/>
            <a:ext cx="84597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figure/The-skyrmionic-neuromorphic-computing-devices-a-Illustration-of-a-biological-nervous_fig3_346143727%20%5b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>
            <a:extLst>
              <a:ext uri="{FF2B5EF4-FFF2-40B4-BE49-F238E27FC236}">
                <a16:creationId xmlns:a16="http://schemas.microsoft.com/office/drawing/2014/main" id="{9DC3C9DC-57DF-5B17-DB67-960C86E9C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0" i="0" dirty="0">
                <a:effectLst/>
                <a:latin typeface="Söhne"/>
              </a:rPr>
              <a:t>An Overview of My Initial Steps in Neuromorphic Computing</a:t>
            </a:r>
            <a:endParaRPr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B713E87A-57F4-C126-F5D1-B82A555AE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163373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ja-JP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1800" dirty="0"/>
              <a:t>m5281019</a:t>
            </a:r>
            <a:endParaRPr lang="en-US" altLang="ja-JP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/>
              <a:t>Yassine Khedher</a:t>
            </a:r>
            <a:endParaRPr lang="ja-JP" altLang="en-US" dirty="0"/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B61740D9-F04E-8D47-7113-840EA30476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EA61AA-2D86-4ED4-89AB-DB7CDA676515}" type="datetime4">
              <a:rPr lang="en-US" altLang="ja-JP"/>
              <a:pPr>
                <a:defRPr/>
              </a:pPr>
              <a:t>June 21, 2024</a:t>
            </a:fld>
            <a:endParaRPr lang="ja-JP" altLang="en-US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FD301D7B-9FFB-1535-6F05-3040B63B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14342" name="スライド番号プレースホルダ 5">
            <a:extLst>
              <a:ext uri="{FF2B5EF4-FFF2-40B4-BE49-F238E27FC236}">
                <a16:creationId xmlns:a16="http://schemas.microsoft.com/office/drawing/2014/main" id="{06CFE23D-A3AC-93EE-6020-38D688E6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E0999F-F27A-CD4C-AAEC-99C9CBAF7FA1}" type="slidenum">
              <a:rPr lang="ja-JP" altLang="en-US" sz="14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ja-JP" altLang="en-US" sz="14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8D0236-4DD8-DD6A-F632-DACBEB5E7E5D}"/>
              </a:ext>
            </a:extLst>
          </p:cNvPr>
          <p:cNvSpPr txBox="1"/>
          <p:nvPr/>
        </p:nvSpPr>
        <p:spPr>
          <a:xfrm>
            <a:off x="2447764" y="332656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Research Progress Seminar</a:t>
            </a:r>
          </a:p>
          <a:p>
            <a:pPr algn="ctr"/>
            <a:r>
              <a:rPr lang="en-US" sz="2000" dirty="0"/>
              <a:t>RPS</a:t>
            </a:r>
            <a:endParaRPr lang="en-T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FE5-47E3-67D8-F1E6-429C1D6B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62C2-A6AD-1F19-E865-1D564B95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sz="2400" dirty="0"/>
              <a:t>Related Work</a:t>
            </a:r>
          </a:p>
          <a:p>
            <a:r>
              <a:rPr lang="en-US" sz="2400" i="0" dirty="0">
                <a:solidFill>
                  <a:schemeClr val="bg1">
                    <a:lumMod val="65000"/>
                  </a:schemeClr>
                </a:solidFill>
                <a:effectLst/>
              </a:rPr>
              <a:t>Learning Phase</a:t>
            </a:r>
          </a:p>
          <a:p>
            <a:pPr lvl="1"/>
            <a:r>
              <a:rPr lang="en-US" sz="2000" i="0" dirty="0">
                <a:solidFill>
                  <a:schemeClr val="bg1">
                    <a:lumMod val="65000"/>
                  </a:schemeClr>
                </a:solidFill>
                <a:effectLst/>
              </a:rPr>
              <a:t>Journal Paper 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Textbook</a:t>
            </a:r>
            <a:endParaRPr lang="en-US" sz="2000" i="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en-TN" sz="2400" dirty="0">
                <a:solidFill>
                  <a:schemeClr val="bg1">
                    <a:lumMod val="65000"/>
                  </a:schemeClr>
                </a:solidFill>
              </a:rPr>
              <a:t>Schedule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B66E-6B45-19FF-6CA0-DB8E4BDE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E6F0-31CD-4B42-0C54-663BD2D9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B3B-196F-F37C-6DDB-63C6C9F8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895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A05B-372E-D296-7FC2-ED8058C3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dirty="0">
                <a:effectLst/>
              </a:rPr>
              <a:t>Related Work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D533-4372-9189-9A67-F9B2A91B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Dynamic Quantization and Pruning in </a:t>
            </a:r>
            <a:r>
              <a:rPr lang="en-US" sz="2400" b="1" dirty="0"/>
              <a:t>Deep Learning </a:t>
            </a:r>
            <a:r>
              <a:rPr lang="en-US" sz="1800" dirty="0"/>
              <a:t>[3]</a:t>
            </a:r>
          </a:p>
          <a:p>
            <a:pPr lvl="1"/>
            <a:r>
              <a:rPr lang="en-US" sz="1800" dirty="0"/>
              <a:t>This paper demonstrated how quantization and pruning can be applied to deep neural networks to reduce computational and memory requirements while maintaining model accuracy.</a:t>
            </a:r>
            <a:endParaRPr lang="en-US" sz="800" dirty="0"/>
          </a:p>
          <a:p>
            <a:endParaRPr lang="en-US" sz="1400" dirty="0"/>
          </a:p>
          <a:p>
            <a:r>
              <a:rPr lang="en-US" sz="2400" dirty="0"/>
              <a:t>Applications and Challenges in SNNs </a:t>
            </a:r>
            <a:r>
              <a:rPr lang="en-US" sz="1800" dirty="0"/>
              <a:t>[4]</a:t>
            </a:r>
          </a:p>
          <a:p>
            <a:pPr lvl="1"/>
            <a:r>
              <a:rPr lang="en-US" sz="1800" dirty="0"/>
              <a:t>The methods proposed in the paper can inspire similar strategies for SNNs, such as dynamically adjusting synaptic weights precision and pruning less active spikes or synapses to improve power efficiency.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AE3A-7DB6-D094-97AC-6865238C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B2B7-0903-63F1-709D-5F75F867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9AF7-9E4A-0D22-B62B-906AAB39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881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FE5-47E3-67D8-F1E6-429C1D6B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62C2-A6AD-1F19-E865-1D564B95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Related Work</a:t>
            </a:r>
          </a:p>
          <a:p>
            <a:r>
              <a:rPr lang="en-US" sz="2400" i="0" dirty="0">
                <a:effectLst/>
              </a:rPr>
              <a:t>Learning Phase</a:t>
            </a:r>
          </a:p>
          <a:p>
            <a:pPr lvl="1"/>
            <a:r>
              <a:rPr lang="en-US" sz="2000" i="0" dirty="0">
                <a:effectLst/>
              </a:rPr>
              <a:t>Journal Paper </a:t>
            </a:r>
          </a:p>
          <a:p>
            <a:pPr lvl="1"/>
            <a:r>
              <a:rPr lang="en-US" sz="2000" dirty="0"/>
              <a:t>Textbook</a:t>
            </a:r>
            <a:endParaRPr lang="en-US" sz="2000" i="0" dirty="0">
              <a:effectLst/>
            </a:endParaRPr>
          </a:p>
          <a:p>
            <a:r>
              <a:rPr lang="en-TN" sz="2400" dirty="0">
                <a:solidFill>
                  <a:schemeClr val="bg1">
                    <a:lumMod val="65000"/>
                  </a:schemeClr>
                </a:solidFill>
              </a:rPr>
              <a:t>Schedule</a:t>
            </a:r>
            <a:r>
              <a:rPr lang="en-TN" sz="24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B66E-6B45-19FF-6CA0-DB8E4BDE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E6F0-31CD-4B42-0C54-663BD2D9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B3B-196F-F37C-6DDB-63C6C9F8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580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DD4D-B895-00D2-34E7-CEACAD90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dirty="0">
                <a:effectLst/>
              </a:rPr>
              <a:t>Key Reading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9AC6-032D-7973-B143-59220110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0" dirty="0">
                <a:effectLst/>
              </a:rPr>
              <a:t>Journal Paper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36D02-36AA-FD0E-3EC9-DAB47B8C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1F28E-61F1-803E-1F28-93522263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A812-C281-1D57-8781-0E5722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DCA54-D051-D796-9528-150C64350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"/>
          <a:stretch/>
        </p:blipFill>
        <p:spPr>
          <a:xfrm>
            <a:off x="685800" y="2675731"/>
            <a:ext cx="7772400" cy="2337445"/>
          </a:xfrm>
          <a:prstGeom prst="rect">
            <a:avLst/>
          </a:prstGeom>
          <a:ln>
            <a:solidFill>
              <a:schemeClr val="tx1">
                <a:alpha val="79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2890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C108-1A26-E54A-500E-57ED43A9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dirty="0">
                <a:effectLst/>
              </a:rPr>
              <a:t>Key Reading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9F9A-C145-4705-C4AF-503AA5C91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Textbook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sz="16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FPGA Basics &amp; Digital Design:</a:t>
            </a:r>
            <a:endParaRPr lang="en-TN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sz="1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- Understanding FPGAs.</a:t>
            </a:r>
            <a:endParaRPr lang="en-TN" sz="1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kumimoji="1" lang="en-US" sz="1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Core principles of digital circuit design.</a:t>
            </a:r>
          </a:p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TN" sz="1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sz="16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Verilog Programming:</a:t>
            </a:r>
            <a:endParaRPr lang="en-TN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    -</a:t>
            </a:r>
            <a:r>
              <a:rPr kumimoji="1" lang="en-US" sz="1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Key syntax and practical implementation for FPGAs.</a:t>
            </a:r>
          </a:p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TN" sz="14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sz="16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Hardware Implementation Techniques:</a:t>
            </a:r>
            <a:endParaRPr lang="en-TN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sz="14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- Translating designs into efficient hardware circuits.</a:t>
            </a:r>
            <a:endParaRPr lang="en-TN" sz="14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sz="3200" i="0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08F8-C025-2E60-C6E3-A51EDF32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5BB0F-5A5A-760A-E73C-3CDA580D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5DA6-E858-8FEC-B20C-194FA576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CA720-371E-C141-D866-A0DBF2DE3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649526"/>
            <a:ext cx="3417884" cy="44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6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FE5-47E3-67D8-F1E6-429C1D6B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62C2-A6AD-1F19-E865-1D564B95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Related Work</a:t>
            </a:r>
          </a:p>
          <a:p>
            <a:r>
              <a:rPr lang="en-US" sz="2400" i="0" dirty="0">
                <a:solidFill>
                  <a:schemeClr val="bg1">
                    <a:lumMod val="65000"/>
                  </a:schemeClr>
                </a:solidFill>
                <a:effectLst/>
              </a:rPr>
              <a:t>Learning Phase</a:t>
            </a:r>
          </a:p>
          <a:p>
            <a:pPr lvl="1"/>
            <a:r>
              <a:rPr lang="en-US" sz="2000" i="0" dirty="0">
                <a:solidFill>
                  <a:schemeClr val="bg1">
                    <a:lumMod val="65000"/>
                  </a:schemeClr>
                </a:solidFill>
                <a:effectLst/>
              </a:rPr>
              <a:t>Journal Paper 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Textbook</a:t>
            </a:r>
            <a:endParaRPr lang="en-US" sz="2000" i="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en-TN" sz="2400" dirty="0"/>
              <a:t>Schedule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B66E-6B45-19FF-6CA0-DB8E4BDE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E6F0-31CD-4B42-0C54-663BD2D9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B3B-196F-F37C-6DDB-63C6C9F8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92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C3F4-64D8-B259-243D-B0E19E17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N" sz="4400" dirty="0"/>
              <a:t>Schedule </a:t>
            </a:r>
            <a:endParaRPr lang="en-T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D82BCCB-254C-72F0-91BB-F42349807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267450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val="1671291780"/>
                    </a:ext>
                  </a:extLst>
                </a:gridCol>
                <a:gridCol w="6203032">
                  <a:extLst>
                    <a:ext uri="{9D8B030D-6E8A-4147-A177-3AD203B41FA5}">
                      <a16:colId xmlns:a16="http://schemas.microsoft.com/office/drawing/2014/main" val="1611384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N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2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N" dirty="0"/>
                        <a:t>April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N" dirty="0"/>
                        <a:t>Setup and getting started with the research /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3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N" dirty="0"/>
                        <a:t>May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N" dirty="0"/>
                        <a:t>Finish reading the textbook and papers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6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N" dirty="0"/>
                        <a:t>June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N" dirty="0"/>
                        <a:t>RTL Simulation Exercises + Reading more papers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9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N" dirty="0"/>
                        <a:t>July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5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9385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579D-14CD-FED5-BB06-2B255C6F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EB053-A881-AA7F-DF95-815B3552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C307F-B11E-33D9-E454-64F1A3F6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024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4737-1A81-D15A-D817-F64788F2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424F-6A98-90C9-6EA3-FAFD8841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fontAlgn="ctr">
              <a:spcBef>
                <a:spcPts val="0"/>
              </a:spcBef>
              <a:spcAft>
                <a:spcPts val="0"/>
              </a:spcAft>
            </a:pPr>
            <a:r>
              <a:rPr kumimoji="1" lang="en-US" sz="1600" i="0" u="none" strike="noStrike" kern="1200" dirty="0">
                <a:solidFill>
                  <a:srgbClr val="000000"/>
                </a:solidFill>
                <a:effectLst/>
              </a:rPr>
              <a:t>Neuromorphic Computing Principles and Organization (First Edition) 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sz="1600" i="0" u="none" strike="noStrike" kern="1200" dirty="0">
                <a:solidFill>
                  <a:srgbClr val="000000"/>
                </a:solidFill>
                <a:effectLst/>
              </a:rPr>
              <a:t>Authors: </a:t>
            </a:r>
            <a:r>
              <a:rPr kumimoji="1" lang="en-US" sz="1600" i="0" u="none" strike="noStrike" kern="1200" dirty="0" err="1">
                <a:solidFill>
                  <a:srgbClr val="000000"/>
                </a:solidFill>
                <a:effectLst/>
              </a:rPr>
              <a:t>Abderazek</a:t>
            </a:r>
            <a:r>
              <a:rPr kumimoji="1" lang="en-US" sz="1600" i="0" u="none" strike="noStrike" kern="1200" dirty="0">
                <a:solidFill>
                  <a:srgbClr val="000000"/>
                </a:solidFill>
                <a:effectLst/>
              </a:rPr>
              <a:t> Ben Abdallah, </a:t>
            </a:r>
            <a:r>
              <a:rPr kumimoji="1" lang="en-US" sz="1600" i="0" u="none" strike="noStrike" kern="1200" dirty="0" err="1">
                <a:solidFill>
                  <a:srgbClr val="000000"/>
                </a:solidFill>
                <a:effectLst/>
              </a:rPr>
              <a:t>Khanh</a:t>
            </a:r>
            <a:r>
              <a:rPr kumimoji="1" lang="en-US" sz="1600" i="0" u="none" strike="noStrike" kern="1200" dirty="0">
                <a:solidFill>
                  <a:srgbClr val="000000"/>
                </a:solidFill>
                <a:effectLst/>
              </a:rPr>
              <a:t> N. Dang. ISBN10: 3030925242, ISBN-13: 978-3030925246 [1]</a:t>
            </a:r>
            <a:endParaRPr lang="en-US" sz="1600" dirty="0"/>
          </a:p>
          <a:p>
            <a:r>
              <a:rPr lang="en-US" sz="1600" dirty="0"/>
              <a:t>Magnetic </a:t>
            </a:r>
            <a:r>
              <a:rPr lang="en-US" sz="1600" dirty="0" err="1"/>
              <a:t>Skyrmions</a:t>
            </a:r>
            <a:r>
              <a:rPr lang="en-US" sz="1600" dirty="0"/>
              <a:t> for Unconventional Computing - Scientific Figure on ResearchGate. Available from: </a:t>
            </a:r>
            <a:r>
              <a:rPr lang="en-US" sz="1600" dirty="0">
                <a:hlinkClick r:id="rId2"/>
              </a:rPr>
              <a:t>https://www.researchgate.net/figure/The-skyrmionic-neuromorphic-computing-devices-a-Illustration-of-a-biological-nervous_fig3_346143727 [2</a:t>
            </a:r>
            <a:r>
              <a:rPr lang="en-US" sz="1600" dirty="0"/>
              <a:t>]</a:t>
            </a:r>
          </a:p>
          <a:p>
            <a:r>
              <a:rPr lang="en-US" sz="1600" dirty="0"/>
              <a:t>Pruning and Quantization for Deep Neural Network Acceleration: A Survey </a:t>
            </a:r>
          </a:p>
          <a:p>
            <a:pPr marL="0" indent="0">
              <a:buNone/>
            </a:pPr>
            <a:r>
              <a:rPr lang="en-US" sz="1600" dirty="0" err="1"/>
              <a:t>Authors:Tailin</a:t>
            </a:r>
            <a:r>
              <a:rPr lang="en-US" sz="1600" dirty="0"/>
              <a:t> Liang, John </a:t>
            </a:r>
            <a:r>
              <a:rPr lang="en-US" sz="1600" dirty="0" err="1"/>
              <a:t>Glossner</a:t>
            </a:r>
            <a:r>
              <a:rPr lang="en-US" sz="1600" dirty="0"/>
              <a:t>, Lei Wang, </a:t>
            </a:r>
            <a:r>
              <a:rPr lang="en-US" sz="1600" dirty="0" err="1"/>
              <a:t>Shaobo</a:t>
            </a:r>
            <a:r>
              <a:rPr lang="en-US" sz="1600" dirty="0"/>
              <a:t> Shi, </a:t>
            </a:r>
            <a:r>
              <a:rPr lang="en-US" sz="1600" dirty="0" err="1"/>
              <a:t>Xiaotong</a:t>
            </a:r>
            <a:r>
              <a:rPr lang="en-US" sz="1600" dirty="0"/>
              <a:t> Zhang arXiv:2101.09671 [</a:t>
            </a:r>
            <a:r>
              <a:rPr lang="en-US" sz="1600" dirty="0" err="1"/>
              <a:t>cs.CV</a:t>
            </a:r>
            <a:r>
              <a:rPr lang="en-US" sz="1600" dirty="0"/>
              <a:t>] [3]</a:t>
            </a:r>
          </a:p>
          <a:p>
            <a:pPr marL="0" indent="0">
              <a:buNone/>
            </a:pPr>
            <a:r>
              <a:rPr lang="en-US" sz="1600" dirty="0"/>
              <a:t>•     O. M. Ikechukwu, K. N. Dang and A. B. Abdallah, "On the Design of a Fault-Tolerant Scalable Three Dimensional </a:t>
            </a:r>
            <a:r>
              <a:rPr lang="en-US" sz="1600" dirty="0" err="1"/>
              <a:t>NoC</a:t>
            </a:r>
            <a:r>
              <a:rPr lang="en-US" sz="1600" dirty="0"/>
              <a:t>-Based Digital Neuromorphic System With On-Chip Learning," in IEEE Access, vol. 9, pp. 64331-64345, 2021, </a:t>
            </a:r>
            <a:r>
              <a:rPr lang="en-US" sz="1600" dirty="0" err="1"/>
              <a:t>doi</a:t>
            </a:r>
            <a:r>
              <a:rPr lang="en-US" sz="1600" dirty="0"/>
              <a:t>: 10.1109/ACCESS.2021.3071089.</a:t>
            </a:r>
          </a:p>
          <a:p>
            <a:pPr marL="0" indent="0">
              <a:buNone/>
            </a:pPr>
            <a:r>
              <a:rPr lang="en-US" sz="1600" dirty="0"/>
              <a:t>•     C. J. Schaefer, P. Taheri, M. </a:t>
            </a:r>
            <a:r>
              <a:rPr lang="en-US" sz="1600" dirty="0" err="1"/>
              <a:t>Horeni</a:t>
            </a:r>
            <a:r>
              <a:rPr lang="en-US" sz="1600" dirty="0"/>
              <a:t> and S. Joshi, "The Hardware Impact of Quantization and Pruning for Weights in Spiking Neural Networks," in IEEE Transactions on Circuits and Systems II: Express Briefs, vol. 70, no. 5, pp. 1789-1793, May 2023, </a:t>
            </a:r>
            <a:r>
              <a:rPr lang="en-US" sz="1600" dirty="0" err="1"/>
              <a:t>doi</a:t>
            </a:r>
            <a:r>
              <a:rPr lang="en-US" sz="1600" dirty="0"/>
              <a:t>: 10.1109/TCSII.2023.3260701. [5]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9142-8C83-14F3-F31E-AB9AE821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7A86-4321-8D63-DBFD-8532A7D5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8ABD-3171-3660-8E19-F2F02953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224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9959-981C-6090-9238-F2A431BC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JP"/>
              <a:t>Thank you for your attention!</a:t>
            </a:r>
            <a:endParaRPr lang="en-T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B2C98-B973-9909-2284-6C24904C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289B-B4C8-5B0D-7F54-0DE3B4CF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19C9F-ECA4-7D25-5E0C-9FB9F7A1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0464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FE5-47E3-67D8-F1E6-429C1D6B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62C2-A6AD-1F19-E865-1D564B95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Background</a:t>
            </a:r>
          </a:p>
          <a:p>
            <a:r>
              <a:rPr lang="en-US" sz="2400" dirty="0"/>
              <a:t>Motivation</a:t>
            </a:r>
          </a:p>
          <a:p>
            <a:r>
              <a:rPr lang="en-US" sz="2400" dirty="0"/>
              <a:t>Related Work</a:t>
            </a:r>
          </a:p>
          <a:p>
            <a:r>
              <a:rPr lang="en-US" sz="2400" i="0" dirty="0">
                <a:effectLst/>
              </a:rPr>
              <a:t>Learning Phase</a:t>
            </a:r>
          </a:p>
          <a:p>
            <a:pPr lvl="1"/>
            <a:r>
              <a:rPr lang="en-US" sz="2000" i="0" dirty="0">
                <a:effectLst/>
              </a:rPr>
              <a:t>Journal Paper </a:t>
            </a:r>
          </a:p>
          <a:p>
            <a:pPr lvl="1"/>
            <a:r>
              <a:rPr lang="en-US" sz="2000" dirty="0"/>
              <a:t>Textbook</a:t>
            </a:r>
            <a:endParaRPr lang="en-US" sz="2000" i="0" dirty="0">
              <a:effectLst/>
            </a:endParaRPr>
          </a:p>
          <a:p>
            <a:r>
              <a:rPr lang="en-TN" sz="2400" dirty="0"/>
              <a:t>Schedule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B66E-6B45-19FF-6CA0-DB8E4BDE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E6F0-31CD-4B42-0C54-663BD2D9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B3B-196F-F37C-6DDB-63C6C9F8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52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FE5-47E3-67D8-F1E6-429C1D6B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62C2-A6AD-1F19-E865-1D564B95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Background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Related Work</a:t>
            </a:r>
          </a:p>
          <a:p>
            <a:r>
              <a:rPr lang="en-US" sz="2400" i="0" dirty="0">
                <a:solidFill>
                  <a:schemeClr val="bg1">
                    <a:lumMod val="65000"/>
                  </a:schemeClr>
                </a:solidFill>
                <a:effectLst/>
              </a:rPr>
              <a:t>Learning Phase</a:t>
            </a:r>
          </a:p>
          <a:p>
            <a:pPr lvl="1"/>
            <a:r>
              <a:rPr lang="en-US" sz="2000" i="0" dirty="0">
                <a:solidFill>
                  <a:schemeClr val="bg1">
                    <a:lumMod val="65000"/>
                  </a:schemeClr>
                </a:solidFill>
                <a:effectLst/>
              </a:rPr>
              <a:t>Journal Paper 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Textbook</a:t>
            </a:r>
            <a:endParaRPr lang="en-US" sz="2000" i="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en-TN" sz="2400" dirty="0">
                <a:solidFill>
                  <a:schemeClr val="bg1">
                    <a:lumMod val="65000"/>
                  </a:schemeClr>
                </a:solidFill>
              </a:rPr>
              <a:t>Schedule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B66E-6B45-19FF-6CA0-DB8E4BDE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E6F0-31CD-4B42-0C54-663BD2D9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B3B-196F-F37C-6DDB-63C6C9F8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7042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481B-12A1-4EC9-7B8F-D8F62E7B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1920-A1FD-E057-E966-0BAE3AE21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Neuromorphic Computing</a:t>
            </a:r>
          </a:p>
          <a:p>
            <a:pPr lvl="1"/>
            <a:r>
              <a:rPr lang="en-US" sz="1800" b="0" i="0" dirty="0">
                <a:effectLst/>
                <a:latin typeface="Google Sans"/>
              </a:rPr>
              <a:t>is a method of computer engineering in which elements of a computer are modeled after systems in the human brain and nervous system. </a:t>
            </a:r>
            <a:endParaRPr lang="en-T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5B866-468A-9003-D491-BFD67E7F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3F6F1-6159-1118-F2A5-5EF67B41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DEE4-979D-9DB6-BB85-47262B45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B7A50-C76A-D325-A500-EA0B8AC71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b="3572"/>
          <a:stretch/>
        </p:blipFill>
        <p:spPr>
          <a:xfrm>
            <a:off x="1663984" y="3385592"/>
            <a:ext cx="5816031" cy="1872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4191B2-D4E4-1D6E-659C-7C1EA5136A71}"/>
              </a:ext>
            </a:extLst>
          </p:cNvPr>
          <p:cNvSpPr txBox="1"/>
          <p:nvPr/>
        </p:nvSpPr>
        <p:spPr>
          <a:xfrm>
            <a:off x="7480015" y="501157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N" sz="1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84390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35B1-0FAC-0EA2-3B92-F97D15DE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A4D6-E109-0C7A-F689-57572EC6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Spiking Neuron Networks (SNNs)</a:t>
            </a:r>
          </a:p>
          <a:p>
            <a:endParaRPr lang="en-T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87E3-80E3-1692-573F-20F7F1AB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685F4-FFD3-D446-9E70-C05FEC8D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1BB4-CABD-5BEC-EEA0-3A73CF72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2050" name="Picture 2" descr="The skyrmionic neuromorphic computing devices. (a) Illustration of a biological nervous system composed of a neuron massively connected by a huge number of synapses and the simplified neural network model [66]. (Copyright 2017, IOP Publishing Group.)">
            <a:extLst>
              <a:ext uri="{FF2B5EF4-FFF2-40B4-BE49-F238E27FC236}">
                <a16:creationId xmlns:a16="http://schemas.microsoft.com/office/drawing/2014/main" id="{BEAE8251-7316-803A-16E8-95BB1891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80" y="2480196"/>
            <a:ext cx="6149566" cy="364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C1908-DEA9-1CBC-7EF3-ABD91B8D23BC}"/>
              </a:ext>
            </a:extLst>
          </p:cNvPr>
          <p:cNvSpPr txBox="1"/>
          <p:nvPr/>
        </p:nvSpPr>
        <p:spPr>
          <a:xfrm>
            <a:off x="7294270" y="580526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N" sz="10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6627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FE5-47E3-67D8-F1E6-429C1D6B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62C2-A6AD-1F19-E865-1D564B95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r>
              <a:rPr lang="en-US" sz="2400" dirty="0"/>
              <a:t>Motivation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Related Work</a:t>
            </a:r>
          </a:p>
          <a:p>
            <a:r>
              <a:rPr lang="en-US" sz="2400" i="0" dirty="0">
                <a:solidFill>
                  <a:schemeClr val="bg1">
                    <a:lumMod val="65000"/>
                  </a:schemeClr>
                </a:solidFill>
                <a:effectLst/>
              </a:rPr>
              <a:t>Learning Phase</a:t>
            </a:r>
          </a:p>
          <a:p>
            <a:pPr lvl="1"/>
            <a:r>
              <a:rPr lang="en-US" sz="2000" i="0" dirty="0">
                <a:solidFill>
                  <a:schemeClr val="bg1">
                    <a:lumMod val="65000"/>
                  </a:schemeClr>
                </a:solidFill>
                <a:effectLst/>
              </a:rPr>
              <a:t>Journal Paper 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Textbook</a:t>
            </a:r>
            <a:endParaRPr lang="en-US" sz="2000" i="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en-TN" sz="2400" dirty="0">
                <a:solidFill>
                  <a:schemeClr val="bg1">
                    <a:lumMod val="65000"/>
                  </a:schemeClr>
                </a:solidFill>
              </a:rPr>
              <a:t>Schedule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B66E-6B45-19FF-6CA0-DB8E4BDE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E6F0-31CD-4B42-0C54-663BD2D9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B3B-196F-F37C-6DDB-63C6C9F8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414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35B1-0FAC-0EA2-3B92-F97D15DE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A4D6-E109-0C7A-F689-57572EC6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Energy Efficiency in Neuromorphic Systems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1800" dirty="0"/>
              <a:t>Neuromorphic computers are modelled after the human brain, which consumes only about 20 watts with almost 100 billion neurons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energy consumption is crucial for the future of neuromorphic computing.</a:t>
            </a:r>
          </a:p>
          <a:p>
            <a:pPr lvl="1"/>
            <a:r>
              <a:rPr lang="en-US" sz="1800" dirty="0"/>
              <a:t>Neuromorphic technology and SNNs naturally have lower power consumption than traditional computer architectures.</a:t>
            </a:r>
          </a:p>
          <a:p>
            <a:pPr lvl="1"/>
            <a:endParaRPr lang="en-US" sz="1800" dirty="0"/>
          </a:p>
          <a:p>
            <a:pPr marL="914400" lvl="2" indent="0">
              <a:buNone/>
            </a:pPr>
            <a:r>
              <a:rPr lang="en-US" sz="1400" dirty="0"/>
              <a:t>-&gt; But how can we improve the energy consumption further?</a:t>
            </a:r>
            <a:endParaRPr lang="en-TN" sz="14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87E3-80E3-1692-573F-20F7F1AB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685F4-FFD3-D446-9E70-C05FEC8D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1BB4-CABD-5BEC-EEA0-3A73CF72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51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D1C6-5198-39A1-F064-D6CA0614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5F78-DE11-34BC-C17E-DD0DF748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Dynamic Quantization</a:t>
            </a:r>
          </a:p>
          <a:p>
            <a:pPr lvl="1"/>
            <a:r>
              <a:rPr lang="en-US" sz="2000" dirty="0"/>
              <a:t>Dynamic Quantization means converting a network to use a reduced precision integer representation for the weights and/or activations at run-time.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D15D6-B15F-7D35-72DD-CF4378F6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85BA9-12AF-A8DC-9CBA-F5447751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1714-03BD-D06F-4F8A-4C1AEC5D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F65B7-4AAD-3343-309B-2AD15B0BEE55}"/>
              </a:ext>
            </a:extLst>
          </p:cNvPr>
          <p:cNvSpPr txBox="1"/>
          <p:nvPr/>
        </p:nvSpPr>
        <p:spPr>
          <a:xfrm>
            <a:off x="1978732" y="3140968"/>
            <a:ext cx="180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N" dirty="0"/>
              <a:t>Float</a:t>
            </a:r>
          </a:p>
          <a:p>
            <a:r>
              <a:rPr lang="en-TN" b="0" i="0" dirty="0">
                <a:effectLst/>
                <a:latin typeface="Arial" panose="020B0604020202020204" pitchFamily="34" charset="0"/>
              </a:rPr>
              <a:t>3.14159265359</a:t>
            </a:r>
            <a:endParaRPr lang="en-T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3418D4-8521-A465-9449-8020ACC8DEF6}"/>
              </a:ext>
            </a:extLst>
          </p:cNvPr>
          <p:cNvCxnSpPr/>
          <p:nvPr/>
        </p:nvCxnSpPr>
        <p:spPr>
          <a:xfrm>
            <a:off x="3923928" y="3573016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E1B410-CBEF-2A00-33EF-68B3CB439736}"/>
              </a:ext>
            </a:extLst>
          </p:cNvPr>
          <p:cNvSpPr txBox="1"/>
          <p:nvPr/>
        </p:nvSpPr>
        <p:spPr>
          <a:xfrm>
            <a:off x="5292080" y="3140968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N" dirty="0"/>
              <a:t>Integer</a:t>
            </a:r>
          </a:p>
          <a:p>
            <a:r>
              <a:rPr lang="en-TN" dirty="0"/>
              <a:t>3.1415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E0BC8-D26C-871A-C8C8-0807E86BC013}"/>
              </a:ext>
            </a:extLst>
          </p:cNvPr>
          <p:cNvSpPr txBox="1"/>
          <p:nvPr/>
        </p:nvSpPr>
        <p:spPr>
          <a:xfrm>
            <a:off x="1978732" y="396986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N" dirty="0"/>
              <a:t>32 bit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6A9B20-5086-237F-F128-7DE7D33A97B6}"/>
              </a:ext>
            </a:extLst>
          </p:cNvPr>
          <p:cNvCxnSpPr/>
          <p:nvPr/>
        </p:nvCxnSpPr>
        <p:spPr>
          <a:xfrm>
            <a:off x="3923928" y="4154527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1251DA-8CFD-08A6-9C3B-C902BA762DFA}"/>
              </a:ext>
            </a:extLst>
          </p:cNvPr>
          <p:cNvSpPr txBox="1"/>
          <p:nvPr/>
        </p:nvSpPr>
        <p:spPr>
          <a:xfrm>
            <a:off x="5292080" y="396421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N" dirty="0"/>
              <a:t>8 bit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A8772B-476D-B02A-5455-F61E3D577A99}"/>
              </a:ext>
            </a:extLst>
          </p:cNvPr>
          <p:cNvSpPr/>
          <p:nvPr/>
        </p:nvSpPr>
        <p:spPr>
          <a:xfrm>
            <a:off x="2078171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99A4E2-181D-A3ED-9D2E-278FA48FFCB3}"/>
              </a:ext>
            </a:extLst>
          </p:cNvPr>
          <p:cNvSpPr/>
          <p:nvPr/>
        </p:nvSpPr>
        <p:spPr>
          <a:xfrm>
            <a:off x="2483768" y="450912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2B29BD-D0FB-E92E-7F24-42FBF9C4D3A6}"/>
              </a:ext>
            </a:extLst>
          </p:cNvPr>
          <p:cNvSpPr/>
          <p:nvPr/>
        </p:nvSpPr>
        <p:spPr>
          <a:xfrm>
            <a:off x="2483768" y="4919327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3B2AD8-B39E-2248-4A7D-E79D6F4A7749}"/>
              </a:ext>
            </a:extLst>
          </p:cNvPr>
          <p:cNvSpPr/>
          <p:nvPr/>
        </p:nvSpPr>
        <p:spPr>
          <a:xfrm>
            <a:off x="2078171" y="4919327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862F99-8871-5132-1EA2-173AFAAF668B}"/>
              </a:ext>
            </a:extLst>
          </p:cNvPr>
          <p:cNvCxnSpPr/>
          <p:nvPr/>
        </p:nvCxnSpPr>
        <p:spPr>
          <a:xfrm>
            <a:off x="3923928" y="490516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CF58139-57D3-EB06-A6E0-9B43DCC233A0}"/>
              </a:ext>
            </a:extLst>
          </p:cNvPr>
          <p:cNvSpPr/>
          <p:nvPr/>
        </p:nvSpPr>
        <p:spPr>
          <a:xfrm>
            <a:off x="5422401" y="4725144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N"/>
          </a:p>
        </p:txBody>
      </p:sp>
    </p:spTree>
    <p:extLst>
      <p:ext uri="{BB962C8B-B14F-4D97-AF65-F5344CB8AC3E}">
        <p14:creationId xmlns:p14="http://schemas.microsoft.com/office/powerpoint/2010/main" val="380313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FD31-8A3B-98D3-24B5-3B937783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5401-6603-B28D-2F1A-0C134662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Pruning </a:t>
            </a:r>
          </a:p>
          <a:p>
            <a:pPr lvl="1"/>
            <a:r>
              <a:rPr lang="en-US" sz="2000" dirty="0"/>
              <a:t>Consists of removing redundant computations from the neural network</a:t>
            </a:r>
            <a:endParaRPr lang="en-T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70FE-7175-A2EB-2152-60A35B0F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FC0-AA43-AC4D-9F9A-94D00BB43091}" type="datetime4">
              <a:rPr lang="en-US" altLang="ja-JP" smtClean="0"/>
              <a:pPr>
                <a:defRPr/>
              </a:pPr>
              <a:t>June 21,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300B-5772-C327-F3FD-6A1DFD36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BD4EB-3486-3D77-FF4C-F6E7891E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001A-F142-244F-8CE0-76F9D80FEB0A}" type="slidenum">
              <a:rPr lang="ja-JP" altLang="en-US" smtClean="0"/>
              <a:pPr/>
              <a:t>9</a:t>
            </a:fld>
            <a:endParaRPr lang="ja-JP" alt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0B18A-7EE9-815C-7FC0-9E00FF21CCC4}"/>
              </a:ext>
            </a:extLst>
          </p:cNvPr>
          <p:cNvCxnSpPr/>
          <p:nvPr/>
        </p:nvCxnSpPr>
        <p:spPr>
          <a:xfrm>
            <a:off x="4067944" y="414908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E1C804-D99A-32E1-6A30-21186EA03FF8}"/>
              </a:ext>
            </a:extLst>
          </p:cNvPr>
          <p:cNvCxnSpPr>
            <a:cxnSpLocks/>
            <a:stCxn id="8" idx="5"/>
            <a:endCxn id="10" idx="2"/>
          </p:cNvCxnSpPr>
          <p:nvPr/>
        </p:nvCxnSpPr>
        <p:spPr>
          <a:xfrm flipV="1">
            <a:off x="1786762" y="3818508"/>
            <a:ext cx="631655" cy="48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B6F5B2-482D-3222-A6C3-D4B731322D7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839489" y="4178548"/>
            <a:ext cx="57899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87D09EB-7F5A-8581-D73E-22DC28E5E241}"/>
              </a:ext>
            </a:extLst>
          </p:cNvPr>
          <p:cNvGrpSpPr/>
          <p:nvPr/>
        </p:nvGrpSpPr>
        <p:grpSpPr>
          <a:xfrm>
            <a:off x="1479449" y="2924944"/>
            <a:ext cx="2210183" cy="2511232"/>
            <a:chOff x="1497721" y="3284984"/>
            <a:chExt cx="2210183" cy="251123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9F9E3A8-5F6B-554A-A6DC-D1C700DC140D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2796729" y="4178548"/>
              <a:ext cx="551135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E511ED9-1686-CB84-0B1A-666533D0AA02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2796729" y="4178548"/>
              <a:ext cx="551135" cy="2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AC2100-CF82-5EE6-A172-49F5D0723359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2796791" y="4898628"/>
              <a:ext cx="5510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6CEF9E8-4BEF-5FB8-67A7-C17FFEEEB03D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2796791" y="4181060"/>
              <a:ext cx="551073" cy="717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EE865C-FEB7-7512-2D1E-27FEAE159E52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2796729" y="3465004"/>
              <a:ext cx="551135" cy="1433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4A9BCD-EB0D-3BDA-758F-604E5BB9E11E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>
              <a:off x="2796729" y="3465004"/>
              <a:ext cx="551135" cy="71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F21783-3B4B-F94F-D7AD-54D7B943D5CD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1866882" y="3465004"/>
              <a:ext cx="569807" cy="307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531C00-EA8C-B012-006A-7A5CBE70514B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1866882" y="3772092"/>
              <a:ext cx="569807" cy="406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B33A58-AB49-51A6-3951-B9B527B38F0E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1866882" y="3772092"/>
              <a:ext cx="569869" cy="1126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AD6F065-1D13-39B5-AD49-C17809F31CB5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1857761" y="3465004"/>
              <a:ext cx="578928" cy="1073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38E71E7-233A-BDEC-0CC1-73B69C51C9F0}"/>
                </a:ext>
              </a:extLst>
            </p:cNvPr>
            <p:cNvCxnSpPr>
              <a:cxnSpLocks/>
              <a:stCxn id="8" idx="6"/>
              <a:endCxn id="66" idx="2"/>
            </p:cNvCxnSpPr>
            <p:nvPr/>
          </p:nvCxnSpPr>
          <p:spPr>
            <a:xfrm>
              <a:off x="1857761" y="4538588"/>
              <a:ext cx="594783" cy="1077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9CD0046-3029-2147-B656-FCA7830D7733}"/>
                </a:ext>
              </a:extLst>
            </p:cNvPr>
            <p:cNvCxnSpPr>
              <a:cxnSpLocks/>
              <a:stCxn id="7" idx="6"/>
              <a:endCxn id="66" idx="2"/>
            </p:cNvCxnSpPr>
            <p:nvPr/>
          </p:nvCxnSpPr>
          <p:spPr>
            <a:xfrm>
              <a:off x="1866882" y="3772092"/>
              <a:ext cx="585662" cy="184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0F2506-CB3F-DA03-3FE7-E1241F1439D4}"/>
                </a:ext>
              </a:extLst>
            </p:cNvPr>
            <p:cNvCxnSpPr>
              <a:cxnSpLocks/>
              <a:stCxn id="66" idx="6"/>
              <a:endCxn id="13" idx="2"/>
            </p:cNvCxnSpPr>
            <p:nvPr/>
          </p:nvCxnSpPr>
          <p:spPr>
            <a:xfrm flipV="1">
              <a:off x="2812584" y="4898628"/>
              <a:ext cx="535280" cy="717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707DB2B-5700-9068-9EBD-1B4A311DF5DF}"/>
                </a:ext>
              </a:extLst>
            </p:cNvPr>
            <p:cNvCxnSpPr>
              <a:cxnSpLocks/>
              <a:stCxn id="66" idx="6"/>
              <a:endCxn id="12" idx="2"/>
            </p:cNvCxnSpPr>
            <p:nvPr/>
          </p:nvCxnSpPr>
          <p:spPr>
            <a:xfrm flipV="1">
              <a:off x="2812584" y="4181060"/>
              <a:ext cx="535280" cy="143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AB0B11-6A3E-B037-5ACE-5500D661898F}"/>
                </a:ext>
              </a:extLst>
            </p:cNvPr>
            <p:cNvSpPr/>
            <p:nvPr/>
          </p:nvSpPr>
          <p:spPr>
            <a:xfrm>
              <a:off x="1506842" y="3592072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4DDF2A-F0C6-5A83-283F-E4D676B6445E}"/>
                </a:ext>
              </a:extLst>
            </p:cNvPr>
            <p:cNvSpPr/>
            <p:nvPr/>
          </p:nvSpPr>
          <p:spPr>
            <a:xfrm>
              <a:off x="1497721" y="435856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N" dirty="0"/>
                <a:t>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8B0294-1626-F144-D326-FD774BC9DB47}"/>
                </a:ext>
              </a:extLst>
            </p:cNvPr>
            <p:cNvSpPr/>
            <p:nvPr/>
          </p:nvSpPr>
          <p:spPr>
            <a:xfrm>
              <a:off x="2436689" y="328498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3C9365-48A0-2CB2-CDD6-EC321C0E92CB}"/>
                </a:ext>
              </a:extLst>
            </p:cNvPr>
            <p:cNvSpPr/>
            <p:nvPr/>
          </p:nvSpPr>
          <p:spPr>
            <a:xfrm>
              <a:off x="2436689" y="399852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1B5956-8A32-BF33-6897-997A35099D37}"/>
                </a:ext>
              </a:extLst>
            </p:cNvPr>
            <p:cNvSpPr/>
            <p:nvPr/>
          </p:nvSpPr>
          <p:spPr>
            <a:xfrm>
              <a:off x="2436751" y="471860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825DF8F-AE34-6358-8842-036FCB931D89}"/>
                </a:ext>
              </a:extLst>
            </p:cNvPr>
            <p:cNvSpPr/>
            <p:nvPr/>
          </p:nvSpPr>
          <p:spPr>
            <a:xfrm>
              <a:off x="3347864" y="4001040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62EE7D-76E0-8835-9077-83EC9F0296E7}"/>
                </a:ext>
              </a:extLst>
            </p:cNvPr>
            <p:cNvSpPr/>
            <p:nvPr/>
          </p:nvSpPr>
          <p:spPr>
            <a:xfrm>
              <a:off x="3347864" y="471860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243C0FA-FAA2-4E94-657D-3DFF8AAA7742}"/>
                </a:ext>
              </a:extLst>
            </p:cNvPr>
            <p:cNvSpPr/>
            <p:nvPr/>
          </p:nvSpPr>
          <p:spPr>
            <a:xfrm>
              <a:off x="2452544" y="5436176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71614C7-6C84-3C9A-EC29-F4F8332F2936}"/>
                </a:ext>
              </a:extLst>
            </p:cNvPr>
            <p:cNvSpPr/>
            <p:nvPr/>
          </p:nvSpPr>
          <p:spPr>
            <a:xfrm>
              <a:off x="1506842" y="5081190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N" dirty="0"/>
                <a:t>x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8AFDAE2-E159-C31B-EC14-61729350C858}"/>
                </a:ext>
              </a:extLst>
            </p:cNvPr>
            <p:cNvCxnSpPr>
              <a:cxnSpLocks/>
              <a:stCxn id="96" idx="6"/>
              <a:endCxn id="66" idx="2"/>
            </p:cNvCxnSpPr>
            <p:nvPr/>
          </p:nvCxnSpPr>
          <p:spPr>
            <a:xfrm>
              <a:off x="1866882" y="5261210"/>
              <a:ext cx="585662" cy="354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574CA51-DF3C-8221-6FA5-97D4C47E1BB0}"/>
                </a:ext>
              </a:extLst>
            </p:cNvPr>
            <p:cNvCxnSpPr>
              <a:cxnSpLocks/>
              <a:stCxn id="96" idx="6"/>
              <a:endCxn id="11" idx="2"/>
            </p:cNvCxnSpPr>
            <p:nvPr/>
          </p:nvCxnSpPr>
          <p:spPr>
            <a:xfrm flipV="1">
              <a:off x="1866882" y="4898628"/>
              <a:ext cx="569869" cy="362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BBD7454-39BB-FFC9-5C8D-19AF453D101D}"/>
                </a:ext>
              </a:extLst>
            </p:cNvPr>
            <p:cNvCxnSpPr>
              <a:cxnSpLocks/>
              <a:stCxn id="96" idx="6"/>
              <a:endCxn id="10" idx="2"/>
            </p:cNvCxnSpPr>
            <p:nvPr/>
          </p:nvCxnSpPr>
          <p:spPr>
            <a:xfrm flipV="1">
              <a:off x="1866882" y="4178548"/>
              <a:ext cx="569807" cy="1082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C37952C-068B-C120-9C63-46826C706802}"/>
                </a:ext>
              </a:extLst>
            </p:cNvPr>
            <p:cNvCxnSpPr>
              <a:cxnSpLocks/>
              <a:stCxn id="96" idx="6"/>
              <a:endCxn id="9" idx="2"/>
            </p:cNvCxnSpPr>
            <p:nvPr/>
          </p:nvCxnSpPr>
          <p:spPr>
            <a:xfrm flipV="1">
              <a:off x="1866882" y="3465004"/>
              <a:ext cx="569807" cy="1796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2152A1D-B5ED-58DD-C64F-185D9F4FCAED}"/>
              </a:ext>
            </a:extLst>
          </p:cNvPr>
          <p:cNvGrpSpPr/>
          <p:nvPr/>
        </p:nvGrpSpPr>
        <p:grpSpPr>
          <a:xfrm>
            <a:off x="5409817" y="2924944"/>
            <a:ext cx="2210183" cy="2511232"/>
            <a:chOff x="1497721" y="3284984"/>
            <a:chExt cx="2210183" cy="2511232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2B0B28F-C0C9-EB4B-0962-7DCAB90F23C6}"/>
                </a:ext>
              </a:extLst>
            </p:cNvPr>
            <p:cNvCxnSpPr>
              <a:cxnSpLocks/>
              <a:stCxn id="163" idx="6"/>
              <a:endCxn id="166" idx="2"/>
            </p:cNvCxnSpPr>
            <p:nvPr/>
          </p:nvCxnSpPr>
          <p:spPr>
            <a:xfrm>
              <a:off x="2796729" y="4178548"/>
              <a:ext cx="551135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E69E25A-E778-7147-DDF7-BABFCE71FBB0}"/>
                </a:ext>
              </a:extLst>
            </p:cNvPr>
            <p:cNvCxnSpPr>
              <a:cxnSpLocks/>
              <a:stCxn id="166" idx="2"/>
              <a:endCxn id="164" idx="6"/>
            </p:cNvCxnSpPr>
            <p:nvPr/>
          </p:nvCxnSpPr>
          <p:spPr>
            <a:xfrm flipH="1">
              <a:off x="2796791" y="4898628"/>
              <a:ext cx="5510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1BBBA33-E44D-0949-D8BA-95A007D4A54E}"/>
                </a:ext>
              </a:extLst>
            </p:cNvPr>
            <p:cNvCxnSpPr>
              <a:cxnSpLocks/>
              <a:stCxn id="162" idx="6"/>
              <a:endCxn id="165" idx="2"/>
            </p:cNvCxnSpPr>
            <p:nvPr/>
          </p:nvCxnSpPr>
          <p:spPr>
            <a:xfrm>
              <a:off x="2796729" y="3465004"/>
              <a:ext cx="551135" cy="71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3FF802E-72BD-19DB-6790-DAFCE2A19F9C}"/>
                </a:ext>
              </a:extLst>
            </p:cNvPr>
            <p:cNvCxnSpPr>
              <a:cxnSpLocks/>
              <a:stCxn id="160" idx="6"/>
              <a:endCxn id="162" idx="2"/>
            </p:cNvCxnSpPr>
            <p:nvPr/>
          </p:nvCxnSpPr>
          <p:spPr>
            <a:xfrm flipV="1">
              <a:off x="1866882" y="3465004"/>
              <a:ext cx="569807" cy="307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4359CF-6EBB-AC2B-225D-787B9A510E8E}"/>
                </a:ext>
              </a:extLst>
            </p:cNvPr>
            <p:cNvCxnSpPr>
              <a:cxnSpLocks/>
              <a:stCxn id="160" idx="6"/>
              <a:endCxn id="163" idx="2"/>
            </p:cNvCxnSpPr>
            <p:nvPr/>
          </p:nvCxnSpPr>
          <p:spPr>
            <a:xfrm>
              <a:off x="1866882" y="3772092"/>
              <a:ext cx="569807" cy="406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FE73F39-5A7B-7903-9D76-BFEF78DF882C}"/>
                </a:ext>
              </a:extLst>
            </p:cNvPr>
            <p:cNvCxnSpPr>
              <a:cxnSpLocks/>
              <a:stCxn id="161" idx="6"/>
              <a:endCxn id="162" idx="2"/>
            </p:cNvCxnSpPr>
            <p:nvPr/>
          </p:nvCxnSpPr>
          <p:spPr>
            <a:xfrm flipV="1">
              <a:off x="1857761" y="3465004"/>
              <a:ext cx="578928" cy="1073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69B4830-77BD-E507-20C2-1BDA8B46C407}"/>
                </a:ext>
              </a:extLst>
            </p:cNvPr>
            <p:cNvCxnSpPr>
              <a:cxnSpLocks/>
              <a:stCxn id="160" idx="6"/>
              <a:endCxn id="167" idx="2"/>
            </p:cNvCxnSpPr>
            <p:nvPr/>
          </p:nvCxnSpPr>
          <p:spPr>
            <a:xfrm>
              <a:off x="1866882" y="3772092"/>
              <a:ext cx="585662" cy="1844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BC1EA92-5499-2C5B-7AA8-72BB2EABA27F}"/>
                </a:ext>
              </a:extLst>
            </p:cNvPr>
            <p:cNvCxnSpPr>
              <a:cxnSpLocks/>
              <a:stCxn id="167" idx="6"/>
              <a:endCxn id="165" idx="2"/>
            </p:cNvCxnSpPr>
            <p:nvPr/>
          </p:nvCxnSpPr>
          <p:spPr>
            <a:xfrm flipV="1">
              <a:off x="2812584" y="4181060"/>
              <a:ext cx="535280" cy="143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3CB8252-0791-1711-37B7-D64A4B7C728E}"/>
                </a:ext>
              </a:extLst>
            </p:cNvPr>
            <p:cNvSpPr/>
            <p:nvPr/>
          </p:nvSpPr>
          <p:spPr>
            <a:xfrm>
              <a:off x="1506842" y="3592072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N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AE96771-4451-7E70-1AE7-A36F21AF6D0C}"/>
                </a:ext>
              </a:extLst>
            </p:cNvPr>
            <p:cNvSpPr/>
            <p:nvPr/>
          </p:nvSpPr>
          <p:spPr>
            <a:xfrm>
              <a:off x="1497721" y="435856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N" dirty="0"/>
                <a:t>x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4370C32-0673-E0A5-7BEF-0018356201F3}"/>
                </a:ext>
              </a:extLst>
            </p:cNvPr>
            <p:cNvSpPr/>
            <p:nvPr/>
          </p:nvSpPr>
          <p:spPr>
            <a:xfrm>
              <a:off x="2436689" y="328498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N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17B930F-D94B-5A5C-27F4-1440FB5B0398}"/>
                </a:ext>
              </a:extLst>
            </p:cNvPr>
            <p:cNvSpPr/>
            <p:nvPr/>
          </p:nvSpPr>
          <p:spPr>
            <a:xfrm>
              <a:off x="2436689" y="399852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N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55554312-3A49-E6BE-0EAC-6E9A47C6A76B}"/>
                </a:ext>
              </a:extLst>
            </p:cNvPr>
            <p:cNvSpPr/>
            <p:nvPr/>
          </p:nvSpPr>
          <p:spPr>
            <a:xfrm>
              <a:off x="2436751" y="471860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N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C9D6C2E-CC04-4189-7389-0121CE12B6DF}"/>
                </a:ext>
              </a:extLst>
            </p:cNvPr>
            <p:cNvSpPr/>
            <p:nvPr/>
          </p:nvSpPr>
          <p:spPr>
            <a:xfrm>
              <a:off x="3347864" y="4001040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N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65CED80-423A-4B11-27FE-8E73D693D59C}"/>
                </a:ext>
              </a:extLst>
            </p:cNvPr>
            <p:cNvSpPr/>
            <p:nvPr/>
          </p:nvSpPr>
          <p:spPr>
            <a:xfrm>
              <a:off x="3347864" y="471860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N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18D02BD0-688A-DADC-50F7-161C1343F32B}"/>
                </a:ext>
              </a:extLst>
            </p:cNvPr>
            <p:cNvSpPr/>
            <p:nvPr/>
          </p:nvSpPr>
          <p:spPr>
            <a:xfrm>
              <a:off x="2452544" y="5436176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N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AFD00C4-D168-2F63-3C78-28166CE725F4}"/>
                </a:ext>
              </a:extLst>
            </p:cNvPr>
            <p:cNvSpPr/>
            <p:nvPr/>
          </p:nvSpPr>
          <p:spPr>
            <a:xfrm>
              <a:off x="1506842" y="5081190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N" dirty="0"/>
                <a:t>x</a:t>
              </a:r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DB4B719-6D5B-AAEA-67CA-F984CE19C245}"/>
                </a:ext>
              </a:extLst>
            </p:cNvPr>
            <p:cNvCxnSpPr>
              <a:cxnSpLocks/>
              <a:stCxn id="168" idx="6"/>
              <a:endCxn id="164" idx="2"/>
            </p:cNvCxnSpPr>
            <p:nvPr/>
          </p:nvCxnSpPr>
          <p:spPr>
            <a:xfrm flipV="1">
              <a:off x="1866882" y="4898628"/>
              <a:ext cx="569869" cy="362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5C0367F-30A0-4EF2-E3FA-64AD9223AA11}"/>
                </a:ext>
              </a:extLst>
            </p:cNvPr>
            <p:cNvCxnSpPr>
              <a:cxnSpLocks/>
              <a:stCxn id="168" idx="6"/>
              <a:endCxn id="163" idx="2"/>
            </p:cNvCxnSpPr>
            <p:nvPr/>
          </p:nvCxnSpPr>
          <p:spPr>
            <a:xfrm flipV="1">
              <a:off x="1866882" y="4178548"/>
              <a:ext cx="569807" cy="1082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62540A-3D4F-E3B0-3ABD-19706E909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41332">
            <a:off x="1414715" y="4839141"/>
            <a:ext cx="936967" cy="93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E8B352DD-43BD-68A6-6CE6-3B15A5DA8328}"/>
              </a:ext>
            </a:extLst>
          </p:cNvPr>
          <p:cNvSpPr txBox="1"/>
          <p:nvPr/>
        </p:nvSpPr>
        <p:spPr>
          <a:xfrm>
            <a:off x="2912057" y="5615662"/>
            <a:ext cx="3175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N" sz="1100" dirty="0"/>
              <a:t>Figure: Neural Network before and after pruning</a:t>
            </a:r>
          </a:p>
        </p:txBody>
      </p:sp>
    </p:spTree>
    <p:extLst>
      <p:ext uri="{BB962C8B-B14F-4D97-AF65-F5344CB8AC3E}">
        <p14:creationId xmlns:p14="http://schemas.microsoft.com/office/powerpoint/2010/main" val="3332765549"/>
      </p:ext>
    </p:extLst>
  </p:cSld>
  <p:clrMapOvr>
    <a:masterClrMapping/>
  </p:clrMapOvr>
</p:sld>
</file>

<file path=ppt/theme/theme1.xml><?xml version="1.0" encoding="utf-8"?>
<a:theme xmlns:a="http://schemas.openxmlformats.org/drawingml/2006/main" name="ASL_new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L_newlogo_2016 (2) [互換モード]" id="{05798BDB-7971-4C58-A18A-A7DB7B068404}" vid="{12539EF3-9716-4E00-9F14-5F0148DB908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ASL_newlogo</Template>
  <TotalTime>1181</TotalTime>
  <Words>754</Words>
  <Application>Microsoft Macintosh PowerPoint</Application>
  <PresentationFormat>On-screen Show (4:3)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Google Sans</vt:lpstr>
      <vt:lpstr>Söhne</vt:lpstr>
      <vt:lpstr>ASL_newlogo</vt:lpstr>
      <vt:lpstr>An Overview of My Initial Steps in Neuromorphic Computing</vt:lpstr>
      <vt:lpstr>Outline</vt:lpstr>
      <vt:lpstr>Outline</vt:lpstr>
      <vt:lpstr>Introduction</vt:lpstr>
      <vt:lpstr>Introduction</vt:lpstr>
      <vt:lpstr>Outline</vt:lpstr>
      <vt:lpstr>Motivation</vt:lpstr>
      <vt:lpstr>Motivation</vt:lpstr>
      <vt:lpstr>PowerPoint Presentation</vt:lpstr>
      <vt:lpstr>Outline</vt:lpstr>
      <vt:lpstr>Related Work</vt:lpstr>
      <vt:lpstr>Outline</vt:lpstr>
      <vt:lpstr>Key Reading</vt:lpstr>
      <vt:lpstr>Key Reading</vt:lpstr>
      <vt:lpstr>Outline</vt:lpstr>
      <vt:lpstr>Schedule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My Initial Steps in Neuromorphic Computing</dc:title>
  <dc:creator>Yassine Khedher</dc:creator>
  <cp:lastModifiedBy>Yassine Khedher</cp:lastModifiedBy>
  <cp:revision>9</cp:revision>
  <dcterms:created xsi:type="dcterms:W3CDTF">2024-05-21T10:51:01Z</dcterms:created>
  <dcterms:modified xsi:type="dcterms:W3CDTF">2024-06-21T07:49:27Z</dcterms:modified>
</cp:coreProperties>
</file>