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6" r:id="rId4"/>
    <p:sldId id="277" r:id="rId5"/>
    <p:sldId id="280" r:id="rId6"/>
    <p:sldId id="281" r:id="rId7"/>
    <p:sldId id="282" r:id="rId8"/>
    <p:sldId id="283" r:id="rId9"/>
    <p:sldId id="284" r:id="rId10"/>
    <p:sldId id="285" r:id="rId11"/>
    <p:sldId id="286" r:id="rId12"/>
    <p:sldId id="287" r:id="rId13"/>
    <p:sldId id="278" r:id="rId14"/>
    <p:sldId id="279" r:id="rId15"/>
    <p:sldId id="268" r:id="rId16"/>
    <p:sldId id="273" r:id="rId17"/>
    <p:sldId id="274" r:id="rId18"/>
    <p:sldId id="275" r:id="rId19"/>
    <p:sldId id="269" r:id="rId20"/>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0" autoAdjust="0"/>
    <p:restoredTop sz="94660"/>
  </p:normalViewPr>
  <p:slideViewPr>
    <p:cSldViewPr>
      <p:cViewPr varScale="1">
        <p:scale>
          <a:sx n="60" d="100"/>
          <a:sy n="60" d="100"/>
        </p:scale>
        <p:origin x="4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a:extLst>
              <a:ext uri="{FF2B5EF4-FFF2-40B4-BE49-F238E27FC236}">
                <a16:creationId xmlns:a16="http://schemas.microsoft.com/office/drawing/2014/main" id="{C8C2D8BA-EC45-DE01-5F11-92919466CB0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a:extLst>
              <a:ext uri="{FF2B5EF4-FFF2-40B4-BE49-F238E27FC236}">
                <a16:creationId xmlns:a16="http://schemas.microsoft.com/office/drawing/2014/main" id="{0C5493EA-493B-3D52-F017-3BC10DCFF0C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129DFF7-577B-49C0-9135-BE4E9044CA7F}" type="datetimeFigureOut">
              <a:rPr lang="ja-JP" altLang="en-US"/>
              <a:pPr>
                <a:defRPr/>
              </a:pPr>
              <a:t>2025/5/12</a:t>
            </a:fld>
            <a:endParaRPr lang="ja-JP" altLang="en-US"/>
          </a:p>
        </p:txBody>
      </p:sp>
      <p:sp>
        <p:nvSpPr>
          <p:cNvPr id="4" name="スライド イメージ プレースホルダ 3">
            <a:extLst>
              <a:ext uri="{FF2B5EF4-FFF2-40B4-BE49-F238E27FC236}">
                <a16:creationId xmlns:a16="http://schemas.microsoft.com/office/drawing/2014/main" id="{81458AB7-D07E-72B2-69F8-F3146067C81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a:extLst>
              <a:ext uri="{FF2B5EF4-FFF2-40B4-BE49-F238E27FC236}">
                <a16:creationId xmlns:a16="http://schemas.microsoft.com/office/drawing/2014/main" id="{2A74DF04-BE23-38DD-5660-EB7A6726F25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a:extLst>
              <a:ext uri="{FF2B5EF4-FFF2-40B4-BE49-F238E27FC236}">
                <a16:creationId xmlns:a16="http://schemas.microsoft.com/office/drawing/2014/main" id="{0D005567-3CBF-78E8-6A74-DC90653E577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a:extLst>
              <a:ext uri="{FF2B5EF4-FFF2-40B4-BE49-F238E27FC236}">
                <a16:creationId xmlns:a16="http://schemas.microsoft.com/office/drawing/2014/main" id="{BA877128-7467-FFD7-9EE3-DE46AE83346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2B6AD43-785F-4638-B880-5F033F6153C6}" type="slidenum">
              <a:rPr lang="ja-JP" altLang="en-US"/>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700B8CAB-545D-E1A6-DADB-991B401974D5}"/>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A43E0539-9417-3393-314A-C92BADBCE8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6" name="日付プレースホルダ 3">
            <a:extLst>
              <a:ext uri="{FF2B5EF4-FFF2-40B4-BE49-F238E27FC236}">
                <a16:creationId xmlns:a16="http://schemas.microsoft.com/office/drawing/2014/main" id="{A62BA2CB-4CBD-55F0-8F3D-A8DF7D1123D2}"/>
              </a:ext>
            </a:extLst>
          </p:cNvPr>
          <p:cNvSpPr>
            <a:spLocks noGrp="1"/>
          </p:cNvSpPr>
          <p:nvPr>
            <p:ph type="dt" sz="half" idx="10"/>
          </p:nvPr>
        </p:nvSpPr>
        <p:spPr/>
        <p:txBody>
          <a:bodyPr/>
          <a:lstStyle>
            <a:lvl1pPr>
              <a:defRPr/>
            </a:lvl1pPr>
          </a:lstStyle>
          <a:p>
            <a:pPr>
              <a:defRPr/>
            </a:pPr>
            <a:fld id="{DA45DE3A-BFB0-4987-B520-3606FF1ED708}" type="datetime4">
              <a:rPr lang="en-US" altLang="ja-JP"/>
              <a:pPr>
                <a:defRPr/>
              </a:pPr>
              <a:t>May 12, 2025</a:t>
            </a:fld>
            <a:endParaRPr lang="ja-JP" altLang="en-US"/>
          </a:p>
        </p:txBody>
      </p:sp>
      <p:sp>
        <p:nvSpPr>
          <p:cNvPr id="7" name="フッター プレースホルダ 4">
            <a:extLst>
              <a:ext uri="{FF2B5EF4-FFF2-40B4-BE49-F238E27FC236}">
                <a16:creationId xmlns:a16="http://schemas.microsoft.com/office/drawing/2014/main" id="{645F9FED-CB07-C877-1588-9F5841564FDA}"/>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19EF2422-CAF1-5D07-9552-F725E939D2A8}"/>
              </a:ext>
            </a:extLst>
          </p:cNvPr>
          <p:cNvSpPr>
            <a:spLocks noGrp="1"/>
          </p:cNvSpPr>
          <p:nvPr>
            <p:ph type="sldNum" sz="quarter" idx="12"/>
          </p:nvPr>
        </p:nvSpPr>
        <p:spPr/>
        <p:txBody>
          <a:bodyPr/>
          <a:lstStyle>
            <a:lvl1pPr>
              <a:defRPr/>
            </a:lvl1pPr>
          </a:lstStyle>
          <a:p>
            <a:fld id="{552B27A5-3173-4FF2-8327-B2B83307474A}" type="slidenum">
              <a:rPr lang="ja-JP" altLang="en-US"/>
              <a:pPr/>
              <a:t>‹#›</a:t>
            </a:fld>
            <a:endParaRPr lang="ja-JP" altLang="en-US"/>
          </a:p>
        </p:txBody>
      </p:sp>
    </p:spTree>
    <p:extLst>
      <p:ext uri="{BB962C8B-B14F-4D97-AF65-F5344CB8AC3E}">
        <p14:creationId xmlns:p14="http://schemas.microsoft.com/office/powerpoint/2010/main" val="113130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48702863-7462-A122-5EBE-1F7B6A98E220}"/>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5230D01A-969C-D823-6253-318984887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日付プレースホルダ 3">
            <a:extLst>
              <a:ext uri="{FF2B5EF4-FFF2-40B4-BE49-F238E27FC236}">
                <a16:creationId xmlns:a16="http://schemas.microsoft.com/office/drawing/2014/main" id="{5E39A7E4-C050-5DBD-DA04-8F93233D141B}"/>
              </a:ext>
            </a:extLst>
          </p:cNvPr>
          <p:cNvSpPr>
            <a:spLocks noGrp="1"/>
          </p:cNvSpPr>
          <p:nvPr>
            <p:ph type="dt" sz="half" idx="10"/>
          </p:nvPr>
        </p:nvSpPr>
        <p:spPr/>
        <p:txBody>
          <a:bodyPr/>
          <a:lstStyle>
            <a:lvl1pPr>
              <a:defRPr/>
            </a:lvl1pPr>
          </a:lstStyle>
          <a:p>
            <a:pPr>
              <a:defRPr/>
            </a:pPr>
            <a:fld id="{F267C0E6-9C85-416F-B354-8A6293563EA0}" type="datetime4">
              <a:rPr lang="en-US" altLang="ja-JP"/>
              <a:pPr>
                <a:defRPr/>
              </a:pPr>
              <a:t>May 12, 2025</a:t>
            </a:fld>
            <a:endParaRPr lang="ja-JP" altLang="en-US"/>
          </a:p>
        </p:txBody>
      </p:sp>
      <p:sp>
        <p:nvSpPr>
          <p:cNvPr id="7" name="フッター プレースホルダ 4">
            <a:extLst>
              <a:ext uri="{FF2B5EF4-FFF2-40B4-BE49-F238E27FC236}">
                <a16:creationId xmlns:a16="http://schemas.microsoft.com/office/drawing/2014/main" id="{949C3B4F-DC90-54C2-E618-D18DBD5C1A9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9FF053F8-0BB4-3D52-9151-614927CF5954}"/>
              </a:ext>
            </a:extLst>
          </p:cNvPr>
          <p:cNvSpPr>
            <a:spLocks noGrp="1"/>
          </p:cNvSpPr>
          <p:nvPr>
            <p:ph type="sldNum" sz="quarter" idx="12"/>
          </p:nvPr>
        </p:nvSpPr>
        <p:spPr/>
        <p:txBody>
          <a:bodyPr/>
          <a:lstStyle>
            <a:lvl1pPr>
              <a:defRPr/>
            </a:lvl1pPr>
          </a:lstStyle>
          <a:p>
            <a:fld id="{2A0D5457-1CE7-4A41-BB11-59D93241F60B}" type="slidenum">
              <a:rPr lang="ja-JP" altLang="en-US"/>
              <a:pPr/>
              <a:t>‹#›</a:t>
            </a:fld>
            <a:endParaRPr lang="ja-JP" altLang="en-US"/>
          </a:p>
        </p:txBody>
      </p:sp>
    </p:spTree>
    <p:extLst>
      <p:ext uri="{BB962C8B-B14F-4D97-AF65-F5344CB8AC3E}">
        <p14:creationId xmlns:p14="http://schemas.microsoft.com/office/powerpoint/2010/main" val="171069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4" name="図 7">
            <a:extLst>
              <a:ext uri="{FF2B5EF4-FFF2-40B4-BE49-F238E27FC236}">
                <a16:creationId xmlns:a16="http://schemas.microsoft.com/office/drawing/2014/main" id="{04617504-D10E-E0ED-1065-CCC86622E5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85738"/>
            <a:ext cx="92868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a:extLst>
              <a:ext uri="{FF2B5EF4-FFF2-40B4-BE49-F238E27FC236}">
                <a16:creationId xmlns:a16="http://schemas.microsoft.com/office/drawing/2014/main" id="{8D834112-3D5A-AAD6-20EE-E92D59576710}"/>
              </a:ext>
            </a:extLst>
          </p:cNvPr>
          <p:cNvSpPr>
            <a:spLocks noGrp="1"/>
          </p:cNvSpPr>
          <p:nvPr>
            <p:ph type="dt" sz="half" idx="10"/>
          </p:nvPr>
        </p:nvSpPr>
        <p:spPr/>
        <p:txBody>
          <a:bodyPr/>
          <a:lstStyle>
            <a:lvl1pPr>
              <a:defRPr/>
            </a:lvl1pPr>
          </a:lstStyle>
          <a:p>
            <a:pPr>
              <a:defRPr/>
            </a:pPr>
            <a:fld id="{61AA0DAD-8776-4A0F-BB5C-0743482D300D}" type="datetime4">
              <a:rPr lang="en-US" altLang="ja-JP"/>
              <a:pPr>
                <a:defRPr/>
              </a:pPr>
              <a:t>May 12, 2025</a:t>
            </a:fld>
            <a:endParaRPr lang="ja-JP" altLang="en-US"/>
          </a:p>
        </p:txBody>
      </p:sp>
      <p:sp>
        <p:nvSpPr>
          <p:cNvPr id="6" name="フッター プレースホルダ 4">
            <a:extLst>
              <a:ext uri="{FF2B5EF4-FFF2-40B4-BE49-F238E27FC236}">
                <a16:creationId xmlns:a16="http://schemas.microsoft.com/office/drawing/2014/main" id="{10FB5A7F-210D-9F15-44ED-C55B988DD99B}"/>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5">
            <a:extLst>
              <a:ext uri="{FF2B5EF4-FFF2-40B4-BE49-F238E27FC236}">
                <a16:creationId xmlns:a16="http://schemas.microsoft.com/office/drawing/2014/main" id="{44B76B21-6278-2225-B0AD-E943C3DA9724}"/>
              </a:ext>
            </a:extLst>
          </p:cNvPr>
          <p:cNvSpPr>
            <a:spLocks noGrp="1"/>
          </p:cNvSpPr>
          <p:nvPr>
            <p:ph type="sldNum" sz="quarter" idx="12"/>
          </p:nvPr>
        </p:nvSpPr>
        <p:spPr/>
        <p:txBody>
          <a:bodyPr/>
          <a:lstStyle>
            <a:lvl1pPr>
              <a:defRPr/>
            </a:lvl1pPr>
          </a:lstStyle>
          <a:p>
            <a:fld id="{D6FBECF0-5A20-42C3-99D0-CD24DFCC45A0}" type="slidenum">
              <a:rPr lang="ja-JP" altLang="en-US"/>
              <a:pPr/>
              <a:t>‹#›</a:t>
            </a:fld>
            <a:endParaRPr lang="ja-JP" altLang="en-US"/>
          </a:p>
        </p:txBody>
      </p:sp>
    </p:spTree>
    <p:extLst>
      <p:ext uri="{BB962C8B-B14F-4D97-AF65-F5344CB8AC3E}">
        <p14:creationId xmlns:p14="http://schemas.microsoft.com/office/powerpoint/2010/main" val="271838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93AFDA80-7E7A-FB78-80B2-47015BFB98D1}"/>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320D9BD3-737B-62C6-86D8-4845E37B81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dirty="0"/>
          </a:p>
        </p:txBody>
      </p:sp>
      <p:sp>
        <p:nvSpPr>
          <p:cNvPr id="3" name="コンテンツ プレースホルダ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日付プレースホルダ 3">
            <a:extLst>
              <a:ext uri="{FF2B5EF4-FFF2-40B4-BE49-F238E27FC236}">
                <a16:creationId xmlns:a16="http://schemas.microsoft.com/office/drawing/2014/main" id="{B1758C44-4405-7C6C-3BF4-008906BCD647}"/>
              </a:ext>
            </a:extLst>
          </p:cNvPr>
          <p:cNvSpPr>
            <a:spLocks noGrp="1"/>
          </p:cNvSpPr>
          <p:nvPr>
            <p:ph type="dt" sz="half" idx="10"/>
          </p:nvPr>
        </p:nvSpPr>
        <p:spPr/>
        <p:txBody>
          <a:bodyPr/>
          <a:lstStyle>
            <a:lvl1pPr>
              <a:defRPr/>
            </a:lvl1pPr>
          </a:lstStyle>
          <a:p>
            <a:pPr>
              <a:defRPr/>
            </a:pPr>
            <a:fld id="{2B9E75BA-98AE-4DD7-B921-F1E905D479CF}" type="datetime4">
              <a:rPr lang="en-US" altLang="ja-JP"/>
              <a:pPr>
                <a:defRPr/>
              </a:pPr>
              <a:t>May 12, 2025</a:t>
            </a:fld>
            <a:endParaRPr lang="ja-JP" altLang="en-US" dirty="0"/>
          </a:p>
        </p:txBody>
      </p:sp>
      <p:sp>
        <p:nvSpPr>
          <p:cNvPr id="7" name="フッター プレースホルダ 4">
            <a:extLst>
              <a:ext uri="{FF2B5EF4-FFF2-40B4-BE49-F238E27FC236}">
                <a16:creationId xmlns:a16="http://schemas.microsoft.com/office/drawing/2014/main" id="{FE6DDDE3-FF46-D8EF-1C58-DF8E4ABFCABB}"/>
              </a:ext>
            </a:extLst>
          </p:cNvPr>
          <p:cNvSpPr>
            <a:spLocks noGrp="1"/>
          </p:cNvSpPr>
          <p:nvPr>
            <p:ph type="ftr" sz="quarter" idx="11"/>
          </p:nvPr>
        </p:nvSpPr>
        <p:spPr/>
        <p:txBody>
          <a:bodyPr/>
          <a:lstStyle>
            <a:lvl1pPr>
              <a:defRPr/>
            </a:lvl1pPr>
          </a:lstStyle>
          <a:p>
            <a:pPr>
              <a:defRPr/>
            </a:pPr>
            <a:r>
              <a:rPr lang="en-US" altLang="ja-JP"/>
              <a:t>The University of </a:t>
            </a:r>
            <a:r>
              <a:rPr lang="en-US" altLang="ja-JP" err="1"/>
              <a:t>Aizu</a:t>
            </a:r>
            <a:endParaRPr lang="ja-JP" altLang="en-US"/>
          </a:p>
        </p:txBody>
      </p:sp>
      <p:sp>
        <p:nvSpPr>
          <p:cNvPr id="8" name="スライド番号プレースホルダ 5">
            <a:extLst>
              <a:ext uri="{FF2B5EF4-FFF2-40B4-BE49-F238E27FC236}">
                <a16:creationId xmlns:a16="http://schemas.microsoft.com/office/drawing/2014/main" id="{E998DBD1-0FF2-2A7E-4175-3992EFBE2363}"/>
              </a:ext>
            </a:extLst>
          </p:cNvPr>
          <p:cNvSpPr>
            <a:spLocks noGrp="1"/>
          </p:cNvSpPr>
          <p:nvPr>
            <p:ph type="sldNum" sz="quarter" idx="12"/>
          </p:nvPr>
        </p:nvSpPr>
        <p:spPr/>
        <p:txBody>
          <a:bodyPr/>
          <a:lstStyle>
            <a:lvl1pPr>
              <a:defRPr/>
            </a:lvl1pPr>
          </a:lstStyle>
          <a:p>
            <a:fld id="{60B76322-B650-4491-A291-45A447045C10}" type="slidenum">
              <a:rPr lang="ja-JP" altLang="en-US"/>
              <a:pPr/>
              <a:t>‹#›</a:t>
            </a:fld>
            <a:endParaRPr lang="ja-JP" altLang="en-US"/>
          </a:p>
        </p:txBody>
      </p:sp>
    </p:spTree>
    <p:extLst>
      <p:ext uri="{BB962C8B-B14F-4D97-AF65-F5344CB8AC3E}">
        <p14:creationId xmlns:p14="http://schemas.microsoft.com/office/powerpoint/2010/main" val="329648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DC23D6C1-601B-3CB9-4BF8-DA346539C608}"/>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72A8D569-F52E-34E8-C096-7AF253AA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6" name="日付プレースホルダ 3">
            <a:extLst>
              <a:ext uri="{FF2B5EF4-FFF2-40B4-BE49-F238E27FC236}">
                <a16:creationId xmlns:a16="http://schemas.microsoft.com/office/drawing/2014/main" id="{0EC19AA3-24BF-B2FD-A3F3-B4581B2D3B0C}"/>
              </a:ext>
            </a:extLst>
          </p:cNvPr>
          <p:cNvSpPr>
            <a:spLocks noGrp="1"/>
          </p:cNvSpPr>
          <p:nvPr>
            <p:ph type="dt" sz="half" idx="10"/>
          </p:nvPr>
        </p:nvSpPr>
        <p:spPr/>
        <p:txBody>
          <a:bodyPr/>
          <a:lstStyle>
            <a:lvl1pPr>
              <a:defRPr/>
            </a:lvl1pPr>
          </a:lstStyle>
          <a:p>
            <a:pPr>
              <a:defRPr/>
            </a:pPr>
            <a:fld id="{FE6BEDB2-9415-47E5-B726-3563E6A2F183}" type="datetime4">
              <a:rPr lang="en-US" altLang="ja-JP"/>
              <a:pPr>
                <a:defRPr/>
              </a:pPr>
              <a:t>May 12, 2025</a:t>
            </a:fld>
            <a:endParaRPr lang="ja-JP" altLang="en-US"/>
          </a:p>
        </p:txBody>
      </p:sp>
      <p:sp>
        <p:nvSpPr>
          <p:cNvPr id="7" name="フッター プレースホルダ 4">
            <a:extLst>
              <a:ext uri="{FF2B5EF4-FFF2-40B4-BE49-F238E27FC236}">
                <a16:creationId xmlns:a16="http://schemas.microsoft.com/office/drawing/2014/main" id="{715A1E02-78E3-A7F6-89DF-14BDFAED5384}"/>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BF113E79-4E76-F036-43C9-1D6F5A0186AA}"/>
              </a:ext>
            </a:extLst>
          </p:cNvPr>
          <p:cNvSpPr>
            <a:spLocks noGrp="1"/>
          </p:cNvSpPr>
          <p:nvPr>
            <p:ph type="sldNum" sz="quarter" idx="12"/>
          </p:nvPr>
        </p:nvSpPr>
        <p:spPr/>
        <p:txBody>
          <a:bodyPr/>
          <a:lstStyle>
            <a:lvl1pPr>
              <a:defRPr/>
            </a:lvl1pPr>
          </a:lstStyle>
          <a:p>
            <a:fld id="{43A2A8A6-41EF-4AEF-BE8E-1BD45CC6E384}" type="slidenum">
              <a:rPr lang="ja-JP" altLang="en-US"/>
              <a:pPr/>
              <a:t>‹#›</a:t>
            </a:fld>
            <a:endParaRPr lang="ja-JP" altLang="en-US"/>
          </a:p>
        </p:txBody>
      </p:sp>
    </p:spTree>
    <p:extLst>
      <p:ext uri="{BB962C8B-B14F-4D97-AF65-F5344CB8AC3E}">
        <p14:creationId xmlns:p14="http://schemas.microsoft.com/office/powerpoint/2010/main" val="10706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5" name="直線コネクタ 7">
            <a:extLst>
              <a:ext uri="{FF2B5EF4-FFF2-40B4-BE49-F238E27FC236}">
                <a16:creationId xmlns:a16="http://schemas.microsoft.com/office/drawing/2014/main" id="{6B3359F8-1E23-E874-CC60-3D9866B6C5BA}"/>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図 8">
            <a:extLst>
              <a:ext uri="{FF2B5EF4-FFF2-40B4-BE49-F238E27FC236}">
                <a16:creationId xmlns:a16="http://schemas.microsoft.com/office/drawing/2014/main" id="{B5767B3A-5CF9-F389-7A07-F6B16C05D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dirty="0"/>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4">
            <a:extLst>
              <a:ext uri="{FF2B5EF4-FFF2-40B4-BE49-F238E27FC236}">
                <a16:creationId xmlns:a16="http://schemas.microsoft.com/office/drawing/2014/main" id="{8DDB82A8-A94C-DB51-9BDC-4251793FFAAA}"/>
              </a:ext>
            </a:extLst>
          </p:cNvPr>
          <p:cNvSpPr>
            <a:spLocks noGrp="1"/>
          </p:cNvSpPr>
          <p:nvPr>
            <p:ph type="dt" sz="half" idx="10"/>
          </p:nvPr>
        </p:nvSpPr>
        <p:spPr/>
        <p:txBody>
          <a:bodyPr/>
          <a:lstStyle>
            <a:lvl1pPr>
              <a:defRPr/>
            </a:lvl1pPr>
          </a:lstStyle>
          <a:p>
            <a:pPr>
              <a:defRPr/>
            </a:pPr>
            <a:fld id="{6E0C5A92-9327-4565-BF4A-8AE4BA848DAE}" type="datetime4">
              <a:rPr lang="en-US" altLang="ja-JP"/>
              <a:pPr>
                <a:defRPr/>
              </a:pPr>
              <a:t>May 12, 2025</a:t>
            </a:fld>
            <a:endParaRPr lang="ja-JP" altLang="en-US"/>
          </a:p>
        </p:txBody>
      </p:sp>
      <p:sp>
        <p:nvSpPr>
          <p:cNvPr id="8" name="フッター プレースホルダ 5">
            <a:extLst>
              <a:ext uri="{FF2B5EF4-FFF2-40B4-BE49-F238E27FC236}">
                <a16:creationId xmlns:a16="http://schemas.microsoft.com/office/drawing/2014/main" id="{17198D04-01A7-60A6-D566-F3DE5A62F79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9" name="スライド番号プレースホルダ 6">
            <a:extLst>
              <a:ext uri="{FF2B5EF4-FFF2-40B4-BE49-F238E27FC236}">
                <a16:creationId xmlns:a16="http://schemas.microsoft.com/office/drawing/2014/main" id="{B4E91738-13B0-EF5E-A6BF-0BCAC068F1C0}"/>
              </a:ext>
            </a:extLst>
          </p:cNvPr>
          <p:cNvSpPr>
            <a:spLocks noGrp="1"/>
          </p:cNvSpPr>
          <p:nvPr>
            <p:ph type="sldNum" sz="quarter" idx="12"/>
          </p:nvPr>
        </p:nvSpPr>
        <p:spPr/>
        <p:txBody>
          <a:bodyPr/>
          <a:lstStyle>
            <a:lvl1pPr>
              <a:defRPr/>
            </a:lvl1pPr>
          </a:lstStyle>
          <a:p>
            <a:fld id="{D10CDB5A-DB88-46FB-B9C3-FECD0B72EB8F}" type="slidenum">
              <a:rPr lang="ja-JP" altLang="en-US"/>
              <a:pPr/>
              <a:t>‹#›</a:t>
            </a:fld>
            <a:endParaRPr lang="ja-JP" altLang="en-US"/>
          </a:p>
        </p:txBody>
      </p:sp>
    </p:spTree>
    <p:extLst>
      <p:ext uri="{BB962C8B-B14F-4D97-AF65-F5344CB8AC3E}">
        <p14:creationId xmlns:p14="http://schemas.microsoft.com/office/powerpoint/2010/main" val="21421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直線コネクタ 7">
            <a:extLst>
              <a:ext uri="{FF2B5EF4-FFF2-40B4-BE49-F238E27FC236}">
                <a16:creationId xmlns:a16="http://schemas.microsoft.com/office/drawing/2014/main" id="{15381E82-0752-35DB-442B-FFEAC995417C}"/>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図 8">
            <a:extLst>
              <a:ext uri="{FF2B5EF4-FFF2-40B4-BE49-F238E27FC236}">
                <a16:creationId xmlns:a16="http://schemas.microsoft.com/office/drawing/2014/main" id="{9BBEB0D2-EBE5-65D6-8FF1-C2B74CE706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9" name="日付プレースホルダ 6">
            <a:extLst>
              <a:ext uri="{FF2B5EF4-FFF2-40B4-BE49-F238E27FC236}">
                <a16:creationId xmlns:a16="http://schemas.microsoft.com/office/drawing/2014/main" id="{74693973-0582-57DA-8375-8799AA2C677A}"/>
              </a:ext>
            </a:extLst>
          </p:cNvPr>
          <p:cNvSpPr>
            <a:spLocks noGrp="1"/>
          </p:cNvSpPr>
          <p:nvPr>
            <p:ph type="dt" sz="half" idx="10"/>
          </p:nvPr>
        </p:nvSpPr>
        <p:spPr/>
        <p:txBody>
          <a:bodyPr/>
          <a:lstStyle>
            <a:lvl1pPr>
              <a:defRPr/>
            </a:lvl1pPr>
          </a:lstStyle>
          <a:p>
            <a:pPr>
              <a:defRPr/>
            </a:pPr>
            <a:fld id="{71D78881-C5E1-45F1-9A37-F09A986E3E32}" type="datetime4">
              <a:rPr lang="en-US" altLang="ja-JP"/>
              <a:pPr>
                <a:defRPr/>
              </a:pPr>
              <a:t>May 12, 2025</a:t>
            </a:fld>
            <a:endParaRPr lang="ja-JP" altLang="en-US"/>
          </a:p>
        </p:txBody>
      </p:sp>
      <p:sp>
        <p:nvSpPr>
          <p:cNvPr id="10" name="フッター プレースホルダ 7">
            <a:extLst>
              <a:ext uri="{FF2B5EF4-FFF2-40B4-BE49-F238E27FC236}">
                <a16:creationId xmlns:a16="http://schemas.microsoft.com/office/drawing/2014/main" id="{CBA4C210-C267-C346-628C-D52579052B39}"/>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11" name="スライド番号プレースホルダ 8">
            <a:extLst>
              <a:ext uri="{FF2B5EF4-FFF2-40B4-BE49-F238E27FC236}">
                <a16:creationId xmlns:a16="http://schemas.microsoft.com/office/drawing/2014/main" id="{8EE8F2CF-F1D8-8354-C432-09C611BD3790}"/>
              </a:ext>
            </a:extLst>
          </p:cNvPr>
          <p:cNvSpPr>
            <a:spLocks noGrp="1"/>
          </p:cNvSpPr>
          <p:nvPr>
            <p:ph type="sldNum" sz="quarter" idx="12"/>
          </p:nvPr>
        </p:nvSpPr>
        <p:spPr/>
        <p:txBody>
          <a:bodyPr/>
          <a:lstStyle>
            <a:lvl1pPr>
              <a:defRPr/>
            </a:lvl1pPr>
          </a:lstStyle>
          <a:p>
            <a:fld id="{94AD4B21-A476-4753-AE74-0BD6C1760FFB}" type="slidenum">
              <a:rPr lang="ja-JP" altLang="en-US"/>
              <a:pPr/>
              <a:t>‹#›</a:t>
            </a:fld>
            <a:endParaRPr lang="ja-JP" altLang="en-US"/>
          </a:p>
        </p:txBody>
      </p:sp>
    </p:spTree>
    <p:extLst>
      <p:ext uri="{BB962C8B-B14F-4D97-AF65-F5344CB8AC3E}">
        <p14:creationId xmlns:p14="http://schemas.microsoft.com/office/powerpoint/2010/main" val="15738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 name="直線コネクタ 7">
            <a:extLst>
              <a:ext uri="{FF2B5EF4-FFF2-40B4-BE49-F238E27FC236}">
                <a16:creationId xmlns:a16="http://schemas.microsoft.com/office/drawing/2014/main" id="{BC31DBF8-B464-A933-04EA-F16DF8C7F1F8}"/>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図 8">
            <a:extLst>
              <a:ext uri="{FF2B5EF4-FFF2-40B4-BE49-F238E27FC236}">
                <a16:creationId xmlns:a16="http://schemas.microsoft.com/office/drawing/2014/main" id="{86B210ED-9A0F-C09F-7FC7-6D369F5DD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5" name="日付プレースホルダ 2">
            <a:extLst>
              <a:ext uri="{FF2B5EF4-FFF2-40B4-BE49-F238E27FC236}">
                <a16:creationId xmlns:a16="http://schemas.microsoft.com/office/drawing/2014/main" id="{43F43B48-259C-F9A0-8AF1-E0EB77987615}"/>
              </a:ext>
            </a:extLst>
          </p:cNvPr>
          <p:cNvSpPr>
            <a:spLocks noGrp="1"/>
          </p:cNvSpPr>
          <p:nvPr>
            <p:ph type="dt" sz="half" idx="10"/>
          </p:nvPr>
        </p:nvSpPr>
        <p:spPr/>
        <p:txBody>
          <a:bodyPr/>
          <a:lstStyle>
            <a:lvl1pPr>
              <a:defRPr/>
            </a:lvl1pPr>
          </a:lstStyle>
          <a:p>
            <a:pPr>
              <a:defRPr/>
            </a:pPr>
            <a:fld id="{BBE6093B-8029-43C1-B511-8986C4D75223}" type="datetime4">
              <a:rPr lang="en-US" altLang="ja-JP"/>
              <a:pPr>
                <a:defRPr/>
              </a:pPr>
              <a:t>May 12, 2025</a:t>
            </a:fld>
            <a:endParaRPr lang="ja-JP" altLang="en-US"/>
          </a:p>
        </p:txBody>
      </p:sp>
      <p:sp>
        <p:nvSpPr>
          <p:cNvPr id="6" name="フッター プレースホルダ 3">
            <a:extLst>
              <a:ext uri="{FF2B5EF4-FFF2-40B4-BE49-F238E27FC236}">
                <a16:creationId xmlns:a16="http://schemas.microsoft.com/office/drawing/2014/main" id="{33A1517E-2259-AA0E-2D75-2CF1F26216F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4">
            <a:extLst>
              <a:ext uri="{FF2B5EF4-FFF2-40B4-BE49-F238E27FC236}">
                <a16:creationId xmlns:a16="http://schemas.microsoft.com/office/drawing/2014/main" id="{93C4BB4B-540B-9476-A126-17045AC9AECE}"/>
              </a:ext>
            </a:extLst>
          </p:cNvPr>
          <p:cNvSpPr>
            <a:spLocks noGrp="1"/>
          </p:cNvSpPr>
          <p:nvPr>
            <p:ph type="sldNum" sz="quarter" idx="12"/>
          </p:nvPr>
        </p:nvSpPr>
        <p:spPr/>
        <p:txBody>
          <a:bodyPr/>
          <a:lstStyle>
            <a:lvl1pPr>
              <a:defRPr/>
            </a:lvl1pPr>
          </a:lstStyle>
          <a:p>
            <a:fld id="{9373BAB2-FFA4-433F-904A-BBB03AE7CCCC}" type="slidenum">
              <a:rPr lang="ja-JP" altLang="en-US"/>
              <a:pPr/>
              <a:t>‹#›</a:t>
            </a:fld>
            <a:endParaRPr lang="ja-JP" altLang="en-US"/>
          </a:p>
        </p:txBody>
      </p:sp>
    </p:spTree>
    <p:extLst>
      <p:ext uri="{BB962C8B-B14F-4D97-AF65-F5344CB8AC3E}">
        <p14:creationId xmlns:p14="http://schemas.microsoft.com/office/powerpoint/2010/main" val="238916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cxnSp>
        <p:nvCxnSpPr>
          <p:cNvPr id="2" name="直線コネクタ 7">
            <a:extLst>
              <a:ext uri="{FF2B5EF4-FFF2-40B4-BE49-F238E27FC236}">
                <a16:creationId xmlns:a16="http://schemas.microsoft.com/office/drawing/2014/main" id="{D95C01E3-CDE5-977F-732D-4B1324B3207C}"/>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図 8">
            <a:extLst>
              <a:ext uri="{FF2B5EF4-FFF2-40B4-BE49-F238E27FC236}">
                <a16:creationId xmlns:a16="http://schemas.microsoft.com/office/drawing/2014/main" id="{B52FB09E-1EDE-359A-520B-E209320C7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 1">
            <a:extLst>
              <a:ext uri="{FF2B5EF4-FFF2-40B4-BE49-F238E27FC236}">
                <a16:creationId xmlns:a16="http://schemas.microsoft.com/office/drawing/2014/main" id="{054EA102-409C-0E96-C410-81D0BA49A16B}"/>
              </a:ext>
            </a:extLst>
          </p:cNvPr>
          <p:cNvSpPr>
            <a:spLocks noGrp="1"/>
          </p:cNvSpPr>
          <p:nvPr>
            <p:ph type="dt" sz="half" idx="10"/>
          </p:nvPr>
        </p:nvSpPr>
        <p:spPr/>
        <p:txBody>
          <a:bodyPr/>
          <a:lstStyle>
            <a:lvl1pPr>
              <a:defRPr/>
            </a:lvl1pPr>
          </a:lstStyle>
          <a:p>
            <a:pPr>
              <a:defRPr/>
            </a:pPr>
            <a:fld id="{38C076B9-BA9A-43E1-869A-CD1E74B8C7AA}" type="datetime4">
              <a:rPr lang="en-US" altLang="ja-JP"/>
              <a:pPr>
                <a:defRPr/>
              </a:pPr>
              <a:t>May 12, 2025</a:t>
            </a:fld>
            <a:endParaRPr lang="ja-JP" altLang="en-US"/>
          </a:p>
        </p:txBody>
      </p:sp>
      <p:sp>
        <p:nvSpPr>
          <p:cNvPr id="5" name="フッター プレースホルダ 2">
            <a:extLst>
              <a:ext uri="{FF2B5EF4-FFF2-40B4-BE49-F238E27FC236}">
                <a16:creationId xmlns:a16="http://schemas.microsoft.com/office/drawing/2014/main" id="{983E0B70-FFB4-E317-7619-704CF47F03A7}"/>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6" name="スライド番号プレースホルダ 3">
            <a:extLst>
              <a:ext uri="{FF2B5EF4-FFF2-40B4-BE49-F238E27FC236}">
                <a16:creationId xmlns:a16="http://schemas.microsoft.com/office/drawing/2014/main" id="{8D0D8E00-91BE-A40C-9F80-2CD159CFF598}"/>
              </a:ext>
            </a:extLst>
          </p:cNvPr>
          <p:cNvSpPr>
            <a:spLocks noGrp="1"/>
          </p:cNvSpPr>
          <p:nvPr>
            <p:ph type="sldNum" sz="quarter" idx="12"/>
          </p:nvPr>
        </p:nvSpPr>
        <p:spPr/>
        <p:txBody>
          <a:bodyPr/>
          <a:lstStyle>
            <a:lvl1pPr>
              <a:defRPr/>
            </a:lvl1pPr>
          </a:lstStyle>
          <a:p>
            <a:fld id="{954E5449-299C-4444-80AC-998B6F38A3AB}" type="slidenum">
              <a:rPr lang="ja-JP" altLang="en-US"/>
              <a:pPr/>
              <a:t>‹#›</a:t>
            </a:fld>
            <a:endParaRPr lang="ja-JP" altLang="en-US"/>
          </a:p>
        </p:txBody>
      </p:sp>
    </p:spTree>
    <p:extLst>
      <p:ext uri="{BB962C8B-B14F-4D97-AF65-F5344CB8AC3E}">
        <p14:creationId xmlns:p14="http://schemas.microsoft.com/office/powerpoint/2010/main" val="325884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5" name="図 7">
            <a:extLst>
              <a:ext uri="{FF2B5EF4-FFF2-40B4-BE49-F238E27FC236}">
                <a16:creationId xmlns:a16="http://schemas.microsoft.com/office/drawing/2014/main" id="{32F5C0DF-D032-6B97-218E-0D1514565F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日付プレースホルダ 4">
            <a:extLst>
              <a:ext uri="{FF2B5EF4-FFF2-40B4-BE49-F238E27FC236}">
                <a16:creationId xmlns:a16="http://schemas.microsoft.com/office/drawing/2014/main" id="{9C10B71C-CE8A-6B77-EBEA-635A8327ADDE}"/>
              </a:ext>
            </a:extLst>
          </p:cNvPr>
          <p:cNvSpPr>
            <a:spLocks noGrp="1"/>
          </p:cNvSpPr>
          <p:nvPr>
            <p:ph type="dt" sz="half" idx="10"/>
          </p:nvPr>
        </p:nvSpPr>
        <p:spPr/>
        <p:txBody>
          <a:bodyPr/>
          <a:lstStyle>
            <a:lvl1pPr>
              <a:defRPr/>
            </a:lvl1pPr>
          </a:lstStyle>
          <a:p>
            <a:pPr>
              <a:defRPr/>
            </a:pPr>
            <a:fld id="{D030D654-A303-418F-AC1A-F5D327A594DE}" type="datetime4">
              <a:rPr lang="en-US" altLang="ja-JP"/>
              <a:pPr>
                <a:defRPr/>
              </a:pPr>
              <a:t>May 12, 2025</a:t>
            </a:fld>
            <a:endParaRPr lang="ja-JP" altLang="en-US"/>
          </a:p>
        </p:txBody>
      </p:sp>
      <p:sp>
        <p:nvSpPr>
          <p:cNvPr id="7" name="フッター プレースホルダ 5">
            <a:extLst>
              <a:ext uri="{FF2B5EF4-FFF2-40B4-BE49-F238E27FC236}">
                <a16:creationId xmlns:a16="http://schemas.microsoft.com/office/drawing/2014/main" id="{29B302EC-86ED-7763-DE93-E9CD13B6D999}"/>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a:extLst>
              <a:ext uri="{FF2B5EF4-FFF2-40B4-BE49-F238E27FC236}">
                <a16:creationId xmlns:a16="http://schemas.microsoft.com/office/drawing/2014/main" id="{9E865D04-1491-4E93-9708-2BCF014BC7B6}"/>
              </a:ext>
            </a:extLst>
          </p:cNvPr>
          <p:cNvSpPr>
            <a:spLocks noGrp="1"/>
          </p:cNvSpPr>
          <p:nvPr>
            <p:ph type="sldNum" sz="quarter" idx="12"/>
          </p:nvPr>
        </p:nvSpPr>
        <p:spPr/>
        <p:txBody>
          <a:bodyPr/>
          <a:lstStyle>
            <a:lvl1pPr>
              <a:defRPr/>
            </a:lvl1pPr>
          </a:lstStyle>
          <a:p>
            <a:fld id="{B8EE834A-8D6C-456B-B53B-28076AE388F0}" type="slidenum">
              <a:rPr lang="ja-JP" altLang="en-US"/>
              <a:pPr/>
              <a:t>‹#›</a:t>
            </a:fld>
            <a:endParaRPr lang="ja-JP" altLang="en-US"/>
          </a:p>
        </p:txBody>
      </p:sp>
    </p:spTree>
    <p:extLst>
      <p:ext uri="{BB962C8B-B14F-4D97-AF65-F5344CB8AC3E}">
        <p14:creationId xmlns:p14="http://schemas.microsoft.com/office/powerpoint/2010/main" val="406238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図 7">
            <a:extLst>
              <a:ext uri="{FF2B5EF4-FFF2-40B4-BE49-F238E27FC236}">
                <a16:creationId xmlns:a16="http://schemas.microsoft.com/office/drawing/2014/main" id="{886DE525-EF88-CFBA-8216-8855230E0B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日付プレースホルダ 4">
            <a:extLst>
              <a:ext uri="{FF2B5EF4-FFF2-40B4-BE49-F238E27FC236}">
                <a16:creationId xmlns:a16="http://schemas.microsoft.com/office/drawing/2014/main" id="{2D8CACDF-31D0-3A54-A224-D48FFB6D5F55}"/>
              </a:ext>
            </a:extLst>
          </p:cNvPr>
          <p:cNvSpPr>
            <a:spLocks noGrp="1"/>
          </p:cNvSpPr>
          <p:nvPr>
            <p:ph type="dt" sz="half" idx="10"/>
          </p:nvPr>
        </p:nvSpPr>
        <p:spPr/>
        <p:txBody>
          <a:bodyPr/>
          <a:lstStyle>
            <a:lvl1pPr>
              <a:defRPr/>
            </a:lvl1pPr>
          </a:lstStyle>
          <a:p>
            <a:pPr>
              <a:defRPr/>
            </a:pPr>
            <a:fld id="{02F132CE-D592-4BAA-9E1E-6CDA3BDA349D}" type="datetime4">
              <a:rPr lang="en-US" altLang="ja-JP"/>
              <a:pPr>
                <a:defRPr/>
              </a:pPr>
              <a:t>May 12, 2025</a:t>
            </a:fld>
            <a:endParaRPr lang="ja-JP" altLang="en-US"/>
          </a:p>
        </p:txBody>
      </p:sp>
      <p:sp>
        <p:nvSpPr>
          <p:cNvPr id="7" name="フッター プレースホルダ 5">
            <a:extLst>
              <a:ext uri="{FF2B5EF4-FFF2-40B4-BE49-F238E27FC236}">
                <a16:creationId xmlns:a16="http://schemas.microsoft.com/office/drawing/2014/main" id="{EE2CA0B2-7ABF-1A17-331A-561AE4B8FC6B}"/>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a:extLst>
              <a:ext uri="{FF2B5EF4-FFF2-40B4-BE49-F238E27FC236}">
                <a16:creationId xmlns:a16="http://schemas.microsoft.com/office/drawing/2014/main" id="{57DE0163-8141-AE20-CED9-73445C4D5203}"/>
              </a:ext>
            </a:extLst>
          </p:cNvPr>
          <p:cNvSpPr>
            <a:spLocks noGrp="1"/>
          </p:cNvSpPr>
          <p:nvPr>
            <p:ph type="sldNum" sz="quarter" idx="12"/>
          </p:nvPr>
        </p:nvSpPr>
        <p:spPr/>
        <p:txBody>
          <a:bodyPr/>
          <a:lstStyle>
            <a:lvl1pPr>
              <a:defRPr/>
            </a:lvl1pPr>
          </a:lstStyle>
          <a:p>
            <a:fld id="{99D17E4A-6D45-4F9F-9A9F-5C2E2FB6E055}" type="slidenum">
              <a:rPr lang="ja-JP" altLang="en-US"/>
              <a:pPr/>
              <a:t>‹#›</a:t>
            </a:fld>
            <a:endParaRPr lang="ja-JP" altLang="en-US"/>
          </a:p>
        </p:txBody>
      </p:sp>
    </p:spTree>
    <p:extLst>
      <p:ext uri="{BB962C8B-B14F-4D97-AF65-F5344CB8AC3E}">
        <p14:creationId xmlns:p14="http://schemas.microsoft.com/office/powerpoint/2010/main" val="6686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a:extLst>
              <a:ext uri="{FF2B5EF4-FFF2-40B4-BE49-F238E27FC236}">
                <a16:creationId xmlns:a16="http://schemas.microsoft.com/office/drawing/2014/main" id="{CE7182FD-1117-AED4-7900-5513772C215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a:extLst>
              <a:ext uri="{FF2B5EF4-FFF2-40B4-BE49-F238E27FC236}">
                <a16:creationId xmlns:a16="http://schemas.microsoft.com/office/drawing/2014/main" id="{EC89D780-2CD1-C4A0-9BCB-23DC58B582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94231A9-1EDA-5257-BC30-9986730BECB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ea typeface="+mn-ea"/>
              </a:defRPr>
            </a:lvl1pPr>
          </a:lstStyle>
          <a:p>
            <a:pPr>
              <a:defRPr/>
            </a:pPr>
            <a:fld id="{C8977BEF-8849-472C-B7A0-865CEB2F9D0A}" type="datetime4">
              <a:rPr lang="en-US" altLang="ja-JP"/>
              <a:pPr>
                <a:defRPr/>
              </a:pPr>
              <a:t>May 12, 2025</a:t>
            </a:fld>
            <a:endParaRPr lang="ja-JP" altLang="en-US" dirty="0"/>
          </a:p>
        </p:txBody>
      </p:sp>
      <p:sp>
        <p:nvSpPr>
          <p:cNvPr id="5" name="フッター プレースホルダ 4">
            <a:extLst>
              <a:ext uri="{FF2B5EF4-FFF2-40B4-BE49-F238E27FC236}">
                <a16:creationId xmlns:a16="http://schemas.microsoft.com/office/drawing/2014/main" id="{3A8E71FE-C992-7A00-3802-2FF9546EF54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ea typeface="+mn-ea"/>
              </a:defRPr>
            </a:lvl1pPr>
          </a:lstStyle>
          <a:p>
            <a:pPr>
              <a:defRPr/>
            </a:pPr>
            <a:r>
              <a:rPr lang="en-US" altLang="ja-JP"/>
              <a:t>The University of </a:t>
            </a:r>
            <a:r>
              <a:rPr lang="en-US" altLang="ja-JP" err="1"/>
              <a:t>Aizu</a:t>
            </a:r>
            <a:endParaRPr lang="ja-JP" altLang="en-US"/>
          </a:p>
        </p:txBody>
      </p:sp>
      <p:sp>
        <p:nvSpPr>
          <p:cNvPr id="6" name="スライド番号プレースホルダ 5">
            <a:extLst>
              <a:ext uri="{FF2B5EF4-FFF2-40B4-BE49-F238E27FC236}">
                <a16:creationId xmlns:a16="http://schemas.microsoft.com/office/drawing/2014/main" id="{3C4611EC-61E3-5A72-BE23-74FA5891693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defRPr>
            </a:lvl1pPr>
          </a:lstStyle>
          <a:p>
            <a:fld id="{B44AA289-3A76-4FB2-9D3A-945B0C2EDDE6}" type="slidenum">
              <a:rPr lang="ja-JP" altLang="en-US"/>
              <a:pPr/>
              <a:t>‹#›</a:t>
            </a:fld>
            <a:endParaRPr lang="ja-JP" altLang="en-US"/>
          </a:p>
        </p:txBody>
      </p:sp>
      <p:cxnSp>
        <p:nvCxnSpPr>
          <p:cNvPr id="15" name="直線コネクタ 14">
            <a:extLst>
              <a:ext uri="{FF2B5EF4-FFF2-40B4-BE49-F238E27FC236}">
                <a16:creationId xmlns:a16="http://schemas.microsoft.com/office/drawing/2014/main" id="{D033BDA5-E3E5-DC3E-B33E-F5E72D9B479C}"/>
              </a:ext>
            </a:extLst>
          </p:cNvPr>
          <p:cNvCxnSpPr/>
          <p:nvPr/>
        </p:nvCxnSpPr>
        <p:spPr>
          <a:xfrm>
            <a:off x="360363" y="6300788"/>
            <a:ext cx="8459787"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a:extLst>
              <a:ext uri="{FF2B5EF4-FFF2-40B4-BE49-F238E27FC236}">
                <a16:creationId xmlns:a16="http://schemas.microsoft.com/office/drawing/2014/main" id="{668A3E6D-B3E7-4DFD-F6FF-8D586353EC0A}"/>
              </a:ext>
            </a:extLst>
          </p:cNvPr>
          <p:cNvSpPr>
            <a:spLocks noGrp="1"/>
          </p:cNvSpPr>
          <p:nvPr>
            <p:ph type="ctrTitle"/>
          </p:nvPr>
        </p:nvSpPr>
        <p:spPr/>
        <p:txBody>
          <a:bodyPr/>
          <a:lstStyle/>
          <a:p>
            <a:pPr eaLnBrk="1" hangingPunct="1"/>
            <a:br>
              <a:rPr lang="en-SG" sz="2000" b="1" dirty="0"/>
            </a:br>
            <a:r>
              <a:rPr lang="en-SG" dirty="0"/>
              <a:t>Efficient Hardware Implementation using SPICE Model for DRAM and LIF Neuron</a:t>
            </a:r>
            <a:br>
              <a:rPr lang="en-SG" dirty="0"/>
            </a:br>
            <a:endParaRPr lang="ja-JP" altLang="en-US" dirty="0"/>
          </a:p>
        </p:txBody>
      </p:sp>
      <p:sp>
        <p:nvSpPr>
          <p:cNvPr id="3" name="サブタイトル 2">
            <a:extLst>
              <a:ext uri="{FF2B5EF4-FFF2-40B4-BE49-F238E27FC236}">
                <a16:creationId xmlns:a16="http://schemas.microsoft.com/office/drawing/2014/main" id="{6BCBEFC6-3E7C-D7DD-9F14-92938752922F}"/>
              </a:ext>
            </a:extLst>
          </p:cNvPr>
          <p:cNvSpPr>
            <a:spLocks noGrp="1"/>
          </p:cNvSpPr>
          <p:nvPr>
            <p:ph type="subTitle" idx="1"/>
          </p:nvPr>
        </p:nvSpPr>
        <p:spPr>
          <a:xfrm>
            <a:off x="1371600" y="4384674"/>
            <a:ext cx="6400800" cy="1470025"/>
          </a:xfrm>
        </p:spPr>
        <p:txBody>
          <a:bodyPr rtlCol="0">
            <a:normAutofit/>
          </a:bodyPr>
          <a:lstStyle/>
          <a:p>
            <a:pPr eaLnBrk="1" fontAlgn="auto" hangingPunct="1">
              <a:spcAft>
                <a:spcPts val="0"/>
              </a:spcAft>
              <a:defRPr/>
            </a:pPr>
            <a:r>
              <a:rPr lang="en-US" altLang="ja-JP" sz="2000" dirty="0"/>
              <a:t>Presenter: Subbaiah Ravi Hariprakash</a:t>
            </a:r>
          </a:p>
          <a:p>
            <a:pPr eaLnBrk="1" fontAlgn="auto" hangingPunct="1">
              <a:spcAft>
                <a:spcPts val="0"/>
              </a:spcAft>
              <a:defRPr/>
            </a:pPr>
            <a:r>
              <a:rPr lang="en-US" altLang="ja-JP" sz="2000" dirty="0"/>
              <a:t>m5282026</a:t>
            </a:r>
          </a:p>
          <a:p>
            <a:pPr eaLnBrk="1" fontAlgn="auto" hangingPunct="1">
              <a:spcAft>
                <a:spcPts val="0"/>
              </a:spcAft>
              <a:defRPr/>
            </a:pPr>
            <a:r>
              <a:rPr lang="en-US" altLang="ja-JP" sz="2000" dirty="0"/>
              <a:t>15/4/2025</a:t>
            </a:r>
          </a:p>
          <a:p>
            <a:pPr eaLnBrk="1" fontAlgn="auto" hangingPunct="1">
              <a:spcAft>
                <a:spcPts val="0"/>
              </a:spcAft>
              <a:defRPr/>
            </a:pPr>
            <a:endParaRPr lang="en-US" altLang="ja-JP" sz="2000" dirty="0"/>
          </a:p>
        </p:txBody>
      </p:sp>
      <p:sp>
        <p:nvSpPr>
          <p:cNvPr id="4" name="日付プレースホルダ 3">
            <a:extLst>
              <a:ext uri="{FF2B5EF4-FFF2-40B4-BE49-F238E27FC236}">
                <a16:creationId xmlns:a16="http://schemas.microsoft.com/office/drawing/2014/main" id="{592693C8-02C7-F28F-EB1A-0EAAEAA51760}"/>
              </a:ext>
            </a:extLst>
          </p:cNvPr>
          <p:cNvSpPr>
            <a:spLocks noGrp="1"/>
          </p:cNvSpPr>
          <p:nvPr>
            <p:ph type="dt" sz="quarter" idx="10"/>
          </p:nvPr>
        </p:nvSpPr>
        <p:spPr/>
        <p:txBody>
          <a:bodyPr/>
          <a:lstStyle/>
          <a:p>
            <a:pPr>
              <a:defRPr/>
            </a:pPr>
            <a:fld id="{FEEA61AA-2D86-4ED4-89AB-DB7CDA676515}" type="datetime4">
              <a:rPr lang="en-US" altLang="ja-JP"/>
              <a:pPr>
                <a:defRPr/>
              </a:pPr>
              <a:t>May 12, 2025</a:t>
            </a:fld>
            <a:endParaRPr lang="ja-JP" altLang="en-US"/>
          </a:p>
        </p:txBody>
      </p:sp>
      <p:sp>
        <p:nvSpPr>
          <p:cNvPr id="5" name="フッター プレースホルダ 4">
            <a:extLst>
              <a:ext uri="{FF2B5EF4-FFF2-40B4-BE49-F238E27FC236}">
                <a16:creationId xmlns:a16="http://schemas.microsoft.com/office/drawing/2014/main" id="{D7F6C3CE-8827-B5B2-D279-4378B4910E64}"/>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14342" name="スライド番号プレースホルダ 5">
            <a:extLst>
              <a:ext uri="{FF2B5EF4-FFF2-40B4-BE49-F238E27FC236}">
                <a16:creationId xmlns:a16="http://schemas.microsoft.com/office/drawing/2014/main" id="{C52342B3-2447-D1A6-826C-D1AD2BC129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503FC25-A5C6-4939-8F16-02434D4EBCB6}" type="slidenum">
              <a:rPr lang="ja-JP" altLang="en-US" sz="1400">
                <a:solidFill>
                  <a:srgbClr val="898989"/>
                </a:solidFill>
              </a:rPr>
              <a:pPr>
                <a:spcBef>
                  <a:spcPct val="0"/>
                </a:spcBef>
                <a:buFontTx/>
                <a:buNone/>
              </a:pPr>
              <a:t>1</a:t>
            </a:fld>
            <a:endParaRPr lang="ja-JP" altLang="en-US" sz="14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43805-AFC6-C2CE-4EBC-8B8710B24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C97C0-07C5-13FA-30B3-E38E13CFA65B}"/>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818C789F-179E-B4FE-3A4A-BDC9091AA9E6}"/>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1.1V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752</a:t>
            </a:r>
          </a:p>
          <a:p>
            <a:pPr marL="0" indent="0">
              <a:lnSpc>
                <a:spcPct val="150000"/>
              </a:lnSpc>
              <a:buNone/>
            </a:pPr>
            <a:r>
              <a:rPr lang="en-US" sz="1800" dirty="0"/>
              <a:t>Trials with RTL &lt;= 2 seconds: 248</a:t>
            </a:r>
          </a:p>
          <a:p>
            <a:pPr marL="0" indent="0">
              <a:lnSpc>
                <a:spcPct val="150000"/>
              </a:lnSpc>
              <a:buNone/>
            </a:pPr>
            <a:r>
              <a:rPr lang="en-US" sz="1800" dirty="0"/>
              <a:t>Error: 24.8%</a:t>
            </a:r>
            <a:endParaRPr lang="en-SG" sz="1800" dirty="0"/>
          </a:p>
        </p:txBody>
      </p:sp>
      <p:sp>
        <p:nvSpPr>
          <p:cNvPr id="4" name="Date Placeholder 3">
            <a:extLst>
              <a:ext uri="{FF2B5EF4-FFF2-40B4-BE49-F238E27FC236}">
                <a16:creationId xmlns:a16="http://schemas.microsoft.com/office/drawing/2014/main" id="{AFB9236C-6303-826B-B049-45F0210722D5}"/>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281B2C38-3E6F-81B5-241C-39CED873F95B}"/>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F0A6718E-6A06-07A7-D15D-E2173F53104C}"/>
              </a:ext>
            </a:extLst>
          </p:cNvPr>
          <p:cNvSpPr>
            <a:spLocks noGrp="1"/>
          </p:cNvSpPr>
          <p:nvPr>
            <p:ph type="sldNum" sz="quarter" idx="12"/>
          </p:nvPr>
        </p:nvSpPr>
        <p:spPr/>
        <p:txBody>
          <a:bodyPr/>
          <a:lstStyle/>
          <a:p>
            <a:fld id="{60B76322-B650-4491-A291-45A447045C10}" type="slidenum">
              <a:rPr lang="ja-JP" altLang="en-US" smtClean="0"/>
              <a:pPr/>
              <a:t>10</a:t>
            </a:fld>
            <a:endParaRPr lang="ja-JP" altLang="en-US"/>
          </a:p>
        </p:txBody>
      </p:sp>
      <p:pic>
        <p:nvPicPr>
          <p:cNvPr id="8" name="Picture 7">
            <a:extLst>
              <a:ext uri="{FF2B5EF4-FFF2-40B4-BE49-F238E27FC236}">
                <a16:creationId xmlns:a16="http://schemas.microsoft.com/office/drawing/2014/main" id="{8073FE59-DC92-4EC2-E35C-00D571151D81}"/>
              </a:ext>
            </a:extLst>
          </p:cNvPr>
          <p:cNvPicPr>
            <a:picLocks noChangeAspect="1"/>
          </p:cNvPicPr>
          <p:nvPr/>
        </p:nvPicPr>
        <p:blipFill>
          <a:blip r:embed="rId2"/>
          <a:stretch>
            <a:fillRect/>
          </a:stretch>
        </p:blipFill>
        <p:spPr>
          <a:xfrm>
            <a:off x="1205880" y="1455738"/>
            <a:ext cx="6732240" cy="3580693"/>
          </a:xfrm>
          <a:prstGeom prst="rect">
            <a:avLst/>
          </a:prstGeom>
        </p:spPr>
      </p:pic>
    </p:spTree>
    <p:extLst>
      <p:ext uri="{BB962C8B-B14F-4D97-AF65-F5344CB8AC3E}">
        <p14:creationId xmlns:p14="http://schemas.microsoft.com/office/powerpoint/2010/main" val="151395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12B9F-902A-1B17-A367-8009456A4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B147C-9DA0-6079-2825-BB46A8660959}"/>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5B1F5DBB-EEB1-587B-2746-DAB425A2A1B5}"/>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1.2V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990</a:t>
            </a:r>
          </a:p>
          <a:p>
            <a:pPr marL="0" indent="0">
              <a:lnSpc>
                <a:spcPct val="150000"/>
              </a:lnSpc>
              <a:buNone/>
            </a:pPr>
            <a:r>
              <a:rPr lang="en-US" sz="1800" dirty="0"/>
              <a:t>Trials with RTL &lt;= 2 seconds: 10</a:t>
            </a:r>
          </a:p>
          <a:p>
            <a:pPr marL="0" indent="0">
              <a:lnSpc>
                <a:spcPct val="150000"/>
              </a:lnSpc>
              <a:buNone/>
            </a:pPr>
            <a:r>
              <a:rPr lang="en-US" sz="1800" dirty="0"/>
              <a:t>Error: 10%</a:t>
            </a:r>
            <a:endParaRPr lang="en-SG" sz="1800" dirty="0"/>
          </a:p>
        </p:txBody>
      </p:sp>
      <p:sp>
        <p:nvSpPr>
          <p:cNvPr id="4" name="Date Placeholder 3">
            <a:extLst>
              <a:ext uri="{FF2B5EF4-FFF2-40B4-BE49-F238E27FC236}">
                <a16:creationId xmlns:a16="http://schemas.microsoft.com/office/drawing/2014/main" id="{8AF55580-9FC4-9FF8-9195-024CE82F9248}"/>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91D7BA69-3ABC-1F37-A5EA-4CC8A26698FC}"/>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8C0B7F64-84B8-51A9-3391-08543D62E55D}"/>
              </a:ext>
            </a:extLst>
          </p:cNvPr>
          <p:cNvSpPr>
            <a:spLocks noGrp="1"/>
          </p:cNvSpPr>
          <p:nvPr>
            <p:ph type="sldNum" sz="quarter" idx="12"/>
          </p:nvPr>
        </p:nvSpPr>
        <p:spPr/>
        <p:txBody>
          <a:bodyPr/>
          <a:lstStyle/>
          <a:p>
            <a:fld id="{60B76322-B650-4491-A291-45A447045C10}" type="slidenum">
              <a:rPr lang="ja-JP" altLang="en-US" smtClean="0"/>
              <a:pPr/>
              <a:t>11</a:t>
            </a:fld>
            <a:endParaRPr lang="ja-JP" altLang="en-US"/>
          </a:p>
        </p:txBody>
      </p:sp>
      <p:pic>
        <p:nvPicPr>
          <p:cNvPr id="7" name="Picture 6">
            <a:extLst>
              <a:ext uri="{FF2B5EF4-FFF2-40B4-BE49-F238E27FC236}">
                <a16:creationId xmlns:a16="http://schemas.microsoft.com/office/drawing/2014/main" id="{79D530D6-D151-488D-AEAC-B66B629022FB}"/>
              </a:ext>
            </a:extLst>
          </p:cNvPr>
          <p:cNvPicPr>
            <a:picLocks noChangeAspect="1"/>
          </p:cNvPicPr>
          <p:nvPr/>
        </p:nvPicPr>
        <p:blipFill>
          <a:blip r:embed="rId2"/>
          <a:stretch>
            <a:fillRect/>
          </a:stretch>
        </p:blipFill>
        <p:spPr>
          <a:xfrm>
            <a:off x="1259632" y="1558972"/>
            <a:ext cx="6552728" cy="3485215"/>
          </a:xfrm>
          <a:prstGeom prst="rect">
            <a:avLst/>
          </a:prstGeom>
        </p:spPr>
      </p:pic>
    </p:spTree>
    <p:extLst>
      <p:ext uri="{BB962C8B-B14F-4D97-AF65-F5344CB8AC3E}">
        <p14:creationId xmlns:p14="http://schemas.microsoft.com/office/powerpoint/2010/main" val="130177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AF4B-1B38-D8F8-3A0B-7BBAD5DAE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24322-2C73-D3F4-E1C1-64887A3506C0}"/>
              </a:ext>
            </a:extLst>
          </p:cNvPr>
          <p:cNvSpPr>
            <a:spLocks noGrp="1"/>
          </p:cNvSpPr>
          <p:nvPr>
            <p:ph type="title"/>
          </p:nvPr>
        </p:nvSpPr>
        <p:spPr/>
        <p:txBody>
          <a:bodyPr/>
          <a:lstStyle/>
          <a:p>
            <a:r>
              <a:rPr lang="en-SG" sz="3200" dirty="0"/>
              <a:t>Voltage vs Error Rate</a:t>
            </a:r>
          </a:p>
        </p:txBody>
      </p:sp>
      <p:pic>
        <p:nvPicPr>
          <p:cNvPr id="8" name="Content Placeholder 7">
            <a:extLst>
              <a:ext uri="{FF2B5EF4-FFF2-40B4-BE49-F238E27FC236}">
                <a16:creationId xmlns:a16="http://schemas.microsoft.com/office/drawing/2014/main" id="{FC2EF86C-2F60-AF09-FCFC-70250C6E85A1}"/>
              </a:ext>
            </a:extLst>
          </p:cNvPr>
          <p:cNvPicPr>
            <a:picLocks noGrp="1" noChangeAspect="1"/>
          </p:cNvPicPr>
          <p:nvPr>
            <p:ph idx="1"/>
          </p:nvPr>
        </p:nvPicPr>
        <p:blipFill>
          <a:blip r:embed="rId2"/>
          <a:stretch>
            <a:fillRect/>
          </a:stretch>
        </p:blipFill>
        <p:spPr>
          <a:xfrm>
            <a:off x="457200" y="1492178"/>
            <a:ext cx="8229600" cy="4376881"/>
          </a:xfrm>
          <a:prstGeom prst="rect">
            <a:avLst/>
          </a:prstGeom>
        </p:spPr>
      </p:pic>
      <p:sp>
        <p:nvSpPr>
          <p:cNvPr id="4" name="Date Placeholder 3">
            <a:extLst>
              <a:ext uri="{FF2B5EF4-FFF2-40B4-BE49-F238E27FC236}">
                <a16:creationId xmlns:a16="http://schemas.microsoft.com/office/drawing/2014/main" id="{98AE010E-645F-24A8-620A-F0702ED18C56}"/>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AFD04AEE-6AE1-CB92-C1DA-57EE0A71ADBE}"/>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1181D8D1-4A6F-8873-A8C9-FBD337012AC6}"/>
              </a:ext>
            </a:extLst>
          </p:cNvPr>
          <p:cNvSpPr>
            <a:spLocks noGrp="1"/>
          </p:cNvSpPr>
          <p:nvPr>
            <p:ph type="sldNum" sz="quarter" idx="12"/>
          </p:nvPr>
        </p:nvSpPr>
        <p:spPr/>
        <p:txBody>
          <a:bodyPr/>
          <a:lstStyle/>
          <a:p>
            <a:fld id="{60B76322-B650-4491-A291-45A447045C10}" type="slidenum">
              <a:rPr lang="ja-JP" altLang="en-US" smtClean="0"/>
              <a:pPr/>
              <a:t>12</a:t>
            </a:fld>
            <a:endParaRPr lang="ja-JP" altLang="en-US"/>
          </a:p>
        </p:txBody>
      </p:sp>
    </p:spTree>
    <p:extLst>
      <p:ext uri="{BB962C8B-B14F-4D97-AF65-F5344CB8AC3E}">
        <p14:creationId xmlns:p14="http://schemas.microsoft.com/office/powerpoint/2010/main" val="426485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075E-8B2C-3188-FEB5-CDC0C611401F}"/>
              </a:ext>
            </a:extLst>
          </p:cNvPr>
          <p:cNvSpPr>
            <a:spLocks noGrp="1"/>
          </p:cNvSpPr>
          <p:nvPr>
            <p:ph type="title"/>
          </p:nvPr>
        </p:nvSpPr>
        <p:spPr/>
        <p:txBody>
          <a:bodyPr/>
          <a:lstStyle/>
          <a:p>
            <a:r>
              <a:rPr lang="en-SG" sz="3200" dirty="0"/>
              <a:t>LIF Neuron</a:t>
            </a:r>
          </a:p>
        </p:txBody>
      </p:sp>
      <p:sp>
        <p:nvSpPr>
          <p:cNvPr id="3" name="Content Placeholder 2">
            <a:extLst>
              <a:ext uri="{FF2B5EF4-FFF2-40B4-BE49-F238E27FC236}">
                <a16:creationId xmlns:a16="http://schemas.microsoft.com/office/drawing/2014/main" id="{CF5DC010-ACEB-11F5-3E8F-863B044D0AAD}"/>
              </a:ext>
            </a:extLst>
          </p:cNvPr>
          <p:cNvSpPr>
            <a:spLocks noGrp="1"/>
          </p:cNvSpPr>
          <p:nvPr>
            <p:ph idx="1"/>
          </p:nvPr>
        </p:nvSpPr>
        <p:spPr/>
        <p:txBody>
          <a:bodyPr/>
          <a:lstStyle/>
          <a:p>
            <a:r>
              <a:rPr lang="en-SG" sz="2400" dirty="0"/>
              <a:t>The Leaky Integrate and Fire (LIF) Neuron mimics a biological neuron.</a:t>
            </a:r>
          </a:p>
          <a:p>
            <a:r>
              <a:rPr lang="en-SG" sz="2400" dirty="0"/>
              <a:t>It integrates input signals and leaks energy over time.</a:t>
            </a:r>
          </a:p>
          <a:p>
            <a:r>
              <a:rPr lang="en-SG" sz="2400" dirty="0"/>
              <a:t>When the stored energy passes a threshold, it fires a spike.</a:t>
            </a:r>
          </a:p>
          <a:p>
            <a:r>
              <a:rPr lang="en-SG" sz="2400" dirty="0"/>
              <a:t>After the spike, it resets.</a:t>
            </a:r>
          </a:p>
        </p:txBody>
      </p:sp>
      <p:sp>
        <p:nvSpPr>
          <p:cNvPr id="4" name="Date Placeholder 3">
            <a:extLst>
              <a:ext uri="{FF2B5EF4-FFF2-40B4-BE49-F238E27FC236}">
                <a16:creationId xmlns:a16="http://schemas.microsoft.com/office/drawing/2014/main" id="{ED1378B2-A24A-C90F-142D-B8770635CFB5}"/>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0E42F431-39B1-0F1F-3008-EC1282D4825F}"/>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3E5BCDC7-F10D-7D92-9251-A6EA22B1CE92}"/>
              </a:ext>
            </a:extLst>
          </p:cNvPr>
          <p:cNvSpPr>
            <a:spLocks noGrp="1"/>
          </p:cNvSpPr>
          <p:nvPr>
            <p:ph type="sldNum" sz="quarter" idx="12"/>
          </p:nvPr>
        </p:nvSpPr>
        <p:spPr/>
        <p:txBody>
          <a:bodyPr/>
          <a:lstStyle/>
          <a:p>
            <a:fld id="{60B76322-B650-4491-A291-45A447045C10}" type="slidenum">
              <a:rPr lang="ja-JP" altLang="en-US" smtClean="0"/>
              <a:pPr/>
              <a:t>13</a:t>
            </a:fld>
            <a:endParaRPr lang="ja-JP" altLang="en-US"/>
          </a:p>
        </p:txBody>
      </p:sp>
    </p:spTree>
    <p:extLst>
      <p:ext uri="{BB962C8B-B14F-4D97-AF65-F5344CB8AC3E}">
        <p14:creationId xmlns:p14="http://schemas.microsoft.com/office/powerpoint/2010/main" val="131924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41CCE-E01F-FD65-89BC-782675C85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34199-D670-F298-8CF8-F887C76DBE3E}"/>
              </a:ext>
            </a:extLst>
          </p:cNvPr>
          <p:cNvSpPr>
            <a:spLocks noGrp="1"/>
          </p:cNvSpPr>
          <p:nvPr>
            <p:ph type="title"/>
          </p:nvPr>
        </p:nvSpPr>
        <p:spPr/>
        <p:txBody>
          <a:bodyPr/>
          <a:lstStyle/>
          <a:p>
            <a:r>
              <a:rPr lang="en-SG" sz="3200" dirty="0"/>
              <a:t>LIF Neuron - Working</a:t>
            </a:r>
          </a:p>
        </p:txBody>
      </p:sp>
      <p:sp>
        <p:nvSpPr>
          <p:cNvPr id="3" name="Content Placeholder 2">
            <a:extLst>
              <a:ext uri="{FF2B5EF4-FFF2-40B4-BE49-F238E27FC236}">
                <a16:creationId xmlns:a16="http://schemas.microsoft.com/office/drawing/2014/main" id="{B0153D9C-1771-2C02-3AF4-2FF30D39CE3D}"/>
              </a:ext>
            </a:extLst>
          </p:cNvPr>
          <p:cNvSpPr>
            <a:spLocks noGrp="1"/>
          </p:cNvSpPr>
          <p:nvPr>
            <p:ph idx="1"/>
          </p:nvPr>
        </p:nvSpPr>
        <p:spPr/>
        <p:txBody>
          <a:bodyPr/>
          <a:lstStyle/>
          <a:p>
            <a:r>
              <a:rPr lang="en-SG" sz="2400" dirty="0"/>
              <a:t>Input spikes are being applied.</a:t>
            </a:r>
          </a:p>
          <a:p>
            <a:r>
              <a:rPr lang="en-SG" sz="2400" dirty="0"/>
              <a:t>Once a certain point has been reached, the state changes.</a:t>
            </a:r>
          </a:p>
          <a:p>
            <a:r>
              <a:rPr lang="en-SG" sz="2400" dirty="0"/>
              <a:t>The membrane potential increases until spike has been fired.</a:t>
            </a:r>
          </a:p>
          <a:p>
            <a:r>
              <a:rPr lang="en-SG" sz="2400" dirty="0"/>
              <a:t>Once the spike fires it resets.</a:t>
            </a:r>
          </a:p>
        </p:txBody>
      </p:sp>
      <p:sp>
        <p:nvSpPr>
          <p:cNvPr id="4" name="Date Placeholder 3">
            <a:extLst>
              <a:ext uri="{FF2B5EF4-FFF2-40B4-BE49-F238E27FC236}">
                <a16:creationId xmlns:a16="http://schemas.microsoft.com/office/drawing/2014/main" id="{BE7F9E6E-E3AD-87D1-06EB-2D1261CE1946}"/>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8E1782F0-FBDC-30B9-87A0-ECDC6415EF54}"/>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BEFA3AEB-9D50-0881-4E08-BB50D1C7039A}"/>
              </a:ext>
            </a:extLst>
          </p:cNvPr>
          <p:cNvSpPr>
            <a:spLocks noGrp="1"/>
          </p:cNvSpPr>
          <p:nvPr>
            <p:ph type="sldNum" sz="quarter" idx="12"/>
          </p:nvPr>
        </p:nvSpPr>
        <p:spPr/>
        <p:txBody>
          <a:bodyPr/>
          <a:lstStyle/>
          <a:p>
            <a:fld id="{60B76322-B650-4491-A291-45A447045C10}" type="slidenum">
              <a:rPr lang="ja-JP" altLang="en-US" smtClean="0"/>
              <a:pPr/>
              <a:t>14</a:t>
            </a:fld>
            <a:endParaRPr lang="ja-JP" altLang="en-US"/>
          </a:p>
        </p:txBody>
      </p:sp>
      <p:pic>
        <p:nvPicPr>
          <p:cNvPr id="8" name="Picture 7">
            <a:extLst>
              <a:ext uri="{FF2B5EF4-FFF2-40B4-BE49-F238E27FC236}">
                <a16:creationId xmlns:a16="http://schemas.microsoft.com/office/drawing/2014/main" id="{FF42634E-CDF9-DFF3-420E-AACCD1DA2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9282"/>
            <a:ext cx="8229600" cy="2835982"/>
          </a:xfrm>
          <a:prstGeom prst="rect">
            <a:avLst/>
          </a:prstGeom>
        </p:spPr>
      </p:pic>
    </p:spTree>
    <p:extLst>
      <p:ext uri="{BB962C8B-B14F-4D97-AF65-F5344CB8AC3E}">
        <p14:creationId xmlns:p14="http://schemas.microsoft.com/office/powerpoint/2010/main" val="355707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AC60-65A2-5B29-FF7F-EBE47C94B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23DA3-2852-2F8A-147A-B61FCD4B1D0C}"/>
              </a:ext>
            </a:extLst>
          </p:cNvPr>
          <p:cNvSpPr>
            <a:spLocks noGrp="1"/>
          </p:cNvSpPr>
          <p:nvPr>
            <p:ph type="title"/>
          </p:nvPr>
        </p:nvSpPr>
        <p:spPr>
          <a:xfrm>
            <a:off x="899592" y="274638"/>
            <a:ext cx="7787208" cy="634082"/>
          </a:xfrm>
        </p:spPr>
        <p:txBody>
          <a:bodyPr/>
          <a:lstStyle/>
          <a:p>
            <a:r>
              <a:rPr lang="en-US" sz="3200" dirty="0"/>
              <a:t>Research Progress On-going: </a:t>
            </a:r>
            <a:r>
              <a:rPr lang="en-US" sz="3200" dirty="0" err="1"/>
              <a:t>eDRAM</a:t>
            </a:r>
            <a:r>
              <a:rPr lang="en-US" sz="3200" dirty="0"/>
              <a:t> using HSPICE and LIF Neuron</a:t>
            </a:r>
            <a:endParaRPr lang="en-SG" sz="3200" dirty="0"/>
          </a:p>
        </p:txBody>
      </p:sp>
      <p:sp>
        <p:nvSpPr>
          <p:cNvPr id="3" name="Content Placeholder 2">
            <a:extLst>
              <a:ext uri="{FF2B5EF4-FFF2-40B4-BE49-F238E27FC236}">
                <a16:creationId xmlns:a16="http://schemas.microsoft.com/office/drawing/2014/main" id="{85515C75-89E3-69D6-906A-96069DEF6E0F}"/>
              </a:ext>
            </a:extLst>
          </p:cNvPr>
          <p:cNvSpPr>
            <a:spLocks noGrp="1"/>
          </p:cNvSpPr>
          <p:nvPr>
            <p:ph idx="1"/>
          </p:nvPr>
        </p:nvSpPr>
        <p:spPr/>
        <p:txBody>
          <a:bodyPr/>
          <a:lstStyle/>
          <a:p>
            <a:pPr>
              <a:lnSpc>
                <a:spcPct val="150000"/>
              </a:lnSpc>
            </a:pPr>
            <a:r>
              <a:rPr lang="en-US" sz="2400" dirty="0"/>
              <a:t>Lowering voltage changes error rate</a:t>
            </a:r>
          </a:p>
          <a:p>
            <a:pPr>
              <a:lnSpc>
                <a:spcPct val="150000"/>
              </a:lnSpc>
            </a:pPr>
            <a:r>
              <a:rPr lang="en-US" sz="2400" dirty="0"/>
              <a:t>Error rate for different parameters must be found</a:t>
            </a:r>
          </a:p>
          <a:p>
            <a:pPr>
              <a:lnSpc>
                <a:spcPct val="150000"/>
              </a:lnSpc>
            </a:pPr>
            <a:r>
              <a:rPr lang="en-US" sz="2400" dirty="0"/>
              <a:t>Read and write power consumption must be found</a:t>
            </a:r>
          </a:p>
          <a:p>
            <a:pPr>
              <a:lnSpc>
                <a:spcPct val="150000"/>
              </a:lnSpc>
            </a:pPr>
            <a:r>
              <a:rPr lang="en-US" sz="2400" dirty="0"/>
              <a:t>LIF neuron’s voltage must be changed to find its performance.</a:t>
            </a:r>
          </a:p>
        </p:txBody>
      </p:sp>
      <p:sp>
        <p:nvSpPr>
          <p:cNvPr id="4" name="Date Placeholder 3">
            <a:extLst>
              <a:ext uri="{FF2B5EF4-FFF2-40B4-BE49-F238E27FC236}">
                <a16:creationId xmlns:a16="http://schemas.microsoft.com/office/drawing/2014/main" id="{F19C48E0-FBEE-CCD5-9C91-1DA9E0974232}"/>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04879B11-742E-5891-6504-C63BA50CEDF0}"/>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ED5E8CBB-D1B2-3A00-164C-34F282B8279C}"/>
              </a:ext>
            </a:extLst>
          </p:cNvPr>
          <p:cNvSpPr>
            <a:spLocks noGrp="1"/>
          </p:cNvSpPr>
          <p:nvPr>
            <p:ph type="sldNum" sz="quarter" idx="12"/>
          </p:nvPr>
        </p:nvSpPr>
        <p:spPr/>
        <p:txBody>
          <a:bodyPr/>
          <a:lstStyle/>
          <a:p>
            <a:fld id="{60B76322-B650-4491-A291-45A447045C10}" type="slidenum">
              <a:rPr lang="ja-JP" altLang="en-US" smtClean="0"/>
              <a:pPr/>
              <a:t>15</a:t>
            </a:fld>
            <a:endParaRPr lang="ja-JP" altLang="en-US"/>
          </a:p>
        </p:txBody>
      </p:sp>
    </p:spTree>
    <p:extLst>
      <p:ext uri="{BB962C8B-B14F-4D97-AF65-F5344CB8AC3E}">
        <p14:creationId xmlns:p14="http://schemas.microsoft.com/office/powerpoint/2010/main" val="268527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E3D5-9D36-5A39-E70B-7B561C9032B9}"/>
              </a:ext>
            </a:extLst>
          </p:cNvPr>
          <p:cNvSpPr>
            <a:spLocks noGrp="1"/>
          </p:cNvSpPr>
          <p:nvPr>
            <p:ph type="title"/>
          </p:nvPr>
        </p:nvSpPr>
        <p:spPr/>
        <p:txBody>
          <a:bodyPr/>
          <a:lstStyle/>
          <a:p>
            <a:r>
              <a:rPr lang="en-SG" sz="3200" dirty="0"/>
              <a:t>Schedule</a:t>
            </a:r>
          </a:p>
        </p:txBody>
      </p:sp>
      <p:graphicFrame>
        <p:nvGraphicFramePr>
          <p:cNvPr id="7" name="Content Placeholder 6">
            <a:extLst>
              <a:ext uri="{FF2B5EF4-FFF2-40B4-BE49-F238E27FC236}">
                <a16:creationId xmlns:a16="http://schemas.microsoft.com/office/drawing/2014/main" id="{2D9354AD-21D6-5F06-55AD-400E363BDD14}"/>
              </a:ext>
            </a:extLst>
          </p:cNvPr>
          <p:cNvGraphicFramePr>
            <a:graphicFrameLocks noGrp="1"/>
          </p:cNvGraphicFramePr>
          <p:nvPr>
            <p:ph idx="1"/>
            <p:extLst>
              <p:ext uri="{D42A27DB-BD31-4B8C-83A1-F6EECF244321}">
                <p14:modId xmlns:p14="http://schemas.microsoft.com/office/powerpoint/2010/main" val="1562191330"/>
              </p:ext>
            </p:extLst>
          </p:nvPr>
        </p:nvGraphicFramePr>
        <p:xfrm>
          <a:off x="179512" y="1873677"/>
          <a:ext cx="8784975" cy="3657600"/>
        </p:xfrm>
        <a:graphic>
          <a:graphicData uri="http://schemas.openxmlformats.org/drawingml/2006/table">
            <a:tbl>
              <a:tblPr firstRow="1" bandRow="1">
                <a:tableStyleId>{5C22544A-7EE6-4342-B048-85BDC9FD1C3A}</a:tableStyleId>
              </a:tblPr>
              <a:tblGrid>
                <a:gridCol w="1756995">
                  <a:extLst>
                    <a:ext uri="{9D8B030D-6E8A-4147-A177-3AD203B41FA5}">
                      <a16:colId xmlns:a16="http://schemas.microsoft.com/office/drawing/2014/main" val="4136794370"/>
                    </a:ext>
                  </a:extLst>
                </a:gridCol>
                <a:gridCol w="1756995">
                  <a:extLst>
                    <a:ext uri="{9D8B030D-6E8A-4147-A177-3AD203B41FA5}">
                      <a16:colId xmlns:a16="http://schemas.microsoft.com/office/drawing/2014/main" val="2583128923"/>
                    </a:ext>
                  </a:extLst>
                </a:gridCol>
                <a:gridCol w="1756995">
                  <a:extLst>
                    <a:ext uri="{9D8B030D-6E8A-4147-A177-3AD203B41FA5}">
                      <a16:colId xmlns:a16="http://schemas.microsoft.com/office/drawing/2014/main" val="494186618"/>
                    </a:ext>
                  </a:extLst>
                </a:gridCol>
                <a:gridCol w="1756995">
                  <a:extLst>
                    <a:ext uri="{9D8B030D-6E8A-4147-A177-3AD203B41FA5}">
                      <a16:colId xmlns:a16="http://schemas.microsoft.com/office/drawing/2014/main" val="2602718589"/>
                    </a:ext>
                  </a:extLst>
                </a:gridCol>
                <a:gridCol w="1756995">
                  <a:extLst>
                    <a:ext uri="{9D8B030D-6E8A-4147-A177-3AD203B41FA5}">
                      <a16:colId xmlns:a16="http://schemas.microsoft.com/office/drawing/2014/main" val="2220835146"/>
                    </a:ext>
                  </a:extLst>
                </a:gridCol>
              </a:tblGrid>
              <a:tr h="547733">
                <a:tc>
                  <a:txBody>
                    <a:bodyPr/>
                    <a:lstStyle/>
                    <a:p>
                      <a:r>
                        <a:rPr lang="en-SG" dirty="0"/>
                        <a:t>                  Time       Task</a:t>
                      </a:r>
                    </a:p>
                  </a:txBody>
                  <a:tcPr>
                    <a:lnTlToBr w="12700" cap="flat" cmpd="sng" algn="ctr">
                      <a:solidFill>
                        <a:schemeClr val="tx1"/>
                      </a:solidFill>
                      <a:prstDash val="solid"/>
                      <a:round/>
                      <a:headEnd type="none" w="med" len="med"/>
                      <a:tailEnd type="none" w="med" len="med"/>
                    </a:lnTlToB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May 2025</a:t>
                      </a: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Jun 2025</a:t>
                      </a:r>
                    </a:p>
                    <a:p>
                      <a:endParaRPr lang="en-SG" dirty="0"/>
                    </a:p>
                  </a:txBody>
                  <a:tcPr/>
                </a:tc>
                <a:tc>
                  <a:txBody>
                    <a:bodyPr/>
                    <a:lstStyle/>
                    <a:p>
                      <a:r>
                        <a:rPr lang="en-SG" dirty="0"/>
                        <a:t>July 2025</a:t>
                      </a:r>
                    </a:p>
                  </a:txBody>
                  <a:tcPr/>
                </a:tc>
                <a:tc>
                  <a:txBody>
                    <a:bodyPr/>
                    <a:lstStyle/>
                    <a:p>
                      <a:endParaRPr lang="en-SG" dirty="0"/>
                    </a:p>
                  </a:txBody>
                  <a:tcPr/>
                </a:tc>
                <a:extLst>
                  <a:ext uri="{0D108BD9-81ED-4DB2-BD59-A6C34878D82A}">
                    <a16:rowId xmlns:a16="http://schemas.microsoft.com/office/drawing/2014/main" val="2926266525"/>
                  </a:ext>
                </a:extLst>
              </a:tr>
              <a:tr h="547733">
                <a:tc>
                  <a:txBody>
                    <a:bodyPr/>
                    <a:lstStyle/>
                    <a:p>
                      <a:r>
                        <a:rPr lang="en-SG" dirty="0"/>
                        <a:t>Find error for different parameters</a:t>
                      </a:r>
                    </a:p>
                  </a:txBody>
                  <a:tcPr/>
                </a:tc>
                <a:tc>
                  <a:txBody>
                    <a:bodyPr/>
                    <a:lstStyle/>
                    <a:p>
                      <a:endParaRPr lang="en-SG" dirty="0"/>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534834331"/>
                  </a:ext>
                </a:extLst>
              </a:tr>
              <a:tr h="782475">
                <a:tc>
                  <a:txBody>
                    <a:bodyPr/>
                    <a:lstStyle/>
                    <a:p>
                      <a:r>
                        <a:rPr lang="en-SG" dirty="0"/>
                        <a:t>Find read / write power consumption</a:t>
                      </a:r>
                    </a:p>
                  </a:txBody>
                  <a:tcPr/>
                </a:tc>
                <a:tc>
                  <a:txBody>
                    <a:bodyPr/>
                    <a:lstStyle/>
                    <a:p>
                      <a:endParaRPr lang="en-SG"/>
                    </a:p>
                  </a:txBody>
                  <a:tcPr/>
                </a:tc>
                <a:tc>
                  <a:txBody>
                    <a:bodyPr/>
                    <a:lstStyle/>
                    <a:p>
                      <a:endParaRPr lang="en-SG" dirty="0"/>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071063751"/>
                  </a:ext>
                </a:extLst>
              </a:tr>
              <a:tr h="1160963">
                <a:tc>
                  <a:txBody>
                    <a:bodyPr/>
                    <a:lstStyle/>
                    <a:p>
                      <a:r>
                        <a:rPr lang="en-SG" dirty="0"/>
                        <a:t>Find performance of LIF neuron and DRAM</a:t>
                      </a:r>
                    </a:p>
                  </a:txBody>
                  <a:tcPr/>
                </a:tc>
                <a:tc>
                  <a:txBody>
                    <a:bodyPr/>
                    <a:lstStyle/>
                    <a:p>
                      <a:endParaRPr lang="en-SG"/>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465525199"/>
                  </a:ext>
                </a:extLst>
              </a:tr>
            </a:tbl>
          </a:graphicData>
        </a:graphic>
      </p:graphicFrame>
      <p:sp>
        <p:nvSpPr>
          <p:cNvPr id="4" name="Date Placeholder 3">
            <a:extLst>
              <a:ext uri="{FF2B5EF4-FFF2-40B4-BE49-F238E27FC236}">
                <a16:creationId xmlns:a16="http://schemas.microsoft.com/office/drawing/2014/main" id="{04DE22FB-4274-BB55-53E1-530883068A78}"/>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3F9F1885-D4E5-6E07-1BE7-BA7D3809464B}"/>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E92352AA-3534-6F4E-43D1-A7A6F1ED6437}"/>
              </a:ext>
            </a:extLst>
          </p:cNvPr>
          <p:cNvSpPr>
            <a:spLocks noGrp="1"/>
          </p:cNvSpPr>
          <p:nvPr>
            <p:ph type="sldNum" sz="quarter" idx="12"/>
          </p:nvPr>
        </p:nvSpPr>
        <p:spPr/>
        <p:txBody>
          <a:bodyPr/>
          <a:lstStyle/>
          <a:p>
            <a:fld id="{60B76322-B650-4491-A291-45A447045C10}" type="slidenum">
              <a:rPr lang="ja-JP" altLang="en-US" smtClean="0"/>
              <a:pPr/>
              <a:t>16</a:t>
            </a:fld>
            <a:endParaRPr lang="ja-JP" altLang="en-US"/>
          </a:p>
        </p:txBody>
      </p:sp>
      <p:sp>
        <p:nvSpPr>
          <p:cNvPr id="8" name="Arrow: Right 7">
            <a:extLst>
              <a:ext uri="{FF2B5EF4-FFF2-40B4-BE49-F238E27FC236}">
                <a16:creationId xmlns:a16="http://schemas.microsoft.com/office/drawing/2014/main" id="{3E234BA7-35AE-69B8-3FDC-32BF5BB9DE10}"/>
              </a:ext>
            </a:extLst>
          </p:cNvPr>
          <p:cNvSpPr/>
          <p:nvPr/>
        </p:nvSpPr>
        <p:spPr>
          <a:xfrm>
            <a:off x="2771800" y="2708920"/>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FDF2E0AD-2E0F-015E-1105-CE786A327863}"/>
              </a:ext>
            </a:extLst>
          </p:cNvPr>
          <p:cNvSpPr/>
          <p:nvPr/>
        </p:nvSpPr>
        <p:spPr>
          <a:xfrm>
            <a:off x="4539351" y="3429000"/>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Arrow: Right 9">
            <a:extLst>
              <a:ext uri="{FF2B5EF4-FFF2-40B4-BE49-F238E27FC236}">
                <a16:creationId xmlns:a16="http://schemas.microsoft.com/office/drawing/2014/main" id="{503EBA58-1393-327D-C28C-DCF7AB6A20BE}"/>
              </a:ext>
            </a:extLst>
          </p:cNvPr>
          <p:cNvSpPr/>
          <p:nvPr/>
        </p:nvSpPr>
        <p:spPr>
          <a:xfrm>
            <a:off x="6228184" y="4581128"/>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29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6366-C8D1-42AE-E9FC-F7B247755F56}"/>
              </a:ext>
            </a:extLst>
          </p:cNvPr>
          <p:cNvSpPr>
            <a:spLocks noGrp="1"/>
          </p:cNvSpPr>
          <p:nvPr>
            <p:ph type="title"/>
          </p:nvPr>
        </p:nvSpPr>
        <p:spPr/>
        <p:txBody>
          <a:bodyPr/>
          <a:lstStyle/>
          <a:p>
            <a:r>
              <a:rPr lang="en-SG" sz="3200" dirty="0"/>
              <a:t>References</a:t>
            </a:r>
          </a:p>
        </p:txBody>
      </p:sp>
      <p:sp>
        <p:nvSpPr>
          <p:cNvPr id="3" name="Content Placeholder 2">
            <a:extLst>
              <a:ext uri="{FF2B5EF4-FFF2-40B4-BE49-F238E27FC236}">
                <a16:creationId xmlns:a16="http://schemas.microsoft.com/office/drawing/2014/main" id="{7660185F-E42D-01C5-867D-9E6D34C8B248}"/>
              </a:ext>
            </a:extLst>
          </p:cNvPr>
          <p:cNvSpPr>
            <a:spLocks noGrp="1"/>
          </p:cNvSpPr>
          <p:nvPr>
            <p:ph idx="1"/>
          </p:nvPr>
        </p:nvSpPr>
        <p:spPr/>
        <p:txBody>
          <a:bodyPr/>
          <a:lstStyle/>
          <a:p>
            <a:pPr algn="just">
              <a:lnSpc>
                <a:spcPct val="150000"/>
              </a:lnSpc>
              <a:buFont typeface="Arial" panose="020B0604020202020204" pitchFamily="34" charset="0"/>
              <a:buChar char="•"/>
            </a:pPr>
            <a:r>
              <a:rPr lang="en-US" sz="1200" dirty="0"/>
              <a:t>[1] R. Kobayashi and K. N. Dang, "An Efficient Hardware Implementation of Spiking Neural Network Using Approximate </a:t>
            </a:r>
            <a:r>
              <a:rPr lang="en-US" sz="1200" dirty="0" err="1"/>
              <a:t>Izhikevich</a:t>
            </a:r>
            <a:r>
              <a:rPr lang="en-US" sz="1200" dirty="0"/>
              <a:t> Neuron," 2024 9th International Conference on Integrated Circuits, Design, and Verification (ICDV), Hanoi, Vietnam, 2024, pp. 13-18, </a:t>
            </a:r>
            <a:r>
              <a:rPr lang="en-US" sz="1200" dirty="0" err="1"/>
              <a:t>doi</a:t>
            </a:r>
            <a:r>
              <a:rPr lang="en-US" sz="1200" dirty="0"/>
              <a:t>: 10.1109/ICDV61346.2024.10616602. </a:t>
            </a:r>
          </a:p>
          <a:p>
            <a:pPr algn="just">
              <a:lnSpc>
                <a:spcPct val="150000"/>
              </a:lnSpc>
              <a:buFont typeface="Arial" panose="020B0604020202020204" pitchFamily="34" charset="0"/>
              <a:buChar char="•"/>
            </a:pPr>
            <a:r>
              <a:rPr lang="en-US" sz="1200" dirty="0"/>
              <a:t>[2] Ryoji Kobayashi, Ngo-</a:t>
            </a:r>
            <a:r>
              <a:rPr lang="en-US" sz="1200" dirty="0" err="1"/>
              <a:t>Doanh</a:t>
            </a:r>
            <a:r>
              <a:rPr lang="en-US" sz="1200" dirty="0"/>
              <a:t> Nguyen, Nguyen Anh Vu Doan and Khanh N. Dang, '’Energy-Efficient Spiking Neural Networks Using Approximate Neuron Circuits and 3D Stacking Memory’‘, 2024 IEEE 17th International Symposium on Embedded Multicore/Many-core Systems-on-Chip (</a:t>
            </a:r>
            <a:r>
              <a:rPr lang="en-US" sz="1200" dirty="0" err="1"/>
              <a:t>MCSoC</a:t>
            </a:r>
            <a:r>
              <a:rPr lang="en-US" sz="1200" dirty="0"/>
              <a:t>), Dec. 16-19, 2024.</a:t>
            </a:r>
          </a:p>
          <a:p>
            <a:pPr algn="just">
              <a:lnSpc>
                <a:spcPct val="150000"/>
              </a:lnSpc>
              <a:buFont typeface="Arial" panose="020B0604020202020204" pitchFamily="34" charset="0"/>
              <a:buChar char="•"/>
            </a:pPr>
            <a:r>
              <a:rPr lang="en-US" sz="1200" dirty="0"/>
              <a:t>[3] Du, Y. Decentralized Smart IoT. Encyclopedia. Available online:  https://encyclopedia.pub/entry/8977 (accessed on 22 November 2022).</a:t>
            </a:r>
          </a:p>
          <a:p>
            <a:pPr algn="just">
              <a:lnSpc>
                <a:spcPct val="150000"/>
              </a:lnSpc>
              <a:buFont typeface="Arial" panose="020B0604020202020204" pitchFamily="34" charset="0"/>
              <a:buChar char="•"/>
            </a:pPr>
            <a:r>
              <a:rPr lang="en-US" sz="1200" dirty="0"/>
              <a:t>[4] S. H. Tsang, https://towardsdatascience.com/review-refinenet-multi-path-refinement-  network-semantic-segmentation-5763d9da47c1</a:t>
            </a:r>
          </a:p>
          <a:p>
            <a:pPr algn="just">
              <a:lnSpc>
                <a:spcPct val="150000"/>
              </a:lnSpc>
              <a:buFont typeface="Arial" panose="020B0604020202020204" pitchFamily="34" charset="0"/>
              <a:buChar char="•"/>
            </a:pPr>
            <a:r>
              <a:rPr lang="en-US" sz="1200" dirty="0"/>
              <a:t>[5] John L. Hennessy, David A. Patterson, A New Golden Age for Computer Architecture,  Communications of the ACM, February 2019, Vol. 62 No. 2, Pages 48-60, 10.1145/3282307</a:t>
            </a:r>
          </a:p>
          <a:p>
            <a:endParaRPr lang="en-SG" sz="1200" dirty="0"/>
          </a:p>
        </p:txBody>
      </p:sp>
      <p:sp>
        <p:nvSpPr>
          <p:cNvPr id="4" name="Date Placeholder 3">
            <a:extLst>
              <a:ext uri="{FF2B5EF4-FFF2-40B4-BE49-F238E27FC236}">
                <a16:creationId xmlns:a16="http://schemas.microsoft.com/office/drawing/2014/main" id="{3BD99D47-D5B4-07F4-6FE4-96DC53FBF691}"/>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A1D7F960-A3BD-C9BC-900C-016EC40FDFFF}"/>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2AD7E552-3464-D37E-955B-67BD37047157}"/>
              </a:ext>
            </a:extLst>
          </p:cNvPr>
          <p:cNvSpPr>
            <a:spLocks noGrp="1"/>
          </p:cNvSpPr>
          <p:nvPr>
            <p:ph type="sldNum" sz="quarter" idx="12"/>
          </p:nvPr>
        </p:nvSpPr>
        <p:spPr/>
        <p:txBody>
          <a:bodyPr/>
          <a:lstStyle/>
          <a:p>
            <a:fld id="{60B76322-B650-4491-A291-45A447045C10}" type="slidenum">
              <a:rPr lang="ja-JP" altLang="en-US" smtClean="0"/>
              <a:pPr/>
              <a:t>17</a:t>
            </a:fld>
            <a:endParaRPr lang="ja-JP" altLang="en-US"/>
          </a:p>
        </p:txBody>
      </p:sp>
    </p:spTree>
    <p:extLst>
      <p:ext uri="{BB962C8B-B14F-4D97-AF65-F5344CB8AC3E}">
        <p14:creationId xmlns:p14="http://schemas.microsoft.com/office/powerpoint/2010/main" val="201251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D04A-6D37-4A23-45B1-1D4853E29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438E-83D9-A6AA-BDF9-ABCDBF1C4AA4}"/>
              </a:ext>
            </a:extLst>
          </p:cNvPr>
          <p:cNvSpPr>
            <a:spLocks noGrp="1"/>
          </p:cNvSpPr>
          <p:nvPr>
            <p:ph type="title"/>
          </p:nvPr>
        </p:nvSpPr>
        <p:spPr/>
        <p:txBody>
          <a:bodyPr/>
          <a:lstStyle/>
          <a:p>
            <a:r>
              <a:rPr lang="en-SG" sz="3200" dirty="0"/>
              <a:t>References</a:t>
            </a:r>
          </a:p>
        </p:txBody>
      </p:sp>
      <p:sp>
        <p:nvSpPr>
          <p:cNvPr id="3" name="Content Placeholder 2">
            <a:extLst>
              <a:ext uri="{FF2B5EF4-FFF2-40B4-BE49-F238E27FC236}">
                <a16:creationId xmlns:a16="http://schemas.microsoft.com/office/drawing/2014/main" id="{436B54A6-FB5A-D362-6AE0-A3AAA8285322}"/>
              </a:ext>
            </a:extLst>
          </p:cNvPr>
          <p:cNvSpPr>
            <a:spLocks noGrp="1"/>
          </p:cNvSpPr>
          <p:nvPr>
            <p:ph idx="1"/>
          </p:nvPr>
        </p:nvSpPr>
        <p:spPr/>
        <p:txBody>
          <a:bodyPr/>
          <a:lstStyle/>
          <a:p>
            <a:pPr algn="just">
              <a:lnSpc>
                <a:spcPct val="150000"/>
              </a:lnSpc>
              <a:buFont typeface="Arial" panose="020B0604020202020204" pitchFamily="34" charset="0"/>
              <a:buChar char="•"/>
            </a:pPr>
            <a:r>
              <a:rPr lang="en-US" sz="1200" dirty="0"/>
              <a:t>[6] A. Ben, K. N, Dang, Neuromorphic Computing Principles and Organization, Springer, 2022</a:t>
            </a:r>
          </a:p>
          <a:p>
            <a:pPr algn="just">
              <a:lnSpc>
                <a:spcPct val="150000"/>
              </a:lnSpc>
              <a:buFont typeface="Arial" panose="020B0604020202020204" pitchFamily="34" charset="0"/>
              <a:buChar char="•"/>
            </a:pPr>
            <a:r>
              <a:rPr lang="en-US" sz="1200" dirty="0"/>
              <a:t>[7] F. </a:t>
            </a:r>
            <a:r>
              <a:rPr lang="en-US" sz="1200" dirty="0" err="1"/>
              <a:t>Akopyan</a:t>
            </a:r>
            <a:r>
              <a:rPr lang="en-US" sz="1200" dirty="0"/>
              <a:t> et al., "</a:t>
            </a:r>
            <a:r>
              <a:rPr lang="en-US" sz="1200" dirty="0" err="1"/>
              <a:t>TrueNorth</a:t>
            </a:r>
            <a:r>
              <a:rPr lang="en-US" sz="1200" dirty="0"/>
              <a:t>: Design and Tool Flow of a 65 </a:t>
            </a:r>
            <a:r>
              <a:rPr lang="en-US" sz="1200" dirty="0" err="1"/>
              <a:t>mW</a:t>
            </a:r>
            <a:r>
              <a:rPr lang="en-US" sz="1200" dirty="0"/>
              <a:t> 1 Million Neuron  Programmable Neurosynaptic Chip," in IEEE Transactions on Computer-Aided Design of  Integrated Circuits and Systems, vol. 34, no. 10, pp. 1537-1557, Oct. 2015, </a:t>
            </a:r>
            <a:r>
              <a:rPr lang="en-US" sz="1200" dirty="0" err="1"/>
              <a:t>doi</a:t>
            </a:r>
            <a:r>
              <a:rPr lang="en-US" sz="1200" dirty="0"/>
              <a:t>:  10.1109/TCAD.2015.2474396.</a:t>
            </a:r>
          </a:p>
          <a:p>
            <a:pPr algn="just">
              <a:lnSpc>
                <a:spcPct val="150000"/>
              </a:lnSpc>
              <a:buFont typeface="Arial" panose="020B0604020202020204" pitchFamily="34" charset="0"/>
              <a:buChar char="•"/>
            </a:pPr>
            <a:r>
              <a:rPr lang="en-US" sz="1200" dirty="0"/>
              <a:t>[8] M. Davies et al., "</a:t>
            </a:r>
            <a:r>
              <a:rPr lang="en-US" sz="1200" dirty="0" err="1"/>
              <a:t>Loihi</a:t>
            </a:r>
            <a:r>
              <a:rPr lang="en-US" sz="1200" dirty="0"/>
              <a:t>: A Neuromorphic Manycore Processor with On-Chip Learning," in  IEEE Micro, vol. 38, no. 1, pp. 82-99, January/February 2018, </a:t>
            </a:r>
            <a:r>
              <a:rPr lang="en-US" sz="1200" dirty="0" err="1"/>
              <a:t>doi</a:t>
            </a:r>
            <a:r>
              <a:rPr lang="en-US" sz="1200" dirty="0"/>
              <a:t>:  10.1109/MM.2018.112130359.</a:t>
            </a:r>
          </a:p>
          <a:p>
            <a:pPr algn="just">
              <a:lnSpc>
                <a:spcPct val="150000"/>
              </a:lnSpc>
              <a:buFont typeface="Arial" panose="020B0604020202020204" pitchFamily="34" charset="0"/>
              <a:buChar char="•"/>
            </a:pPr>
            <a:r>
              <a:rPr lang="en-US" sz="1200" dirty="0"/>
              <a:t>[9] B. V. Benjamin et al., "</a:t>
            </a:r>
            <a:r>
              <a:rPr lang="en-US" sz="1200" dirty="0" err="1"/>
              <a:t>Neurogrid</a:t>
            </a:r>
            <a:r>
              <a:rPr lang="en-US" sz="1200" dirty="0"/>
              <a:t>: A Mixed-Analog-Digital Multichip System for Large-Scale  Neural Simulations," in Proceedings of the IEEE, vol. 102, no. 5, pp. 699-716, May 2014,  </a:t>
            </a:r>
            <a:r>
              <a:rPr lang="en-US" sz="1200" dirty="0" err="1"/>
              <a:t>doi</a:t>
            </a:r>
            <a:r>
              <a:rPr lang="en-US" sz="1200" dirty="0"/>
              <a:t>: 10.1109/JPROC.2014.2313565.</a:t>
            </a:r>
          </a:p>
          <a:p>
            <a:pPr algn="just">
              <a:lnSpc>
                <a:spcPct val="150000"/>
              </a:lnSpc>
              <a:buFont typeface="Arial" panose="020B0604020202020204" pitchFamily="34" charset="0"/>
              <a:buChar char="•"/>
            </a:pPr>
            <a:r>
              <a:rPr lang="en-US" sz="1200" dirty="0"/>
              <a:t>[10] B. Vaidyanathan, W.-L. Hung, F. Wang, Y. Xie, V. Narayanan, and M. J. Irwin, “Architecting  microprocessor components in 3d design space,” in 20th International Conference on VLSI  Design, 2007. Held Jointly with 6th International Conference on Embedded Systems., pp.  103–108, IEEE, 2007.</a:t>
            </a:r>
          </a:p>
          <a:p>
            <a:pPr algn="just">
              <a:lnSpc>
                <a:spcPct val="150000"/>
              </a:lnSpc>
              <a:buFont typeface="Arial" panose="020B0604020202020204" pitchFamily="34" charset="0"/>
              <a:buChar char="•"/>
            </a:pPr>
            <a:r>
              <a:rPr lang="en-US" sz="1200" dirty="0"/>
              <a:t>[11] N. -D. Nguyen, A. B. Ahmed, A. B. Abdallah and K. N. Dang, "Power-Aware Neuromorphic Architecture With Partial Voltage Scaling 3-D Stacking Synaptic Memory," in IEEE Transactions on Very Large Scale Integration (VLSI) Systems, vol. 31, no. 12, pp. 2016-2029, Dec. 2023, </a:t>
            </a:r>
            <a:r>
              <a:rPr lang="en-US" sz="1200" dirty="0" err="1"/>
              <a:t>doi</a:t>
            </a:r>
            <a:r>
              <a:rPr lang="en-US" sz="1200" dirty="0"/>
              <a:t>: 10.1109/TVLSI.2023.3318231</a:t>
            </a:r>
          </a:p>
        </p:txBody>
      </p:sp>
      <p:sp>
        <p:nvSpPr>
          <p:cNvPr id="4" name="Date Placeholder 3">
            <a:extLst>
              <a:ext uri="{FF2B5EF4-FFF2-40B4-BE49-F238E27FC236}">
                <a16:creationId xmlns:a16="http://schemas.microsoft.com/office/drawing/2014/main" id="{84BBDFF8-DE5C-6C76-F510-D79ADD8D4540}"/>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7B5643C6-03F9-2946-BD52-73C598498773}"/>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96FEA4FB-B29B-C821-08CB-95F87B5CDC50}"/>
              </a:ext>
            </a:extLst>
          </p:cNvPr>
          <p:cNvSpPr>
            <a:spLocks noGrp="1"/>
          </p:cNvSpPr>
          <p:nvPr>
            <p:ph type="sldNum" sz="quarter" idx="12"/>
          </p:nvPr>
        </p:nvSpPr>
        <p:spPr/>
        <p:txBody>
          <a:bodyPr/>
          <a:lstStyle/>
          <a:p>
            <a:fld id="{60B76322-B650-4491-A291-45A447045C10}" type="slidenum">
              <a:rPr lang="ja-JP" altLang="en-US" smtClean="0"/>
              <a:pPr/>
              <a:t>18</a:t>
            </a:fld>
            <a:endParaRPr lang="ja-JP" altLang="en-US"/>
          </a:p>
        </p:txBody>
      </p:sp>
    </p:spTree>
    <p:extLst>
      <p:ext uri="{BB962C8B-B14F-4D97-AF65-F5344CB8AC3E}">
        <p14:creationId xmlns:p14="http://schemas.microsoft.com/office/powerpoint/2010/main" val="234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85B-AB2B-8B13-C809-B65045646163}"/>
              </a:ext>
            </a:extLst>
          </p:cNvPr>
          <p:cNvSpPr>
            <a:spLocks noGrp="1"/>
          </p:cNvSpPr>
          <p:nvPr>
            <p:ph type="ctrTitle"/>
          </p:nvPr>
        </p:nvSpPr>
        <p:spPr>
          <a:xfrm>
            <a:off x="685800" y="2693987"/>
            <a:ext cx="7772400" cy="1470025"/>
          </a:xfrm>
        </p:spPr>
        <p:txBody>
          <a:bodyPr/>
          <a:lstStyle/>
          <a:p>
            <a:r>
              <a:rPr lang="en-US" sz="6600" dirty="0"/>
              <a:t>Thank You</a:t>
            </a:r>
            <a:endParaRPr lang="en-SG" sz="6600" dirty="0"/>
          </a:p>
        </p:txBody>
      </p:sp>
      <p:sp>
        <p:nvSpPr>
          <p:cNvPr id="4" name="Date Placeholder 3">
            <a:extLst>
              <a:ext uri="{FF2B5EF4-FFF2-40B4-BE49-F238E27FC236}">
                <a16:creationId xmlns:a16="http://schemas.microsoft.com/office/drawing/2014/main" id="{11591753-F535-882B-CCF5-E244B32F38A7}"/>
              </a:ext>
            </a:extLst>
          </p:cNvPr>
          <p:cNvSpPr>
            <a:spLocks noGrp="1"/>
          </p:cNvSpPr>
          <p:nvPr>
            <p:ph type="dt" sz="half" idx="10"/>
          </p:nvPr>
        </p:nvSpPr>
        <p:spPr/>
        <p:txBody>
          <a:bodyPr/>
          <a:lstStyle/>
          <a:p>
            <a:pPr>
              <a:defRPr/>
            </a:pPr>
            <a:fld id="{DA45DE3A-BFB0-4987-B520-3606FF1ED708}" type="datetime4">
              <a:rPr lang="en-US" altLang="ja-JP" smtClean="0"/>
              <a:pPr>
                <a:defRPr/>
              </a:pPr>
              <a:t>May 12, 2025</a:t>
            </a:fld>
            <a:endParaRPr lang="ja-JP" altLang="en-US"/>
          </a:p>
        </p:txBody>
      </p:sp>
      <p:sp>
        <p:nvSpPr>
          <p:cNvPr id="5" name="Footer Placeholder 4">
            <a:extLst>
              <a:ext uri="{FF2B5EF4-FFF2-40B4-BE49-F238E27FC236}">
                <a16:creationId xmlns:a16="http://schemas.microsoft.com/office/drawing/2014/main" id="{62B4DBCE-DB5F-033B-A0F3-EBEF2F124317}"/>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7D58216C-BC82-4D76-8486-7A61CF16DB66}"/>
              </a:ext>
            </a:extLst>
          </p:cNvPr>
          <p:cNvSpPr>
            <a:spLocks noGrp="1"/>
          </p:cNvSpPr>
          <p:nvPr>
            <p:ph type="sldNum" sz="quarter" idx="12"/>
          </p:nvPr>
        </p:nvSpPr>
        <p:spPr/>
        <p:txBody>
          <a:bodyPr/>
          <a:lstStyle/>
          <a:p>
            <a:fld id="{552B27A5-3173-4FF2-8327-B2B83307474A}" type="slidenum">
              <a:rPr lang="ja-JP" altLang="en-US" smtClean="0"/>
              <a:pPr/>
              <a:t>19</a:t>
            </a:fld>
            <a:endParaRPr lang="ja-JP" altLang="en-US"/>
          </a:p>
        </p:txBody>
      </p:sp>
    </p:spTree>
    <p:extLst>
      <p:ext uri="{BB962C8B-B14F-4D97-AF65-F5344CB8AC3E}">
        <p14:creationId xmlns:p14="http://schemas.microsoft.com/office/powerpoint/2010/main" val="65372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0EE2D-8B08-294B-A45E-BC2179810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EFD40-C56F-8C0A-9DBC-4FAAE186D434}"/>
              </a:ext>
            </a:extLst>
          </p:cNvPr>
          <p:cNvSpPr>
            <a:spLocks noGrp="1"/>
          </p:cNvSpPr>
          <p:nvPr>
            <p:ph type="title"/>
          </p:nvPr>
        </p:nvSpPr>
        <p:spPr>
          <a:xfrm>
            <a:off x="899592" y="274638"/>
            <a:ext cx="7787208" cy="634082"/>
          </a:xfrm>
        </p:spPr>
        <p:txBody>
          <a:bodyPr/>
          <a:lstStyle/>
          <a:p>
            <a:r>
              <a:rPr lang="en-US" sz="3200" dirty="0"/>
              <a:t>Research Goal</a:t>
            </a:r>
            <a:endParaRPr lang="en-SG" sz="3200" dirty="0"/>
          </a:p>
        </p:txBody>
      </p:sp>
      <p:sp>
        <p:nvSpPr>
          <p:cNvPr id="3" name="Content Placeholder 2">
            <a:extLst>
              <a:ext uri="{FF2B5EF4-FFF2-40B4-BE49-F238E27FC236}">
                <a16:creationId xmlns:a16="http://schemas.microsoft.com/office/drawing/2014/main" id="{24A1C955-DBD5-40EE-696C-CBCCE7F99486}"/>
              </a:ext>
            </a:extLst>
          </p:cNvPr>
          <p:cNvSpPr>
            <a:spLocks noGrp="1"/>
          </p:cNvSpPr>
          <p:nvPr>
            <p:ph idx="1"/>
          </p:nvPr>
        </p:nvSpPr>
        <p:spPr/>
        <p:txBody>
          <a:bodyPr/>
          <a:lstStyle/>
          <a:p>
            <a:pPr algn="just">
              <a:lnSpc>
                <a:spcPct val="150000"/>
              </a:lnSpc>
              <a:buFont typeface="Arial" panose="020B0604020202020204" pitchFamily="34" charset="0"/>
              <a:buChar char="•"/>
            </a:pPr>
            <a:r>
              <a:rPr lang="en-US" sz="2400" dirty="0"/>
              <a:t>Use SPICE model to implement DRAM</a:t>
            </a:r>
          </a:p>
          <a:p>
            <a:pPr algn="just">
              <a:lnSpc>
                <a:spcPct val="150000"/>
              </a:lnSpc>
              <a:buFont typeface="Arial" panose="020B0604020202020204" pitchFamily="34" charset="0"/>
              <a:buChar char="•"/>
            </a:pPr>
            <a:r>
              <a:rPr lang="en-US" sz="2400" dirty="0"/>
              <a:t>Change voltage and observe results</a:t>
            </a:r>
          </a:p>
          <a:p>
            <a:pPr algn="just">
              <a:lnSpc>
                <a:spcPct val="150000"/>
              </a:lnSpc>
              <a:buFont typeface="Arial" panose="020B0604020202020204" pitchFamily="34" charset="0"/>
              <a:buChar char="•"/>
            </a:pPr>
            <a:r>
              <a:rPr lang="en-US" sz="2400" dirty="0"/>
              <a:t>Check error rate and accuracy</a:t>
            </a:r>
          </a:p>
          <a:p>
            <a:pPr algn="just">
              <a:lnSpc>
                <a:spcPct val="150000"/>
              </a:lnSpc>
              <a:buFont typeface="Arial" panose="020B0604020202020204" pitchFamily="34" charset="0"/>
              <a:buChar char="•"/>
            </a:pPr>
            <a:r>
              <a:rPr lang="en-US" sz="2400" dirty="0"/>
              <a:t>Implement LIF neuron and observe changes</a:t>
            </a:r>
          </a:p>
        </p:txBody>
      </p:sp>
      <p:sp>
        <p:nvSpPr>
          <p:cNvPr id="4" name="Date Placeholder 3">
            <a:extLst>
              <a:ext uri="{FF2B5EF4-FFF2-40B4-BE49-F238E27FC236}">
                <a16:creationId xmlns:a16="http://schemas.microsoft.com/office/drawing/2014/main" id="{32E7B613-8A55-D4F0-FCB2-9F990CA8D5A5}"/>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E0688CE9-0C3A-9C67-2B55-FF70080D2AA2}"/>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020808BF-2EAC-9CAA-1EEC-16DAFB7E728D}"/>
              </a:ext>
            </a:extLst>
          </p:cNvPr>
          <p:cNvSpPr>
            <a:spLocks noGrp="1"/>
          </p:cNvSpPr>
          <p:nvPr>
            <p:ph type="sldNum" sz="quarter" idx="12"/>
          </p:nvPr>
        </p:nvSpPr>
        <p:spPr/>
        <p:txBody>
          <a:bodyPr/>
          <a:lstStyle/>
          <a:p>
            <a:fld id="{60B76322-B650-4491-A291-45A447045C10}" type="slidenum">
              <a:rPr lang="ja-JP" altLang="en-US" smtClean="0"/>
              <a:pPr/>
              <a:t>2</a:t>
            </a:fld>
            <a:endParaRPr lang="ja-JP" altLang="en-US"/>
          </a:p>
        </p:txBody>
      </p:sp>
    </p:spTree>
    <p:extLst>
      <p:ext uri="{BB962C8B-B14F-4D97-AF65-F5344CB8AC3E}">
        <p14:creationId xmlns:p14="http://schemas.microsoft.com/office/powerpoint/2010/main" val="399203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42F5-7C10-C00F-2EF7-72E789D4F8ED}"/>
              </a:ext>
            </a:extLst>
          </p:cNvPr>
          <p:cNvSpPr>
            <a:spLocks noGrp="1"/>
          </p:cNvSpPr>
          <p:nvPr>
            <p:ph type="title"/>
          </p:nvPr>
        </p:nvSpPr>
        <p:spPr/>
        <p:txBody>
          <a:bodyPr/>
          <a:lstStyle/>
          <a:p>
            <a:r>
              <a:rPr lang="en-SG" sz="3200" dirty="0"/>
              <a:t>DRAM using HSPICE</a:t>
            </a:r>
          </a:p>
        </p:txBody>
      </p:sp>
      <p:sp>
        <p:nvSpPr>
          <p:cNvPr id="3" name="Content Placeholder 2">
            <a:extLst>
              <a:ext uri="{FF2B5EF4-FFF2-40B4-BE49-F238E27FC236}">
                <a16:creationId xmlns:a16="http://schemas.microsoft.com/office/drawing/2014/main" id="{2B1C92D4-195A-A414-ADA3-05B004896602}"/>
              </a:ext>
            </a:extLst>
          </p:cNvPr>
          <p:cNvSpPr>
            <a:spLocks noGrp="1"/>
          </p:cNvSpPr>
          <p:nvPr>
            <p:ph idx="1"/>
          </p:nvPr>
        </p:nvSpPr>
        <p:spPr>
          <a:xfrm>
            <a:off x="457200" y="1600200"/>
            <a:ext cx="4114800" cy="4525963"/>
          </a:xfrm>
        </p:spPr>
        <p:txBody>
          <a:bodyPr/>
          <a:lstStyle/>
          <a:p>
            <a:pPr>
              <a:lnSpc>
                <a:spcPct val="150000"/>
              </a:lnSpc>
            </a:pPr>
            <a:r>
              <a:rPr lang="en-SG" sz="2400" dirty="0"/>
              <a:t>Using HSPICE, a DRAM model can be designed and simulated</a:t>
            </a:r>
          </a:p>
          <a:p>
            <a:pPr>
              <a:lnSpc>
                <a:spcPct val="150000"/>
              </a:lnSpc>
            </a:pPr>
            <a:r>
              <a:rPr lang="en-SG" sz="2400" dirty="0"/>
              <a:t>Input parameters are generated</a:t>
            </a:r>
          </a:p>
          <a:p>
            <a:pPr>
              <a:lnSpc>
                <a:spcPct val="150000"/>
              </a:lnSpc>
            </a:pPr>
            <a:r>
              <a:rPr lang="en-SG" sz="2400" dirty="0"/>
              <a:t>With set parameters, simulation is done</a:t>
            </a:r>
          </a:p>
          <a:p>
            <a:pPr>
              <a:lnSpc>
                <a:spcPct val="150000"/>
              </a:lnSpc>
            </a:pPr>
            <a:r>
              <a:rPr lang="en-SG" sz="2400" dirty="0"/>
              <a:t>Results are obtained</a:t>
            </a:r>
          </a:p>
        </p:txBody>
      </p:sp>
      <p:sp>
        <p:nvSpPr>
          <p:cNvPr id="4" name="Date Placeholder 3">
            <a:extLst>
              <a:ext uri="{FF2B5EF4-FFF2-40B4-BE49-F238E27FC236}">
                <a16:creationId xmlns:a16="http://schemas.microsoft.com/office/drawing/2014/main" id="{EB8BD126-75FA-C774-7C3D-A627D113C7D7}"/>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BBE71388-B9AE-F3B4-73DC-6C2A91FCC9DB}"/>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CE016DA0-C6A1-9A92-1897-31BC7189C28F}"/>
              </a:ext>
            </a:extLst>
          </p:cNvPr>
          <p:cNvSpPr>
            <a:spLocks noGrp="1"/>
          </p:cNvSpPr>
          <p:nvPr>
            <p:ph type="sldNum" sz="quarter" idx="12"/>
          </p:nvPr>
        </p:nvSpPr>
        <p:spPr/>
        <p:txBody>
          <a:bodyPr/>
          <a:lstStyle/>
          <a:p>
            <a:fld id="{60B76322-B650-4491-A291-45A447045C10}" type="slidenum">
              <a:rPr lang="ja-JP" altLang="en-US" smtClean="0"/>
              <a:pPr/>
              <a:t>3</a:t>
            </a:fld>
            <a:endParaRPr lang="ja-JP" altLang="en-US"/>
          </a:p>
        </p:txBody>
      </p:sp>
      <p:pic>
        <p:nvPicPr>
          <p:cNvPr id="8" name="Picture 7">
            <a:extLst>
              <a:ext uri="{FF2B5EF4-FFF2-40B4-BE49-F238E27FC236}">
                <a16:creationId xmlns:a16="http://schemas.microsoft.com/office/drawing/2014/main" id="{CDB02C61-C3D6-A73B-997E-3743630B7BFE}"/>
              </a:ext>
            </a:extLst>
          </p:cNvPr>
          <p:cNvPicPr>
            <a:picLocks noChangeAspect="1"/>
          </p:cNvPicPr>
          <p:nvPr/>
        </p:nvPicPr>
        <p:blipFill>
          <a:blip r:embed="rId2"/>
          <a:srcRect b="67672"/>
          <a:stretch/>
        </p:blipFill>
        <p:spPr>
          <a:xfrm>
            <a:off x="5446791" y="1877162"/>
            <a:ext cx="2168878" cy="1463167"/>
          </a:xfrm>
          <a:prstGeom prst="rect">
            <a:avLst/>
          </a:prstGeom>
        </p:spPr>
      </p:pic>
      <p:pic>
        <p:nvPicPr>
          <p:cNvPr id="9" name="Picture 8">
            <a:extLst>
              <a:ext uri="{FF2B5EF4-FFF2-40B4-BE49-F238E27FC236}">
                <a16:creationId xmlns:a16="http://schemas.microsoft.com/office/drawing/2014/main" id="{4A0C3327-6242-77AA-0F0A-72B990CB46DA}"/>
              </a:ext>
            </a:extLst>
          </p:cNvPr>
          <p:cNvPicPr>
            <a:picLocks noChangeAspect="1"/>
          </p:cNvPicPr>
          <p:nvPr/>
        </p:nvPicPr>
        <p:blipFill>
          <a:blip r:embed="rId3"/>
          <a:srcRect r="20438"/>
          <a:stretch/>
        </p:blipFill>
        <p:spPr>
          <a:xfrm>
            <a:off x="5451122" y="3702075"/>
            <a:ext cx="2164547" cy="1463167"/>
          </a:xfrm>
          <a:prstGeom prst="rect">
            <a:avLst/>
          </a:prstGeom>
        </p:spPr>
      </p:pic>
    </p:spTree>
    <p:extLst>
      <p:ext uri="{BB962C8B-B14F-4D97-AF65-F5344CB8AC3E}">
        <p14:creationId xmlns:p14="http://schemas.microsoft.com/office/powerpoint/2010/main" val="240765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B085-3D0E-CA56-34DA-2FFEB52F755A}"/>
              </a:ext>
            </a:extLst>
          </p:cNvPr>
          <p:cNvSpPr>
            <a:spLocks noGrp="1"/>
          </p:cNvSpPr>
          <p:nvPr>
            <p:ph type="title"/>
          </p:nvPr>
        </p:nvSpPr>
        <p:spPr/>
        <p:txBody>
          <a:bodyPr/>
          <a:lstStyle/>
          <a:p>
            <a:r>
              <a:rPr lang="en-SG" sz="3200" dirty="0"/>
              <a:t>Monte Carlo Simulation</a:t>
            </a:r>
          </a:p>
        </p:txBody>
      </p:sp>
      <p:sp>
        <p:nvSpPr>
          <p:cNvPr id="3" name="Content Placeholder 2">
            <a:extLst>
              <a:ext uri="{FF2B5EF4-FFF2-40B4-BE49-F238E27FC236}">
                <a16:creationId xmlns:a16="http://schemas.microsoft.com/office/drawing/2014/main" id="{607C320C-4929-ED9A-1FC1-F21312342B9B}"/>
              </a:ext>
            </a:extLst>
          </p:cNvPr>
          <p:cNvSpPr>
            <a:spLocks noGrp="1"/>
          </p:cNvSpPr>
          <p:nvPr>
            <p:ph idx="1"/>
          </p:nvPr>
        </p:nvSpPr>
        <p:spPr>
          <a:xfrm>
            <a:off x="457200" y="1600200"/>
            <a:ext cx="8229600" cy="4525963"/>
          </a:xfrm>
        </p:spPr>
        <p:txBody>
          <a:bodyPr/>
          <a:lstStyle/>
          <a:p>
            <a:pPr>
              <a:lnSpc>
                <a:spcPct val="150000"/>
              </a:lnSpc>
            </a:pPr>
            <a:r>
              <a:rPr lang="en-US" sz="2400" dirty="0"/>
              <a:t>1000 trials are done using random threshold values to simulate statistical variability</a:t>
            </a:r>
          </a:p>
          <a:p>
            <a:pPr>
              <a:lnSpc>
                <a:spcPct val="150000"/>
              </a:lnSpc>
            </a:pPr>
            <a:r>
              <a:rPr lang="en-US" sz="2400" dirty="0"/>
              <a:t>Voltage is varied with Gaussian distribution</a:t>
            </a:r>
          </a:p>
          <a:p>
            <a:pPr>
              <a:lnSpc>
                <a:spcPct val="150000"/>
              </a:lnSpc>
            </a:pPr>
            <a:r>
              <a:rPr lang="en-US" sz="2400" dirty="0"/>
              <a:t>The Retention Time Limit (RTL) is measured</a:t>
            </a:r>
          </a:p>
          <a:p>
            <a:pPr>
              <a:lnSpc>
                <a:spcPct val="150000"/>
              </a:lnSpc>
            </a:pPr>
            <a:r>
              <a:rPr lang="en-US" sz="2400" dirty="0"/>
              <a:t>With the obtained RTL values, a histogram is plotted</a:t>
            </a:r>
            <a:endParaRPr lang="en-SG" sz="2400" dirty="0"/>
          </a:p>
        </p:txBody>
      </p:sp>
      <p:sp>
        <p:nvSpPr>
          <p:cNvPr id="4" name="Date Placeholder 3">
            <a:extLst>
              <a:ext uri="{FF2B5EF4-FFF2-40B4-BE49-F238E27FC236}">
                <a16:creationId xmlns:a16="http://schemas.microsoft.com/office/drawing/2014/main" id="{1C5FE882-1F46-8AA8-3163-A5BB7679633D}"/>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2299E3DC-BBA0-46DE-B693-B572A49360DE}"/>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DB1E1503-B453-A53A-1791-8134AD388797}"/>
              </a:ext>
            </a:extLst>
          </p:cNvPr>
          <p:cNvSpPr>
            <a:spLocks noGrp="1"/>
          </p:cNvSpPr>
          <p:nvPr>
            <p:ph type="sldNum" sz="quarter" idx="12"/>
          </p:nvPr>
        </p:nvSpPr>
        <p:spPr/>
        <p:txBody>
          <a:bodyPr/>
          <a:lstStyle/>
          <a:p>
            <a:fld id="{60B76322-B650-4491-A291-45A447045C10}" type="slidenum">
              <a:rPr lang="ja-JP" altLang="en-US" smtClean="0"/>
              <a:pPr/>
              <a:t>4</a:t>
            </a:fld>
            <a:endParaRPr lang="ja-JP" altLang="en-US"/>
          </a:p>
        </p:txBody>
      </p:sp>
    </p:spTree>
    <p:extLst>
      <p:ext uri="{BB962C8B-B14F-4D97-AF65-F5344CB8AC3E}">
        <p14:creationId xmlns:p14="http://schemas.microsoft.com/office/powerpoint/2010/main" val="42714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8D317-D6EF-3FB5-D257-70D9AF87E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A4CE0-CC10-440C-8FFC-1D6FFD11825F}"/>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093862B9-D647-1E58-CBBD-BDCEAF9C86F2}"/>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78</a:t>
            </a:r>
          </a:p>
          <a:p>
            <a:pPr marL="0" indent="0">
              <a:lnSpc>
                <a:spcPct val="150000"/>
              </a:lnSpc>
              <a:buNone/>
            </a:pPr>
            <a:r>
              <a:rPr lang="en-US" sz="1800" dirty="0"/>
              <a:t>Trials with RTL &lt;= 2 seconds: 922</a:t>
            </a:r>
          </a:p>
          <a:p>
            <a:pPr marL="0" indent="0">
              <a:lnSpc>
                <a:spcPct val="150000"/>
              </a:lnSpc>
              <a:buNone/>
            </a:pPr>
            <a:r>
              <a:rPr lang="en-US" sz="1800" dirty="0"/>
              <a:t>Error: 92.2%</a:t>
            </a:r>
            <a:endParaRPr lang="en-SG" sz="1800" dirty="0"/>
          </a:p>
        </p:txBody>
      </p:sp>
      <p:sp>
        <p:nvSpPr>
          <p:cNvPr id="4" name="Date Placeholder 3">
            <a:extLst>
              <a:ext uri="{FF2B5EF4-FFF2-40B4-BE49-F238E27FC236}">
                <a16:creationId xmlns:a16="http://schemas.microsoft.com/office/drawing/2014/main" id="{8FC6FBDB-6424-AC72-3CAA-6E8D80152A79}"/>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5BB11911-3746-2523-C58F-DB7B627C52C7}"/>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434F64EA-B5D6-227E-8CCF-D42A183F3697}"/>
              </a:ext>
            </a:extLst>
          </p:cNvPr>
          <p:cNvSpPr>
            <a:spLocks noGrp="1"/>
          </p:cNvSpPr>
          <p:nvPr>
            <p:ph type="sldNum" sz="quarter" idx="12"/>
          </p:nvPr>
        </p:nvSpPr>
        <p:spPr/>
        <p:txBody>
          <a:bodyPr/>
          <a:lstStyle/>
          <a:p>
            <a:fld id="{60B76322-B650-4491-A291-45A447045C10}" type="slidenum">
              <a:rPr lang="ja-JP" altLang="en-US" smtClean="0"/>
              <a:pPr/>
              <a:t>5</a:t>
            </a:fld>
            <a:endParaRPr lang="ja-JP" altLang="en-US"/>
          </a:p>
        </p:txBody>
      </p:sp>
      <p:pic>
        <p:nvPicPr>
          <p:cNvPr id="9" name="Picture 8">
            <a:extLst>
              <a:ext uri="{FF2B5EF4-FFF2-40B4-BE49-F238E27FC236}">
                <a16:creationId xmlns:a16="http://schemas.microsoft.com/office/drawing/2014/main" id="{5BDF17C0-59F2-B04F-0DA5-22BB028CAEAE}"/>
              </a:ext>
            </a:extLst>
          </p:cNvPr>
          <p:cNvPicPr>
            <a:picLocks noChangeAspect="1"/>
          </p:cNvPicPr>
          <p:nvPr/>
        </p:nvPicPr>
        <p:blipFill>
          <a:blip r:embed="rId2"/>
          <a:srcRect l="2009" t="2214"/>
          <a:stretch/>
        </p:blipFill>
        <p:spPr>
          <a:xfrm>
            <a:off x="1367644" y="1417638"/>
            <a:ext cx="6408712" cy="3401503"/>
          </a:xfrm>
          <a:prstGeom prst="rect">
            <a:avLst/>
          </a:prstGeom>
        </p:spPr>
      </p:pic>
    </p:spTree>
    <p:extLst>
      <p:ext uri="{BB962C8B-B14F-4D97-AF65-F5344CB8AC3E}">
        <p14:creationId xmlns:p14="http://schemas.microsoft.com/office/powerpoint/2010/main" val="21285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6BE1C-E611-E19C-05EB-9CE48BE13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571CD-DA65-05FE-A82C-B53581D8E399}"/>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28CF8AB3-80AB-DEF4-6126-5087960E323B}"/>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1.05V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389</a:t>
            </a:r>
          </a:p>
          <a:p>
            <a:pPr marL="0" indent="0">
              <a:lnSpc>
                <a:spcPct val="150000"/>
              </a:lnSpc>
              <a:buNone/>
            </a:pPr>
            <a:r>
              <a:rPr lang="en-US" sz="1800" dirty="0"/>
              <a:t>Trials with RTL &lt;= 2 seconds: 611</a:t>
            </a:r>
          </a:p>
          <a:p>
            <a:pPr marL="0" indent="0">
              <a:lnSpc>
                <a:spcPct val="150000"/>
              </a:lnSpc>
              <a:buNone/>
            </a:pPr>
            <a:r>
              <a:rPr lang="en-US" sz="1800" dirty="0"/>
              <a:t>Error: 61.1%</a:t>
            </a:r>
            <a:endParaRPr lang="en-SG" sz="1800" dirty="0"/>
          </a:p>
        </p:txBody>
      </p:sp>
      <p:sp>
        <p:nvSpPr>
          <p:cNvPr id="4" name="Date Placeholder 3">
            <a:extLst>
              <a:ext uri="{FF2B5EF4-FFF2-40B4-BE49-F238E27FC236}">
                <a16:creationId xmlns:a16="http://schemas.microsoft.com/office/drawing/2014/main" id="{A99E2FCA-59F6-6AC6-CAED-3114F839D0E7}"/>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1879167B-DF26-F55D-523E-A207DF8D45A7}"/>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A435456E-0F4E-30BC-E283-F307BCF8F167}"/>
              </a:ext>
            </a:extLst>
          </p:cNvPr>
          <p:cNvSpPr>
            <a:spLocks noGrp="1"/>
          </p:cNvSpPr>
          <p:nvPr>
            <p:ph type="sldNum" sz="quarter" idx="12"/>
          </p:nvPr>
        </p:nvSpPr>
        <p:spPr/>
        <p:txBody>
          <a:bodyPr/>
          <a:lstStyle/>
          <a:p>
            <a:fld id="{60B76322-B650-4491-A291-45A447045C10}" type="slidenum">
              <a:rPr lang="ja-JP" altLang="en-US" smtClean="0"/>
              <a:pPr/>
              <a:t>6</a:t>
            </a:fld>
            <a:endParaRPr lang="ja-JP" altLang="en-US"/>
          </a:p>
        </p:txBody>
      </p:sp>
      <p:pic>
        <p:nvPicPr>
          <p:cNvPr id="8" name="Picture 7">
            <a:extLst>
              <a:ext uri="{FF2B5EF4-FFF2-40B4-BE49-F238E27FC236}">
                <a16:creationId xmlns:a16="http://schemas.microsoft.com/office/drawing/2014/main" id="{FECCEDD1-170A-AD83-BA45-714EA68BD4A0}"/>
              </a:ext>
            </a:extLst>
          </p:cNvPr>
          <p:cNvPicPr>
            <a:picLocks noChangeAspect="1"/>
          </p:cNvPicPr>
          <p:nvPr/>
        </p:nvPicPr>
        <p:blipFill>
          <a:blip r:embed="rId2"/>
          <a:stretch>
            <a:fillRect/>
          </a:stretch>
        </p:blipFill>
        <p:spPr>
          <a:xfrm>
            <a:off x="1394774" y="1417638"/>
            <a:ext cx="6354452" cy="3379758"/>
          </a:xfrm>
          <a:prstGeom prst="rect">
            <a:avLst/>
          </a:prstGeom>
        </p:spPr>
      </p:pic>
    </p:spTree>
    <p:extLst>
      <p:ext uri="{BB962C8B-B14F-4D97-AF65-F5344CB8AC3E}">
        <p14:creationId xmlns:p14="http://schemas.microsoft.com/office/powerpoint/2010/main" val="150357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4C343-908F-A227-2B16-81EE913D0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5314D-9EEE-D994-A9AC-91A5B775E223}"/>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2664FCF8-0B51-2030-8287-6D7219592DB0}"/>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1.075V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568</a:t>
            </a:r>
          </a:p>
          <a:p>
            <a:pPr marL="0" indent="0">
              <a:lnSpc>
                <a:spcPct val="150000"/>
              </a:lnSpc>
              <a:buNone/>
            </a:pPr>
            <a:r>
              <a:rPr lang="en-US" sz="1800" dirty="0"/>
              <a:t>Trials with RTL &lt;= 2 seconds: 432</a:t>
            </a:r>
          </a:p>
          <a:p>
            <a:pPr marL="0" indent="0">
              <a:lnSpc>
                <a:spcPct val="150000"/>
              </a:lnSpc>
              <a:buNone/>
            </a:pPr>
            <a:r>
              <a:rPr lang="en-US" sz="1800" dirty="0"/>
              <a:t>Error: 43.2%</a:t>
            </a:r>
            <a:endParaRPr lang="en-SG" sz="1800" dirty="0"/>
          </a:p>
        </p:txBody>
      </p:sp>
      <p:sp>
        <p:nvSpPr>
          <p:cNvPr id="4" name="Date Placeholder 3">
            <a:extLst>
              <a:ext uri="{FF2B5EF4-FFF2-40B4-BE49-F238E27FC236}">
                <a16:creationId xmlns:a16="http://schemas.microsoft.com/office/drawing/2014/main" id="{B62CB84C-80EE-6B42-E700-EE5B24976B1A}"/>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A1C21929-C2D2-B672-F000-FCE2E15611D6}"/>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59E88C0A-13CC-E527-E15F-B76EFD54D0AA}"/>
              </a:ext>
            </a:extLst>
          </p:cNvPr>
          <p:cNvSpPr>
            <a:spLocks noGrp="1"/>
          </p:cNvSpPr>
          <p:nvPr>
            <p:ph type="sldNum" sz="quarter" idx="12"/>
          </p:nvPr>
        </p:nvSpPr>
        <p:spPr/>
        <p:txBody>
          <a:bodyPr/>
          <a:lstStyle/>
          <a:p>
            <a:fld id="{60B76322-B650-4491-A291-45A447045C10}" type="slidenum">
              <a:rPr lang="ja-JP" altLang="en-US" smtClean="0"/>
              <a:pPr/>
              <a:t>7</a:t>
            </a:fld>
            <a:endParaRPr lang="ja-JP" altLang="en-US"/>
          </a:p>
        </p:txBody>
      </p:sp>
      <p:pic>
        <p:nvPicPr>
          <p:cNvPr id="7" name="Picture 6">
            <a:extLst>
              <a:ext uri="{FF2B5EF4-FFF2-40B4-BE49-F238E27FC236}">
                <a16:creationId xmlns:a16="http://schemas.microsoft.com/office/drawing/2014/main" id="{590BE40F-A158-C217-3F6E-08F68EE4693A}"/>
              </a:ext>
            </a:extLst>
          </p:cNvPr>
          <p:cNvPicPr>
            <a:picLocks noChangeAspect="1"/>
          </p:cNvPicPr>
          <p:nvPr/>
        </p:nvPicPr>
        <p:blipFill>
          <a:blip r:embed="rId2"/>
          <a:stretch>
            <a:fillRect/>
          </a:stretch>
        </p:blipFill>
        <p:spPr>
          <a:xfrm>
            <a:off x="1367644" y="1556792"/>
            <a:ext cx="6408712" cy="3408618"/>
          </a:xfrm>
          <a:prstGeom prst="rect">
            <a:avLst/>
          </a:prstGeom>
        </p:spPr>
      </p:pic>
    </p:spTree>
    <p:extLst>
      <p:ext uri="{BB962C8B-B14F-4D97-AF65-F5344CB8AC3E}">
        <p14:creationId xmlns:p14="http://schemas.microsoft.com/office/powerpoint/2010/main" val="125309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81BD-03EF-6925-513E-9D345C31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8AD02-45A4-0D3F-5ABB-9EFB0C194094}"/>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C1B4CD75-1A89-159A-3AAE-1FE45E4CD0CC}"/>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1.08V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608</a:t>
            </a:r>
          </a:p>
          <a:p>
            <a:pPr marL="0" indent="0">
              <a:lnSpc>
                <a:spcPct val="150000"/>
              </a:lnSpc>
              <a:buNone/>
            </a:pPr>
            <a:r>
              <a:rPr lang="en-US" sz="1800" dirty="0"/>
              <a:t>Trials with RTL &lt;= 2 seconds: 392</a:t>
            </a:r>
          </a:p>
          <a:p>
            <a:pPr marL="0" indent="0">
              <a:lnSpc>
                <a:spcPct val="150000"/>
              </a:lnSpc>
              <a:buNone/>
            </a:pPr>
            <a:r>
              <a:rPr lang="en-US" sz="1800" dirty="0"/>
              <a:t>Error: 39.2%</a:t>
            </a:r>
            <a:endParaRPr lang="en-SG" sz="1800" dirty="0"/>
          </a:p>
        </p:txBody>
      </p:sp>
      <p:sp>
        <p:nvSpPr>
          <p:cNvPr id="4" name="Date Placeholder 3">
            <a:extLst>
              <a:ext uri="{FF2B5EF4-FFF2-40B4-BE49-F238E27FC236}">
                <a16:creationId xmlns:a16="http://schemas.microsoft.com/office/drawing/2014/main" id="{09DA5C0A-4F44-DC4C-8ECE-3509F2AB73CB}"/>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40105264-8C90-A13F-9FE4-D98B064BA857}"/>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A53A6795-FD56-7A8D-5DF1-A43BA902D33B}"/>
              </a:ext>
            </a:extLst>
          </p:cNvPr>
          <p:cNvSpPr>
            <a:spLocks noGrp="1"/>
          </p:cNvSpPr>
          <p:nvPr>
            <p:ph type="sldNum" sz="quarter" idx="12"/>
          </p:nvPr>
        </p:nvSpPr>
        <p:spPr/>
        <p:txBody>
          <a:bodyPr/>
          <a:lstStyle/>
          <a:p>
            <a:fld id="{60B76322-B650-4491-A291-45A447045C10}" type="slidenum">
              <a:rPr lang="ja-JP" altLang="en-US" smtClean="0"/>
              <a:pPr/>
              <a:t>8</a:t>
            </a:fld>
            <a:endParaRPr lang="ja-JP" altLang="en-US"/>
          </a:p>
        </p:txBody>
      </p:sp>
      <p:pic>
        <p:nvPicPr>
          <p:cNvPr id="9" name="Picture 8">
            <a:extLst>
              <a:ext uri="{FF2B5EF4-FFF2-40B4-BE49-F238E27FC236}">
                <a16:creationId xmlns:a16="http://schemas.microsoft.com/office/drawing/2014/main" id="{271E9ACA-A7E6-9E6C-345E-B127AE037D38}"/>
              </a:ext>
            </a:extLst>
          </p:cNvPr>
          <p:cNvPicPr>
            <a:picLocks noChangeAspect="1"/>
          </p:cNvPicPr>
          <p:nvPr/>
        </p:nvPicPr>
        <p:blipFill>
          <a:blip r:embed="rId2"/>
          <a:stretch>
            <a:fillRect/>
          </a:stretch>
        </p:blipFill>
        <p:spPr>
          <a:xfrm>
            <a:off x="1403648" y="1412639"/>
            <a:ext cx="6642484" cy="3532954"/>
          </a:xfrm>
          <a:prstGeom prst="rect">
            <a:avLst/>
          </a:prstGeom>
        </p:spPr>
      </p:pic>
    </p:spTree>
    <p:extLst>
      <p:ext uri="{BB962C8B-B14F-4D97-AF65-F5344CB8AC3E}">
        <p14:creationId xmlns:p14="http://schemas.microsoft.com/office/powerpoint/2010/main" val="248930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FFC08-750D-3285-3802-686175612B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F170E-B5C1-A33C-E3C4-D76E645CB864}"/>
              </a:ext>
            </a:extLst>
          </p:cNvPr>
          <p:cNvSpPr>
            <a:spLocks noGrp="1"/>
          </p:cNvSpPr>
          <p:nvPr>
            <p:ph type="title"/>
          </p:nvPr>
        </p:nvSpPr>
        <p:spPr/>
        <p:txBody>
          <a:bodyPr/>
          <a:lstStyle/>
          <a:p>
            <a:r>
              <a:rPr lang="en-SG" sz="3200" dirty="0"/>
              <a:t>Histograms</a:t>
            </a:r>
          </a:p>
        </p:txBody>
      </p:sp>
      <p:sp>
        <p:nvSpPr>
          <p:cNvPr id="3" name="Content Placeholder 2">
            <a:extLst>
              <a:ext uri="{FF2B5EF4-FFF2-40B4-BE49-F238E27FC236}">
                <a16:creationId xmlns:a16="http://schemas.microsoft.com/office/drawing/2014/main" id="{F70E2BC9-16FA-4DCC-25F7-15489B0803E9}"/>
              </a:ext>
            </a:extLst>
          </p:cNvPr>
          <p:cNvSpPr>
            <a:spLocks noGrp="1"/>
          </p:cNvSpPr>
          <p:nvPr>
            <p:ph idx="1"/>
          </p:nvPr>
        </p:nvSpPr>
        <p:spPr>
          <a:xfrm>
            <a:off x="457200" y="1115198"/>
            <a:ext cx="8229600" cy="4525963"/>
          </a:xfrm>
        </p:spPr>
        <p:txBody>
          <a:bodyPr/>
          <a:lstStyle/>
          <a:p>
            <a:pPr marL="0" indent="0">
              <a:lnSpc>
                <a:spcPct val="150000"/>
              </a:lnSpc>
              <a:buNone/>
            </a:pPr>
            <a:r>
              <a:rPr lang="en-SG" sz="2400" dirty="0"/>
              <a:t>1.085V</a:t>
            </a:r>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endParaRPr lang="en-SG" sz="2400" dirty="0"/>
          </a:p>
          <a:p>
            <a:pPr marL="0" indent="0">
              <a:lnSpc>
                <a:spcPct val="150000"/>
              </a:lnSpc>
              <a:buNone/>
            </a:pPr>
            <a:r>
              <a:rPr lang="en-US" sz="1800" dirty="0"/>
              <a:t>Trials with RTL &gt; 2 seconds: 639</a:t>
            </a:r>
          </a:p>
          <a:p>
            <a:pPr marL="0" indent="0">
              <a:lnSpc>
                <a:spcPct val="150000"/>
              </a:lnSpc>
              <a:buNone/>
            </a:pPr>
            <a:r>
              <a:rPr lang="en-US" sz="1800" dirty="0"/>
              <a:t>Trials with RTL &lt;= 2 seconds: 361</a:t>
            </a:r>
          </a:p>
          <a:p>
            <a:pPr marL="0" indent="0">
              <a:lnSpc>
                <a:spcPct val="150000"/>
              </a:lnSpc>
              <a:buNone/>
            </a:pPr>
            <a:r>
              <a:rPr lang="en-US" sz="1800" dirty="0"/>
              <a:t>Error: 36.1%</a:t>
            </a:r>
            <a:endParaRPr lang="en-SG" sz="1800" dirty="0"/>
          </a:p>
        </p:txBody>
      </p:sp>
      <p:sp>
        <p:nvSpPr>
          <p:cNvPr id="4" name="Date Placeholder 3">
            <a:extLst>
              <a:ext uri="{FF2B5EF4-FFF2-40B4-BE49-F238E27FC236}">
                <a16:creationId xmlns:a16="http://schemas.microsoft.com/office/drawing/2014/main" id="{79663585-67CF-AD34-1609-D047DA6A26F2}"/>
              </a:ext>
            </a:extLst>
          </p:cNvPr>
          <p:cNvSpPr>
            <a:spLocks noGrp="1"/>
          </p:cNvSpPr>
          <p:nvPr>
            <p:ph type="dt" sz="half" idx="10"/>
          </p:nvPr>
        </p:nvSpPr>
        <p:spPr/>
        <p:txBody>
          <a:bodyPr/>
          <a:lstStyle/>
          <a:p>
            <a:pPr>
              <a:defRPr/>
            </a:pPr>
            <a:fld id="{2B9E75BA-98AE-4DD7-B921-F1E905D479CF}" type="datetime4">
              <a:rPr lang="en-US" altLang="ja-JP" smtClean="0"/>
              <a:pPr>
                <a:defRPr/>
              </a:pPr>
              <a:t>May 12, 2025</a:t>
            </a:fld>
            <a:endParaRPr lang="ja-JP" altLang="en-US" dirty="0"/>
          </a:p>
        </p:txBody>
      </p:sp>
      <p:sp>
        <p:nvSpPr>
          <p:cNvPr id="5" name="Footer Placeholder 4">
            <a:extLst>
              <a:ext uri="{FF2B5EF4-FFF2-40B4-BE49-F238E27FC236}">
                <a16:creationId xmlns:a16="http://schemas.microsoft.com/office/drawing/2014/main" id="{F06EA8E4-C35C-D6EC-5121-894F6035CA6F}"/>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4B7E4FBC-E182-13F9-DD05-1BE70A0945CF}"/>
              </a:ext>
            </a:extLst>
          </p:cNvPr>
          <p:cNvSpPr>
            <a:spLocks noGrp="1"/>
          </p:cNvSpPr>
          <p:nvPr>
            <p:ph type="sldNum" sz="quarter" idx="12"/>
          </p:nvPr>
        </p:nvSpPr>
        <p:spPr/>
        <p:txBody>
          <a:bodyPr/>
          <a:lstStyle/>
          <a:p>
            <a:fld id="{60B76322-B650-4491-A291-45A447045C10}" type="slidenum">
              <a:rPr lang="ja-JP" altLang="en-US" smtClean="0"/>
              <a:pPr/>
              <a:t>9</a:t>
            </a:fld>
            <a:endParaRPr lang="ja-JP" altLang="en-US"/>
          </a:p>
        </p:txBody>
      </p:sp>
      <p:pic>
        <p:nvPicPr>
          <p:cNvPr id="7" name="Picture 6">
            <a:extLst>
              <a:ext uri="{FF2B5EF4-FFF2-40B4-BE49-F238E27FC236}">
                <a16:creationId xmlns:a16="http://schemas.microsoft.com/office/drawing/2014/main" id="{D921EE43-DEC4-C03E-2100-7C99A92ED3FD}"/>
              </a:ext>
            </a:extLst>
          </p:cNvPr>
          <p:cNvPicPr>
            <a:picLocks noChangeAspect="1"/>
          </p:cNvPicPr>
          <p:nvPr/>
        </p:nvPicPr>
        <p:blipFill>
          <a:blip r:embed="rId2"/>
          <a:stretch>
            <a:fillRect/>
          </a:stretch>
        </p:blipFill>
        <p:spPr>
          <a:xfrm>
            <a:off x="1403648" y="1556792"/>
            <a:ext cx="6480720" cy="3446916"/>
          </a:xfrm>
          <a:prstGeom prst="rect">
            <a:avLst/>
          </a:prstGeom>
        </p:spPr>
      </p:pic>
    </p:spTree>
    <p:extLst>
      <p:ext uri="{BB962C8B-B14F-4D97-AF65-F5344CB8AC3E}">
        <p14:creationId xmlns:p14="http://schemas.microsoft.com/office/powerpoint/2010/main" val="4211414437"/>
      </p:ext>
    </p:extLst>
  </p:cSld>
  <p:clrMapOvr>
    <a:masterClrMapping/>
  </p:clrMapOvr>
</p:sld>
</file>

<file path=ppt/theme/theme1.xml><?xml version="1.0" encoding="utf-8"?>
<a:theme xmlns:a="http://schemas.openxmlformats.org/drawingml/2006/main" name="ASL_new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SL_newlogo_2016 (2) [互換モード]" id="{05798BDB-7971-4C58-A18A-A7DB7B068404}" vid="{12539EF3-9716-4E00-9F14-5F0148DB908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ASL_newlogo_2016</Template>
  <TotalTime>410</TotalTime>
  <Words>1075</Words>
  <Application>Microsoft Office PowerPoint</Application>
  <PresentationFormat>On-screen Show (4:3)</PresentationFormat>
  <Paragraphs>184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ASL_newlogo</vt:lpstr>
      <vt:lpstr> Efficient Hardware Implementation using SPICE Model for DRAM and LIF Neuron </vt:lpstr>
      <vt:lpstr>Research Goal</vt:lpstr>
      <vt:lpstr>DRAM using HSPICE</vt:lpstr>
      <vt:lpstr>Monte Carlo Simulation</vt:lpstr>
      <vt:lpstr>Histograms</vt:lpstr>
      <vt:lpstr>Histograms</vt:lpstr>
      <vt:lpstr>Histograms</vt:lpstr>
      <vt:lpstr>Histograms</vt:lpstr>
      <vt:lpstr>Histograms</vt:lpstr>
      <vt:lpstr>Histograms</vt:lpstr>
      <vt:lpstr>Histograms</vt:lpstr>
      <vt:lpstr>Voltage vs Error Rate</vt:lpstr>
      <vt:lpstr>LIF Neuron</vt:lpstr>
      <vt:lpstr>LIF Neuron - Working</vt:lpstr>
      <vt:lpstr>Research Progress On-going: eDRAM using HSPICE and LIF Neuron</vt:lpstr>
      <vt:lpstr>Schedule</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Ravi</dc:creator>
  <cp:lastModifiedBy>Hari Ravi</cp:lastModifiedBy>
  <cp:revision>73</cp:revision>
  <dcterms:created xsi:type="dcterms:W3CDTF">2024-11-11T15:53:34Z</dcterms:created>
  <dcterms:modified xsi:type="dcterms:W3CDTF">2025-05-12T16:32:47Z</dcterms:modified>
</cp:coreProperties>
</file>